
<file path=[Content_Types].xml><?xml version="1.0" encoding="utf-8"?>
<Types xmlns="http://schemas.openxmlformats.org/package/2006/content-types">
  <Default Extension="png" ContentType="image/png"/>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jpeg" ContentType="image/jpeg"/>
  <Default Extension="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Default Extension="jpg" ContentType="image/jpe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57" r:id="rId3"/>
    <p:sldId id="258" r:id="rId4"/>
    <p:sldId id="259" r:id="rId5"/>
    <p:sldId id="276" r:id="rId6"/>
    <p:sldId id="260" r:id="rId7"/>
    <p:sldId id="271" r:id="rId8"/>
    <p:sldId id="277" r:id="rId9"/>
    <p:sldId id="266" r:id="rId10"/>
    <p:sldId id="267" r:id="rId11"/>
    <p:sldId id="278" r:id="rId12"/>
    <p:sldId id="279" r:id="rId13"/>
    <p:sldId id="273"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15" d="100"/>
          <a:sy n="115" d="100"/>
        </p:scale>
        <p:origin x="-167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Master">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4200" y="835400"/>
            <a:ext cx="2667000" cy="1027906"/>
          </a:xfrm>
          <a:prstGeom prst="rect">
            <a:avLst/>
          </a:prstGeom>
        </p:spPr>
      </p:pic>
      <p:sp>
        <p:nvSpPr>
          <p:cNvPr id="8" name="Rectangle 7"/>
          <p:cNvSpPr/>
          <p:nvPr userDrawn="1"/>
        </p:nvSpPr>
        <p:spPr>
          <a:xfrm>
            <a:off x="7467600" y="5943600"/>
            <a:ext cx="1676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4912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C8C96-BF15-4039-85B9-D26AE9253AE5}" type="datetimeFigureOut">
              <a:rPr lang="en-US" smtClean="0"/>
              <a:t>4/6/2013</a:t>
            </a:fld>
            <a:endParaRPr lang="en-US"/>
          </a:p>
        </p:txBody>
      </p:sp>
      <p:sp>
        <p:nvSpPr>
          <p:cNvPr id="6" name="Slide Number Placeholder 5"/>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921053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C8C96-BF15-4039-85B9-D26AE9253AE5}" type="datetimeFigureOut">
              <a:rPr lang="en-US" smtClean="0"/>
              <a:t>4/6/2013</a:t>
            </a:fld>
            <a:endParaRPr lang="en-US" dirty="0"/>
          </a:p>
        </p:txBody>
      </p:sp>
      <p:sp>
        <p:nvSpPr>
          <p:cNvPr id="6" name="Slide Number Placeholder 5"/>
          <p:cNvSpPr>
            <a:spLocks noGrp="1"/>
          </p:cNvSpPr>
          <p:nvPr>
            <p:ph type="sldNum" sz="quarter" idx="12"/>
          </p:nvPr>
        </p:nvSpPr>
        <p:spPr/>
        <p:txBody>
          <a:bodyPr/>
          <a:lstStyle/>
          <a:p>
            <a:fld id="{0D409605-8DBC-4C61-8ED3-168DCB96F8FC}" type="slidenum">
              <a:rPr lang="en-US" smtClean="0"/>
              <a:t>‹#›</a:t>
            </a:fld>
            <a:endParaRPr lang="en-US" dirty="0"/>
          </a:p>
        </p:txBody>
      </p:sp>
    </p:spTree>
    <p:extLst>
      <p:ext uri="{BB962C8B-B14F-4D97-AF65-F5344CB8AC3E}">
        <p14:creationId xmlns:p14="http://schemas.microsoft.com/office/powerpoint/2010/main" val="34798547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4C8C96-BF15-4039-85B9-D26AE9253AE5}" type="datetimeFigureOut">
              <a:rPr lang="en-US" smtClean="0"/>
              <a:t>4/6/2013</a:t>
            </a:fld>
            <a:endParaRPr lang="en-US"/>
          </a:p>
        </p:txBody>
      </p:sp>
      <p:sp>
        <p:nvSpPr>
          <p:cNvPr id="7" name="Slide Number Placeholder 6"/>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2410811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4C8C96-BF15-4039-85B9-D26AE9253AE5}" type="datetimeFigureOut">
              <a:rPr lang="en-US" smtClean="0"/>
              <a:t>4/6/2013</a:t>
            </a:fld>
            <a:endParaRPr lang="en-US"/>
          </a:p>
        </p:txBody>
      </p:sp>
      <p:sp>
        <p:nvSpPr>
          <p:cNvPr id="9" name="Slide Number Placeholder 8"/>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13316167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4C8C96-BF15-4039-85B9-D26AE9253AE5}" type="datetimeFigureOut">
              <a:rPr lang="en-US" smtClean="0"/>
              <a:t>4/6/2013</a:t>
            </a:fld>
            <a:endParaRPr lang="en-US"/>
          </a:p>
        </p:txBody>
      </p:sp>
      <p:sp>
        <p:nvSpPr>
          <p:cNvPr id="5" name="Slide Number Placeholder 4"/>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17867465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C8C96-BF15-4039-85B9-D26AE9253AE5}" type="datetimeFigureOut">
              <a:rPr lang="en-US" smtClean="0"/>
              <a:t>4/6/2013</a:t>
            </a:fld>
            <a:endParaRPr lang="en-US"/>
          </a:p>
        </p:txBody>
      </p:sp>
      <p:sp>
        <p:nvSpPr>
          <p:cNvPr id="4" name="Slide Number Placeholder 3"/>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28746946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C8C96-BF15-4039-85B9-D26AE9253AE5}" type="datetimeFigureOut">
              <a:rPr lang="en-US" smtClean="0"/>
              <a:t>4/6/2013</a:t>
            </a:fld>
            <a:endParaRPr lang="en-US"/>
          </a:p>
        </p:txBody>
      </p:sp>
      <p:sp>
        <p:nvSpPr>
          <p:cNvPr id="7" name="Slide Number Placeholder 6"/>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33270774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C8C96-BF15-4039-85B9-D26AE9253AE5}" type="datetimeFigureOut">
              <a:rPr lang="en-US" smtClean="0"/>
              <a:t>4/6/2013</a:t>
            </a:fld>
            <a:endParaRPr lang="en-US"/>
          </a:p>
        </p:txBody>
      </p:sp>
      <p:sp>
        <p:nvSpPr>
          <p:cNvPr id="7" name="Slide Number Placeholder 6"/>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23765018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C8C96-BF15-4039-85B9-D26AE9253AE5}" type="datetimeFigureOut">
              <a:rPr lang="en-US" smtClean="0"/>
              <a:t>4/6/2013</a:t>
            </a:fld>
            <a:endParaRPr lang="en-US"/>
          </a:p>
        </p:txBody>
      </p:sp>
      <p:sp>
        <p:nvSpPr>
          <p:cNvPr id="6" name="Slide Number Placeholder 5"/>
          <p:cNvSpPr>
            <a:spLocks noGrp="1"/>
          </p:cNvSpPr>
          <p:nvPr>
            <p:ph type="sldNum" sz="quarter" idx="12"/>
          </p:nvPr>
        </p:nvSpPr>
        <p:spPr/>
        <p:txBody>
          <a:bodyPr/>
          <a:lstStyle/>
          <a:p>
            <a:fld id="{0D409605-8DBC-4C61-8ED3-168DCB96F8FC}" type="slidenum">
              <a:rPr lang="en-US" smtClean="0"/>
              <a:t>‹#›</a:t>
            </a:fld>
            <a:endParaRPr lang="en-US"/>
          </a:p>
        </p:txBody>
      </p:sp>
    </p:spTree>
    <p:extLst>
      <p:ext uri="{BB962C8B-B14F-4D97-AF65-F5344CB8AC3E}">
        <p14:creationId xmlns:p14="http://schemas.microsoft.com/office/powerpoint/2010/main" val="7504120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C8C96-BF15-4039-85B9-D26AE9253AE5}" type="datetimeFigureOut">
              <a:rPr lang="en-US" smtClean="0"/>
              <a:t>4/6/2013</a:t>
            </a:fld>
            <a:endParaRPr lang="en-US"/>
          </a:p>
        </p:txBody>
      </p:sp>
      <p:sp>
        <p:nvSpPr>
          <p:cNvPr id="6" name="Slide Number Placeholder 5"/>
          <p:cNvSpPr>
            <a:spLocks noGrp="1"/>
          </p:cNvSpPr>
          <p:nvPr>
            <p:ph type="sldNum" sz="quarter" idx="4"/>
          </p:nvPr>
        </p:nvSpPr>
        <p:spPr>
          <a:xfrm>
            <a:off x="457200" y="6356350"/>
            <a:ext cx="827772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D409605-8DBC-4C61-8ED3-168DCB96F8FC}" type="slidenum">
              <a:rPr lang="en-US" smtClean="0"/>
              <a:pPr/>
              <a:t>‹#›</a:t>
            </a:fld>
            <a:endParaRPr lang="en-US"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55560" y="6289875"/>
            <a:ext cx="962526" cy="370973"/>
          </a:xfrm>
          <a:prstGeom prst="rect">
            <a:avLst/>
          </a:prstGeom>
        </p:spPr>
      </p:pic>
    </p:spTree>
    <p:extLst>
      <p:ext uri="{BB962C8B-B14F-4D97-AF65-F5344CB8AC3E}">
        <p14:creationId xmlns:p14="http://schemas.microsoft.com/office/powerpoint/2010/main" val="11577641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eginner-sql-tutorial.com/sql.htm" TargetMode="External"/><Relationship Id="rId2" Type="http://schemas.openxmlformats.org/officeDocument/2006/relationships/hyperlink" Target="http://www.codeproject.com/Articles/33052/Visual-Representation-of-SQL-Join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j-lt"/>
              </a:rPr>
              <a:t>SQL101.3: </a:t>
            </a:r>
            <a:r>
              <a:rPr lang="en-US" dirty="0" smtClean="0">
                <a:latin typeface="+mj-lt"/>
              </a:rPr>
              <a:t>Modifying Data</a:t>
            </a:r>
            <a:endParaRPr lang="en-US" dirty="0">
              <a:latin typeface="+mj-l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0516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mj-lt"/>
              </a:rPr>
              <a:t>Recognizing Errors</a:t>
            </a:r>
            <a:endParaRPr lang="en-US" dirty="0">
              <a:latin typeface="+mj-lt"/>
            </a:endParaRPr>
          </a:p>
        </p:txBody>
      </p:sp>
      <p:sp>
        <p:nvSpPr>
          <p:cNvPr id="3" name="Content Placeholder 2"/>
          <p:cNvSpPr>
            <a:spLocks noGrp="1"/>
          </p:cNvSpPr>
          <p:nvPr>
            <p:ph idx="1"/>
          </p:nvPr>
        </p:nvSpPr>
        <p:spPr>
          <a:xfrm>
            <a:off x="457200" y="1600200"/>
            <a:ext cx="8229600" cy="5016758"/>
          </a:xfrm>
        </p:spPr>
        <p:txBody>
          <a:bodyPr>
            <a:spAutoFit/>
          </a:bodyPr>
          <a:lstStyle/>
          <a:p>
            <a:pPr marL="914400" lvl="2" indent="0">
              <a:buNone/>
            </a:pPr>
            <a:r>
              <a:rPr lang="en-US" dirty="0" smtClean="0"/>
              <a:t>Errors </a:t>
            </a:r>
            <a:r>
              <a:rPr lang="en-US" dirty="0"/>
              <a:t>can be frustrating, but debugging your </a:t>
            </a:r>
            <a:r>
              <a:rPr lang="en-US" dirty="0" smtClean="0"/>
              <a:t>SQL </a:t>
            </a:r>
            <a:r>
              <a:rPr lang="en-US" dirty="0"/>
              <a:t>is an essential part of learning to write SQL. </a:t>
            </a:r>
            <a:r>
              <a:rPr lang="en-US" dirty="0" smtClean="0"/>
              <a:t>The following example is used to generate an error.  We </a:t>
            </a:r>
            <a:r>
              <a:rPr lang="en-US" dirty="0"/>
              <a:t>incorrectly write the following SELECT statement:</a:t>
            </a:r>
          </a:p>
          <a:p>
            <a:pPr marL="914400" lvl="2" indent="0">
              <a:buNone/>
            </a:pPr>
            <a:endParaRPr lang="en-US" dirty="0"/>
          </a:p>
          <a:p>
            <a:pPr marL="914400" lvl="2" indent="0">
              <a:buNone/>
            </a:pPr>
            <a:r>
              <a:rPr lang="en-US" dirty="0"/>
              <a:t>SQL&gt; select * from temp;</a:t>
            </a:r>
          </a:p>
          <a:p>
            <a:pPr marL="914400" lvl="2" indent="0">
              <a:buNone/>
            </a:pPr>
            <a:endParaRPr lang="en-US" dirty="0"/>
          </a:p>
          <a:p>
            <a:pPr marL="914400" lvl="2" indent="0">
              <a:buNone/>
            </a:pPr>
            <a:r>
              <a:rPr lang="en-US" dirty="0"/>
              <a:t>We receive this </a:t>
            </a:r>
            <a:r>
              <a:rPr lang="en-US" dirty="0" smtClean="0"/>
              <a:t>error.</a:t>
            </a:r>
            <a:endParaRPr lang="en-US" dirty="0"/>
          </a:p>
          <a:p>
            <a:pPr marL="914400" lvl="2" indent="0">
              <a:buNone/>
            </a:pPr>
            <a:endParaRPr lang="en-US" dirty="0"/>
          </a:p>
          <a:p>
            <a:pPr marL="914400" lvl="2" indent="0">
              <a:buNone/>
            </a:pPr>
            <a:r>
              <a:rPr lang="en-US" dirty="0" smtClean="0"/>
              <a:t>select </a:t>
            </a:r>
            <a:r>
              <a:rPr lang="en-US" dirty="0"/>
              <a:t>* from temp</a:t>
            </a:r>
          </a:p>
          <a:p>
            <a:pPr marL="914400" lvl="2" indent="0">
              <a:buNone/>
            </a:pPr>
            <a:r>
              <a:rPr lang="en-US" dirty="0"/>
              <a:t>              *</a:t>
            </a:r>
          </a:p>
          <a:p>
            <a:pPr marL="914400" lvl="2" indent="0">
              <a:buNone/>
            </a:pPr>
            <a:r>
              <a:rPr lang="en-US" dirty="0"/>
              <a:t>ERROR at line 1:</a:t>
            </a:r>
          </a:p>
          <a:p>
            <a:pPr marL="914400" lvl="2" indent="0">
              <a:buNone/>
            </a:pPr>
            <a:r>
              <a:rPr lang="en-US" dirty="0"/>
              <a:t>ORA-00942: table or view does not exist</a:t>
            </a:r>
          </a:p>
          <a:p>
            <a:pPr marL="914400" lvl="2" indent="0">
              <a:buNone/>
            </a:pPr>
            <a:endParaRPr lang="en-US" dirty="0"/>
          </a:p>
        </p:txBody>
      </p:sp>
    </p:spTree>
    <p:extLst>
      <p:ext uri="{BB962C8B-B14F-4D97-AF65-F5344CB8AC3E}">
        <p14:creationId xmlns:p14="http://schemas.microsoft.com/office/powerpoint/2010/main" val="158072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mj-lt"/>
              </a:rPr>
              <a:t>Recognizing Errors</a:t>
            </a:r>
            <a:endParaRPr lang="en-US" dirty="0">
              <a:latin typeface="+mj-lt"/>
            </a:endParaRPr>
          </a:p>
        </p:txBody>
      </p:sp>
      <p:sp>
        <p:nvSpPr>
          <p:cNvPr id="3" name="Content Placeholder 2"/>
          <p:cNvSpPr>
            <a:spLocks noGrp="1"/>
          </p:cNvSpPr>
          <p:nvPr>
            <p:ph idx="1"/>
          </p:nvPr>
        </p:nvSpPr>
        <p:spPr>
          <a:xfrm>
            <a:off x="457200" y="1600200"/>
            <a:ext cx="8229600" cy="5262979"/>
          </a:xfrm>
        </p:spPr>
        <p:txBody>
          <a:bodyPr>
            <a:spAutoFit/>
          </a:bodyPr>
          <a:lstStyle/>
          <a:p>
            <a:pPr marL="914400" lvl="2" indent="0">
              <a:buNone/>
            </a:pPr>
            <a:r>
              <a:rPr lang="en-US" dirty="0" smtClean="0"/>
              <a:t>Most SQL implementations are </a:t>
            </a:r>
            <a:r>
              <a:rPr lang="en-US" dirty="0"/>
              <a:t>very strict. Any deviation from correct syntax and semantics will produce an </a:t>
            </a:r>
            <a:r>
              <a:rPr lang="en-US" dirty="0" smtClean="0"/>
              <a:t>error.  There </a:t>
            </a:r>
            <a:r>
              <a:rPr lang="en-US" dirty="0"/>
              <a:t>are many different errors.  Often a misspelled word is the cause.  The following lists some of the most common causes of </a:t>
            </a:r>
            <a:r>
              <a:rPr lang="en-US" dirty="0" smtClean="0"/>
              <a:t>errors:</a:t>
            </a:r>
            <a:endParaRPr lang="en-US" dirty="0"/>
          </a:p>
          <a:p>
            <a:pPr marL="914400" lvl="2" indent="0">
              <a:buNone/>
            </a:pPr>
            <a:endParaRPr lang="en-US" dirty="0"/>
          </a:p>
          <a:p>
            <a:pPr lvl="2"/>
            <a:r>
              <a:rPr lang="en-US" dirty="0"/>
              <a:t>Misspellings of SQL clauses, such as SELECT or </a:t>
            </a:r>
            <a:r>
              <a:rPr lang="en-US" dirty="0" smtClean="0"/>
              <a:t>INSERT</a:t>
            </a:r>
            <a:endParaRPr lang="en-US" dirty="0"/>
          </a:p>
          <a:p>
            <a:pPr lvl="2"/>
            <a:r>
              <a:rPr lang="en-US" dirty="0"/>
              <a:t>Improperly constructed SQL </a:t>
            </a:r>
            <a:r>
              <a:rPr lang="en-US" dirty="0" smtClean="0"/>
              <a:t>statements</a:t>
            </a:r>
            <a:endParaRPr lang="en-US" dirty="0"/>
          </a:p>
          <a:p>
            <a:pPr lvl="2"/>
            <a:r>
              <a:rPr lang="en-US" dirty="0"/>
              <a:t>Mismatched data </a:t>
            </a:r>
            <a:r>
              <a:rPr lang="en-US" dirty="0" smtClean="0"/>
              <a:t>types</a:t>
            </a:r>
            <a:endParaRPr lang="en-US" dirty="0"/>
          </a:p>
          <a:p>
            <a:pPr lvl="2"/>
            <a:r>
              <a:rPr lang="en-US" dirty="0"/>
              <a:t>Violation of primary or foreign </a:t>
            </a:r>
            <a:r>
              <a:rPr lang="en-US" dirty="0" smtClean="0"/>
              <a:t>keys</a:t>
            </a:r>
            <a:endParaRPr lang="en-US" dirty="0"/>
          </a:p>
          <a:p>
            <a:pPr lvl="2"/>
            <a:r>
              <a:rPr lang="en-US" dirty="0"/>
              <a:t>Insufficient object </a:t>
            </a:r>
            <a:r>
              <a:rPr lang="en-US" dirty="0" smtClean="0"/>
              <a:t>privileges</a:t>
            </a:r>
            <a:endParaRPr lang="en-US" dirty="0"/>
          </a:p>
          <a:p>
            <a:pPr lvl="2"/>
            <a:r>
              <a:rPr lang="en-US" dirty="0"/>
              <a:t>Violation of NOT NULL </a:t>
            </a:r>
            <a:r>
              <a:rPr lang="en-US" dirty="0" smtClean="0"/>
              <a:t>constraints</a:t>
            </a:r>
            <a:endParaRPr lang="en-US" dirty="0"/>
          </a:p>
          <a:p>
            <a:pPr lvl="2"/>
            <a:r>
              <a:rPr lang="en-US" dirty="0"/>
              <a:t>Improperly referenced table or column </a:t>
            </a:r>
            <a:r>
              <a:rPr lang="en-US" dirty="0" smtClean="0"/>
              <a:t>names</a:t>
            </a:r>
          </a:p>
          <a:p>
            <a:pPr marL="914400" lvl="2" indent="0">
              <a:buNone/>
            </a:pPr>
            <a:endParaRPr lang="en-US" dirty="0"/>
          </a:p>
        </p:txBody>
      </p:sp>
    </p:spTree>
    <p:extLst>
      <p:ext uri="{BB962C8B-B14F-4D97-AF65-F5344CB8AC3E}">
        <p14:creationId xmlns:p14="http://schemas.microsoft.com/office/powerpoint/2010/main" val="285256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mj-lt"/>
              </a:rPr>
              <a:t>Recognizing Errors</a:t>
            </a:r>
            <a:endParaRPr lang="en-US" dirty="0">
              <a:latin typeface="+mj-lt"/>
            </a:endParaRPr>
          </a:p>
        </p:txBody>
      </p:sp>
      <p:sp>
        <p:nvSpPr>
          <p:cNvPr id="3" name="Content Placeholder 2"/>
          <p:cNvSpPr>
            <a:spLocks noGrp="1"/>
          </p:cNvSpPr>
          <p:nvPr>
            <p:ph idx="1"/>
          </p:nvPr>
        </p:nvSpPr>
        <p:spPr>
          <a:xfrm>
            <a:off x="457200" y="1600200"/>
            <a:ext cx="8229600" cy="2677656"/>
          </a:xfrm>
        </p:spPr>
        <p:txBody>
          <a:bodyPr>
            <a:spAutoFit/>
          </a:bodyPr>
          <a:lstStyle/>
          <a:p>
            <a:pPr marL="914400" lvl="2" indent="0">
              <a:buNone/>
            </a:pPr>
            <a:r>
              <a:rPr lang="en-US" dirty="0"/>
              <a:t>When you encounter an error, </a:t>
            </a:r>
            <a:r>
              <a:rPr lang="en-US" dirty="0" smtClean="0"/>
              <a:t>step </a:t>
            </a:r>
            <a:r>
              <a:rPr lang="en-US" dirty="0"/>
              <a:t>through your statement slowly, checking for any misspellings, missed punctuation such as commas, or incorrect </a:t>
            </a:r>
            <a:r>
              <a:rPr lang="en-US" dirty="0" smtClean="0"/>
              <a:t>object </a:t>
            </a:r>
            <a:r>
              <a:rPr lang="en-US" dirty="0"/>
              <a:t>names. Be patient and refer to documentation </a:t>
            </a:r>
            <a:r>
              <a:rPr lang="en-US" dirty="0" smtClean="0"/>
              <a:t>or contact your DBA when </a:t>
            </a:r>
            <a:r>
              <a:rPr lang="en-US" dirty="0"/>
              <a:t>necessary. Debugging is a skill that is </a:t>
            </a:r>
            <a:r>
              <a:rPr lang="en-US" dirty="0" smtClean="0"/>
              <a:t>improved </a:t>
            </a:r>
            <a:r>
              <a:rPr lang="en-US" dirty="0"/>
              <a:t>over time.</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6433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Summary</a:t>
            </a:r>
            <a:endParaRPr lang="en-US" dirty="0">
              <a:latin typeface="+mj-lt"/>
            </a:endParaRPr>
          </a:p>
        </p:txBody>
      </p:sp>
      <p:sp>
        <p:nvSpPr>
          <p:cNvPr id="3" name="Content Placeholder 2"/>
          <p:cNvSpPr>
            <a:spLocks noGrp="1"/>
          </p:cNvSpPr>
          <p:nvPr>
            <p:ph idx="1"/>
          </p:nvPr>
        </p:nvSpPr>
        <p:spPr>
          <a:xfrm>
            <a:off x="457200" y="1600200"/>
            <a:ext cx="8229600" cy="2031325"/>
          </a:xfrm>
        </p:spPr>
        <p:txBody>
          <a:bodyPr>
            <a:spAutoFit/>
          </a:bodyPr>
          <a:lstStyle/>
          <a:p>
            <a:pPr marL="0" indent="0">
              <a:spcBef>
                <a:spcPts val="0"/>
              </a:spcBef>
              <a:buNone/>
            </a:pPr>
            <a:r>
              <a:rPr lang="en-US" sz="1800" dirty="0" smtClean="0">
                <a:latin typeface="Courier New" pitchFamily="49" charset="0"/>
                <a:cs typeface="Courier New" pitchFamily="49" charset="0"/>
              </a:rPr>
              <a:t>You have learned to (CRUD) CREATE, READ, UPDATE and DELETE </a:t>
            </a:r>
            <a:r>
              <a:rPr lang="en-US" sz="1800" dirty="0">
                <a:latin typeface="Courier New" pitchFamily="49" charset="0"/>
                <a:cs typeface="Courier New" pitchFamily="49" charset="0"/>
              </a:rPr>
              <a:t>data from </a:t>
            </a:r>
            <a:r>
              <a:rPr lang="en-US" sz="1800" dirty="0" smtClean="0">
                <a:latin typeface="Courier New" pitchFamily="49" charset="0"/>
                <a:cs typeface="Courier New" pitchFamily="49" charset="0"/>
              </a:rPr>
              <a:t>tables </a:t>
            </a:r>
            <a:r>
              <a:rPr lang="en-US" sz="1800" dirty="0">
                <a:latin typeface="Courier New" pitchFamily="49" charset="0"/>
                <a:cs typeface="Courier New" pitchFamily="49" charset="0"/>
              </a:rPr>
              <a:t>using INSERT, UPDATE, and DELETE. </a:t>
            </a:r>
            <a:r>
              <a:rPr lang="en-US" sz="1800" dirty="0" smtClean="0">
                <a:latin typeface="Courier New" pitchFamily="49" charset="0"/>
                <a:cs typeface="Courier New" pitchFamily="49" charset="0"/>
              </a:rPr>
              <a:t>You have learned that conditions </a:t>
            </a:r>
            <a:r>
              <a:rPr lang="en-US" sz="1800" dirty="0">
                <a:latin typeface="Courier New" pitchFamily="49" charset="0"/>
                <a:cs typeface="Courier New" pitchFamily="49" charset="0"/>
              </a:rPr>
              <a:t>to our UPDATE and DELETE </a:t>
            </a:r>
            <a:r>
              <a:rPr lang="en-US" sz="1800" dirty="0" smtClean="0">
                <a:latin typeface="Courier New" pitchFamily="49" charset="0"/>
                <a:cs typeface="Courier New" pitchFamily="49" charset="0"/>
              </a:rPr>
              <a:t>statements are significant in limiting records affected.  We've </a:t>
            </a:r>
            <a:r>
              <a:rPr lang="en-US" sz="1800" dirty="0">
                <a:latin typeface="Courier New" pitchFamily="49" charset="0"/>
                <a:cs typeface="Courier New" pitchFamily="49" charset="0"/>
              </a:rPr>
              <a:t>looked at the types of error messages generated by Oracle.</a:t>
            </a:r>
          </a:p>
          <a:p>
            <a:pPr marL="0" indent="0">
              <a:spcBef>
                <a:spcPts val="0"/>
              </a:spcBef>
              <a:buNone/>
            </a:pP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02716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To Learn More About the Modifying Data With SQL</a:t>
            </a:r>
            <a:endParaRPr lang="en-US" dirty="0">
              <a:latin typeface="+mj-lt"/>
            </a:endParaRPr>
          </a:p>
        </p:txBody>
      </p:sp>
      <p:sp>
        <p:nvSpPr>
          <p:cNvPr id="3" name="Content Placeholder 2"/>
          <p:cNvSpPr>
            <a:spLocks noGrp="1"/>
          </p:cNvSpPr>
          <p:nvPr>
            <p:ph idx="1"/>
          </p:nvPr>
        </p:nvSpPr>
        <p:spPr/>
        <p:txBody>
          <a:bodyPr/>
          <a:lstStyle/>
          <a:p>
            <a:pPr marL="2062163" indent="-341313"/>
            <a:r>
              <a:rPr lang="en-US" dirty="0" smtClean="0">
                <a:latin typeface="+mn-lt"/>
              </a:rPr>
              <a:t>  Learning SQL - </a:t>
            </a:r>
            <a:r>
              <a:rPr lang="en-US" sz="2000" dirty="0" smtClean="0">
                <a:latin typeface="+mn-lt"/>
              </a:rPr>
              <a:t>Alan Beaulieu</a:t>
            </a:r>
          </a:p>
          <a:p>
            <a:pPr marL="2346325" lvl="1" indent="0">
              <a:buNone/>
            </a:pPr>
            <a:r>
              <a:rPr lang="en-US" dirty="0" smtClean="0">
                <a:latin typeface="+mn-lt"/>
              </a:rPr>
              <a:t>O’Reilly Media, Inc. </a:t>
            </a:r>
          </a:p>
          <a:p>
            <a:pPr marL="2346325" lvl="1" indent="0">
              <a:buNone/>
            </a:pPr>
            <a:endParaRPr lang="en-US" dirty="0"/>
          </a:p>
          <a:p>
            <a:pPr marL="282575" indent="0">
              <a:buNone/>
            </a:pPr>
            <a:endParaRPr lang="en-US" dirty="0" smtClean="0"/>
          </a:p>
          <a:p>
            <a:pPr marL="739775" indent="-457200"/>
            <a:r>
              <a:rPr lang="en-US" dirty="0" smtClean="0">
                <a:latin typeface="+mn-lt"/>
              </a:rPr>
              <a:t>Visual Representation of SQL Joins</a:t>
            </a:r>
          </a:p>
          <a:p>
            <a:pPr marL="741363" lvl="1" indent="0">
              <a:buNone/>
            </a:pPr>
            <a:r>
              <a:rPr lang="en-US" dirty="0">
                <a:latin typeface="+mn-lt"/>
                <a:hlinkClick r:id="rId2"/>
              </a:rPr>
              <a:t>http://</a:t>
            </a:r>
            <a:r>
              <a:rPr lang="en-US" dirty="0" smtClean="0">
                <a:latin typeface="+mn-lt"/>
                <a:hlinkClick r:id="rId2"/>
              </a:rPr>
              <a:t>www.codeproject.com/Articles/33052/Visual-Representation-of-SQL-Joins</a:t>
            </a:r>
            <a:endParaRPr lang="en-US" dirty="0" smtClean="0">
              <a:latin typeface="+mn-lt"/>
            </a:endParaRPr>
          </a:p>
          <a:p>
            <a:pPr marL="684213"/>
            <a:r>
              <a:rPr lang="en-US" dirty="0" smtClean="0">
                <a:latin typeface="+mn-lt"/>
              </a:rPr>
              <a:t>Beginner SQL Tutorial</a:t>
            </a:r>
          </a:p>
          <a:p>
            <a:pPr marL="741363" lvl="1" indent="0">
              <a:buNone/>
            </a:pPr>
            <a:r>
              <a:rPr lang="en-US" dirty="0" smtClean="0">
                <a:latin typeface="+mn-lt"/>
                <a:hlinkClick r:id="rId3"/>
              </a:rPr>
              <a:t>http://beginner-sql-tutorial.com/sql.htm</a:t>
            </a:r>
            <a:r>
              <a:rPr lang="en-US" dirty="0" smtClean="0">
                <a:latin typeface="+mn-lt"/>
              </a:rPr>
              <a:t>   </a:t>
            </a:r>
            <a:endParaRPr lang="en-US" dirty="0">
              <a:latin typeface="+mn-lt"/>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11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Questions</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3441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Agenda</a:t>
            </a:r>
            <a:endParaRPr lang="en-US" dirty="0">
              <a:latin typeface="+mn-lt"/>
            </a:endParaRPr>
          </a:p>
        </p:txBody>
      </p:sp>
      <p:sp>
        <p:nvSpPr>
          <p:cNvPr id="3" name="Content Placeholder 2"/>
          <p:cNvSpPr>
            <a:spLocks noGrp="1"/>
          </p:cNvSpPr>
          <p:nvPr>
            <p:ph idx="1"/>
          </p:nvPr>
        </p:nvSpPr>
        <p:spPr/>
        <p:txBody>
          <a:bodyPr>
            <a:normAutofit/>
          </a:bodyPr>
          <a:lstStyle/>
          <a:p>
            <a:r>
              <a:rPr lang="en-US" dirty="0">
                <a:latin typeface="+mn-lt"/>
              </a:rPr>
              <a:t>Persistent </a:t>
            </a:r>
            <a:r>
              <a:rPr lang="en-US" dirty="0" smtClean="0">
                <a:latin typeface="+mn-lt"/>
              </a:rPr>
              <a:t>Storage </a:t>
            </a:r>
            <a:r>
              <a:rPr lang="en-US" dirty="0">
                <a:latin typeface="+mn-lt"/>
              </a:rPr>
              <a:t>A</a:t>
            </a:r>
            <a:r>
              <a:rPr lang="en-US" dirty="0" smtClean="0">
                <a:latin typeface="+mn-lt"/>
              </a:rPr>
              <a:t>nd </a:t>
            </a:r>
            <a:r>
              <a:rPr lang="en-US" dirty="0">
                <a:latin typeface="+mn-lt"/>
              </a:rPr>
              <a:t>T</a:t>
            </a:r>
            <a:r>
              <a:rPr lang="en-US" dirty="0" smtClean="0">
                <a:latin typeface="+mn-lt"/>
              </a:rPr>
              <a:t>he </a:t>
            </a:r>
            <a:r>
              <a:rPr lang="en-US" dirty="0">
                <a:latin typeface="+mn-lt"/>
              </a:rPr>
              <a:t>CRUD </a:t>
            </a:r>
            <a:r>
              <a:rPr lang="en-US" dirty="0" smtClean="0">
                <a:latin typeface="+mn-lt"/>
              </a:rPr>
              <a:t>Model</a:t>
            </a:r>
            <a:endParaRPr lang="en-US" dirty="0">
              <a:latin typeface="+mn-lt"/>
            </a:endParaRPr>
          </a:p>
          <a:p>
            <a:r>
              <a:rPr lang="en-US" dirty="0" smtClean="0">
                <a:latin typeface="+mn-lt"/>
              </a:rPr>
              <a:t>INSERT – Adding Data</a:t>
            </a:r>
            <a:endParaRPr lang="en-US" dirty="0">
              <a:latin typeface="+mn-lt"/>
            </a:endParaRPr>
          </a:p>
          <a:p>
            <a:r>
              <a:rPr lang="en-US" dirty="0" smtClean="0">
                <a:latin typeface="+mn-lt"/>
              </a:rPr>
              <a:t>UPDATE – Changing Data</a:t>
            </a:r>
            <a:endParaRPr lang="en-US" dirty="0">
              <a:latin typeface="+mn-lt"/>
            </a:endParaRPr>
          </a:p>
          <a:p>
            <a:r>
              <a:rPr lang="en-US" dirty="0" smtClean="0">
                <a:latin typeface="+mn-lt"/>
              </a:rPr>
              <a:t>DELETE – Removing Data</a:t>
            </a:r>
            <a:endParaRPr lang="en-US" dirty="0">
              <a:latin typeface="+mn-lt"/>
            </a:endParaRPr>
          </a:p>
          <a:p>
            <a:r>
              <a:rPr lang="en-US" dirty="0">
                <a:latin typeface="+mn-lt"/>
              </a:rPr>
              <a:t>Recognizing errors</a:t>
            </a:r>
          </a:p>
          <a:p>
            <a:r>
              <a:rPr lang="en-US" dirty="0" smtClean="0">
                <a:latin typeface="+mn-lt"/>
              </a:rPr>
              <a:t>Summary</a:t>
            </a:r>
          </a:p>
        </p:txBody>
      </p:sp>
    </p:spTree>
    <p:extLst>
      <p:ext uri="{BB962C8B-B14F-4D97-AF65-F5344CB8AC3E}">
        <p14:creationId xmlns:p14="http://schemas.microsoft.com/office/powerpoint/2010/main" val="149418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mj-lt"/>
              </a:rPr>
              <a:t>Persistent storage and the CRUD model</a:t>
            </a:r>
          </a:p>
        </p:txBody>
      </p:sp>
      <p:sp>
        <p:nvSpPr>
          <p:cNvPr id="3" name="Content Placeholder 2"/>
          <p:cNvSpPr>
            <a:spLocks noGrp="1"/>
          </p:cNvSpPr>
          <p:nvPr>
            <p:ph idx="1"/>
          </p:nvPr>
        </p:nvSpPr>
        <p:spPr>
          <a:xfrm>
            <a:off x="457200" y="1066800"/>
            <a:ext cx="8229600" cy="5029069"/>
          </a:xfrm>
        </p:spPr>
        <p:txBody>
          <a:bodyPr>
            <a:spAutoFit/>
          </a:bodyPr>
          <a:lstStyle/>
          <a:p>
            <a:r>
              <a:rPr lang="en-US" sz="2000" b="1" i="1" dirty="0" smtClean="0">
                <a:latin typeface="Book Antiqua" pitchFamily="18" charset="0"/>
              </a:rPr>
              <a:t>Persistent </a:t>
            </a:r>
            <a:r>
              <a:rPr lang="en-US" sz="2000" b="1" i="1" dirty="0">
                <a:latin typeface="Book Antiqua" pitchFamily="18" charset="0"/>
              </a:rPr>
              <a:t>storage in databases </a:t>
            </a:r>
            <a:r>
              <a:rPr lang="en-US" sz="2000" b="1" i="1" dirty="0" smtClean="0">
                <a:latin typeface="Book Antiqua" pitchFamily="18" charset="0"/>
              </a:rPr>
              <a:t>is managed </a:t>
            </a:r>
            <a:r>
              <a:rPr lang="en-US" sz="2000" b="1" i="1" dirty="0">
                <a:latin typeface="Book Antiqua" pitchFamily="18" charset="0"/>
              </a:rPr>
              <a:t>according to a generic standard known as </a:t>
            </a:r>
            <a:r>
              <a:rPr lang="en-US" sz="2000" b="1" i="1" dirty="0" smtClean="0">
                <a:latin typeface="Book Antiqua" pitchFamily="18" charset="0"/>
              </a:rPr>
              <a:t>the</a:t>
            </a:r>
            <a:r>
              <a:rPr lang="en-US" sz="2000" b="1" i="1" dirty="0">
                <a:latin typeface="Book Antiqua" pitchFamily="18" charset="0"/>
              </a:rPr>
              <a:t> </a:t>
            </a:r>
            <a:r>
              <a:rPr lang="en-US" sz="2000" b="1" i="1" dirty="0" smtClean="0">
                <a:latin typeface="Book Antiqua" pitchFamily="18" charset="0"/>
              </a:rPr>
              <a:t>CRUD model: </a:t>
            </a:r>
            <a:r>
              <a:rPr lang="en-US" sz="2000" b="1" i="1" dirty="0">
                <a:latin typeface="Book Antiqua" pitchFamily="18" charset="0"/>
              </a:rPr>
              <a:t>Create, Read, Update, </a:t>
            </a:r>
            <a:r>
              <a:rPr lang="en-US" sz="2000" b="1" i="1" dirty="0" smtClean="0">
                <a:latin typeface="Book Antiqua" pitchFamily="18" charset="0"/>
              </a:rPr>
              <a:t>Delete.  These operations are used to </a:t>
            </a:r>
            <a:r>
              <a:rPr lang="en-US" sz="2000" b="1" i="1" dirty="0">
                <a:latin typeface="Book Antiqua" pitchFamily="18" charset="0"/>
              </a:rPr>
              <a:t>interface with database data</a:t>
            </a:r>
            <a:r>
              <a:rPr lang="en-US" sz="2000" b="1" i="1" dirty="0" smtClean="0">
                <a:latin typeface="Book Antiqua" pitchFamily="18" charset="0"/>
              </a:rPr>
              <a:t>.</a:t>
            </a:r>
          </a:p>
          <a:p>
            <a:endParaRPr lang="en-US" sz="2000" b="1" i="1" dirty="0" smtClean="0">
              <a:latin typeface="Book Antiqua" pitchFamily="18" charset="0"/>
            </a:endParaRPr>
          </a:p>
          <a:p>
            <a:r>
              <a:rPr lang="en-US" sz="2000" b="1" i="1" dirty="0" smtClean="0">
                <a:latin typeface="Book Antiqua" pitchFamily="18" charset="0"/>
              </a:rPr>
              <a:t>In </a:t>
            </a:r>
            <a:r>
              <a:rPr lang="en-US" sz="2000" b="1" i="1" dirty="0">
                <a:latin typeface="Book Antiqua" pitchFamily="18" charset="0"/>
              </a:rPr>
              <a:t>SQL, the CRUD model is implemented as DML, or Data Manipulation Language﻿</a:t>
            </a:r>
            <a:r>
              <a:rPr lang="en-US" sz="2000" b="1" i="1" dirty="0" smtClean="0">
                <a:latin typeface="Book Antiqua" pitchFamily="18" charset="0"/>
              </a:rPr>
              <a:t>.</a:t>
            </a:r>
          </a:p>
          <a:p>
            <a:pPr marL="0" indent="0">
              <a:buNone/>
            </a:pPr>
            <a:r>
              <a:rPr lang="en-US" sz="2000" b="1" i="1" dirty="0" smtClean="0">
                <a:latin typeface="Book Antiqua" pitchFamily="18" charset="0"/>
              </a:rPr>
              <a:t> </a:t>
            </a:r>
          </a:p>
          <a:p>
            <a:r>
              <a:rPr lang="en-US" sz="2000" b="1" i="1" dirty="0" smtClean="0">
                <a:latin typeface="Book Antiqua" pitchFamily="18" charset="0"/>
              </a:rPr>
              <a:t>DML </a:t>
            </a:r>
            <a:r>
              <a:rPr lang="en-US" sz="2000" b="1" i="1" dirty="0">
                <a:latin typeface="Book Antiqua" pitchFamily="18" charset="0"/>
              </a:rPr>
              <a:t>defines persistent storage operations through the use of four commands: SELECT, INSERT, UPDATE, and </a:t>
            </a:r>
            <a:r>
              <a:rPr lang="en-US" sz="2000" b="1" i="1" dirty="0" smtClean="0">
                <a:latin typeface="Book Antiqua" pitchFamily="18" charset="0"/>
              </a:rPr>
              <a:t>DELETE. </a:t>
            </a:r>
          </a:p>
          <a:p>
            <a:endParaRPr lang="en-US" sz="2000" b="1" i="1" dirty="0">
              <a:latin typeface="Book Antiqua" pitchFamily="18" charset="0"/>
            </a:endParaRPr>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22527583"/>
              </p:ext>
            </p:extLst>
          </p:nvPr>
        </p:nvGraphicFramePr>
        <p:xfrm>
          <a:off x="914400" y="4495800"/>
          <a:ext cx="2209800" cy="1524000"/>
        </p:xfrm>
        <a:graphic>
          <a:graphicData uri="http://schemas.openxmlformats.org/drawingml/2006/table">
            <a:tbl>
              <a:tblPr firstRow="1" bandRow="1">
                <a:tableStyleId>{5C22544A-7EE6-4342-B048-85BDC9FD1C3A}</a:tableStyleId>
              </a:tblPr>
              <a:tblGrid>
                <a:gridCol w="1104900"/>
                <a:gridCol w="1104900"/>
              </a:tblGrid>
              <a:tr h="177800">
                <a:tc>
                  <a:txBody>
                    <a:bodyPr/>
                    <a:lstStyle/>
                    <a:p>
                      <a:r>
                        <a:rPr lang="en-US" sz="1400" b="0" i="1" baseline="0" dirty="0" smtClean="0">
                          <a:latin typeface="Book Antiqua" pitchFamily="18" charset="0"/>
                        </a:rPr>
                        <a:t>Operation   	</a:t>
                      </a:r>
                      <a:endParaRPr lang="en-US" sz="1400" b="0" i="1" baseline="0" dirty="0">
                        <a:latin typeface="Book Antiqua"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baseline="0" dirty="0" smtClean="0">
                          <a:latin typeface="Book Antiqua" pitchFamily="18" charset="0"/>
                        </a:rPr>
                        <a:t>SQL</a:t>
                      </a:r>
                    </a:p>
                  </a:txBody>
                  <a:tcPr>
                    <a:solidFill>
                      <a:srgbClr val="7030A0"/>
                    </a:solidFill>
                  </a:tcPr>
                </a:tc>
              </a:tr>
              <a:tr h="177800">
                <a:tc>
                  <a:txBody>
                    <a:bodyPr/>
                    <a:lstStyle/>
                    <a:p>
                      <a:r>
                        <a:rPr lang="en-US" sz="1400" b="0" i="1" baseline="0" dirty="0" smtClean="0">
                          <a:latin typeface="Book Antiqua" pitchFamily="18" charset="0"/>
                        </a:rPr>
                        <a:t>Create</a:t>
                      </a:r>
                      <a:endParaRPr lang="en-US" sz="1400" b="0"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baseline="0" dirty="0" smtClean="0">
                          <a:latin typeface="Book Antiqua" pitchFamily="18" charset="0"/>
                        </a:rPr>
                        <a:t>INSERT</a:t>
                      </a:r>
                    </a:p>
                  </a:txBody>
                  <a:tcPr/>
                </a:tc>
              </a:tr>
              <a:tr h="177800">
                <a:tc>
                  <a:txBody>
                    <a:bodyPr/>
                    <a:lstStyle/>
                    <a:p>
                      <a:r>
                        <a:rPr lang="en-US" sz="1400" b="0" i="1" baseline="0" dirty="0" smtClean="0">
                          <a:latin typeface="Book Antiqua" pitchFamily="18" charset="0"/>
                        </a:rPr>
                        <a:t>Read</a:t>
                      </a:r>
                      <a:endParaRPr lang="en-US" sz="1400" b="0"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baseline="0" dirty="0" smtClean="0">
                          <a:latin typeface="Book Antiqua" pitchFamily="18" charset="0"/>
                        </a:rPr>
                        <a:t>SELECT</a:t>
                      </a:r>
                      <a:endParaRPr lang="en-US" sz="1400" b="0" i="1" baseline="0" dirty="0">
                        <a:latin typeface="Book Antiqua" pitchFamily="18" charset="0"/>
                      </a:endParaRPr>
                    </a:p>
                  </a:txBody>
                  <a:tcPr/>
                </a:tc>
              </a:tr>
              <a:tr h="177800">
                <a:tc>
                  <a:txBody>
                    <a:bodyPr/>
                    <a:lstStyle/>
                    <a:p>
                      <a:r>
                        <a:rPr lang="en-US" sz="1400" b="0" i="1" baseline="0" dirty="0" smtClean="0">
                          <a:latin typeface="Book Antiqua" pitchFamily="18" charset="0"/>
                        </a:rPr>
                        <a:t>Update</a:t>
                      </a:r>
                      <a:endParaRPr lang="en-US" sz="1400" b="0" i="1" baseline="0" dirty="0">
                        <a:latin typeface="Book Antiqua" pitchFamily="18" charset="0"/>
                      </a:endParaRPr>
                    </a:p>
                  </a:txBody>
                  <a:tcPr/>
                </a:tc>
                <a:tc>
                  <a:txBody>
                    <a:bodyPr/>
                    <a:lstStyle/>
                    <a:p>
                      <a:r>
                        <a:rPr lang="en-US" sz="1400" b="0" i="1" baseline="0" dirty="0" smtClean="0">
                          <a:latin typeface="Book Antiqua" pitchFamily="18" charset="0"/>
                        </a:rPr>
                        <a:t>UPDATE</a:t>
                      </a:r>
                      <a:endParaRPr lang="en-US" sz="1400" b="0" i="1" baseline="0" dirty="0">
                        <a:latin typeface="Book Antiqua" pitchFamily="18" charset="0"/>
                      </a:endParaRPr>
                    </a:p>
                  </a:txBody>
                  <a:tcPr/>
                </a:tc>
              </a:tr>
              <a:tr h="177800">
                <a:tc>
                  <a:txBody>
                    <a:bodyPr/>
                    <a:lstStyle/>
                    <a:p>
                      <a:r>
                        <a:rPr lang="en-US" sz="1400" b="0" i="1" baseline="0" dirty="0" smtClean="0">
                          <a:latin typeface="Book Antiqua" pitchFamily="18" charset="0"/>
                        </a:rPr>
                        <a:t>Delete</a:t>
                      </a:r>
                      <a:endParaRPr lang="en-US" sz="1400" b="0"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baseline="0" dirty="0" smtClean="0">
                          <a:latin typeface="Book Antiqua" pitchFamily="18" charset="0"/>
                        </a:rPr>
                        <a:t>DELETE</a:t>
                      </a:r>
                      <a:endParaRPr lang="en-US" sz="1400" b="0" i="1" baseline="0" dirty="0">
                        <a:latin typeface="Book Antiqua" pitchFamily="18" charset="0"/>
                      </a:endParaRPr>
                    </a:p>
                  </a:txBody>
                  <a:tcPr/>
                </a:tc>
              </a:tr>
            </a:tbl>
          </a:graphicData>
        </a:graphic>
      </p:graphicFrame>
    </p:spTree>
    <p:extLst>
      <p:ext uri="{BB962C8B-B14F-4D97-AF65-F5344CB8AC3E}">
        <p14:creationId xmlns:p14="http://schemas.microsoft.com/office/powerpoint/2010/main" val="642595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smtClean="0">
                <a:latin typeface="+mj-lt"/>
              </a:rPr>
              <a:t>INSERT</a:t>
            </a:r>
            <a:endParaRPr lang="en-US" dirty="0">
              <a:latin typeface="+mj-lt"/>
            </a:endParaRPr>
          </a:p>
        </p:txBody>
      </p:sp>
      <p:sp>
        <p:nvSpPr>
          <p:cNvPr id="3" name="Content Placeholder 2"/>
          <p:cNvSpPr>
            <a:spLocks noGrp="1"/>
          </p:cNvSpPr>
          <p:nvPr>
            <p:ph idx="1"/>
          </p:nvPr>
        </p:nvSpPr>
        <p:spPr>
          <a:xfrm>
            <a:off x="457200" y="1219200"/>
            <a:ext cx="8229600" cy="4302716"/>
          </a:xfrm>
          <a:ln>
            <a:noFill/>
          </a:ln>
        </p:spPr>
        <p:txBody>
          <a:bodyPr>
            <a:spAutoFit/>
          </a:bodyPr>
          <a:lstStyle/>
          <a:p>
            <a:r>
              <a:rPr lang="en-US" sz="2400" b="1" i="1" dirty="0">
                <a:latin typeface="Book Antiqua" pitchFamily="18" charset="0"/>
              </a:rPr>
              <a:t>The </a:t>
            </a:r>
            <a:r>
              <a:rPr lang="en-US" sz="2400" b="1" i="1" dirty="0" smtClean="0">
                <a:latin typeface="Book Antiqua" pitchFamily="18" charset="0"/>
              </a:rPr>
              <a:t>first </a:t>
            </a:r>
            <a:r>
              <a:rPr lang="en-US" sz="2400" b="1" i="1" dirty="0">
                <a:latin typeface="Book Antiqua" pitchFamily="18" charset="0"/>
              </a:rPr>
              <a:t>form </a:t>
            </a:r>
            <a:r>
              <a:rPr lang="en-US" sz="2400" b="1" i="1" dirty="0" smtClean="0">
                <a:latin typeface="Book Antiqua" pitchFamily="18" charset="0"/>
              </a:rPr>
              <a:t>is positional and specifies the </a:t>
            </a:r>
            <a:r>
              <a:rPr lang="en-US" sz="2400" b="1" i="1" dirty="0">
                <a:latin typeface="Book Antiqua" pitchFamily="18" charset="0"/>
              </a:rPr>
              <a:t>values to be </a:t>
            </a:r>
            <a:r>
              <a:rPr lang="en-US" sz="2400" b="1" i="1" dirty="0" smtClean="0">
                <a:latin typeface="Book Antiqua" pitchFamily="18" charset="0"/>
              </a:rPr>
              <a:t>inserted in the exact order of the columns in the table:</a:t>
            </a:r>
            <a:endParaRPr lang="en-US"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INSERT </a:t>
            </a:r>
            <a:r>
              <a:rPr lang="en-US" sz="2400" dirty="0">
                <a:latin typeface="Courier New" pitchFamily="49" charset="0"/>
                <a:cs typeface="Courier New" pitchFamily="49" charset="0"/>
              </a:rPr>
              <a:t>INTO </a:t>
            </a:r>
            <a:r>
              <a:rPr lang="en-US" sz="2400" dirty="0" err="1">
                <a:latin typeface="Courier New" pitchFamily="49" charset="0"/>
                <a:cs typeface="Courier New" pitchFamily="49" charset="0"/>
              </a:rPr>
              <a:t>table_name</a:t>
            </a:r>
            <a:endParaRPr lang="en-US" sz="2400" dirty="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VALUES (value1, value2, value3</a:t>
            </a:r>
            <a:r>
              <a:rPr lang="en-US" sz="2400" dirty="0" smtClean="0">
                <a:latin typeface="Courier New" pitchFamily="49" charset="0"/>
                <a:cs typeface="Courier New" pitchFamily="49" charset="0"/>
              </a:rPr>
              <a:t>,...)</a:t>
            </a:r>
          </a:p>
          <a:p>
            <a:pPr marL="0" indent="0">
              <a:buNone/>
            </a:pPr>
            <a:endParaRPr lang="en-US" i="1" dirty="0" smtClean="0">
              <a:latin typeface="Courier New" pitchFamily="49" charset="0"/>
              <a:cs typeface="Courier New" pitchFamily="49" charset="0"/>
            </a:endParaRPr>
          </a:p>
          <a:p>
            <a:r>
              <a:rPr lang="en-US" sz="2400" b="1" i="1" dirty="0">
                <a:latin typeface="Book Antiqua" pitchFamily="18" charset="0"/>
                <a:cs typeface="Arial" pitchFamily="34" charset="0"/>
              </a:rPr>
              <a:t>The second form specifies both the column names and the values to be </a:t>
            </a:r>
            <a:r>
              <a:rPr lang="en-US" sz="2400" b="1" i="1" dirty="0" smtClean="0">
                <a:latin typeface="Book Antiqua" pitchFamily="18" charset="0"/>
                <a:cs typeface="Arial" pitchFamily="34" charset="0"/>
              </a:rPr>
              <a:t>inserted.  These can be any order:</a:t>
            </a:r>
            <a:endParaRPr lang="en-US" sz="2400" b="1" i="1" dirty="0">
              <a:latin typeface="Book Antiqua" pitchFamily="18" charset="0"/>
              <a:cs typeface="Arial" pitchFamily="34" charset="0"/>
            </a:endParaRPr>
          </a:p>
          <a:p>
            <a:pPr marL="0" indent="0">
              <a:buNone/>
            </a:pPr>
            <a:r>
              <a:rPr lang="en-US" sz="2400" dirty="0">
                <a:latin typeface="Courier New" pitchFamily="49" charset="0"/>
                <a:cs typeface="Courier New" pitchFamily="49" charset="0"/>
              </a:rPr>
              <a:t>INSERT INTO </a:t>
            </a:r>
            <a:r>
              <a:rPr lang="en-US" sz="2400" dirty="0" err="1">
                <a:latin typeface="Courier New" pitchFamily="49" charset="0"/>
                <a:cs typeface="Courier New" pitchFamily="49" charset="0"/>
              </a:rPr>
              <a:t>table_name</a:t>
            </a:r>
            <a:r>
              <a:rPr lang="en-US" sz="2400" dirty="0">
                <a:latin typeface="Courier New" pitchFamily="49" charset="0"/>
                <a:cs typeface="Courier New" pitchFamily="49" charset="0"/>
              </a:rPr>
              <a:t> (column1, column2, column3,...)</a:t>
            </a:r>
          </a:p>
          <a:p>
            <a:pPr marL="0" indent="0">
              <a:buNone/>
            </a:pPr>
            <a:r>
              <a:rPr lang="en-US" sz="2400" dirty="0">
                <a:latin typeface="Courier New" pitchFamily="49" charset="0"/>
                <a:cs typeface="Courier New" pitchFamily="49" charset="0"/>
              </a:rPr>
              <a:t>VALUES (value1, value2, value3</a:t>
            </a:r>
            <a:r>
              <a:rPr lang="en-US" sz="2400"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271692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latin typeface="+mj-lt"/>
              </a:rPr>
              <a:t>INSERT Examples</a:t>
            </a:r>
            <a:endParaRPr lang="en-US" dirty="0">
              <a:latin typeface="+mj-lt"/>
            </a:endParaRPr>
          </a:p>
        </p:txBody>
      </p:sp>
      <p:sp>
        <p:nvSpPr>
          <p:cNvPr id="3" name="Content Placeholder 2"/>
          <p:cNvSpPr>
            <a:spLocks noGrp="1"/>
          </p:cNvSpPr>
          <p:nvPr>
            <p:ph idx="1"/>
          </p:nvPr>
        </p:nvSpPr>
        <p:spPr>
          <a:ln>
            <a:noFill/>
          </a:ln>
        </p:spPr>
        <p:txBody>
          <a:bodyPr>
            <a:normAutofit fontScale="62500" lnSpcReduction="20000"/>
          </a:bodyPr>
          <a:lstStyle/>
          <a:p>
            <a:pPr marL="0" indent="0">
              <a:buNone/>
            </a:pPr>
            <a:r>
              <a:rPr lang="en-US" sz="2000" dirty="0" smtClean="0">
                <a:latin typeface="Courier New" pitchFamily="49" charset="0"/>
                <a:cs typeface="Courier New" pitchFamily="49" charset="0"/>
              </a:rPr>
              <a:t>-- Describe The Table</a:t>
            </a:r>
          </a:p>
          <a:p>
            <a:pPr marL="0" indent="0">
              <a:buNone/>
            </a:pPr>
            <a:r>
              <a:rPr lang="en-US" sz="2000" dirty="0" smtClean="0">
                <a:latin typeface="Courier New" pitchFamily="49" charset="0"/>
                <a:cs typeface="Courier New" pitchFamily="49" charset="0"/>
              </a:rPr>
              <a:t>SQL</a:t>
            </a: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desc</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emp</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Name                                      Null?    Type</a:t>
            </a:r>
          </a:p>
          <a:p>
            <a:pPr marL="0" indent="0">
              <a:buNone/>
            </a:pPr>
            <a:r>
              <a:rPr lang="en-US" sz="2000" dirty="0">
                <a:latin typeface="Courier New" pitchFamily="49" charset="0"/>
                <a:cs typeface="Courier New" pitchFamily="49" charset="0"/>
              </a:rPr>
              <a:t> ----------------------------------------- -------- </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EMPNO                                     NOT NULL NUMBER(4)</a:t>
            </a:r>
          </a:p>
          <a:p>
            <a:pPr marL="0" indent="0">
              <a:buNone/>
            </a:pPr>
            <a:r>
              <a:rPr lang="en-US" sz="2000" dirty="0">
                <a:latin typeface="Courier New" pitchFamily="49" charset="0"/>
                <a:cs typeface="Courier New" pitchFamily="49" charset="0"/>
              </a:rPr>
              <a:t> ENAME                                              VARCHAR2(10)</a:t>
            </a:r>
          </a:p>
          <a:p>
            <a:pPr marL="0" indent="0">
              <a:buNone/>
            </a:pPr>
            <a:r>
              <a:rPr lang="en-US" sz="2000" dirty="0">
                <a:latin typeface="Courier New" pitchFamily="49" charset="0"/>
                <a:cs typeface="Courier New" pitchFamily="49" charset="0"/>
              </a:rPr>
              <a:t> JOB                                                VARCHAR2(9)</a:t>
            </a:r>
          </a:p>
          <a:p>
            <a:pPr marL="0" indent="0">
              <a:buNone/>
            </a:pPr>
            <a:r>
              <a:rPr lang="en-US" sz="2000" dirty="0">
                <a:latin typeface="Courier New" pitchFamily="49" charset="0"/>
                <a:cs typeface="Courier New" pitchFamily="49" charset="0"/>
              </a:rPr>
              <a:t> MGR                                                NUMBER(4)</a:t>
            </a:r>
          </a:p>
          <a:p>
            <a:pPr marL="0" indent="0">
              <a:buNone/>
            </a:pPr>
            <a:r>
              <a:rPr lang="en-US" sz="2000" dirty="0">
                <a:latin typeface="Courier New" pitchFamily="49" charset="0"/>
                <a:cs typeface="Courier New" pitchFamily="49" charset="0"/>
              </a:rPr>
              <a:t> HIREDATE                                           DATE</a:t>
            </a:r>
          </a:p>
          <a:p>
            <a:pPr marL="0" indent="0">
              <a:buNone/>
            </a:pPr>
            <a:r>
              <a:rPr lang="en-US" sz="2000" dirty="0">
                <a:latin typeface="Courier New" pitchFamily="49" charset="0"/>
                <a:cs typeface="Courier New" pitchFamily="49" charset="0"/>
              </a:rPr>
              <a:t> SAL                                                NUMBER(7,2)</a:t>
            </a:r>
          </a:p>
          <a:p>
            <a:pPr marL="0" indent="0">
              <a:buNone/>
            </a:pPr>
            <a:r>
              <a:rPr lang="en-US" sz="2000" dirty="0">
                <a:latin typeface="Courier New" pitchFamily="49" charset="0"/>
                <a:cs typeface="Courier New" pitchFamily="49" charset="0"/>
              </a:rPr>
              <a:t> COMM                                               NUMBER(7,2)</a:t>
            </a:r>
          </a:p>
          <a:p>
            <a:pPr marL="0" indent="0">
              <a:buNone/>
            </a:pPr>
            <a:r>
              <a:rPr lang="en-US" sz="2000" dirty="0">
                <a:latin typeface="Courier New" pitchFamily="49" charset="0"/>
                <a:cs typeface="Courier New" pitchFamily="49" charset="0"/>
              </a:rPr>
              <a:t> DEPTNO                                             NUMBER(2)</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SQL&gt;</a:t>
            </a:r>
          </a:p>
          <a:p>
            <a:pPr marL="0" indent="0">
              <a:buNone/>
            </a:pP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Insert In Positional Form</a:t>
            </a:r>
          </a:p>
          <a:p>
            <a:pPr marL="0" indent="0">
              <a:buNone/>
            </a:pPr>
            <a:r>
              <a:rPr lang="en-US" sz="2000" dirty="0" smtClean="0">
                <a:latin typeface="Courier New" pitchFamily="49" charset="0"/>
                <a:cs typeface="Courier New" pitchFamily="49" charset="0"/>
              </a:rPr>
              <a:t>SQL&gt; insert </a:t>
            </a:r>
            <a:r>
              <a:rPr lang="en-US" sz="2000" dirty="0">
                <a:latin typeface="Courier New" pitchFamily="49" charset="0"/>
                <a:cs typeface="Courier New" pitchFamily="49" charset="0"/>
              </a:rPr>
              <a:t>into EMP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values (7935,'PYLE','DBA',7782,'01-JAN-95',9999,200,20);</a:t>
            </a:r>
          </a:p>
          <a:p>
            <a:pPr marL="0" indent="0">
              <a:buNone/>
            </a:pP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Insert In Column Name Form</a:t>
            </a:r>
          </a:p>
          <a:p>
            <a:pPr marL="0" indent="0">
              <a:buNone/>
            </a:pPr>
            <a:r>
              <a:rPr lang="en-US" sz="2000" dirty="0" smtClean="0">
                <a:latin typeface="Courier New" pitchFamily="49" charset="0"/>
                <a:cs typeface="Courier New" pitchFamily="49" charset="0"/>
              </a:rPr>
              <a:t>SQL&gt; insert </a:t>
            </a:r>
            <a:r>
              <a:rPr lang="en-US" sz="2000" dirty="0">
                <a:latin typeface="Courier New" pitchFamily="49" charset="0"/>
                <a:cs typeface="Courier New" pitchFamily="49" charset="0"/>
              </a:rPr>
              <a:t>into </a:t>
            </a:r>
            <a:r>
              <a:rPr lang="en-US" sz="2000" dirty="0" err="1">
                <a:latin typeface="Courier New" pitchFamily="49" charset="0"/>
                <a:cs typeface="Courier New" pitchFamily="49" charset="0"/>
              </a:rPr>
              <a:t>emp</a:t>
            </a:r>
            <a:r>
              <a:rPr lang="en-US" sz="2000" dirty="0">
                <a:latin typeface="Courier New" pitchFamily="49" charset="0"/>
                <a:cs typeface="Courier New" pitchFamily="49" charset="0"/>
              </a:rPr>
              <a:t> (EMPNO,ENAME,JOB,MGR,HIREDATE,SAL,COMM,DEPTNO)</a:t>
            </a:r>
          </a:p>
          <a:p>
            <a:pPr marL="0" indent="0">
              <a:buNone/>
            </a:pPr>
            <a:r>
              <a:rPr lang="en-US" sz="2000" dirty="0">
                <a:latin typeface="Courier New" pitchFamily="49" charset="0"/>
                <a:cs typeface="Courier New" pitchFamily="49" charset="0"/>
              </a:rPr>
              <a:t>values (7936,'KEITH','OCA',7782,'02-MAR-96',1000,400,20);</a:t>
            </a:r>
          </a:p>
        </p:txBody>
      </p:sp>
    </p:spTree>
    <p:extLst>
      <p:ext uri="{BB962C8B-B14F-4D97-AF65-F5344CB8AC3E}">
        <p14:creationId xmlns:p14="http://schemas.microsoft.com/office/powerpoint/2010/main" val="1116988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UPDATE</a:t>
            </a:r>
            <a:endParaRPr lang="en-US" dirty="0">
              <a:latin typeface="+mj-lt"/>
            </a:endParaRPr>
          </a:p>
        </p:txBody>
      </p:sp>
      <p:sp>
        <p:nvSpPr>
          <p:cNvPr id="3" name="Content Placeholder 2"/>
          <p:cNvSpPr>
            <a:spLocks noGrp="1"/>
          </p:cNvSpPr>
          <p:nvPr>
            <p:ph idx="1"/>
          </p:nvPr>
        </p:nvSpPr>
        <p:spPr>
          <a:xfrm>
            <a:off x="457200" y="1600200"/>
            <a:ext cx="8229600" cy="5558445"/>
          </a:xfrm>
        </p:spPr>
        <p:txBody>
          <a:bodyPr>
            <a:spAutoFit/>
          </a:bodyPr>
          <a:lstStyle/>
          <a:p>
            <a:r>
              <a:rPr lang="en-US" sz="2400" b="1" i="1" dirty="0" smtClean="0">
                <a:latin typeface="Book Antiqua" pitchFamily="18" charset="0"/>
              </a:rPr>
              <a:t>If the data </a:t>
            </a:r>
            <a:r>
              <a:rPr lang="en-US" sz="2400" b="1" i="1" dirty="0">
                <a:latin typeface="Book Antiqua" pitchFamily="18" charset="0"/>
              </a:rPr>
              <a:t>already exists in the table </a:t>
            </a:r>
            <a:r>
              <a:rPr lang="en-US" sz="2400" b="1" i="1" dirty="0" smtClean="0">
                <a:latin typeface="Book Antiqua" pitchFamily="18" charset="0"/>
              </a:rPr>
              <a:t>and it </a:t>
            </a:r>
            <a:r>
              <a:rPr lang="en-US" sz="2400" b="1" i="1" dirty="0">
                <a:latin typeface="Book Antiqua" pitchFamily="18" charset="0"/>
              </a:rPr>
              <a:t>needs to be </a:t>
            </a:r>
            <a:r>
              <a:rPr lang="en-US" sz="2400" b="1" i="1" dirty="0" smtClean="0">
                <a:latin typeface="Book Antiqua" pitchFamily="18" charset="0"/>
              </a:rPr>
              <a:t>altered.  </a:t>
            </a:r>
            <a:r>
              <a:rPr lang="en-US" sz="2400" b="1" i="1" dirty="0">
                <a:latin typeface="Book Antiqua" pitchFamily="18" charset="0"/>
              </a:rPr>
              <a:t>T</a:t>
            </a:r>
            <a:r>
              <a:rPr lang="en-US" sz="2400" b="1" i="1" dirty="0" smtClean="0">
                <a:latin typeface="Book Antiqua" pitchFamily="18" charset="0"/>
              </a:rPr>
              <a:t>he UPDATE statement is used to </a:t>
            </a:r>
            <a:r>
              <a:rPr lang="en-US" sz="2400" b="1" i="1" dirty="0">
                <a:latin typeface="Book Antiqua" pitchFamily="18" charset="0"/>
              </a:rPr>
              <a:t>modify the </a:t>
            </a:r>
            <a:r>
              <a:rPr lang="en-US" sz="2400" b="1" i="1" dirty="0" smtClean="0">
                <a:latin typeface="Book Antiqua" pitchFamily="18" charset="0"/>
              </a:rPr>
              <a:t>existing data. </a:t>
            </a:r>
          </a:p>
          <a:p>
            <a:endParaRPr lang="en-US" sz="2400" b="1" i="1" dirty="0" smtClean="0">
              <a:latin typeface="Book Antiqua" pitchFamily="18" charset="0"/>
            </a:endParaRPr>
          </a:p>
          <a:p>
            <a:pPr marL="0" indent="0">
              <a:buNone/>
            </a:pPr>
            <a:r>
              <a:rPr lang="en-US" sz="2400" dirty="0">
                <a:latin typeface="Courier New" pitchFamily="49" charset="0"/>
                <a:cs typeface="Courier New" pitchFamily="49" charset="0"/>
              </a:rPr>
              <a:t>UPDATE </a:t>
            </a:r>
            <a:r>
              <a:rPr lang="en-US" sz="2400" dirty="0" err="1">
                <a:latin typeface="Courier New" pitchFamily="49" charset="0"/>
                <a:cs typeface="Courier New" pitchFamily="49" charset="0"/>
              </a:rPr>
              <a:t>table_name</a:t>
            </a:r>
            <a:endParaRPr lang="en-US" sz="2400" dirty="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SET </a:t>
            </a:r>
            <a:r>
              <a:rPr lang="en-US" sz="2400" dirty="0" err="1">
                <a:latin typeface="Courier New" pitchFamily="49" charset="0"/>
                <a:cs typeface="Courier New" pitchFamily="49" charset="0"/>
              </a:rPr>
              <a:t>column_name</a:t>
            </a:r>
            <a:r>
              <a:rPr lang="en-US" sz="2400" dirty="0">
                <a:latin typeface="Courier New" pitchFamily="49" charset="0"/>
                <a:cs typeface="Courier New" pitchFamily="49" charset="0"/>
              </a:rPr>
              <a:t> = value [, </a:t>
            </a:r>
            <a:r>
              <a:rPr lang="en-US" sz="2400" dirty="0" err="1">
                <a:latin typeface="Courier New" pitchFamily="49" charset="0"/>
                <a:cs typeface="Courier New" pitchFamily="49" charset="0"/>
              </a:rPr>
              <a:t>column_name</a:t>
            </a:r>
            <a:r>
              <a:rPr lang="en-US" sz="2400" dirty="0">
                <a:latin typeface="Courier New" pitchFamily="49" charset="0"/>
                <a:cs typeface="Courier New" pitchFamily="49" charset="0"/>
              </a:rPr>
              <a:t> = value]...</a:t>
            </a:r>
          </a:p>
          <a:p>
            <a:pPr marL="0" indent="0">
              <a:buNone/>
            </a:pPr>
            <a:r>
              <a:rPr lang="en-US" sz="2400" dirty="0">
                <a:latin typeface="Courier New" pitchFamily="49" charset="0"/>
                <a:cs typeface="Courier New" pitchFamily="49" charset="0"/>
              </a:rPr>
              <a:t>[ WHERE condition </a:t>
            </a:r>
            <a:r>
              <a:rPr lang="en-US" sz="2400"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r>
              <a:rPr lang="en-US" sz="2400" b="1" i="1" dirty="0">
                <a:latin typeface="Book Antiqua" pitchFamily="18" charset="0"/>
              </a:rPr>
              <a:t>If you include the WHERE clause, the statement </a:t>
            </a:r>
            <a:r>
              <a:rPr lang="en-US" sz="2400" b="1" i="1" dirty="0" smtClean="0">
                <a:latin typeface="Book Antiqua" pitchFamily="18" charset="0"/>
              </a:rPr>
              <a:t>updates </a:t>
            </a:r>
            <a:r>
              <a:rPr lang="en-US" sz="2400" b="1" i="1" dirty="0">
                <a:latin typeface="Book Antiqua" pitchFamily="18" charset="0"/>
              </a:rPr>
              <a:t>only rows that </a:t>
            </a:r>
            <a:r>
              <a:rPr lang="en-US" sz="2400" b="1" i="1" dirty="0" smtClean="0">
                <a:latin typeface="Book Antiqua" pitchFamily="18" charset="0"/>
              </a:rPr>
              <a:t>satisfy the</a:t>
            </a:r>
            <a:r>
              <a:rPr lang="en-US" sz="2400" b="1" i="1" dirty="0">
                <a:latin typeface="Book Antiqua" pitchFamily="18" charset="0"/>
              </a:rPr>
              <a:t> condition. If you omit the WHERE clause, the statement </a:t>
            </a:r>
            <a:r>
              <a:rPr lang="en-US" sz="2400" b="1" i="1" dirty="0" smtClean="0">
                <a:latin typeface="Book Antiqua" pitchFamily="18" charset="0"/>
              </a:rPr>
              <a:t>updates </a:t>
            </a:r>
            <a:r>
              <a:rPr lang="en-US" sz="2400" b="1" i="1" dirty="0">
                <a:latin typeface="Book Antiqua" pitchFamily="18" charset="0"/>
              </a:rPr>
              <a:t>all </a:t>
            </a:r>
            <a:r>
              <a:rPr lang="en-US" sz="2400" b="1" i="1" dirty="0" smtClean="0">
                <a:latin typeface="Book Antiqua" pitchFamily="18" charset="0"/>
              </a:rPr>
              <a:t>rows.</a:t>
            </a:r>
            <a:endParaRPr lang="en-US" sz="2400" b="1" i="1" dirty="0">
              <a:latin typeface="Book Antiqua" pitchFamily="18" charset="0"/>
            </a:endParaRPr>
          </a:p>
          <a:p>
            <a:pPr marL="0" indent="0">
              <a:buNone/>
            </a:pPr>
            <a:endParaRPr lang="en-US" dirty="0">
              <a:latin typeface="+mj-lt"/>
            </a:endParaRPr>
          </a:p>
        </p:txBody>
      </p:sp>
    </p:spTree>
    <p:extLst>
      <p:ext uri="{BB962C8B-B14F-4D97-AF65-F5344CB8AC3E}">
        <p14:creationId xmlns:p14="http://schemas.microsoft.com/office/powerpoint/2010/main" val="695630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UPDATE Example</a:t>
            </a:r>
            <a:endParaRPr lang="en-US" dirty="0">
              <a:latin typeface="+mj-lt"/>
            </a:endParaRPr>
          </a:p>
        </p:txBody>
      </p:sp>
      <p:sp>
        <p:nvSpPr>
          <p:cNvPr id="3" name="Content Placeholder 2"/>
          <p:cNvSpPr>
            <a:spLocks noGrp="1"/>
          </p:cNvSpPr>
          <p:nvPr>
            <p:ph idx="1"/>
          </p:nvPr>
        </p:nvSpPr>
        <p:spPr/>
        <p:txBody>
          <a:bodyPr>
            <a:normAutofit lnSpcReduction="10000"/>
          </a:bodyPr>
          <a:lstStyle/>
          <a:p>
            <a:pPr marL="0" lvl="0" indent="0">
              <a:buNone/>
            </a:pPr>
            <a:r>
              <a:rPr lang="en-US" sz="1900" dirty="0" smtClean="0">
                <a:solidFill>
                  <a:prstClr val="black"/>
                </a:solidFill>
                <a:latin typeface="Courier New" pitchFamily="49" charset="0"/>
              </a:rPr>
              <a:t>-- </a:t>
            </a:r>
            <a:r>
              <a:rPr lang="en-US" sz="1900" dirty="0">
                <a:solidFill>
                  <a:prstClr val="black"/>
                </a:solidFill>
                <a:latin typeface="Courier New" pitchFamily="49" charset="0"/>
              </a:rPr>
              <a:t>Using the UPDATE Statement To Set The SAL of </a:t>
            </a:r>
            <a:r>
              <a:rPr lang="en-US" sz="1900" dirty="0" smtClean="0">
                <a:solidFill>
                  <a:prstClr val="black"/>
                </a:solidFill>
                <a:latin typeface="Courier New" pitchFamily="49" charset="0"/>
              </a:rPr>
              <a:t>all</a:t>
            </a:r>
          </a:p>
          <a:p>
            <a:pPr marL="0" lvl="0" indent="0">
              <a:buNone/>
            </a:pPr>
            <a:r>
              <a:rPr lang="en-US" sz="1900" dirty="0" smtClean="0">
                <a:solidFill>
                  <a:prstClr val="black"/>
                </a:solidFill>
                <a:latin typeface="Courier New" pitchFamily="49" charset="0"/>
              </a:rPr>
              <a:t>-- rows to 8500.</a:t>
            </a:r>
            <a:endParaRPr lang="en-US" sz="1900" dirty="0">
              <a:solidFill>
                <a:prstClr val="black"/>
              </a:solidFill>
              <a:latin typeface="Courier New" pitchFamily="49" charset="0"/>
            </a:endParaRP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update EMP</a:t>
            </a:r>
          </a:p>
          <a:p>
            <a:pPr marL="0" lvl="0" indent="0">
              <a:buNone/>
            </a:pPr>
            <a:r>
              <a:rPr lang="en-US" sz="1900" dirty="0">
                <a:solidFill>
                  <a:prstClr val="black"/>
                </a:solidFill>
                <a:latin typeface="Courier New" pitchFamily="49" charset="0"/>
              </a:rPr>
              <a:t>set SAL = </a:t>
            </a:r>
            <a:r>
              <a:rPr lang="en-US" sz="1900" dirty="0" smtClean="0">
                <a:solidFill>
                  <a:prstClr val="black"/>
                </a:solidFill>
                <a:latin typeface="Courier New" pitchFamily="49" charset="0"/>
              </a:rPr>
              <a:t>8500;</a:t>
            </a:r>
            <a:endParaRPr lang="en-US" sz="1900" dirty="0">
              <a:solidFill>
                <a:prstClr val="black"/>
              </a:solidFill>
              <a:latin typeface="Courier New" pitchFamily="49" charset="0"/>
            </a:endParaRP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 Using the UPDATE Statement to Update Multiple Rows</a:t>
            </a:r>
          </a:p>
          <a:p>
            <a:pPr marL="0" lvl="0" indent="0">
              <a:buNone/>
            </a:pPr>
            <a:r>
              <a:rPr lang="en-US" sz="1900" dirty="0">
                <a:solidFill>
                  <a:prstClr val="black"/>
                </a:solidFill>
                <a:latin typeface="Courier New" pitchFamily="49" charset="0"/>
              </a:rPr>
              <a:t>-- </a:t>
            </a:r>
            <a:r>
              <a:rPr lang="en-US" sz="1900" dirty="0" smtClean="0">
                <a:solidFill>
                  <a:prstClr val="black"/>
                </a:solidFill>
                <a:latin typeface="Courier New" pitchFamily="49" charset="0"/>
              </a:rPr>
              <a:t>Using the UPDATE </a:t>
            </a:r>
            <a:r>
              <a:rPr lang="en-US" sz="1900" dirty="0">
                <a:solidFill>
                  <a:prstClr val="black"/>
                </a:solidFill>
                <a:latin typeface="Courier New" pitchFamily="49" charset="0"/>
              </a:rPr>
              <a:t>statement </a:t>
            </a:r>
            <a:r>
              <a:rPr lang="en-US" sz="1900" dirty="0" smtClean="0">
                <a:solidFill>
                  <a:prstClr val="black"/>
                </a:solidFill>
                <a:latin typeface="Courier New" pitchFamily="49" charset="0"/>
              </a:rPr>
              <a:t>to give a </a:t>
            </a:r>
            <a:r>
              <a:rPr lang="en-US" sz="1900" dirty="0">
                <a:solidFill>
                  <a:prstClr val="black"/>
                </a:solidFill>
                <a:latin typeface="Courier New" pitchFamily="49" charset="0"/>
              </a:rPr>
              <a:t>10% bonus </a:t>
            </a:r>
            <a:r>
              <a:rPr lang="en-US" sz="1900" dirty="0" smtClean="0">
                <a:solidFill>
                  <a:prstClr val="black"/>
                </a:solidFill>
                <a:latin typeface="Courier New" pitchFamily="49" charset="0"/>
              </a:rPr>
              <a:t>for</a:t>
            </a:r>
          </a:p>
          <a:p>
            <a:pPr marL="0" lvl="0" indent="0">
              <a:buNone/>
            </a:pPr>
            <a:r>
              <a:rPr lang="en-US" sz="1900" dirty="0" smtClean="0">
                <a:solidFill>
                  <a:prstClr val="black"/>
                </a:solidFill>
                <a:latin typeface="Courier New" pitchFamily="49" charset="0"/>
              </a:rPr>
              <a:t>-- </a:t>
            </a:r>
            <a:r>
              <a:rPr lang="en-US" sz="1900" dirty="0">
                <a:solidFill>
                  <a:prstClr val="black"/>
                </a:solidFill>
                <a:latin typeface="Courier New" pitchFamily="49" charset="0"/>
              </a:rPr>
              <a:t>every employee in department 20.</a:t>
            </a: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update EMP</a:t>
            </a:r>
          </a:p>
          <a:p>
            <a:pPr marL="0" lvl="0" indent="0">
              <a:buNone/>
            </a:pPr>
            <a:r>
              <a:rPr lang="en-US" sz="1900" dirty="0">
                <a:solidFill>
                  <a:prstClr val="black"/>
                </a:solidFill>
                <a:latin typeface="Courier New" pitchFamily="49" charset="0"/>
              </a:rPr>
              <a:t>set SAL = SAL + (SAL * 0.10)</a:t>
            </a:r>
          </a:p>
          <a:p>
            <a:pPr marL="0" lvl="0" indent="0">
              <a:buNone/>
            </a:pPr>
            <a:r>
              <a:rPr lang="en-US" sz="1900" dirty="0">
                <a:solidFill>
                  <a:prstClr val="black"/>
                </a:solidFill>
                <a:latin typeface="Courier New" pitchFamily="49" charset="0"/>
              </a:rPr>
              <a:t>where DEPTNO = 20;</a:t>
            </a:r>
          </a:p>
          <a:p>
            <a:pPr marL="0" indent="0">
              <a:buNone/>
            </a:pPr>
            <a:endParaRPr lang="en-US" dirty="0"/>
          </a:p>
        </p:txBody>
      </p:sp>
    </p:spTree>
    <p:extLst>
      <p:ext uri="{BB962C8B-B14F-4D97-AF65-F5344CB8AC3E}">
        <p14:creationId xmlns:p14="http://schemas.microsoft.com/office/powerpoint/2010/main" val="120353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DELETE</a:t>
            </a:r>
            <a:endParaRPr lang="en-US" dirty="0">
              <a:latin typeface="+mj-lt"/>
            </a:endParaRPr>
          </a:p>
        </p:txBody>
      </p:sp>
      <p:sp>
        <p:nvSpPr>
          <p:cNvPr id="3" name="Content Placeholder 2"/>
          <p:cNvSpPr>
            <a:spLocks noGrp="1"/>
          </p:cNvSpPr>
          <p:nvPr>
            <p:ph idx="1"/>
          </p:nvPr>
        </p:nvSpPr>
        <p:spPr>
          <a:xfrm>
            <a:off x="457200" y="1600200"/>
            <a:ext cx="8229600" cy="4358116"/>
          </a:xfrm>
        </p:spPr>
        <p:txBody>
          <a:bodyPr>
            <a:spAutoFit/>
          </a:bodyPr>
          <a:lstStyle/>
          <a:p>
            <a:r>
              <a:rPr lang="en-US" sz="2400" b="1" i="1" dirty="0">
                <a:latin typeface="Book Antiqua" pitchFamily="18" charset="0"/>
              </a:rPr>
              <a:t>The DELETE statement deletes rows from a </a:t>
            </a:r>
            <a:r>
              <a:rPr lang="en-US" sz="2400" b="1" i="1" dirty="0" smtClean="0">
                <a:latin typeface="Book Antiqua" pitchFamily="18" charset="0"/>
              </a:rPr>
              <a:t>table.  A </a:t>
            </a:r>
            <a:r>
              <a:rPr lang="en-US" sz="2400" b="1" i="1" dirty="0">
                <a:latin typeface="Book Antiqua" pitchFamily="18" charset="0"/>
              </a:rPr>
              <a:t>simple form </a:t>
            </a:r>
            <a:r>
              <a:rPr lang="en-US" sz="2400" b="1" i="1" dirty="0" smtClean="0">
                <a:latin typeface="Book Antiqua" pitchFamily="18" charset="0"/>
              </a:rPr>
              <a:t>of the</a:t>
            </a:r>
            <a:r>
              <a:rPr lang="en-US" sz="2400" b="1" i="1" dirty="0">
                <a:latin typeface="Book Antiqua" pitchFamily="18" charset="0"/>
              </a:rPr>
              <a:t> DELETE statement has this syntax</a:t>
            </a:r>
            <a:r>
              <a:rPr lang="en-US" sz="2400" b="1" i="1" dirty="0" smtClean="0">
                <a:latin typeface="Book Antiqua" pitchFamily="18" charset="0"/>
              </a:rPr>
              <a:t>:</a:t>
            </a:r>
          </a:p>
          <a:p>
            <a:endParaRPr lang="en-US" sz="3100" b="1" i="1" dirty="0">
              <a:latin typeface="Courier New" pitchFamily="49" charset="0"/>
            </a:endParaRPr>
          </a:p>
          <a:p>
            <a:pPr marL="0" indent="0">
              <a:buNone/>
            </a:pPr>
            <a:r>
              <a:rPr lang="en-US" sz="2400" dirty="0">
                <a:latin typeface="Courier New" pitchFamily="49" charset="0"/>
              </a:rPr>
              <a:t>DELETE FROM </a:t>
            </a:r>
            <a:r>
              <a:rPr lang="en-US" sz="2400" dirty="0" err="1">
                <a:latin typeface="Courier New" pitchFamily="49" charset="0"/>
              </a:rPr>
              <a:t>table_name</a:t>
            </a:r>
            <a:r>
              <a:rPr lang="en-US" sz="2400" dirty="0">
                <a:latin typeface="Courier New" pitchFamily="49" charset="0"/>
              </a:rPr>
              <a:t> </a:t>
            </a:r>
            <a:endParaRPr lang="en-US" sz="2400" dirty="0" smtClean="0">
              <a:latin typeface="Courier New" pitchFamily="49" charset="0"/>
            </a:endParaRPr>
          </a:p>
          <a:p>
            <a:pPr marL="0" indent="0">
              <a:buNone/>
            </a:pPr>
            <a:r>
              <a:rPr lang="en-US" sz="2400" dirty="0">
                <a:latin typeface="Courier New" pitchFamily="49" charset="0"/>
              </a:rPr>
              <a:t> </a:t>
            </a:r>
            <a:r>
              <a:rPr lang="en-US" sz="2400" dirty="0" smtClean="0">
                <a:latin typeface="Courier New" pitchFamily="49" charset="0"/>
              </a:rPr>
              <a:t> [ </a:t>
            </a:r>
            <a:r>
              <a:rPr lang="en-US" sz="2400" dirty="0">
                <a:latin typeface="Courier New" pitchFamily="49" charset="0"/>
              </a:rPr>
              <a:t>WHERE condition ]; </a:t>
            </a:r>
            <a:endParaRPr lang="en-US" sz="2400" dirty="0" smtClean="0">
              <a:latin typeface="Courier New" pitchFamily="49" charset="0"/>
            </a:endParaRPr>
          </a:p>
          <a:p>
            <a:endParaRPr lang="en-US" dirty="0"/>
          </a:p>
          <a:p>
            <a:r>
              <a:rPr lang="en-US" sz="2400" b="1" i="1" dirty="0" smtClean="0">
                <a:latin typeface="Book Antiqua" pitchFamily="18" charset="0"/>
              </a:rPr>
              <a:t>If </a:t>
            </a:r>
            <a:r>
              <a:rPr lang="en-US" sz="2400" b="1" i="1" dirty="0">
                <a:latin typeface="Book Antiqua" pitchFamily="18" charset="0"/>
              </a:rPr>
              <a:t>you include the WHERE clause, the statement deletes only rows that satisfy condition. If you omit the WHERE clause, the statement deletes all rows from the table, but the empty table still exists. </a:t>
            </a:r>
          </a:p>
        </p:txBody>
      </p:sp>
    </p:spTree>
    <p:extLst>
      <p:ext uri="{BB962C8B-B14F-4D97-AF65-F5344CB8AC3E}">
        <p14:creationId xmlns:p14="http://schemas.microsoft.com/office/powerpoint/2010/main" val="3312702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DELETE Examples</a:t>
            </a:r>
            <a:endParaRPr lang="en-US" dirty="0">
              <a:latin typeface="+mj-lt"/>
            </a:endParaRPr>
          </a:p>
        </p:txBody>
      </p:sp>
      <p:sp>
        <p:nvSpPr>
          <p:cNvPr id="3" name="Content Placeholder 2"/>
          <p:cNvSpPr>
            <a:spLocks noGrp="1"/>
          </p:cNvSpPr>
          <p:nvPr>
            <p:ph idx="1"/>
          </p:nvPr>
        </p:nvSpPr>
        <p:spPr>
          <a:xfrm>
            <a:off x="457200" y="1600200"/>
            <a:ext cx="8229600" cy="3893374"/>
          </a:xfrm>
        </p:spPr>
        <p:txBody>
          <a:bodyPr>
            <a:spAutoFit/>
          </a:bodyPr>
          <a:lstStyle/>
          <a:p>
            <a:pPr marL="0" lvl="0" indent="0">
              <a:buNone/>
            </a:pPr>
            <a:r>
              <a:rPr lang="en-US" sz="1900" dirty="0">
                <a:solidFill>
                  <a:prstClr val="black"/>
                </a:solidFill>
                <a:latin typeface="Courier New" pitchFamily="49" charset="0"/>
              </a:rPr>
              <a:t>-- Using the </a:t>
            </a:r>
            <a:r>
              <a:rPr lang="en-US" sz="1900" dirty="0" smtClean="0">
                <a:solidFill>
                  <a:prstClr val="black"/>
                </a:solidFill>
                <a:latin typeface="Courier New" pitchFamily="49" charset="0"/>
              </a:rPr>
              <a:t>DELETE </a:t>
            </a:r>
            <a:r>
              <a:rPr lang="en-US" sz="1900" dirty="0">
                <a:solidFill>
                  <a:prstClr val="black"/>
                </a:solidFill>
                <a:latin typeface="Courier New" pitchFamily="49" charset="0"/>
              </a:rPr>
              <a:t>Statement </a:t>
            </a:r>
            <a:r>
              <a:rPr lang="en-US" sz="1900" dirty="0" smtClean="0">
                <a:solidFill>
                  <a:prstClr val="black"/>
                </a:solidFill>
                <a:latin typeface="Courier New" pitchFamily="49" charset="0"/>
              </a:rPr>
              <a:t>to Delete Rows</a:t>
            </a:r>
          </a:p>
          <a:p>
            <a:pPr marL="0" lvl="0" indent="0">
              <a:buNone/>
            </a:pPr>
            <a:r>
              <a:rPr lang="en-US" sz="1900" dirty="0" smtClean="0">
                <a:solidFill>
                  <a:prstClr val="black"/>
                </a:solidFill>
                <a:latin typeface="Courier New" pitchFamily="49" charset="0"/>
              </a:rPr>
              <a:t>-- that are in department 20</a:t>
            </a:r>
            <a:endParaRPr lang="en-US" sz="1900" dirty="0">
              <a:solidFill>
                <a:prstClr val="black"/>
              </a:solidFill>
              <a:latin typeface="Courier New" pitchFamily="49" charset="0"/>
            </a:endParaRP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d</a:t>
            </a:r>
            <a:r>
              <a:rPr lang="en-US" sz="1900" dirty="0" smtClean="0">
                <a:solidFill>
                  <a:prstClr val="black"/>
                </a:solidFill>
                <a:latin typeface="Courier New" pitchFamily="49" charset="0"/>
              </a:rPr>
              <a:t>elete from </a:t>
            </a:r>
            <a:r>
              <a:rPr lang="en-US" sz="1900" dirty="0">
                <a:solidFill>
                  <a:prstClr val="black"/>
                </a:solidFill>
                <a:latin typeface="Courier New" pitchFamily="49" charset="0"/>
              </a:rPr>
              <a:t>EMP</a:t>
            </a:r>
          </a:p>
          <a:p>
            <a:pPr marL="0" lvl="0" indent="0">
              <a:buNone/>
            </a:pPr>
            <a:r>
              <a:rPr lang="en-US" sz="1900" dirty="0" smtClean="0">
                <a:solidFill>
                  <a:prstClr val="black"/>
                </a:solidFill>
                <a:latin typeface="Courier New" pitchFamily="49" charset="0"/>
              </a:rPr>
              <a:t>where DEPTNO </a:t>
            </a:r>
            <a:r>
              <a:rPr lang="en-US" sz="1900" dirty="0">
                <a:solidFill>
                  <a:prstClr val="black"/>
                </a:solidFill>
                <a:latin typeface="Courier New" pitchFamily="49" charset="0"/>
              </a:rPr>
              <a:t>= </a:t>
            </a:r>
            <a:r>
              <a:rPr lang="en-US" sz="1900" dirty="0" smtClean="0">
                <a:solidFill>
                  <a:prstClr val="black"/>
                </a:solidFill>
                <a:latin typeface="Courier New" pitchFamily="49" charset="0"/>
              </a:rPr>
              <a:t>20;</a:t>
            </a:r>
            <a:endParaRPr lang="en-US" sz="1900" dirty="0">
              <a:solidFill>
                <a:prstClr val="black"/>
              </a:solidFill>
              <a:latin typeface="Courier New" pitchFamily="49" charset="0"/>
            </a:endParaRP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 Using the DELETE Statement to Delete </a:t>
            </a:r>
            <a:r>
              <a:rPr lang="en-US" sz="1900" dirty="0" smtClean="0">
                <a:solidFill>
                  <a:prstClr val="black"/>
                </a:solidFill>
                <a:latin typeface="Courier New" pitchFamily="49" charset="0"/>
              </a:rPr>
              <a:t>All Rows</a:t>
            </a: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 </a:t>
            </a:r>
            <a:r>
              <a:rPr lang="en-US" sz="1900" dirty="0" smtClean="0">
                <a:solidFill>
                  <a:prstClr val="black"/>
                </a:solidFill>
                <a:latin typeface="Courier New" pitchFamily="49" charset="0"/>
              </a:rPr>
              <a:t>No Condition</a:t>
            </a:r>
            <a:endParaRPr lang="en-US" sz="1900" dirty="0">
              <a:solidFill>
                <a:prstClr val="black"/>
              </a:solidFill>
              <a:latin typeface="Courier New" pitchFamily="49" charset="0"/>
            </a:endParaRPr>
          </a:p>
          <a:p>
            <a:pPr marL="0" lvl="0" indent="0">
              <a:buNone/>
            </a:pPr>
            <a:endParaRPr lang="en-US" sz="1900" dirty="0">
              <a:solidFill>
                <a:prstClr val="black"/>
              </a:solidFill>
              <a:latin typeface="Courier New" pitchFamily="49" charset="0"/>
            </a:endParaRPr>
          </a:p>
          <a:p>
            <a:pPr marL="0" lvl="0" indent="0">
              <a:buNone/>
            </a:pPr>
            <a:r>
              <a:rPr lang="en-US" sz="1900" dirty="0">
                <a:solidFill>
                  <a:prstClr val="black"/>
                </a:solidFill>
                <a:latin typeface="Courier New" pitchFamily="49" charset="0"/>
              </a:rPr>
              <a:t>d</a:t>
            </a:r>
            <a:r>
              <a:rPr lang="en-US" sz="1900" dirty="0" smtClean="0">
                <a:solidFill>
                  <a:prstClr val="black"/>
                </a:solidFill>
                <a:latin typeface="Courier New" pitchFamily="49" charset="0"/>
              </a:rPr>
              <a:t>elete from EMP;</a:t>
            </a:r>
          </a:p>
          <a:p>
            <a:pPr marL="0" lvl="0" indent="0">
              <a:buNone/>
            </a:pPr>
            <a:endParaRPr lang="en-US" sz="1900" dirty="0">
              <a:solidFill>
                <a:prstClr val="black"/>
              </a:solidFill>
              <a:latin typeface="Courier New" pitchFamily="49" charset="0"/>
            </a:endParaRPr>
          </a:p>
        </p:txBody>
      </p:sp>
    </p:spTree>
    <p:extLst>
      <p:ext uri="{BB962C8B-B14F-4D97-AF65-F5344CB8AC3E}">
        <p14:creationId xmlns:p14="http://schemas.microsoft.com/office/powerpoint/2010/main" val="3969106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Master">
  <a:themeElements>
    <a:clrScheme name="Taos Custom">
      <a:dk1>
        <a:sysClr val="windowText" lastClr="000000"/>
      </a:dk1>
      <a:lt1>
        <a:sysClr val="window" lastClr="FFFFFF"/>
      </a:lt1>
      <a:dk2>
        <a:srgbClr val="4F81B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BF"/>
      </a:hlink>
      <a:folHlink>
        <a:srgbClr val="7239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_x0020_Category xmlns="d0d810da-1633-480d-90ac-91220cd6300a">DBA Training Presentation</Doc_x0020_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FF98BE5576B4489820D3B3EA5148C3" ma:contentTypeVersion="1" ma:contentTypeDescription="Create a new document." ma:contentTypeScope="" ma:versionID="9825e5ad7c24331f1570c3b389e9d61a">
  <xsd:schema xmlns:xsd="http://www.w3.org/2001/XMLSchema" xmlns:p="http://schemas.microsoft.com/office/2006/metadata/properties" xmlns:ns2="d0d810da-1633-480d-90ac-91220cd6300a" targetNamespace="http://schemas.microsoft.com/office/2006/metadata/properties" ma:root="true" ma:fieldsID="feb314c8aba92be5f771a2cf8c7b93ae" ns2:_="">
    <xsd:import namespace="d0d810da-1633-480d-90ac-91220cd6300a"/>
    <xsd:element name="properties">
      <xsd:complexType>
        <xsd:sequence>
          <xsd:element name="documentManagement">
            <xsd:complexType>
              <xsd:all>
                <xsd:element ref="ns2:Doc_x0020_Category" minOccurs="0"/>
              </xsd:all>
            </xsd:complexType>
          </xsd:element>
        </xsd:sequence>
      </xsd:complexType>
    </xsd:element>
  </xsd:schema>
  <xsd:schema xmlns:xsd="http://www.w3.org/2001/XMLSchema" xmlns:dms="http://schemas.microsoft.com/office/2006/documentManagement/types" targetNamespace="d0d810da-1633-480d-90ac-91220cd6300a" elementFormDefault="qualified">
    <xsd:import namespace="http://schemas.microsoft.com/office/2006/documentManagement/types"/>
    <xsd:element name="Doc_x0020_Category" ma:index="8" nillable="true" ma:displayName="Doc Category" ma:default="" ma:format="Dropdown" ma:internalName="Doc_x0020_Category">
      <xsd:simpleType>
        <xsd:restriction base="dms:Choice">
          <xsd:enumeration value="Client DBA Docs"/>
          <xsd:enumeration value="DBA Resources or White Papers"/>
          <xsd:enumeration value="DBA General"/>
          <xsd:enumeration value="DBA Training Presentation"/>
          <xsd:enumeration value="Meeting Agenda's"/>
          <xsd:enumeration value="Meeting Minutes"/>
          <xsd:enumeration value="DBA Focus Group Recording"/>
          <xsd:enumeration value="Database Issue Resolution Record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8F41E2-6CB0-439C-B4D7-FC19419218DA}"/>
</file>

<file path=customXml/itemProps2.xml><?xml version="1.0" encoding="utf-8"?>
<ds:datastoreItem xmlns:ds="http://schemas.openxmlformats.org/officeDocument/2006/customXml" ds:itemID="{FA7192CF-3563-41B2-BE3E-86A17742DFB8}"/>
</file>

<file path=customXml/itemProps3.xml><?xml version="1.0" encoding="utf-8"?>
<ds:datastoreItem xmlns:ds="http://schemas.openxmlformats.org/officeDocument/2006/customXml" ds:itemID="{113EBE69-113E-41F5-9A74-4509017B2FDA}"/>
</file>

<file path=docProps/app.xml><?xml version="1.0" encoding="utf-8"?>
<Properties xmlns="http://schemas.openxmlformats.org/officeDocument/2006/extended-properties" xmlns:vt="http://schemas.openxmlformats.org/officeDocument/2006/docPropsVTypes">
  <Template/>
  <TotalTime>20142</TotalTime>
  <Words>692</Words>
  <Application>Microsoft Office PowerPoint</Application>
  <PresentationFormat>On-screen Show (4:3)</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Slide Master</vt:lpstr>
      <vt:lpstr>SQL101.3: Modifying Data</vt:lpstr>
      <vt:lpstr>Agenda</vt:lpstr>
      <vt:lpstr>Persistent storage and the CRUD model</vt:lpstr>
      <vt:lpstr>INSERT</vt:lpstr>
      <vt:lpstr>INSERT Examples</vt:lpstr>
      <vt:lpstr>UPDATE</vt:lpstr>
      <vt:lpstr>UPDATE Example</vt:lpstr>
      <vt:lpstr>DELETE</vt:lpstr>
      <vt:lpstr>DELETE Examples</vt:lpstr>
      <vt:lpstr>Recognizing Errors</vt:lpstr>
      <vt:lpstr>Recognizing Errors</vt:lpstr>
      <vt:lpstr>Recognizing Errors</vt:lpstr>
      <vt:lpstr>Summary</vt:lpstr>
      <vt:lpstr>To Learn More About the Modifying Data With SQL</vt:lpstr>
      <vt:lpstr>Questions</vt:lpstr>
    </vt:vector>
  </TitlesOfParts>
  <Company>TAOS Mountain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Tasha Wilkinson</dc:creator>
  <cp:lastModifiedBy>Brian Pyle</cp:lastModifiedBy>
  <cp:revision>113</cp:revision>
  <dcterms:created xsi:type="dcterms:W3CDTF">2012-07-24T18:11:00Z</dcterms:created>
  <dcterms:modified xsi:type="dcterms:W3CDTF">2013-04-07T05:42:16Z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0x01010085FF98BE5576B4489820D3B3EA5148C3</vt:lpwstr>
  </property>
</Properties>
</file>