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customXml/itemProps1.xml" ContentType="application/vnd.openxmlformats-officedocument.customXml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64" r:id="rId8"/>
    <p:sldId id="262" r:id="rId9"/>
    <p:sldId id="263" r:id="rId10"/>
    <p:sldId id="265" r:id="rId11"/>
    <p:sldId id="268" r:id="rId12"/>
    <p:sldId id="267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07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835400"/>
            <a:ext cx="2667000" cy="1027906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7467600" y="5943600"/>
            <a:ext cx="16764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89491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8C96-BF15-4039-85B9-D26AE9253AE5}" type="datetimeFigureOut">
              <a:rPr lang="en-US" smtClean="0"/>
              <a:pPr/>
              <a:t>12/18/2012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09605-8DBC-4C61-8ED3-168DCB96F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2105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8C96-BF15-4039-85B9-D26AE9253AE5}" type="datetimeFigureOut">
              <a:rPr lang="en-US" smtClean="0"/>
              <a:pPr/>
              <a:t>12/18/2012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09605-8DBC-4C61-8ED3-168DCB96F8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79854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8C96-BF15-4039-85B9-D26AE9253AE5}" type="datetimeFigureOut">
              <a:rPr lang="en-US" smtClean="0"/>
              <a:pPr/>
              <a:t>12/18/2012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09605-8DBC-4C61-8ED3-168DCB96F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10811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8C96-BF15-4039-85B9-D26AE9253AE5}" type="datetimeFigureOut">
              <a:rPr lang="en-US" smtClean="0"/>
              <a:pPr/>
              <a:t>12/18/2012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09605-8DBC-4C61-8ED3-168DCB96F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31616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8C96-BF15-4039-85B9-D26AE9253AE5}" type="datetimeFigureOut">
              <a:rPr lang="en-US" smtClean="0"/>
              <a:pPr/>
              <a:t>12/18/2012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09605-8DBC-4C61-8ED3-168DCB96F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86746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8C96-BF15-4039-85B9-D26AE9253AE5}" type="datetimeFigureOut">
              <a:rPr lang="en-US" smtClean="0"/>
              <a:pPr/>
              <a:t>12/18/2012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09605-8DBC-4C61-8ED3-168DCB96F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74694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8C96-BF15-4039-85B9-D26AE9253AE5}" type="datetimeFigureOut">
              <a:rPr lang="en-US" smtClean="0"/>
              <a:pPr/>
              <a:t>12/18/2012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09605-8DBC-4C61-8ED3-168DCB96F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27077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8C96-BF15-4039-85B9-D26AE9253AE5}" type="datetimeFigureOut">
              <a:rPr lang="en-US" smtClean="0"/>
              <a:pPr/>
              <a:t>12/18/2012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09605-8DBC-4C61-8ED3-168DCB96F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76501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8C96-BF15-4039-85B9-D26AE9253AE5}" type="datetimeFigureOut">
              <a:rPr lang="en-US" smtClean="0"/>
              <a:pPr/>
              <a:t>12/18/2012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09605-8DBC-4C61-8ED3-168DCB96F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50412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C8C96-BF15-4039-85B9-D26AE9253AE5}" type="datetimeFigureOut">
              <a:rPr lang="en-US" smtClean="0"/>
              <a:pPr/>
              <a:t>12/18/2012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8277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09605-8DBC-4C61-8ED3-168DCB96F8F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560" y="6289875"/>
            <a:ext cx="962526" cy="37097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57764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MySQL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7051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Basic </a:t>
            </a:r>
            <a:r>
              <a:rPr lang="en-US" dirty="0" err="1" smtClean="0"/>
              <a:t>MySQL</a:t>
            </a:r>
            <a:r>
              <a:rPr lang="en-US" dirty="0" smtClean="0"/>
              <a:t>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Show server status – Show the current server status information either globally or for a session.</a:t>
            </a:r>
          </a:p>
          <a:p>
            <a:pPr lvl="1">
              <a:buFont typeface="Arial" pitchFamily="34" charset="0"/>
              <a:buChar char="•"/>
            </a:pPr>
            <a:r>
              <a:rPr lang="en-US" sz="1400" dirty="0" smtClean="0"/>
              <a:t>SHOW [GLOBAL|SESSION] STATUS;</a:t>
            </a:r>
          </a:p>
          <a:p>
            <a:r>
              <a:rPr lang="en-US" sz="1400" dirty="0" smtClean="0"/>
              <a:t>Run a file either internally or externally</a:t>
            </a:r>
          </a:p>
          <a:p>
            <a:pPr lvl="1">
              <a:buFont typeface="Arial" pitchFamily="34" charset="0"/>
              <a:buChar char="•"/>
            </a:pPr>
            <a:r>
              <a:rPr lang="en-US" sz="1400" dirty="0" smtClean="0"/>
              <a:t>Internally: source &lt;</a:t>
            </a:r>
            <a:r>
              <a:rPr lang="en-US" sz="1400" dirty="0" err="1" smtClean="0"/>
              <a:t>file_path</a:t>
            </a:r>
            <a:r>
              <a:rPr lang="en-US" sz="1400" dirty="0" smtClean="0"/>
              <a:t>&gt;;</a:t>
            </a:r>
          </a:p>
          <a:p>
            <a:pPr lvl="1">
              <a:buFont typeface="Arial" pitchFamily="34" charset="0"/>
              <a:buChar char="•"/>
            </a:pPr>
            <a:r>
              <a:rPr lang="en-US" sz="1400" dirty="0" smtClean="0"/>
              <a:t>Externally: </a:t>
            </a:r>
            <a:r>
              <a:rPr lang="en-US" sz="1400" dirty="0" err="1" smtClean="0"/>
              <a:t>mysql</a:t>
            </a:r>
            <a:r>
              <a:rPr lang="en-US" sz="1400" dirty="0" smtClean="0"/>
              <a:t> –h &lt;host&gt; -u &lt;username&gt; -p &lt; &lt;pathname&gt;</a:t>
            </a:r>
          </a:p>
          <a:p>
            <a:pPr lvl="2"/>
            <a:r>
              <a:rPr lang="en-US" sz="1400" dirty="0" smtClean="0"/>
              <a:t>Example: </a:t>
            </a:r>
            <a:r>
              <a:rPr lang="en-US" sz="1400" dirty="0" err="1" smtClean="0"/>
              <a:t>mysql</a:t>
            </a:r>
            <a:r>
              <a:rPr lang="en-US" sz="1400" dirty="0" smtClean="0"/>
              <a:t> –h </a:t>
            </a:r>
            <a:r>
              <a:rPr lang="en-US" sz="1400" dirty="0" err="1" smtClean="0"/>
              <a:t>localhost</a:t>
            </a:r>
            <a:r>
              <a:rPr lang="en-US" sz="1400" dirty="0" smtClean="0"/>
              <a:t> –u </a:t>
            </a:r>
            <a:r>
              <a:rPr lang="en-US" sz="1400" dirty="0" err="1" smtClean="0"/>
              <a:t>troym</a:t>
            </a:r>
            <a:r>
              <a:rPr lang="en-US" sz="1400" dirty="0" smtClean="0"/>
              <a:t> –p &lt; ‘c:\temp\file.sql’</a:t>
            </a:r>
          </a:p>
          <a:p>
            <a:r>
              <a:rPr lang="en-US" sz="1400" dirty="0" smtClean="0"/>
              <a:t>Print output to a file</a:t>
            </a:r>
          </a:p>
          <a:p>
            <a:pPr lvl="1">
              <a:buFont typeface="Arial" pitchFamily="34" charset="0"/>
              <a:buChar char="•"/>
            </a:pPr>
            <a:r>
              <a:rPr lang="en-US" sz="1400" dirty="0" smtClean="0"/>
              <a:t>Internally: SELECT &lt;column(s)&gt; FROM &lt;table(s)&gt; INTO OUTFILE &lt;pathname&gt;;</a:t>
            </a:r>
          </a:p>
          <a:p>
            <a:pPr lvl="2"/>
            <a:r>
              <a:rPr lang="en-US" sz="1400" dirty="0" smtClean="0"/>
              <a:t>Example: SELECT user from </a:t>
            </a:r>
            <a:r>
              <a:rPr lang="en-US" sz="1400" dirty="0" err="1" smtClean="0"/>
              <a:t>mysql.user</a:t>
            </a:r>
            <a:r>
              <a:rPr lang="en-US" sz="1400" dirty="0" smtClean="0"/>
              <a:t> INTO OUTFILE ‘c:\temp\file.sql’;</a:t>
            </a:r>
          </a:p>
          <a:p>
            <a:pPr lvl="1">
              <a:buFont typeface="Arial" pitchFamily="34" charset="0"/>
              <a:buChar char="•"/>
            </a:pPr>
            <a:r>
              <a:rPr lang="en-US" sz="1400" dirty="0" smtClean="0"/>
              <a:t>Externally: </a:t>
            </a:r>
            <a:r>
              <a:rPr lang="en-US" sz="1400" dirty="0" err="1" smtClean="0"/>
              <a:t>mysql</a:t>
            </a:r>
            <a:r>
              <a:rPr lang="en-US" sz="1400" dirty="0" smtClean="0"/>
              <a:t> –u &lt;</a:t>
            </a:r>
            <a:r>
              <a:rPr lang="en-US" sz="1400" dirty="0" err="1" smtClean="0"/>
              <a:t>usename</a:t>
            </a:r>
            <a:r>
              <a:rPr lang="en-US" sz="1400" dirty="0" smtClean="0"/>
              <a:t>&gt; -p –e “&lt;Query&gt;” &gt; &lt;pathname&gt;</a:t>
            </a:r>
          </a:p>
          <a:p>
            <a:pPr lvl="2"/>
            <a:r>
              <a:rPr lang="en-US" sz="1400" dirty="0" smtClean="0"/>
              <a:t>Example: </a:t>
            </a:r>
            <a:r>
              <a:rPr lang="en-US" sz="1400" dirty="0" err="1" smtClean="0"/>
              <a:t>mysql</a:t>
            </a:r>
            <a:r>
              <a:rPr lang="en-US" sz="1400" dirty="0" smtClean="0"/>
              <a:t> –u </a:t>
            </a:r>
            <a:r>
              <a:rPr lang="en-US" sz="1400" dirty="0" err="1" smtClean="0"/>
              <a:t>tmcdonald</a:t>
            </a:r>
            <a:r>
              <a:rPr lang="en-US" sz="1400" dirty="0" smtClean="0"/>
              <a:t> –p –e “Select user from </a:t>
            </a:r>
            <a:r>
              <a:rPr lang="en-US" sz="1400" dirty="0" err="1" smtClean="0"/>
              <a:t>mysql.user</a:t>
            </a:r>
            <a:r>
              <a:rPr lang="en-US" sz="1400" dirty="0" smtClean="0"/>
              <a:t>” &gt; ‘c:\temp\file.sql’</a:t>
            </a:r>
          </a:p>
          <a:p>
            <a:r>
              <a:rPr lang="en-US" sz="1400" dirty="0" smtClean="0"/>
              <a:t>View help topics within </a:t>
            </a:r>
            <a:r>
              <a:rPr lang="en-US" sz="1400" dirty="0" err="1" smtClean="0"/>
              <a:t>MySQL</a:t>
            </a:r>
            <a:endParaRPr lang="en-US" sz="1400" dirty="0" smtClean="0"/>
          </a:p>
          <a:p>
            <a:pPr lvl="1">
              <a:buFont typeface="Arial" pitchFamily="34" charset="0"/>
              <a:buChar char="•"/>
            </a:pPr>
            <a:r>
              <a:rPr lang="en-US" sz="1400" dirty="0" smtClean="0"/>
              <a:t>Help &lt;command&gt;</a:t>
            </a:r>
          </a:p>
          <a:p>
            <a:pPr lvl="2"/>
            <a:r>
              <a:rPr lang="en-US" sz="1400" dirty="0" smtClean="0"/>
              <a:t>Example: HELP CREATE DATABASE;</a:t>
            </a:r>
          </a:p>
          <a:p>
            <a:pPr lvl="2"/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More Basic </a:t>
            </a:r>
            <a:r>
              <a:rPr lang="en-US" dirty="0" err="1" smtClean="0"/>
              <a:t>MySQL</a:t>
            </a:r>
            <a:r>
              <a:rPr lang="en-US" dirty="0" smtClean="0"/>
              <a:t>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 smtClean="0"/>
              <a:t>Check the Slave Status – Use this command to verify that replication is working correctly.</a:t>
            </a:r>
          </a:p>
          <a:p>
            <a:pPr lvl="1">
              <a:buFont typeface="Arial" pitchFamily="34" charset="0"/>
              <a:buChar char="•"/>
            </a:pPr>
            <a:r>
              <a:rPr lang="en-US" sz="1400" dirty="0" smtClean="0"/>
              <a:t>SHOW SLAVE STATUS\G</a:t>
            </a:r>
          </a:p>
          <a:p>
            <a:r>
              <a:rPr lang="en-US" sz="1400" dirty="0" smtClean="0"/>
              <a:t>Stop, Start, and Reset Slave – Start and stop slave does just that, starts and stops the slave.  Reset slave causes the slave to forget its current position in the master’s binary log and starts a new relay log file. </a:t>
            </a:r>
          </a:p>
          <a:p>
            <a:pPr lvl="1">
              <a:buFont typeface="Arial" pitchFamily="34" charset="0"/>
              <a:buChar char="•"/>
            </a:pPr>
            <a:r>
              <a:rPr lang="en-US" sz="1400" dirty="0" smtClean="0"/>
              <a:t>STOP SLAVE;</a:t>
            </a:r>
          </a:p>
          <a:p>
            <a:pPr lvl="1">
              <a:buFont typeface="Arial" pitchFamily="34" charset="0"/>
              <a:buChar char="•"/>
            </a:pPr>
            <a:r>
              <a:rPr lang="en-US" sz="1400" dirty="0" smtClean="0"/>
              <a:t>START SLAVE;</a:t>
            </a:r>
          </a:p>
          <a:p>
            <a:pPr lvl="1">
              <a:buFont typeface="Arial" pitchFamily="34" charset="0"/>
              <a:buChar char="•"/>
            </a:pPr>
            <a:r>
              <a:rPr lang="en-US" sz="1400" dirty="0" smtClean="0"/>
              <a:t>RESET SLAVE;</a:t>
            </a:r>
          </a:p>
          <a:p>
            <a:r>
              <a:rPr lang="en-US" sz="1400" dirty="0" smtClean="0"/>
              <a:t>Check the Master Status – This command is used to display information about the binary log files of the master.</a:t>
            </a:r>
          </a:p>
          <a:p>
            <a:pPr lvl="1">
              <a:buFont typeface="Arial" pitchFamily="34" charset="0"/>
              <a:buChar char="•"/>
            </a:pPr>
            <a:r>
              <a:rPr lang="en-US" sz="1400" dirty="0" smtClean="0"/>
              <a:t>SHOW MASTER STATUS;</a:t>
            </a:r>
          </a:p>
          <a:p>
            <a:r>
              <a:rPr lang="en-US" sz="1400" dirty="0" smtClean="0"/>
              <a:t>Reset Slave – The reset slave command is used to remove all binary logs listed in the index file, resets the index file, and then creates a new bin log.</a:t>
            </a:r>
          </a:p>
          <a:p>
            <a:r>
              <a:rPr lang="en-US" sz="1400" dirty="0" smtClean="0"/>
              <a:t>Stop and start </a:t>
            </a:r>
            <a:r>
              <a:rPr lang="en-US" sz="1400" dirty="0" err="1" smtClean="0"/>
              <a:t>MySQL</a:t>
            </a:r>
            <a:r>
              <a:rPr lang="en-US" sz="1400" dirty="0" smtClean="0"/>
              <a:t> in Linux/Unix</a:t>
            </a:r>
          </a:p>
          <a:p>
            <a:pPr lvl="1">
              <a:buFont typeface="Arial" pitchFamily="34" charset="0"/>
              <a:buChar char="•"/>
            </a:pPr>
            <a:r>
              <a:rPr lang="en-US" sz="1400" dirty="0" smtClean="0"/>
              <a:t>/</a:t>
            </a:r>
            <a:r>
              <a:rPr lang="en-US" sz="1400" dirty="0" smtClean="0"/>
              <a:t>etc/</a:t>
            </a:r>
            <a:r>
              <a:rPr lang="en-US" sz="1400" dirty="0" err="1" smtClean="0"/>
              <a:t>init.d</a:t>
            </a:r>
            <a:r>
              <a:rPr lang="en-US" sz="1400" dirty="0" smtClean="0"/>
              <a:t>/</a:t>
            </a:r>
            <a:r>
              <a:rPr lang="en-US" sz="1400" dirty="0" err="1" smtClean="0"/>
              <a:t>mysql.server</a:t>
            </a:r>
            <a:r>
              <a:rPr lang="en-US" sz="1400" dirty="0" smtClean="0"/>
              <a:t> </a:t>
            </a:r>
            <a:r>
              <a:rPr lang="en-US" sz="1400" dirty="0" smtClean="0"/>
              <a:t>start</a:t>
            </a:r>
          </a:p>
          <a:p>
            <a:pPr lvl="1">
              <a:buFont typeface="Arial" pitchFamily="34" charset="0"/>
              <a:buChar char="•"/>
            </a:pPr>
            <a:r>
              <a:rPr lang="en-US" sz="1400" dirty="0" smtClean="0"/>
              <a:t>/</a:t>
            </a:r>
            <a:r>
              <a:rPr lang="en-US" sz="1400" dirty="0" smtClean="0"/>
              <a:t>etc/</a:t>
            </a:r>
            <a:r>
              <a:rPr lang="en-US" sz="1400" dirty="0" err="1" smtClean="0"/>
              <a:t>init.d</a:t>
            </a:r>
            <a:r>
              <a:rPr lang="en-US" sz="1400" dirty="0" smtClean="0"/>
              <a:t>/</a:t>
            </a:r>
            <a:r>
              <a:rPr lang="en-US" sz="1400" dirty="0" err="1" smtClean="0"/>
              <a:t>mysql.server</a:t>
            </a:r>
            <a:r>
              <a:rPr lang="en-US" sz="1400" dirty="0" smtClean="0"/>
              <a:t> </a:t>
            </a:r>
            <a:r>
              <a:rPr lang="en-US" sz="1400" dirty="0" smtClean="0"/>
              <a:t>stop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Where to go to learn more about </a:t>
            </a:r>
            <a:r>
              <a:rPr lang="en-US" dirty="0" err="1" smtClean="0"/>
              <a:t>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err="1" smtClean="0"/>
              <a:t>MySQL</a:t>
            </a:r>
            <a:r>
              <a:rPr lang="en-US" sz="1600" dirty="0" smtClean="0"/>
              <a:t> websites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dev.mysql.com – Go here to download software, access product manuals, whitepapers, product guides, and participate in user forums.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www.percona.com -  This website contains everything you want to know about the </a:t>
            </a:r>
            <a:r>
              <a:rPr lang="en-US" sz="1600" dirty="0" err="1" smtClean="0"/>
              <a:t>Percona</a:t>
            </a:r>
            <a:r>
              <a:rPr lang="en-US" sz="1600" dirty="0" smtClean="0"/>
              <a:t> variation of </a:t>
            </a:r>
            <a:r>
              <a:rPr lang="en-US" sz="1600" dirty="0" err="1" smtClean="0"/>
              <a:t>MySQL</a:t>
            </a:r>
            <a:r>
              <a:rPr lang="en-US" sz="1600" dirty="0" smtClean="0"/>
              <a:t>.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mariadb.org – The </a:t>
            </a:r>
            <a:r>
              <a:rPr lang="en-US" sz="1600" dirty="0" err="1" smtClean="0"/>
              <a:t>mariadb</a:t>
            </a:r>
            <a:r>
              <a:rPr lang="en-US" sz="1600" dirty="0" smtClean="0"/>
              <a:t> website contains information about this variation of </a:t>
            </a:r>
            <a:r>
              <a:rPr lang="en-US" sz="1600" dirty="0" err="1" smtClean="0"/>
              <a:t>MySQL</a:t>
            </a:r>
            <a:r>
              <a:rPr lang="en-US" sz="1600" dirty="0" smtClean="0"/>
              <a:t> that was created by the founder of the </a:t>
            </a:r>
            <a:r>
              <a:rPr lang="en-US" sz="1600" dirty="0" err="1" smtClean="0"/>
              <a:t>MySQL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Books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err="1" smtClean="0"/>
              <a:t>MySQL</a:t>
            </a:r>
            <a:r>
              <a:rPr lang="en-US" sz="1600" dirty="0" smtClean="0"/>
              <a:t> Reference Manual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err="1" smtClean="0"/>
              <a:t>MySQL</a:t>
            </a:r>
            <a:r>
              <a:rPr lang="en-US" sz="1600" dirty="0" smtClean="0"/>
              <a:t>, Fourth Edition – By Paul </a:t>
            </a:r>
            <a:r>
              <a:rPr lang="en-US" sz="1600" dirty="0" err="1" smtClean="0"/>
              <a:t>DuBois</a:t>
            </a:r>
            <a:endParaRPr lang="en-US" sz="1600" dirty="0" smtClean="0"/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High Performance </a:t>
            </a:r>
            <a:r>
              <a:rPr lang="en-US" sz="1600" dirty="0" err="1" smtClean="0"/>
              <a:t>MySQL</a:t>
            </a:r>
            <a:r>
              <a:rPr lang="en-US" sz="1600" dirty="0" smtClean="0"/>
              <a:t> – By Baron Schwartz, Peter </a:t>
            </a:r>
            <a:r>
              <a:rPr lang="en-US" sz="1600" dirty="0" err="1" smtClean="0"/>
              <a:t>Zaitsev</a:t>
            </a:r>
            <a:r>
              <a:rPr lang="en-US" sz="1600" dirty="0" smtClean="0"/>
              <a:t>, and </a:t>
            </a:r>
            <a:r>
              <a:rPr lang="en-US" sz="1600" dirty="0" err="1" smtClean="0"/>
              <a:t>Vadim</a:t>
            </a:r>
            <a:r>
              <a:rPr lang="en-US" sz="1600" dirty="0" smtClean="0"/>
              <a:t> </a:t>
            </a:r>
            <a:r>
              <a:rPr lang="en-US" sz="1600" dirty="0" err="1" smtClean="0"/>
              <a:t>Tkachenko</a:t>
            </a:r>
            <a:endParaRPr lang="en-US" sz="1600" dirty="0" smtClean="0"/>
          </a:p>
          <a:p>
            <a:pPr lvl="1">
              <a:buFont typeface="Arial" pitchFamily="34" charset="0"/>
              <a:buChar char="•"/>
            </a:pPr>
            <a:r>
              <a:rPr lang="en-US" sz="1600" dirty="0" err="1" smtClean="0"/>
              <a:t>MySQL</a:t>
            </a:r>
            <a:r>
              <a:rPr lang="en-US" sz="1600" dirty="0" smtClean="0"/>
              <a:t> High </a:t>
            </a:r>
            <a:r>
              <a:rPr lang="en-US" sz="1600" dirty="0" err="1" smtClean="0"/>
              <a:t>Availabilty</a:t>
            </a:r>
            <a:r>
              <a:rPr lang="en-US" sz="1600" dirty="0" smtClean="0"/>
              <a:t> – By Charles Bell, Mats </a:t>
            </a:r>
            <a:r>
              <a:rPr lang="en-US" sz="1600" dirty="0" err="1" smtClean="0"/>
              <a:t>Kindahl</a:t>
            </a:r>
            <a:r>
              <a:rPr lang="en-US" sz="1600" dirty="0" smtClean="0"/>
              <a:t>, and Lars </a:t>
            </a:r>
            <a:r>
              <a:rPr lang="en-US" sz="1600" dirty="0" err="1" smtClean="0"/>
              <a:t>Thalman</a:t>
            </a:r>
            <a:endParaRPr lang="en-US" sz="1600" dirty="0" smtClean="0"/>
          </a:p>
          <a:p>
            <a:pPr lvl="1">
              <a:buFont typeface="Arial" pitchFamily="34" charset="0"/>
              <a:buChar char="•"/>
            </a:pPr>
            <a:endParaRPr lang="en-US" sz="1600" dirty="0" smtClean="0"/>
          </a:p>
          <a:p>
            <a:pPr lvl="1">
              <a:buFont typeface="Arial" pitchFamily="34" charset="0"/>
              <a:buChar char="•"/>
            </a:pPr>
            <a:endParaRPr lang="en-US" sz="1600" dirty="0" smtClean="0"/>
          </a:p>
          <a:p>
            <a:pPr lvl="1"/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History of </a:t>
            </a:r>
            <a:r>
              <a:rPr lang="en-US" dirty="0" err="1" smtClean="0"/>
              <a:t>MySQL</a:t>
            </a:r>
            <a:endParaRPr lang="en-US" dirty="0" smtClean="0"/>
          </a:p>
          <a:p>
            <a:r>
              <a:rPr lang="en-US" dirty="0" smtClean="0"/>
              <a:t>A summary of the features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MySQL</a:t>
            </a:r>
            <a:r>
              <a:rPr lang="en-US" dirty="0" smtClean="0"/>
              <a:t> Architecture</a:t>
            </a:r>
          </a:p>
          <a:p>
            <a:r>
              <a:rPr lang="en-US" dirty="0" smtClean="0"/>
              <a:t>Database engines</a:t>
            </a:r>
          </a:p>
          <a:p>
            <a:r>
              <a:rPr lang="en-US" dirty="0" smtClean="0"/>
              <a:t>Tools for working with </a:t>
            </a:r>
            <a:r>
              <a:rPr lang="en-US" dirty="0" err="1" smtClean="0"/>
              <a:t>MySQL</a:t>
            </a:r>
            <a:endParaRPr lang="en-US" dirty="0" smtClean="0"/>
          </a:p>
          <a:p>
            <a:r>
              <a:rPr lang="en-US" dirty="0" smtClean="0"/>
              <a:t>Basic </a:t>
            </a:r>
            <a:r>
              <a:rPr lang="en-US" dirty="0" err="1" smtClean="0"/>
              <a:t>MySQL</a:t>
            </a:r>
            <a:r>
              <a:rPr lang="en-US" dirty="0" smtClean="0"/>
              <a:t> commands</a:t>
            </a:r>
          </a:p>
          <a:p>
            <a:r>
              <a:rPr lang="en-US" dirty="0" smtClean="0"/>
              <a:t>Where to go to learn more about </a:t>
            </a:r>
            <a:r>
              <a:rPr lang="en-US" dirty="0" err="1" smtClean="0"/>
              <a:t>MySQL</a:t>
            </a:r>
            <a:endParaRPr lang="en-US" dirty="0" smtClean="0"/>
          </a:p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9418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MySQL</a:t>
            </a:r>
            <a:r>
              <a:rPr lang="en-US" dirty="0" smtClean="0"/>
              <a:t> 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700" dirty="0" smtClean="0"/>
              <a:t>First developed in the 1980’s as an in-house data warehouse for a Swedish company called </a:t>
            </a:r>
            <a:r>
              <a:rPr lang="en-US" sz="1700" dirty="0" err="1" smtClean="0"/>
              <a:t>TcX</a:t>
            </a:r>
            <a:r>
              <a:rPr lang="en-US" sz="1700" dirty="0" smtClean="0"/>
              <a:t>.</a:t>
            </a:r>
          </a:p>
          <a:p>
            <a:r>
              <a:rPr lang="en-US" sz="1700" dirty="0" smtClean="0"/>
              <a:t>The first widely available version of </a:t>
            </a:r>
            <a:r>
              <a:rPr lang="en-US" sz="1700" dirty="0" err="1" smtClean="0"/>
              <a:t>MySQL</a:t>
            </a:r>
            <a:r>
              <a:rPr lang="en-US" sz="1700" dirty="0" smtClean="0"/>
              <a:t> was released in 1996.</a:t>
            </a:r>
          </a:p>
          <a:p>
            <a:r>
              <a:rPr lang="en-US" sz="1700" dirty="0" smtClean="0"/>
              <a:t>The first transactional database engine, Berkeley-DB (BDB), was added in 2001, and the </a:t>
            </a:r>
            <a:r>
              <a:rPr lang="en-US" sz="1700" dirty="0" err="1" smtClean="0"/>
              <a:t>InnoDB</a:t>
            </a:r>
            <a:r>
              <a:rPr lang="en-US" sz="1700" dirty="0" smtClean="0"/>
              <a:t> database engine was added in 2002.</a:t>
            </a:r>
          </a:p>
          <a:p>
            <a:r>
              <a:rPr lang="en-US" sz="1700" dirty="0" err="1" smtClean="0"/>
              <a:t>MySQL</a:t>
            </a:r>
            <a:r>
              <a:rPr lang="en-US" sz="1700" dirty="0" smtClean="0"/>
              <a:t> version 4.0 was considered the first commercially viable version of </a:t>
            </a:r>
            <a:r>
              <a:rPr lang="en-US" sz="1700" dirty="0" err="1" smtClean="0"/>
              <a:t>MySQL</a:t>
            </a:r>
            <a:r>
              <a:rPr lang="en-US" sz="1700" dirty="0" smtClean="0"/>
              <a:t>.</a:t>
            </a:r>
          </a:p>
          <a:p>
            <a:r>
              <a:rPr lang="en-US" sz="1700" dirty="0" err="1" smtClean="0"/>
              <a:t>MySQL</a:t>
            </a:r>
            <a:r>
              <a:rPr lang="en-US" sz="1700" dirty="0" smtClean="0"/>
              <a:t> version 5.0 was released in 2005.</a:t>
            </a:r>
          </a:p>
          <a:p>
            <a:r>
              <a:rPr lang="en-US" sz="1700" dirty="0" smtClean="0"/>
              <a:t>Sun </a:t>
            </a:r>
            <a:r>
              <a:rPr lang="en-US" sz="1700" dirty="0" smtClean="0"/>
              <a:t>acquired </a:t>
            </a:r>
            <a:r>
              <a:rPr lang="en-US" sz="1700" dirty="0" err="1" smtClean="0"/>
              <a:t>MySQL</a:t>
            </a:r>
            <a:r>
              <a:rPr lang="en-US" sz="1700" dirty="0" smtClean="0"/>
              <a:t> AB in 2008.</a:t>
            </a:r>
          </a:p>
          <a:p>
            <a:r>
              <a:rPr lang="en-US" sz="1700" dirty="0" smtClean="0"/>
              <a:t>Oracle acquired </a:t>
            </a:r>
            <a:r>
              <a:rPr lang="en-US" sz="1700" dirty="0" err="1" smtClean="0"/>
              <a:t>MySQL</a:t>
            </a:r>
            <a:r>
              <a:rPr lang="en-US" sz="1700" dirty="0" smtClean="0"/>
              <a:t> through the acquisition of Sun in 2009.</a:t>
            </a:r>
          </a:p>
          <a:p>
            <a:r>
              <a:rPr lang="en-US" sz="1700" dirty="0" err="1" smtClean="0"/>
              <a:t>MySQL</a:t>
            </a:r>
            <a:r>
              <a:rPr lang="en-US" sz="1700" dirty="0" smtClean="0"/>
              <a:t> version 5.1 was released in 2008.</a:t>
            </a:r>
          </a:p>
          <a:p>
            <a:r>
              <a:rPr lang="en-US" sz="1700" dirty="0" err="1" smtClean="0"/>
              <a:t>MySQL</a:t>
            </a:r>
            <a:r>
              <a:rPr lang="en-US" sz="1700" dirty="0" smtClean="0"/>
              <a:t> version 5.5 is the current production release.</a:t>
            </a:r>
          </a:p>
          <a:p>
            <a:r>
              <a:rPr lang="en-US" sz="1700" dirty="0" err="1" smtClean="0"/>
              <a:t>Percona</a:t>
            </a:r>
            <a:r>
              <a:rPr lang="en-US" sz="1700" dirty="0" smtClean="0"/>
              <a:t> and </a:t>
            </a:r>
            <a:r>
              <a:rPr lang="en-US" sz="1700" dirty="0" err="1" smtClean="0"/>
              <a:t>MariaDB</a:t>
            </a:r>
            <a:r>
              <a:rPr lang="en-US" sz="1700" dirty="0" smtClean="0"/>
              <a:t> are the most widely used derivatives of </a:t>
            </a:r>
            <a:r>
              <a:rPr lang="en-US" sz="1700" dirty="0" err="1" smtClean="0"/>
              <a:t>MySQL</a:t>
            </a:r>
            <a:r>
              <a:rPr lang="en-US" sz="1700" dirty="0" smtClean="0"/>
              <a:t>.</a:t>
            </a:r>
            <a:endParaRPr lang="en-US" sz="1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MySQL</a:t>
            </a:r>
            <a:r>
              <a:rPr lang="en-US" dirty="0" smtClean="0"/>
              <a:t>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 smtClean="0"/>
              <a:t>MySQL</a:t>
            </a:r>
            <a:r>
              <a:rPr lang="en-US" sz="1800" dirty="0" smtClean="0"/>
              <a:t> is freely downloadable and offers low ownership costs.</a:t>
            </a:r>
          </a:p>
          <a:p>
            <a:r>
              <a:rPr lang="en-US" sz="1800" dirty="0" smtClean="0"/>
              <a:t>Can be embedded into applications that run on everything from servers to mobile devices.</a:t>
            </a:r>
          </a:p>
          <a:p>
            <a:r>
              <a:rPr lang="en-US" sz="1800" dirty="0" smtClean="0"/>
              <a:t>Utilizes a multitude of </a:t>
            </a:r>
            <a:r>
              <a:rPr lang="en-US" sz="1800" dirty="0" smtClean="0"/>
              <a:t>transactional (ACID-compliant) </a:t>
            </a:r>
            <a:r>
              <a:rPr lang="en-US" sz="1800" dirty="0" smtClean="0"/>
              <a:t>and non-transactional database engines.</a:t>
            </a:r>
          </a:p>
          <a:p>
            <a:r>
              <a:rPr lang="en-US" sz="1800" dirty="0" smtClean="0"/>
              <a:t>Offers many of the same features found in commercial database software:</a:t>
            </a:r>
          </a:p>
          <a:p>
            <a:pPr lvl="1"/>
            <a:r>
              <a:rPr lang="en-US" sz="1800" dirty="0" smtClean="0"/>
              <a:t>High availability</a:t>
            </a:r>
          </a:p>
          <a:p>
            <a:pPr lvl="1"/>
            <a:r>
              <a:rPr lang="en-US" sz="1800" dirty="0" smtClean="0"/>
              <a:t>Partitioning</a:t>
            </a:r>
          </a:p>
          <a:p>
            <a:pPr lvl="1"/>
            <a:r>
              <a:rPr lang="en-US" sz="1800" dirty="0" smtClean="0"/>
              <a:t>Views and store routines (triggers, functions, stored procedures)</a:t>
            </a:r>
            <a:endParaRPr lang="en-US" sz="1800" dirty="0" smtClean="0"/>
          </a:p>
          <a:p>
            <a:pPr lvl="1"/>
            <a:r>
              <a:rPr lang="en-US" sz="1800" dirty="0" smtClean="0"/>
              <a:t>Full-text indexes</a:t>
            </a:r>
          </a:p>
          <a:p>
            <a:pPr lvl="1"/>
            <a:r>
              <a:rPr lang="en-US" sz="1800" dirty="0" smtClean="0"/>
              <a:t>Enforcement of business rules through </a:t>
            </a:r>
            <a:r>
              <a:rPr lang="en-US" sz="1800" dirty="0" smtClean="0"/>
              <a:t>constraints</a:t>
            </a:r>
            <a:endParaRPr lang="en-US" sz="1800" dirty="0" smtClean="0"/>
          </a:p>
          <a:p>
            <a:pPr lvl="1">
              <a:buNone/>
            </a:pPr>
            <a:endParaRPr lang="en-US" sz="1800" dirty="0" smtClean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MySQL</a:t>
            </a:r>
            <a:r>
              <a:rPr lang="en-US" dirty="0" smtClean="0"/>
              <a:t> Architecture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04211" y="1600200"/>
            <a:ext cx="433557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Engines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/>
          </a:bodyPr>
          <a:lstStyle/>
          <a:p>
            <a:r>
              <a:rPr lang="en-US" sz="1400" dirty="0" err="1" smtClean="0"/>
              <a:t>MySQL</a:t>
            </a:r>
            <a:r>
              <a:rPr lang="en-US" sz="1400" dirty="0" smtClean="0"/>
              <a:t> offers the ability to use different database engines depending on your specific needs.</a:t>
            </a:r>
          </a:p>
          <a:p>
            <a:r>
              <a:rPr lang="en-US" sz="1400" dirty="0" smtClean="0"/>
              <a:t>The main database engines used by </a:t>
            </a:r>
            <a:r>
              <a:rPr lang="en-US" sz="1400" dirty="0" err="1" smtClean="0"/>
              <a:t>MySQL</a:t>
            </a:r>
            <a:r>
              <a:rPr lang="en-US" sz="1400" dirty="0" smtClean="0"/>
              <a:t> are:</a:t>
            </a:r>
          </a:p>
          <a:p>
            <a:pPr lvl="1"/>
            <a:r>
              <a:rPr lang="en-US" sz="1400" dirty="0" err="1" smtClean="0"/>
              <a:t>MyISAM</a:t>
            </a:r>
            <a:r>
              <a:rPr lang="en-US" sz="1400" dirty="0" smtClean="0"/>
              <a:t> – Non-transactional engine.  This was the default database engine prior to version 5.5.</a:t>
            </a:r>
          </a:p>
          <a:p>
            <a:pPr lvl="1"/>
            <a:r>
              <a:rPr lang="en-US" sz="1400" dirty="0" err="1" smtClean="0"/>
              <a:t>InnoDB</a:t>
            </a:r>
            <a:r>
              <a:rPr lang="en-US" sz="1400" dirty="0" smtClean="0"/>
              <a:t> – Transactional engines. This is currently the default database engine.</a:t>
            </a:r>
          </a:p>
          <a:p>
            <a:pPr lvl="1"/>
            <a:r>
              <a:rPr lang="en-US" sz="1400" dirty="0" smtClean="0"/>
              <a:t>Memory – A non-transactional engine that is used to store data in memory.  </a:t>
            </a:r>
            <a:r>
              <a:rPr lang="en-US" sz="1400" dirty="0" err="1" smtClean="0"/>
              <a:t>MySQL</a:t>
            </a:r>
            <a:r>
              <a:rPr lang="en-US" sz="1400" dirty="0" smtClean="0"/>
              <a:t> uses this engine for sorting and for temporary tables.</a:t>
            </a:r>
          </a:p>
          <a:p>
            <a:pPr lvl="1"/>
            <a:r>
              <a:rPr lang="en-US" sz="1400" dirty="0" err="1" smtClean="0"/>
              <a:t>nDB</a:t>
            </a:r>
            <a:r>
              <a:rPr lang="en-US" sz="1400" dirty="0" smtClean="0"/>
              <a:t> -  This is a transactional engine used only in </a:t>
            </a:r>
            <a:r>
              <a:rPr lang="en-US" sz="1400" dirty="0" err="1" smtClean="0"/>
              <a:t>MySQL</a:t>
            </a:r>
            <a:r>
              <a:rPr lang="en-US" sz="1400" dirty="0" smtClean="0"/>
              <a:t> clustering.</a:t>
            </a:r>
          </a:p>
          <a:p>
            <a:r>
              <a:rPr lang="en-US" sz="1400" dirty="0" smtClean="0"/>
              <a:t>Some of the other database engines available to </a:t>
            </a:r>
            <a:r>
              <a:rPr lang="en-US" sz="1400" dirty="0" err="1" smtClean="0"/>
              <a:t>MySQL</a:t>
            </a:r>
            <a:r>
              <a:rPr lang="en-US" sz="1400" dirty="0" smtClean="0"/>
              <a:t>.</a:t>
            </a:r>
          </a:p>
          <a:p>
            <a:pPr lvl="1"/>
            <a:r>
              <a:rPr lang="en-US" sz="1400" dirty="0" smtClean="0"/>
              <a:t>CSV</a:t>
            </a:r>
          </a:p>
          <a:p>
            <a:pPr lvl="1"/>
            <a:r>
              <a:rPr lang="en-US" sz="1400" dirty="0" smtClean="0"/>
              <a:t>Archive</a:t>
            </a:r>
          </a:p>
          <a:p>
            <a:pPr lvl="1"/>
            <a:r>
              <a:rPr lang="en-US" sz="1400" dirty="0" smtClean="0"/>
              <a:t>Federated</a:t>
            </a:r>
          </a:p>
          <a:p>
            <a:pPr lvl="1"/>
            <a:r>
              <a:rPr lang="en-US" sz="1400" dirty="0" smtClean="0"/>
              <a:t>Merge</a:t>
            </a:r>
          </a:p>
          <a:p>
            <a:pPr lvl="1"/>
            <a:r>
              <a:rPr lang="en-US" sz="1400" dirty="0" err="1" smtClean="0"/>
              <a:t>ExtraDB</a:t>
            </a:r>
            <a:endParaRPr lang="en-US" sz="1400" dirty="0" smtClean="0"/>
          </a:p>
          <a:p>
            <a:pPr lvl="1"/>
            <a:r>
              <a:rPr lang="en-US" sz="1400" dirty="0" smtClean="0"/>
              <a:t>Aria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/>
          </a:p>
        </p:txBody>
      </p:sp>
      <p:sp>
        <p:nvSpPr>
          <p:cNvPr id="2054" name="AutoShape 6" descr="data:image/jpeg;base64,/9j/4AAQSkZJRgABAQAAAQABAAD/2wBDAAkGBwgHBgkIBwgKCgkLDRYPDQwMDRsUFRAWIB0iIiAdHx8kKDQsJCYxJx8fLT0tMTU3Ojo6Iys/RD84QzQ5Ojf/2wBDAQoKCg0MDRoPDxo3JR8lNzc3Nzc3Nzc3Nzc3Nzc3Nzc3Nzc3Nzc3Nzc3Nzc3Nzc3Nzc3Nzc3Nzc3Nzc3Nzc3Nzf/wAARCABdAG4DASIAAhEBAxEB/8QAGwAAAQUBAQAAAAAAAAAAAAAAAAIDBAUGAQf/xAA7EAACAQMCAwUFBQYHAQAAAAABAgMABBEFIRIxQQYTIlFhFDJxgcEVQlKRoQcWM7HR8SNDU3KywuHw/8QAGQEBAQEBAQEAAAAAAAAAAAAAAAECAwQF/8QAKhEAAgEBBwMCBwAAAAAAAAAAAAECAwQFERIUIVETMZFCUhUyQWFxgaH/2gAMAwEAAhEDEQA/APcaKKKAKRI/AvqeVLrP9opD7XbopIKqW29T/wCVUsWRvBF3A5bjB+6fpSpZBGN9yeQqJpGTa8R5k/8AlM6nN4SF4eJjwIGYrknnuN84yfl051Ck20uFuYu8XGMkbU40iq6ozAFuVNQhLS1UHkox6moV5N3vdSAY8TJjy6/9aAtaKrrS9UTJbSseN1JQnrjGR+oqxoAooooAooooAoopq6YpbyMpwQpxQDmc1mtacPqrD8IVfr9aubZ+GThPJuQ9f/v5VntSbi1CVt/fI+n0rUFuYn2Lyxbg0xN92zj501bjv9Q4QylYR4gH+8d8EfDB+dchbhtIi2yqg59KcsX9msTcXBcu5LcLlSRk5CjGBtnA/medRml2HdQkA2PuqpY0xlEslSb7pDuT0POk3My7lyRwOC5IOD1286VbWz3bLLOCsIOVQ9fU0KQLiL2qKGaE8MsbiaFuWDvsfQgkH4+daGCTvYlflkcvKqmSExXMkaISh8S4GwzzH1+dOw30Vo3dTN4idkXLMPiBnHzoQtaKRDKs0YdQQDsQeYPUUuoUKKKKAh3NyIpVSRgiEZDE4GfImnHzNDJE3MqRXby2ju4GilAIIrL2MN52cvo7XiMmlSNhEY5MBJ24T+Hpw8h93HumkbLh51S1Ny54Qid6fTG5/lVOq+1XYQ8icufTr/T51fG2jYMsgDqWY8JGxBzkHzG5qo1G/wBP0m74by8hheZcgOw4mA8hzNVSSGSU2lFYk6cd4ndgAKT4yQMBeuc/lUaQXGoyyJEQlsY+HjbrjPIHYc+fOquftToJISW+l7sblYrWVuI+pC/pUe67e2EY7vTreUqDjvJYZAAPMKBkj8j6Vzzw5PRpa73yPwzVRRPKsBnHFwgM2erY/vTWoahEsACXGSxHD3OTkBgGA4euM7f0NY2LtNp90JPtm5u51ZjwwrbMEC+RXGD88n1qd++OjWyn7Pin7xti8kDAAdPU/D05inUhyXSWj2PwX91eS20V3JLH3CW6u3fSFRFwhchs5zzxkH19CeQsDaxiECPiQEsuNid/D/X+9ZuPtRokkgl1CW+uHByubY4U+g6fHnSl7ZaPFxLH7SY85TNu2wPTkev0p1IcjR2j2PwzeWcSw26IpyANqU8qBgnGodvdUnc1krLt9oaoIZZ50bOAzWsgX5nG1X9vNFOqXUMglRl4kZGyrA75BHOqpJ9jnUo1Kfzxa/Ij7QaMZuWEJDiPxbBmPLh88+XOp9pKZoQ568vWqE6Z9p677bNIzxwJ3cS58KZ98jzY8iegGBjLZ0SKEUKowByqnMVTVxbx3ETRyqGVhgginaKAzOp6j+7UPHfcclmchJcFjGcbKx8jyB6HHnt5Fbzz3DPe6hxG8uj3srOMFsk459BjAHQCvVP2lxrc6CLZJUE/eiVYzuzqm7YHM4yD+VeParF7PLFJa6ukjSLlrScEvDvjHEuUOcZ2YEdQTWKtNzjt3Pdd1qhQqtTwSf1LQyjzrnfCs817crsZrXP+7NNtf3P+rB8s/wBK82nqcH3PiFlXrRpO+Fc76qKwN7qD8EFzFxYzsjED4nhwD8auuz3ZfWtc1KezN2bRYo+MTvASkm4BCnbPvCmmqcGXedlXq/jHrS6ijuonn9xWyds/DI6jOMjyq41C7szp8Sd5EZlhcTgXETZlByrBU3yTjfovPrnDT28yXM1u167yRStG3Co3Kkg9fSuGwuZAeFdTkPlHCx+ldI2aaR5at42SUlLM9vsXDXC+Yrc/stnub3Tr61iY+zx3R4XzsuVUsB8zn5msN2c7F32rXKrPbXkMB3Z7hiufQLgH9a9y7O6NbaHpsVlaRiONFwAPr5nrmrToODxZwtt40q9LJBP9lhBCkEYRBgCnKKK7nyAooooDLax2em1XWJnu3WSwlhSNoeAhiAclC3F7hO5XHi5EkbU9N2W0eBJHNjCTLIGbES+JjgZO3w39K0dM3lutzA0TEjO4I5g+Yq4kwKp7HT7a3VmjwOWOVUuqS6bpkIuTp6cUjhIVaLjkmkPJUQe8T8dhknABNW15HDpUYuLqVp5D4YkkfmfLJ+X9hkZ1dLvta1OWW6lYZTgluFBQhDzihHONNvE3vsfwgACoj2KSwGo9pNYLajcTx6TZM0lxb28gWAcIIEOUx3rZyXO6jhKjO5rc6ZaxaPa6NYxABY4fZl28kDf9KQLOGy0t7W1jWNHQokajAVQuAAOm3TzNP6oP8exkBx3c/wCXECg/5UGBNg0y0YFzHkliTv60+NOtR/lD513Ty/s4ErK0gwGZRgFsDOPTNSqyaGooIov4aKvwFO0UUAUUUUAUUUUAUUUUBX6jpcV7cQTscSwhgj9Vzzx5H1pUscVlaCNcKp2JO21TqbmhSZeGRQwBzvQFSfFA1y4IUuioCOnECfzpu4HtNlLONkjkjZSeoRwxP6Gp+qxBrTgU8OGGMU+lvGbMQFQYyvCRjYiriQ5p/wDA4vxMTUmkxII41VeQFKqFCiiigCiiigP/2Q=="/>
          <p:cNvSpPr>
            <a:spLocks noChangeAspect="1" noChangeArrowheads="1"/>
          </p:cNvSpPr>
          <p:nvPr/>
        </p:nvSpPr>
        <p:spPr bwMode="auto">
          <a:xfrm>
            <a:off x="155575" y="-419100"/>
            <a:ext cx="1047750" cy="8858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6" name="AutoShape 8" descr="data:image/jpeg;base64,/9j/4AAQSkZJRgABAQAAAQABAAD/2wBDAAkGBwgHBgkIBwgKCgkLDRYPDQwMDRsUFRAWIB0iIiAdHx8kKDQsJCYxJx8fLT0tMTU3Ojo6Iys/RD84QzQ5Ojf/2wBDAQoKCg0MDRoPDxo3JR8lNzc3Nzc3Nzc3Nzc3Nzc3Nzc3Nzc3Nzc3Nzc3Nzc3Nzc3Nzc3Nzc3Nzc3Nzc3Nzc3Nzf/wAARCABdAG4DASIAAhEBAxEB/8QAGwAAAQUBAQAAAAAAAAAAAAAAAAIDBAUGAQf/xAA7EAACAQMCAwUFBQYHAQAAAAABAgMABBEFIRIxQQYTIlFhFDJxgcEVQlKRoQcWM7HR8SNDU3KywuHw/8QAGQEBAQEBAQEAAAAAAAAAAAAAAAECAwQF/8QAKhEAAgEBBwMCBwAAAAAAAAAAAAECAwQFERIUIVETMZFCUhUyQWFxgaH/2gAMAwEAAhEDEQA/APcaKKKAKRI/AvqeVLrP9opD7XbopIKqW29T/wCVUsWRvBF3A5bjB+6fpSpZBGN9yeQqJpGTa8R5k/8AlM6nN4SF4eJjwIGYrknnuN84yfl051Ck20uFuYu8XGMkbU40iq6ozAFuVNQhLS1UHkox6moV5N3vdSAY8TJjy6/9aAtaKrrS9UTJbSseN1JQnrjGR+oqxoAooooAooooAoopq6YpbyMpwQpxQDmc1mtacPqrD8IVfr9aubZ+GThPJuQ9f/v5VntSbi1CVt/fI+n0rUFuYn2Lyxbg0xN92zj501bjv9Q4QylYR4gH+8d8EfDB+dchbhtIi2yqg59KcsX9msTcXBcu5LcLlSRk5CjGBtnA/medRml2HdQkA2PuqpY0xlEslSb7pDuT0POk3My7lyRwOC5IOD1286VbWz3bLLOCsIOVQ9fU0KQLiL2qKGaE8MsbiaFuWDvsfQgkH4+daGCTvYlflkcvKqmSExXMkaISh8S4GwzzH1+dOw30Vo3dTN4idkXLMPiBnHzoQtaKRDKs0YdQQDsQeYPUUuoUKKKKAh3NyIpVSRgiEZDE4GfImnHzNDJE3MqRXby2ju4GilAIIrL2MN52cvo7XiMmlSNhEY5MBJ24T+Hpw8h93HumkbLh51S1Ny54Qid6fTG5/lVOq+1XYQ8icufTr/T51fG2jYMsgDqWY8JGxBzkHzG5qo1G/wBP0m74by8hheZcgOw4mA8hzNVSSGSU2lFYk6cd4ndgAKT4yQMBeuc/lUaQXGoyyJEQlsY+HjbrjPIHYc+fOquftToJISW+l7sblYrWVuI+pC/pUe67e2EY7vTreUqDjvJYZAAPMKBkj8j6Vzzw5PRpa73yPwzVRRPKsBnHFwgM2erY/vTWoahEsACXGSxHD3OTkBgGA4euM7f0NY2LtNp90JPtm5u51ZjwwrbMEC+RXGD88n1qd++OjWyn7Pin7xti8kDAAdPU/D05inUhyXSWj2PwX91eS20V3JLH3CW6u3fSFRFwhchs5zzxkH19CeQsDaxiECPiQEsuNid/D/X+9ZuPtRokkgl1CW+uHByubY4U+g6fHnSl7ZaPFxLH7SY85TNu2wPTkev0p1IcjR2j2PwzeWcSw26IpyANqU8qBgnGodvdUnc1krLt9oaoIZZ50bOAzWsgX5nG1X9vNFOqXUMglRl4kZGyrA75BHOqpJ9jnUo1Kfzxa/Ij7QaMZuWEJDiPxbBmPLh88+XOp9pKZoQ568vWqE6Z9p677bNIzxwJ3cS58KZ98jzY8iegGBjLZ0SKEUKowByqnMVTVxbx3ETRyqGVhgginaKAzOp6j+7UPHfcclmchJcFjGcbKx8jyB6HHnt5Fbzz3DPe6hxG8uj3srOMFsk459BjAHQCvVP2lxrc6CLZJUE/eiVYzuzqm7YHM4yD+VeParF7PLFJa6ukjSLlrScEvDvjHEuUOcZ2YEdQTWKtNzjt3Pdd1qhQqtTwSf1LQyjzrnfCs817crsZrXP+7NNtf3P+rB8s/wBK82nqcH3PiFlXrRpO+Fc76qKwN7qD8EFzFxYzsjED4nhwD8auuz3ZfWtc1KezN2bRYo+MTvASkm4BCnbPvCmmqcGXedlXq/jHrS6ijuonn9xWyds/DI6jOMjyq41C7szp8Sd5EZlhcTgXETZlByrBU3yTjfovPrnDT28yXM1u167yRStG3Co3Kkg9fSuGwuZAeFdTkPlHCx+ldI2aaR5at42SUlLM9vsXDXC+Yrc/stnub3Tr61iY+zx3R4XzsuVUsB8zn5msN2c7F32rXKrPbXkMB3Z7hiufQLgH9a9y7O6NbaHpsVlaRiONFwAPr5nrmrToODxZwtt40q9LJBP9lhBCkEYRBgCnKKK7nyAooooDLax2em1XWJnu3WSwlhSNoeAhiAclC3F7hO5XHi5EkbU9N2W0eBJHNjCTLIGbES+JjgZO3w39K0dM3lutzA0TEjO4I5g+Yq4kwKp7HT7a3VmjwOWOVUuqS6bpkIuTp6cUjhIVaLjkmkPJUQe8T8dhknABNW15HDpUYuLqVp5D4YkkfmfLJ+X9hkZ1dLvta1OWW6lYZTgluFBQhDzihHONNvE3vsfwgACoj2KSwGo9pNYLajcTx6TZM0lxb28gWAcIIEOUx3rZyXO6jhKjO5rc6ZaxaPa6NYxABY4fZl28kDf9KQLOGy0t7W1jWNHQokajAVQuAAOm3TzNP6oP8exkBx3c/wCXECg/5UGBNg0y0YFzHkliTv60+NOtR/lD513Ty/s4ErK0gwGZRgFsDOPTNSqyaGooIov4aKvwFO0UUAUUUUAUUUUAUUUUBX6jpcV7cQTscSwhgj9Vzzx5H1pUscVlaCNcKp2JO21TqbmhSZeGRQwBzvQFSfFA1y4IUuioCOnECfzpu4HtNlLONkjkjZSeoRwxP6Gp+qxBrTgU8OGGMU+lvGbMQFQYyvCRjYiriQ5p/wDA4vxMTUmkxII41VeQFKqFCiiigCiiigP/2Q=="/>
          <p:cNvSpPr>
            <a:spLocks noChangeAspect="1" noChangeArrowheads="1"/>
          </p:cNvSpPr>
          <p:nvPr/>
        </p:nvSpPr>
        <p:spPr bwMode="auto">
          <a:xfrm>
            <a:off x="155575" y="-419100"/>
            <a:ext cx="1047750" cy="8858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6400800" y="4267200"/>
          <a:ext cx="2106266" cy="1785938"/>
        </p:xfrm>
        <a:graphic>
          <a:graphicData uri="http://schemas.openxmlformats.org/presentationml/2006/ole">
            <p:oleObj spid="_x0000_s20482" name="Bitmap Image" r:id="rId3" imgW="4571429" imgH="3877216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MySQL</a:t>
            </a:r>
            <a:r>
              <a:rPr lang="en-US" dirty="0" smtClean="0"/>
              <a:t> </a:t>
            </a:r>
            <a:r>
              <a:rPr lang="en-US" dirty="0" smtClean="0"/>
              <a:t>System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 System Databases</a:t>
            </a:r>
          </a:p>
          <a:p>
            <a:pPr lvl="1"/>
            <a:r>
              <a:rPr lang="en-US" dirty="0" err="1" smtClean="0"/>
              <a:t>MySQL</a:t>
            </a:r>
            <a:r>
              <a:rPr lang="en-US" dirty="0" smtClean="0"/>
              <a:t> – The </a:t>
            </a:r>
            <a:r>
              <a:rPr lang="en-US" dirty="0" err="1" smtClean="0"/>
              <a:t>MySQL</a:t>
            </a:r>
            <a:r>
              <a:rPr lang="en-US" dirty="0" smtClean="0"/>
              <a:t> database is used to manage database security and is loaded into memory upon startup.</a:t>
            </a:r>
          </a:p>
          <a:p>
            <a:pPr lvl="1"/>
            <a:r>
              <a:rPr lang="en-US" dirty="0" err="1" smtClean="0"/>
              <a:t>Information_schema</a:t>
            </a:r>
            <a:r>
              <a:rPr lang="en-US" dirty="0" smtClean="0"/>
              <a:t> – This was </a:t>
            </a:r>
            <a:r>
              <a:rPr lang="en-US" dirty="0" err="1" smtClean="0"/>
              <a:t>introducted</a:t>
            </a:r>
            <a:r>
              <a:rPr lang="en-US" dirty="0" smtClean="0"/>
              <a:t> in </a:t>
            </a:r>
            <a:r>
              <a:rPr lang="en-US" dirty="0" err="1" smtClean="0"/>
              <a:t>MySQL</a:t>
            </a:r>
            <a:r>
              <a:rPr lang="en-US" dirty="0" smtClean="0"/>
              <a:t> 5.1.  </a:t>
            </a:r>
            <a:r>
              <a:rPr lang="en-US" dirty="0" err="1" smtClean="0"/>
              <a:t>Th</a:t>
            </a:r>
            <a:r>
              <a:rPr lang="en-US" dirty="0" smtClean="0"/>
              <a:t> </a:t>
            </a:r>
            <a:r>
              <a:rPr lang="en-US" dirty="0" err="1" smtClean="0"/>
              <a:t>information_schema</a:t>
            </a:r>
            <a:r>
              <a:rPr lang="en-US" dirty="0" smtClean="0"/>
              <a:t> database acts as the data dictionary for </a:t>
            </a:r>
            <a:r>
              <a:rPr lang="en-US" dirty="0" err="1" smtClean="0"/>
              <a:t>MySQL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Performance_schema</a:t>
            </a:r>
            <a:r>
              <a:rPr lang="en-US" dirty="0" smtClean="0"/>
              <a:t> – </a:t>
            </a:r>
            <a:r>
              <a:rPr lang="en-US" dirty="0" err="1" smtClean="0"/>
              <a:t>Introducted</a:t>
            </a:r>
            <a:r>
              <a:rPr lang="en-US" dirty="0" smtClean="0"/>
              <a:t> in </a:t>
            </a:r>
            <a:r>
              <a:rPr lang="en-US" dirty="0" err="1" smtClean="0"/>
              <a:t>MySQL</a:t>
            </a:r>
            <a:r>
              <a:rPr lang="en-US" dirty="0" smtClean="0"/>
              <a:t> 5.5,  this database contains performance counters that can be used for tuning the database.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for Working with </a:t>
            </a:r>
            <a:r>
              <a:rPr lang="en-US" dirty="0" err="1" smtClean="0"/>
              <a:t>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err="1" smtClean="0"/>
              <a:t>mysql</a:t>
            </a:r>
            <a:r>
              <a:rPr lang="en-US" sz="1600" dirty="0" smtClean="0"/>
              <a:t> – This is the command line tool for access a </a:t>
            </a:r>
            <a:r>
              <a:rPr lang="en-US" sz="1600" dirty="0" err="1" smtClean="0"/>
              <a:t>MySQL</a:t>
            </a:r>
            <a:r>
              <a:rPr lang="en-US" sz="1600" dirty="0" smtClean="0"/>
              <a:t> instance.</a:t>
            </a:r>
          </a:p>
          <a:p>
            <a:r>
              <a:rPr lang="en-US" sz="1600" dirty="0" err="1" smtClean="0"/>
              <a:t>mysqldump</a:t>
            </a:r>
            <a:r>
              <a:rPr lang="en-US" sz="1600" dirty="0" smtClean="0"/>
              <a:t> – Utility for creating logical backups of the database.</a:t>
            </a:r>
          </a:p>
          <a:p>
            <a:r>
              <a:rPr lang="en-US" sz="1600" dirty="0" err="1" smtClean="0"/>
              <a:t>mysqlbinlog</a:t>
            </a:r>
            <a:r>
              <a:rPr lang="en-US" sz="1600" dirty="0" smtClean="0"/>
              <a:t> – This is a utility for reading the bin logs of a </a:t>
            </a:r>
            <a:r>
              <a:rPr lang="en-US" sz="1600" dirty="0" err="1" smtClean="0"/>
              <a:t>MySQL</a:t>
            </a:r>
            <a:r>
              <a:rPr lang="en-US" sz="1600" dirty="0" smtClean="0"/>
              <a:t> instance.</a:t>
            </a:r>
          </a:p>
          <a:p>
            <a:r>
              <a:rPr lang="en-US" sz="1600" dirty="0" err="1" smtClean="0"/>
              <a:t>mysqladmin</a:t>
            </a:r>
            <a:r>
              <a:rPr lang="en-US" sz="1600" dirty="0" smtClean="0"/>
              <a:t> – This tool is used for performing administrative tasks of the database at the operating system command line.</a:t>
            </a:r>
          </a:p>
          <a:p>
            <a:r>
              <a:rPr lang="en-US" sz="1600" dirty="0" err="1" smtClean="0"/>
              <a:t>mysqlcheck</a:t>
            </a:r>
            <a:r>
              <a:rPr lang="en-US" sz="1600" dirty="0" smtClean="0"/>
              <a:t> – A tool for performing table maintenance tasks (checking, repairing, optimizing, and analyzing tables).</a:t>
            </a:r>
          </a:p>
          <a:p>
            <a:r>
              <a:rPr lang="en-US" sz="1600" dirty="0" err="1" smtClean="0"/>
              <a:t>MySSQL</a:t>
            </a:r>
            <a:r>
              <a:rPr lang="en-US" sz="1600" dirty="0" smtClean="0"/>
              <a:t> log files – These files are used to monitor the health and performance of </a:t>
            </a:r>
            <a:r>
              <a:rPr lang="en-US" sz="1600" dirty="0" err="1" smtClean="0"/>
              <a:t>MySQL</a:t>
            </a:r>
            <a:r>
              <a:rPr lang="en-US" sz="1600" dirty="0" smtClean="0"/>
              <a:t>.</a:t>
            </a:r>
          </a:p>
          <a:p>
            <a:pPr lvl="1"/>
            <a:r>
              <a:rPr lang="en-US" sz="1600" dirty="0" smtClean="0"/>
              <a:t>Error Log – </a:t>
            </a:r>
            <a:r>
              <a:rPr lang="en-US" sz="1600" dirty="0" err="1" smtClean="0"/>
              <a:t>MySQL</a:t>
            </a:r>
            <a:r>
              <a:rPr lang="en-US" sz="1600" dirty="0" smtClean="0"/>
              <a:t> writes all errors and warnings to this file.</a:t>
            </a:r>
          </a:p>
          <a:p>
            <a:pPr lvl="1"/>
            <a:r>
              <a:rPr lang="en-US" sz="1600" dirty="0" smtClean="0"/>
              <a:t>Slow-Query Log – This log is used to identify SQL statements that are running slowly and may need to be tuned (disabled by default).</a:t>
            </a:r>
          </a:p>
          <a:p>
            <a:pPr lvl="1"/>
            <a:r>
              <a:rPr lang="en-US" sz="1600" dirty="0" smtClean="0"/>
              <a:t>General Log – All activities occurring on the database are recorded in this file (disabled by default).</a:t>
            </a:r>
          </a:p>
          <a:p>
            <a:pPr lvl="1"/>
            <a:r>
              <a:rPr lang="en-US" sz="1600" dirty="0" smtClean="0"/>
              <a:t>Bin Logs – Archived transaction logs.  </a:t>
            </a:r>
            <a:r>
              <a:rPr lang="en-US" sz="1600" dirty="0" err="1" smtClean="0"/>
              <a:t>MySQL</a:t>
            </a:r>
            <a:r>
              <a:rPr lang="en-US" sz="1600" dirty="0" smtClean="0"/>
              <a:t> uses these files to restore itself to a prior state.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MySQL</a:t>
            </a:r>
            <a:r>
              <a:rPr lang="en-US" dirty="0" smtClean="0"/>
              <a:t>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Logging in to </a:t>
            </a:r>
            <a:r>
              <a:rPr lang="en-US" sz="1600" dirty="0" err="1" smtClean="0"/>
              <a:t>MySQL</a:t>
            </a:r>
            <a:endParaRPr lang="en-US" sz="1600" dirty="0" smtClean="0"/>
          </a:p>
          <a:p>
            <a:pPr lvl="1">
              <a:buFont typeface="Arial" pitchFamily="34" charset="0"/>
              <a:buChar char="•"/>
            </a:pPr>
            <a:r>
              <a:rPr lang="en-US" sz="1600" dirty="0" err="1" smtClean="0"/>
              <a:t>mysql</a:t>
            </a:r>
            <a:r>
              <a:rPr lang="en-US" sz="1600" dirty="0" smtClean="0"/>
              <a:t> –h &lt;hostname&gt; [-P port #] [-D database] –u &lt;username&gt; -p</a:t>
            </a:r>
          </a:p>
          <a:p>
            <a:pPr lvl="2"/>
            <a:r>
              <a:rPr lang="en-US" sz="1600" dirty="0" smtClean="0"/>
              <a:t>Example: </a:t>
            </a:r>
            <a:r>
              <a:rPr lang="en-US" sz="1600" dirty="0" err="1" smtClean="0"/>
              <a:t>mysql</a:t>
            </a:r>
            <a:r>
              <a:rPr lang="en-US" sz="1600" dirty="0" smtClean="0"/>
              <a:t> –h </a:t>
            </a:r>
            <a:r>
              <a:rPr lang="en-US" sz="1600" dirty="0" err="1" smtClean="0"/>
              <a:t>localhost</a:t>
            </a:r>
            <a:r>
              <a:rPr lang="en-US" sz="1600" dirty="0" smtClean="0"/>
              <a:t> –u </a:t>
            </a:r>
            <a:r>
              <a:rPr lang="en-US" sz="1600" dirty="0" err="1" smtClean="0"/>
              <a:t>troym</a:t>
            </a:r>
            <a:r>
              <a:rPr lang="en-US" sz="1600" dirty="0" smtClean="0"/>
              <a:t> -p </a:t>
            </a:r>
          </a:p>
          <a:p>
            <a:r>
              <a:rPr lang="en-US" sz="1600" dirty="0" smtClean="0"/>
              <a:t>Show Databases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SHOW DATABASES;</a:t>
            </a:r>
          </a:p>
          <a:p>
            <a:r>
              <a:rPr lang="en-US" sz="1600" dirty="0" smtClean="0"/>
              <a:t>Show Tables in the current database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SHOW TABLES;</a:t>
            </a:r>
          </a:p>
          <a:p>
            <a:r>
              <a:rPr lang="en-US" sz="1600" dirty="0" smtClean="0"/>
              <a:t>Show Variables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SHOW VARIABLES; (shows all variables)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SHOW VARIABLES LIKE ‘[%]&lt;</a:t>
            </a:r>
            <a:r>
              <a:rPr lang="en-US" sz="1600" dirty="0" err="1" smtClean="0"/>
              <a:t>variable_pattern</a:t>
            </a:r>
            <a:r>
              <a:rPr lang="en-US" sz="1600" dirty="0" smtClean="0"/>
              <a:t>[%]’;</a:t>
            </a:r>
          </a:p>
          <a:p>
            <a:pPr lvl="2"/>
            <a:r>
              <a:rPr lang="en-US" sz="1600" dirty="0" smtClean="0"/>
              <a:t>SHOW VARIABLES LIKE ‘</a:t>
            </a:r>
            <a:r>
              <a:rPr lang="en-US" sz="1600" dirty="0" err="1" smtClean="0"/>
              <a:t>innodb</a:t>
            </a:r>
            <a:r>
              <a:rPr lang="en-US" sz="1600" dirty="0" smtClean="0"/>
              <a:t>%’;</a:t>
            </a:r>
          </a:p>
          <a:p>
            <a:r>
              <a:rPr lang="en-US" sz="1600" dirty="0" smtClean="0"/>
              <a:t>Change Databases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USE &lt;database name&gt;;</a:t>
            </a:r>
          </a:p>
          <a:p>
            <a:r>
              <a:rPr lang="en-US" sz="1600" dirty="0" smtClean="0"/>
              <a:t>Describe a table or a view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DESC [&lt;database name&gt;].&lt;</a:t>
            </a:r>
            <a:r>
              <a:rPr lang="en-US" sz="1600" dirty="0" err="1" smtClean="0"/>
              <a:t>table_name</a:t>
            </a:r>
            <a:r>
              <a:rPr lang="en-US" sz="1600" dirty="0" smtClean="0"/>
              <a:t>&gt;</a:t>
            </a:r>
          </a:p>
          <a:p>
            <a:pPr lvl="1" algn="r">
              <a:buFont typeface="Arial" pitchFamily="34" charset="0"/>
              <a:buChar char="•"/>
            </a:pPr>
            <a:endParaRPr lang="en-US" sz="1600" dirty="0" smtClean="0"/>
          </a:p>
          <a:p>
            <a:pPr lvl="1">
              <a:buNone/>
            </a:pPr>
            <a:endParaRPr lang="en-US" sz="1200" dirty="0" smtClean="0"/>
          </a:p>
          <a:p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 Master">
  <a:themeElements>
    <a:clrScheme name="Taos Custom">
      <a:dk1>
        <a:sysClr val="windowText" lastClr="000000"/>
      </a:dk1>
      <a:lt1>
        <a:sysClr val="window" lastClr="FFFFFF"/>
      </a:lt1>
      <a:dk2>
        <a:srgbClr val="4F81B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BF"/>
      </a:hlink>
      <a:folHlink>
        <a:srgbClr val="72398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5FF98BE5576B4489820D3B3EA5148C3" ma:contentTypeVersion="1" ma:contentTypeDescription="Create a new document." ma:contentTypeScope="" ma:versionID="9825e5ad7c24331f1570c3b389e9d61a">
  <xsd:schema xmlns:xsd="http://www.w3.org/2001/XMLSchema" xmlns:p="http://schemas.microsoft.com/office/2006/metadata/properties" xmlns:ns2="d0d810da-1633-480d-90ac-91220cd6300a" targetNamespace="http://schemas.microsoft.com/office/2006/metadata/properties" ma:root="true" ma:fieldsID="feb314c8aba92be5f771a2cf8c7b93ae" ns2:_="">
    <xsd:import namespace="d0d810da-1633-480d-90ac-91220cd6300a"/>
    <xsd:element name="properties">
      <xsd:complexType>
        <xsd:sequence>
          <xsd:element name="documentManagement">
            <xsd:complexType>
              <xsd:all>
                <xsd:element ref="ns2:Doc_x0020_Category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d0d810da-1633-480d-90ac-91220cd6300a" elementFormDefault="qualified">
    <xsd:import namespace="http://schemas.microsoft.com/office/2006/documentManagement/types"/>
    <xsd:element name="Doc_x0020_Category" ma:index="8" nillable="true" ma:displayName="Doc Category" ma:default="" ma:format="Dropdown" ma:internalName="Doc_x0020_Category">
      <xsd:simpleType>
        <xsd:restriction base="dms:Choice">
          <xsd:enumeration value="Client DBA Docs"/>
          <xsd:enumeration value="DBA Resources or White Papers"/>
          <xsd:enumeration value="DBA General"/>
          <xsd:enumeration value="DBA Training Presentation"/>
          <xsd:enumeration value="Meeting Agenda's"/>
          <xsd:enumeration value="Meeting Minutes"/>
          <xsd:enumeration value="DBA Focus Group Recording"/>
          <xsd:enumeration value="Database Issue Resolution Recording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Doc_x0020_Category xmlns="d0d810da-1633-480d-90ac-91220cd6300a">DBA Training Presentation</Doc_x0020_Category>
  </documentManagement>
</p:properties>
</file>

<file path=customXml/itemProps1.xml><?xml version="1.0" encoding="utf-8"?>
<ds:datastoreItem xmlns:ds="http://schemas.openxmlformats.org/officeDocument/2006/customXml" ds:itemID="{1F22E5D1-D19D-427C-ABC0-D297B7CC1C36}"/>
</file>

<file path=customXml/itemProps2.xml><?xml version="1.0" encoding="utf-8"?>
<ds:datastoreItem xmlns:ds="http://schemas.openxmlformats.org/officeDocument/2006/customXml" ds:itemID="{B15136EC-7F21-4169-B073-C90376A86DA9}"/>
</file>

<file path=customXml/itemProps3.xml><?xml version="1.0" encoding="utf-8"?>
<ds:datastoreItem xmlns:ds="http://schemas.openxmlformats.org/officeDocument/2006/customXml" ds:itemID="{2CF0F1E1-083E-45D4-90FB-44B78432FDD0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5021</TotalTime>
  <Words>1113</Words>
  <Application>Microsoft Office PowerPoint</Application>
  <PresentationFormat>On-screen Show (4:3)</PresentationFormat>
  <Paragraphs>119</Paragraphs>
  <Slides>13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Slide Master</vt:lpstr>
      <vt:lpstr>Bitmap Image</vt:lpstr>
      <vt:lpstr>Introduction To MySQL</vt:lpstr>
      <vt:lpstr>Agenda</vt:lpstr>
      <vt:lpstr>The MySQL Timeline</vt:lpstr>
      <vt:lpstr>MySQL Features</vt:lpstr>
      <vt:lpstr>MySQL Architecture</vt:lpstr>
      <vt:lpstr>Database Engines</vt:lpstr>
      <vt:lpstr>MySQL System Databases</vt:lpstr>
      <vt:lpstr>Tools for Working with MySQL</vt:lpstr>
      <vt:lpstr>Basic MySQL Commands</vt:lpstr>
      <vt:lpstr>More Basic MySQL Commands</vt:lpstr>
      <vt:lpstr>Even More Basic MySQL Commands</vt:lpstr>
      <vt:lpstr>Where to go to learn more about MySQL</vt:lpstr>
      <vt:lpstr>Questions?</vt:lpstr>
    </vt:vector>
  </TitlesOfParts>
  <Company>TAOS Mountain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Tasha Wilkinson</dc:creator>
  <cp:lastModifiedBy>Troy McDonald</cp:lastModifiedBy>
  <cp:revision>214</cp:revision>
  <dcterms:created xsi:type="dcterms:W3CDTF">2012-07-24T18:11:00Z</dcterms:created>
  <dcterms:modified xsi:type="dcterms:W3CDTF">2012-12-18T17:09:24Z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0x01010085FF98BE5576B4489820D3B3EA5148C3</vt:lpwstr>
  </property>
</Properties>
</file>