
<file path=[Content_Types].xml><?xml version="1.0" encoding="utf-8"?>
<Types xmlns="http://schemas.openxmlformats.org/package/2006/content-types">
  <Default Extension="png" ContentType="image/png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8" r:id="rId2"/>
  </p:sldMasterIdLst>
  <p:sldIdLst>
    <p:sldId id="256" r:id="rId3"/>
    <p:sldId id="257" r:id="rId4"/>
    <p:sldId id="264" r:id="rId5"/>
    <p:sldId id="261" r:id="rId6"/>
    <p:sldId id="277" r:id="rId7"/>
    <p:sldId id="258" r:id="rId8"/>
    <p:sldId id="276" r:id="rId9"/>
    <p:sldId id="259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467600" cy="1470025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74676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4572000"/>
          </a:xfrm>
        </p:spPr>
        <p:txBody>
          <a:bodyPr/>
          <a:lstStyle>
            <a:lvl1pPr algn="l"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43800" cy="1020762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620000" cy="4191000"/>
          </a:xfrm>
        </p:spPr>
        <p:txBody>
          <a:bodyPr/>
          <a:lstStyle>
            <a:lvl1pPr algn="l"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99EB-32F9-4A7B-9991-5B198A546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67600" cy="1020762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810000" cy="4419600"/>
          </a:xfrm>
        </p:spPr>
        <p:txBody>
          <a:bodyPr/>
          <a:lstStyle>
            <a:lvl1pPr algn="l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810000" cy="4419600"/>
          </a:xfrm>
        </p:spPr>
        <p:txBody>
          <a:bodyPr/>
          <a:lstStyle>
            <a:lvl1pPr algn="l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80A4B-9F5B-46A2-BF99-84B8733400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67600" cy="1020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4038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4038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69787-56BA-4DAE-B86B-4567CC877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67600" cy="1020762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7C6DB-03D0-42E2-B2AA-8DEAB2AE5D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5A437-0F0D-48C1-8F62-79C9DFE595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54380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24000"/>
            <a:ext cx="5340350" cy="4602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524000"/>
            <a:ext cx="20939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1278E-534B-4391-9AD6-E0D10A3079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rebuchet MS" pitchFamily="34" charset="0"/>
            </a:endParaRPr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971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28" name="Picture 6" descr="taos_logo_scalabl-j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381000"/>
            <a:ext cx="2057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1" name="TextBox 8"/>
          <p:cNvSpPr txBox="1">
            <a:spLocks noChangeArrowheads="1"/>
          </p:cNvSpPr>
          <p:nvPr/>
        </p:nvSpPr>
        <p:spPr bwMode="auto">
          <a:xfrm>
            <a:off x="3657600" y="8382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723983"/>
                </a:solidFill>
                <a:latin typeface="Adobe Garamond Pro" pitchFamily="18" charset="0"/>
              </a:rPr>
              <a:t>Services &amp; Talent You Can Trust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5181600" y="-2514600"/>
            <a:ext cx="76200" cy="7848600"/>
          </a:xfrm>
          <a:prstGeom prst="rect">
            <a:avLst/>
          </a:prstGeom>
          <a:solidFill>
            <a:srgbClr val="72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31" name="Content Placeholder 3" descr="1231 copy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2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2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53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27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8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9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30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31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7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Content Placeholder 3" descr="1231 copy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5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46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38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39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40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41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42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036" name="Content Placeholder 3" descr="1231 copy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39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49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0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1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52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53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rebuchet MS" pitchFamily="34" charset="0"/>
            </a:endParaRPr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971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6" descr="taos_logo_scalabl-j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6172200"/>
            <a:ext cx="1143000" cy="44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1" name="TextBox 8"/>
          <p:cNvSpPr txBox="1">
            <a:spLocks noChangeArrowheads="1"/>
          </p:cNvSpPr>
          <p:nvPr/>
        </p:nvSpPr>
        <p:spPr bwMode="auto">
          <a:xfrm>
            <a:off x="2590800" y="6248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723983"/>
                </a:solidFill>
                <a:latin typeface="Adobe Garamond Pro" pitchFamily="18" charset="0"/>
              </a:rPr>
              <a:t>Services &amp; Talent You Can Trust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5181600" y="-2514600"/>
            <a:ext cx="76200" cy="7848600"/>
          </a:xfrm>
          <a:prstGeom prst="rect">
            <a:avLst/>
          </a:prstGeom>
          <a:solidFill>
            <a:srgbClr val="72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31" name="Content Placeholder 3" descr="1231 copy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2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27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8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9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30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31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7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A72D4B25-B606-44E3-B5EB-50ADFC8C5F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4" name="Content Placeholder 3" descr="1231 copy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38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39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40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41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42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036" name="Content Placeholder 3" descr="1231 copy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49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0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1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52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53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OCA Training 1 – Oracle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Topics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Nomenclature – What is it called?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Oracle Environment Variables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Init</a:t>
            </a:r>
            <a:r>
              <a:rPr lang="en-US" dirty="0" smtClean="0"/>
              <a:t>&lt;SID&gt;.</a:t>
            </a:r>
            <a:r>
              <a:rPr lang="en-US" dirty="0" err="1" smtClean="0"/>
              <a:t>ora</a:t>
            </a:r>
            <a:r>
              <a:rPr lang="en-US" dirty="0" smtClean="0"/>
              <a:t> File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Alert Log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Tips &amp; Tricks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371600"/>
            <a:ext cx="7620000" cy="4724400"/>
          </a:xfrm>
        </p:spPr>
        <p:txBody>
          <a:bodyPr wrap="none"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What is it 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/>
              <a:t>Database</a:t>
            </a:r>
          </a:p>
          <a:p>
            <a:pPr marL="0" indent="0">
              <a:buNone/>
            </a:pPr>
            <a:r>
              <a:rPr lang="en-US" sz="1400" dirty="0" smtClean="0"/>
              <a:t>	Physical files on disk that make up a structured collection of data.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/>
              <a:t>Instance</a:t>
            </a:r>
          </a:p>
          <a:p>
            <a:pPr marL="0" indent="0">
              <a:buNone/>
            </a:pPr>
            <a:r>
              <a:rPr lang="en-US" sz="1400" dirty="0" smtClean="0"/>
              <a:t>	When </a:t>
            </a:r>
            <a:r>
              <a:rPr lang="en-US" sz="1400" dirty="0"/>
              <a:t>a database is started, Oracle allocates a memory area called the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System </a:t>
            </a:r>
            <a:r>
              <a:rPr lang="en-US" sz="1400" dirty="0"/>
              <a:t>Global Area (SGA) and starts one or more Oracle processes.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This </a:t>
            </a:r>
            <a:r>
              <a:rPr lang="en-US" sz="1400" dirty="0"/>
              <a:t>combination of the SGA and the Oracle processes is called an instance.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Each </a:t>
            </a:r>
            <a:r>
              <a:rPr lang="en-US" sz="1400" dirty="0"/>
              <a:t>instance has unique Oracle System Identifier (SID), instance </a:t>
            </a:r>
            <a:r>
              <a:rPr lang="en-US" sz="1400" dirty="0" smtClean="0"/>
              <a:t>name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/>
              <a:t>Database User</a:t>
            </a:r>
            <a:endParaRPr lang="en-US" sz="2400" b="1" dirty="0"/>
          </a:p>
          <a:p>
            <a:pPr marL="0" indent="0">
              <a:buNone/>
            </a:pPr>
            <a:r>
              <a:rPr lang="en-US" sz="1400" dirty="0" smtClean="0"/>
              <a:t>	Someone who can connect to a database and optionally own objects such as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tables.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/>
              <a:t>Database Schema</a:t>
            </a:r>
            <a:endParaRPr lang="en-US" sz="2400" b="1" dirty="0"/>
          </a:p>
          <a:p>
            <a:pPr marL="0" indent="0">
              <a:buNone/>
            </a:pPr>
            <a:r>
              <a:rPr lang="en-US" sz="1400" dirty="0" smtClean="0"/>
              <a:t>	The objects a user owns are collectively called a schema.  A schema is always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bound to one user.  Because of this 1 to 1 relationship these two terms are often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used interchangeably.</a:t>
            </a:r>
            <a:endParaRPr lang="en-US" sz="1400" dirty="0"/>
          </a:p>
          <a:p>
            <a:pPr>
              <a:buFont typeface="Courier New" pitchFamily="49" charset="0"/>
              <a:buChar char="o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573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4953000"/>
          </a:xfrm>
        </p:spPr>
        <p:txBody>
          <a:bodyPr/>
          <a:lstStyle/>
          <a:p>
            <a:pPr lvl="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Table</a:t>
            </a:r>
          </a:p>
          <a:p>
            <a:pPr marL="0" lvl="0" indent="0">
              <a:buNone/>
            </a:pPr>
            <a:r>
              <a:rPr lang="en-US" sz="1400" dirty="0" smtClean="0"/>
              <a:t>	The </a:t>
            </a:r>
            <a:r>
              <a:rPr lang="en-US" sz="1400" dirty="0"/>
              <a:t>basic unit of data storage in an Oracle database. Table data is stored in rows </a:t>
            </a:r>
            <a:r>
              <a:rPr lang="en-US" sz="1400" dirty="0" smtClean="0"/>
              <a:t>	and </a:t>
            </a:r>
            <a:r>
              <a:rPr lang="en-US" sz="1400" dirty="0"/>
              <a:t>columns.</a:t>
            </a:r>
            <a:endParaRPr lang="en-US" sz="1400" dirty="0" smtClean="0">
              <a:solidFill>
                <a:srgbClr val="000000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Tablespace</a:t>
            </a:r>
          </a:p>
          <a:p>
            <a:pPr marL="0" lvl="0" indent="0">
              <a:buNone/>
            </a:pPr>
            <a:r>
              <a:rPr lang="en-US" sz="1400" dirty="0" smtClean="0"/>
              <a:t>	A </a:t>
            </a:r>
            <a:r>
              <a:rPr lang="en-US" sz="1400" dirty="0"/>
              <a:t>logical storage unit within a database. Tablespaces are divided into logical units </a:t>
            </a:r>
            <a:r>
              <a:rPr lang="en-US" sz="1400" dirty="0" smtClean="0"/>
              <a:t>	of </a:t>
            </a:r>
            <a:r>
              <a:rPr lang="en-US" sz="1400" dirty="0"/>
              <a:t>storage called segments, which are further divided into extents</a:t>
            </a:r>
            <a:endParaRPr lang="en-US" sz="1400" dirty="0" smtClean="0">
              <a:solidFill>
                <a:srgbClr val="000000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400" dirty="0" err="1" smtClean="0">
                <a:solidFill>
                  <a:srgbClr val="000000"/>
                </a:solidFill>
              </a:rPr>
              <a:t>Datafile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	A </a:t>
            </a:r>
            <a:r>
              <a:rPr lang="en-US" sz="1400" dirty="0">
                <a:solidFill>
                  <a:srgbClr val="000000"/>
                </a:solidFill>
              </a:rPr>
              <a:t>physical file on disk that was created by Oracle Database and contains the data </a:t>
            </a:r>
            <a:r>
              <a:rPr lang="en-US" sz="1400" dirty="0" smtClean="0">
                <a:solidFill>
                  <a:srgbClr val="000000"/>
                </a:solidFill>
              </a:rPr>
              <a:t>	for </a:t>
            </a:r>
            <a:r>
              <a:rPr lang="en-US" sz="1400" dirty="0">
                <a:solidFill>
                  <a:srgbClr val="000000"/>
                </a:solidFill>
              </a:rPr>
              <a:t>a database. The data files can be located either in an operating system file </a:t>
            </a:r>
            <a:r>
              <a:rPr lang="en-US" sz="1400" dirty="0" smtClean="0">
                <a:solidFill>
                  <a:srgbClr val="000000"/>
                </a:solidFill>
              </a:rPr>
              <a:t>	system </a:t>
            </a:r>
            <a:r>
              <a:rPr lang="en-US" sz="1400" dirty="0">
                <a:solidFill>
                  <a:srgbClr val="000000"/>
                </a:solidFill>
              </a:rPr>
              <a:t>or Oracle ASM disk group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pPr marL="0" lv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745854"/>
            <a:ext cx="2895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4953000"/>
          </a:xfrm>
        </p:spPr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Oracle Environment Variables 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ORACLE_BASE</a:t>
            </a:r>
          </a:p>
          <a:p>
            <a:pPr marL="0" indent="0">
              <a:buNone/>
            </a:pPr>
            <a:r>
              <a:rPr lang="en-US" sz="1400" dirty="0" smtClean="0"/>
              <a:t>	The top level directory location for the Oracle software installation.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“/opt/oracle” or “/u01/app/oracle”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ORACLE_HOME</a:t>
            </a:r>
          </a:p>
          <a:p>
            <a:pPr marL="0" lvl="0" indent="0">
              <a:buNone/>
            </a:pPr>
            <a:r>
              <a:rPr lang="en-US" sz="1400" dirty="0" smtClean="0"/>
              <a:t>	Is below the ORACLE_BASE and holds the files for each oracle software </a:t>
            </a:r>
          </a:p>
          <a:p>
            <a:pPr marL="0" lv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binary version.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“/opt/oracle/product/11.2.0.3/dbhome_1” 	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	Or 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“/u01/app/oracle/product/11.2.0.3/dbhome_1”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ORACLE_SID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	ORCL or </a:t>
            </a:r>
            <a:r>
              <a:rPr lang="en-US" sz="1400" dirty="0" smtClean="0">
                <a:solidFill>
                  <a:srgbClr val="000000"/>
                </a:solidFill>
              </a:rPr>
              <a:t>NGHTSTAA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PATH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	Path searched for </a:t>
            </a:r>
            <a:r>
              <a:rPr lang="en-US" sz="1400" dirty="0" err="1" smtClean="0">
                <a:solidFill>
                  <a:srgbClr val="000000"/>
                </a:solidFill>
              </a:rPr>
              <a:t>executables</a:t>
            </a:r>
            <a:r>
              <a:rPr lang="en-US" sz="1400" dirty="0" smtClean="0">
                <a:solidFill>
                  <a:srgbClr val="000000"/>
                </a:solidFill>
              </a:rPr>
              <a:t>.  Include $ORACLE_HOME/bin on the path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to execute oracle </a:t>
            </a:r>
            <a:r>
              <a:rPr lang="en-US" sz="1400" dirty="0" err="1" smtClean="0">
                <a:solidFill>
                  <a:srgbClr val="000000"/>
                </a:solidFill>
              </a:rPr>
              <a:t>executables</a:t>
            </a:r>
            <a:r>
              <a:rPr lang="en-US" sz="1400" dirty="0" smtClean="0">
                <a:solidFill>
                  <a:srgbClr val="000000"/>
                </a:solidFill>
              </a:rPr>
              <a:t>.  </a:t>
            </a:r>
            <a:r>
              <a:rPr lang="en-US" sz="1400" dirty="0" err="1">
                <a:solidFill>
                  <a:srgbClr val="000000"/>
                </a:solidFill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</a:rPr>
              <a:t>g</a:t>
            </a:r>
            <a:r>
              <a:rPr lang="en-US" sz="1400" dirty="0" smtClean="0">
                <a:solidFill>
                  <a:srgbClr val="000000"/>
                </a:solidFill>
              </a:rPr>
              <a:t>. SQL*PLUS</a:t>
            </a:r>
            <a:endParaRPr lang="en-US" sz="1400" dirty="0">
              <a:solidFill>
                <a:srgbClr val="000000"/>
              </a:solidFill>
            </a:endParaRPr>
          </a:p>
          <a:p>
            <a:pPr lvl="0">
              <a:buFont typeface="Courier New" pitchFamily="49" charset="0"/>
              <a:buChar char="o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5105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Init</a:t>
            </a:r>
            <a:r>
              <a:rPr lang="en-US" dirty="0" smtClean="0"/>
              <a:t>&lt;SID&gt;.</a:t>
            </a:r>
            <a:r>
              <a:rPr lang="en-US" dirty="0" err="1" smtClean="0"/>
              <a:t>ora</a:t>
            </a:r>
            <a:r>
              <a:rPr lang="en-US" dirty="0" smtClean="0"/>
              <a:t> File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Location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	The database </a:t>
            </a:r>
            <a:r>
              <a:rPr lang="en-US" sz="1400" dirty="0" err="1" smtClean="0">
                <a:solidFill>
                  <a:srgbClr val="000000"/>
                </a:solidFill>
              </a:rPr>
              <a:t>init</a:t>
            </a:r>
            <a:r>
              <a:rPr lang="en-US" sz="1400" dirty="0" smtClean="0">
                <a:solidFill>
                  <a:srgbClr val="000000"/>
                </a:solidFill>
              </a:rPr>
              <a:t>&lt;SID&gt;.</a:t>
            </a:r>
            <a:r>
              <a:rPr lang="en-US" sz="1400" dirty="0" err="1" smtClean="0">
                <a:solidFill>
                  <a:srgbClr val="000000"/>
                </a:solidFill>
              </a:rPr>
              <a:t>ora</a:t>
            </a:r>
            <a:r>
              <a:rPr lang="en-US" sz="1400" dirty="0" smtClean="0">
                <a:solidFill>
                  <a:srgbClr val="000000"/>
                </a:solidFill>
              </a:rPr>
              <a:t> file is located in the $ORACLE_HOME/</a:t>
            </a:r>
            <a:r>
              <a:rPr lang="en-US" sz="1400" dirty="0" err="1" smtClean="0">
                <a:solidFill>
                  <a:srgbClr val="000000"/>
                </a:solidFill>
              </a:rPr>
              <a:t>dbs</a:t>
            </a:r>
            <a:r>
              <a:rPr lang="en-US" sz="1400" dirty="0" smtClean="0">
                <a:solidFill>
                  <a:srgbClr val="000000"/>
                </a:solidFill>
              </a:rPr>
              <a:t> directory.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Function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	The </a:t>
            </a:r>
            <a:r>
              <a:rPr lang="en-US" sz="1400" dirty="0">
                <a:solidFill>
                  <a:srgbClr val="000000"/>
                </a:solidFill>
              </a:rPr>
              <a:t>database </a:t>
            </a:r>
            <a:r>
              <a:rPr lang="en-US" sz="1400" dirty="0" err="1">
                <a:solidFill>
                  <a:srgbClr val="000000"/>
                </a:solidFill>
              </a:rPr>
              <a:t>init</a:t>
            </a:r>
            <a:r>
              <a:rPr lang="en-US" sz="1400" dirty="0">
                <a:solidFill>
                  <a:srgbClr val="000000"/>
                </a:solidFill>
              </a:rPr>
              <a:t>&lt;SID&gt;.</a:t>
            </a:r>
            <a:r>
              <a:rPr lang="en-US" sz="1400" dirty="0" err="1">
                <a:solidFill>
                  <a:srgbClr val="000000"/>
                </a:solidFill>
              </a:rPr>
              <a:t>ora</a:t>
            </a:r>
            <a:r>
              <a:rPr lang="en-US" sz="1400" dirty="0">
                <a:solidFill>
                  <a:srgbClr val="000000"/>
                </a:solidFill>
              </a:rPr>
              <a:t> file </a:t>
            </a:r>
            <a:r>
              <a:rPr lang="en-US" sz="1400" dirty="0" smtClean="0">
                <a:solidFill>
                  <a:srgbClr val="000000"/>
                </a:solidFill>
              </a:rPr>
              <a:t>provides the parameter settings for the database.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There are over 250 supported Parameters including but are not limited to: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db_domain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psoug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db_block_size</a:t>
            </a:r>
            <a:r>
              <a:rPr lang="en-US" sz="1400" dirty="0" smtClean="0"/>
              <a:t> </a:t>
            </a:r>
            <a:r>
              <a:rPr lang="en-US" sz="1400" dirty="0"/>
              <a:t>= 8192</a:t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db_writer_processes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8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db_name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orabase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control_files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/app/oracle/product/</a:t>
            </a:r>
            <a:r>
              <a:rPr lang="en-US" sz="1400" dirty="0" err="1" smtClean="0"/>
              <a:t>orabase</a:t>
            </a:r>
            <a:r>
              <a:rPr lang="en-US" sz="1400" dirty="0" smtClean="0"/>
              <a:t>/</a:t>
            </a:r>
            <a:r>
              <a:rPr lang="en-US" sz="1400" dirty="0" err="1" smtClean="0"/>
              <a:t>control.ctl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disk_asynch_io</a:t>
            </a:r>
            <a:r>
              <a:rPr lang="en-US" sz="1400" dirty="0" smtClean="0"/>
              <a:t> </a:t>
            </a:r>
            <a:r>
              <a:rPr lang="en-US" sz="1400" dirty="0"/>
              <a:t>= false</a:t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filesystemio_options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directio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use_indirect_data_buffers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true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audit_trail</a:t>
            </a:r>
            <a:r>
              <a:rPr lang="en-US" sz="1400" dirty="0"/>
              <a:t>    = DB</a:t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/>
              <a:t>resource_limit</a:t>
            </a:r>
            <a:r>
              <a:rPr lang="en-US" sz="1400" dirty="0" smtClean="0"/>
              <a:t> </a:t>
            </a:r>
            <a:r>
              <a:rPr lang="en-US" sz="1400" dirty="0"/>
              <a:t>= true</a:t>
            </a:r>
            <a:br>
              <a:rPr lang="en-US" sz="1400" dirty="0"/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1524000"/>
            <a:ext cx="7620000" cy="451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Alert Log – alert_&lt;SID&gt;.log</a:t>
            </a:r>
            <a:endParaRPr lang="en-US" sz="2800" dirty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alert log is located in different locations depending on the version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of the database.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&lt;11g $ORACLE_HOME/../admin/&lt;SID&gt;/</a:t>
            </a:r>
            <a:r>
              <a:rPr lang="en-US" kern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bdump</a:t>
            </a:r>
            <a:endParaRPr lang="en-US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&gt;=11g $ORACLE_BASE/</a:t>
            </a:r>
            <a:r>
              <a:rPr lang="en-US" kern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diag</a:t>
            </a: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kern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rdbms</a:t>
            </a: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/&lt;DB&gt;/&lt;INSTANCE&gt;/trace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alert log location can be discovered by showing the parameters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In the database.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SQL&gt; show </a:t>
            </a:r>
            <a:r>
              <a:rPr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parameter dump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Everything that happens in the database is logged in the database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Alert log.</a:t>
            </a:r>
            <a:endParaRPr lang="en-US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371600"/>
            <a:ext cx="7696200" cy="5181600"/>
          </a:xfrm>
        </p:spPr>
        <p:txBody>
          <a:bodyPr wrap="none" lIns="0" rIns="0" numCol="1">
            <a:noAutofit/>
          </a:bodyPr>
          <a:lstStyle/>
          <a:p>
            <a:r>
              <a:rPr lang="en-US" dirty="0" smtClean="0"/>
              <a:t>Tips &amp; Tricks</a:t>
            </a:r>
            <a:endParaRPr lang="en-US" dirty="0"/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Escape to host: SQL&gt; host or SQL&gt;!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exit from host shell returns you to SQL&gt;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Run SQL: “;” on the existing line or “/” on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following line runs </a:t>
            </a:r>
            <a:r>
              <a:rPr lang="en-US" dirty="0" err="1" smtClean="0"/>
              <a:t>sql</a:t>
            </a:r>
            <a:endParaRPr lang="en-US" dirty="0" smtClean="0"/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List: SQL&gt; list – lists the last run </a:t>
            </a:r>
            <a:r>
              <a:rPr lang="en-US" dirty="0" err="1" smtClean="0"/>
              <a:t>sql</a:t>
            </a:r>
            <a:r>
              <a:rPr lang="en-US" dirty="0"/>
              <a:t> </a:t>
            </a:r>
            <a:r>
              <a:rPr lang="en-US" dirty="0" smtClean="0"/>
              <a:t>/ in buffer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&lt;n&gt;: sets the </a:t>
            </a:r>
            <a:r>
              <a:rPr lang="en-US" dirty="0" err="1" smtClean="0"/>
              <a:t>sql</a:t>
            </a:r>
            <a:r>
              <a:rPr lang="en-US" dirty="0" smtClean="0"/>
              <a:t> buffer line current for change c/XX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@&lt;file name&gt;: executes an </a:t>
            </a:r>
            <a:r>
              <a:rPr lang="en-US" dirty="0" err="1" smtClean="0"/>
              <a:t>sql</a:t>
            </a:r>
            <a:r>
              <a:rPr lang="en-US" dirty="0" smtClean="0"/>
              <a:t> file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Edit: edit at the SQL&gt; starts default editor using 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buffer. 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Editor: “export EDITOR=vi” at host sets the </a:t>
            </a:r>
          </a:p>
          <a:p>
            <a:pPr marL="457200" lvl="1" indent="0">
              <a:buNone/>
            </a:pPr>
            <a:r>
              <a:rPr lang="en-US" dirty="0" smtClean="0"/>
              <a:t>	default editor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www.oracle.com/technetwork/indexes/documentation/index.html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Questions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sTheme1">
  <a:themeElements>
    <a:clrScheme name="Align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ign 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ign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gn 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ign Master">
  <a:themeElements>
    <a:clrScheme name="Align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ign 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ign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gn 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F98BE5576B4489820D3B3EA5148C3" ma:contentTypeVersion="1" ma:contentTypeDescription="Create a new document." ma:contentTypeScope="" ma:versionID="9825e5ad7c24331f1570c3b389e9d61a">
  <xsd:schema xmlns:xsd="http://www.w3.org/2001/XMLSchema" xmlns:p="http://schemas.microsoft.com/office/2006/metadata/properties" xmlns:ns2="d0d810da-1633-480d-90ac-91220cd6300a" targetNamespace="http://schemas.microsoft.com/office/2006/metadata/properties" ma:root="true" ma:fieldsID="feb314c8aba92be5f771a2cf8c7b93ae" ns2:_="">
    <xsd:import namespace="d0d810da-1633-480d-90ac-91220cd6300a"/>
    <xsd:element name="properties">
      <xsd:complexType>
        <xsd:sequence>
          <xsd:element name="documentManagement">
            <xsd:complexType>
              <xsd:all>
                <xsd:element ref="ns2:Doc_x0020_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d810da-1633-480d-90ac-91220cd6300a" elementFormDefault="qualified">
    <xsd:import namespace="http://schemas.microsoft.com/office/2006/documentManagement/types"/>
    <xsd:element name="Doc_x0020_Category" ma:index="8" nillable="true" ma:displayName="Doc Category" ma:default="" ma:format="Dropdown" ma:internalName="Doc_x0020_Category">
      <xsd:simpleType>
        <xsd:restriction base="dms:Choice">
          <xsd:enumeration value="Client DBA Docs"/>
          <xsd:enumeration value="DBA Resources or White Papers"/>
          <xsd:enumeration value="DBA General"/>
          <xsd:enumeration value="DBA Training Presentation"/>
          <xsd:enumeration value="Meeting Agenda's"/>
          <xsd:enumeration value="Meeting Minutes"/>
          <xsd:enumeration value="DBA Focus Group Recording"/>
          <xsd:enumeration value="Database Issue Resolution Record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oc_x0020_Category xmlns="d0d810da-1633-480d-90ac-91220cd6300a">DBA Training Presentation</Doc_x0020_Category>
  </documentManagement>
</p:properties>
</file>

<file path=customXml/itemProps1.xml><?xml version="1.0" encoding="utf-8"?>
<ds:datastoreItem xmlns:ds="http://schemas.openxmlformats.org/officeDocument/2006/customXml" ds:itemID="{2F77A957-83F4-4A85-85E4-A57174038C2E}"/>
</file>

<file path=customXml/itemProps2.xml><?xml version="1.0" encoding="utf-8"?>
<ds:datastoreItem xmlns:ds="http://schemas.openxmlformats.org/officeDocument/2006/customXml" ds:itemID="{F9C2F3B4-B3CA-45B3-965A-448E5B304409}"/>
</file>

<file path=customXml/itemProps3.xml><?xml version="1.0" encoding="utf-8"?>
<ds:datastoreItem xmlns:ds="http://schemas.openxmlformats.org/officeDocument/2006/customXml" ds:itemID="{06F84EFA-E5CA-4347-8271-67A1EF4E7EB1}"/>
</file>

<file path=docProps/app.xml><?xml version="1.0" encoding="utf-8"?>
<Properties xmlns="http://schemas.openxmlformats.org/officeDocument/2006/extended-properties" xmlns:vt="http://schemas.openxmlformats.org/officeDocument/2006/docPropsVTypes">
  <Template>TaosTheme1</Template>
  <TotalTime>1978</TotalTime>
  <Words>78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TaosTheme1</vt:lpstr>
      <vt:lpstr>1_Align Master</vt:lpstr>
      <vt:lpstr>OCA Training 1 – Oracle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TAOS Mountain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 Training – SQL Server</dc:title>
  <dc:creator>Denise Crabtree</dc:creator>
  <cp:lastModifiedBy>Brian Pyle</cp:lastModifiedBy>
  <cp:revision>54</cp:revision>
  <dcterms:created xsi:type="dcterms:W3CDTF">2012-10-16T16:05:02Z</dcterms:created>
  <dcterms:modified xsi:type="dcterms:W3CDTF">2012-12-04T23:26:42Z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0x01010085FF98BE5576B4489820D3B3EA5148C3</vt:lpwstr>
  </property>
</Properties>
</file>