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7F8055C-1284-4EA0-B196-6F9A28B883D9}">
  <a:tblStyle styleId="{B7F8055C-1284-4EA0-B196-6F9A28B883D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49" autoAdjust="0"/>
  </p:normalViewPr>
  <p:slideViewPr>
    <p:cSldViewPr snapToGrid="0">
      <p:cViewPr varScale="1">
        <p:scale>
          <a:sx n="81" d="100"/>
          <a:sy n="81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dirty="0"/>
              <a:t>In 2016 </a:t>
            </a:r>
            <a:r>
              <a:rPr lang="es-CL" dirty="0" err="1"/>
              <a:t>there</a:t>
            </a:r>
            <a:r>
              <a:rPr lang="es-CL" dirty="0"/>
              <a:t> </a:t>
            </a:r>
            <a:r>
              <a:rPr lang="es-CL" dirty="0" err="1"/>
              <a:t>were</a:t>
            </a:r>
            <a:r>
              <a:rPr lang="es-CL" dirty="0"/>
              <a:t> 735 </a:t>
            </a:r>
            <a:r>
              <a:rPr lang="es-CL" dirty="0" err="1"/>
              <a:t>traffic</a:t>
            </a:r>
            <a:r>
              <a:rPr lang="es-CL" dirty="0"/>
              <a:t> </a:t>
            </a:r>
            <a:r>
              <a:rPr lang="es-CL" dirty="0" err="1"/>
              <a:t>related</a:t>
            </a:r>
            <a:r>
              <a:rPr lang="es-CL" dirty="0"/>
              <a:t> </a:t>
            </a:r>
            <a:r>
              <a:rPr lang="es-CL" dirty="0" err="1"/>
              <a:t>accidents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136 </a:t>
            </a:r>
            <a:r>
              <a:rPr lang="es-CL" dirty="0" err="1"/>
              <a:t>pedestrians</a:t>
            </a:r>
            <a:r>
              <a:rPr lang="es-CL" dirty="0"/>
              <a:t> </a:t>
            </a:r>
            <a:r>
              <a:rPr lang="es-CL" dirty="0" err="1"/>
              <a:t>involed</a:t>
            </a:r>
            <a:r>
              <a:rPr lang="es-CL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dirty="0" err="1"/>
              <a:t>Thank</a:t>
            </a:r>
            <a:r>
              <a:rPr lang="es-CL" dirty="0"/>
              <a:t> </a:t>
            </a:r>
            <a:r>
              <a:rPr lang="es-CL" dirty="0" err="1"/>
              <a:t>you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listening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dirty="0"/>
              <a:t>Hi, </a:t>
            </a:r>
          </a:p>
          <a:p>
            <a:pPr lvl="0" rtl="0">
              <a:spcBef>
                <a:spcPts val="0"/>
              </a:spcBef>
              <a:buNone/>
            </a:pPr>
            <a:r>
              <a:rPr lang="es-CL" dirty="0" err="1"/>
              <a:t>We</a:t>
            </a:r>
            <a:r>
              <a:rPr lang="es-CL" dirty="0"/>
              <a:t> are </a:t>
            </a:r>
            <a:r>
              <a:rPr lang="es-CL" dirty="0" err="1"/>
              <a:t>team-danger</a:t>
            </a:r>
            <a:r>
              <a:rPr lang="es-CL" dirty="0"/>
              <a:t> </a:t>
            </a:r>
            <a:r>
              <a:rPr lang="es-CL" dirty="0" err="1"/>
              <a:t>zone</a:t>
            </a:r>
            <a:r>
              <a:rPr lang="es-CL" dirty="0"/>
              <a:t> and </a:t>
            </a:r>
            <a:r>
              <a:rPr lang="es-CL" dirty="0" err="1"/>
              <a:t>we</a:t>
            </a:r>
            <a:r>
              <a:rPr lang="es-CL" dirty="0"/>
              <a:t> are </a:t>
            </a:r>
            <a:r>
              <a:rPr lang="es-CL" dirty="0" err="1"/>
              <a:t>paticipating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challenge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Melbourne Planning </a:t>
            </a:r>
            <a:r>
              <a:rPr lang="es-CL" dirty="0" err="1"/>
              <a:t>growth</a:t>
            </a:r>
            <a:r>
              <a:rPr lang="es-CL" dirty="0"/>
              <a:t>. </a:t>
            </a:r>
          </a:p>
          <a:p>
            <a:pPr lvl="0" rtl="0">
              <a:spcBef>
                <a:spcPts val="0"/>
              </a:spcBef>
              <a:buNone/>
            </a:pPr>
            <a:endParaRPr lang="es-CL" dirty="0"/>
          </a:p>
          <a:p>
            <a:pPr lvl="0" rtl="0">
              <a:spcBef>
                <a:spcPts val="0"/>
              </a:spcBef>
              <a:buNone/>
            </a:pPr>
            <a:r>
              <a:rPr lang="es-CL" dirty="0" err="1"/>
              <a:t>My</a:t>
            </a:r>
            <a:r>
              <a:rPr lang="es-CL" dirty="0"/>
              <a:t> </a:t>
            </a:r>
            <a:r>
              <a:rPr lang="es-CL" dirty="0" err="1"/>
              <a:t>name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Ignacio and I Will </a:t>
            </a:r>
            <a:r>
              <a:rPr lang="es-CL" dirty="0" err="1"/>
              <a:t>present</a:t>
            </a:r>
            <a:r>
              <a:rPr lang="es-CL" dirty="0"/>
              <a:t> a beta versión </a:t>
            </a:r>
            <a:r>
              <a:rPr lang="es-CL" dirty="0" err="1"/>
              <a:t>of</a:t>
            </a:r>
            <a:r>
              <a:rPr lang="es-CL" dirty="0"/>
              <a:t> a </a:t>
            </a:r>
            <a:r>
              <a:rPr lang="es-CL" dirty="0" err="1"/>
              <a:t>decision-making</a:t>
            </a:r>
            <a:r>
              <a:rPr lang="es-CL" dirty="0"/>
              <a:t> </a:t>
            </a:r>
            <a:r>
              <a:rPr lang="es-CL" dirty="0" err="1"/>
              <a:t>tool</a:t>
            </a:r>
            <a:r>
              <a:rPr lang="es-CL" dirty="0"/>
              <a:t>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built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Stephen and </a:t>
            </a:r>
            <a:r>
              <a:rPr lang="es-CL" dirty="0" err="1"/>
              <a:t>Raj</a:t>
            </a:r>
            <a:r>
              <a:rPr lang="es-CL" dirty="0"/>
              <a:t>. </a:t>
            </a:r>
          </a:p>
          <a:p>
            <a:pPr lvl="0" rtl="0">
              <a:spcBef>
                <a:spcPts val="0"/>
              </a:spcBef>
              <a:buNone/>
            </a:pPr>
            <a:endParaRPr lang="es-CL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sz="1200" dirty="0" err="1"/>
              <a:t>One</a:t>
            </a:r>
            <a:r>
              <a:rPr lang="es-CL" sz="1200" dirty="0"/>
              <a:t> </a:t>
            </a:r>
            <a:r>
              <a:rPr lang="es-CL" sz="1200" dirty="0" err="1"/>
              <a:t>of</a:t>
            </a:r>
            <a:r>
              <a:rPr lang="es-CL" sz="1200" dirty="0"/>
              <a:t> </a:t>
            </a:r>
            <a:r>
              <a:rPr lang="es-CL" sz="1200" dirty="0" err="1"/>
              <a:t>the</a:t>
            </a:r>
            <a:r>
              <a:rPr lang="es-CL" sz="1200" dirty="0"/>
              <a:t> </a:t>
            </a:r>
            <a:r>
              <a:rPr lang="es-CL" sz="1200" dirty="0" err="1"/>
              <a:t>main</a:t>
            </a:r>
            <a:r>
              <a:rPr lang="es-CL" sz="1200" dirty="0"/>
              <a:t> </a:t>
            </a:r>
            <a:r>
              <a:rPr lang="es-CL" sz="1200" dirty="0" err="1"/>
              <a:t>challenges</a:t>
            </a:r>
            <a:r>
              <a:rPr lang="es-CL" sz="1200" dirty="0"/>
              <a:t> </a:t>
            </a:r>
            <a:r>
              <a:rPr lang="es-CL" sz="1200" dirty="0" err="1"/>
              <a:t>for</a:t>
            </a:r>
            <a:r>
              <a:rPr lang="es-CL" sz="1200" dirty="0"/>
              <a:t> </a:t>
            </a:r>
            <a:r>
              <a:rPr lang="es-CL" sz="1200" dirty="0" err="1"/>
              <a:t>city</a:t>
            </a:r>
            <a:r>
              <a:rPr lang="es-CL" sz="1200" dirty="0"/>
              <a:t> </a:t>
            </a:r>
            <a:r>
              <a:rPr lang="es-CL" sz="1200" dirty="0" err="1"/>
              <a:t>councils</a:t>
            </a:r>
            <a:r>
              <a:rPr lang="es-CL" sz="1200" dirty="0"/>
              <a:t> </a:t>
            </a:r>
            <a:r>
              <a:rPr lang="es-CL" sz="1200" dirty="0" err="1"/>
              <a:t>is</a:t>
            </a:r>
            <a:r>
              <a:rPr lang="es-CL" sz="1200" dirty="0"/>
              <a:t> </a:t>
            </a:r>
            <a:r>
              <a:rPr lang="es-CL" sz="1200" dirty="0" err="1"/>
              <a:t>to</a:t>
            </a:r>
            <a:r>
              <a:rPr lang="es-CL" sz="1200" dirty="0"/>
              <a:t> plan </a:t>
            </a:r>
            <a:r>
              <a:rPr lang="es-CL" sz="1200" dirty="0" err="1"/>
              <a:t>for</a:t>
            </a:r>
            <a:r>
              <a:rPr lang="es-CL" sz="1200" dirty="0"/>
              <a:t> </a:t>
            </a:r>
            <a:r>
              <a:rPr lang="es-CL" sz="1200" dirty="0" err="1"/>
              <a:t>the</a:t>
            </a:r>
            <a:r>
              <a:rPr lang="es-CL" sz="1200" dirty="0"/>
              <a:t> </a:t>
            </a:r>
            <a:r>
              <a:rPr lang="es-CL" sz="1200" dirty="0" err="1"/>
              <a:t>growth</a:t>
            </a:r>
            <a:r>
              <a:rPr lang="es-CL" sz="1200" dirty="0"/>
              <a:t> </a:t>
            </a:r>
            <a:r>
              <a:rPr lang="es-CL" sz="1200" dirty="0" err="1"/>
              <a:t>of</a:t>
            </a:r>
            <a:r>
              <a:rPr lang="es-CL" sz="1200" dirty="0"/>
              <a:t> </a:t>
            </a:r>
            <a:r>
              <a:rPr lang="es-CL" sz="1200" dirty="0" err="1"/>
              <a:t>the</a:t>
            </a:r>
            <a:r>
              <a:rPr lang="es-CL" sz="1200" dirty="0"/>
              <a:t> </a:t>
            </a:r>
            <a:r>
              <a:rPr lang="es-CL" sz="1200" dirty="0" err="1"/>
              <a:t>city</a:t>
            </a:r>
            <a:r>
              <a:rPr lang="es-CL" sz="1200" dirty="0"/>
              <a:t> </a:t>
            </a:r>
            <a:r>
              <a:rPr lang="es-CL" sz="1200" dirty="0" err="1"/>
              <a:t>considering</a:t>
            </a:r>
            <a:r>
              <a:rPr lang="es-CL" sz="1200" dirty="0"/>
              <a:t> </a:t>
            </a:r>
            <a:r>
              <a:rPr lang="es-CL" sz="1200" dirty="0" err="1"/>
              <a:t>many</a:t>
            </a:r>
            <a:r>
              <a:rPr lang="es-CL" sz="1200" dirty="0"/>
              <a:t> </a:t>
            </a:r>
            <a:r>
              <a:rPr lang="es-CL" sz="1200" dirty="0" err="1"/>
              <a:t>factors</a:t>
            </a:r>
            <a:r>
              <a:rPr lang="es-CL" sz="1200" dirty="0"/>
              <a:t> </a:t>
            </a:r>
            <a:r>
              <a:rPr lang="es-CL" sz="1200" dirty="0" err="1"/>
              <a:t>such</a:t>
            </a:r>
            <a:r>
              <a:rPr lang="es-CL" sz="1200" dirty="0"/>
              <a:t> as </a:t>
            </a:r>
            <a:r>
              <a:rPr lang="es-CL" sz="1200" dirty="0" err="1"/>
              <a:t>pedestrian</a:t>
            </a:r>
            <a:r>
              <a:rPr lang="es-CL" sz="1200" dirty="0"/>
              <a:t> </a:t>
            </a:r>
            <a:r>
              <a:rPr lang="es-CL" sz="1200" dirty="0" err="1"/>
              <a:t>density</a:t>
            </a:r>
            <a:r>
              <a:rPr lang="es-CL" sz="1200" dirty="0"/>
              <a:t> </a:t>
            </a:r>
            <a:r>
              <a:rPr lang="es-CL" sz="1200" dirty="0" err="1"/>
              <a:t>traffic</a:t>
            </a:r>
            <a:r>
              <a:rPr lang="es-CL" sz="1200" dirty="0"/>
              <a:t> </a:t>
            </a:r>
            <a:r>
              <a:rPr lang="es-CL" sz="1200" dirty="0" err="1"/>
              <a:t>congestion</a:t>
            </a:r>
            <a:r>
              <a:rPr lang="es-CL" sz="1200" dirty="0"/>
              <a:t>, and </a:t>
            </a:r>
            <a:r>
              <a:rPr lang="es-CL" sz="1200" dirty="0" err="1"/>
              <a:t>accidents</a:t>
            </a:r>
            <a:r>
              <a:rPr lang="es-CL" sz="1200" dirty="0"/>
              <a:t> </a:t>
            </a:r>
            <a:r>
              <a:rPr lang="es-CL" sz="1200" dirty="0" err="1"/>
              <a:t>aorund</a:t>
            </a:r>
            <a:r>
              <a:rPr lang="es-CL" sz="1200" dirty="0"/>
              <a:t> </a:t>
            </a:r>
            <a:r>
              <a:rPr lang="es-CL" sz="1200" dirty="0" err="1"/>
              <a:t>the</a:t>
            </a:r>
            <a:r>
              <a:rPr lang="es-CL" sz="1200" dirty="0"/>
              <a:t> </a:t>
            </a:r>
            <a:r>
              <a:rPr lang="es-CL" sz="1200" dirty="0" err="1"/>
              <a:t>city</a:t>
            </a:r>
            <a:r>
              <a:rPr lang="es-CL" sz="12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s-CL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100" dirty="0" err="1"/>
              <a:t>With</a:t>
            </a:r>
            <a:r>
              <a:rPr lang="es-CL" sz="1100" dirty="0"/>
              <a:t> so </a:t>
            </a:r>
            <a:r>
              <a:rPr lang="es-CL" sz="1100" dirty="0" err="1"/>
              <a:t>many</a:t>
            </a:r>
            <a:r>
              <a:rPr lang="es-CL" sz="1100" dirty="0"/>
              <a:t> </a:t>
            </a:r>
            <a:r>
              <a:rPr lang="es-CL" sz="1100" dirty="0" err="1"/>
              <a:t>datasets</a:t>
            </a:r>
            <a:r>
              <a:rPr lang="es-CL" sz="1100" dirty="0"/>
              <a:t> </a:t>
            </a:r>
            <a:r>
              <a:rPr lang="es-CL" sz="1100" dirty="0" err="1"/>
              <a:t>it</a:t>
            </a:r>
            <a:r>
              <a:rPr lang="es-CL" sz="1100" dirty="0"/>
              <a:t> can be </a:t>
            </a:r>
            <a:r>
              <a:rPr lang="es-CL" sz="1100" dirty="0" err="1"/>
              <a:t>difficult</a:t>
            </a:r>
            <a:r>
              <a:rPr lang="es-CL" sz="1100" dirty="0"/>
              <a:t> </a:t>
            </a:r>
            <a:r>
              <a:rPr lang="es-CL" sz="1100" dirty="0" err="1"/>
              <a:t>to</a:t>
            </a:r>
            <a:r>
              <a:rPr lang="es-CL" sz="1100" dirty="0"/>
              <a:t> </a:t>
            </a:r>
            <a:r>
              <a:rPr lang="es-CL" sz="1100" dirty="0" err="1"/>
              <a:t>work</a:t>
            </a:r>
            <a:r>
              <a:rPr lang="es-CL" sz="1100" dirty="0"/>
              <a:t> </a:t>
            </a:r>
            <a:r>
              <a:rPr lang="es-CL" sz="1100" dirty="0" err="1"/>
              <a:t>with</a:t>
            </a:r>
            <a:r>
              <a:rPr lang="es-CL" sz="1100" dirty="0"/>
              <a:t> </a:t>
            </a:r>
            <a:r>
              <a:rPr lang="es-CL" sz="1100" dirty="0" err="1"/>
              <a:t>them</a:t>
            </a:r>
            <a:r>
              <a:rPr lang="es-CL" sz="1100" dirty="0"/>
              <a:t> </a:t>
            </a:r>
            <a:r>
              <a:rPr lang="es-CL" sz="1100" dirty="0" err="1"/>
              <a:t>efficiently</a:t>
            </a:r>
            <a:r>
              <a:rPr lang="es-CL" sz="1100" dirty="0"/>
              <a:t> and </a:t>
            </a:r>
            <a:r>
              <a:rPr lang="es-CL" sz="1100" dirty="0" err="1"/>
              <a:t>fast</a:t>
            </a:r>
            <a:r>
              <a:rPr lang="es-CL" sz="1100" dirty="0"/>
              <a:t> </a:t>
            </a:r>
            <a:r>
              <a:rPr lang="es-CL" sz="1100" dirty="0" err="1"/>
              <a:t>on</a:t>
            </a:r>
            <a:r>
              <a:rPr lang="es-CL" sz="1100" dirty="0"/>
              <a:t> a </a:t>
            </a:r>
            <a:r>
              <a:rPr lang="es-CL" sz="1100" dirty="0" err="1"/>
              <a:t>daily</a:t>
            </a:r>
            <a:r>
              <a:rPr lang="es-CL" sz="1100" dirty="0"/>
              <a:t> </a:t>
            </a:r>
            <a:r>
              <a:rPr lang="es-CL" sz="1100" dirty="0" err="1"/>
              <a:t>basis</a:t>
            </a:r>
            <a:r>
              <a:rPr lang="es-CL" sz="1100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s-CL" dirty="0"/>
          </a:p>
          <a:p>
            <a:pPr lvl="0" rtl="0">
              <a:spcBef>
                <a:spcPts val="0"/>
              </a:spcBef>
              <a:buNone/>
            </a:pP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decided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build</a:t>
            </a:r>
            <a:r>
              <a:rPr lang="es-CL" dirty="0"/>
              <a:t> a </a:t>
            </a:r>
            <a:r>
              <a:rPr lang="es-CL" dirty="0" err="1"/>
              <a:t>tool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can </a:t>
            </a:r>
            <a:r>
              <a:rPr lang="es-CL" dirty="0" err="1"/>
              <a:t>ease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type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work</a:t>
            </a:r>
            <a:r>
              <a:rPr lang="es-CL" dirty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dirty="0" err="1"/>
              <a:t>It’s</a:t>
            </a:r>
            <a:r>
              <a:rPr lang="es-CL" dirty="0"/>
              <a:t> </a:t>
            </a:r>
            <a:r>
              <a:rPr lang="es-CL" dirty="0" err="1"/>
              <a:t>important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visualize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information</a:t>
            </a:r>
            <a:r>
              <a:rPr lang="es-CL" dirty="0"/>
              <a:t> and </a:t>
            </a:r>
            <a:r>
              <a:rPr lang="es-CL" dirty="0" err="1"/>
              <a:t>what</a:t>
            </a:r>
            <a:r>
              <a:rPr lang="es-CL" dirty="0"/>
              <a:t> </a:t>
            </a:r>
            <a:r>
              <a:rPr lang="es-CL" dirty="0" err="1"/>
              <a:t>better</a:t>
            </a:r>
            <a:r>
              <a:rPr lang="es-CL" dirty="0"/>
              <a:t> </a:t>
            </a:r>
            <a:r>
              <a:rPr lang="es-CL" dirty="0" err="1"/>
              <a:t>way</a:t>
            </a:r>
            <a:r>
              <a:rPr lang="es-CL" dirty="0"/>
              <a:t> </a:t>
            </a:r>
            <a:r>
              <a:rPr lang="es-CL" dirty="0" err="1"/>
              <a:t>than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do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directly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a </a:t>
            </a:r>
            <a:r>
              <a:rPr lang="es-CL" dirty="0" err="1"/>
              <a:t>map</a:t>
            </a:r>
            <a:r>
              <a:rPr lang="es-CL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s-CL" dirty="0"/>
          </a:p>
          <a:p>
            <a:pPr lvl="0" rtl="0">
              <a:spcBef>
                <a:spcPts val="0"/>
              </a:spcBef>
              <a:buNone/>
            </a:pP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makes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easier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find</a:t>
            </a:r>
            <a:r>
              <a:rPr lang="es-CL" dirty="0"/>
              <a:t> </a:t>
            </a:r>
            <a:r>
              <a:rPr lang="es-CL" dirty="0" err="1"/>
              <a:t>hot</a:t>
            </a:r>
            <a:r>
              <a:rPr lang="es-CL" dirty="0"/>
              <a:t> spots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may</a:t>
            </a:r>
            <a:r>
              <a:rPr lang="es-CL" dirty="0"/>
              <a:t> induce </a:t>
            </a:r>
            <a:r>
              <a:rPr lang="es-CL" dirty="0" err="1"/>
              <a:t>accidents</a:t>
            </a:r>
            <a:r>
              <a:rPr lang="es-CL" dirty="0"/>
              <a:t> </a:t>
            </a:r>
            <a:r>
              <a:rPr lang="es-CL" dirty="0" err="1"/>
              <a:t>or</a:t>
            </a:r>
            <a:r>
              <a:rPr lang="es-CL" dirty="0"/>
              <a:t> </a:t>
            </a:r>
            <a:r>
              <a:rPr lang="es-CL" dirty="0" err="1"/>
              <a:t>congestion</a:t>
            </a:r>
            <a:r>
              <a:rPr lang="es-CL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decided to </a:t>
            </a:r>
            <a:r>
              <a:rPr lang="en-US" dirty="0" err="1"/>
              <a:t>créate</a:t>
            </a:r>
            <a:r>
              <a:rPr lang="en-US" dirty="0"/>
              <a:t> a tool that joins data from accidents, traffic congestion, pedestrians density and new developments so that managers can respond quickly to demands for city growth.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dirty="0" err="1"/>
              <a:t>One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goals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reduce </a:t>
            </a:r>
            <a:r>
              <a:rPr lang="es-CL" dirty="0" err="1"/>
              <a:t>accidents</a:t>
            </a:r>
            <a:r>
              <a:rPr lang="es-CL" dirty="0"/>
              <a:t> </a:t>
            </a:r>
            <a:r>
              <a:rPr lang="es-CL" dirty="0" err="1"/>
              <a:t>due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pedestrian</a:t>
            </a:r>
            <a:r>
              <a:rPr lang="es-CL" dirty="0"/>
              <a:t> </a:t>
            </a:r>
            <a:r>
              <a:rPr lang="es-CL" dirty="0" err="1"/>
              <a:t>related</a:t>
            </a:r>
            <a:r>
              <a:rPr lang="es-CL" dirty="0"/>
              <a:t> </a:t>
            </a:r>
            <a:r>
              <a:rPr lang="es-CL" dirty="0" err="1"/>
              <a:t>traffic</a:t>
            </a:r>
            <a:r>
              <a:rPr lang="es-CL" dirty="0"/>
              <a:t> </a:t>
            </a:r>
            <a:r>
              <a:rPr lang="es-CL" dirty="0" err="1"/>
              <a:t>incidents</a:t>
            </a:r>
            <a:r>
              <a:rPr lang="es-CL" dirty="0"/>
              <a:t> </a:t>
            </a:r>
            <a:r>
              <a:rPr lang="es-CL" dirty="0" err="1"/>
              <a:t>through</a:t>
            </a:r>
            <a:r>
              <a:rPr lang="es-CL" dirty="0"/>
              <a:t> more a </a:t>
            </a:r>
            <a:r>
              <a:rPr lang="es-CL" dirty="0" err="1"/>
              <a:t>informed</a:t>
            </a:r>
            <a:r>
              <a:rPr lang="es-CL" dirty="0"/>
              <a:t> Planning.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 dirty="0" err="1"/>
              <a:t>The</a:t>
            </a:r>
            <a:r>
              <a:rPr lang="es-CL" dirty="0"/>
              <a:t> data sets </a:t>
            </a:r>
            <a:r>
              <a:rPr lang="es-CL" dirty="0" err="1"/>
              <a:t>used</a:t>
            </a:r>
            <a:r>
              <a:rPr lang="es-CL" dirty="0"/>
              <a:t> </a:t>
            </a:r>
            <a:r>
              <a:rPr lang="es-CL" dirty="0" err="1"/>
              <a:t>were</a:t>
            </a:r>
            <a:r>
              <a:rPr lang="es-CL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s-CL" dirty="0"/>
          </a:p>
          <a:p>
            <a:pPr lvl="0" rtl="0">
              <a:spcBef>
                <a:spcPts val="0"/>
              </a:spcBef>
              <a:buNone/>
            </a:pPr>
            <a:r>
              <a:rPr lang="es-CL" dirty="0" err="1"/>
              <a:t>Pedestrian</a:t>
            </a:r>
            <a:r>
              <a:rPr lang="es-CL" dirty="0"/>
              <a:t> and </a:t>
            </a:r>
            <a:r>
              <a:rPr lang="es-CL" dirty="0" err="1"/>
              <a:t>vehicle</a:t>
            </a:r>
            <a:r>
              <a:rPr lang="es-CL" dirty="0"/>
              <a:t> </a:t>
            </a:r>
            <a:r>
              <a:rPr lang="es-CL" dirty="0" err="1"/>
              <a:t>traffic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city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Melbourne data</a:t>
            </a:r>
          </a:p>
          <a:p>
            <a:pPr lvl="0" rtl="0">
              <a:spcBef>
                <a:spcPts val="0"/>
              </a:spcBef>
              <a:buNone/>
            </a:pPr>
            <a:endParaRPr lang="es-CL" dirty="0"/>
          </a:p>
          <a:p>
            <a:pPr lvl="0" rtl="0">
              <a:spcBef>
                <a:spcPts val="0"/>
              </a:spcBef>
              <a:buNone/>
            </a:pPr>
            <a:r>
              <a:rPr lang="es-CL" dirty="0"/>
              <a:t>And </a:t>
            </a:r>
            <a:r>
              <a:rPr lang="es-CL" dirty="0" err="1"/>
              <a:t>crash</a:t>
            </a:r>
            <a:r>
              <a:rPr lang="es-CL" dirty="0"/>
              <a:t> </a:t>
            </a:r>
            <a:r>
              <a:rPr lang="es-CL" dirty="0" err="1"/>
              <a:t>statistics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VicRoads</a:t>
            </a:r>
            <a:r>
              <a:rPr lang="es-CL" dirty="0"/>
              <a:t> data.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5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flipH="1">
            <a:off x="1520042" y="331150"/>
            <a:ext cx="7115798" cy="383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In </a:t>
            </a:r>
            <a:r>
              <a:rPr lang="en" dirty="0"/>
              <a:t>2016, </a:t>
            </a:r>
            <a:r>
              <a:rPr lang="en-US" dirty="0"/>
              <a:t>there were 735 traffic accidents </a:t>
            </a:r>
            <a:r>
              <a:rPr lang="en" dirty="0"/>
              <a:t>on our Melbourne roads. </a:t>
            </a:r>
            <a:br>
              <a:rPr lang="en" dirty="0"/>
            </a:br>
            <a:r>
              <a:rPr lang="en-US" dirty="0"/>
              <a:t>135 pedestrians were</a:t>
            </a:r>
            <a:r>
              <a:rPr lang="en" dirty="0"/>
              <a:t> </a:t>
            </a:r>
            <a:r>
              <a:rPr lang="en-US" dirty="0"/>
              <a:t>involved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Key Outputs</a:t>
            </a:r>
          </a:p>
        </p:txBody>
      </p:sp>
      <p:cxnSp>
        <p:nvCxnSpPr>
          <p:cNvPr id="147" name="Shape 147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Github Repo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646175" y="1560475"/>
            <a:ext cx="2315700" cy="57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https://github.com/irecasens/govhack_team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961875" y="2918692"/>
            <a:ext cx="2315700" cy="39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Notebooks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4294967295"/>
          </p:nvPr>
        </p:nvSpPr>
        <p:spPr>
          <a:xfrm>
            <a:off x="2980700" y="3267656"/>
            <a:ext cx="23157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091057" y="1235062"/>
            <a:ext cx="2353199" cy="39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Video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5091049" y="1560475"/>
            <a:ext cx="2353200" cy="57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955987" y="2918692"/>
            <a:ext cx="2353200" cy="39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Other files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5955991" y="3244106"/>
            <a:ext cx="23532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156" name="Shape 156"/>
          <p:cNvCxnSpPr/>
          <p:nvPr/>
        </p:nvCxnSpPr>
        <p:spPr>
          <a:xfrm>
            <a:off x="2885666" y="2363456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5879791" y="2363456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" name="Shape 129">
            <a:extLst>
              <a:ext uri="{FF2B5EF4-FFF2-40B4-BE49-F238E27FC236}">
                <a16:creationId xmlns:a16="http://schemas.microsoft.com/office/drawing/2014/main" id="{06FF3B98-73FC-4180-B36A-E4640773D655}"/>
              </a:ext>
            </a:extLst>
          </p:cNvPr>
          <p:cNvSpPr txBox="1"/>
          <p:nvPr/>
        </p:nvSpPr>
        <p:spPr>
          <a:xfrm>
            <a:off x="0" y="4648240"/>
            <a:ext cx="9144000" cy="736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  <a:t>Data </a:t>
            </a:r>
            <a: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  <a:t>Source</a:t>
            </a:r>
            <a:r>
              <a:rPr lang="en-US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  <a:t>s</a:t>
            </a:r>
            <a: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  <a:t>:  </a:t>
            </a:r>
            <a:b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</a:br>
            <a: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  <a:t>https://data.melbourne.vic.gov.au/Transport-Movement/Pedestrian-traffic-hourly-count/cb85-mn2u</a:t>
            </a:r>
          </a:p>
          <a:p>
            <a:pPr lvl="0"/>
            <a: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https://data.melbourne.vic.gov.au/Transport-Movement/Traffic-Count-Vehicle-Classification-2014-2017/qksr-hqee </a:t>
            </a:r>
          </a:p>
          <a:p>
            <a:pPr lvl="0"/>
            <a: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  <a:t>https://www.data.vic.gov.au/data/dataset/crash-stats-data-extract</a:t>
            </a:r>
            <a:b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</a:br>
            <a:endParaRPr lang="en" sz="1000" dirty="0">
              <a:solidFill>
                <a:schemeClr val="bg2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br>
              <a:rPr lang="en" sz="1000" dirty="0">
                <a:solidFill>
                  <a:schemeClr val="bg2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/>
                <a:sym typeface="Lato"/>
              </a:rPr>
            </a:br>
            <a:endParaRPr lang="en" sz="1000" dirty="0">
              <a:solidFill>
                <a:schemeClr val="bg2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Managing Melbourne’s Traffic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 decision-making tool for future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59DF4-C4EF-4A44-92BE-5F2142F64AC5}"/>
              </a:ext>
            </a:extLst>
          </p:cNvPr>
          <p:cNvSpPr/>
          <p:nvPr/>
        </p:nvSpPr>
        <p:spPr>
          <a:xfrm>
            <a:off x="5445167" y="2370666"/>
            <a:ext cx="3276599" cy="1929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chemeClr val="lt1"/>
              </a:buClr>
              <a:buSzPct val="100000"/>
              <a:buFont typeface="Lato"/>
            </a:pPr>
            <a:r>
              <a:rPr lang="en-US" sz="2000" b="1" dirty="0">
                <a:solidFill>
                  <a:schemeClr val="lt1"/>
                </a:solidFill>
                <a:latin typeface="Lato"/>
                <a:sym typeface="Lato"/>
              </a:rPr>
              <a:t>Team-danger zone</a:t>
            </a:r>
          </a:p>
          <a:p>
            <a:pPr marL="342900" indent="-342900">
              <a:buClr>
                <a:schemeClr val="lt1"/>
              </a:buClr>
              <a:buSzPct val="100000"/>
              <a:buFontTx/>
              <a:buChar char="-"/>
            </a:pPr>
            <a:r>
              <a:rPr lang="es-CL" sz="2000" dirty="0">
                <a:solidFill>
                  <a:schemeClr val="lt1"/>
                </a:solidFill>
                <a:latin typeface="Lato"/>
                <a:sym typeface="Lato"/>
              </a:rPr>
              <a:t>Stephen </a:t>
            </a:r>
            <a:r>
              <a:rPr lang="es-CL" sz="2000" dirty="0" err="1">
                <a:solidFill>
                  <a:schemeClr val="lt1"/>
                </a:solidFill>
                <a:latin typeface="Lato"/>
                <a:sym typeface="Lato"/>
              </a:rPr>
              <a:t>McCalma</a:t>
            </a:r>
            <a:endParaRPr lang="es-CL" sz="2000" dirty="0">
              <a:solidFill>
                <a:schemeClr val="lt1"/>
              </a:solidFill>
              <a:latin typeface="Lato"/>
              <a:sym typeface="Lato"/>
            </a:endParaRPr>
          </a:p>
          <a:p>
            <a:pPr marL="342900" indent="-342900">
              <a:buClr>
                <a:schemeClr val="lt1"/>
              </a:buClr>
              <a:buSzPct val="100000"/>
              <a:buFontTx/>
              <a:buChar char="-"/>
            </a:pPr>
            <a:r>
              <a:rPr lang="es-CL" sz="2000" dirty="0" err="1">
                <a:solidFill>
                  <a:schemeClr val="lt1"/>
                </a:solidFill>
                <a:latin typeface="Lato"/>
                <a:sym typeface="Lato"/>
              </a:rPr>
              <a:t>Raj</a:t>
            </a:r>
            <a:r>
              <a:rPr lang="es-CL" sz="2000" dirty="0">
                <a:solidFill>
                  <a:schemeClr val="lt1"/>
                </a:solidFill>
                <a:latin typeface="Lato"/>
                <a:sym typeface="Lato"/>
              </a:rPr>
              <a:t> </a:t>
            </a:r>
            <a:r>
              <a:rPr lang="es-CL" sz="2000" dirty="0" err="1">
                <a:solidFill>
                  <a:schemeClr val="lt1"/>
                </a:solidFill>
                <a:latin typeface="Lato"/>
                <a:sym typeface="Lato"/>
              </a:rPr>
              <a:t>Vijayaraghavan</a:t>
            </a:r>
            <a:endParaRPr lang="es-CL" sz="2000" dirty="0">
              <a:solidFill>
                <a:schemeClr val="lt1"/>
              </a:solidFill>
              <a:latin typeface="Lato"/>
              <a:sym typeface="Lato"/>
            </a:endParaRPr>
          </a:p>
          <a:p>
            <a:pPr marL="342900" indent="-342900">
              <a:buClr>
                <a:schemeClr val="lt1"/>
              </a:buClr>
              <a:buSzPct val="100000"/>
              <a:buFontTx/>
              <a:buChar char="-"/>
            </a:pPr>
            <a:r>
              <a:rPr lang="es-CL" sz="2000" dirty="0">
                <a:solidFill>
                  <a:schemeClr val="lt1"/>
                </a:solidFill>
                <a:latin typeface="Lato"/>
                <a:sym typeface="Lato"/>
              </a:rPr>
              <a:t>Ignacio Recasens</a:t>
            </a:r>
            <a:endParaRPr lang="en-US" sz="2000" dirty="0">
              <a:solidFill>
                <a:schemeClr val="lt1"/>
              </a:solidFill>
              <a:latin typeface="Lato"/>
              <a:sym typeface="Lato"/>
            </a:endParaRPr>
          </a:p>
          <a:p>
            <a:pPr>
              <a:buClr>
                <a:schemeClr val="lt1"/>
              </a:buClr>
              <a:buSzPct val="100000"/>
              <a:buFont typeface="Lato"/>
            </a:pPr>
            <a:br>
              <a:rPr lang="en-US" sz="2000" dirty="0">
                <a:solidFill>
                  <a:schemeClr val="lt1"/>
                </a:solidFill>
                <a:latin typeface="Lato"/>
                <a:sym typeface="Lato"/>
              </a:rPr>
            </a:br>
            <a:endParaRPr lang="en-US" sz="2000" dirty="0">
              <a:solidFill>
                <a:schemeClr val="lt1"/>
              </a:solidFill>
              <a:latin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Challenge: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develop </a:t>
            </a:r>
            <a:r>
              <a:rPr lang="en"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innovative new ideas</a:t>
            </a: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 where data can be used to help plan for </a:t>
            </a:r>
            <a:r>
              <a:rPr lang="en"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growing city</a:t>
            </a: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3000">
                <a:latin typeface="Raleway"/>
                <a:ea typeface="Raleway"/>
                <a:cs typeface="Raleway"/>
                <a:sym typeface="Raleway"/>
              </a:rPr>
            </a:br>
            <a:endParaRPr lang="en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A6234-1FC1-4D0F-A01E-3862166AF5DD}"/>
              </a:ext>
            </a:extLst>
          </p:cNvPr>
          <p:cNvSpPr/>
          <p:nvPr/>
        </p:nvSpPr>
        <p:spPr>
          <a:xfrm>
            <a:off x="0" y="4881890"/>
            <a:ext cx="883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https://2017.hackerspace.govhack.org/award/grow-melbourne-city-planning-growth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4942825" y="818875"/>
            <a:ext cx="4045200" cy="383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Task: design a tool for city managers that helps to plan and respond to city growth in Melbourne</a:t>
            </a:r>
            <a:br>
              <a:rPr lang="en" sz="3000" b="1">
                <a:solidFill>
                  <a:srgbClr val="FFFFFF"/>
                </a:solidFill>
              </a:rPr>
            </a:br>
            <a:endParaRPr lang="en" sz="3000" b="1">
              <a:solidFill>
                <a:srgbClr val="FFFFFF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l="1729" t="6746" b="20862"/>
          <a:stretch/>
        </p:blipFill>
        <p:spPr>
          <a:xfrm>
            <a:off x="0" y="0"/>
            <a:ext cx="4655271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Problem: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535775" y="139700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b="0">
                <a:solidFill>
                  <a:srgbClr val="000000"/>
                </a:solidFill>
              </a:rPr>
              <a:t>Where are </a:t>
            </a:r>
            <a:r>
              <a:rPr lang="en">
                <a:solidFill>
                  <a:schemeClr val="dk1"/>
                </a:solidFill>
              </a:rPr>
              <a:t>potential danger zones</a:t>
            </a:r>
            <a:r>
              <a:rPr lang="en" b="0">
                <a:solidFill>
                  <a:schemeClr val="dk1"/>
                </a:solidFill>
              </a:rPr>
              <a:t> </a:t>
            </a:r>
            <a:r>
              <a:rPr lang="en" b="0">
                <a:solidFill>
                  <a:srgbClr val="000000"/>
                </a:solidFill>
              </a:rPr>
              <a:t>of high pedestrian counts combined with </a:t>
            </a:r>
            <a:r>
              <a:rPr lang="en">
                <a:solidFill>
                  <a:schemeClr val="dk1"/>
                </a:solidFill>
              </a:rPr>
              <a:t>high traffic volumes</a:t>
            </a:r>
            <a:r>
              <a:rPr lang="en" b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75" y="1676400"/>
            <a:ext cx="23812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Approach: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  <a:p>
            <a:pPr lvl="0" algn="l">
              <a:spcBef>
                <a:spcPts val="0"/>
              </a:spcBef>
              <a:buNone/>
            </a:pPr>
            <a:r>
              <a:rPr lang="en" sz="3000" dirty="0"/>
              <a:t>Mashup</a:t>
            </a:r>
            <a:r>
              <a:rPr lang="en" sz="3000" b="0" dirty="0">
                <a:solidFill>
                  <a:srgbClr val="000000"/>
                </a:solidFill>
              </a:rPr>
              <a:t> pedestrian information with traffic</a:t>
            </a:r>
            <a:r>
              <a:rPr lang="en-US" sz="3000" b="0" dirty="0">
                <a:solidFill>
                  <a:srgbClr val="000000"/>
                </a:solidFill>
              </a:rPr>
              <a:t>, new developments and accidents</a:t>
            </a:r>
            <a:r>
              <a:rPr lang="en" sz="3000" b="0" dirty="0">
                <a:solidFill>
                  <a:srgbClr val="000000"/>
                </a:solidFill>
              </a:rPr>
              <a:t> data to create </a:t>
            </a:r>
            <a:r>
              <a:rPr lang="en" sz="3000" dirty="0"/>
              <a:t>visualisations and analytics</a:t>
            </a:r>
            <a:r>
              <a:rPr lang="en" sz="3000" b="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500" y="0"/>
            <a:ext cx="45774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chemeClr val="accent5"/>
                </a:solidFill>
              </a:rPr>
              <a:t>Goal: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Reduce deaths or injuries due to </a:t>
            </a:r>
            <a:r>
              <a:rPr lang="en" sz="2800" b="1">
                <a:solidFill>
                  <a:schemeClr val="dk1"/>
                </a:solidFill>
              </a:rPr>
              <a:t>pedestrian-related traffic incidents</a:t>
            </a:r>
            <a:r>
              <a:rPr lang="en" sz="2800">
                <a:solidFill>
                  <a:srgbClr val="FFFFFF"/>
                </a:solidFill>
              </a:rPr>
              <a:t> through more-informed planning.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675" y="1099887"/>
            <a:ext cx="3982675" cy="2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Datasets:</a:t>
            </a:r>
          </a:p>
        </p:txBody>
      </p:sp>
      <p:sp>
        <p:nvSpPr>
          <p:cNvPr id="118" name="Shape 1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120775" y="2061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Crash Statistics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VicRoads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78571"/>
              <a:buFont typeface="Arial"/>
              <a:buNone/>
            </a:pPr>
            <a:endParaRPr sz="1400" b="0"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599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Pedestrian traffic count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City of Melbourne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Traffic Count Vehicle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/>
              <a:t>City of Melbourne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-US" sz="2100" dirty="0"/>
              <a:t>Tableau Demo</a:t>
            </a:r>
            <a:endParaRPr lang="en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410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Roboto</vt:lpstr>
      <vt:lpstr>Raleway</vt:lpstr>
      <vt:lpstr>Arial</vt:lpstr>
      <vt:lpstr>swiss-2</vt:lpstr>
      <vt:lpstr>In 2016, there were 735 traffic accidents on our Melbourne roads.  135 pedestrians were involved. </vt:lpstr>
      <vt:lpstr>Managing Melbourne’s Traffic</vt:lpstr>
      <vt:lpstr>PowerPoint Presentation</vt:lpstr>
      <vt:lpstr>PowerPoint Presentation</vt:lpstr>
      <vt:lpstr>Problem:</vt:lpstr>
      <vt:lpstr>Approach:  Mashup pedestrian information with traffic, new developments and accidents data to create visualisations and analytics. </vt:lpstr>
      <vt:lpstr>PowerPoint Presentation</vt:lpstr>
      <vt:lpstr>Datasets:</vt:lpstr>
      <vt:lpstr>Tableau Demo</vt:lpstr>
      <vt:lpstr>Key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Melbourne’s Traffic</dc:title>
  <dc:creator>Ignacio Recasens</dc:creator>
  <cp:lastModifiedBy>Ignacio Recasens</cp:lastModifiedBy>
  <cp:revision>15</cp:revision>
  <dcterms:modified xsi:type="dcterms:W3CDTF">2017-07-30T05:17:43Z</dcterms:modified>
</cp:coreProperties>
</file>