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89" r:id="rId11"/>
    <p:sldId id="279" r:id="rId12"/>
    <p:sldId id="278" r:id="rId13"/>
    <p:sldId id="291" r:id="rId14"/>
    <p:sldId id="290" r:id="rId15"/>
    <p:sldId id="267" r:id="rId16"/>
    <p:sldId id="282" r:id="rId17"/>
    <p:sldId id="283" r:id="rId18"/>
    <p:sldId id="273" r:id="rId19"/>
    <p:sldId id="280" r:id="rId20"/>
    <p:sldId id="272" r:id="rId21"/>
    <p:sldId id="281" r:id="rId22"/>
    <p:sldId id="285" r:id="rId23"/>
    <p:sldId id="286" r:id="rId24"/>
    <p:sldId id="265" r:id="rId25"/>
    <p:sldId id="261" r:id="rId26"/>
    <p:sldId id="262" r:id="rId27"/>
    <p:sldId id="263" r:id="rId28"/>
    <p:sldId id="287" r:id="rId29"/>
    <p:sldId id="288" r:id="rId30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0337" autoAdjust="0"/>
  </p:normalViewPr>
  <p:slideViewPr>
    <p:cSldViewPr snapToGrid="0">
      <p:cViewPr varScale="1">
        <p:scale>
          <a:sx n="141" d="100"/>
          <a:sy n="141" d="100"/>
        </p:scale>
        <p:origin x="1672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2024. 6. 27.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87A-6E2C-B246-B443-8C6807E54A99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756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072E-9E70-AC41-B766-652E27B91254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2908-D02A-724D-B4B8-69C7DBF1E793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066" y="5964798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981A-283A-8C41-BA9C-B5A9FB391436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6775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8110-9C21-A144-9082-289893FA67E4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5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E03-EFB5-B249-9D18-C13D44718C0B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88384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547-F59A-8E43-BD7C-934028311802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4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532-5981-BC46-8888-85596E3A4FC1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3189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8DF4-D8DB-144A-9701-E27133B386AC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564" y="598150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91BF-DD01-4946-9386-7315BD1F9213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690" y="6009010"/>
            <a:ext cx="838199" cy="767687"/>
          </a:xfrm>
        </p:spPr>
        <p:txBody>
          <a:bodyPr/>
          <a:lstStyle>
            <a:lvl1pPr>
              <a:defRPr sz="16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A0F-6D41-7B49-B22C-A9F236C52729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C8B-BECC-1C46-B381-022BF3F0F7F3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0691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470-6CCC-F648-970D-2F7FF58DFBDE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0690" y="6009011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BBD-4B9A-1B4B-9F55-C0406533B442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637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6FBC-5C13-6A40-9237-5E05BB068118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065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25AD-69FB-F644-BB07-54B586E66AF3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198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D38D-5C38-CF44-9C59-A625202462C2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381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38A69-533C-AF4E-992D-2B9AC4FB3149}" type="datetime1">
              <a:rPr lang="ko-KR" altLang="en-US" smtClean="0"/>
              <a:t>2024. 6. 27.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39439" y="598150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0" b="0" i="0">
                <a:solidFill>
                  <a:srgbClr val="FFFF00"/>
                </a:solidFill>
              </a:defRPr>
            </a:lvl1pPr>
          </a:lstStyle>
          <a:p>
            <a:fld id="{58EAE3A8-C6AA-4E4E-BC12-CC67E422A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후 일반적으로 작업하는 순서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B44AAB6-5536-9826-681F-ACC5E90E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32204"/>
              </p:ext>
            </p:extLst>
          </p:nvPr>
        </p:nvGraphicFramePr>
        <p:xfrm>
          <a:off x="760473" y="1578648"/>
          <a:ext cx="10520218" cy="4723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965">
                  <a:extLst>
                    <a:ext uri="{9D8B030D-6E8A-4147-A177-3AD203B41FA5}">
                      <a16:colId xmlns:a16="http://schemas.microsoft.com/office/drawing/2014/main" val="2468734503"/>
                    </a:ext>
                  </a:extLst>
                </a:gridCol>
                <a:gridCol w="4997104">
                  <a:extLst>
                    <a:ext uri="{9D8B030D-6E8A-4147-A177-3AD203B41FA5}">
                      <a16:colId xmlns:a16="http://schemas.microsoft.com/office/drawing/2014/main" val="1607038029"/>
                    </a:ext>
                  </a:extLst>
                </a:gridCol>
                <a:gridCol w="4989149">
                  <a:extLst>
                    <a:ext uri="{9D8B030D-6E8A-4147-A177-3AD203B41FA5}">
                      <a16:colId xmlns:a16="http://schemas.microsoft.com/office/drawing/2014/main" val="2926368254"/>
                    </a:ext>
                  </a:extLst>
                </a:gridCol>
              </a:tblGrid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Working Directory </a:t>
                      </a:r>
                      <a:r>
                        <a:rPr lang="ko-KR" altLang="en-US" sz="1400" b="1" dirty="0"/>
                        <a:t>이동 후 </a:t>
                      </a:r>
                      <a:r>
                        <a:rPr lang="en-US" altLang="ko-KR" sz="1400" b="1" dirty="0"/>
                        <a:t>git Bash </a:t>
                      </a:r>
                      <a:r>
                        <a:rPr lang="ko-KR" altLang="en-US" sz="1400" b="1" dirty="0"/>
                        <a:t>실행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관리하며 작업 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결정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406453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init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Local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Repository(</a:t>
                      </a:r>
                      <a:r>
                        <a:rPr lang="ko-KR" altLang="en-US" sz="1200" dirty="0"/>
                        <a:t>로컬 저장소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생성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593786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config  --local  user.name  “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각자 명칭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영문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)＂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기록하는 사람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저자명</a:t>
                      </a:r>
                      <a:r>
                        <a:rPr lang="en-US" altLang="ko-KR" sz="1200" dirty="0"/>
                        <a:t>, Author) </a:t>
                      </a:r>
                      <a:r>
                        <a:rPr lang="ko-KR" altLang="en-US" sz="1200" dirty="0"/>
                        <a:t>등록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09094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config  --local  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user.email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  “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각자 이메일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＂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기록하는 사람의 이메일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등록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4836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add 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Working Directory </a:t>
                      </a:r>
                      <a:r>
                        <a:rPr lang="ko-KR" altLang="en-US" sz="1200" dirty="0"/>
                        <a:t>밑에 있는 모든 파일들을 </a:t>
                      </a:r>
                      <a:r>
                        <a:rPr lang="en-US" altLang="ko-KR" sz="1200" dirty="0"/>
                        <a:t>Staging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7603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Staging(Tracked Files)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Untracked Files</a:t>
                      </a:r>
                      <a:r>
                        <a:rPr lang="ko-KR" altLang="en-US" sz="1200" dirty="0"/>
                        <a:t>이 없는지 확인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101057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commit  -m  “commit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명칭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예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: v1)”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Staging</a:t>
                      </a:r>
                      <a:r>
                        <a:rPr lang="ko-KR" altLang="en-US" sz="1200" dirty="0"/>
                        <a:t>된 파일들을 </a:t>
                      </a:r>
                      <a:r>
                        <a:rPr lang="en-US" altLang="ko-KR" sz="1200" dirty="0"/>
                        <a:t>commit </a:t>
                      </a:r>
                      <a:r>
                        <a:rPr lang="ko-KR" altLang="en-US" sz="1200" dirty="0"/>
                        <a:t>하여 로컬저장소에 저장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69737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기록된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을 확인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4217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이후 본인의 작업에 따라 파일들을 생성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수정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삭제 등을 수행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257711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05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번 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~ 08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번 까지 수행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파일에 어떤 변경을 줄 때 마다 하기 보다는 일정 단위 작업이 완료된 후 한번씩 수행하거나 하루 일과를 종료할 때 한 번 하는 것이 효율적</a:t>
                      </a:r>
                      <a:r>
                        <a:rPr lang="en-US" altLang="ko-KR" sz="1200" dirty="0"/>
                        <a:t>.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92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5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597634" y="6214883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419822" y="6250265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401225" y="62224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74B47-EBF0-8733-3AF9-74390185CB62}"/>
              </a:ext>
            </a:extLst>
          </p:cNvPr>
          <p:cNvSpPr txBox="1"/>
          <p:nvPr/>
        </p:nvSpPr>
        <p:spPr>
          <a:xfrm>
            <a:off x="2768005" y="1074211"/>
            <a:ext cx="665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여러 명이 원격저장소 사용하여 공유하는 경우에는 사용금지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대신 </a:t>
            </a:r>
            <a:r>
              <a:rPr lang="en-US" altLang="ko-KR" sz="1400" b="1" dirty="0">
                <a:solidFill>
                  <a:srgbClr val="FF0000"/>
                </a:solidFill>
              </a:rPr>
              <a:t>git revert </a:t>
            </a:r>
            <a:r>
              <a:rPr lang="ko-KR" altLang="en-US" sz="1400" b="1" dirty="0">
                <a:solidFill>
                  <a:srgbClr val="FF0000"/>
                </a:solidFill>
              </a:rPr>
              <a:t>사용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4D2E7-D94A-D20D-0BB1-5BA925D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205AE6-53A6-E27D-77AB-0712E0537221}"/>
              </a:ext>
            </a:extLst>
          </p:cNvPr>
          <p:cNvSpPr/>
          <p:nvPr/>
        </p:nvSpPr>
        <p:spPr>
          <a:xfrm>
            <a:off x="6825490" y="4527122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B8391C-63E9-471D-F2A6-26EF7069DD0E}"/>
              </a:ext>
            </a:extLst>
          </p:cNvPr>
          <p:cNvSpPr/>
          <p:nvPr/>
        </p:nvSpPr>
        <p:spPr>
          <a:xfrm>
            <a:off x="10774567" y="452161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F22A-7106-3556-08CC-4DC02446F44B}"/>
              </a:ext>
            </a:extLst>
          </p:cNvPr>
          <p:cNvSpPr txBox="1"/>
          <p:nvPr/>
        </p:nvSpPr>
        <p:spPr>
          <a:xfrm>
            <a:off x="8115220" y="146002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15A8-4303-0BB4-C274-74DAF217FC83}"/>
              </a:ext>
            </a:extLst>
          </p:cNvPr>
          <p:cNvSpPr txBox="1"/>
          <p:nvPr/>
        </p:nvSpPr>
        <p:spPr>
          <a:xfrm>
            <a:off x="4167125" y="143606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EDB4-E8D2-A045-9EB7-FAA4A700768B}"/>
              </a:ext>
            </a:extLst>
          </p:cNvPr>
          <p:cNvSpPr txBox="1"/>
          <p:nvPr/>
        </p:nvSpPr>
        <p:spPr>
          <a:xfrm>
            <a:off x="219030" y="145640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revert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4037846"/>
            <a:ext cx="11260731" cy="2210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revert  “</a:t>
            </a:r>
            <a:r>
              <a:rPr lang="en-US" altLang="ko-KR" sz="1400" b="1" dirty="0" err="1">
                <a:solidFill>
                  <a:srgbClr val="FFFF00"/>
                </a:solidFill>
              </a:rPr>
              <a:t>commit_hash</a:t>
            </a:r>
            <a:r>
              <a:rPr lang="en-US" altLang="ko-KR" sz="1400" b="1" dirty="0">
                <a:solidFill>
                  <a:srgbClr val="FFFF00"/>
                </a:solidFill>
              </a:rPr>
              <a:t>(id)”  </a:t>
            </a:r>
            <a:r>
              <a:rPr lang="ko-KR" altLang="en-US" sz="1400" b="1" dirty="0">
                <a:solidFill>
                  <a:srgbClr val="FFFF00"/>
                </a:solidFill>
              </a:rPr>
              <a:t>또는  </a:t>
            </a:r>
            <a:r>
              <a:rPr lang="en-US" altLang="ko-KR" sz="1400" b="1" dirty="0">
                <a:solidFill>
                  <a:srgbClr val="FFFF00"/>
                </a:solidFill>
              </a:rPr>
              <a:t>HEAD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revert  HEAD</a:t>
            </a:r>
            <a:r>
              <a:rPr lang="ko-KR" altLang="en-US" sz="1400" b="1" dirty="0">
                <a:solidFill>
                  <a:srgbClr val="FFFF00"/>
                </a:solidFill>
              </a:rPr>
              <a:t>   </a:t>
            </a:r>
            <a:r>
              <a:rPr lang="en-US" altLang="ko-KR" sz="1400" b="1" dirty="0">
                <a:solidFill>
                  <a:srgbClr val="FFFF00"/>
                </a:solidFill>
              </a:rPr>
              <a:t>--no-commit  :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no-commit</a:t>
            </a:r>
            <a:r>
              <a:rPr lang="ko-KR" altLang="en-US" sz="1400" b="1" dirty="0">
                <a:solidFill>
                  <a:srgbClr val="FFFF00"/>
                </a:solidFill>
              </a:rPr>
              <a:t> 옵션을 주면 </a:t>
            </a:r>
            <a:r>
              <a:rPr lang="en-US" altLang="ko-KR" sz="1400" b="1" dirty="0">
                <a:solidFill>
                  <a:srgbClr val="FFFF00"/>
                </a:solidFill>
              </a:rPr>
              <a:t>commit</a:t>
            </a:r>
            <a:r>
              <a:rPr lang="ko-KR" altLang="en-US" sz="1400" b="1" dirty="0">
                <a:solidFill>
                  <a:srgbClr val="FFFF00"/>
                </a:solidFill>
              </a:rPr>
              <a:t>은 하지 않고 </a:t>
            </a:r>
            <a:r>
              <a:rPr lang="en-US" altLang="ko-KR" sz="1400" b="1" dirty="0">
                <a:solidFill>
                  <a:srgbClr val="FFFF00"/>
                </a:solidFill>
              </a:rPr>
              <a:t>staging(add)</a:t>
            </a:r>
            <a:r>
              <a:rPr lang="ko-KR" altLang="en-US" sz="1400" b="1" dirty="0">
                <a:solidFill>
                  <a:srgbClr val="FFFF00"/>
                </a:solidFill>
              </a:rPr>
              <a:t>만 처리함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commit  -m  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:</a:t>
            </a:r>
            <a:r>
              <a:rPr lang="ko-KR" altLang="en-US" sz="1400" b="1" dirty="0">
                <a:solidFill>
                  <a:srgbClr val="FFFF00"/>
                </a:solidFill>
              </a:rPr>
              <a:t> 그리고 </a:t>
            </a:r>
            <a:r>
              <a:rPr lang="en-US" altLang="ko-KR" sz="1400" b="1" dirty="0">
                <a:solidFill>
                  <a:srgbClr val="FFFF00"/>
                </a:solidFill>
              </a:rPr>
              <a:t>commit</a:t>
            </a:r>
            <a:r>
              <a:rPr lang="ko-KR" altLang="en-US" sz="1400" b="1" dirty="0">
                <a:solidFill>
                  <a:srgbClr val="FFFF00"/>
                </a:solidFill>
              </a:rPr>
              <a:t> 하면 </a:t>
            </a:r>
            <a:r>
              <a:rPr lang="en-US" altLang="ko-KR" sz="1400" b="1" dirty="0">
                <a:solidFill>
                  <a:srgbClr val="FFFF00"/>
                </a:solidFill>
              </a:rPr>
              <a:t>revert</a:t>
            </a:r>
            <a:r>
              <a:rPr lang="ko-KR" altLang="en-US" sz="1400" b="1" dirty="0">
                <a:solidFill>
                  <a:srgbClr val="FFFF00"/>
                </a:solidFill>
              </a:rPr>
              <a:t> 하는 이유를 적을 수 있어 이렇게 많이 사용함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094DE1-EACB-0D68-EB2B-E5C29D63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35700"/>
              </p:ext>
            </p:extLst>
          </p:nvPr>
        </p:nvGraphicFramePr>
        <p:xfrm>
          <a:off x="755459" y="1697441"/>
          <a:ext cx="106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6900">
                  <a:extLst>
                    <a:ext uri="{9D8B030D-6E8A-4147-A177-3AD203B41FA5}">
                      <a16:colId xmlns:a16="http://schemas.microsoft.com/office/drawing/2014/main" val="3477318395"/>
                    </a:ext>
                  </a:extLst>
                </a:gridCol>
                <a:gridCol w="5316900">
                  <a:extLst>
                    <a:ext uri="{9D8B030D-6E8A-4147-A177-3AD203B41FA5}">
                      <a16:colId xmlns:a16="http://schemas.microsoft.com/office/drawing/2014/main" val="331982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git</a:t>
                      </a:r>
                      <a:r>
                        <a:rPr lang="ko-KR" altLang="en-US" sz="18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 revert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git  reset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로컬저장소 내의 원하는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으로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HEAD</a:t>
                      </a:r>
                      <a:r>
                        <a:rPr lang="ko-KR" altLang="en-US" sz="1200" dirty="0" err="1"/>
                        <a:t>를</a:t>
                      </a:r>
                      <a:r>
                        <a:rPr lang="ko-KR" altLang="en-US" sz="1200" dirty="0"/>
                        <a:t>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로컬저장소 내의 원하는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으로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HEAD</a:t>
                      </a:r>
                      <a:r>
                        <a:rPr lang="ko-KR" altLang="en-US" sz="1200" dirty="0" err="1"/>
                        <a:t>를</a:t>
                      </a:r>
                      <a:r>
                        <a:rPr lang="ko-KR" altLang="en-US" sz="1200" dirty="0"/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30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최근의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다음에 원하는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을 추가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하는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이동된 </a:t>
                      </a:r>
                      <a:r>
                        <a:rPr lang="en-US" altLang="ko-KR" sz="1200" dirty="0"/>
                        <a:t>commit </a:t>
                      </a:r>
                      <a:r>
                        <a:rPr lang="ko-KR" altLang="en-US" sz="1200" dirty="0"/>
                        <a:t>이후의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들을 모두 삭제하는 방식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67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Conflict(</a:t>
                      </a:r>
                      <a:r>
                        <a:rPr lang="ko-KR" altLang="en-US" sz="1200" dirty="0"/>
                        <a:t>충돌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가능성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Conflict</a:t>
                      </a:r>
                      <a:r>
                        <a:rPr lang="ko-KR" altLang="en-US" sz="1200" dirty="0"/>
                        <a:t> 발생 가능성 거의 없음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7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원격저장소에 여러 사람이 같이 작업 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반드시  </a:t>
                      </a:r>
                      <a:r>
                        <a:rPr lang="en-US" altLang="ko-KR" sz="1200" dirty="0"/>
                        <a:t>reset</a:t>
                      </a:r>
                      <a:r>
                        <a:rPr lang="ko-KR" altLang="en-US" sz="1200" dirty="0"/>
                        <a:t> 대신 </a:t>
                      </a:r>
                      <a:r>
                        <a:rPr lang="en-US" altLang="ko-KR" sz="1200" dirty="0"/>
                        <a:t>revert</a:t>
                      </a:r>
                      <a:r>
                        <a:rPr lang="ko-KR" altLang="en-US" sz="1200" dirty="0"/>
                        <a:t>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로컬저장소에서만 사용하거나 원격저장소를 혼자만 사용하는 경우에 사용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>
                <a:solidFill>
                  <a:srgbClr val="FFFF00"/>
                </a:solidFill>
              </a:rPr>
              <a:t>git  diff   </a:t>
            </a:r>
            <a:r>
              <a:rPr lang="en-US" altLang="ko-KR" sz="3600" dirty="0"/>
              <a:t>vs  </a:t>
            </a:r>
            <a:r>
              <a:rPr lang="en-US" altLang="ko-KR" sz="3600" dirty="0">
                <a:solidFill>
                  <a:srgbClr val="FFFF00"/>
                </a:solidFill>
              </a:rPr>
              <a:t>git  diff  HEAD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4037846"/>
            <a:ext cx="11260731" cy="2210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diff   </a:t>
            </a:r>
            <a:r>
              <a:rPr lang="en-US" altLang="ko-KR" sz="1400" b="1" dirty="0" err="1">
                <a:solidFill>
                  <a:srgbClr val="FFFF00"/>
                </a:solidFill>
              </a:rPr>
              <a:t>racos.txt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diff  HEAD  </a:t>
            </a:r>
            <a:r>
              <a:rPr lang="en-US" altLang="ko-KR" sz="1400" b="1" dirty="0" err="1">
                <a:solidFill>
                  <a:srgbClr val="FFFF00"/>
                </a:solidFill>
              </a:rPr>
              <a:t>racos.txt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094DE1-EACB-0D68-EB2B-E5C29D63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40310"/>
              </p:ext>
            </p:extLst>
          </p:nvPr>
        </p:nvGraphicFramePr>
        <p:xfrm>
          <a:off x="755459" y="1697441"/>
          <a:ext cx="106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6900">
                  <a:extLst>
                    <a:ext uri="{9D8B030D-6E8A-4147-A177-3AD203B41FA5}">
                      <a16:colId xmlns:a16="http://schemas.microsoft.com/office/drawing/2014/main" val="3477318395"/>
                    </a:ext>
                  </a:extLst>
                </a:gridCol>
                <a:gridCol w="5316900">
                  <a:extLst>
                    <a:ext uri="{9D8B030D-6E8A-4147-A177-3AD203B41FA5}">
                      <a16:colId xmlns:a16="http://schemas.microsoft.com/office/drawing/2014/main" val="331982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git</a:t>
                      </a:r>
                      <a:r>
                        <a:rPr lang="ko-KR" altLang="en-US" sz="18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 diff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git  diff  HEAD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파일의 </a:t>
                      </a:r>
                      <a:r>
                        <a:rPr lang="en-US" altLang="ko-KR" sz="1200" dirty="0"/>
                        <a:t>Working Directory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Staging</a:t>
                      </a:r>
                      <a:r>
                        <a:rPr lang="ko-KR" altLang="en-US" sz="1200" dirty="0"/>
                        <a:t> 된 파일의 내용 차이점을 보여줌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파일의 </a:t>
                      </a:r>
                      <a:r>
                        <a:rPr lang="en-US" altLang="ko-KR" sz="1200" dirty="0"/>
                        <a:t>Working Directory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된 파일의 내용 차이점을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30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밑의 내용</a:t>
                      </a:r>
                      <a:r>
                        <a:rPr lang="en-US" altLang="ko-KR" sz="1200" dirty="0"/>
                        <a:t>(b)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Working Directory</a:t>
                      </a:r>
                      <a:r>
                        <a:rPr lang="ko-KR" altLang="en-US" sz="1200" dirty="0" err="1"/>
                        <a:t>에</a:t>
                      </a:r>
                      <a:r>
                        <a:rPr lang="ko-KR" altLang="en-US" sz="1200" dirty="0"/>
                        <a:t> 있는 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밑의 내용</a:t>
                      </a:r>
                      <a:r>
                        <a:rPr lang="en-US" altLang="ko-KR" sz="1200" dirty="0"/>
                        <a:t>(b)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Working Directory</a:t>
                      </a:r>
                      <a:r>
                        <a:rPr lang="ko-KR" altLang="en-US" sz="1200" dirty="0" err="1"/>
                        <a:t>에</a:t>
                      </a:r>
                      <a:r>
                        <a:rPr lang="ko-KR" altLang="en-US" sz="1200" dirty="0"/>
                        <a:t> 있는 파일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67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위의 내용</a:t>
                      </a:r>
                      <a:r>
                        <a:rPr lang="en-US" altLang="ko-KR" sz="1200" dirty="0"/>
                        <a:t>(a)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Staging </a:t>
                      </a:r>
                      <a:r>
                        <a:rPr lang="ko-KR" altLang="en-US" sz="1200" dirty="0"/>
                        <a:t>된 파일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위의 내용</a:t>
                      </a:r>
                      <a:r>
                        <a:rPr lang="en-US" altLang="ko-KR" sz="1200" dirty="0"/>
                        <a:t>(a)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된 파일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7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8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./1.txt  ./2.txt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7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8A4EB2-5396-5B31-9538-DC337413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4932C-DECF-2A28-263A-C7CE00F3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EB15A-5A2E-B2ED-2D51-4CCC8F6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225836" y="198170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B984A46-3366-E6C3-FDE8-411E0702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58BDB-215F-4017-BC20-C42DB0CC1132}"/>
              </a:ext>
            </a:extLst>
          </p:cNvPr>
          <p:cNvSpPr/>
          <p:nvPr/>
        </p:nvSpPr>
        <p:spPr>
          <a:xfrm>
            <a:off x="10695990" y="4609323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BE24-2B8E-9D98-4906-D6EA8AEA955A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2A3CB-9F8F-FD2C-6F77-70FAB4B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문서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E1E61-BBB4-0B2A-62AD-3BF9F50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CCF4C-7220-558E-2575-1F219828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원격 저장소를 이용하다 보면 다른 누군가 커밋할 경우가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예를 들어</a:t>
            </a:r>
            <a:r>
              <a:rPr lang="en-US" altLang="ko-KR" sz="1200" dirty="0"/>
              <a:t>,</a:t>
            </a:r>
            <a:r>
              <a:rPr lang="ko-KR" altLang="en-US" sz="1200" dirty="0"/>
              <a:t> 내가 로컬 저장소에서 작업하는 도중 다른 협업자가 원격 저장소를 먼저 변경 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이런 경우 </a:t>
            </a:r>
            <a:r>
              <a:rPr lang="en-US" altLang="ko-KR" sz="1200" dirty="0"/>
              <a:t>git</a:t>
            </a:r>
            <a:r>
              <a:rPr lang="ko-KR" altLang="en-US" sz="1200" dirty="0"/>
              <a:t>은 </a:t>
            </a:r>
            <a:r>
              <a:rPr lang="en-US" altLang="ko-KR" sz="1200" dirty="0"/>
              <a:t>push</a:t>
            </a:r>
            <a:r>
              <a:rPr lang="ko-KR" altLang="en-US" sz="1200" dirty="0"/>
              <a:t>를 허용하지 않는데 </a:t>
            </a:r>
            <a:r>
              <a:rPr lang="en-US" altLang="ko-KR" sz="1200" dirty="0"/>
              <a:t>fetch </a:t>
            </a:r>
            <a:r>
              <a:rPr lang="ko-KR" altLang="en-US" sz="1200" dirty="0"/>
              <a:t>명령어를 사용하여 로컬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원격 저장소와 맞춰야 한다</a:t>
            </a:r>
            <a:r>
              <a:rPr lang="en-US" altLang="ko-KR" sz="1200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fetch</a:t>
            </a:r>
            <a:r>
              <a:rPr lang="ko-KR" altLang="en-US" sz="1200" dirty="0"/>
              <a:t>는 원격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로컬 저장소로 가져온다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/>
              <a:t>git log, git status </a:t>
            </a:r>
            <a:r>
              <a:rPr lang="ko-KR" altLang="en-US" sz="1200" dirty="0"/>
              <a:t>명령으로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로컬저장소의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확인한 후 </a:t>
            </a:r>
            <a:r>
              <a:rPr lang="en-US" altLang="ko-KR" sz="1200" dirty="0"/>
              <a:t>git merge</a:t>
            </a:r>
            <a:r>
              <a:rPr lang="ko-KR" altLang="en-US" sz="1200" dirty="0"/>
              <a:t>를 통해 병합할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git pull </a:t>
            </a:r>
            <a:r>
              <a:rPr lang="ko-KR" altLang="en-US" sz="1200" dirty="0"/>
              <a:t>보다 신중한 진행이 가능하다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AE45D-5CEC-D93A-BFDE-2057A799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2D432-D735-54A6-A34B-5928BD9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D3616-2E69-5ACE-9BDC-C662680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72D88-086B-4C8E-A72A-BA25255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965C-F18B-ED32-AFD3-CAF6C91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93C5D-DD9D-C96E-4FC0-E335435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93FA8-6714-D423-7DFB-A6BFE68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D47CD-7640-901C-3D8C-B9DC1A3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5E96E-A1BF-0CEE-701D-845FF0F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Work</a:t>
            </a:r>
          </a:p>
          <a:p>
            <a:pPr algn="ctr"/>
            <a:r>
              <a:rPr lang="en-US" altLang="ko-KR" sz="1400" dirty="0"/>
              <a:t>Directory</a:t>
            </a:r>
            <a:endParaRPr lang="ko-KR" altLang="en-US" sz="14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Staging Area</a:t>
            </a:r>
          </a:p>
          <a:p>
            <a:pPr algn="ctr"/>
            <a:r>
              <a:rPr lang="en-US" altLang="ko-KR" sz="1400" dirty="0"/>
              <a:t>(Index)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Local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Remote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85245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</a:t>
            </a:r>
            <a:r>
              <a:rPr lang="ko-KR" altLang="en-US" sz="1000" dirty="0"/>
              <a:t>의 </a:t>
            </a:r>
            <a:r>
              <a:rPr lang="en-US" altLang="ko-KR" sz="1000" dirty="0"/>
              <a:t>commit</a:t>
            </a:r>
            <a:r>
              <a:rPr lang="ko-KR" altLang="en-US" sz="1000" dirty="0"/>
              <a:t> 정보를</a:t>
            </a:r>
            <a:r>
              <a:rPr lang="en-US" altLang="ko-KR" sz="1000" dirty="0"/>
              <a:t> Remote Repository</a:t>
            </a:r>
            <a:r>
              <a:rPr lang="ko-KR" altLang="en-US" sz="1000" dirty="0" err="1"/>
              <a:t>에</a:t>
            </a:r>
            <a:r>
              <a:rPr lang="ko-KR" altLang="en-US" sz="1000" dirty="0"/>
              <a:t> 올리는 것</a:t>
            </a: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1620411" y="510857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02478" y="5924655"/>
            <a:ext cx="3010854" cy="488290"/>
          </a:xfrm>
          <a:prstGeom prst="wedgeRoundRectCallout">
            <a:avLst>
              <a:gd name="adj1" fmla="val 40336"/>
              <a:gd name="adj2" fmla="val -1187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복사하는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  <p:sp>
        <p:nvSpPr>
          <p:cNvPr id="4" name="말풍선: 모서리가 둥근 사각형 2">
            <a:extLst>
              <a:ext uri="{FF2B5EF4-FFF2-40B4-BE49-F238E27FC236}">
                <a16:creationId xmlns:a16="http://schemas.microsoft.com/office/drawing/2014/main" id="{52C11ABD-1BBB-996C-05AA-A140CB183E30}"/>
              </a:ext>
            </a:extLst>
          </p:cNvPr>
          <p:cNvSpPr/>
          <p:nvPr/>
        </p:nvSpPr>
        <p:spPr>
          <a:xfrm>
            <a:off x="5172268" y="2805223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Repository</a:t>
            </a:r>
            <a:r>
              <a:rPr lang="ko-KR" altLang="en-US" sz="1000" dirty="0"/>
              <a:t>기록</a:t>
            </a:r>
          </a:p>
        </p:txBody>
      </p:sp>
      <p:sp>
        <p:nvSpPr>
          <p:cNvPr id="5" name="말풍선: 모서리가 둥근 사각형 2">
            <a:extLst>
              <a:ext uri="{FF2B5EF4-FFF2-40B4-BE49-F238E27FC236}">
                <a16:creationId xmlns:a16="http://schemas.microsoft.com/office/drawing/2014/main" id="{6485E762-3184-EEB9-1F3B-4063D7F99F54}"/>
              </a:ext>
            </a:extLst>
          </p:cNvPr>
          <p:cNvSpPr/>
          <p:nvPr/>
        </p:nvSpPr>
        <p:spPr>
          <a:xfrm>
            <a:off x="10656131" y="3983503"/>
            <a:ext cx="1043658" cy="808348"/>
          </a:xfrm>
          <a:prstGeom prst="wedgeRoundRectCallout">
            <a:avLst>
              <a:gd name="adj1" fmla="val -70295"/>
              <a:gd name="adj2" fmla="val -209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원격 저장소에서 변경된 내용 다운로드 하는 것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99E52-365E-FEBF-B887-CECF26ED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화살표: 왼쪽 45">
            <a:extLst>
              <a:ext uri="{FF2B5EF4-FFF2-40B4-BE49-F238E27FC236}">
                <a16:creationId xmlns:a16="http://schemas.microsoft.com/office/drawing/2014/main" id="{0C0BDD8E-F372-AD0C-011F-7C964E763966}"/>
              </a:ext>
            </a:extLst>
          </p:cNvPr>
          <p:cNvSpPr/>
          <p:nvPr/>
        </p:nvSpPr>
        <p:spPr>
          <a:xfrm>
            <a:off x="1611088" y="4498999"/>
            <a:ext cx="5607696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</a:t>
            </a:r>
            <a:r>
              <a:rPr lang="ko-KR" altLang="en-US" sz="1400" dirty="0"/>
              <a:t> </a:t>
            </a:r>
            <a:r>
              <a:rPr lang="en-US" altLang="ko-KR" sz="1400" dirty="0"/>
              <a:t>--version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r>
              <a:rPr lang="en-US" altLang="ko-KR" sz="1400" dirty="0"/>
              <a:t>(Windows</a:t>
            </a:r>
            <a:r>
              <a:rPr lang="ko-KR" altLang="en-US" sz="1400" dirty="0"/>
              <a:t> 용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AA561-56EA-92C8-9A11-99BD0D4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16E6-DA7F-6CA1-B244-0983DF0D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”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git</a:t>
            </a:r>
            <a:r>
              <a:rPr lang="ko-KR" altLang="en-US" sz="1200" dirty="0"/>
              <a:t>에서 원격 저장소 정보 삭제</a:t>
            </a:r>
            <a:r>
              <a:rPr lang="en-US" altLang="ko-KR" sz="1200" dirty="0"/>
              <a:t>,</a:t>
            </a:r>
            <a:r>
              <a:rPr lang="ko-KR" altLang="en-US" sz="1200" dirty="0"/>
              <a:t> 실제 원격 저장소가 삭제되는 것은 아님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D97AC-6737-E558-2DFA-E9DEBA5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status :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status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files :  </a:t>
            </a:r>
            <a:r>
              <a:rPr lang="fr-FR" altLang="ko-KR" sz="1200" dirty="0" err="1"/>
              <a:t>Working</a:t>
            </a:r>
            <a:r>
              <a:rPr lang="fr-FR" altLang="ko-KR" sz="1200" dirty="0"/>
              <a:t>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 Files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”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1” 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2”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  </a:t>
            </a:r>
            <a:r>
              <a:rPr lang="ko-KR" altLang="en-US" sz="1200" dirty="0"/>
              <a:t>수행 후 이어서</a:t>
            </a:r>
            <a:r>
              <a:rPr lang="en-US" altLang="ko-KR" sz="1200" dirty="0"/>
              <a:t>  $ git  rm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1”,  $ git  add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E78242-741F-5BF8-DD28-67BB28DC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새로 파일을 추가하거나 또는 기존 파일을 편집하여 수정하여</a:t>
            </a:r>
            <a:r>
              <a:rPr lang="en-US" altLang="ko-KR" sz="1200" dirty="0"/>
              <a:t>,</a:t>
            </a:r>
            <a:r>
              <a:rPr lang="ko-KR" altLang="en-US" sz="1200" dirty="0"/>
              <a:t> 작업 디렉토리</a:t>
            </a:r>
            <a:r>
              <a:rPr lang="en-US" altLang="ko-KR" sz="1200" dirty="0"/>
              <a:t>(working directory) </a:t>
            </a:r>
            <a:r>
              <a:rPr lang="ko-KR" altLang="en-US" sz="1200" dirty="0"/>
              <a:t>상의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</a:t>
            </a:r>
            <a:r>
              <a:rPr lang="en-US" altLang="ko-KR" sz="1200" dirty="0"/>
              <a:t>(staging area, index)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파일명 </a:t>
            </a:r>
            <a:r>
              <a:rPr lang="en-US" altLang="ko-KR" sz="1200" b="1" dirty="0">
                <a:solidFill>
                  <a:srgbClr val="FFFF00"/>
                </a:solidFill>
              </a:rPr>
              <a:t>: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dirty="0"/>
              <a:t>기술된  파일이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된다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 파일 가능</a:t>
            </a:r>
            <a:r>
              <a:rPr lang="en-US" altLang="ko-KR" sz="1200" dirty="0"/>
              <a:t>(</a:t>
            </a:r>
            <a:r>
              <a:rPr lang="ko-KR" altLang="en-US" sz="1200" dirty="0"/>
              <a:t>스페이스로 구분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 *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en-US" altLang="ko-KR" sz="1200" dirty="0"/>
              <a:t> </a:t>
            </a:r>
            <a:r>
              <a:rPr lang="ko-KR" altLang="en-US" sz="1200" dirty="0"/>
              <a:t>포함 될 수도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 .</a:t>
            </a:r>
            <a:r>
              <a:rPr lang="ko-KR" altLang="en-US" sz="1200" b="1" dirty="0">
                <a:solidFill>
                  <a:srgbClr val="FFFF00"/>
                </a:solidFill>
              </a:rPr>
              <a:t> 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ko-KR" altLang="en-US" sz="1200" dirty="0"/>
              <a:t> 제외</a:t>
            </a:r>
            <a:r>
              <a:rPr lang="en-US" altLang="ko-KR" sz="1200" dirty="0"/>
              <a:t>)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-u  :  </a:t>
            </a:r>
            <a:r>
              <a:rPr lang="ko-KR" altLang="en-US" sz="1200" dirty="0"/>
              <a:t>이미 </a:t>
            </a:r>
            <a:r>
              <a:rPr lang="en-US" altLang="ko-KR" sz="1200" dirty="0"/>
              <a:t>add</a:t>
            </a:r>
            <a:r>
              <a:rPr lang="ko-KR" altLang="en-US" sz="1200" dirty="0"/>
              <a:t>된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업데이트 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끝에 </a:t>
            </a:r>
            <a:r>
              <a:rPr lang="en-US" altLang="ko-KR" sz="1200" dirty="0"/>
              <a:t>path</a:t>
            </a:r>
            <a:r>
              <a:rPr lang="ko-KR" altLang="en-US" sz="1200" dirty="0"/>
              <a:t>를 주지 않으면 전체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-A  :  </a:t>
            </a:r>
            <a:r>
              <a:rPr lang="en-US" altLang="ko-KR" sz="1200" dirty="0"/>
              <a:t>git  </a:t>
            </a:r>
            <a:r>
              <a:rPr lang="en-US" altLang="ko-KR" sz="1200" dirty="0" err="1"/>
              <a:t>init</a:t>
            </a:r>
            <a:r>
              <a:rPr lang="ko-KR" altLang="en-US" sz="1200" dirty="0"/>
              <a:t>를 실행한 저장소 이하 모든 곳의 모든 변화를 </a:t>
            </a:r>
            <a:r>
              <a:rPr lang="en-US" altLang="ko-KR" sz="1200" dirty="0"/>
              <a:t>Staging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-p  :  </a:t>
            </a:r>
            <a:r>
              <a:rPr lang="en-US" altLang="ko-KR" sz="1200" dirty="0"/>
              <a:t>-A </a:t>
            </a:r>
            <a:r>
              <a:rPr lang="ko-KR" altLang="en-US" sz="1200" dirty="0"/>
              <a:t>옵션과 동일하며 추가로 변경 내용 확인하며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</a:t>
            </a:r>
            <a:r>
              <a:rPr lang="en-US" altLang="ko-KR" sz="1200" b="1" dirty="0" err="1">
                <a:solidFill>
                  <a:srgbClr val="FFFF00"/>
                </a:solidFill>
              </a:rPr>
              <a:t>i</a:t>
            </a:r>
            <a:r>
              <a:rPr lang="en-US" altLang="ko-KR" sz="1200" b="1" dirty="0">
                <a:solidFill>
                  <a:srgbClr val="FFFF00"/>
                </a:solidFill>
              </a:rPr>
              <a:t>  :  </a:t>
            </a:r>
            <a:r>
              <a:rPr lang="ko-KR" altLang="en-US" sz="1200" dirty="0"/>
              <a:t>명령어를 선택해서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 </a:t>
            </a:r>
            <a:r>
              <a:rPr lang="en-US" altLang="ko-KR" sz="1200" b="1" dirty="0">
                <a:solidFill>
                  <a:srgbClr val="FFFF00"/>
                </a:solidFill>
              </a:rPr>
              <a:t>rm  --cached  -r  *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-r  : </a:t>
            </a:r>
            <a:r>
              <a:rPr lang="ko-KR" altLang="en-US" sz="1200" dirty="0"/>
              <a:t>하위 디렉토리까지 변경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B6C896E-5D22-9DF0-9437-21679A5F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780A8B-6A2D-ED27-4EAE-71378171E956}"/>
              </a:ext>
            </a:extLst>
          </p:cNvPr>
          <p:cNvSpPr/>
          <p:nvPr/>
        </p:nvSpPr>
        <p:spPr>
          <a:xfrm>
            <a:off x="10695990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523B1-A761-0C29-F3C9-1FCDB2C4A50C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+mn-ea"/>
                <a:ea typeface="+mn-ea"/>
              </a:rPr>
              <a:t>새로 파일을 추가하거나 또는 기존 파일을 편집하여 수정하여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 작업 디렉토리</a:t>
            </a:r>
            <a:r>
              <a:rPr lang="en-US" altLang="ko-KR" sz="1200" dirty="0">
                <a:latin typeface="+mn-ea"/>
                <a:ea typeface="+mn-ea"/>
              </a:rPr>
              <a:t>(working directory) </a:t>
            </a:r>
            <a:r>
              <a:rPr lang="ko-KR" altLang="en-US" sz="1200" dirty="0">
                <a:latin typeface="+mn-ea"/>
                <a:ea typeface="+mn-ea"/>
              </a:rPr>
              <a:t>상의 변경 내용을 </a:t>
            </a:r>
            <a:r>
              <a:rPr lang="ko-KR" altLang="en-US" sz="1200" dirty="0" err="1">
                <a:latin typeface="+mn-ea"/>
                <a:ea typeface="+mn-ea"/>
              </a:rPr>
              <a:t>스테이징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  <a:r>
              <a:rPr lang="en-US" altLang="ko-KR" sz="1200" dirty="0">
                <a:latin typeface="+mn-ea"/>
                <a:ea typeface="+mn-ea"/>
              </a:rPr>
              <a:t>(staging area, index)</a:t>
            </a:r>
            <a:r>
              <a:rPr lang="ko-KR" altLang="en-US" sz="1200" dirty="0">
                <a:latin typeface="+mn-ea"/>
                <a:ea typeface="+mn-ea"/>
              </a:rPr>
              <a:t>에 추가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  : </a:t>
            </a: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 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HEAD~   ==   $ git  reset  --mixed  HEAD~ 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***  HEAD^</a:t>
            </a:r>
            <a:r>
              <a:rPr lang="ko-KR" altLang="en-US" sz="1200" dirty="0"/>
              <a:t>    </a:t>
            </a:r>
            <a:r>
              <a:rPr lang="en-US" altLang="ko-KR" sz="1200" dirty="0"/>
              <a:t>HEAD^^</a:t>
            </a:r>
            <a:r>
              <a:rPr lang="ko-KR" altLang="en-US" sz="1200" dirty="0"/>
              <a:t>   </a:t>
            </a:r>
            <a:r>
              <a:rPr lang="en-US" altLang="ko-KR" sz="1200" dirty="0"/>
              <a:t>HEAD~</a:t>
            </a:r>
            <a:r>
              <a:rPr lang="ko-KR" altLang="en-US" sz="1200" dirty="0"/>
              <a:t>   </a:t>
            </a:r>
            <a:r>
              <a:rPr lang="en-US" altLang="ko-KR" sz="1200" dirty="0"/>
              <a:t>HEAD~2</a:t>
            </a:r>
            <a:r>
              <a:rPr lang="ko-KR" altLang="en-US" sz="1200" dirty="0"/>
              <a:t>   </a:t>
            </a:r>
            <a:r>
              <a:rPr lang="en-US" altLang="ko-KR" sz="1200" dirty="0"/>
              <a:t>HEAD~3  : </a:t>
            </a:r>
            <a:r>
              <a:rPr lang="ko-KR" altLang="en-US" sz="1200" dirty="0"/>
              <a:t>의미  이해 할 것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DB97B-86A5-3F4D-C756-ACB201806806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3714</TotalTime>
  <Words>4108</Words>
  <Application>Microsoft Macintosh PowerPoint</Application>
  <PresentationFormat>와이드스크린</PresentationFormat>
  <Paragraphs>464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Century Gothic</vt:lpstr>
      <vt:lpstr>Wingdings</vt:lpstr>
      <vt:lpstr>Wingdings 3</vt:lpstr>
      <vt:lpstr>이온</vt:lpstr>
      <vt:lpstr>git &amp; gitHub</vt:lpstr>
      <vt:lpstr>git 이용한 문서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status : 파일 상태 변화</vt:lpstr>
      <vt:lpstr>git add</vt:lpstr>
      <vt:lpstr>git commit</vt:lpstr>
      <vt:lpstr>git 설치 후 일반적으로 작업하는 순서</vt:lpstr>
      <vt:lpstr>git  reset</vt:lpstr>
      <vt:lpstr>git  revert</vt:lpstr>
      <vt:lpstr>git  diff   vs  git  diff  HEAD</vt:lpstr>
      <vt:lpstr>git  log</vt:lpstr>
      <vt:lpstr>Scenario 1-1</vt:lpstr>
      <vt:lpstr>Scenario 1-2</vt:lpstr>
      <vt:lpstr>Scenario 1-3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dyhong@racosys.com</cp:lastModifiedBy>
  <cp:revision>161</cp:revision>
  <cp:lastPrinted>2024-06-27T03:26:33Z</cp:lastPrinted>
  <dcterms:created xsi:type="dcterms:W3CDTF">2021-02-09T01:30:36Z</dcterms:created>
  <dcterms:modified xsi:type="dcterms:W3CDTF">2024-06-27T05:11:59Z</dcterms:modified>
</cp:coreProperties>
</file>