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58" r:id="rId4"/>
    <p:sldId id="268" r:id="rId5"/>
    <p:sldId id="274" r:id="rId6"/>
    <p:sldId id="275" r:id="rId7"/>
    <p:sldId id="269" r:id="rId8"/>
    <p:sldId id="276" r:id="rId9"/>
    <p:sldId id="277" r:id="rId10"/>
    <p:sldId id="289" r:id="rId11"/>
    <p:sldId id="279" r:id="rId12"/>
    <p:sldId id="278" r:id="rId13"/>
    <p:sldId id="291" r:id="rId14"/>
    <p:sldId id="290" r:id="rId15"/>
    <p:sldId id="267" r:id="rId16"/>
    <p:sldId id="282" r:id="rId17"/>
    <p:sldId id="283" r:id="rId18"/>
    <p:sldId id="273" r:id="rId19"/>
    <p:sldId id="280" r:id="rId20"/>
    <p:sldId id="272" r:id="rId21"/>
    <p:sldId id="281" r:id="rId22"/>
    <p:sldId id="285" r:id="rId23"/>
    <p:sldId id="286" r:id="rId24"/>
    <p:sldId id="265" r:id="rId25"/>
    <p:sldId id="261" r:id="rId26"/>
    <p:sldId id="262" r:id="rId27"/>
    <p:sldId id="263" r:id="rId28"/>
    <p:sldId id="287" r:id="rId29"/>
    <p:sldId id="288" r:id="rId30"/>
  </p:sldIdLst>
  <p:sldSz cx="12192000" cy="6858000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0337" autoAdjust="0"/>
  </p:normalViewPr>
  <p:slideViewPr>
    <p:cSldViewPr snapToGrid="0">
      <p:cViewPr varScale="1">
        <p:scale>
          <a:sx n="141" d="100"/>
          <a:sy n="141" d="100"/>
        </p:scale>
        <p:origin x="1768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676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024B54-3D20-42B6-A112-BFED72D3BCE0}" type="datetimeFigureOut">
              <a:rPr lang="ko-KR" altLang="en-US" smtClean="0"/>
              <a:t>2024. 7. 1.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9516039"/>
            <a:ext cx="2985558" cy="50267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AFA3339-C1F7-4E78-9CE0-6AA42C0BE6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2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A3339-C1F7-4E78-9CE0-6AA42C0BE6D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3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387A-6E2C-B246-B443-8C6807E54A99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756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072E-9E70-AC41-B766-652E27B91254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2908-D02A-724D-B4B8-69C7DBF1E793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0066" y="5964798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981A-283A-8C41-BA9C-B5A9FB391436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6775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8110-9C21-A144-9082-289893FA67E4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5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DE03-EFB5-B249-9D18-C13D44718C0B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5988384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6547-F59A-8E43-BD7C-934028311802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6314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532-5981-BC46-8888-85596E3A4FC1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53189" y="598838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58DF4-D8DB-144A-9701-E27133B386AC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2564" y="5981509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91BF-DD01-4946-9386-7315BD1F9213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690" y="6009010"/>
            <a:ext cx="838199" cy="767687"/>
          </a:xfrm>
        </p:spPr>
        <p:txBody>
          <a:bodyPr/>
          <a:lstStyle>
            <a:lvl1pPr>
              <a:defRPr sz="1600"/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A0F-6D41-7B49-B22C-A9F236C52729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6940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EC8B-BECC-1C46-B381-022BF3F0F7F3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80691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9D470-6CCC-F648-970D-2F7FF58DFBDE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80690" y="6009011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06BBD-4B9A-1B4B-9F55-C0406533B442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637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6FBC-5C13-6A40-9237-5E05BB068118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60065" y="6002135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25AD-69FB-F644-BB07-54B586E66AF3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66940" y="60198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D38D-5C38-CF44-9C59-A625202462C2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3816" y="600901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D38A69-533C-AF4E-992D-2B9AC4FB3149}" type="datetime1">
              <a:rPr lang="ko-KR" altLang="en-US" smtClean="0"/>
              <a:t>2024. 7. 1.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239439" y="598150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600" b="0" i="0">
                <a:solidFill>
                  <a:srgbClr val="FFFF00"/>
                </a:solidFill>
              </a:defRPr>
            </a:lvl1pPr>
          </a:lstStyle>
          <a:p>
            <a:fld id="{58EAE3A8-C6AA-4E4E-BC12-CC67E422A6B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382D1-8DAD-4286-845D-970E34937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pPr algn="ctr"/>
            <a:r>
              <a:rPr lang="en-US" altLang="ko-KR" dirty="0"/>
              <a:t>git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478DBE-9BDC-47B9-B3E8-4A4F98330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2021.02.09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63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후 일반적으로 작업하는 순서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B44AAB6-5536-9826-681F-ACC5E90ED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32204"/>
              </p:ext>
            </p:extLst>
          </p:nvPr>
        </p:nvGraphicFramePr>
        <p:xfrm>
          <a:off x="760473" y="1578648"/>
          <a:ext cx="10520218" cy="4723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965">
                  <a:extLst>
                    <a:ext uri="{9D8B030D-6E8A-4147-A177-3AD203B41FA5}">
                      <a16:colId xmlns:a16="http://schemas.microsoft.com/office/drawing/2014/main" val="2468734503"/>
                    </a:ext>
                  </a:extLst>
                </a:gridCol>
                <a:gridCol w="4997104">
                  <a:extLst>
                    <a:ext uri="{9D8B030D-6E8A-4147-A177-3AD203B41FA5}">
                      <a16:colId xmlns:a16="http://schemas.microsoft.com/office/drawing/2014/main" val="1607038029"/>
                    </a:ext>
                  </a:extLst>
                </a:gridCol>
                <a:gridCol w="4989149">
                  <a:extLst>
                    <a:ext uri="{9D8B030D-6E8A-4147-A177-3AD203B41FA5}">
                      <a16:colId xmlns:a16="http://schemas.microsoft.com/office/drawing/2014/main" val="2926368254"/>
                    </a:ext>
                  </a:extLst>
                </a:gridCol>
              </a:tblGrid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Working Directory </a:t>
                      </a:r>
                      <a:r>
                        <a:rPr lang="ko-KR" altLang="en-US" sz="1400" b="1" dirty="0"/>
                        <a:t>이동 후 </a:t>
                      </a:r>
                      <a:r>
                        <a:rPr lang="en-US" altLang="ko-KR" sz="1400" b="1" dirty="0"/>
                        <a:t>git Bash </a:t>
                      </a:r>
                      <a:r>
                        <a:rPr lang="ko-KR" altLang="en-US" sz="1400" b="1" dirty="0"/>
                        <a:t>실행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관리하며 작업 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결정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406453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init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Local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Repository(</a:t>
                      </a:r>
                      <a:r>
                        <a:rPr lang="ko-KR" altLang="en-US" sz="1200" dirty="0"/>
                        <a:t>로컬 저장소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생성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59378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user.name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영문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)＂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저자명</a:t>
                      </a:r>
                      <a:r>
                        <a:rPr lang="en-US" altLang="ko-KR" sz="1200" dirty="0"/>
                        <a:t>, Author)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909094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config  --local  </a:t>
                      </a:r>
                      <a:r>
                        <a:rPr lang="en-US" sz="1400" b="1" dirty="0" err="1">
                          <a:solidFill>
                            <a:srgbClr val="FFFF00"/>
                          </a:solidFill>
                        </a:rPr>
                        <a:t>user.email</a:t>
                      </a: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  “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각자 이메일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＂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기록하는 사람의 이메일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등록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4836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add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현재 </a:t>
                      </a:r>
                      <a:r>
                        <a:rPr lang="en-US" altLang="ko-KR" sz="1200" dirty="0"/>
                        <a:t>Working Directory </a:t>
                      </a:r>
                      <a:r>
                        <a:rPr lang="ko-KR" altLang="en-US" sz="1200" dirty="0"/>
                        <a:t>밑에 있는 모든 파일들을 </a:t>
                      </a:r>
                      <a:r>
                        <a:rPr lang="en-US" altLang="ko-KR" sz="1200" dirty="0"/>
                        <a:t>Staging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7603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Staging(Tracked Files)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Untracked Files</a:t>
                      </a:r>
                      <a:r>
                        <a:rPr lang="ko-KR" altLang="en-US" sz="1200" dirty="0"/>
                        <a:t>이 없는지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10105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commit  -m  “commit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명칭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예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: v1)”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Staging</a:t>
                      </a:r>
                      <a:r>
                        <a:rPr lang="ko-KR" altLang="en-US" sz="1200" dirty="0"/>
                        <a:t>된 파일들을 </a:t>
                      </a:r>
                      <a:r>
                        <a:rPr lang="en-US" altLang="ko-KR" sz="1200" dirty="0"/>
                        <a:t>commit </a:t>
                      </a:r>
                      <a:r>
                        <a:rPr lang="ko-KR" altLang="en-US" sz="1200" dirty="0"/>
                        <a:t>하여 로컬저장소에 저장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369737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git 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로컬 저장소에 기록된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을 확인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421791"/>
                  </a:ext>
                </a:extLst>
              </a:tr>
              <a:tr h="4615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이후 본인의 작업에 따라 파일들을 생성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수정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삭제 등을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257711"/>
                  </a:ext>
                </a:extLst>
              </a:tr>
              <a:tr h="5690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</a:rPr>
                        <a:t>05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</a:t>
                      </a:r>
                      <a:r>
                        <a:rPr lang="en-US" altLang="ko-KR" sz="1400" b="1" dirty="0">
                          <a:solidFill>
                            <a:srgbClr val="FFFF00"/>
                          </a:solidFill>
                        </a:rPr>
                        <a:t>~ 08</a:t>
                      </a:r>
                      <a:r>
                        <a:rPr lang="ko-KR" altLang="en-US" sz="1400" b="1" dirty="0">
                          <a:solidFill>
                            <a:srgbClr val="FFFF00"/>
                          </a:solidFill>
                        </a:rPr>
                        <a:t>번 까지 수행</a:t>
                      </a:r>
                      <a:endParaRPr lang="en-US" sz="14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파일에 어떤 변경을 줄 때 마다 하기 보다는 일정 단위 작업이 완료된 후 한번씩 수행하거나 하루 일과를 종료할 때 한 번 하는 것이 효율적</a:t>
                      </a:r>
                      <a:r>
                        <a:rPr lang="en-US" altLang="ko-KR" sz="1200" dirty="0"/>
                        <a:t>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92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5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reset</a:t>
            </a:r>
            <a:endParaRPr lang="ko-KR" altLang="en-US" sz="3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C27B64-FCB1-4FE0-8275-D32EE7F13C23}"/>
              </a:ext>
            </a:extLst>
          </p:cNvPr>
          <p:cNvSpPr/>
          <p:nvPr/>
        </p:nvSpPr>
        <p:spPr>
          <a:xfrm>
            <a:off x="219030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C2506F-C908-42F8-889B-E269AC9CF069}"/>
              </a:ext>
            </a:extLst>
          </p:cNvPr>
          <p:cNvSpPr/>
          <p:nvPr/>
        </p:nvSpPr>
        <p:spPr>
          <a:xfrm>
            <a:off x="2864682" y="4539981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907797-A311-40E8-85AC-D135228CF69B}"/>
              </a:ext>
            </a:extLst>
          </p:cNvPr>
          <p:cNvSpPr/>
          <p:nvPr/>
        </p:nvSpPr>
        <p:spPr>
          <a:xfrm>
            <a:off x="1605708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9F0359-59A1-4444-9A94-CDCEDF6B8C81}"/>
              </a:ext>
            </a:extLst>
          </p:cNvPr>
          <p:cNvSpPr/>
          <p:nvPr/>
        </p:nvSpPr>
        <p:spPr>
          <a:xfrm>
            <a:off x="367846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E4DFA6-3052-4BC1-A208-4FED8AF021A4}"/>
              </a:ext>
            </a:extLst>
          </p:cNvPr>
          <p:cNvSpPr/>
          <p:nvPr/>
        </p:nvSpPr>
        <p:spPr>
          <a:xfrm>
            <a:off x="411315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D438B79-16E7-499A-B539-6AB17C23F5D5}"/>
              </a:ext>
            </a:extLst>
          </p:cNvPr>
          <p:cNvSpPr/>
          <p:nvPr/>
        </p:nvSpPr>
        <p:spPr>
          <a:xfrm>
            <a:off x="1649177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01591F-1329-4694-AEC9-CCBE6FB6FCEC}"/>
              </a:ext>
            </a:extLst>
          </p:cNvPr>
          <p:cNvSpPr/>
          <p:nvPr/>
        </p:nvSpPr>
        <p:spPr>
          <a:xfrm>
            <a:off x="2908151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F1BCC5-5D6E-4298-A439-49FB40D3B8B7}"/>
              </a:ext>
            </a:extLst>
          </p:cNvPr>
          <p:cNvSpPr/>
          <p:nvPr/>
        </p:nvSpPr>
        <p:spPr>
          <a:xfrm>
            <a:off x="219030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9775B8-FE0B-45B8-AF42-0EDB87B3E06A}"/>
              </a:ext>
            </a:extLst>
          </p:cNvPr>
          <p:cNvGrpSpPr/>
          <p:nvPr/>
        </p:nvGrpSpPr>
        <p:grpSpPr>
          <a:xfrm>
            <a:off x="1650270" y="1929878"/>
            <a:ext cx="969836" cy="1326906"/>
            <a:chOff x="8985380" y="2211355"/>
            <a:chExt cx="1287624" cy="1467849"/>
          </a:xfrm>
        </p:grpSpPr>
        <p:sp>
          <p:nvSpPr>
            <p:cNvPr id="31" name="화살표: 아래쪽 30">
              <a:extLst>
                <a:ext uri="{FF2B5EF4-FFF2-40B4-BE49-F238E27FC236}">
                  <a16:creationId xmlns:a16="http://schemas.microsoft.com/office/drawing/2014/main" id="{E2380E59-D303-455B-928C-B3497B95DE91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DA44E8-CE88-46ED-8C5C-77E56CC3FF64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20D717-49B8-4410-9669-AF727C2306A6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E4699E86-F0C4-421F-9CAF-B6DB37C8F708}"/>
              </a:ext>
            </a:extLst>
          </p:cNvPr>
          <p:cNvSpPr/>
          <p:nvPr/>
        </p:nvSpPr>
        <p:spPr>
          <a:xfrm>
            <a:off x="472271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C15AFF89-BC65-498E-B95D-90E191E8FFA4}"/>
              </a:ext>
            </a:extLst>
          </p:cNvPr>
          <p:cNvSpPr/>
          <p:nvPr/>
        </p:nvSpPr>
        <p:spPr>
          <a:xfrm>
            <a:off x="1705782" y="535624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36" name="사각형: 모서리가 접힌 도형 35">
            <a:extLst>
              <a:ext uri="{FF2B5EF4-FFF2-40B4-BE49-F238E27FC236}">
                <a16:creationId xmlns:a16="http://schemas.microsoft.com/office/drawing/2014/main" id="{B7B39673-0A72-4B08-A0EB-1AFA4556E636}"/>
              </a:ext>
            </a:extLst>
          </p:cNvPr>
          <p:cNvSpPr/>
          <p:nvPr/>
        </p:nvSpPr>
        <p:spPr>
          <a:xfrm>
            <a:off x="2964756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7DB549C3-A378-4077-A4AB-5EC4B6ACE9B0}"/>
              </a:ext>
            </a:extLst>
          </p:cNvPr>
          <p:cNvSpPr/>
          <p:nvPr/>
        </p:nvSpPr>
        <p:spPr>
          <a:xfrm>
            <a:off x="455207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54" name="사각형: 모서리가 접힌 도형 53">
            <a:extLst>
              <a:ext uri="{FF2B5EF4-FFF2-40B4-BE49-F238E27FC236}">
                <a16:creationId xmlns:a16="http://schemas.microsoft.com/office/drawing/2014/main" id="{DFF55829-2CC2-4E21-A32F-BC7867CB2E61}"/>
              </a:ext>
            </a:extLst>
          </p:cNvPr>
          <p:cNvSpPr/>
          <p:nvPr/>
        </p:nvSpPr>
        <p:spPr>
          <a:xfrm>
            <a:off x="1693069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55" name="사각형: 모서리가 접힌 도형 54">
            <a:extLst>
              <a:ext uri="{FF2B5EF4-FFF2-40B4-BE49-F238E27FC236}">
                <a16:creationId xmlns:a16="http://schemas.microsoft.com/office/drawing/2014/main" id="{65D6BC20-6019-4B1D-B33B-142D99B9307D}"/>
              </a:ext>
            </a:extLst>
          </p:cNvPr>
          <p:cNvSpPr/>
          <p:nvPr/>
        </p:nvSpPr>
        <p:spPr>
          <a:xfrm>
            <a:off x="2908151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C2487D4-7D2F-4122-91A2-2E8BEC608003}"/>
              </a:ext>
            </a:extLst>
          </p:cNvPr>
          <p:cNvSpPr/>
          <p:nvPr/>
        </p:nvSpPr>
        <p:spPr>
          <a:xfrm>
            <a:off x="4167125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E45D716-6847-4040-9405-8EE4D63EE9D1}"/>
              </a:ext>
            </a:extLst>
          </p:cNvPr>
          <p:cNvSpPr/>
          <p:nvPr/>
        </p:nvSpPr>
        <p:spPr>
          <a:xfrm>
            <a:off x="5553803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866F19-1024-4F2C-86CE-95D44F09A614}"/>
              </a:ext>
            </a:extLst>
          </p:cNvPr>
          <p:cNvSpPr/>
          <p:nvPr/>
        </p:nvSpPr>
        <p:spPr>
          <a:xfrm>
            <a:off x="4315941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3D19AB-FB04-42BB-9AF5-BE20D66650F5}"/>
              </a:ext>
            </a:extLst>
          </p:cNvPr>
          <p:cNvSpPr/>
          <p:nvPr/>
        </p:nvSpPr>
        <p:spPr>
          <a:xfrm>
            <a:off x="4359410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E8AA255-3F04-49DE-A41F-353D1DEF60B1}"/>
              </a:ext>
            </a:extLst>
          </p:cNvPr>
          <p:cNvSpPr/>
          <p:nvPr/>
        </p:nvSpPr>
        <p:spPr>
          <a:xfrm>
            <a:off x="5597272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37DE28-DE26-432B-AABB-C4DEE1804498}"/>
              </a:ext>
            </a:extLst>
          </p:cNvPr>
          <p:cNvSpPr/>
          <p:nvPr/>
        </p:nvSpPr>
        <p:spPr>
          <a:xfrm>
            <a:off x="6856246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6D3F46-9D27-42B9-96A3-D41CEA216DBB}"/>
              </a:ext>
            </a:extLst>
          </p:cNvPr>
          <p:cNvSpPr/>
          <p:nvPr/>
        </p:nvSpPr>
        <p:spPr>
          <a:xfrm>
            <a:off x="4167125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749D4DB-8541-4008-B500-0A9F6E53619F}"/>
              </a:ext>
            </a:extLst>
          </p:cNvPr>
          <p:cNvGrpSpPr/>
          <p:nvPr/>
        </p:nvGrpSpPr>
        <p:grpSpPr>
          <a:xfrm>
            <a:off x="5598365" y="1889110"/>
            <a:ext cx="969836" cy="1326906"/>
            <a:chOff x="8985380" y="2211355"/>
            <a:chExt cx="1287624" cy="1467849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BA61A62C-E2CF-4DC0-8FC5-2DD8B86F4BE3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D75D54A-2F8C-4FDB-835C-3249992D3B85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570B2B7-BBC4-407F-B7FB-E9CD202F50F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8" name="사각형: 모서리가 접힌 도형 67">
            <a:extLst>
              <a:ext uri="{FF2B5EF4-FFF2-40B4-BE49-F238E27FC236}">
                <a16:creationId xmlns:a16="http://schemas.microsoft.com/office/drawing/2014/main" id="{E0E274BF-1A1F-4D96-887F-099278B8CD79}"/>
              </a:ext>
            </a:extLst>
          </p:cNvPr>
          <p:cNvSpPr/>
          <p:nvPr/>
        </p:nvSpPr>
        <p:spPr>
          <a:xfrm>
            <a:off x="4420366" y="5358437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6F15776B-B68F-4419-AD0F-954EA1A261EC}"/>
              </a:ext>
            </a:extLst>
          </p:cNvPr>
          <p:cNvSpPr/>
          <p:nvPr/>
        </p:nvSpPr>
        <p:spPr>
          <a:xfrm>
            <a:off x="5653877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75AF11D6-F960-419B-874E-CAC609FC91F2}"/>
              </a:ext>
            </a:extLst>
          </p:cNvPr>
          <p:cNvSpPr/>
          <p:nvPr/>
        </p:nvSpPr>
        <p:spPr>
          <a:xfrm>
            <a:off x="6912851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D676186-F30A-4AEF-B8BC-9B23AA29043E}"/>
              </a:ext>
            </a:extLst>
          </p:cNvPr>
          <p:cNvSpPr/>
          <p:nvPr/>
        </p:nvSpPr>
        <p:spPr>
          <a:xfrm>
            <a:off x="4403302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3F4010A-2318-45A6-AACB-E2AA3486E7FE}"/>
              </a:ext>
            </a:extLst>
          </p:cNvPr>
          <p:cNvSpPr/>
          <p:nvPr/>
        </p:nvSpPr>
        <p:spPr>
          <a:xfrm>
            <a:off x="5641164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F7C3AE99-7547-45CC-8C62-2EC601D6CBED}"/>
              </a:ext>
            </a:extLst>
          </p:cNvPr>
          <p:cNvSpPr/>
          <p:nvPr/>
        </p:nvSpPr>
        <p:spPr>
          <a:xfrm>
            <a:off x="6856246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3AC5570-6D48-4A6D-A7E6-5B3304946F2C}"/>
              </a:ext>
            </a:extLst>
          </p:cNvPr>
          <p:cNvSpPr/>
          <p:nvPr/>
        </p:nvSpPr>
        <p:spPr>
          <a:xfrm>
            <a:off x="8116202" y="4325374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72CAF4-FE8D-4823-9877-AA8776293C45}"/>
              </a:ext>
            </a:extLst>
          </p:cNvPr>
          <p:cNvSpPr/>
          <p:nvPr/>
        </p:nvSpPr>
        <p:spPr>
          <a:xfrm>
            <a:off x="9502880" y="4539981"/>
            <a:ext cx="1089046" cy="5356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8743237-89CA-40FB-B8D0-D2E8BF3ECF04}"/>
              </a:ext>
            </a:extLst>
          </p:cNvPr>
          <p:cNvSpPr/>
          <p:nvPr/>
        </p:nvSpPr>
        <p:spPr>
          <a:xfrm>
            <a:off x="8265018" y="4539981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1A0B0C-3375-4751-94BF-94D22A684705}"/>
              </a:ext>
            </a:extLst>
          </p:cNvPr>
          <p:cNvSpPr/>
          <p:nvPr/>
        </p:nvSpPr>
        <p:spPr>
          <a:xfrm>
            <a:off x="8308487" y="5083195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9E1369A-5C6B-492D-BE8D-E363A57C301E}"/>
              </a:ext>
            </a:extLst>
          </p:cNvPr>
          <p:cNvSpPr/>
          <p:nvPr/>
        </p:nvSpPr>
        <p:spPr>
          <a:xfrm>
            <a:off x="9546349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FA18C5-6C92-497C-82A5-4B3E03C03404}"/>
              </a:ext>
            </a:extLst>
          </p:cNvPr>
          <p:cNvSpPr/>
          <p:nvPr/>
        </p:nvSpPr>
        <p:spPr>
          <a:xfrm>
            <a:off x="10805323" y="5075584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EB6465-4CD4-49AC-BCC2-5450012243B2}"/>
              </a:ext>
            </a:extLst>
          </p:cNvPr>
          <p:cNvSpPr/>
          <p:nvPr/>
        </p:nvSpPr>
        <p:spPr>
          <a:xfrm>
            <a:off x="8116202" y="1433375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3ADFDCAE-FA2A-4A9F-A810-7C64DE409B1E}"/>
              </a:ext>
            </a:extLst>
          </p:cNvPr>
          <p:cNvGrpSpPr/>
          <p:nvPr/>
        </p:nvGrpSpPr>
        <p:grpSpPr>
          <a:xfrm>
            <a:off x="9549705" y="1889110"/>
            <a:ext cx="969836" cy="1326906"/>
            <a:chOff x="8985380" y="2211355"/>
            <a:chExt cx="1287624" cy="1467849"/>
          </a:xfrm>
        </p:grpSpPr>
        <p:sp>
          <p:nvSpPr>
            <p:cNvPr id="83" name="화살표: 아래쪽 82">
              <a:extLst>
                <a:ext uri="{FF2B5EF4-FFF2-40B4-BE49-F238E27FC236}">
                  <a16:creationId xmlns:a16="http://schemas.microsoft.com/office/drawing/2014/main" id="{8D683023-E21E-4FA9-B22D-7D84390856BD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AD2F9EC-C411-43F4-BD67-677F3AEC134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987C6BC-9FC3-4AC7-BFF9-67BA0676577B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FA8D3496-E1FD-499C-985F-DD31B3096EB9}"/>
              </a:ext>
            </a:extLst>
          </p:cNvPr>
          <p:cNvSpPr/>
          <p:nvPr/>
        </p:nvSpPr>
        <p:spPr>
          <a:xfrm>
            <a:off x="8369443" y="5358437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7" name="사각형: 모서리가 접힌 도형 86">
            <a:extLst>
              <a:ext uri="{FF2B5EF4-FFF2-40B4-BE49-F238E27FC236}">
                <a16:creationId xmlns:a16="http://schemas.microsoft.com/office/drawing/2014/main" id="{61117A30-724B-471A-BBE3-A882292269B6}"/>
              </a:ext>
            </a:extLst>
          </p:cNvPr>
          <p:cNvSpPr/>
          <p:nvPr/>
        </p:nvSpPr>
        <p:spPr>
          <a:xfrm>
            <a:off x="9602954" y="5356241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F2743B7F-CA7A-4CAC-A35D-0F43F2C1E04A}"/>
              </a:ext>
            </a:extLst>
          </p:cNvPr>
          <p:cNvSpPr/>
          <p:nvPr/>
        </p:nvSpPr>
        <p:spPr>
          <a:xfrm>
            <a:off x="10861928" y="535624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4B64291B-3660-43C8-91B6-D5AF3F2612F8}"/>
              </a:ext>
            </a:extLst>
          </p:cNvPr>
          <p:cNvSpPr/>
          <p:nvPr/>
        </p:nvSpPr>
        <p:spPr>
          <a:xfrm>
            <a:off x="8352379" y="3421291"/>
            <a:ext cx="914324" cy="598143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2C63AD0B-E7B9-49EB-8739-51FC88FEB220}"/>
              </a:ext>
            </a:extLst>
          </p:cNvPr>
          <p:cNvSpPr/>
          <p:nvPr/>
        </p:nvSpPr>
        <p:spPr>
          <a:xfrm>
            <a:off x="9590241" y="3421290"/>
            <a:ext cx="914324" cy="59814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1-2</a:t>
            </a:r>
            <a:endParaRPr lang="ko-KR" altLang="en-US" sz="1050" dirty="0"/>
          </a:p>
        </p:txBody>
      </p:sp>
      <p:sp>
        <p:nvSpPr>
          <p:cNvPr id="91" name="사각형: 모서리가 접힌 도형 90">
            <a:extLst>
              <a:ext uri="{FF2B5EF4-FFF2-40B4-BE49-F238E27FC236}">
                <a16:creationId xmlns:a16="http://schemas.microsoft.com/office/drawing/2014/main" id="{945F008A-275C-4786-B7FE-CDE6F8FC37AA}"/>
              </a:ext>
            </a:extLst>
          </p:cNvPr>
          <p:cNvSpPr/>
          <p:nvPr/>
        </p:nvSpPr>
        <p:spPr>
          <a:xfrm>
            <a:off x="10805323" y="3405051"/>
            <a:ext cx="914324" cy="598143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1-3</a:t>
            </a:r>
            <a:endParaRPr lang="ko-KR" altLang="en-US" sz="105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BE1BF1-992E-49EA-9730-1CDF6D8C4BDE}"/>
              </a:ext>
            </a:extLst>
          </p:cNvPr>
          <p:cNvSpPr/>
          <p:nvPr/>
        </p:nvSpPr>
        <p:spPr>
          <a:xfrm>
            <a:off x="597634" y="6214883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--soft  HEAD~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EE6BCC5-FD5D-4A58-B615-E00FCEB1C4FA}"/>
              </a:ext>
            </a:extLst>
          </p:cNvPr>
          <p:cNvSpPr/>
          <p:nvPr/>
        </p:nvSpPr>
        <p:spPr>
          <a:xfrm>
            <a:off x="4419822" y="6250265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--mixed  HEAD~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5277AA8-127A-4915-8568-AFF8E12291FC}"/>
              </a:ext>
            </a:extLst>
          </p:cNvPr>
          <p:cNvSpPr/>
          <p:nvPr/>
        </p:nvSpPr>
        <p:spPr>
          <a:xfrm>
            <a:off x="8401225" y="6222494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$ git  reset  --hard  HEAD~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74B47-EBF0-8733-3AF9-74390185CB62}"/>
              </a:ext>
            </a:extLst>
          </p:cNvPr>
          <p:cNvSpPr txBox="1"/>
          <p:nvPr/>
        </p:nvSpPr>
        <p:spPr>
          <a:xfrm>
            <a:off x="2768005" y="1074211"/>
            <a:ext cx="6655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여러 명이 원격저장소 사용하여 공유하는 경우에는 사용금지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대신 </a:t>
            </a:r>
            <a:r>
              <a:rPr lang="en-US" altLang="ko-KR" sz="1400" b="1" dirty="0">
                <a:solidFill>
                  <a:srgbClr val="FF0000"/>
                </a:solidFill>
              </a:rPr>
              <a:t>git revert </a:t>
            </a:r>
            <a:r>
              <a:rPr lang="ko-KR" altLang="en-US" sz="1400" b="1" dirty="0">
                <a:solidFill>
                  <a:srgbClr val="FF0000"/>
                </a:solidFill>
              </a:rPr>
              <a:t>사용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4D2E7-D94A-D20D-0BB1-5BA925D8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205AE6-53A6-E27D-77AB-0712E0537221}"/>
              </a:ext>
            </a:extLst>
          </p:cNvPr>
          <p:cNvSpPr/>
          <p:nvPr/>
        </p:nvSpPr>
        <p:spPr>
          <a:xfrm>
            <a:off x="6825490" y="4527122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8391C-63E9-471D-F2A6-26EF7069DD0E}"/>
              </a:ext>
            </a:extLst>
          </p:cNvPr>
          <p:cNvSpPr/>
          <p:nvPr/>
        </p:nvSpPr>
        <p:spPr>
          <a:xfrm>
            <a:off x="10774567" y="452161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CF22A-7106-3556-08CC-4DC02446F44B}"/>
              </a:ext>
            </a:extLst>
          </p:cNvPr>
          <p:cNvSpPr txBox="1"/>
          <p:nvPr/>
        </p:nvSpPr>
        <p:spPr>
          <a:xfrm>
            <a:off x="8115220" y="146002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15A8-4303-0BB4-C274-74DAF217FC83}"/>
              </a:ext>
            </a:extLst>
          </p:cNvPr>
          <p:cNvSpPr txBox="1"/>
          <p:nvPr/>
        </p:nvSpPr>
        <p:spPr>
          <a:xfrm>
            <a:off x="4167125" y="1436069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EDB4-E8D2-A045-9EB7-FAA4A700768B}"/>
              </a:ext>
            </a:extLst>
          </p:cNvPr>
          <p:cNvSpPr txBox="1"/>
          <p:nvPr/>
        </p:nvSpPr>
        <p:spPr>
          <a:xfrm>
            <a:off x="219030" y="1456402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7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revert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3295462"/>
            <a:ext cx="10633799" cy="2952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revert  “</a:t>
            </a:r>
            <a:r>
              <a:rPr lang="en-US" altLang="ko-KR" sz="1400" b="1" dirty="0" err="1">
                <a:solidFill>
                  <a:srgbClr val="FFFF00"/>
                </a:solidFill>
              </a:rPr>
              <a:t>commit_hash</a:t>
            </a:r>
            <a:r>
              <a:rPr lang="en-US" altLang="ko-KR" sz="1400" b="1" dirty="0">
                <a:solidFill>
                  <a:srgbClr val="FFFF00"/>
                </a:solidFill>
              </a:rPr>
              <a:t>(id)”  </a:t>
            </a:r>
            <a:r>
              <a:rPr lang="ko-KR" altLang="en-US" sz="1400" b="1" dirty="0">
                <a:solidFill>
                  <a:srgbClr val="FFFF00"/>
                </a:solidFill>
              </a:rPr>
              <a:t>또는  </a:t>
            </a:r>
            <a:r>
              <a:rPr lang="en-US" altLang="ko-KR" sz="1400" b="1" dirty="0">
                <a:solidFill>
                  <a:srgbClr val="FFFF00"/>
                </a:solidFill>
              </a:rPr>
              <a:t>HEAD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revert  HEAD</a:t>
            </a:r>
            <a:r>
              <a:rPr lang="ko-KR" altLang="en-US" sz="1400" b="1" dirty="0">
                <a:solidFill>
                  <a:srgbClr val="FFFF00"/>
                </a:solidFill>
              </a:rPr>
              <a:t>   </a:t>
            </a:r>
            <a:r>
              <a:rPr lang="en-US" altLang="ko-KR" sz="1400" b="1" dirty="0">
                <a:solidFill>
                  <a:srgbClr val="FFFF00"/>
                </a:solidFill>
              </a:rPr>
              <a:t>--no-commit  :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no-commit</a:t>
            </a:r>
            <a:r>
              <a:rPr lang="ko-KR" altLang="en-US" sz="1400" b="1" dirty="0">
                <a:solidFill>
                  <a:srgbClr val="FFFF00"/>
                </a:solidFill>
              </a:rPr>
              <a:t> 옵션을 주면 </a:t>
            </a:r>
            <a:r>
              <a:rPr lang="en-US" altLang="ko-KR" sz="1400" b="1" dirty="0">
                <a:solidFill>
                  <a:srgbClr val="FFFF00"/>
                </a:solidFill>
              </a:rPr>
              <a:t>commit</a:t>
            </a:r>
            <a:r>
              <a:rPr lang="ko-KR" altLang="en-US" sz="1400" b="1" dirty="0">
                <a:solidFill>
                  <a:srgbClr val="FFFF00"/>
                </a:solidFill>
              </a:rPr>
              <a:t>은 하지 않고 </a:t>
            </a:r>
            <a:r>
              <a:rPr lang="en-US" altLang="ko-KR" sz="1400" b="1" dirty="0">
                <a:solidFill>
                  <a:srgbClr val="FFFF00"/>
                </a:solidFill>
              </a:rPr>
              <a:t>staging(add)</a:t>
            </a:r>
            <a:r>
              <a:rPr lang="ko-KR" altLang="en-US" sz="1400" b="1" dirty="0">
                <a:solidFill>
                  <a:srgbClr val="FFFF00"/>
                </a:solidFill>
              </a:rPr>
              <a:t>만 처리함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commit  -m  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:</a:t>
            </a:r>
            <a:r>
              <a:rPr lang="ko-KR" altLang="en-US" sz="1400" b="1" dirty="0">
                <a:solidFill>
                  <a:srgbClr val="FFFF00"/>
                </a:solidFill>
              </a:rPr>
              <a:t> 그리고 </a:t>
            </a:r>
            <a:r>
              <a:rPr lang="en-US" altLang="ko-KR" sz="1400" b="1" dirty="0">
                <a:solidFill>
                  <a:srgbClr val="FFFF00"/>
                </a:solidFill>
              </a:rPr>
              <a:t>commit</a:t>
            </a:r>
            <a:r>
              <a:rPr lang="ko-KR" altLang="en-US" sz="1400" b="1" dirty="0">
                <a:solidFill>
                  <a:srgbClr val="FFFF00"/>
                </a:solidFill>
              </a:rPr>
              <a:t> 하면 </a:t>
            </a:r>
            <a:r>
              <a:rPr lang="en-US" altLang="ko-KR" sz="1400" b="1" dirty="0">
                <a:solidFill>
                  <a:srgbClr val="FFFF00"/>
                </a:solidFill>
              </a:rPr>
              <a:t>revert</a:t>
            </a:r>
            <a:r>
              <a:rPr lang="ko-KR" altLang="en-US" sz="1400" b="1" dirty="0">
                <a:solidFill>
                  <a:srgbClr val="FFFF00"/>
                </a:solidFill>
              </a:rPr>
              <a:t> 하는 이유를 적을 수 있어 이렇게 많이 사용함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1.</a:t>
            </a:r>
            <a:r>
              <a:rPr lang="ko-KR" altLang="en-US" sz="1400" dirty="0"/>
              <a:t> </a:t>
            </a:r>
            <a:r>
              <a:rPr lang="en-US" altLang="ko-KR" sz="1400" dirty="0"/>
              <a:t>git  revert  HEAD~</a:t>
            </a:r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상기 명령으로 충돌</a:t>
            </a:r>
            <a:r>
              <a:rPr lang="en-US" altLang="ko-KR" sz="1400" dirty="0"/>
              <a:t>(Conflict)</a:t>
            </a:r>
            <a:r>
              <a:rPr lang="ko-KR" altLang="en-US" sz="1400" dirty="0"/>
              <a:t>이 발생할 경우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가지 내용 중 하나를 선택하여 편집하고 해당 파일을 저장한다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3.</a:t>
            </a:r>
            <a:r>
              <a:rPr lang="ko-KR" altLang="en-US" sz="1400" dirty="0"/>
              <a:t> </a:t>
            </a:r>
            <a:r>
              <a:rPr lang="en-US" altLang="ko-KR" sz="1400" dirty="0"/>
              <a:t>git  add  .      : </a:t>
            </a:r>
            <a:r>
              <a:rPr lang="ko-KR" altLang="en-US" sz="1400" dirty="0"/>
              <a:t>변경된</a:t>
            </a:r>
            <a:r>
              <a:rPr lang="en-US" altLang="ko-KR" sz="1400" dirty="0"/>
              <a:t>(</a:t>
            </a:r>
            <a:r>
              <a:rPr lang="ko-KR" altLang="en-US" sz="1400" dirty="0"/>
              <a:t>선택한</a:t>
            </a:r>
            <a:r>
              <a:rPr lang="en-US" altLang="ko-KR" sz="1400" dirty="0"/>
              <a:t>)</a:t>
            </a:r>
            <a:r>
              <a:rPr lang="ko-KR" altLang="en-US" sz="1400" dirty="0"/>
              <a:t> 내용을  </a:t>
            </a:r>
            <a:r>
              <a:rPr lang="en-US" altLang="ko-KR" sz="1400" dirty="0"/>
              <a:t>Staging</a:t>
            </a:r>
            <a:r>
              <a:rPr lang="ko-KR" altLang="en-US" sz="1400" dirty="0"/>
              <a:t> 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4.</a:t>
            </a:r>
            <a:r>
              <a:rPr lang="ko-KR" altLang="en-US" sz="1400" dirty="0"/>
              <a:t> </a:t>
            </a:r>
            <a:r>
              <a:rPr lang="en-US" altLang="ko-KR" sz="1400" dirty="0"/>
              <a:t>git  revert  --continue  : </a:t>
            </a:r>
            <a:r>
              <a:rPr lang="ko-KR" altLang="en-US" sz="1400" dirty="0"/>
              <a:t>이 명령으로 </a:t>
            </a:r>
            <a:r>
              <a:rPr lang="en-US" altLang="ko-KR" sz="1400" dirty="0"/>
              <a:t>revert</a:t>
            </a:r>
            <a:r>
              <a:rPr lang="ko-KR" altLang="en-US" sz="1400" dirty="0"/>
              <a:t> 작업을 계속 진행하여 완료한다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en-US" altLang="ko-KR" sz="1400" dirty="0"/>
              <a:t>5.</a:t>
            </a:r>
            <a:r>
              <a:rPr lang="ko-KR" altLang="en-US" sz="1400" dirty="0"/>
              <a:t> </a:t>
            </a:r>
            <a:r>
              <a:rPr lang="en-US" altLang="ko-KR" sz="1400" dirty="0"/>
              <a:t>git  log.  : revert</a:t>
            </a:r>
            <a:r>
              <a:rPr lang="ko-KR" altLang="en-US" sz="1400" dirty="0"/>
              <a:t> 된 내용을 확인한다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094DE1-EACB-0D68-EB2B-E5C29D63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24224"/>
              </p:ext>
            </p:extLst>
          </p:nvPr>
        </p:nvGraphicFramePr>
        <p:xfrm>
          <a:off x="646890" y="1288111"/>
          <a:ext cx="106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6900">
                  <a:extLst>
                    <a:ext uri="{9D8B030D-6E8A-4147-A177-3AD203B41FA5}">
                      <a16:colId xmlns:a16="http://schemas.microsoft.com/office/drawing/2014/main" val="3477318395"/>
                    </a:ext>
                  </a:extLst>
                </a:gridCol>
                <a:gridCol w="5316900">
                  <a:extLst>
                    <a:ext uri="{9D8B030D-6E8A-4147-A177-3AD203B41FA5}">
                      <a16:colId xmlns:a16="http://schemas.microsoft.com/office/drawing/2014/main" val="331982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</a:t>
                      </a:r>
                      <a:r>
                        <a:rPr lang="ko-KR" altLang="en-US" sz="18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 revert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  reset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로컬저장소 내의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로컬저장소 내의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으로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HEAD</a:t>
                      </a:r>
                      <a:r>
                        <a:rPr lang="ko-KR" altLang="en-US" sz="1200" dirty="0" err="1"/>
                        <a:t>를</a:t>
                      </a:r>
                      <a:r>
                        <a:rPr lang="ko-KR" altLang="en-US" sz="1200" dirty="0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최근의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다음에 원하는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을 추가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하는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이동된 </a:t>
                      </a:r>
                      <a:r>
                        <a:rPr lang="en-US" altLang="ko-KR" sz="1200" dirty="0"/>
                        <a:t>commit </a:t>
                      </a:r>
                      <a:r>
                        <a:rPr lang="ko-KR" altLang="en-US" sz="1200" dirty="0"/>
                        <a:t>이후의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들을 모두 삭제하는 방식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6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Conflict(</a:t>
                      </a:r>
                      <a:r>
                        <a:rPr lang="ko-KR" altLang="en-US" sz="1200" dirty="0"/>
                        <a:t>충돌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가능성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Conflict</a:t>
                      </a:r>
                      <a:r>
                        <a:rPr lang="ko-KR" altLang="en-US" sz="1200" dirty="0"/>
                        <a:t> 발생 가능성 거의 없음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7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원격저장소에 여러 사람이 같이 작업 </a:t>
                      </a:r>
                      <a:r>
                        <a:rPr lang="en-US" altLang="ko-KR" sz="1200" dirty="0"/>
                        <a:t>:</a:t>
                      </a:r>
                      <a:r>
                        <a:rPr lang="ko-KR" altLang="en-US" sz="1200" dirty="0"/>
                        <a:t> 반드시  </a:t>
                      </a:r>
                      <a:r>
                        <a:rPr lang="en-US" altLang="ko-KR" sz="1200" dirty="0"/>
                        <a:t>reset</a:t>
                      </a:r>
                      <a:r>
                        <a:rPr lang="ko-KR" altLang="en-US" sz="1200" dirty="0"/>
                        <a:t> 대신 </a:t>
                      </a:r>
                      <a:r>
                        <a:rPr lang="en-US" altLang="ko-KR" sz="1200" dirty="0"/>
                        <a:t>revert</a:t>
                      </a:r>
                      <a:r>
                        <a:rPr lang="ko-KR" altLang="en-US" sz="1200" dirty="0"/>
                        <a:t>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로컬저장소에서만 사용하거나 원격저장소를 혼자만 사용하는 경우에 사용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18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1A1EF5-E926-0CF8-8697-4939ECD11399}"/>
              </a:ext>
            </a:extLst>
          </p:cNvPr>
          <p:cNvSpPr txBox="1"/>
          <p:nvPr/>
        </p:nvSpPr>
        <p:spPr>
          <a:xfrm>
            <a:off x="7018789" y="5405736"/>
            <a:ext cx="517321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rgbClr val="FFFF00"/>
                </a:solidFill>
              </a:rPr>
              <a:t>주의사항</a:t>
            </a:r>
            <a:endParaRPr kumimoji="1" lang="en-US" altLang="ko-KR" sz="1050" dirty="0">
              <a:solidFill>
                <a:srgbClr val="FFFF00"/>
              </a:solidFill>
            </a:endParaRPr>
          </a:p>
          <a:p>
            <a:r>
              <a:rPr kumimoji="1" lang="en-US" altLang="ko-KR" sz="1050" dirty="0">
                <a:solidFill>
                  <a:srgbClr val="FFFF00"/>
                </a:solidFill>
              </a:rPr>
              <a:t>1.</a:t>
            </a:r>
            <a:r>
              <a:rPr kumimoji="1" lang="ko-KR" altLang="en-US" sz="1050" dirty="0">
                <a:solidFill>
                  <a:srgbClr val="FFFF00"/>
                </a:solidFill>
              </a:rPr>
              <a:t> </a:t>
            </a:r>
            <a:r>
              <a:rPr kumimoji="1" lang="en-US" altLang="ko-KR" sz="1050" dirty="0">
                <a:solidFill>
                  <a:srgbClr val="FFFF00"/>
                </a:solidFill>
              </a:rPr>
              <a:t>Revert</a:t>
            </a:r>
            <a:r>
              <a:rPr kumimoji="1" lang="ko-KR" altLang="en-US" sz="1050" dirty="0">
                <a:solidFill>
                  <a:srgbClr val="FFFF00"/>
                </a:solidFill>
              </a:rPr>
              <a:t>시 </a:t>
            </a:r>
            <a:r>
              <a:rPr kumimoji="1" lang="en-US" altLang="ko-KR" sz="1050" dirty="0">
                <a:solidFill>
                  <a:srgbClr val="FFFF00"/>
                </a:solidFill>
              </a:rPr>
              <a:t>HEAD</a:t>
            </a:r>
            <a:r>
              <a:rPr kumimoji="1" lang="ko-KR" altLang="en-US" sz="1050" dirty="0">
                <a:solidFill>
                  <a:srgbClr val="FFFF00"/>
                </a:solidFill>
              </a:rPr>
              <a:t>나 </a:t>
            </a:r>
            <a:r>
              <a:rPr kumimoji="1" lang="en-US" altLang="ko-KR" sz="1050" dirty="0">
                <a:solidFill>
                  <a:srgbClr val="FFFF00"/>
                </a:solidFill>
              </a:rPr>
              <a:t>commit-hash</a:t>
            </a:r>
            <a:r>
              <a:rPr kumimoji="1" lang="ko-KR" altLang="en-US" sz="1050" dirty="0">
                <a:solidFill>
                  <a:srgbClr val="FFFF00"/>
                </a:solidFill>
              </a:rPr>
              <a:t> </a:t>
            </a:r>
            <a:r>
              <a:rPr kumimoji="1" lang="ko-KR" altLang="en-US" sz="1050" dirty="0" err="1">
                <a:solidFill>
                  <a:srgbClr val="FFFF00"/>
                </a:solidFill>
              </a:rPr>
              <a:t>지정시</a:t>
            </a:r>
            <a:r>
              <a:rPr kumimoji="1" lang="ko-KR" altLang="en-US" sz="1050" dirty="0">
                <a:solidFill>
                  <a:srgbClr val="FFFF00"/>
                </a:solidFill>
              </a:rPr>
              <a:t> </a:t>
            </a:r>
            <a:r>
              <a:rPr kumimoji="1" lang="en-US" altLang="ko-KR" sz="1050" dirty="0">
                <a:solidFill>
                  <a:srgbClr val="FFFF00"/>
                </a:solidFill>
              </a:rPr>
              <a:t>reset</a:t>
            </a:r>
            <a:r>
              <a:rPr kumimoji="1" lang="ko-KR" altLang="en-US" sz="1050" dirty="0">
                <a:solidFill>
                  <a:srgbClr val="FFFF00"/>
                </a:solidFill>
              </a:rPr>
              <a:t>과 </a:t>
            </a:r>
            <a:r>
              <a:rPr kumimoji="1" lang="ko-KR" altLang="en-US" sz="1050" dirty="0" err="1">
                <a:solidFill>
                  <a:srgbClr val="FFFF00"/>
                </a:solidFill>
              </a:rPr>
              <a:t>다르개</a:t>
            </a:r>
            <a:r>
              <a:rPr kumimoji="1" lang="ko-KR" altLang="en-US" sz="1050" dirty="0">
                <a:solidFill>
                  <a:srgbClr val="FFFF00"/>
                </a:solidFill>
              </a:rPr>
              <a:t> 하나 앞을 의미한다는 점</a:t>
            </a:r>
            <a:endParaRPr kumimoji="1" lang="en-US" altLang="ko-KR" sz="1050" dirty="0">
              <a:solidFill>
                <a:srgbClr val="FFFF00"/>
              </a:solidFill>
            </a:endParaRPr>
          </a:p>
          <a:p>
            <a:r>
              <a:rPr kumimoji="1" lang="en-US" altLang="ko-KR" sz="1050" dirty="0">
                <a:solidFill>
                  <a:srgbClr val="FFFF00"/>
                </a:solidFill>
              </a:rPr>
              <a:t>2.</a:t>
            </a:r>
            <a:r>
              <a:rPr kumimoji="1" lang="ko-KR" altLang="en-US" sz="1050" dirty="0">
                <a:solidFill>
                  <a:srgbClr val="FFFF00"/>
                </a:solidFill>
              </a:rPr>
              <a:t> </a:t>
            </a:r>
            <a:r>
              <a:rPr kumimoji="1" lang="en-US" altLang="ko-KR" sz="1050" dirty="0">
                <a:solidFill>
                  <a:srgbClr val="FFFF00"/>
                </a:solidFill>
              </a:rPr>
              <a:t>Revert</a:t>
            </a:r>
            <a:r>
              <a:rPr kumimoji="1" lang="ko-KR" altLang="en-US" sz="1050" dirty="0">
                <a:solidFill>
                  <a:srgbClr val="FFFF00"/>
                </a:solidFill>
              </a:rPr>
              <a:t> 위치 </a:t>
            </a:r>
            <a:r>
              <a:rPr kumimoji="1" lang="ko-KR" altLang="en-US" sz="1050" dirty="0" err="1">
                <a:solidFill>
                  <a:srgbClr val="FFFF00"/>
                </a:solidFill>
              </a:rPr>
              <a:t>지정시</a:t>
            </a:r>
            <a:r>
              <a:rPr kumimoji="1" lang="ko-KR" altLang="en-US" sz="1050" dirty="0">
                <a:solidFill>
                  <a:srgbClr val="FFFF00"/>
                </a:solidFill>
              </a:rPr>
              <a:t> 맨 처음 </a:t>
            </a:r>
            <a:r>
              <a:rPr kumimoji="1" lang="en-US" altLang="ko-KR" sz="1050" dirty="0">
                <a:solidFill>
                  <a:srgbClr val="FFFF00"/>
                </a:solidFill>
              </a:rPr>
              <a:t>commit</a:t>
            </a:r>
            <a:r>
              <a:rPr kumimoji="1" lang="ko-KR" altLang="en-US" sz="1050" dirty="0">
                <a:solidFill>
                  <a:srgbClr val="FFFF00"/>
                </a:solidFill>
              </a:rPr>
              <a:t>을 지정하면 폴더의 파일 리셋 되어 버림</a:t>
            </a:r>
            <a:r>
              <a:rPr kumimoji="1" lang="en-US" altLang="ko-KR" sz="1050" dirty="0">
                <a:solidFill>
                  <a:srgbClr val="FFFF00"/>
                </a:solidFill>
              </a:rPr>
              <a:t>.</a:t>
            </a:r>
          </a:p>
          <a:p>
            <a:r>
              <a:rPr kumimoji="1" lang="ko-KR" altLang="en-US" sz="1050" dirty="0">
                <a:solidFill>
                  <a:srgbClr val="FFFF00"/>
                </a:solidFill>
              </a:rPr>
              <a:t>     삭제될 수도 있다는 점 유의</a:t>
            </a:r>
            <a:endParaRPr kumimoji="1" lang="en-US" altLang="ko-KR" sz="1050" dirty="0">
              <a:solidFill>
                <a:srgbClr val="FFFF00"/>
              </a:solidFill>
            </a:endParaRPr>
          </a:p>
          <a:p>
            <a:r>
              <a:rPr kumimoji="1" lang="en-US" altLang="ko-KR" sz="1050" dirty="0">
                <a:solidFill>
                  <a:srgbClr val="FFFF00"/>
                </a:solidFill>
              </a:rPr>
              <a:t>3.</a:t>
            </a:r>
            <a:r>
              <a:rPr kumimoji="1" lang="ko-KR" altLang="en-US" sz="1050" dirty="0">
                <a:solidFill>
                  <a:srgbClr val="FFFF00"/>
                </a:solidFill>
              </a:rPr>
              <a:t> 옆의 </a:t>
            </a:r>
            <a:r>
              <a:rPr kumimoji="1" lang="en-US" altLang="ko-KR" sz="1050" dirty="0">
                <a:solidFill>
                  <a:srgbClr val="FFFF00"/>
                </a:solidFill>
              </a:rPr>
              <a:t>4</a:t>
            </a:r>
            <a:r>
              <a:rPr kumimoji="1" lang="ko-KR" altLang="en-US" sz="1050" dirty="0">
                <a:solidFill>
                  <a:srgbClr val="FFFF00"/>
                </a:solidFill>
              </a:rPr>
              <a:t>번의 경우로 처리하거나 아예 </a:t>
            </a:r>
            <a:r>
              <a:rPr kumimoji="1" lang="en-US" altLang="ko-KR" sz="1050" dirty="0">
                <a:solidFill>
                  <a:srgbClr val="FFFF00"/>
                </a:solidFill>
              </a:rPr>
              <a:t>commit</a:t>
            </a:r>
            <a:r>
              <a:rPr kumimoji="1" lang="ko-KR" altLang="en-US" sz="1050" dirty="0">
                <a:solidFill>
                  <a:srgbClr val="FFFF00"/>
                </a:solidFill>
              </a:rPr>
              <a:t> 할 수도 있다는 점</a:t>
            </a:r>
            <a:r>
              <a:rPr kumimoji="1" lang="en-US" altLang="ko-KR" sz="1050" dirty="0">
                <a:solidFill>
                  <a:srgbClr val="FFFF00"/>
                </a:solidFill>
              </a:rPr>
              <a:t>.</a:t>
            </a:r>
            <a:endParaRPr kumimoji="1" lang="ko-KR" altLang="en-US" sz="105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>
                <a:solidFill>
                  <a:srgbClr val="FFFF00"/>
                </a:solidFill>
              </a:rPr>
              <a:t>git  diff   </a:t>
            </a:r>
            <a:r>
              <a:rPr lang="en-US" altLang="ko-KR" sz="3600" dirty="0"/>
              <a:t>vs  </a:t>
            </a:r>
            <a:r>
              <a:rPr lang="en-US" altLang="ko-KR" sz="3600" dirty="0">
                <a:solidFill>
                  <a:srgbClr val="FFFF00"/>
                </a:solidFill>
              </a:rPr>
              <a:t>git  diff  HEAD</a:t>
            </a:r>
            <a:endParaRPr lang="ko-KR" altLang="en-US" sz="3600" dirty="0">
              <a:solidFill>
                <a:srgbClr val="FFFF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4037846"/>
            <a:ext cx="11260731" cy="221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diff   </a:t>
            </a:r>
            <a:r>
              <a:rPr lang="en-US" altLang="ko-KR" sz="1400" b="1" dirty="0" err="1">
                <a:solidFill>
                  <a:srgbClr val="FFFF00"/>
                </a:solidFill>
              </a:rPr>
              <a:t>racos.txt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diff  HEAD  </a:t>
            </a:r>
            <a:r>
              <a:rPr lang="en-US" altLang="ko-KR" sz="1400" b="1" dirty="0" err="1">
                <a:solidFill>
                  <a:srgbClr val="FFFF00"/>
                </a:solidFill>
              </a:rPr>
              <a:t>racos.txt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094DE1-EACB-0D68-EB2B-E5C29D639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40310"/>
              </p:ext>
            </p:extLst>
          </p:nvPr>
        </p:nvGraphicFramePr>
        <p:xfrm>
          <a:off x="755459" y="1697441"/>
          <a:ext cx="10633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6900">
                  <a:extLst>
                    <a:ext uri="{9D8B030D-6E8A-4147-A177-3AD203B41FA5}">
                      <a16:colId xmlns:a16="http://schemas.microsoft.com/office/drawing/2014/main" val="3477318395"/>
                    </a:ext>
                  </a:extLst>
                </a:gridCol>
                <a:gridCol w="5316900">
                  <a:extLst>
                    <a:ext uri="{9D8B030D-6E8A-4147-A177-3AD203B41FA5}">
                      <a16:colId xmlns:a16="http://schemas.microsoft.com/office/drawing/2014/main" val="3319826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</a:t>
                      </a:r>
                      <a:r>
                        <a:rPr lang="ko-KR" altLang="en-US" sz="18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 diff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FF00"/>
                          </a:solidFill>
                        </a:rPr>
                        <a:t>git  diff  HEAD</a:t>
                      </a:r>
                      <a:endParaRPr lang="ko-KR" altLang="en-US" b="1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5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파일의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Staging</a:t>
                      </a:r>
                      <a:r>
                        <a:rPr lang="ko-KR" altLang="en-US" sz="1200" dirty="0"/>
                        <a:t> 된 파일의 내용 차이점을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해당 파일의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된 파일의 내용 차이점을 보여줌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30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밑의 내용</a:t>
                      </a:r>
                      <a:r>
                        <a:rPr lang="en-US" altLang="ko-KR" sz="1200" dirty="0"/>
                        <a:t>(b)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 err="1"/>
                        <a:t>에</a:t>
                      </a:r>
                      <a:r>
                        <a:rPr lang="ko-KR" altLang="en-US" sz="1200" dirty="0"/>
                        <a:t> 있는 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밑의 내용</a:t>
                      </a:r>
                      <a:r>
                        <a:rPr lang="en-US" altLang="ko-KR" sz="1200" dirty="0"/>
                        <a:t>(b)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Working Directory</a:t>
                      </a:r>
                      <a:r>
                        <a:rPr lang="ko-KR" altLang="en-US" sz="1200" dirty="0" err="1"/>
                        <a:t>에</a:t>
                      </a:r>
                      <a:r>
                        <a:rPr lang="ko-KR" altLang="en-US" sz="1200" dirty="0"/>
                        <a:t> 있는 파일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6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위의 내용</a:t>
                      </a:r>
                      <a:r>
                        <a:rPr lang="en-US" altLang="ko-KR" sz="1200" dirty="0"/>
                        <a:t>(a)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Staging </a:t>
                      </a:r>
                      <a:r>
                        <a:rPr lang="ko-KR" altLang="en-US" sz="1200" dirty="0"/>
                        <a:t>된 파일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위의 내용</a:t>
                      </a:r>
                      <a:r>
                        <a:rPr lang="en-US" altLang="ko-KR" sz="1200" dirty="0"/>
                        <a:t>(a)</a:t>
                      </a:r>
                      <a:r>
                        <a:rPr lang="ko-KR" altLang="en-US" sz="1200" dirty="0"/>
                        <a:t>이 </a:t>
                      </a:r>
                      <a:r>
                        <a:rPr lang="en-US" altLang="ko-KR" sz="1200" dirty="0"/>
                        <a:t>commit</a:t>
                      </a:r>
                      <a:r>
                        <a:rPr lang="ko-KR" altLang="en-US" sz="1200" dirty="0"/>
                        <a:t> 된 파일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7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68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log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commit log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commit 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-p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각 </a:t>
            </a:r>
            <a:r>
              <a:rPr lang="en-US" altLang="ko-KR" sz="1400" dirty="0"/>
              <a:t>commit</a:t>
            </a:r>
            <a:r>
              <a:rPr lang="ko-KR" altLang="en-US" sz="1400" dirty="0"/>
              <a:t>의 </a:t>
            </a:r>
            <a:r>
              <a:rPr lang="en-US" altLang="ko-KR" sz="1400" dirty="0"/>
              <a:t>diff </a:t>
            </a:r>
            <a:r>
              <a:rPr lang="ko-KR" altLang="en-US" sz="1400" dirty="0"/>
              <a:t>결과를 줄 단위로 보여줌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-2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ko-KR" sz="1400" dirty="0"/>
              <a:t>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2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 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log  -3  --pretty=</a:t>
            </a:r>
            <a:r>
              <a:rPr lang="en-US" altLang="ko-KR" sz="1400" b="1" dirty="0" err="1">
                <a:solidFill>
                  <a:srgbClr val="FFFF00"/>
                </a:solidFill>
              </a:rPr>
              <a:t>oneline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ko-KR" altLang="en-US" sz="1400" dirty="0"/>
              <a:t>최근에 </a:t>
            </a:r>
            <a:r>
              <a:rPr lang="en-US" altLang="ko-KR" sz="1400" dirty="0"/>
              <a:t>commit </a:t>
            </a:r>
            <a:r>
              <a:rPr lang="ko-KR" altLang="en-US" sz="1400" dirty="0"/>
              <a:t>된 </a:t>
            </a:r>
            <a:r>
              <a:rPr lang="en-US" altLang="ko-KR" sz="1400" dirty="0"/>
              <a:t>3</a:t>
            </a:r>
            <a:r>
              <a:rPr lang="ko-KR" altLang="en-US" sz="1400" dirty="0"/>
              <a:t>건에 대한 </a:t>
            </a:r>
            <a:r>
              <a:rPr lang="en-US" altLang="ko-KR" sz="1400" dirty="0"/>
              <a:t>log</a:t>
            </a:r>
            <a:r>
              <a:rPr lang="ko-KR" altLang="en-US" sz="1400" dirty="0"/>
              <a:t>를 한 줄로 축약해서 보여줌</a:t>
            </a:r>
            <a:endParaRPr lang="en-US" altLang="ko-KR" sz="14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--since= 2021-01-05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--author=username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2021</a:t>
            </a:r>
            <a:r>
              <a:rPr lang="ko-KR" altLang="en-US" sz="1400" dirty="0"/>
              <a:t>년 </a:t>
            </a:r>
            <a:r>
              <a:rPr lang="en-US" altLang="ko-KR" sz="1400" dirty="0"/>
              <a:t>1</a:t>
            </a:r>
            <a:r>
              <a:rPr lang="ko-KR" altLang="en-US" sz="1400" dirty="0"/>
              <a:t>월 </a:t>
            </a:r>
            <a:r>
              <a:rPr lang="en-US" altLang="ko-KR" sz="1400" dirty="0"/>
              <a:t>5</a:t>
            </a:r>
            <a:r>
              <a:rPr lang="ko-KR" altLang="en-US" sz="1400" dirty="0"/>
              <a:t>일 이후 </a:t>
            </a:r>
            <a:r>
              <a:rPr lang="en-US" altLang="ko-KR" sz="1400" dirty="0"/>
              <a:t>commit</a:t>
            </a:r>
            <a:r>
              <a:rPr lang="ko-KR" altLang="en-US" sz="1400" dirty="0"/>
              <a:t>된 </a:t>
            </a:r>
            <a:r>
              <a:rPr lang="en-US" altLang="ko-KR" sz="1400" dirty="0"/>
              <a:t>log </a:t>
            </a:r>
            <a:r>
              <a:rPr lang="ko-KR" altLang="en-US" sz="1400" dirty="0"/>
              <a:t>보여줌 </a:t>
            </a:r>
            <a:r>
              <a:rPr lang="en-US" altLang="ko-KR" sz="1400" dirty="0"/>
              <a:t>(after, before, until)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log  ./1.txt  ./2.txt </a:t>
            </a:r>
            <a:r>
              <a:rPr lang="fr-FR" altLang="ko-KR" sz="1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ko-KR" sz="1400" dirty="0"/>
              <a:t>1.html</a:t>
            </a:r>
            <a:r>
              <a:rPr lang="ko-KR" altLang="en-US" sz="1400" dirty="0"/>
              <a:t>과 </a:t>
            </a:r>
            <a:r>
              <a:rPr lang="en-US" altLang="ko-KR" sz="1400" dirty="0"/>
              <a:t>2.html</a:t>
            </a:r>
            <a:r>
              <a:rPr lang="ko-KR" altLang="en-US" sz="1400" dirty="0"/>
              <a:t>을 포함한 </a:t>
            </a:r>
            <a:r>
              <a:rPr lang="en-US" altLang="ko-KR" sz="1400" dirty="0"/>
              <a:t>commit log</a:t>
            </a:r>
            <a:r>
              <a:rPr lang="ko-KR" altLang="en-US" sz="1400" dirty="0"/>
              <a:t>를 보여줌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A3943-7F72-CDF6-A8E1-33AE08D8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본인이 테스트 할 적당한 위치에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이라는 폴더를 생성한다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만약 기본 </a:t>
            </a:r>
            <a:r>
              <a:rPr lang="en-US" altLang="ko-KR" sz="1400" b="1" dirty="0"/>
              <a:t>Branch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“master” </a:t>
            </a:r>
            <a:r>
              <a:rPr lang="ko-KR" altLang="en-US" sz="1400" b="1" dirty="0"/>
              <a:t>이면 </a:t>
            </a:r>
            <a:r>
              <a:rPr lang="en-US" altLang="ko-KR" sz="1400" b="1" dirty="0"/>
              <a:t>“main”</a:t>
            </a:r>
            <a:r>
              <a:rPr lang="ko-KR" altLang="en-US" sz="1400" b="1" dirty="0"/>
              <a:t>으로 변경할 것</a:t>
            </a:r>
            <a:r>
              <a:rPr lang="en-US" altLang="ko-KR" sz="1400" b="1" dirty="0"/>
              <a:t>)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최초 </a:t>
            </a:r>
            <a:r>
              <a:rPr lang="en-US" altLang="ko-KR" sz="1400" b="1" dirty="0"/>
              <a:t>Local </a:t>
            </a:r>
            <a:r>
              <a:rPr lang="ko-KR" altLang="en-US" sz="1400" b="1" dirty="0"/>
              <a:t>파일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 작성</a:t>
            </a:r>
            <a:r>
              <a:rPr lang="en-US" altLang="ko-KR" sz="1400" b="1" dirty="0"/>
              <a:t>(racos.txt)</a:t>
            </a:r>
            <a:r>
              <a:rPr lang="ko-KR" altLang="en-US" sz="1400" b="1" dirty="0"/>
              <a:t>하여 </a:t>
            </a:r>
            <a:r>
              <a:rPr lang="en-US" altLang="ko-KR" sz="1400" b="1" dirty="0" err="1"/>
              <a:t>gitTest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폴더에 복사한다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파일이 </a:t>
            </a:r>
            <a:r>
              <a:rPr lang="en-US" altLang="ko-KR" sz="1400" b="1" dirty="0"/>
              <a:t>Untracked file </a:t>
            </a:r>
            <a:r>
              <a:rPr lang="ko-KR" altLang="en-US" sz="1400" b="1" dirty="0"/>
              <a:t>인 것을 확인하고 </a:t>
            </a:r>
            <a:r>
              <a:rPr lang="en-US" altLang="ko-KR" sz="1400" b="1" dirty="0"/>
              <a:t>Untracked file</a:t>
            </a:r>
            <a:r>
              <a:rPr lang="ko-KR" altLang="en-US" sz="1400" b="1" dirty="0"/>
              <a:t>의 의미를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내용을 </a:t>
            </a:r>
            <a:r>
              <a:rPr lang="en-US" altLang="ko-KR" sz="1400" b="1" dirty="0"/>
              <a:t>“1-1”</a:t>
            </a:r>
            <a:r>
              <a:rPr lang="ko-KR" altLang="en-US" sz="1400" b="1" dirty="0"/>
              <a:t>으로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staging(index</a:t>
            </a:r>
            <a:r>
              <a:rPr lang="ko-KR" altLang="en-US" sz="1400" b="1" dirty="0"/>
              <a:t>에 등록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1-1</a:t>
            </a:r>
            <a:r>
              <a:rPr lang="ko-KR" altLang="en-US" sz="1400" b="1" dirty="0"/>
              <a:t>이고 첫번째줄 수정했음</a:t>
            </a:r>
            <a:r>
              <a:rPr lang="en-US" altLang="ko-KR" sz="1400" b="1" dirty="0"/>
              <a:t>”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것을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8A4EB2-5396-5B31-9538-DC337413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“1-2”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1-2</a:t>
            </a:r>
            <a:r>
              <a:rPr lang="ko-KR" altLang="en-US" sz="1400" b="1" dirty="0"/>
              <a:t>이며 첫번째 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4932C-DECF-2A28-263A-C7CE00F3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1-3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다시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에 대해 이전과 동일한 부분을 이번에는 </a:t>
            </a:r>
            <a:r>
              <a:rPr lang="en-US" altLang="ko-KR" sz="1400" b="1" dirty="0"/>
              <a:t>“1-3”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add racos.txt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staging 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 때 </a:t>
            </a:r>
            <a:r>
              <a:rPr lang="en-US" altLang="ko-KR" sz="1400" b="1" dirty="0"/>
              <a:t>Working Dir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Index, Head</a:t>
            </a:r>
            <a:r>
              <a:rPr lang="ko-KR" altLang="en-US" sz="1400" b="1" dirty="0"/>
              <a:t>는 어떤 정보들을 가지고 있는지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commit –m “</a:t>
            </a:r>
            <a:r>
              <a:rPr lang="ko-KR" altLang="en-US" sz="1400" b="1" dirty="0"/>
              <a:t>이번에는 </a:t>
            </a:r>
            <a:r>
              <a:rPr lang="en-US" altLang="ko-KR" sz="1400" b="1" dirty="0"/>
              <a:t>1-3</a:t>
            </a:r>
            <a:r>
              <a:rPr lang="ko-KR" altLang="en-US" sz="1400" b="1" dirty="0"/>
              <a:t>이며 첫번째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 추가 수정</a:t>
            </a:r>
            <a:r>
              <a:rPr lang="en-US" altLang="ko-KR" sz="1400" b="1" dirty="0"/>
              <a:t>”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status </a:t>
            </a:r>
            <a:r>
              <a:rPr lang="ko-KR" altLang="en-US" sz="1400" b="1" dirty="0"/>
              <a:t>명령으로 상태를 확인하고 어떤 의미인지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내역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push origin main </a:t>
            </a:r>
            <a:r>
              <a:rPr lang="ko-KR" altLang="en-US" sz="1400" b="1" dirty="0"/>
              <a:t>명령으로 로컬저장소의 변경 내용을 원격 저장소에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 err="1"/>
              <a:t>gitHub</a:t>
            </a:r>
            <a:r>
              <a:rPr lang="ko-KR" altLang="en-US" sz="1400" b="1" dirty="0"/>
              <a:t>에서 해당 </a:t>
            </a:r>
            <a:r>
              <a:rPr lang="en-US" altLang="ko-KR" sz="1400" b="1" dirty="0"/>
              <a:t>repository</a:t>
            </a:r>
            <a:r>
              <a:rPr lang="ko-KR" altLang="en-US" sz="1400" b="1" dirty="0"/>
              <a:t>에서 파일이 저장된 것을 확인한다</a:t>
            </a:r>
            <a:r>
              <a:rPr lang="en-US" altLang="ko-KR" sz="1400" b="1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FEB15A-5A2E-B2ED-2D51-4CCC8F6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이미 원격 저장소에 버전관리가 되고 있는 상황에서 새로운 멤버가 프로젝트에 조인하거나 또는 사용하던 개발</a:t>
            </a:r>
            <a:r>
              <a:rPr lang="en-US" altLang="ko-KR" sz="1600" dirty="0"/>
              <a:t>PC</a:t>
            </a:r>
            <a:r>
              <a:rPr lang="ko-KR" altLang="en-US" sz="1600" dirty="0"/>
              <a:t>를 교체하거나 하는 경우 해당 </a:t>
            </a:r>
            <a:r>
              <a:rPr lang="en-US" altLang="ko-KR" sz="1600" dirty="0"/>
              <a:t>PC</a:t>
            </a:r>
            <a:r>
              <a:rPr lang="ko-KR" altLang="en-US" sz="1600" dirty="0"/>
              <a:t>로 복제하여 원격과 동일한 상태를 만들기 위해 사용</a:t>
            </a:r>
            <a:r>
              <a:rPr lang="en-US" altLang="ko-KR" sz="1600" dirty="0"/>
              <a:t>.</a:t>
            </a:r>
            <a:endParaRPr lang="fr-FR" altLang="ko-KR" sz="16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</a:t>
            </a:r>
          </a:p>
          <a:p>
            <a:pPr marL="0" indent="0">
              <a:buNone/>
            </a:pPr>
            <a:r>
              <a:rPr lang="ko-KR" altLang="en-US" sz="1200" dirty="0"/>
              <a:t>원격저장소의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이름을 기본값으로 사용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 </a:t>
            </a:r>
            <a:r>
              <a:rPr lang="ko-KR" altLang="en-US" sz="1200" dirty="0"/>
              <a:t>유저의 </a:t>
            </a:r>
            <a:r>
              <a:rPr lang="en-US" altLang="ko-KR" sz="1200" dirty="0"/>
              <a:t>repository </a:t>
            </a:r>
            <a:r>
              <a:rPr lang="ko-KR" altLang="en-US" sz="1200" dirty="0"/>
              <a:t>이름이 </a:t>
            </a:r>
            <a:r>
              <a:rPr lang="en-US" altLang="ko-KR" sz="1200" dirty="0"/>
              <a:t>CMS</a:t>
            </a:r>
            <a:r>
              <a:rPr lang="ko-KR" altLang="en-US" sz="1200" dirty="0"/>
              <a:t>이면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에서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racos</a:t>
            </a:r>
            <a:r>
              <a:rPr lang="en-US" altLang="ko-KR" sz="1200" dirty="0"/>
              <a:t>/CMS” </a:t>
            </a:r>
            <a:r>
              <a:rPr lang="ko-KR" altLang="en-US" sz="1200" dirty="0"/>
              <a:t>로</a:t>
            </a:r>
            <a:r>
              <a:rPr lang="en-US" altLang="ko-KR" sz="1200" dirty="0"/>
              <a:t> </a:t>
            </a:r>
            <a:r>
              <a:rPr lang="ko-KR" altLang="en-US" sz="1200" dirty="0"/>
              <a:t>표시되고 이중에서 </a:t>
            </a:r>
            <a:r>
              <a:rPr lang="en-US" altLang="ko-KR" sz="1200" dirty="0"/>
              <a:t>CMS</a:t>
            </a:r>
            <a:r>
              <a:rPr lang="ko-KR" altLang="en-US" sz="1200" dirty="0"/>
              <a:t>를 기본값으로 사용하여 </a:t>
            </a:r>
            <a:r>
              <a:rPr lang="en-US" altLang="ko-KR" sz="1200" dirty="0"/>
              <a:t>git clone </a:t>
            </a:r>
            <a:r>
              <a:rPr lang="ko-KR" altLang="en-US" sz="1200" dirty="0"/>
              <a:t>명령을 실행한 폴더에 </a:t>
            </a:r>
            <a:r>
              <a:rPr lang="en-US" altLang="ko-KR" sz="1200" dirty="0"/>
              <a:t>CMS </a:t>
            </a:r>
            <a:r>
              <a:rPr lang="ko-KR" altLang="en-US" sz="1200" dirty="0"/>
              <a:t>라는 폴더를 생성한 후 그 안에 파일들을 복제함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clone  https://github.com/libgit2/libgit2  </a:t>
            </a:r>
            <a:r>
              <a:rPr lang="en-US" altLang="ko-KR" sz="1400" b="1" dirty="0">
                <a:solidFill>
                  <a:srgbClr val="FFFF00"/>
                </a:solidFill>
              </a:rPr>
              <a:t>origin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1200" dirty="0"/>
              <a:t>원격저장소로 부터 로컬저장소로 복제</a:t>
            </a:r>
            <a:r>
              <a:rPr lang="en-US" altLang="ko-KR" sz="1200" dirty="0"/>
              <a:t>,    git clone</a:t>
            </a:r>
            <a:r>
              <a:rPr lang="ko-KR" altLang="en-US" sz="1200" dirty="0"/>
              <a:t>을 실행한 폴더에 </a:t>
            </a:r>
            <a:r>
              <a:rPr lang="en-US" altLang="ko-KR" sz="1200" dirty="0"/>
              <a:t>“origin” </a:t>
            </a:r>
            <a:r>
              <a:rPr lang="ko-KR" altLang="en-US" sz="1200" dirty="0"/>
              <a:t>이라는 폴더 생성 후 그 안에 복제함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origin</a:t>
            </a:r>
            <a:r>
              <a:rPr lang="ko-KR" altLang="en-US" sz="1200" dirty="0"/>
              <a:t>은    </a:t>
            </a:r>
            <a:r>
              <a:rPr lang="en-US" altLang="ko-KR" sz="1200" dirty="0"/>
              <a:t>“$ git  remote  add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&lt;</a:t>
            </a:r>
            <a:r>
              <a:rPr lang="ko-KR" altLang="en-US" sz="1200" dirty="0"/>
              <a:t>원격저장소 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&gt;”   </a:t>
            </a:r>
            <a:r>
              <a:rPr lang="ko-KR" altLang="en-US" sz="1200" dirty="0"/>
              <a:t>명령 실행 시 주었던  </a:t>
            </a:r>
            <a:r>
              <a:rPr lang="en-US" altLang="ko-KR" sz="1200" dirty="0"/>
              <a:t>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8225836" y="198170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사각형: 모서리가 접힌 도형 15">
            <a:extLst>
              <a:ext uri="{FF2B5EF4-FFF2-40B4-BE49-F238E27FC236}">
                <a16:creationId xmlns:a16="http://schemas.microsoft.com/office/drawing/2014/main" id="{0CAF9061-2616-460F-8460-F98BD497CB7F}"/>
              </a:ext>
            </a:extLst>
          </p:cNvPr>
          <p:cNvSpPr/>
          <p:nvPr/>
        </p:nvSpPr>
        <p:spPr>
          <a:xfrm>
            <a:off x="8294914" y="3507445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EB984A46-3366-E6C3-FDE8-411E0702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58BDB-215F-4017-BC20-C42DB0CC1132}"/>
              </a:ext>
            </a:extLst>
          </p:cNvPr>
          <p:cNvSpPr/>
          <p:nvPr/>
        </p:nvSpPr>
        <p:spPr>
          <a:xfrm>
            <a:off x="10695990" y="4609323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DBE24-2B8E-9D98-4906-D6EA8AEA955A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9585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push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: origin&gt;   &lt;Branch </a:t>
            </a:r>
            <a:r>
              <a:rPr lang="ko-KR" altLang="en-US" sz="1200" b="1" dirty="0">
                <a:solidFill>
                  <a:srgbClr val="FFFF00"/>
                </a:solidFill>
              </a:rPr>
              <a:t>이름</a:t>
            </a:r>
            <a:r>
              <a:rPr lang="en-US" altLang="ko-KR" sz="1200" b="1" dirty="0">
                <a:solidFill>
                  <a:srgbClr val="FFFF00"/>
                </a:solidFill>
              </a:rPr>
              <a:t>: main&gt;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 데이터를 원격저장소로 </a:t>
            </a:r>
            <a:r>
              <a:rPr lang="en-US" altLang="ko-KR" sz="1200" dirty="0"/>
              <a:t>push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push  origin  main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저장소에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파일들을 원격저장소에 업로드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–short)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br>
              <a:rPr lang="en-US" altLang="ko-KR" sz="1200" dirty="0"/>
            </a:br>
            <a:r>
              <a:rPr lang="ko-KR" altLang="en-US" sz="1200" dirty="0"/>
              <a:t>원격 저장소와 로컬 저장소의 같은 </a:t>
            </a:r>
            <a:r>
              <a:rPr lang="en-US" altLang="ko-KR" sz="1200" dirty="0"/>
              <a:t>Branch</a:t>
            </a:r>
            <a:r>
              <a:rPr lang="ko-KR" altLang="en-US" sz="1200" dirty="0"/>
              <a:t>가 다른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가지고 있는 경우 </a:t>
            </a:r>
            <a:r>
              <a:rPr lang="en-US" altLang="ko-KR" sz="1200" dirty="0"/>
              <a:t>push</a:t>
            </a:r>
            <a:r>
              <a:rPr lang="ko-KR" altLang="en-US" sz="1200" dirty="0"/>
              <a:t>는 </a:t>
            </a:r>
            <a:r>
              <a:rPr lang="en-US" altLang="ko-KR" sz="1200" dirty="0"/>
              <a:t>“reject” </a:t>
            </a:r>
            <a:r>
              <a:rPr lang="ko-KR" altLang="en-US" sz="1200" dirty="0"/>
              <a:t>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이런 경우에는 먼저 </a:t>
            </a:r>
            <a:r>
              <a:rPr lang="en-US" altLang="ko-KR" sz="1200" dirty="0"/>
              <a:t>pull</a:t>
            </a:r>
            <a:r>
              <a:rPr lang="ko-KR" altLang="en-US" sz="1200" dirty="0"/>
              <a:t>을 하거나 </a:t>
            </a:r>
            <a:r>
              <a:rPr lang="en-US" altLang="ko-KR" sz="1200" dirty="0"/>
              <a:t>fetch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(</a:t>
            </a:r>
            <a:r>
              <a:rPr lang="ko-KR" altLang="en-US" sz="1200" dirty="0"/>
              <a:t>로컬저장소 </a:t>
            </a:r>
            <a:r>
              <a:rPr lang="en-US" altLang="ko-KR" sz="1200" dirty="0"/>
              <a:t>commit = </a:t>
            </a:r>
            <a:r>
              <a:rPr lang="ko-KR" altLang="en-US" sz="1200" dirty="0"/>
              <a:t>원격저장소 </a:t>
            </a:r>
            <a:r>
              <a:rPr lang="en-US" altLang="ko-KR" sz="1200" dirty="0"/>
              <a:t>commit)</a:t>
            </a:r>
            <a:r>
              <a:rPr lang="ko-KR" altLang="en-US" sz="1200" dirty="0"/>
              <a:t>을 맞추어 주어야 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2A3CB-9F8F-FD2C-6F77-70FAB4B0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</a:t>
            </a:r>
            <a:r>
              <a:rPr lang="ko-KR" altLang="en-US" sz="3600" dirty="0"/>
              <a:t> 이용한 문서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이란 소스코드를 효과적으로 관리하기 위해 개발된 </a:t>
            </a:r>
            <a:r>
              <a:rPr lang="en-US" altLang="ko-KR" dirty="0"/>
              <a:t>‘</a:t>
            </a:r>
            <a:r>
              <a:rPr lang="ko-KR" altLang="en-US" dirty="0"/>
              <a:t>분산형 버전 관리 시스템</a:t>
            </a:r>
            <a:r>
              <a:rPr lang="en-US" altLang="ko-KR" dirty="0"/>
              <a:t>’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원래는 </a:t>
            </a:r>
            <a:r>
              <a:rPr lang="en-US" altLang="ko-KR" dirty="0"/>
              <a:t>Linux </a:t>
            </a:r>
            <a:r>
              <a:rPr lang="ko-KR" altLang="en-US" dirty="0"/>
              <a:t>소스코드를 관리할 목적으로 개발 되었습니다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git</a:t>
            </a:r>
            <a:r>
              <a:rPr lang="ko-KR" altLang="en-US" dirty="0"/>
              <a:t>에서는 소스 코드가 변경된 이력을 쉽게 확인할 수 있고</a:t>
            </a:r>
            <a:r>
              <a:rPr lang="en-US" altLang="ko-KR" dirty="0"/>
              <a:t>, </a:t>
            </a:r>
            <a:r>
              <a:rPr lang="ko-KR" altLang="en-US" dirty="0"/>
              <a:t>특정 시점에 저장된 버전과 비교하거나 특정 시점으로 되돌아갈 수도 있습니다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저장소</a:t>
            </a:r>
            <a:r>
              <a:rPr lang="en-US" altLang="ko-KR" dirty="0"/>
              <a:t>(git repository)</a:t>
            </a:r>
            <a:r>
              <a:rPr lang="ko-KR" altLang="en-US" dirty="0"/>
              <a:t>란 말 그대로 파일이나 폴더를 저장해 두는 곳입니다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git </a:t>
            </a:r>
            <a:r>
              <a:rPr lang="ko-KR" altLang="en-US" dirty="0"/>
              <a:t>저장소가 제공하는 좋은 점 중 하나는 파일이 변경 이력 별로 구분되어 저장된다는 점입니다</a:t>
            </a:r>
            <a:r>
              <a:rPr lang="en-US" altLang="ko-KR" dirty="0"/>
              <a:t>. </a:t>
            </a:r>
            <a:r>
              <a:rPr lang="ko-KR" altLang="en-US" dirty="0"/>
              <a:t>비슷한 파일이라도 실제 내용 일부 문구가 서로 다르면 다른 파일로 인식하기 때문에 파일을 변경 사항 별로 구분해 저장할 수 있습니다</a:t>
            </a:r>
            <a:endParaRPr lang="en-US" altLang="ko-KR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원격 저장소</a:t>
            </a:r>
            <a:r>
              <a:rPr lang="en-US" altLang="ko-KR" sz="1400" dirty="0"/>
              <a:t>(Remote Repository): </a:t>
            </a:r>
            <a:r>
              <a:rPr lang="ko-KR" altLang="en-US" sz="1400" dirty="0"/>
              <a:t>파일이 원격 저장소 전용 서버에서 관리되며 여러 사람이 함께 공유하기 위한 저장소입니다</a:t>
            </a:r>
            <a:r>
              <a:rPr lang="en-US" altLang="ko-KR" sz="1400" dirty="0"/>
              <a:t>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로컬 저장소</a:t>
            </a:r>
            <a:r>
              <a:rPr lang="en-US" altLang="ko-KR" sz="1400" dirty="0"/>
              <a:t>(Local Repository): </a:t>
            </a:r>
            <a:r>
              <a:rPr lang="ko-KR" altLang="en-US" sz="1400" dirty="0"/>
              <a:t>내 </a:t>
            </a:r>
            <a:r>
              <a:rPr lang="en-US" altLang="ko-KR" sz="1400" dirty="0"/>
              <a:t>PC</a:t>
            </a:r>
            <a:r>
              <a:rPr lang="ko-KR" altLang="en-US" sz="1400" dirty="0"/>
              <a:t>에 파일이 저장되는 개인 전용 저장소입니다</a:t>
            </a:r>
            <a:r>
              <a:rPr lang="en-US" altLang="ko-KR" sz="1400" dirty="0"/>
              <a:t>.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altLang="ko-KR" sz="1600" dirty="0"/>
              <a:t>git</a:t>
            </a:r>
            <a:r>
              <a:rPr lang="ko-KR" altLang="en-US" sz="1600" dirty="0"/>
              <a:t>은 파일을 </a:t>
            </a:r>
            <a:r>
              <a:rPr lang="en-US" altLang="ko-KR" sz="1600" dirty="0"/>
              <a:t>Committed, Modified, Staged </a:t>
            </a:r>
            <a:r>
              <a:rPr lang="ko-KR" altLang="en-US" sz="1600" dirty="0"/>
              <a:t>이렇게 세 가지 상태로 관리한다</a:t>
            </a:r>
            <a:r>
              <a:rPr lang="en-US" altLang="ko-KR" sz="1600" dirty="0"/>
              <a:t>. Committed</a:t>
            </a:r>
            <a:r>
              <a:rPr lang="ko-KR" altLang="en-US" sz="1600" dirty="0"/>
              <a:t>란 데이터가 로컬 데이터베이스에 안전하게 저장됐다는 것을 의미한다</a:t>
            </a:r>
            <a:r>
              <a:rPr lang="en-US" altLang="ko-KR" sz="1600" dirty="0"/>
              <a:t>. Modified</a:t>
            </a:r>
            <a:r>
              <a:rPr lang="ko-KR" altLang="en-US" sz="1600" dirty="0"/>
              <a:t>는 수정한 파일을 아직 로컬 데이터베이스에 커밋하지 않은 것을 말한다</a:t>
            </a:r>
            <a:r>
              <a:rPr lang="en-US" altLang="ko-KR" sz="1600" dirty="0"/>
              <a:t>. Staged</a:t>
            </a:r>
            <a:r>
              <a:rPr lang="ko-KR" altLang="en-US" sz="1600" dirty="0"/>
              <a:t>란 현재 수정한 파일을 곧 커밋할 것이라고 표시한 상태를 의미한다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E1E61-BBB4-0B2A-62AD-3BF9F50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4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pull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pull  origin  main   </a:t>
            </a:r>
            <a:r>
              <a:rPr lang="en-US" altLang="ko-KR" sz="1200" dirty="0"/>
              <a:t>//git pull </a:t>
            </a:r>
            <a:r>
              <a:rPr lang="ko-KR" altLang="en-US" sz="1200" dirty="0"/>
              <a:t>명령 실행한 폴더에 파일 다운로드됨</a:t>
            </a:r>
            <a:r>
              <a:rPr lang="en-US" altLang="ko-KR" sz="1200" dirty="0"/>
              <a:t>. </a:t>
            </a:r>
            <a:r>
              <a:rPr lang="ko-KR" altLang="en-US" sz="1200" dirty="0"/>
              <a:t>이미 존재해도 에러 없이 병합함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(-s </a:t>
            </a:r>
            <a:r>
              <a:rPr lang="ko-KR" altLang="en-US" sz="1200" b="1" dirty="0">
                <a:solidFill>
                  <a:srgbClr val="FFFF00"/>
                </a:solidFill>
              </a:rPr>
              <a:t>또는</a:t>
            </a:r>
            <a:r>
              <a:rPr lang="en-US" altLang="ko-KR" sz="1200" b="1" dirty="0">
                <a:solidFill>
                  <a:srgbClr val="FFFF00"/>
                </a:solidFill>
              </a:rPr>
              <a:t> --short)                                     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파일의 상태 확인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아래와 같은 경우 소스 충돌</a:t>
            </a:r>
            <a:r>
              <a:rPr lang="en-US" altLang="ko-KR" sz="1200" dirty="0"/>
              <a:t>(Conflict)</a:t>
            </a:r>
            <a:r>
              <a:rPr lang="ko-KR" altLang="en-US" sz="1200" dirty="0"/>
              <a:t>가 발생한다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파일을 수정하고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후 </a:t>
            </a:r>
            <a:r>
              <a:rPr lang="en-US" altLang="ko-KR" sz="1200" dirty="0"/>
              <a:t>push </a:t>
            </a:r>
            <a:r>
              <a:rPr lang="ko-KR" altLang="en-US" sz="1200" dirty="0"/>
              <a:t>하여 원격저장소에 반영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는 </a:t>
            </a:r>
            <a:r>
              <a:rPr lang="en-US" altLang="ko-KR" sz="1200" dirty="0"/>
              <a:t>pull </a:t>
            </a:r>
            <a:r>
              <a:rPr lang="ko-KR" altLang="en-US" sz="1200" dirty="0"/>
              <a:t>하지 않은 상태에서 사용자</a:t>
            </a:r>
            <a:r>
              <a:rPr lang="en-US" altLang="ko-KR" sz="1200" dirty="0"/>
              <a:t>B</a:t>
            </a:r>
            <a:r>
              <a:rPr lang="ko-KR" altLang="en-US" sz="1200" dirty="0"/>
              <a:t>의 로컬저장소에 저장되어 있는</a:t>
            </a:r>
            <a:r>
              <a:rPr lang="en-US" altLang="ko-KR" sz="1200" dirty="0"/>
              <a:t>,</a:t>
            </a:r>
            <a:r>
              <a:rPr lang="ko-KR" altLang="en-US" sz="1200" dirty="0"/>
              <a:t> 사용자 </a:t>
            </a:r>
            <a:r>
              <a:rPr lang="en-US" altLang="ko-KR" sz="1200" dirty="0"/>
              <a:t>A</a:t>
            </a:r>
            <a:r>
              <a:rPr lang="ko-KR" altLang="en-US" sz="1200" dirty="0"/>
              <a:t>가 수정한 부분과 동일한 파일의 동일한 부분을 수정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사용자 </a:t>
            </a:r>
            <a:r>
              <a:rPr lang="en-US" altLang="ko-KR" sz="1200" dirty="0"/>
              <a:t>B</a:t>
            </a:r>
            <a:r>
              <a:rPr lang="ko-KR" altLang="en-US" sz="1200" dirty="0"/>
              <a:t>가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</a:t>
            </a:r>
            <a:r>
              <a:rPr lang="en-US" altLang="ko-KR" sz="1200" dirty="0"/>
              <a:t>Conflict 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충돌 난 파일을 오픈하면 파일에 원격저장소의 내용과 본인이 수정한 내용이 모두 확인할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기반으로 판단하여 옳은 코드로 수정은 </a:t>
            </a:r>
            <a:r>
              <a:rPr lang="en-US" altLang="ko-KR" sz="1200" dirty="0"/>
              <a:t>push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CCF4C-7220-558E-2575-1F219828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fetch</a:t>
            </a:r>
            <a:r>
              <a:rPr lang="ko-KR" altLang="en-US" sz="3600" dirty="0"/>
              <a:t>  </a:t>
            </a:r>
            <a:r>
              <a:rPr lang="en-US" altLang="ko-KR" sz="3600" dirty="0"/>
              <a:t>&amp;</a:t>
            </a:r>
            <a:r>
              <a:rPr lang="ko-KR" altLang="en-US" sz="3600" dirty="0"/>
              <a:t>  </a:t>
            </a:r>
            <a:r>
              <a:rPr lang="en-US" altLang="ko-KR" sz="3600" dirty="0"/>
              <a:t>git</a:t>
            </a:r>
            <a:r>
              <a:rPr lang="ko-KR" altLang="en-US" sz="3600" dirty="0"/>
              <a:t>  </a:t>
            </a:r>
            <a:r>
              <a:rPr lang="en-US" altLang="ko-KR" sz="3600" dirty="0"/>
              <a:t>merge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원격 저장소를 이용하다 보면 다른 누군가 커밋할 경우가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예를 들어</a:t>
            </a:r>
            <a:r>
              <a:rPr lang="en-US" altLang="ko-KR" sz="1200" dirty="0"/>
              <a:t>,</a:t>
            </a:r>
            <a:r>
              <a:rPr lang="ko-KR" altLang="en-US" sz="1200" dirty="0"/>
              <a:t> 내가 로컬 저장소에서 작업하는 도중 다른 협업자가 원격 저장소를 먼저 변경 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이런 경우 </a:t>
            </a:r>
            <a:r>
              <a:rPr lang="en-US" altLang="ko-KR" sz="1200" dirty="0"/>
              <a:t>git</a:t>
            </a:r>
            <a:r>
              <a:rPr lang="ko-KR" altLang="en-US" sz="1200" dirty="0"/>
              <a:t>은 </a:t>
            </a:r>
            <a:r>
              <a:rPr lang="en-US" altLang="ko-KR" sz="1200" dirty="0"/>
              <a:t>push</a:t>
            </a:r>
            <a:r>
              <a:rPr lang="ko-KR" altLang="en-US" sz="1200" dirty="0"/>
              <a:t>를 허용하지 않는데 </a:t>
            </a:r>
            <a:r>
              <a:rPr lang="en-US" altLang="ko-KR" sz="1200" dirty="0"/>
              <a:t>fetch </a:t>
            </a:r>
            <a:r>
              <a:rPr lang="ko-KR" altLang="en-US" sz="1200" dirty="0"/>
              <a:t>명령어를 사용하여 로컬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원격 저장소와 맞춰야 한다</a:t>
            </a:r>
            <a:r>
              <a:rPr lang="en-US" altLang="ko-KR" sz="1200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fetch</a:t>
            </a:r>
            <a:r>
              <a:rPr lang="ko-KR" altLang="en-US" sz="1200" dirty="0"/>
              <a:t>는 원격 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들을 로컬 저장소로 가져온다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git log, git status </a:t>
            </a:r>
            <a:r>
              <a:rPr lang="ko-KR" altLang="en-US" sz="1200" dirty="0"/>
              <a:t>명령으로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로컬저장소의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을 확인한 후 </a:t>
            </a:r>
            <a:r>
              <a:rPr lang="en-US" altLang="ko-KR" sz="1200" dirty="0"/>
              <a:t>git merge</a:t>
            </a:r>
            <a:r>
              <a:rPr lang="ko-KR" altLang="en-US" sz="1200" dirty="0"/>
              <a:t>를 통해 병합할 수 있다</a:t>
            </a:r>
            <a:r>
              <a:rPr lang="en-US" altLang="ko-KR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git pull </a:t>
            </a:r>
            <a:r>
              <a:rPr lang="ko-KR" altLang="en-US" sz="1200" dirty="0"/>
              <a:t>보다 신중한 진행이 가능하다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fetch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저장소의 </a:t>
            </a:r>
            <a:r>
              <a:rPr lang="en-US" altLang="ko-KR" sz="1200" dirty="0"/>
              <a:t>commit </a:t>
            </a:r>
            <a:r>
              <a:rPr lang="ko-KR" altLang="en-US" sz="1200" dirty="0"/>
              <a:t>내용만 가져오고 반영하지 않는다</a:t>
            </a:r>
            <a:r>
              <a:rPr lang="en-US" altLang="ko-KR" sz="1200" dirty="0"/>
              <a:t>.  </a:t>
            </a:r>
            <a:r>
              <a:rPr lang="ko-KR" altLang="en-US" sz="1200" dirty="0"/>
              <a:t>이 경우 </a:t>
            </a:r>
            <a:r>
              <a:rPr lang="en-US" altLang="ko-KR" sz="1200" dirty="0"/>
              <a:t>URL </a:t>
            </a:r>
            <a:r>
              <a:rPr lang="ko-KR" altLang="en-US" sz="1200" dirty="0"/>
              <a:t>쓰지 않고 </a:t>
            </a:r>
            <a:r>
              <a:rPr lang="en-US" altLang="ko-KR" sz="1200" dirty="0"/>
              <a:t>“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”</a:t>
            </a:r>
            <a:r>
              <a:rPr lang="ko-KR" altLang="en-US" sz="1200" dirty="0"/>
              <a:t> 써도 된다</a:t>
            </a:r>
            <a:r>
              <a:rPr lang="en-US" altLang="ko-KR" sz="1200" dirty="0"/>
              <a:t>. ($ git fetch origin)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log                </a:t>
            </a:r>
            <a:r>
              <a:rPr lang="en-US" altLang="ko-KR" sz="1200" dirty="0"/>
              <a:t>// HEAD -&gt; main, origin/main</a:t>
            </a:r>
            <a:r>
              <a:rPr lang="ko-KR" altLang="en-US" sz="1200" dirty="0"/>
              <a:t> 있는지 확인하여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status           </a:t>
            </a:r>
            <a:r>
              <a:rPr lang="en-US" altLang="ko-KR" sz="1200" b="1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</a:t>
            </a:r>
            <a:r>
              <a:rPr lang="en-US" altLang="ko-KR" sz="1200" dirty="0"/>
              <a:t> </a:t>
            </a:r>
            <a:r>
              <a:rPr lang="ko-KR" altLang="en-US" sz="1200" dirty="0"/>
              <a:t>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과 원격저장소의 </a:t>
            </a:r>
            <a:r>
              <a:rPr lang="en-US" altLang="ko-KR" sz="1200" dirty="0"/>
              <a:t>commit</a:t>
            </a:r>
            <a:r>
              <a:rPr lang="ko-KR" altLang="en-US" sz="1200" dirty="0"/>
              <a:t>의 차이를 확인할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merge</a:t>
            </a:r>
            <a:r>
              <a:rPr lang="ko-KR" altLang="en-US" sz="1200" b="1" dirty="0">
                <a:solidFill>
                  <a:srgbClr val="FFFF00"/>
                </a:solidFill>
              </a:rPr>
              <a:t>          </a:t>
            </a:r>
            <a:r>
              <a:rPr lang="en-US" altLang="ko-KR" sz="1200" dirty="0"/>
              <a:t>// git fetch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ko-KR" altLang="en-US" sz="1200" dirty="0"/>
              <a:t> </a:t>
            </a:r>
            <a:r>
              <a:rPr lang="en-US" altLang="ko-KR" sz="1200" dirty="0"/>
              <a:t>git merge = git pull,  !!!  merge </a:t>
            </a:r>
            <a:r>
              <a:rPr lang="ko-KR" altLang="en-US" sz="1200" dirty="0"/>
              <a:t>할 때 앞 페이지의 충돌 조건과 같은 상황이 발생할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AE45D-5CEC-D93A-BFDE-2057A799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0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2-1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앞선 실습에서 만든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같은 레벨에 </a:t>
            </a:r>
            <a:r>
              <a:rPr lang="en-US" altLang="ko-KR" sz="1400" b="1" dirty="0"/>
              <a:t>gitTest02 </a:t>
            </a:r>
            <a:r>
              <a:rPr lang="ko-KR" altLang="en-US" sz="1400" b="1" dirty="0"/>
              <a:t>폴더를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</a:t>
            </a:r>
            <a:r>
              <a:rPr lang="en-US" altLang="ko-KR" sz="1400" b="1" dirty="0" err="1"/>
              <a:t>init</a:t>
            </a:r>
            <a:r>
              <a:rPr lang="ko-KR" altLang="en-US" sz="1400" b="1" dirty="0"/>
              <a:t>으로 새로운 저장소와 </a:t>
            </a:r>
            <a:r>
              <a:rPr lang="en-US" altLang="ko-KR" sz="1400" b="1" dirty="0"/>
              <a:t>main Branch</a:t>
            </a:r>
            <a:r>
              <a:rPr lang="ko-KR" altLang="en-US" sz="1400" b="1" dirty="0"/>
              <a:t>를 생성한다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clone &lt;</a:t>
            </a:r>
            <a:r>
              <a:rPr lang="ko-KR" altLang="en-US" sz="1400" b="1" dirty="0"/>
              <a:t>원격저장소 </a:t>
            </a:r>
            <a:r>
              <a:rPr lang="en-US" altLang="ko-KR" sz="1400" b="1" dirty="0"/>
              <a:t>URL&gt; </a:t>
            </a:r>
            <a:r>
              <a:rPr lang="ko-KR" altLang="en-US" sz="1400" b="1" dirty="0"/>
              <a:t>명령으로 원격저장소에 저장된 파일들을 새로 만든 로컬 저장소 즉</a:t>
            </a:r>
            <a:r>
              <a:rPr lang="en-US" altLang="ko-KR" sz="1400" b="1" dirty="0"/>
              <a:t>, gitTest02</a:t>
            </a:r>
            <a:r>
              <a:rPr lang="ko-KR" altLang="en-US" sz="1400" b="1" dirty="0"/>
              <a:t>로 복제한다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이제 로컬 저장소는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개로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가 자신의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저장되어 있는 것을 이해한다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“1-4”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1-4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첫번재 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E2D432-D735-54A6-A34B-5928BD99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9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Scenario 2-2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** </a:t>
            </a:r>
            <a:r>
              <a:rPr lang="ko-KR" altLang="en-US" sz="1400" b="1" dirty="0">
                <a:solidFill>
                  <a:srgbClr val="FFFF00"/>
                </a:solidFill>
              </a:rPr>
              <a:t>각 시나리오에서 스텝별로 </a:t>
            </a:r>
            <a:r>
              <a:rPr lang="en-US" altLang="ko-KR" sz="1400" b="1" dirty="0">
                <a:solidFill>
                  <a:srgbClr val="FFFF00"/>
                </a:solidFill>
              </a:rPr>
              <a:t>git status, git log, git show, git tag </a:t>
            </a:r>
            <a:r>
              <a:rPr lang="ko-KR" altLang="en-US" sz="1400" b="1" dirty="0">
                <a:solidFill>
                  <a:srgbClr val="FFFF00"/>
                </a:solidFill>
              </a:rPr>
              <a:t>등 수행하여 내용 확인하며 진행 요망</a:t>
            </a:r>
            <a:r>
              <a:rPr lang="en-US" altLang="ko-KR" sz="1400" b="1" dirty="0">
                <a:solidFill>
                  <a:srgbClr val="FFFF00"/>
                </a:solidFill>
              </a:rPr>
              <a:t>.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gitTest02 </a:t>
            </a:r>
            <a:r>
              <a:rPr lang="ko-KR" altLang="en-US" sz="1400" b="1" dirty="0"/>
              <a:t>폴더에 있는 저장소에서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내용을 </a:t>
            </a:r>
            <a:r>
              <a:rPr lang="en-US" altLang="ko-KR" sz="1400" b="1" dirty="0"/>
              <a:t>“1-5”</a:t>
            </a:r>
            <a:r>
              <a:rPr lang="ko-KR" altLang="en-US" sz="1400" b="1" dirty="0"/>
              <a:t>로 수정하고 저장한다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gitTest02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1-5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log </a:t>
            </a:r>
            <a:r>
              <a:rPr lang="ko-KR" altLang="en-US" sz="1400" b="1" dirty="0"/>
              <a:t>명령으로 전체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된 로그를 확인한다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폴더로 이동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저장소 변경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폴더에 있는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파일을 </a:t>
            </a:r>
            <a:r>
              <a:rPr lang="en-US" altLang="ko-KR" sz="1400" b="1" dirty="0"/>
              <a:t>“1-6”</a:t>
            </a:r>
            <a:r>
              <a:rPr lang="ko-KR" altLang="en-US" sz="1400" b="1" dirty="0"/>
              <a:t>로 수정한다</a:t>
            </a:r>
            <a:endParaRPr lang="en-US" altLang="ko-KR" sz="1400" b="1" dirty="0"/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add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racos.txt  -&gt;  $ git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–m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이것은 </a:t>
            </a:r>
            <a:r>
              <a:rPr lang="en-US" altLang="ko-KR" sz="1400" b="1" dirty="0"/>
              <a:t>gitTest01</a:t>
            </a:r>
            <a:r>
              <a:rPr lang="ko-KR" altLang="en-US" sz="1400" b="1" dirty="0"/>
              <a:t>에서 </a:t>
            </a:r>
            <a:r>
              <a:rPr lang="en-US" altLang="ko-KR" sz="1400" b="1" dirty="0"/>
              <a:t>commit</a:t>
            </a:r>
            <a:r>
              <a:rPr lang="ko-KR" altLang="en-US" sz="1400" b="1" dirty="0"/>
              <a:t>한 </a:t>
            </a:r>
            <a:r>
              <a:rPr lang="en-US" altLang="ko-KR" sz="1400" b="1" dirty="0"/>
              <a:t>1-6 </a:t>
            </a:r>
            <a:r>
              <a:rPr lang="ko-KR" altLang="en-US" sz="1400" b="1" dirty="0"/>
              <a:t>입니다</a:t>
            </a:r>
            <a:r>
              <a:rPr lang="en-US" altLang="ko-KR" sz="1400" b="1" dirty="0"/>
              <a:t>” -&gt; $ git push origin main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일이 발생하는가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$ git pull origin main </a:t>
            </a:r>
            <a:r>
              <a:rPr lang="ko-KR" altLang="en-US" sz="1400" b="1" dirty="0"/>
              <a:t>명령으로 원격저장소 파일을 로컬저장소로 </a:t>
            </a:r>
            <a:r>
              <a:rPr lang="en-US" altLang="ko-KR" sz="1400" b="1" dirty="0"/>
              <a:t>fetch</a:t>
            </a:r>
            <a:r>
              <a:rPr lang="ko-KR" altLang="en-US" sz="1400" b="1" dirty="0"/>
              <a:t> 및 </a:t>
            </a:r>
            <a:r>
              <a:rPr lang="en-US" altLang="ko-KR" sz="1400" b="1" dirty="0"/>
              <a:t>merge</a:t>
            </a:r>
            <a:r>
              <a:rPr lang="ko-KR" altLang="en-US" sz="1400" b="1" dirty="0"/>
              <a:t>한다</a:t>
            </a:r>
            <a:r>
              <a:rPr lang="en-US" altLang="ko-KR" sz="1400" b="1" dirty="0"/>
              <a:t>.</a:t>
            </a:r>
          </a:p>
          <a:p>
            <a:pPr fontAlgn="base">
              <a:buFont typeface="+mj-lt"/>
              <a:buAutoNum type="arabicPeriod"/>
            </a:pPr>
            <a:r>
              <a:rPr lang="ko-KR" altLang="en-US" sz="1400" b="1" dirty="0"/>
              <a:t>어떠한 메시지가 보여지는가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r>
              <a:rPr lang="en-US" altLang="ko-KR" sz="1400" b="1" dirty="0"/>
              <a:t>gitTest01 </a:t>
            </a:r>
            <a:r>
              <a:rPr lang="ko-KR" altLang="en-US" sz="1400" b="1" dirty="0"/>
              <a:t>폴더의 </a:t>
            </a:r>
            <a:r>
              <a:rPr lang="en-US" altLang="ko-KR" sz="1400" b="1" dirty="0"/>
              <a:t>racos.txt </a:t>
            </a:r>
            <a:r>
              <a:rPr lang="ko-KR" altLang="en-US" sz="1400" b="1" dirty="0"/>
              <a:t>파일의 첫번째 줄 부분에 저장되어 있는 내용은 무엇인가</a:t>
            </a:r>
            <a:r>
              <a:rPr lang="en-US" altLang="ko-KR" sz="1400" b="1" dirty="0"/>
              <a:t>?</a:t>
            </a:r>
          </a:p>
          <a:p>
            <a:pPr fontAlgn="base">
              <a:buFont typeface="+mj-lt"/>
              <a:buAutoNum type="arabicPeriod"/>
            </a:pPr>
            <a:endParaRPr lang="en-US" altLang="ko-KR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D3616-2E69-5ACE-9BDC-C6626804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31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추가 명령어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show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rename  &lt;Old Name&gt;  &lt;New Name&gt;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 저장소 이름 변경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remote  remove &lt;</a:t>
            </a:r>
            <a:r>
              <a:rPr lang="ko-KR" altLang="en-US" sz="12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200" b="1" dirty="0">
                <a:solidFill>
                  <a:srgbClr val="FFFF00"/>
                </a:solidFill>
              </a:rPr>
              <a:t>&gt;</a:t>
            </a:r>
            <a:r>
              <a:rPr lang="en-US" altLang="ko-KR" sz="1200" dirty="0"/>
              <a:t>   =  $ git  remote  rm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 // </a:t>
            </a:r>
            <a:r>
              <a:rPr lang="ko-KR" altLang="en-US" sz="1200" dirty="0"/>
              <a:t>원격 저장소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 </a:t>
            </a:r>
            <a:r>
              <a:rPr lang="en-US" altLang="ko-KR" sz="1200" dirty="0"/>
              <a:t>// </a:t>
            </a:r>
            <a:r>
              <a:rPr lang="ko-KR" altLang="en-US" sz="1200" dirty="0"/>
              <a:t>태그 목록 보기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v1.4    </a:t>
            </a:r>
            <a:r>
              <a:rPr lang="en-US" altLang="ko-KR" sz="1200" dirty="0"/>
              <a:t>// Lightweight </a:t>
            </a:r>
            <a:r>
              <a:rPr lang="ko-KR" altLang="en-US" sz="1200" dirty="0"/>
              <a:t>태그 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tag  -a  v1.4  -m  “my version 1.4”   </a:t>
            </a:r>
            <a:r>
              <a:rPr lang="en-US" altLang="ko-KR" sz="1200" dirty="0"/>
              <a:t>// Annotated Tag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show  v1.4      </a:t>
            </a:r>
            <a:r>
              <a:rPr lang="en-US" altLang="ko-KR" sz="1200" dirty="0"/>
              <a:t>//</a:t>
            </a:r>
            <a:r>
              <a:rPr lang="ko-KR" altLang="en-US" sz="1200" dirty="0"/>
              <a:t>특정 태그 내용만 조회</a:t>
            </a:r>
            <a:r>
              <a:rPr lang="en-US" altLang="ko-KR" sz="1200" dirty="0"/>
              <a:t>,  $ git  show </a:t>
            </a:r>
            <a:r>
              <a:rPr lang="ko-KR" altLang="en-US" sz="1200" dirty="0"/>
              <a:t>는 단순히 </a:t>
            </a:r>
            <a:r>
              <a:rPr lang="ko-KR" altLang="en-US" sz="1200" dirty="0" err="1"/>
              <a:t>커밋</a:t>
            </a:r>
            <a:r>
              <a:rPr lang="ko-KR" altLang="en-US" sz="1200" dirty="0"/>
              <a:t> 정보만 보여주기 때문에 뒤에 태그 이름 붙일 것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v1.5   </a:t>
            </a:r>
            <a:r>
              <a:rPr lang="en-US" altLang="ko-KR" sz="1200" dirty="0"/>
              <a:t>// git push</a:t>
            </a:r>
            <a:r>
              <a:rPr lang="ko-KR" altLang="en-US" sz="1200" dirty="0"/>
              <a:t>는 자동으로 원격저장소에 태그를 전송하지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태그를 만들었으면 별도로 </a:t>
            </a:r>
            <a:r>
              <a:rPr lang="en-US" altLang="ko-KR" sz="1200" dirty="0"/>
              <a:t>push </a:t>
            </a:r>
            <a:r>
              <a:rPr lang="ko-KR" altLang="en-US" sz="1200" dirty="0"/>
              <a:t>해야 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push  origin  --tags   </a:t>
            </a:r>
            <a:r>
              <a:rPr lang="en-US" altLang="ko-KR" sz="1200" dirty="0"/>
              <a:t>// </a:t>
            </a:r>
            <a:r>
              <a:rPr lang="ko-KR" altLang="en-US" sz="1200" dirty="0"/>
              <a:t>한 번에 여러 개 태그를 </a:t>
            </a:r>
            <a:r>
              <a:rPr lang="en-US" altLang="ko-KR" sz="1200" dirty="0"/>
              <a:t>push , clone </a:t>
            </a:r>
            <a:r>
              <a:rPr lang="ko-KR" altLang="en-US" sz="1200" dirty="0"/>
              <a:t>하거나 </a:t>
            </a:r>
            <a:r>
              <a:rPr lang="en-US" altLang="ko-KR" sz="1200" dirty="0"/>
              <a:t>pull </a:t>
            </a:r>
            <a:r>
              <a:rPr lang="ko-KR" altLang="en-US" sz="1200" dirty="0"/>
              <a:t>하면 모든</a:t>
            </a:r>
            <a:r>
              <a:rPr lang="en-US" altLang="ko-KR" sz="1200" dirty="0"/>
              <a:t> </a:t>
            </a:r>
            <a:r>
              <a:rPr lang="ko-KR" altLang="en-US" sz="1200" dirty="0"/>
              <a:t>태그</a:t>
            </a:r>
            <a:r>
              <a:rPr lang="en-US" altLang="ko-KR" sz="1200" dirty="0"/>
              <a:t> </a:t>
            </a:r>
            <a:r>
              <a:rPr lang="ko-KR" altLang="en-US" sz="1200" dirty="0"/>
              <a:t>정보도 함께 전송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2D88-086B-4C8E-A72A-BA252552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2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fetch,</a:t>
            </a:r>
            <a:r>
              <a:rPr lang="ko-KR" altLang="en-US" sz="3600" dirty="0"/>
              <a:t> </a:t>
            </a:r>
            <a:r>
              <a:rPr lang="en-US" altLang="ko-KR" sz="3600" dirty="0"/>
              <a:t>pull</a:t>
            </a:r>
            <a:r>
              <a:rPr lang="ko-KR" altLang="en-US" sz="3600" dirty="0"/>
              <a:t> 그리고 </a:t>
            </a:r>
            <a:r>
              <a:rPr lang="en-US" altLang="ko-KR" sz="3600" dirty="0"/>
              <a:t>clone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altLang="ko-KR" sz="1600" dirty="0"/>
              <a:t>fetch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단순히 원격 저장소의 내용을 확인만 하고 로컬 데이터와 병합은 하고 싶지 않은 경우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최신 이력 확인 가능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400" dirty="0"/>
              <a:t>원격 저장소의 코드를 받아 와</a:t>
            </a:r>
            <a:r>
              <a:rPr lang="en-US" altLang="ko-KR" sz="1400" dirty="0"/>
              <a:t>, </a:t>
            </a:r>
            <a:r>
              <a:rPr lang="ko-KR" altLang="en-US" sz="1400" dirty="0"/>
              <a:t>기존 코드에 더해 줌</a:t>
            </a:r>
            <a:r>
              <a:rPr lang="en-US" altLang="ko-KR" sz="1400" dirty="0"/>
              <a:t>(merge</a:t>
            </a:r>
            <a:r>
              <a:rPr lang="ko-KR" altLang="en-US" sz="1400" dirty="0"/>
              <a:t>는 아님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en-US" altLang="ko-KR" sz="1600" dirty="0"/>
              <a:t>pull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fetch + merge</a:t>
            </a:r>
          </a:p>
          <a:p>
            <a:pPr>
              <a:buAutoNum type="arabicPeriod"/>
            </a:pPr>
            <a:r>
              <a:rPr lang="en-US" altLang="ko-KR" sz="1600" dirty="0"/>
              <a:t>clone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pull + git remote add “</a:t>
            </a:r>
            <a:r>
              <a:rPr lang="ko-KR" altLang="en-US" sz="1400" dirty="0"/>
              <a:t>해당 주소</a:t>
            </a:r>
            <a:r>
              <a:rPr lang="en-US" altLang="ko-KR" sz="1400" dirty="0"/>
              <a:t>”</a:t>
            </a:r>
          </a:p>
          <a:p>
            <a:pPr>
              <a:buAutoNum type="arabicPeriod"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4965C-F18B-ED32-AFD3-CAF6C91E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4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Branch</a:t>
            </a:r>
            <a:r>
              <a:rPr lang="ko-KR" altLang="en-US" sz="1400" dirty="0"/>
              <a:t>란 독립적으로 어떤 작업을 진행하기 위한 개념입니다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필요에 의해 만들어지는 각각의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영향을 받지 않기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여러 작업을 동시에 진행할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이렇게 만들어진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다른 </a:t>
            </a:r>
            <a:r>
              <a:rPr lang="en-US" altLang="ko-KR" sz="1400" dirty="0"/>
              <a:t>Branch</a:t>
            </a:r>
            <a:r>
              <a:rPr lang="ko-KR" altLang="en-US" sz="1400" dirty="0"/>
              <a:t>와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함으로써</a:t>
            </a:r>
            <a:r>
              <a:rPr lang="en-US" altLang="ko-KR" sz="1400" dirty="0"/>
              <a:t>, </a:t>
            </a:r>
            <a:r>
              <a:rPr lang="ko-KR" altLang="en-US" sz="1400" dirty="0"/>
              <a:t>작업한 내용을 다시 새로운 하나의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모을 수 있습니다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ko-KR" altLang="en-US" sz="1400" dirty="0"/>
              <a:t>여러 명이서 동시에 작업을 할 때에 다른 사람의 작업에 영향을 주거나 받지 않도록</a:t>
            </a:r>
            <a:r>
              <a:rPr lang="en-US" altLang="ko-KR" sz="1400" dirty="0"/>
              <a:t>, </a:t>
            </a:r>
            <a:r>
              <a:rPr lang="ko-KR" altLang="en-US" sz="1400" dirty="0"/>
              <a:t>먼저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자신의 작업 전용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각자 작업을 진행한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작업이 끝난 사람은 메인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자신의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의 변경 사항을 적용합니다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이렇게 함으로써 다른 사람의 작업에 영향을 받지 않고 독립적으로 특정 작업을 수행하고 그 결과를 하나로 모아 나가게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방식으로 작업할 경우 </a:t>
            </a:r>
            <a:r>
              <a:rPr lang="en-US" altLang="ko-KR" sz="1400" dirty="0"/>
              <a:t>'</a:t>
            </a:r>
            <a:r>
              <a:rPr lang="ko-KR" altLang="en-US" sz="1400" dirty="0"/>
              <a:t>작업 단위</a:t>
            </a:r>
            <a:r>
              <a:rPr lang="en-US" altLang="ko-KR" sz="1400" dirty="0"/>
              <a:t>', </a:t>
            </a:r>
            <a:r>
              <a:rPr lang="ko-KR" altLang="en-US" sz="1400" dirty="0"/>
              <a:t>즉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 그 작업의 기록을 중간 중간에 남기게 되므로 문제가 발생했을 경우 원인이 되는 작업을 찾아내거나 그에 따른 대책을 세우기 쉬워집니다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git </a:t>
            </a:r>
            <a:r>
              <a:rPr lang="ko-KR" altLang="en-US" sz="1400" dirty="0"/>
              <a:t>에서는 작업에 따라 자유롭게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이것을 효과적으로 관리하려면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먼저 함께 작업할 팀원들과 어떠한 방식으로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만들고 통합할 것인지 미리 정해두는 것이 좋습니다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때에 </a:t>
            </a:r>
            <a:r>
              <a:rPr lang="en-US" altLang="ko-KR" sz="1400" dirty="0"/>
              <a:t>Branch</a:t>
            </a:r>
            <a:r>
              <a:rPr lang="ko-KR" altLang="en-US" sz="1400" dirty="0"/>
              <a:t> 이름은 어떤 규칙으로 지을 것인지 또는 어떤 상황에서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 지</a:t>
            </a:r>
            <a:r>
              <a:rPr lang="en-US" altLang="ko-KR" sz="1400" dirty="0"/>
              <a:t>, </a:t>
            </a:r>
            <a:r>
              <a:rPr lang="ko-KR" altLang="en-US" sz="1400" dirty="0"/>
              <a:t>어느 시점에 통합할 것인지 등등 규칙은 정하기 나름입니다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‘main’ Branch</a:t>
            </a:r>
          </a:p>
          <a:p>
            <a:pPr marL="0" indent="0" fontAlgn="base">
              <a:buNone/>
            </a:pPr>
            <a:r>
              <a:rPr lang="ko-KR" altLang="en-US" sz="1400" dirty="0"/>
              <a:t>저장소를 처음 만들면</a:t>
            </a:r>
            <a:r>
              <a:rPr lang="en-US" altLang="ko-KR" sz="1400" dirty="0"/>
              <a:t>, git</a:t>
            </a:r>
            <a:r>
              <a:rPr lang="ko-KR" altLang="en-US" sz="1400" dirty="0"/>
              <a:t>은 바로 </a:t>
            </a:r>
            <a:r>
              <a:rPr lang="en-US" altLang="ko-KR" sz="1400" dirty="0"/>
              <a:t>‘main'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 둡니다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새로운 저장소에 새로운 파일을 추가 한다거나 추가한 파일의 내용을 변경하여 그 내용을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하는 것은 모두 </a:t>
            </a:r>
            <a:r>
              <a:rPr lang="en-US" altLang="ko-KR" sz="1400" dirty="0"/>
              <a:t>‘main' </a:t>
            </a:r>
            <a:r>
              <a:rPr lang="ko-KR" altLang="en-US" sz="1400" dirty="0"/>
              <a:t>라는 이름의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통해 처리할 수 있는 일이 됩니다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‘main'</a:t>
            </a:r>
            <a:r>
              <a:rPr lang="ko-KR" altLang="en-US" sz="1400" dirty="0"/>
              <a:t>가 아닌 또 다른 새로운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만들어서 </a:t>
            </a:r>
            <a:r>
              <a:rPr lang="en-US" altLang="ko-KR" sz="1400" dirty="0"/>
              <a:t>'</a:t>
            </a:r>
            <a:r>
              <a:rPr lang="ko-KR" altLang="en-US" sz="1400" dirty="0"/>
              <a:t>이제부터 이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사용할거야</a:t>
            </a:r>
            <a:r>
              <a:rPr lang="en-US" altLang="ko-KR" sz="1400" dirty="0"/>
              <a:t>!'</a:t>
            </a:r>
            <a:r>
              <a:rPr lang="ko-KR" altLang="en-US" sz="1400" dirty="0"/>
              <a:t>라고 선언</a:t>
            </a:r>
            <a:r>
              <a:rPr lang="en-US" altLang="ko-KR" sz="1400" dirty="0"/>
              <a:t>(checkout)</a:t>
            </a:r>
            <a:r>
              <a:rPr lang="ko-KR" altLang="en-US" sz="1400" dirty="0"/>
              <a:t>하지 않는 이상</a:t>
            </a:r>
            <a:r>
              <a:rPr lang="en-US" altLang="ko-KR" sz="1400" dirty="0"/>
              <a:t>, </a:t>
            </a:r>
            <a:r>
              <a:rPr lang="ko-KR" altLang="en-US" sz="1400" dirty="0"/>
              <a:t>이 때의 모든 작업은 </a:t>
            </a:r>
            <a:r>
              <a:rPr lang="en-US" altLang="ko-KR" sz="1400" dirty="0"/>
              <a:t>‘main’  Branch</a:t>
            </a:r>
            <a:r>
              <a:rPr lang="ko-KR" altLang="en-US" sz="1400" dirty="0"/>
              <a:t>에서 이루어 집니다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893C5D-DD9D-C96E-4FC0-E335435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65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branch </a:t>
            </a:r>
            <a:r>
              <a:rPr lang="ko-KR" altLang="en-US" sz="3600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/>
              <a:t>Integration Branch</a:t>
            </a:r>
          </a:p>
          <a:p>
            <a:pPr marL="0" indent="0" fontAlgn="base">
              <a:buNone/>
            </a:pP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란 언제든지 배포할 수 있는 버전을 만들 수 있어야 하는 </a:t>
            </a:r>
            <a:r>
              <a:rPr lang="en-US" altLang="ko-KR" sz="1500" dirty="0"/>
              <a:t>Branch</a:t>
            </a:r>
            <a:r>
              <a:rPr lang="ko-KR" altLang="en-US" sz="1500" dirty="0"/>
              <a:t> 입니다</a:t>
            </a:r>
            <a:r>
              <a:rPr lang="en-US" altLang="ko-KR" sz="1500" dirty="0"/>
              <a:t>. </a:t>
            </a:r>
            <a:r>
              <a:rPr lang="ko-KR" altLang="en-US" sz="1500" dirty="0"/>
              <a:t>그렇기 때문에 늘 안정적인 상태를 유지하는 것이 중요합니다</a:t>
            </a:r>
            <a:r>
              <a:rPr lang="en-US" altLang="ko-KR" sz="1500" dirty="0"/>
              <a:t>. </a:t>
            </a:r>
            <a:r>
              <a:rPr lang="ko-KR" altLang="en-US" sz="1500" dirty="0"/>
              <a:t>여기서 </a:t>
            </a:r>
            <a:r>
              <a:rPr lang="en-US" altLang="ko-KR" sz="1500" dirty="0"/>
              <a:t>'</a:t>
            </a:r>
            <a:r>
              <a:rPr lang="ko-KR" altLang="en-US" sz="1500" dirty="0"/>
              <a:t>안정적인 상태</a:t>
            </a:r>
            <a:r>
              <a:rPr lang="en-US" altLang="ko-KR" sz="1500" dirty="0"/>
              <a:t>'</a:t>
            </a:r>
            <a:r>
              <a:rPr lang="ko-KR" altLang="en-US" sz="1500" dirty="0"/>
              <a:t>란 현재 작업 중인 소스코드가 모바일에서 동작하는 어플리케이션을 개발하기 위한 것이라면</a:t>
            </a:r>
            <a:r>
              <a:rPr lang="en-US" altLang="ko-KR" sz="1500" dirty="0"/>
              <a:t>, '</a:t>
            </a:r>
            <a:r>
              <a:rPr lang="ko-KR" altLang="en-US" sz="1500" dirty="0"/>
              <a:t>그 어플리케이션의 모든 기능이 정상적으로 동작하는 상태</a:t>
            </a:r>
            <a:r>
              <a:rPr lang="en-US" altLang="ko-KR" sz="1500" dirty="0"/>
              <a:t>'</a:t>
            </a:r>
            <a:r>
              <a:rPr lang="ko-KR" altLang="en-US" sz="1500" dirty="0"/>
              <a:t>를 의미합니다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만약 이 어플리케이션에 어떤 문제가 발견되어 그 문제</a:t>
            </a:r>
            <a:r>
              <a:rPr lang="en-US" altLang="ko-KR" sz="1500" dirty="0"/>
              <a:t>(</a:t>
            </a:r>
            <a:r>
              <a:rPr lang="ko-KR" altLang="en-US" sz="1500" dirty="0"/>
              <a:t>버그</a:t>
            </a:r>
            <a:r>
              <a:rPr lang="en-US" altLang="ko-KR" sz="1500" dirty="0"/>
              <a:t>)</a:t>
            </a:r>
            <a:r>
              <a:rPr lang="ko-KR" altLang="en-US" sz="1500" dirty="0"/>
              <a:t>를 수정하거나 새로운 기능을 추가해야 할 때</a:t>
            </a:r>
            <a:r>
              <a:rPr lang="en-US" altLang="ko-KR" sz="1500" dirty="0"/>
              <a:t>, </a:t>
            </a:r>
            <a:r>
              <a:rPr lang="ko-KR" altLang="en-US" sz="1500" dirty="0"/>
              <a:t>바로 </a:t>
            </a:r>
            <a:r>
              <a:rPr lang="en-US" altLang="ko-KR" sz="1500" dirty="0"/>
              <a:t>‘Topic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Branch'</a:t>
            </a:r>
            <a:r>
              <a:rPr lang="ko-KR" altLang="en-US" sz="1500" dirty="0"/>
              <a:t>를 만들 수 있습니다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처음에는 보통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에서 </a:t>
            </a:r>
            <a:r>
              <a:rPr lang="en-US" altLang="ko-KR" sz="1500" dirty="0"/>
              <a:t>Topic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를 만들어 냅니다</a:t>
            </a:r>
            <a:r>
              <a:rPr lang="en-US" altLang="ko-KR" sz="1500" dirty="0"/>
              <a:t>.</a:t>
            </a:r>
          </a:p>
          <a:p>
            <a:pPr marL="0" indent="0" fontAlgn="base">
              <a:buNone/>
            </a:pPr>
            <a:r>
              <a:rPr lang="ko-KR" altLang="en-US" sz="1500" dirty="0"/>
              <a:t>일반적으로 저장소를 처음 만들었을 때에 생기는 </a:t>
            </a:r>
            <a:r>
              <a:rPr lang="en-US" altLang="ko-KR" sz="1500" dirty="0"/>
              <a:t>‘main' Branch</a:t>
            </a:r>
            <a:r>
              <a:rPr lang="ko-KR" altLang="en-US" sz="1500" dirty="0"/>
              <a:t>를 </a:t>
            </a:r>
            <a:r>
              <a:rPr lang="en-US" altLang="ko-KR" sz="1500" dirty="0"/>
              <a:t>Integration</a:t>
            </a:r>
            <a:r>
              <a:rPr lang="ko-KR" altLang="en-US" sz="1500" dirty="0"/>
              <a:t> </a:t>
            </a:r>
            <a:r>
              <a:rPr lang="en-US" altLang="ko-KR" sz="1500" dirty="0"/>
              <a:t>Branch</a:t>
            </a:r>
            <a:r>
              <a:rPr lang="ko-KR" altLang="en-US" sz="1500" dirty="0"/>
              <a:t>로 사용합니다</a:t>
            </a:r>
            <a:r>
              <a:rPr lang="en-US" altLang="ko-KR" sz="1500" dirty="0"/>
              <a:t>.</a:t>
            </a:r>
          </a:p>
          <a:p>
            <a:pPr fontAlgn="base"/>
            <a:endParaRPr lang="en-US" altLang="ko-KR" b="1" dirty="0"/>
          </a:p>
          <a:p>
            <a:pPr fontAlgn="base"/>
            <a:r>
              <a:rPr lang="en-US" altLang="ko-KR" b="1" dirty="0"/>
              <a:t>Topic Branch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란</a:t>
            </a:r>
            <a:r>
              <a:rPr lang="en-US" altLang="ko-KR" sz="1400" dirty="0"/>
              <a:t>, </a:t>
            </a:r>
            <a:r>
              <a:rPr lang="ko-KR" altLang="en-US" sz="1400" dirty="0"/>
              <a:t>기능 추가나 버그 수정과 같은 단위 작업을 위한 </a:t>
            </a:r>
            <a:r>
              <a:rPr lang="en-US" altLang="ko-KR" sz="1400" dirty="0"/>
              <a:t>Branch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여러 개의 작업을 동시에 진행할 때에는</a:t>
            </a:r>
            <a:r>
              <a:rPr lang="en-US" altLang="ko-KR" sz="1400" dirty="0"/>
              <a:t>, </a:t>
            </a:r>
            <a:r>
              <a:rPr lang="ko-KR" altLang="en-US" sz="1400" dirty="0"/>
              <a:t>그 수만큼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를 생성할 수 있습니다</a:t>
            </a:r>
            <a:r>
              <a:rPr lang="en-US" altLang="ko-KR" sz="1400" dirty="0"/>
              <a:t>.</a:t>
            </a:r>
          </a:p>
          <a:p>
            <a:pPr marL="0" indent="0" fontAlgn="base">
              <a:buNone/>
            </a:pP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보통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로부터 만들어 내며</a:t>
            </a:r>
            <a:r>
              <a:rPr lang="en-US" altLang="ko-KR" sz="1400" dirty="0"/>
              <a:t>, 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에서 특정 작업이 완료되면 다시 </a:t>
            </a:r>
            <a:r>
              <a:rPr lang="en-US" altLang="ko-KR" sz="1400" dirty="0"/>
              <a:t>Integration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에 병합하는 방식으로 진행됩니다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이러한 </a:t>
            </a:r>
            <a:r>
              <a:rPr lang="en-US" altLang="ko-KR" sz="1400" dirty="0"/>
              <a:t>Topic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는 </a:t>
            </a:r>
            <a:r>
              <a:rPr lang="en-US" altLang="ko-KR" sz="1400" dirty="0"/>
              <a:t>'Feature branch' </a:t>
            </a:r>
            <a:r>
              <a:rPr lang="ko-KR" altLang="en-US" sz="1400" dirty="0"/>
              <a:t>라고 부르기도 합니다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93FA8-6714-D423-7DFB-A6BFE68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9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branch  &amp;  git  checkout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branch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 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정보를 보여주며</a:t>
            </a:r>
            <a:r>
              <a:rPr lang="en-US" altLang="ko-KR" sz="1200" dirty="0"/>
              <a:t>, *</a:t>
            </a:r>
            <a:r>
              <a:rPr lang="ko-KR" altLang="en-US" sz="1200" dirty="0"/>
              <a:t>는 </a:t>
            </a:r>
            <a:r>
              <a:rPr lang="en-US" altLang="ko-KR" sz="1200" dirty="0"/>
              <a:t>HEAD</a:t>
            </a:r>
            <a:r>
              <a:rPr lang="ko-KR" altLang="en-US" sz="1200" dirty="0"/>
              <a:t>가 위치하는 </a:t>
            </a:r>
            <a:r>
              <a:rPr lang="en-US" altLang="ko-KR" sz="1200" dirty="0"/>
              <a:t>Branch</a:t>
            </a:r>
            <a:r>
              <a:rPr lang="ko-KR" altLang="en-US" sz="1200" dirty="0"/>
              <a:t>명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-r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원격저장소의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-a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원격저장소와 로컬저장소의 모든 </a:t>
            </a:r>
            <a:r>
              <a:rPr lang="en-US" altLang="ko-KR" sz="1200" dirty="0"/>
              <a:t>Branch 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branch  test01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로컬저장소에 </a:t>
            </a:r>
            <a:r>
              <a:rPr lang="en-US" altLang="ko-KR" sz="1200" dirty="0"/>
              <a:t>test01 </a:t>
            </a:r>
            <a:r>
              <a:rPr lang="ko-KR" altLang="en-US" sz="1200" dirty="0"/>
              <a:t>이라는 </a:t>
            </a:r>
            <a:r>
              <a:rPr lang="en-US" altLang="ko-KR" sz="1200" dirty="0"/>
              <a:t>Branch </a:t>
            </a:r>
            <a:r>
              <a:rPr lang="ko-KR" altLang="en-US" sz="1200" dirty="0"/>
              <a:t>생성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checkout  test01   </a:t>
            </a:r>
            <a:r>
              <a:rPr lang="en-US" altLang="ko-KR" sz="1200" dirty="0"/>
              <a:t>// test01 Branch</a:t>
            </a:r>
            <a:r>
              <a:rPr lang="ko-KR" altLang="en-US" sz="1200" dirty="0"/>
              <a:t>로 </a:t>
            </a:r>
            <a:r>
              <a:rPr lang="en-US" altLang="ko-KR" sz="1200" dirty="0"/>
              <a:t>HEAD </a:t>
            </a:r>
            <a:r>
              <a:rPr lang="ko-KR" altLang="en-US" sz="1200" dirty="0"/>
              <a:t>이동 </a:t>
            </a:r>
            <a:r>
              <a:rPr lang="en-US" altLang="ko-KR" sz="1200" dirty="0"/>
              <a:t>: </a:t>
            </a:r>
            <a:r>
              <a:rPr lang="ko-KR" altLang="en-US" sz="1200" dirty="0"/>
              <a:t>이것은 이후 </a:t>
            </a:r>
            <a:r>
              <a:rPr lang="en-US" altLang="ko-KR" sz="1200" dirty="0"/>
              <a:t>commit </a:t>
            </a:r>
            <a:r>
              <a:rPr lang="ko-KR" altLang="en-US" sz="1200" dirty="0"/>
              <a:t>되는 것들은 </a:t>
            </a:r>
            <a:r>
              <a:rPr lang="en-US" altLang="ko-KR" sz="1200" dirty="0"/>
              <a:t>test01 Branch</a:t>
            </a:r>
            <a:r>
              <a:rPr lang="ko-KR" altLang="en-US" sz="1200" dirty="0"/>
              <a:t>에 연결되어 달린다는 의미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D47CD-7640-901C-3D8C-B9DC1A3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18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 tag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Tagging</a:t>
            </a:r>
            <a:r>
              <a:rPr lang="ko-KR" altLang="en-US" sz="1400" dirty="0"/>
              <a:t>은 기본적으로 </a:t>
            </a:r>
            <a:r>
              <a:rPr lang="en-US" altLang="ko-KR" sz="1400" dirty="0"/>
              <a:t>commit</a:t>
            </a:r>
            <a:r>
              <a:rPr lang="ko-KR" altLang="en-US" sz="1400" dirty="0"/>
              <a:t>에 대해 진행한다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말해 </a:t>
            </a:r>
            <a:r>
              <a:rPr lang="en-US" altLang="ko-KR" sz="1400" dirty="0"/>
              <a:t>commit </a:t>
            </a:r>
            <a:r>
              <a:rPr lang="ko-KR" altLang="en-US" sz="1400" dirty="0"/>
              <a:t>한 후에 </a:t>
            </a:r>
            <a:r>
              <a:rPr lang="en-US" altLang="ko-KR" sz="1400" dirty="0"/>
              <a:t>Tagging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</a:t>
            </a:r>
            <a:r>
              <a:rPr lang="en-US" altLang="ko-KR" sz="1200" dirty="0"/>
              <a:t>Name</a:t>
            </a:r>
            <a:r>
              <a:rPr lang="ko-KR" altLang="en-US" sz="1200" dirty="0"/>
              <a:t>에 본인이 원하는 태그명칭 사용</a:t>
            </a:r>
            <a:r>
              <a:rPr lang="en-US" altLang="ko-KR" sz="1200" dirty="0"/>
              <a:t>, </a:t>
            </a:r>
            <a:r>
              <a:rPr lang="ko-KR" altLang="en-US" sz="1200" dirty="0"/>
              <a:t>버전으로 명시 가능 </a:t>
            </a:r>
            <a:r>
              <a:rPr lang="en-US" altLang="ko-KR" sz="1200" dirty="0"/>
              <a:t>: v1.2.3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log   --decorate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로그 정보에서 태그 정보 확인 가능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tag   -d  &lt;Tag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name&gt;       </a:t>
            </a:r>
            <a:r>
              <a:rPr lang="en-US" altLang="ko-KR" sz="1200" dirty="0"/>
              <a:t>// Tag</a:t>
            </a:r>
            <a:r>
              <a:rPr lang="ko-KR" altLang="en-US" sz="1200" dirty="0"/>
              <a:t> 삭제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E96E-A1BF-0CEE-701D-845FF0F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290B41-EA41-4D9A-948B-7F6AF66E49E6}"/>
              </a:ext>
            </a:extLst>
          </p:cNvPr>
          <p:cNvCxnSpPr>
            <a:cxnSpLocks/>
          </p:cNvCxnSpPr>
          <p:nvPr/>
        </p:nvCxnSpPr>
        <p:spPr>
          <a:xfrm>
            <a:off x="4285862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2000EA-8A49-4909-92E6-8981DE7F3B7A}"/>
              </a:ext>
            </a:extLst>
          </p:cNvPr>
          <p:cNvCxnSpPr>
            <a:cxnSpLocks/>
          </p:cNvCxnSpPr>
          <p:nvPr/>
        </p:nvCxnSpPr>
        <p:spPr>
          <a:xfrm>
            <a:off x="7218785" y="1570643"/>
            <a:ext cx="0" cy="4736851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7A87364-BEDE-480E-B408-39EC76C1C5F4}"/>
              </a:ext>
            </a:extLst>
          </p:cNvPr>
          <p:cNvCxnSpPr>
            <a:cxnSpLocks/>
          </p:cNvCxnSpPr>
          <p:nvPr/>
        </p:nvCxnSpPr>
        <p:spPr>
          <a:xfrm>
            <a:off x="10394303" y="1570643"/>
            <a:ext cx="0" cy="4774173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76D36D-3255-475E-92CD-AEC2A5D1A19D}"/>
              </a:ext>
            </a:extLst>
          </p:cNvPr>
          <p:cNvCxnSpPr>
            <a:cxnSpLocks/>
          </p:cNvCxnSpPr>
          <p:nvPr/>
        </p:nvCxnSpPr>
        <p:spPr>
          <a:xfrm>
            <a:off x="1576875" y="1570643"/>
            <a:ext cx="0" cy="475551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ko-KR" altLang="en-US" sz="3600" dirty="0"/>
              <a:t>명령어 개요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8FF35C3E-4A8F-4A0B-A147-F07726BB193F}"/>
              </a:ext>
            </a:extLst>
          </p:cNvPr>
          <p:cNvSpPr/>
          <p:nvPr/>
        </p:nvSpPr>
        <p:spPr>
          <a:xfrm>
            <a:off x="1073020" y="2752514"/>
            <a:ext cx="1045029" cy="110101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Work</a:t>
            </a:r>
          </a:p>
          <a:p>
            <a:pPr algn="ctr"/>
            <a:r>
              <a:rPr lang="en-US" altLang="ko-KR" sz="1400" dirty="0"/>
              <a:t>Directory</a:t>
            </a:r>
            <a:endParaRPr lang="ko-KR" altLang="en-US" sz="1400" dirty="0"/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3120580D-7B20-4660-A931-8A37F9448654}"/>
              </a:ext>
            </a:extLst>
          </p:cNvPr>
          <p:cNvSpPr/>
          <p:nvPr/>
        </p:nvSpPr>
        <p:spPr>
          <a:xfrm>
            <a:off x="3775788" y="2752514"/>
            <a:ext cx="1045029" cy="1101012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Staging Area</a:t>
            </a:r>
          </a:p>
          <a:p>
            <a:pPr algn="ctr"/>
            <a:r>
              <a:rPr lang="en-US" altLang="ko-KR" sz="1400" dirty="0"/>
              <a:t>(Index)</a:t>
            </a:r>
            <a:endParaRPr lang="ko-KR" altLang="en-US" sz="1400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88697A-776F-472A-A307-46D4518FD3A7}"/>
              </a:ext>
            </a:extLst>
          </p:cNvPr>
          <p:cNvSpPr/>
          <p:nvPr/>
        </p:nvSpPr>
        <p:spPr>
          <a:xfrm>
            <a:off x="6478556" y="2752514"/>
            <a:ext cx="1511559" cy="110101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Local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33619476-62A8-484D-9799-89745F9DC3CC}"/>
              </a:ext>
            </a:extLst>
          </p:cNvPr>
          <p:cNvSpPr/>
          <p:nvPr/>
        </p:nvSpPr>
        <p:spPr>
          <a:xfrm>
            <a:off x="9647853" y="2752514"/>
            <a:ext cx="1511559" cy="110101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Remote</a:t>
            </a:r>
          </a:p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98719-3EE8-4DBA-968E-2D95D12D6B34}"/>
              </a:ext>
            </a:extLst>
          </p:cNvPr>
          <p:cNvSpPr/>
          <p:nvPr/>
        </p:nvSpPr>
        <p:spPr>
          <a:xfrm>
            <a:off x="438540" y="1390262"/>
            <a:ext cx="11364684" cy="5078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23E239D-94A7-43FD-AA83-48361F007984}"/>
              </a:ext>
            </a:extLst>
          </p:cNvPr>
          <p:cNvSpPr/>
          <p:nvPr/>
        </p:nvSpPr>
        <p:spPr>
          <a:xfrm>
            <a:off x="1611087" y="1468493"/>
            <a:ext cx="5573484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-am  </a:t>
            </a:r>
            <a:r>
              <a:rPr lang="en-US" altLang="ko-KR" sz="1000" dirty="0"/>
              <a:t>: add &amp; commit</a:t>
            </a:r>
            <a:r>
              <a:rPr lang="ko-KR" altLang="en-US" sz="1000" dirty="0"/>
              <a:t> 동시에 처리</a:t>
            </a:r>
            <a:endParaRPr lang="ko-KR" altLang="en-US" sz="1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1F9A3275-28DF-462C-BC39-8EAD32C3B979}"/>
              </a:ext>
            </a:extLst>
          </p:cNvPr>
          <p:cNvSpPr/>
          <p:nvPr/>
        </p:nvSpPr>
        <p:spPr>
          <a:xfrm>
            <a:off x="1626651" y="2080243"/>
            <a:ext cx="2625002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add</a:t>
            </a:r>
            <a:endParaRPr lang="ko-KR" altLang="en-US" sz="1400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392B2977-55F4-462B-801A-0D6F9AF974CB}"/>
              </a:ext>
            </a:extLst>
          </p:cNvPr>
          <p:cNvSpPr/>
          <p:nvPr/>
        </p:nvSpPr>
        <p:spPr>
          <a:xfrm>
            <a:off x="4318525" y="2113493"/>
            <a:ext cx="2866045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commit  -m</a:t>
            </a:r>
            <a:endParaRPr lang="ko-KR" altLang="en-US" sz="14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49B56A7-C712-488B-A290-9D810C38A437}"/>
              </a:ext>
            </a:extLst>
          </p:cNvPr>
          <p:cNvSpPr/>
          <p:nvPr/>
        </p:nvSpPr>
        <p:spPr>
          <a:xfrm>
            <a:off x="7251447" y="2113493"/>
            <a:ext cx="3108638" cy="585704"/>
          </a:xfrm>
          <a:prstGeom prst="rightArrow">
            <a:avLst>
              <a:gd name="adj1" fmla="val 50000"/>
              <a:gd name="adj2" fmla="val 2173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push</a:t>
            </a:r>
            <a:endParaRPr lang="ko-KR" altLang="en-US" sz="1400" dirty="0"/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86B35B7B-6699-46F0-A4E0-D3C086C94E9D}"/>
              </a:ext>
            </a:extLst>
          </p:cNvPr>
          <p:cNvSpPr/>
          <p:nvPr/>
        </p:nvSpPr>
        <p:spPr>
          <a:xfrm>
            <a:off x="1611088" y="392063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pull</a:t>
            </a:r>
            <a:endParaRPr lang="ko-KR" altLang="en-US" sz="1400" dirty="0"/>
          </a:p>
        </p:txBody>
      </p:sp>
      <p:sp>
        <p:nvSpPr>
          <p:cNvPr id="46" name="화살표: 왼쪽 45">
            <a:extLst>
              <a:ext uri="{FF2B5EF4-FFF2-40B4-BE49-F238E27FC236}">
                <a16:creationId xmlns:a16="http://schemas.microsoft.com/office/drawing/2014/main" id="{6ACEBADC-C27F-4655-80FE-9EF5F650E270}"/>
              </a:ext>
            </a:extLst>
          </p:cNvPr>
          <p:cNvSpPr/>
          <p:nvPr/>
        </p:nvSpPr>
        <p:spPr>
          <a:xfrm>
            <a:off x="7218784" y="4485245"/>
            <a:ext cx="3141301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fetch</a:t>
            </a:r>
            <a:endParaRPr lang="ko-KR" altLang="en-US" sz="1400" dirty="0"/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56DF73C8-DFFA-41BA-8700-7756B7FFAED5}"/>
              </a:ext>
            </a:extLst>
          </p:cNvPr>
          <p:cNvSpPr/>
          <p:nvPr/>
        </p:nvSpPr>
        <p:spPr>
          <a:xfrm>
            <a:off x="1626651" y="5784981"/>
            <a:ext cx="5557911" cy="223933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 HEAD</a:t>
            </a:r>
            <a:endParaRPr lang="ko-KR" altLang="en-US" sz="1400" dirty="0"/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73693DC7-050E-424E-A0D2-14FB6F051348}"/>
              </a:ext>
            </a:extLst>
          </p:cNvPr>
          <p:cNvSpPr/>
          <p:nvPr/>
        </p:nvSpPr>
        <p:spPr>
          <a:xfrm>
            <a:off x="1626652" y="6125321"/>
            <a:ext cx="2609436" cy="21949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diff</a:t>
            </a:r>
            <a:endParaRPr lang="ko-KR" altLang="en-US" sz="1400" dirty="0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10CBBD6-B112-441A-B177-46D2042B9116}"/>
              </a:ext>
            </a:extLst>
          </p:cNvPr>
          <p:cNvSpPr/>
          <p:nvPr/>
        </p:nvSpPr>
        <p:spPr>
          <a:xfrm>
            <a:off x="2469502" y="2752514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Index </a:t>
            </a:r>
            <a:r>
              <a:rPr lang="ko-KR" altLang="en-US" sz="1000" dirty="0"/>
              <a:t>등록</a:t>
            </a:r>
            <a:endParaRPr lang="en-US" altLang="ko-KR" sz="1000" dirty="0"/>
          </a:p>
          <a:p>
            <a:pPr algn="ctr"/>
            <a:r>
              <a:rPr lang="ko-KR" altLang="en-US" sz="1000" dirty="0"/>
              <a:t>또는</a:t>
            </a:r>
            <a:endParaRPr lang="en-US" altLang="ko-KR" sz="1000" dirty="0"/>
          </a:p>
          <a:p>
            <a:pPr algn="ctr"/>
            <a:r>
              <a:rPr lang="en-US" altLang="ko-KR" sz="1000" dirty="0"/>
              <a:t>Staging</a:t>
            </a:r>
            <a:endParaRPr lang="ko-KR" altLang="en-US" sz="10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EA7B7989-D48F-4EC5-B0C4-1DC0C2F1C75C}"/>
              </a:ext>
            </a:extLst>
          </p:cNvPr>
          <p:cNvSpPr/>
          <p:nvPr/>
        </p:nvSpPr>
        <p:spPr>
          <a:xfrm>
            <a:off x="7444338" y="1596757"/>
            <a:ext cx="2690191" cy="362702"/>
          </a:xfrm>
          <a:prstGeom prst="wedgeRoundRectCallout">
            <a:avLst>
              <a:gd name="adj1" fmla="val 3823"/>
              <a:gd name="adj2" fmla="val 12271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Local Repository</a:t>
            </a:r>
            <a:r>
              <a:rPr lang="ko-KR" altLang="en-US" sz="1000" dirty="0"/>
              <a:t>의 </a:t>
            </a:r>
            <a:r>
              <a:rPr lang="en-US" altLang="ko-KR" sz="1000" dirty="0"/>
              <a:t>commit</a:t>
            </a:r>
            <a:r>
              <a:rPr lang="ko-KR" altLang="en-US" sz="1000" dirty="0"/>
              <a:t> 정보를</a:t>
            </a:r>
            <a:r>
              <a:rPr lang="en-US" altLang="ko-KR" sz="1000" dirty="0"/>
              <a:t> Remote Repository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올리는 것</a:t>
            </a: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7EBDE5E4-5525-4F19-8CC6-6525CCFABDC5}"/>
              </a:ext>
            </a:extLst>
          </p:cNvPr>
          <p:cNvSpPr/>
          <p:nvPr/>
        </p:nvSpPr>
        <p:spPr>
          <a:xfrm>
            <a:off x="1620411" y="5108578"/>
            <a:ext cx="8748998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clone</a:t>
            </a:r>
            <a:endParaRPr lang="ko-KR" altLang="en-US" sz="1400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721FED03-2DA6-4911-9FD8-C4DFB2132A9B}"/>
              </a:ext>
            </a:extLst>
          </p:cNvPr>
          <p:cNvSpPr/>
          <p:nvPr/>
        </p:nvSpPr>
        <p:spPr>
          <a:xfrm>
            <a:off x="7302478" y="5924655"/>
            <a:ext cx="3010854" cy="488290"/>
          </a:xfrm>
          <a:prstGeom prst="wedgeRoundRectCallout">
            <a:avLst>
              <a:gd name="adj1" fmla="val 40336"/>
              <a:gd name="adj2" fmla="val -1187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/>
              <a:t>원격 저장소의 내용을 통째로 복사하는 것</a:t>
            </a:r>
            <a:endParaRPr lang="en-US" altLang="ko-KR" sz="900" dirty="0"/>
          </a:p>
          <a:p>
            <a:r>
              <a:rPr lang="ko-KR" altLang="en-US" sz="900" dirty="0"/>
              <a:t>변경 이력도 함께 로컬 저장소에 복제</a:t>
            </a:r>
            <a:endParaRPr lang="en-US" altLang="ko-KR" sz="900" dirty="0"/>
          </a:p>
          <a:p>
            <a:r>
              <a:rPr lang="ko-KR" altLang="en-US" sz="900" dirty="0"/>
              <a:t>원격 저장소와 똑같이 이력을 참조하고 </a:t>
            </a:r>
            <a:r>
              <a:rPr lang="ko-KR" altLang="en-US" sz="900" dirty="0" err="1"/>
              <a:t>커밋</a:t>
            </a:r>
            <a:r>
              <a:rPr lang="ko-KR" altLang="en-US" sz="900" dirty="0"/>
              <a:t> 진행 가능</a:t>
            </a:r>
          </a:p>
        </p:txBody>
      </p:sp>
      <p:sp>
        <p:nvSpPr>
          <p:cNvPr id="4" name="말풍선: 모서리가 둥근 사각형 2">
            <a:extLst>
              <a:ext uri="{FF2B5EF4-FFF2-40B4-BE49-F238E27FC236}">
                <a16:creationId xmlns:a16="http://schemas.microsoft.com/office/drawing/2014/main" id="{52C11ABD-1BBB-996C-05AA-A140CB183E30}"/>
              </a:ext>
            </a:extLst>
          </p:cNvPr>
          <p:cNvSpPr/>
          <p:nvPr/>
        </p:nvSpPr>
        <p:spPr>
          <a:xfrm>
            <a:off x="5172268" y="2805223"/>
            <a:ext cx="923732" cy="731520"/>
          </a:xfrm>
          <a:prstGeom prst="wedgeRoundRectCallout">
            <a:avLst>
              <a:gd name="adj1" fmla="val -767"/>
              <a:gd name="adj2" fmla="val -766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Repository</a:t>
            </a:r>
            <a:r>
              <a:rPr lang="ko-KR" altLang="en-US" sz="1000" dirty="0"/>
              <a:t>기록</a:t>
            </a:r>
          </a:p>
        </p:txBody>
      </p:sp>
      <p:sp>
        <p:nvSpPr>
          <p:cNvPr id="5" name="말풍선: 모서리가 둥근 사각형 2">
            <a:extLst>
              <a:ext uri="{FF2B5EF4-FFF2-40B4-BE49-F238E27FC236}">
                <a16:creationId xmlns:a16="http://schemas.microsoft.com/office/drawing/2014/main" id="{6485E762-3184-EEB9-1F3B-4063D7F99F54}"/>
              </a:ext>
            </a:extLst>
          </p:cNvPr>
          <p:cNvSpPr/>
          <p:nvPr/>
        </p:nvSpPr>
        <p:spPr>
          <a:xfrm>
            <a:off x="10656131" y="3983503"/>
            <a:ext cx="1043658" cy="808348"/>
          </a:xfrm>
          <a:prstGeom prst="wedgeRoundRectCallout">
            <a:avLst>
              <a:gd name="adj1" fmla="val -70295"/>
              <a:gd name="adj2" fmla="val -209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원격 저장소에서 변경된 내용 다운로드 하는 것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899E52-365E-FEBF-B887-CECF26E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화살표: 왼쪽 45">
            <a:extLst>
              <a:ext uri="{FF2B5EF4-FFF2-40B4-BE49-F238E27FC236}">
                <a16:creationId xmlns:a16="http://schemas.microsoft.com/office/drawing/2014/main" id="{0C0BDD8E-F372-AD0C-011F-7C964E763966}"/>
              </a:ext>
            </a:extLst>
          </p:cNvPr>
          <p:cNvSpPr/>
          <p:nvPr/>
        </p:nvSpPr>
        <p:spPr>
          <a:xfrm>
            <a:off x="1611088" y="4498999"/>
            <a:ext cx="5607696" cy="585704"/>
          </a:xfrm>
          <a:prstGeom prst="leftArrow">
            <a:avLst>
              <a:gd name="adj1" fmla="val 50000"/>
              <a:gd name="adj2" fmla="val 2389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merge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916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설치 및 업그레이드  </a:t>
            </a:r>
            <a:r>
              <a:rPr lang="en-US" altLang="ko-KR" sz="3600" dirty="0"/>
              <a:t>&amp;  </a:t>
            </a:r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계정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008805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//</a:t>
            </a:r>
            <a:r>
              <a:rPr lang="ko-KR" altLang="en-US" sz="1400" dirty="0"/>
              <a:t> </a:t>
            </a:r>
            <a:r>
              <a:rPr lang="en-US" altLang="ko-KR" sz="1400" dirty="0"/>
              <a:t>git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hlinkClick r:id="rId2"/>
              </a:rPr>
              <a:t>https://git-scm.com/</a:t>
            </a:r>
            <a:r>
              <a:rPr lang="en-US" altLang="ko-KR" sz="1400" dirty="0"/>
              <a:t>  </a:t>
            </a:r>
            <a:r>
              <a:rPr lang="ko-KR" altLang="en-US" sz="1400" dirty="0"/>
              <a:t>최신 버전 다운받아 설치 </a:t>
            </a:r>
            <a:r>
              <a:rPr lang="en-US" altLang="ko-KR" sz="1400" dirty="0"/>
              <a:t>(windows</a:t>
            </a:r>
            <a:r>
              <a:rPr lang="ko-KR" altLang="en-US" sz="1400" dirty="0"/>
              <a:t>용 </a:t>
            </a:r>
            <a:r>
              <a:rPr lang="en-US" altLang="ko-KR" sz="1400" dirty="0"/>
              <a:t>64bit)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설치된 </a:t>
            </a:r>
            <a:r>
              <a:rPr lang="en-US" altLang="ko-KR" sz="1400" dirty="0"/>
              <a:t>git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$ git </a:t>
            </a:r>
            <a:r>
              <a:rPr lang="ko-KR" altLang="en-US" sz="1400" dirty="0"/>
              <a:t> </a:t>
            </a:r>
            <a:r>
              <a:rPr lang="en-US" altLang="ko-KR" sz="1400" dirty="0"/>
              <a:t>--version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git </a:t>
            </a:r>
            <a:r>
              <a:rPr lang="ko-KR" altLang="en-US" sz="1400" dirty="0"/>
              <a:t>업그레이드</a:t>
            </a:r>
            <a:r>
              <a:rPr lang="en-US" altLang="ko-KR" sz="1400" dirty="0"/>
              <a:t>(Windows</a:t>
            </a:r>
            <a:r>
              <a:rPr lang="ko-KR" altLang="en-US" sz="1400" dirty="0"/>
              <a:t> 용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$ git  update-git-for-windows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// </a:t>
            </a:r>
            <a:r>
              <a:rPr lang="ko-KR" altLang="en-US" sz="1400" dirty="0"/>
              <a:t>원격저장 클라우드 서비스 중에 하나인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계정 생성 및 </a:t>
            </a:r>
            <a:r>
              <a:rPr lang="en-US" altLang="ko-KR" sz="1400" dirty="0"/>
              <a:t>repository </a:t>
            </a:r>
            <a:r>
              <a:rPr lang="ko-KR" altLang="en-US" sz="1400" dirty="0"/>
              <a:t>생성할 것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>
                <a:hlinkClick r:id="rId3"/>
              </a:rPr>
              <a:t>https://github.com/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AA561-56EA-92C8-9A11-99BD0D44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git</a:t>
            </a:r>
            <a:r>
              <a:rPr lang="ko-KR" altLang="en-US" sz="1600" dirty="0"/>
              <a:t>를 사용하기 위해 필요한 설정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--help  &lt;</a:t>
            </a:r>
            <a:r>
              <a:rPr lang="ko-KR" altLang="en-US" sz="1400" b="1" dirty="0">
                <a:solidFill>
                  <a:srgbClr val="FFFF00"/>
                </a:solidFill>
              </a:rPr>
              <a:t>명령어</a:t>
            </a:r>
            <a:r>
              <a:rPr lang="en-US" altLang="ko-KR" sz="1400" b="1" dirty="0">
                <a:solidFill>
                  <a:srgbClr val="FFFF00"/>
                </a:solidFill>
              </a:rPr>
              <a:t>&gt;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git </a:t>
            </a:r>
            <a:r>
              <a:rPr lang="ko-KR" altLang="en-US" sz="1200" dirty="0"/>
              <a:t>명령 실행 시 필요한 도움말 보기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init </a:t>
            </a:r>
          </a:p>
          <a:p>
            <a:pPr marL="0" indent="0">
              <a:buNone/>
            </a:pPr>
            <a:r>
              <a:rPr lang="ko-KR" altLang="en-US" sz="1200" dirty="0"/>
              <a:t>원하는 폴더를 선정한 후 해당 폴더에서 상기 명령 실행하여 새로운 저장소 생성 </a:t>
            </a:r>
            <a:r>
              <a:rPr lang="en-US" altLang="ko-KR" sz="1200" dirty="0"/>
              <a:t>:</a:t>
            </a:r>
            <a:r>
              <a:rPr lang="ko-KR" altLang="en-US" sz="1200" dirty="0"/>
              <a:t>  </a:t>
            </a:r>
            <a:r>
              <a:rPr lang="en-US" altLang="ko-KR" sz="1200" dirty="0"/>
              <a:t>.git </a:t>
            </a:r>
            <a:r>
              <a:rPr lang="ko-KR" altLang="en-US" sz="1200" dirty="0"/>
              <a:t>폴더 생성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main</a:t>
            </a:r>
            <a:r>
              <a:rPr lang="ko-KR" altLang="en-US" sz="1200" dirty="0"/>
              <a:t> </a:t>
            </a:r>
            <a:r>
              <a:rPr lang="en-US" altLang="ko-KR" sz="1200" dirty="0"/>
              <a:t>Branch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200" dirty="0"/>
          </a:p>
          <a:p>
            <a:pPr marL="0" indent="0">
              <a:buNone/>
            </a:pPr>
            <a:r>
              <a:rPr lang="ko-KR" altLang="en-US" sz="1200" dirty="0"/>
              <a:t>기본으로 생성된 </a:t>
            </a:r>
            <a:r>
              <a:rPr lang="en-US" altLang="ko-KR" sz="1200" dirty="0"/>
              <a:t>main Branch</a:t>
            </a:r>
            <a:r>
              <a:rPr lang="ko-KR" altLang="en-US" sz="1200" dirty="0"/>
              <a:t>는 사회적인 의도로 </a:t>
            </a:r>
            <a:r>
              <a:rPr lang="en-US" altLang="ko-KR" sz="1200" dirty="0"/>
              <a:t>master/slave</a:t>
            </a:r>
            <a:r>
              <a:rPr lang="ko-KR" altLang="en-US" sz="1200" dirty="0"/>
              <a:t> 라는 용어 사용을 자제하기 위해 현재 </a:t>
            </a:r>
            <a:r>
              <a:rPr lang="en-US" altLang="ko-KR" sz="1200" dirty="0"/>
              <a:t>main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변경되고 있는 추세로 변경하는 방법은 아래</a:t>
            </a:r>
            <a:r>
              <a:rPr lang="en-US" altLang="ko-KR" sz="1200" dirty="0"/>
              <a:t>.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config  --global  </a:t>
            </a:r>
            <a:r>
              <a:rPr lang="fr-FR" altLang="ko-KR" sz="1400" b="1" dirty="0" err="1">
                <a:solidFill>
                  <a:srgbClr val="FFFF00"/>
                </a:solidFill>
              </a:rPr>
              <a:t>init.defaultBranch</a:t>
            </a:r>
            <a:r>
              <a:rPr lang="fr-FR" altLang="ko-KR" sz="1400" b="1" dirty="0">
                <a:solidFill>
                  <a:srgbClr val="FFFF00"/>
                </a:solidFill>
              </a:rPr>
              <a:t>  main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git </a:t>
            </a:r>
            <a:r>
              <a:rPr lang="en-US" altLang="ko-KR" sz="1400" b="1" dirty="0" err="1">
                <a:solidFill>
                  <a:srgbClr val="FFFF00"/>
                </a:solidFill>
              </a:rPr>
              <a:t>init</a:t>
            </a:r>
            <a:r>
              <a:rPr lang="en-US" altLang="ko-KR" sz="1400" b="1" dirty="0">
                <a:solidFill>
                  <a:srgbClr val="FFFF00"/>
                </a:solidFill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</a:rPr>
              <a:t>을 통해 새로 생성할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 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branch</a:t>
            </a:r>
            <a:r>
              <a:rPr lang="fr-FR" altLang="ko-KR" sz="1400" b="1" dirty="0">
                <a:solidFill>
                  <a:srgbClr val="FFFF00"/>
                </a:solidFill>
              </a:rPr>
              <a:t> –m main  </a:t>
            </a:r>
            <a:r>
              <a:rPr lang="ko-KR" altLang="en-US" sz="1400" b="1" dirty="0">
                <a:solidFill>
                  <a:srgbClr val="FFFF00"/>
                </a:solidFill>
              </a:rPr>
              <a:t>                                                </a:t>
            </a:r>
            <a:r>
              <a:rPr lang="en-US" altLang="ko-KR" sz="1400" b="1" dirty="0">
                <a:solidFill>
                  <a:srgbClr val="FFFF00"/>
                </a:solidFill>
              </a:rPr>
              <a:t>=&gt;</a:t>
            </a:r>
            <a:r>
              <a:rPr lang="ko-KR" altLang="en-US" sz="1400" b="1" dirty="0">
                <a:solidFill>
                  <a:srgbClr val="FFFF00"/>
                </a:solidFill>
              </a:rPr>
              <a:t> 이미 생성된 </a:t>
            </a:r>
            <a:r>
              <a:rPr lang="en-US" altLang="ko-KR" sz="1400" b="1" dirty="0">
                <a:solidFill>
                  <a:srgbClr val="FFFF00"/>
                </a:solidFill>
              </a:rPr>
              <a:t>Repository</a:t>
            </a:r>
            <a:r>
              <a:rPr lang="ko-KR" altLang="en-US" sz="1400" b="1" dirty="0">
                <a:solidFill>
                  <a:srgbClr val="FFFF00"/>
                </a:solidFill>
              </a:rPr>
              <a:t>의 기본 </a:t>
            </a:r>
            <a:r>
              <a:rPr lang="en-US" altLang="ko-KR" sz="1400" b="1" dirty="0">
                <a:solidFill>
                  <a:srgbClr val="FFFF00"/>
                </a:solidFill>
              </a:rPr>
              <a:t>Branch</a:t>
            </a:r>
            <a:r>
              <a:rPr lang="ko-KR" altLang="en-US" sz="1400" b="1" dirty="0">
                <a:solidFill>
                  <a:srgbClr val="FFFF00"/>
                </a:solidFill>
              </a:rPr>
              <a:t> 명을 </a:t>
            </a:r>
            <a:r>
              <a:rPr lang="en-US" altLang="ko-KR" sz="1400" b="1" dirty="0">
                <a:solidFill>
                  <a:srgbClr val="FFFF00"/>
                </a:solidFill>
              </a:rPr>
              <a:t>“main” </a:t>
            </a:r>
            <a:r>
              <a:rPr lang="ko-KR" altLang="en-US" sz="1400" b="1" dirty="0" err="1">
                <a:solidFill>
                  <a:srgbClr val="FFFF00"/>
                </a:solidFill>
              </a:rPr>
              <a:t>으로</a:t>
            </a:r>
            <a:r>
              <a:rPr lang="ko-KR" altLang="en-US" sz="1400" b="1" dirty="0">
                <a:solidFill>
                  <a:srgbClr val="FFFF00"/>
                </a:solidFill>
              </a:rPr>
              <a:t> 변경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fr-FR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616E6-DA7F-6CA1-B244-0983DF0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6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</a:t>
            </a:r>
            <a:r>
              <a:rPr lang="ko-KR" altLang="en-US" sz="3600" dirty="0"/>
              <a:t>환경 설정을 위해 해야 하는 것들 </a:t>
            </a:r>
            <a:r>
              <a:rPr lang="en-US" altLang="ko-KR" sz="3600" dirty="0"/>
              <a:t>(II)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60731" cy="4774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1600" dirty="0"/>
              <a:t>저장소별 사용자명</a:t>
            </a:r>
            <a:r>
              <a:rPr lang="en-US" altLang="ko-KR" sz="1600" dirty="0"/>
              <a:t>/</a:t>
            </a:r>
            <a:r>
              <a:rPr lang="ko-KR" altLang="en-US" sz="1600" dirty="0"/>
              <a:t>이메일 구성하기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user.name  “Your Name” </a:t>
            </a:r>
            <a:r>
              <a:rPr lang="en-US" altLang="ko-KR" sz="1400" dirty="0"/>
              <a:t>                                   // user.name </a:t>
            </a:r>
            <a:r>
              <a:rPr lang="ko-KR" altLang="en-US" sz="1400" dirty="0"/>
              <a:t>등록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gitHub</a:t>
            </a:r>
            <a:r>
              <a:rPr lang="ko-KR" altLang="en-US" sz="1400" dirty="0"/>
              <a:t>에 등록된 </a:t>
            </a:r>
            <a:r>
              <a:rPr lang="en-US" altLang="ko-KR" sz="1400" dirty="0"/>
              <a:t>user name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–unset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user.name  “Your Name”</a:t>
            </a:r>
            <a:r>
              <a:rPr lang="en-US" altLang="ko-KR" sz="1400" dirty="0"/>
              <a:t>                       // user.name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               // </a:t>
            </a:r>
            <a:r>
              <a:rPr lang="en-US" altLang="ko-KR" sz="1400" dirty="0" err="1"/>
              <a:t>user.email</a:t>
            </a:r>
            <a:r>
              <a:rPr lang="en-US" altLang="ko-KR" sz="1400" dirty="0"/>
              <a:t> </a:t>
            </a:r>
            <a:r>
              <a:rPr lang="ko-KR" altLang="en-US" sz="1400" dirty="0"/>
              <a:t>등록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--unset  </a:t>
            </a:r>
            <a:r>
              <a:rPr lang="en-US" altLang="ko-KR" sz="1400" b="1" dirty="0" err="1">
                <a:solidFill>
                  <a:srgbClr val="FFFF00"/>
                </a:solidFill>
              </a:rPr>
              <a:t>user.email</a:t>
            </a:r>
            <a:r>
              <a:rPr lang="en-US" altLang="ko-KR" sz="1400" b="1" dirty="0">
                <a:solidFill>
                  <a:srgbClr val="FFFF00"/>
                </a:solidFill>
              </a:rPr>
              <a:t>   “Your email address”</a:t>
            </a:r>
            <a:r>
              <a:rPr lang="en-US" altLang="ko-KR" sz="1400" dirty="0"/>
              <a:t>       // </a:t>
            </a:r>
            <a:r>
              <a:rPr lang="en-US" altLang="ko-KR" sz="1400" dirty="0" err="1"/>
              <a:t>user.email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config  (--global)  --list</a:t>
            </a:r>
            <a:r>
              <a:rPr lang="en-US" altLang="ko-KR" sz="1400" dirty="0"/>
              <a:t>                                                                        // user</a:t>
            </a:r>
            <a:r>
              <a:rPr lang="ko-KR" altLang="en-US" sz="1400" dirty="0"/>
              <a:t> 설정 정보 조회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0000"/>
                </a:solidFill>
              </a:rPr>
              <a:t>*** git config</a:t>
            </a:r>
            <a:r>
              <a:rPr lang="ko-KR" altLang="en-US" sz="1200" b="1" dirty="0">
                <a:solidFill>
                  <a:srgbClr val="FF0000"/>
                </a:solidFill>
              </a:rPr>
              <a:t>로 환경 설정시 범위는 </a:t>
            </a:r>
            <a:r>
              <a:rPr lang="en-US" altLang="ko-KR" sz="1200" b="1" dirty="0">
                <a:solidFill>
                  <a:srgbClr val="FF0000"/>
                </a:solidFill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</a:rPr>
              <a:t>가지 </a:t>
            </a:r>
            <a:r>
              <a:rPr lang="en-US" altLang="ko-KR" sz="1200" b="1" dirty="0">
                <a:solidFill>
                  <a:srgbClr val="FF0000"/>
                </a:solidFill>
              </a:rPr>
              <a:t>:  -- local,  --global,  --system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-v</a:t>
            </a:r>
          </a:p>
          <a:p>
            <a:pPr marL="0" indent="0">
              <a:buNone/>
            </a:pPr>
            <a:r>
              <a:rPr lang="ko-KR" altLang="en-US" sz="1200" dirty="0"/>
              <a:t>연결된 원격저장소 리스트 보기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add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</a:t>
            </a:r>
            <a:r>
              <a:rPr lang="en-US" altLang="ko-KR" sz="1400" b="1" dirty="0" err="1">
                <a:solidFill>
                  <a:srgbClr val="FFFF00"/>
                </a:solidFill>
              </a:rPr>
              <a:t>url</a:t>
            </a:r>
            <a:r>
              <a:rPr lang="en-US" altLang="ko-KR" sz="1400" b="1" dirty="0">
                <a:solidFill>
                  <a:srgbClr val="FFFF00"/>
                </a:solidFill>
              </a:rPr>
              <a:t>”   </a:t>
            </a:r>
          </a:p>
          <a:p>
            <a:pPr marL="0" indent="0">
              <a:buNone/>
            </a:pPr>
            <a:r>
              <a:rPr lang="ko-KR" altLang="en-US" sz="1200" dirty="0"/>
              <a:t>원격저장소 연결</a:t>
            </a:r>
            <a:r>
              <a:rPr lang="en-US" altLang="ko-KR" sz="1200" dirty="0"/>
              <a:t>,      &lt;</a:t>
            </a:r>
            <a:r>
              <a:rPr lang="ko-KR" altLang="en-US" sz="1200" dirty="0"/>
              <a:t>원격저장소 이름</a:t>
            </a:r>
            <a:r>
              <a:rPr lang="en-US" altLang="ko-KR" sz="1200" dirty="0"/>
              <a:t>&gt; : </a:t>
            </a:r>
            <a:r>
              <a:rPr lang="ko-KR" altLang="en-US" sz="1200" dirty="0"/>
              <a:t>로컬에 저장하는 원격저장소 이름으로 일반적으로 </a:t>
            </a:r>
            <a:r>
              <a:rPr lang="en-US" altLang="ko-KR" sz="1200" dirty="0"/>
              <a:t>origin </a:t>
            </a:r>
            <a:r>
              <a:rPr lang="ko-KR" altLang="en-US" sz="1200" dirty="0"/>
              <a:t>사용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remote  remove  “</a:t>
            </a:r>
            <a:r>
              <a:rPr lang="ko-KR" altLang="en-US" sz="1400" b="1" dirty="0">
                <a:solidFill>
                  <a:srgbClr val="FFFF00"/>
                </a:solidFill>
              </a:rPr>
              <a:t>원격저장소 이름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200" dirty="0"/>
              <a:t>git</a:t>
            </a:r>
            <a:r>
              <a:rPr lang="ko-KR" altLang="en-US" sz="1200" dirty="0"/>
              <a:t>에서 원격 저장소 정보 삭제</a:t>
            </a:r>
            <a:r>
              <a:rPr lang="en-US" altLang="ko-KR" sz="1200" dirty="0"/>
              <a:t>,</a:t>
            </a:r>
            <a:r>
              <a:rPr lang="ko-KR" altLang="en-US" sz="1200" dirty="0"/>
              <a:t> 실제 원격 저장소가 삭제되는 것은 아님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97AC-6737-E558-2DFA-E9DEBA54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status : </a:t>
            </a:r>
            <a:r>
              <a:rPr lang="ko-KR" altLang="en-US" sz="3600" dirty="0"/>
              <a:t>파일 상태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74238"/>
            <a:ext cx="11233361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Untracked File 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 Tracked(Staged File  </a:t>
            </a:r>
            <a:r>
              <a:rPr lang="en-US" altLang="ko-KR" sz="1200" dirty="0">
                <a:sym typeface="Wingdings" panose="05000000000000000000" pitchFamily="2" charset="2"/>
              </a:rPr>
              <a:t> Committed File)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$ git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status</a:t>
            </a:r>
            <a:r>
              <a:rPr lang="ko-KR" altLang="en-US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  <a:sym typeface="Wingdings" panose="05000000000000000000" pitchFamily="2" charset="2"/>
              </a:rPr>
              <a:t>--short</a:t>
            </a: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 ?? : Untracked,   ! : ignored,   </a:t>
            </a:r>
            <a:r>
              <a:rPr lang="ko-KR" altLang="en-US" sz="1200" dirty="0">
                <a:sym typeface="Wingdings" panose="05000000000000000000" pitchFamily="2" charset="2"/>
              </a:rPr>
              <a:t>나머지는 </a:t>
            </a:r>
            <a:r>
              <a:rPr lang="en-US" altLang="ko-KR" sz="1200" dirty="0">
                <a:sym typeface="Wingdings" panose="05000000000000000000" pitchFamily="2" charset="2"/>
              </a:rPr>
              <a:t>Staged (A: Added,  M: Modified, R : Renamed, C: Copied, D: Deleted, U: Updated but unmerged )</a:t>
            </a:r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fr-FR" altLang="ko-KR" sz="1400" b="1" dirty="0" err="1">
                <a:solidFill>
                  <a:srgbClr val="FFFF00"/>
                </a:solidFill>
              </a:rPr>
              <a:t>status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Working Directory</a:t>
            </a:r>
            <a:r>
              <a:rPr lang="ko-KR" altLang="en-US" sz="1200" dirty="0"/>
              <a:t>와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상태를 확인하기 위해 사용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Untracked</a:t>
            </a:r>
            <a:r>
              <a:rPr lang="fr-FR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files :  </a:t>
            </a:r>
            <a:r>
              <a:rPr lang="fr-FR" altLang="ko-KR" sz="1200" dirty="0" err="1"/>
              <a:t>Working</a:t>
            </a:r>
            <a:r>
              <a:rPr lang="fr-FR" altLang="ko-KR" sz="1200" dirty="0"/>
              <a:t> Directory</a:t>
            </a:r>
            <a:r>
              <a:rPr lang="ko-KR" altLang="en-US" sz="1200" dirty="0"/>
              <a:t>에 있는</a:t>
            </a:r>
            <a:r>
              <a:rPr lang="en-US" altLang="ko-KR" sz="1200" dirty="0"/>
              <a:t>,</a:t>
            </a:r>
            <a:r>
              <a:rPr lang="ko-KR" altLang="en-US" sz="1200" dirty="0"/>
              <a:t> 한 번도 </a:t>
            </a:r>
            <a:r>
              <a:rPr lang="en-US" altLang="ko-KR" sz="1200" dirty="0"/>
              <a:t>git </a:t>
            </a:r>
            <a:r>
              <a:rPr lang="ko-KR" altLang="en-US" sz="1200" dirty="0"/>
              <a:t>저장소에 관리된 적이 없는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Tracked Files : </a:t>
            </a:r>
            <a:r>
              <a:rPr lang="ko-KR" altLang="en-US" sz="1200" dirty="0">
                <a:sym typeface="Wingdings" panose="05000000000000000000" pitchFamily="2" charset="2"/>
              </a:rPr>
              <a:t>한 번 이라도 </a:t>
            </a:r>
            <a:r>
              <a:rPr lang="en-US" altLang="ko-KR" sz="1200" dirty="0">
                <a:sym typeface="Wingdings" panose="05000000000000000000" pitchFamily="2" charset="2"/>
              </a:rPr>
              <a:t>commit</a:t>
            </a:r>
            <a:r>
              <a:rPr lang="ko-KR" altLang="en-US" sz="1200" dirty="0">
                <a:sym typeface="Wingdings" panose="05000000000000000000" pitchFamily="2" charset="2"/>
              </a:rPr>
              <a:t>을 한 파일의 수정 여부를 계속 추적하는 상태</a:t>
            </a:r>
            <a:endParaRPr lang="en-US" altLang="ko-KR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to be committed: </a:t>
            </a:r>
            <a:r>
              <a:rPr lang="en-US" altLang="ko-KR" sz="1200" dirty="0"/>
              <a:t> Staging </a:t>
            </a:r>
            <a:r>
              <a:rPr lang="ko-KR" altLang="en-US" sz="1200" dirty="0"/>
              <a:t>되었으며</a:t>
            </a:r>
            <a:r>
              <a:rPr lang="en-US" altLang="ko-KR" sz="1200" dirty="0"/>
              <a:t>, commit </a:t>
            </a:r>
            <a:r>
              <a:rPr lang="ko-KR" altLang="en-US" sz="1200" dirty="0"/>
              <a:t>될 수 있는 파일 목록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	- Changes not staged for commit:  </a:t>
            </a:r>
            <a:r>
              <a:rPr lang="ko-KR" altLang="en-US" sz="1200" dirty="0"/>
              <a:t>수정되었으나 아직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되지 않은 파일 목록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dirty="0">
                <a:sym typeface="Wingdings" panose="05000000000000000000" pitchFamily="2" charset="2"/>
              </a:rPr>
              <a:t>// </a:t>
            </a:r>
            <a:r>
              <a:rPr lang="ko-KR" altLang="en-US" sz="1200" dirty="0">
                <a:sym typeface="Wingdings" panose="05000000000000000000" pitchFamily="2" charset="2"/>
              </a:rPr>
              <a:t>관련 명령어들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”   </a:t>
            </a:r>
            <a:r>
              <a:rPr lang="en-US" altLang="ko-KR" sz="1200" dirty="0"/>
              <a:t>// commit </a:t>
            </a:r>
            <a:r>
              <a:rPr lang="ko-KR" altLang="en-US" sz="1200" dirty="0"/>
              <a:t>된 파일을 삭제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폴더 상에서도 삭제함</a:t>
            </a:r>
            <a:r>
              <a:rPr lang="en-US" altLang="ko-KR" sz="1200" dirty="0"/>
              <a:t>. </a:t>
            </a:r>
            <a:r>
              <a:rPr lang="ko-KR" altLang="en-US" sz="1200" dirty="0"/>
              <a:t>주의 </a:t>
            </a:r>
            <a:r>
              <a:rPr lang="en-US" altLang="ko-KR" sz="1200" dirty="0"/>
              <a:t>!!!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rm  --cached  -r  *  </a:t>
            </a:r>
            <a:r>
              <a:rPr lang="en-US" altLang="ko-KR" sz="1200" b="1" dirty="0"/>
              <a:t>//</a:t>
            </a:r>
            <a:r>
              <a:rPr lang="en-US" altLang="ko-KR" sz="1200" dirty="0"/>
              <a:t> Staged</a:t>
            </a:r>
            <a:r>
              <a:rPr lang="ko-KR" altLang="en-US" sz="1200" dirty="0"/>
              <a:t> 된</a:t>
            </a:r>
            <a:r>
              <a:rPr lang="en-US" altLang="ko-KR" sz="1200" dirty="0"/>
              <a:t>(add</a:t>
            </a:r>
            <a:r>
              <a:rPr lang="ko-KR" altLang="en-US" sz="1200" dirty="0"/>
              <a:t> 된</a:t>
            </a:r>
            <a:r>
              <a:rPr lang="en-US" altLang="ko-KR" sz="1200" dirty="0"/>
              <a:t>)</a:t>
            </a:r>
            <a:r>
              <a:rPr lang="ko-KR" altLang="en-US" sz="1200" dirty="0"/>
              <a:t> 파일을 취소</a:t>
            </a:r>
            <a:r>
              <a:rPr lang="en-US" altLang="ko-KR" sz="1200" dirty="0"/>
              <a:t>,</a:t>
            </a:r>
            <a:r>
              <a:rPr lang="ko-KR" altLang="en-US" sz="1200" dirty="0"/>
              <a:t> 즉 </a:t>
            </a:r>
            <a:r>
              <a:rPr lang="en-US" altLang="ko-KR" sz="1200" dirty="0"/>
              <a:t>git add</a:t>
            </a:r>
            <a:r>
              <a:rPr lang="ko-KR" altLang="en-US" sz="1200" dirty="0"/>
              <a:t> 명령을 취소하는 명령 </a:t>
            </a:r>
            <a:r>
              <a:rPr lang="en-US" altLang="ko-KR" sz="1200" dirty="0"/>
              <a:t>(-r</a:t>
            </a:r>
            <a:r>
              <a:rPr lang="ko-KR" altLang="en-US" sz="1200" dirty="0"/>
              <a:t> 옵션은 서브</a:t>
            </a:r>
            <a:r>
              <a:rPr lang="en-US" altLang="ko-KR" sz="1200" dirty="0"/>
              <a:t> </a:t>
            </a:r>
            <a:r>
              <a:rPr lang="ko-KR" altLang="en-US" sz="1200" dirty="0"/>
              <a:t>디렉토리까지 적용의 의미</a:t>
            </a:r>
            <a:r>
              <a:rPr lang="en-US" altLang="ko-KR" sz="1200" dirty="0"/>
              <a:t>)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rgbClr val="FFFF00"/>
                </a:solidFill>
              </a:rPr>
              <a:t>$ git  mv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1”   “</a:t>
            </a:r>
            <a:r>
              <a:rPr lang="ko-KR" altLang="en-US" sz="1200" b="1" dirty="0">
                <a:solidFill>
                  <a:srgbClr val="FFFF00"/>
                </a:solidFill>
              </a:rPr>
              <a:t>파일</a:t>
            </a:r>
            <a:r>
              <a:rPr lang="en-US" altLang="ko-KR" sz="1200" b="1" dirty="0">
                <a:solidFill>
                  <a:srgbClr val="FFFF00"/>
                </a:solidFill>
              </a:rPr>
              <a:t>2”   </a:t>
            </a:r>
            <a:r>
              <a:rPr lang="en-US" altLang="ko-KR" sz="1200" dirty="0"/>
              <a:t>// </a:t>
            </a:r>
            <a:r>
              <a:rPr lang="ko-KR" altLang="en-US" sz="1200" dirty="0"/>
              <a:t>다음과 동일 </a:t>
            </a:r>
            <a:r>
              <a:rPr lang="en-US" altLang="ko-KR" sz="1200" dirty="0"/>
              <a:t>: $ mv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  </a:t>
            </a:r>
            <a:r>
              <a:rPr lang="ko-KR" altLang="en-US" sz="1200" dirty="0"/>
              <a:t>수행 후 이어서</a:t>
            </a:r>
            <a:r>
              <a:rPr lang="en-US" altLang="ko-KR" sz="1200" dirty="0"/>
              <a:t>  $ git  rm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1”,  $ git  add  “</a:t>
            </a:r>
            <a:r>
              <a:rPr lang="ko-KR" altLang="en-US" sz="1200" dirty="0"/>
              <a:t>파일</a:t>
            </a:r>
            <a:r>
              <a:rPr lang="en-US" altLang="ko-KR" sz="1200" dirty="0"/>
              <a:t>2”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E78242-741F-5BF8-DD28-67BB28DC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5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add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새로 파일을 추가하거나 또는 기존 파일을 편집하여 수정하여</a:t>
            </a:r>
            <a:r>
              <a:rPr lang="en-US" altLang="ko-KR" sz="1200" dirty="0"/>
              <a:t>,</a:t>
            </a:r>
            <a:r>
              <a:rPr lang="ko-KR" altLang="en-US" sz="1200" dirty="0"/>
              <a:t> 작업 디렉토리</a:t>
            </a:r>
            <a:r>
              <a:rPr lang="en-US" altLang="ko-KR" sz="1200" dirty="0"/>
              <a:t>(working directory) </a:t>
            </a:r>
            <a:r>
              <a:rPr lang="ko-KR" altLang="en-US" sz="1200" dirty="0"/>
              <a:t>상의 변경 내용을 </a:t>
            </a:r>
            <a:r>
              <a:rPr lang="ko-KR" altLang="en-US" sz="1200" dirty="0" err="1"/>
              <a:t>스테이징</a:t>
            </a:r>
            <a:r>
              <a:rPr lang="ko-KR" altLang="en-US" sz="1200" dirty="0"/>
              <a:t> 영역</a:t>
            </a:r>
            <a:r>
              <a:rPr lang="en-US" altLang="ko-KR" sz="1200" dirty="0"/>
              <a:t>(staging area, index)</a:t>
            </a:r>
            <a:r>
              <a:rPr lang="ko-KR" altLang="en-US" sz="1200" dirty="0"/>
              <a:t>에 추가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파일명 </a:t>
            </a:r>
            <a:r>
              <a:rPr lang="en-US" altLang="ko-KR" sz="1200" b="1" dirty="0">
                <a:solidFill>
                  <a:srgbClr val="FFFF00"/>
                </a:solidFill>
              </a:rPr>
              <a:t>: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ko-KR" altLang="en-US" sz="1200" dirty="0"/>
              <a:t>기술된  파일이 </a:t>
            </a:r>
            <a:r>
              <a:rPr lang="en-US" altLang="ko-KR" sz="1200" dirty="0"/>
              <a:t>Staging </a:t>
            </a:r>
            <a:r>
              <a:rPr lang="ko-KR" altLang="en-US" sz="1200" dirty="0"/>
              <a:t>된다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 파일 가능</a:t>
            </a:r>
            <a:r>
              <a:rPr lang="en-US" altLang="ko-KR" sz="1200" dirty="0"/>
              <a:t>(</a:t>
            </a:r>
            <a:r>
              <a:rPr lang="ko-KR" altLang="en-US" sz="1200" dirty="0"/>
              <a:t>스페이스로 구분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 *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en-US" altLang="ko-KR" sz="1200" dirty="0"/>
              <a:t> </a:t>
            </a:r>
            <a:r>
              <a:rPr lang="ko-KR" altLang="en-US" sz="1200" dirty="0"/>
              <a:t>포함 될 수도</a:t>
            </a:r>
            <a:r>
              <a:rPr lang="en-US" altLang="ko-KR" sz="1200" dirty="0"/>
              <a:t>)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 .</a:t>
            </a:r>
            <a:r>
              <a:rPr lang="ko-KR" altLang="en-US" sz="1200" b="1" dirty="0">
                <a:solidFill>
                  <a:srgbClr val="FFFF00"/>
                </a:solidFill>
              </a:rPr>
              <a:t>   </a:t>
            </a:r>
            <a:r>
              <a:rPr lang="en-US" altLang="ko-KR" sz="1200" b="1" dirty="0">
                <a:solidFill>
                  <a:srgbClr val="FFFF00"/>
                </a:solidFill>
              </a:rPr>
              <a:t>:  </a:t>
            </a:r>
            <a:r>
              <a:rPr lang="ko-KR" altLang="en-US" sz="1200" dirty="0"/>
              <a:t>현 위치 디렉토리 이하의 모든 변화를 </a:t>
            </a:r>
            <a:r>
              <a:rPr lang="en-US" altLang="ko-KR" sz="1200" dirty="0"/>
              <a:t>Staging (.</a:t>
            </a:r>
            <a:r>
              <a:rPr lang="en-US" altLang="ko-KR" sz="1200" dirty="0" err="1"/>
              <a:t>gitignore</a:t>
            </a:r>
            <a:r>
              <a:rPr lang="ko-KR" altLang="en-US" sz="1200" dirty="0"/>
              <a:t> 제외</a:t>
            </a:r>
            <a:r>
              <a:rPr lang="en-US" altLang="ko-KR" sz="1200" dirty="0"/>
              <a:t>)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</a:t>
            </a:r>
            <a:r>
              <a:rPr lang="en-US" altLang="ko-KR" sz="1200" b="1" dirty="0">
                <a:solidFill>
                  <a:srgbClr val="FFFF00"/>
                </a:solidFill>
              </a:rPr>
              <a:t> -u  :  </a:t>
            </a:r>
            <a:r>
              <a:rPr lang="ko-KR" altLang="en-US" sz="1200" dirty="0"/>
              <a:t>이미 </a:t>
            </a:r>
            <a:r>
              <a:rPr lang="en-US" altLang="ko-KR" sz="1200" dirty="0"/>
              <a:t>add</a:t>
            </a:r>
            <a:r>
              <a:rPr lang="ko-KR" altLang="en-US" sz="1200" dirty="0"/>
              <a:t>된</a:t>
            </a:r>
            <a:r>
              <a:rPr lang="en-US" altLang="ko-KR" sz="1200" dirty="0"/>
              <a:t> </a:t>
            </a:r>
            <a:r>
              <a:rPr lang="ko-KR" altLang="en-US" sz="1200" dirty="0"/>
              <a:t>파일을 업데이트 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끝에 </a:t>
            </a:r>
            <a:r>
              <a:rPr lang="en-US" altLang="ko-KR" sz="1200" dirty="0"/>
              <a:t>path</a:t>
            </a:r>
            <a:r>
              <a:rPr lang="ko-KR" altLang="en-US" sz="1200" dirty="0"/>
              <a:t>를 주지 않으면 전체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-A  :  </a:t>
            </a:r>
            <a:r>
              <a:rPr lang="en-US" altLang="ko-KR" sz="1200" dirty="0"/>
              <a:t>git  </a:t>
            </a:r>
            <a:r>
              <a:rPr lang="en-US" altLang="ko-KR" sz="1200" dirty="0" err="1"/>
              <a:t>init</a:t>
            </a:r>
            <a:r>
              <a:rPr lang="ko-KR" altLang="en-US" sz="1200" dirty="0"/>
              <a:t>를 실행한 저장소 이하 모든 곳의 모든 변화를 </a:t>
            </a:r>
            <a:r>
              <a:rPr lang="en-US" altLang="ko-KR" sz="1200" dirty="0"/>
              <a:t>Staging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-p  :  </a:t>
            </a:r>
            <a:r>
              <a:rPr lang="en-US" altLang="ko-KR" sz="1200" dirty="0"/>
              <a:t>-A </a:t>
            </a:r>
            <a:r>
              <a:rPr lang="ko-KR" altLang="en-US" sz="1200" dirty="0"/>
              <a:t>옵션과 동일하며 추가로 변경 내용 확인하며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</a:t>
            </a:r>
            <a:r>
              <a:rPr lang="en-US" altLang="ko-KR" sz="1200" b="1" dirty="0">
                <a:solidFill>
                  <a:srgbClr val="FFFF00"/>
                </a:solidFill>
              </a:rPr>
              <a:t>add</a:t>
            </a:r>
            <a:r>
              <a:rPr lang="ko-KR" altLang="en-US" sz="1200" b="1" dirty="0">
                <a:solidFill>
                  <a:srgbClr val="FFFF00"/>
                </a:solidFill>
              </a:rPr>
              <a:t>  </a:t>
            </a:r>
            <a:r>
              <a:rPr lang="en-US" altLang="ko-KR" sz="1200" b="1" dirty="0">
                <a:solidFill>
                  <a:srgbClr val="FFFF00"/>
                </a:solidFill>
              </a:rPr>
              <a:t>-</a:t>
            </a:r>
            <a:r>
              <a:rPr lang="en-US" altLang="ko-KR" sz="1200" b="1" dirty="0" err="1">
                <a:solidFill>
                  <a:srgbClr val="FFFF00"/>
                </a:solidFill>
              </a:rPr>
              <a:t>i</a:t>
            </a:r>
            <a:r>
              <a:rPr lang="en-US" altLang="ko-KR" sz="1200" b="1" dirty="0">
                <a:solidFill>
                  <a:srgbClr val="FFFF00"/>
                </a:solidFill>
              </a:rPr>
              <a:t>  :  </a:t>
            </a:r>
            <a:r>
              <a:rPr lang="ko-KR" altLang="en-US" sz="1200" dirty="0"/>
              <a:t>명령어를 선택해서 </a:t>
            </a:r>
            <a:r>
              <a:rPr lang="en-US" altLang="ko-KR" sz="1200" dirty="0"/>
              <a:t>Staging </a:t>
            </a:r>
            <a:r>
              <a:rPr lang="ko-KR" altLang="en-US" sz="1200" dirty="0"/>
              <a:t>가능</a:t>
            </a:r>
            <a:endParaRPr lang="fr-FR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200" b="1" dirty="0">
                <a:solidFill>
                  <a:srgbClr val="FFFF00"/>
                </a:solidFill>
              </a:rPr>
              <a:t>$ git   </a:t>
            </a:r>
            <a:r>
              <a:rPr lang="en-US" altLang="ko-KR" sz="1200" b="1" dirty="0">
                <a:solidFill>
                  <a:srgbClr val="FFFF00"/>
                </a:solidFill>
              </a:rPr>
              <a:t>rm  --cached  -r  *</a:t>
            </a:r>
            <a:endParaRPr lang="fr-FR" altLang="ko-KR" sz="12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 된 파일을 </a:t>
            </a:r>
            <a:r>
              <a:rPr lang="en-US" altLang="ko-KR" sz="1200" dirty="0" err="1"/>
              <a:t>Unstaging</a:t>
            </a:r>
            <a:r>
              <a:rPr lang="en-US" altLang="ko-KR" sz="1200" dirty="0"/>
              <a:t> </a:t>
            </a:r>
            <a:r>
              <a:rPr lang="ko-KR" altLang="en-US" sz="1200" dirty="0"/>
              <a:t>상태로 변경</a:t>
            </a:r>
            <a:r>
              <a:rPr lang="en-US" altLang="ko-KR" sz="1200" dirty="0"/>
              <a:t>, </a:t>
            </a:r>
            <a:endParaRPr lang="fr-FR" altLang="ko-KR" sz="1200" dirty="0"/>
          </a:p>
          <a:p>
            <a:pPr marL="0" indent="0">
              <a:buNone/>
            </a:pPr>
            <a:r>
              <a:rPr lang="en-US" altLang="ko-KR" sz="1200" dirty="0"/>
              <a:t>-r  : </a:t>
            </a:r>
            <a:r>
              <a:rPr lang="ko-KR" altLang="en-US" sz="1200" dirty="0"/>
              <a:t>하위 디렉토리까지 변경</a:t>
            </a:r>
            <a:endParaRPr lang="en-US" altLang="ko-KR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39231" y="2102094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B6C896E-5D22-9DF0-9437-21679A5F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780A8B-6A2D-ED27-4EAE-71378171E956}"/>
              </a:ext>
            </a:extLst>
          </p:cNvPr>
          <p:cNvSpPr/>
          <p:nvPr/>
        </p:nvSpPr>
        <p:spPr>
          <a:xfrm>
            <a:off x="10695990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523B1-A761-0C29-F3C9-1FCDB2C4A50C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338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1850-CF09-45E5-B263-C7D69F9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9107"/>
            <a:ext cx="9404723" cy="899004"/>
          </a:xfrm>
        </p:spPr>
        <p:txBody>
          <a:bodyPr anchor="ctr" anchorCtr="0"/>
          <a:lstStyle/>
          <a:p>
            <a:r>
              <a:rPr lang="en-US" altLang="ko-KR" sz="3600" dirty="0"/>
              <a:t>git commit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29EB3-8B4E-466C-8ACA-0242AC36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8"/>
            <a:ext cx="7193642" cy="477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>
                <a:latin typeface="+mn-ea"/>
                <a:ea typeface="+mn-ea"/>
              </a:rPr>
              <a:t>새로 파일을 추가하거나 또는 기존 파일을 편집하여 수정하여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 작업 디렉토리</a:t>
            </a:r>
            <a:r>
              <a:rPr lang="en-US" altLang="ko-KR" sz="1200" dirty="0">
                <a:latin typeface="+mn-ea"/>
                <a:ea typeface="+mn-ea"/>
              </a:rPr>
              <a:t>(working directory) </a:t>
            </a:r>
            <a:r>
              <a:rPr lang="ko-KR" altLang="en-US" sz="1200" dirty="0">
                <a:latin typeface="+mn-ea"/>
                <a:ea typeface="+mn-ea"/>
              </a:rPr>
              <a:t>상의 변경 내용을 </a:t>
            </a:r>
            <a:r>
              <a:rPr lang="ko-KR" altLang="en-US" sz="1200" dirty="0" err="1">
                <a:latin typeface="+mn-ea"/>
                <a:ea typeface="+mn-ea"/>
              </a:rPr>
              <a:t>스테이징</a:t>
            </a:r>
            <a:r>
              <a:rPr lang="ko-KR" altLang="en-US" sz="1200" dirty="0">
                <a:latin typeface="+mn-ea"/>
                <a:ea typeface="+mn-ea"/>
              </a:rPr>
              <a:t> 영역</a:t>
            </a:r>
            <a:r>
              <a:rPr lang="en-US" altLang="ko-KR" sz="1200" dirty="0">
                <a:latin typeface="+mn-ea"/>
                <a:ea typeface="+mn-ea"/>
              </a:rPr>
              <a:t>(staging area, index)</a:t>
            </a:r>
            <a:r>
              <a:rPr lang="ko-KR" altLang="en-US" sz="1200" dirty="0">
                <a:latin typeface="+mn-ea"/>
                <a:ea typeface="+mn-ea"/>
              </a:rPr>
              <a:t>에 추가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commit  -m 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“</a:t>
            </a:r>
            <a:r>
              <a:rPr lang="ko-KR" altLang="en-US" sz="1400" b="1" dirty="0">
                <a:solidFill>
                  <a:srgbClr val="FFFF00"/>
                </a:solidFill>
              </a:rPr>
              <a:t>메시지</a:t>
            </a:r>
            <a:r>
              <a:rPr lang="en-US" altLang="ko-KR" sz="1400" b="1" dirty="0">
                <a:solidFill>
                  <a:srgbClr val="FFFF00"/>
                </a:solidFill>
              </a:rPr>
              <a:t>”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Staging</a:t>
            </a:r>
            <a:r>
              <a:rPr lang="ko-KR" altLang="en-US" sz="1200" dirty="0"/>
              <a:t>된 파일들을 로컬 저장소</a:t>
            </a:r>
            <a:r>
              <a:rPr lang="en-US" altLang="ko-KR" sz="1200" dirty="0"/>
              <a:t>(.git)</a:t>
            </a:r>
            <a:r>
              <a:rPr lang="ko-KR" altLang="en-US" sz="1200" dirty="0"/>
              <a:t>에 저장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“</a:t>
            </a:r>
            <a:r>
              <a:rPr lang="ko-KR" altLang="en-US" sz="1200" dirty="0"/>
              <a:t>메시지</a:t>
            </a:r>
            <a:r>
              <a:rPr lang="en-US" altLang="ko-KR" sz="1200" dirty="0"/>
              <a:t>”</a:t>
            </a:r>
            <a:r>
              <a:rPr lang="ko-KR" altLang="en-US" sz="1200" dirty="0"/>
              <a:t>를 통해 해당 </a:t>
            </a:r>
            <a:r>
              <a:rPr lang="en-US" altLang="ko-KR" sz="1200" dirty="0"/>
              <a:t>commit</a:t>
            </a:r>
            <a:r>
              <a:rPr lang="ko-KR" altLang="en-US" sz="1200" dirty="0"/>
              <a:t>이 어떤 변경 내용인지에 대해 반드시 메시지 남길 것</a:t>
            </a:r>
            <a:r>
              <a:rPr lang="en-US" altLang="ko-KR" sz="1200" dirty="0"/>
              <a:t>. 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-am “</a:t>
            </a:r>
            <a:r>
              <a:rPr lang="ko-KR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메시지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” </a:t>
            </a:r>
            <a:r>
              <a:rPr lang="ko-KR" altLang="en-US" sz="1200" dirty="0"/>
              <a:t>를 통해 </a:t>
            </a:r>
            <a:r>
              <a:rPr lang="en-US" altLang="ko-KR" sz="1200" dirty="0"/>
              <a:t>add</a:t>
            </a:r>
            <a:r>
              <a:rPr lang="ko-KR" altLang="en-US" sz="1200" dirty="0"/>
              <a:t>와 </a:t>
            </a:r>
            <a:r>
              <a:rPr lang="en-US" altLang="ko-KR" sz="1200" dirty="0"/>
              <a:t>commit </a:t>
            </a:r>
            <a:r>
              <a:rPr lang="ko-KR" altLang="en-US" sz="1200" dirty="0"/>
              <a:t>한 번에 수행할 수도 있음</a:t>
            </a:r>
            <a:r>
              <a:rPr lang="en-US" altLang="ko-KR" sz="1200" dirty="0"/>
              <a:t>.  </a:t>
            </a:r>
            <a:r>
              <a:rPr lang="en-US" altLang="ko-KR" sz="1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$ git commit --amend  </a:t>
            </a:r>
            <a:r>
              <a:rPr lang="ko-KR" altLang="en-US" sz="1200" dirty="0"/>
              <a:t>이미 </a:t>
            </a:r>
            <a:r>
              <a:rPr lang="en-US" altLang="ko-KR" sz="1200" dirty="0"/>
              <a:t>commit</a:t>
            </a:r>
            <a:r>
              <a:rPr lang="ko-KR" altLang="en-US" sz="1200" dirty="0"/>
              <a:t>된 내용에 수정하고자 하는 경우 사용</a:t>
            </a:r>
            <a:endParaRPr lang="en-US" altLang="ko-KR" sz="1200" dirty="0"/>
          </a:p>
          <a:p>
            <a:pPr marL="0" indent="0">
              <a:buNone/>
            </a:pP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log  : </a:t>
            </a:r>
            <a:r>
              <a:rPr lang="en-US" altLang="ko-KR" sz="1200" dirty="0" err="1"/>
              <a:t>commiit</a:t>
            </a:r>
            <a:r>
              <a:rPr lang="ko-KR" altLang="en-US" sz="1200" dirty="0"/>
              <a:t>된 </a:t>
            </a:r>
            <a:r>
              <a:rPr lang="en-US" altLang="ko-KR" sz="1200" dirty="0"/>
              <a:t>log </a:t>
            </a:r>
            <a:r>
              <a:rPr lang="ko-KR" altLang="en-US" sz="1200" dirty="0"/>
              <a:t>정보를 보여줌</a:t>
            </a:r>
            <a:r>
              <a:rPr lang="en-US" altLang="ko-KR" sz="1200" dirty="0"/>
              <a:t>.  ** </a:t>
            </a:r>
            <a:r>
              <a:rPr lang="ko-KR" altLang="en-US" sz="1200" dirty="0"/>
              <a:t>참고 </a:t>
            </a:r>
            <a:r>
              <a:rPr lang="en-US" altLang="ko-KR" sz="1200" dirty="0"/>
              <a:t>: git  log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 </a:t>
            </a:r>
            <a:r>
              <a:rPr lang="en-US" altLang="ko-KR" sz="1400" b="1" dirty="0">
                <a:solidFill>
                  <a:srgbClr val="FFFF00"/>
                </a:solidFill>
              </a:rPr>
              <a:t>--soft  HEAD~   :  </a:t>
            </a:r>
            <a:r>
              <a:rPr lang="en-US" altLang="ko-KR" sz="1200" dirty="0"/>
              <a:t>Local Repository</a:t>
            </a:r>
            <a:r>
              <a:rPr lang="ko-KR" altLang="en-US" sz="1200" dirty="0"/>
              <a:t>의 </a:t>
            </a:r>
            <a:r>
              <a:rPr lang="en-US" altLang="ko-KR" sz="1200" dirty="0"/>
              <a:t>HEAD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fr-FR" altLang="ko-KR" sz="1400" b="1" dirty="0">
                <a:solidFill>
                  <a:srgbClr val="FFFF00"/>
                </a:solidFill>
              </a:rPr>
              <a:t>$ git  </a:t>
            </a:r>
            <a:r>
              <a:rPr lang="en-US" altLang="ko-KR" sz="1400" b="1" dirty="0">
                <a:solidFill>
                  <a:srgbClr val="FFFF00"/>
                </a:solidFill>
              </a:rPr>
              <a:t>reset</a:t>
            </a:r>
            <a:r>
              <a:rPr lang="ko-KR" altLang="en-US" sz="1400" b="1" dirty="0">
                <a:solidFill>
                  <a:srgbClr val="FFFF00"/>
                </a:solidFill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</a:rPr>
              <a:t> HEAD~   ==   $ git  reset  --mixed  HEAD~  </a:t>
            </a:r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:  </a:t>
            </a:r>
            <a:r>
              <a:rPr lang="en-US" altLang="ko-KR" sz="1200" dirty="0"/>
              <a:t>Staged File</a:t>
            </a:r>
            <a:r>
              <a:rPr lang="ko-KR" altLang="en-US" sz="1200" dirty="0"/>
              <a:t>도 이전 </a:t>
            </a:r>
            <a:r>
              <a:rPr lang="en-US" altLang="ko-KR" sz="1200" dirty="0"/>
              <a:t>commit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이동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400" b="1" dirty="0">
                <a:solidFill>
                  <a:srgbClr val="FFFF00"/>
                </a:solidFill>
              </a:rPr>
              <a:t>$ git  reset  --hard  HEAD~</a:t>
            </a:r>
            <a:endParaRPr lang="fr-FR" altLang="ko-KR" sz="1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***  HEAD^</a:t>
            </a:r>
            <a:r>
              <a:rPr lang="ko-KR" altLang="en-US" sz="1200" dirty="0"/>
              <a:t>    </a:t>
            </a:r>
            <a:r>
              <a:rPr lang="en-US" altLang="ko-KR" sz="1200" dirty="0"/>
              <a:t>HEAD^^</a:t>
            </a:r>
            <a:r>
              <a:rPr lang="ko-KR" altLang="en-US" sz="1200" dirty="0"/>
              <a:t>   </a:t>
            </a:r>
            <a:r>
              <a:rPr lang="en-US" altLang="ko-KR" sz="1200" dirty="0"/>
              <a:t>HEAD~</a:t>
            </a:r>
            <a:r>
              <a:rPr lang="ko-KR" altLang="en-US" sz="1200" dirty="0"/>
              <a:t>   </a:t>
            </a:r>
            <a:r>
              <a:rPr lang="en-US" altLang="ko-KR" sz="1200" dirty="0"/>
              <a:t>HEAD~2</a:t>
            </a:r>
            <a:r>
              <a:rPr lang="ko-KR" altLang="en-US" sz="1200" dirty="0"/>
              <a:t>   </a:t>
            </a:r>
            <a:r>
              <a:rPr lang="en-US" altLang="ko-KR" sz="1200" dirty="0"/>
              <a:t>HEAD~3  : </a:t>
            </a:r>
            <a:r>
              <a:rPr lang="ko-KR" altLang="en-US" sz="1200" dirty="0"/>
              <a:t>의미  이해 할 것</a:t>
            </a:r>
            <a:r>
              <a:rPr lang="en-US" altLang="ko-KR" sz="12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789901-97A1-4AAC-9064-2FD90E69A78B}"/>
              </a:ext>
            </a:extLst>
          </p:cNvPr>
          <p:cNvSpPr/>
          <p:nvPr/>
        </p:nvSpPr>
        <p:spPr>
          <a:xfrm>
            <a:off x="8046024" y="4394717"/>
            <a:ext cx="3867302" cy="2074175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901438-CC12-437F-B19F-0E8BB33E07A0}"/>
              </a:ext>
            </a:extLst>
          </p:cNvPr>
          <p:cNvSpPr/>
          <p:nvPr/>
        </p:nvSpPr>
        <p:spPr>
          <a:xfrm>
            <a:off x="10691676" y="4609324"/>
            <a:ext cx="1089046" cy="5356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</a:rPr>
              <a:t>Local Repository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00E6-7A64-4D6C-B604-6885E476B29D}"/>
              </a:ext>
            </a:extLst>
          </p:cNvPr>
          <p:cNvSpPr/>
          <p:nvPr/>
        </p:nvSpPr>
        <p:spPr>
          <a:xfrm>
            <a:off x="9432702" y="4609324"/>
            <a:ext cx="1089046" cy="5356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Stage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(Index)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4E37E-A9F6-47D8-BBB1-4EF7C2EBBC75}"/>
              </a:ext>
            </a:extLst>
          </p:cNvPr>
          <p:cNvSpPr/>
          <p:nvPr/>
        </p:nvSpPr>
        <p:spPr>
          <a:xfrm>
            <a:off x="8194840" y="4609324"/>
            <a:ext cx="1089046" cy="5356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Working Directory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A10E5-4FCA-4712-8E60-AE957594EA69}"/>
              </a:ext>
            </a:extLst>
          </p:cNvPr>
          <p:cNvSpPr/>
          <p:nvPr/>
        </p:nvSpPr>
        <p:spPr>
          <a:xfrm>
            <a:off x="8238309" y="5152538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6E2C7-D64F-4A5A-BBC7-09CBD610A27A}"/>
              </a:ext>
            </a:extLst>
          </p:cNvPr>
          <p:cNvSpPr/>
          <p:nvPr/>
        </p:nvSpPr>
        <p:spPr>
          <a:xfrm>
            <a:off x="9476171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D85BB6-56ED-4317-84F6-8BEE31D3473B}"/>
              </a:ext>
            </a:extLst>
          </p:cNvPr>
          <p:cNvSpPr/>
          <p:nvPr/>
        </p:nvSpPr>
        <p:spPr>
          <a:xfrm>
            <a:off x="10735145" y="5144927"/>
            <a:ext cx="1027534" cy="1159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1932EF-2110-498B-AA9B-9EDACD260C16}"/>
              </a:ext>
            </a:extLst>
          </p:cNvPr>
          <p:cNvSpPr/>
          <p:nvPr/>
        </p:nvSpPr>
        <p:spPr>
          <a:xfrm>
            <a:off x="8046024" y="1502718"/>
            <a:ext cx="3867302" cy="2901331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27FA54-E75B-4584-BB9D-8B101D47C55D}"/>
              </a:ext>
            </a:extLst>
          </p:cNvPr>
          <p:cNvGrpSpPr/>
          <p:nvPr/>
        </p:nvGrpSpPr>
        <p:grpSpPr>
          <a:xfrm>
            <a:off x="10704389" y="2028760"/>
            <a:ext cx="969836" cy="1326906"/>
            <a:chOff x="8985380" y="2211355"/>
            <a:chExt cx="1287624" cy="1467849"/>
          </a:xfrm>
        </p:grpSpPr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D82ACFC6-9BB4-465C-AEA5-8BBF75C3CAE9}"/>
                </a:ext>
              </a:extLst>
            </p:cNvPr>
            <p:cNvSpPr/>
            <p:nvPr/>
          </p:nvSpPr>
          <p:spPr>
            <a:xfrm>
              <a:off x="9514115" y="2584580"/>
              <a:ext cx="292282" cy="1094624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B48B26-7666-49C1-A122-031F5CD0EFFC}"/>
                </a:ext>
              </a:extLst>
            </p:cNvPr>
            <p:cNvSpPr/>
            <p:nvPr/>
          </p:nvSpPr>
          <p:spPr>
            <a:xfrm>
              <a:off x="8985380" y="2211355"/>
              <a:ext cx="1287624" cy="3732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HEAD</a:t>
              </a:r>
              <a:endParaRPr lang="ko-KR" altLang="en-US" sz="1600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AC2B69-1612-4BE4-80BD-420775297491}"/>
                </a:ext>
              </a:extLst>
            </p:cNvPr>
            <p:cNvSpPr/>
            <p:nvPr/>
          </p:nvSpPr>
          <p:spPr>
            <a:xfrm>
              <a:off x="8985380" y="2862033"/>
              <a:ext cx="1287624" cy="3732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70C0"/>
                  </a:solidFill>
                </a:rPr>
                <a:t>main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610B0184-93D6-4653-84D6-1DE16F3BB84C}"/>
              </a:ext>
            </a:extLst>
          </p:cNvPr>
          <p:cNvSpPr/>
          <p:nvPr/>
        </p:nvSpPr>
        <p:spPr>
          <a:xfrm>
            <a:off x="8299265" y="5427780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FE8E640D-497C-4C80-A99A-9959B662115D}"/>
              </a:ext>
            </a:extLst>
          </p:cNvPr>
          <p:cNvSpPr/>
          <p:nvPr/>
        </p:nvSpPr>
        <p:spPr>
          <a:xfrm>
            <a:off x="9532776" y="5425584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D8B019AC-4504-43DB-A076-60AA92137EDA}"/>
              </a:ext>
            </a:extLst>
          </p:cNvPr>
          <p:cNvSpPr/>
          <p:nvPr/>
        </p:nvSpPr>
        <p:spPr>
          <a:xfrm>
            <a:off x="10791750" y="5425583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0EC1DFF9-D014-441F-A567-4997EE836A10}"/>
              </a:ext>
            </a:extLst>
          </p:cNvPr>
          <p:cNvSpPr/>
          <p:nvPr/>
        </p:nvSpPr>
        <p:spPr>
          <a:xfrm>
            <a:off x="10791750" y="3560941"/>
            <a:ext cx="914324" cy="598143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racos.txt</a:t>
            </a:r>
          </a:p>
          <a:p>
            <a:pPr algn="ctr"/>
            <a:r>
              <a:rPr lang="en-US" altLang="ko-KR" sz="1050" dirty="0"/>
              <a:t>1-1</a:t>
            </a:r>
            <a:endParaRPr lang="ko-KR" altLang="en-US" sz="1050" dirty="0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195C52EA-4FA7-8FA1-BD1F-C614A5B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DB97B-86A5-3F4D-C756-ACB201806806}"/>
              </a:ext>
            </a:extLst>
          </p:cNvPr>
          <p:cNvSpPr txBox="1"/>
          <p:nvPr/>
        </p:nvSpPr>
        <p:spPr>
          <a:xfrm>
            <a:off x="8046024" y="1528407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Local Repository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8344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3723</TotalTime>
  <Words>4228</Words>
  <Application>Microsoft Macintosh PowerPoint</Application>
  <PresentationFormat>와이드스크린</PresentationFormat>
  <Paragraphs>474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Century Gothic</vt:lpstr>
      <vt:lpstr>Wingdings</vt:lpstr>
      <vt:lpstr>Wingdings 3</vt:lpstr>
      <vt:lpstr>이온</vt:lpstr>
      <vt:lpstr>git &amp; gitHub</vt:lpstr>
      <vt:lpstr>git 이용한 문서 버전관리</vt:lpstr>
      <vt:lpstr>명령어 개요</vt:lpstr>
      <vt:lpstr>git 설치 및 업그레이드  &amp;  gitHub 계정 생성</vt:lpstr>
      <vt:lpstr>git 환경 설정을 위해 해야 하는 것들 (I)</vt:lpstr>
      <vt:lpstr>git 환경 설정을 위해 해야 하는 것들 (II)</vt:lpstr>
      <vt:lpstr>git status : 파일 상태 변화</vt:lpstr>
      <vt:lpstr>git add</vt:lpstr>
      <vt:lpstr>git commit</vt:lpstr>
      <vt:lpstr>git 설치 후 일반적으로 작업하는 순서</vt:lpstr>
      <vt:lpstr>git  reset</vt:lpstr>
      <vt:lpstr>git  revert</vt:lpstr>
      <vt:lpstr>git  diff   vs  git  diff  HEAD</vt:lpstr>
      <vt:lpstr>git  log</vt:lpstr>
      <vt:lpstr>Scenario 1-1</vt:lpstr>
      <vt:lpstr>Scenario 1-2</vt:lpstr>
      <vt:lpstr>Scenario 1-3</vt:lpstr>
      <vt:lpstr>git clone</vt:lpstr>
      <vt:lpstr>git  push</vt:lpstr>
      <vt:lpstr>git  pull</vt:lpstr>
      <vt:lpstr>git  fetch  &amp;  git  merge</vt:lpstr>
      <vt:lpstr>Scenario 2-1</vt:lpstr>
      <vt:lpstr>Scenario 2-2</vt:lpstr>
      <vt:lpstr>추가 명령어 정리</vt:lpstr>
      <vt:lpstr>fetch, pull 그리고 clone</vt:lpstr>
      <vt:lpstr>branch 만들기</vt:lpstr>
      <vt:lpstr>branch 만들기</vt:lpstr>
      <vt:lpstr>git  branch  &amp;  git  checkout</vt:lpstr>
      <vt:lpstr>git 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형상 관리</dc:title>
  <dc:creator>Anddy Hong</dc:creator>
  <cp:lastModifiedBy>dyhong@racosys.com</cp:lastModifiedBy>
  <cp:revision>162</cp:revision>
  <cp:lastPrinted>2024-06-27T03:26:33Z</cp:lastPrinted>
  <dcterms:created xsi:type="dcterms:W3CDTF">2021-02-09T01:30:36Z</dcterms:created>
  <dcterms:modified xsi:type="dcterms:W3CDTF">2024-07-01T08:34:00Z</dcterms:modified>
</cp:coreProperties>
</file>