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308" r:id="rId4"/>
    <p:sldId id="293" r:id="rId5"/>
    <p:sldId id="307" r:id="rId6"/>
    <p:sldId id="294" r:id="rId7"/>
    <p:sldId id="295" r:id="rId8"/>
    <p:sldId id="296" r:id="rId9"/>
    <p:sldId id="298" r:id="rId10"/>
    <p:sldId id="299" r:id="rId11"/>
    <p:sldId id="309" r:id="rId12"/>
    <p:sldId id="259" r:id="rId13"/>
    <p:sldId id="260" r:id="rId14"/>
    <p:sldId id="310" r:id="rId15"/>
    <p:sldId id="261" r:id="rId16"/>
    <p:sldId id="264" r:id="rId17"/>
    <p:sldId id="311" r:id="rId18"/>
    <p:sldId id="313" r:id="rId19"/>
    <p:sldId id="267" r:id="rId20"/>
    <p:sldId id="268" r:id="rId21"/>
    <p:sldId id="312" r:id="rId22"/>
    <p:sldId id="290" r:id="rId23"/>
    <p:sldId id="315" r:id="rId24"/>
    <p:sldId id="314" r:id="rId25"/>
    <p:sldId id="269" r:id="rId26"/>
    <p:sldId id="270" r:id="rId27"/>
    <p:sldId id="271" r:id="rId28"/>
    <p:sldId id="273" r:id="rId29"/>
    <p:sldId id="272" r:id="rId30"/>
    <p:sldId id="292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</p:sldIdLst>
  <p:sldSz cx="12192000" cy="6858000"/>
  <p:notesSz cx="6889750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78463" autoAdjust="0"/>
  </p:normalViewPr>
  <p:slideViewPr>
    <p:cSldViewPr snapToGrid="0">
      <p:cViewPr varScale="1">
        <p:scale>
          <a:sx n="111" d="100"/>
          <a:sy n="111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FEDA1AA6-68A1-431B-8A30-6A88D8412318}" type="datetimeFigureOut">
              <a:rPr lang="ko-KR" altLang="en-US" smtClean="0"/>
              <a:t>2024-06-17 - Mon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821506"/>
            <a:ext cx="5511800" cy="3944868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C47138D-ECA2-4578-8D58-F757C89E4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7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Inner Join</a:t>
            </a:r>
          </a:p>
          <a:p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 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n.NationName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.CityName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 Nation n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INNER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City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 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n.NationNo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.NationNo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194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Left Join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 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n.NationName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.CityName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 Nation n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City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n.NationNo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.NationNo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 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n.NationName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.CityName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 Nation n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OUTER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City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-- LEFT JOIN = LEFT OUTER JOIN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n.NationNo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.NationNo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 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n.NationName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.CityName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 Nation n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City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n.NationNo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.NationNo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.NationNo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  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-- IS NOT NULL 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이면 어떻게 될까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?</a:t>
            </a:r>
            <a:endParaRPr lang="ko-KR" alt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02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 Right Join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 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n.NationName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.CityName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 Nation n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City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 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n.NationNo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.NationNo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 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n.NationName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.CityName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 Nation n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OUTER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City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-- RIGHT JOIN = RIGHT OUTER JOIN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 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n.NationNo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.NationNo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 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n.NationName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.CityName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 Nation n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City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 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n.NationNo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.NationNo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 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n.NationNo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  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-- IS NOT NULL 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이면 어떻게 될까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?</a:t>
            </a:r>
          </a:p>
          <a:p>
            <a:endParaRPr lang="en-US" altLang="ko-KR" b="0" dirty="0">
              <a:solidFill>
                <a:srgbClr val="6A9955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6A9955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insert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into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city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'London'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endParaRPr lang="ko-KR" alt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48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현 시점에서 입사 이후 가장 임금 인상율이 높은 사람 조회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138D-ECA2-4578-8D58-F757C89E410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50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7285A-922C-4F24-B3A3-78C084404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1B143-1DBB-45B0-A396-7D63CCDE6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415BB0-EFF5-46CA-AC02-03E7CCF0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7B61D-4EF8-4A59-A1EF-D5E58CFDEB18}" type="datetime1">
              <a:rPr lang="ko-KR" altLang="en-US" smtClean="0"/>
              <a:t>2024-06-17 -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A64EE-5985-4AFF-B3BF-0F8E8F74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9003D-AC49-4AEE-81E6-34893A77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3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451A1-08CC-4272-96ED-441F7EDF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8BAE8-EFE4-40DA-8678-CEB58458B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6B7F2-F6B8-4391-879C-113D30A4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8B18-95BD-4EF0-A89C-566510A52101}" type="datetime1">
              <a:rPr lang="ko-KR" altLang="en-US" smtClean="0"/>
              <a:t>2024-06-17 -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94A03-6F2B-42B3-8C7E-F2DB5BA8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AE535-AA6D-4DE6-84CD-6BD04555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43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BBCD11-600E-44A0-9576-5EF4736E6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B7B26B-F295-432E-8241-ADFEC3FA4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EAA80-BD2C-4C47-BA81-098AD42C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B130E-1C58-4FD8-A4C7-6C6953C9F88A}" type="datetime1">
              <a:rPr lang="ko-KR" altLang="en-US" smtClean="0"/>
              <a:t>2024-06-17 -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56961-BB90-4180-93CB-0F9C95DC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13A69-1A44-4682-9D54-A14D0817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62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14B08-777E-4102-B86F-45D5F79B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E678D-A723-47D4-9E9E-120247950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9132A-76A6-410C-8DD6-016F05F0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08DA-27A4-4FF5-B13F-C1D4FCAAF9AA}" type="datetime1">
              <a:rPr lang="ko-KR" altLang="en-US" smtClean="0"/>
              <a:t>2024-06-17 -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6D208-10F3-4666-B97A-2116923B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7AECD-061D-47A9-B63D-6F01EE8C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58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F5665-D03B-4C67-8BD0-8A51AE7D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6D5063-1F28-4BF6-A96B-E609D8413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38E30-9E50-4766-8A2F-28A85006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7720-B13E-496C-9CDE-25B04CC57B89}" type="datetime1">
              <a:rPr lang="ko-KR" altLang="en-US" smtClean="0"/>
              <a:t>2024-06-17 -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9C0A94-3C35-4A64-A517-9472AB43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0917A-CE91-43F9-8867-D427CC82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4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2B670-94E7-446B-BC75-2D9040D3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352C8-CABF-4A90-85C2-A9FFFF470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08F69C-6403-49D6-A3C7-61A51005E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450FB9-43D3-4A37-B8E5-B355520F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07DD-F0ED-4270-B78C-E59B87EECAD7}" type="datetime1">
              <a:rPr lang="ko-KR" altLang="en-US" smtClean="0"/>
              <a:t>2024-06-17 - 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459BD5-547B-4C47-AFBB-94D615E8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8F1388-5EAD-4EF6-A635-6290E9DF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29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34FFC-F677-4E20-A3CF-C776515B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A58EE8-95B2-4784-A09D-686D5AB84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1F9877-940D-4A55-A79F-845F8BC64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FEF3C6-CFE5-480E-BE80-7FB4E7CF5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715EBC-8115-43D7-BC1D-D7A220933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4621A0-ABFB-43BA-B114-EA0C6A84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8D35-8DB0-4739-ABDF-9C191990994B}" type="datetime1">
              <a:rPr lang="ko-KR" altLang="en-US" smtClean="0"/>
              <a:t>2024-06-17 - Mon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9ACC9D-39DD-4B9F-B29B-EF5D2F29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621B0C-93C4-47FC-ADF7-3D397163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92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A5043-AB2B-4275-9442-11448BED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4D7A7F-2F79-4211-875C-EC1A4C56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C765-543A-4858-86A7-199EF14B2A0F}" type="datetime1">
              <a:rPr lang="ko-KR" altLang="en-US" smtClean="0"/>
              <a:t>2024-06-17 - Mon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A2A454-703B-491A-B1C5-3F730044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FFB503-0A9D-4898-A11A-EFB88CE0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6F3051-C379-4FAD-B61C-2C758D249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C24F-E1D2-4FA9-8C93-BDE3725DD981}" type="datetime1">
              <a:rPr lang="ko-KR" altLang="en-US" smtClean="0"/>
              <a:t>2024-06-17 - Mon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BE2424-E1AA-4659-9664-31E89036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821C2F-E3DA-49CF-887F-79E667A4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13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5CEF5-65EC-40A5-830D-062518964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AB816-41F9-4292-95C9-9AD12EFA2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E5C38-BCFC-405E-B274-AA7D24E26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EB8FBE-C50D-49B1-B2D9-0732D52B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62EE-1B01-4A6A-AF89-2855D2B26BEB}" type="datetime1">
              <a:rPr lang="ko-KR" altLang="en-US" smtClean="0"/>
              <a:t>2024-06-17 - 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F7ECDB-9DEB-482C-8918-436FA087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5C17CC-2B1E-4D6A-B856-FB3F765D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7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23E2F-2285-415C-90AC-221265E8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2DF2F2-A436-41DC-8B85-19E1885D5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A3D02F-1773-43D6-AAA5-DF787E169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BDA403-FBA2-4EB5-B3C2-62F23A42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5917-6D32-4714-9CFD-E1A898BC054A}" type="datetime1">
              <a:rPr lang="ko-KR" altLang="en-US" smtClean="0"/>
              <a:t>2024-06-17 - 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71C2C1-DE4C-47E0-A712-B81CD01D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536518-434E-46ED-A754-684CFD7F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0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64B650-7EB6-4167-BEC1-EE3A4A63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BDFC6-8DCE-4B8B-A63D-D0C652251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9E14BF-8956-4EA1-BE33-6C97FAE42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8869E-2625-483A-AF0A-183E249B00E9}" type="datetime1">
              <a:rPr lang="ko-KR" altLang="en-US" smtClean="0"/>
              <a:t>2024-06-17 -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583BD1-4FF8-4543-AFE0-F9B8B93B1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2F40E-2F48-48C0-96A8-1CDFCB0E3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F66F8-DD7C-4168-95BE-AFF2E3FD9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4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riadb.org/download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10797-6387-4979-8F01-2A16B42B5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altLang="ko-KR" sz="8000" dirty="0"/>
              <a:t>DBMS</a:t>
            </a:r>
            <a:r>
              <a:rPr lang="ko-KR" altLang="en-US" sz="8000" dirty="0"/>
              <a:t> </a:t>
            </a:r>
            <a:br>
              <a:rPr lang="en-US" altLang="ko-KR" dirty="0"/>
            </a:br>
            <a:r>
              <a:rPr lang="en-US" altLang="ko-KR" sz="3200" dirty="0"/>
              <a:t>- MariaDB 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847188-201C-4473-971B-AC25A91CA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21246"/>
          </a:xfrm>
        </p:spPr>
        <p:txBody>
          <a:bodyPr anchor="b" anchorCtr="0"/>
          <a:lstStyle/>
          <a:p>
            <a:pPr algn="r"/>
            <a:r>
              <a:rPr lang="en-US" altLang="ko-KR" dirty="0"/>
              <a:t>2024.06 updated</a:t>
            </a:r>
          </a:p>
          <a:p>
            <a:pPr algn="r"/>
            <a:r>
              <a:rPr lang="en-US" altLang="ko-KR" dirty="0"/>
              <a:t>Anddy</a:t>
            </a:r>
            <a:r>
              <a:rPr lang="ko-KR" altLang="en-US" dirty="0"/>
              <a:t> </a:t>
            </a:r>
            <a:r>
              <a:rPr lang="en-US" altLang="ko-KR" dirty="0"/>
              <a:t>Hong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07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FCB54-E9D3-6415-C2E9-67EB049F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8AB212-C0BC-EAF2-1A25-F2C10FC3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/>
              <a:t>MariaDB</a:t>
            </a:r>
            <a:r>
              <a:rPr lang="ko-KR" altLang="en-US" sz="4000" dirty="0"/>
              <a:t> </a:t>
            </a:r>
            <a:r>
              <a:rPr lang="en-US" altLang="ko-KR" sz="4000" dirty="0"/>
              <a:t>: </a:t>
            </a:r>
            <a:r>
              <a:rPr lang="ko-KR" altLang="en-US" sz="4000" dirty="0"/>
              <a:t>기본</a:t>
            </a:r>
            <a:r>
              <a:rPr lang="en-US" altLang="ko-KR" sz="4000" dirty="0"/>
              <a:t>(Master)</a:t>
            </a:r>
            <a:r>
              <a:rPr lang="ko-KR" altLang="en-US" sz="4000" dirty="0"/>
              <a:t> </a:t>
            </a:r>
            <a:r>
              <a:rPr lang="en-US" altLang="ko-KR" sz="4000" dirty="0"/>
              <a:t>DB </a:t>
            </a:r>
            <a:r>
              <a:rPr lang="ko-KR" altLang="en-US" sz="4000" dirty="0"/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A1351D-C9B1-924B-02D8-2F1D6486AD21}"/>
              </a:ext>
            </a:extLst>
          </p:cNvPr>
          <p:cNvSpPr txBox="1"/>
          <p:nvPr/>
        </p:nvSpPr>
        <p:spPr>
          <a:xfrm>
            <a:off x="7640412" y="1385742"/>
            <a:ext cx="4551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앱 실행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윈도우키 누르고 한글로 </a:t>
            </a:r>
            <a:r>
              <a:rPr lang="en-US" altLang="ko-KR" dirty="0"/>
              <a:t>“</a:t>
            </a:r>
            <a:r>
              <a:rPr lang="ko-KR" altLang="en-US" dirty="0"/>
              <a:t>서비스</a:t>
            </a:r>
            <a:r>
              <a:rPr lang="en-US" altLang="ko-KR" dirty="0"/>
              <a:t>” </a:t>
            </a:r>
            <a:r>
              <a:rPr lang="ko-KR" altLang="en-US" dirty="0"/>
              <a:t>또는 영문으로 </a:t>
            </a:r>
            <a:r>
              <a:rPr lang="en-US" altLang="ko-KR" dirty="0"/>
              <a:t>“service” </a:t>
            </a:r>
            <a:r>
              <a:rPr lang="ko-KR" altLang="en-US" dirty="0"/>
              <a:t>라고 치면 서비스 앱을 볼 수 있고 이를 마우스로 선택하면 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설치 과정 중에 수정한 </a:t>
            </a:r>
            <a:r>
              <a:rPr lang="en-US" altLang="ko-KR" dirty="0"/>
              <a:t>Service Name, </a:t>
            </a:r>
            <a:r>
              <a:rPr lang="ko-KR" altLang="en-US" dirty="0"/>
              <a:t>즉 </a:t>
            </a:r>
            <a:r>
              <a:rPr lang="en-US" altLang="ko-KR" dirty="0"/>
              <a:t>“MariaDB1” </a:t>
            </a:r>
            <a:r>
              <a:rPr lang="ko-KR" altLang="en-US" dirty="0"/>
              <a:t>서비스가 생성되었는지 그라고 </a:t>
            </a:r>
            <a:r>
              <a:rPr lang="en-US" altLang="ko-KR" dirty="0"/>
              <a:t>“</a:t>
            </a:r>
            <a:r>
              <a:rPr lang="ko-KR" altLang="en-US" dirty="0"/>
              <a:t>실행 중</a:t>
            </a:r>
            <a:r>
              <a:rPr lang="en-US" altLang="ko-KR" dirty="0"/>
              <a:t>” </a:t>
            </a:r>
            <a:r>
              <a:rPr lang="ko-KR" altLang="en-US" dirty="0"/>
              <a:t>인지 확인한다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옆의 그림처럼 나왔다면 </a:t>
            </a:r>
            <a:r>
              <a:rPr lang="en-US" altLang="ko-KR" dirty="0"/>
              <a:t>MariaDB</a:t>
            </a:r>
            <a:r>
              <a:rPr lang="ko-KR" altLang="en-US" dirty="0"/>
              <a:t>가 정상적으로 설치되어 작동 중인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3">
            <a:extLst>
              <a:ext uri="{FF2B5EF4-FFF2-40B4-BE49-F238E27FC236}">
                <a16:creationId xmlns:a16="http://schemas.microsoft.com/office/drawing/2014/main" id="{F3AA04E8-B36E-0D78-49BA-0358289AF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7" y="1385742"/>
            <a:ext cx="73247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3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F35747-035A-BDB6-54DB-740AF1D3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7B8001-45F2-F902-47CB-F9D40134B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C9FBB-11C5-616F-3E74-7B4A81BD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29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라코스 은행 차세대 시스템 개발 </a:t>
            </a:r>
            <a:r>
              <a:rPr lang="en-US" altLang="ko-KR" sz="3600" dirty="0"/>
              <a:t>: Business Description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라코스 은행</a:t>
            </a:r>
            <a:r>
              <a:rPr lang="en-US" altLang="ko-KR" sz="2000" dirty="0"/>
              <a:t>(</a:t>
            </a:r>
            <a:r>
              <a:rPr lang="ko-KR" altLang="en-US" sz="2000" dirty="0"/>
              <a:t>이하 은행</a:t>
            </a:r>
            <a:r>
              <a:rPr lang="en-US" altLang="ko-KR" sz="2000" dirty="0"/>
              <a:t>)</a:t>
            </a:r>
            <a:r>
              <a:rPr lang="ko-KR" altLang="en-US" sz="2000" dirty="0"/>
              <a:t>은 </a:t>
            </a:r>
            <a:r>
              <a:rPr lang="en-US" altLang="ko-KR" sz="2000" dirty="0"/>
              <a:t>1,000</a:t>
            </a:r>
            <a:r>
              <a:rPr lang="ko-KR" altLang="en-US" sz="2000" dirty="0"/>
              <a:t>개의 지점</a:t>
            </a:r>
            <a:r>
              <a:rPr lang="en-US" altLang="ko-KR" sz="2000" dirty="0"/>
              <a:t>(</a:t>
            </a:r>
            <a:r>
              <a:rPr lang="ko-KR" altLang="en-US" sz="2000" dirty="0"/>
              <a:t>점포</a:t>
            </a:r>
            <a:r>
              <a:rPr lang="en-US" altLang="ko-KR" sz="2000" dirty="0"/>
              <a:t>)</a:t>
            </a:r>
            <a:r>
              <a:rPr lang="ko-KR" altLang="en-US" sz="2000" dirty="0"/>
              <a:t>를 보유하고 있다</a:t>
            </a:r>
            <a:r>
              <a:rPr lang="en-US" altLang="ko-KR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각 지점은 평균 </a:t>
            </a:r>
            <a:r>
              <a:rPr lang="en-US" altLang="ko-KR" sz="2000" dirty="0"/>
              <a:t>10</a:t>
            </a:r>
            <a:r>
              <a:rPr lang="ko-KR" altLang="en-US" sz="2000" dirty="0"/>
              <a:t>명의 직원이 근무하고 있다</a:t>
            </a:r>
            <a:r>
              <a:rPr lang="en-US" altLang="ko-KR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은행은 현 시점 기준 </a:t>
            </a:r>
            <a:r>
              <a:rPr lang="en-US" altLang="ko-KR" sz="2000" dirty="0"/>
              <a:t>10,000,000</a:t>
            </a:r>
            <a:r>
              <a:rPr lang="ko-KR" altLang="en-US" sz="2000" dirty="0"/>
              <a:t>명의 고객을 보유하고 있다</a:t>
            </a:r>
            <a:r>
              <a:rPr lang="en-US" altLang="ko-KR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각 고객은 평균 </a:t>
            </a:r>
            <a:r>
              <a:rPr lang="en-US" altLang="ko-KR" sz="2000" dirty="0"/>
              <a:t>2</a:t>
            </a:r>
            <a:r>
              <a:rPr lang="ko-KR" altLang="en-US" sz="2000" dirty="0"/>
              <a:t>개의 계좌</a:t>
            </a:r>
            <a:r>
              <a:rPr lang="en-US" altLang="ko-KR" sz="2000" dirty="0"/>
              <a:t>(</a:t>
            </a:r>
            <a:r>
              <a:rPr lang="ko-KR" altLang="en-US" sz="2000" dirty="0"/>
              <a:t>통장</a:t>
            </a:r>
            <a:r>
              <a:rPr lang="en-US" altLang="ko-KR" sz="2000" dirty="0"/>
              <a:t>)</a:t>
            </a:r>
            <a:r>
              <a:rPr lang="ko-KR" altLang="en-US" sz="2000" dirty="0"/>
              <a:t>을 가지고 있다</a:t>
            </a:r>
            <a:r>
              <a:rPr lang="en-US" altLang="ko-KR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각 계좌는 연평균 </a:t>
            </a:r>
            <a:r>
              <a:rPr lang="en-US" altLang="ko-KR" sz="2000" dirty="0"/>
              <a:t>20</a:t>
            </a:r>
            <a:r>
              <a:rPr lang="ko-KR" altLang="en-US" sz="2000" dirty="0"/>
              <a:t>번의 거래</a:t>
            </a:r>
            <a:r>
              <a:rPr lang="en-US" altLang="ko-KR" sz="2000" dirty="0"/>
              <a:t>(</a:t>
            </a:r>
            <a:r>
              <a:rPr lang="ko-KR" altLang="en-US" sz="2000" dirty="0"/>
              <a:t>입출금 등</a:t>
            </a:r>
            <a:r>
              <a:rPr lang="en-US" altLang="ko-KR" sz="2000" dirty="0"/>
              <a:t>)</a:t>
            </a:r>
            <a:r>
              <a:rPr lang="ko-KR" altLang="en-US" sz="2000" dirty="0"/>
              <a:t>가 발생한다</a:t>
            </a:r>
            <a:r>
              <a:rPr lang="en-US" altLang="ko-KR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거래 유형은 </a:t>
            </a:r>
            <a:r>
              <a:rPr lang="en-US" altLang="ko-KR" sz="2000" dirty="0"/>
              <a:t>(</a:t>
            </a:r>
            <a:r>
              <a:rPr lang="ko-KR" altLang="en-US" sz="2000" dirty="0"/>
              <a:t>교육 목적상</a:t>
            </a:r>
            <a:r>
              <a:rPr lang="en-US" altLang="ko-KR" sz="2000" dirty="0"/>
              <a:t>) </a:t>
            </a:r>
            <a:r>
              <a:rPr lang="ko-KR" altLang="en-US" sz="2000" dirty="0"/>
              <a:t>입금</a:t>
            </a:r>
            <a:r>
              <a:rPr lang="en-US" altLang="ko-KR" sz="2000" dirty="0"/>
              <a:t>, </a:t>
            </a:r>
            <a:r>
              <a:rPr lang="ko-KR" altLang="en-US" sz="2000" dirty="0"/>
              <a:t>출금만 존재한다</a:t>
            </a:r>
            <a:r>
              <a:rPr lang="en-US" altLang="ko-KR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각 고객은 아래의 방법으로 은행과 거래하며</a:t>
            </a:r>
            <a:r>
              <a:rPr lang="en-US" altLang="ko-KR" sz="2000" dirty="0"/>
              <a:t>. </a:t>
            </a:r>
            <a:r>
              <a:rPr lang="ko-KR" altLang="en-US" sz="2000" dirty="0"/>
              <a:t>거래의 </a:t>
            </a:r>
            <a:r>
              <a:rPr lang="en-US" altLang="ko-KR" sz="2000" dirty="0"/>
              <a:t>70%</a:t>
            </a:r>
            <a:r>
              <a:rPr lang="ko-KR" altLang="en-US" sz="2000" dirty="0"/>
              <a:t>는 모바일 뱅킹이다</a:t>
            </a:r>
            <a:r>
              <a:rPr lang="en-US" altLang="ko-KR" sz="2000" dirty="0"/>
              <a:t>.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ko-KR" altLang="en-US" sz="1800" dirty="0"/>
              <a:t>직접 지점 방문</a:t>
            </a:r>
            <a:r>
              <a:rPr lang="en-US" altLang="ko-KR" sz="1800" dirty="0"/>
              <a:t>(</a:t>
            </a:r>
            <a:r>
              <a:rPr lang="ko-KR" altLang="en-US" sz="1800" dirty="0"/>
              <a:t>통장</a:t>
            </a:r>
            <a:r>
              <a:rPr lang="en-US" altLang="ko-KR" sz="1800" dirty="0"/>
              <a:t>, </a:t>
            </a:r>
            <a:r>
              <a:rPr lang="ko-KR" altLang="en-US" sz="1800" dirty="0"/>
              <a:t>카드</a:t>
            </a:r>
            <a:r>
              <a:rPr lang="en-US" altLang="ko-KR" sz="1800" dirty="0"/>
              <a:t>) 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en-US" altLang="ko-KR" sz="1800" dirty="0"/>
              <a:t>ATM(Kiosk) – </a:t>
            </a:r>
            <a:r>
              <a:rPr lang="ko-KR" altLang="en-US" sz="1800" dirty="0"/>
              <a:t>모든 </a:t>
            </a:r>
            <a:r>
              <a:rPr lang="en-US" altLang="ko-KR" sz="1800" dirty="0"/>
              <a:t>ATM</a:t>
            </a:r>
            <a:r>
              <a:rPr lang="ko-KR" altLang="en-US" sz="1800" dirty="0"/>
              <a:t>은 지점에서 관리한다</a:t>
            </a:r>
            <a:r>
              <a:rPr lang="en-US" altLang="ko-KR" sz="1800" dirty="0"/>
              <a:t>.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ko-KR" altLang="en-US" sz="1800" dirty="0"/>
              <a:t>인터넷 뱅킹</a:t>
            </a:r>
            <a:r>
              <a:rPr lang="en-US" altLang="ko-KR" sz="1800" dirty="0"/>
              <a:t>(Web)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ko-KR" altLang="en-US" sz="1800" dirty="0"/>
              <a:t>모바일 뱅킹</a:t>
            </a:r>
            <a:r>
              <a:rPr lang="en-US" altLang="ko-KR" sz="1800" dirty="0"/>
              <a:t>(</a:t>
            </a:r>
            <a:r>
              <a:rPr lang="ko-KR" altLang="en-US" sz="1800" dirty="0"/>
              <a:t>휴대폰 앱</a:t>
            </a:r>
            <a:r>
              <a:rPr lang="en-US" altLang="ko-KR" sz="1800" dirty="0"/>
              <a:t>)</a:t>
            </a:r>
          </a:p>
          <a:p>
            <a:pPr marL="514350" indent="-514350">
              <a:buFont typeface="+mj-ea"/>
              <a:buAutoNum type="arabicPeriod"/>
            </a:pPr>
            <a:r>
              <a:rPr lang="ko-KR" altLang="en-US" sz="2200" dirty="0"/>
              <a:t>일일 결산은 매일 </a:t>
            </a:r>
            <a:r>
              <a:rPr lang="en-US" altLang="ko-KR" sz="2200" dirty="0"/>
              <a:t>17:00 ~ 18:00 </a:t>
            </a:r>
            <a:r>
              <a:rPr lang="ko-KR" altLang="en-US" sz="2200" dirty="0"/>
              <a:t>진행하며</a:t>
            </a:r>
            <a:r>
              <a:rPr lang="en-US" altLang="ko-KR" sz="2200" dirty="0"/>
              <a:t>, </a:t>
            </a:r>
            <a:r>
              <a:rPr lang="ko-KR" altLang="en-US" sz="2200" dirty="0"/>
              <a:t>거래이력과 잔액 차이 발생시 보고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668D9A-B0C5-4B4D-94B7-17C6A136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6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시스템 요구사항 및 </a:t>
            </a:r>
            <a:r>
              <a:rPr lang="en-US" altLang="ko-KR" sz="3600" dirty="0"/>
              <a:t>ERD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20" y="1592615"/>
            <a:ext cx="9875922" cy="4626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1" dirty="0">
                <a:solidFill>
                  <a:srgbClr val="FF0000"/>
                </a:solidFill>
              </a:rPr>
              <a:t>아래에서 </a:t>
            </a:r>
            <a:r>
              <a:rPr lang="en-US" altLang="ko-KR" sz="1600" b="1" dirty="0">
                <a:solidFill>
                  <a:srgbClr val="FF0000"/>
                </a:solidFill>
              </a:rPr>
              <a:t>“</a:t>
            </a:r>
            <a:r>
              <a:rPr lang="ko-KR" altLang="en-US" sz="1600" b="1" dirty="0">
                <a:solidFill>
                  <a:srgbClr val="FF0000"/>
                </a:solidFill>
              </a:rPr>
              <a:t>관리한다</a:t>
            </a:r>
            <a:r>
              <a:rPr lang="en-US" altLang="ko-KR" sz="1600" b="1" dirty="0">
                <a:solidFill>
                  <a:srgbClr val="FF0000"/>
                </a:solidFill>
              </a:rPr>
              <a:t>”</a:t>
            </a:r>
            <a:r>
              <a:rPr lang="ko-KR" altLang="en-US" sz="1600" b="1" dirty="0">
                <a:solidFill>
                  <a:srgbClr val="FF0000"/>
                </a:solidFill>
              </a:rPr>
              <a:t>의 의미는 입력</a:t>
            </a:r>
            <a:r>
              <a:rPr lang="en-US" altLang="ko-KR" sz="1600" b="1" dirty="0">
                <a:solidFill>
                  <a:srgbClr val="FF0000"/>
                </a:solidFill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</a:rPr>
              <a:t>수정</a:t>
            </a:r>
            <a:r>
              <a:rPr lang="en-US" altLang="ko-KR" sz="1600" b="1" dirty="0">
                <a:solidFill>
                  <a:srgbClr val="FF0000"/>
                </a:solidFill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</a:rPr>
              <a:t>삭제</a:t>
            </a:r>
            <a:r>
              <a:rPr lang="en-US" altLang="ko-KR" sz="1600" b="1" dirty="0">
                <a:solidFill>
                  <a:srgbClr val="FF0000"/>
                </a:solidFill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</a:rPr>
              <a:t>조회를 의미한다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400" dirty="0"/>
              <a:t>각 지점과 해당 지점에 근무하는 직원의 근무 이력을 관리한다</a:t>
            </a:r>
            <a:r>
              <a:rPr lang="en-US" altLang="ko-KR" sz="1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400" dirty="0"/>
              <a:t>고객 정보를 관리한다</a:t>
            </a:r>
            <a:r>
              <a:rPr lang="en-US" altLang="ko-KR" sz="1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400" dirty="0"/>
              <a:t>각 고객의 계좌 정보를 관리한다</a:t>
            </a:r>
            <a:r>
              <a:rPr lang="en-US" altLang="ko-KR" sz="1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400" dirty="0"/>
              <a:t>각 계좌의 거래 내역을 거래 방법별로 관리하며 영구히 보관한다</a:t>
            </a:r>
            <a:r>
              <a:rPr lang="en-US" altLang="ko-KR" sz="1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400" dirty="0"/>
              <a:t>각 고객은 거래 방법별로 보유 </a:t>
            </a:r>
            <a:r>
              <a:rPr lang="ko-KR" altLang="en-US" sz="1400" dirty="0" err="1"/>
              <a:t>계좌별</a:t>
            </a:r>
            <a:r>
              <a:rPr lang="ko-KR" altLang="en-US" sz="1400" dirty="0"/>
              <a:t> 현재 잔액이나</a:t>
            </a:r>
            <a:r>
              <a:rPr lang="en-US" altLang="ko-KR" sz="1400" dirty="0"/>
              <a:t>, </a:t>
            </a:r>
            <a:r>
              <a:rPr lang="ko-KR" altLang="en-US" sz="1400" dirty="0"/>
              <a:t>거래 이력을 조회 할 수 있다</a:t>
            </a:r>
            <a:r>
              <a:rPr lang="en-US" altLang="ko-KR" sz="1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400" dirty="0"/>
              <a:t>어떤 경우에도 거래 이력</a:t>
            </a:r>
            <a:r>
              <a:rPr lang="en-US" altLang="ko-KR" sz="1400" dirty="0"/>
              <a:t>(+/-) </a:t>
            </a:r>
            <a:r>
              <a:rPr lang="ko-KR" altLang="en-US" sz="1400" dirty="0"/>
              <a:t>결과와 잔액이 반드시 일치하여야 한다</a:t>
            </a:r>
            <a:r>
              <a:rPr lang="en-US" altLang="ko-KR" sz="14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793016-E8C5-4287-B96F-502C67CC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573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F35747-035A-BDB6-54DB-740AF1D3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&amp; SQL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7B8001-45F2-F902-47CB-F9D40134B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C9FBB-11C5-616F-3E74-7B4A81BD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890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ERD(Entity Relation Diagram)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21A395-6AFB-40AC-AE2E-D7F910E8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D725FEBF-794E-278E-6E19-23B9D1938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52" y="1364931"/>
            <a:ext cx="3414712" cy="49185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7462EB-E2BF-CD91-8D8C-42F512DAB7B0}"/>
              </a:ext>
            </a:extLst>
          </p:cNvPr>
          <p:cNvSpPr txBox="1"/>
          <p:nvPr/>
        </p:nvSpPr>
        <p:spPr>
          <a:xfrm>
            <a:off x="5118995" y="1792052"/>
            <a:ext cx="629095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지점</a:t>
            </a:r>
            <a:r>
              <a:rPr lang="en-US" altLang="ko-KR" dirty="0"/>
              <a:t> (Department)</a:t>
            </a:r>
            <a:r>
              <a:rPr lang="ko-KR" altLang="en-US" dirty="0"/>
              <a:t> 정보 </a:t>
            </a:r>
            <a:r>
              <a:rPr lang="en-US" altLang="ko-KR" dirty="0"/>
              <a:t>: Dept </a:t>
            </a:r>
            <a:r>
              <a:rPr lang="ko-KR" altLang="en-US" dirty="0"/>
              <a:t>테이블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직원</a:t>
            </a:r>
            <a:r>
              <a:rPr lang="en-US" altLang="ko-KR" dirty="0"/>
              <a:t> (Employee) </a:t>
            </a:r>
            <a:r>
              <a:rPr lang="ko-KR" altLang="en-US" dirty="0"/>
              <a:t>정보 </a:t>
            </a:r>
            <a:r>
              <a:rPr lang="en-US" altLang="ko-KR" dirty="0"/>
              <a:t>: Emp </a:t>
            </a:r>
            <a:r>
              <a:rPr lang="ko-KR" altLang="en-US" dirty="0"/>
              <a:t>테이블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호봉테이블</a:t>
            </a:r>
            <a:r>
              <a:rPr lang="en-US" altLang="ko-KR" dirty="0"/>
              <a:t>(Salary</a:t>
            </a:r>
            <a:r>
              <a:rPr lang="ko-KR" altLang="en-US" dirty="0"/>
              <a:t> </a:t>
            </a:r>
            <a:r>
              <a:rPr lang="en-US" altLang="ko-KR" dirty="0"/>
              <a:t>Grade) </a:t>
            </a:r>
            <a:r>
              <a:rPr lang="ko-KR" altLang="en-US" dirty="0"/>
              <a:t>정보</a:t>
            </a:r>
            <a:r>
              <a:rPr lang="en-US" altLang="ko-KR" dirty="0"/>
              <a:t> : </a:t>
            </a:r>
            <a:r>
              <a:rPr lang="en-US" altLang="ko-KR" dirty="0" err="1"/>
              <a:t>SalGrade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직원근무이력</a:t>
            </a:r>
            <a:r>
              <a:rPr lang="en-US" altLang="ko-KR" dirty="0"/>
              <a:t>(Employee History) </a:t>
            </a:r>
            <a:r>
              <a:rPr lang="ko-KR" altLang="en-US" dirty="0"/>
              <a:t>정보 </a:t>
            </a:r>
            <a:r>
              <a:rPr lang="en-US" altLang="ko-KR" dirty="0"/>
              <a:t>: </a:t>
            </a:r>
            <a:r>
              <a:rPr lang="en-US" altLang="ko-KR" dirty="0" err="1"/>
              <a:t>EmpHist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고객</a:t>
            </a:r>
            <a:r>
              <a:rPr lang="en-US" altLang="ko-KR" dirty="0"/>
              <a:t>(Customer) </a:t>
            </a:r>
            <a:r>
              <a:rPr lang="ko-KR" altLang="en-US" dirty="0"/>
              <a:t>정보 </a:t>
            </a:r>
            <a:r>
              <a:rPr lang="en-US" altLang="ko-KR" dirty="0"/>
              <a:t>: Cust </a:t>
            </a:r>
            <a:r>
              <a:rPr lang="ko-KR" altLang="en-US" dirty="0"/>
              <a:t>테이블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계좌</a:t>
            </a:r>
            <a:r>
              <a:rPr lang="en-US" altLang="ko-KR" dirty="0"/>
              <a:t>(Account) </a:t>
            </a:r>
            <a:r>
              <a:rPr lang="ko-KR" altLang="en-US" dirty="0"/>
              <a:t>정보 </a:t>
            </a:r>
            <a:r>
              <a:rPr lang="en-US" altLang="ko-KR" dirty="0"/>
              <a:t>: ACC </a:t>
            </a:r>
            <a:r>
              <a:rPr lang="ko-KR" altLang="en-US" dirty="0"/>
              <a:t>테이블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거래내역</a:t>
            </a:r>
            <a:r>
              <a:rPr lang="en-US" altLang="ko-KR" dirty="0"/>
              <a:t>(</a:t>
            </a:r>
            <a:r>
              <a:rPr lang="ko-KR" altLang="en-US" dirty="0"/>
              <a:t>통장</a:t>
            </a:r>
            <a:r>
              <a:rPr lang="en-US" altLang="ko-KR" dirty="0"/>
              <a:t>, </a:t>
            </a:r>
            <a:r>
              <a:rPr lang="en-US" altLang="ko-KR" dirty="0" err="1"/>
              <a:t>PassBook</a:t>
            </a:r>
            <a:r>
              <a:rPr lang="en-US" altLang="ko-KR" dirty="0"/>
              <a:t>) : </a:t>
            </a:r>
            <a:r>
              <a:rPr lang="en-US" altLang="ko-KR" dirty="0" err="1"/>
              <a:t>PassBook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93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SQL(Structured Query Language)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1B71C2-1001-40A9-B80E-15A11591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C60B3AF-955C-5097-A773-4C563ED04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671661"/>
              </p:ext>
            </p:extLst>
          </p:nvPr>
        </p:nvGraphicFramePr>
        <p:xfrm>
          <a:off x="937126" y="1537814"/>
          <a:ext cx="10515600" cy="46825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2131816372"/>
                    </a:ext>
                  </a:extLst>
                </a:gridCol>
                <a:gridCol w="6894095">
                  <a:extLst>
                    <a:ext uri="{9D8B030D-6E8A-4147-A177-3AD203B41FA5}">
                      <a16:colId xmlns:a16="http://schemas.microsoft.com/office/drawing/2014/main" val="2702423499"/>
                    </a:ext>
                  </a:extLst>
                </a:gridCol>
                <a:gridCol w="2567405">
                  <a:extLst>
                    <a:ext uri="{9D8B030D-6E8A-4147-A177-3AD203B41FA5}">
                      <a16:colId xmlns:a16="http://schemas.microsoft.com/office/drawing/2014/main" val="769948662"/>
                    </a:ext>
                  </a:extLst>
                </a:gridCol>
              </a:tblGrid>
              <a:tr h="8949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/>
                        <a:t>분류</a:t>
                      </a:r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/>
                        <a:t>기본 작성 용례</a:t>
                      </a:r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/>
                        <a:t>비고</a:t>
                      </a:r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302821"/>
                  </a:ext>
                </a:extLst>
              </a:tr>
              <a:tr h="894999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SELECT  </a:t>
                      </a:r>
                      <a:r>
                        <a:rPr lang="ko-KR" altLang="en-US" sz="1400" dirty="0"/>
                        <a:t>컬럼</a:t>
                      </a:r>
                      <a:r>
                        <a:rPr lang="en-US" altLang="ko-KR" sz="1400" dirty="0"/>
                        <a:t>1, </a:t>
                      </a:r>
                      <a:r>
                        <a:rPr lang="ko-KR" altLang="en-US" sz="1400" dirty="0"/>
                        <a:t>컬럼</a:t>
                      </a:r>
                      <a:r>
                        <a:rPr lang="en-US" altLang="ko-KR" sz="1400" dirty="0"/>
                        <a:t>2, </a:t>
                      </a:r>
                      <a:r>
                        <a:rPr lang="ko-KR" altLang="en-US" sz="1400" dirty="0"/>
                        <a:t>컬럼</a:t>
                      </a:r>
                      <a:r>
                        <a:rPr lang="en-US" altLang="ko-KR" sz="1400" dirty="0"/>
                        <a:t>n</a:t>
                      </a:r>
                      <a:r>
                        <a:rPr lang="en-US" sz="1400" dirty="0"/>
                        <a:t>  FROM </a:t>
                      </a:r>
                      <a:r>
                        <a:rPr lang="ko-KR" altLang="en-US" sz="1400" dirty="0"/>
                        <a:t>테이블</a:t>
                      </a:r>
                      <a:r>
                        <a:rPr lang="en-US" sz="1400" dirty="0"/>
                        <a:t>  WHERE </a:t>
                      </a:r>
                      <a:r>
                        <a:rPr lang="ko-KR" altLang="en-US" sz="1400" dirty="0"/>
                        <a:t>조건</a:t>
                      </a:r>
                      <a:r>
                        <a:rPr lang="en-US" sz="1400" dirty="0"/>
                        <a:t> 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7150"/>
                  </a:ext>
                </a:extLst>
              </a:tr>
              <a:tr h="1127252">
                <a:tc>
                  <a:txBody>
                    <a:bodyPr/>
                    <a:lstStyle/>
                    <a:p>
                      <a:r>
                        <a:rPr lang="en-US" dirty="0"/>
                        <a:t>DML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INSERT INTO </a:t>
                      </a:r>
                      <a:r>
                        <a:rPr lang="ko-KR" altLang="en-US" sz="1400" dirty="0"/>
                        <a:t>테이블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컬럼</a:t>
                      </a:r>
                      <a:r>
                        <a:rPr lang="en-US" altLang="ko-KR" sz="1400" dirty="0"/>
                        <a:t>1, </a:t>
                      </a:r>
                      <a:r>
                        <a:rPr lang="ko-KR" altLang="en-US" sz="1400" dirty="0"/>
                        <a:t>컬럼</a:t>
                      </a:r>
                      <a:r>
                        <a:rPr lang="en-US" altLang="ko-KR" sz="1400" dirty="0"/>
                        <a:t>2, </a:t>
                      </a:r>
                      <a:r>
                        <a:rPr lang="ko-KR" altLang="en-US" sz="1400" dirty="0"/>
                        <a:t>컬럼</a:t>
                      </a:r>
                      <a:r>
                        <a:rPr lang="en-US" altLang="ko-KR" sz="1400" dirty="0"/>
                        <a:t>n)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VALUES (</a:t>
                      </a:r>
                      <a:r>
                        <a:rPr lang="ko-KR" altLang="en-US" sz="1400" dirty="0"/>
                        <a:t>값</a:t>
                      </a:r>
                      <a:r>
                        <a:rPr lang="en-US" altLang="ko-KR" sz="1400" dirty="0"/>
                        <a:t>1, </a:t>
                      </a:r>
                      <a:r>
                        <a:rPr lang="ko-KR" altLang="en-US" sz="1400" dirty="0"/>
                        <a:t>값</a:t>
                      </a:r>
                      <a:r>
                        <a:rPr lang="en-US" altLang="ko-KR" sz="1400" dirty="0"/>
                        <a:t>2, </a:t>
                      </a:r>
                      <a:r>
                        <a:rPr lang="ko-KR" altLang="en-US" sz="1400" dirty="0"/>
                        <a:t>값</a:t>
                      </a:r>
                      <a:r>
                        <a:rPr lang="en-US" altLang="ko-KR" sz="1400" dirty="0"/>
                        <a:t>n);</a:t>
                      </a:r>
                    </a:p>
                    <a:p>
                      <a:r>
                        <a:rPr lang="en-US" sz="1400" dirty="0"/>
                        <a:t>UPDATE</a:t>
                      </a:r>
                      <a:r>
                        <a:rPr lang="ko-KR" altLang="en-US" sz="1400" dirty="0"/>
                        <a:t> 테이블 </a:t>
                      </a:r>
                      <a:r>
                        <a:rPr lang="en-US" altLang="ko-KR" sz="1400" dirty="0"/>
                        <a:t>SET </a:t>
                      </a:r>
                      <a:r>
                        <a:rPr lang="ko-KR" altLang="en-US" sz="1400" dirty="0"/>
                        <a:t>컬럼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= </a:t>
                      </a:r>
                      <a:r>
                        <a:rPr lang="ko-KR" altLang="en-US" sz="1400" dirty="0"/>
                        <a:t>값</a:t>
                      </a:r>
                      <a:r>
                        <a:rPr lang="en-US" altLang="ko-KR" sz="1400" dirty="0"/>
                        <a:t>1, </a:t>
                      </a:r>
                      <a:r>
                        <a:rPr lang="ko-KR" altLang="en-US" sz="1400" dirty="0"/>
                        <a:t>컬럼</a:t>
                      </a:r>
                      <a:r>
                        <a:rPr lang="en-US" altLang="ko-KR" sz="1400" dirty="0"/>
                        <a:t>2 = </a:t>
                      </a:r>
                      <a:r>
                        <a:rPr lang="ko-KR" altLang="en-US" sz="1400" dirty="0"/>
                        <a:t>값</a:t>
                      </a:r>
                      <a:r>
                        <a:rPr lang="en-US" altLang="ko-KR" sz="1400" dirty="0"/>
                        <a:t>2 WHERE = </a:t>
                      </a:r>
                      <a:r>
                        <a:rPr lang="ko-KR" altLang="en-US" sz="1400" dirty="0"/>
                        <a:t>조건</a:t>
                      </a:r>
                      <a:r>
                        <a:rPr lang="en-US" altLang="ko-KR" sz="1400" dirty="0"/>
                        <a:t>;</a:t>
                      </a:r>
                    </a:p>
                    <a:p>
                      <a:r>
                        <a:rPr lang="en-US" sz="1400" dirty="0"/>
                        <a:t>DELETE FROM </a:t>
                      </a:r>
                      <a:r>
                        <a:rPr lang="ko-KR" altLang="en-US" sz="1400" dirty="0"/>
                        <a:t>테이블 </a:t>
                      </a:r>
                      <a:r>
                        <a:rPr lang="en-US" altLang="ko-KR" sz="1400" dirty="0"/>
                        <a:t>WHERE </a:t>
                      </a:r>
                      <a:r>
                        <a:rPr lang="ko-KR" altLang="en-US" sz="1400" dirty="0"/>
                        <a:t>조건</a:t>
                      </a:r>
                      <a:r>
                        <a:rPr lang="en-US" altLang="ko-KR" sz="1400" dirty="0"/>
                        <a:t>;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Data Manipulation Language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942998"/>
                  </a:ext>
                </a:extLst>
              </a:tr>
              <a:tr h="870262">
                <a:tc>
                  <a:txBody>
                    <a:bodyPr/>
                    <a:lstStyle/>
                    <a:p>
                      <a:r>
                        <a:rPr lang="en-US" dirty="0"/>
                        <a:t>DDL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TABLE </a:t>
                      </a:r>
                      <a:r>
                        <a:rPr lang="ko-KR" altLang="en-US" sz="1400" dirty="0"/>
                        <a:t>테이블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컬럼</a:t>
                      </a:r>
                      <a:r>
                        <a:rPr lang="en-US" altLang="ko-KR" sz="1400" dirty="0"/>
                        <a:t>1 </a:t>
                      </a:r>
                      <a:r>
                        <a:rPr lang="ko-KR" altLang="en-US" sz="1400" dirty="0"/>
                        <a:t>데이터 타입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컬럼</a:t>
                      </a:r>
                      <a:r>
                        <a:rPr lang="en-US" altLang="ko-KR" sz="1400" dirty="0"/>
                        <a:t>2, </a:t>
                      </a:r>
                      <a:r>
                        <a:rPr lang="ko-KR" altLang="en-US" sz="1400" dirty="0"/>
                        <a:t>데이터타입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컬럼</a:t>
                      </a:r>
                      <a:r>
                        <a:rPr lang="en-US" altLang="ko-KR" sz="1400" dirty="0"/>
                        <a:t>n </a:t>
                      </a:r>
                      <a:r>
                        <a:rPr lang="ko-KR" altLang="en-US" sz="1400" dirty="0"/>
                        <a:t>데이터타입</a:t>
                      </a:r>
                      <a:r>
                        <a:rPr lang="en-US" altLang="ko-KR" sz="1400" dirty="0"/>
                        <a:t>);</a:t>
                      </a:r>
                    </a:p>
                    <a:p>
                      <a:r>
                        <a:rPr lang="en-US" sz="1400" dirty="0"/>
                        <a:t>DROP </a:t>
                      </a:r>
                      <a:r>
                        <a:rPr lang="ko-KR" altLang="en-US" sz="1400" dirty="0"/>
                        <a:t>테이블</a:t>
                      </a:r>
                      <a:r>
                        <a:rPr lang="en-US" altLang="ko-KR" sz="1400" dirty="0"/>
                        <a:t>;</a:t>
                      </a:r>
                    </a:p>
                    <a:p>
                      <a:r>
                        <a:rPr lang="en-US" sz="1400" dirty="0"/>
                        <a:t>ALTER TABLE </a:t>
                      </a:r>
                      <a:r>
                        <a:rPr lang="ko-KR" altLang="en-US" sz="1400" dirty="0"/>
                        <a:t>테이블 수정할 사항</a:t>
                      </a:r>
                      <a:r>
                        <a:rPr lang="en-US" altLang="ko-KR" sz="1400" dirty="0"/>
                        <a:t>;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Definition Language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405331"/>
                  </a:ext>
                </a:extLst>
              </a:tr>
              <a:tr h="894999">
                <a:tc>
                  <a:txBody>
                    <a:bodyPr/>
                    <a:lstStyle/>
                    <a:p>
                      <a:r>
                        <a:rPr lang="en-US" dirty="0"/>
                        <a:t>DCL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GRANT TO </a:t>
                      </a:r>
                      <a:r>
                        <a:rPr lang="ko-KR" altLang="en-US" sz="1400" dirty="0"/>
                        <a:t>사용자 권한들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REVOKE FROM </a:t>
                      </a:r>
                      <a:r>
                        <a:rPr lang="ko-KR" altLang="en-US" sz="1400" dirty="0"/>
                        <a:t>사용자 권한들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Control Language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327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557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MariaDB Join </a:t>
            </a:r>
            <a:r>
              <a:rPr lang="ko-KR" altLang="en-US" sz="3600" dirty="0"/>
              <a:t>종류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180BB3-DDF4-4B0C-9A2F-DDFA4367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0C592F-A019-5CEE-8AD5-29E5DD048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99" y="2997238"/>
            <a:ext cx="3321668" cy="14214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014740-0AE3-B503-7AC2-011CCC232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323" y="3138427"/>
            <a:ext cx="3009529" cy="11390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1DD74E-CA5B-001F-53CC-280442F47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93" y="4918047"/>
            <a:ext cx="3266474" cy="12355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56C619-2247-8F54-AC2E-CA4C5F593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035" y="4918047"/>
            <a:ext cx="3182583" cy="12002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EACF44-F6F6-1205-5B73-EA270A2DBF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8013" y="4882680"/>
            <a:ext cx="3413550" cy="12355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54F0FB-B416-BE8C-C332-48C81A839F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4746" y="1245168"/>
            <a:ext cx="3110352" cy="12209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6D8EE7F-4AB1-450A-94D1-EB2B76C197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9776" y="3138427"/>
            <a:ext cx="3156909" cy="113909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A098276-1A11-47E6-0D40-AFD3D5E51402}"/>
              </a:ext>
            </a:extLst>
          </p:cNvPr>
          <p:cNvSpPr/>
          <p:nvPr/>
        </p:nvSpPr>
        <p:spPr>
          <a:xfrm>
            <a:off x="378823" y="2860766"/>
            <a:ext cx="11443063" cy="34955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7F16FF-3587-B4E7-8F51-B2E54AB2B915}"/>
              </a:ext>
            </a:extLst>
          </p:cNvPr>
          <p:cNvSpPr/>
          <p:nvPr/>
        </p:nvSpPr>
        <p:spPr>
          <a:xfrm>
            <a:off x="8340634" y="1087790"/>
            <a:ext cx="3481252" cy="15449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E627EE-1050-FC91-D9EB-A86031DB7EFE}"/>
              </a:ext>
            </a:extLst>
          </p:cNvPr>
          <p:cNvSpPr txBox="1"/>
          <p:nvPr/>
        </p:nvSpPr>
        <p:spPr>
          <a:xfrm>
            <a:off x="370113" y="2432724"/>
            <a:ext cx="7304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Outer Join (MariaDB</a:t>
            </a:r>
            <a:r>
              <a:rPr lang="ko-KR" altLang="en-US" sz="2000" b="1" dirty="0">
                <a:solidFill>
                  <a:srgbClr val="FF0000"/>
                </a:solidFill>
              </a:rPr>
              <a:t>는 </a:t>
            </a:r>
            <a:r>
              <a:rPr lang="en-US" altLang="ko-KR" sz="2000" b="1" dirty="0">
                <a:solidFill>
                  <a:srgbClr val="FF0000"/>
                </a:solidFill>
              </a:rPr>
              <a:t>Full Outer Join</a:t>
            </a:r>
            <a:r>
              <a:rPr lang="ko-KR" altLang="en-US" sz="2000" b="1" dirty="0">
                <a:solidFill>
                  <a:srgbClr val="FF0000"/>
                </a:solidFill>
              </a:rPr>
              <a:t>을 지원하지 않음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C215A1-3E63-8D53-D7BC-08B36BA13A36}"/>
              </a:ext>
            </a:extLst>
          </p:cNvPr>
          <p:cNvSpPr txBox="1"/>
          <p:nvPr/>
        </p:nvSpPr>
        <p:spPr>
          <a:xfrm>
            <a:off x="8270847" y="706228"/>
            <a:ext cx="14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Inner Join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C2EA35-BD01-891B-FF35-0E354CA821CF}"/>
              </a:ext>
            </a:extLst>
          </p:cNvPr>
          <p:cNvCxnSpPr/>
          <p:nvPr/>
        </p:nvCxnSpPr>
        <p:spPr>
          <a:xfrm flipH="1">
            <a:off x="8338013" y="3259286"/>
            <a:ext cx="1783080" cy="839055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7D4433-A7F0-C2EA-DF05-8AFB6F0B6A77}"/>
              </a:ext>
            </a:extLst>
          </p:cNvPr>
          <p:cNvCxnSpPr/>
          <p:nvPr/>
        </p:nvCxnSpPr>
        <p:spPr>
          <a:xfrm flipH="1">
            <a:off x="8338013" y="5042239"/>
            <a:ext cx="1783080" cy="839055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457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Nation &amp; City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1B71C2-1001-40A9-B80E-15A11591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C60B3AF-955C-5097-A773-4C563ED04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499741"/>
              </p:ext>
            </p:extLst>
          </p:nvPr>
        </p:nvGraphicFramePr>
        <p:xfrm>
          <a:off x="838200" y="1590595"/>
          <a:ext cx="3657680" cy="40679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9449">
                  <a:extLst>
                    <a:ext uri="{9D8B030D-6E8A-4147-A177-3AD203B41FA5}">
                      <a16:colId xmlns:a16="http://schemas.microsoft.com/office/drawing/2014/main" val="2702423499"/>
                    </a:ext>
                  </a:extLst>
                </a:gridCol>
                <a:gridCol w="2128231">
                  <a:extLst>
                    <a:ext uri="{9D8B030D-6E8A-4147-A177-3AD203B41FA5}">
                      <a16:colId xmlns:a16="http://schemas.microsoft.com/office/drawing/2014/main" val="769948662"/>
                    </a:ext>
                  </a:extLst>
                </a:gridCol>
              </a:tblGrid>
              <a:tr h="6349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1" dirty="0" err="1"/>
                        <a:t>NationNo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NationName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302821"/>
                  </a:ext>
                </a:extLst>
              </a:tr>
              <a:tr h="5821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Korea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7150"/>
                  </a:ext>
                </a:extLst>
              </a:tr>
              <a:tr h="560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942998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Canada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405331"/>
                  </a:ext>
                </a:extLst>
              </a:tr>
              <a:tr h="5763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German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327443"/>
                  </a:ext>
                </a:extLst>
              </a:tr>
              <a:tr h="5916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7094300"/>
                  </a:ext>
                </a:extLst>
              </a:tr>
              <a:tr h="5763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Italy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7157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0FCC42-3F0A-0B7F-5B78-7FBFB62BF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888395"/>
              </p:ext>
            </p:extLst>
          </p:nvPr>
        </p:nvGraphicFramePr>
        <p:xfrm>
          <a:off x="6260879" y="1590595"/>
          <a:ext cx="4988546" cy="2899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896">
                  <a:extLst>
                    <a:ext uri="{9D8B030D-6E8A-4147-A177-3AD203B41FA5}">
                      <a16:colId xmlns:a16="http://schemas.microsoft.com/office/drawing/2014/main" val="2702423499"/>
                    </a:ext>
                  </a:extLst>
                </a:gridCol>
                <a:gridCol w="1865583">
                  <a:extLst>
                    <a:ext uri="{9D8B030D-6E8A-4147-A177-3AD203B41FA5}">
                      <a16:colId xmlns:a16="http://schemas.microsoft.com/office/drawing/2014/main" val="1492483899"/>
                    </a:ext>
                  </a:extLst>
                </a:gridCol>
                <a:gridCol w="1652067">
                  <a:extLst>
                    <a:ext uri="{9D8B030D-6E8A-4147-A177-3AD203B41FA5}">
                      <a16:colId xmlns:a16="http://schemas.microsoft.com/office/drawing/2014/main" val="769948662"/>
                    </a:ext>
                  </a:extLst>
                </a:gridCol>
              </a:tblGrid>
              <a:tr h="6349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1" dirty="0" err="1"/>
                        <a:t>CityNo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NationNo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CityName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302821"/>
                  </a:ext>
                </a:extLst>
              </a:tr>
              <a:tr h="5821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Seoul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7150"/>
                  </a:ext>
                </a:extLst>
              </a:tr>
              <a:tr h="560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Boston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942998"/>
                  </a:ext>
                </a:extLst>
              </a:tr>
              <a:tr h="5455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405331"/>
                  </a:ext>
                </a:extLst>
              </a:tr>
              <a:tr h="5763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327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945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Inner Join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SELECT  </a:t>
            </a:r>
            <a:r>
              <a:rPr lang="en-US" altLang="ko-KR" sz="2400" dirty="0" err="1"/>
              <a:t>n.NationName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c.CityName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FROM  Nation n, City c</a:t>
            </a:r>
          </a:p>
          <a:p>
            <a:pPr marL="0" indent="0">
              <a:buNone/>
            </a:pPr>
            <a:r>
              <a:rPr lang="en-US" altLang="ko-KR" sz="2400" dirty="0"/>
              <a:t>WHERE  </a:t>
            </a:r>
            <a:r>
              <a:rPr lang="en-US" altLang="ko-KR" sz="2400" dirty="0" err="1"/>
              <a:t>n.NationNo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c.NationNo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SELECT  </a:t>
            </a:r>
            <a:r>
              <a:rPr lang="en-US" altLang="ko-KR" sz="2400" dirty="0" err="1"/>
              <a:t>n.NationName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c.CityName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FROM  Nation n INNER JOIN City c </a:t>
            </a:r>
          </a:p>
          <a:p>
            <a:pPr marL="0" indent="0">
              <a:buNone/>
            </a:pPr>
            <a:r>
              <a:rPr lang="en-US" altLang="ko-KR" sz="2400" dirty="0"/>
              <a:t>     ON </a:t>
            </a:r>
            <a:r>
              <a:rPr lang="en-US" altLang="ko-KR" sz="2400" dirty="0" err="1"/>
              <a:t>n.NationNo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c.NationNo</a:t>
            </a:r>
            <a:r>
              <a:rPr lang="en-US" altLang="ko-KR" sz="2400" dirty="0"/>
              <a:t>;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180BB3-DDF4-4B0C-9A2F-DDFA4367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12B72-EDDE-BD70-D9EA-372667953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007" y="2695063"/>
            <a:ext cx="3739387" cy="146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1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Contents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988A3-BEEC-4D39-8BD8-1C96DC0B2808}"/>
              </a:ext>
            </a:extLst>
          </p:cNvPr>
          <p:cNvSpPr txBox="1"/>
          <p:nvPr/>
        </p:nvSpPr>
        <p:spPr>
          <a:xfrm>
            <a:off x="526773" y="1659835"/>
            <a:ext cx="9736163" cy="33835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dirty="0"/>
              <a:t>MariaDB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dirty="0"/>
              <a:t>Business Description : </a:t>
            </a:r>
            <a:r>
              <a:rPr lang="ko-KR" altLang="en-US" dirty="0"/>
              <a:t>라코스은행 차세대 시스템 개발</a:t>
            </a:r>
            <a:endParaRPr lang="en-US" altLang="ko-KR" dirty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dirty="0"/>
              <a:t>ERD(Entity</a:t>
            </a:r>
            <a:r>
              <a:rPr lang="ko-KR" altLang="en-US" dirty="0"/>
              <a:t> </a:t>
            </a:r>
            <a:r>
              <a:rPr lang="en-US" altLang="ko-KR" dirty="0"/>
              <a:t>Relation</a:t>
            </a:r>
            <a:r>
              <a:rPr lang="ko-KR" altLang="en-US" dirty="0"/>
              <a:t> </a:t>
            </a:r>
            <a:r>
              <a:rPr lang="en-US" altLang="ko-KR" dirty="0"/>
              <a:t>Diagram) &amp; SQL (Structured Query Language)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dirty="0"/>
              <a:t>“Branch”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생성</a:t>
            </a:r>
            <a:r>
              <a:rPr lang="en-US" altLang="ko-KR" dirty="0"/>
              <a:t>(PK) (CRUD)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dirty="0"/>
              <a:t>“Employee”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생성</a:t>
            </a:r>
            <a:r>
              <a:rPr lang="en-US" altLang="ko-KR" dirty="0"/>
              <a:t>(PK, FK, FK) (CRUD)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dirty="0"/>
              <a:t>Outer Join Query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dirty="0"/>
              <a:t>“</a:t>
            </a:r>
            <a:r>
              <a:rPr lang="en-US" altLang="ko-KR" dirty="0" err="1"/>
              <a:t>TransType</a:t>
            </a:r>
            <a:r>
              <a:rPr lang="en-US" altLang="ko-KR" dirty="0"/>
              <a:t>” – </a:t>
            </a:r>
            <a:r>
              <a:rPr lang="ko-KR" altLang="en-US" dirty="0"/>
              <a:t>생성</a:t>
            </a:r>
            <a:r>
              <a:rPr lang="en-US" altLang="ko-KR" dirty="0"/>
              <a:t>(P) (CRUD)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dirty="0"/>
              <a:t>“</a:t>
            </a:r>
            <a:r>
              <a:rPr lang="en-US" altLang="ko-KR" dirty="0" err="1"/>
              <a:t>PassBook</a:t>
            </a:r>
            <a:r>
              <a:rPr lang="en-US" altLang="ko-KR" dirty="0"/>
              <a:t>” - </a:t>
            </a:r>
            <a:r>
              <a:rPr lang="ko-KR" altLang="en-US" dirty="0"/>
              <a:t>생성</a:t>
            </a:r>
            <a:r>
              <a:rPr lang="en-US" altLang="ko-KR" dirty="0"/>
              <a:t>(PK, FK, FK, FK) (CRUD)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dirty="0"/>
              <a:t>Constraints(3) – Default, Check, Not Null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dirty="0"/>
              <a:t>“ATM” - </a:t>
            </a:r>
            <a:r>
              <a:rPr lang="ko-KR" altLang="en-US" dirty="0"/>
              <a:t>생성</a:t>
            </a:r>
            <a:r>
              <a:rPr lang="en-US" altLang="ko-KR" dirty="0"/>
              <a:t>(PK, FK) (CRUD)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FE7AA-7564-4603-A335-7882DE5D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062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EA91C3-1307-568D-5A10-3B35766C0648}"/>
              </a:ext>
            </a:extLst>
          </p:cNvPr>
          <p:cNvSpPr txBox="1"/>
          <p:nvPr/>
        </p:nvSpPr>
        <p:spPr>
          <a:xfrm>
            <a:off x="6140840" y="1550504"/>
            <a:ext cx="5152000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000" b="1" dirty="0"/>
              <a:t>SELECT  </a:t>
            </a:r>
            <a:r>
              <a:rPr lang="en-US" altLang="ko-KR" sz="2000" b="1" dirty="0" err="1"/>
              <a:t>n.NationName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c.CityName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FROM  Nation n LEFT JOIN City c </a:t>
            </a:r>
          </a:p>
          <a:p>
            <a:pPr marL="0" indent="0">
              <a:buNone/>
            </a:pPr>
            <a:r>
              <a:rPr lang="en-US" altLang="ko-KR" sz="2000" b="1" dirty="0"/>
              <a:t>     ON  </a:t>
            </a:r>
            <a:r>
              <a:rPr lang="en-US" altLang="ko-KR" sz="2000" b="1" dirty="0" err="1"/>
              <a:t>n.NationNo</a:t>
            </a:r>
            <a:r>
              <a:rPr lang="en-US" altLang="ko-KR" sz="2000" b="1" dirty="0"/>
              <a:t> = </a:t>
            </a:r>
            <a:r>
              <a:rPr lang="en-US" altLang="ko-KR" sz="2000" b="1" dirty="0" err="1"/>
              <a:t>c.NationNo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WHERE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c.NationNo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IS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NULL;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Left (Outer) Join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4922520" cy="462645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SELECT  </a:t>
            </a:r>
            <a:r>
              <a:rPr lang="en-US" altLang="ko-KR" sz="2000" b="1" dirty="0" err="1"/>
              <a:t>n.NationName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c.CityName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FROM  Nation n LEFT JOIN City c </a:t>
            </a:r>
          </a:p>
          <a:p>
            <a:pPr marL="0" indent="0">
              <a:buNone/>
            </a:pPr>
            <a:r>
              <a:rPr lang="en-US" altLang="ko-KR" sz="2000" b="1" dirty="0"/>
              <a:t>     ON </a:t>
            </a:r>
            <a:r>
              <a:rPr lang="en-US" altLang="ko-KR" sz="2000" b="1" dirty="0" err="1"/>
              <a:t>n.NationNo</a:t>
            </a:r>
            <a:r>
              <a:rPr lang="en-US" altLang="ko-KR" sz="2000" b="1" dirty="0"/>
              <a:t> = </a:t>
            </a:r>
            <a:r>
              <a:rPr lang="en-US" altLang="ko-KR" sz="2000" b="1" dirty="0" err="1"/>
              <a:t>c.NationNo</a:t>
            </a:r>
            <a:r>
              <a:rPr lang="en-US" altLang="ko-KR" sz="2000" b="1" dirty="0"/>
              <a:t>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DC012C-3B9B-45AE-BE28-CD74CCB7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042A01-37EC-C8D8-5382-EC78902AA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320" y="3863733"/>
            <a:ext cx="3704558" cy="15853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B78A0C-10E5-DD43-C4F8-24FDF74EA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789" y="4023361"/>
            <a:ext cx="3766747" cy="142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78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Right (Outer) Join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DC012C-3B9B-45AE-BE28-CD74CCB7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FA839A-67A5-3903-E8E6-DEB3A6F8EC52}"/>
              </a:ext>
            </a:extLst>
          </p:cNvPr>
          <p:cNvSpPr txBox="1"/>
          <p:nvPr/>
        </p:nvSpPr>
        <p:spPr>
          <a:xfrm>
            <a:off x="6140840" y="1550504"/>
            <a:ext cx="5152000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000" b="1" dirty="0"/>
              <a:t>SELECT  </a:t>
            </a:r>
            <a:r>
              <a:rPr lang="en-US" altLang="ko-KR" sz="2000" b="1" dirty="0" err="1"/>
              <a:t>n.NationName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c.CityName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FROM  Nation n RIGHT JOIN City c </a:t>
            </a:r>
          </a:p>
          <a:p>
            <a:pPr marL="0" indent="0">
              <a:buNone/>
            </a:pPr>
            <a:r>
              <a:rPr lang="en-US" altLang="ko-KR" sz="2000" b="1" dirty="0"/>
              <a:t>    ON </a:t>
            </a:r>
            <a:r>
              <a:rPr lang="en-US" altLang="ko-KR" sz="2000" b="1" dirty="0" err="1"/>
              <a:t>n.NationNo</a:t>
            </a:r>
            <a:r>
              <a:rPr lang="en-US" altLang="ko-KR" sz="2000" b="1" dirty="0"/>
              <a:t> = </a:t>
            </a:r>
            <a:r>
              <a:rPr lang="en-US" altLang="ko-KR" sz="2000" b="1" dirty="0" err="1"/>
              <a:t>c.NationNo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WHERE </a:t>
            </a:r>
            <a:r>
              <a:rPr lang="en-US" altLang="ko-KR" sz="2000" b="1" dirty="0" err="1"/>
              <a:t>n.NationNo</a:t>
            </a:r>
            <a:r>
              <a:rPr lang="en-US" altLang="ko-KR" sz="2000" b="1" dirty="0"/>
              <a:t> IS NULL;</a:t>
            </a:r>
            <a:endParaRPr lang="ko-KR" altLang="en-US" sz="2000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0A82ACF-9D3A-CB1A-62E6-522D44E30F2C}"/>
              </a:ext>
            </a:extLst>
          </p:cNvPr>
          <p:cNvSpPr txBox="1">
            <a:spLocks/>
          </p:cNvSpPr>
          <p:nvPr/>
        </p:nvSpPr>
        <p:spPr>
          <a:xfrm>
            <a:off x="838200" y="1550504"/>
            <a:ext cx="4922520" cy="46264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/>
              <a:t>SELECT  </a:t>
            </a:r>
            <a:r>
              <a:rPr lang="en-US" altLang="ko-KR" sz="2000" b="1" dirty="0" err="1"/>
              <a:t>n.NationName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c.CityName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FROM  Nation n RIGHT JOIN City c </a:t>
            </a:r>
          </a:p>
          <a:p>
            <a:pPr marL="0" indent="0">
              <a:buNone/>
            </a:pPr>
            <a:r>
              <a:rPr lang="en-US" altLang="ko-KR" sz="2000" b="1" dirty="0"/>
              <a:t>    ON </a:t>
            </a:r>
            <a:r>
              <a:rPr lang="en-US" altLang="ko-KR" sz="2000" b="1" dirty="0" err="1"/>
              <a:t>n.NationNo</a:t>
            </a:r>
            <a:r>
              <a:rPr lang="en-US" altLang="ko-KR" sz="2000" b="1" dirty="0"/>
              <a:t> = </a:t>
            </a:r>
            <a:r>
              <a:rPr lang="en-US" altLang="ko-KR" sz="2000" b="1" dirty="0" err="1"/>
              <a:t>c.NationNo</a:t>
            </a:r>
            <a:r>
              <a:rPr lang="en-US" altLang="ko-KR" sz="2000" b="1" dirty="0"/>
              <a:t>;</a:t>
            </a:r>
            <a:endParaRPr lang="ko-KR" alt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7B88EA-0E36-00A4-9214-AEE7D6979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3" y="3970039"/>
            <a:ext cx="3910043" cy="14790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EF0CBD-22CF-646B-2E28-57A3B0C76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835" y="3912005"/>
            <a:ext cx="4075771" cy="153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21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Query I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428FE0-4D61-4AC6-8B07-FFF1099E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2B4375-8FA4-5D1F-F5E4-4CA279F3A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143444"/>
              </p:ext>
            </p:extLst>
          </p:nvPr>
        </p:nvGraphicFramePr>
        <p:xfrm>
          <a:off x="838199" y="1449649"/>
          <a:ext cx="10311332" cy="4906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87">
                  <a:extLst>
                    <a:ext uri="{9D8B030D-6E8A-4147-A177-3AD203B41FA5}">
                      <a16:colId xmlns:a16="http://schemas.microsoft.com/office/drawing/2014/main" val="2560739704"/>
                    </a:ext>
                  </a:extLst>
                </a:gridCol>
                <a:gridCol w="4687579">
                  <a:extLst>
                    <a:ext uri="{9D8B030D-6E8A-4147-A177-3AD203B41FA5}">
                      <a16:colId xmlns:a16="http://schemas.microsoft.com/office/drawing/2014/main" val="1391967816"/>
                    </a:ext>
                  </a:extLst>
                </a:gridCol>
                <a:gridCol w="476091">
                  <a:extLst>
                    <a:ext uri="{9D8B030D-6E8A-4147-A177-3AD203B41FA5}">
                      <a16:colId xmlns:a16="http://schemas.microsoft.com/office/drawing/2014/main" val="4102915574"/>
                    </a:ext>
                  </a:extLst>
                </a:gridCol>
                <a:gridCol w="4679575">
                  <a:extLst>
                    <a:ext uri="{9D8B030D-6E8A-4147-A177-3AD203B41FA5}">
                      <a16:colId xmlns:a16="http://schemas.microsoft.com/office/drawing/2014/main" val="1851814907"/>
                    </a:ext>
                  </a:extLst>
                </a:gridCol>
              </a:tblGrid>
              <a:tr h="47824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No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Requests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No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Requests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823992"/>
                  </a:ext>
                </a:extLst>
              </a:tr>
              <a:tr h="4782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지점명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사원명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전화번호를 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년 임금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Grade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“C”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인 사람을 각 지점별로 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933969"/>
                  </a:ext>
                </a:extLst>
              </a:tr>
              <a:tr h="4782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지점명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사원명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매니저명을 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매니저 있는 사람만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각 연도별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각 임금 등급별로 직원의 이름과 지점명 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652177"/>
                  </a:ext>
                </a:extLst>
              </a:tr>
              <a:tr h="4911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지점명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사원명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매니저명을 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매니저가 없는 사람 포함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은행장의 사번과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연봉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입사년도 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131660"/>
                  </a:ext>
                </a:extLst>
              </a:tr>
              <a:tr h="58961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2017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년에 입사했으면서 입사년도 연봉이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9500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 넘은 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사람의 사번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지점명 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지점장들의 사번과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연봉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입사년도 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004778"/>
                  </a:ext>
                </a:extLst>
              </a:tr>
              <a:tr h="4782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’03’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지점에서 개설된 계좌들의 계좌번호와 개설한 직원의 사번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이름 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은행에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씨 성을 가진 사람의 인원수 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393593"/>
                  </a:ext>
                </a:extLst>
              </a:tr>
              <a:tr h="4782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사번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‘3009’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직원이 개설한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‘0003’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고객의 계좌번호를 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고객 중에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길동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이라는 이름을 가진 사람의 인원수 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400834"/>
                  </a:ext>
                </a:extLst>
              </a:tr>
              <a:tr h="4782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’05’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지점과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’10’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지점의 사번과 직원명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직급을 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각 지점별로 발급된 계좌번호와 고객명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발급한 사원명 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332240"/>
                  </a:ext>
                </a:extLst>
              </a:tr>
              <a:tr h="4782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‘3010’, ‘3014’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직원이 개설한 계좌 번호와 개설 지점명 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681823"/>
                  </a:ext>
                </a:extLst>
              </a:tr>
              <a:tr h="4782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2019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년 임금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Grade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“C”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인 사람의 인원수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회사 전체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20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016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Query II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428FE0-4D61-4AC6-8B07-FFF1099E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23</a:t>
            </a:fld>
            <a:endParaRPr lang="ko-KR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2B4375-8FA4-5D1F-F5E4-4CA279F3A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49027"/>
              </p:ext>
            </p:extLst>
          </p:nvPr>
        </p:nvGraphicFramePr>
        <p:xfrm>
          <a:off x="838199" y="1449649"/>
          <a:ext cx="10311332" cy="5157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87">
                  <a:extLst>
                    <a:ext uri="{9D8B030D-6E8A-4147-A177-3AD203B41FA5}">
                      <a16:colId xmlns:a16="http://schemas.microsoft.com/office/drawing/2014/main" val="2560739704"/>
                    </a:ext>
                  </a:extLst>
                </a:gridCol>
                <a:gridCol w="4687579">
                  <a:extLst>
                    <a:ext uri="{9D8B030D-6E8A-4147-A177-3AD203B41FA5}">
                      <a16:colId xmlns:a16="http://schemas.microsoft.com/office/drawing/2014/main" val="1391967816"/>
                    </a:ext>
                  </a:extLst>
                </a:gridCol>
                <a:gridCol w="476091">
                  <a:extLst>
                    <a:ext uri="{9D8B030D-6E8A-4147-A177-3AD203B41FA5}">
                      <a16:colId xmlns:a16="http://schemas.microsoft.com/office/drawing/2014/main" val="4102915574"/>
                    </a:ext>
                  </a:extLst>
                </a:gridCol>
                <a:gridCol w="4679575">
                  <a:extLst>
                    <a:ext uri="{9D8B030D-6E8A-4147-A177-3AD203B41FA5}">
                      <a16:colId xmlns:a16="http://schemas.microsoft.com/office/drawing/2014/main" val="1851814907"/>
                    </a:ext>
                  </a:extLst>
                </a:gridCol>
              </a:tblGrid>
              <a:tr h="47824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No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Requests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No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Requests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823992"/>
                  </a:ext>
                </a:extLst>
              </a:tr>
              <a:tr h="4782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라코스뱅크 전체 직원 평균 연봉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소숫점 이하 버리고 천단위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,)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각 연봉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Grade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별로 직원들의 사번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지점명 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933969"/>
                  </a:ext>
                </a:extLst>
              </a:tr>
              <a:tr h="4782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라코스뱅크 지점별 직원 평균연봉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소숫점 이하 버리고 천단위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,)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2018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임금 인상율이 가장 높은 직원의 이름과 당시 지점명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그리고 인상율 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652177"/>
                  </a:ext>
                </a:extLst>
              </a:tr>
              <a:tr h="4911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본점을 제외하고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2022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년 각 지점별 평균 연봉을 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평균 연봉이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7000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을 넘는 지점명 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131660"/>
                  </a:ext>
                </a:extLst>
              </a:tr>
              <a:tr h="58961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근무 연수가 가장 높은 직원의 사번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이름과 현재 부서를 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004778"/>
                  </a:ext>
                </a:extLst>
              </a:tr>
              <a:tr h="4782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2017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년 입사자 중 가장 연봉이 낮은 직원의 사번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이름과 지점명 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393593"/>
                  </a:ext>
                </a:extLst>
              </a:tr>
              <a:tr h="4782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본점을 제외하고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2022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연봉이 가장 높은 사람과 가장 낮은 사람의 차액 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400834"/>
                  </a:ext>
                </a:extLst>
              </a:tr>
              <a:tr h="4782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본점을 제외하고 각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지점별로 연봉이 가장 높은 그리고 가장 낮은 사람의 이름과 입사년도를 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332240"/>
                  </a:ext>
                </a:extLst>
              </a:tr>
              <a:tr h="4782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평균 연봉이 가장 높은 지점과 가장 낮은 지점을 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681823"/>
                  </a:ext>
                </a:extLst>
              </a:tr>
              <a:tr h="4782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연봉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Grade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‘D’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직원들의 사번과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연봉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지점명 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20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447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Query III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428FE0-4D61-4AC6-8B07-FFF1099E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24</a:t>
            </a:fld>
            <a:endParaRPr lang="ko-KR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2B4375-8FA4-5D1F-F5E4-4CA279F3A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616921"/>
              </p:ext>
            </p:extLst>
          </p:nvPr>
        </p:nvGraphicFramePr>
        <p:xfrm>
          <a:off x="838199" y="1449649"/>
          <a:ext cx="10311332" cy="4906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87">
                  <a:extLst>
                    <a:ext uri="{9D8B030D-6E8A-4147-A177-3AD203B41FA5}">
                      <a16:colId xmlns:a16="http://schemas.microsoft.com/office/drawing/2014/main" val="2560739704"/>
                    </a:ext>
                  </a:extLst>
                </a:gridCol>
                <a:gridCol w="4687579">
                  <a:extLst>
                    <a:ext uri="{9D8B030D-6E8A-4147-A177-3AD203B41FA5}">
                      <a16:colId xmlns:a16="http://schemas.microsoft.com/office/drawing/2014/main" val="1391967816"/>
                    </a:ext>
                  </a:extLst>
                </a:gridCol>
                <a:gridCol w="476091">
                  <a:extLst>
                    <a:ext uri="{9D8B030D-6E8A-4147-A177-3AD203B41FA5}">
                      <a16:colId xmlns:a16="http://schemas.microsoft.com/office/drawing/2014/main" val="4102915574"/>
                    </a:ext>
                  </a:extLst>
                </a:gridCol>
                <a:gridCol w="4679575">
                  <a:extLst>
                    <a:ext uri="{9D8B030D-6E8A-4147-A177-3AD203B41FA5}">
                      <a16:colId xmlns:a16="http://schemas.microsoft.com/office/drawing/2014/main" val="1851814907"/>
                    </a:ext>
                  </a:extLst>
                </a:gridCol>
              </a:tblGrid>
              <a:tr h="47824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No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Requests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No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Requests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823992"/>
                  </a:ext>
                </a:extLst>
              </a:tr>
              <a:tr h="4782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933969"/>
                  </a:ext>
                </a:extLst>
              </a:tr>
              <a:tr h="4782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652177"/>
                  </a:ext>
                </a:extLst>
              </a:tr>
              <a:tr h="4911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131660"/>
                  </a:ext>
                </a:extLst>
              </a:tr>
              <a:tr h="58961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004778"/>
                  </a:ext>
                </a:extLst>
              </a:tr>
              <a:tr h="4782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393593"/>
                  </a:ext>
                </a:extLst>
              </a:tr>
              <a:tr h="4782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400834"/>
                  </a:ext>
                </a:extLst>
              </a:tr>
              <a:tr h="4782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332240"/>
                  </a:ext>
                </a:extLst>
              </a:tr>
              <a:tr h="4782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681823"/>
                  </a:ext>
                </a:extLst>
              </a:tr>
              <a:tr h="47824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20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24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DB Objects : Sequence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/>
              <a:t>SQL&gt; Select Version();    -- 10.3 </a:t>
            </a:r>
            <a:r>
              <a:rPr lang="ko-KR" altLang="en-US" sz="1600"/>
              <a:t>이상에서 지원</a:t>
            </a:r>
            <a:endParaRPr lang="en-US" altLang="ko-KR" sz="1600"/>
          </a:p>
          <a:p>
            <a:pPr marL="0" indent="0">
              <a:buNone/>
            </a:pP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SQL&gt; Create Sequence CustID Start with 105 increment by 1 MINVALUE=100 MAXVALUE=110 CYCLE;</a:t>
            </a:r>
          </a:p>
          <a:p>
            <a:pPr marL="0" indent="0">
              <a:buNone/>
            </a:pP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SQL&gt; Select LASTVAL(CustID);</a:t>
            </a:r>
          </a:p>
          <a:p>
            <a:pPr marL="0" indent="0">
              <a:buNone/>
            </a:pP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SQL&gt; Select NEXTVAL(CustID);</a:t>
            </a:r>
          </a:p>
          <a:p>
            <a:pPr marL="0" indent="0">
              <a:buNone/>
            </a:pP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SQL&gt; Insert into Customer values (NEXTVAL(CustID), ‘</a:t>
            </a:r>
            <a:r>
              <a:rPr lang="ko-KR" altLang="en-US" sz="1600"/>
              <a:t>홍길동</a:t>
            </a:r>
            <a:r>
              <a:rPr lang="en-US" altLang="ko-KR" sz="1600"/>
              <a:t>’, …….);</a:t>
            </a:r>
          </a:p>
          <a:p>
            <a:pPr marL="0" indent="0">
              <a:buNone/>
            </a:pP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SQL&gt; Alter Sequence CustID Restart 100;</a:t>
            </a:r>
          </a:p>
          <a:p>
            <a:pPr marL="0" indent="0">
              <a:buNone/>
            </a:pP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SQL&gt; Drop Sequence CustID;</a:t>
            </a:r>
            <a:endParaRPr lang="ko-KR" altLang="en-US" sz="160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C6B0FE-F586-4B0F-85E0-D851A039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531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r>
              <a:rPr lang="en-US" altLang="ko-KR" sz="3600"/>
              <a:t>DB Objects : Role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/>
              <a:t>SQL&gt; GRANT ALL PRIVILEGES ON ‘[DB</a:t>
            </a:r>
            <a:r>
              <a:rPr lang="ko-KR" altLang="en-US" sz="1600"/>
              <a:t>명</a:t>
            </a:r>
            <a:r>
              <a:rPr lang="en-US" altLang="ko-KR" sz="1600"/>
              <a:t>]’.*  TO  ‘[Role </a:t>
            </a:r>
            <a:r>
              <a:rPr lang="ko-KR" altLang="en-US" sz="1600"/>
              <a:t>명</a:t>
            </a:r>
            <a:r>
              <a:rPr lang="en-US" altLang="ko-KR" sz="1600"/>
              <a:t>]’;             -- </a:t>
            </a:r>
            <a:r>
              <a:rPr lang="ko-KR" altLang="en-US" sz="1600"/>
              <a:t>전체 권한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SQL&gt; GRANT EXECUTE ON ‘[DB</a:t>
            </a:r>
            <a:r>
              <a:rPr lang="ko-KR" altLang="en-US" sz="1600"/>
              <a:t>명</a:t>
            </a:r>
            <a:r>
              <a:rPr lang="en-US" altLang="ko-KR" sz="1600"/>
              <a:t>]’.*  TO  ‘[Role </a:t>
            </a:r>
            <a:r>
              <a:rPr lang="ko-KR" altLang="en-US" sz="1600"/>
              <a:t>명</a:t>
            </a:r>
            <a:r>
              <a:rPr lang="en-US" altLang="ko-KR" sz="1600"/>
              <a:t>]’;                      -- </a:t>
            </a:r>
            <a:r>
              <a:rPr lang="ko-KR" altLang="en-US" sz="1600"/>
              <a:t>실행 권한</a:t>
            </a:r>
          </a:p>
          <a:p>
            <a:pPr marL="0" indent="0">
              <a:buNone/>
            </a:pPr>
            <a:r>
              <a:rPr lang="en-US" altLang="ko-KR" sz="1600"/>
              <a:t>SQL&gt; GRANT INSERT, SELECT ON ‘[DB</a:t>
            </a:r>
            <a:r>
              <a:rPr lang="ko-KR" altLang="en-US" sz="1600"/>
              <a:t>명</a:t>
            </a:r>
            <a:r>
              <a:rPr lang="en-US" altLang="ko-KR" sz="1600"/>
              <a:t>]’.*  TO  ‘[Role </a:t>
            </a:r>
            <a:r>
              <a:rPr lang="ko-KR" altLang="en-US" sz="1600"/>
              <a:t>명</a:t>
            </a:r>
            <a:r>
              <a:rPr lang="en-US" altLang="ko-KR" sz="1600"/>
              <a:t>]’;              -- </a:t>
            </a:r>
            <a:r>
              <a:rPr lang="ko-KR" altLang="en-US" sz="1600"/>
              <a:t>입력</a:t>
            </a:r>
            <a:r>
              <a:rPr lang="en-US" altLang="ko-KR" sz="1600"/>
              <a:t>, </a:t>
            </a:r>
            <a:r>
              <a:rPr lang="ko-KR" altLang="en-US" sz="1600"/>
              <a:t>조회 권한</a:t>
            </a:r>
          </a:p>
          <a:p>
            <a:pPr marL="0" indent="0">
              <a:buNone/>
            </a:pP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SQL&gt;</a:t>
            </a:r>
            <a:r>
              <a:rPr lang="ko-KR" altLang="en-US" sz="1600"/>
              <a:t> </a:t>
            </a:r>
            <a:r>
              <a:rPr lang="en-US" altLang="ko-KR" sz="1600"/>
              <a:t>GRANT</a:t>
            </a:r>
            <a:r>
              <a:rPr lang="ko-KR" altLang="en-US" sz="1600"/>
              <a:t>  </a:t>
            </a:r>
            <a:r>
              <a:rPr lang="en-US" altLang="ko-KR" sz="1600"/>
              <a:t>‘[Role</a:t>
            </a:r>
            <a:r>
              <a:rPr lang="ko-KR" altLang="en-US" sz="1600"/>
              <a:t> 명</a:t>
            </a:r>
            <a:r>
              <a:rPr lang="en-US" altLang="ko-KR" sz="1600"/>
              <a:t>]’  TO  ‘[</a:t>
            </a:r>
            <a:r>
              <a:rPr lang="ko-KR" altLang="en-US" sz="1600"/>
              <a:t>유저명</a:t>
            </a:r>
            <a:r>
              <a:rPr lang="en-US" altLang="ko-KR" sz="1600"/>
              <a:t>]’.’[</a:t>
            </a:r>
            <a:r>
              <a:rPr lang="ko-KR" altLang="en-US" sz="1600"/>
              <a:t>호스트</a:t>
            </a:r>
            <a:r>
              <a:rPr lang="en-US" altLang="ko-KR" sz="1600"/>
              <a:t>]’;</a:t>
            </a:r>
          </a:p>
          <a:p>
            <a:pPr marL="0" indent="0">
              <a:buNone/>
            </a:pPr>
            <a:r>
              <a:rPr lang="en-US" altLang="ko-KR" sz="1600"/>
              <a:t>SQL&gt;</a:t>
            </a:r>
            <a:r>
              <a:rPr lang="ko-KR" altLang="en-US" sz="1600"/>
              <a:t> </a:t>
            </a:r>
            <a:r>
              <a:rPr lang="en-US" altLang="ko-KR" sz="1600"/>
              <a:t>GRANT</a:t>
            </a:r>
            <a:r>
              <a:rPr lang="ko-KR" altLang="en-US" sz="1600"/>
              <a:t>  </a:t>
            </a:r>
            <a:r>
              <a:rPr lang="en-US" altLang="ko-KR" sz="1600"/>
              <a:t>DEFAULT ROLE  TO  ‘[</a:t>
            </a:r>
            <a:r>
              <a:rPr lang="ko-KR" altLang="en-US" sz="1600"/>
              <a:t>유저명</a:t>
            </a:r>
            <a:r>
              <a:rPr lang="en-US" altLang="ko-KR" sz="1600"/>
              <a:t>]’.’[</a:t>
            </a:r>
            <a:r>
              <a:rPr lang="ko-KR" altLang="en-US" sz="1600"/>
              <a:t>호스트</a:t>
            </a:r>
            <a:r>
              <a:rPr lang="en-US" altLang="ko-KR" sz="1600"/>
              <a:t>]’;</a:t>
            </a:r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E12C14-62C7-46A6-9DFB-16F97C23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008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DB Objects : Stored Procedure/Function(Single Row)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>
                <a:solidFill>
                  <a:srgbClr val="FF0000"/>
                </a:solidFill>
              </a:rPr>
              <a:t>DROP PROCEDURE IF EXISTS My_Proc;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FF0000"/>
                </a:solidFill>
              </a:rPr>
              <a:t>DELIMITER $$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FF0000"/>
                </a:solidFill>
              </a:rPr>
              <a:t>CREATE  PROCEDURE  My_Proc (IN  inValue  int,  OUT  outvalue  varchar(15))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FF000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FF0000"/>
                </a:solidFill>
              </a:rPr>
              <a:t>   SELECT  CustName  INTO  outValue  FROM Customer WHERE CUSTID = inValue;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FF0000"/>
                </a:solidFill>
              </a:rPr>
              <a:t>END $$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FF0000"/>
                </a:solidFill>
              </a:rPr>
              <a:t>DELIMITER  ;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SQL&gt; CALL  My_Proc(100,  @valueOUT);</a:t>
            </a:r>
          </a:p>
          <a:p>
            <a:pPr marL="0" indent="0">
              <a:buNone/>
            </a:pPr>
            <a:r>
              <a:rPr lang="en-US" altLang="ko-KR" sz="1400"/>
              <a:t>SQL&gt; Select  @valueOUT;</a:t>
            </a:r>
            <a:endParaRPr lang="ko-KR" altLang="en-US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F353C5-A6C4-477F-8476-7A50F072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312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DB Objects : Stored Procedure/Function(Error Routine)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6614160" cy="46264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DROP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PROCEDURE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EXISTS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errorProc</a:t>
            </a:r>
            <a:r>
              <a:rPr lang="en-US" altLang="ko-KR" sz="14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DELIMITER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$$</a:t>
            </a:r>
          </a:p>
          <a:p>
            <a:pPr marL="0" indent="0">
              <a:buNone/>
            </a:pPr>
            <a:r>
              <a:rPr lang="en-US" altLang="ko-KR" sz="14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14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PROCEDURE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14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errorProc</a:t>
            </a:r>
            <a:r>
              <a:rPr lang="en-US" altLang="ko-KR" sz="14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14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14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DECLARE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14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1400" b="1" i="0" u="none" strike="noStrike" baseline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14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DECLARE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14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hap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1400" b="1" i="0" u="none" strike="noStrike" baseline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14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DECLARE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14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saveHap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1400" b="1" i="0" u="none" strike="noStrike" baseline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ko-KR" altLang="en-US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14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DECLARE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EXIT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HANDLER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14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0" i="0" u="none" strike="noStrike" baseline="0">
                <a:solidFill>
                  <a:srgbClr val="800080"/>
                </a:solidFill>
                <a:latin typeface="Courier New" panose="02070309020205020404" pitchFamily="49" charset="0"/>
              </a:rPr>
              <a:t>1264</a:t>
            </a:r>
          </a:p>
          <a:p>
            <a:pPr marL="0" indent="0">
              <a:buNone/>
            </a:pP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14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ko-KR" sz="14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i="0" u="none" strike="noStrike" baseline="0">
                <a:solidFill>
                  <a:srgbClr val="000080"/>
                </a:solidFill>
                <a:latin typeface="Courier New" panose="02070309020205020404" pitchFamily="49" charset="0"/>
              </a:rPr>
              <a:t>CONCAT</a:t>
            </a:r>
            <a:r>
              <a:rPr lang="en-US" altLang="ko-KR" sz="14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0" i="0" u="none" strike="noStrike" baseline="0">
                <a:solidFill>
                  <a:srgbClr val="008000"/>
                </a:solidFill>
                <a:latin typeface="Courier New" panose="02070309020205020404" pitchFamily="49" charset="0"/>
              </a:rPr>
              <a:t>'INT </a:t>
            </a:r>
            <a:r>
              <a:rPr lang="ko-KR" altLang="en-US" sz="1400" b="0" i="0" u="none" strike="noStrike" baseline="0">
                <a:solidFill>
                  <a:srgbClr val="008000"/>
                </a:solidFill>
                <a:latin typeface="Courier New" panose="02070309020205020404" pitchFamily="49" charset="0"/>
              </a:rPr>
              <a:t>오버플로우 직전의 합계 </a:t>
            </a:r>
            <a:r>
              <a:rPr lang="en-US" altLang="ko-KR" sz="1400" b="0" i="0" u="none" strike="noStrike" baseline="0">
                <a:solidFill>
                  <a:srgbClr val="008000"/>
                </a:solidFill>
                <a:latin typeface="Courier New" panose="02070309020205020404" pitchFamily="49" charset="0"/>
              </a:rPr>
              <a:t>--&gt; '</a:t>
            </a:r>
            <a:r>
              <a:rPr lang="en-US" altLang="ko-KR" sz="14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saveHap</a:t>
            </a:r>
            <a:r>
              <a:rPr lang="en-US" altLang="ko-KR" sz="14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ko-KR" sz="14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i="0" u="none" strike="noStrike" baseline="0">
                <a:solidFill>
                  <a:srgbClr val="000080"/>
                </a:solidFill>
                <a:latin typeface="Courier New" panose="02070309020205020404" pitchFamily="49" charset="0"/>
              </a:rPr>
              <a:t>CONCAT</a:t>
            </a:r>
            <a:r>
              <a:rPr lang="en-US" altLang="ko-KR" sz="14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0" i="0" u="none" strike="noStrike" baseline="0">
                <a:solidFill>
                  <a:srgbClr val="008000"/>
                </a:solidFill>
                <a:latin typeface="Courier New" panose="02070309020205020404" pitchFamily="49" charset="0"/>
              </a:rPr>
              <a:t>'1+2+3+4+...+'</a:t>
            </a:r>
            <a:r>
              <a:rPr lang="en-US" altLang="ko-KR" sz="14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4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0" i="0" u="none" strike="noStrike" baseline="0">
                <a:solidFill>
                  <a:srgbClr val="008000"/>
                </a:solidFill>
                <a:latin typeface="Courier New" panose="02070309020205020404" pitchFamily="49" charset="0"/>
              </a:rPr>
              <a:t>'=</a:t>
            </a:r>
            <a:r>
              <a:rPr lang="ko-KR" altLang="en-US" sz="1400" b="0" i="0" u="none" strike="noStrike" baseline="0">
                <a:solidFill>
                  <a:srgbClr val="008000"/>
                </a:solidFill>
                <a:latin typeface="Courier New" panose="02070309020205020404" pitchFamily="49" charset="0"/>
              </a:rPr>
              <a:t>오버플로우</a:t>
            </a:r>
            <a:r>
              <a:rPr lang="en-US" altLang="ko-KR" sz="1400" b="0" i="0" u="none" strike="noStrike" baseline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14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altLang="ko-KR" sz="14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A55CBE-BE5E-414D-8C13-1AA82484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C0DACB9-7E16-5833-88BE-3AEAE65A31FE}"/>
              </a:ext>
            </a:extLst>
          </p:cNvPr>
          <p:cNvSpPr txBox="1">
            <a:spLocks/>
          </p:cNvSpPr>
          <p:nvPr/>
        </p:nvSpPr>
        <p:spPr>
          <a:xfrm>
            <a:off x="7452360" y="1552733"/>
            <a:ext cx="3901440" cy="462645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1600" b="1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1600">
                <a:solidFill>
                  <a:srgbClr val="808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80008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60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1600" b="1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1600">
                <a:solidFill>
                  <a:srgbClr val="808000"/>
                </a:solidFill>
                <a:latin typeface="Courier New" panose="02070309020205020404" pitchFamily="49" charset="0"/>
              </a:rPr>
              <a:t>hap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800080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60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</a:rPr>
              <a:t>WHILE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ko-KR" sz="160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1600" i="1">
                <a:solidFill>
                  <a:srgbClr val="80808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1600" i="1">
                <a:solidFill>
                  <a:srgbClr val="808080"/>
                </a:solidFill>
                <a:latin typeface="Courier New" panose="02070309020205020404" pitchFamily="49" charset="0"/>
              </a:rPr>
              <a:t>무한루프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ko-KR" sz="1600" b="1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808000"/>
                </a:solidFill>
                <a:latin typeface="Courier New" panose="02070309020205020404" pitchFamily="49" charset="0"/>
              </a:rPr>
              <a:t>saveHap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808000"/>
                </a:solidFill>
                <a:latin typeface="Courier New" panose="02070309020205020404" pitchFamily="49" charset="0"/>
              </a:rPr>
              <a:t>hap</a:t>
            </a:r>
            <a:r>
              <a:rPr lang="en-US" altLang="ko-KR" sz="160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ko-KR" sz="1600" b="1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808000"/>
                </a:solidFill>
                <a:latin typeface="Courier New" panose="02070309020205020404" pitchFamily="49" charset="0"/>
              </a:rPr>
              <a:t>hap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808000"/>
                </a:solidFill>
                <a:latin typeface="Courier New" panose="02070309020205020404" pitchFamily="49" charset="0"/>
              </a:rPr>
              <a:t>hap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808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60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ko-KR" sz="1600" b="1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808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808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80008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60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1600" b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</a:rPr>
              <a:t>WHILE</a:t>
            </a:r>
            <a:r>
              <a:rPr lang="en-US" altLang="ko-KR" sz="160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b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808000"/>
                </a:solidFill>
                <a:latin typeface="Courier New" panose="02070309020205020404" pitchFamily="49" charset="0"/>
              </a:rPr>
              <a:t>$$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808000"/>
                </a:solidFill>
                <a:latin typeface="Courier New" panose="02070309020205020404" pitchFamily="49" charset="0"/>
              </a:rPr>
              <a:t>DELIMITER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160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600">
                <a:solidFill>
                  <a:srgbClr val="0000FF"/>
                </a:solidFill>
                <a:latin typeface="Courier New" panose="02070309020205020404" pitchFamily="49" charset="0"/>
              </a:rPr>
              <a:t>SQL&gt;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CALL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errorProc</a:t>
            </a:r>
            <a:r>
              <a:rPr lang="en-US" altLang="ko-KR" sz="16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1320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DB Objects : Stored Procedure/Function(Table Name)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>
                <a:solidFill>
                  <a:srgbClr val="FF0000"/>
                </a:solidFill>
              </a:rPr>
              <a:t>DROP PROCEDURE IF EXISTS </a:t>
            </a:r>
            <a:r>
              <a:rPr lang="en-US" altLang="ko-KR" sz="1600" b="0" i="0" u="none" strike="noStrike" baseline="0">
                <a:solidFill>
                  <a:srgbClr val="FF0000"/>
                </a:solidFill>
              </a:rPr>
              <a:t>tblQuery</a:t>
            </a:r>
            <a:r>
              <a:rPr lang="en-US" altLang="ko-KR" sz="1600">
                <a:solidFill>
                  <a:srgbClr val="FF0000"/>
                </a:solidFill>
              </a:rPr>
              <a:t>;</a:t>
            </a:r>
            <a:endParaRPr lang="en-US" altLang="ko-KR" sz="1600" b="0" i="0" u="none" strike="noStrike" baseline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600" b="0" i="0" u="none" strike="noStrike" baseline="0">
                <a:solidFill>
                  <a:srgbClr val="FF0000"/>
                </a:solidFill>
              </a:rPr>
              <a:t>DELIMITER $$</a:t>
            </a:r>
          </a:p>
          <a:p>
            <a:pPr marL="0" indent="0">
              <a:buNone/>
            </a:pPr>
            <a:r>
              <a:rPr lang="en-US" altLang="ko-KR" sz="1600" b="1" i="0" u="none" strike="noStrike" baseline="0">
                <a:solidFill>
                  <a:srgbClr val="FF0000"/>
                </a:solidFill>
              </a:rPr>
              <a:t>CREATE</a:t>
            </a:r>
            <a:r>
              <a:rPr lang="en-US" altLang="ko-KR" sz="1600" b="0" i="0" u="none" strike="noStrike" baseline="0">
                <a:solidFill>
                  <a:srgbClr val="FF0000"/>
                </a:solidFill>
              </a:rPr>
              <a:t>  </a:t>
            </a:r>
            <a:r>
              <a:rPr lang="en-US" altLang="ko-KR" sz="1600" b="1" i="0" u="none" strike="noStrike" baseline="0">
                <a:solidFill>
                  <a:srgbClr val="FF0000"/>
                </a:solidFill>
              </a:rPr>
              <a:t>PROCEDURE</a:t>
            </a:r>
            <a:r>
              <a:rPr lang="en-US" altLang="ko-KR" sz="1600" b="0" i="0" u="none" strike="noStrike" baseline="0">
                <a:solidFill>
                  <a:srgbClr val="FF0000"/>
                </a:solidFill>
              </a:rPr>
              <a:t>  tblQuery (</a:t>
            </a:r>
            <a:r>
              <a:rPr lang="en-US" altLang="ko-KR" sz="1600" b="1" i="0" u="none" strike="noStrike" baseline="0">
                <a:solidFill>
                  <a:srgbClr val="FF0000"/>
                </a:solidFill>
              </a:rPr>
              <a:t>IN</a:t>
            </a:r>
            <a:r>
              <a:rPr lang="en-US" altLang="ko-KR" sz="1600" b="0" i="0" u="none" strike="noStrike" baseline="0">
                <a:solidFill>
                  <a:srgbClr val="FF0000"/>
                </a:solidFill>
              </a:rPr>
              <a:t>  tblName  </a:t>
            </a:r>
            <a:r>
              <a:rPr lang="en-US" altLang="ko-KR" sz="1600" b="1" i="0" u="none" strike="noStrike" baseline="0">
                <a:solidFill>
                  <a:srgbClr val="FF0000"/>
                </a:solidFill>
              </a:rPr>
              <a:t>VARCHAR</a:t>
            </a:r>
            <a:r>
              <a:rPr lang="en-US" altLang="ko-KR" sz="1600" b="0" i="0" u="none" strike="noStrike" baseline="0">
                <a:solidFill>
                  <a:srgbClr val="FF0000"/>
                </a:solidFill>
              </a:rPr>
              <a:t>(20))</a:t>
            </a:r>
          </a:p>
          <a:p>
            <a:pPr marL="0" indent="0">
              <a:buNone/>
            </a:pPr>
            <a:r>
              <a:rPr lang="en-US" altLang="ko-KR" sz="1600" b="1" i="0" u="none" strike="noStrike" baseline="0">
                <a:solidFill>
                  <a:srgbClr val="FF000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altLang="ko-KR" sz="1600" b="0" i="0" u="none" strike="noStrike" baseline="0">
                <a:solidFill>
                  <a:srgbClr val="FF0000"/>
                </a:solidFill>
              </a:rPr>
              <a:t>   </a:t>
            </a:r>
            <a:r>
              <a:rPr lang="en-US" altLang="ko-KR" sz="1600" b="1" i="0" u="none" strike="noStrike" baseline="0">
                <a:solidFill>
                  <a:srgbClr val="FF0000"/>
                </a:solidFill>
              </a:rPr>
              <a:t>SET</a:t>
            </a:r>
            <a:r>
              <a:rPr lang="en-US" altLang="ko-KR" sz="1600" b="0" i="0" u="none" strike="noStrike" baseline="0">
                <a:solidFill>
                  <a:srgbClr val="FF0000"/>
                </a:solidFill>
              </a:rPr>
              <a:t>  @sqlQuery = </a:t>
            </a:r>
            <a:r>
              <a:rPr lang="en-US" altLang="ko-KR" sz="1600" b="1" i="0" u="none" strike="noStrike" baseline="0">
                <a:solidFill>
                  <a:srgbClr val="FF0000"/>
                </a:solidFill>
              </a:rPr>
              <a:t>CONCAT</a:t>
            </a:r>
            <a:r>
              <a:rPr lang="en-US" altLang="ko-KR" sz="1600" b="0" i="0" u="none" strike="noStrike" baseline="0">
                <a:solidFill>
                  <a:srgbClr val="FF0000"/>
                </a:solidFill>
              </a:rPr>
              <a:t>('Select * FROM ', tblName);</a:t>
            </a:r>
          </a:p>
          <a:p>
            <a:pPr marL="0" indent="0">
              <a:buNone/>
            </a:pPr>
            <a:r>
              <a:rPr lang="en-US" altLang="ko-KR" sz="1600" b="1" i="0" u="none" strike="noStrike" baseline="0">
                <a:solidFill>
                  <a:srgbClr val="FF0000"/>
                </a:solidFill>
              </a:rPr>
              <a:t>PREPARE</a:t>
            </a:r>
            <a:r>
              <a:rPr lang="en-US" altLang="ko-KR" sz="1600" b="0" i="0" u="none" strike="noStrike" baseline="0">
                <a:solidFill>
                  <a:srgbClr val="FF0000"/>
                </a:solidFill>
              </a:rPr>
              <a:t> myQuery </a:t>
            </a:r>
            <a:r>
              <a:rPr lang="en-US" altLang="ko-KR" sz="1600" b="1" i="0" u="none" strike="noStrike" baseline="0">
                <a:solidFill>
                  <a:srgbClr val="FF0000"/>
                </a:solidFill>
              </a:rPr>
              <a:t>FROM</a:t>
            </a:r>
            <a:r>
              <a:rPr lang="en-US" altLang="ko-KR" sz="1600" b="0" i="0" u="none" strike="noStrike" baseline="0">
                <a:solidFill>
                  <a:srgbClr val="FF0000"/>
                </a:solidFill>
              </a:rPr>
              <a:t> @sqlQuery;</a:t>
            </a:r>
          </a:p>
          <a:p>
            <a:pPr marL="0" indent="0">
              <a:buNone/>
            </a:pPr>
            <a:r>
              <a:rPr lang="en-US" altLang="ko-KR" sz="1600" b="1" i="0" u="none" strike="noStrike" baseline="0">
                <a:solidFill>
                  <a:srgbClr val="FF0000"/>
                </a:solidFill>
              </a:rPr>
              <a:t>EXECUTE</a:t>
            </a:r>
            <a:r>
              <a:rPr lang="en-US" altLang="ko-KR" sz="1600" b="0" i="0" u="none" strike="noStrike" baseline="0">
                <a:solidFill>
                  <a:srgbClr val="FF0000"/>
                </a:solidFill>
              </a:rPr>
              <a:t> myQuery;</a:t>
            </a:r>
          </a:p>
          <a:p>
            <a:pPr marL="0" indent="0">
              <a:buNone/>
            </a:pPr>
            <a:r>
              <a:rPr lang="en-US" altLang="ko-KR" sz="1600" b="1" i="0" u="none" strike="noStrike" baseline="0">
                <a:solidFill>
                  <a:srgbClr val="FF0000"/>
                </a:solidFill>
              </a:rPr>
              <a:t>DEALLOCATE</a:t>
            </a:r>
            <a:r>
              <a:rPr lang="en-US" altLang="ko-KR" sz="1600" b="0" i="0" u="none" strike="noStrike" baseline="0">
                <a:solidFill>
                  <a:srgbClr val="FF0000"/>
                </a:solidFill>
              </a:rPr>
              <a:t> </a:t>
            </a:r>
            <a:r>
              <a:rPr lang="en-US" altLang="ko-KR" sz="1600" b="1" i="0" u="none" strike="noStrike" baseline="0">
                <a:solidFill>
                  <a:srgbClr val="FF0000"/>
                </a:solidFill>
              </a:rPr>
              <a:t>PREPARE</a:t>
            </a:r>
            <a:r>
              <a:rPr lang="en-US" altLang="ko-KR" sz="1600" b="0" i="0" u="none" strike="noStrike" baseline="0">
                <a:solidFill>
                  <a:srgbClr val="FF0000"/>
                </a:solidFill>
              </a:rPr>
              <a:t> myQuery;</a:t>
            </a:r>
          </a:p>
          <a:p>
            <a:pPr marL="0" indent="0">
              <a:buNone/>
            </a:pPr>
            <a:r>
              <a:rPr lang="en-US" altLang="ko-KR" sz="1600" b="1" i="0" u="none" strike="noStrike" baseline="0">
                <a:solidFill>
                  <a:srgbClr val="FF0000"/>
                </a:solidFill>
              </a:rPr>
              <a:t>END</a:t>
            </a:r>
            <a:r>
              <a:rPr lang="en-US" altLang="ko-KR" sz="1600" b="0" i="0" u="none" strike="noStrike" baseline="0">
                <a:solidFill>
                  <a:srgbClr val="FF0000"/>
                </a:solidFill>
              </a:rPr>
              <a:t> $$</a:t>
            </a:r>
          </a:p>
          <a:p>
            <a:pPr marL="0" indent="0">
              <a:buNone/>
            </a:pPr>
            <a:r>
              <a:rPr lang="en-US" altLang="ko-KR" sz="1600" b="0" i="0" u="none" strike="noStrike" baseline="0">
                <a:solidFill>
                  <a:srgbClr val="FF0000"/>
                </a:solidFill>
              </a:rPr>
              <a:t>DELIMITER  ;</a:t>
            </a:r>
          </a:p>
          <a:p>
            <a:pPr marL="0" indent="0">
              <a:buNone/>
            </a:pPr>
            <a:endParaRPr lang="ko-KR" altLang="en-US" sz="1600" b="0" i="0" u="none" strike="noStrike" baseline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sz="1600" b="1" i="0" u="none" strike="noStrike" baseline="0">
                <a:solidFill>
                  <a:srgbClr val="0000FF"/>
                </a:solidFill>
              </a:rPr>
              <a:t>SQL&gt; CALL</a:t>
            </a:r>
            <a:r>
              <a:rPr lang="en-US" altLang="ko-KR" sz="1600" b="0" i="0" u="none" strike="noStrike" baseline="0">
                <a:solidFill>
                  <a:srgbClr val="000000"/>
                </a:solidFill>
              </a:rPr>
              <a:t> tblQuery</a:t>
            </a:r>
            <a:r>
              <a:rPr lang="en-US" altLang="ko-KR" sz="1600" b="0" i="0" u="none" strike="noStrike" baseline="0">
                <a:solidFill>
                  <a:srgbClr val="0000FF"/>
                </a:solidFill>
              </a:rPr>
              <a:t>(</a:t>
            </a:r>
            <a:r>
              <a:rPr lang="en-US" altLang="ko-KR" sz="1600">
                <a:solidFill>
                  <a:srgbClr val="008000"/>
                </a:solidFill>
              </a:rPr>
              <a:t>‘Customer</a:t>
            </a:r>
            <a:r>
              <a:rPr lang="en-US" altLang="ko-KR" sz="1600" b="0" i="0" u="none" strike="noStrike" baseline="0">
                <a:solidFill>
                  <a:srgbClr val="008000"/>
                </a:solidFill>
              </a:rPr>
              <a:t>'</a:t>
            </a:r>
            <a:r>
              <a:rPr lang="en-US" altLang="ko-KR" sz="1600" b="0" i="0" u="none" strike="noStrike" baseline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323833-2314-444A-8782-9EC8B119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86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F35747-035A-BDB6-54DB-740AF1D3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MariaDB</a:t>
            </a:r>
            <a:r>
              <a:rPr lang="ko-KR" altLang="en-US" dirty="0"/>
              <a:t> 설치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7B8001-45F2-F902-47CB-F9D40134B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C9FBB-11C5-616F-3E74-7B4A81BD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29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DB Objects : Stored Procedure/Function(Multiple Row)</a:t>
            </a:r>
            <a:endParaRPr lang="ko-KR" altLang="en-US" sz="36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323833-2314-444A-8782-9EC8B119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7338539-EB6E-614B-04BD-A0C3C73D2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5160264" cy="4626459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DROP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PROCEDURE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EXISTS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cursorProc</a:t>
            </a:r>
            <a:r>
              <a:rPr lang="en-US" altLang="ko-KR" sz="16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6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DELIMITER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$$</a:t>
            </a:r>
          </a:p>
          <a:p>
            <a:pPr marL="0" indent="0">
              <a:buNone/>
            </a:pP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PROCEDURE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cursorProc</a:t>
            </a:r>
            <a:r>
              <a:rPr lang="en-US" altLang="ko-KR" sz="16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DECLARE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userHeight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DECLARE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cnt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>
                <a:solidFill>
                  <a:srgbClr val="800080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6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DECLARE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totalHeight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>
                <a:solidFill>
                  <a:srgbClr val="800080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6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ko-KR" altLang="en-US" sz="1600" b="0" i="0" u="none" strike="noStrike" baseline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DECLARE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endOfRow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800000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altLang="ko-KR" sz="16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ko-KR" altLang="en-US" sz="1600" b="0" i="0" u="none" strike="noStrike" baseline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DECLARE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userCuror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CURSOR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</a:p>
          <a:p>
            <a:pPr marL="0" indent="0">
              <a:buNone/>
            </a:pP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height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userTBL</a:t>
            </a:r>
            <a:r>
              <a:rPr lang="en-US" altLang="ko-KR" sz="16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ko-KR" altLang="en-US" sz="1600" b="0" i="0" u="none" strike="noStrike" baseline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DECLARE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CONTINUE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HANDLER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FOUND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endOfRow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ko-KR" sz="16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BDCC512-3513-7267-2F5A-CF837CE048A8}"/>
              </a:ext>
            </a:extLst>
          </p:cNvPr>
          <p:cNvSpPr txBox="1">
            <a:spLocks/>
          </p:cNvSpPr>
          <p:nvPr/>
        </p:nvSpPr>
        <p:spPr>
          <a:xfrm>
            <a:off x="5998464" y="1552733"/>
            <a:ext cx="5916168" cy="462645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OPEN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userCuror</a:t>
            </a:r>
            <a:r>
              <a:rPr lang="en-US" altLang="ko-KR" sz="14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ko-KR" altLang="en-US" sz="1400" b="0" i="0" u="none" strike="noStrike" baseline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cursor_loop</a:t>
            </a:r>
            <a:r>
              <a:rPr lang="en-US" altLang="ko-KR" sz="14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: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4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FETCH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14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userCuror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userHeight</a:t>
            </a:r>
            <a:r>
              <a:rPr lang="en-US" altLang="ko-KR" sz="14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  <a:endParaRPr lang="ko-KR" altLang="en-US" sz="1400" b="0" i="0" u="none" strike="noStrike" baseline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4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endOfRow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pPr marL="0" indent="0">
              <a:buNone/>
            </a:pP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ko-KR" sz="14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LEAVE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cursor_loop</a:t>
            </a:r>
            <a:r>
              <a:rPr lang="en-US" altLang="ko-KR" sz="14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4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4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  <a:endParaRPr lang="ko-KR" altLang="en-US" sz="1400" b="0" i="0" u="none" strike="noStrike" baseline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4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cnt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cnt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0" i="0" u="none" strike="noStrike" baseline="0">
                <a:solidFill>
                  <a:srgbClr val="80008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4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4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totalHeight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totalHeight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userHeight</a:t>
            </a:r>
            <a:r>
              <a:rPr lang="en-US" altLang="ko-KR" sz="14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LOOP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cursor_loop</a:t>
            </a:r>
            <a:r>
              <a:rPr lang="en-US" altLang="ko-KR" sz="14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  <a:r>
              <a:rPr lang="ko-KR" altLang="en-US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i="0" u="none" strike="noStrike" baseline="0">
                <a:solidFill>
                  <a:srgbClr val="000080"/>
                </a:solidFill>
                <a:latin typeface="Courier New" panose="02070309020205020404" pitchFamily="49" charset="0"/>
              </a:rPr>
              <a:t>CONCAT</a:t>
            </a:r>
            <a:r>
              <a:rPr lang="en-US" altLang="ko-KR" sz="14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0" i="0" u="none" strike="noStrike" baseline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400" b="0" i="0" u="none" strike="noStrike" baseline="0">
                <a:solidFill>
                  <a:srgbClr val="008000"/>
                </a:solidFill>
                <a:latin typeface="Courier New" panose="02070309020205020404" pitchFamily="49" charset="0"/>
              </a:rPr>
              <a:t>고객 키의 평균 </a:t>
            </a:r>
            <a:r>
              <a:rPr lang="en-US" altLang="ko-KR" sz="1400" b="0" i="0" u="none" strike="noStrike" baseline="0">
                <a:solidFill>
                  <a:srgbClr val="008000"/>
                </a:solidFill>
                <a:latin typeface="Courier New" panose="02070309020205020404" pitchFamily="49" charset="0"/>
              </a:rPr>
              <a:t>==&gt; '</a:t>
            </a:r>
            <a:r>
              <a:rPr lang="en-US" altLang="ko-KR" sz="14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totalHeight</a:t>
            </a:r>
            <a:r>
              <a:rPr lang="en-US" altLang="ko-KR" sz="14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/</a:t>
            </a:r>
            <a:r>
              <a:rPr lang="en-US" altLang="ko-KR" sz="14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cnt</a:t>
            </a:r>
            <a:r>
              <a:rPr lang="en-US" altLang="ko-KR" sz="14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));</a:t>
            </a:r>
            <a:endParaRPr lang="ko-KR" altLang="en-US" sz="1400" b="0" i="0" u="none" strike="noStrike" baseline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userCuror</a:t>
            </a:r>
            <a:r>
              <a:rPr lang="en-US" altLang="ko-KR" sz="14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$$</a:t>
            </a:r>
          </a:p>
          <a:p>
            <a:pPr marL="0" indent="0">
              <a:buNone/>
            </a:pPr>
            <a:r>
              <a:rPr lang="en-US" altLang="ko-KR" sz="14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DELIMITER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ko-KR" altLang="en-US" sz="1400" b="0" i="0" u="none" strike="noStrike" baseline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SQL&gt; CALL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cursorProc</a:t>
            </a:r>
            <a:r>
              <a:rPr lang="en-US" altLang="ko-KR" sz="14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();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35925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1758F9-9159-449C-9973-CA9414E0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67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CDDBB-4AAC-4707-9EAE-AA441DC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410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E722C8-EB3E-472F-B614-191BFD78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831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4151BE-99E9-478B-AFA4-9DDA7288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866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02B9E-A03C-4737-94C4-C4988ABB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714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4BCA9D-DBBF-4D6E-83ED-6E43B7AA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707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F18D71-6A5E-4432-9B94-40E03E2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216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BC5560-A266-4EF3-8481-BE3F4D1F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801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1430FF-2444-43B2-A421-B2DC01A3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25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26AAA-8717-2E47-70A3-3220206D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F413B17-4779-D18F-F3C2-2402819F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/>
              <a:t>MariaDB</a:t>
            </a:r>
            <a:r>
              <a:rPr lang="ko-KR" altLang="en-US" sz="4000" dirty="0"/>
              <a:t> </a:t>
            </a:r>
            <a:r>
              <a:rPr lang="en-US" altLang="ko-KR" sz="4000" dirty="0"/>
              <a:t>: </a:t>
            </a:r>
            <a:r>
              <a:rPr lang="ko-KR" altLang="en-US" sz="4000" dirty="0"/>
              <a:t>파일 다운로드</a:t>
            </a:r>
          </a:p>
        </p:txBody>
      </p:sp>
      <p:sp>
        <p:nvSpPr>
          <p:cNvPr id="6" name="직사각형 2">
            <a:extLst>
              <a:ext uri="{FF2B5EF4-FFF2-40B4-BE49-F238E27FC236}">
                <a16:creationId xmlns:a16="http://schemas.microsoft.com/office/drawing/2014/main" id="{4DD0172D-47B6-C13E-0208-2C14776AA3BE}"/>
              </a:ext>
            </a:extLst>
          </p:cNvPr>
          <p:cNvSpPr/>
          <p:nvPr/>
        </p:nvSpPr>
        <p:spPr>
          <a:xfrm>
            <a:off x="8483098" y="1425464"/>
            <a:ext cx="35944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2"/>
              </a:rPr>
              <a:t>https://mariadb.org/download/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인터넷</a:t>
            </a:r>
            <a:r>
              <a:rPr lang="en-US" altLang="ko-KR" sz="1400" dirty="0"/>
              <a:t> </a:t>
            </a:r>
            <a:r>
              <a:rPr lang="ko-KR" altLang="en-US" sz="1400" dirty="0"/>
              <a:t>브라우저를 이용하여 상기 링크를 통해 </a:t>
            </a:r>
            <a:r>
              <a:rPr lang="en-US" altLang="ko-KR" sz="1400" dirty="0"/>
              <a:t>MariaDB </a:t>
            </a:r>
            <a:r>
              <a:rPr lang="ko-KR" altLang="en-US" sz="1400" dirty="0"/>
              <a:t>설치 파일 다운로드 한다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빨간 박스 안에 있는 내용에 주의하여 다운로드 받는다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다운로드가 완료되면 윈도우 탐색기의 </a:t>
            </a:r>
            <a:r>
              <a:rPr lang="en-US" altLang="ko-KR" sz="1400" dirty="0"/>
              <a:t>“</a:t>
            </a:r>
            <a:r>
              <a:rPr lang="ko-KR" altLang="en-US" sz="1400" dirty="0"/>
              <a:t>다운로드</a:t>
            </a:r>
            <a:r>
              <a:rPr lang="en-US" altLang="ko-KR" sz="1400" dirty="0"/>
              <a:t>”  </a:t>
            </a:r>
            <a:r>
              <a:rPr lang="ko-KR" altLang="en-US" sz="1400" dirty="0"/>
              <a:t>폴더에서 다운로드 된 파일을 확인한 후</a:t>
            </a:r>
            <a:r>
              <a:rPr lang="en-US" altLang="ko-KR" sz="1400" dirty="0"/>
              <a:t>, </a:t>
            </a:r>
            <a:r>
              <a:rPr lang="ko-KR" altLang="en-US" sz="1400" dirty="0"/>
              <a:t> 실행 시킨다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21B4EC-F8A6-7D0D-832D-A2D54C97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2" y="1425464"/>
            <a:ext cx="8368666" cy="50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51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73BD9D-9809-40F4-B152-B1FE32D6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6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5FB17C-06D9-4FB5-A599-407FFECD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433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7D5CBD-8568-46A4-89DF-DEB146F2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4663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C7E9-8A63-4581-94E3-BFB5E275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>
            <a:normAutofit/>
          </a:bodyPr>
          <a:lstStyle/>
          <a:p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DD82-DCA9-422B-8C3A-F6857124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4696FC-1CEC-4E1B-BB92-803EA58A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1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FCB54-E9D3-6415-C2E9-67EB049F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6DE4FD-8B99-61B6-411F-810402B3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/>
              <a:t>MariaDB</a:t>
            </a:r>
            <a:r>
              <a:rPr lang="ko-KR" altLang="en-US" sz="4000" dirty="0"/>
              <a:t> </a:t>
            </a:r>
            <a:r>
              <a:rPr lang="en-US" altLang="ko-KR" sz="4000" dirty="0"/>
              <a:t>: </a:t>
            </a:r>
            <a:r>
              <a:rPr lang="ko-KR" altLang="en-US" sz="4000" dirty="0"/>
              <a:t>기본</a:t>
            </a:r>
            <a:r>
              <a:rPr lang="en-US" altLang="ko-KR" sz="4000" dirty="0"/>
              <a:t>(Master)</a:t>
            </a:r>
            <a:r>
              <a:rPr lang="ko-KR" altLang="en-US" sz="4000" dirty="0"/>
              <a:t> </a:t>
            </a:r>
            <a:r>
              <a:rPr lang="en-US" altLang="ko-KR" sz="4000" dirty="0"/>
              <a:t>DB </a:t>
            </a:r>
            <a:r>
              <a:rPr lang="ko-KR" altLang="en-US" sz="4000" dirty="0"/>
              <a:t>설치</a:t>
            </a: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480641D1-1C8D-2716-5E1F-60E31E374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7" y="1718457"/>
            <a:ext cx="4659583" cy="36480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4EF4AA-472F-2CDF-4627-14B40ADFF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479" y="1718456"/>
            <a:ext cx="4648200" cy="3648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28AA8F-ACAF-10C1-11FA-6784FC38B6CC}"/>
              </a:ext>
            </a:extLst>
          </p:cNvPr>
          <p:cNvSpPr txBox="1"/>
          <p:nvPr/>
        </p:nvSpPr>
        <p:spPr>
          <a:xfrm>
            <a:off x="315687" y="5558514"/>
            <a:ext cx="465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 첫 화면에 표시된 </a:t>
            </a:r>
            <a:r>
              <a:rPr lang="en-US" altLang="ko-KR" dirty="0"/>
              <a:t>x64</a:t>
            </a:r>
            <a:r>
              <a:rPr lang="ko-KR" altLang="en-US" dirty="0"/>
              <a:t>를 확인하고 </a:t>
            </a:r>
            <a:r>
              <a:rPr lang="en-US" altLang="ko-KR" dirty="0"/>
              <a:t>“Next”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0CA32-B2F0-598C-C308-91C675BE1CED}"/>
              </a:ext>
            </a:extLst>
          </p:cNvPr>
          <p:cNvSpPr txBox="1"/>
          <p:nvPr/>
        </p:nvSpPr>
        <p:spPr>
          <a:xfrm>
            <a:off x="6492479" y="5493631"/>
            <a:ext cx="319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라이선스 동의 체크하고 </a:t>
            </a:r>
            <a:r>
              <a:rPr lang="en-US" altLang="ko-KR" dirty="0"/>
              <a:t>Next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938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FCB54-E9D3-6415-C2E9-67EB049F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3D8BFB1-A672-8F38-D6FA-F26DAEDB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/>
              <a:t>MariaDB</a:t>
            </a:r>
            <a:r>
              <a:rPr lang="ko-KR" altLang="en-US" sz="4000" dirty="0"/>
              <a:t> </a:t>
            </a:r>
            <a:r>
              <a:rPr lang="en-US" altLang="ko-KR" sz="4000" dirty="0"/>
              <a:t>: </a:t>
            </a:r>
            <a:r>
              <a:rPr lang="ko-KR" altLang="en-US" sz="4000" dirty="0"/>
              <a:t>기본</a:t>
            </a:r>
            <a:r>
              <a:rPr lang="en-US" altLang="ko-KR" sz="4000" dirty="0"/>
              <a:t>(Master)</a:t>
            </a:r>
            <a:r>
              <a:rPr lang="ko-KR" altLang="en-US" sz="4000" dirty="0"/>
              <a:t> </a:t>
            </a:r>
            <a:r>
              <a:rPr lang="en-US" altLang="ko-KR" sz="4000" dirty="0"/>
              <a:t>DB </a:t>
            </a:r>
            <a:r>
              <a:rPr lang="ko-KR" altLang="en-US" sz="4000" dirty="0"/>
              <a:t>설치</a:t>
            </a:r>
          </a:p>
        </p:txBody>
      </p:sp>
      <p:pic>
        <p:nvPicPr>
          <p:cNvPr id="6" name="그림 3">
            <a:extLst>
              <a:ext uri="{FF2B5EF4-FFF2-40B4-BE49-F238E27FC236}">
                <a16:creationId xmlns:a16="http://schemas.microsoft.com/office/drawing/2014/main" id="{47858DFC-7C6F-0BFD-4552-5633B4356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799" y="1741571"/>
            <a:ext cx="4657725" cy="3629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653CFD-5350-D90C-23AE-A5943DC76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7" y="1741571"/>
            <a:ext cx="4648200" cy="3648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1F149E-9D11-2EB6-02FA-290CF06A19D2}"/>
              </a:ext>
            </a:extLst>
          </p:cNvPr>
          <p:cNvSpPr txBox="1"/>
          <p:nvPr/>
        </p:nvSpPr>
        <p:spPr>
          <a:xfrm>
            <a:off x="315688" y="5475524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 </a:t>
            </a:r>
            <a:r>
              <a:rPr lang="en-US" altLang="ko-KR" dirty="0"/>
              <a:t>Location</a:t>
            </a:r>
            <a:r>
              <a:rPr lang="ko-KR" altLang="en-US" dirty="0"/>
              <a:t>을 바꾸기 위해 </a:t>
            </a:r>
            <a:r>
              <a:rPr lang="en-US" altLang="ko-KR" dirty="0"/>
              <a:t>“Browse…” </a:t>
            </a:r>
            <a:r>
              <a:rPr lang="ko-KR" altLang="en-US" dirty="0"/>
              <a:t>선택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D250D3-3766-FF0C-6325-C1B40FFD39EF}"/>
              </a:ext>
            </a:extLst>
          </p:cNvPr>
          <p:cNvSpPr txBox="1"/>
          <p:nvPr/>
        </p:nvSpPr>
        <p:spPr>
          <a:xfrm>
            <a:off x="6467799" y="5475523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설치할 폴더를 상기와 같이 수정하고 </a:t>
            </a:r>
            <a:r>
              <a:rPr lang="en-US" altLang="ko-KR" dirty="0"/>
              <a:t>“OK”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30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FCB54-E9D3-6415-C2E9-67EB049F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0594C5-F6F3-652B-6ED4-BDCB5CFE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/>
              <a:t>MariaDB</a:t>
            </a:r>
            <a:r>
              <a:rPr lang="ko-KR" altLang="en-US" sz="4000" dirty="0"/>
              <a:t> </a:t>
            </a:r>
            <a:r>
              <a:rPr lang="en-US" altLang="ko-KR" sz="4000" dirty="0"/>
              <a:t>: </a:t>
            </a:r>
            <a:r>
              <a:rPr lang="ko-KR" altLang="en-US" sz="4000" dirty="0"/>
              <a:t>기본</a:t>
            </a:r>
            <a:r>
              <a:rPr lang="en-US" altLang="ko-KR" sz="4000" dirty="0"/>
              <a:t>(Master)</a:t>
            </a:r>
            <a:r>
              <a:rPr lang="ko-KR" altLang="en-US" sz="4000" dirty="0"/>
              <a:t> </a:t>
            </a:r>
            <a:r>
              <a:rPr lang="en-US" altLang="ko-KR" sz="4000" dirty="0"/>
              <a:t>DB </a:t>
            </a:r>
            <a:r>
              <a:rPr lang="ko-KR" altLang="en-US" sz="4000" dirty="0"/>
              <a:t>설치</a:t>
            </a:r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3E3C3825-A1EF-EBD4-E9C0-CD60E0E5B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7" y="1732047"/>
            <a:ext cx="4648200" cy="3648075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3E2B1840-6214-C8F2-ACB4-5C1DC57C5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71" y="1732047"/>
            <a:ext cx="4648200" cy="3648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6B3D1E-7ECF-A32E-ADCC-049B6348C4D4}"/>
              </a:ext>
            </a:extLst>
          </p:cNvPr>
          <p:cNvSpPr txBox="1"/>
          <p:nvPr/>
        </p:nvSpPr>
        <p:spPr>
          <a:xfrm>
            <a:off x="248068" y="5475523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설치할 폴더가</a:t>
            </a:r>
            <a:r>
              <a:rPr lang="en-US" altLang="ko-KR" dirty="0"/>
              <a:t> </a:t>
            </a:r>
            <a:r>
              <a:rPr lang="ko-KR" altLang="en-US" dirty="0"/>
              <a:t>바뀌었는지 확인하고 </a:t>
            </a:r>
            <a:r>
              <a:rPr lang="en-US" altLang="ko-KR" dirty="0"/>
              <a:t>“Next”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68C362-D3E7-108D-5B6A-9DE51416E34B}"/>
              </a:ext>
            </a:extLst>
          </p:cNvPr>
          <p:cNvSpPr txBox="1"/>
          <p:nvPr/>
        </p:nvSpPr>
        <p:spPr>
          <a:xfrm>
            <a:off x="6458571" y="5475523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 </a:t>
            </a:r>
            <a:r>
              <a:rPr lang="ko-KR" altLang="en-US" dirty="0"/>
              <a:t>사용자의 패스워드를 입력한다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원활한 한글 표시를 위해 기본 문자세트를 </a:t>
            </a:r>
            <a:r>
              <a:rPr lang="en-US" altLang="ko-KR" dirty="0"/>
              <a:t>UTF8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사용 체크한 후 </a:t>
            </a:r>
            <a:r>
              <a:rPr lang="en-US" altLang="ko-KR" dirty="0"/>
              <a:t>“Next”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99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FCB54-E9D3-6415-C2E9-67EB049F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B22D84-54AD-E79D-2E70-0194EC3A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/>
              <a:t>MariaDB</a:t>
            </a:r>
            <a:r>
              <a:rPr lang="ko-KR" altLang="en-US" sz="4000" dirty="0"/>
              <a:t> </a:t>
            </a:r>
            <a:r>
              <a:rPr lang="en-US" altLang="ko-KR" sz="4000" dirty="0"/>
              <a:t>: </a:t>
            </a:r>
            <a:r>
              <a:rPr lang="ko-KR" altLang="en-US" sz="4000" dirty="0"/>
              <a:t>기본</a:t>
            </a:r>
            <a:r>
              <a:rPr lang="en-US" altLang="ko-KR" sz="4000" dirty="0"/>
              <a:t>(Master)</a:t>
            </a:r>
            <a:r>
              <a:rPr lang="ko-KR" altLang="en-US" sz="4000" dirty="0"/>
              <a:t> </a:t>
            </a:r>
            <a:r>
              <a:rPr lang="en-US" altLang="ko-KR" sz="4000" dirty="0"/>
              <a:t>DB </a:t>
            </a:r>
            <a:r>
              <a:rPr lang="ko-KR" altLang="en-US" sz="4000" dirty="0"/>
              <a:t>설치</a:t>
            </a:r>
          </a:p>
        </p:txBody>
      </p:sp>
      <p:pic>
        <p:nvPicPr>
          <p:cNvPr id="3" name="그림 8">
            <a:extLst>
              <a:ext uri="{FF2B5EF4-FFF2-40B4-BE49-F238E27FC236}">
                <a16:creationId xmlns:a16="http://schemas.microsoft.com/office/drawing/2014/main" id="{65E9F3D2-7507-527A-F3AE-CF3252448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7" y="1788284"/>
            <a:ext cx="4648200" cy="3648075"/>
          </a:xfrm>
          <a:prstGeom prst="rect">
            <a:avLst/>
          </a:prstGeom>
        </p:spPr>
      </p:pic>
      <p:pic>
        <p:nvPicPr>
          <p:cNvPr id="5" name="그림 9">
            <a:extLst>
              <a:ext uri="{FF2B5EF4-FFF2-40B4-BE49-F238E27FC236}">
                <a16:creationId xmlns:a16="http://schemas.microsoft.com/office/drawing/2014/main" id="{9B94016F-59B1-0ECE-A97D-87BD74C18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678" y="1788283"/>
            <a:ext cx="4648200" cy="3648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D0D728-F861-7816-F585-BD814AC0B62C}"/>
              </a:ext>
            </a:extLst>
          </p:cNvPr>
          <p:cNvSpPr txBox="1"/>
          <p:nvPr/>
        </p:nvSpPr>
        <p:spPr>
          <a:xfrm>
            <a:off x="248067" y="5475523"/>
            <a:ext cx="471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명을 </a:t>
            </a:r>
            <a:r>
              <a:rPr lang="en-US" altLang="ko-KR" dirty="0"/>
              <a:t>MariaDB1</a:t>
            </a:r>
            <a:r>
              <a:rPr lang="ko-KR" altLang="en-US" dirty="0"/>
              <a:t>로 수정</a:t>
            </a:r>
            <a:r>
              <a:rPr lang="en-US" altLang="ko-KR" sz="1200" dirty="0"/>
              <a:t>(</a:t>
            </a:r>
            <a:r>
              <a:rPr lang="ko-KR" altLang="en-US" sz="1200" dirty="0"/>
              <a:t>대소문자 구분</a:t>
            </a:r>
            <a:r>
              <a:rPr lang="en-US" altLang="ko-KR" sz="1200" dirty="0"/>
              <a:t>)</a:t>
            </a:r>
            <a:r>
              <a:rPr lang="en-US" altLang="ko-KR" dirty="0"/>
              <a:t> TCP Port : 3306, Buffer pool size : 1024 </a:t>
            </a:r>
            <a:r>
              <a:rPr lang="ko-KR" altLang="en-US" dirty="0"/>
              <a:t>수정 후</a:t>
            </a:r>
            <a:r>
              <a:rPr lang="en-US" altLang="ko-KR" dirty="0"/>
              <a:t>, “Next”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F66D8-53E9-4343-6E50-10065B69E56C}"/>
              </a:ext>
            </a:extLst>
          </p:cNvPr>
          <p:cNvSpPr txBox="1"/>
          <p:nvPr/>
        </p:nvSpPr>
        <p:spPr>
          <a:xfrm>
            <a:off x="6476678" y="5481121"/>
            <a:ext cx="471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“Install” </a:t>
            </a:r>
            <a:r>
              <a:rPr lang="ko-KR" altLang="en-US" dirty="0"/>
              <a:t>선택하여 설치 시작</a:t>
            </a:r>
          </a:p>
        </p:txBody>
      </p:sp>
    </p:spTree>
    <p:extLst>
      <p:ext uri="{BB962C8B-B14F-4D97-AF65-F5344CB8AC3E}">
        <p14:creationId xmlns:p14="http://schemas.microsoft.com/office/powerpoint/2010/main" val="212114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FCB54-E9D3-6415-C2E9-67EB049F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6F8-DD7C-4168-95BE-AFF2E3FD97F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C9764B-951B-561E-0ADE-82B47EAC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sz="4000" dirty="0"/>
              <a:t>MariaDB</a:t>
            </a:r>
            <a:r>
              <a:rPr lang="ko-KR" altLang="en-US" sz="4000" dirty="0"/>
              <a:t> </a:t>
            </a:r>
            <a:r>
              <a:rPr lang="en-US" altLang="ko-KR" sz="4000" dirty="0"/>
              <a:t>: </a:t>
            </a:r>
            <a:r>
              <a:rPr lang="ko-KR" altLang="en-US" sz="4000" dirty="0"/>
              <a:t>기본</a:t>
            </a:r>
            <a:r>
              <a:rPr lang="en-US" altLang="ko-KR" sz="4000" dirty="0"/>
              <a:t>(Master)</a:t>
            </a:r>
            <a:r>
              <a:rPr lang="ko-KR" altLang="en-US" sz="4000" dirty="0"/>
              <a:t> </a:t>
            </a:r>
            <a:r>
              <a:rPr lang="en-US" altLang="ko-KR" sz="4000" dirty="0"/>
              <a:t>DB </a:t>
            </a:r>
            <a:r>
              <a:rPr lang="ko-KR" altLang="en-US" sz="4000" dirty="0"/>
              <a:t>설치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6332BF-3F79-A65C-F294-27C10B8E5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7" y="1795557"/>
            <a:ext cx="4619625" cy="3629025"/>
          </a:xfrm>
          <a:prstGeom prst="rect">
            <a:avLst/>
          </a:prstGeom>
        </p:spPr>
      </p:pic>
      <p:pic>
        <p:nvPicPr>
          <p:cNvPr id="5" name="그림 6">
            <a:extLst>
              <a:ext uri="{FF2B5EF4-FFF2-40B4-BE49-F238E27FC236}">
                <a16:creationId xmlns:a16="http://schemas.microsoft.com/office/drawing/2014/main" id="{160CF025-EDA8-11B2-BE49-1FC9844B2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385" y="1795557"/>
            <a:ext cx="4676775" cy="3648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B8EB31-3AD0-33AA-96BF-CC2EFE948428}"/>
              </a:ext>
            </a:extLst>
          </p:cNvPr>
          <p:cNvSpPr txBox="1"/>
          <p:nvPr/>
        </p:nvSpPr>
        <p:spPr>
          <a:xfrm>
            <a:off x="315687" y="5526388"/>
            <a:ext cx="471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 진행 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7B9FB-FCF2-DB68-46E1-3019067ABF49}"/>
              </a:ext>
            </a:extLst>
          </p:cNvPr>
          <p:cNvSpPr txBox="1"/>
          <p:nvPr/>
        </p:nvSpPr>
        <p:spPr>
          <a:xfrm>
            <a:off x="6428385" y="5526388"/>
            <a:ext cx="471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 완료</a:t>
            </a:r>
          </a:p>
        </p:txBody>
      </p:sp>
    </p:spTree>
    <p:extLst>
      <p:ext uri="{BB962C8B-B14F-4D97-AF65-F5344CB8AC3E}">
        <p14:creationId xmlns:p14="http://schemas.microsoft.com/office/powerpoint/2010/main" val="131742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2294</Words>
  <Application>Microsoft Office PowerPoint</Application>
  <PresentationFormat>Widescreen</PresentationFormat>
  <Paragraphs>466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맑은 고딕</vt:lpstr>
      <vt:lpstr>Arial</vt:lpstr>
      <vt:lpstr>Consolas</vt:lpstr>
      <vt:lpstr>Courier New</vt:lpstr>
      <vt:lpstr>Office 테마</vt:lpstr>
      <vt:lpstr>DBMS  - MariaDB -</vt:lpstr>
      <vt:lpstr>Contents</vt:lpstr>
      <vt:lpstr>MariaDB 설치</vt:lpstr>
      <vt:lpstr>MariaDB : 파일 다운로드</vt:lpstr>
      <vt:lpstr>MariaDB : 기본(Master) DB 설치</vt:lpstr>
      <vt:lpstr>MariaDB : 기본(Master) DB 설치</vt:lpstr>
      <vt:lpstr>MariaDB : 기본(Master) DB 설치</vt:lpstr>
      <vt:lpstr>MariaDB : 기본(Master) DB 설치</vt:lpstr>
      <vt:lpstr>MariaDB : 기본(Master) DB 설치</vt:lpstr>
      <vt:lpstr>MariaDB : 기본(Master) DB 설치</vt:lpstr>
      <vt:lpstr>Business Description</vt:lpstr>
      <vt:lpstr>라코스 은행 차세대 시스템 개발 : Business Description</vt:lpstr>
      <vt:lpstr>시스템 요구사항 및 ERD</vt:lpstr>
      <vt:lpstr>ERD &amp; SQL</vt:lpstr>
      <vt:lpstr>ERD(Entity Relation Diagram)</vt:lpstr>
      <vt:lpstr>SQL(Structured Query Language)</vt:lpstr>
      <vt:lpstr>MariaDB Join 종류</vt:lpstr>
      <vt:lpstr>Nation &amp; City</vt:lpstr>
      <vt:lpstr>Inner Join</vt:lpstr>
      <vt:lpstr>Left (Outer) Join</vt:lpstr>
      <vt:lpstr>Right (Outer) Join</vt:lpstr>
      <vt:lpstr>Query I</vt:lpstr>
      <vt:lpstr>Query II</vt:lpstr>
      <vt:lpstr>Query III</vt:lpstr>
      <vt:lpstr>DB Objects : Sequence</vt:lpstr>
      <vt:lpstr>DB Objects : Role</vt:lpstr>
      <vt:lpstr>DB Objects : Stored Procedure/Function(Single Row)</vt:lpstr>
      <vt:lpstr>DB Objects : Stored Procedure/Function(Error Routine)</vt:lpstr>
      <vt:lpstr>DB Objects : Stored Procedure/Function(Table Name)</vt:lpstr>
      <vt:lpstr>DB Objects : Stored Procedure/Function(Multiple Row)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(CentOS 8)</dc:title>
  <dc:creator>4956</dc:creator>
  <cp:lastModifiedBy>Anddy Hong</cp:lastModifiedBy>
  <cp:revision>53</cp:revision>
  <cp:lastPrinted>2022-02-17T03:51:43Z</cp:lastPrinted>
  <dcterms:created xsi:type="dcterms:W3CDTF">2022-01-24T12:42:37Z</dcterms:created>
  <dcterms:modified xsi:type="dcterms:W3CDTF">2024-06-17T13:28:32Z</dcterms:modified>
</cp:coreProperties>
</file>