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8"/>
  </p:notesMasterIdLst>
  <p:sldIdLst>
    <p:sldId id="256" r:id="rId2"/>
    <p:sldId id="258" r:id="rId3"/>
    <p:sldId id="259" r:id="rId4"/>
    <p:sldId id="287" r:id="rId5"/>
    <p:sldId id="262" r:id="rId6"/>
    <p:sldId id="263" r:id="rId7"/>
    <p:sldId id="288" r:id="rId8"/>
    <p:sldId id="270" r:id="rId9"/>
    <p:sldId id="269" r:id="rId10"/>
    <p:sldId id="290" r:id="rId11"/>
    <p:sldId id="265" r:id="rId12"/>
    <p:sldId id="264" r:id="rId13"/>
    <p:sldId id="260" r:id="rId14"/>
    <p:sldId id="261" r:id="rId15"/>
    <p:sldId id="267" r:id="rId16"/>
    <p:sldId id="266" r:id="rId17"/>
    <p:sldId id="268" r:id="rId18"/>
    <p:sldId id="292" r:id="rId19"/>
    <p:sldId id="293" r:id="rId20"/>
    <p:sldId id="291" r:id="rId21"/>
    <p:sldId id="289" r:id="rId22"/>
    <p:sldId id="271" r:id="rId23"/>
    <p:sldId id="272" r:id="rId24"/>
    <p:sldId id="294" r:id="rId25"/>
    <p:sldId id="295" r:id="rId26"/>
    <p:sldId id="273" r:id="rId27"/>
    <p:sldId id="274" r:id="rId28"/>
    <p:sldId id="27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54" r:id="rId55"/>
    <p:sldId id="321" r:id="rId56"/>
    <p:sldId id="322" r:id="rId57"/>
    <p:sldId id="323" r:id="rId58"/>
    <p:sldId id="324" r:id="rId59"/>
    <p:sldId id="325" r:id="rId60"/>
    <p:sldId id="355" r:id="rId61"/>
    <p:sldId id="356" r:id="rId62"/>
    <p:sldId id="326" r:id="rId63"/>
    <p:sldId id="327" r:id="rId64"/>
    <p:sldId id="328" r:id="rId65"/>
    <p:sldId id="357" r:id="rId66"/>
    <p:sldId id="358" r:id="rId67"/>
    <p:sldId id="360" r:id="rId68"/>
    <p:sldId id="359" r:id="rId69"/>
    <p:sldId id="361" r:id="rId70"/>
    <p:sldId id="362" r:id="rId71"/>
    <p:sldId id="363" r:id="rId72"/>
    <p:sldId id="364" r:id="rId73"/>
    <p:sldId id="369" r:id="rId74"/>
    <p:sldId id="370" r:id="rId75"/>
    <p:sldId id="371" r:id="rId76"/>
    <p:sldId id="372" r:id="rId77"/>
  </p:sldIdLst>
  <p:sldSz cx="12192000" cy="6858000"/>
  <p:notesSz cx="6889750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67679" autoAdjust="0"/>
  </p:normalViewPr>
  <p:slideViewPr>
    <p:cSldViewPr snapToGrid="0">
      <p:cViewPr varScale="1">
        <p:scale>
          <a:sx n="105" d="100"/>
          <a:sy n="105" d="100"/>
        </p:scale>
        <p:origin x="150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FEDA1AA6-68A1-431B-8A30-6A88D8412318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C47138D-ECA2-4578-8D58-F757C89E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7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cosys.com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816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err="1"/>
              <a:t>ps</a:t>
            </a:r>
            <a:r>
              <a:rPr lang="en-US" altLang="ko-KR"/>
              <a:t> $$, echo $$ : </a:t>
            </a:r>
            <a:r>
              <a:rPr lang="ko-KR" altLang="en-US"/>
              <a:t>앞에 </a:t>
            </a:r>
            <a:r>
              <a:rPr lang="en-US" altLang="ko-KR"/>
              <a:t>$</a:t>
            </a:r>
            <a:r>
              <a:rPr lang="ko-KR" altLang="en-US"/>
              <a:t>는 환경변수의 내용을 의미하고</a:t>
            </a:r>
            <a:r>
              <a:rPr lang="en-US" altLang="ko-KR"/>
              <a:t>, </a:t>
            </a:r>
            <a:r>
              <a:rPr lang="ko-KR" altLang="en-US"/>
              <a:t>뒤의 </a:t>
            </a:r>
            <a:r>
              <a:rPr lang="en-US" altLang="ko-KR"/>
              <a:t>$</a:t>
            </a:r>
            <a:r>
              <a:rPr lang="ko-KR" altLang="en-US"/>
              <a:t>는 현재 </a:t>
            </a:r>
            <a:r>
              <a:rPr lang="en-US" altLang="ko-KR"/>
              <a:t>Shell</a:t>
            </a:r>
            <a:r>
              <a:rPr lang="ko-KR" altLang="en-US"/>
              <a:t>의 </a:t>
            </a:r>
            <a:r>
              <a:rPr lang="en-US" altLang="ko-KR"/>
              <a:t>PID</a:t>
            </a:r>
            <a:r>
              <a:rPr lang="ko-KR" altLang="en-US"/>
              <a:t>를 가지는 변수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echo “We are the champion.”</a:t>
            </a:r>
          </a:p>
          <a:p>
            <a:r>
              <a:rPr lang="en-US" altLang="ko-KR" err="1"/>
              <a:t>printf</a:t>
            </a:r>
            <a:r>
              <a:rPr lang="en-US" altLang="ko-KR"/>
              <a:t> “We are the champion.\n”</a:t>
            </a:r>
          </a:p>
          <a:p>
            <a:endParaRPr lang="en-US" altLang="ko-KR"/>
          </a:p>
          <a:p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/</a:t>
            </a:r>
            <a:r>
              <a:rPr lang="en-US" altLang="ko-KR" b="1" i="0" err="1">
                <a:solidFill>
                  <a:srgbClr val="0593D3"/>
                </a:solidFill>
                <a:effectLst/>
                <a:latin typeface="Jeju Gothic"/>
              </a:rPr>
              <a:t>etc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/</a:t>
            </a:r>
            <a:r>
              <a:rPr lang="en-US" altLang="ko-KR" b="1" i="0" err="1">
                <a:solidFill>
                  <a:srgbClr val="0593D3"/>
                </a:solidFill>
                <a:effectLst/>
                <a:latin typeface="Jeju Gothic"/>
              </a:rPr>
              <a:t>bash.bashrc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 </a:t>
            </a:r>
          </a:p>
          <a:p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각 사용자 </a:t>
            </a:r>
            <a:r>
              <a:rPr lang="ko-KR" altLang="en-US" b="1" i="0" err="1">
                <a:solidFill>
                  <a:srgbClr val="0593D3"/>
                </a:solidFill>
                <a:effectLst/>
                <a:latin typeface="Jeju Gothic"/>
              </a:rPr>
              <a:t>홈디렉토리의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 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.</a:t>
            </a:r>
            <a:r>
              <a:rPr lang="en-US" altLang="ko-KR" b="1" i="0" err="1">
                <a:solidFill>
                  <a:srgbClr val="0593D3"/>
                </a:solidFill>
                <a:effectLst/>
                <a:latin typeface="Jeju Gothic"/>
              </a:rPr>
              <a:t>bashrc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 : ~/.</a:t>
            </a:r>
            <a:r>
              <a:rPr lang="en-US" altLang="ko-KR" b="1" i="0" err="1">
                <a:solidFill>
                  <a:srgbClr val="0593D3"/>
                </a:solidFill>
                <a:effectLst/>
                <a:latin typeface="Jeju Gothic"/>
              </a:rPr>
              <a:t>bashrc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로 표현</a:t>
            </a:r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  <a:p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date ‘test’ &amp;&amp; </a:t>
            </a:r>
            <a:r>
              <a:rPr lang="en-US" altLang="ko-KR" sz="1200" err="1"/>
              <a:t>printf</a:t>
            </a:r>
            <a:r>
              <a:rPr lang="en-US" altLang="ko-KR" sz="1200"/>
              <a:t> ”</a:t>
            </a:r>
            <a:r>
              <a:rPr lang="en-US" altLang="ko-KR" sz="1200" err="1"/>
              <a:t>Racos</a:t>
            </a:r>
            <a:r>
              <a:rPr lang="en-US" altLang="ko-KR" sz="1200"/>
              <a:t>\n”    : </a:t>
            </a:r>
            <a:r>
              <a:rPr lang="ko-KR" altLang="en-US" sz="1200"/>
              <a:t>첫번째 명령이 </a:t>
            </a:r>
            <a:r>
              <a:rPr lang="ko-KR" altLang="en-US" sz="1200" err="1"/>
              <a:t>에러없이</a:t>
            </a:r>
            <a:r>
              <a:rPr lang="ko-KR" altLang="en-US" sz="1200"/>
              <a:t> 실행되어야  두번째 실행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date ‘test’ || </a:t>
            </a:r>
            <a:r>
              <a:rPr lang="en-US" altLang="ko-KR" sz="1200" err="1"/>
              <a:t>printf</a:t>
            </a:r>
            <a:r>
              <a:rPr lang="en-US" altLang="ko-KR" sz="1200"/>
              <a:t> ”</a:t>
            </a:r>
            <a:r>
              <a:rPr lang="en-US" altLang="ko-KR" sz="1200" err="1"/>
              <a:t>Racos</a:t>
            </a:r>
            <a:r>
              <a:rPr lang="en-US" altLang="ko-KR" sz="1200"/>
              <a:t>\n”   : </a:t>
            </a:r>
            <a:r>
              <a:rPr lang="ko-KR" altLang="en-US" sz="1200"/>
              <a:t>첫번째 실행결과가 에러가 발생하더라도 두번째 실행</a:t>
            </a:r>
            <a:endParaRPr lang="en-US" altLang="ko-KR" sz="120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err="1"/>
              <a:t>linux;date</a:t>
            </a:r>
            <a:r>
              <a:rPr lang="en-US" altLang="ko-KR" sz="1200"/>
              <a:t>   : ||</a:t>
            </a:r>
            <a:r>
              <a:rPr lang="ko-KR" altLang="en-US" sz="1200"/>
              <a:t>와 동일</a:t>
            </a:r>
          </a:p>
          <a:p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  <a:p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표준입력 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(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키보드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) : 0 : stdin</a:t>
            </a:r>
          </a:p>
          <a:p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표준출력 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(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모니터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) : 1 : </a:t>
            </a:r>
            <a:r>
              <a:rPr lang="en-US" altLang="ko-KR" b="1" i="0" err="1">
                <a:solidFill>
                  <a:srgbClr val="0593D3"/>
                </a:solidFill>
                <a:effectLst/>
                <a:latin typeface="Jeju Gothic"/>
              </a:rPr>
              <a:t>stdout</a:t>
            </a:r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  <a:p>
            <a:r>
              <a:rPr lang="ko-KR" altLang="en-US" b="1" i="0" err="1">
                <a:solidFill>
                  <a:srgbClr val="0593D3"/>
                </a:solidFill>
                <a:effectLst/>
                <a:latin typeface="Jeju Gothic"/>
              </a:rPr>
              <a:t>표준에러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 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(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모니터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) : 2 : stderr</a:t>
            </a:r>
          </a:p>
          <a:p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find . –type d –print –</a:t>
            </a:r>
            <a:r>
              <a:rPr lang="en-US" altLang="ko-KR" sz="1200" err="1"/>
              <a:t>maxdepth</a:t>
            </a:r>
            <a:r>
              <a:rPr lang="en-US" altLang="ko-KR" sz="1200"/>
              <a:t> 1 | </a:t>
            </a:r>
            <a:r>
              <a:rPr lang="en-US" altLang="ko-KR" sz="1200" err="1"/>
              <a:t>wc</a:t>
            </a:r>
            <a:r>
              <a:rPr lang="en-US" altLang="ko-KR" sz="1200"/>
              <a:t> -l</a:t>
            </a:r>
            <a:endParaRPr lang="ko-KR" altLang="en-US" sz="1200"/>
          </a:p>
          <a:p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0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/dev/</a:t>
            </a:r>
            <a:r>
              <a:rPr lang="en-US" altLang="ko-KR" err="1"/>
              <a:t>cdrom</a:t>
            </a:r>
            <a:r>
              <a:rPr lang="en-US" altLang="ko-KR"/>
              <a:t> -&gt; /dev/sr0</a:t>
            </a:r>
            <a:r>
              <a:rPr lang="ko-KR" altLang="en-US"/>
              <a:t>의 링크</a:t>
            </a:r>
            <a:r>
              <a:rPr lang="en-US" altLang="ko-KR"/>
              <a:t>, </a:t>
            </a:r>
            <a:r>
              <a:rPr lang="ko-KR" altLang="en-US"/>
              <a:t>모든 리눅스는 </a:t>
            </a:r>
            <a:r>
              <a:rPr lang="en-US" altLang="ko-KR"/>
              <a:t>/dev/</a:t>
            </a:r>
            <a:r>
              <a:rPr lang="en-US" altLang="ko-KR" err="1"/>
              <a:t>cdrom</a:t>
            </a:r>
            <a:r>
              <a:rPr lang="en-US" altLang="ko-KR"/>
              <a:t> </a:t>
            </a:r>
            <a:r>
              <a:rPr lang="ko-KR" altLang="en-US"/>
              <a:t>이름으로 링크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&lt;</a:t>
            </a:r>
            <a:r>
              <a:rPr lang="en-US" altLang="ko-KR" err="1"/>
              <a:t>dnf</a:t>
            </a:r>
            <a:r>
              <a:rPr lang="ko-KR" altLang="en-US"/>
              <a:t> 명령어 </a:t>
            </a:r>
            <a:r>
              <a:rPr lang="ko-KR" altLang="en-US" err="1"/>
              <a:t>종합판</a:t>
            </a:r>
            <a:r>
              <a:rPr lang="en-US" altLang="ko-KR"/>
              <a:t>&gt;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https://dejavuhyo.github.io/posts/dnf-commands-for-rpm-package-management/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059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err="1"/>
              <a:t>Umask</a:t>
            </a:r>
            <a:r>
              <a:rPr lang="ko-KR" altLang="en-US"/>
              <a:t>는 </a:t>
            </a:r>
            <a:r>
              <a:rPr lang="en-US" altLang="ko-KR"/>
              <a:t>/</a:t>
            </a:r>
            <a:r>
              <a:rPr lang="en-US" altLang="ko-KR" err="1"/>
              <a:t>etc</a:t>
            </a:r>
            <a:r>
              <a:rPr lang="en-US" altLang="ko-KR"/>
              <a:t>/</a:t>
            </a:r>
            <a:r>
              <a:rPr lang="en-US" altLang="ko-KR" err="1"/>
              <a:t>bashrc</a:t>
            </a:r>
            <a:r>
              <a:rPr lang="ko-KR" altLang="en-US"/>
              <a:t>에 정의되어 있음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526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https://m.blog.naver.com/PostView.naver?isHttpsRedirect=true&amp;blogId=dudwo567890&amp;logNo=130156970146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255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환경변수 조회</a:t>
            </a:r>
            <a:endParaRPr lang="en-US" altLang="ko-KR"/>
          </a:p>
          <a:p>
            <a:r>
              <a:rPr lang="en-US" altLang="ko-KR"/>
              <a:t>$ </a:t>
            </a:r>
            <a:r>
              <a:rPr lang="en-US" altLang="ko-KR" err="1"/>
              <a:t>printenv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일부 환경변수는 </a:t>
            </a:r>
            <a:r>
              <a:rPr lang="en-US" altLang="ko-KR" err="1"/>
              <a:t>printenv</a:t>
            </a:r>
            <a:r>
              <a:rPr lang="en-US" altLang="ko-KR"/>
              <a:t> </a:t>
            </a:r>
            <a:r>
              <a:rPr lang="ko-KR" altLang="en-US"/>
              <a:t>해도 나타나지 않는 것도 있다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환경변수 값을 변경</a:t>
            </a:r>
            <a:endParaRPr lang="en-US" altLang="ko-KR"/>
          </a:p>
          <a:p>
            <a:r>
              <a:rPr lang="en-US" altLang="ko-KR"/>
              <a:t>$ export </a:t>
            </a:r>
            <a:r>
              <a:rPr lang="ko-KR" altLang="en-US"/>
              <a:t>환경변수</a:t>
            </a:r>
            <a:r>
              <a:rPr lang="en-US" altLang="ko-KR"/>
              <a:t>=</a:t>
            </a:r>
            <a:r>
              <a:rPr lang="ko-KR" altLang="en-US"/>
              <a:t>값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973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./</a:t>
            </a:r>
            <a:r>
              <a:rPr lang="ko-KR" altLang="en-US"/>
              <a:t>스크립트파일  명령에서 </a:t>
            </a:r>
            <a:r>
              <a:rPr lang="en-US" altLang="ko-KR"/>
              <a:t>./</a:t>
            </a:r>
            <a:r>
              <a:rPr lang="ko-KR" altLang="en-US"/>
              <a:t>를 입력하는 이유는 현제 디렉토리가 </a:t>
            </a:r>
            <a:r>
              <a:rPr lang="en-US" altLang="ko-KR"/>
              <a:t>$PATH</a:t>
            </a:r>
            <a:r>
              <a:rPr lang="ko-KR" altLang="en-US"/>
              <a:t>에 등록되어 있지 않기 때문이다</a:t>
            </a:r>
            <a:r>
              <a:rPr lang="en-US" altLang="ko-KR"/>
              <a:t>.</a:t>
            </a:r>
          </a:p>
          <a:p>
            <a:r>
              <a:rPr lang="ko-KR" altLang="en-US"/>
              <a:t>일반적으로  명령이나 스크립트 이름을 입력하면 셀은 </a:t>
            </a:r>
            <a:r>
              <a:rPr lang="en-US" altLang="ko-KR"/>
              <a:t>$PATH </a:t>
            </a:r>
            <a:r>
              <a:rPr lang="ko-KR" altLang="en-US"/>
              <a:t>환경변수에 설정된 디렉토리만 찾아본다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050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\$ $</a:t>
            </a:r>
            <a:r>
              <a:rPr lang="ko-KR" altLang="en-US"/>
              <a:t>를 글자로 취급하게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003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796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15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3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$ </a:t>
            </a:r>
            <a:r>
              <a:rPr lang="en-US" altLang="ko-KR" err="1"/>
              <a:t>useradd</a:t>
            </a:r>
            <a:r>
              <a:rPr lang="en-US" altLang="ko-KR"/>
              <a:t> –D : /</a:t>
            </a:r>
            <a:r>
              <a:rPr lang="en-US" altLang="ko-KR" err="1"/>
              <a:t>etc</a:t>
            </a:r>
            <a:r>
              <a:rPr lang="en-US" altLang="ko-KR"/>
              <a:t>/default/</a:t>
            </a:r>
            <a:r>
              <a:rPr lang="en-US" altLang="ko-KR" err="1"/>
              <a:t>useradd</a:t>
            </a:r>
            <a:r>
              <a:rPr lang="en-US" altLang="ko-KR"/>
              <a:t> </a:t>
            </a:r>
            <a:r>
              <a:rPr lang="ko-KR" altLang="en-US"/>
              <a:t>파일의 내용 확인</a:t>
            </a:r>
            <a:r>
              <a:rPr lang="en-US" altLang="ko-KR"/>
              <a:t>, </a:t>
            </a:r>
            <a:r>
              <a:rPr lang="ko-KR" altLang="en-US"/>
              <a:t>이 파일을 수정하지 않고</a:t>
            </a:r>
            <a:r>
              <a:rPr lang="en-US" altLang="ko-KR"/>
              <a:t>, </a:t>
            </a:r>
            <a:r>
              <a:rPr lang="en-US" altLang="ko-KR" err="1"/>
              <a:t>useradd</a:t>
            </a:r>
            <a:r>
              <a:rPr lang="en-US" altLang="ko-KR"/>
              <a:t> </a:t>
            </a:r>
            <a:r>
              <a:rPr lang="ko-KR" altLang="en-US"/>
              <a:t>하면 이 파일의 내용대로 생성됨</a:t>
            </a:r>
            <a:r>
              <a:rPr lang="en-US" altLang="ko-KR"/>
              <a:t>,</a:t>
            </a:r>
          </a:p>
          <a:p>
            <a:r>
              <a:rPr lang="ko-KR" altLang="en-US"/>
              <a:t>생성된 사용자는 </a:t>
            </a:r>
            <a:r>
              <a:rPr lang="en-US" altLang="ko-KR"/>
              <a:t>/</a:t>
            </a:r>
            <a:r>
              <a:rPr lang="en-US" altLang="ko-KR" err="1"/>
              <a:t>etc</a:t>
            </a:r>
            <a:r>
              <a:rPr lang="en-US" altLang="ko-KR"/>
              <a:t>/passwd </a:t>
            </a:r>
            <a:r>
              <a:rPr lang="ko-KR" altLang="en-US"/>
              <a:t>파일에서 확인할 수 있음</a:t>
            </a:r>
            <a:r>
              <a:rPr lang="en-US" altLang="ko-KR"/>
              <a:t>.</a:t>
            </a:r>
          </a:p>
          <a:p>
            <a:r>
              <a:rPr lang="ko-KR" altLang="en-US"/>
              <a:t>비밀번호 변경 </a:t>
            </a:r>
            <a:r>
              <a:rPr lang="en-US" altLang="ko-KR"/>
              <a:t>:     $ passwd</a:t>
            </a:r>
            <a:r>
              <a:rPr lang="ko-KR" altLang="en-US"/>
              <a:t> </a:t>
            </a:r>
            <a:r>
              <a:rPr lang="en-US" altLang="ko-KR"/>
              <a:t>user01     :  /</a:t>
            </a:r>
            <a:r>
              <a:rPr lang="en-US" altLang="ko-KR" err="1"/>
              <a:t>etc</a:t>
            </a:r>
            <a:r>
              <a:rPr lang="en-US" altLang="ko-KR"/>
              <a:t>/shadow </a:t>
            </a:r>
            <a:r>
              <a:rPr lang="ko-KR" altLang="en-US"/>
              <a:t>파일에 저장됨 암호화된 상태</a:t>
            </a:r>
            <a:endParaRPr lang="en-US" altLang="ko-KR"/>
          </a:p>
          <a:p>
            <a:r>
              <a:rPr lang="en-US" altLang="ko-KR"/>
              <a:t>User01    : x          : 1001 : 1004  :                      :/home/user01 : /bin/bash</a:t>
            </a:r>
          </a:p>
          <a:p>
            <a:r>
              <a:rPr lang="ko-KR" altLang="en-US"/>
              <a:t>사용자명 </a:t>
            </a:r>
            <a:r>
              <a:rPr lang="en-US" altLang="ko-KR"/>
              <a:t>: </a:t>
            </a:r>
            <a:r>
              <a:rPr lang="ko-KR" altLang="en-US"/>
              <a:t>비밀번호 </a:t>
            </a:r>
            <a:r>
              <a:rPr lang="en-US" altLang="ko-KR"/>
              <a:t>: </a:t>
            </a:r>
            <a:r>
              <a:rPr lang="en-US" altLang="ko-KR" err="1"/>
              <a:t>uid</a:t>
            </a:r>
            <a:r>
              <a:rPr lang="en-US" altLang="ko-KR"/>
              <a:t>   : gid    : </a:t>
            </a:r>
            <a:r>
              <a:rPr lang="ko-KR" altLang="en-US"/>
              <a:t>사용자계정설명 </a:t>
            </a:r>
            <a:r>
              <a:rPr lang="en-US" altLang="ko-KR"/>
              <a:t>: </a:t>
            </a:r>
            <a:r>
              <a:rPr lang="ko-KR" altLang="en-US" err="1"/>
              <a:t>홈디렉토리</a:t>
            </a:r>
            <a:r>
              <a:rPr lang="ko-KR" altLang="en-US"/>
              <a:t>    </a:t>
            </a:r>
            <a:r>
              <a:rPr lang="en-US" altLang="ko-KR"/>
              <a:t>: </a:t>
            </a:r>
            <a:r>
              <a:rPr lang="ko-KR" altLang="en-US"/>
              <a:t>쉘 </a:t>
            </a:r>
            <a:endParaRPr lang="en-US" altLang="ko-KR"/>
          </a:p>
          <a:p>
            <a:r>
              <a:rPr lang="en-US" altLang="ko-KR"/>
              <a:t>$ </a:t>
            </a:r>
            <a:r>
              <a:rPr lang="en-US" altLang="ko-KR" err="1"/>
              <a:t>userdel</a:t>
            </a:r>
            <a:r>
              <a:rPr lang="en-US" altLang="ko-KR"/>
              <a:t> user01   : user</a:t>
            </a:r>
            <a:r>
              <a:rPr lang="ko-KR" altLang="en-US"/>
              <a:t>만 삭제되고 </a:t>
            </a:r>
            <a:r>
              <a:rPr lang="ko-KR" altLang="en-US" err="1"/>
              <a:t>홈디렉토리는</a:t>
            </a:r>
            <a:r>
              <a:rPr lang="ko-KR" altLang="en-US"/>
              <a:t> 그댈 남아 있음</a:t>
            </a:r>
            <a:endParaRPr lang="en-US" altLang="ko-KR"/>
          </a:p>
          <a:p>
            <a:r>
              <a:rPr lang="en-US" altLang="ko-KR"/>
              <a:t>$ </a:t>
            </a:r>
            <a:r>
              <a:rPr lang="en-US" altLang="ko-KR" err="1"/>
              <a:t>userdel</a:t>
            </a:r>
            <a:r>
              <a:rPr lang="en-US" altLang="ko-KR"/>
              <a:t> –r –f user01  : user</a:t>
            </a:r>
            <a:r>
              <a:rPr lang="ko-KR" altLang="en-US"/>
              <a:t>와 </a:t>
            </a:r>
            <a:r>
              <a:rPr lang="ko-KR" altLang="en-US" err="1"/>
              <a:t>홈디렉토리</a:t>
            </a:r>
            <a:r>
              <a:rPr lang="en-US" altLang="ko-KR"/>
              <a:t>, mail spool, </a:t>
            </a:r>
            <a:r>
              <a:rPr lang="ko-KR" altLang="en-US"/>
              <a:t>기타 파일들이 모두 삭제됨</a:t>
            </a:r>
            <a:r>
              <a:rPr lang="en-US" altLang="ko-KR"/>
              <a:t>.</a:t>
            </a:r>
          </a:p>
          <a:p>
            <a:r>
              <a:rPr lang="en-US" altLang="ko-KR"/>
              <a:t>$ </a:t>
            </a:r>
            <a:r>
              <a:rPr lang="en-US" altLang="ko-KR" err="1"/>
              <a:t>usermod</a:t>
            </a:r>
            <a:r>
              <a:rPr lang="en-US" altLang="ko-KR"/>
              <a:t> –l  </a:t>
            </a:r>
            <a:r>
              <a:rPr lang="en-US" altLang="ko-KR" err="1"/>
              <a:t>newUser</a:t>
            </a:r>
            <a:r>
              <a:rPr lang="en-US" altLang="ko-KR"/>
              <a:t>  </a:t>
            </a:r>
            <a:r>
              <a:rPr lang="en-US" altLang="ko-KR" err="1"/>
              <a:t>oldUser</a:t>
            </a:r>
            <a:r>
              <a:rPr lang="en-US" altLang="ko-KR"/>
              <a:t>   : passwd</a:t>
            </a:r>
            <a:r>
              <a:rPr lang="ko-KR" altLang="en-US"/>
              <a:t>에서 확인하면 사용자명을 </a:t>
            </a:r>
            <a:r>
              <a:rPr lang="en-US" altLang="ko-KR"/>
              <a:t>2</a:t>
            </a:r>
            <a:r>
              <a:rPr lang="ko-KR" altLang="en-US"/>
              <a:t>번 이상 변경한 경우</a:t>
            </a:r>
            <a:r>
              <a:rPr lang="en-US" altLang="ko-KR"/>
              <a:t>, </a:t>
            </a:r>
            <a:r>
              <a:rPr lang="ko-KR" altLang="en-US"/>
              <a:t>처음 것과 마지막 것만 남아 있음</a:t>
            </a:r>
            <a:r>
              <a:rPr lang="en-US" altLang="ko-KR"/>
              <a:t>(</a:t>
            </a:r>
            <a:r>
              <a:rPr lang="ko-KR" altLang="en-US"/>
              <a:t>이거</a:t>
            </a:r>
            <a:r>
              <a:rPr lang="en-US" altLang="ko-KR"/>
              <a:t> </a:t>
            </a:r>
            <a:r>
              <a:rPr lang="ko-KR" altLang="en-US"/>
              <a:t>아님</a:t>
            </a:r>
            <a:r>
              <a:rPr lang="en-US" altLang="ko-KR"/>
              <a:t>). </a:t>
            </a:r>
            <a:r>
              <a:rPr lang="ko-KR" altLang="en-US"/>
              <a:t>이 때 홈 디렉토리는 안 바뀜</a:t>
            </a:r>
            <a:r>
              <a:rPr lang="en-US" altLang="ko-KR"/>
              <a:t>.</a:t>
            </a:r>
          </a:p>
          <a:p>
            <a:r>
              <a:rPr lang="en-US" altLang="ko-KR"/>
              <a:t>$ </a:t>
            </a:r>
            <a:r>
              <a:rPr lang="en-US" altLang="ko-KR" err="1"/>
              <a:t>usermod</a:t>
            </a:r>
            <a:r>
              <a:rPr lang="en-US" altLang="ko-KR"/>
              <a:t> –d  /home/</a:t>
            </a:r>
            <a:r>
              <a:rPr lang="en-US" altLang="ko-KR" err="1"/>
              <a:t>newUser</a:t>
            </a:r>
            <a:r>
              <a:rPr lang="en-US" altLang="ko-KR"/>
              <a:t>   </a:t>
            </a:r>
            <a:r>
              <a:rPr lang="en-US" altLang="ko-KR" err="1"/>
              <a:t>newUser</a:t>
            </a:r>
            <a:r>
              <a:rPr lang="en-US" altLang="ko-KR"/>
              <a:t>   :  passwd </a:t>
            </a:r>
            <a:r>
              <a:rPr lang="ko-KR" altLang="en-US"/>
              <a:t>파일의 </a:t>
            </a:r>
            <a:r>
              <a:rPr lang="ko-KR" altLang="en-US" err="1"/>
              <a:t>홈디렉토리는</a:t>
            </a:r>
            <a:r>
              <a:rPr lang="ko-KR" altLang="en-US"/>
              <a:t> 바뀜</a:t>
            </a:r>
            <a:r>
              <a:rPr lang="en-US" altLang="ko-KR"/>
              <a:t>, </a:t>
            </a:r>
            <a:r>
              <a:rPr lang="ko-KR" altLang="en-US"/>
              <a:t>그러나 실제 디렉토리에는 새로운 디렉토리가 존재하면 바뀌나 없으면 만들거나 바꾸어야 함</a:t>
            </a:r>
            <a:r>
              <a:rPr lang="en-US" altLang="ko-KR"/>
              <a:t>.</a:t>
            </a:r>
          </a:p>
          <a:p>
            <a:r>
              <a:rPr lang="en-US" altLang="ko-KR"/>
              <a:t>$ </a:t>
            </a:r>
            <a:r>
              <a:rPr lang="en-US" altLang="ko-KR" err="1"/>
              <a:t>usermod</a:t>
            </a:r>
            <a:r>
              <a:rPr lang="ko-KR" altLang="en-US"/>
              <a:t> </a:t>
            </a:r>
            <a:r>
              <a:rPr lang="en-US" altLang="ko-KR"/>
              <a:t>–m</a:t>
            </a:r>
            <a:r>
              <a:rPr lang="ko-KR" altLang="en-US"/>
              <a:t> </a:t>
            </a:r>
            <a:r>
              <a:rPr lang="en-US" altLang="ko-KR"/>
              <a:t>–d</a:t>
            </a:r>
            <a:r>
              <a:rPr lang="ko-KR" altLang="en-US"/>
              <a:t> </a:t>
            </a:r>
            <a:r>
              <a:rPr lang="en-US" altLang="ko-KR"/>
              <a:t>/home/</a:t>
            </a:r>
            <a:r>
              <a:rPr lang="en-US" altLang="ko-KR" err="1"/>
              <a:t>newUser</a:t>
            </a:r>
            <a:r>
              <a:rPr lang="ko-KR" altLang="en-US"/>
              <a:t>   </a:t>
            </a:r>
            <a:r>
              <a:rPr lang="en-US" altLang="ko-KR" err="1"/>
              <a:t>newUser</a:t>
            </a:r>
            <a:r>
              <a:rPr lang="ko-KR" altLang="en-US"/>
              <a:t>  </a:t>
            </a:r>
            <a:r>
              <a:rPr lang="en-US" altLang="ko-KR"/>
              <a:t>:</a:t>
            </a:r>
            <a:r>
              <a:rPr lang="ko-KR" altLang="en-US"/>
              <a:t> 이렇게 하면 </a:t>
            </a:r>
            <a:r>
              <a:rPr lang="ko-KR" altLang="en-US" err="1"/>
              <a:t>홈디렉토리까지</a:t>
            </a:r>
            <a:r>
              <a:rPr lang="ko-KR" altLang="en-US"/>
              <a:t> 모두 바뀜</a:t>
            </a:r>
            <a:r>
              <a:rPr lang="en-US" altLang="ko-KR"/>
              <a:t>.</a:t>
            </a:r>
          </a:p>
          <a:p>
            <a:r>
              <a:rPr lang="en-US" altLang="ko-KR"/>
              <a:t>$ </a:t>
            </a:r>
            <a:r>
              <a:rPr lang="en-US" altLang="ko-KR" err="1"/>
              <a:t>usermod</a:t>
            </a:r>
            <a:r>
              <a:rPr lang="en-US" altLang="ko-KR"/>
              <a:t> –c  </a:t>
            </a:r>
            <a:r>
              <a:rPr lang="en-US" altLang="ko-KR" err="1"/>
              <a:t>newUser</a:t>
            </a:r>
            <a:r>
              <a:rPr lang="en-US" altLang="ko-KR"/>
              <a:t>   : </a:t>
            </a:r>
            <a:r>
              <a:rPr lang="ko-KR" altLang="en-US"/>
              <a:t>사용자계정설명 추가할 수 있음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$ </a:t>
            </a:r>
            <a:r>
              <a:rPr lang="en-US" altLang="ko-KR" err="1"/>
              <a:t>chage</a:t>
            </a:r>
            <a:r>
              <a:rPr lang="en-US" altLang="ko-KR"/>
              <a:t> –l  username   : </a:t>
            </a:r>
            <a:r>
              <a:rPr lang="ko-KR" altLang="en-US"/>
              <a:t>사용자 만기 정보 확인 </a:t>
            </a:r>
            <a:r>
              <a:rPr lang="en-US" altLang="ko-KR"/>
              <a:t>(Change</a:t>
            </a:r>
            <a:r>
              <a:rPr lang="ko-KR" altLang="en-US"/>
              <a:t> </a:t>
            </a:r>
            <a:r>
              <a:rPr lang="en-US" altLang="ko-KR"/>
              <a:t>Age</a:t>
            </a:r>
            <a:r>
              <a:rPr lang="ko-KR" altLang="en-US"/>
              <a:t>의 약자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/>
              <a:t>$ </a:t>
            </a:r>
            <a:r>
              <a:rPr lang="en-US" altLang="ko-KR" err="1"/>
              <a:t>usermod</a:t>
            </a:r>
            <a:r>
              <a:rPr lang="en-US" altLang="ko-KR"/>
              <a:t>  -e  2025-12-31 username   : </a:t>
            </a:r>
            <a:r>
              <a:rPr lang="ko-KR" altLang="en-US"/>
              <a:t>사용자 계정 만기일 지정</a:t>
            </a:r>
            <a:endParaRPr lang="en-US" altLang="ko-KR"/>
          </a:p>
          <a:p>
            <a:r>
              <a:rPr lang="en-US" altLang="ko-KR"/>
              <a:t>$ </a:t>
            </a:r>
            <a:r>
              <a:rPr lang="en-US" altLang="ko-KR" err="1"/>
              <a:t>usermod</a:t>
            </a:r>
            <a:r>
              <a:rPr lang="en-US" altLang="ko-KR"/>
              <a:t>  -g  </a:t>
            </a:r>
            <a:r>
              <a:rPr lang="en-US" altLang="ko-KR" err="1"/>
              <a:t>groupname</a:t>
            </a:r>
            <a:r>
              <a:rPr lang="ko-KR" altLang="en-US"/>
              <a:t>  </a:t>
            </a:r>
            <a:r>
              <a:rPr lang="en-US" altLang="ko-KR"/>
              <a:t>username  : </a:t>
            </a:r>
            <a:r>
              <a:rPr lang="ko-KR" altLang="en-US"/>
              <a:t>사용자 그룹 변경 </a:t>
            </a:r>
            <a:r>
              <a:rPr lang="en-US" altLang="ko-KR"/>
              <a:t>(</a:t>
            </a:r>
            <a:r>
              <a:rPr lang="ko-KR" altLang="en-US"/>
              <a:t>그룹명을 주거나</a:t>
            </a:r>
            <a:r>
              <a:rPr lang="en-US" altLang="ko-KR"/>
              <a:t> </a:t>
            </a:r>
            <a:r>
              <a:rPr lang="ko-KR" altLang="en-US"/>
              <a:t>번호</a:t>
            </a:r>
            <a:r>
              <a:rPr lang="en-US" altLang="ko-KR"/>
              <a:t>(</a:t>
            </a:r>
            <a:r>
              <a:rPr lang="en-US" altLang="ko-KR" err="1"/>
              <a:t>iD</a:t>
            </a:r>
            <a:r>
              <a:rPr lang="en-US" altLang="ko-KR"/>
              <a:t>)</a:t>
            </a:r>
            <a:r>
              <a:rPr lang="ko-KR" altLang="en-US"/>
              <a:t>을 주어도 됨</a:t>
            </a:r>
            <a:r>
              <a:rPr lang="en-US" altLang="ko-KR"/>
              <a:t>)</a:t>
            </a:r>
          </a:p>
          <a:p>
            <a:r>
              <a:rPr lang="en-US" altLang="ko-KR"/>
              <a:t>$ </a:t>
            </a:r>
            <a:r>
              <a:rPr lang="en-US" altLang="ko-KR" err="1"/>
              <a:t>usermod</a:t>
            </a:r>
            <a:r>
              <a:rPr lang="en-US" altLang="ko-KR"/>
              <a:t>  -G </a:t>
            </a:r>
            <a:r>
              <a:rPr lang="en-US" altLang="ko-KR" err="1"/>
              <a:t>groupname</a:t>
            </a:r>
            <a:r>
              <a:rPr lang="en-US" altLang="ko-KR"/>
              <a:t>  username  : </a:t>
            </a:r>
            <a:r>
              <a:rPr lang="ko-KR" altLang="en-US"/>
              <a:t>기존 </a:t>
            </a:r>
            <a:r>
              <a:rPr lang="ko-KR" altLang="en-US" err="1"/>
              <a:t>그룹명</a:t>
            </a:r>
            <a:r>
              <a:rPr lang="ko-KR" altLang="en-US"/>
              <a:t> 외에 추가로 소속됨</a:t>
            </a:r>
            <a:r>
              <a:rPr lang="en-US" altLang="ko-KR"/>
              <a:t>.</a:t>
            </a:r>
          </a:p>
          <a:p>
            <a:r>
              <a:rPr lang="en-US" altLang="ko-KR"/>
              <a:t>$ </a:t>
            </a:r>
            <a:r>
              <a:rPr lang="en-US" altLang="ko-KR" err="1"/>
              <a:t>usermod</a:t>
            </a:r>
            <a:r>
              <a:rPr lang="ko-KR" altLang="en-US"/>
              <a:t>  </a:t>
            </a:r>
            <a:r>
              <a:rPr lang="en-US" altLang="ko-KR"/>
              <a:t>-G groupname1, groupname2 username  : </a:t>
            </a:r>
            <a:r>
              <a:rPr lang="ko-KR" altLang="en-US"/>
              <a:t>한 번에 여러 개 등록할 때</a:t>
            </a:r>
            <a:r>
              <a:rPr lang="en-US" altLang="ko-KR"/>
              <a:t>.</a:t>
            </a:r>
          </a:p>
          <a:p>
            <a:r>
              <a:rPr lang="en-US" altLang="ko-KR"/>
              <a:t>$ </a:t>
            </a:r>
            <a:r>
              <a:rPr lang="en-US" altLang="ko-KR" err="1"/>
              <a:t>usermod</a:t>
            </a:r>
            <a:r>
              <a:rPr lang="en-US" altLang="ko-KR"/>
              <a:t>  -G  “”  username  : </a:t>
            </a:r>
            <a:r>
              <a:rPr lang="ko-KR" altLang="en-US"/>
              <a:t>추가로 등록된 그룹 삭제할 때</a:t>
            </a:r>
            <a:r>
              <a:rPr lang="en-US" altLang="ko-KR"/>
              <a:t>.</a:t>
            </a:r>
          </a:p>
          <a:p>
            <a:r>
              <a:rPr lang="en-US" altLang="ko-KR"/>
              <a:t>$ </a:t>
            </a:r>
            <a:r>
              <a:rPr lang="en-US" altLang="ko-KR" err="1"/>
              <a:t>usermod</a:t>
            </a:r>
            <a:r>
              <a:rPr lang="en-US" altLang="ko-KR"/>
              <a:t>  –s  /bin/false  username   :  /bin/false</a:t>
            </a:r>
            <a:r>
              <a:rPr lang="ko-KR" altLang="en-US"/>
              <a:t>로 바꾸지만 실제로 존재하지 않는 쉘 이므로 일시적으로 사용자 계정을 제한할 때 사용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$ </a:t>
            </a:r>
            <a:r>
              <a:rPr lang="en-US" altLang="ko-KR" err="1"/>
              <a:t>chsh</a:t>
            </a:r>
            <a:r>
              <a:rPr lang="en-US" altLang="ko-KR"/>
              <a:t>  -s  /bin/bash  usr01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69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63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77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48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00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648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582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03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*** </a:t>
            </a:r>
            <a:r>
              <a:rPr lang="ko-KR" altLang="en-US"/>
              <a:t>리눅스 명령을 결과로 사용하려면 </a:t>
            </a:r>
            <a:r>
              <a:rPr lang="en-US" altLang="ko-KR"/>
              <a:t>$(</a:t>
            </a:r>
            <a:r>
              <a:rPr lang="ko-KR" altLang="en-US"/>
              <a:t>명령</a:t>
            </a:r>
            <a:r>
              <a:rPr lang="en-US" altLang="ko-KR"/>
              <a:t>) </a:t>
            </a:r>
            <a:r>
              <a:rPr lang="ko-KR" altLang="en-US"/>
              <a:t>형식을 사용해야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#!/bin/sh</a:t>
            </a:r>
          </a:p>
          <a:p>
            <a:r>
              <a:rPr lang="en-US" altLang="ko-KR"/>
              <a:t>for </a:t>
            </a:r>
            <a:r>
              <a:rPr lang="en-US" altLang="ko-KR" err="1"/>
              <a:t>fname</a:t>
            </a:r>
            <a:r>
              <a:rPr lang="en-US" altLang="ko-KR"/>
              <a:t> in</a:t>
            </a:r>
            <a:r>
              <a:rPr lang="ko-KR" altLang="en-US"/>
              <a:t> </a:t>
            </a:r>
            <a:r>
              <a:rPr lang="en-US" altLang="ko-KR"/>
              <a:t>$(ls *.</a:t>
            </a:r>
            <a:r>
              <a:rPr lang="en-US" altLang="ko-KR" err="1"/>
              <a:t>sh</a:t>
            </a:r>
            <a:r>
              <a:rPr lang="en-US" altLang="ko-KR"/>
              <a:t>)</a:t>
            </a:r>
          </a:p>
          <a:p>
            <a:r>
              <a:rPr lang="en-US" altLang="ko-KR"/>
              <a:t>do</a:t>
            </a:r>
          </a:p>
          <a:p>
            <a:r>
              <a:rPr lang="en-US" altLang="ko-KR"/>
              <a:t>   echo  “-------------- $</a:t>
            </a:r>
            <a:r>
              <a:rPr lang="en-US" altLang="ko-KR" err="1"/>
              <a:t>fname</a:t>
            </a:r>
            <a:r>
              <a:rPr lang="en-US" altLang="ko-KR"/>
              <a:t> ----------------------”</a:t>
            </a:r>
          </a:p>
          <a:p>
            <a:r>
              <a:rPr lang="en-US" altLang="ko-KR"/>
              <a:t>   head -3 $</a:t>
            </a:r>
            <a:r>
              <a:rPr lang="en-US" altLang="ko-KR" err="1"/>
              <a:t>fname</a:t>
            </a:r>
            <a:endParaRPr lang="en-US" altLang="ko-KR"/>
          </a:p>
          <a:p>
            <a:r>
              <a:rPr lang="en-US" altLang="ko-KR"/>
              <a:t>done</a:t>
            </a:r>
          </a:p>
          <a:p>
            <a:r>
              <a:rPr lang="en-US" altLang="ko-KR"/>
              <a:t>exit 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666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#!/bin/sh</a:t>
            </a:r>
          </a:p>
          <a:p>
            <a:r>
              <a:rPr lang="en-US" altLang="ko-KR"/>
              <a:t>tot=0</a:t>
            </a:r>
          </a:p>
          <a:p>
            <a:r>
              <a:rPr lang="en-US" altLang="ko-KR" err="1"/>
              <a:t>i</a:t>
            </a:r>
            <a:r>
              <a:rPr lang="en-US" altLang="ko-KR"/>
              <a:t>=1</a:t>
            </a:r>
          </a:p>
          <a:p>
            <a:r>
              <a:rPr lang="en-US" altLang="ko-KR"/>
              <a:t>while  [  $</a:t>
            </a:r>
            <a:r>
              <a:rPr lang="en-US" altLang="ko-KR" err="1"/>
              <a:t>i</a:t>
            </a:r>
            <a:r>
              <a:rPr lang="en-US" altLang="ko-KR"/>
              <a:t>  -le  10  ]</a:t>
            </a:r>
          </a:p>
          <a:p>
            <a:r>
              <a:rPr lang="en-US" altLang="ko-KR"/>
              <a:t>do</a:t>
            </a:r>
          </a:p>
          <a:p>
            <a:r>
              <a:rPr lang="en-US" altLang="ko-KR"/>
              <a:t>   tot=`expr   $tot  +  $</a:t>
            </a:r>
            <a:r>
              <a:rPr lang="en-US" altLang="ko-KR" err="1"/>
              <a:t>i</a:t>
            </a:r>
            <a:r>
              <a:rPr lang="en-US" altLang="ko-KR"/>
              <a:t>`</a:t>
            </a:r>
          </a:p>
          <a:p>
            <a:r>
              <a:rPr lang="en-US" altLang="ko-KR"/>
              <a:t>   </a:t>
            </a:r>
            <a:r>
              <a:rPr lang="en-US" altLang="ko-KR" err="1"/>
              <a:t>i</a:t>
            </a:r>
            <a:r>
              <a:rPr lang="en-US" altLang="ko-KR"/>
              <a:t>=`expr   $</a:t>
            </a:r>
            <a:r>
              <a:rPr lang="en-US" altLang="ko-KR" err="1"/>
              <a:t>i</a:t>
            </a:r>
            <a:r>
              <a:rPr lang="en-US" altLang="ko-KR"/>
              <a:t>  + 1`</a:t>
            </a:r>
          </a:p>
          <a:p>
            <a:r>
              <a:rPr lang="en-US" altLang="ko-KR"/>
              <a:t>done</a:t>
            </a:r>
          </a:p>
          <a:p>
            <a:r>
              <a:rPr lang="en-US" altLang="ko-KR"/>
              <a:t>echo “Total from1 to 10 : “$tot </a:t>
            </a:r>
          </a:p>
          <a:p>
            <a:r>
              <a:rPr lang="en-US" altLang="ko-KR"/>
              <a:t>exit 0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#!/bin/sh</a:t>
            </a:r>
          </a:p>
          <a:p>
            <a:r>
              <a:rPr lang="en-US" altLang="ko-KR"/>
              <a:t>echo “Please type your password”</a:t>
            </a:r>
          </a:p>
          <a:p>
            <a:r>
              <a:rPr lang="en-US" altLang="ko-KR"/>
              <a:t>read </a:t>
            </a:r>
            <a:r>
              <a:rPr lang="en-US" altLang="ko-KR" err="1"/>
              <a:t>mypass</a:t>
            </a:r>
            <a:endParaRPr lang="en-US" altLang="ko-KR"/>
          </a:p>
          <a:p>
            <a:r>
              <a:rPr lang="en-US" altLang="ko-KR"/>
              <a:t>while  [  $</a:t>
            </a:r>
            <a:r>
              <a:rPr lang="en-US" altLang="ko-KR" err="1"/>
              <a:t>mypass</a:t>
            </a:r>
            <a:r>
              <a:rPr lang="en-US" altLang="ko-KR"/>
              <a:t>   !=  “1234”  ]</a:t>
            </a:r>
          </a:p>
          <a:p>
            <a:r>
              <a:rPr lang="en-US" altLang="ko-KR"/>
              <a:t>do</a:t>
            </a:r>
          </a:p>
          <a:p>
            <a:r>
              <a:rPr lang="en-US" altLang="ko-KR"/>
              <a:t>   echo “Incorrect, Please again”</a:t>
            </a:r>
          </a:p>
          <a:p>
            <a:r>
              <a:rPr lang="en-US" altLang="ko-KR"/>
              <a:t>   read  </a:t>
            </a:r>
            <a:r>
              <a:rPr lang="en-US" altLang="ko-KR" err="1"/>
              <a:t>mypass</a:t>
            </a:r>
            <a:endParaRPr lang="en-US" altLang="ko-KR"/>
          </a:p>
          <a:p>
            <a:r>
              <a:rPr lang="en-US" altLang="ko-KR"/>
              <a:t>done</a:t>
            </a:r>
          </a:p>
          <a:p>
            <a:r>
              <a:rPr lang="en-US" altLang="ko-KR"/>
              <a:t>echo “Correct, Enjoy~”</a:t>
            </a:r>
          </a:p>
          <a:p>
            <a:r>
              <a:rPr lang="en-US" altLang="ko-KR"/>
              <a:t>exit 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78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7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/dev/</a:t>
            </a:r>
            <a:r>
              <a:rPr lang="en-US" altLang="ko-KR" err="1"/>
              <a:t>cdrom</a:t>
            </a:r>
            <a:r>
              <a:rPr lang="en-US" altLang="ko-KR"/>
              <a:t> -&gt; /dev/sr0</a:t>
            </a:r>
            <a:r>
              <a:rPr lang="ko-KR" altLang="en-US"/>
              <a:t>의 링크</a:t>
            </a:r>
            <a:r>
              <a:rPr lang="en-US" altLang="ko-KR"/>
              <a:t>, </a:t>
            </a:r>
            <a:r>
              <a:rPr lang="ko-KR" altLang="en-US"/>
              <a:t>모든 리눅스는 </a:t>
            </a:r>
            <a:r>
              <a:rPr lang="en-US" altLang="ko-KR"/>
              <a:t>/dev/</a:t>
            </a:r>
            <a:r>
              <a:rPr lang="en-US" altLang="ko-KR" err="1"/>
              <a:t>cdrom</a:t>
            </a:r>
            <a:r>
              <a:rPr lang="en-US" altLang="ko-KR"/>
              <a:t> </a:t>
            </a:r>
            <a:r>
              <a:rPr lang="ko-KR" altLang="en-US"/>
              <a:t>이름으로 링크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&lt;</a:t>
            </a:r>
            <a:r>
              <a:rPr lang="en-US" altLang="ko-KR" err="1"/>
              <a:t>dnf</a:t>
            </a:r>
            <a:r>
              <a:rPr lang="ko-KR" altLang="en-US"/>
              <a:t> 명령어 </a:t>
            </a:r>
            <a:r>
              <a:rPr lang="ko-KR" altLang="en-US" err="1"/>
              <a:t>종합판</a:t>
            </a:r>
            <a:r>
              <a:rPr lang="en-US" altLang="ko-KR"/>
              <a:t>&gt;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https://dejavuhyo.github.io/posts/dnf-commands-for-rpm-package-management/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0247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0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94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9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645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940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2880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780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144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555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95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find  /</a:t>
            </a:r>
            <a:r>
              <a:rPr lang="en-US" altLang="ko-KR" err="1"/>
              <a:t>etc</a:t>
            </a:r>
            <a:r>
              <a:rPr lang="en-US" altLang="ko-KR"/>
              <a:t>  –name  “*.conf”</a:t>
            </a:r>
          </a:p>
          <a:p>
            <a:r>
              <a:rPr lang="en-US" altLang="ko-KR"/>
              <a:t>find  /home  -user  usr01</a:t>
            </a:r>
          </a:p>
          <a:p>
            <a:r>
              <a:rPr lang="en-US" altLang="ko-KR"/>
              <a:t>find  ~  -perm  644 </a:t>
            </a:r>
          </a:p>
          <a:p>
            <a:r>
              <a:rPr lang="en-US" altLang="ko-KR"/>
              <a:t>find  /</a:t>
            </a:r>
            <a:r>
              <a:rPr lang="en-US" altLang="ko-KR" err="1"/>
              <a:t>usr</a:t>
            </a:r>
            <a:r>
              <a:rPr lang="en-US" altLang="ko-KR"/>
              <a:t>/bin  –size +10k  –size  -100k</a:t>
            </a:r>
          </a:p>
          <a:p>
            <a:r>
              <a:rPr lang="en-US" altLang="ko-KR"/>
              <a:t>find</a:t>
            </a:r>
            <a:r>
              <a:rPr lang="ko-KR" altLang="en-US"/>
              <a:t>  </a:t>
            </a:r>
            <a:r>
              <a:rPr lang="en-US" altLang="ko-KR"/>
              <a:t>~  -size  0k  -exec  ls  -l  {}  \;</a:t>
            </a:r>
          </a:p>
          <a:p>
            <a:r>
              <a:rPr lang="en-US" altLang="ko-KR"/>
              <a:t>find  /home  -name  “*.</a:t>
            </a:r>
            <a:r>
              <a:rPr lang="en-US" altLang="ko-KR" err="1"/>
              <a:t>swp</a:t>
            </a:r>
            <a:r>
              <a:rPr lang="en-US" altLang="ko-KR"/>
              <a:t>”  -exec  rm  {}  \;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83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612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996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47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5093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970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1281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935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서버와 클라이언트 간의 데이터 전송시 암호화 되지 않음</a:t>
            </a:r>
            <a:r>
              <a:rPr lang="en-US" altLang="ko-KR"/>
              <a:t>.</a:t>
            </a:r>
          </a:p>
          <a:p>
            <a:r>
              <a:rPr lang="ko-KR" altLang="en-US"/>
              <a:t>그래서 요즘은 거의 사용하지 않음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025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기본적으로 서버와 클라이언트 사이에 전송되는 데이터가 암호화 됨</a:t>
            </a:r>
            <a:r>
              <a:rPr lang="en-US" altLang="ko-KR"/>
              <a:t>.</a:t>
            </a:r>
          </a:p>
          <a:p>
            <a:r>
              <a:rPr lang="ko-KR" altLang="en-US"/>
              <a:t>요즘은 주로 이걸 사용함</a:t>
            </a:r>
            <a:r>
              <a:rPr lang="en-US" altLang="ko-KR"/>
              <a:t>. </a:t>
            </a:r>
            <a:r>
              <a:rPr lang="ko-KR" altLang="en-US"/>
              <a:t>나머지 기능은 텔넷과 거의 동일</a:t>
            </a:r>
            <a:endParaRPr lang="en-US" altLang="ko-KR"/>
          </a:p>
          <a:p>
            <a:r>
              <a:rPr lang="ko-KR" altLang="en-US"/>
              <a:t>한글 </a:t>
            </a:r>
            <a:r>
              <a:rPr lang="en-US" altLang="ko-KR"/>
              <a:t>PuTTY </a:t>
            </a:r>
            <a:r>
              <a:rPr lang="ko-KR" altLang="en-US"/>
              <a:t>다운로드 및 압축 풀고 사용 </a:t>
            </a:r>
            <a:r>
              <a:rPr lang="en-US" altLang="ko-KR"/>
              <a:t>: </a:t>
            </a:r>
            <a:r>
              <a:rPr lang="ko-KR" altLang="en-US"/>
              <a:t>별도 설치 없음</a:t>
            </a:r>
            <a:r>
              <a:rPr lang="en-US" altLang="ko-KR"/>
              <a:t>. (putty.exe </a:t>
            </a:r>
            <a:r>
              <a:rPr lang="ko-KR" altLang="en-US"/>
              <a:t>실행</a:t>
            </a:r>
            <a:r>
              <a:rPr lang="en-US" altLang="ko-KR"/>
              <a:t>)</a:t>
            </a:r>
          </a:p>
          <a:p>
            <a:r>
              <a:rPr lang="en-US" altLang="ko-KR"/>
              <a:t>exit</a:t>
            </a:r>
            <a:r>
              <a:rPr lang="ko-KR" altLang="en-US"/>
              <a:t> 명령 </a:t>
            </a:r>
            <a:r>
              <a:rPr lang="en-US" altLang="ko-KR"/>
              <a:t>2</a:t>
            </a:r>
            <a:r>
              <a:rPr lang="ko-KR" altLang="en-US"/>
              <a:t>회 입력하면 종료됨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6955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기본적으로 서버와 클라이언트 사이에 전송되는 데이터가 암호화 됨</a:t>
            </a:r>
            <a:r>
              <a:rPr lang="en-US" altLang="ko-KR"/>
              <a:t>.</a:t>
            </a:r>
          </a:p>
          <a:p>
            <a:r>
              <a:rPr lang="ko-KR" altLang="en-US"/>
              <a:t>요즘은 주로 이걸 사용함</a:t>
            </a:r>
            <a:r>
              <a:rPr lang="en-US" altLang="ko-KR"/>
              <a:t>. </a:t>
            </a:r>
            <a:r>
              <a:rPr lang="ko-KR" altLang="en-US"/>
              <a:t>나머지 기능은 텔넷과 거의 동일</a:t>
            </a:r>
            <a:endParaRPr lang="en-US" altLang="ko-KR"/>
          </a:p>
          <a:p>
            <a:r>
              <a:rPr lang="ko-KR" altLang="en-US"/>
              <a:t>한글 </a:t>
            </a:r>
            <a:r>
              <a:rPr lang="en-US" altLang="ko-KR"/>
              <a:t>PuTTY </a:t>
            </a:r>
            <a:r>
              <a:rPr lang="ko-KR" altLang="en-US"/>
              <a:t>다운로드 및 압축 풀고 사용 </a:t>
            </a:r>
            <a:r>
              <a:rPr lang="en-US" altLang="ko-KR"/>
              <a:t>: </a:t>
            </a:r>
            <a:r>
              <a:rPr lang="ko-KR" altLang="en-US"/>
              <a:t>별도 설치 없음</a:t>
            </a:r>
            <a:r>
              <a:rPr lang="en-US" altLang="ko-KR"/>
              <a:t>. (putty.exe </a:t>
            </a:r>
            <a:r>
              <a:rPr lang="ko-KR" altLang="en-US"/>
              <a:t>실행</a:t>
            </a:r>
            <a:r>
              <a:rPr lang="en-US" altLang="ko-KR"/>
              <a:t>)</a:t>
            </a:r>
          </a:p>
          <a:p>
            <a:r>
              <a:rPr lang="en-US" altLang="ko-KR"/>
              <a:t>exit</a:t>
            </a:r>
            <a:r>
              <a:rPr lang="ko-KR" altLang="en-US"/>
              <a:t> 명령 </a:t>
            </a:r>
            <a:r>
              <a:rPr lang="en-US" altLang="ko-KR"/>
              <a:t>2</a:t>
            </a:r>
            <a:r>
              <a:rPr lang="ko-KR" altLang="en-US"/>
              <a:t>회 입력하면 종료됨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07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err="1"/>
              <a:t>ps</a:t>
            </a:r>
            <a:r>
              <a:rPr lang="en-US" altLang="ko-KR"/>
              <a:t> $$, echo $$ : </a:t>
            </a:r>
            <a:r>
              <a:rPr lang="ko-KR" altLang="en-US"/>
              <a:t>앞에 </a:t>
            </a:r>
            <a:r>
              <a:rPr lang="en-US" altLang="ko-KR"/>
              <a:t>$</a:t>
            </a:r>
            <a:r>
              <a:rPr lang="ko-KR" altLang="en-US"/>
              <a:t>는 환경변수의 내용을 의미하고</a:t>
            </a:r>
            <a:r>
              <a:rPr lang="en-US" altLang="ko-KR"/>
              <a:t>, </a:t>
            </a:r>
            <a:r>
              <a:rPr lang="ko-KR" altLang="en-US"/>
              <a:t>뒤의 </a:t>
            </a:r>
            <a:r>
              <a:rPr lang="en-US" altLang="ko-KR"/>
              <a:t>$</a:t>
            </a:r>
            <a:r>
              <a:rPr lang="ko-KR" altLang="en-US"/>
              <a:t>는 현재 </a:t>
            </a:r>
            <a:r>
              <a:rPr lang="en-US" altLang="ko-KR"/>
              <a:t>Shell</a:t>
            </a:r>
            <a:r>
              <a:rPr lang="ko-KR" altLang="en-US"/>
              <a:t>의 </a:t>
            </a:r>
            <a:r>
              <a:rPr lang="en-US" altLang="ko-KR"/>
              <a:t>PID</a:t>
            </a:r>
            <a:r>
              <a:rPr lang="ko-KR" altLang="en-US"/>
              <a:t>를 가지는 변수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echo “We are the champion.”</a:t>
            </a:r>
          </a:p>
          <a:p>
            <a:r>
              <a:rPr lang="en-US" altLang="ko-KR" err="1"/>
              <a:t>printf</a:t>
            </a:r>
            <a:r>
              <a:rPr lang="en-US" altLang="ko-KR"/>
              <a:t> “We are the champion.\n”</a:t>
            </a:r>
          </a:p>
          <a:p>
            <a:endParaRPr lang="en-US" altLang="ko-KR"/>
          </a:p>
          <a:p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/</a:t>
            </a:r>
            <a:r>
              <a:rPr lang="en-US" altLang="ko-KR" b="1" i="0" err="1">
                <a:solidFill>
                  <a:srgbClr val="0593D3"/>
                </a:solidFill>
                <a:effectLst/>
                <a:latin typeface="Jeju Gothic"/>
              </a:rPr>
              <a:t>etc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/</a:t>
            </a:r>
            <a:r>
              <a:rPr lang="en-US" altLang="ko-KR" b="1" i="0" err="1">
                <a:solidFill>
                  <a:srgbClr val="0593D3"/>
                </a:solidFill>
                <a:effectLst/>
                <a:latin typeface="Jeju Gothic"/>
              </a:rPr>
              <a:t>bash.bashrc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 </a:t>
            </a:r>
          </a:p>
          <a:p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각 사용자 </a:t>
            </a:r>
            <a:r>
              <a:rPr lang="ko-KR" altLang="en-US" b="1" i="0" err="1">
                <a:solidFill>
                  <a:srgbClr val="0593D3"/>
                </a:solidFill>
                <a:effectLst/>
                <a:latin typeface="Jeju Gothic"/>
              </a:rPr>
              <a:t>홈디렉토리의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 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.</a:t>
            </a:r>
            <a:r>
              <a:rPr lang="en-US" altLang="ko-KR" b="1" i="0" err="1">
                <a:solidFill>
                  <a:srgbClr val="0593D3"/>
                </a:solidFill>
                <a:effectLst/>
                <a:latin typeface="Jeju Gothic"/>
              </a:rPr>
              <a:t>bashrc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 : ~/.</a:t>
            </a:r>
            <a:r>
              <a:rPr lang="en-US" altLang="ko-KR" b="1" i="0" err="1">
                <a:solidFill>
                  <a:srgbClr val="0593D3"/>
                </a:solidFill>
                <a:effectLst/>
                <a:latin typeface="Jeju Gothic"/>
              </a:rPr>
              <a:t>bashrc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로 표현</a:t>
            </a:r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  <a:p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date ‘test’ &amp;&amp; </a:t>
            </a:r>
            <a:r>
              <a:rPr lang="en-US" altLang="ko-KR" sz="1200" err="1"/>
              <a:t>printf</a:t>
            </a:r>
            <a:r>
              <a:rPr lang="en-US" altLang="ko-KR" sz="1200"/>
              <a:t> ”</a:t>
            </a:r>
            <a:r>
              <a:rPr lang="en-US" altLang="ko-KR" sz="1200" err="1"/>
              <a:t>Racos</a:t>
            </a:r>
            <a:r>
              <a:rPr lang="en-US" altLang="ko-KR" sz="1200"/>
              <a:t>\n”    : </a:t>
            </a:r>
            <a:r>
              <a:rPr lang="ko-KR" altLang="en-US" sz="1200"/>
              <a:t>첫번째 명령이 </a:t>
            </a:r>
            <a:r>
              <a:rPr lang="ko-KR" altLang="en-US" sz="1200" err="1"/>
              <a:t>에러없이</a:t>
            </a:r>
            <a:r>
              <a:rPr lang="ko-KR" altLang="en-US" sz="1200"/>
              <a:t> 실행되어야  두번째 실행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date ‘test’ || </a:t>
            </a:r>
            <a:r>
              <a:rPr lang="en-US" altLang="ko-KR" sz="1200" err="1"/>
              <a:t>printf</a:t>
            </a:r>
            <a:r>
              <a:rPr lang="en-US" altLang="ko-KR" sz="1200"/>
              <a:t> ”</a:t>
            </a:r>
            <a:r>
              <a:rPr lang="en-US" altLang="ko-KR" sz="1200" err="1"/>
              <a:t>Racos</a:t>
            </a:r>
            <a:r>
              <a:rPr lang="en-US" altLang="ko-KR" sz="1200"/>
              <a:t>\n”   : </a:t>
            </a:r>
            <a:r>
              <a:rPr lang="ko-KR" altLang="en-US" sz="1200"/>
              <a:t>첫번째 실행결과가 에러가 발생하더라도 두번째 실행</a:t>
            </a:r>
            <a:endParaRPr lang="en-US" altLang="ko-KR" sz="120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err="1"/>
              <a:t>linux;date</a:t>
            </a:r>
            <a:r>
              <a:rPr lang="en-US" altLang="ko-KR" sz="1200"/>
              <a:t>   : ||</a:t>
            </a:r>
            <a:r>
              <a:rPr lang="ko-KR" altLang="en-US" sz="1200"/>
              <a:t>와 동일</a:t>
            </a:r>
          </a:p>
          <a:p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  <a:p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표준입력 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(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키보드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) : 0 : stdin</a:t>
            </a:r>
          </a:p>
          <a:p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표준출력 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(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모니터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) : 1 : </a:t>
            </a:r>
            <a:r>
              <a:rPr lang="en-US" altLang="ko-KR" b="1" i="0" err="1">
                <a:solidFill>
                  <a:srgbClr val="0593D3"/>
                </a:solidFill>
                <a:effectLst/>
                <a:latin typeface="Jeju Gothic"/>
              </a:rPr>
              <a:t>stdout</a:t>
            </a:r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  <a:p>
            <a:r>
              <a:rPr lang="ko-KR" altLang="en-US" b="1" i="0" err="1">
                <a:solidFill>
                  <a:srgbClr val="0593D3"/>
                </a:solidFill>
                <a:effectLst/>
                <a:latin typeface="Jeju Gothic"/>
              </a:rPr>
              <a:t>표준에러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 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(</a:t>
            </a:r>
            <a:r>
              <a:rPr lang="ko-KR" altLang="en-US" b="1" i="0">
                <a:solidFill>
                  <a:srgbClr val="0593D3"/>
                </a:solidFill>
                <a:effectLst/>
                <a:latin typeface="Jeju Gothic"/>
              </a:rPr>
              <a:t>모니터</a:t>
            </a:r>
            <a:r>
              <a:rPr lang="en-US" altLang="ko-KR" b="1" i="0">
                <a:solidFill>
                  <a:srgbClr val="0593D3"/>
                </a:solidFill>
                <a:effectLst/>
                <a:latin typeface="Jeju Gothic"/>
              </a:rPr>
              <a:t>) : 2 : stderr</a:t>
            </a:r>
          </a:p>
          <a:p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find . –type d –print –</a:t>
            </a:r>
            <a:r>
              <a:rPr lang="en-US" altLang="ko-KR" sz="1200" err="1"/>
              <a:t>maxdepth</a:t>
            </a:r>
            <a:r>
              <a:rPr lang="en-US" altLang="ko-KR" sz="1200"/>
              <a:t> 1 | </a:t>
            </a:r>
            <a:r>
              <a:rPr lang="en-US" altLang="ko-KR" sz="1200" err="1"/>
              <a:t>wc</a:t>
            </a:r>
            <a:r>
              <a:rPr lang="en-US" altLang="ko-KR" sz="1200"/>
              <a:t> -l</a:t>
            </a:r>
            <a:endParaRPr lang="ko-KR" altLang="en-US" sz="1200"/>
          </a:p>
          <a:p>
            <a:endParaRPr lang="en-US" altLang="ko-KR" b="1" i="0">
              <a:solidFill>
                <a:srgbClr val="0593D3"/>
              </a:solidFill>
              <a:effectLst/>
              <a:latin typeface="Jeju 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882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51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3427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70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1358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/etc/nsswitch.conf : URL </a:t>
            </a:r>
            <a:r>
              <a:rPr lang="ko-KR" altLang="en-US"/>
              <a:t>입력시 </a:t>
            </a:r>
            <a:r>
              <a:rPr lang="en-US" altLang="ko-KR"/>
              <a:t>IP </a:t>
            </a:r>
            <a:r>
              <a:rPr lang="ko-KR" altLang="en-US"/>
              <a:t>조소를 얻기 위해 먼저 확인해야 할 것이 결정되어 있다</a:t>
            </a:r>
            <a:r>
              <a:rPr lang="en-US" altLang="ko-KR"/>
              <a:t>.</a:t>
            </a:r>
          </a:p>
          <a:p>
            <a:r>
              <a:rPr lang="en-US" altLang="ko-KR"/>
              <a:t>/etc/NetworkManager/NetworkManager.conf  : [main]   dns=none  </a:t>
            </a:r>
            <a:r>
              <a:rPr lang="ko-KR" altLang="en-US"/>
              <a:t>추가하면 리부팅시에도 </a:t>
            </a:r>
            <a:r>
              <a:rPr lang="en-US" altLang="ko-KR"/>
              <a:t>resolv.conf </a:t>
            </a:r>
            <a:r>
              <a:rPr lang="ko-KR" altLang="en-US"/>
              <a:t>리셋</a:t>
            </a:r>
            <a:r>
              <a:rPr lang="en-US" altLang="ko-KR"/>
              <a:t>(</a:t>
            </a:r>
            <a:r>
              <a:rPr lang="ko-KR" altLang="en-US"/>
              <a:t>하지 않음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742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344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3873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200"/>
              <a:t>리눅스에는 각자 사용하는 네임서버가 </a:t>
            </a:r>
            <a:r>
              <a:rPr lang="en-US" altLang="ko-KR" sz="1200"/>
              <a:t>/etc/resolv.conf </a:t>
            </a:r>
            <a:r>
              <a:rPr lang="ko-KR" altLang="en-US" sz="1200"/>
              <a:t>파일에 </a:t>
            </a:r>
            <a:r>
              <a:rPr lang="en-US" altLang="ko-KR" sz="1200"/>
              <a:t>“nameserver   IP</a:t>
            </a:r>
            <a:r>
              <a:rPr lang="ko-KR" altLang="en-US" sz="1200"/>
              <a:t>주소</a:t>
            </a:r>
            <a:r>
              <a:rPr lang="en-US" altLang="ko-KR" sz="1200"/>
              <a:t>” </a:t>
            </a:r>
            <a:r>
              <a:rPr lang="ko-KR" altLang="en-US" sz="1200"/>
              <a:t>형식으로 설정되어 있다</a:t>
            </a:r>
            <a:r>
              <a:rPr lang="en-US" altLang="ko-KR" sz="1200"/>
              <a:t>. </a:t>
            </a:r>
            <a:r>
              <a:rPr lang="ko-KR" altLang="en-US" sz="1200"/>
              <a:t>이 네임서버를 </a:t>
            </a:r>
            <a:r>
              <a:rPr lang="en-US" altLang="ko-KR" sz="1200"/>
              <a:t>Local Name Server </a:t>
            </a:r>
            <a:r>
              <a:rPr lang="ko-KR" altLang="en-US" sz="1200"/>
              <a:t>라고 부른다</a:t>
            </a:r>
            <a:r>
              <a:rPr lang="en-US" altLang="ko-KR" sz="120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/>
              <a:t>그래서 </a:t>
            </a:r>
            <a:r>
              <a:rPr lang="en-US" altLang="ko-KR" sz="1200">
                <a:hlinkClick r:id="rId3"/>
              </a:rPr>
              <a:t>www.racosys.com</a:t>
            </a:r>
            <a:r>
              <a:rPr lang="ko-KR" altLang="en-US" sz="1200"/>
              <a:t>의 </a:t>
            </a:r>
            <a:r>
              <a:rPr lang="en-US" altLang="ko-KR" sz="1200"/>
              <a:t>IP </a:t>
            </a:r>
            <a:r>
              <a:rPr lang="ko-KR" altLang="en-US" sz="1200"/>
              <a:t>주소를 요구하면 이 </a:t>
            </a:r>
            <a:r>
              <a:rPr lang="en-US" altLang="ko-KR" sz="1200"/>
              <a:t>Local Name Server</a:t>
            </a:r>
            <a:r>
              <a:rPr lang="ko-KR" altLang="en-US" sz="1200"/>
              <a:t>에 질문하는 것이다</a:t>
            </a:r>
            <a:r>
              <a:rPr lang="en-US" altLang="ko-KR" sz="120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/>
              <a:t>그런데 이 </a:t>
            </a:r>
            <a:r>
              <a:rPr lang="en-US" altLang="ko-KR" sz="1200"/>
              <a:t>Local Name Server</a:t>
            </a:r>
            <a:r>
              <a:rPr lang="ko-KR" altLang="en-US" sz="1200"/>
              <a:t>는 의외로 아는게 별로 없다</a:t>
            </a:r>
            <a:r>
              <a:rPr lang="en-US" altLang="ko-KR" sz="1200"/>
              <a:t>. Local Name Server </a:t>
            </a:r>
            <a:r>
              <a:rPr lang="ko-KR" altLang="en-US" sz="1200"/>
              <a:t>혼자서 전 세계 모든 컴퓨터의 도메인 이름을 관리할 기 없기 때문이다</a:t>
            </a:r>
            <a:r>
              <a:rPr lang="en-US" altLang="ko-KR" sz="120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/>
              <a:t>따라서 </a:t>
            </a:r>
            <a:r>
              <a:rPr lang="en-US" altLang="ko-KR" sz="1200"/>
              <a:t>Local Name Server</a:t>
            </a:r>
            <a:r>
              <a:rPr lang="ko-KR" altLang="en-US" sz="1200"/>
              <a:t>는 자신이 아는 도메인 이름이면 바로 알려주지만</a:t>
            </a:r>
            <a:r>
              <a:rPr lang="en-US" altLang="ko-KR" sz="1200"/>
              <a:t>, </a:t>
            </a:r>
            <a:r>
              <a:rPr lang="ko-KR" altLang="en-US" sz="1200"/>
              <a:t>자신이 모를 경우에는 다음과 같은 작업을 수행한다</a:t>
            </a:r>
            <a:r>
              <a:rPr lang="en-US" altLang="ko-KR" sz="1200"/>
              <a:t>.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313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/etc/resolv.conf </a:t>
            </a:r>
            <a:r>
              <a:rPr lang="ko-KR" altLang="en-US"/>
              <a:t>파일에 </a:t>
            </a:r>
            <a:r>
              <a:rPr lang="en-US" altLang="ko-KR"/>
              <a:t>nameserver</a:t>
            </a:r>
            <a:r>
              <a:rPr lang="ko-KR" altLang="en-US"/>
              <a:t>를 설치</a:t>
            </a:r>
            <a:r>
              <a:rPr lang="en-US" altLang="ko-KR"/>
              <a:t>/</a:t>
            </a:r>
            <a:r>
              <a:rPr lang="ko-KR" altLang="en-US"/>
              <a:t>설정한 캐시전용서버로 수정한 후 </a:t>
            </a:r>
            <a:r>
              <a:rPr lang="en-US" altLang="ko-KR"/>
              <a:t>nslookup </a:t>
            </a:r>
            <a:r>
              <a:rPr lang="ko-KR" altLang="en-US"/>
              <a:t>하면 </a:t>
            </a:r>
            <a:r>
              <a:rPr lang="en-US" altLang="ko-KR"/>
              <a:t>serve</a:t>
            </a:r>
            <a:r>
              <a:rPr lang="ko-KR" altLang="en-US"/>
              <a:t>만 주면 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574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TTL : Time To Live : www.xxx.com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호스트 이름을 질의해 갔을 때 질의해 간 다른 네임서버가 해당 </a:t>
            </a:r>
            <a:r>
              <a:rPr lang="en-US" altLang="ko-KR"/>
              <a:t>IP </a:t>
            </a:r>
            <a:r>
              <a:rPr lang="ko-KR" altLang="en-US"/>
              <a:t>주소를 캐시에 저장하는 시간을 의미</a:t>
            </a:r>
            <a:endParaRPr lang="en-US" altLang="ko-KR"/>
          </a:p>
          <a:p>
            <a:r>
              <a:rPr lang="en-US" altLang="ko-KR"/>
              <a:t>@ : /etc/named.conf</a:t>
            </a:r>
            <a:r>
              <a:rPr lang="ko-KR" altLang="en-US"/>
              <a:t>에 정의된 </a:t>
            </a:r>
            <a:r>
              <a:rPr lang="en-US" altLang="ko-KR"/>
              <a:t>xxx.com</a:t>
            </a:r>
            <a:r>
              <a:rPr lang="ko-KR" altLang="en-US"/>
              <a:t>을 의미</a:t>
            </a:r>
            <a:endParaRPr lang="en-US" altLang="ko-KR"/>
          </a:p>
          <a:p>
            <a:r>
              <a:rPr lang="en-US" altLang="ko-KR"/>
              <a:t>in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클래스 이름으로 </a:t>
            </a:r>
            <a:r>
              <a:rPr lang="en-US" altLang="ko-KR"/>
              <a:t>internet</a:t>
            </a:r>
            <a:r>
              <a:rPr lang="ko-KR" altLang="en-US"/>
              <a:t>을 의미</a:t>
            </a:r>
            <a:endParaRPr lang="en-US" altLang="ko-KR"/>
          </a:p>
          <a:p>
            <a:r>
              <a:rPr lang="en-US" altLang="ko-KR"/>
              <a:t>SOA : Start of Authority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약자로 권한시작을 뜻한다</a:t>
            </a:r>
            <a:r>
              <a:rPr lang="en-US" altLang="ko-KR"/>
              <a:t>. (</a:t>
            </a:r>
            <a:r>
              <a:rPr lang="ko-KR" altLang="en-US"/>
              <a:t>버전번호</a:t>
            </a:r>
            <a:r>
              <a:rPr lang="en-US" altLang="ko-KR"/>
              <a:t>, </a:t>
            </a:r>
            <a:r>
              <a:rPr lang="ko-KR" altLang="en-US"/>
              <a:t>상위네임서버에 업데이트된 정보를 요청하는 간격</a:t>
            </a:r>
            <a:r>
              <a:rPr lang="en-US" altLang="ko-KR"/>
              <a:t>, </a:t>
            </a:r>
            <a:r>
              <a:rPr lang="ko-KR" altLang="en-US"/>
              <a:t>상위네임서버에 문제가 발생했을 때 재접속하는 간격</a:t>
            </a:r>
            <a:r>
              <a:rPr lang="en-US" altLang="ko-KR"/>
              <a:t>, </a:t>
            </a:r>
            <a:r>
              <a:rPr lang="ko-KR" altLang="en-US"/>
              <a:t>상위네임서버에 접속하지 못할 경우 이전 정보를 파기하는 간격</a:t>
            </a:r>
            <a:r>
              <a:rPr lang="en-US" altLang="ko-KR"/>
              <a:t>, </a:t>
            </a:r>
            <a:r>
              <a:rPr lang="ko-KR" altLang="en-US"/>
              <a:t>이 시간 이후 정보가 삭제됨</a:t>
            </a:r>
            <a:r>
              <a:rPr lang="en-US" altLang="ko-KR"/>
              <a:t>)</a:t>
            </a:r>
          </a:p>
          <a:p>
            <a:r>
              <a:rPr lang="en-US" altLang="ko-KR"/>
              <a:t>NS : </a:t>
            </a:r>
            <a:r>
              <a:rPr lang="ko-KR" altLang="en-US"/>
              <a:t>설정된 도메인의 네임서버 역할을 하는 컴퓨터 지정</a:t>
            </a:r>
            <a:endParaRPr lang="en-US" altLang="ko-KR"/>
          </a:p>
          <a:p>
            <a:r>
              <a:rPr lang="en-US" altLang="ko-KR"/>
              <a:t>A : </a:t>
            </a:r>
            <a:r>
              <a:rPr lang="ko-KR" altLang="en-US"/>
              <a:t>호스트 이름에 상응하는 </a:t>
            </a:r>
            <a:r>
              <a:rPr lang="en-US" altLang="ko-KR"/>
              <a:t>IP </a:t>
            </a:r>
            <a:r>
              <a:rPr lang="ko-KR" altLang="en-US"/>
              <a:t>주소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www.xxx.com</a:t>
            </a:r>
            <a:r>
              <a:rPr lang="ko-KR" altLang="en-US"/>
              <a:t>으로 접속해 본다</a:t>
            </a:r>
            <a:endParaRPr lang="en-US" altLang="ko-KR"/>
          </a:p>
          <a:p>
            <a:r>
              <a:rPr lang="en-US" altLang="ko-KR"/>
              <a:t>$ ftp  ftp.xxx.com</a:t>
            </a:r>
            <a:r>
              <a:rPr lang="ko-KR" altLang="en-US"/>
              <a:t>으로 접속해 본다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03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참고 </a:t>
            </a:r>
            <a:r>
              <a:rPr lang="en-US" altLang="ko-KR"/>
              <a:t>: https://i5i5.tistory.com/341 </a:t>
            </a:r>
          </a:p>
          <a:p>
            <a:endParaRPr lang="en-US" altLang="ko-KR"/>
          </a:p>
          <a:p>
            <a:r>
              <a:rPr lang="ko-KR" altLang="en-US"/>
              <a:t>메타정보 </a:t>
            </a:r>
            <a:r>
              <a:rPr lang="en-US" altLang="ko-KR"/>
              <a:t>:</a:t>
            </a:r>
          </a:p>
          <a:p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 모드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퍼미션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br>
              <a:rPr lang="ko-KR" altLang="en-US"/>
            </a:b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링크 수</a:t>
            </a:r>
            <a:br>
              <a:rPr lang="ko-KR" altLang="en-US"/>
            </a:b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소유자명</a:t>
            </a:r>
            <a:br>
              <a:rPr lang="ko-KR" altLang="en-US"/>
            </a:b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그룹명</a:t>
            </a:r>
            <a:br>
              <a:rPr lang="ko-KR" altLang="en-US"/>
            </a:b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 크기</a:t>
            </a:r>
            <a:br>
              <a:rPr lang="ko-KR" altLang="en-US"/>
            </a:b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 주소</a:t>
            </a:r>
            <a:br>
              <a:rPr lang="ko-KR" altLang="en-US"/>
            </a:b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마지막 접근 정보</a:t>
            </a:r>
            <a:br>
              <a:rPr lang="ko-KR" altLang="en-US"/>
            </a:b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마지막 수정 정보</a:t>
            </a:r>
            <a:br>
              <a:rPr lang="ko-KR" altLang="en-US"/>
            </a:b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아이노드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수정 정보</a:t>
            </a:r>
            <a:endParaRPr lang="en-US" altLang="ko-KR" b="1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181154" indent="-181154">
              <a:buFontTx/>
              <a:buChar char="-"/>
            </a:pPr>
            <a:endParaRPr lang="en-US" altLang="ko-KR" b="1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아이노드는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한 파일이 사용하는 모든 블록을 가리키는 포인터들을 포함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하는 하나의 블록입니다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즉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자기가 담당하고 있는 파일이 있는데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 파일이 사용하는 모든 블록을 가리킵니다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여기서 블록은 데이터를 저장하는 단위입니다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즉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하나의 파일이 여러 데이터 블록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(data blocks)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가질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</a:t>
            </a:r>
            <a:r>
              <a:rPr lang="ko-KR" altLang="en-US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아이노드는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그 모든 블록의 주소를 가리키는 포인터들에 대한 정보를 포함합니다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r>
              <a:rPr lang="ko-KR" altLang="en-US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아이노드는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이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 block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들을 연결해줍니다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/>
          </a:p>
          <a:p>
            <a:pPr algn="l"/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</a:t>
            </a:r>
            <a:r>
              <a:rPr lang="ko-KR" altLang="en-US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이노드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-node)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안에는 오직 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15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Block pointer(</a:t>
            </a:r>
            <a:r>
              <a:rPr lang="ko-KR" altLang="en-US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블럭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포인터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Block pointer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블록의 주소를 가리키는데요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</a:t>
            </a:r>
            <a:r>
              <a:rPr lang="ko-KR" altLang="en-US" b="0" i="0" u="sng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1" i="0" u="sng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Block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이라는 건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하나의</a:t>
            </a:r>
            <a:r>
              <a:rPr lang="ko-KR" altLang="en-US" b="1" i="0" u="sng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데이터 모음 덩어리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말합니다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보통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표준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4KB data block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사용하는데요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즉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Block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4KB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크기 정도하고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Block Pointer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그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Block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주소를 </a:t>
            </a:r>
            <a:r>
              <a:rPr lang="ko-KR" altLang="en-US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담고있습니다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그럼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15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Block pointer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있고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Block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크기는 표준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4KB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니까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파일의 최대 크기는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60KB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일까요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아닙니다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 종류의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pointer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있고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이들을 합해서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15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!</a:t>
            </a:r>
          </a:p>
          <a:p>
            <a:pPr algn="l"/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1. direct pointer (1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  : 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블록을 하나만 가리킴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 </a:t>
            </a:r>
            <a:r>
              <a:rPr lang="en-US" altLang="ko-KR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indriect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pointer (12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  : </a:t>
            </a:r>
            <a:r>
              <a:rPr lang="en-US" altLang="ko-KR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driect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pointer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12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 가리킴</a:t>
            </a:r>
            <a:endParaRPr lang="ko-KR" altLang="en-US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 doubly </a:t>
            </a:r>
            <a:r>
              <a:rPr lang="en-US" altLang="ko-KR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indrect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pointer (1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  :  </a:t>
            </a:r>
            <a:r>
              <a:rPr lang="en-US" altLang="ko-KR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</a:t>
            </a:r>
            <a:endParaRPr lang="ko-KR" altLang="en-US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4. triply </a:t>
            </a:r>
            <a:r>
              <a:rPr lang="en-US" altLang="ko-KR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indect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pointer (1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algn="l"/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direct pointer</a:t>
            </a:r>
            <a:endParaRPr lang="ko-KR" altLang="en-US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만약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block entry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4B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 가정한다면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(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보통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표준은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4KB data block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</a:t>
            </a:r>
            <a:r>
              <a:rPr lang="en-US" altLang="ko-KR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-node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가리킬 수 있는 가장 큰 파일크기는 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60KB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하지만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이것은 크지 않습니다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음악파일 하나가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3MB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정도 하는데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파일을 다 담지 못합니다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en-US" altLang="ko-KR" b="1" i="0">
                <a:solidFill>
                  <a:srgbClr val="1A549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-&gt; </a:t>
            </a:r>
            <a:r>
              <a:rPr lang="en-US" altLang="ko-KR" b="1" i="0" err="1">
                <a:solidFill>
                  <a:srgbClr val="1A549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indriect</a:t>
            </a:r>
            <a:r>
              <a:rPr lang="en-US" altLang="ko-KR" b="1" i="0">
                <a:solidFill>
                  <a:srgbClr val="1A549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Pointer</a:t>
            </a:r>
            <a:r>
              <a:rPr lang="ko-KR" altLang="en-US" b="1" i="0">
                <a:solidFill>
                  <a:srgbClr val="1A549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en-US" altLang="ko-KR" b="1" i="0">
                <a:solidFill>
                  <a:srgbClr val="1A549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15</a:t>
            </a:r>
            <a:r>
              <a:rPr lang="ko-KR" altLang="en-US" b="1" i="0">
                <a:solidFill>
                  <a:srgbClr val="1A549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</a:t>
            </a:r>
            <a:r>
              <a:rPr lang="en-US" altLang="ko-KR" b="1" i="0">
                <a:solidFill>
                  <a:srgbClr val="1A549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block pointer</a:t>
            </a:r>
            <a:r>
              <a:rPr lang="ko-KR" altLang="en-US" b="1" i="0">
                <a:solidFill>
                  <a:srgbClr val="1A549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가지고 있다</a:t>
            </a:r>
            <a:r>
              <a:rPr lang="en-US" altLang="ko-KR" b="1" i="0">
                <a:solidFill>
                  <a:srgbClr val="1A549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************************************************************************************</a:t>
            </a:r>
          </a:p>
          <a:p>
            <a:pPr algn="l"/>
            <a:r>
              <a:rPr lang="ko-KR" altLang="en-US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아이노드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사용량 확인</a:t>
            </a:r>
            <a:endParaRPr lang="en-US" altLang="ko-KR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$ df -</a:t>
            </a:r>
            <a:r>
              <a:rPr lang="en-US" altLang="ko-KR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  <a:p>
            <a:pPr algn="l"/>
            <a:endParaRPr lang="en-US" altLang="ko-KR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Filesystem </a:t>
            </a:r>
            <a:r>
              <a:rPr lang="en-US" altLang="ko-KR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Inodes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IUsed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IFree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IUse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% Mounted on 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/dev/sda1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1310720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152112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1158608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12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% / </a:t>
            </a:r>
          </a:p>
          <a:p>
            <a:pPr algn="l"/>
            <a:r>
              <a:rPr lang="en-US" altLang="ko-KR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tmpfs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1007655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1007654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% /dev/</a:t>
            </a:r>
            <a:r>
              <a:rPr lang="en-US" altLang="ko-KR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shm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/dev/sdb1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6553600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5113893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1439707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0" i="0">
                <a:solidFill>
                  <a:srgbClr val="00808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79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% /data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366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478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ap:  </a:t>
            </a: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en-US" altLang="ko-KR"/>
              <a:t>a</a:t>
            </a:r>
            <a:r>
              <a:rPr lang="ko-KR" altLang="en-US"/>
              <a:t>는 인수 없고</a:t>
            </a:r>
            <a:r>
              <a:rPr lang="en-US" altLang="ko-KR"/>
              <a:t>, p</a:t>
            </a:r>
            <a:r>
              <a:rPr lang="ko-KR" altLang="en-US"/>
              <a:t>는 인수 있음</a:t>
            </a:r>
            <a:endParaRPr lang="en-US" altLang="ko-KR"/>
          </a:p>
          <a:p>
            <a:r>
              <a:rPr lang="en-US" altLang="ko-KR"/>
              <a:t>a:p:  </a:t>
            </a:r>
            <a:r>
              <a:rPr lang="en-US" altLang="ko-KR">
                <a:sym typeface="Wingdings" panose="05000000000000000000" pitchFamily="2" charset="2"/>
              </a:rPr>
              <a:t> a</a:t>
            </a:r>
            <a:r>
              <a:rPr lang="ko-KR" altLang="en-US">
                <a:sym typeface="Wingdings" panose="05000000000000000000" pitchFamily="2" charset="2"/>
              </a:rPr>
              <a:t>는</a:t>
            </a:r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ko-KR" altLang="en-US">
                <a:sym typeface="Wingdings" panose="05000000000000000000" pitchFamily="2" charset="2"/>
              </a:rPr>
              <a:t>인수 있고</a:t>
            </a:r>
            <a:r>
              <a:rPr lang="en-US" altLang="ko-KR">
                <a:sym typeface="Wingdings" panose="05000000000000000000" pitchFamily="2" charset="2"/>
              </a:rPr>
              <a:t>, p</a:t>
            </a:r>
            <a:r>
              <a:rPr lang="ko-KR" altLang="en-US">
                <a:sym typeface="Wingdings" panose="05000000000000000000" pitchFamily="2" charset="2"/>
              </a:rPr>
              <a:t>도 인수 있음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illegal option </a:t>
            </a:r>
            <a:r>
              <a:rPr lang="ko-KR" altLang="en-US">
                <a:sym typeface="Wingdings" panose="05000000000000000000" pitchFamily="2" charset="2"/>
              </a:rPr>
              <a:t>이라는 에러 메시지는 </a:t>
            </a:r>
            <a:r>
              <a:rPr lang="en-US" altLang="ko-KR">
                <a:sym typeface="Wingdings" panose="05000000000000000000" pitchFamily="2" charset="2"/>
              </a:rPr>
              <a:t>getopts </a:t>
            </a:r>
            <a:r>
              <a:rPr lang="ko-KR" altLang="en-US">
                <a:sym typeface="Wingdings" panose="05000000000000000000" pitchFamily="2" charset="2"/>
              </a:rPr>
              <a:t>명령어 기능으로 정의되지 않은 옵션이 입력되면 자동으로 출력됨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shift 3   </a:t>
            </a:r>
            <a:r>
              <a:rPr lang="ko-KR" altLang="en-US">
                <a:sym typeface="Wingdings" panose="05000000000000000000" pitchFamily="2" charset="2"/>
              </a:rPr>
              <a:t>왼쪽으로 </a:t>
            </a:r>
            <a:r>
              <a:rPr lang="en-US" altLang="ko-KR">
                <a:sym typeface="Wingdings" panose="05000000000000000000" pitchFamily="2" charset="2"/>
              </a:rPr>
              <a:t>3</a:t>
            </a:r>
            <a:r>
              <a:rPr lang="ko-KR" altLang="en-US">
                <a:sym typeface="Wingdings" panose="05000000000000000000" pitchFamily="2" charset="2"/>
              </a:rPr>
              <a:t>칸 이동</a:t>
            </a: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path</a:t>
            </a:r>
            <a:r>
              <a:rPr lang="ko-KR" altLang="en-US">
                <a:sym typeface="Wingdings" panose="05000000000000000000" pitchFamily="2" charset="2"/>
              </a:rPr>
              <a:t> 변수에는 </a:t>
            </a:r>
            <a:r>
              <a:rPr lang="en-US" altLang="ko-KR">
                <a:sym typeface="Wingdings" panose="05000000000000000000" pitchFamily="2" charset="2"/>
              </a:rPr>
              <a:t>/home/usr01 </a:t>
            </a:r>
            <a:r>
              <a:rPr lang="ko-KR" altLang="en-US">
                <a:sym typeface="Wingdings" panose="05000000000000000000" pitchFamily="2" charset="2"/>
              </a:rPr>
              <a:t>들어 있음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if [ -n  … ]  </a:t>
            </a: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ko-KR" altLang="en-US"/>
              <a:t>문자열이 </a:t>
            </a:r>
            <a:r>
              <a:rPr lang="en-US" altLang="ko-KR"/>
              <a:t>null</a:t>
            </a:r>
            <a:r>
              <a:rPr lang="ko-KR" altLang="en-US"/>
              <a:t>이 아니면 참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61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$ kill</a:t>
            </a:r>
            <a:r>
              <a:rPr lang="ko-KR" altLang="en-US"/>
              <a:t> </a:t>
            </a:r>
            <a:r>
              <a:rPr lang="en-US" altLang="ko-KR"/>
              <a:t>–l  </a:t>
            </a: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ko-KR" altLang="en-US">
                <a:sym typeface="Wingdings" panose="05000000000000000000" pitchFamily="2" charset="2"/>
              </a:rPr>
              <a:t>시스템</a:t>
            </a:r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ko-KR" altLang="en-US">
                <a:sym typeface="Wingdings" panose="05000000000000000000" pitchFamily="2" charset="2"/>
              </a:rPr>
              <a:t>시그널 목록으로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en-US" altLang="ko-KR"/>
              <a:t>Ctrl+C</a:t>
            </a:r>
            <a:r>
              <a:rPr lang="ko-KR" altLang="en-US"/>
              <a:t>를 입력하면 목록 중에 </a:t>
            </a:r>
            <a:r>
              <a:rPr lang="en-US" altLang="ko-KR"/>
              <a:t>2</a:t>
            </a:r>
            <a:r>
              <a:rPr lang="ko-KR" altLang="en-US"/>
              <a:t>번인 </a:t>
            </a:r>
            <a:r>
              <a:rPr lang="en-US" altLang="ko-KR"/>
              <a:t>SIGINT</a:t>
            </a:r>
            <a:r>
              <a:rPr lang="ko-KR" altLang="en-US"/>
              <a:t>이 발생한다</a:t>
            </a:r>
            <a:r>
              <a:rPr lang="en-US" altLang="ko-KR"/>
              <a:t>.</a:t>
            </a:r>
          </a:p>
          <a:p>
            <a:r>
              <a:rPr lang="en-US" altLang="ko-KR"/>
              <a:t>SIGINT</a:t>
            </a:r>
            <a:r>
              <a:rPr lang="ko-KR" altLang="en-US"/>
              <a:t>를 받은 프로세스는 그대로 종료되는 게 보통이지만 셀스크립트에서는 시그널을 받았을 때 동작을 </a:t>
            </a:r>
            <a:r>
              <a:rPr lang="en-US" altLang="ko-KR"/>
              <a:t>trap </a:t>
            </a:r>
            <a:r>
              <a:rPr lang="ko-KR" altLang="en-US"/>
              <a:t>명령어로 제어 할 수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trap ‘ ’ INT  </a:t>
            </a: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ko-KR" altLang="en-US">
                <a:sym typeface="Wingdings" panose="05000000000000000000" pitchFamily="2" charset="2"/>
              </a:rPr>
              <a:t>옆과 같이 명령어 부분을 비워두면 </a:t>
            </a:r>
            <a:r>
              <a:rPr lang="en-US" altLang="ko-KR">
                <a:sym typeface="Wingdings" panose="05000000000000000000" pitchFamily="2" charset="2"/>
              </a:rPr>
              <a:t>Ctrl+C</a:t>
            </a:r>
            <a:r>
              <a:rPr lang="ko-KR" altLang="en-US">
                <a:sym typeface="Wingdings" panose="05000000000000000000" pitchFamily="2" charset="2"/>
              </a:rPr>
              <a:t>를 무시하는 키보드 입력으로 종료할 수 없는 프로세스를 만들 수 있다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52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778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354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4. </a:t>
            </a:r>
            <a:r>
              <a:rPr lang="ko-KR" altLang="en-US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심볼릭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링크와 하드 링크 차이</a:t>
            </a:r>
            <a:endParaRPr lang="ko-KR" altLang="en-US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심볼릭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링크와 하드 링크의 큰 차이는 새로운 </a:t>
            </a:r>
            <a:r>
              <a:rPr lang="en-US" altLang="ko-KR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-node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생성 여부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 차이에 따라 원본 파일이 삭제할 경우 접근 가능 여부도 달라집니다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자세한 차이는 아래 표를 참고 바랍니다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5.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사용 시기</a:t>
            </a:r>
            <a:endParaRPr lang="ko-KR" altLang="en-US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1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심볼릭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링크</a:t>
            </a:r>
            <a:b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 시스템에 링크할 경우 사용합니다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2.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디렉토리를 링크할 경우 사용합니다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하드 링크</a:t>
            </a:r>
            <a:b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저장 공간</a:t>
            </a:r>
          </a:p>
          <a:p>
            <a:pPr algn="l"/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하드 링크 파일은 마치 용량을 점유하고 있는 것처럼 보이지만 진짜로 데이터를 복사한 것이 아니라 이미 존재하는 데이터의 위치만 가리키고 있으며 별도의 데이터를 저장하지 않기 때문에 용량을 차지하지 않습니다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반면 </a:t>
            </a:r>
            <a:r>
              <a:rPr lang="ko-KR" altLang="en-US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심볼릭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링크는 자신이 가리키고 있는 파일의 위치를 데이터로서 저장하기 때문에 약간의 용량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보통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4KB)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차지합니다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b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2.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성능</a:t>
            </a:r>
          </a:p>
          <a:p>
            <a:pPr algn="l"/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다른 파일을 거치지 않고 직접 디스크 포인터에 액세스하므로 하드 링크로 액세스하면 성능이 약간 좋아짐</a:t>
            </a:r>
          </a:p>
          <a:p>
            <a:pPr algn="l"/>
            <a:b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 위치 이동</a:t>
            </a:r>
          </a:p>
          <a:p>
            <a:pPr algn="l"/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원본 파일을 같은 파일 시스템의 다른 위치로 옮기면 하드 링크는 계속 작동하지만 소프트 링크는 실패함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b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 4.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안전성</a:t>
            </a:r>
          </a:p>
          <a:p>
            <a:pPr algn="l"/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b="0" i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심볼릭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링크보다 하드 링크가 데이터 안전성이 우수함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6. </a:t>
            </a:r>
            <a:r>
              <a:rPr lang="ko-KR" altLang="en-US" b="1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관련 명령어</a:t>
            </a:r>
            <a:endParaRPr lang="ko-KR" altLang="en-US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4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90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$ find . –type f –print | </a:t>
            </a:r>
            <a:r>
              <a:rPr lang="en-US" altLang="ko-KR" err="1"/>
              <a:t>wc</a:t>
            </a:r>
            <a:r>
              <a:rPr lang="en-US" altLang="ko-KR"/>
              <a:t> -l</a:t>
            </a:r>
          </a:p>
          <a:p>
            <a:r>
              <a:rPr lang="en-US" altLang="ko-KR"/>
              <a:t>$ find . –</a:t>
            </a:r>
            <a:r>
              <a:rPr lang="en-US" altLang="ko-KR" err="1"/>
              <a:t>maxdepth</a:t>
            </a:r>
            <a:r>
              <a:rPr lang="en-US" altLang="ko-KR"/>
              <a:t> 1 –type f –print | </a:t>
            </a:r>
            <a:r>
              <a:rPr lang="en-US" altLang="ko-KR" err="1"/>
              <a:t>wc</a:t>
            </a:r>
            <a:r>
              <a:rPr lang="en-US" altLang="ko-KR"/>
              <a:t> -l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20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7285A-922C-4F24-B3A3-78C084404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1B143-1DBB-45B0-A396-7D63CCDE6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15BB0-EFF5-46CA-AC02-03E7CCF0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B61D-4EF8-4A59-A1EF-D5E58CFDEB18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A64EE-5985-4AFF-B3BF-0F8E8F74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9003D-AC49-4AEE-81E6-34893A77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3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451A1-08CC-4272-96ED-441F7EDF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8BAE8-EFE4-40DA-8678-CEB58458B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6B7F2-F6B8-4391-879C-113D30A4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8B18-95BD-4EF0-A89C-566510A52101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94A03-6F2B-42B3-8C7E-F2DB5BA8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AE535-AA6D-4DE6-84CD-6BD04555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3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BBCD11-600E-44A0-9576-5EF4736E6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B7B26B-F295-432E-8241-ADFEC3FA4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EAA80-BD2C-4C47-BA81-098AD42C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130E-1C58-4FD8-A4C7-6C6953C9F88A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56961-BB90-4180-93CB-0F9C95DC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13A69-1A44-4682-9D54-A14D0817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2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14B08-777E-4102-B86F-45D5F79B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E678D-A723-47D4-9E9E-120247950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9132A-76A6-410C-8DD6-016F05F0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08DA-27A4-4FF5-B13F-C1D4FCAAF9AA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6D208-10F3-4666-B97A-2116923B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7AECD-061D-47A9-B63D-6F01EE8C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58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F5665-D03B-4C67-8BD0-8A51AE7D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D5063-1F28-4BF6-A96B-E609D8413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38E30-9E50-4766-8A2F-28A85006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7720-B13E-496C-9CDE-25B04CC57B89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C0A94-3C35-4A64-A517-9472AB43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0917A-CE91-43F9-8867-D427CC82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4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2B670-94E7-446B-BC75-2D9040D3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352C8-CABF-4A90-85C2-A9FFFF470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08F69C-6403-49D6-A3C7-61A51005E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450FB9-43D3-4A37-B8E5-B355520F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07DD-F0ED-4270-B78C-E59B87EECAD7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459BD5-547B-4C47-AFBB-94D615E8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F1388-5EAD-4EF6-A635-6290E9DF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9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34FFC-F677-4E20-A3CF-C776515B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A58EE8-95B2-4784-A09D-686D5AB84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1F9877-940D-4A55-A79F-845F8BC64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FEF3C6-CFE5-480E-BE80-7FB4E7CF5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715EBC-8115-43D7-BC1D-D7A220933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4621A0-ABFB-43BA-B114-EA0C6A84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35-8DB0-4739-ABDF-9C191990994B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ACC9D-39DD-4B9F-B29B-EF5D2F29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621B0C-93C4-47FC-ADF7-3D397163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92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A5043-AB2B-4275-9442-11448BED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4D7A7F-2F79-4211-875C-EC1A4C56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C765-543A-4858-86A7-199EF14B2A0F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A2A454-703B-491A-B1C5-3F730044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FFB503-0A9D-4898-A11A-EFB88CE0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6F3051-C379-4FAD-B61C-2C758D24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C24F-E1D2-4FA9-8C93-BDE3725DD981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BE2424-E1AA-4659-9664-31E89036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821C2F-E3DA-49CF-887F-79E667A4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13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5CEF5-65EC-40A5-830D-06251896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AB816-41F9-4292-95C9-9AD12EFA2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E5C38-BCFC-405E-B274-AA7D24E26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B8FBE-C50D-49B1-B2D9-0732D52B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62EE-1B01-4A6A-AF89-2855D2B26BEB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F7ECDB-9DEB-482C-8918-436FA087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5C17CC-2B1E-4D6A-B856-FB3F765D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7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23E2F-2285-415C-90AC-221265E8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2DF2F2-A436-41DC-8B85-19E1885D5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A3D02F-1773-43D6-AAA5-DF787E169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BDA403-FBA2-4EB5-B3C2-62F23A42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5917-6D32-4714-9CFD-E1A898BC054A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1C2C1-DE4C-47E0-A712-B81CD01D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36518-434E-46ED-A754-684CFD7F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0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64B650-7EB6-4167-BEC1-EE3A4A63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BDFC6-8DCE-4B8B-A63D-D0C65225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E14BF-8956-4EA1-BE33-6C97FAE42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8869E-2625-483A-AF0A-183E249B00E9}" type="datetime1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83BD1-4FF8-4543-AFE0-F9B8B93B1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2F40E-2F48-48C0-96A8-1CDFCB0E3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4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cosys.com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7" Type="http://schemas.openxmlformats.org/officeDocument/2006/relationships/hyperlink" Target="http://www.snu.ac.kr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gang.ac.kr/" TargetMode="External"/><Relationship Id="rId5" Type="http://schemas.openxmlformats.org/officeDocument/2006/relationships/hyperlink" Target="http://www.racosys.com/" TargetMode="External"/><Relationship Id="rId4" Type="http://schemas.openxmlformats.org/officeDocument/2006/relationships/hyperlink" Target="http://www.google.com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gang.ac.kr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&#54620;&#44397;&#51064;&#53552;&#45367;&#51221;&#48372;&#49468;&#53552;.&#54620;&#44397;/jsp/statboard/dns/dnsRoot/currentWorld.jsp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cosys.com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cosys.com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xx.com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xxx.com&#51012;/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10797-6387-4979-8F01-2A16B42B5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altLang="ko-KR" sz="8000"/>
              <a:t>Linux</a:t>
            </a:r>
            <a:r>
              <a:rPr lang="ko-KR" altLang="en-US" sz="8000"/>
              <a:t> </a:t>
            </a:r>
            <a:br>
              <a:rPr lang="en-US" altLang="ko-KR"/>
            </a:br>
            <a:r>
              <a:rPr lang="en-US" altLang="ko-KR" sz="3200"/>
              <a:t>- CentOS</a:t>
            </a:r>
            <a:r>
              <a:rPr lang="ko-KR" altLang="en-US" sz="3200"/>
              <a:t> </a:t>
            </a:r>
            <a:r>
              <a:rPr lang="en-US" altLang="ko-KR" sz="3200"/>
              <a:t>8 -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847188-201C-4473-971B-AC25A91CA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 anchorCtr="0"/>
          <a:lstStyle/>
          <a:p>
            <a:pPr algn="r"/>
            <a:r>
              <a:rPr lang="en-US" altLang="ko-KR"/>
              <a:t>2022.01</a:t>
            </a:r>
          </a:p>
          <a:p>
            <a:pPr algn="r"/>
            <a:r>
              <a:rPr lang="en-US" altLang="ko-KR"/>
              <a:t>RACOS System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0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기본 명령어 </a:t>
            </a:r>
            <a:r>
              <a:rPr lang="en-US" altLang="ko-KR" sz="3600"/>
              <a:t>IV</a:t>
            </a:r>
            <a:endParaRPr lang="ko-KR" altLang="en-US" sz="360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64B2712-3457-4A2D-A253-DAC7E796F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91617"/>
              </p:ext>
            </p:extLst>
          </p:nvPr>
        </p:nvGraphicFramePr>
        <p:xfrm>
          <a:off x="838199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800">
                  <a:extLst>
                    <a:ext uri="{9D8B030D-6E8A-4147-A177-3AD203B41FA5}">
                      <a16:colId xmlns:a16="http://schemas.microsoft.com/office/drawing/2014/main" val="1614982275"/>
                    </a:ext>
                  </a:extLst>
                </a:gridCol>
                <a:gridCol w="2055201">
                  <a:extLst>
                    <a:ext uri="{9D8B030D-6E8A-4147-A177-3AD203B41FA5}">
                      <a16:colId xmlns:a16="http://schemas.microsoft.com/office/drawing/2014/main" val="348673229"/>
                    </a:ext>
                  </a:extLst>
                </a:gridCol>
                <a:gridCol w="3183964">
                  <a:extLst>
                    <a:ext uri="{9D8B030D-6E8A-4147-A177-3AD203B41FA5}">
                      <a16:colId xmlns:a16="http://schemas.microsoft.com/office/drawing/2014/main" val="3772331063"/>
                    </a:ext>
                  </a:extLst>
                </a:gridCol>
                <a:gridCol w="3115635">
                  <a:extLst>
                    <a:ext uri="{9D8B030D-6E8A-4147-A177-3AD203B41FA5}">
                      <a16:colId xmlns:a16="http://schemas.microsoft.com/office/drawing/2014/main" val="112067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echo $SHELL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XXX=123.txt 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date ‘test’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tree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1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ps</a:t>
                      </a:r>
                      <a:r>
                        <a:rPr lang="en-US" altLang="ko-KR" sz="1400"/>
                        <a:t> $$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echo $XXX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date ‘test’ &amp;&amp; </a:t>
                      </a:r>
                      <a:r>
                        <a:rPr lang="en-US" altLang="ko-KR" sz="1400" err="1"/>
                        <a:t>printf</a:t>
                      </a:r>
                      <a:r>
                        <a:rPr lang="en-US" altLang="ko-KR" sz="1400"/>
                        <a:t> ”</a:t>
                      </a:r>
                      <a:r>
                        <a:rPr lang="en-US" altLang="ko-KR" sz="1400" err="1"/>
                        <a:t>Racos</a:t>
                      </a:r>
                      <a:r>
                        <a:rPr lang="en-US" altLang="ko-KR" sz="1400"/>
                        <a:t>\n”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tree –d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41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echo $$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printf</a:t>
                      </a:r>
                      <a:r>
                        <a:rPr lang="en-US" altLang="ko-KR" sz="1400"/>
                        <a:t> $XXX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date ‘test’ || </a:t>
                      </a:r>
                      <a:r>
                        <a:rPr lang="en-US" altLang="ko-KR" sz="1400" err="1"/>
                        <a:t>printf</a:t>
                      </a:r>
                      <a:r>
                        <a:rPr lang="en-US" altLang="ko-KR" sz="1400"/>
                        <a:t> ”</a:t>
                      </a:r>
                      <a:r>
                        <a:rPr lang="en-US" altLang="ko-KR" sz="1400" err="1"/>
                        <a:t>Racos</a:t>
                      </a:r>
                      <a:r>
                        <a:rPr lang="en-US" altLang="ko-KR" sz="1400"/>
                        <a:t>\n”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tree –f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62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env </a:t>
                      </a:r>
                      <a:r>
                        <a:rPr lang="ko-KR" altLang="en-US" sz="1400"/>
                        <a:t>또는 </a:t>
                      </a:r>
                      <a:r>
                        <a:rPr lang="en-US" altLang="ko-KR" sz="1400" err="1"/>
                        <a:t>printenv</a:t>
                      </a:r>
                      <a:r>
                        <a:rPr lang="ko-KR" altLang="en-US" sz="14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printf</a:t>
                      </a:r>
                      <a:r>
                        <a:rPr lang="en-US" altLang="ko-KR" sz="1400"/>
                        <a:t> ‘%s\n’ $XXX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linux;date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tree –d –L 1 / 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3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env </a:t>
                      </a:r>
                      <a:r>
                        <a:rPr lang="ko-KR" altLang="en-US" sz="1400"/>
                        <a:t>또는 </a:t>
                      </a:r>
                      <a:r>
                        <a:rPr lang="en-US" altLang="ko-KR" sz="1400" err="1"/>
                        <a:t>printenv</a:t>
                      </a:r>
                      <a:r>
                        <a:rPr lang="ko-KR" altLang="en-US" sz="14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unset XXX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history </a:t>
                      </a:r>
                      <a:r>
                        <a:rPr lang="ko-KR" altLang="en-US" sz="1400"/>
                        <a:t>한 후에  </a:t>
                      </a:r>
                      <a:r>
                        <a:rPr lang="en-US" altLang="ko-KR" sz="1400"/>
                        <a:t>!</a:t>
                      </a:r>
                      <a:r>
                        <a:rPr lang="ko-KR" altLang="en-US" sz="1400"/>
                        <a:t>번호 또는 </a:t>
                      </a:r>
                      <a:r>
                        <a:rPr lang="en-US" altLang="ko-KR" sz="1400"/>
                        <a:t>!</a:t>
                      </a:r>
                      <a:r>
                        <a:rPr lang="ko-KR" altLang="en-US" sz="1400"/>
                        <a:t>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cd .  cd ..  cd - cd ~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0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env | grep HISTSIZE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date </a:t>
                      </a:r>
                      <a:r>
                        <a:rPr lang="ko-KR" altLang="en-US" sz="1400"/>
                        <a:t>한 후에 </a:t>
                      </a:r>
                      <a:r>
                        <a:rPr lang="en-US" altLang="ko-KR" sz="1400"/>
                        <a:t>!! </a:t>
                      </a:r>
                      <a:r>
                        <a:rPr lang="ko-KR" altLang="en-US" sz="1400"/>
                        <a:t>또는 </a:t>
                      </a:r>
                      <a:r>
                        <a:rPr lang="en-US" altLang="ko-KR" sz="1400"/>
                        <a:t>!-1,  !-2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cd /dev      cd ./dev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0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ZZZ=123.txt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&gt;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date; !#  </a:t>
                      </a:r>
                      <a:r>
                        <a:rPr lang="ko-KR" altLang="en-US" sz="1400"/>
                        <a:t>또는 </a:t>
                      </a:r>
                      <a:r>
                        <a:rPr lang="en-US" altLang="ko-KR" sz="1400"/>
                        <a:t>date; sleep 2; !#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ls -al | grep ^d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export YYY=123.txt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&gt;&gt;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cat z123.txt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0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DATE=`date`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|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find . –type d –print | </a:t>
                      </a:r>
                      <a:r>
                        <a:rPr lang="en-US" altLang="ko-KR" sz="1400" err="1"/>
                        <a:t>wc</a:t>
                      </a:r>
                      <a:r>
                        <a:rPr lang="en-US" altLang="ko-KR" sz="1400"/>
                        <a:t> -l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cat z123.txt &gt; /dev/null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1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DATE=$(date)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&lt;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cat z123.txt &gt; /dev/null  2&gt;&amp;1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1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date ‘+%H:%M’ 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sort &lt; file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cat z123.txt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&gt;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222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49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dat</a:t>
                      </a:r>
                      <a:r>
                        <a:rPr lang="en-US" altLang="ko-KR" sz="1400"/>
                        <a:t> Tab-Key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sort &lt; file &gt; file.txt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cat z123.txt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&gt;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222</a:t>
                      </a:r>
                      <a:r>
                        <a:rPr lang="ko-KR" altLang="en-US" sz="1400"/>
                        <a:t>  </a:t>
                      </a:r>
                      <a:r>
                        <a:rPr lang="en-US" altLang="ko-KR" sz="1400"/>
                        <a:t>2&gt;&amp;1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78639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04178-D53B-4CA2-9DCF-03F39592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50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</a:t>
            </a:r>
            <a:r>
              <a:rPr lang="ko-KR" altLang="en-US" sz="3600"/>
              <a:t> 명령어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--- </a:t>
            </a:r>
            <a:r>
              <a:rPr lang="ko-KR" altLang="en-US"/>
              <a:t>명령어 자동 완성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dat</a:t>
            </a:r>
            <a:r>
              <a:rPr lang="en-US" altLang="ko-KR"/>
              <a:t>          (</a:t>
            </a:r>
            <a:r>
              <a:rPr lang="ko-KR" altLang="en-US"/>
              <a:t>이 상태에서 </a:t>
            </a:r>
            <a:r>
              <a:rPr lang="en-US" altLang="ko-KR"/>
              <a:t>Tab </a:t>
            </a:r>
            <a:r>
              <a:rPr lang="ko-KR" altLang="en-US"/>
              <a:t>치면</a:t>
            </a:r>
            <a:r>
              <a:rPr lang="en-US" altLang="ko-KR"/>
              <a:t>?)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--- </a:t>
            </a:r>
            <a:r>
              <a:rPr lang="ko-KR" altLang="en-US"/>
              <a:t>다중 명령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linux</a:t>
            </a:r>
            <a:r>
              <a:rPr lang="en-US" altLang="ko-KR"/>
              <a:t>; date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linux</a:t>
            </a:r>
            <a:r>
              <a:rPr lang="en-US" altLang="ko-KR"/>
              <a:t> &amp;&amp; date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linux</a:t>
            </a:r>
            <a:r>
              <a:rPr lang="en-US" altLang="ko-KR"/>
              <a:t> || date</a:t>
            </a:r>
          </a:p>
          <a:p>
            <a:pPr marL="0" indent="0">
              <a:buNone/>
            </a:pPr>
            <a:r>
              <a:rPr lang="en-US" altLang="ko-KR"/>
              <a:t>$ date ‘</a:t>
            </a:r>
            <a:r>
              <a:rPr lang="en-US" altLang="ko-KR" err="1"/>
              <a:t>racos</a:t>
            </a:r>
            <a:r>
              <a:rPr lang="en-US" altLang="ko-KR"/>
              <a:t>’ || </a:t>
            </a:r>
            <a:r>
              <a:rPr lang="en-US" altLang="ko-KR" err="1"/>
              <a:t>printf</a:t>
            </a:r>
            <a:r>
              <a:rPr lang="en-US" altLang="ko-KR"/>
              <a:t> “123\n” &amp;&amp; </a:t>
            </a:r>
            <a:r>
              <a:rPr lang="en-US" altLang="ko-KR" err="1"/>
              <a:t>printf</a:t>
            </a:r>
            <a:r>
              <a:rPr lang="en-US" altLang="ko-KR"/>
              <a:t> “456\n”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ADADCF-E5DE-45F9-AD65-10E8B561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14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 : </a:t>
            </a:r>
            <a:r>
              <a:rPr lang="ko-KR" altLang="en-US" sz="3600"/>
              <a:t>변수 지정과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$ FILENAME = test.txt</a:t>
            </a:r>
          </a:p>
          <a:p>
            <a:pPr marL="0" indent="0">
              <a:buNone/>
            </a:pPr>
            <a:r>
              <a:rPr lang="en-US" altLang="ko-KR"/>
              <a:t>$ FILENAME= test.txt</a:t>
            </a:r>
          </a:p>
          <a:p>
            <a:pPr marL="0" indent="0">
              <a:buNone/>
            </a:pPr>
            <a:r>
              <a:rPr lang="en-US" altLang="ko-KR"/>
              <a:t>$ FILENAME =test.txt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FILENAME=test.txt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“%s\n” $FILENAME</a:t>
            </a:r>
          </a:p>
          <a:p>
            <a:pPr marL="0" indent="0">
              <a:buNone/>
            </a:pPr>
            <a:r>
              <a:rPr lang="en-US" altLang="ko-KR"/>
              <a:t>$ echo $FILENAME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B71C2-1001-40A9-B80E-15A11591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Linux </a:t>
            </a:r>
            <a:r>
              <a:rPr lang="ko-KR" altLang="en-US" sz="3600"/>
              <a:t>기본 </a:t>
            </a:r>
            <a:r>
              <a:rPr lang="en-US" altLang="ko-KR" sz="3600"/>
              <a:t>Directories</a:t>
            </a:r>
            <a:endParaRPr lang="ko-KR" altLang="en-US" sz="360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FE24BF7-F6F9-4ABC-B9E7-F0ADEF658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516127"/>
              </p:ext>
            </p:extLst>
          </p:nvPr>
        </p:nvGraphicFramePr>
        <p:xfrm>
          <a:off x="838200" y="1292088"/>
          <a:ext cx="10515600" cy="470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383">
                  <a:extLst>
                    <a:ext uri="{9D8B030D-6E8A-4147-A177-3AD203B41FA5}">
                      <a16:colId xmlns:a16="http://schemas.microsoft.com/office/drawing/2014/main" val="4253637671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944643794"/>
                    </a:ext>
                  </a:extLst>
                </a:gridCol>
                <a:gridCol w="5816237">
                  <a:extLst>
                    <a:ext uri="{9D8B030D-6E8A-4147-A177-3AD203B41FA5}">
                      <a16:colId xmlns:a16="http://schemas.microsoft.com/office/drawing/2014/main" val="40584397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21859419"/>
                    </a:ext>
                  </a:extLst>
                </a:gridCol>
              </a:tblGrid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No</a:t>
                      </a:r>
                      <a:endParaRPr lang="ko-KR" altLang="en-US" sz="12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Directory</a:t>
                      </a:r>
                      <a:endParaRPr lang="ko-KR" altLang="en-US" sz="12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Description</a:t>
                      </a:r>
                      <a:endParaRPr lang="ko-KR" altLang="en-US" sz="12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Remark</a:t>
                      </a:r>
                      <a:endParaRPr lang="ko-KR" altLang="en-US" sz="12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222690"/>
                  </a:ext>
                </a:extLst>
              </a:tr>
              <a:tr h="139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최상위 디렉토리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Root Directory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15598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/bin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실행파일 모음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mv, cat 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등의 명령어 프로그램들이 모여 있음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약자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014470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/boot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리눅스커널과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부팅과 관련된 파일들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부트로더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모여 있음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err="1"/>
                        <a:t>vmlinuz</a:t>
                      </a:r>
                      <a:r>
                        <a:rPr lang="en-US" altLang="ko-KR" sz="1200"/>
                        <a:t>-*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86070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04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/dev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물리적인 장치들이 파일화 되어 있음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약자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15195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05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</a:t>
                      </a:r>
                      <a:r>
                        <a:rPr lang="en-US" altLang="ko-KR" sz="1200" err="1"/>
                        <a:t>etc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각종 환경 설정 파일들이 모여 있음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96184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06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/home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개별 사용자들 디렉토리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343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07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/lib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각종 라이브러리 저장 디렉토리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92236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08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</a:t>
                      </a:r>
                      <a:r>
                        <a:rPr lang="en-US" altLang="ko-KR" sz="1200" err="1"/>
                        <a:t>mnt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CD-ROM, 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파일 시스템 등을 마운트 할 때 사용되는 디렉토리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746860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09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/proc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실행되고 있는 프로세스들이 파일화 되어서 저장되는 디렉토리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996949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/root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계정의 홈 디렉토리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027628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</a:t>
                      </a:r>
                      <a:r>
                        <a:rPr lang="en-US" altLang="ko-KR" sz="1200" err="1"/>
                        <a:t>sbin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주로 시스템 관리자가 쓰는 시스템 관련 명령어 프로그램들이 모여 있음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System-binary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약자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10701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</a:t>
                      </a:r>
                      <a:r>
                        <a:rPr lang="en-US" altLang="ko-KR" sz="1200" err="1"/>
                        <a:t>tmp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임시 저장 디렉토리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일반적으로 모든 사용자들에게 열려 있음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11404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</a:t>
                      </a:r>
                      <a:r>
                        <a:rPr lang="en-US" altLang="ko-KR" sz="1200" err="1"/>
                        <a:t>usr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주로 새로 설치되는 프로그램들이 저장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윈도우의 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Files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같은 폴더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998179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/var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로그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Spooling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파일 등이 저장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메일 서버로 운영될 경우 메일이 여기 저장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43259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793016-E8C5-4287-B96F-502C67CC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7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다양한 </a:t>
            </a:r>
            <a:r>
              <a:rPr lang="en-US" altLang="ko-KR" sz="3600"/>
              <a:t>bin Directories</a:t>
            </a:r>
            <a:endParaRPr lang="ko-KR" altLang="en-US" sz="36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21A395-6AFB-40AC-AE2E-D7F910E8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30B902BA-12B7-4E62-BE3A-A57E1721E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316975"/>
              </p:ext>
            </p:extLst>
          </p:nvPr>
        </p:nvGraphicFramePr>
        <p:xfrm>
          <a:off x="838200" y="1292088"/>
          <a:ext cx="10500360" cy="4729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383">
                  <a:extLst>
                    <a:ext uri="{9D8B030D-6E8A-4147-A177-3AD203B41FA5}">
                      <a16:colId xmlns:a16="http://schemas.microsoft.com/office/drawing/2014/main" val="4253637671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944643794"/>
                    </a:ext>
                  </a:extLst>
                </a:gridCol>
                <a:gridCol w="8429897">
                  <a:extLst>
                    <a:ext uri="{9D8B030D-6E8A-4147-A177-3AD203B41FA5}">
                      <a16:colId xmlns:a16="http://schemas.microsoft.com/office/drawing/2014/main" val="4058439753"/>
                    </a:ext>
                  </a:extLst>
                </a:gridCol>
              </a:tblGrid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No</a:t>
                      </a:r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Directory</a:t>
                      </a:r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Description</a:t>
                      </a:r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222690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/bin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관리자를 포함한 모든 사용자를 위한 공통 명령어가 이 폴더에 저장되어 있다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디렉토리에 있는 명령어는 다른 파일 시스템이 마운트 되지 않아도 사용 가능하다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예를 들어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/</a:t>
                      </a:r>
                      <a:r>
                        <a:rPr lang="en-US" altLang="ko-KR" sz="14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파티션이 마운트 되기 이전에 사용할 수 있는 바이너리 파일들이 저장되어 있다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이에 속하는 바이너리 파일로는 흔히 쓰는 </a:t>
                      </a:r>
                      <a:r>
                        <a:rPr lang="en-US" altLang="ko-KR" sz="1400"/>
                        <a:t>cat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명령어나 </a:t>
                      </a:r>
                      <a:r>
                        <a:rPr lang="en-US" altLang="ko-KR" sz="1400"/>
                        <a:t>ls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명령어 등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014470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/</a:t>
                      </a:r>
                      <a:r>
                        <a:rPr lang="en-US" altLang="ko-KR" sz="1400" err="1"/>
                        <a:t>sbin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폴더와 같이 멀티 사용자 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단일 사용자 모드에서 실행할 수 있고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Programs, Administration Utilities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같이 루트 권한이 있어야만 실행할 수 있는 명령어가 저장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86070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/</a:t>
                      </a:r>
                      <a:r>
                        <a:rPr lang="en-US" altLang="ko-KR" sz="1400" err="1"/>
                        <a:t>usr</a:t>
                      </a:r>
                      <a:r>
                        <a:rPr lang="en-US" altLang="ko-KR" sz="1400"/>
                        <a:t>/bin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4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 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시스템의 두번째 메이저 섹션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마운트 돼야만 사용할 수 있고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사용자가 공통으로 사용할 수 있는 명령어가 저장되어 있다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이에 속하는 바이너리 파일로는 </a:t>
                      </a:r>
                      <a:r>
                        <a:rPr lang="en-US" altLang="ko-KR" sz="1400" err="1"/>
                        <a:t>sudo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명령어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ko-KR" sz="1400"/>
                        <a:t>vi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명령어 등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15195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/</a:t>
                      </a:r>
                      <a:r>
                        <a:rPr lang="en-US" altLang="ko-KR" sz="1400" err="1"/>
                        <a:t>usr</a:t>
                      </a:r>
                      <a:r>
                        <a:rPr lang="en-US" altLang="ko-KR" sz="1400"/>
                        <a:t>/</a:t>
                      </a:r>
                      <a:r>
                        <a:rPr lang="en-US" altLang="ko-KR" sz="1400" err="1"/>
                        <a:t>sbin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4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폴더와 같지만 루트 권한이 있어야만 실행할 수 있는 명령어가 저장되어 있다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96184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05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/</a:t>
                      </a:r>
                      <a:r>
                        <a:rPr lang="en-US" altLang="ko-KR" sz="1400" err="1"/>
                        <a:t>usr</a:t>
                      </a:r>
                      <a:r>
                        <a:rPr lang="en-US" altLang="ko-KR" sz="1400"/>
                        <a:t>/local/bin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직접 작성한 스크립트 파일 또는 프로그램이나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package manager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의해 관리되지 않는 소프트웨어</a:t>
                      </a:r>
                      <a:endParaRPr lang="en-US" altLang="ko-KR" sz="14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이곳에 위치한 바이너리 파일들과 스크립트들은 일반 사용자를 위한 프로그램이다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다만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프로그램들은 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distribution package manager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의해 관리되지 않는다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예를 들어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본인이 직접 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directory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프로그램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(logically compiled program)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이라면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절대로 </a:t>
                      </a:r>
                      <a:r>
                        <a:rPr lang="en-US" altLang="ko-KR" sz="1400"/>
                        <a:t>/</a:t>
                      </a:r>
                      <a:r>
                        <a:rPr lang="en-US" altLang="ko-KR" sz="1400" err="1"/>
                        <a:t>usr</a:t>
                      </a:r>
                      <a:r>
                        <a:rPr lang="en-US" altLang="ko-KR" sz="1400"/>
                        <a:t>/bin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위치시켜선 안된다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추후 설치하는 스크립트 등에 의해 아무런 경고 없이 업그레이드되거나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삭제될 수 있기 때문이다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따라서 이런 프로그램들은 </a:t>
                      </a:r>
                      <a:r>
                        <a:rPr lang="en-US" altLang="ko-KR" sz="1400"/>
                        <a:t>/</a:t>
                      </a:r>
                      <a:r>
                        <a:rPr lang="en-US" altLang="ko-KR" sz="1400" err="1"/>
                        <a:t>usr</a:t>
                      </a:r>
                      <a:r>
                        <a:rPr lang="en-US" altLang="ko-KR" sz="1400"/>
                        <a:t>/local/bin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디렉토리에 위치해야 한다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343"/>
                  </a:ext>
                </a:extLst>
              </a:tr>
              <a:tr h="31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06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/</a:t>
                      </a:r>
                      <a:r>
                        <a:rPr lang="en-US" altLang="ko-KR" sz="1400" err="1"/>
                        <a:t>usr</a:t>
                      </a:r>
                      <a:r>
                        <a:rPr lang="en-US" altLang="ko-KR" sz="1400"/>
                        <a:t>/local/</a:t>
                      </a:r>
                      <a:r>
                        <a:rPr lang="en-US" altLang="ko-KR" sz="1400" err="1"/>
                        <a:t>sbin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마찬가지로 루트 권한이 있어야만 실행할 수 있는 명령어가 저장되어 있다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92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593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 err="1"/>
              <a:t>i</a:t>
            </a:r>
            <a:r>
              <a:rPr lang="en-US" altLang="ko-KR" sz="3600"/>
              <a:t>-node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altLang="ko-KR"/>
              <a:t>Index-node </a:t>
            </a:r>
            <a:r>
              <a:rPr lang="ko-KR" altLang="en-US"/>
              <a:t>약자</a:t>
            </a:r>
            <a:endParaRPr lang="en-US" altLang="ko-KR"/>
          </a:p>
          <a:p>
            <a:r>
              <a:rPr lang="ko-KR" altLang="en-US"/>
              <a:t>리눅스 시스템에서 파일을 빠르게 찾기 위한 수단</a:t>
            </a:r>
            <a:r>
              <a:rPr lang="en-US" altLang="ko-KR"/>
              <a:t>.</a:t>
            </a:r>
          </a:p>
          <a:p>
            <a:r>
              <a:rPr lang="ko-KR" altLang="en-US"/>
              <a:t>파일에 대한 </a:t>
            </a:r>
            <a:r>
              <a:rPr lang="en-US" altLang="ko-KR"/>
              <a:t>Meta </a:t>
            </a:r>
            <a:r>
              <a:rPr lang="ko-KR" altLang="en-US"/>
              <a:t>정보 저장</a:t>
            </a:r>
            <a:endParaRPr lang="en-US" altLang="ko-KR"/>
          </a:p>
          <a:p>
            <a:r>
              <a:rPr lang="ko-KR" altLang="en-US"/>
              <a:t>파일이나 디렉토리는 고유의 </a:t>
            </a:r>
            <a:r>
              <a:rPr lang="en-US" altLang="ko-KR" err="1"/>
              <a:t>i</a:t>
            </a:r>
            <a:r>
              <a:rPr lang="en-US" altLang="ko-KR"/>
              <a:t>-node</a:t>
            </a:r>
            <a:r>
              <a:rPr lang="ko-KR" altLang="en-US"/>
              <a:t>를 가지고 있음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180BB3-DDF4-4B0C-9A2F-DDFA4367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1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Hard Link &amp; Soft Link</a:t>
            </a:r>
            <a:endParaRPr lang="ko-KR" altLang="en-US" sz="360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204EB029-9765-432F-B39D-4EEFAB9CE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574590"/>
              </p:ext>
            </p:extLst>
          </p:nvPr>
        </p:nvGraphicFramePr>
        <p:xfrm>
          <a:off x="838200" y="1609408"/>
          <a:ext cx="10739033" cy="3686175"/>
        </p:xfrm>
        <a:graphic>
          <a:graphicData uri="http://schemas.openxmlformats.org/drawingml/2006/table">
            <a:tbl>
              <a:tblPr/>
              <a:tblGrid>
                <a:gridCol w="2555929">
                  <a:extLst>
                    <a:ext uri="{9D8B030D-6E8A-4147-A177-3AD203B41FA5}">
                      <a16:colId xmlns:a16="http://schemas.microsoft.com/office/drawing/2014/main" val="1059696527"/>
                    </a:ext>
                  </a:extLst>
                </a:gridCol>
                <a:gridCol w="4278001">
                  <a:extLst>
                    <a:ext uri="{9D8B030D-6E8A-4147-A177-3AD203B41FA5}">
                      <a16:colId xmlns:a16="http://schemas.microsoft.com/office/drawing/2014/main" val="168075989"/>
                    </a:ext>
                  </a:extLst>
                </a:gridCol>
                <a:gridCol w="3905103">
                  <a:extLst>
                    <a:ext uri="{9D8B030D-6E8A-4147-A177-3AD203B41FA5}">
                      <a16:colId xmlns:a16="http://schemas.microsoft.com/office/drawing/2014/main" val="531326630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ko-KR" altLang="en-US" b="1">
                          <a:solidFill>
                            <a:srgbClr val="FFFFFF"/>
                          </a:solidFill>
                          <a:effectLst/>
                        </a:rPr>
                        <a:t>구분</a:t>
                      </a:r>
                      <a:endParaRPr lang="ko-KR" altLang="en-US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D3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solidFill>
                            <a:srgbClr val="FFFFFF"/>
                          </a:solidFill>
                          <a:effectLst/>
                        </a:rPr>
                        <a:t>심볼릭 링크</a:t>
                      </a:r>
                      <a:endParaRPr lang="ko-KR" altLang="en-US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D3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solidFill>
                            <a:srgbClr val="FFFFFF"/>
                          </a:solidFill>
                          <a:effectLst/>
                        </a:rPr>
                        <a:t>하드 링크</a:t>
                      </a:r>
                      <a:endParaRPr lang="ko-KR" altLang="en-US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D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172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생성 명령어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ln –s [</a:t>
                      </a:r>
                      <a:r>
                        <a:rPr lang="ko-KR" altLang="en-US">
                          <a:effectLst/>
                        </a:rPr>
                        <a:t>원본 파일명</a:t>
                      </a:r>
                      <a:r>
                        <a:rPr lang="en-US" altLang="ko-KR">
                          <a:effectLst/>
                        </a:rPr>
                        <a:t>] [</a:t>
                      </a:r>
                      <a:r>
                        <a:rPr lang="ko-KR" altLang="en-US">
                          <a:effectLst/>
                        </a:rPr>
                        <a:t>링크 파일명</a:t>
                      </a:r>
                      <a:r>
                        <a:rPr lang="en-US" altLang="ko-KR">
                          <a:effectLst/>
                        </a:rPr>
                        <a:t>]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ln [</a:t>
                      </a:r>
                      <a:r>
                        <a:rPr lang="ko-KR" altLang="en-US">
                          <a:effectLst/>
                        </a:rPr>
                        <a:t>원본 파일명</a:t>
                      </a:r>
                      <a:r>
                        <a:rPr lang="en-US" altLang="ko-KR">
                          <a:effectLst/>
                        </a:rPr>
                        <a:t>] [</a:t>
                      </a:r>
                      <a:r>
                        <a:rPr lang="ko-KR" altLang="en-US">
                          <a:effectLst/>
                        </a:rPr>
                        <a:t>링크 파일명</a:t>
                      </a:r>
                      <a:r>
                        <a:rPr lang="en-US" altLang="ko-KR">
                          <a:effectLst/>
                        </a:rPr>
                        <a:t>]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D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24176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생성 종류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파일과 디렉토리 모두 생성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파일만 생성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866275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링크 기능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파일 또는 디렉토리 이름에 대한 링크를 가리킴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원본 파일에 대한 참조 또는 포인터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691859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원본 파일 삭제할 경우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액세스 불가능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액세스 가능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13357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inode </a:t>
                      </a:r>
                      <a:r>
                        <a:rPr lang="ko-KR" altLang="en-US" b="1">
                          <a:effectLst/>
                        </a:rPr>
                        <a:t>번호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다른 </a:t>
                      </a:r>
                      <a:r>
                        <a:rPr lang="en-US">
                          <a:effectLst/>
                        </a:rPr>
                        <a:t>inode </a:t>
                      </a:r>
                      <a:r>
                        <a:rPr lang="ko-KR" altLang="en-US">
                          <a:effectLst/>
                        </a:rPr>
                        <a:t>번호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동일한 </a:t>
                      </a:r>
                      <a:r>
                        <a:rPr lang="en-US">
                          <a:effectLst/>
                        </a:rPr>
                        <a:t>inode </a:t>
                      </a:r>
                      <a:r>
                        <a:rPr lang="ko-KR" altLang="en-US">
                          <a:effectLst/>
                        </a:rPr>
                        <a:t>번호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93675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다른 파티션 링크 여부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다른 파티션에 링크 가능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다른 파티션에 링크 불가능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19624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428FE0-4D61-4AC6-8B07-FFF1099E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37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Hard Link  </a:t>
            </a:r>
            <a:r>
              <a:rPr lang="en-US" altLang="ko-KR" sz="3600" b="1">
                <a:solidFill>
                  <a:srgbClr val="FF0000"/>
                </a:solidFill>
              </a:rPr>
              <a:t>vs</a:t>
            </a:r>
            <a:r>
              <a:rPr lang="en-US" altLang="ko-KR" sz="3600"/>
              <a:t>  Symbolic Link</a:t>
            </a:r>
            <a:endParaRPr lang="ko-KR" altLang="en-US" sz="36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DC012C-3B9B-45AE-BE28-CD74CCB7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339BBD9-9B9D-4AB6-B01D-212E37E4B5CE}"/>
              </a:ext>
            </a:extLst>
          </p:cNvPr>
          <p:cNvSpPr/>
          <p:nvPr/>
        </p:nvSpPr>
        <p:spPr>
          <a:xfrm>
            <a:off x="838200" y="1779373"/>
            <a:ext cx="3573162" cy="4127157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45B89E-CD13-4FE9-8A61-92EDA2A31138}"/>
              </a:ext>
            </a:extLst>
          </p:cNvPr>
          <p:cNvSpPr/>
          <p:nvPr/>
        </p:nvSpPr>
        <p:spPr>
          <a:xfrm>
            <a:off x="1359243" y="2162431"/>
            <a:ext cx="2582562" cy="67962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Hard Link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3EC6DDD-8A44-44C4-930F-BC8A9ADD2CD2}"/>
              </a:ext>
            </a:extLst>
          </p:cNvPr>
          <p:cNvSpPr/>
          <p:nvPr/>
        </p:nvSpPr>
        <p:spPr>
          <a:xfrm>
            <a:off x="1359243" y="3505928"/>
            <a:ext cx="2582562" cy="67962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원본 파일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4782A4-AAC7-41C0-AE29-0883BE1CD757}"/>
              </a:ext>
            </a:extLst>
          </p:cNvPr>
          <p:cNvSpPr/>
          <p:nvPr/>
        </p:nvSpPr>
        <p:spPr>
          <a:xfrm>
            <a:off x="1359243" y="4849425"/>
            <a:ext cx="2582562" cy="67962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Symbolic Link</a:t>
            </a:r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F1CBFA2-71A6-47E0-BB66-6DCA1DF14CED}"/>
              </a:ext>
            </a:extLst>
          </p:cNvPr>
          <p:cNvSpPr/>
          <p:nvPr/>
        </p:nvSpPr>
        <p:spPr>
          <a:xfrm>
            <a:off x="5362832" y="1779373"/>
            <a:ext cx="5990968" cy="41271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1FA6597-4300-4DA5-8BE0-AA56D5494EC8}"/>
              </a:ext>
            </a:extLst>
          </p:cNvPr>
          <p:cNvSpPr/>
          <p:nvPr/>
        </p:nvSpPr>
        <p:spPr>
          <a:xfrm>
            <a:off x="8896865" y="2842054"/>
            <a:ext cx="2224216" cy="5869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원본 파일 데이터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38B8F6D-6CA6-4BCD-9136-91E3484F0466}"/>
              </a:ext>
            </a:extLst>
          </p:cNvPr>
          <p:cNvSpPr/>
          <p:nvPr/>
        </p:nvSpPr>
        <p:spPr>
          <a:xfrm>
            <a:off x="8896865" y="4749113"/>
            <a:ext cx="2224216" cy="5869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원본 파일 포인터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2943E12-5548-4410-8C0E-BF2B0B7F3868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8358316" y="1779373"/>
            <a:ext cx="0" cy="412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8867CB-8333-489E-A969-05640029FF91}"/>
              </a:ext>
            </a:extLst>
          </p:cNvPr>
          <p:cNvSpPr/>
          <p:nvPr/>
        </p:nvSpPr>
        <p:spPr>
          <a:xfrm>
            <a:off x="5844746" y="2842054"/>
            <a:ext cx="2044009" cy="5869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</a:t>
            </a:r>
            <a:r>
              <a:rPr lang="en-US" altLang="ko-KR"/>
              <a:t>-node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40F5C7B-7B66-41DD-A7A9-3718C539C417}"/>
              </a:ext>
            </a:extLst>
          </p:cNvPr>
          <p:cNvSpPr/>
          <p:nvPr/>
        </p:nvSpPr>
        <p:spPr>
          <a:xfrm>
            <a:off x="5844746" y="4749113"/>
            <a:ext cx="2044009" cy="5869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</a:t>
            </a:r>
            <a:r>
              <a:rPr lang="en-US" altLang="ko-KR"/>
              <a:t>-node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C3C62D-608D-4F76-8271-8019A8FEAC14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>
            <a:off x="7888755" y="3135527"/>
            <a:ext cx="1008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C46A0AF-027E-42BE-82C6-606CD711B3B2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>
            <a:off x="7888755" y="5042586"/>
            <a:ext cx="1008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BC9870-D4A8-4697-B2BC-EE71B1A3B430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3941805" y="2502242"/>
            <a:ext cx="1902941" cy="63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B0745F5-245E-4572-B4F4-F30A7D5E89AC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3941805" y="3135527"/>
            <a:ext cx="1902941" cy="71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B4A19CE-0A20-4434-A970-88E12F55D161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3941805" y="5042586"/>
            <a:ext cx="1902941" cy="14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8634006-29F0-43B6-AEC8-A5FCC5A21A9A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H="1" flipV="1">
            <a:off x="1359243" y="3845739"/>
            <a:ext cx="9761838" cy="1196847"/>
          </a:xfrm>
          <a:prstGeom prst="bentConnector5">
            <a:avLst>
              <a:gd name="adj1" fmla="val -5127"/>
              <a:gd name="adj2" fmla="val -101640"/>
              <a:gd name="adj3" fmla="val 109557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2EDBD5-138E-4477-B376-78046BE1286F}"/>
              </a:ext>
            </a:extLst>
          </p:cNvPr>
          <p:cNvSpPr txBox="1"/>
          <p:nvPr/>
        </p:nvSpPr>
        <p:spPr>
          <a:xfrm>
            <a:off x="1940011" y="140006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Directory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D066FA-9F96-4F54-95AD-BA43B1670F7D}"/>
              </a:ext>
            </a:extLst>
          </p:cNvPr>
          <p:cNvSpPr txBox="1"/>
          <p:nvPr/>
        </p:nvSpPr>
        <p:spPr>
          <a:xfrm>
            <a:off x="6297523" y="138633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i</a:t>
            </a:r>
            <a:r>
              <a:rPr lang="en-US" altLang="ko-KR"/>
              <a:t>-node Block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EBC72D-9871-414A-929D-6E07DFE1BC17}"/>
              </a:ext>
            </a:extLst>
          </p:cNvPr>
          <p:cNvSpPr txBox="1"/>
          <p:nvPr/>
        </p:nvSpPr>
        <p:spPr>
          <a:xfrm>
            <a:off x="9229430" y="138633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Data Block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78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Wildcard</a:t>
            </a:r>
            <a:endParaRPr lang="ko-KR" altLang="en-US" sz="360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64B2712-3457-4A2D-A253-DAC7E796F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177936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4586">
                  <a:extLst>
                    <a:ext uri="{9D8B030D-6E8A-4147-A177-3AD203B41FA5}">
                      <a16:colId xmlns:a16="http://schemas.microsoft.com/office/drawing/2014/main" val="1614982275"/>
                    </a:ext>
                  </a:extLst>
                </a:gridCol>
                <a:gridCol w="1713186">
                  <a:extLst>
                    <a:ext uri="{9D8B030D-6E8A-4147-A177-3AD203B41FA5}">
                      <a16:colId xmlns:a16="http://schemas.microsoft.com/office/drawing/2014/main" val="348673229"/>
                    </a:ext>
                  </a:extLst>
                </a:gridCol>
                <a:gridCol w="3056806">
                  <a:extLst>
                    <a:ext uri="{9D8B030D-6E8A-4147-A177-3AD203B41FA5}">
                      <a16:colId xmlns:a16="http://schemas.microsoft.com/office/drawing/2014/main" val="3772331063"/>
                    </a:ext>
                  </a:extLst>
                </a:gridCol>
                <a:gridCol w="2124794">
                  <a:extLst>
                    <a:ext uri="{9D8B030D-6E8A-4147-A177-3AD203B41FA5}">
                      <a16:colId xmlns:a16="http://schemas.microsoft.com/office/drawing/2014/main" val="3404614481"/>
                    </a:ext>
                  </a:extLst>
                </a:gridCol>
                <a:gridCol w="2136228">
                  <a:extLst>
                    <a:ext uri="{9D8B030D-6E8A-4147-A177-3AD203B41FA5}">
                      <a16:colId xmlns:a16="http://schemas.microsoft.com/office/drawing/2014/main" val="112067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*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t*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1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?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t*.txt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41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[characters]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[:</a:t>
                      </a:r>
                      <a:r>
                        <a:rPr lang="en-US" altLang="ko-KR" sz="1400" err="1"/>
                        <a:t>alnum</a:t>
                      </a:r>
                      <a:r>
                        <a:rPr lang="en-US" altLang="ko-KR" sz="1400"/>
                        <a:t>:]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t???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62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[!characters]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[:alpha:]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t???.txt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3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[digit:]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</a:t>
                      </a:r>
                      <a:r>
                        <a:rPr lang="en-US" altLang="ko-KR" sz="1400" err="1"/>
                        <a:t>ts</a:t>
                      </a:r>
                      <a:r>
                        <a:rPr lang="en-US" altLang="ko-KR" sz="1400"/>
                        <a:t>]*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0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[:upper:]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[[:lower:]]*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0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[:lower:]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[![:upper:]]*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0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ls </a:t>
                      </a:r>
                      <a:r>
                        <a:rPr lang="ko-KR" altLang="en-US" sz="1400"/>
                        <a:t>명령어로 디렉토리만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1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ls </a:t>
                      </a:r>
                      <a:r>
                        <a:rPr lang="ko-KR" altLang="en-US" sz="1400"/>
                        <a:t>명령어로 파일만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1218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04178-D53B-4CA2-9DCF-03F39592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4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현재 디렉토리에 있는 파일 개수는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pPr marL="0" indent="0">
              <a:buNone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180BB3-DDF4-4B0C-9A2F-DDFA4367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1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Contents</a:t>
            </a:r>
            <a:endParaRPr lang="ko-KR" altLang="en-US" sz="3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988A3-BEEC-4D39-8BD8-1C96DC0B2808}"/>
              </a:ext>
            </a:extLst>
          </p:cNvPr>
          <p:cNvSpPr txBox="1"/>
          <p:nvPr/>
        </p:nvSpPr>
        <p:spPr>
          <a:xfrm>
            <a:off x="838200" y="1659835"/>
            <a:ext cx="5257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vi</a:t>
            </a:r>
            <a:r>
              <a:rPr lang="ko-KR" altLang="en-US"/>
              <a:t> 명령어</a:t>
            </a:r>
            <a:endParaRPr lang="en-US" altLang="ko-KR"/>
          </a:p>
          <a:p>
            <a:pPr marL="342900" indent="-342900">
              <a:buAutoNum type="arabicPeriod"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102A6-6DC5-4D7C-BEE1-82795FFE4428}"/>
              </a:ext>
            </a:extLst>
          </p:cNvPr>
          <p:cNvSpPr txBox="1"/>
          <p:nvPr/>
        </p:nvSpPr>
        <p:spPr>
          <a:xfrm>
            <a:off x="6288157" y="1659835"/>
            <a:ext cx="5257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01. User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FE7AA-7564-4603-A335-7882DE5D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062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기본 명령어 </a:t>
            </a:r>
            <a:r>
              <a:rPr lang="en-US" altLang="ko-KR" sz="3600"/>
              <a:t>V : filter</a:t>
            </a:r>
            <a:endParaRPr lang="ko-KR" altLang="en-US" sz="360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64B2712-3457-4A2D-A253-DAC7E796F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77825"/>
              </p:ext>
            </p:extLst>
          </p:nvPr>
        </p:nvGraphicFramePr>
        <p:xfrm>
          <a:off x="838198" y="1825625"/>
          <a:ext cx="1051559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347">
                  <a:extLst>
                    <a:ext uri="{9D8B030D-6E8A-4147-A177-3AD203B41FA5}">
                      <a16:colId xmlns:a16="http://schemas.microsoft.com/office/drawing/2014/main" val="1614982275"/>
                    </a:ext>
                  </a:extLst>
                </a:gridCol>
                <a:gridCol w="7478830">
                  <a:extLst>
                    <a:ext uri="{9D8B030D-6E8A-4147-A177-3AD203B41FA5}">
                      <a16:colId xmlns:a16="http://schemas.microsoft.com/office/drawing/2014/main" val="348673229"/>
                    </a:ext>
                  </a:extLst>
                </a:gridCol>
                <a:gridCol w="2219422">
                  <a:extLst>
                    <a:ext uri="{9D8B030D-6E8A-4147-A177-3AD203B41FA5}">
                      <a16:colId xmlns:a16="http://schemas.microsoft.com/office/drawing/2014/main" val="112067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sort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표준 입력에 대해 정력을 수행하여 그 결과를 표준 출력으로 출력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1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uniq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표준 입력으로 </a:t>
                      </a:r>
                      <a:r>
                        <a:rPr lang="ko-KR" altLang="en-US" sz="1200" err="1"/>
                        <a:t>부터</a:t>
                      </a:r>
                      <a:r>
                        <a:rPr lang="ko-KR" altLang="en-US" sz="1200"/>
                        <a:t> 정렬된 데이터를 방사서 중복된 항목을 제거하고 출력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41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grep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표준 입력으로 </a:t>
                      </a:r>
                      <a:r>
                        <a:rPr lang="ko-KR" altLang="en-US" sz="1200" err="1"/>
                        <a:t>부터</a:t>
                      </a:r>
                      <a:r>
                        <a:rPr lang="ko-KR" altLang="en-US" sz="1200"/>
                        <a:t> 받은 라인 단위의 데이터로 </a:t>
                      </a:r>
                      <a:r>
                        <a:rPr lang="ko-KR" altLang="en-US" sz="1200" err="1"/>
                        <a:t>부터</a:t>
                      </a:r>
                      <a:r>
                        <a:rPr lang="ko-KR" altLang="en-US" sz="1200"/>
                        <a:t> 지정한 문자 패턴을 가지고 있는 라인을 찾아서 출력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62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fmt</a:t>
                      </a:r>
                      <a:r>
                        <a:rPr lang="ko-KR" altLang="en-US" sz="14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표준 입력으로 </a:t>
                      </a:r>
                      <a:r>
                        <a:rPr lang="ko-KR" altLang="en-US" sz="1200" err="1"/>
                        <a:t>부터</a:t>
                      </a:r>
                      <a:r>
                        <a:rPr lang="ko-KR" altLang="en-US" sz="1200"/>
                        <a:t> 텍스트를 읽고 형식화 된 텍스트를 표준 출력으로 출력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3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pr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표준 입력으로 </a:t>
                      </a:r>
                      <a:r>
                        <a:rPr lang="ko-KR" altLang="en-US" sz="1200" err="1"/>
                        <a:t>부터</a:t>
                      </a:r>
                      <a:r>
                        <a:rPr lang="ko-KR" altLang="en-US" sz="1200"/>
                        <a:t> 텍스트를 입력 받아서 페이지 단위로 데이터를 잘라서 출력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tree  /  | pr | more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0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head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입력된 파일에서 앞의 </a:t>
                      </a:r>
                      <a:r>
                        <a:rPr lang="en-US" altLang="ko-KR" sz="1200"/>
                        <a:t>10</a:t>
                      </a:r>
                      <a:r>
                        <a:rPr lang="ko-KR" altLang="en-US" sz="1200"/>
                        <a:t>개의 라인만 출력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0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tail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입력된 파일에서 마지막 </a:t>
                      </a:r>
                      <a:r>
                        <a:rPr lang="en-US" altLang="ko-KR" sz="1200"/>
                        <a:t>10</a:t>
                      </a:r>
                      <a:r>
                        <a:rPr lang="ko-KR" altLang="en-US" sz="1200"/>
                        <a:t>개 라인만 출력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tr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입력된 문자를 변경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대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소문자</a:t>
                      </a:r>
                      <a:r>
                        <a:rPr lang="en-US" altLang="ko-KR" sz="1200"/>
                        <a:t>) </a:t>
                      </a:r>
                      <a:r>
                        <a:rPr lang="ko-KR" altLang="en-US" sz="1200"/>
                        <a:t>하거나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반복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삭제하여 출력</a:t>
                      </a:r>
                      <a:endParaRPr lang="en-US" altLang="ko-K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ls –al | tr ‘d’ ‘D’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0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err="1"/>
                        <a:t>스트림에디터로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tr </a:t>
                      </a:r>
                      <a:r>
                        <a:rPr lang="ko-KR" altLang="en-US" sz="1200"/>
                        <a:t>명령보다 다양한 문자 변경에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1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awk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강력한 필터로서 프로그래밍 언어라고 할 수 있음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1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49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78639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04178-D53B-4CA2-9DCF-03F39592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62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기본 명령어 </a:t>
            </a:r>
            <a:r>
              <a:rPr lang="en-US" altLang="ko-KR" sz="3600"/>
              <a:t>IV</a:t>
            </a:r>
            <a:endParaRPr lang="ko-KR" altLang="en-US" sz="360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64B2712-3457-4A2D-A253-DAC7E796F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658462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7486">
                  <a:extLst>
                    <a:ext uri="{9D8B030D-6E8A-4147-A177-3AD203B41FA5}">
                      <a16:colId xmlns:a16="http://schemas.microsoft.com/office/drawing/2014/main" val="1614982275"/>
                    </a:ext>
                  </a:extLst>
                </a:gridCol>
                <a:gridCol w="2075936">
                  <a:extLst>
                    <a:ext uri="{9D8B030D-6E8A-4147-A177-3AD203B41FA5}">
                      <a16:colId xmlns:a16="http://schemas.microsoft.com/office/drawing/2014/main" val="348673229"/>
                    </a:ext>
                  </a:extLst>
                </a:gridCol>
                <a:gridCol w="1841156">
                  <a:extLst>
                    <a:ext uri="{9D8B030D-6E8A-4147-A177-3AD203B41FA5}">
                      <a16:colId xmlns:a16="http://schemas.microsoft.com/office/drawing/2014/main" val="3772331063"/>
                    </a:ext>
                  </a:extLst>
                </a:gridCol>
                <a:gridCol w="3163330">
                  <a:extLst>
                    <a:ext uri="{9D8B030D-6E8A-4147-A177-3AD203B41FA5}">
                      <a16:colId xmlns:a16="http://schemas.microsoft.com/office/drawing/2014/main" val="3404614481"/>
                    </a:ext>
                  </a:extLst>
                </a:gridCol>
                <a:gridCol w="1097692">
                  <a:extLst>
                    <a:ext uri="{9D8B030D-6E8A-4147-A177-3AD203B41FA5}">
                      <a16:colId xmlns:a16="http://schemas.microsoft.com/office/drawing/2014/main" val="112067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umask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1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umask</a:t>
                      </a:r>
                      <a:r>
                        <a:rPr lang="en-US" altLang="ko-KR" sz="1400"/>
                        <a:t> 022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41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lsattr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62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chattr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3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0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0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0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1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1218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04178-D53B-4CA2-9DCF-03F39592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03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 err="1"/>
              <a:t>umask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670628" cy="4626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/>
              <a:t>8</a:t>
            </a:r>
            <a:r>
              <a:rPr lang="ko-KR" altLang="en-US" sz="2400"/>
              <a:t>진수의 보수</a:t>
            </a:r>
            <a:r>
              <a:rPr lang="en-US" altLang="ko-KR" sz="2400"/>
              <a:t>(Complement)</a:t>
            </a:r>
            <a:r>
              <a:rPr lang="ko-KR" altLang="en-US" sz="2400"/>
              <a:t>로서 파일과 디렉토리에 작용하는 마스크</a:t>
            </a:r>
            <a:endParaRPr lang="en-US" altLang="ko-KR" sz="240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/>
              <a:t>리눅스 시스템에서는 기본적으로 파일이 실행 권한</a:t>
            </a:r>
            <a:r>
              <a:rPr lang="en-US" altLang="ko-KR" sz="2400"/>
              <a:t>(x)</a:t>
            </a:r>
            <a:r>
              <a:rPr lang="ko-KR" altLang="en-US" sz="2400"/>
              <a:t>을 가지고 못하게 함</a:t>
            </a:r>
            <a:r>
              <a:rPr lang="en-US" altLang="ko-KR" sz="240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/>
              <a:t>디렉토리의 경우에는 실행 권한</a:t>
            </a:r>
            <a:r>
              <a:rPr lang="en-US" altLang="ko-KR" sz="2400"/>
              <a:t>(x)</a:t>
            </a:r>
            <a:r>
              <a:rPr lang="ko-KR" altLang="en-US" sz="2400"/>
              <a:t> 그 디렉토리의 접근 권한을 의미하므로 실행 권한을 생성과 동시에 가질 수 있음</a:t>
            </a:r>
            <a:r>
              <a:rPr lang="en-US" altLang="ko-KR" sz="240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err="1"/>
              <a:t>umask</a:t>
            </a:r>
            <a:r>
              <a:rPr lang="ko-KR" altLang="en-US" sz="2400"/>
              <a:t>에 의한 파일 생성 </a:t>
            </a:r>
            <a:r>
              <a:rPr lang="ko-KR" altLang="en-US" sz="2400" err="1"/>
              <a:t>퍼미션은</a:t>
            </a:r>
            <a:r>
              <a:rPr lang="ko-KR" altLang="en-US" sz="2400"/>
              <a:t> 기본값 </a:t>
            </a:r>
            <a:r>
              <a:rPr lang="en-US" altLang="ko-KR" sz="2400"/>
              <a:t>666</a:t>
            </a:r>
            <a:r>
              <a:rPr lang="ko-KR" altLang="en-US" sz="2400"/>
              <a:t>에서 </a:t>
            </a:r>
            <a:r>
              <a:rPr lang="en-US" altLang="ko-KR" sz="2400" err="1"/>
              <a:t>umask</a:t>
            </a:r>
            <a:r>
              <a:rPr lang="en-US" altLang="ko-KR" sz="2400"/>
              <a:t> </a:t>
            </a:r>
            <a:r>
              <a:rPr lang="ko-KR" altLang="en-US" sz="2400"/>
              <a:t>값을 빼 주면 됨</a:t>
            </a:r>
            <a:r>
              <a:rPr lang="en-US" altLang="ko-KR" sz="240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/>
              <a:t>디렉토리 생성 </a:t>
            </a:r>
            <a:r>
              <a:rPr lang="ko-KR" altLang="en-US" sz="2400" err="1"/>
              <a:t>퍼미션은</a:t>
            </a:r>
            <a:r>
              <a:rPr lang="ko-KR" altLang="en-US" sz="2400"/>
              <a:t> 기본값 </a:t>
            </a:r>
            <a:r>
              <a:rPr lang="en-US" altLang="ko-KR" sz="2400"/>
              <a:t>777</a:t>
            </a:r>
            <a:r>
              <a:rPr lang="ko-KR" altLang="en-US" sz="2400"/>
              <a:t>에서 </a:t>
            </a:r>
            <a:r>
              <a:rPr lang="en-US" altLang="ko-KR" sz="2400" err="1"/>
              <a:t>umask</a:t>
            </a:r>
            <a:r>
              <a:rPr lang="ko-KR" altLang="en-US" sz="2400"/>
              <a:t>를 빼 준다</a:t>
            </a:r>
            <a:r>
              <a:rPr lang="en-US" altLang="ko-KR" sz="240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/>
              <a:t>root User</a:t>
            </a:r>
            <a:r>
              <a:rPr lang="ko-KR" altLang="en-US" sz="2400"/>
              <a:t> </a:t>
            </a:r>
            <a:r>
              <a:rPr lang="en-US" altLang="ko-KR" sz="2400"/>
              <a:t>: </a:t>
            </a:r>
            <a:r>
              <a:rPr lang="en-US" altLang="ko-KR" sz="2400" err="1"/>
              <a:t>umask</a:t>
            </a:r>
            <a:r>
              <a:rPr lang="en-US" altLang="ko-KR" sz="2400"/>
              <a:t> 022 : 666–022=644(</a:t>
            </a:r>
            <a:r>
              <a:rPr lang="ko-KR" altLang="en-US" sz="2400"/>
              <a:t>파일</a:t>
            </a:r>
            <a:r>
              <a:rPr lang="en-US" altLang="ko-KR" sz="2400"/>
              <a:t>), 777-022=755(</a:t>
            </a:r>
            <a:r>
              <a:rPr lang="ko-KR" altLang="en-US" sz="2400"/>
              <a:t>디렉토리</a:t>
            </a:r>
            <a:r>
              <a:rPr lang="en-US" altLang="ko-KR" sz="240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/>
              <a:t>일반 </a:t>
            </a:r>
            <a:r>
              <a:rPr lang="en-US" altLang="ko-KR" sz="2400"/>
              <a:t>User : </a:t>
            </a:r>
            <a:r>
              <a:rPr lang="en-US" altLang="ko-KR" sz="2400" err="1"/>
              <a:t>umask</a:t>
            </a:r>
            <a:r>
              <a:rPr lang="en-US" altLang="ko-KR" sz="2400"/>
              <a:t> 002 : 666-002=664(</a:t>
            </a:r>
            <a:r>
              <a:rPr lang="ko-KR" altLang="en-US" sz="2400"/>
              <a:t>파일</a:t>
            </a:r>
            <a:r>
              <a:rPr lang="en-US" altLang="ko-KR" sz="2400"/>
              <a:t>), 777-002=775(</a:t>
            </a:r>
            <a:r>
              <a:rPr lang="ko-KR" altLang="en-US" sz="2400"/>
              <a:t>디렉토리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F353C5-A6C4-477F-8476-7A50F072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12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Linux attribute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sz="1000" b="1" i="0">
                <a:solidFill>
                  <a:srgbClr val="000000"/>
                </a:solidFill>
                <a:effectLst/>
                <a:latin typeface="AppleSDGothicNeo-Bold"/>
              </a:rPr>
              <a:t>a</a:t>
            </a:r>
            <a:r>
              <a:rPr lang="ko-KR" altLang="en-US" sz="1000" b="1" i="0">
                <a:solidFill>
                  <a:srgbClr val="000000"/>
                </a:solidFill>
                <a:effectLst/>
                <a:latin typeface="AppleSDGothicNeo-Bold"/>
              </a:rPr>
              <a:t>속성</a:t>
            </a:r>
            <a:r>
              <a:rPr lang="en-US" altLang="ko-KR" sz="1000" b="1" i="0">
                <a:solidFill>
                  <a:srgbClr val="000000"/>
                </a:solidFill>
                <a:effectLst/>
                <a:latin typeface="AppleSDGothicNeo-Bold"/>
              </a:rPr>
              <a:t>(append only)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해당파일을 추가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(append mode)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 할 수 있다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파일보안을 위해 주로 사용하는 속성이다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디렉토리에 설정하면 해당 디렉토리에 파일을 생성만 할 수 있다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000" b="1" i="0">
                <a:solidFill>
                  <a:srgbClr val="000000"/>
                </a:solidFill>
                <a:effectLst/>
                <a:latin typeface="AppleSDGothicNeo-Bold"/>
              </a:rPr>
              <a:t>c</a:t>
            </a:r>
            <a:r>
              <a:rPr lang="ko-KR" altLang="en-US" sz="1000" b="1" i="0">
                <a:solidFill>
                  <a:srgbClr val="000000"/>
                </a:solidFill>
                <a:effectLst/>
                <a:latin typeface="AppleSDGothicNeo-Bold"/>
              </a:rPr>
              <a:t>속성</a:t>
            </a:r>
            <a:r>
              <a:rPr lang="en-US" altLang="ko-KR" sz="1000" b="1" i="0">
                <a:solidFill>
                  <a:srgbClr val="000000"/>
                </a:solidFill>
                <a:effectLst/>
                <a:latin typeface="AppleSDGothicNeo-Bold"/>
              </a:rPr>
              <a:t>(compressed)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속성이 설정된 파일은 커널에 의해 디스크상에 자동적으로 압축된 상태로 저장되어 있다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파일을 읽을 경우에는 압축을 해제한 상태로 되돌려주며 쓰기시에는 디스크에 저장하기전에 파일을 압축한다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000" b="1" i="0">
                <a:solidFill>
                  <a:srgbClr val="000000"/>
                </a:solidFill>
                <a:effectLst/>
                <a:latin typeface="AppleSDGothicNeo-Bold"/>
              </a:rPr>
              <a:t>d</a:t>
            </a:r>
            <a:r>
              <a:rPr lang="ko-KR" altLang="en-US" sz="1000" b="1" i="0">
                <a:solidFill>
                  <a:srgbClr val="000000"/>
                </a:solidFill>
                <a:effectLst/>
                <a:latin typeface="AppleSDGothicNeo-Bold"/>
              </a:rPr>
              <a:t>속성</a:t>
            </a:r>
            <a:r>
              <a:rPr lang="en-US" altLang="ko-KR" sz="1000" b="1" i="0">
                <a:solidFill>
                  <a:srgbClr val="000000"/>
                </a:solidFill>
                <a:effectLst/>
                <a:latin typeface="AppleSDGothicNeo-Bold"/>
              </a:rPr>
              <a:t>(no dump)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속성이 설정된 파일은 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dump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명령어로 백업되지 않는다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000" b="1" i="0" err="1">
                <a:solidFill>
                  <a:srgbClr val="000000"/>
                </a:solidFill>
                <a:effectLst/>
                <a:latin typeface="AppleSDGothicNeo-Bold"/>
              </a:rPr>
              <a:t>i</a:t>
            </a:r>
            <a:r>
              <a:rPr lang="ko-KR" altLang="en-US" sz="1000" b="1" i="0">
                <a:solidFill>
                  <a:srgbClr val="000000"/>
                </a:solidFill>
                <a:effectLst/>
                <a:latin typeface="AppleSDGothicNeo-Bold"/>
              </a:rPr>
              <a:t>속성</a:t>
            </a:r>
            <a:r>
              <a:rPr lang="en-US" altLang="ko-KR" sz="1000" b="1" i="0">
                <a:solidFill>
                  <a:srgbClr val="000000"/>
                </a:solidFill>
                <a:effectLst/>
                <a:latin typeface="AppleSDGothicNeo-Bold"/>
              </a:rPr>
              <a:t>(immutable)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속성이 지정되어 있다면 해당파일의 변경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삭제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이름 변경 뿐 아니라 파일추가 및 링크파일도 만들 수 없게 된다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algn="l"/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변경추가가 거의 없는 부팅관련 파일들에 설정하면 부팅되지 않는 문제로 인한 시스템장애를 줄일 수 있다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000" b="1" i="0">
                <a:solidFill>
                  <a:srgbClr val="000000"/>
                </a:solidFill>
                <a:effectLst/>
                <a:latin typeface="AppleSDGothicNeo-Bold"/>
              </a:rPr>
              <a:t>s</a:t>
            </a:r>
            <a:r>
              <a:rPr lang="ko-KR" altLang="en-US" sz="1000" b="1" i="0">
                <a:solidFill>
                  <a:srgbClr val="000000"/>
                </a:solidFill>
                <a:effectLst/>
                <a:latin typeface="AppleSDGothicNeo-Bold"/>
              </a:rPr>
              <a:t>속성</a:t>
            </a:r>
            <a:r>
              <a:rPr lang="en-US" altLang="ko-KR" sz="1000" b="1" i="0">
                <a:solidFill>
                  <a:srgbClr val="000000"/>
                </a:solidFill>
                <a:effectLst/>
                <a:latin typeface="AppleSDGothicNeo-Bold"/>
              </a:rPr>
              <a:t>(secure deletion)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속성이 설정된 파일은 파일삭제가 될 경우에 해당 </a:t>
            </a:r>
            <a:r>
              <a:rPr lang="ko-KR" altLang="en-US" sz="1000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블럭이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모두 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으로 되어버리고 디스크에 다시 쓰기가 발생한다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따라서 삭제파일복구가 불가능하게 된다</a:t>
            </a:r>
            <a:r>
              <a:rPr lang="en-US" altLang="ko-KR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000" b="1" i="0">
                <a:solidFill>
                  <a:srgbClr val="000000"/>
                </a:solidFill>
                <a:effectLst/>
                <a:latin typeface="AppleSDGothicNeo-Bold"/>
              </a:rPr>
              <a:t>S</a:t>
            </a:r>
            <a:r>
              <a:rPr lang="ko-KR" altLang="en-US" sz="1000" b="1" i="0">
                <a:solidFill>
                  <a:srgbClr val="000000"/>
                </a:solidFill>
                <a:effectLst/>
                <a:latin typeface="AppleSDGothicNeo-Bold"/>
              </a:rPr>
              <a:t>속성</a:t>
            </a:r>
            <a:r>
              <a:rPr lang="en-US" altLang="ko-KR" sz="1000" b="1" i="0">
                <a:solidFill>
                  <a:srgbClr val="000000"/>
                </a:solidFill>
                <a:effectLst/>
                <a:latin typeface="AppleSDGothicNeo-Bold"/>
              </a:rPr>
              <a:t>(synchronous updates)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속성이 설정된 파일은 변경이 될 경우에 디스크동기화가 일어나는 효과를 그대로 누릴 수 있다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323833-2314-444A-8782-9EC8B119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67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Linux attribute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/>
          </a:bodyPr>
          <a:lstStyle/>
          <a:p>
            <a:pPr algn="l"/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u</a:t>
            </a:r>
            <a:r>
              <a:rPr lang="ko-KR" altLang="en-US" sz="1100" b="1" i="0">
                <a:solidFill>
                  <a:srgbClr val="000000"/>
                </a:solidFill>
                <a:effectLst/>
                <a:latin typeface="AppleSDGothicNeo-Bold"/>
              </a:rPr>
              <a:t>속성</a:t>
            </a:r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(undeletable)</a:t>
            </a:r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속성을 가진 파일이 삭제가 되었을 경우에는 그 내용이 저장되며 삭제되기 전의 데이터로 복구가 가능해진다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algn="l"/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즉 사용자가 삭제되기 전의 내용을 요구하였을 때에 그 내용을 되살릴 수 있다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j</a:t>
            </a:r>
            <a:r>
              <a:rPr lang="ko-KR" altLang="en-US" sz="1100" b="1" i="0">
                <a:solidFill>
                  <a:srgbClr val="000000"/>
                </a:solidFill>
                <a:effectLst/>
                <a:latin typeface="AppleSDGothicNeo-Bold"/>
              </a:rPr>
              <a:t>속성</a:t>
            </a:r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(data </a:t>
            </a:r>
            <a:r>
              <a:rPr lang="en-US" altLang="ko-KR" sz="1100" b="1" i="0" err="1">
                <a:solidFill>
                  <a:srgbClr val="000000"/>
                </a:solidFill>
                <a:effectLst/>
                <a:latin typeface="AppleSDGothicNeo-Bold"/>
              </a:rPr>
              <a:t>journalling</a:t>
            </a:r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)</a:t>
            </a:r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100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저널링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파일시스템의 파일을 대상으로 설정하는 속성이다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 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"j"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속성은 오직 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ext3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타입으로 마운트 된 파일시스템에 매우 유용한 속성이다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A</a:t>
            </a:r>
            <a:r>
              <a:rPr lang="ko-KR" altLang="en-US" sz="1100" b="1" i="0">
                <a:solidFill>
                  <a:srgbClr val="000000"/>
                </a:solidFill>
                <a:effectLst/>
                <a:latin typeface="AppleSDGothicNeo-Bold"/>
              </a:rPr>
              <a:t>속성</a:t>
            </a:r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(no </a:t>
            </a:r>
            <a:r>
              <a:rPr lang="en-US" altLang="ko-KR" sz="1100" b="1" i="0" err="1">
                <a:solidFill>
                  <a:srgbClr val="000000"/>
                </a:solidFill>
                <a:effectLst/>
                <a:latin typeface="AppleSDGothicNeo-Bold"/>
              </a:rPr>
              <a:t>atime</a:t>
            </a:r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 updates)</a:t>
            </a:r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속성이 설정되어 있는 파일에 대하여 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access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발생하더라도 파일시스템의 파일정보에 저장되는 </a:t>
            </a:r>
            <a:r>
              <a:rPr lang="en-US" altLang="ko-KR" sz="1100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atime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갱신되지 않는다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D</a:t>
            </a:r>
            <a:r>
              <a:rPr lang="ko-KR" altLang="en-US" sz="1100" b="1" i="0">
                <a:solidFill>
                  <a:srgbClr val="000000"/>
                </a:solidFill>
                <a:effectLst/>
                <a:latin typeface="AppleSDGothicNeo-Bold"/>
              </a:rPr>
              <a:t>속성</a:t>
            </a:r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(synchronous directory updates)</a:t>
            </a:r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디렉토리에 설정하는 속성으로서 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속성이 설정된 디렉토리는 변경사항을 동기화 시킨다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그리고 이 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속성은 커널 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2.5.19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이후 버전에서만 사용될 수 있다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T</a:t>
            </a:r>
            <a:r>
              <a:rPr lang="ko-KR" altLang="en-US" sz="1100" b="1" i="0">
                <a:solidFill>
                  <a:srgbClr val="000000"/>
                </a:solidFill>
                <a:effectLst/>
                <a:latin typeface="AppleSDGothicNeo-Bold"/>
              </a:rPr>
              <a:t>속성</a:t>
            </a:r>
            <a:r>
              <a:rPr lang="en-US" altLang="ko-KR" sz="1100" b="1" i="0">
                <a:solidFill>
                  <a:srgbClr val="000000"/>
                </a:solidFill>
                <a:effectLst/>
                <a:latin typeface="AppleSDGothicNeo-Bold"/>
              </a:rPr>
              <a:t>(top of directory updates)</a:t>
            </a:r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속성이 부여된 디렉토리는 최상위 디렉토리로 인식되어 간주된다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커널 버전 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2.5.46</a:t>
            </a:r>
            <a:r>
              <a:rPr lang="ko-KR" alt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이후 버전에서만 사용될 수 있다</a:t>
            </a:r>
            <a:r>
              <a:rPr lang="en-US" altLang="ko-KR" sz="11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323833-2314-444A-8782-9EC8B119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88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Linux attribute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ko-KR" sz="1800" b="1" i="0">
                <a:solidFill>
                  <a:srgbClr val="000000"/>
                </a:solidFill>
                <a:effectLst/>
                <a:latin typeface="AppleSDGothicNeo-Bold"/>
              </a:rPr>
              <a:t>&gt;&gt; </a:t>
            </a:r>
            <a:r>
              <a:rPr lang="ko-KR" altLang="en-US" sz="1800" b="1" i="0">
                <a:solidFill>
                  <a:srgbClr val="000000"/>
                </a:solidFill>
                <a:effectLst/>
                <a:latin typeface="AppleSDGothicNeo-Bold"/>
              </a:rPr>
              <a:t>속성 지정</a:t>
            </a:r>
            <a:r>
              <a:rPr lang="en-US" altLang="ko-KR" sz="1800" b="1" i="0">
                <a:solidFill>
                  <a:srgbClr val="000000"/>
                </a:solidFill>
                <a:effectLst/>
                <a:latin typeface="AppleSDGothicNeo-Bold"/>
              </a:rPr>
              <a:t>,</a:t>
            </a:r>
            <a:r>
              <a:rPr lang="ko-KR" altLang="en-US" sz="1800" b="1" i="0">
                <a:solidFill>
                  <a:srgbClr val="000000"/>
                </a:solidFill>
                <a:effectLst/>
                <a:latin typeface="AppleSDGothicNeo-Bold"/>
              </a:rPr>
              <a:t>제거</a:t>
            </a:r>
            <a:r>
              <a:rPr lang="en-US" altLang="ko-KR" sz="1800" b="1" i="0">
                <a:solidFill>
                  <a:srgbClr val="000000"/>
                </a:solidFill>
                <a:effectLst/>
                <a:latin typeface="AppleSDGothicNeo-Bold"/>
              </a:rPr>
              <a:t>(</a:t>
            </a:r>
            <a:r>
              <a:rPr lang="en-US" altLang="ko-KR" sz="1800" b="1" i="0" err="1">
                <a:solidFill>
                  <a:srgbClr val="000000"/>
                </a:solidFill>
                <a:effectLst/>
                <a:latin typeface="AppleSDGothicNeo-Bold"/>
              </a:rPr>
              <a:t>chattr</a:t>
            </a:r>
            <a:r>
              <a:rPr lang="ko-KR" altLang="en-US" sz="1800" b="1" i="0">
                <a:solidFill>
                  <a:srgbClr val="000000"/>
                </a:solidFill>
                <a:effectLst/>
                <a:latin typeface="AppleSDGothicNeo-Bold"/>
              </a:rPr>
              <a:t>명령어</a:t>
            </a:r>
            <a:r>
              <a:rPr lang="en-US" altLang="ko-KR" sz="1800" b="1" i="0">
                <a:solidFill>
                  <a:srgbClr val="000000"/>
                </a:solidFill>
                <a:effectLst/>
                <a:latin typeface="AppleSDGothicNeo-Bold"/>
              </a:rPr>
              <a:t>) &lt;&lt;</a:t>
            </a:r>
            <a:endParaRPr lang="ko-KR" altLang="en-US" sz="9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ko-KR" sz="1400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chattr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명령어를 이용하여 특정파일 및 디렉토리에 위에서 나열된 속성을 </a:t>
            </a:r>
            <a:r>
              <a:rPr lang="ko-KR" altLang="en-US" sz="1400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지정할수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있다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ko-KR" alt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연산자를 이용하여 속성을 변경한다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1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1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1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1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b="1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800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&gt;&gt; </a:t>
            </a:r>
            <a:r>
              <a:rPr lang="en-US" altLang="ko-KR" sz="1800" b="1" i="0" err="1">
                <a:solidFill>
                  <a:srgbClr val="000000"/>
                </a:solidFill>
                <a:effectLst/>
                <a:latin typeface="AppleSDGothicNeo-Bold"/>
              </a:rPr>
              <a:t>chattr</a:t>
            </a:r>
            <a:r>
              <a:rPr lang="ko-KR" altLang="en-US" sz="1800" b="1" i="0">
                <a:solidFill>
                  <a:srgbClr val="000000"/>
                </a:solidFill>
                <a:effectLst/>
                <a:latin typeface="AppleSDGothicNeo-Bold"/>
              </a:rPr>
              <a:t>의 주요 옵션</a:t>
            </a:r>
            <a:endParaRPr lang="ko-KR" altLang="en-US" sz="18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ko-KR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-R : </a:t>
            </a:r>
            <a:r>
              <a:rPr lang="ko-KR" altLang="en-US" sz="1400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디렉토리내의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400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서브디렉토리까지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속성을 </a:t>
            </a:r>
            <a:r>
              <a:rPr lang="ko-KR" altLang="en-US" sz="1400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일괄변경한다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ko-KR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-f : 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대부분의 에러메시지를 출력하지 않는다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ko-KR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-V : 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자세한 출력모드를 제공한다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ko-KR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-v [version] : 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지정된 파일에 버전을 </a:t>
            </a:r>
            <a:r>
              <a:rPr lang="ko-KR" altLang="en-US" sz="1400" b="0" i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설정할수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있다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sz="11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323833-2314-444A-8782-9EC8B119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25</a:t>
            </a:fld>
            <a:endParaRPr lang="ko-KR" altLang="en-US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9C6C3AEC-821D-43DE-B800-996CF82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854032"/>
              </p:ext>
            </p:extLst>
          </p:nvPr>
        </p:nvGraphicFramePr>
        <p:xfrm>
          <a:off x="991476" y="2569487"/>
          <a:ext cx="676515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5443">
                  <a:extLst>
                    <a:ext uri="{9D8B030D-6E8A-4147-A177-3AD203B41FA5}">
                      <a16:colId xmlns:a16="http://schemas.microsoft.com/office/drawing/2014/main" val="3655602072"/>
                    </a:ext>
                  </a:extLst>
                </a:gridCol>
                <a:gridCol w="5009715">
                  <a:extLst>
                    <a:ext uri="{9D8B030D-6E8A-4147-A177-3AD203B41FA5}">
                      <a16:colId xmlns:a16="http://schemas.microsoft.com/office/drawing/2014/main" val="100387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97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+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지정한 속성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34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지정한 속성 제거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1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=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기존 속성을 초기화 후 지정한 속성만 부여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2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115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환경변수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6C5A835-6573-4F76-993C-CA7529468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581654"/>
              </p:ext>
            </p:extLst>
          </p:nvPr>
        </p:nvGraphicFramePr>
        <p:xfrm>
          <a:off x="838200" y="1559293"/>
          <a:ext cx="10515600" cy="4716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2302">
                  <a:extLst>
                    <a:ext uri="{9D8B030D-6E8A-4147-A177-3AD203B41FA5}">
                      <a16:colId xmlns:a16="http://schemas.microsoft.com/office/drawing/2014/main" val="4168859278"/>
                    </a:ext>
                  </a:extLst>
                </a:gridCol>
                <a:gridCol w="3825498">
                  <a:extLst>
                    <a:ext uri="{9D8B030D-6E8A-4147-A177-3AD203B41FA5}">
                      <a16:colId xmlns:a16="http://schemas.microsoft.com/office/drawing/2014/main" val="2487943818"/>
                    </a:ext>
                  </a:extLst>
                </a:gridCol>
                <a:gridCol w="1567912">
                  <a:extLst>
                    <a:ext uri="{9D8B030D-6E8A-4147-A177-3AD203B41FA5}">
                      <a16:colId xmlns:a16="http://schemas.microsoft.com/office/drawing/2014/main" val="2096220261"/>
                    </a:ext>
                  </a:extLst>
                </a:gridCol>
                <a:gridCol w="3689888">
                  <a:extLst>
                    <a:ext uri="{9D8B030D-6E8A-4147-A177-3AD203B41FA5}">
                      <a16:colId xmlns:a16="http://schemas.microsoft.com/office/drawing/2014/main" val="939684147"/>
                    </a:ext>
                  </a:extLst>
                </a:gridCol>
              </a:tblGrid>
              <a:tr h="393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환경변수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설명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환경변수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135380"/>
                  </a:ext>
                </a:extLst>
              </a:tr>
              <a:tr h="393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HOME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현재 사용자의 홈 디렉토리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PATH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실행 파일을 찾는 디렉토리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724416"/>
                  </a:ext>
                </a:extLst>
              </a:tr>
              <a:tr h="393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LANG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기본 지원되는 언어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PWD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사용자의 현재 작업 디렉토리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614850"/>
                  </a:ext>
                </a:extLst>
              </a:tr>
              <a:tr h="393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TERM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로그인 터미널 타입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SHELL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로그인 해서 사용하는 </a:t>
                      </a:r>
                      <a:r>
                        <a:rPr lang="en-US" altLang="ko-KR" sz="1400"/>
                        <a:t>Shell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170147"/>
                  </a:ext>
                </a:extLst>
              </a:tr>
              <a:tr h="393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USER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현재 사용자의 이름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DISPLAY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X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Display </a:t>
                      </a:r>
                      <a:r>
                        <a:rPr lang="ko-KR" altLang="en-US" sz="140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254650"/>
                  </a:ext>
                </a:extLst>
              </a:tr>
              <a:tr h="393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COLUMNS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현재 터미널의 컬럼 수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LINES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현재 터미널 라인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007922"/>
                  </a:ext>
                </a:extLst>
              </a:tr>
              <a:tr h="393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PS1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차 명령 프롬프트 변수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PS2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2</a:t>
                      </a:r>
                      <a:r>
                        <a:rPr lang="ko-KR" altLang="en-US" sz="1400"/>
                        <a:t>차 명령 프롬프트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대개는 </a:t>
                      </a:r>
                      <a:r>
                        <a:rPr lang="en-US" altLang="ko-KR" sz="1400"/>
                        <a:t>‘&gt;’)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528499"/>
                  </a:ext>
                </a:extLst>
              </a:tr>
              <a:tr h="393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BASH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Bash Shell</a:t>
                      </a:r>
                      <a:r>
                        <a:rPr lang="ko-KR" altLang="en-US" sz="1400"/>
                        <a:t>의 경로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BASH_VERSION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Bash </a:t>
                      </a:r>
                      <a:r>
                        <a:rPr lang="ko-KR" altLang="en-US" sz="1400"/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002873"/>
                  </a:ext>
                </a:extLst>
              </a:tr>
              <a:tr h="393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HISTFILE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History File</a:t>
                      </a:r>
                      <a:r>
                        <a:rPr lang="ko-KR" altLang="en-US" sz="1400"/>
                        <a:t>의 경로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HISTSIZE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History File</a:t>
                      </a:r>
                      <a:r>
                        <a:rPr lang="ko-KR" altLang="en-US" sz="1400"/>
                        <a:t>에 저장되는 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692290"/>
                  </a:ext>
                </a:extLst>
              </a:tr>
              <a:tr h="393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HOSTNAME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Host </a:t>
                      </a:r>
                      <a:r>
                        <a:rPr lang="ko-KR" altLang="en-US" sz="1400"/>
                        <a:t>이름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USERNAME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현재 사용자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345185"/>
                  </a:ext>
                </a:extLst>
              </a:tr>
              <a:tr h="393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LOGNAME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로그인 이름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LS_COLORS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ls </a:t>
                      </a:r>
                      <a:r>
                        <a:rPr lang="ko-KR" altLang="en-US" sz="1400"/>
                        <a:t>명령어의 확장자 색상 옵션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696579"/>
                  </a:ext>
                </a:extLst>
              </a:tr>
              <a:tr h="393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MAIL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메일을 보관하는 경로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OSTYPE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운영체제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00031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A55CBE-BE5E-414D-8C13-1AA82484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20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 </a:t>
            </a:r>
            <a:r>
              <a:rPr lang="ko-KR" altLang="en-US" sz="3600"/>
              <a:t>작성 및 실행 </a:t>
            </a:r>
            <a:r>
              <a:rPr lang="en-US" altLang="ko-KR" sz="3600"/>
              <a:t>: name.sh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/>
              <a:t>#!/bin/sh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echo “ User Name : “ $USER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echo “ Home Directory : “ $HOME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exit 0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z="1600"/>
              <a:t>1</a:t>
            </a:r>
            <a:r>
              <a:rPr lang="ko-KR" altLang="en-US" sz="1600"/>
              <a:t>행 </a:t>
            </a:r>
            <a:r>
              <a:rPr lang="en-US" altLang="ko-KR" sz="1600"/>
              <a:t>: </a:t>
            </a:r>
            <a:r>
              <a:rPr lang="ko-KR" altLang="en-US" sz="1600"/>
              <a:t>특별한 형태의 주석</a:t>
            </a:r>
            <a:r>
              <a:rPr lang="en-US" altLang="ko-KR" sz="1600"/>
              <a:t>(#!)</a:t>
            </a:r>
            <a:r>
              <a:rPr lang="ko-KR" altLang="en-US" sz="1600"/>
              <a:t>으로 </a:t>
            </a:r>
            <a:r>
              <a:rPr lang="en-US" altLang="ko-KR" sz="1600"/>
              <a:t>bash</a:t>
            </a:r>
            <a:r>
              <a:rPr lang="ko-KR" altLang="en-US" sz="1600"/>
              <a:t>을 사용하겠다는 의미</a:t>
            </a:r>
            <a:r>
              <a:rPr lang="en-US" altLang="ko-KR" sz="1600"/>
              <a:t>. </a:t>
            </a:r>
            <a:r>
              <a:rPr lang="ko-KR" altLang="en-US" sz="1600"/>
              <a:t>첫 행에 꼭 써주어야 한다</a:t>
            </a:r>
            <a:r>
              <a:rPr lang="en-US" altLang="ko-KR" sz="1600"/>
              <a:t>.</a:t>
            </a:r>
          </a:p>
          <a:p>
            <a:pPr marL="0" indent="0">
              <a:buNone/>
            </a:pPr>
            <a:r>
              <a:rPr lang="en-US" altLang="ko-KR" sz="1600"/>
              <a:t>4</a:t>
            </a:r>
            <a:r>
              <a:rPr lang="ko-KR" altLang="en-US" sz="1600"/>
              <a:t>행 </a:t>
            </a:r>
            <a:r>
              <a:rPr lang="en-US" altLang="ko-KR" sz="1600"/>
              <a:t>: </a:t>
            </a:r>
            <a:r>
              <a:rPr lang="ko-KR" altLang="en-US" sz="1600"/>
              <a:t>종료 코드를 반환하게 해 준다</a:t>
            </a:r>
            <a:r>
              <a:rPr lang="en-US" altLang="ko-KR" sz="1600"/>
              <a:t>. 0</a:t>
            </a:r>
            <a:r>
              <a:rPr lang="ko-KR" altLang="en-US" sz="1600"/>
              <a:t>은 성공을 의미한다</a:t>
            </a:r>
            <a:r>
              <a:rPr lang="en-US" altLang="ko-KR" sz="1600"/>
              <a:t>.</a:t>
            </a:r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*** </a:t>
            </a:r>
            <a:r>
              <a:rPr lang="ko-KR" altLang="en-US" sz="1600"/>
              <a:t>실행방법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$ </a:t>
            </a:r>
            <a:r>
              <a:rPr lang="en-US" altLang="ko-KR" sz="1600" err="1"/>
              <a:t>sh</a:t>
            </a:r>
            <a:r>
              <a:rPr lang="en-US" altLang="ko-KR" sz="1600"/>
              <a:t> name.sh</a:t>
            </a:r>
          </a:p>
          <a:p>
            <a:pPr marL="0" indent="0">
              <a:buNone/>
            </a:pPr>
            <a:r>
              <a:rPr lang="en-US" altLang="ko-KR" sz="1600"/>
              <a:t>$ ./name.sh    (</a:t>
            </a:r>
            <a:r>
              <a:rPr lang="ko-KR" altLang="en-US" sz="1600"/>
              <a:t>먼저 </a:t>
            </a:r>
            <a:r>
              <a:rPr lang="en-US" altLang="ko-KR" sz="1600"/>
              <a:t>664</a:t>
            </a:r>
            <a:r>
              <a:rPr lang="ko-KR" altLang="en-US" sz="1600"/>
              <a:t>를 </a:t>
            </a:r>
            <a:r>
              <a:rPr lang="en-US" altLang="ko-KR" sz="1600"/>
              <a:t>764</a:t>
            </a:r>
            <a:r>
              <a:rPr lang="ko-KR" altLang="en-US" sz="1600"/>
              <a:t>로 변경한 후</a:t>
            </a:r>
            <a:r>
              <a:rPr lang="en-US" altLang="ko-KR" sz="1600"/>
              <a:t>)</a:t>
            </a:r>
            <a:endParaRPr lang="ko-KR" altLang="en-US" sz="16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758F9-9159-449C-9973-CA9414E0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7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</a:t>
            </a:r>
            <a:r>
              <a:rPr lang="ko-KR" altLang="en-US" sz="3600"/>
              <a:t>변수 기본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en-US" altLang="ko-KR" sz="1400"/>
              <a:t>Shell </a:t>
            </a:r>
            <a:r>
              <a:rPr lang="ko-KR" altLang="en-US" sz="1400"/>
              <a:t>스크립트에서는 변수를 사용하기 전에 미리 선언하지 않는다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처음 변수에 값이 할당되면 자동으로 변수가 생성된다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변수에 넣는 모든 값은 문자열로 취급한다</a:t>
            </a:r>
            <a:r>
              <a:rPr lang="en-US" altLang="ko-KR" sz="1400"/>
              <a:t>. </a:t>
            </a:r>
          </a:p>
          <a:p>
            <a:pPr marL="0" indent="0">
              <a:buNone/>
            </a:pPr>
            <a:r>
              <a:rPr lang="en-US" altLang="ko-KR" sz="1400"/>
              <a:t>    </a:t>
            </a:r>
            <a:r>
              <a:rPr lang="ko-KR" altLang="en-US" sz="1400"/>
              <a:t>즉</a:t>
            </a:r>
            <a:r>
              <a:rPr lang="en-US" altLang="ko-KR" sz="1400"/>
              <a:t>, </a:t>
            </a:r>
            <a:r>
              <a:rPr lang="ko-KR" altLang="en-US" sz="1400"/>
              <a:t>숫자를 넣어도 문자열로 취급한다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변수 이름은 대소문자를 구분한다</a:t>
            </a:r>
            <a:r>
              <a:rPr lang="en-US" altLang="ko-KR" sz="1400"/>
              <a:t>. </a:t>
            </a:r>
          </a:p>
          <a:p>
            <a:pPr marL="0" indent="0">
              <a:buNone/>
            </a:pPr>
            <a:r>
              <a:rPr lang="en-US" altLang="ko-KR" sz="1400"/>
              <a:t>    $aa</a:t>
            </a:r>
            <a:r>
              <a:rPr lang="ko-KR" altLang="en-US" sz="1400"/>
              <a:t>라는 변수이름과 </a:t>
            </a:r>
            <a:r>
              <a:rPr lang="en-US" altLang="ko-KR" sz="1400"/>
              <a:t>$AA</a:t>
            </a:r>
            <a:r>
              <a:rPr lang="ko-KR" altLang="en-US" sz="1400"/>
              <a:t>는 다른 변수다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변수를 대입할 때 </a:t>
            </a:r>
            <a:r>
              <a:rPr lang="en-US" altLang="ko-KR" sz="1400"/>
              <a:t>“=“ </a:t>
            </a:r>
            <a:r>
              <a:rPr lang="ko-KR" altLang="en-US" sz="1400"/>
              <a:t>좌우에는 공백이 없어야 한다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err="1"/>
              <a:t>Testval</a:t>
            </a:r>
            <a:r>
              <a:rPr lang="ko-KR" altLang="en-US" sz="1400"/>
              <a:t> </a:t>
            </a:r>
            <a:r>
              <a:rPr lang="en-US" altLang="ko-KR" sz="1400"/>
              <a:t>= hello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err="1"/>
              <a:t>Testval</a:t>
            </a:r>
            <a:r>
              <a:rPr lang="en-US" altLang="ko-KR" sz="1400"/>
              <a:t>=hello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err="1"/>
              <a:t>Testval</a:t>
            </a:r>
            <a:r>
              <a:rPr lang="en-US" altLang="ko-KR" sz="1400"/>
              <a:t>=Yes Sir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err="1"/>
              <a:t>Testval</a:t>
            </a:r>
            <a:r>
              <a:rPr lang="en-US" altLang="ko-KR" sz="1400"/>
              <a:t>=“Yes Sir”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err="1"/>
              <a:t>Testval</a:t>
            </a:r>
            <a:r>
              <a:rPr lang="en-US" altLang="ko-KR" sz="1400"/>
              <a:t>=7+5</a:t>
            </a:r>
          </a:p>
          <a:p>
            <a:endParaRPr lang="en-US" altLang="ko-KR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var1.sh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myvar</a:t>
            </a:r>
            <a:r>
              <a:rPr lang="en-US" altLang="ko-KR" sz="1400">
                <a:solidFill>
                  <a:schemeClr val="tx1"/>
                </a:solidFill>
              </a:rPr>
              <a:t>=“Hi </a:t>
            </a:r>
            <a:r>
              <a:rPr lang="en-US" altLang="ko-KR" sz="1400" err="1">
                <a:solidFill>
                  <a:schemeClr val="tx1"/>
                </a:solidFill>
              </a:rPr>
              <a:t>Racos</a:t>
            </a:r>
            <a:r>
              <a:rPr lang="en-US" altLang="ko-KR" sz="1400">
                <a:solidFill>
                  <a:schemeClr val="tx1"/>
                </a:solidFill>
              </a:rPr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$</a:t>
            </a:r>
            <a:r>
              <a:rPr lang="en-US" altLang="ko-KR" sz="1400" err="1">
                <a:solidFill>
                  <a:schemeClr val="tx1"/>
                </a:solidFill>
              </a:rPr>
              <a:t>myvar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“$</a:t>
            </a:r>
            <a:r>
              <a:rPr lang="en-US" altLang="ko-KR" sz="1400" err="1">
                <a:solidFill>
                  <a:schemeClr val="tx1"/>
                </a:solidFill>
              </a:rPr>
              <a:t>myvar</a:t>
            </a:r>
            <a:r>
              <a:rPr lang="en-US" altLang="ko-KR" sz="1400">
                <a:solidFill>
                  <a:schemeClr val="tx1"/>
                </a:solidFill>
              </a:rPr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‘$</a:t>
            </a:r>
            <a:r>
              <a:rPr lang="en-US" altLang="ko-KR" sz="1400" err="1">
                <a:solidFill>
                  <a:schemeClr val="tx1"/>
                </a:solidFill>
              </a:rPr>
              <a:t>myvar</a:t>
            </a:r>
            <a:r>
              <a:rPr lang="en-US" altLang="ko-KR" sz="1400">
                <a:solidFill>
                  <a:schemeClr val="tx1"/>
                </a:solidFill>
              </a:rPr>
              <a:t>’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\$</a:t>
            </a:r>
            <a:r>
              <a:rPr lang="en-US" altLang="ko-KR" sz="1400" err="1">
                <a:solidFill>
                  <a:schemeClr val="tx1"/>
                </a:solidFill>
              </a:rPr>
              <a:t>myvar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input value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read </a:t>
            </a:r>
            <a:r>
              <a:rPr lang="en-US" altLang="ko-KR" sz="1400" err="1">
                <a:solidFill>
                  <a:schemeClr val="tx1"/>
                </a:solidFill>
              </a:rPr>
              <a:t>myvar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‘$</a:t>
            </a:r>
            <a:r>
              <a:rPr lang="en-US" altLang="ko-KR" sz="1400" err="1">
                <a:solidFill>
                  <a:schemeClr val="tx1"/>
                </a:solidFill>
              </a:rPr>
              <a:t>myvar</a:t>
            </a:r>
            <a:r>
              <a:rPr lang="en-US" altLang="ko-KR" sz="1400">
                <a:solidFill>
                  <a:schemeClr val="tx1"/>
                </a:solidFill>
              </a:rPr>
              <a:t>’ = $</a:t>
            </a:r>
            <a:r>
              <a:rPr lang="en-US" altLang="ko-KR" sz="1400" err="1">
                <a:solidFill>
                  <a:schemeClr val="tx1"/>
                </a:solidFill>
              </a:rPr>
              <a:t>myvar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410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</a:t>
            </a:r>
            <a:r>
              <a:rPr lang="ko-KR" altLang="en-US" sz="3600"/>
              <a:t>변수</a:t>
            </a:r>
            <a:r>
              <a:rPr lang="en-US" altLang="ko-KR" sz="3600"/>
              <a:t>(</a:t>
            </a:r>
            <a:r>
              <a:rPr lang="ko-KR" altLang="en-US" sz="3600"/>
              <a:t>숫자 계산</a:t>
            </a:r>
            <a:r>
              <a:rPr lang="en-US" altLang="ko-KR" sz="3600"/>
              <a:t>)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ko-KR" altLang="en-US" sz="1400"/>
              <a:t>변수에 넣은 값은 모두 문자열로 취급된다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변수에 들어 있는 값에 사칙 연산을 하려면 </a:t>
            </a:r>
            <a:r>
              <a:rPr lang="en-US" altLang="ko-KR" sz="1400"/>
              <a:t>expr </a:t>
            </a:r>
            <a:r>
              <a:rPr lang="ko-KR" altLang="en-US" sz="1400"/>
              <a:t>키워드를 사용한다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Expr</a:t>
            </a:r>
            <a:r>
              <a:rPr lang="ko-KR" altLang="en-US" sz="1400"/>
              <a:t>사용하는 경우</a:t>
            </a:r>
            <a:r>
              <a:rPr lang="en-US" altLang="ko-KR" sz="1400"/>
              <a:t>, </a:t>
            </a:r>
            <a:r>
              <a:rPr lang="ko-KR" altLang="en-US" sz="1400"/>
              <a:t>연산자 좌우는 스페이스로 띄워야 한다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단</a:t>
            </a:r>
            <a:r>
              <a:rPr lang="en-US" altLang="ko-KR" sz="1400"/>
              <a:t>, </a:t>
            </a:r>
            <a:r>
              <a:rPr lang="ko-KR" altLang="en-US" sz="1400"/>
              <a:t>수식과 함께 꼭 키보드 </a:t>
            </a:r>
            <a:r>
              <a:rPr lang="en-US" altLang="ko-KR" sz="1400"/>
              <a:t>1 </a:t>
            </a:r>
            <a:r>
              <a:rPr lang="ko-KR" altLang="en-US" sz="1400"/>
              <a:t>왼쪽에 있는 </a:t>
            </a:r>
            <a:r>
              <a:rPr lang="ko-KR" altLang="en-US" sz="1400" err="1"/>
              <a:t>역따옴표로</a:t>
            </a:r>
            <a:r>
              <a:rPr lang="ko-KR" altLang="en-US" sz="1400"/>
              <a:t> 묶어 주어야 한다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수식에 괄호를 사용하려면 그 앞에 꼭 </a:t>
            </a:r>
            <a:r>
              <a:rPr lang="ko-KR" altLang="en-US" sz="1400" err="1"/>
              <a:t>역슬래시</a:t>
            </a:r>
            <a:r>
              <a:rPr lang="en-US" altLang="ko-KR" sz="1400"/>
              <a:t>(\)</a:t>
            </a:r>
            <a:r>
              <a:rPr lang="ko-KR" altLang="en-US" sz="1400"/>
              <a:t>를 붙여줘야 한다</a:t>
            </a:r>
            <a:endParaRPr lang="en-US" altLang="ko-KR" sz="1400"/>
          </a:p>
          <a:p>
            <a:r>
              <a:rPr lang="en-US" altLang="ko-KR" sz="1400"/>
              <a:t>+, -, / </a:t>
            </a:r>
            <a:r>
              <a:rPr lang="ko-KR" altLang="en-US" sz="1400"/>
              <a:t>와 달이 곱하기</a:t>
            </a:r>
            <a:r>
              <a:rPr lang="en-US" altLang="ko-KR" sz="1400"/>
              <a:t>(*) </a:t>
            </a:r>
            <a:r>
              <a:rPr lang="ko-KR" altLang="en-US" sz="1400"/>
              <a:t>기호도 예외적으로 앞에 </a:t>
            </a:r>
            <a:r>
              <a:rPr lang="en-US" altLang="ko-KR" sz="1400"/>
              <a:t>\</a:t>
            </a:r>
            <a:r>
              <a:rPr lang="ko-KR" altLang="en-US" sz="1400"/>
              <a:t>를 붙여야 한다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numcalc.sh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num1=100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num2=$num1+200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$num2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num3=`expr  $num1  +  200`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$num3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num4=`expr  \(  $num1  +  200  \) / 10  \*  2`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$num4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05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668D9A-B0C5-4B4D-94B7-17C6A136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870F66F8-DD7C-4168-95BE-AFF2E3FD97FD}" type="slidenum">
              <a:rPr lang="en-US" altLang="ko-KR" smtClean="0"/>
              <a:pPr latinLnBrk="0">
                <a:spcAft>
                  <a:spcPts val="600"/>
                </a:spcAft>
              </a:pPr>
              <a:t>3</a:t>
            </a:fld>
            <a:endParaRPr lang="en-US" altLang="ko-KR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9C5E84-37E8-46A7-ADE5-8372EB83D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929578"/>
              </p:ext>
            </p:extLst>
          </p:nvPr>
        </p:nvGraphicFramePr>
        <p:xfrm>
          <a:off x="487018" y="136526"/>
          <a:ext cx="11251096" cy="6419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2922">
                  <a:extLst>
                    <a:ext uri="{9D8B030D-6E8A-4147-A177-3AD203B41FA5}">
                      <a16:colId xmlns:a16="http://schemas.microsoft.com/office/drawing/2014/main" val="1229136029"/>
                    </a:ext>
                  </a:extLst>
                </a:gridCol>
                <a:gridCol w="1320142">
                  <a:extLst>
                    <a:ext uri="{9D8B030D-6E8A-4147-A177-3AD203B41FA5}">
                      <a16:colId xmlns:a16="http://schemas.microsoft.com/office/drawing/2014/main" val="565409939"/>
                    </a:ext>
                  </a:extLst>
                </a:gridCol>
                <a:gridCol w="477143">
                  <a:extLst>
                    <a:ext uri="{9D8B030D-6E8A-4147-A177-3AD203B41FA5}">
                      <a16:colId xmlns:a16="http://schemas.microsoft.com/office/drawing/2014/main" val="2513472349"/>
                    </a:ext>
                  </a:extLst>
                </a:gridCol>
                <a:gridCol w="1262573">
                  <a:extLst>
                    <a:ext uri="{9D8B030D-6E8A-4147-A177-3AD203B41FA5}">
                      <a16:colId xmlns:a16="http://schemas.microsoft.com/office/drawing/2014/main" val="3332413217"/>
                    </a:ext>
                  </a:extLst>
                </a:gridCol>
                <a:gridCol w="673615">
                  <a:extLst>
                    <a:ext uri="{9D8B030D-6E8A-4147-A177-3AD203B41FA5}">
                      <a16:colId xmlns:a16="http://schemas.microsoft.com/office/drawing/2014/main" val="1233595188"/>
                    </a:ext>
                  </a:extLst>
                </a:gridCol>
                <a:gridCol w="2101417">
                  <a:extLst>
                    <a:ext uri="{9D8B030D-6E8A-4147-A177-3AD203B41FA5}">
                      <a16:colId xmlns:a16="http://schemas.microsoft.com/office/drawing/2014/main" val="3024413745"/>
                    </a:ext>
                  </a:extLst>
                </a:gridCol>
                <a:gridCol w="1037786">
                  <a:extLst>
                    <a:ext uri="{9D8B030D-6E8A-4147-A177-3AD203B41FA5}">
                      <a16:colId xmlns:a16="http://schemas.microsoft.com/office/drawing/2014/main" val="3638757719"/>
                    </a:ext>
                  </a:extLst>
                </a:gridCol>
                <a:gridCol w="1429793">
                  <a:extLst>
                    <a:ext uri="{9D8B030D-6E8A-4147-A177-3AD203B41FA5}">
                      <a16:colId xmlns:a16="http://schemas.microsoft.com/office/drawing/2014/main" val="1728625139"/>
                    </a:ext>
                  </a:extLst>
                </a:gridCol>
                <a:gridCol w="1075912">
                  <a:extLst>
                    <a:ext uri="{9D8B030D-6E8A-4147-A177-3AD203B41FA5}">
                      <a16:colId xmlns:a16="http://schemas.microsoft.com/office/drawing/2014/main" val="268434213"/>
                    </a:ext>
                  </a:extLst>
                </a:gridCol>
                <a:gridCol w="1429793">
                  <a:extLst>
                    <a:ext uri="{9D8B030D-6E8A-4147-A177-3AD203B41FA5}">
                      <a16:colId xmlns:a16="http://schemas.microsoft.com/office/drawing/2014/main" val="488867292"/>
                    </a:ext>
                  </a:extLst>
                </a:gridCol>
              </a:tblGrid>
              <a:tr h="279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이동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문자</a:t>
                      </a:r>
                      <a:r>
                        <a:rPr lang="en-US" altLang="ko-KR" sz="800" u="none" strike="noStrike">
                          <a:effectLst/>
                        </a:rPr>
                        <a:t>,</a:t>
                      </a:r>
                      <a:r>
                        <a:rPr lang="ko-KR" altLang="en-US" sz="800" u="none" strike="noStrike">
                          <a:effectLst/>
                        </a:rPr>
                        <a:t>행 삽입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텍스트 삭제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행 번호 설정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탐색 및 대체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601193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 (←)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왼쪽으로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오른쪽에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문자 삽입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커서가 있는 문자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:se number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행 번호 표시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/{</a:t>
                      </a:r>
                      <a:r>
                        <a:rPr lang="ko-KR" altLang="en-US" sz="800" u="none" strike="noStrike">
                          <a:effectLst/>
                        </a:rPr>
                        <a:t>검색할 문자열</a:t>
                      </a:r>
                      <a:r>
                        <a:rPr lang="en-US" altLang="ko-KR" sz="800" u="none" strike="noStrike">
                          <a:effectLst/>
                        </a:rPr>
                        <a:t>}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오른쪽 아래 방향으로 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99922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j (↓)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아래로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오른쪽 행의 끝에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문자 삽입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숫자 </a:t>
                      </a:r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현재 위치부터 숫자만큼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문자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:se nonu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행 번호 숨기기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?{</a:t>
                      </a:r>
                      <a:r>
                        <a:rPr lang="ko-KR" altLang="en-US" sz="800" u="none" strike="noStrike">
                          <a:effectLst/>
                        </a:rPr>
                        <a:t>검색할 문자열</a:t>
                      </a:r>
                      <a:r>
                        <a:rPr lang="en-US" altLang="ko-KR" sz="800" u="none" strike="noStrike">
                          <a:effectLst/>
                        </a:rPr>
                        <a:t>}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왼쪽 위 방향으로 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776348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 (↑)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위로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왼쪽에 문자 삽입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현재 커서에 있는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한 단어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행 찾기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문자열 다음으로 계속 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614219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 (→)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오른쪽으로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왼쪽 행의 처음에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문자 삽입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커서가 있는 라인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파일의 마지막 행으로 가기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문자열 이전으로 계속 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15601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오른쪽 한 단어의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끝으로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아래에 행 삽입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숫자 </a:t>
                      </a:r>
                      <a:r>
                        <a:rPr lang="en-US" sz="800" u="none" strike="noStrike">
                          <a:effectLst/>
                        </a:rPr>
                        <a:t>dd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현재 라인부터 숫자만큼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라인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21G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21</a:t>
                      </a:r>
                      <a:r>
                        <a:rPr lang="ko-KR" altLang="en-US" sz="800" u="none" strike="noStrike">
                          <a:effectLst/>
                        </a:rPr>
                        <a:t>번째 행으로 가지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:g/</a:t>
                      </a:r>
                      <a:r>
                        <a:rPr lang="ko-KR" altLang="en-US" sz="800" u="none" strike="noStrike">
                          <a:effectLst/>
                        </a:rPr>
                        <a:t>검색할 문자열</a:t>
                      </a:r>
                      <a:r>
                        <a:rPr lang="en-US" altLang="ko-KR" sz="800" u="none" strike="noStrike">
                          <a:effectLst/>
                        </a:rPr>
                        <a:t>/s/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검색 후 각 문자열을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확인하고 대체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694040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오른쪽 한 단어의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앞으로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위에 행 삽입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db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현재 위치에서 뒤로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한 단어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err="1">
                          <a:effectLst/>
                        </a:rPr>
                        <a:t>Ctrl+G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현재 파일명과 라인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:s/old/new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현재 행의 </a:t>
                      </a:r>
                      <a:r>
                        <a:rPr lang="en-US" altLang="ko-KR" sz="800" u="none" strike="noStrike">
                          <a:effectLst/>
                        </a:rPr>
                        <a:t>old</a:t>
                      </a:r>
                      <a:r>
                        <a:rPr lang="ko-KR" altLang="en-US" sz="800" u="none" strike="noStrike">
                          <a:effectLst/>
                        </a:rPr>
                        <a:t>를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new</a:t>
                      </a:r>
                      <a:r>
                        <a:rPr lang="ko-KR" altLang="en-US" sz="800" u="none" strike="noStrike">
                          <a:effectLst/>
                        </a:rPr>
                        <a:t>로 대체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512785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왼쪽 한 단어의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앞으로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Esc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종료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오른쪽 행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화면 정리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깨지는 경우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:1,s/old/new/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r>
                        <a:rPr lang="ko-KR" altLang="en-US" sz="800" u="none" strike="noStrike">
                          <a:effectLst/>
                        </a:rPr>
                        <a:t>부터 현재 행의 </a:t>
                      </a:r>
                      <a:r>
                        <a:rPr lang="en-US" altLang="ko-KR" sz="800" u="none" strike="noStrike">
                          <a:effectLst/>
                        </a:rPr>
                        <a:t>old</a:t>
                      </a:r>
                      <a:r>
                        <a:rPr lang="ko-KR" altLang="en-US" sz="800" u="none" strike="noStrike">
                          <a:effectLst/>
                        </a:rPr>
                        <a:t>를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new</a:t>
                      </a:r>
                      <a:r>
                        <a:rPr lang="ko-KR" altLang="en-US" sz="800" u="none" strike="noStrike">
                          <a:effectLst/>
                        </a:rPr>
                        <a:t>로 대체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604466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Enter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아래 행 맨 앞으로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텍스트 변경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:5,10d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5~10</a:t>
                      </a:r>
                      <a:r>
                        <a:rPr lang="ko-KR" altLang="en-US" sz="800" u="none" strike="noStrike">
                          <a:effectLst/>
                        </a:rPr>
                        <a:t>번째 행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Ctrl+l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화면정리 후 다시 표시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:%s/old/new/g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파일 전체 </a:t>
                      </a:r>
                      <a:r>
                        <a:rPr lang="en-US" altLang="ko-KR" sz="800" u="none" strike="noStrike">
                          <a:effectLst/>
                        </a:rPr>
                        <a:t>old</a:t>
                      </a:r>
                      <a:r>
                        <a:rPr lang="ko-KR" altLang="en-US" sz="800" u="none" strike="noStrike">
                          <a:effectLst/>
                        </a:rPr>
                        <a:t>를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new</a:t>
                      </a:r>
                      <a:r>
                        <a:rPr lang="ko-KR" altLang="en-US" sz="800" u="none" strike="noStrike">
                          <a:effectLst/>
                        </a:rPr>
                        <a:t>로 전부 대체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892356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한 문자 왼쪽으로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단어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복사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이동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다른 파일 내용 삽입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:$/old/new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 위치로 부터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파일의 끝까지 대체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637501"/>
                  </a:ext>
                </a:extLst>
              </a:tr>
              <a:tr h="246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Space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한 문자 오른쪽으로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행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현재 행 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:r {</a:t>
                      </a:r>
                      <a:r>
                        <a:rPr lang="ko-KR" altLang="en-US" sz="800" u="none" strike="noStrike">
                          <a:effectLst/>
                        </a:rPr>
                        <a:t>파일명</a:t>
                      </a:r>
                      <a:r>
                        <a:rPr lang="en-US" altLang="ko-KR" sz="800" u="none" strike="noStrike">
                          <a:effectLst/>
                        </a:rPr>
                        <a:t>}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다음에 파일 삽입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863914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^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행의 맨 왼쪽으로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오른쪽 행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행 </a:t>
                      </a:r>
                      <a:r>
                        <a:rPr lang="en-US" sz="800" u="none" strike="noStrike">
                          <a:effectLst/>
                        </a:rPr>
                        <a:t>Yank </a:t>
                      </a:r>
                      <a:r>
                        <a:rPr lang="ko-KR" altLang="en-US" sz="800" u="none" strike="noStrike">
                          <a:effectLst/>
                        </a:rPr>
                        <a:t>또는 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:{</a:t>
                      </a:r>
                      <a:r>
                        <a:rPr lang="ko-KR" altLang="en-US" sz="800" u="none" strike="noStrike">
                          <a:effectLst/>
                        </a:rPr>
                        <a:t>행번호</a:t>
                      </a:r>
                      <a:r>
                        <a:rPr lang="en-US" altLang="ko-KR" sz="800" u="none" strike="noStrike">
                          <a:effectLst/>
                        </a:rPr>
                        <a:t>} r {</a:t>
                      </a:r>
                      <a:r>
                        <a:rPr lang="ko-KR" altLang="en-US" sz="800" u="none" strike="noStrike">
                          <a:effectLst/>
                        </a:rPr>
                        <a:t>파일명</a:t>
                      </a:r>
                      <a:r>
                        <a:rPr lang="en-US" altLang="ko-KR" sz="800" u="none" strike="noStrike">
                          <a:effectLst/>
                        </a:rPr>
                        <a:t>}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해당 파일을 행번호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다음에 삽입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현재 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401696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$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행의 맨 오른쪽으로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커서가 위치한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문자열 대체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커서의 왼쪽 문자 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저장 및 종료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%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전체 행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파일 전체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274603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화면의 맨 위로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커서가 위치한 라인의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문자열 대체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err="1">
                          <a:effectLst/>
                        </a:rPr>
                        <a:t>yl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커서에 위치한 문자 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변경사항 저장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$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파일 맨끝 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149485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화면의 중간으로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위치 문자를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다른 문자로 대체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현재 행과 그 아래줄 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:w {</a:t>
                      </a:r>
                      <a:r>
                        <a:rPr lang="ko-KR" altLang="en-US" sz="800" u="none" strike="noStrike">
                          <a:effectLst/>
                        </a:rPr>
                        <a:t>파일명</a:t>
                      </a:r>
                      <a:r>
                        <a:rPr lang="en-US" altLang="ko-KR" sz="800" u="none" strike="noStrike">
                          <a:effectLst/>
                        </a:rPr>
                        <a:t>}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변경사항을 파일에 저장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1,$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%</a:t>
                      </a:r>
                      <a:r>
                        <a:rPr lang="ko-KR" altLang="en-US" sz="800" u="none" strike="noStrike">
                          <a:effectLst/>
                        </a:rPr>
                        <a:t>와 동일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925130"/>
                  </a:ext>
                </a:extLst>
              </a:tr>
              <a:tr h="160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화면의 맨 아래로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r-Enter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행 분리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현재 행과 그 윗줄 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</a:t>
                      </a:r>
                      <a:r>
                        <a:rPr lang="en-US" sz="800" u="none" strike="noStrike" err="1">
                          <a:effectLst/>
                        </a:rPr>
                        <a:t>wq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변경사항 저장 후 </a:t>
                      </a:r>
                      <a:r>
                        <a:rPr lang="en-US" altLang="ko-KR" sz="800" u="none" strike="noStrike">
                          <a:effectLst/>
                        </a:rPr>
                        <a:t>vi </a:t>
                      </a:r>
                      <a:r>
                        <a:rPr lang="ko-KR" altLang="en-US" sz="800" u="none" strike="noStrike">
                          <a:effectLst/>
                        </a:rPr>
                        <a:t>종료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2,3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2~3 </a:t>
                      </a:r>
                      <a:r>
                        <a:rPr lang="ko-KR" altLang="en-US" sz="800" u="none" strike="noStrike">
                          <a:effectLst/>
                        </a:rPr>
                        <a:t>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32112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숫자 </a:t>
                      </a:r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"</a:t>
                      </a:r>
                      <a:r>
                        <a:rPr lang="ko-KR" altLang="en-US" sz="800" u="none" strike="noStrike">
                          <a:effectLst/>
                        </a:rPr>
                        <a:t>숫자</a:t>
                      </a:r>
                      <a:r>
                        <a:rPr lang="en-US" altLang="ko-KR" sz="800" u="none" strike="noStrike">
                          <a:effectLst/>
                        </a:rPr>
                        <a:t>" </a:t>
                      </a:r>
                      <a:r>
                        <a:rPr lang="ko-KR" altLang="en-US" sz="800" u="none" strike="noStrike">
                          <a:effectLst/>
                        </a:rPr>
                        <a:t>만큼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지정한 줄로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J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현재 행과 아래 행 결합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yank</a:t>
                      </a:r>
                      <a:r>
                        <a:rPr lang="ko-KR" altLang="en-US" sz="800" u="none" strike="noStrike">
                          <a:effectLst/>
                        </a:rPr>
                        <a:t>된 행을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현재 행 아래에 삽입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ZZ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:wq</a:t>
                      </a:r>
                      <a:r>
                        <a:rPr lang="ko-KR" altLang="en-US" sz="800" u="none" strike="noStrike">
                          <a:effectLst/>
                        </a:rPr>
                        <a:t>와 동일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555543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err="1">
                          <a:effectLst/>
                        </a:rPr>
                        <a:t>Ctrl+i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이동 없이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한 화면 위로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err="1">
                          <a:effectLst/>
                        </a:rPr>
                        <a:t>xp</a:t>
                      </a:r>
                      <a:r>
                        <a:rPr lang="en-US" sz="800" u="none" strike="noStrike">
                          <a:effectLst/>
                        </a:rPr>
                        <a:t>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위치 문자와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오른쪽 문자 교환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P(</a:t>
                      </a:r>
                      <a:r>
                        <a:rPr lang="ko-KR" altLang="en-US" sz="800" u="none" strike="noStrike">
                          <a:effectLst/>
                        </a:rPr>
                        <a:t>대문자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yank</a:t>
                      </a:r>
                      <a:r>
                        <a:rPr lang="ko-KR" altLang="en-US" sz="800" u="none" strike="noStrike">
                          <a:effectLst/>
                        </a:rPr>
                        <a:t>된 행을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현재 행 위에 삽입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:q!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변경사항 저장없이 </a:t>
                      </a:r>
                      <a:r>
                        <a:rPr lang="en-US" altLang="ko-KR" sz="800" u="none" strike="noStrike">
                          <a:effectLst/>
                        </a:rPr>
                        <a:t>vi </a:t>
                      </a:r>
                      <a:r>
                        <a:rPr lang="ko-KR" altLang="en-US" sz="800" u="none" strike="noStrike">
                          <a:effectLst/>
                        </a:rPr>
                        <a:t>종료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190376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err="1">
                          <a:effectLst/>
                        </a:rPr>
                        <a:t>Ctrl+b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이동 없이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한 화면 아래로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~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문자형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소문자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:1,2 co 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1~2</a:t>
                      </a:r>
                      <a:r>
                        <a:rPr lang="ko-KR" altLang="en-US" sz="800" u="none" strike="noStrike">
                          <a:effectLst/>
                        </a:rPr>
                        <a:t>행을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r>
                        <a:rPr lang="ko-KR" altLang="en-US" sz="800" u="none" strike="noStrike">
                          <a:effectLst/>
                        </a:rPr>
                        <a:t>행 다음으로 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:q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변경사항 없으면 종료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300258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err="1">
                          <a:effectLst/>
                        </a:rPr>
                        <a:t>Ctrl+d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이동 없이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반 화면 위로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이전 명령 취소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:4,5 m 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4~5</a:t>
                      </a:r>
                      <a:r>
                        <a:rPr lang="ko-KR" altLang="en-US" sz="800" u="none" strike="noStrike">
                          <a:effectLst/>
                        </a:rPr>
                        <a:t>행을 </a:t>
                      </a:r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r>
                        <a:rPr lang="ko-KR" altLang="en-US" sz="800" u="none" strike="noStrike">
                          <a:effectLst/>
                        </a:rPr>
                        <a:t>행 위로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:e!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수정한 것을 무시하고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다시 편집모드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639656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err="1">
                          <a:effectLst/>
                        </a:rPr>
                        <a:t>Ctrl+u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이동 없이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반 화면 아래로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행 변경 사항 취소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이전 최종 행 취소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v + </a:t>
                      </a:r>
                      <a:r>
                        <a:rPr lang="ko-KR" altLang="en-US" sz="800" u="none" strike="noStrike">
                          <a:effectLst/>
                        </a:rPr>
                        <a:t>선택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블록 복사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1. v</a:t>
                      </a:r>
                      <a:r>
                        <a:rPr lang="ko-KR" altLang="en-US" sz="800" u="none" strike="noStrike">
                          <a:effectLst/>
                        </a:rPr>
                        <a:t>를 누른 후 커서 이동하여 블록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858772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err="1">
                          <a:effectLst/>
                        </a:rPr>
                        <a:t>Ctrl+e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이동 없이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한 줄 위로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이전 최종 명령 반복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2. y</a:t>
                      </a:r>
                      <a:r>
                        <a:rPr lang="ko-KR" altLang="en-US" sz="800" u="none" strike="noStrike">
                          <a:effectLst/>
                        </a:rPr>
                        <a:t>를 눌러 캐시에 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587394"/>
                  </a:ext>
                </a:extLst>
              </a:tr>
              <a:tr h="28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err="1">
                          <a:effectLst/>
                        </a:rPr>
                        <a:t>Ctrl+y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커서 이동 없이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한 줄 아래로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3. </a:t>
                      </a:r>
                      <a:r>
                        <a:rPr lang="ko-KR" altLang="en-US" sz="800" u="none" strike="noStrike">
                          <a:effectLst/>
                        </a:rPr>
                        <a:t>원하는 곳으로 이동 후 </a:t>
                      </a:r>
                      <a:r>
                        <a:rPr lang="en-US" altLang="ko-KR" sz="800" u="none" strike="noStrike">
                          <a:effectLst/>
                        </a:rPr>
                        <a:t>p</a:t>
                      </a:r>
                      <a:r>
                        <a:rPr lang="ko-KR" altLang="en-US" sz="800" u="none" strike="noStrike">
                          <a:effectLst/>
                        </a:rPr>
                        <a:t>를 눌러 복사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0" marR="4660" marT="4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83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969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</a:t>
            </a:r>
            <a:r>
              <a:rPr lang="ko-KR" altLang="en-US" sz="3600"/>
              <a:t>매개변수</a:t>
            </a:r>
            <a:r>
              <a:rPr lang="en-US" altLang="ko-KR" sz="3600"/>
              <a:t>(Parameter)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ko-KR" altLang="en-US" sz="1400"/>
              <a:t>매개변수는 </a:t>
            </a:r>
            <a:r>
              <a:rPr lang="en-US" altLang="ko-KR" sz="1400"/>
              <a:t>$0, $1, $2 </a:t>
            </a:r>
            <a:r>
              <a:rPr lang="ko-KR" altLang="en-US" sz="1400"/>
              <a:t>등의 형태를 갖는다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실행하는 명령의 부분 하나하나를 변수로 저장한다는 의미</a:t>
            </a:r>
            <a:endParaRPr lang="en-US" altLang="ko-KR" sz="1400"/>
          </a:p>
          <a:p>
            <a:r>
              <a:rPr lang="ko-KR" altLang="en-US" sz="1400"/>
              <a:t>전체의 </a:t>
            </a:r>
            <a:r>
              <a:rPr lang="ko-KR" altLang="en-US" sz="1400" err="1"/>
              <a:t>파라키터</a:t>
            </a:r>
            <a:r>
              <a:rPr lang="ko-KR" altLang="en-US" sz="1400"/>
              <a:t> 변수는 </a:t>
            </a:r>
            <a:r>
              <a:rPr lang="en-US" altLang="ko-KR" sz="1400"/>
              <a:t>$* </a:t>
            </a:r>
            <a:r>
              <a:rPr lang="ko-KR" altLang="en-US" sz="1400"/>
              <a:t>로 표현한다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실행 </a:t>
            </a:r>
            <a:r>
              <a:rPr lang="en-US" altLang="ko-KR" sz="1400"/>
              <a:t>:</a:t>
            </a:r>
          </a:p>
          <a:p>
            <a:pPr marL="0" indent="0">
              <a:buNone/>
            </a:pPr>
            <a:r>
              <a:rPr lang="en-US" altLang="ko-KR" sz="1400"/>
              <a:t>$ </a:t>
            </a:r>
            <a:r>
              <a:rPr lang="en-US" altLang="ko-KR" sz="1400" err="1"/>
              <a:t>sh</a:t>
            </a:r>
            <a:r>
              <a:rPr lang="en-US" altLang="ko-KR" sz="1400"/>
              <a:t> paravar.sh  </a:t>
            </a:r>
            <a:r>
              <a:rPr lang="ko-KR" altLang="en-US" sz="1400"/>
              <a:t>값</a:t>
            </a:r>
            <a:r>
              <a:rPr lang="en-US" altLang="ko-KR" sz="1400"/>
              <a:t>1  </a:t>
            </a:r>
            <a:r>
              <a:rPr lang="ko-KR" altLang="en-US" sz="1400"/>
              <a:t>값</a:t>
            </a:r>
            <a:r>
              <a:rPr lang="en-US" altLang="ko-KR" sz="1400"/>
              <a:t>2  </a:t>
            </a:r>
            <a:r>
              <a:rPr lang="ko-KR" altLang="en-US" sz="1400"/>
              <a:t>값</a:t>
            </a:r>
            <a:r>
              <a:rPr lang="en-US" altLang="ko-KR" sz="1400"/>
              <a:t>3</a:t>
            </a: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paravar.sh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“Name of execution file is &lt;$0&gt;”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“1st parameter &lt;$1&gt;, 2nd parameter &lt;$2&gt;”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“All of parameters &lt;$*&gt;”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01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</a:t>
            </a:r>
            <a:r>
              <a:rPr lang="ko-KR" altLang="en-US" sz="3600"/>
              <a:t>기본 </a:t>
            </a:r>
            <a:r>
              <a:rPr lang="en-US" altLang="ko-KR" sz="3600"/>
              <a:t>if </a:t>
            </a:r>
            <a:r>
              <a:rPr lang="ko-KR" altLang="en-US" sz="360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en-US" altLang="ko-KR" sz="1400"/>
              <a:t>if </a:t>
            </a:r>
            <a:r>
              <a:rPr lang="ko-KR" altLang="en-US" sz="1400"/>
              <a:t>와 </a:t>
            </a:r>
            <a:r>
              <a:rPr lang="en-US" altLang="ko-KR" sz="1400"/>
              <a:t>then </a:t>
            </a:r>
            <a:r>
              <a:rPr lang="ko-KR" altLang="en-US" sz="1400"/>
              <a:t>같은 라인에 사용하지 말 것</a:t>
            </a:r>
            <a:endParaRPr lang="en-US" altLang="ko-KR" sz="1400"/>
          </a:p>
          <a:p>
            <a:r>
              <a:rPr lang="en-US" altLang="ko-KR" sz="1400"/>
              <a:t>[ </a:t>
            </a:r>
            <a:r>
              <a:rPr lang="ko-KR" altLang="en-US" sz="1400"/>
              <a:t>조건 </a:t>
            </a:r>
            <a:r>
              <a:rPr lang="en-US" altLang="ko-KR" sz="1400"/>
              <a:t>] </a:t>
            </a:r>
            <a:r>
              <a:rPr lang="ko-KR" altLang="en-US" sz="1400"/>
              <a:t>작성시</a:t>
            </a:r>
            <a:r>
              <a:rPr lang="en-US" altLang="ko-KR" sz="1400"/>
              <a:t>, “[“, “]”</a:t>
            </a:r>
            <a:r>
              <a:rPr lang="ko-KR" altLang="en-US" sz="1400"/>
              <a:t>와 조건은 띄워 쓸 것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“if  [  </a:t>
            </a:r>
            <a:r>
              <a:rPr lang="ko-KR" altLang="en-US" sz="1400"/>
              <a:t>조건 </a:t>
            </a:r>
            <a:r>
              <a:rPr lang="en-US" altLang="ko-KR" sz="1400"/>
              <a:t> ]” </a:t>
            </a:r>
            <a:r>
              <a:rPr lang="ko-KR" altLang="en-US" sz="1400"/>
              <a:t>과 </a:t>
            </a:r>
            <a:r>
              <a:rPr lang="en-US" altLang="ko-KR" sz="1400"/>
              <a:t>“if  test  </a:t>
            </a:r>
            <a:r>
              <a:rPr lang="ko-KR" altLang="en-US" sz="1400"/>
              <a:t>조건</a:t>
            </a:r>
            <a:r>
              <a:rPr lang="en-US" altLang="ko-KR" sz="1400"/>
              <a:t>”</a:t>
            </a:r>
            <a:r>
              <a:rPr lang="ko-KR" altLang="en-US" sz="1400"/>
              <a:t> </a:t>
            </a:r>
            <a:r>
              <a:rPr lang="en-US" altLang="ko-KR" sz="1400"/>
              <a:t> </a:t>
            </a:r>
            <a:r>
              <a:rPr lang="ko-KR" altLang="en-US" sz="1400"/>
              <a:t>동일한 문장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if  [ </a:t>
            </a:r>
            <a:r>
              <a:rPr lang="ko-KR" altLang="en-US" sz="1400"/>
              <a:t>조건 </a:t>
            </a:r>
            <a:r>
              <a:rPr lang="en-US" altLang="ko-KR" sz="1400"/>
              <a:t>]</a:t>
            </a:r>
          </a:p>
          <a:p>
            <a:pPr marL="0" indent="0">
              <a:buNone/>
            </a:pPr>
            <a:r>
              <a:rPr lang="en-US" altLang="ko-KR" sz="1400"/>
              <a:t>then</a:t>
            </a:r>
          </a:p>
          <a:p>
            <a:pPr marL="0" indent="0">
              <a:buNone/>
            </a:pPr>
            <a:r>
              <a:rPr lang="en-US" altLang="ko-KR" sz="1400"/>
              <a:t>   </a:t>
            </a:r>
            <a:r>
              <a:rPr lang="ko-KR" altLang="en-US" sz="1400"/>
              <a:t>참일 경우 실행할 명령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fi</a:t>
            </a:r>
          </a:p>
          <a:p>
            <a:pPr marL="0" indent="0">
              <a:buNone/>
            </a:pPr>
            <a:r>
              <a:rPr lang="en-US" altLang="ko-KR" sz="1400"/>
              <a:t>exit 0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if1.sh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company=RACOS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if [  $company = “RACOS”  ]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then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“it’s true”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fi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73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if - else </a:t>
            </a:r>
            <a:r>
              <a:rPr lang="ko-KR" altLang="en-US" sz="360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en-US" altLang="ko-KR" sz="1400"/>
              <a:t>if </a:t>
            </a:r>
            <a:r>
              <a:rPr lang="ko-KR" altLang="en-US" sz="1400"/>
              <a:t>와 </a:t>
            </a:r>
            <a:r>
              <a:rPr lang="en-US" altLang="ko-KR" sz="1400"/>
              <a:t>then </a:t>
            </a:r>
            <a:r>
              <a:rPr lang="ko-KR" altLang="en-US" sz="1400"/>
              <a:t>같은 라인에 사용하지 말 것</a:t>
            </a:r>
            <a:endParaRPr lang="en-US" altLang="ko-KR" sz="1400"/>
          </a:p>
          <a:p>
            <a:r>
              <a:rPr lang="en-US" altLang="ko-KR" sz="1400"/>
              <a:t>[ </a:t>
            </a:r>
            <a:r>
              <a:rPr lang="ko-KR" altLang="en-US" sz="1400"/>
              <a:t>조건 </a:t>
            </a:r>
            <a:r>
              <a:rPr lang="en-US" altLang="ko-KR" sz="1400"/>
              <a:t>] </a:t>
            </a:r>
            <a:r>
              <a:rPr lang="ko-KR" altLang="en-US" sz="1400"/>
              <a:t>작성시</a:t>
            </a:r>
            <a:r>
              <a:rPr lang="en-US" altLang="ko-KR" sz="1400"/>
              <a:t>, “[“, “]”</a:t>
            </a:r>
            <a:r>
              <a:rPr lang="ko-KR" altLang="en-US" sz="1400"/>
              <a:t>와 조건은 띄워 쓸 것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“if  [  </a:t>
            </a:r>
            <a:r>
              <a:rPr lang="ko-KR" altLang="en-US" sz="1400"/>
              <a:t>조건 </a:t>
            </a:r>
            <a:r>
              <a:rPr lang="en-US" altLang="ko-KR" sz="1400"/>
              <a:t> ]” </a:t>
            </a:r>
            <a:r>
              <a:rPr lang="ko-KR" altLang="en-US" sz="1400"/>
              <a:t>과 </a:t>
            </a:r>
            <a:r>
              <a:rPr lang="en-US" altLang="ko-KR" sz="1400"/>
              <a:t>“if  test  </a:t>
            </a:r>
            <a:r>
              <a:rPr lang="ko-KR" altLang="en-US" sz="1400"/>
              <a:t>조건</a:t>
            </a:r>
            <a:r>
              <a:rPr lang="en-US" altLang="ko-KR" sz="1400"/>
              <a:t>”</a:t>
            </a:r>
            <a:r>
              <a:rPr lang="ko-KR" altLang="en-US" sz="1400"/>
              <a:t> </a:t>
            </a:r>
            <a:r>
              <a:rPr lang="en-US" altLang="ko-KR" sz="1400"/>
              <a:t> </a:t>
            </a:r>
            <a:r>
              <a:rPr lang="ko-KR" altLang="en-US" sz="1400"/>
              <a:t>동일한 문장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if  [ </a:t>
            </a:r>
            <a:r>
              <a:rPr lang="ko-KR" altLang="en-US" sz="1400"/>
              <a:t>조건 </a:t>
            </a:r>
            <a:r>
              <a:rPr lang="en-US" altLang="ko-KR" sz="1400"/>
              <a:t>]</a:t>
            </a:r>
          </a:p>
          <a:p>
            <a:pPr marL="0" indent="0">
              <a:buNone/>
            </a:pPr>
            <a:r>
              <a:rPr lang="en-US" altLang="ko-KR" sz="1400"/>
              <a:t>then</a:t>
            </a:r>
          </a:p>
          <a:p>
            <a:pPr marL="0" indent="0">
              <a:buNone/>
            </a:pPr>
            <a:r>
              <a:rPr lang="en-US" altLang="ko-KR" sz="1400"/>
              <a:t>   </a:t>
            </a:r>
            <a:r>
              <a:rPr lang="ko-KR" altLang="en-US" sz="1400"/>
              <a:t>참일 경우 실행할 명령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else</a:t>
            </a:r>
          </a:p>
          <a:p>
            <a:pPr marL="0" indent="0">
              <a:buNone/>
            </a:pPr>
            <a:r>
              <a:rPr lang="en-US" altLang="ko-KR" sz="1400"/>
              <a:t>   </a:t>
            </a:r>
            <a:r>
              <a:rPr lang="ko-KR" altLang="en-US" sz="1400"/>
              <a:t>거짓일 경우 실행할 명령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fi</a:t>
            </a:r>
          </a:p>
          <a:p>
            <a:pPr marL="0" indent="0">
              <a:buNone/>
            </a:pPr>
            <a:r>
              <a:rPr lang="en-US" altLang="ko-KR" sz="1400"/>
              <a:t>exit 0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if2.sh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company=RACOS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if [  $company != “RACOS”  ]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then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“it’s true”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“it’s false”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fi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151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if </a:t>
            </a:r>
            <a:r>
              <a:rPr lang="ko-KR" altLang="en-US" sz="3600"/>
              <a:t>조건연산자 </a:t>
            </a:r>
            <a:r>
              <a:rPr lang="en-US" altLang="ko-KR" sz="3600"/>
              <a:t>(</a:t>
            </a:r>
            <a:r>
              <a:rPr lang="ko-KR" altLang="en-US" sz="3600"/>
              <a:t>문자열 비교</a:t>
            </a:r>
            <a:r>
              <a:rPr lang="en-US" altLang="ko-KR" sz="3600"/>
              <a:t>)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if3.sh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if [  -n  “”  ]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then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“it’s true”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“it’s false”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fi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ABAC2776-3DF6-4BE6-8296-D1F734D34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17194"/>
              </p:ext>
            </p:extLst>
          </p:nvPr>
        </p:nvGraphicFramePr>
        <p:xfrm>
          <a:off x="956962" y="1893558"/>
          <a:ext cx="55550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525">
                  <a:extLst>
                    <a:ext uri="{9D8B030D-6E8A-4147-A177-3AD203B41FA5}">
                      <a16:colId xmlns:a16="http://schemas.microsoft.com/office/drawing/2014/main" val="127398329"/>
                    </a:ext>
                  </a:extLst>
                </a:gridCol>
                <a:gridCol w="2777525">
                  <a:extLst>
                    <a:ext uri="{9D8B030D-6E8A-4147-A177-3AD203B41FA5}">
                      <a16:colId xmlns:a16="http://schemas.microsoft.com/office/drawing/2014/main" val="3758846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문자열 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4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“</a:t>
                      </a:r>
                      <a:r>
                        <a:rPr lang="ko-KR" altLang="en-US" sz="1400"/>
                        <a:t>문자열</a:t>
                      </a:r>
                      <a:r>
                        <a:rPr lang="en-US" altLang="ko-KR" sz="1400"/>
                        <a:t>1” = “</a:t>
                      </a:r>
                      <a:r>
                        <a:rPr lang="ko-KR" altLang="en-US" sz="1400"/>
                        <a:t>문자열</a:t>
                      </a:r>
                      <a:r>
                        <a:rPr lang="en-US" altLang="ko-KR" sz="1400"/>
                        <a:t>2”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두 문자열이 같으면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30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“</a:t>
                      </a:r>
                      <a:r>
                        <a:rPr lang="ko-KR" altLang="en-US" sz="1400"/>
                        <a:t>문자열</a:t>
                      </a:r>
                      <a:r>
                        <a:rPr lang="en-US" altLang="ko-KR" sz="1400"/>
                        <a:t>1” != “</a:t>
                      </a:r>
                      <a:r>
                        <a:rPr lang="ko-KR" altLang="en-US" sz="1400"/>
                        <a:t>문자열</a:t>
                      </a:r>
                      <a:r>
                        <a:rPr lang="en-US" altLang="ko-KR" sz="1400"/>
                        <a:t>2”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두 문자열이 다르면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6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-n  “</a:t>
                      </a:r>
                      <a:r>
                        <a:rPr lang="ko-KR" altLang="en-US" sz="1400"/>
                        <a:t>문자열</a:t>
                      </a:r>
                      <a:r>
                        <a:rPr lang="en-US" altLang="ko-KR" sz="1400"/>
                        <a:t>”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문자열이 </a:t>
                      </a: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이 아니면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7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-z  “</a:t>
                      </a:r>
                      <a:r>
                        <a:rPr lang="ko-KR" altLang="en-US" sz="1400"/>
                        <a:t>문자열</a:t>
                      </a:r>
                      <a:r>
                        <a:rPr lang="en-US" altLang="ko-KR" sz="1400"/>
                        <a:t>”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문자열이 </a:t>
                      </a:r>
                      <a:r>
                        <a:rPr lang="en-US" altLang="ko-KR" sz="1400"/>
                        <a:t>NULL</a:t>
                      </a:r>
                      <a:r>
                        <a:rPr lang="ko-KR" altLang="en-US" sz="1400"/>
                        <a:t>이면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439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22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if </a:t>
            </a:r>
            <a:r>
              <a:rPr lang="ko-KR" altLang="en-US" sz="3600"/>
              <a:t>조건연산자 </a:t>
            </a:r>
            <a:r>
              <a:rPr lang="en-US" altLang="ko-KR" sz="3600"/>
              <a:t>(</a:t>
            </a:r>
            <a:r>
              <a:rPr lang="ko-KR" altLang="en-US" sz="3600"/>
              <a:t>산술 비교</a:t>
            </a:r>
            <a:r>
              <a:rPr lang="en-US" altLang="ko-KR" sz="3600"/>
              <a:t>)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if4.sh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num=100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if  [  num  -</a:t>
            </a:r>
            <a:r>
              <a:rPr lang="en-US" altLang="ko-KR" sz="1400" err="1">
                <a:solidFill>
                  <a:schemeClr val="tx1"/>
                </a:solidFill>
              </a:rPr>
              <a:t>lt</a:t>
            </a:r>
            <a:r>
              <a:rPr lang="en-US" altLang="ko-KR" sz="1400">
                <a:solidFill>
                  <a:schemeClr val="tx1"/>
                </a:solidFill>
              </a:rPr>
              <a:t>  50  ];  then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“num is less than 50”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elif</a:t>
            </a:r>
            <a:r>
              <a:rPr lang="en-US" altLang="ko-KR" sz="1400">
                <a:solidFill>
                  <a:schemeClr val="tx1"/>
                </a:solidFill>
              </a:rPr>
              <a:t>  [ num –</a:t>
            </a:r>
            <a:r>
              <a:rPr lang="en-US" altLang="ko-KR" sz="1400" err="1">
                <a:solidFill>
                  <a:schemeClr val="tx1"/>
                </a:solidFill>
              </a:rPr>
              <a:t>gt</a:t>
            </a:r>
            <a:r>
              <a:rPr lang="en-US" altLang="ko-KR" sz="1400">
                <a:solidFill>
                  <a:schemeClr val="tx1"/>
                </a:solidFill>
              </a:rPr>
              <a:t>  50  ];  then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“num is greater than 50”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“100 != 200”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fi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ABAC2776-3DF6-4BE6-8296-D1F734D34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894730"/>
              </p:ext>
            </p:extLst>
          </p:nvPr>
        </p:nvGraphicFramePr>
        <p:xfrm>
          <a:off x="956962" y="1893558"/>
          <a:ext cx="55550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525">
                  <a:extLst>
                    <a:ext uri="{9D8B030D-6E8A-4147-A177-3AD203B41FA5}">
                      <a16:colId xmlns:a16="http://schemas.microsoft.com/office/drawing/2014/main" val="127398329"/>
                    </a:ext>
                  </a:extLst>
                </a:gridCol>
                <a:gridCol w="2777525">
                  <a:extLst>
                    <a:ext uri="{9D8B030D-6E8A-4147-A177-3AD203B41FA5}">
                      <a16:colId xmlns:a16="http://schemas.microsoft.com/office/drawing/2014/main" val="3758846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산술 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4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1  -eq  </a:t>
                      </a:r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두 수식이 같으면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30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1  -ne  </a:t>
                      </a:r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두 수식이 같지 않으면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6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1  -</a:t>
                      </a:r>
                      <a:r>
                        <a:rPr lang="en-US" altLang="ko-KR" sz="1400" err="1"/>
                        <a:t>gt</a:t>
                      </a:r>
                      <a:r>
                        <a:rPr lang="en-US" altLang="ko-KR" sz="1400"/>
                        <a:t>  </a:t>
                      </a:r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이 크면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7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1  -</a:t>
                      </a:r>
                      <a:r>
                        <a:rPr lang="en-US" altLang="ko-KR" sz="1400" err="1"/>
                        <a:t>ge</a:t>
                      </a:r>
                      <a:r>
                        <a:rPr lang="en-US" altLang="ko-KR" sz="1400"/>
                        <a:t>  </a:t>
                      </a:r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이 크거나 같으면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43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1  -</a:t>
                      </a:r>
                      <a:r>
                        <a:rPr lang="en-US" altLang="ko-KR" sz="1400" err="1"/>
                        <a:t>lt</a:t>
                      </a:r>
                      <a:r>
                        <a:rPr lang="en-US" altLang="ko-KR" sz="1400"/>
                        <a:t>  </a:t>
                      </a:r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이 작으면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9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1  -le  </a:t>
                      </a:r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수식</a:t>
                      </a:r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이 작거나 같으면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8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!</a:t>
                      </a:r>
                      <a:r>
                        <a:rPr lang="ko-KR" altLang="en-US" sz="1400"/>
                        <a:t>수식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수식이 거짓이면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35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096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if </a:t>
            </a:r>
            <a:r>
              <a:rPr lang="ko-KR" altLang="en-US" sz="3600"/>
              <a:t>조건연산자 </a:t>
            </a:r>
            <a:r>
              <a:rPr lang="en-US" altLang="ko-KR" sz="3600"/>
              <a:t>(</a:t>
            </a:r>
            <a:r>
              <a:rPr lang="ko-KR" altLang="en-US" sz="3600"/>
              <a:t>파일과 관련된 조건</a:t>
            </a:r>
            <a:r>
              <a:rPr lang="en-US" altLang="ko-KR" sz="3600"/>
              <a:t>)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if5.sh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fname</a:t>
            </a:r>
            <a:r>
              <a:rPr lang="en-US" altLang="ko-KR" sz="1400">
                <a:solidFill>
                  <a:schemeClr val="tx1"/>
                </a:solidFill>
              </a:rPr>
              <a:t>=/lib/</a:t>
            </a:r>
            <a:r>
              <a:rPr lang="en-US" altLang="ko-KR" sz="1400" err="1">
                <a:solidFill>
                  <a:schemeClr val="tx1"/>
                </a:solidFill>
              </a:rPr>
              <a:t>systemd</a:t>
            </a:r>
            <a:r>
              <a:rPr lang="en-US" altLang="ko-KR" sz="1400">
                <a:solidFill>
                  <a:schemeClr val="tx1"/>
                </a:solidFill>
              </a:rPr>
              <a:t>/system/</a:t>
            </a:r>
            <a:r>
              <a:rPr lang="en-US" altLang="ko-KR" sz="1400" err="1">
                <a:solidFill>
                  <a:schemeClr val="tx1"/>
                </a:solidFill>
              </a:rPr>
              <a:t>sshd.service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if [  -f  $</a:t>
            </a:r>
            <a:r>
              <a:rPr lang="en-US" altLang="ko-KR" sz="1400" err="1">
                <a:solidFill>
                  <a:schemeClr val="tx1"/>
                </a:solidFill>
              </a:rPr>
              <a:t>fname</a:t>
            </a:r>
            <a:r>
              <a:rPr lang="en-US" altLang="ko-KR" sz="1400">
                <a:solidFill>
                  <a:schemeClr val="tx1"/>
                </a:solidFill>
              </a:rPr>
              <a:t>  ]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then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head -5 $</a:t>
            </a:r>
            <a:r>
              <a:rPr lang="en-US" altLang="ko-KR" sz="1400" err="1">
                <a:solidFill>
                  <a:schemeClr val="tx1"/>
                </a:solidFill>
              </a:rPr>
              <a:t>fname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</a:t>
            </a:r>
            <a:r>
              <a:rPr lang="en-US" altLang="ko-KR" sz="1400" err="1">
                <a:solidFill>
                  <a:schemeClr val="tx1"/>
                </a:solidFill>
              </a:rPr>
              <a:t>sshd</a:t>
            </a:r>
            <a:r>
              <a:rPr lang="en-US" altLang="ko-KR" sz="1400">
                <a:solidFill>
                  <a:schemeClr val="tx1"/>
                </a:solidFill>
              </a:rPr>
              <a:t> server has NOT been installed”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fi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ABAC2776-3DF6-4BE6-8296-D1F734D34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539382"/>
              </p:ext>
            </p:extLst>
          </p:nvPr>
        </p:nvGraphicFramePr>
        <p:xfrm>
          <a:off x="956962" y="1700518"/>
          <a:ext cx="555505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525">
                  <a:extLst>
                    <a:ext uri="{9D8B030D-6E8A-4147-A177-3AD203B41FA5}">
                      <a16:colId xmlns:a16="http://schemas.microsoft.com/office/drawing/2014/main" val="127398329"/>
                    </a:ext>
                  </a:extLst>
                </a:gridCol>
                <a:gridCol w="2777525">
                  <a:extLst>
                    <a:ext uri="{9D8B030D-6E8A-4147-A177-3AD203B41FA5}">
                      <a16:colId xmlns:a16="http://schemas.microsoft.com/office/drawing/2014/main" val="3758846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파일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4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-d</a:t>
                      </a:r>
                      <a:r>
                        <a:rPr lang="ko-KR" altLang="en-US" sz="1200"/>
                        <a:t>  파일이름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파일이 디렉토리이면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30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-e</a:t>
                      </a:r>
                      <a:r>
                        <a:rPr lang="ko-KR" altLang="en-US" sz="1200"/>
                        <a:t>  파일이름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파일이 존재하면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6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-f</a:t>
                      </a:r>
                      <a:r>
                        <a:rPr lang="ko-KR" altLang="en-US" sz="1200"/>
                        <a:t>  파일이름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파일이 일반 파일이면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7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-g</a:t>
                      </a:r>
                      <a:r>
                        <a:rPr lang="ko-KR" altLang="en-US" sz="1200"/>
                        <a:t>  파일이름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파일에 </a:t>
                      </a:r>
                      <a:r>
                        <a:rPr lang="en-US" altLang="ko-KR" sz="1200"/>
                        <a:t>set-group-id</a:t>
                      </a:r>
                      <a:r>
                        <a:rPr lang="ko-KR" altLang="en-US" sz="1200"/>
                        <a:t>가 설정되면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43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-r</a:t>
                      </a:r>
                      <a:r>
                        <a:rPr lang="ko-KR" altLang="en-US" sz="1200"/>
                        <a:t>  파일이름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파일이 읽기 가능 상태이면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9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-s</a:t>
                      </a:r>
                      <a:r>
                        <a:rPr lang="ko-KR" altLang="en-US" sz="1200"/>
                        <a:t>  파일이름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파일 크기가 </a:t>
                      </a:r>
                      <a:r>
                        <a:rPr lang="en-US" altLang="ko-KR" sz="1200"/>
                        <a:t>0</a:t>
                      </a:r>
                      <a:r>
                        <a:rPr lang="ko-KR" altLang="en-US" sz="1200"/>
                        <a:t>이 아니면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8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-u</a:t>
                      </a:r>
                      <a:r>
                        <a:rPr lang="ko-KR" altLang="en-US" sz="1200"/>
                        <a:t>  파일이름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파일에 </a:t>
                      </a:r>
                      <a:r>
                        <a:rPr lang="en-US" altLang="ko-KR" sz="1200"/>
                        <a:t>set-user-id</a:t>
                      </a:r>
                      <a:r>
                        <a:rPr lang="ko-KR" altLang="en-US" sz="1200"/>
                        <a:t>가 설정되면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35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-w</a:t>
                      </a:r>
                      <a:r>
                        <a:rPr lang="ko-KR" altLang="en-US" sz="1200"/>
                        <a:t>  파일이름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파일이 쓰기 가능 상태이면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5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-x</a:t>
                      </a:r>
                      <a:r>
                        <a:rPr lang="ko-KR" altLang="en-US" sz="1200"/>
                        <a:t>  파일이름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파일이 실행 가능상태이면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81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파일</a:t>
                      </a:r>
                      <a:r>
                        <a:rPr lang="en-US" altLang="ko-KR" sz="1200"/>
                        <a:t>1  -</a:t>
                      </a:r>
                      <a:r>
                        <a:rPr lang="en-US" altLang="ko-KR" sz="1200" err="1"/>
                        <a:t>nt</a:t>
                      </a:r>
                      <a:r>
                        <a:rPr lang="en-US" altLang="ko-KR" sz="1200"/>
                        <a:t>   </a:t>
                      </a:r>
                      <a:r>
                        <a:rPr lang="ko-KR" altLang="en-US" sz="1200"/>
                        <a:t>파일</a:t>
                      </a:r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파일</a:t>
                      </a:r>
                      <a:r>
                        <a:rPr lang="en-US" altLang="ko-KR" sz="1200"/>
                        <a:t>1</a:t>
                      </a:r>
                      <a:r>
                        <a:rPr lang="ko-KR" altLang="en-US" sz="1200"/>
                        <a:t>이 파일</a:t>
                      </a:r>
                      <a:r>
                        <a:rPr lang="en-US" altLang="ko-KR" sz="1200"/>
                        <a:t>2</a:t>
                      </a:r>
                      <a:r>
                        <a:rPr lang="ko-KR" altLang="en-US" sz="1200"/>
                        <a:t>보다 최신이면 참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496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891B00-A902-4E24-96BF-2493A0E49609}"/>
              </a:ext>
            </a:extLst>
          </p:cNvPr>
          <p:cNvSpPr txBox="1"/>
          <p:nvPr/>
        </p:nvSpPr>
        <p:spPr>
          <a:xfrm>
            <a:off x="956962" y="5862721"/>
            <a:ext cx="4530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*** </a:t>
            </a:r>
            <a:r>
              <a:rPr lang="ko-KR" altLang="en-US" sz="1200">
                <a:solidFill>
                  <a:srgbClr val="FF0000"/>
                </a:solidFill>
              </a:rPr>
              <a:t>일반 파일이란 </a:t>
            </a:r>
            <a:r>
              <a:rPr lang="en-US" altLang="ko-KR" sz="1200">
                <a:solidFill>
                  <a:srgbClr val="FF0000"/>
                </a:solidFill>
              </a:rPr>
              <a:t>Directory </a:t>
            </a:r>
            <a:r>
              <a:rPr lang="ko-KR" altLang="en-US" sz="1200">
                <a:solidFill>
                  <a:srgbClr val="FF0000"/>
                </a:solidFill>
              </a:rPr>
              <a:t>또는 </a:t>
            </a:r>
            <a:r>
              <a:rPr lang="en-US" altLang="ko-KR" sz="1200">
                <a:solidFill>
                  <a:srgbClr val="FF0000"/>
                </a:solidFill>
              </a:rPr>
              <a:t>Device </a:t>
            </a:r>
            <a:r>
              <a:rPr lang="ko-KR" altLang="en-US" sz="1200">
                <a:solidFill>
                  <a:srgbClr val="FF0000"/>
                </a:solidFill>
              </a:rPr>
              <a:t>파일이 아니라는 의미</a:t>
            </a:r>
          </a:p>
        </p:txBody>
      </p:sp>
    </p:spTree>
    <p:extLst>
      <p:ext uri="{BB962C8B-B14F-4D97-AF65-F5344CB8AC3E}">
        <p14:creationId xmlns:p14="http://schemas.microsoft.com/office/powerpoint/2010/main" val="3258027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case</a:t>
            </a:r>
            <a:r>
              <a:rPr lang="ko-KR" altLang="en-US" sz="3600"/>
              <a:t> </a:t>
            </a:r>
            <a:r>
              <a:rPr lang="en-US" altLang="ko-KR" sz="3600"/>
              <a:t>-</a:t>
            </a:r>
            <a:r>
              <a:rPr lang="ko-KR" altLang="en-US" sz="3600"/>
              <a:t> </a:t>
            </a:r>
            <a:r>
              <a:rPr lang="en-US" altLang="ko-KR" sz="3600" err="1"/>
              <a:t>esac</a:t>
            </a:r>
            <a:r>
              <a:rPr lang="en-US" altLang="ko-KR" sz="3600"/>
              <a:t> </a:t>
            </a:r>
            <a:r>
              <a:rPr lang="ko-KR" altLang="en-US" sz="360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en-US" altLang="ko-KR" sz="1400"/>
              <a:t>if </a:t>
            </a:r>
            <a:r>
              <a:rPr lang="ko-KR" altLang="en-US" sz="1400"/>
              <a:t>문은</a:t>
            </a:r>
            <a:r>
              <a:rPr lang="en-US" altLang="ko-KR" sz="1400"/>
              <a:t> </a:t>
            </a:r>
            <a:r>
              <a:rPr lang="ko-KR" altLang="en-US" sz="1400"/>
              <a:t>참</a:t>
            </a:r>
            <a:r>
              <a:rPr lang="en-US" altLang="ko-KR" sz="1400"/>
              <a:t>/</a:t>
            </a:r>
            <a:r>
              <a:rPr lang="ko-KR" altLang="en-US" sz="1400"/>
              <a:t>거짓만 평가</a:t>
            </a:r>
            <a:endParaRPr lang="en-US" altLang="ko-KR" sz="1400"/>
          </a:p>
          <a:p>
            <a:r>
              <a:rPr lang="en-US" altLang="ko-KR" sz="1400"/>
              <a:t>case </a:t>
            </a:r>
            <a:r>
              <a:rPr lang="ko-KR" altLang="en-US" sz="1400"/>
              <a:t>문은 다중 값을 평가할 수 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Default </a:t>
            </a:r>
            <a:r>
              <a:rPr lang="ko-KR" altLang="en-US" sz="1400"/>
              <a:t>처리는 </a:t>
            </a:r>
            <a:r>
              <a:rPr lang="en-US" altLang="ko-KR" sz="1400"/>
              <a:t>“*”</a:t>
            </a:r>
            <a:r>
              <a:rPr lang="ko-KR" altLang="en-US" sz="1400"/>
              <a:t> 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case1.sh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case “$1” in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start)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  echo “Start~~”;;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stop)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  echo “Stop~~”;;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restart)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  echo “Restart~~”;;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*)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   echo “Default”;;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esac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286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case</a:t>
            </a:r>
            <a:r>
              <a:rPr lang="ko-KR" altLang="en-US" sz="3600"/>
              <a:t> </a:t>
            </a:r>
            <a:r>
              <a:rPr lang="en-US" altLang="ko-KR" sz="3600"/>
              <a:t>-</a:t>
            </a:r>
            <a:r>
              <a:rPr lang="ko-KR" altLang="en-US" sz="3600"/>
              <a:t> </a:t>
            </a:r>
            <a:r>
              <a:rPr lang="en-US" altLang="ko-KR" sz="3600" err="1"/>
              <a:t>esac</a:t>
            </a:r>
            <a:r>
              <a:rPr lang="en-US" altLang="ko-KR" sz="3600"/>
              <a:t> </a:t>
            </a:r>
            <a:r>
              <a:rPr lang="ko-KR" altLang="en-US" sz="360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ko-KR" altLang="en-US" sz="1400" err="1"/>
              <a:t>어러</a:t>
            </a:r>
            <a:r>
              <a:rPr lang="ko-KR" altLang="en-US" sz="1400"/>
              <a:t> 개의 값을 평가할 때에는 </a:t>
            </a:r>
            <a:r>
              <a:rPr lang="en-US" altLang="ko-KR" sz="1400"/>
              <a:t>| </a:t>
            </a:r>
            <a:r>
              <a:rPr lang="ko-KR" altLang="en-US" sz="1400"/>
              <a:t>를 사용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[</a:t>
            </a:r>
            <a:r>
              <a:rPr lang="en-US" altLang="ko-KR" sz="1400" err="1"/>
              <a:t>nN</a:t>
            </a:r>
            <a:r>
              <a:rPr lang="en-US" altLang="ko-KR" sz="1400"/>
              <a:t>]* </a:t>
            </a:r>
            <a:r>
              <a:rPr lang="ko-KR" altLang="en-US" sz="1400"/>
              <a:t>는 </a:t>
            </a:r>
            <a:r>
              <a:rPr lang="en-US" altLang="ko-KR" sz="1400"/>
              <a:t>n </a:t>
            </a:r>
            <a:r>
              <a:rPr lang="ko-KR" altLang="en-US" sz="1400"/>
              <a:t>또는 </a:t>
            </a:r>
            <a:r>
              <a:rPr lang="en-US" altLang="ko-KR" sz="1400"/>
              <a:t>N </a:t>
            </a:r>
            <a:r>
              <a:rPr lang="ko-KR" altLang="en-US" sz="1400"/>
              <a:t>이 들어간 모든 단어를 인정해 준다는 의미 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case2.sh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“Is your name ‘</a:t>
            </a:r>
            <a:r>
              <a:rPr lang="en-US" altLang="ko-KR" sz="1400" err="1">
                <a:solidFill>
                  <a:schemeClr val="tx1"/>
                </a:solidFill>
              </a:rPr>
              <a:t>Inho</a:t>
            </a:r>
            <a:r>
              <a:rPr lang="en-US" altLang="ko-KR" sz="1400">
                <a:solidFill>
                  <a:schemeClr val="tx1"/>
                </a:solidFill>
              </a:rPr>
              <a:t> Jang’? (yes/no)”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read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answer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case $answer in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yes | Yes | YES | y | Y)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  echo “Hello Mr. Jang”;;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[</a:t>
            </a:r>
            <a:r>
              <a:rPr lang="en-US" altLang="ko-KR" sz="1400" err="1">
                <a:solidFill>
                  <a:schemeClr val="tx1"/>
                </a:solidFill>
              </a:rPr>
              <a:t>nN</a:t>
            </a:r>
            <a:r>
              <a:rPr lang="en-US" altLang="ko-KR" sz="1400">
                <a:solidFill>
                  <a:schemeClr val="tx1"/>
                </a:solidFill>
              </a:rPr>
              <a:t>]*)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  echo “Sorry!! What is your name”;;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*)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   echo “Who are you”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   exit 1;;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esac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24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and</a:t>
            </a:r>
            <a:r>
              <a:rPr lang="ko-KR" altLang="en-US" sz="3600"/>
              <a:t> </a:t>
            </a:r>
            <a:r>
              <a:rPr lang="en-US" altLang="ko-KR" sz="3600"/>
              <a:t>or</a:t>
            </a:r>
            <a:r>
              <a:rPr lang="ko-KR" altLang="en-US" sz="3600"/>
              <a:t> 관계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en-US" altLang="ko-KR" sz="1400"/>
              <a:t>and </a:t>
            </a:r>
            <a:r>
              <a:rPr lang="ko-KR" altLang="en-US" sz="1400"/>
              <a:t>는</a:t>
            </a:r>
            <a:r>
              <a:rPr lang="en-US" altLang="ko-KR" sz="1400"/>
              <a:t> –a </a:t>
            </a:r>
            <a:r>
              <a:rPr lang="ko-KR" altLang="en-US" sz="1400"/>
              <a:t>또는 </a:t>
            </a:r>
            <a:r>
              <a:rPr lang="en-US" altLang="ko-KR" sz="1400"/>
              <a:t>&amp;&amp;</a:t>
            </a:r>
          </a:p>
          <a:p>
            <a:r>
              <a:rPr lang="en-US" altLang="ko-KR" sz="1400"/>
              <a:t>or </a:t>
            </a:r>
            <a:r>
              <a:rPr lang="ko-KR" altLang="en-US" sz="1400"/>
              <a:t>는 </a:t>
            </a:r>
            <a:r>
              <a:rPr lang="en-US" altLang="ko-KR" sz="1400"/>
              <a:t>–o </a:t>
            </a:r>
            <a:r>
              <a:rPr lang="ko-KR" altLang="en-US" sz="1400"/>
              <a:t>또는 </a:t>
            </a:r>
            <a:r>
              <a:rPr lang="en-US" altLang="ko-KR" sz="1400"/>
              <a:t>||</a:t>
            </a:r>
          </a:p>
          <a:p>
            <a:r>
              <a:rPr lang="en-US" altLang="ko-KR" sz="1400"/>
              <a:t>-a </a:t>
            </a:r>
            <a:r>
              <a:rPr lang="ko-KR" altLang="en-US" sz="1400"/>
              <a:t>또는 </a:t>
            </a:r>
            <a:r>
              <a:rPr lang="en-US" altLang="ko-KR" sz="1400"/>
              <a:t>–o</a:t>
            </a:r>
            <a:r>
              <a:rPr lang="ko-KR" altLang="en-US" sz="1400"/>
              <a:t>는 </a:t>
            </a:r>
            <a:r>
              <a:rPr lang="en-US" altLang="ko-KR" sz="1400"/>
              <a:t>[  ]  </a:t>
            </a:r>
            <a:r>
              <a:rPr lang="ko-KR" altLang="en-US" sz="1400"/>
              <a:t>안에 사용할 수 있으며</a:t>
            </a:r>
            <a:r>
              <a:rPr lang="en-US" altLang="ko-KR" sz="1400"/>
              <a:t>, </a:t>
            </a:r>
            <a:r>
              <a:rPr lang="ko-KR" altLang="en-US" sz="1400"/>
              <a:t>특수문자 앞에는 </a:t>
            </a:r>
            <a:r>
              <a:rPr lang="en-US" altLang="ko-KR" sz="1400"/>
              <a:t>\ </a:t>
            </a:r>
            <a:r>
              <a:rPr lang="ko-KR" altLang="en-US" sz="1400"/>
              <a:t>사용</a:t>
            </a:r>
            <a:endParaRPr lang="en-US" altLang="ko-KR" sz="1400"/>
          </a:p>
          <a:p>
            <a:r>
              <a:rPr lang="en-US" altLang="ko-KR" sz="1400"/>
              <a:t>4</a:t>
            </a:r>
            <a:r>
              <a:rPr lang="ko-KR" altLang="en-US" sz="1400"/>
              <a:t>번 행 동치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    if  [  \( -f  $</a:t>
            </a:r>
            <a:r>
              <a:rPr lang="en-US" altLang="ko-KR" sz="1400" err="1"/>
              <a:t>fname</a:t>
            </a:r>
            <a:r>
              <a:rPr lang="en-US" altLang="ko-KR" sz="1400"/>
              <a:t> \)  -a  \(  -s  $</a:t>
            </a:r>
            <a:r>
              <a:rPr lang="en-US" altLang="ko-KR" sz="1400" err="1"/>
              <a:t>fname</a:t>
            </a:r>
            <a:r>
              <a:rPr lang="en-US" altLang="ko-KR" sz="1400"/>
              <a:t>  \)  ] ;  then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case2.sh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“Please type a file name”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read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 err="1">
                <a:solidFill>
                  <a:schemeClr val="tx1"/>
                </a:solidFill>
              </a:rPr>
              <a:t>fname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if  [  -f  $</a:t>
            </a:r>
            <a:r>
              <a:rPr lang="en-US" altLang="ko-KR" sz="1400" err="1">
                <a:solidFill>
                  <a:schemeClr val="tx1"/>
                </a:solidFill>
              </a:rPr>
              <a:t>fname</a:t>
            </a:r>
            <a:r>
              <a:rPr lang="en-US" altLang="ko-KR" sz="1400">
                <a:solidFill>
                  <a:schemeClr val="tx1"/>
                </a:solidFill>
              </a:rPr>
              <a:t>  ]  &amp;&amp;  [  -s  $</a:t>
            </a:r>
            <a:r>
              <a:rPr lang="en-US" altLang="ko-KR" sz="1400" err="1">
                <a:solidFill>
                  <a:schemeClr val="tx1"/>
                </a:solidFill>
              </a:rPr>
              <a:t>fname</a:t>
            </a:r>
            <a:r>
              <a:rPr lang="en-US" altLang="ko-KR" sz="1400">
                <a:solidFill>
                  <a:schemeClr val="tx1"/>
                </a:solidFill>
              </a:rPr>
              <a:t>   ] ; then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head  -5  $</a:t>
            </a:r>
            <a:r>
              <a:rPr lang="en-US" altLang="ko-KR" sz="1400" err="1">
                <a:solidFill>
                  <a:schemeClr val="tx1"/>
                </a:solidFill>
              </a:rPr>
              <a:t>fname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echo “No exist or size 0”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fi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715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for in </a:t>
            </a:r>
            <a:r>
              <a:rPr lang="ko-KR" altLang="en-US" sz="360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for  </a:t>
            </a:r>
            <a:r>
              <a:rPr lang="ko-KR" altLang="en-US" sz="1400"/>
              <a:t>변수  </a:t>
            </a:r>
            <a:r>
              <a:rPr lang="en-US" altLang="ko-KR" sz="1400"/>
              <a:t>in  </a:t>
            </a:r>
            <a:r>
              <a:rPr lang="ko-KR" altLang="en-US" sz="1400"/>
              <a:t>값 </a:t>
            </a:r>
            <a:r>
              <a:rPr lang="en-US" altLang="ko-KR" sz="1400"/>
              <a:t>1, </a:t>
            </a:r>
            <a:r>
              <a:rPr lang="ko-KR" altLang="en-US" sz="1400"/>
              <a:t>값</a:t>
            </a:r>
            <a:r>
              <a:rPr lang="en-US" altLang="ko-KR" sz="1400"/>
              <a:t>2, </a:t>
            </a:r>
            <a:r>
              <a:rPr lang="ko-KR" altLang="en-US" sz="1400"/>
              <a:t>값</a:t>
            </a:r>
            <a:r>
              <a:rPr lang="en-US" altLang="ko-KR" sz="1400"/>
              <a:t>3 …</a:t>
            </a:r>
          </a:p>
          <a:p>
            <a:pPr marL="0" indent="0">
              <a:buNone/>
            </a:pPr>
            <a:r>
              <a:rPr lang="en-US" altLang="ko-KR" sz="1400"/>
              <a:t>do</a:t>
            </a:r>
          </a:p>
          <a:p>
            <a:pPr marL="0" indent="0">
              <a:buNone/>
            </a:pPr>
            <a:r>
              <a:rPr lang="en-US" altLang="ko-KR" sz="1400"/>
              <a:t>   </a:t>
            </a:r>
            <a:r>
              <a:rPr lang="ko-KR" altLang="en-US" sz="1400"/>
              <a:t>반복할 문장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done</a:t>
            </a:r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과제 </a:t>
            </a:r>
            <a:r>
              <a:rPr lang="en-US" altLang="ko-KR" sz="1400"/>
              <a:t>:</a:t>
            </a:r>
          </a:p>
          <a:p>
            <a:pPr marL="0" indent="0">
              <a:buNone/>
            </a:pPr>
            <a:r>
              <a:rPr lang="ko-KR" altLang="en-US" sz="1400"/>
              <a:t>현재 디렉토리에 있는 모든 </a:t>
            </a:r>
            <a:r>
              <a:rPr lang="en-US" altLang="ko-KR" sz="1400"/>
              <a:t>Shell </a:t>
            </a:r>
            <a:r>
              <a:rPr lang="ko-KR" altLang="en-US" sz="1400"/>
              <a:t>파일</a:t>
            </a:r>
            <a:r>
              <a:rPr lang="en-US" altLang="ko-KR" sz="1400"/>
              <a:t>(*.</a:t>
            </a:r>
            <a:r>
              <a:rPr lang="en-US" altLang="ko-KR" sz="1400" err="1"/>
              <a:t>sh</a:t>
            </a:r>
            <a:r>
              <a:rPr lang="en-US" altLang="ko-KR" sz="1400"/>
              <a:t>)</a:t>
            </a:r>
            <a:r>
              <a:rPr lang="ko-KR" altLang="en-US" sz="1400"/>
              <a:t>의 내용 </a:t>
            </a:r>
            <a:r>
              <a:rPr lang="en-US" altLang="ko-KR" sz="1400"/>
              <a:t>3</a:t>
            </a:r>
            <a:r>
              <a:rPr lang="ko-KR" altLang="en-US" sz="1400"/>
              <a:t>줄 씩을 출력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forin1.sh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tot=0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for  </a:t>
            </a:r>
            <a:r>
              <a:rPr lang="en-US" altLang="ko-KR" sz="1400" err="1">
                <a:solidFill>
                  <a:schemeClr val="tx1"/>
                </a:solidFill>
              </a:rPr>
              <a:t>i</a:t>
            </a:r>
            <a:r>
              <a:rPr lang="en-US" altLang="ko-KR" sz="1400">
                <a:solidFill>
                  <a:schemeClr val="tx1"/>
                </a:solidFill>
              </a:rPr>
              <a:t>  in  1  2  3  4  5  6  7  8  9 10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do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tot=`expr  $tot  + $</a:t>
            </a:r>
            <a:r>
              <a:rPr lang="en-US" altLang="ko-KR" sz="1400" err="1">
                <a:solidFill>
                  <a:schemeClr val="tx1"/>
                </a:solidFill>
              </a:rPr>
              <a:t>i</a:t>
            </a:r>
            <a:r>
              <a:rPr lang="en-US" altLang="ko-KR" sz="1400">
                <a:solidFill>
                  <a:schemeClr val="tx1"/>
                </a:solidFill>
              </a:rPr>
              <a:t>`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done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“Total from 1 to 10 : “ $tot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3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기본 명령어 </a:t>
            </a:r>
            <a:r>
              <a:rPr lang="en-US" altLang="ko-KR" sz="3600"/>
              <a:t>I</a:t>
            </a:r>
            <a:endParaRPr lang="ko-KR" altLang="en-US" sz="360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64B2712-3457-4A2D-A253-DAC7E796F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20341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149822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86732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723310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046144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2067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man, man </a:t>
                      </a:r>
                      <a:r>
                        <a:rPr lang="en-US" altLang="ko-KR" sz="1400" err="1"/>
                        <a:t>hier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pwd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cat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shutdown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rev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1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history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ls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touch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init</a:t>
                      </a:r>
                      <a:r>
                        <a:rPr lang="en-US" altLang="ko-KR" sz="1400"/>
                        <a:t> 0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yes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41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whoami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cd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head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init</a:t>
                      </a:r>
                      <a:r>
                        <a:rPr lang="en-US" altLang="ko-KR" sz="1400"/>
                        <a:t> 6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sort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62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logname</a:t>
                      </a:r>
                      <a:r>
                        <a:rPr lang="en-US" altLang="ko-KR" sz="1400"/>
                        <a:t> 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mkdir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tail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ps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cmp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3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users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rmdir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nl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kill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diff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0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who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cp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more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cal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diff3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0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w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mv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less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date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comm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uname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rm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grep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timedatectl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which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0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id 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echo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|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alias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find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1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su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clear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&gt;&gt;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locate (</a:t>
                      </a:r>
                      <a:r>
                        <a:rPr lang="en-US" altLang="ko-KR" sz="1400" err="1"/>
                        <a:t>updatedb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1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sudo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ln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whereis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99990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04178-D53B-4CA2-9DCF-03F39592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40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while/until </a:t>
            </a:r>
            <a:r>
              <a:rPr lang="ko-KR" altLang="en-US" sz="360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while  [  </a:t>
            </a:r>
            <a:r>
              <a:rPr lang="ko-KR" altLang="en-US" sz="1400"/>
              <a:t>조건  </a:t>
            </a:r>
            <a:r>
              <a:rPr lang="en-US" altLang="ko-KR" sz="1400"/>
              <a:t>]      // true</a:t>
            </a:r>
            <a:r>
              <a:rPr lang="ko-KR" altLang="en-US" sz="1400"/>
              <a:t>인 동안 계속 돈다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r>
              <a:rPr lang="en-US" altLang="ko-KR" sz="1400"/>
              <a:t>Do</a:t>
            </a:r>
          </a:p>
          <a:p>
            <a:pPr marL="0" indent="0">
              <a:buNone/>
            </a:pPr>
            <a:r>
              <a:rPr lang="en-US" altLang="ko-KR" sz="1400"/>
              <a:t>     </a:t>
            </a:r>
            <a:r>
              <a:rPr lang="ko-KR" altLang="en-US" sz="1400"/>
              <a:t>반복할 문장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Done</a:t>
            </a:r>
          </a:p>
          <a:p>
            <a:pPr marL="0" indent="0">
              <a:buNone/>
            </a:pPr>
            <a:r>
              <a:rPr lang="en-US" altLang="ko-KR" sz="1400"/>
              <a:t>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1400"/>
              <a:t>until  [  </a:t>
            </a:r>
            <a:r>
              <a:rPr lang="ko-KR" altLang="en-US" sz="1400"/>
              <a:t>조건  </a:t>
            </a:r>
            <a:r>
              <a:rPr lang="en-US" altLang="ko-KR" sz="1400"/>
              <a:t>]       // true</a:t>
            </a:r>
            <a:r>
              <a:rPr lang="ko-KR" altLang="en-US" sz="1400"/>
              <a:t> 될 때까지 계속 돈다</a:t>
            </a:r>
            <a:r>
              <a:rPr lang="en-US" altLang="ko-KR" sz="1400"/>
              <a:t>. </a:t>
            </a:r>
            <a:r>
              <a:rPr lang="ko-KR" altLang="en-US" sz="1400"/>
              <a:t>즉</a:t>
            </a:r>
            <a:r>
              <a:rPr lang="en-US" altLang="ko-KR" sz="1400"/>
              <a:t>, false</a:t>
            </a:r>
            <a:r>
              <a:rPr lang="ko-KR" altLang="en-US" sz="1400"/>
              <a:t>인 동안 계속 돈다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r>
              <a:rPr lang="en-US" altLang="ko-KR" sz="1400"/>
              <a:t>do</a:t>
            </a:r>
          </a:p>
          <a:p>
            <a:pPr marL="0" indent="0">
              <a:buNone/>
            </a:pPr>
            <a:r>
              <a:rPr lang="en-US" altLang="ko-KR" sz="1400"/>
              <a:t>     </a:t>
            </a:r>
            <a:r>
              <a:rPr lang="ko-KR" altLang="en-US" sz="1400"/>
              <a:t>반복할 문장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done</a:t>
            </a:r>
          </a:p>
          <a:p>
            <a:pPr marL="0" indent="0">
              <a:buNone/>
            </a:pPr>
            <a:r>
              <a:rPr lang="en-US" altLang="ko-KR" sz="1400"/>
              <a:t>------------------------------------------------------------------------------------------</a:t>
            </a:r>
          </a:p>
          <a:p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과제</a:t>
            </a:r>
            <a:r>
              <a:rPr lang="en-US" altLang="ko-KR" sz="1400"/>
              <a:t>1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</a:p>
          <a:p>
            <a:pPr marL="0" indent="0">
              <a:buNone/>
            </a:pPr>
            <a:r>
              <a:rPr lang="ko-KR" altLang="en-US" sz="1400"/>
              <a:t>앞의 예제 </a:t>
            </a:r>
            <a:r>
              <a:rPr lang="en-US" altLang="ko-KR" sz="1400"/>
              <a:t>1 ~ 10</a:t>
            </a:r>
            <a:r>
              <a:rPr lang="ko-KR" altLang="en-US" sz="1400"/>
              <a:t>을 </a:t>
            </a:r>
            <a:r>
              <a:rPr lang="en-US" altLang="ko-KR" sz="1400"/>
              <a:t>for </a:t>
            </a:r>
            <a:r>
              <a:rPr lang="ko-KR" altLang="en-US" sz="1400"/>
              <a:t>문을 이용하여</a:t>
            </a:r>
            <a:r>
              <a:rPr lang="en-US" altLang="ko-KR" sz="1400"/>
              <a:t> </a:t>
            </a:r>
            <a:r>
              <a:rPr lang="ko-KR" altLang="en-US" sz="1400"/>
              <a:t>합산하는 계산을 </a:t>
            </a:r>
            <a:r>
              <a:rPr lang="en-US" altLang="ko-KR" sz="1400"/>
              <a:t>while</a:t>
            </a:r>
            <a:r>
              <a:rPr lang="ko-KR" altLang="en-US" sz="1400"/>
              <a:t>을 이용하여 스크립트를 작성하시어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과제</a:t>
            </a:r>
            <a:r>
              <a:rPr lang="en-US" altLang="ko-KR" sz="1400"/>
              <a:t>2 :</a:t>
            </a:r>
          </a:p>
          <a:p>
            <a:pPr marL="0" indent="0">
              <a:buNone/>
            </a:pPr>
            <a:r>
              <a:rPr lang="ko-KR" altLang="en-US" sz="1400"/>
              <a:t>비밀번호를 입력 받고</a:t>
            </a:r>
            <a:r>
              <a:rPr lang="en-US" altLang="ko-KR" sz="1400"/>
              <a:t>, </a:t>
            </a:r>
            <a:r>
              <a:rPr lang="ko-KR" altLang="en-US" sz="1400"/>
              <a:t>그 비밀번호가 맞을 때까지 계속 입력하는 스크립트를 </a:t>
            </a:r>
            <a:r>
              <a:rPr lang="ko-KR" altLang="en-US" sz="1400" err="1"/>
              <a:t>작성하시오</a:t>
            </a:r>
            <a:r>
              <a:rPr lang="en-US" altLang="ko-KR" sz="1400"/>
              <a:t>. (</a:t>
            </a:r>
            <a:r>
              <a:rPr lang="ko-KR" altLang="en-US" sz="1400"/>
              <a:t>비밀번호는 </a:t>
            </a:r>
            <a:r>
              <a:rPr lang="en-US" altLang="ko-KR" sz="1400"/>
              <a:t>“1234”</a:t>
            </a:r>
            <a:r>
              <a:rPr lang="ko-KR" altLang="en-US" sz="1400"/>
              <a:t>로 한다</a:t>
            </a:r>
            <a:r>
              <a:rPr lang="en-US" altLang="ko-KR" sz="1400"/>
              <a:t>)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while1.sh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while  [  1  ]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do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 “I’m LEGEND”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done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3200">
              <a:solidFill>
                <a:srgbClr val="FF0000"/>
              </a:solidFill>
            </a:endParaRPr>
          </a:p>
          <a:p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73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</a:t>
            </a:r>
            <a:r>
              <a:rPr lang="ko-KR" altLang="en-US" sz="3600"/>
              <a:t>사용자</a:t>
            </a:r>
            <a:r>
              <a:rPr lang="en-US" altLang="ko-KR" sz="3600"/>
              <a:t> </a:t>
            </a:r>
            <a:r>
              <a:rPr lang="ko-KR" altLang="en-US" sz="3600"/>
              <a:t>정의 함수 </a:t>
            </a:r>
            <a:r>
              <a:rPr lang="en-US" altLang="ko-KR" sz="3600"/>
              <a:t>I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함수이름 </a:t>
            </a:r>
            <a:r>
              <a:rPr lang="en-US" altLang="ko-KR" sz="1400"/>
              <a:t>() {</a:t>
            </a:r>
          </a:p>
          <a:p>
            <a:pPr marL="0" indent="0">
              <a:buNone/>
            </a:pPr>
            <a:r>
              <a:rPr lang="en-US" altLang="ko-KR" sz="1400"/>
              <a:t>   </a:t>
            </a:r>
            <a:r>
              <a:rPr lang="ko-KR" altLang="en-US" sz="1400"/>
              <a:t>내용들</a:t>
            </a:r>
            <a:r>
              <a:rPr lang="en-US" altLang="ko-KR" sz="1400"/>
              <a:t>…</a:t>
            </a:r>
          </a:p>
          <a:p>
            <a:pPr marL="0" indent="0">
              <a:buNone/>
            </a:pPr>
            <a:r>
              <a:rPr lang="en-US" altLang="ko-KR" sz="1400"/>
              <a:t>}</a:t>
            </a:r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func1.sh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myFunc</a:t>
            </a:r>
            <a:r>
              <a:rPr lang="en-US" altLang="ko-KR" sz="1400">
                <a:solidFill>
                  <a:schemeClr val="tx1"/>
                </a:solidFill>
              </a:rPr>
              <a:t> 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“You are in the function”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return;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“Program is started”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myFunc</a:t>
            </a: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“Program is ended”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635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</a:t>
            </a:r>
            <a:r>
              <a:rPr lang="ko-KR" altLang="en-US" sz="3600"/>
              <a:t>사용자</a:t>
            </a:r>
            <a:r>
              <a:rPr lang="en-US" altLang="ko-KR" sz="3600"/>
              <a:t> </a:t>
            </a:r>
            <a:r>
              <a:rPr lang="ko-KR" altLang="en-US" sz="3600"/>
              <a:t>정의 함수 </a:t>
            </a:r>
            <a:r>
              <a:rPr lang="en-US" altLang="ko-KR" sz="3600"/>
              <a:t>II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함수이름 </a:t>
            </a:r>
            <a:r>
              <a:rPr lang="en-US" altLang="ko-KR" sz="1400"/>
              <a:t>() {</a:t>
            </a:r>
          </a:p>
          <a:p>
            <a:pPr marL="0" indent="0">
              <a:buNone/>
            </a:pPr>
            <a:r>
              <a:rPr lang="en-US" altLang="ko-KR" sz="1400"/>
              <a:t>   </a:t>
            </a:r>
            <a:r>
              <a:rPr lang="ko-KR" altLang="en-US" sz="1400"/>
              <a:t>내용들</a:t>
            </a:r>
            <a:r>
              <a:rPr lang="en-US" altLang="ko-KR" sz="1400"/>
              <a:t>…</a:t>
            </a:r>
          </a:p>
          <a:p>
            <a:pPr marL="0" indent="0">
              <a:buNone/>
            </a:pPr>
            <a:r>
              <a:rPr lang="en-US" altLang="ko-KR" sz="1400"/>
              <a:t>}</a:t>
            </a:r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func2.sh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myFunc</a:t>
            </a:r>
            <a:r>
              <a:rPr lang="en-US" altLang="ko-KR" sz="1400">
                <a:solidFill>
                  <a:schemeClr val="tx1"/>
                </a:solidFill>
              </a:rPr>
              <a:t> 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`expr   $1  +  $2`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</a:t>
            </a:r>
            <a:r>
              <a:rPr lang="en-US" altLang="ko-KR" sz="1400" err="1">
                <a:solidFill>
                  <a:schemeClr val="tx1"/>
                </a:solidFill>
              </a:rPr>
              <a:t>Excute</a:t>
            </a:r>
            <a:r>
              <a:rPr lang="en-US" altLang="ko-KR" sz="1400">
                <a:solidFill>
                  <a:schemeClr val="tx1"/>
                </a:solidFill>
              </a:rPr>
              <a:t> : 10 + 20”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myFunc</a:t>
            </a:r>
            <a:r>
              <a:rPr lang="en-US" altLang="ko-KR" sz="1400">
                <a:solidFill>
                  <a:schemeClr val="tx1"/>
                </a:solidFill>
              </a:rPr>
              <a:t>  10  20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28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eval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문자열을 명령문으로 인식시켜 실행하는 것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eval.sh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str=“ls –l eval.sh”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$str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eval $str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8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export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외부</a:t>
            </a:r>
            <a:r>
              <a:rPr lang="en-US" altLang="ko-KR" sz="1400"/>
              <a:t> </a:t>
            </a:r>
            <a:r>
              <a:rPr lang="ko-KR" altLang="en-US" sz="1400"/>
              <a:t>변수로 선언한다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r>
              <a:rPr lang="ko-KR" altLang="en-US" sz="1400"/>
              <a:t>선언한 변수를 다른 프로그램에서도 사용할 수 있게 한다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exp1.sh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$var1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$var2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exp2.sh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var1=“local variable”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export var2=“global variable”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sh</a:t>
            </a:r>
            <a:r>
              <a:rPr lang="en-US" altLang="ko-KR" sz="1400">
                <a:solidFill>
                  <a:schemeClr val="tx1"/>
                </a:solidFill>
              </a:rPr>
              <a:t> exp1.sh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</a:p>
          <a:p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04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</a:t>
            </a:r>
            <a:r>
              <a:rPr lang="en-US" altLang="ko-KR" sz="3600" err="1"/>
              <a:t>printf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C </a:t>
            </a:r>
            <a:r>
              <a:rPr lang="ko-KR" altLang="en-US" sz="1400"/>
              <a:t>언어의 </a:t>
            </a:r>
            <a:r>
              <a:rPr lang="en-US" altLang="ko-KR" sz="1400" err="1"/>
              <a:t>printf</a:t>
            </a:r>
            <a:r>
              <a:rPr lang="en-US" altLang="ko-KR" sz="1400"/>
              <a:t>() </a:t>
            </a:r>
            <a:r>
              <a:rPr lang="ko-KR" altLang="en-US" sz="1400"/>
              <a:t>함수와 </a:t>
            </a:r>
            <a:r>
              <a:rPr lang="ko-KR" altLang="en-US" sz="1400" err="1"/>
              <a:t>비숫하게</a:t>
            </a:r>
            <a:r>
              <a:rPr lang="ko-KR" altLang="en-US" sz="1400"/>
              <a:t> 형식을 지정해서 출력한다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printf.sh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var1=100.5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var2=“exciting RACOS life”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printf</a:t>
            </a:r>
            <a:r>
              <a:rPr lang="en-US" altLang="ko-KR" sz="1400">
                <a:solidFill>
                  <a:schemeClr val="tx1"/>
                </a:solidFill>
              </a:rPr>
              <a:t>  “%5.2f  \n\n   \t   %s   \n” $var1 “$var2”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067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set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ko-KR" altLang="en-US" sz="1400"/>
              <a:t>리눅스 명령을 결과로 사용하려면 </a:t>
            </a:r>
            <a:r>
              <a:rPr lang="en-US" altLang="ko-KR" sz="1400"/>
              <a:t>‘$(</a:t>
            </a:r>
            <a:r>
              <a:rPr lang="ko-KR" altLang="en-US" sz="1400"/>
              <a:t>명령</a:t>
            </a:r>
            <a:r>
              <a:rPr lang="en-US" altLang="ko-KR" sz="1400"/>
              <a:t>)’ </a:t>
            </a:r>
            <a:r>
              <a:rPr lang="ko-KR" altLang="en-US" sz="1400"/>
              <a:t>형식을 사용해야 한다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결과를 파라미터로 사용하려면 </a:t>
            </a:r>
            <a:r>
              <a:rPr lang="en-US" altLang="ko-KR" sz="1400"/>
              <a:t>set </a:t>
            </a:r>
            <a:r>
              <a:rPr lang="ko-KR" altLang="en-US" sz="1400"/>
              <a:t>명령과 함께 사용해야 한다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set.sh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 Today is $(date)”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set $(date)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“This month is $2”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698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: shift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ko-KR" altLang="en-US" sz="1400"/>
              <a:t>파라미터 변수를 왼쪽으로 한 단계씩 시프트</a:t>
            </a:r>
            <a:r>
              <a:rPr lang="en-US" altLang="ko-KR" sz="1400"/>
              <a:t>(</a:t>
            </a:r>
            <a:r>
              <a:rPr lang="ko-KR" altLang="en-US" sz="1400"/>
              <a:t>이동</a:t>
            </a:r>
            <a:r>
              <a:rPr lang="en-US" altLang="ko-KR" sz="1400"/>
              <a:t>) </a:t>
            </a:r>
            <a:r>
              <a:rPr lang="ko-KR" altLang="en-US" sz="1400"/>
              <a:t>시킨다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shift.sh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myfunc</a:t>
            </a:r>
            <a:r>
              <a:rPr lang="en-US" altLang="ko-KR" sz="1400">
                <a:solidFill>
                  <a:schemeClr val="tx1"/>
                </a:solidFill>
              </a:rPr>
              <a:t> 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str=“”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while  [  “$1”   !=   “”   ];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do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  str=“$str   $1”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   shift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done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$str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myfunc</a:t>
            </a:r>
            <a:r>
              <a:rPr lang="en-US" altLang="ko-KR" sz="1400">
                <a:solidFill>
                  <a:schemeClr val="tx1"/>
                </a:solidFill>
              </a:rPr>
              <a:t>  AAA BBB CCC DDD EEE FFF GGG HHH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17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001 : </a:t>
            </a:r>
            <a:r>
              <a:rPr lang="ko-KR" altLang="en-US" sz="3600"/>
              <a:t>두 파일을 비교해서 오래된 파일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$  </a:t>
            </a:r>
            <a:r>
              <a:rPr lang="en-US" altLang="ko-KR" sz="1400" err="1"/>
              <a:t>sh</a:t>
            </a:r>
            <a:r>
              <a:rPr lang="en-US" altLang="ko-KR" sz="1400"/>
              <a:t> olddel.sh   </a:t>
            </a:r>
            <a:r>
              <a:rPr lang="ko-KR" altLang="en-US" sz="1400"/>
              <a:t>파일</a:t>
            </a:r>
            <a:r>
              <a:rPr lang="en-US" altLang="ko-KR" sz="1400"/>
              <a:t>1    </a:t>
            </a:r>
            <a:r>
              <a:rPr lang="ko-KR" altLang="en-US" sz="1400"/>
              <a:t>파일</a:t>
            </a:r>
            <a:r>
              <a:rPr lang="en-US" altLang="ko-KR" sz="1400"/>
              <a:t>2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Hint&gt;</a:t>
            </a:r>
          </a:p>
          <a:p>
            <a:pPr marL="0" indent="0">
              <a:buNone/>
            </a:pPr>
            <a:r>
              <a:rPr lang="ko-KR" altLang="en-US" sz="1400"/>
              <a:t>매개변수는 </a:t>
            </a:r>
            <a:r>
              <a:rPr lang="en-US" altLang="ko-KR" sz="1400"/>
              <a:t>$0, $1, $2 …</a:t>
            </a:r>
            <a:r>
              <a:rPr lang="ko-KR" altLang="en-US" sz="1400"/>
              <a:t>으로 참조할 수 있다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r>
              <a:rPr lang="ko-KR" altLang="en-US" sz="1400"/>
              <a:t>에러는 표준 출력인 </a:t>
            </a:r>
            <a:r>
              <a:rPr lang="en-US" altLang="ko-KR" sz="1400"/>
              <a:t>&gt;&amp;2</a:t>
            </a:r>
            <a:r>
              <a:rPr lang="ko-KR" altLang="en-US" sz="1400"/>
              <a:t>로 출력한다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r>
              <a:rPr lang="en-US" altLang="ko-KR" sz="1400"/>
              <a:t>2</a:t>
            </a:r>
            <a:r>
              <a:rPr lang="ko-KR" altLang="en-US" sz="1400"/>
              <a:t>개 파일 중 어느 것이 더 최신인지 확인하기 위한 조건연산자 </a:t>
            </a:r>
            <a:r>
              <a:rPr lang="en-US" altLang="ko-KR" sz="1400"/>
              <a:t>: </a:t>
            </a:r>
            <a:r>
              <a:rPr lang="ko-KR" altLang="en-US" sz="1400"/>
              <a:t> </a:t>
            </a:r>
            <a:r>
              <a:rPr lang="en-US" altLang="ko-KR" sz="1400"/>
              <a:t>–</a:t>
            </a:r>
            <a:r>
              <a:rPr lang="en-US" altLang="ko-KR" sz="1400" err="1"/>
              <a:t>nt</a:t>
            </a:r>
            <a:r>
              <a:rPr lang="en-US" altLang="ko-KR" sz="1400"/>
              <a:t> </a:t>
            </a:r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file1=$1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file2=$2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 err="1">
                <a:solidFill>
                  <a:schemeClr val="tx1"/>
                </a:solidFill>
              </a:rPr>
              <a:t>filecheck</a:t>
            </a:r>
            <a:r>
              <a:rPr lang="en-US" altLang="ko-KR" sz="1200">
                <a:solidFill>
                  <a:schemeClr val="tx1"/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if  [  !  -e  “$1”  ]; then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echo “Error: File $1 does not exist.”  &gt;&amp;2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exit  1;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fi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 err="1">
                <a:solidFill>
                  <a:schemeClr val="tx1"/>
                </a:solidFill>
              </a:rPr>
              <a:t>filecheck</a:t>
            </a:r>
            <a:r>
              <a:rPr lang="en-US" altLang="ko-KR" sz="1200">
                <a:solidFill>
                  <a:schemeClr val="tx1"/>
                </a:solidFill>
              </a:rPr>
              <a:t> “$file1”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err="1">
                <a:solidFill>
                  <a:schemeClr val="tx1"/>
                </a:solidFill>
              </a:rPr>
              <a:t>filecheck</a:t>
            </a:r>
            <a:r>
              <a:rPr lang="en-US" altLang="ko-KR" sz="1200">
                <a:solidFill>
                  <a:schemeClr val="tx1"/>
                </a:solidFill>
              </a:rPr>
              <a:t> “$file2”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If   [  “file1”  -</a:t>
            </a:r>
            <a:r>
              <a:rPr lang="en-US" altLang="ko-KR" sz="1200" err="1">
                <a:solidFill>
                  <a:schemeClr val="tx1"/>
                </a:solidFill>
              </a:rPr>
              <a:t>nt</a:t>
            </a:r>
            <a:r>
              <a:rPr lang="en-US" altLang="ko-KR" sz="1200">
                <a:solidFill>
                  <a:schemeClr val="tx1"/>
                </a:solidFill>
              </a:rPr>
              <a:t>   “file2”   ]; then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echo   “[$file1]-&gt; newer,  [$file2]-&gt;older”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rm  $file2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echo   “[$file2]-&gt; newer,  [$file1]-&gt;older”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rm  $file1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Fi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exit 0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53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002 : </a:t>
            </a:r>
            <a:r>
              <a:rPr lang="ko-KR" altLang="en-US" sz="3600"/>
              <a:t>선택메뉴 표시 </a:t>
            </a:r>
            <a:r>
              <a:rPr lang="en-US" altLang="ko-KR" sz="3600"/>
              <a:t>&amp; </a:t>
            </a:r>
            <a:r>
              <a:rPr lang="ko-KR" altLang="en-US" sz="3600"/>
              <a:t>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$  </a:t>
            </a:r>
            <a:r>
              <a:rPr lang="en-US" altLang="ko-KR" sz="1400" err="1"/>
              <a:t>sh</a:t>
            </a:r>
            <a:r>
              <a:rPr lang="ko-KR" altLang="en-US" sz="1400"/>
              <a:t>  </a:t>
            </a:r>
            <a:r>
              <a:rPr lang="en-US" altLang="ko-KR" sz="1400"/>
              <a:t>select.sh</a:t>
            </a:r>
          </a:p>
          <a:p>
            <a:pPr marL="0" indent="0">
              <a:buNone/>
            </a:pPr>
            <a:endParaRPr lang="en-US" altLang="ko-KR" sz="1400"/>
          </a:p>
          <a:p>
            <a:pPr marL="342900" indent="-342900">
              <a:buAutoNum type="arabicParenR"/>
            </a:pPr>
            <a:r>
              <a:rPr lang="en-US" altLang="ko-KR" sz="1400"/>
              <a:t>List files</a:t>
            </a:r>
          </a:p>
          <a:p>
            <a:pPr marL="342900" indent="-342900">
              <a:buAutoNum type="arabicParenR"/>
            </a:pPr>
            <a:r>
              <a:rPr lang="en-US" altLang="ko-KR" sz="1400"/>
              <a:t>Current Directory</a:t>
            </a:r>
          </a:p>
          <a:p>
            <a:pPr marL="342900" indent="-342900">
              <a:buAutoNum type="arabicParenR"/>
            </a:pPr>
            <a:r>
              <a:rPr lang="en-US" altLang="ko-KR" sz="1400"/>
              <a:t>Exit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$ 1   -&gt; ls </a:t>
            </a:r>
            <a:r>
              <a:rPr lang="ko-KR" altLang="en-US" sz="1400"/>
              <a:t>명령 수행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$ 2   -&gt; </a:t>
            </a:r>
            <a:r>
              <a:rPr lang="en-US" altLang="ko-KR" sz="1400" err="1"/>
              <a:t>pwd</a:t>
            </a:r>
            <a:r>
              <a:rPr lang="en-US" altLang="ko-KR" sz="1400"/>
              <a:t> </a:t>
            </a:r>
            <a:r>
              <a:rPr lang="ko-KR" altLang="en-US" sz="1400"/>
              <a:t>명령 수행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$ 3   -&gt; shell </a:t>
            </a:r>
            <a:r>
              <a:rPr lang="ko-KR" altLang="en-US" sz="1400"/>
              <a:t>종료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$ 5   -&gt; </a:t>
            </a:r>
            <a:r>
              <a:rPr lang="ko-KR" altLang="en-US" sz="1400"/>
              <a:t>메뉴 외 숫자</a:t>
            </a:r>
            <a:r>
              <a:rPr lang="en-US" altLang="ko-KR" sz="1400"/>
              <a:t>/</a:t>
            </a:r>
            <a:r>
              <a:rPr lang="ko-KR" altLang="en-US" sz="1400"/>
              <a:t>문자 </a:t>
            </a:r>
            <a:r>
              <a:rPr lang="ko-KR" altLang="en-US" sz="1400" err="1"/>
              <a:t>선택시</a:t>
            </a:r>
            <a:r>
              <a:rPr lang="ko-KR" altLang="en-US" sz="1400"/>
              <a:t> </a:t>
            </a:r>
            <a:r>
              <a:rPr lang="en-US" altLang="ko-KR" sz="1400"/>
              <a:t>“Unknown Command” </a:t>
            </a:r>
            <a:r>
              <a:rPr lang="ko-KR" altLang="en-US" sz="1400"/>
              <a:t>에러 출력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while 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do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echo "Menu:"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echo "1) List files"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echo "2) Current Directory"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echo "3) Exit"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read num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case $num in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1)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    ls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    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2)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    </a:t>
            </a:r>
            <a:r>
              <a:rPr lang="en-US" altLang="ko-KR" sz="1200" err="1">
                <a:solidFill>
                  <a:schemeClr val="tx1"/>
                </a:solidFill>
              </a:rPr>
              <a:t>pwd</a:t>
            </a:r>
            <a:endParaRPr lang="en-US" altLang="ko-KR" sz="12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    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3)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    exit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    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*)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    echo "Error: Unknown Command" &gt;&amp;2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        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</a:t>
            </a:r>
            <a:r>
              <a:rPr lang="en-US" altLang="ko-KR" sz="1200" err="1">
                <a:solidFill>
                  <a:schemeClr val="tx1"/>
                </a:solidFill>
              </a:rPr>
              <a:t>esac</a:t>
            </a:r>
            <a:endParaRPr lang="en-US" altLang="ko-KR" sz="12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    echo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>
                <a:solidFill>
                  <a:schemeClr val="tx1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54770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기본 명령어 </a:t>
            </a:r>
            <a:r>
              <a:rPr lang="en-US" altLang="ko-KR" sz="3600"/>
              <a:t>II</a:t>
            </a:r>
            <a:endParaRPr lang="ko-KR" altLang="en-US" sz="360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64B2712-3457-4A2D-A253-DAC7E796F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171636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149822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86732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723310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046144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2067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groupadd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useradd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usermod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1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groupdel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passwd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usermod</a:t>
                      </a:r>
                      <a:r>
                        <a:rPr lang="en-US" altLang="ko-KR" sz="1400"/>
                        <a:t> –l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grep user /</a:t>
                      </a:r>
                      <a:r>
                        <a:rPr lang="en-US" altLang="ko-KR" sz="1400" err="1"/>
                        <a:t>etc</a:t>
                      </a:r>
                      <a:r>
                        <a:rPr lang="en-US" altLang="ko-KR" sz="1400"/>
                        <a:t>/passwd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41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su</a:t>
                      </a:r>
                      <a:r>
                        <a:rPr lang="en-US" altLang="ko-KR" sz="1400"/>
                        <a:t> user01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usermod</a:t>
                      </a:r>
                      <a:r>
                        <a:rPr lang="en-US" altLang="ko-KR" sz="1400"/>
                        <a:t> –d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62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userdel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Usermod</a:t>
                      </a:r>
                      <a:r>
                        <a:rPr lang="en-US" altLang="ko-KR" sz="1400"/>
                        <a:t> –m –d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3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usermod</a:t>
                      </a:r>
                      <a:r>
                        <a:rPr lang="en-US" altLang="ko-KR" sz="1400"/>
                        <a:t> –c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0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chmod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usermod</a:t>
                      </a:r>
                      <a:r>
                        <a:rPr lang="en-US" altLang="ko-KR" sz="1400"/>
                        <a:t> -e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chage</a:t>
                      </a:r>
                      <a:r>
                        <a:rPr lang="en-US" altLang="ko-KR" sz="1400"/>
                        <a:t> -l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0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chown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usermod</a:t>
                      </a:r>
                      <a:r>
                        <a:rPr lang="en-US" altLang="ko-KR" sz="1400"/>
                        <a:t> –g 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id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chgrp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usermod</a:t>
                      </a:r>
                      <a:r>
                        <a:rPr lang="en-US" altLang="ko-KR" sz="1400"/>
                        <a:t> -G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0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tar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usermod</a:t>
                      </a:r>
                      <a:r>
                        <a:rPr lang="en-US" altLang="ko-KR" sz="1400"/>
                        <a:t> –s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1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1218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04178-D53B-4CA2-9DCF-03F39592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5693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003 : </a:t>
            </a:r>
            <a:r>
              <a:rPr lang="ko-KR" altLang="en-US" sz="3600" err="1"/>
              <a:t>변수명</a:t>
            </a:r>
            <a:r>
              <a:rPr lang="ko-KR" altLang="en-US" sz="3600"/>
              <a:t> 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ko-KR" altLang="en-US" sz="1400"/>
              <a:t>변수명은 알파벳</a:t>
            </a:r>
            <a:r>
              <a:rPr lang="en-US" altLang="ko-KR" sz="1400"/>
              <a:t>, </a:t>
            </a:r>
            <a:r>
              <a:rPr lang="ko-KR" altLang="en-US" sz="1400"/>
              <a:t>숫자</a:t>
            </a:r>
            <a:r>
              <a:rPr lang="en-US" altLang="ko-KR" sz="1400"/>
              <a:t>, </a:t>
            </a:r>
            <a:r>
              <a:rPr lang="ko-KR" altLang="en-US" sz="1400" err="1"/>
              <a:t>언더스코어</a:t>
            </a:r>
            <a:r>
              <a:rPr lang="ko-KR" altLang="en-US" sz="1400"/>
              <a:t> 세 종류로만 만들어야 한다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3, 4</a:t>
            </a:r>
            <a:r>
              <a:rPr lang="ko-KR" altLang="en-US" sz="1400"/>
              <a:t>라인의 변수명을 </a:t>
            </a:r>
            <a:r>
              <a:rPr lang="en-US" altLang="ko-KR" sz="1400"/>
              <a:t>$</a:t>
            </a:r>
            <a:r>
              <a:rPr lang="en-US" altLang="ko-KR" sz="1400" err="1"/>
              <a:t>today_log</a:t>
            </a:r>
            <a:r>
              <a:rPr lang="en-US" altLang="ko-KR" sz="1400"/>
              <a:t> </a:t>
            </a:r>
            <a:r>
              <a:rPr lang="ko-KR" altLang="en-US" sz="1400"/>
              <a:t>사용하면 어떻게 될까</a:t>
            </a:r>
            <a:r>
              <a:rPr lang="en-US" altLang="ko-KR" sz="1400"/>
              <a:t>?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varname.sh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today="20220502"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ls -al &gt; ${today}_log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err="1">
                <a:solidFill>
                  <a:schemeClr val="tx1"/>
                </a:solidFill>
              </a:rPr>
              <a:t>wc</a:t>
            </a:r>
            <a:r>
              <a:rPr lang="en-US" altLang="ko-KR" sz="1400">
                <a:solidFill>
                  <a:schemeClr val="tx1"/>
                </a:solidFill>
              </a:rPr>
              <a:t> -l ${today}_log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28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004 : </a:t>
            </a:r>
            <a:r>
              <a:rPr lang="ko-KR" altLang="en-US" sz="3600"/>
              <a:t>배열</a:t>
            </a:r>
            <a:r>
              <a:rPr lang="en-US" altLang="ko-KR" sz="3600"/>
              <a:t> </a:t>
            </a:r>
            <a:r>
              <a:rPr lang="ko-KR" altLang="en-US" sz="360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en-US" altLang="ko-KR" sz="1400"/>
              <a:t>declare </a:t>
            </a:r>
            <a:r>
              <a:rPr lang="ko-KR" altLang="en-US" sz="1400"/>
              <a:t>변수 선언시 사용</a:t>
            </a:r>
            <a:endParaRPr lang="en-US" altLang="ko-KR" sz="1400"/>
          </a:p>
          <a:p>
            <a:r>
              <a:rPr lang="en-US" altLang="ko-KR" sz="1400"/>
              <a:t>declare –a </a:t>
            </a:r>
            <a:r>
              <a:rPr lang="ko-KR" altLang="en-US" sz="1400"/>
              <a:t>는 배열 선언</a:t>
            </a:r>
            <a:endParaRPr lang="en-US" altLang="ko-KR" sz="1400"/>
          </a:p>
          <a:p>
            <a:r>
              <a:rPr lang="en-US" altLang="ko-KR" sz="1400"/>
              <a:t>$number[1] </a:t>
            </a:r>
            <a:r>
              <a:rPr lang="ko-KR" altLang="en-US" sz="1400"/>
              <a:t>어떻게 해석된 것인가</a:t>
            </a:r>
            <a:r>
              <a:rPr lang="en-US" altLang="ko-KR" sz="1400"/>
              <a:t>?</a:t>
            </a:r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array.sh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declare  –a  number=(“zero” “one” “two”)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${number[1]}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$number[1]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919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005 : </a:t>
            </a:r>
            <a:r>
              <a:rPr lang="ko-KR" altLang="en-US" sz="3600"/>
              <a:t>변수선언 </a:t>
            </a:r>
            <a:r>
              <a:rPr lang="en-US" altLang="ko-KR" sz="3600"/>
              <a:t>declare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en-US" altLang="ko-KR" sz="1400"/>
              <a:t>declare –i : </a:t>
            </a:r>
            <a:r>
              <a:rPr lang="ko-KR" altLang="en-US" sz="1400"/>
              <a:t>정수 선언</a:t>
            </a:r>
            <a:endParaRPr lang="en-US" altLang="ko-KR" sz="1400"/>
          </a:p>
          <a:p>
            <a:r>
              <a:rPr lang="en-US" altLang="ko-KR" sz="1400"/>
              <a:t>declare –r : readonly </a:t>
            </a:r>
            <a:r>
              <a:rPr lang="ko-KR" altLang="en-US" sz="1400"/>
              <a:t>선언</a:t>
            </a:r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declare.sh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declare -i var1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var1=2367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"var1 is declared to $var1"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var1=var1+1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"var1 increased by 1 is $var1"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"Trying to change var1 to 2367.1"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var1=2367.1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"var1 is still $var1"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declare -r var2=13.36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"var2 is declared to $var2"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var2=13.37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" var2 is still $var2"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943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006 : </a:t>
            </a:r>
            <a:r>
              <a:rPr lang="ko-KR" altLang="en-US" sz="3600"/>
              <a:t>값이 정수인지 확인해서 계산하기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>
                <a:solidFill>
                  <a:srgbClr val="FF0000"/>
                </a:solidFill>
              </a:rPr>
              <a:t>$ sh  int-check.sh  100a</a:t>
            </a:r>
          </a:p>
          <a:p>
            <a:endParaRPr lang="en-US" altLang="ko-KR" sz="1400"/>
          </a:p>
          <a:p>
            <a:r>
              <a:rPr lang="en-US" altLang="ko-KR" sz="1400"/>
              <a:t>$ test  –f   Videos</a:t>
            </a:r>
          </a:p>
          <a:p>
            <a:r>
              <a:rPr lang="en-US" altLang="ko-KR" sz="1400"/>
              <a:t>$ echo  $?</a:t>
            </a:r>
          </a:p>
          <a:p>
            <a:endParaRPr lang="en-US" altLang="ko-KR" sz="1400"/>
          </a:p>
          <a:p>
            <a:r>
              <a:rPr lang="en-US" altLang="ko-KR" sz="1400"/>
              <a:t>$ </a:t>
            </a:r>
            <a:r>
              <a:rPr lang="en-US" altLang="ko-KR" sz="1400">
                <a:solidFill>
                  <a:schemeClr val="tx1"/>
                </a:solidFill>
              </a:rPr>
              <a:t>test  100  –eq   0</a:t>
            </a:r>
          </a:p>
          <a:p>
            <a:r>
              <a:rPr lang="en-US" altLang="ko-KR" sz="1400"/>
              <a:t>$ echo  $?</a:t>
            </a:r>
          </a:p>
          <a:p>
            <a:r>
              <a:rPr lang="ko-KR" altLang="en-US" sz="1400"/>
              <a:t>같으면 </a:t>
            </a:r>
            <a:r>
              <a:rPr lang="en-US" altLang="ko-KR" sz="1400"/>
              <a:t>0, </a:t>
            </a:r>
            <a:r>
              <a:rPr lang="ko-KR" altLang="en-US" sz="1400"/>
              <a:t>다르면 </a:t>
            </a:r>
            <a:r>
              <a:rPr lang="en-US" altLang="ko-KR" sz="1400"/>
              <a:t>1, </a:t>
            </a:r>
            <a:r>
              <a:rPr lang="ko-KR" altLang="en-US" sz="1400"/>
              <a:t>비교불가능하면 </a:t>
            </a:r>
            <a:r>
              <a:rPr lang="en-US" altLang="ko-KR" sz="1400"/>
              <a:t>2</a:t>
            </a: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int-check.sh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test “$1” –eq  0  2&gt;/dev/null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if  [  $?  -lt  2  ]; then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“Argument is Integer.”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expr  10 + $1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echo “Argument is not Integer.”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  exit 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fi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007 : Sub Shell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>
                <a:solidFill>
                  <a:srgbClr val="FF0000"/>
                </a:solidFill>
              </a:rPr>
              <a:t>$ sh  subshell.sh</a:t>
            </a:r>
          </a:p>
          <a:p>
            <a:endParaRPr lang="en-US" altLang="ko-KR" sz="1400"/>
          </a:p>
          <a:p>
            <a:r>
              <a:rPr lang="en-US" altLang="ko-KR" sz="1400"/>
              <a:t>Sub Shell</a:t>
            </a:r>
            <a:r>
              <a:rPr lang="ko-KR" altLang="en-US" sz="1400"/>
              <a:t>은 현재 </a:t>
            </a:r>
            <a:r>
              <a:rPr lang="en-US" altLang="ko-KR" sz="1400"/>
              <a:t>Shell </a:t>
            </a:r>
            <a:r>
              <a:rPr lang="ko-KR" altLang="en-US" sz="1400"/>
              <a:t>안에서 새롭게 실행되는 </a:t>
            </a:r>
            <a:r>
              <a:rPr lang="en-US" altLang="ko-KR" sz="1400"/>
              <a:t>Shell.</a:t>
            </a:r>
          </a:p>
          <a:p>
            <a:r>
              <a:rPr lang="en-US" altLang="ko-KR" sz="1400"/>
              <a:t>Sub Shell</a:t>
            </a:r>
            <a:r>
              <a:rPr lang="ko-KR" altLang="en-US" sz="1400"/>
              <a:t>을 부른 곳의 환경 설정은 </a:t>
            </a:r>
            <a:r>
              <a:rPr lang="en-US" altLang="ko-KR" sz="1400"/>
              <a:t>Sub Shell</a:t>
            </a:r>
            <a:r>
              <a:rPr lang="ko-KR" altLang="en-US" sz="1400"/>
              <a:t>에 이어지지만 </a:t>
            </a:r>
            <a:r>
              <a:rPr lang="en-US" altLang="ko-KR" sz="1400"/>
              <a:t>Sub Shell </a:t>
            </a:r>
            <a:r>
              <a:rPr lang="ko-KR" altLang="en-US" sz="1400"/>
              <a:t>내부에서 일어나는 변경은 호출한 원래 </a:t>
            </a:r>
            <a:r>
              <a:rPr lang="en-US" altLang="ko-KR" sz="1400"/>
              <a:t>Shell</a:t>
            </a:r>
            <a:r>
              <a:rPr lang="ko-KR" altLang="en-US" sz="1400"/>
              <a:t>에는 영향을 주지 않는다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즉</a:t>
            </a:r>
            <a:r>
              <a:rPr lang="en-US" altLang="ko-KR" sz="1400"/>
              <a:t>, Sub Shell</a:t>
            </a:r>
            <a:r>
              <a:rPr lang="ko-KR" altLang="en-US" sz="1400"/>
              <a:t>은 자식 프로세스가 되고 원래 </a:t>
            </a:r>
            <a:r>
              <a:rPr lang="en-US" altLang="ko-KR" sz="1400"/>
              <a:t>Shell</a:t>
            </a:r>
            <a:r>
              <a:rPr lang="ko-KR" altLang="en-US" sz="1400"/>
              <a:t>은 부모 프로세스가 된다</a:t>
            </a:r>
            <a:r>
              <a:rPr lang="en-US" altLang="ko-KR" sz="1400"/>
              <a:t>.</a:t>
            </a: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subshell.sh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(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echo "List up /var/tmp"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cd /var/tmp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 ls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"Where are you?"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pwd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3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008 : </a:t>
            </a:r>
            <a:r>
              <a:rPr lang="ko-KR" altLang="en-US" sz="3600"/>
              <a:t>파일과 디렉토리 수 조사하기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4773705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>
                <a:solidFill>
                  <a:srgbClr val="FF0000"/>
                </a:solidFill>
              </a:rPr>
              <a:t>$ sh  findcount.sh  /etc</a:t>
            </a:r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5701553" y="1550504"/>
            <a:ext cx="5652248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findcount.sh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targetdir="$1"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filecount=$(find "$targetdir" -maxdepth 1 -type f -print | wc -l)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dircount=$(find "$targetdir" -maxdepth 1 -type d -print | wc -l)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dircount=$(expr $dircount - 1)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"Target : $targetdir"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"File count : $filecount"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"Directory Count : $dircount"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18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009 : Here Document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>
                <a:solidFill>
                  <a:srgbClr val="FF0000"/>
                </a:solidFill>
              </a:rPr>
              <a:t>$ sh  here.sh</a:t>
            </a:r>
          </a:p>
          <a:p>
            <a:endParaRPr lang="en-US" altLang="ko-KR" sz="1400"/>
          </a:p>
          <a:p>
            <a:r>
              <a:rPr lang="ko-KR" altLang="en-US" sz="1400"/>
              <a:t>히어 도큐먼트 사용법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 b="1">
                <a:solidFill>
                  <a:srgbClr val="00B0F0"/>
                </a:solidFill>
              </a:rPr>
              <a:t>(</a:t>
            </a:r>
            <a:r>
              <a:rPr lang="ko-KR" altLang="en-US" sz="1400" b="1">
                <a:solidFill>
                  <a:srgbClr val="00B0F0"/>
                </a:solidFill>
              </a:rPr>
              <a:t>명령어</a:t>
            </a:r>
            <a:r>
              <a:rPr lang="en-US" altLang="ko-KR" sz="1400" b="1">
                <a:solidFill>
                  <a:srgbClr val="00B0F0"/>
                </a:solidFill>
              </a:rPr>
              <a:t>)</a:t>
            </a:r>
            <a:r>
              <a:rPr lang="ko-KR" altLang="en-US" sz="1400" b="1">
                <a:solidFill>
                  <a:srgbClr val="00B0F0"/>
                </a:solidFill>
              </a:rPr>
              <a:t> </a:t>
            </a:r>
            <a:r>
              <a:rPr lang="en-US" altLang="ko-KR" sz="1400" b="1">
                <a:solidFill>
                  <a:srgbClr val="00B0F0"/>
                </a:solidFill>
              </a:rPr>
              <a:t>&lt;&lt; ‘</a:t>
            </a:r>
            <a:r>
              <a:rPr lang="ko-KR" altLang="en-US" sz="1400" b="1">
                <a:solidFill>
                  <a:srgbClr val="00B0F0"/>
                </a:solidFill>
              </a:rPr>
              <a:t>종료 문자열</a:t>
            </a:r>
            <a:r>
              <a:rPr lang="en-US" altLang="ko-KR" sz="1400" b="1">
                <a:solidFill>
                  <a:srgbClr val="00B0F0"/>
                </a:solidFill>
              </a:rPr>
              <a:t>’</a:t>
            </a:r>
          </a:p>
          <a:p>
            <a:pPr marL="0" indent="0">
              <a:buNone/>
            </a:pPr>
            <a:r>
              <a:rPr lang="ko-KR" altLang="en-US" sz="1400" b="1">
                <a:solidFill>
                  <a:srgbClr val="00B0F0"/>
                </a:solidFill>
              </a:rPr>
              <a:t>히어 도큐먼트 본체</a:t>
            </a:r>
            <a:endParaRPr lang="en-US" altLang="ko-KR" sz="1400" b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sz="1400" b="1">
                <a:solidFill>
                  <a:srgbClr val="00B0F0"/>
                </a:solidFill>
              </a:rPr>
              <a:t>…..</a:t>
            </a:r>
          </a:p>
          <a:p>
            <a:pPr marL="0" indent="0">
              <a:buNone/>
            </a:pPr>
            <a:r>
              <a:rPr lang="ko-KR" altLang="en-US" sz="1400" b="1">
                <a:solidFill>
                  <a:srgbClr val="00B0F0"/>
                </a:solidFill>
              </a:rPr>
              <a:t>종료문자열</a:t>
            </a:r>
            <a:endParaRPr lang="en-US" altLang="ko-KR" sz="1400" b="1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ko-KR" sz="1400"/>
          </a:p>
          <a:p>
            <a:r>
              <a:rPr lang="ko-KR" altLang="en-US" sz="1400"/>
              <a:t>종료문자열에 </a:t>
            </a:r>
            <a:r>
              <a:rPr lang="en-US" altLang="ko-KR" sz="1400"/>
              <a:t>‘ ‘</a:t>
            </a:r>
            <a:r>
              <a:rPr lang="ko-KR" altLang="en-US" sz="1400"/>
              <a:t>를 씌우지 않으면</a:t>
            </a:r>
            <a:endParaRPr lang="en-US" altLang="ko-KR" sz="1400"/>
          </a:p>
          <a:p>
            <a:r>
              <a:rPr lang="en-US" altLang="ko-KR" sz="1400"/>
              <a:t>$str </a:t>
            </a:r>
            <a:r>
              <a:rPr lang="ko-KR" altLang="en-US" sz="1400"/>
              <a:t>변수로 인식된다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변수로 인식되지 않길 원하면 </a:t>
            </a:r>
            <a:r>
              <a:rPr lang="en-US" altLang="ko-KR" sz="1400"/>
              <a:t>\$str </a:t>
            </a:r>
            <a:r>
              <a:rPr lang="ko-KR" altLang="en-US" sz="1400"/>
              <a:t>하면 된다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here.sh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str="Dummy"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cat &lt;&lt; 'EOT'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Here is the body of Here Document.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Even though, $str is NOT displayed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$str, also not working.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EOT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echo $str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56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Shell</a:t>
            </a:r>
            <a:r>
              <a:rPr lang="ko-KR" altLang="en-US" sz="3600"/>
              <a:t> </a:t>
            </a:r>
            <a:r>
              <a:rPr lang="en-US" altLang="ko-KR" sz="3600"/>
              <a:t>010 : Here String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>
                <a:solidFill>
                  <a:srgbClr val="FF0000"/>
                </a:solidFill>
              </a:rPr>
              <a:t>$ sh  here_string.sh</a:t>
            </a:r>
          </a:p>
          <a:p>
            <a:endParaRPr lang="en-US" altLang="ko-KR" sz="1400"/>
          </a:p>
          <a:p>
            <a:r>
              <a:rPr lang="ko-KR" altLang="en-US" sz="1400"/>
              <a:t>히어 도큐먼트와 다르게 </a:t>
            </a:r>
            <a:r>
              <a:rPr lang="en-US" altLang="ko-KR" sz="1400"/>
              <a:t>&lt;&lt; </a:t>
            </a:r>
            <a:r>
              <a:rPr lang="ko-KR" altLang="en-US" sz="1400"/>
              <a:t>가 아니라 </a:t>
            </a:r>
            <a:r>
              <a:rPr lang="en-US" altLang="ko-KR" sz="1400"/>
              <a:t>&lt;&lt;&lt;</a:t>
            </a:r>
          </a:p>
          <a:p>
            <a:endParaRPr lang="en-US" altLang="ko-KR" sz="1400"/>
          </a:p>
          <a:p>
            <a:r>
              <a:rPr lang="ko-KR" altLang="en-US" sz="1400"/>
              <a:t>히어 도큐먼트에서는 </a:t>
            </a:r>
            <a:r>
              <a:rPr lang="en-US" altLang="ko-KR" sz="1400"/>
              <a:t>EOT </a:t>
            </a:r>
            <a:r>
              <a:rPr lang="ko-KR" altLang="en-US" sz="1400"/>
              <a:t>같은 종료 문자열을 사용했지만 히어 스트링은 단순히 </a:t>
            </a:r>
            <a:r>
              <a:rPr lang="en-US" altLang="ko-KR" sz="1400"/>
              <a:t>“ “</a:t>
            </a:r>
            <a:r>
              <a:rPr lang="ko-KR" altLang="en-US" sz="1400"/>
              <a:t>로 포함하고 싶은 문자열을 묶어 주기만 하면 되므로 더 직관적이다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히어스트링ㅇ의 큰따옴표를 작은따옴표로 바꾸면 어떻게 될까</a:t>
            </a:r>
            <a:r>
              <a:rPr lang="en-US" altLang="ko-KR" sz="1400"/>
              <a:t>?</a:t>
            </a:r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here_string.sh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string="Hello"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cat &lt;&lt;&lt; "Greeting sample: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$string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Annyeonghaseyo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Nihao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Hola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Kon-nichiwa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Salut"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821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원격 접속</a:t>
            </a:r>
            <a:r>
              <a:rPr lang="en-US" altLang="ko-KR" sz="3600"/>
              <a:t> : 3</a:t>
            </a:r>
            <a:r>
              <a:rPr lang="ko-KR" altLang="en-US" sz="3600"/>
              <a:t>가지 방법</a:t>
            </a:r>
            <a:r>
              <a:rPr lang="en-US" altLang="ko-KR" sz="3600"/>
              <a:t> 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58</a:t>
            </a:fld>
            <a:endParaRPr lang="ko-KR" altLang="en-US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E23D9750-8B93-90E0-A037-0903F8305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291917"/>
              </p:ext>
            </p:extLst>
          </p:nvPr>
        </p:nvGraphicFramePr>
        <p:xfrm>
          <a:off x="1385228" y="1912846"/>
          <a:ext cx="9565268" cy="394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317">
                  <a:extLst>
                    <a:ext uri="{9D8B030D-6E8A-4147-A177-3AD203B41FA5}">
                      <a16:colId xmlns:a16="http://schemas.microsoft.com/office/drawing/2014/main" val="2849866330"/>
                    </a:ext>
                  </a:extLst>
                </a:gridCol>
                <a:gridCol w="2391317">
                  <a:extLst>
                    <a:ext uri="{9D8B030D-6E8A-4147-A177-3AD203B41FA5}">
                      <a16:colId xmlns:a16="http://schemas.microsoft.com/office/drawing/2014/main" val="4227987881"/>
                    </a:ext>
                  </a:extLst>
                </a:gridCol>
                <a:gridCol w="2391317">
                  <a:extLst>
                    <a:ext uri="{9D8B030D-6E8A-4147-A177-3AD203B41FA5}">
                      <a16:colId xmlns:a16="http://schemas.microsoft.com/office/drawing/2014/main" val="6233634"/>
                    </a:ext>
                  </a:extLst>
                </a:gridCol>
                <a:gridCol w="2391317">
                  <a:extLst>
                    <a:ext uri="{9D8B030D-6E8A-4147-A177-3AD203B41FA5}">
                      <a16:colId xmlns:a16="http://schemas.microsoft.com/office/drawing/2014/main" val="1298193855"/>
                    </a:ext>
                  </a:extLst>
                </a:gridCol>
              </a:tblGrid>
              <a:tr h="65692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telnet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ssh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XRDP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566483"/>
                  </a:ext>
                </a:extLst>
              </a:tr>
              <a:tr h="65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빠르다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빠르다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약간 느리다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60400"/>
                  </a:ext>
                </a:extLst>
              </a:tr>
              <a:tr h="65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그래픽 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96548"/>
                  </a:ext>
                </a:extLst>
              </a:tr>
              <a:tr h="65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보안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취약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99456"/>
                  </a:ext>
                </a:extLst>
              </a:tr>
              <a:tr h="65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사용 가능 명령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CLI</a:t>
                      </a:r>
                      <a:r>
                        <a:rPr lang="ko-KR" altLang="en-US"/>
                        <a:t> 명령만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CLI </a:t>
                      </a:r>
                      <a:r>
                        <a:rPr lang="ko-KR" altLang="en-US"/>
                        <a:t>명령만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제한없음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535614"/>
                  </a:ext>
                </a:extLst>
              </a:tr>
              <a:tr h="65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클라이언트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대개의 </a:t>
                      </a:r>
                      <a:r>
                        <a:rPr lang="en-US" altLang="ko-KR"/>
                        <a:t>OS</a:t>
                      </a:r>
                      <a:r>
                        <a:rPr lang="ko-KR" altLang="en-US"/>
                        <a:t>에서 </a:t>
                      </a:r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사용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리눅스에서 기본</a:t>
                      </a:r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Windows </a:t>
                      </a:r>
                      <a:r>
                        <a:rPr lang="ko-KR" altLang="en-US"/>
                        <a:t>별도 설치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Windows</a:t>
                      </a:r>
                      <a:r>
                        <a:rPr lang="ko-KR" altLang="en-US"/>
                        <a:t>에 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714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7661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원격 접속</a:t>
            </a:r>
            <a:r>
              <a:rPr lang="en-US" altLang="ko-KR" sz="3600"/>
              <a:t> : telnet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1800"/>
          </a:p>
          <a:p>
            <a:r>
              <a:rPr lang="ko-KR" altLang="en-US" sz="1800"/>
              <a:t>사용 방법 </a:t>
            </a:r>
            <a:r>
              <a:rPr lang="en-US" altLang="ko-KR" sz="1800"/>
              <a:t>: $ telnet</a:t>
            </a:r>
            <a:r>
              <a:rPr lang="ko-KR" altLang="en-US" sz="1800"/>
              <a:t>   </a:t>
            </a:r>
            <a:r>
              <a:rPr lang="en-US" altLang="ko-KR" sz="1800"/>
              <a:t>IP-Address</a:t>
            </a:r>
          </a:p>
          <a:p>
            <a:r>
              <a:rPr lang="ko-KR" altLang="en-US" sz="1800"/>
              <a:t>설치 방법 </a:t>
            </a:r>
            <a:r>
              <a:rPr lang="en-US" altLang="ko-KR" sz="1800"/>
              <a:t>: $ dnf</a:t>
            </a:r>
            <a:r>
              <a:rPr lang="ko-KR" altLang="en-US" sz="1800"/>
              <a:t>  </a:t>
            </a:r>
            <a:r>
              <a:rPr lang="en-US" altLang="ko-KR" sz="1800"/>
              <a:t>-y  install  telnet-server</a:t>
            </a:r>
          </a:p>
          <a:p>
            <a:endParaRPr lang="en-US" altLang="ko-KR" sz="1800"/>
          </a:p>
          <a:p>
            <a:r>
              <a:rPr lang="ko-KR" altLang="en-US" sz="1800"/>
              <a:t>서버 기동 </a:t>
            </a:r>
            <a:r>
              <a:rPr lang="en-US" altLang="ko-KR" sz="1800"/>
              <a:t>: $ systemctl  start  telnet.socket</a:t>
            </a:r>
          </a:p>
          <a:p>
            <a:r>
              <a:rPr lang="ko-KR" altLang="en-US" sz="1800"/>
              <a:t>서버 기동 </a:t>
            </a:r>
            <a:r>
              <a:rPr lang="en-US" altLang="ko-KR" sz="1800"/>
              <a:t>: $ systemctl  enable  telnet.socket    (</a:t>
            </a:r>
            <a:r>
              <a:rPr lang="ko-KR" altLang="en-US" sz="1800"/>
              <a:t>시스템 시작시 자동 시작</a:t>
            </a:r>
            <a:r>
              <a:rPr lang="en-US" altLang="ko-KR" sz="1800"/>
              <a:t>)</a:t>
            </a:r>
          </a:p>
          <a:p>
            <a:r>
              <a:rPr lang="ko-KR" altLang="en-US" sz="1800"/>
              <a:t>서버 중지 </a:t>
            </a:r>
            <a:r>
              <a:rPr lang="en-US" altLang="ko-KR" sz="1800"/>
              <a:t>: $ systemctl  stop  telnet.socket</a:t>
            </a:r>
            <a:endParaRPr lang="ko-KR" altLang="en-US" sz="1800"/>
          </a:p>
          <a:p>
            <a:r>
              <a:rPr lang="ko-KR" altLang="en-US" sz="1800"/>
              <a:t>서버 상태 </a:t>
            </a:r>
            <a:r>
              <a:rPr lang="en-US" altLang="ko-KR" sz="1800"/>
              <a:t>: $ systemctl  status  telnet.socket</a:t>
            </a:r>
          </a:p>
          <a:p>
            <a:endParaRPr lang="en-US" altLang="ko-KR" sz="1800"/>
          </a:p>
          <a:p>
            <a:r>
              <a:rPr lang="ko-KR" altLang="en-US" sz="1800"/>
              <a:t>접속할 </a:t>
            </a:r>
            <a:r>
              <a:rPr lang="en-US" altLang="ko-KR" sz="1800"/>
              <a:t>telnet </a:t>
            </a:r>
            <a:r>
              <a:rPr lang="ko-KR" altLang="en-US" sz="1800"/>
              <a:t>서버의 </a:t>
            </a:r>
            <a:r>
              <a:rPr lang="en-US" altLang="ko-KR" sz="1800"/>
              <a:t>IP </a:t>
            </a:r>
            <a:r>
              <a:rPr lang="ko-KR" altLang="en-US" sz="1800"/>
              <a:t>확인</a:t>
            </a:r>
            <a:r>
              <a:rPr lang="en-US" altLang="ko-KR" sz="1800"/>
              <a:t> : $  ifconfig  -a   </a:t>
            </a:r>
            <a:r>
              <a:rPr lang="ko-KR" altLang="en-US" sz="1800"/>
              <a:t>또는  </a:t>
            </a:r>
            <a:r>
              <a:rPr lang="en-US" altLang="ko-KR" sz="1800"/>
              <a:t>$ ifconfig  ens160</a:t>
            </a:r>
          </a:p>
          <a:p>
            <a:endParaRPr lang="en-US" altLang="ko-KR" sz="1800"/>
          </a:p>
          <a:p>
            <a:r>
              <a:rPr lang="ko-KR" altLang="en-US" sz="1800"/>
              <a:t>방화벽 설정 확인 </a:t>
            </a:r>
            <a:r>
              <a:rPr lang="en-US" altLang="ko-KR" sz="1800"/>
              <a:t>: $ firewall-config</a:t>
            </a:r>
          </a:p>
          <a:p>
            <a:r>
              <a:rPr lang="en-US" altLang="ko-KR" sz="1800"/>
              <a:t>$ firewall-cmd</a:t>
            </a:r>
            <a:r>
              <a:rPr lang="ko-KR" altLang="en-US" sz="1800"/>
              <a:t>  </a:t>
            </a:r>
            <a:r>
              <a:rPr lang="en-US" altLang="ko-KR" sz="1800"/>
              <a:t>(--permanent) </a:t>
            </a:r>
            <a:r>
              <a:rPr lang="ko-KR" altLang="en-US" sz="1800"/>
              <a:t> </a:t>
            </a:r>
            <a:r>
              <a:rPr lang="en-US" altLang="ko-KR" sz="1800"/>
              <a:t>--add-service=telnet</a:t>
            </a:r>
          </a:p>
          <a:p>
            <a:r>
              <a:rPr lang="en-US" altLang="ko-KR" sz="1800"/>
              <a:t>$ firewall-cmd</a:t>
            </a:r>
            <a:r>
              <a:rPr lang="ko-KR" altLang="en-US" sz="1800"/>
              <a:t>  </a:t>
            </a:r>
            <a:r>
              <a:rPr lang="en-US" altLang="ko-KR" sz="1800"/>
              <a:t>(--permanent)  --add-port=23/tcp</a:t>
            </a:r>
          </a:p>
          <a:p>
            <a:r>
              <a:rPr lang="ko-KR" altLang="en-US" sz="1800"/>
              <a:t>재부팅 후에도 방화벽 설정을 유지하려면 </a:t>
            </a:r>
            <a:r>
              <a:rPr lang="en-US" altLang="ko-KR" sz="1800"/>
              <a:t>–permanent </a:t>
            </a:r>
            <a:r>
              <a:rPr lang="ko-KR" altLang="en-US" sz="1800"/>
              <a:t>옵션을 붙여 준다</a:t>
            </a:r>
            <a:r>
              <a:rPr lang="en-US" altLang="ko-KR" sz="180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8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 err="1"/>
              <a:t>리눅스마스터</a:t>
            </a:r>
            <a:r>
              <a:rPr lang="ko-KR" altLang="en-US" sz="3600"/>
              <a:t> </a:t>
            </a:r>
            <a:r>
              <a:rPr lang="en-US" altLang="ko-KR" sz="3600"/>
              <a:t>1</a:t>
            </a:r>
            <a:r>
              <a:rPr lang="ko-KR" altLang="en-US" sz="3600"/>
              <a:t>급 기출 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477D0-4E45-4CA6-AAC4-617A4BED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F48F88-A48B-440A-B4D6-981A1ECD4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1544"/>
            <a:ext cx="85629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091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원격 접속</a:t>
            </a:r>
            <a:r>
              <a:rPr lang="en-US" altLang="ko-KR" sz="3600"/>
              <a:t> : OpenSSH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1800"/>
          </a:p>
          <a:p>
            <a:r>
              <a:rPr lang="ko-KR" altLang="en-US" sz="1800"/>
              <a:t>사용 방법 </a:t>
            </a:r>
            <a:r>
              <a:rPr lang="en-US" altLang="ko-KR" sz="1800"/>
              <a:t>: $ ssh</a:t>
            </a:r>
            <a:r>
              <a:rPr lang="ko-KR" altLang="en-US" sz="1800"/>
              <a:t> </a:t>
            </a:r>
            <a:r>
              <a:rPr lang="en-US" altLang="ko-KR" sz="1800"/>
              <a:t>user@IP-Address</a:t>
            </a:r>
          </a:p>
          <a:p>
            <a:r>
              <a:rPr lang="ko-KR" altLang="en-US" sz="1800"/>
              <a:t>설치 방법 </a:t>
            </a:r>
            <a:r>
              <a:rPr lang="en-US" altLang="ko-KR" sz="1800"/>
              <a:t>: $ dnf</a:t>
            </a:r>
            <a:r>
              <a:rPr lang="ko-KR" altLang="en-US" sz="1800"/>
              <a:t>  </a:t>
            </a:r>
            <a:r>
              <a:rPr lang="en-US" altLang="ko-KR" sz="1800"/>
              <a:t>-y  install openssh-server  : </a:t>
            </a:r>
            <a:r>
              <a:rPr lang="ko-KR" altLang="en-US" sz="1800"/>
              <a:t>리눅스에는 기본 설치</a:t>
            </a:r>
            <a:r>
              <a:rPr lang="en-US" altLang="ko-KR" sz="1800"/>
              <a:t>/</a:t>
            </a:r>
            <a:r>
              <a:rPr lang="ko-KR" altLang="en-US" sz="1800"/>
              <a:t>설정 되어 있음</a:t>
            </a:r>
            <a:r>
              <a:rPr lang="en-US" altLang="ko-KR" sz="1800"/>
              <a:t>.</a:t>
            </a:r>
          </a:p>
          <a:p>
            <a:endParaRPr lang="en-US" altLang="ko-KR" sz="1800"/>
          </a:p>
          <a:p>
            <a:r>
              <a:rPr lang="ko-KR" altLang="en-US" sz="1800"/>
              <a:t>서버 기동 </a:t>
            </a:r>
            <a:r>
              <a:rPr lang="en-US" altLang="ko-KR" sz="1800"/>
              <a:t>: $ systemctl  start  sshd</a:t>
            </a:r>
          </a:p>
          <a:p>
            <a:r>
              <a:rPr lang="ko-KR" altLang="en-US" sz="1800"/>
              <a:t>서버 기동 </a:t>
            </a:r>
            <a:r>
              <a:rPr lang="en-US" altLang="ko-KR" sz="1800"/>
              <a:t>: $ systemctl  enable  sshd    (</a:t>
            </a:r>
            <a:r>
              <a:rPr lang="ko-KR" altLang="en-US" sz="1800"/>
              <a:t>시스템 시작시 자동 시작</a:t>
            </a:r>
            <a:r>
              <a:rPr lang="en-US" altLang="ko-KR" sz="1800"/>
              <a:t>)</a:t>
            </a:r>
          </a:p>
          <a:p>
            <a:r>
              <a:rPr lang="ko-KR" altLang="en-US" sz="1800"/>
              <a:t>서버 중지 </a:t>
            </a:r>
            <a:r>
              <a:rPr lang="en-US" altLang="ko-KR" sz="1800"/>
              <a:t>: $ systemctl  stop  sshd</a:t>
            </a:r>
            <a:endParaRPr lang="ko-KR" altLang="en-US" sz="1800"/>
          </a:p>
          <a:p>
            <a:r>
              <a:rPr lang="ko-KR" altLang="en-US" sz="1800"/>
              <a:t>서버 상태 </a:t>
            </a:r>
            <a:r>
              <a:rPr lang="en-US" altLang="ko-KR" sz="1800"/>
              <a:t>: $ systemctl  status  sshd</a:t>
            </a:r>
          </a:p>
          <a:p>
            <a:endParaRPr lang="en-US" altLang="ko-KR" sz="1800"/>
          </a:p>
          <a:p>
            <a:r>
              <a:rPr lang="ko-KR" altLang="en-US" sz="1800"/>
              <a:t>접속할 </a:t>
            </a:r>
            <a:r>
              <a:rPr lang="en-US" altLang="ko-KR" sz="1800"/>
              <a:t>ssh </a:t>
            </a:r>
            <a:r>
              <a:rPr lang="ko-KR" altLang="en-US" sz="1800"/>
              <a:t>서버의 </a:t>
            </a:r>
            <a:r>
              <a:rPr lang="en-US" altLang="ko-KR" sz="1800"/>
              <a:t>IP </a:t>
            </a:r>
            <a:r>
              <a:rPr lang="ko-KR" altLang="en-US" sz="1800"/>
              <a:t>확인</a:t>
            </a:r>
            <a:r>
              <a:rPr lang="en-US" altLang="ko-KR" sz="1800"/>
              <a:t> : $  ifconfig  -a   </a:t>
            </a:r>
            <a:r>
              <a:rPr lang="ko-KR" altLang="en-US" sz="1800"/>
              <a:t>또는  </a:t>
            </a:r>
            <a:r>
              <a:rPr lang="en-US" altLang="ko-KR" sz="1800"/>
              <a:t>$ ifconfig  ens160</a:t>
            </a:r>
          </a:p>
          <a:p>
            <a:endParaRPr lang="en-US" altLang="ko-KR" sz="1800"/>
          </a:p>
          <a:p>
            <a:r>
              <a:rPr lang="ko-KR" altLang="en-US" sz="1800"/>
              <a:t>방화벽 설정 확인 </a:t>
            </a:r>
            <a:r>
              <a:rPr lang="en-US" altLang="ko-KR" sz="1800"/>
              <a:t>: $ firewall-config</a:t>
            </a:r>
          </a:p>
          <a:p>
            <a:r>
              <a:rPr lang="en-US" altLang="ko-KR" sz="1800"/>
              <a:t>ssh </a:t>
            </a:r>
            <a:r>
              <a:rPr lang="ko-KR" altLang="en-US" sz="1800"/>
              <a:t>서버의 </a:t>
            </a:r>
            <a:r>
              <a:rPr lang="en-US" altLang="ko-KR" sz="1800"/>
              <a:t>Port </a:t>
            </a:r>
            <a:r>
              <a:rPr lang="ko-KR" altLang="en-US" sz="1800"/>
              <a:t>기본 번호 </a:t>
            </a:r>
            <a:r>
              <a:rPr lang="en-US" altLang="ko-KR" sz="1800"/>
              <a:t>: 22</a:t>
            </a:r>
          </a:p>
          <a:p>
            <a:r>
              <a:rPr lang="en-US" altLang="ko-KR" sz="1800"/>
              <a:t>Windows</a:t>
            </a:r>
            <a:r>
              <a:rPr lang="ko-KR" altLang="en-US" sz="1800"/>
              <a:t>에서는 </a:t>
            </a:r>
            <a:r>
              <a:rPr lang="en-US" altLang="ko-KR" sz="1800"/>
              <a:t>ssh </a:t>
            </a:r>
            <a:r>
              <a:rPr lang="ko-KR" altLang="en-US" sz="1800"/>
              <a:t>서버에 접속하기 위한 클라이언트가 기본 제공되지 않음 </a:t>
            </a:r>
            <a:r>
              <a:rPr lang="en-US" altLang="ko-KR" sz="1800"/>
              <a:t>: </a:t>
            </a:r>
            <a:r>
              <a:rPr lang="ko-KR" altLang="en-US" sz="1800"/>
              <a:t>한글 </a:t>
            </a:r>
            <a:r>
              <a:rPr lang="en-US" altLang="ko-KR" sz="1800"/>
              <a:t>PuTTY </a:t>
            </a:r>
            <a:r>
              <a:rPr lang="ko-KR" altLang="en-US" sz="1800"/>
              <a:t>설치 필요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en-US" altLang="ko-KR" sz="18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59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원격 접속</a:t>
            </a:r>
            <a:r>
              <a:rPr lang="en-US" altLang="ko-KR" sz="3600"/>
              <a:t> : XRDP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1800"/>
          </a:p>
          <a:p>
            <a:r>
              <a:rPr lang="ko-KR" altLang="en-US" sz="1800"/>
              <a:t>사용 방법 </a:t>
            </a:r>
            <a:r>
              <a:rPr lang="en-US" altLang="ko-KR" sz="1800"/>
              <a:t>: Windows</a:t>
            </a:r>
            <a:r>
              <a:rPr lang="ko-KR" altLang="en-US" sz="1800"/>
              <a:t>에서는 </a:t>
            </a:r>
            <a:r>
              <a:rPr lang="en-US" altLang="ko-KR" sz="1800"/>
              <a:t>“</a:t>
            </a:r>
            <a:r>
              <a:rPr lang="ko-KR" altLang="en-US" sz="1800"/>
              <a:t>원격데스크탑</a:t>
            </a:r>
            <a:r>
              <a:rPr lang="en-US" altLang="ko-KR" sz="1800"/>
              <a:t>” </a:t>
            </a:r>
            <a:r>
              <a:rPr lang="ko-KR" altLang="en-US" sz="1800"/>
              <a:t>으로 접속</a:t>
            </a:r>
            <a:endParaRPr lang="en-US" altLang="ko-KR" sz="1800"/>
          </a:p>
          <a:p>
            <a:r>
              <a:rPr lang="en-US" altLang="ko-KR" sz="1800"/>
              <a:t>Repo</a:t>
            </a:r>
            <a:r>
              <a:rPr lang="ko-KR" altLang="en-US" sz="1800"/>
              <a:t>설치 </a:t>
            </a:r>
            <a:r>
              <a:rPr lang="en-US" altLang="ko-KR" sz="1800"/>
              <a:t>: $ dnf</a:t>
            </a:r>
            <a:r>
              <a:rPr lang="ko-KR" altLang="en-US" sz="1800"/>
              <a:t>  </a:t>
            </a:r>
            <a:r>
              <a:rPr lang="en-US" altLang="ko-KR" sz="1800"/>
              <a:t>-y  install epel-release            </a:t>
            </a:r>
          </a:p>
          <a:p>
            <a:endParaRPr lang="en-US" altLang="ko-KR" sz="1800"/>
          </a:p>
          <a:p>
            <a:r>
              <a:rPr lang="ko-KR" altLang="en-US" sz="1800"/>
              <a:t>설치 방법</a:t>
            </a:r>
            <a:r>
              <a:rPr lang="en-US" altLang="ko-KR" sz="1800"/>
              <a:t> : $ dnf  -y  install  xrdp  </a:t>
            </a:r>
          </a:p>
          <a:p>
            <a:endParaRPr lang="en-US" altLang="ko-KR" sz="1800"/>
          </a:p>
          <a:p>
            <a:r>
              <a:rPr lang="ko-KR" altLang="en-US" sz="1800"/>
              <a:t>서버 기동 </a:t>
            </a:r>
            <a:r>
              <a:rPr lang="en-US" altLang="ko-KR" sz="1800"/>
              <a:t>: $ systemctl  start  xrdp</a:t>
            </a:r>
          </a:p>
          <a:p>
            <a:r>
              <a:rPr lang="ko-KR" altLang="en-US" sz="1800"/>
              <a:t>서버 기동 </a:t>
            </a:r>
            <a:r>
              <a:rPr lang="en-US" altLang="ko-KR" sz="1800"/>
              <a:t>: $ systemctl  enable  xrdp    (</a:t>
            </a:r>
            <a:r>
              <a:rPr lang="ko-KR" altLang="en-US" sz="1800"/>
              <a:t>시스템 시작시 자동 시작</a:t>
            </a:r>
            <a:r>
              <a:rPr lang="en-US" altLang="ko-KR" sz="1800"/>
              <a:t>)</a:t>
            </a:r>
          </a:p>
          <a:p>
            <a:r>
              <a:rPr lang="ko-KR" altLang="en-US" sz="1800"/>
              <a:t>서버 중지 </a:t>
            </a:r>
            <a:r>
              <a:rPr lang="en-US" altLang="ko-KR" sz="1800"/>
              <a:t>: $ systemctl  stop  xrdp</a:t>
            </a:r>
            <a:endParaRPr lang="ko-KR" altLang="en-US" sz="1800"/>
          </a:p>
          <a:p>
            <a:r>
              <a:rPr lang="ko-KR" altLang="en-US" sz="1800"/>
              <a:t>서버 상태 </a:t>
            </a:r>
            <a:r>
              <a:rPr lang="en-US" altLang="ko-KR" sz="1800"/>
              <a:t>: $ systemctl  status  xrdp</a:t>
            </a:r>
          </a:p>
          <a:p>
            <a:endParaRPr lang="en-US" altLang="ko-KR" sz="1800"/>
          </a:p>
          <a:p>
            <a:r>
              <a:rPr lang="ko-KR" altLang="en-US" sz="1800"/>
              <a:t>접속할 </a:t>
            </a:r>
            <a:r>
              <a:rPr lang="en-US" altLang="ko-KR" sz="1800"/>
              <a:t>ssh </a:t>
            </a:r>
            <a:r>
              <a:rPr lang="ko-KR" altLang="en-US" sz="1800"/>
              <a:t>서버의 </a:t>
            </a:r>
            <a:r>
              <a:rPr lang="en-US" altLang="ko-KR" sz="1800"/>
              <a:t>IP </a:t>
            </a:r>
            <a:r>
              <a:rPr lang="ko-KR" altLang="en-US" sz="1800"/>
              <a:t>확인</a:t>
            </a:r>
            <a:r>
              <a:rPr lang="en-US" altLang="ko-KR" sz="1800"/>
              <a:t> : $  ifconfig  -a   </a:t>
            </a:r>
            <a:r>
              <a:rPr lang="ko-KR" altLang="en-US" sz="1800"/>
              <a:t>또는  </a:t>
            </a:r>
            <a:r>
              <a:rPr lang="en-US" altLang="ko-KR" sz="1800"/>
              <a:t>$ ifconfig  ens160</a:t>
            </a:r>
          </a:p>
          <a:p>
            <a:endParaRPr lang="en-US" altLang="ko-KR" sz="1800"/>
          </a:p>
          <a:p>
            <a:r>
              <a:rPr lang="ko-KR" altLang="en-US" sz="1800"/>
              <a:t>방화벽 설정 확인 </a:t>
            </a:r>
            <a:r>
              <a:rPr lang="en-US" altLang="ko-KR" sz="1800"/>
              <a:t>: $ firewall-config</a:t>
            </a:r>
          </a:p>
          <a:p>
            <a:r>
              <a:rPr lang="en-US" altLang="ko-KR" sz="1800"/>
              <a:t>xrdp </a:t>
            </a:r>
            <a:r>
              <a:rPr lang="ko-KR" altLang="en-US" sz="1800"/>
              <a:t>서버의 </a:t>
            </a:r>
            <a:r>
              <a:rPr lang="en-US" altLang="ko-KR" sz="1800"/>
              <a:t>Port </a:t>
            </a:r>
            <a:r>
              <a:rPr lang="ko-KR" altLang="en-US" sz="1800"/>
              <a:t>기본 번호 </a:t>
            </a:r>
            <a:r>
              <a:rPr lang="en-US" altLang="ko-KR" sz="1800"/>
              <a:t>: 3389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324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 fontScale="90000"/>
          </a:bodyPr>
          <a:lstStyle/>
          <a:p>
            <a:r>
              <a:rPr lang="en-US" altLang="ko-KR" sz="3600" b="1"/>
              <a:t>Shell</a:t>
            </a:r>
            <a:r>
              <a:rPr lang="ko-KR" altLang="en-US" sz="3600" b="1"/>
              <a:t> </a:t>
            </a:r>
            <a:r>
              <a:rPr lang="en-US" altLang="ko-KR" sz="3600" b="1"/>
              <a:t>011 : </a:t>
            </a:r>
            <a:r>
              <a:rPr lang="ko-KR" altLang="en-US" sz="3600" b="1"/>
              <a:t>특정</a:t>
            </a:r>
            <a:r>
              <a:rPr lang="en-US" altLang="ko-KR" sz="3600" b="1"/>
              <a:t> </a:t>
            </a:r>
            <a:r>
              <a:rPr lang="ko-KR" altLang="en-US" sz="3600" b="1"/>
              <a:t>디렉토리에서 </a:t>
            </a:r>
            <a:r>
              <a:rPr lang="en-US" altLang="ko-KR" sz="3600" b="1"/>
              <a:t>n</a:t>
            </a:r>
            <a:r>
              <a:rPr lang="ko-KR" altLang="en-US" sz="3600" b="1"/>
              <a:t>일 전 </a:t>
            </a:r>
            <a:r>
              <a:rPr lang="en-US" altLang="ko-KR" sz="3600" b="1"/>
              <a:t>~ m</a:t>
            </a:r>
            <a:r>
              <a:rPr lang="ko-KR" altLang="en-US" sz="3600" b="1"/>
              <a:t>일 전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5802824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600"/>
          </a:p>
          <a:p>
            <a:r>
              <a:rPr lang="en-US" altLang="ko-KR" sz="1600"/>
              <a:t>$ find –mtime -3</a:t>
            </a:r>
          </a:p>
          <a:p>
            <a:r>
              <a:rPr lang="en-US" altLang="ko-KR" sz="1600"/>
              <a:t>$ find –mtime 3</a:t>
            </a:r>
          </a:p>
          <a:p>
            <a:r>
              <a:rPr lang="en-US" altLang="ko-KR" sz="1600"/>
              <a:t>$ find –mtime +3</a:t>
            </a:r>
          </a:p>
          <a:p>
            <a:endParaRPr lang="en-US" altLang="ko-KR" sz="1600"/>
          </a:p>
          <a:p>
            <a:pPr marL="0" indent="0">
              <a:buNone/>
            </a:pPr>
            <a:endParaRPr lang="ko-KR" altLang="en-US" sz="1600"/>
          </a:p>
          <a:p>
            <a:pPr marL="342900" indent="-342900">
              <a:buFont typeface="+mj-lt"/>
              <a:buAutoNum type="arabicPeriod"/>
            </a:pPr>
            <a:endParaRPr lang="ko-KR" altLang="en-US" sz="1600"/>
          </a:p>
          <a:p>
            <a:pPr marL="342900" indent="-342900">
              <a:buFont typeface="+mj-lt"/>
              <a:buAutoNum type="arabicPeriod"/>
            </a:pPr>
            <a:endParaRPr lang="ko-KR" altLang="en-US" sz="16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6788259" y="1550504"/>
            <a:ext cx="4565542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find-mtime.sh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logdir="/var/log"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find $logdir -name "*.log" -mtime -4 -mtime +0 -print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A254D7CD-7FCE-02B5-29EB-8796BB5DF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34556"/>
              </p:ext>
            </p:extLst>
          </p:nvPr>
        </p:nvGraphicFramePr>
        <p:xfrm>
          <a:off x="1106449" y="3243580"/>
          <a:ext cx="5272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675">
                  <a:extLst>
                    <a:ext uri="{9D8B030D-6E8A-4147-A177-3AD203B41FA5}">
                      <a16:colId xmlns:a16="http://schemas.microsoft.com/office/drawing/2014/main" val="610292808"/>
                    </a:ext>
                  </a:extLst>
                </a:gridCol>
                <a:gridCol w="878675">
                  <a:extLst>
                    <a:ext uri="{9D8B030D-6E8A-4147-A177-3AD203B41FA5}">
                      <a16:colId xmlns:a16="http://schemas.microsoft.com/office/drawing/2014/main" val="3841391751"/>
                    </a:ext>
                  </a:extLst>
                </a:gridCol>
                <a:gridCol w="878675">
                  <a:extLst>
                    <a:ext uri="{9D8B030D-6E8A-4147-A177-3AD203B41FA5}">
                      <a16:colId xmlns:a16="http://schemas.microsoft.com/office/drawing/2014/main" val="1445162796"/>
                    </a:ext>
                  </a:extLst>
                </a:gridCol>
                <a:gridCol w="878675">
                  <a:extLst>
                    <a:ext uri="{9D8B030D-6E8A-4147-A177-3AD203B41FA5}">
                      <a16:colId xmlns:a16="http://schemas.microsoft.com/office/drawing/2014/main" val="2554026241"/>
                    </a:ext>
                  </a:extLst>
                </a:gridCol>
                <a:gridCol w="878675">
                  <a:extLst>
                    <a:ext uri="{9D8B030D-6E8A-4147-A177-3AD203B41FA5}">
                      <a16:colId xmlns:a16="http://schemas.microsoft.com/office/drawing/2014/main" val="1779411123"/>
                    </a:ext>
                  </a:extLst>
                </a:gridCol>
                <a:gridCol w="878675">
                  <a:extLst>
                    <a:ext uri="{9D8B030D-6E8A-4147-A177-3AD203B41FA5}">
                      <a16:colId xmlns:a16="http://schemas.microsoft.com/office/drawing/2014/main" val="2188032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6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D0D4A8D-FD33-7478-C27C-C74A60B97014}"/>
              </a:ext>
            </a:extLst>
          </p:cNvPr>
          <p:cNvSpPr txBox="1"/>
          <p:nvPr/>
        </p:nvSpPr>
        <p:spPr>
          <a:xfrm>
            <a:off x="5994694" y="26258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현재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1FE8E6E-A9B8-9914-DE89-300B55A5C855}"/>
              </a:ext>
            </a:extLst>
          </p:cNvPr>
          <p:cNvCxnSpPr>
            <a:cxnSpLocks/>
          </p:cNvCxnSpPr>
          <p:nvPr/>
        </p:nvCxnSpPr>
        <p:spPr>
          <a:xfrm>
            <a:off x="3739613" y="3614420"/>
            <a:ext cx="0" cy="79225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23A2CF7-5A48-E2A1-FC55-729BD073D21A}"/>
              </a:ext>
            </a:extLst>
          </p:cNvPr>
          <p:cNvCxnSpPr>
            <a:cxnSpLocks/>
          </p:cNvCxnSpPr>
          <p:nvPr/>
        </p:nvCxnSpPr>
        <p:spPr>
          <a:xfrm>
            <a:off x="2866101" y="3614420"/>
            <a:ext cx="0" cy="79225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279CE29-8FC9-3EF9-B523-2CDC7DF34127}"/>
              </a:ext>
            </a:extLst>
          </p:cNvPr>
          <p:cNvCxnSpPr>
            <a:stCxn id="11" idx="2"/>
          </p:cNvCxnSpPr>
          <p:nvPr/>
        </p:nvCxnSpPr>
        <p:spPr>
          <a:xfrm flipH="1">
            <a:off x="6317859" y="2995189"/>
            <a:ext cx="1" cy="24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6BB11F8-C4B2-DB73-E168-4AF3B26F3479}"/>
              </a:ext>
            </a:extLst>
          </p:cNvPr>
          <p:cNvCxnSpPr/>
          <p:nvPr/>
        </p:nvCxnSpPr>
        <p:spPr>
          <a:xfrm flipH="1">
            <a:off x="3739613" y="3863733"/>
            <a:ext cx="257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A9A7B2-1FA4-B15C-5EE1-BA0B06418082}"/>
              </a:ext>
            </a:extLst>
          </p:cNvPr>
          <p:cNvSpPr txBox="1"/>
          <p:nvPr/>
        </p:nvSpPr>
        <p:spPr>
          <a:xfrm>
            <a:off x="4236372" y="3883450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-mtime</a:t>
            </a:r>
            <a:r>
              <a:rPr lang="ko-KR" altLang="en-US" sz="1400"/>
              <a:t> </a:t>
            </a:r>
            <a:r>
              <a:rPr lang="en-US" altLang="ko-KR" sz="1400"/>
              <a:t>-3</a:t>
            </a:r>
          </a:p>
          <a:p>
            <a:r>
              <a:rPr lang="en-US" altLang="ko-KR" sz="1400"/>
              <a:t>3</a:t>
            </a:r>
            <a:r>
              <a:rPr lang="ko-KR" altLang="en-US" sz="1400"/>
              <a:t>일 전 부터 현재까지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008C2A6-DD6C-99B3-8A2D-87CF09C52A99}"/>
              </a:ext>
            </a:extLst>
          </p:cNvPr>
          <p:cNvCxnSpPr/>
          <p:nvPr/>
        </p:nvCxnSpPr>
        <p:spPr>
          <a:xfrm>
            <a:off x="2854950" y="3872299"/>
            <a:ext cx="873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F09EDA-882F-6C10-6E11-8EBA0D8E846F}"/>
              </a:ext>
            </a:extLst>
          </p:cNvPr>
          <p:cNvSpPr txBox="1"/>
          <p:nvPr/>
        </p:nvSpPr>
        <p:spPr>
          <a:xfrm>
            <a:off x="2830269" y="3920239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-mtime</a:t>
            </a:r>
            <a:r>
              <a:rPr lang="ko-KR" altLang="en-US" sz="1200"/>
              <a:t> </a:t>
            </a:r>
            <a:r>
              <a:rPr lang="en-US" altLang="ko-KR" sz="1200"/>
              <a:t>3</a:t>
            </a:r>
          </a:p>
          <a:p>
            <a:r>
              <a:rPr lang="en-US" altLang="ko-KR" sz="1200"/>
              <a:t>4</a:t>
            </a:r>
            <a:r>
              <a:rPr lang="ko-KR" altLang="en-US" sz="1200"/>
              <a:t>일 전 부터</a:t>
            </a:r>
            <a:endParaRPr lang="en-US" altLang="ko-KR" sz="1200"/>
          </a:p>
          <a:p>
            <a:r>
              <a:rPr lang="en-US" altLang="ko-KR" sz="1200"/>
              <a:t>3</a:t>
            </a:r>
            <a:r>
              <a:rPr lang="ko-KR" altLang="en-US" sz="1200"/>
              <a:t>일 전까지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D24E2F8-7CB2-2D07-A24B-F2904F6C57BD}"/>
              </a:ext>
            </a:extLst>
          </p:cNvPr>
          <p:cNvCxnSpPr>
            <a:cxnSpLocks/>
          </p:cNvCxnSpPr>
          <p:nvPr/>
        </p:nvCxnSpPr>
        <p:spPr>
          <a:xfrm>
            <a:off x="947854" y="3875635"/>
            <a:ext cx="1904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3FF735-AD74-E8D9-0F73-790466D8166D}"/>
              </a:ext>
            </a:extLst>
          </p:cNvPr>
          <p:cNvSpPr txBox="1"/>
          <p:nvPr/>
        </p:nvSpPr>
        <p:spPr>
          <a:xfrm>
            <a:off x="920191" y="393214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-mtime</a:t>
            </a:r>
            <a:r>
              <a:rPr lang="ko-KR" altLang="en-US" sz="1400"/>
              <a:t> </a:t>
            </a:r>
            <a:r>
              <a:rPr lang="en-US" altLang="ko-KR" sz="1400"/>
              <a:t>+3</a:t>
            </a:r>
          </a:p>
          <a:p>
            <a:r>
              <a:rPr lang="en-US" altLang="ko-KR" sz="1400"/>
              <a:t>4</a:t>
            </a:r>
            <a:r>
              <a:rPr lang="ko-KR" altLang="en-US" sz="1400"/>
              <a:t>일 이전까지</a:t>
            </a:r>
          </a:p>
        </p:txBody>
      </p:sp>
      <p:graphicFrame>
        <p:nvGraphicFramePr>
          <p:cNvPr id="30" name="표 6">
            <a:extLst>
              <a:ext uri="{FF2B5EF4-FFF2-40B4-BE49-F238E27FC236}">
                <a16:creationId xmlns:a16="http://schemas.microsoft.com/office/drawing/2014/main" id="{A5F040AC-13DE-28D0-471A-8A53CB6D1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50857"/>
              </p:ext>
            </p:extLst>
          </p:nvPr>
        </p:nvGraphicFramePr>
        <p:xfrm>
          <a:off x="1106449" y="4689939"/>
          <a:ext cx="5272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675">
                  <a:extLst>
                    <a:ext uri="{9D8B030D-6E8A-4147-A177-3AD203B41FA5}">
                      <a16:colId xmlns:a16="http://schemas.microsoft.com/office/drawing/2014/main" val="610292808"/>
                    </a:ext>
                  </a:extLst>
                </a:gridCol>
                <a:gridCol w="878675">
                  <a:extLst>
                    <a:ext uri="{9D8B030D-6E8A-4147-A177-3AD203B41FA5}">
                      <a16:colId xmlns:a16="http://schemas.microsoft.com/office/drawing/2014/main" val="3841391751"/>
                    </a:ext>
                  </a:extLst>
                </a:gridCol>
                <a:gridCol w="878675">
                  <a:extLst>
                    <a:ext uri="{9D8B030D-6E8A-4147-A177-3AD203B41FA5}">
                      <a16:colId xmlns:a16="http://schemas.microsoft.com/office/drawing/2014/main" val="1445162796"/>
                    </a:ext>
                  </a:extLst>
                </a:gridCol>
                <a:gridCol w="878675">
                  <a:extLst>
                    <a:ext uri="{9D8B030D-6E8A-4147-A177-3AD203B41FA5}">
                      <a16:colId xmlns:a16="http://schemas.microsoft.com/office/drawing/2014/main" val="2554026241"/>
                    </a:ext>
                  </a:extLst>
                </a:gridCol>
                <a:gridCol w="878675">
                  <a:extLst>
                    <a:ext uri="{9D8B030D-6E8A-4147-A177-3AD203B41FA5}">
                      <a16:colId xmlns:a16="http://schemas.microsoft.com/office/drawing/2014/main" val="1779411123"/>
                    </a:ext>
                  </a:extLst>
                </a:gridCol>
                <a:gridCol w="878675">
                  <a:extLst>
                    <a:ext uri="{9D8B030D-6E8A-4147-A177-3AD203B41FA5}">
                      <a16:colId xmlns:a16="http://schemas.microsoft.com/office/drawing/2014/main" val="2188032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67"/>
                  </a:ext>
                </a:extLst>
              </a:tr>
            </a:tbl>
          </a:graphicData>
        </a:graphic>
      </p:graphicFrame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B6C3D54-C147-0132-E35C-15AE8C0FA682}"/>
              </a:ext>
            </a:extLst>
          </p:cNvPr>
          <p:cNvCxnSpPr>
            <a:cxnSpLocks/>
          </p:cNvCxnSpPr>
          <p:nvPr/>
        </p:nvCxnSpPr>
        <p:spPr>
          <a:xfrm>
            <a:off x="4631709" y="5060779"/>
            <a:ext cx="0" cy="4371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06F6E3E-7630-4644-1998-3B5A203DF692}"/>
              </a:ext>
            </a:extLst>
          </p:cNvPr>
          <p:cNvCxnSpPr>
            <a:cxnSpLocks/>
          </p:cNvCxnSpPr>
          <p:nvPr/>
        </p:nvCxnSpPr>
        <p:spPr>
          <a:xfrm>
            <a:off x="2866101" y="5060779"/>
            <a:ext cx="0" cy="4371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A267960-9580-E7F7-DE79-5259A7E4A6D8}"/>
              </a:ext>
            </a:extLst>
          </p:cNvPr>
          <p:cNvCxnSpPr>
            <a:cxnSpLocks/>
          </p:cNvCxnSpPr>
          <p:nvPr/>
        </p:nvCxnSpPr>
        <p:spPr>
          <a:xfrm flipH="1">
            <a:off x="2852571" y="5310092"/>
            <a:ext cx="3465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403EE0B-0B10-7110-BCEA-18570960D20C}"/>
              </a:ext>
            </a:extLst>
          </p:cNvPr>
          <p:cNvSpPr txBox="1"/>
          <p:nvPr/>
        </p:nvSpPr>
        <p:spPr>
          <a:xfrm>
            <a:off x="5302838" y="5307496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-mtime</a:t>
            </a:r>
            <a:r>
              <a:rPr lang="ko-KR" altLang="en-US" sz="1400"/>
              <a:t> </a:t>
            </a:r>
            <a:r>
              <a:rPr lang="en-US" altLang="ko-KR" sz="1400"/>
              <a:t>-4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C157D8-A278-23D8-1BD4-DC185F7E926D}"/>
              </a:ext>
            </a:extLst>
          </p:cNvPr>
          <p:cNvCxnSpPr>
            <a:cxnSpLocks/>
          </p:cNvCxnSpPr>
          <p:nvPr/>
        </p:nvCxnSpPr>
        <p:spPr>
          <a:xfrm>
            <a:off x="961384" y="5177028"/>
            <a:ext cx="3670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56732C9-BFDF-09D7-EDB7-414356ED8DEB}"/>
              </a:ext>
            </a:extLst>
          </p:cNvPr>
          <p:cNvSpPr txBox="1"/>
          <p:nvPr/>
        </p:nvSpPr>
        <p:spPr>
          <a:xfrm>
            <a:off x="1367053" y="5190159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-mtime</a:t>
            </a:r>
            <a:r>
              <a:rPr lang="ko-KR" altLang="en-US" sz="1400"/>
              <a:t> </a:t>
            </a:r>
            <a:r>
              <a:rPr lang="en-US" altLang="ko-KR" sz="1400"/>
              <a:t>+1</a:t>
            </a:r>
            <a:endParaRPr lang="ko-KR" alt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8E650F-6D82-4919-4000-BB68C24FD154}"/>
              </a:ext>
            </a:extLst>
          </p:cNvPr>
          <p:cNvSpPr txBox="1"/>
          <p:nvPr/>
        </p:nvSpPr>
        <p:spPr>
          <a:xfrm>
            <a:off x="2352133" y="5646716"/>
            <a:ext cx="3334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-mtime</a:t>
            </a:r>
            <a:r>
              <a:rPr lang="ko-KR" altLang="en-US" sz="1400" b="1">
                <a:solidFill>
                  <a:srgbClr val="FF0000"/>
                </a:solidFill>
              </a:rPr>
              <a:t> </a:t>
            </a:r>
            <a:r>
              <a:rPr lang="en-US" altLang="ko-KR" sz="1400" b="1">
                <a:solidFill>
                  <a:srgbClr val="FF0000"/>
                </a:solidFill>
              </a:rPr>
              <a:t>-4  &amp;  -mtime +1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4</a:t>
            </a:r>
            <a:r>
              <a:rPr lang="ko-KR" altLang="en-US" sz="1400" b="1">
                <a:solidFill>
                  <a:srgbClr val="FF0000"/>
                </a:solidFill>
              </a:rPr>
              <a:t>일 전 부터 </a:t>
            </a:r>
            <a:r>
              <a:rPr lang="en-US" altLang="ko-KR" sz="1400" b="1">
                <a:solidFill>
                  <a:srgbClr val="FF0000"/>
                </a:solidFill>
              </a:rPr>
              <a:t>2</a:t>
            </a:r>
            <a:r>
              <a:rPr lang="ko-KR" altLang="en-US" sz="1400" b="1">
                <a:solidFill>
                  <a:srgbClr val="FF0000"/>
                </a:solidFill>
              </a:rPr>
              <a:t>일 전 사이에 변경된 파일</a:t>
            </a:r>
          </a:p>
        </p:txBody>
      </p:sp>
    </p:spTree>
    <p:extLst>
      <p:ext uri="{BB962C8B-B14F-4D97-AF65-F5344CB8AC3E}">
        <p14:creationId xmlns:p14="http://schemas.microsoft.com/office/powerpoint/2010/main" val="25076717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 b="1"/>
              <a:t>Shell</a:t>
            </a:r>
            <a:r>
              <a:rPr lang="ko-KR" altLang="en-US" sz="3600" b="1"/>
              <a:t> </a:t>
            </a:r>
            <a:r>
              <a:rPr lang="en-US" altLang="ko-KR" sz="3600" b="1"/>
              <a:t>012 : 1</a:t>
            </a:r>
            <a:r>
              <a:rPr lang="ko-KR" altLang="en-US" sz="3600" b="1"/>
              <a:t>년</a:t>
            </a:r>
            <a:r>
              <a:rPr lang="en-US" altLang="ko-KR" sz="3600" b="1"/>
              <a:t> </a:t>
            </a:r>
            <a:r>
              <a:rPr lang="ko-KR" altLang="en-US" sz="3600" b="1"/>
              <a:t>이상</a:t>
            </a:r>
            <a:r>
              <a:rPr lang="en-US" altLang="ko-KR" sz="3600" b="1"/>
              <a:t> </a:t>
            </a:r>
            <a:r>
              <a:rPr lang="ko-KR" altLang="en-US" sz="3600" b="1"/>
              <a:t>갱신되지 않은 파일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4565541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en-US" altLang="ko-KR" sz="1400"/>
              <a:t>xargs </a:t>
            </a:r>
            <a:r>
              <a:rPr lang="ko-KR" altLang="en-US" sz="1400"/>
              <a:t>명령어는 파일 목록을 인수로 받아서 임의의 명령어를 실행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rm </a:t>
            </a:r>
            <a:r>
              <a:rPr lang="ko-KR" altLang="en-US" sz="1400"/>
              <a:t>명령에서 해당 파일이 하나도 없을 때도 에러가 발생하지 앟도록 </a:t>
            </a:r>
            <a:r>
              <a:rPr lang="en-US" altLang="ko-KR" sz="1400"/>
              <a:t>–f </a:t>
            </a:r>
            <a:r>
              <a:rPr lang="ko-KR" altLang="en-US" sz="1400"/>
              <a:t>옵션을 쓰고 동시에 </a:t>
            </a:r>
            <a:r>
              <a:rPr lang="en-US" altLang="ko-KR" sz="1400"/>
              <a:t>–v </a:t>
            </a:r>
            <a:r>
              <a:rPr lang="ko-KR" altLang="en-US" sz="1400"/>
              <a:t>옵션도 써서 삭제한 파일명을 표시한다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64B1DF-18E9-49F9-846E-57CA3EA42BF1}"/>
              </a:ext>
            </a:extLst>
          </p:cNvPr>
          <p:cNvSpPr/>
          <p:nvPr/>
        </p:nvSpPr>
        <p:spPr>
          <a:xfrm>
            <a:off x="5531005" y="1550504"/>
            <a:ext cx="5822796" cy="46264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>
                <a:solidFill>
                  <a:schemeClr val="tx1"/>
                </a:solidFill>
              </a:rPr>
              <a:t>find-rm.sh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------------------------------------------------------------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logdir=“/var/log”</a:t>
            </a:r>
          </a:p>
          <a:p>
            <a:pPr marL="342900" indent="-342900">
              <a:buFont typeface="+mj-lt"/>
              <a:buAutoNum type="arabicPeriod"/>
            </a:pPr>
            <a:br>
              <a:rPr lang="en-US" altLang="ko-KR" sz="1400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find $logdir –name “*.log” –mtime +364 –print | xargs rm –fv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>
                <a:solidFill>
                  <a:schemeClr val="tx1"/>
                </a:solidFill>
              </a:rPr>
              <a:t>exit 0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701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DNS : </a:t>
            </a:r>
            <a:r>
              <a:rPr lang="ko-KR" altLang="en-US" sz="3600"/>
              <a:t>개념 잡기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DNS : Domain Name Server, </a:t>
            </a:r>
            <a:r>
              <a:rPr lang="ko-KR" altLang="en-US" sz="1400"/>
              <a:t>네임서버라고 불리기도 함</a:t>
            </a:r>
            <a:r>
              <a:rPr lang="en-US" altLang="ko-KR" sz="140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URL -&gt; IP Address</a:t>
            </a:r>
            <a:r>
              <a:rPr lang="ko-KR" altLang="en-US" sz="1400"/>
              <a:t>로 변환을 담당하는 서버</a:t>
            </a:r>
            <a:r>
              <a:rPr lang="en-US" altLang="ko-KR" sz="1400"/>
              <a:t>, </a:t>
            </a:r>
            <a:r>
              <a:rPr lang="en-US" altLang="ko-KR" sz="1400">
                <a:hlinkClick r:id="rId3"/>
              </a:rPr>
              <a:t>www.racosys.com</a:t>
            </a:r>
            <a:r>
              <a:rPr lang="ko-KR" altLang="en-US" sz="1400"/>
              <a:t>을 </a:t>
            </a:r>
            <a:r>
              <a:rPr lang="en-US" altLang="ko-KR" sz="1400"/>
              <a:t>IP </a:t>
            </a:r>
            <a:r>
              <a:rPr lang="ko-KR" altLang="en-US" sz="1400"/>
              <a:t>주소로 변환하는 과정을 </a:t>
            </a:r>
            <a:r>
              <a:rPr lang="en-US" altLang="ko-KR" sz="1400"/>
              <a:t>“Name Resolution” </a:t>
            </a:r>
            <a:r>
              <a:rPr lang="ko-KR" altLang="en-US" sz="1400"/>
              <a:t>이라고 함</a:t>
            </a:r>
            <a:r>
              <a:rPr lang="en-US" altLang="ko-KR" sz="140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/>
              <a:t>전화기</a:t>
            </a:r>
            <a:r>
              <a:rPr lang="en-US" altLang="ko-KR" sz="1400"/>
              <a:t> </a:t>
            </a:r>
            <a:r>
              <a:rPr lang="ko-KR" altLang="en-US" sz="1400"/>
              <a:t>초창기 </a:t>
            </a:r>
            <a:r>
              <a:rPr lang="en-US" altLang="ko-KR" sz="1400"/>
              <a:t>: </a:t>
            </a:r>
            <a:r>
              <a:rPr lang="ko-KR" altLang="en-US" sz="1400"/>
              <a:t>메모나 외워서</a:t>
            </a:r>
            <a:endParaRPr lang="en-US" altLang="ko-KR" sz="140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/>
              <a:t>전화기 보급기 </a:t>
            </a:r>
            <a:r>
              <a:rPr lang="en-US" altLang="ko-KR" sz="1400"/>
              <a:t>: </a:t>
            </a:r>
            <a:r>
              <a:rPr lang="ko-KR" altLang="en-US" sz="1400"/>
              <a:t>수첩</a:t>
            </a:r>
            <a:r>
              <a:rPr lang="en-US" altLang="ko-KR" sz="1400"/>
              <a:t>(</a:t>
            </a:r>
            <a:r>
              <a:rPr lang="ko-KR" altLang="en-US" sz="1400"/>
              <a:t>필요한 전화번호를</a:t>
            </a:r>
            <a:r>
              <a:rPr lang="en-US" altLang="ko-KR" sz="1400"/>
              <a:t>) </a:t>
            </a:r>
            <a:r>
              <a:rPr lang="ko-KR" altLang="en-US" sz="1400"/>
              <a:t>적어서</a:t>
            </a:r>
            <a:r>
              <a:rPr lang="en-US" altLang="ko-KR" sz="1400"/>
              <a:t> </a:t>
            </a:r>
            <a:r>
              <a:rPr lang="ko-KR" altLang="en-US" sz="1400"/>
              <a:t>관리했으나 실시간으로 생성</a:t>
            </a:r>
            <a:r>
              <a:rPr lang="en-US" altLang="ko-KR" sz="1400"/>
              <a:t>/</a:t>
            </a:r>
            <a:r>
              <a:rPr lang="ko-KR" altLang="en-US" sz="1400"/>
              <a:t>변경되는 전화번호에 대응하기 어려움</a:t>
            </a:r>
            <a:r>
              <a:rPr lang="en-US" altLang="ko-KR" sz="140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000"/>
              <a:t>Windows</a:t>
            </a:r>
            <a:r>
              <a:rPr lang="ko-KR" altLang="en-US" sz="1000"/>
              <a:t>에서 </a:t>
            </a:r>
            <a:r>
              <a:rPr lang="en-US" altLang="ko-KR" sz="1000"/>
              <a:t>hosts </a:t>
            </a:r>
            <a:r>
              <a:rPr lang="ko-KR" altLang="en-US" sz="1000"/>
              <a:t>파일의 위치</a:t>
            </a:r>
            <a:r>
              <a:rPr lang="en-US" altLang="ko-KR" sz="1000"/>
              <a:t> : C:\Windows\system32\drivers\etc\hosts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000"/>
              <a:t>Linux</a:t>
            </a:r>
            <a:r>
              <a:rPr lang="ko-KR" altLang="en-US" sz="1000"/>
              <a:t>에서 </a:t>
            </a:r>
            <a:r>
              <a:rPr lang="en-US" altLang="ko-KR" sz="1000"/>
              <a:t>hosts </a:t>
            </a:r>
            <a:r>
              <a:rPr lang="ko-KR" altLang="en-US" sz="1000"/>
              <a:t>파일의 위치 </a:t>
            </a:r>
            <a:r>
              <a:rPr lang="en-US" altLang="ko-KR" sz="1000"/>
              <a:t>: /etc/hosts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/>
              <a:t>전화기 확대기 </a:t>
            </a:r>
            <a:r>
              <a:rPr lang="en-US" altLang="ko-KR" sz="1400"/>
              <a:t>: 114 -&gt; DNS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000"/>
              <a:t>Nameserver </a:t>
            </a:r>
            <a:r>
              <a:rPr lang="ko-KR" altLang="en-US" sz="1000"/>
              <a:t>위치 지정 </a:t>
            </a:r>
            <a:r>
              <a:rPr lang="en-US" altLang="ko-KR" sz="1000"/>
              <a:t>: /etc/resolv.conf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000"/>
              <a:t>resolv.conf </a:t>
            </a:r>
            <a:r>
              <a:rPr lang="ko-KR" altLang="en-US" sz="1000"/>
              <a:t>파일을 수정하더라고 시스템을 리부팅하거나 네트워크가 재시작되면 다시 </a:t>
            </a:r>
            <a:r>
              <a:rPr lang="en-US" altLang="ko-KR" sz="1000"/>
              <a:t>/etc/sysconfig/network-scripts/ifcfg-ens160 </a:t>
            </a:r>
            <a:r>
              <a:rPr lang="ko-KR" altLang="en-US" sz="1000"/>
              <a:t>파일에 설정된 내용으로 초기화 됨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590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DNS : nslookup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altLang="ko-KR" sz="1400"/>
              <a:t>DNS </a:t>
            </a:r>
            <a:r>
              <a:rPr lang="ko-KR" altLang="en-US" sz="1400"/>
              <a:t>서버 확인과 대표 </a:t>
            </a:r>
            <a:r>
              <a:rPr lang="en-US" altLang="ko-KR" sz="1400"/>
              <a:t>UIRL</a:t>
            </a:r>
            <a:r>
              <a:rPr lang="ko-KR" altLang="en-US" sz="1400"/>
              <a:t>을 통한 </a:t>
            </a:r>
            <a:r>
              <a:rPr lang="en-US" altLang="ko-KR" sz="1400"/>
              <a:t>IP </a:t>
            </a:r>
            <a:r>
              <a:rPr lang="ko-KR" altLang="en-US" sz="1400"/>
              <a:t>확인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     $ nslookup</a:t>
            </a:r>
          </a:p>
          <a:p>
            <a:pPr marL="0" indent="0">
              <a:buNone/>
            </a:pPr>
            <a:r>
              <a:rPr lang="en-US" altLang="ko-KR" sz="1400"/>
              <a:t>     &gt; server</a:t>
            </a:r>
          </a:p>
          <a:p>
            <a:pPr marL="0" indent="0">
              <a:buNone/>
            </a:pPr>
            <a:r>
              <a:rPr lang="en-US" altLang="ko-KR" sz="1400"/>
              <a:t>     &gt; </a:t>
            </a:r>
            <a:r>
              <a:rPr lang="en-US" altLang="ko-KR" sz="1400">
                <a:hlinkClick r:id="rId3"/>
              </a:rPr>
              <a:t>www.naver.com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     &gt; </a:t>
            </a:r>
            <a:r>
              <a:rPr lang="en-US" altLang="ko-KR" sz="1400">
                <a:hlinkClick r:id="rId4"/>
              </a:rPr>
              <a:t>www.google.com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     &gt; </a:t>
            </a:r>
            <a:r>
              <a:rPr lang="en-US" altLang="ko-KR" sz="1400">
                <a:hlinkClick r:id="rId5"/>
              </a:rPr>
              <a:t>www.racosys.com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     &gt; exit</a:t>
            </a:r>
          </a:p>
          <a:p>
            <a:pPr marL="0" indent="0">
              <a:buNone/>
            </a:pPr>
            <a:endParaRPr lang="en-US" altLang="ko-KR" sz="1400"/>
          </a:p>
          <a:p>
            <a:r>
              <a:rPr lang="ko-KR" altLang="en-US" sz="1400"/>
              <a:t>서강대학교 </a:t>
            </a:r>
            <a:r>
              <a:rPr lang="en-US" altLang="ko-KR" sz="1400"/>
              <a:t>( </a:t>
            </a:r>
            <a:r>
              <a:rPr lang="en-US" altLang="ko-KR" sz="1400">
                <a:hlinkClick r:id="rId6"/>
              </a:rPr>
              <a:t>www.sogang.ac.kr</a:t>
            </a:r>
            <a:r>
              <a:rPr lang="en-US" altLang="ko-KR" sz="1400"/>
              <a:t> )</a:t>
            </a:r>
          </a:p>
          <a:p>
            <a:pPr lvl="1">
              <a:buFont typeface="+mj-lt"/>
              <a:buAutoNum type="arabicParenR"/>
            </a:pPr>
            <a:r>
              <a:rPr lang="en-US" altLang="ko-KR" sz="1000"/>
              <a:t>IP</a:t>
            </a:r>
            <a:r>
              <a:rPr lang="ko-KR" altLang="en-US" sz="1000"/>
              <a:t>주소를 확인한다</a:t>
            </a:r>
            <a:r>
              <a:rPr lang="en-US" altLang="ko-KR" sz="1000"/>
              <a:t>.</a:t>
            </a:r>
          </a:p>
          <a:p>
            <a:pPr lvl="1">
              <a:buFont typeface="+mj-lt"/>
              <a:buAutoNum type="arabicParenR"/>
            </a:pPr>
            <a:r>
              <a:rPr lang="en-US" altLang="ko-KR" sz="1000"/>
              <a:t>URL</a:t>
            </a:r>
            <a:r>
              <a:rPr lang="ko-KR" altLang="en-US" sz="1000"/>
              <a:t>로 접속해 본다</a:t>
            </a:r>
            <a:r>
              <a:rPr lang="en-US" altLang="ko-KR" sz="1000"/>
              <a:t>.</a:t>
            </a:r>
          </a:p>
          <a:p>
            <a:pPr lvl="1">
              <a:buFont typeface="+mj-lt"/>
              <a:buAutoNum type="arabicParenR"/>
            </a:pPr>
            <a:r>
              <a:rPr lang="ko-KR" altLang="en-US" sz="1000"/>
              <a:t>확인한 </a:t>
            </a:r>
            <a:r>
              <a:rPr lang="en-US" altLang="ko-KR" sz="1000"/>
              <a:t>IP </a:t>
            </a:r>
            <a:r>
              <a:rPr lang="ko-KR" altLang="en-US" sz="1000"/>
              <a:t>주소로 접속해 본다</a:t>
            </a:r>
            <a:r>
              <a:rPr lang="en-US" altLang="ko-KR" sz="1000"/>
              <a:t>.</a:t>
            </a:r>
          </a:p>
          <a:p>
            <a:r>
              <a:rPr lang="ko-KR" altLang="en-US" sz="1400"/>
              <a:t>서울대학교 </a:t>
            </a:r>
            <a:r>
              <a:rPr lang="en-US" altLang="ko-KR" sz="1400"/>
              <a:t>( </a:t>
            </a:r>
            <a:r>
              <a:rPr lang="en-US" altLang="ko-KR" sz="1400">
                <a:hlinkClick r:id="rId7"/>
              </a:rPr>
              <a:t>www.snu.ac.kr</a:t>
            </a:r>
            <a:r>
              <a:rPr lang="en-US" altLang="ko-KR" sz="1400"/>
              <a:t> )</a:t>
            </a:r>
          </a:p>
          <a:p>
            <a:pPr lvl="1">
              <a:buFont typeface="+mj-lt"/>
              <a:buAutoNum type="arabicParenR"/>
            </a:pPr>
            <a:r>
              <a:rPr lang="en-US" altLang="ko-KR" sz="1000"/>
              <a:t>IP</a:t>
            </a:r>
            <a:r>
              <a:rPr lang="ko-KR" altLang="en-US" sz="1000"/>
              <a:t>주소를 확인한다</a:t>
            </a:r>
            <a:r>
              <a:rPr lang="en-US" altLang="ko-KR" sz="1000"/>
              <a:t>.</a:t>
            </a:r>
          </a:p>
          <a:p>
            <a:pPr lvl="1">
              <a:buFont typeface="+mj-lt"/>
              <a:buAutoNum type="arabicParenR"/>
            </a:pPr>
            <a:r>
              <a:rPr lang="en-US" altLang="ko-KR" sz="1000"/>
              <a:t>URL</a:t>
            </a:r>
            <a:r>
              <a:rPr lang="ko-KR" altLang="en-US" sz="1000"/>
              <a:t>로 접속해 본다</a:t>
            </a:r>
            <a:r>
              <a:rPr lang="en-US" altLang="ko-KR" sz="1000"/>
              <a:t>.</a:t>
            </a:r>
          </a:p>
          <a:p>
            <a:pPr lvl="1">
              <a:buFont typeface="+mj-lt"/>
              <a:buAutoNum type="arabicParenR"/>
            </a:pPr>
            <a:r>
              <a:rPr lang="ko-KR" altLang="en-US" sz="1000"/>
              <a:t>확인한 </a:t>
            </a:r>
            <a:r>
              <a:rPr lang="en-US" altLang="ko-KR" sz="1000"/>
              <a:t>IP </a:t>
            </a:r>
            <a:r>
              <a:rPr lang="ko-KR" altLang="en-US" sz="1000"/>
              <a:t>주소로 접속해 본다</a:t>
            </a:r>
            <a:r>
              <a:rPr lang="en-US" altLang="ko-KR" sz="1000"/>
              <a:t>.</a:t>
            </a:r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0136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DNS : /etc/host.conf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r>
              <a:rPr lang="en-US" altLang="ko-KR" sz="1400"/>
              <a:t>resolv.conf </a:t>
            </a:r>
            <a:r>
              <a:rPr lang="ko-KR" altLang="en-US" sz="1400"/>
              <a:t>파일의 </a:t>
            </a:r>
            <a:r>
              <a:rPr lang="en-US" altLang="ko-KR" sz="1400"/>
              <a:t>nameserver </a:t>
            </a:r>
            <a:r>
              <a:rPr lang="ko-KR" altLang="en-US" sz="1400"/>
              <a:t>부분을 주석처리 한 후</a:t>
            </a:r>
            <a:r>
              <a:rPr lang="en-US" altLang="ko-KR" sz="1400"/>
              <a:t>, </a:t>
            </a:r>
            <a:r>
              <a:rPr lang="en-US" altLang="ko-KR" sz="1400">
                <a:hlinkClick r:id="rId3"/>
              </a:rPr>
              <a:t>www.sogang.ac.kr</a:t>
            </a:r>
            <a:r>
              <a:rPr lang="en-US" altLang="ko-KR" sz="1400"/>
              <a:t> </a:t>
            </a:r>
            <a:r>
              <a:rPr lang="ko-KR" altLang="en-US" sz="1400"/>
              <a:t>로 접속해 본다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nslookup</a:t>
            </a:r>
            <a:r>
              <a:rPr lang="ko-KR" altLang="en-US" sz="1400"/>
              <a:t>으로 확인한 </a:t>
            </a:r>
            <a:r>
              <a:rPr lang="en-US" altLang="ko-KR" sz="1400">
                <a:hlinkClick r:id="rId3"/>
              </a:rPr>
              <a:t>www.sogang.ac.kr</a:t>
            </a:r>
            <a:r>
              <a:rPr lang="ko-KR" altLang="en-US" sz="1400"/>
              <a:t>의 </a:t>
            </a:r>
            <a:r>
              <a:rPr lang="en-US" altLang="ko-KR" sz="1400"/>
              <a:t>IP </a:t>
            </a:r>
            <a:r>
              <a:rPr lang="ko-KR" altLang="en-US" sz="1400"/>
              <a:t>주소로 접속해 본다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hosts</a:t>
            </a:r>
            <a:r>
              <a:rPr lang="ko-KR" altLang="en-US" sz="1400"/>
              <a:t> 파일에 서강대 </a:t>
            </a:r>
            <a:r>
              <a:rPr lang="en-US" altLang="ko-KR" sz="1400"/>
              <a:t>URL</a:t>
            </a:r>
            <a:r>
              <a:rPr lang="ko-KR" altLang="en-US" sz="1400"/>
              <a:t>과 </a:t>
            </a:r>
            <a:r>
              <a:rPr lang="en-US" altLang="ko-KR" sz="1400"/>
              <a:t>IP </a:t>
            </a:r>
            <a:r>
              <a:rPr lang="ko-KR" altLang="en-US" sz="1400"/>
              <a:t>주소를 등록한 후</a:t>
            </a:r>
            <a:r>
              <a:rPr lang="en-US" altLang="ko-KR" sz="1400"/>
              <a:t>, </a:t>
            </a:r>
            <a:r>
              <a:rPr lang="en-US" altLang="ko-KR" sz="1400">
                <a:hlinkClick r:id="rId3"/>
              </a:rPr>
              <a:t>www.sogang.ac.kr</a:t>
            </a:r>
            <a:r>
              <a:rPr lang="ko-KR" altLang="en-US" sz="1400"/>
              <a:t>로 접속해 본다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위의 실습으로 알 수 있는 사실은</a:t>
            </a:r>
            <a:r>
              <a:rPr lang="en-US" altLang="ko-KR" sz="1400"/>
              <a:t>?</a:t>
            </a:r>
          </a:p>
          <a:p>
            <a:r>
              <a:rPr lang="en-US" altLang="ko-KR" sz="1400"/>
              <a:t>hosts </a:t>
            </a:r>
            <a:r>
              <a:rPr lang="ko-KR" altLang="en-US" sz="1400"/>
              <a:t>파일에 서울대학교 </a:t>
            </a:r>
            <a:r>
              <a:rPr lang="en-US" altLang="ko-KR" sz="1400"/>
              <a:t>URL</a:t>
            </a:r>
            <a:r>
              <a:rPr lang="ko-KR" altLang="en-US" sz="1400"/>
              <a:t>에 서강대학교 </a:t>
            </a:r>
            <a:r>
              <a:rPr lang="en-US" altLang="ko-KR" sz="1400"/>
              <a:t>IP </a:t>
            </a:r>
            <a:r>
              <a:rPr lang="ko-KR" altLang="en-US" sz="1400"/>
              <a:t>주소를 맵핑하면</a:t>
            </a:r>
            <a:r>
              <a:rPr lang="en-US" altLang="ko-KR" sz="1400"/>
              <a:t>?</a:t>
            </a:r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66</a:t>
            </a:fld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EAAA2FF-D1C3-B4A1-BBE4-CB8F8F41CF94}"/>
              </a:ext>
            </a:extLst>
          </p:cNvPr>
          <p:cNvGrpSpPr/>
          <p:nvPr/>
        </p:nvGrpSpPr>
        <p:grpSpPr>
          <a:xfrm>
            <a:off x="1144372" y="3604800"/>
            <a:ext cx="9903256" cy="1702696"/>
            <a:chOff x="1155802" y="3821587"/>
            <a:chExt cx="9903256" cy="170269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8D6251-0AA1-1B6B-6338-E8C3955554C9}"/>
                </a:ext>
              </a:extLst>
            </p:cNvPr>
            <p:cNvSpPr/>
            <p:nvPr/>
          </p:nvSpPr>
          <p:spPr>
            <a:xfrm>
              <a:off x="1155802" y="3884371"/>
              <a:ext cx="892454" cy="32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</a:rPr>
                <a:t>URL</a:t>
              </a:r>
              <a:r>
                <a:rPr lang="ko-KR" altLang="en-US" sz="1050">
                  <a:solidFill>
                    <a:schemeClr val="tx1"/>
                  </a:solidFill>
                </a:rPr>
                <a:t> 입력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2443F35-9105-FB47-D9FF-F9D761D3D763}"/>
                </a:ext>
              </a:extLst>
            </p:cNvPr>
            <p:cNvSpPr/>
            <p:nvPr/>
          </p:nvSpPr>
          <p:spPr>
            <a:xfrm>
              <a:off x="2581047" y="3884371"/>
              <a:ext cx="1361846" cy="32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</a:rPr>
                <a:t>/etc/nsswitch.conf </a:t>
              </a:r>
              <a:r>
                <a:rPr lang="ko-KR" altLang="en-US" sz="1050">
                  <a:solidFill>
                    <a:schemeClr val="tx1"/>
                  </a:solidFill>
                </a:rPr>
                <a:t>조회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617600-7938-56B1-4B8A-5B493EF9C8BA}"/>
                </a:ext>
              </a:extLst>
            </p:cNvPr>
            <p:cNvSpPr/>
            <p:nvPr/>
          </p:nvSpPr>
          <p:spPr>
            <a:xfrm>
              <a:off x="4482999" y="3890467"/>
              <a:ext cx="892454" cy="32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</a:rPr>
                <a:t>/etc/hosts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26E6691-1D71-2650-1024-BB24FA7DDC2C}"/>
                </a:ext>
              </a:extLst>
            </p:cNvPr>
            <p:cNvSpPr/>
            <p:nvPr/>
          </p:nvSpPr>
          <p:spPr>
            <a:xfrm>
              <a:off x="5944821" y="3889248"/>
              <a:ext cx="1216759" cy="32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/>
                  </a:solidFill>
                </a:rPr>
                <a:t>/etc/resolv.conf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C5CC352-088C-09ED-C76B-C817C0DAA010}"/>
                </a:ext>
              </a:extLst>
            </p:cNvPr>
            <p:cNvSpPr/>
            <p:nvPr/>
          </p:nvSpPr>
          <p:spPr>
            <a:xfrm>
              <a:off x="7587690" y="4378465"/>
              <a:ext cx="817473" cy="32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네임서버 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설정 있음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E15761-CA30-7D34-DC57-34D26C478B38}"/>
                </a:ext>
              </a:extLst>
            </p:cNvPr>
            <p:cNvSpPr/>
            <p:nvPr/>
          </p:nvSpPr>
          <p:spPr>
            <a:xfrm>
              <a:off x="10241585" y="4378465"/>
              <a:ext cx="817473" cy="32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네임서버 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설정 없음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CE0B2A8-1E46-0A69-8976-360FFC5112D9}"/>
                </a:ext>
              </a:extLst>
            </p:cNvPr>
            <p:cNvSpPr/>
            <p:nvPr/>
          </p:nvSpPr>
          <p:spPr>
            <a:xfrm>
              <a:off x="10241584" y="5191804"/>
              <a:ext cx="817473" cy="32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호스트 이름 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알수 없음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5A1DB30-F0B9-176D-01DA-0F5BBEE591EC}"/>
                </a:ext>
              </a:extLst>
            </p:cNvPr>
            <p:cNvSpPr/>
            <p:nvPr/>
          </p:nvSpPr>
          <p:spPr>
            <a:xfrm>
              <a:off x="7587690" y="5191804"/>
              <a:ext cx="817473" cy="32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질의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06876DD-BC89-FA7F-5DB1-D550B2C87A04}"/>
                </a:ext>
              </a:extLst>
            </p:cNvPr>
            <p:cNvSpPr/>
            <p:nvPr/>
          </p:nvSpPr>
          <p:spPr>
            <a:xfrm>
              <a:off x="6192926" y="5195099"/>
              <a:ext cx="817473" cy="32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응답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0A88653-5CF5-AF46-4401-4181F6CD3D2F}"/>
                </a:ext>
              </a:extLst>
            </p:cNvPr>
            <p:cNvSpPr/>
            <p:nvPr/>
          </p:nvSpPr>
          <p:spPr>
            <a:xfrm>
              <a:off x="4487570" y="5191804"/>
              <a:ext cx="892454" cy="32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Ip</a:t>
              </a:r>
              <a:r>
                <a:rPr lang="ko-KR" altLang="en-US" sz="900">
                  <a:solidFill>
                    <a:schemeClr val="tx1"/>
                  </a:solidFill>
                </a:rPr>
                <a:t> 주소 획득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703D8E4-4C40-8EC2-F5C5-352E2C9EA548}"/>
                </a:ext>
              </a:extLst>
            </p:cNvPr>
            <p:cNvSpPr/>
            <p:nvPr/>
          </p:nvSpPr>
          <p:spPr>
            <a:xfrm>
              <a:off x="8851236" y="5191804"/>
              <a:ext cx="817473" cy="32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응답 없음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647AEA5-AEA8-80F2-9A08-D17C62BE7CA6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2048256" y="4048963"/>
              <a:ext cx="5327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53F65D1-6936-8D8E-65FE-5ABD4FA43C59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3942893" y="4048963"/>
              <a:ext cx="5401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DFDB41C-E366-0E8B-3835-8A71377503F9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5375453" y="4048963"/>
              <a:ext cx="569368" cy="6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DA13D04-FB6C-525E-CBDB-CA00AC423170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>
              <a:off x="4929226" y="4219651"/>
              <a:ext cx="4571" cy="972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B1C906-7CF4-31A2-BC4D-08DDF13192C7}"/>
                </a:ext>
              </a:extLst>
            </p:cNvPr>
            <p:cNvSpPr txBox="1"/>
            <p:nvPr/>
          </p:nvSpPr>
          <p:spPr>
            <a:xfrm>
              <a:off x="4523838" y="422868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있음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76113D-8452-65D0-A8E6-4EB3527FC9C9}"/>
                </a:ext>
              </a:extLst>
            </p:cNvPr>
            <p:cNvSpPr txBox="1"/>
            <p:nvPr/>
          </p:nvSpPr>
          <p:spPr>
            <a:xfrm>
              <a:off x="5465212" y="3821587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없음</a:t>
              </a:r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C12AC99-5F89-507B-127C-0DD47A4CF31B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>
              <a:off x="7161580" y="4053840"/>
              <a:ext cx="834847" cy="3246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C765DAA2-8A84-8B6D-947B-6174C3051F2A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>
              <a:off x="7161580" y="4053840"/>
              <a:ext cx="3488742" cy="3246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7175768-A68B-8FB1-8BA6-FF9A5932451A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flipH="1">
              <a:off x="10650321" y="4707649"/>
              <a:ext cx="1" cy="4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E23C4CF-693F-5DF3-F1E5-9C11225B185F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7996427" y="4707649"/>
              <a:ext cx="0" cy="4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2A88E9C-7CB3-C2D5-CDF5-9B5205D1D672}"/>
                </a:ext>
              </a:extLst>
            </p:cNvPr>
            <p:cNvCxnSpPr>
              <a:stCxn id="12" idx="3"/>
              <a:endCxn id="15" idx="1"/>
            </p:cNvCxnSpPr>
            <p:nvPr/>
          </p:nvCxnSpPr>
          <p:spPr>
            <a:xfrm>
              <a:off x="8405163" y="5356396"/>
              <a:ext cx="44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41C407A-A18E-DAE0-40F3-811A05BEBCD5}"/>
                </a:ext>
              </a:extLst>
            </p:cNvPr>
            <p:cNvCxnSpPr>
              <a:stCxn id="15" idx="3"/>
              <a:endCxn id="11" idx="1"/>
            </p:cNvCxnSpPr>
            <p:nvPr/>
          </p:nvCxnSpPr>
          <p:spPr>
            <a:xfrm>
              <a:off x="9668709" y="5356396"/>
              <a:ext cx="57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B27CB8E-4685-5479-C075-45097F5E8AE1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>
              <a:off x="7010399" y="5356396"/>
              <a:ext cx="577291" cy="3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1ECEE36-7338-FE28-CE6D-E2388D17F5AA}"/>
                </a:ext>
              </a:extLst>
            </p:cNvPr>
            <p:cNvCxnSpPr>
              <a:stCxn id="13" idx="1"/>
              <a:endCxn id="14" idx="3"/>
            </p:cNvCxnSpPr>
            <p:nvPr/>
          </p:nvCxnSpPr>
          <p:spPr>
            <a:xfrm flipH="1" flipV="1">
              <a:off x="5380024" y="5356396"/>
              <a:ext cx="812902" cy="3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3E66E7A-6C45-F739-35FD-F23DE55F708D}"/>
              </a:ext>
            </a:extLst>
          </p:cNvPr>
          <p:cNvSpPr txBox="1"/>
          <p:nvPr/>
        </p:nvSpPr>
        <p:spPr>
          <a:xfrm>
            <a:off x="971473" y="5418619"/>
            <a:ext cx="102490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FF0000"/>
                </a:solidFill>
              </a:rPr>
              <a:t>/etc/nsswitch.conf : URL </a:t>
            </a:r>
            <a:r>
              <a:rPr lang="ko-KR" altLang="en-US" sz="1050">
                <a:solidFill>
                  <a:srgbClr val="FF0000"/>
                </a:solidFill>
              </a:rPr>
              <a:t>입력시 </a:t>
            </a:r>
            <a:r>
              <a:rPr lang="en-US" altLang="ko-KR" sz="1050">
                <a:solidFill>
                  <a:srgbClr val="FF0000"/>
                </a:solidFill>
              </a:rPr>
              <a:t>IP </a:t>
            </a:r>
            <a:r>
              <a:rPr lang="ko-KR" altLang="en-US" sz="1050">
                <a:solidFill>
                  <a:srgbClr val="FF0000"/>
                </a:solidFill>
              </a:rPr>
              <a:t>조소를 얻기 위해 먼저 확인해야 할 것이 결정되어 있다</a:t>
            </a:r>
            <a:r>
              <a:rPr lang="en-US" altLang="ko-KR" sz="105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050">
                <a:solidFill>
                  <a:srgbClr val="FF0000"/>
                </a:solidFill>
              </a:rPr>
              <a:t>hosts: files dns =&gt;</a:t>
            </a:r>
            <a:r>
              <a:rPr lang="ko-KR" altLang="en-US" sz="1050">
                <a:solidFill>
                  <a:srgbClr val="FF0000"/>
                </a:solidFill>
              </a:rPr>
              <a:t> </a:t>
            </a:r>
            <a:r>
              <a:rPr lang="en-US" altLang="ko-KR" sz="1050">
                <a:solidFill>
                  <a:srgbClr val="FF0000"/>
                </a:solidFill>
              </a:rPr>
              <a:t>/etc/hosts </a:t>
            </a:r>
            <a:r>
              <a:rPr lang="ko-KR" altLang="en-US" sz="1050">
                <a:solidFill>
                  <a:srgbClr val="FF0000"/>
                </a:solidFill>
              </a:rPr>
              <a:t>파일 먼저 찾아 보고 없으면 </a:t>
            </a:r>
            <a:r>
              <a:rPr lang="en-US" altLang="ko-KR" sz="1050">
                <a:solidFill>
                  <a:srgbClr val="FF0000"/>
                </a:solidFill>
              </a:rPr>
              <a:t>/etc/resolv.conf </a:t>
            </a:r>
            <a:r>
              <a:rPr lang="ko-KR" altLang="en-US" sz="1050">
                <a:solidFill>
                  <a:srgbClr val="FF0000"/>
                </a:solidFill>
              </a:rPr>
              <a:t>에 정의된 </a:t>
            </a:r>
            <a:r>
              <a:rPr lang="en-US" altLang="ko-KR" sz="1050">
                <a:solidFill>
                  <a:srgbClr val="FF0000"/>
                </a:solidFill>
              </a:rPr>
              <a:t>nameserver</a:t>
            </a:r>
            <a:r>
              <a:rPr lang="ko-KR" altLang="en-US" sz="1050">
                <a:solidFill>
                  <a:srgbClr val="FF0000"/>
                </a:solidFill>
              </a:rPr>
              <a:t>에 질의한다</a:t>
            </a:r>
            <a:r>
              <a:rPr lang="en-US" altLang="ko-KR" sz="1050">
                <a:solidFill>
                  <a:srgbClr val="FF0000"/>
                </a:solidFill>
              </a:rPr>
              <a:t>. : Default</a:t>
            </a:r>
          </a:p>
          <a:p>
            <a:r>
              <a:rPr lang="en-US" altLang="ko-KR" sz="1050">
                <a:solidFill>
                  <a:srgbClr val="FF0000"/>
                </a:solidFill>
              </a:rPr>
              <a:t>hosts: dns files =&gt; </a:t>
            </a:r>
            <a:r>
              <a:rPr lang="ko-KR" altLang="en-US" sz="1050">
                <a:solidFill>
                  <a:srgbClr val="FF0000"/>
                </a:solidFill>
              </a:rPr>
              <a:t>위와 반대</a:t>
            </a:r>
            <a:r>
              <a:rPr lang="en-US" altLang="ko-KR" sz="105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050">
                <a:solidFill>
                  <a:srgbClr val="FF0000"/>
                </a:solidFill>
              </a:rPr>
              <a:t>host.conf</a:t>
            </a:r>
            <a:r>
              <a:rPr lang="ko-KR" altLang="en-US" sz="1050">
                <a:solidFill>
                  <a:srgbClr val="FF0000"/>
                </a:solidFill>
              </a:rPr>
              <a:t>의 </a:t>
            </a:r>
            <a:r>
              <a:rPr lang="en-US" altLang="ko-KR" sz="1050">
                <a:solidFill>
                  <a:srgbClr val="FF0000"/>
                </a:solidFill>
              </a:rPr>
              <a:t>multi on : hosts </a:t>
            </a:r>
            <a:r>
              <a:rPr lang="ko-KR" altLang="en-US" sz="1050">
                <a:solidFill>
                  <a:srgbClr val="FF0000"/>
                </a:solidFill>
              </a:rPr>
              <a:t>파일에 여러 개의 </a:t>
            </a:r>
            <a:r>
              <a:rPr lang="en-US" altLang="ko-KR" sz="1050">
                <a:solidFill>
                  <a:srgbClr val="FF0000"/>
                </a:solidFill>
              </a:rPr>
              <a:t>URL</a:t>
            </a:r>
            <a:r>
              <a:rPr lang="ko-KR" altLang="en-US" sz="1050">
                <a:solidFill>
                  <a:srgbClr val="FF0000"/>
                </a:solidFill>
              </a:rPr>
              <a:t>을 사용할 수 있다는 의미</a:t>
            </a:r>
          </a:p>
        </p:txBody>
      </p:sp>
    </p:spTree>
    <p:extLst>
      <p:ext uri="{BB962C8B-B14F-4D97-AF65-F5344CB8AC3E}">
        <p14:creationId xmlns:p14="http://schemas.microsoft.com/office/powerpoint/2010/main" val="12046348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DNS : Root</a:t>
            </a:r>
            <a:r>
              <a:rPr lang="ko-KR" altLang="en-US" sz="3600"/>
              <a:t> </a:t>
            </a:r>
            <a:r>
              <a:rPr lang="en-US" altLang="ko-KR" sz="3600"/>
              <a:t>DNS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ko-KR" altLang="en-US" sz="1300" b="0" i="0">
                <a:effectLst/>
                <a:latin typeface="inherit"/>
              </a:rPr>
              <a:t>최상위 </a:t>
            </a:r>
            <a:r>
              <a:rPr lang="en-US" altLang="ko-KR" sz="1300" b="0" i="0">
                <a:effectLst/>
                <a:latin typeface="inherit"/>
              </a:rPr>
              <a:t>DNS</a:t>
            </a:r>
            <a:r>
              <a:rPr lang="ko-KR" altLang="en-US" sz="1300" b="0" i="0">
                <a:effectLst/>
                <a:latin typeface="inherit"/>
              </a:rPr>
              <a:t>으로써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전 세계적으로 오직 </a:t>
            </a:r>
            <a:r>
              <a:rPr lang="en-US" altLang="ko-KR" sz="1300" b="0" i="0">
                <a:effectLst/>
                <a:latin typeface="inherit"/>
              </a:rPr>
              <a:t>13</a:t>
            </a:r>
            <a:r>
              <a:rPr lang="ko-KR" altLang="en-US" sz="1300" b="0" i="0">
                <a:effectLst/>
                <a:latin typeface="inherit"/>
              </a:rPr>
              <a:t>대의 대형서버로 미국 </a:t>
            </a:r>
            <a:r>
              <a:rPr lang="en-US" altLang="ko-KR" sz="1300" b="0" i="0">
                <a:effectLst/>
                <a:latin typeface="inherit"/>
              </a:rPr>
              <a:t>10</a:t>
            </a:r>
            <a:r>
              <a:rPr lang="ko-KR" altLang="en-US" sz="1300" b="0" i="0">
                <a:effectLst/>
                <a:latin typeface="inherit"/>
              </a:rPr>
              <a:t>대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일본 </a:t>
            </a:r>
            <a:r>
              <a:rPr lang="en-US" altLang="ko-KR" sz="1300" b="0" i="0">
                <a:effectLst/>
                <a:latin typeface="inherit"/>
              </a:rPr>
              <a:t>1</a:t>
            </a:r>
            <a:r>
              <a:rPr lang="ko-KR" altLang="en-US" sz="1300" b="0" i="0">
                <a:effectLst/>
                <a:latin typeface="inherit"/>
              </a:rPr>
              <a:t>대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네덜란드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노르웨이에 각각 </a:t>
            </a:r>
            <a:r>
              <a:rPr lang="en-US" altLang="ko-KR" sz="1300" b="0" i="0">
                <a:effectLst/>
                <a:latin typeface="inherit"/>
              </a:rPr>
              <a:t>1</a:t>
            </a:r>
            <a:r>
              <a:rPr lang="ko-KR" altLang="en-US" sz="1300" b="0" i="0">
                <a:effectLst/>
                <a:latin typeface="inherit"/>
              </a:rPr>
              <a:t>대씩의 대형 서버로 구축되어 있</a:t>
            </a:r>
            <a:r>
              <a:rPr lang="ko-KR" altLang="en-US" sz="1300">
                <a:latin typeface="inherit"/>
              </a:rPr>
              <a:t>음</a:t>
            </a:r>
            <a:r>
              <a:rPr lang="en-US" altLang="ko-KR" sz="1300" b="0" i="0">
                <a:effectLst/>
                <a:latin typeface="inherit"/>
              </a:rPr>
              <a:t>. </a:t>
            </a:r>
          </a:p>
          <a:p>
            <a:pPr marL="0" indent="0" algn="l">
              <a:buNone/>
            </a:pPr>
            <a:r>
              <a:rPr lang="ko-KR" altLang="en-US" sz="1300" b="0" i="0">
                <a:effectLst/>
                <a:latin typeface="inherit"/>
              </a:rPr>
              <a:t>우리나라의 경우 일본의 </a:t>
            </a:r>
            <a:r>
              <a:rPr lang="en-US" altLang="ko-KR" sz="1300" b="0" i="0">
                <a:effectLst/>
                <a:latin typeface="inherit"/>
              </a:rPr>
              <a:t>M-ROOT DNS</a:t>
            </a:r>
            <a:r>
              <a:rPr lang="ko-KR" altLang="en-US" sz="1300" b="0" i="0">
                <a:effectLst/>
                <a:latin typeface="inherit"/>
              </a:rPr>
              <a:t>를 써왔지만</a:t>
            </a:r>
            <a:r>
              <a:rPr lang="en-US" altLang="ko-KR" sz="1300" b="0" i="0">
                <a:effectLst/>
                <a:latin typeface="inherit"/>
              </a:rPr>
              <a:t>, 2003</a:t>
            </a:r>
            <a:r>
              <a:rPr lang="ko-KR" altLang="en-US" sz="1300" b="0" i="0">
                <a:effectLst/>
                <a:latin typeface="inherit"/>
              </a:rPr>
              <a:t>년 </a:t>
            </a:r>
            <a:r>
              <a:rPr lang="en-US" altLang="ko-KR" sz="1300" b="0" i="0">
                <a:effectLst/>
                <a:latin typeface="inherit"/>
              </a:rPr>
              <a:t>8</a:t>
            </a:r>
            <a:r>
              <a:rPr lang="ko-KR" altLang="en-US" sz="1300" b="0" i="0">
                <a:effectLst/>
                <a:latin typeface="inherit"/>
              </a:rPr>
              <a:t>월 </a:t>
            </a:r>
            <a:r>
              <a:rPr lang="en-US" altLang="ko-KR" sz="1300" b="0" i="0">
                <a:effectLst/>
                <a:latin typeface="inherit"/>
              </a:rPr>
              <a:t>ROOT DNS </a:t>
            </a:r>
            <a:r>
              <a:rPr lang="ko-KR" altLang="en-US" sz="1300" b="0" i="0">
                <a:effectLst/>
                <a:latin typeface="inherit"/>
              </a:rPr>
              <a:t>미러 서버의 국내 운영이 공식 개통</a:t>
            </a:r>
            <a:r>
              <a:rPr lang="en-US" altLang="ko-KR" sz="1300" b="0" i="0">
                <a:effectLst/>
                <a:latin typeface="inherit"/>
              </a:rPr>
              <a:t>.</a:t>
            </a:r>
          </a:p>
          <a:p>
            <a:pPr marL="0" indent="0" algn="l">
              <a:buNone/>
            </a:pPr>
            <a:r>
              <a:rPr lang="ko-KR" altLang="en-US" sz="1300" b="0" i="0">
                <a:effectLst/>
                <a:latin typeface="inherit"/>
              </a:rPr>
              <a:t>미러</a:t>
            </a:r>
            <a:r>
              <a:rPr lang="en-US" altLang="ko-KR" sz="1300" b="0" i="0">
                <a:effectLst/>
                <a:latin typeface="inherit"/>
              </a:rPr>
              <a:t>(Mirror) </a:t>
            </a:r>
            <a:r>
              <a:rPr lang="ko-KR" altLang="en-US" sz="1300" b="0" i="0">
                <a:effectLst/>
                <a:latin typeface="inherit"/>
              </a:rPr>
              <a:t>서버란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말 그대로 글로벌 오리지널 루트 서버를 복사한 것으로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거의 같은 기능</a:t>
            </a:r>
            <a:r>
              <a:rPr lang="en-US" altLang="ko-KR" sz="1300" b="0" i="0">
                <a:effectLst/>
                <a:latin typeface="inherit"/>
              </a:rPr>
              <a:t>. </a:t>
            </a:r>
            <a:r>
              <a:rPr lang="ko-KR" altLang="en-US" sz="1300" b="0" i="0">
                <a:effectLst/>
                <a:latin typeface="inherit"/>
              </a:rPr>
              <a:t>그러나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설치된 위치만 다를 뿐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미</a:t>
            </a:r>
            <a:r>
              <a:rPr lang="en-US" altLang="ko-KR" sz="1300" b="0" i="0">
                <a:effectLst/>
                <a:latin typeface="inherit"/>
              </a:rPr>
              <a:t>.</a:t>
            </a:r>
            <a:r>
              <a:rPr lang="ko-KR" altLang="en-US" sz="1300" b="0" i="0">
                <a:effectLst/>
                <a:latin typeface="inherit"/>
              </a:rPr>
              <a:t>일</a:t>
            </a:r>
            <a:r>
              <a:rPr lang="en-US" altLang="ko-KR" sz="1300" b="0" i="0">
                <a:effectLst/>
                <a:latin typeface="inherit"/>
              </a:rPr>
              <a:t>.</a:t>
            </a:r>
            <a:r>
              <a:rPr lang="ko-KR" altLang="en-US" sz="1300" b="0" i="0">
                <a:effectLst/>
                <a:latin typeface="inherit"/>
              </a:rPr>
              <a:t>유럽의 글로벌 오리지널 루트 서버 관리자가 원격으로 통제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관리하게 있음</a:t>
            </a:r>
            <a:r>
              <a:rPr lang="en-US" altLang="ko-KR" sz="1300" b="0" i="0">
                <a:effectLst/>
                <a:latin typeface="inherit"/>
              </a:rPr>
              <a:t>.</a:t>
            </a:r>
          </a:p>
          <a:p>
            <a:pPr marL="0" indent="0" algn="l">
              <a:buNone/>
            </a:pPr>
            <a:r>
              <a:rPr lang="ko-KR" altLang="en-US" sz="1300" b="0" i="0">
                <a:effectLst/>
                <a:latin typeface="inherit"/>
              </a:rPr>
              <a:t>미러 서버가 있는 나라는 굳이 외국 루트 서버에 의존할 필요없이 자체적으로 인터넷 통신을 관리할 수 있고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현재 전 세계에 </a:t>
            </a:r>
            <a:r>
              <a:rPr lang="en-US" altLang="ko-KR" sz="1300" b="0" i="0">
                <a:effectLst/>
                <a:latin typeface="inherit"/>
              </a:rPr>
              <a:t>67</a:t>
            </a:r>
            <a:r>
              <a:rPr lang="ko-KR" altLang="en-US" sz="1300" b="0" i="0">
                <a:effectLst/>
                <a:latin typeface="inherit"/>
              </a:rPr>
              <a:t>개의 미러 서버가 있으며 미국이 </a:t>
            </a:r>
            <a:r>
              <a:rPr lang="en-US" altLang="ko-KR" sz="1300" b="0" i="0">
                <a:effectLst/>
                <a:latin typeface="inherit"/>
              </a:rPr>
              <a:t>24</a:t>
            </a:r>
            <a:r>
              <a:rPr lang="ko-KR" altLang="en-US" sz="1300" b="0" i="0">
                <a:effectLst/>
                <a:latin typeface="inherit"/>
              </a:rPr>
              <a:t>개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한국</a:t>
            </a:r>
            <a:r>
              <a:rPr lang="en-US" altLang="ko-KR" sz="1300" b="0" i="0">
                <a:effectLst/>
                <a:latin typeface="inherit"/>
              </a:rPr>
              <a:t>.</a:t>
            </a:r>
            <a:r>
              <a:rPr lang="ko-KR" altLang="en-US" sz="1300" b="0" i="0">
                <a:effectLst/>
                <a:latin typeface="inherit"/>
              </a:rPr>
              <a:t>영국</a:t>
            </a:r>
            <a:r>
              <a:rPr lang="en-US" altLang="ko-KR" sz="1300" b="0" i="0">
                <a:effectLst/>
                <a:latin typeface="inherit"/>
              </a:rPr>
              <a:t>.</a:t>
            </a:r>
            <a:r>
              <a:rPr lang="ko-KR" altLang="en-US" sz="1300" b="0" i="0">
                <a:effectLst/>
                <a:latin typeface="inherit"/>
              </a:rPr>
              <a:t>네덜란드</a:t>
            </a:r>
            <a:r>
              <a:rPr lang="en-US" altLang="ko-KR" sz="1300" b="0" i="0">
                <a:effectLst/>
                <a:latin typeface="inherit"/>
              </a:rPr>
              <a:t>.</a:t>
            </a:r>
            <a:r>
              <a:rPr lang="ko-KR" altLang="en-US" sz="1300" b="0" i="0">
                <a:effectLst/>
                <a:latin typeface="inherit"/>
              </a:rPr>
              <a:t>중국이 </a:t>
            </a:r>
            <a:r>
              <a:rPr lang="en-US" altLang="ko-KR" sz="1300" b="0" i="0">
                <a:effectLst/>
                <a:latin typeface="inherit"/>
              </a:rPr>
              <a:t>3</a:t>
            </a:r>
            <a:r>
              <a:rPr lang="ko-KR" altLang="en-US" sz="1300" b="0" i="0">
                <a:effectLst/>
                <a:latin typeface="inherit"/>
              </a:rPr>
              <a:t>대씩 보유하고 있음</a:t>
            </a:r>
            <a:r>
              <a:rPr lang="en-US" altLang="ko-KR" sz="1300" b="0" i="0">
                <a:effectLst/>
                <a:latin typeface="inherit"/>
              </a:rPr>
              <a:t>.</a:t>
            </a:r>
          </a:p>
          <a:p>
            <a:pPr marL="0" indent="0" algn="l">
              <a:buNone/>
            </a:pPr>
            <a:r>
              <a:rPr lang="ko-KR" altLang="en-US" sz="1300" b="0" i="0">
                <a:effectLst/>
                <a:latin typeface="inherit"/>
              </a:rPr>
              <a:t>국내에 설치된 </a:t>
            </a:r>
            <a:r>
              <a:rPr lang="en-US" altLang="ko-KR" sz="1300" b="0" i="0">
                <a:effectLst/>
                <a:latin typeface="inherit"/>
              </a:rPr>
              <a:t>3</a:t>
            </a:r>
            <a:r>
              <a:rPr lang="ko-KR" altLang="en-US" sz="1300" b="0" i="0">
                <a:effectLst/>
                <a:latin typeface="inherit"/>
              </a:rPr>
              <a:t>대의 서버는 </a:t>
            </a:r>
            <a:r>
              <a:rPr lang="en-US" altLang="ko-KR" sz="1300" b="0" i="0">
                <a:effectLst/>
                <a:latin typeface="inherit"/>
              </a:rPr>
              <a:t>F-ROOT </a:t>
            </a:r>
            <a:r>
              <a:rPr lang="ko-KR" altLang="en-US" sz="1300" b="0" i="0">
                <a:effectLst/>
                <a:latin typeface="inherit"/>
              </a:rPr>
              <a:t>미러 서버와 </a:t>
            </a:r>
            <a:r>
              <a:rPr lang="en-US" altLang="ko-KR" sz="1300" b="0" i="0">
                <a:effectLst/>
                <a:latin typeface="inherit"/>
              </a:rPr>
              <a:t>J-ROOT </a:t>
            </a:r>
            <a:r>
              <a:rPr lang="ko-KR" altLang="en-US" sz="1300" b="0" i="0">
                <a:effectLst/>
                <a:latin typeface="inherit"/>
              </a:rPr>
              <a:t>미러 서버</a:t>
            </a:r>
            <a:r>
              <a:rPr lang="en-US" altLang="ko-KR" sz="1300" b="0" i="0">
                <a:effectLst/>
                <a:latin typeface="inherit"/>
              </a:rPr>
              <a:t>, M-ROOT </a:t>
            </a:r>
            <a:r>
              <a:rPr lang="ko-KR" altLang="en-US" sz="1300" b="0" i="0">
                <a:effectLst/>
                <a:latin typeface="inherit"/>
              </a:rPr>
              <a:t>미러 서버이며</a:t>
            </a:r>
            <a:r>
              <a:rPr lang="en-US" altLang="ko-KR" sz="1300" b="0" i="0">
                <a:effectLst/>
                <a:latin typeface="inherit"/>
              </a:rPr>
              <a:t>, KRNIC(</a:t>
            </a:r>
            <a:r>
              <a:rPr lang="ko-KR" altLang="en-US" sz="1300" b="0" i="0">
                <a:effectLst/>
                <a:latin typeface="inherit"/>
              </a:rPr>
              <a:t>한국인터넷진흥원</a:t>
            </a:r>
            <a:r>
              <a:rPr lang="en-US" altLang="ko-KR" sz="1300" b="0" i="0">
                <a:effectLst/>
                <a:latin typeface="inherit"/>
              </a:rPr>
              <a:t>), KT, KINX(</a:t>
            </a:r>
            <a:r>
              <a:rPr lang="ko-KR" altLang="en-US" sz="1300" b="0" i="0">
                <a:effectLst/>
                <a:latin typeface="inherit"/>
              </a:rPr>
              <a:t>한국인터넷연동센터</a:t>
            </a:r>
            <a:r>
              <a:rPr lang="en-US" altLang="ko-KR" sz="1300" b="0" i="0">
                <a:effectLst/>
                <a:latin typeface="inherit"/>
              </a:rPr>
              <a:t>)</a:t>
            </a:r>
            <a:r>
              <a:rPr lang="ko-KR" altLang="en-US" sz="1300" b="0" i="0">
                <a:effectLst/>
                <a:latin typeface="inherit"/>
              </a:rPr>
              <a:t>에서 각각 운영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관리하고 있으며</a:t>
            </a:r>
            <a:r>
              <a:rPr lang="en-US" altLang="ko-KR" sz="1300" b="0" i="0">
                <a:effectLst/>
                <a:latin typeface="inherit"/>
              </a:rPr>
              <a:t>, 1</a:t>
            </a:r>
            <a:r>
              <a:rPr lang="ko-KR" altLang="en-US" sz="1300" b="0" i="0">
                <a:effectLst/>
                <a:latin typeface="inherit"/>
              </a:rPr>
              <a:t>차 상위 </a:t>
            </a:r>
            <a:r>
              <a:rPr lang="en-US" altLang="ko-KR" sz="1300" b="0" i="0">
                <a:effectLst/>
                <a:latin typeface="inherit"/>
              </a:rPr>
              <a:t>DNS</a:t>
            </a:r>
            <a:r>
              <a:rPr lang="ko-KR" altLang="en-US" sz="1300" b="0" i="0">
                <a:effectLst/>
                <a:latin typeface="inherit"/>
              </a:rPr>
              <a:t>서버인 </a:t>
            </a:r>
            <a:r>
              <a:rPr lang="en-US" altLang="ko-KR" sz="1300" b="0" i="0">
                <a:effectLst/>
                <a:latin typeface="inherit"/>
              </a:rPr>
              <a:t>COM DNS</a:t>
            </a:r>
            <a:r>
              <a:rPr lang="ko-KR" altLang="en-US" sz="1300" b="0" i="0">
                <a:effectLst/>
                <a:latin typeface="inherit"/>
              </a:rPr>
              <a:t>와 </a:t>
            </a:r>
            <a:r>
              <a:rPr lang="en-US" altLang="ko-KR" sz="1300" b="0" i="0">
                <a:effectLst/>
                <a:latin typeface="inherit"/>
              </a:rPr>
              <a:t>NET DNS</a:t>
            </a:r>
            <a:r>
              <a:rPr lang="ko-KR" altLang="en-US" sz="1300" b="0" i="0">
                <a:effectLst/>
                <a:latin typeface="inherit"/>
              </a:rPr>
              <a:t>는 </a:t>
            </a:r>
            <a:r>
              <a:rPr lang="en-US" altLang="ko-KR" sz="1300" b="0" i="0">
                <a:effectLst/>
                <a:latin typeface="inherit"/>
              </a:rPr>
              <a:t>KT </a:t>
            </a:r>
            <a:r>
              <a:rPr lang="ko-KR" altLang="en-US" sz="1300" b="0" i="0">
                <a:effectLst/>
                <a:latin typeface="inherit"/>
              </a:rPr>
              <a:t>분당 인터넷데이터센터에 운영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관리 중</a:t>
            </a:r>
            <a:r>
              <a:rPr lang="en-US" altLang="ko-KR" sz="1300" b="0" i="0">
                <a:effectLst/>
                <a:latin typeface="inherit"/>
              </a:rPr>
              <a:t>.</a:t>
            </a:r>
          </a:p>
          <a:p>
            <a:pPr marL="0" indent="0" algn="l">
              <a:buNone/>
            </a:pPr>
            <a:r>
              <a:rPr lang="ko-KR" altLang="en-US" sz="1300" b="0" i="0">
                <a:effectLst/>
                <a:latin typeface="inherit"/>
              </a:rPr>
              <a:t>미러 서버가 생긴 이유는</a:t>
            </a:r>
            <a:r>
              <a:rPr lang="en-US" altLang="ko-KR" sz="1300" b="0" i="0">
                <a:effectLst/>
                <a:latin typeface="inherit"/>
              </a:rPr>
              <a:t>, 2002</a:t>
            </a:r>
            <a:r>
              <a:rPr lang="ko-KR" altLang="en-US" sz="1300" b="0" i="0">
                <a:effectLst/>
                <a:latin typeface="inherit"/>
              </a:rPr>
              <a:t>년 </a:t>
            </a:r>
            <a:r>
              <a:rPr lang="en-US" altLang="ko-KR" sz="1300" b="0" i="0">
                <a:effectLst/>
                <a:latin typeface="inherit"/>
              </a:rPr>
              <a:t>ROOT</a:t>
            </a:r>
            <a:r>
              <a:rPr lang="ko-KR" altLang="en-US" sz="1300" b="0" i="0">
                <a:effectLst/>
                <a:latin typeface="inherit"/>
              </a:rPr>
              <a:t>서버에 </a:t>
            </a:r>
            <a:r>
              <a:rPr lang="en-US" altLang="ko-KR" sz="1300" b="0" i="0">
                <a:effectLst/>
                <a:latin typeface="inherit"/>
              </a:rPr>
              <a:t>DDOS(</a:t>
            </a:r>
            <a:r>
              <a:rPr lang="ko-KR" altLang="en-US" sz="1300" b="0" i="0">
                <a:effectLst/>
                <a:latin typeface="inherit"/>
              </a:rPr>
              <a:t>분산 서비스 거부</a:t>
            </a:r>
            <a:r>
              <a:rPr lang="en-US" altLang="ko-KR" sz="1300" b="0" i="0">
                <a:effectLst/>
                <a:latin typeface="inherit"/>
              </a:rPr>
              <a:t>) </a:t>
            </a:r>
            <a:r>
              <a:rPr lang="ko-KR" altLang="en-US" sz="1300" b="0" i="0">
                <a:effectLst/>
                <a:latin typeface="inherit"/>
              </a:rPr>
              <a:t>공격이 있었고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이 때</a:t>
            </a:r>
            <a:r>
              <a:rPr lang="en-US" altLang="ko-KR" sz="1300" b="0" i="0">
                <a:effectLst/>
                <a:latin typeface="inherit"/>
              </a:rPr>
              <a:t>, ROOT DNS 13</a:t>
            </a:r>
            <a:r>
              <a:rPr lang="ko-KR" altLang="en-US" sz="1300" b="0" i="0">
                <a:effectLst/>
                <a:latin typeface="inherit"/>
              </a:rPr>
              <a:t>대 중 </a:t>
            </a:r>
            <a:r>
              <a:rPr lang="en-US" altLang="ko-KR" sz="1300" b="0" i="0">
                <a:effectLst/>
                <a:latin typeface="inherit"/>
              </a:rPr>
              <a:t>9</a:t>
            </a:r>
            <a:r>
              <a:rPr lang="ko-KR" altLang="en-US" sz="1300" b="0" i="0">
                <a:effectLst/>
                <a:latin typeface="inherit"/>
              </a:rPr>
              <a:t>대의 대형 서버가 영향을 받게 되어 전세계는 몇시간 동안 도메인을 이용한 인터넷 서비스를 사용 할 수 없는 상황이 생겼고</a:t>
            </a:r>
            <a:r>
              <a:rPr lang="en-US" altLang="ko-KR" sz="1300" b="0" i="0">
                <a:effectLst/>
                <a:latin typeface="inherit"/>
              </a:rPr>
              <a:t>, 2</a:t>
            </a:r>
            <a:r>
              <a:rPr lang="ko-KR" altLang="en-US" sz="1300" b="0" i="0">
                <a:effectLst/>
                <a:latin typeface="inherit"/>
              </a:rPr>
              <a:t>차 </a:t>
            </a:r>
            <a:r>
              <a:rPr lang="en-US" altLang="ko-KR" sz="1300" b="0" i="0">
                <a:effectLst/>
                <a:latin typeface="inherit"/>
              </a:rPr>
              <a:t>DDOS</a:t>
            </a:r>
            <a:r>
              <a:rPr lang="ko-KR" altLang="en-US" sz="1300" b="0" i="0">
                <a:effectLst/>
                <a:latin typeface="inherit"/>
              </a:rPr>
              <a:t>공격의 피해를 막기위해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애니캐스트</a:t>
            </a:r>
            <a:r>
              <a:rPr lang="en-US" altLang="ko-KR" sz="1300" b="0" i="0">
                <a:effectLst/>
                <a:latin typeface="inherit"/>
              </a:rPr>
              <a:t>(anycast)</a:t>
            </a:r>
            <a:r>
              <a:rPr lang="ko-KR" altLang="en-US" sz="1300" b="0" i="0">
                <a:effectLst/>
                <a:latin typeface="inherit"/>
              </a:rPr>
              <a:t>기술을 적용시켜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전세계에 </a:t>
            </a:r>
            <a:r>
              <a:rPr lang="en-US" altLang="ko-KR" sz="1300" b="0" i="0">
                <a:effectLst/>
                <a:latin typeface="inherit"/>
              </a:rPr>
              <a:t>67</a:t>
            </a:r>
            <a:r>
              <a:rPr lang="ko-KR" altLang="en-US" sz="1300" b="0" i="0">
                <a:effectLst/>
                <a:latin typeface="inherit"/>
              </a:rPr>
              <a:t>개의 </a:t>
            </a:r>
            <a:r>
              <a:rPr lang="en-US" altLang="ko-KR" sz="1300" b="0" i="0">
                <a:effectLst/>
                <a:latin typeface="inherit"/>
              </a:rPr>
              <a:t>ROOT </a:t>
            </a:r>
            <a:r>
              <a:rPr lang="ko-KR" altLang="en-US" sz="1300" b="0" i="0">
                <a:effectLst/>
                <a:latin typeface="inherit"/>
              </a:rPr>
              <a:t>미러 </a:t>
            </a:r>
            <a:r>
              <a:rPr lang="en-US" altLang="ko-KR" sz="1300" b="0" i="0">
                <a:effectLst/>
                <a:latin typeface="inherit"/>
              </a:rPr>
              <a:t>DNS</a:t>
            </a:r>
            <a:r>
              <a:rPr lang="ko-KR" altLang="en-US" sz="1300" b="0" i="0">
                <a:effectLst/>
                <a:latin typeface="inherit"/>
              </a:rPr>
              <a:t>를 구축했음</a:t>
            </a:r>
            <a:r>
              <a:rPr lang="en-US" altLang="ko-KR" sz="1300" b="0" i="0">
                <a:effectLst/>
                <a:latin typeface="inherit"/>
              </a:rPr>
              <a:t>.</a:t>
            </a:r>
          </a:p>
          <a:p>
            <a:pPr marL="0" indent="0" algn="l">
              <a:buNone/>
            </a:pPr>
            <a:r>
              <a:rPr lang="ko-KR" altLang="en-US" sz="1300" b="0" i="0">
                <a:effectLst/>
                <a:latin typeface="inherit"/>
              </a:rPr>
              <a:t>애니캐스트</a:t>
            </a:r>
            <a:r>
              <a:rPr lang="en-US" altLang="ko-KR" sz="1300" b="0" i="0">
                <a:effectLst/>
                <a:latin typeface="inherit"/>
              </a:rPr>
              <a:t>(anycast)</a:t>
            </a:r>
            <a:r>
              <a:rPr lang="ko-KR" altLang="en-US" sz="1300" b="0" i="0">
                <a:effectLst/>
                <a:latin typeface="inherit"/>
              </a:rPr>
              <a:t>란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라우팅 경로가 가장 가까운곳으로 통신하는 기술로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도메인에 대한 </a:t>
            </a:r>
            <a:r>
              <a:rPr lang="en-US" altLang="ko-KR" sz="1300" b="0" i="0">
                <a:effectLst/>
                <a:latin typeface="inherit"/>
              </a:rPr>
              <a:t>IP</a:t>
            </a:r>
            <a:r>
              <a:rPr lang="ko-KR" altLang="en-US" sz="1300" b="0" i="0">
                <a:effectLst/>
                <a:latin typeface="inherit"/>
              </a:rPr>
              <a:t>요청시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가장 가까운 경로에 있는 </a:t>
            </a:r>
            <a:r>
              <a:rPr lang="en-US" altLang="ko-KR" sz="1300" b="0" i="0">
                <a:effectLst/>
                <a:latin typeface="inherit"/>
              </a:rPr>
              <a:t>ROOT </a:t>
            </a:r>
            <a:r>
              <a:rPr lang="ko-KR" altLang="en-US" sz="1300" b="0" i="0">
                <a:effectLst/>
                <a:latin typeface="inherit"/>
              </a:rPr>
              <a:t>미러 </a:t>
            </a:r>
            <a:r>
              <a:rPr lang="en-US" altLang="ko-KR" sz="1300" b="0" i="0">
                <a:effectLst/>
                <a:latin typeface="inherit"/>
              </a:rPr>
              <a:t>DNS</a:t>
            </a:r>
            <a:r>
              <a:rPr lang="ko-KR" altLang="en-US" sz="1300" b="0" i="0">
                <a:effectLst/>
                <a:latin typeface="inherit"/>
              </a:rPr>
              <a:t>로 통신을 할수 있도록 하는 것</a:t>
            </a:r>
            <a:r>
              <a:rPr lang="en-US" altLang="ko-KR" sz="1300" b="0" i="0">
                <a:effectLst/>
                <a:latin typeface="inherit"/>
              </a:rPr>
              <a:t>.</a:t>
            </a:r>
          </a:p>
          <a:p>
            <a:pPr marL="0" indent="0" algn="l">
              <a:buNone/>
            </a:pPr>
            <a:r>
              <a:rPr lang="ko-KR" altLang="en-US" sz="1300" b="0" i="0">
                <a:effectLst/>
                <a:latin typeface="inherit"/>
              </a:rPr>
              <a:t>현재 </a:t>
            </a:r>
            <a:r>
              <a:rPr lang="en-US" altLang="ko-KR" sz="1300" b="0" i="0">
                <a:effectLst/>
                <a:latin typeface="inherit"/>
              </a:rPr>
              <a:t>KT, </a:t>
            </a:r>
            <a:r>
              <a:rPr lang="ko-KR" altLang="en-US" sz="1300" b="0" i="0">
                <a:effectLst/>
                <a:latin typeface="inherit"/>
              </a:rPr>
              <a:t>하나로통신 등이 </a:t>
            </a:r>
            <a:r>
              <a:rPr lang="en-US" altLang="ko-KR" sz="1300" b="0" i="0">
                <a:effectLst/>
                <a:latin typeface="inherit"/>
              </a:rPr>
              <a:t>F</a:t>
            </a:r>
            <a:r>
              <a:rPr lang="ko-KR" altLang="en-US" sz="1300" b="0" i="0">
                <a:effectLst/>
                <a:latin typeface="inherit"/>
              </a:rPr>
              <a:t>형 미러 서버를 주로 이용하고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두루넷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온세통신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드림라인 등 나머지 업체들은 </a:t>
            </a:r>
            <a:r>
              <a:rPr lang="en-US" altLang="ko-KR" sz="1300" b="0" i="0">
                <a:effectLst/>
                <a:latin typeface="inherit"/>
              </a:rPr>
              <a:t>M</a:t>
            </a:r>
            <a:r>
              <a:rPr lang="ko-KR" altLang="en-US" sz="1300" b="0" i="0">
                <a:effectLst/>
                <a:latin typeface="inherit"/>
              </a:rPr>
              <a:t>형 미러 서버를 이용하고 있음</a:t>
            </a:r>
            <a:r>
              <a:rPr lang="en-US" altLang="ko-KR" sz="1300" b="0" i="0">
                <a:effectLst/>
                <a:latin typeface="inherit"/>
              </a:rPr>
              <a:t>. </a:t>
            </a:r>
          </a:p>
          <a:p>
            <a:pPr marL="0" indent="0" algn="l">
              <a:buNone/>
            </a:pPr>
            <a:r>
              <a:rPr lang="ko-KR" altLang="en-US" sz="1300" b="0" i="0">
                <a:effectLst/>
                <a:latin typeface="inherit"/>
              </a:rPr>
              <a:t>우리나라에서도 </a:t>
            </a:r>
            <a:r>
              <a:rPr lang="en-US" altLang="ko-KR" sz="1300" b="0" i="0">
                <a:effectLst/>
                <a:latin typeface="inherit"/>
              </a:rPr>
              <a:t>ROOT DNS </a:t>
            </a:r>
            <a:r>
              <a:rPr lang="ko-KR" altLang="en-US" sz="1300" b="0" i="0">
                <a:effectLst/>
                <a:latin typeface="inherit"/>
              </a:rPr>
              <a:t>미러서버와 </a:t>
            </a:r>
            <a:r>
              <a:rPr lang="en-US" altLang="ko-KR" sz="1300" b="0" i="0">
                <a:effectLst/>
                <a:latin typeface="inherit"/>
              </a:rPr>
              <a:t>COM/NET DNS</a:t>
            </a:r>
            <a:r>
              <a:rPr lang="ko-KR" altLang="en-US" sz="1300" b="0" i="0">
                <a:effectLst/>
                <a:latin typeface="inherit"/>
              </a:rPr>
              <a:t>가 국내에 설치 됨에 따라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그 동안 외국의 </a:t>
            </a:r>
            <a:r>
              <a:rPr lang="en-US" altLang="ko-KR" sz="1300" b="0" i="0">
                <a:effectLst/>
                <a:latin typeface="inherit"/>
              </a:rPr>
              <a:t>DNS</a:t>
            </a:r>
            <a:r>
              <a:rPr lang="ko-KR" altLang="en-US" sz="1300" b="0" i="0">
                <a:effectLst/>
                <a:latin typeface="inherit"/>
              </a:rPr>
              <a:t>에 의존하던 </a:t>
            </a:r>
            <a:r>
              <a:rPr lang="en-US" altLang="ko-KR" sz="1300" b="0" i="0">
                <a:effectLst/>
                <a:latin typeface="inherit"/>
              </a:rPr>
              <a:t>DNS</a:t>
            </a:r>
            <a:r>
              <a:rPr lang="ko-KR" altLang="en-US" sz="1300" b="0" i="0">
                <a:effectLst/>
                <a:latin typeface="inherit"/>
              </a:rPr>
              <a:t>질의를 국내에서 대부분 처리 할 수 있게 되었으며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국제 트래픽 및 네트워크 회선비용의 감소</a:t>
            </a:r>
            <a:r>
              <a:rPr lang="en-US" altLang="ko-KR" sz="1300" b="0" i="0">
                <a:effectLst/>
                <a:latin typeface="inherit"/>
              </a:rPr>
              <a:t>, DNS</a:t>
            </a:r>
            <a:r>
              <a:rPr lang="ko-KR" altLang="en-US" sz="1300" b="0" i="0">
                <a:effectLst/>
                <a:latin typeface="inherit"/>
              </a:rPr>
              <a:t>질의에 대한 응답 시간 단축 등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경제적인 효과 뿐만 아니라</a:t>
            </a:r>
            <a:r>
              <a:rPr lang="en-US" altLang="ko-KR" sz="1300" b="0" i="0">
                <a:effectLst/>
                <a:latin typeface="inherit"/>
              </a:rPr>
              <a:t>, </a:t>
            </a:r>
            <a:r>
              <a:rPr lang="ko-KR" altLang="en-US" sz="1300" b="0" i="0">
                <a:effectLst/>
                <a:latin typeface="inherit"/>
              </a:rPr>
              <a:t>동남아 등 동아시아 지역의 </a:t>
            </a:r>
            <a:r>
              <a:rPr lang="en-US" altLang="ko-KR" sz="1300" b="0" i="0">
                <a:effectLst/>
                <a:latin typeface="inherit"/>
              </a:rPr>
              <a:t>DNS </a:t>
            </a:r>
            <a:r>
              <a:rPr lang="ko-KR" altLang="en-US" sz="1300" b="0" i="0">
                <a:effectLst/>
                <a:latin typeface="inherit"/>
              </a:rPr>
              <a:t>질의처리도 가능함</a:t>
            </a:r>
            <a:r>
              <a:rPr lang="en-US" altLang="ko-KR" sz="1300" b="0" i="0">
                <a:effectLst/>
                <a:latin typeface="inherit"/>
              </a:rPr>
              <a:t>.</a:t>
            </a:r>
          </a:p>
          <a:p>
            <a:pPr marL="0" indent="0" algn="l">
              <a:buNone/>
            </a:pPr>
            <a:r>
              <a:rPr lang="en-US" altLang="ko-KR" sz="1300" b="0" i="0">
                <a:effectLst/>
                <a:latin typeface="inherit"/>
                <a:hlinkClick r:id="rId3"/>
              </a:rPr>
              <a:t>https://xn--3e0bx5euxnjje69i70af08bea817g.xn--3e0b707e/jsp/statboard/dns/dnsRoot/currentWorld.jsp</a:t>
            </a:r>
            <a:r>
              <a:rPr lang="en-US" altLang="ko-KR" sz="1300">
                <a:latin typeface="inherit"/>
              </a:rPr>
              <a:t> </a:t>
            </a:r>
            <a:endParaRPr lang="en-US" altLang="ko-KR" sz="1300" b="0" i="0">
              <a:effectLst/>
              <a:latin typeface="inheri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7814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DNS : </a:t>
            </a:r>
            <a:r>
              <a:rPr lang="ko-KR" altLang="en-US" sz="3600"/>
              <a:t>개념 잡기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20530C-EEA0-7EBA-233C-BE8839E2AE3A}"/>
              </a:ext>
            </a:extLst>
          </p:cNvPr>
          <p:cNvSpPr/>
          <p:nvPr/>
        </p:nvSpPr>
        <p:spPr>
          <a:xfrm>
            <a:off x="5013434" y="1881352"/>
            <a:ext cx="1008993" cy="3783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Root</a:t>
            </a:r>
            <a:endParaRPr lang="ko-KR" altLang="en-US" sz="160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26EB72-0887-D8D2-5914-B2FE7461DC19}"/>
              </a:ext>
            </a:extLst>
          </p:cNvPr>
          <p:cNvCxnSpPr>
            <a:cxnSpLocks/>
          </p:cNvCxnSpPr>
          <p:nvPr/>
        </p:nvCxnSpPr>
        <p:spPr>
          <a:xfrm>
            <a:off x="1572610" y="2837789"/>
            <a:ext cx="3660891" cy="2833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7F34510-ABB9-CCC1-2765-570F67C16385}"/>
              </a:ext>
            </a:extLst>
          </p:cNvPr>
          <p:cNvGrpSpPr/>
          <p:nvPr/>
        </p:nvGrpSpPr>
        <p:grpSpPr>
          <a:xfrm>
            <a:off x="1099643" y="2820224"/>
            <a:ext cx="1008993" cy="697273"/>
            <a:chOff x="2262351" y="2720333"/>
            <a:chExt cx="1008993" cy="69727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9D53905-DAAC-4669-5813-AC2E98F965F5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net</a:t>
              </a:r>
              <a:endParaRPr lang="ko-KR" altLang="en-US" sz="16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9D27176-E85A-927D-66A7-659250FAA72C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7CDB65-D989-AE23-A116-069CC020767A}"/>
                </a:ext>
              </a:extLst>
            </p:cNvPr>
            <p:cNvCxnSpPr>
              <a:cxnSpLocks/>
              <a:stCxn id="21" idx="2"/>
              <a:endCxn id="10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81D583C-7CED-0EE3-55CD-12269DDB4B4E}"/>
              </a:ext>
            </a:extLst>
          </p:cNvPr>
          <p:cNvGrpSpPr/>
          <p:nvPr/>
        </p:nvGrpSpPr>
        <p:grpSpPr>
          <a:xfrm>
            <a:off x="2303299" y="2820224"/>
            <a:ext cx="1008993" cy="697273"/>
            <a:chOff x="2262351" y="2720333"/>
            <a:chExt cx="1008993" cy="69727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2DB41F9-18E7-EAEA-8DF6-A37829DE238B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com</a:t>
              </a:r>
              <a:endParaRPr lang="ko-KR" altLang="en-US" sz="1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3607CBA-9126-D29B-7309-BDC1EE8FC308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46ECB44-AC9D-10C9-36DE-75E1106D6555}"/>
                </a:ext>
              </a:extLst>
            </p:cNvPr>
            <p:cNvCxnSpPr>
              <a:cxnSpLocks/>
              <a:stCxn id="29" idx="2"/>
              <a:endCxn id="28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3E15AB5-1B67-D66D-8B98-757B74B053EB}"/>
              </a:ext>
            </a:extLst>
          </p:cNvPr>
          <p:cNvGrpSpPr/>
          <p:nvPr/>
        </p:nvGrpSpPr>
        <p:grpSpPr>
          <a:xfrm>
            <a:off x="3506955" y="2830734"/>
            <a:ext cx="1008993" cy="697273"/>
            <a:chOff x="2262351" y="2720333"/>
            <a:chExt cx="1008993" cy="697273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F4B14CD-39F1-CE5F-020B-D7D1F42D82D2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org</a:t>
              </a:r>
              <a:endParaRPr lang="ko-KR" altLang="en-US" sz="160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06DF91A-E12D-F000-BA42-EBC9229A73EE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31C0BC5-0485-8C24-87BB-821CEF8866F1}"/>
                </a:ext>
              </a:extLst>
            </p:cNvPr>
            <p:cNvCxnSpPr>
              <a:cxnSpLocks/>
              <a:stCxn id="33" idx="2"/>
              <a:endCxn id="32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76FFDD8-EFB7-54BA-06BF-417451A9A5F4}"/>
              </a:ext>
            </a:extLst>
          </p:cNvPr>
          <p:cNvGrpSpPr/>
          <p:nvPr/>
        </p:nvGrpSpPr>
        <p:grpSpPr>
          <a:xfrm>
            <a:off x="4710610" y="2841244"/>
            <a:ext cx="1008993" cy="697273"/>
            <a:chOff x="2262351" y="2720333"/>
            <a:chExt cx="1008993" cy="697273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57B6CC3-732B-2E9F-754A-7E8D6D933171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edu</a:t>
              </a:r>
              <a:endParaRPr lang="ko-KR" altLang="en-US" sz="16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5F054FF-5D8E-D92B-95D6-471C3982968C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40E75C3-AA1C-2C79-337B-561AEE4CB4A5}"/>
                </a:ext>
              </a:extLst>
            </p:cNvPr>
            <p:cNvCxnSpPr>
              <a:cxnSpLocks/>
              <a:stCxn id="37" idx="2"/>
              <a:endCxn id="36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B0EECBB-2FA9-7929-0A20-5A972CEFF3F3}"/>
              </a:ext>
            </a:extLst>
          </p:cNvPr>
          <p:cNvCxnSpPr>
            <a:cxnSpLocks/>
          </p:cNvCxnSpPr>
          <p:nvPr/>
        </p:nvCxnSpPr>
        <p:spPr>
          <a:xfrm>
            <a:off x="6923178" y="2872998"/>
            <a:ext cx="3660891" cy="2833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690EB5C-9FBC-C782-96D6-7FD5397D0020}"/>
              </a:ext>
            </a:extLst>
          </p:cNvPr>
          <p:cNvGrpSpPr/>
          <p:nvPr/>
        </p:nvGrpSpPr>
        <p:grpSpPr>
          <a:xfrm>
            <a:off x="6450211" y="2855433"/>
            <a:ext cx="1008993" cy="697273"/>
            <a:chOff x="2262351" y="2720333"/>
            <a:chExt cx="1008993" cy="69727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624934C-BB7B-C64A-778F-B8105149C29A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kr</a:t>
              </a:r>
              <a:endParaRPr lang="ko-KR" altLang="en-US" sz="160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F441382-8529-28CB-B11F-67383CCD9DF3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B634BC8-FD26-A9D0-17F3-0949E7525F4E}"/>
                </a:ext>
              </a:extLst>
            </p:cNvPr>
            <p:cNvCxnSpPr>
              <a:cxnSpLocks/>
              <a:stCxn id="44" idx="2"/>
              <a:endCxn id="43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0BE4F9B-1CFF-9D80-C0E0-91E314E3A114}"/>
              </a:ext>
            </a:extLst>
          </p:cNvPr>
          <p:cNvGrpSpPr/>
          <p:nvPr/>
        </p:nvGrpSpPr>
        <p:grpSpPr>
          <a:xfrm>
            <a:off x="7653867" y="2855433"/>
            <a:ext cx="1008993" cy="697273"/>
            <a:chOff x="2262351" y="2720333"/>
            <a:chExt cx="1008993" cy="69727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0ECE87C-5F64-2D17-2A7D-2751B6384B01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fr</a:t>
              </a:r>
              <a:endParaRPr lang="ko-KR" altLang="en-US" sz="16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10643D1-5AE1-FE04-6322-E7F33043D820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770945D-AF42-C043-FC8F-74B40F26C8A1}"/>
                </a:ext>
              </a:extLst>
            </p:cNvPr>
            <p:cNvCxnSpPr>
              <a:cxnSpLocks/>
              <a:stCxn id="48" idx="2"/>
              <a:endCxn id="47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DFFE696-8F29-48B5-60BE-D85929D3066E}"/>
              </a:ext>
            </a:extLst>
          </p:cNvPr>
          <p:cNvGrpSpPr/>
          <p:nvPr/>
        </p:nvGrpSpPr>
        <p:grpSpPr>
          <a:xfrm>
            <a:off x="8857523" y="2865943"/>
            <a:ext cx="1008993" cy="697273"/>
            <a:chOff x="2262351" y="2720333"/>
            <a:chExt cx="1008993" cy="69727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2A67DED-BE24-31EE-1611-B016DC323A71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uk</a:t>
              </a:r>
              <a:endParaRPr lang="ko-KR" altLang="en-US" sz="16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56B3755-22C0-B7A7-6D7E-9A038355DFA8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E68D8DE-2736-89C6-5822-9FF4267E52B1}"/>
                </a:ext>
              </a:extLst>
            </p:cNvPr>
            <p:cNvCxnSpPr>
              <a:cxnSpLocks/>
              <a:stCxn id="52" idx="2"/>
              <a:endCxn id="51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F776D26-E9CE-5AF8-02DF-5FA5A70C77A3}"/>
              </a:ext>
            </a:extLst>
          </p:cNvPr>
          <p:cNvGrpSpPr/>
          <p:nvPr/>
        </p:nvGrpSpPr>
        <p:grpSpPr>
          <a:xfrm>
            <a:off x="10061178" y="2876453"/>
            <a:ext cx="1008993" cy="697273"/>
            <a:chOff x="2262351" y="2720333"/>
            <a:chExt cx="1008993" cy="69727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B449C29-B840-EB46-44B1-7BD808445BB0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cn</a:t>
              </a:r>
              <a:endParaRPr lang="ko-KR" altLang="en-US" sz="1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B8C299A-AB0A-BF9D-F9FE-4432FDF15CC7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8168EDB0-6F38-47FD-28D4-7B2271EBE67E}"/>
                </a:ext>
              </a:extLst>
            </p:cNvPr>
            <p:cNvCxnSpPr>
              <a:cxnSpLocks/>
              <a:stCxn id="56" idx="2"/>
              <a:endCxn id="55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C9039851-1DC6-05B3-D8FC-32390C7B5D4A}"/>
              </a:ext>
            </a:extLst>
          </p:cNvPr>
          <p:cNvCxnSpPr>
            <a:stCxn id="8" idx="2"/>
            <a:endCxn id="29" idx="0"/>
          </p:cNvCxnSpPr>
          <p:nvPr/>
        </p:nvCxnSpPr>
        <p:spPr>
          <a:xfrm rot="5400000">
            <a:off x="3880381" y="1182674"/>
            <a:ext cx="560500" cy="2714600"/>
          </a:xfrm>
          <a:prstGeom prst="bentConnector3">
            <a:avLst>
              <a:gd name="adj1" fmla="val 537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4BB0170F-4E9D-4CF9-F4D7-9BB2525D7A58}"/>
              </a:ext>
            </a:extLst>
          </p:cNvPr>
          <p:cNvCxnSpPr>
            <a:stCxn id="8" idx="2"/>
            <a:endCxn id="52" idx="0"/>
          </p:cNvCxnSpPr>
          <p:nvPr/>
        </p:nvCxnSpPr>
        <p:spPr>
          <a:xfrm rot="16200000" flipH="1">
            <a:off x="7134634" y="643021"/>
            <a:ext cx="606219" cy="3839624"/>
          </a:xfrm>
          <a:prstGeom prst="bentConnector3">
            <a:avLst>
              <a:gd name="adj1" fmla="val 482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45C09C6-FA55-C66E-DE11-2C83BA54297E}"/>
              </a:ext>
            </a:extLst>
          </p:cNvPr>
          <p:cNvCxnSpPr>
            <a:cxnSpLocks/>
            <a:endCxn id="71" idx="0"/>
          </p:cNvCxnSpPr>
          <p:nvPr/>
        </p:nvCxnSpPr>
        <p:spPr>
          <a:xfrm flipV="1">
            <a:off x="1608589" y="4002405"/>
            <a:ext cx="2434377" cy="70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524B493-E62D-AEEF-3DCD-FDA7B31DC081}"/>
              </a:ext>
            </a:extLst>
          </p:cNvPr>
          <p:cNvGrpSpPr/>
          <p:nvPr/>
        </p:nvGrpSpPr>
        <p:grpSpPr>
          <a:xfrm>
            <a:off x="1135622" y="3991895"/>
            <a:ext cx="1008993" cy="697273"/>
            <a:chOff x="2262351" y="2720333"/>
            <a:chExt cx="1008993" cy="697273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61060CC-C921-54A4-CE4B-E658D520545E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google</a:t>
              </a:r>
              <a:endParaRPr lang="ko-KR" altLang="en-US" sz="160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C492DBD-62E1-E714-3D16-A8DA2037864B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B3C70FE-AC66-B570-9B97-B2A887A165FC}"/>
                </a:ext>
              </a:extLst>
            </p:cNvPr>
            <p:cNvCxnSpPr>
              <a:cxnSpLocks/>
              <a:stCxn id="63" idx="2"/>
              <a:endCxn id="62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E495141-5BD5-3A40-B1BF-95533F948C8B}"/>
              </a:ext>
            </a:extLst>
          </p:cNvPr>
          <p:cNvGrpSpPr/>
          <p:nvPr/>
        </p:nvGrpSpPr>
        <p:grpSpPr>
          <a:xfrm>
            <a:off x="2339278" y="3991895"/>
            <a:ext cx="1008993" cy="697273"/>
            <a:chOff x="2262351" y="2720333"/>
            <a:chExt cx="1008993" cy="697273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90DAF78-A91E-1695-E3E8-3EF1384008CC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racosys</a:t>
              </a:r>
              <a:endParaRPr lang="ko-KR" altLang="en-US" sz="160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CEB7216-E8D4-BF30-8AC2-B5C85E599A0A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5A63761-C035-6AD1-B8A6-B32127213C95}"/>
                </a:ext>
              </a:extLst>
            </p:cNvPr>
            <p:cNvCxnSpPr>
              <a:cxnSpLocks/>
              <a:stCxn id="67" idx="2"/>
              <a:endCxn id="66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FE340B6-5551-1A5C-B460-92C29D8BBE86}"/>
              </a:ext>
            </a:extLst>
          </p:cNvPr>
          <p:cNvGrpSpPr/>
          <p:nvPr/>
        </p:nvGrpSpPr>
        <p:grpSpPr>
          <a:xfrm>
            <a:off x="3542934" y="4002405"/>
            <a:ext cx="1008993" cy="697273"/>
            <a:chOff x="2262351" y="2720333"/>
            <a:chExt cx="1008993" cy="697273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AE82FA1-6E64-13C5-FE14-1873FE16F74B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naver</a:t>
              </a:r>
              <a:endParaRPr lang="ko-KR" altLang="en-US" sz="160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518A7B6-E60F-9541-D6C9-50C1694FBE24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965E930-CDFD-170B-7B51-834FFA9F1B25}"/>
                </a:ext>
              </a:extLst>
            </p:cNvPr>
            <p:cNvCxnSpPr>
              <a:cxnSpLocks/>
              <a:stCxn id="71" idx="2"/>
              <a:endCxn id="70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0AA92E-C0C0-9AAD-0715-B408BC83EBBC}"/>
              </a:ext>
            </a:extLst>
          </p:cNvPr>
          <p:cNvCxnSpPr>
            <a:stCxn id="67" idx="1"/>
            <a:endCxn id="28" idx="2"/>
          </p:cNvCxnSpPr>
          <p:nvPr/>
        </p:nvCxnSpPr>
        <p:spPr>
          <a:xfrm flipH="1" flipV="1">
            <a:off x="2807796" y="3517497"/>
            <a:ext cx="8654" cy="497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3808E52-D6EC-469B-CE01-30575DFFEF96}"/>
              </a:ext>
            </a:extLst>
          </p:cNvPr>
          <p:cNvCxnSpPr>
            <a:cxnSpLocks/>
            <a:endCxn id="88" idx="0"/>
          </p:cNvCxnSpPr>
          <p:nvPr/>
        </p:nvCxnSpPr>
        <p:spPr>
          <a:xfrm flipV="1">
            <a:off x="1636178" y="5209127"/>
            <a:ext cx="2434377" cy="70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00FC8CB-3183-8452-15F5-D160FB593AC3}"/>
              </a:ext>
            </a:extLst>
          </p:cNvPr>
          <p:cNvGrpSpPr/>
          <p:nvPr/>
        </p:nvGrpSpPr>
        <p:grpSpPr>
          <a:xfrm>
            <a:off x="1163211" y="5198617"/>
            <a:ext cx="1008993" cy="697273"/>
            <a:chOff x="2262351" y="2720333"/>
            <a:chExt cx="1008993" cy="697273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D780CC9-FA92-E56C-A381-4DFAAFA7523D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www</a:t>
              </a:r>
              <a:endParaRPr lang="ko-KR" altLang="en-US" sz="16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A078266-AF5B-FEEA-0B98-5E3D6A8586F2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AD623A9-8783-CAC4-038F-293734DDC246}"/>
                </a:ext>
              </a:extLst>
            </p:cNvPr>
            <p:cNvCxnSpPr>
              <a:cxnSpLocks/>
              <a:stCxn id="80" idx="2"/>
              <a:endCxn id="79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A6FFB63-1F1E-53C5-4832-C3728D362960}"/>
              </a:ext>
            </a:extLst>
          </p:cNvPr>
          <p:cNvGrpSpPr/>
          <p:nvPr/>
        </p:nvGrpSpPr>
        <p:grpSpPr>
          <a:xfrm>
            <a:off x="2366867" y="5198617"/>
            <a:ext cx="1008993" cy="697273"/>
            <a:chOff x="2262351" y="2720333"/>
            <a:chExt cx="1008993" cy="697273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2B8C575-0E03-4534-9E69-45037D1DA078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ftp</a:t>
              </a:r>
              <a:endParaRPr lang="ko-KR" altLang="en-US" sz="160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EE81CA2-63FD-F9F4-3371-8FB84C86E9A1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053A787E-4FE7-A834-EAB3-25AA3FB39806}"/>
                </a:ext>
              </a:extLst>
            </p:cNvPr>
            <p:cNvCxnSpPr>
              <a:cxnSpLocks/>
              <a:stCxn id="84" idx="2"/>
              <a:endCxn id="83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DB02757-FFBE-9610-D8A9-2D519461B639}"/>
              </a:ext>
            </a:extLst>
          </p:cNvPr>
          <p:cNvGrpSpPr/>
          <p:nvPr/>
        </p:nvGrpSpPr>
        <p:grpSpPr>
          <a:xfrm>
            <a:off x="3570523" y="5209127"/>
            <a:ext cx="1008993" cy="697273"/>
            <a:chOff x="2262351" y="2720333"/>
            <a:chExt cx="1008993" cy="697273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7AF129C-75F9-61BD-3F83-078D0A9DED45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mail</a:t>
              </a:r>
              <a:endParaRPr lang="ko-KR" altLang="en-US" sz="160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165C9C3-A985-BF16-F540-780CD5B7C8D2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B34A9B0C-4C4D-8E0A-C1F9-1B8C39E41226}"/>
                </a:ext>
              </a:extLst>
            </p:cNvPr>
            <p:cNvCxnSpPr>
              <a:cxnSpLocks/>
              <a:stCxn id="88" idx="2"/>
              <a:endCxn id="87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60A16E7-7836-A0EB-AFB1-CEDDD8C70E73}"/>
              </a:ext>
            </a:extLst>
          </p:cNvPr>
          <p:cNvCxnSpPr>
            <a:stCxn id="84" idx="1"/>
          </p:cNvCxnSpPr>
          <p:nvPr/>
        </p:nvCxnSpPr>
        <p:spPr>
          <a:xfrm flipH="1" flipV="1">
            <a:off x="2835385" y="4724219"/>
            <a:ext cx="8654" cy="497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BBF176D-BDEA-B1B5-3292-95914873E2E4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5737916" y="4073369"/>
            <a:ext cx="1230721" cy="2815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2CDE8C8-3E4D-E276-D570-6C345B9E3446}"/>
              </a:ext>
            </a:extLst>
          </p:cNvPr>
          <p:cNvGrpSpPr/>
          <p:nvPr/>
        </p:nvGrpSpPr>
        <p:grpSpPr>
          <a:xfrm>
            <a:off x="5264949" y="4055804"/>
            <a:ext cx="1008993" cy="697273"/>
            <a:chOff x="2262351" y="2720333"/>
            <a:chExt cx="1008993" cy="697273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220BB3C-FCCF-A6D5-F550-437A29A7F11D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co</a:t>
              </a:r>
              <a:endParaRPr lang="ko-KR" altLang="en-US" sz="160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7A9884E-EA3E-A85C-63D6-88C34E275FA3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ECC6FBF-34B5-6D37-9F96-6F887201F3B0}"/>
                </a:ext>
              </a:extLst>
            </p:cNvPr>
            <p:cNvCxnSpPr>
              <a:cxnSpLocks/>
              <a:stCxn id="94" idx="2"/>
              <a:endCxn id="93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4372F2A-1B42-9FB3-4079-E4DF2B72D725}"/>
              </a:ext>
            </a:extLst>
          </p:cNvPr>
          <p:cNvGrpSpPr/>
          <p:nvPr/>
        </p:nvGrpSpPr>
        <p:grpSpPr>
          <a:xfrm>
            <a:off x="6468605" y="4055804"/>
            <a:ext cx="1008993" cy="697273"/>
            <a:chOff x="2262351" y="2720333"/>
            <a:chExt cx="1008993" cy="697273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4393770-9D1E-D4B4-20A8-1AE07B2DCD71}"/>
                </a:ext>
              </a:extLst>
            </p:cNvPr>
            <p:cNvSpPr/>
            <p:nvPr/>
          </p:nvSpPr>
          <p:spPr>
            <a:xfrm>
              <a:off x="2262351" y="3039234"/>
              <a:ext cx="1008993" cy="3783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or</a:t>
              </a:r>
              <a:endParaRPr lang="ko-KR" altLang="en-US" sz="160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8732DDF-2553-EF2B-E727-8B84CC4BA736}"/>
                </a:ext>
              </a:extLst>
            </p:cNvPr>
            <p:cNvSpPr/>
            <p:nvPr/>
          </p:nvSpPr>
          <p:spPr>
            <a:xfrm>
              <a:off x="2739523" y="2720333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7BA06F89-4631-0A01-1945-174E34B99055}"/>
                </a:ext>
              </a:extLst>
            </p:cNvPr>
            <p:cNvCxnSpPr>
              <a:cxnSpLocks/>
              <a:stCxn id="98" idx="2"/>
              <a:endCxn id="97" idx="0"/>
            </p:cNvCxnSpPr>
            <p:nvPr/>
          </p:nvCxnSpPr>
          <p:spPr>
            <a:xfrm>
              <a:off x="2762383" y="2766052"/>
              <a:ext cx="4465" cy="273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824113A-40E7-BDD5-6312-B849B2672BF1}"/>
              </a:ext>
            </a:extLst>
          </p:cNvPr>
          <p:cNvCxnSpPr>
            <a:stCxn id="98" idx="1"/>
          </p:cNvCxnSpPr>
          <p:nvPr/>
        </p:nvCxnSpPr>
        <p:spPr>
          <a:xfrm flipH="1" flipV="1">
            <a:off x="6937123" y="3581406"/>
            <a:ext cx="8654" cy="497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4421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DNS : Name Server</a:t>
            </a:r>
            <a:r>
              <a:rPr lang="ko-KR" altLang="en-US" sz="3600"/>
              <a:t>가 작동하는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98296E-AE08-D872-D343-26F145BA1763}"/>
              </a:ext>
            </a:extLst>
          </p:cNvPr>
          <p:cNvSpPr/>
          <p:nvPr/>
        </p:nvSpPr>
        <p:spPr>
          <a:xfrm>
            <a:off x="1325880" y="4649128"/>
            <a:ext cx="1143000" cy="480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D00A-3A2F-81E0-87F9-503905BE53E8}"/>
              </a:ext>
            </a:extLst>
          </p:cNvPr>
          <p:cNvSpPr/>
          <p:nvPr/>
        </p:nvSpPr>
        <p:spPr>
          <a:xfrm>
            <a:off x="4727448" y="4649128"/>
            <a:ext cx="2596896" cy="480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local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Name Server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CC99AD-5D53-AF8D-A176-20B730B49841}"/>
              </a:ext>
            </a:extLst>
          </p:cNvPr>
          <p:cNvSpPr/>
          <p:nvPr/>
        </p:nvSpPr>
        <p:spPr>
          <a:xfrm>
            <a:off x="1325880" y="2277784"/>
            <a:ext cx="1143000" cy="480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ROOT(.)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네임서버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EA185C-2B64-ED1C-38C8-24E8375AE190}"/>
              </a:ext>
            </a:extLst>
          </p:cNvPr>
          <p:cNvSpPr/>
          <p:nvPr/>
        </p:nvSpPr>
        <p:spPr>
          <a:xfrm>
            <a:off x="3753612" y="2277784"/>
            <a:ext cx="1143000" cy="480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COM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네임서버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2876FD-F40B-8C49-B634-AF7852410F6C}"/>
              </a:ext>
            </a:extLst>
          </p:cNvPr>
          <p:cNvSpPr/>
          <p:nvPr/>
        </p:nvSpPr>
        <p:spPr>
          <a:xfrm>
            <a:off x="6181344" y="2279772"/>
            <a:ext cx="1143000" cy="480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RACOSYS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네임서버</a:t>
            </a:r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53A833E8-5BC2-D4F0-3F60-E1E9A3BCA159}"/>
              </a:ext>
            </a:extLst>
          </p:cNvPr>
          <p:cNvSpPr/>
          <p:nvPr/>
        </p:nvSpPr>
        <p:spPr>
          <a:xfrm>
            <a:off x="9464040" y="1801368"/>
            <a:ext cx="969264" cy="67665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캐시</a:t>
            </a:r>
            <a:r>
              <a:rPr lang="en-US" altLang="ko-KR">
                <a:solidFill>
                  <a:schemeClr val="tx1"/>
                </a:solidFill>
              </a:rPr>
              <a:t>DB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7D3812B-19E8-50A0-4C16-BDB0E3E498CD}"/>
              </a:ext>
            </a:extLst>
          </p:cNvPr>
          <p:cNvCxnSpPr/>
          <p:nvPr/>
        </p:nvCxnSpPr>
        <p:spPr>
          <a:xfrm>
            <a:off x="2660904" y="4718304"/>
            <a:ext cx="1956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66A80CA-1AE1-1862-C9B2-5024ED6DE061}"/>
              </a:ext>
            </a:extLst>
          </p:cNvPr>
          <p:cNvCxnSpPr/>
          <p:nvPr/>
        </p:nvCxnSpPr>
        <p:spPr>
          <a:xfrm flipH="1">
            <a:off x="2660904" y="5020056"/>
            <a:ext cx="1956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A5BC5D-4687-2DC1-7AFF-20E00600AEC6}"/>
              </a:ext>
            </a:extLst>
          </p:cNvPr>
          <p:cNvSpPr txBox="1"/>
          <p:nvPr/>
        </p:nvSpPr>
        <p:spPr>
          <a:xfrm>
            <a:off x="1127247" y="5156727"/>
            <a:ext cx="1643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ko-KR" altLang="en-US" sz="1000"/>
              <a:t>웹브라우저에서 </a:t>
            </a:r>
            <a:r>
              <a:rPr lang="en-US" altLang="ko-KR" sz="1000">
                <a:hlinkClick r:id="rId3"/>
              </a:rPr>
              <a:t>www.racosys.com</a:t>
            </a:r>
            <a:r>
              <a:rPr lang="ko-KR" altLang="en-US" sz="1000"/>
              <a:t>을 주소창에 입력</a:t>
            </a:r>
            <a:endParaRPr lang="en-US" altLang="ko-KR" sz="1000"/>
          </a:p>
          <a:p>
            <a:pPr marL="228600" indent="-228600">
              <a:buAutoNum type="arabicParenBoth"/>
            </a:pPr>
            <a:r>
              <a:rPr lang="en-US" altLang="ko-KR" sz="1000"/>
              <a:t>/etc/resolv.conf </a:t>
            </a:r>
            <a:r>
              <a:rPr lang="ko-KR" altLang="en-US" sz="1000"/>
              <a:t>파일에서 </a:t>
            </a:r>
            <a:r>
              <a:rPr lang="en-US" altLang="ko-KR" sz="1000"/>
              <a:t>Local Name Server IP </a:t>
            </a:r>
            <a:r>
              <a:rPr lang="ko-KR" altLang="en-US" sz="1000"/>
              <a:t>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0647B-1BB7-7D11-CDD1-CD7721958644}"/>
              </a:ext>
            </a:extLst>
          </p:cNvPr>
          <p:cNvSpPr txBox="1"/>
          <p:nvPr/>
        </p:nvSpPr>
        <p:spPr>
          <a:xfrm>
            <a:off x="3269613" y="4392828"/>
            <a:ext cx="73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(3) </a:t>
            </a:r>
            <a:r>
              <a:rPr lang="ko-KR" altLang="en-US" sz="1000"/>
              <a:t>질의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147F8D-DE39-86DC-C01A-C9DB45A0B2C3}"/>
              </a:ext>
            </a:extLst>
          </p:cNvPr>
          <p:cNvSpPr txBox="1"/>
          <p:nvPr/>
        </p:nvSpPr>
        <p:spPr>
          <a:xfrm>
            <a:off x="3269613" y="5075587"/>
            <a:ext cx="73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(11) </a:t>
            </a:r>
            <a:r>
              <a:rPr lang="ko-KR" altLang="en-US" sz="1000"/>
              <a:t>응답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0535EBA-9E4C-6DAA-2CD0-F4CE12F8C3D8}"/>
              </a:ext>
            </a:extLst>
          </p:cNvPr>
          <p:cNvSpPr/>
          <p:nvPr/>
        </p:nvSpPr>
        <p:spPr>
          <a:xfrm>
            <a:off x="4992624" y="44610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4C97944-5FD1-57E6-1CD3-C17B74A6D5AE}"/>
              </a:ext>
            </a:extLst>
          </p:cNvPr>
          <p:cNvSpPr/>
          <p:nvPr/>
        </p:nvSpPr>
        <p:spPr>
          <a:xfrm>
            <a:off x="5376799" y="44610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8747794-C178-FD06-9028-06940BCD5FC3}"/>
              </a:ext>
            </a:extLst>
          </p:cNvPr>
          <p:cNvSpPr/>
          <p:nvPr/>
        </p:nvSpPr>
        <p:spPr>
          <a:xfrm>
            <a:off x="5760974" y="44610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6B43163-0254-2226-CF0E-47D35A13358C}"/>
              </a:ext>
            </a:extLst>
          </p:cNvPr>
          <p:cNvSpPr/>
          <p:nvPr/>
        </p:nvSpPr>
        <p:spPr>
          <a:xfrm>
            <a:off x="6145149" y="44610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199FB6C-838B-D084-4EE4-8FA8D4E6EB73}"/>
              </a:ext>
            </a:extLst>
          </p:cNvPr>
          <p:cNvSpPr/>
          <p:nvPr/>
        </p:nvSpPr>
        <p:spPr>
          <a:xfrm>
            <a:off x="6529324" y="44610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AD05B42-8237-40D0-AA08-D18379F760ED}"/>
              </a:ext>
            </a:extLst>
          </p:cNvPr>
          <p:cNvSpPr/>
          <p:nvPr/>
        </p:nvSpPr>
        <p:spPr>
          <a:xfrm>
            <a:off x="6913497" y="44610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83A5D3-EBE7-DD51-AAD6-2DADD36EEFC6}"/>
              </a:ext>
            </a:extLst>
          </p:cNvPr>
          <p:cNvSpPr/>
          <p:nvPr/>
        </p:nvSpPr>
        <p:spPr>
          <a:xfrm>
            <a:off x="1634236" y="28951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C529BC0-65E9-6251-4814-FF877BD9BCFA}"/>
              </a:ext>
            </a:extLst>
          </p:cNvPr>
          <p:cNvSpPr/>
          <p:nvPr/>
        </p:nvSpPr>
        <p:spPr>
          <a:xfrm>
            <a:off x="2018409" y="28951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93092FF-A067-FE4F-6FE4-2584C263DC42}"/>
              </a:ext>
            </a:extLst>
          </p:cNvPr>
          <p:cNvSpPr/>
          <p:nvPr/>
        </p:nvSpPr>
        <p:spPr>
          <a:xfrm>
            <a:off x="4118356" y="29408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97E85F8-A276-9091-D15F-B5236183D0EF}"/>
              </a:ext>
            </a:extLst>
          </p:cNvPr>
          <p:cNvSpPr/>
          <p:nvPr/>
        </p:nvSpPr>
        <p:spPr>
          <a:xfrm>
            <a:off x="4502529" y="29408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F5EBE0D-66AB-893C-CC94-06B3E88FF085}"/>
              </a:ext>
            </a:extLst>
          </p:cNvPr>
          <p:cNvSpPr/>
          <p:nvPr/>
        </p:nvSpPr>
        <p:spPr>
          <a:xfrm>
            <a:off x="6529324" y="2986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8DD7B61-0715-0D75-3BBC-84BFD38D2B65}"/>
              </a:ext>
            </a:extLst>
          </p:cNvPr>
          <p:cNvSpPr/>
          <p:nvPr/>
        </p:nvSpPr>
        <p:spPr>
          <a:xfrm>
            <a:off x="6913497" y="2986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9DA02C-2438-3976-4A16-9D39A6F01E4C}"/>
              </a:ext>
            </a:extLst>
          </p:cNvPr>
          <p:cNvCxnSpPr>
            <a:stCxn id="26" idx="5"/>
            <a:endCxn id="20" idx="1"/>
          </p:cNvCxnSpPr>
          <p:nvPr/>
        </p:nvCxnSpPr>
        <p:spPr>
          <a:xfrm rot="16200000" flipH="1">
            <a:off x="2569471" y="2037922"/>
            <a:ext cx="1533636" cy="3326059"/>
          </a:xfrm>
          <a:prstGeom prst="bentConnector3">
            <a:avLst>
              <a:gd name="adj1" fmla="val 738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DE6BCC5-EE1C-FE96-5961-2BB9B5FF9476}"/>
              </a:ext>
            </a:extLst>
          </p:cNvPr>
          <p:cNvCxnSpPr>
            <a:stCxn id="21" idx="1"/>
            <a:endCxn id="27" idx="4"/>
          </p:cNvCxnSpPr>
          <p:nvPr/>
        </p:nvCxnSpPr>
        <p:spPr>
          <a:xfrm rot="16200000" flipV="1">
            <a:off x="2948912" y="2033187"/>
            <a:ext cx="1526941" cy="3342225"/>
          </a:xfrm>
          <a:prstGeom prst="bentConnector3">
            <a:avLst>
              <a:gd name="adj1" fmla="val 35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A2258CB-13B5-7C46-F1D8-DF5259463413}"/>
              </a:ext>
            </a:extLst>
          </p:cNvPr>
          <p:cNvCxnSpPr>
            <a:cxnSpLocks/>
            <a:stCxn id="28" idx="4"/>
            <a:endCxn id="22" idx="7"/>
          </p:cNvCxnSpPr>
          <p:nvPr/>
        </p:nvCxnSpPr>
        <p:spPr>
          <a:xfrm rot="16200000" flipH="1">
            <a:off x="4229996" y="2897768"/>
            <a:ext cx="1481222" cy="1658782"/>
          </a:xfrm>
          <a:prstGeom prst="bentConnector3">
            <a:avLst>
              <a:gd name="adj1" fmla="val 49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BBD6E31-C292-C3F9-AB04-C9722E9ADEDA}"/>
              </a:ext>
            </a:extLst>
          </p:cNvPr>
          <p:cNvCxnSpPr>
            <a:stCxn id="23" idx="1"/>
            <a:endCxn id="29" idx="5"/>
          </p:cNvCxnSpPr>
          <p:nvPr/>
        </p:nvCxnSpPr>
        <p:spPr>
          <a:xfrm rot="16200000" flipV="1">
            <a:off x="4602741" y="2918666"/>
            <a:ext cx="1487917" cy="1610291"/>
          </a:xfrm>
          <a:prstGeom prst="bentConnector3">
            <a:avLst>
              <a:gd name="adj1" fmla="val 58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3766732-4A05-740E-CE58-90E84B564DDF}"/>
              </a:ext>
            </a:extLst>
          </p:cNvPr>
          <p:cNvCxnSpPr/>
          <p:nvPr/>
        </p:nvCxnSpPr>
        <p:spPr>
          <a:xfrm>
            <a:off x="6575043" y="3032267"/>
            <a:ext cx="0" cy="142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5AD11B-E352-3988-6189-34FCD973A2F8}"/>
              </a:ext>
            </a:extLst>
          </p:cNvPr>
          <p:cNvCxnSpPr>
            <a:stCxn id="25" idx="7"/>
            <a:endCxn id="31" idx="5"/>
          </p:cNvCxnSpPr>
          <p:nvPr/>
        </p:nvCxnSpPr>
        <p:spPr>
          <a:xfrm flipV="1">
            <a:off x="6952521" y="3025572"/>
            <a:ext cx="0" cy="144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원통형 51">
            <a:extLst>
              <a:ext uri="{FF2B5EF4-FFF2-40B4-BE49-F238E27FC236}">
                <a16:creationId xmlns:a16="http://schemas.microsoft.com/office/drawing/2014/main" id="{7F3E7133-0A09-0932-103E-1CE0B47EA1F4}"/>
              </a:ext>
            </a:extLst>
          </p:cNvPr>
          <p:cNvSpPr/>
          <p:nvPr/>
        </p:nvSpPr>
        <p:spPr>
          <a:xfrm>
            <a:off x="7690104" y="5071427"/>
            <a:ext cx="739397" cy="48065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캐시</a:t>
            </a:r>
            <a:r>
              <a:rPr lang="en-US" altLang="ko-KR" sz="1050">
                <a:solidFill>
                  <a:schemeClr val="tx1"/>
                </a:solidFill>
              </a:rPr>
              <a:t>DB</a:t>
            </a:r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A64F7E4-A6E3-5982-1DF5-C76B77F6DE45}"/>
              </a:ext>
            </a:extLst>
          </p:cNvPr>
          <p:cNvCxnSpPr>
            <a:cxnSpLocks/>
            <a:stCxn id="6" idx="2"/>
            <a:endCxn id="52" idx="2"/>
          </p:cNvCxnSpPr>
          <p:nvPr/>
        </p:nvCxnSpPr>
        <p:spPr>
          <a:xfrm rot="16200000" flipH="1">
            <a:off x="6767015" y="4388665"/>
            <a:ext cx="181971" cy="1664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81B4107-546D-A695-3802-C927609C480F}"/>
              </a:ext>
            </a:extLst>
          </p:cNvPr>
          <p:cNvSpPr txBox="1"/>
          <p:nvPr/>
        </p:nvSpPr>
        <p:spPr>
          <a:xfrm>
            <a:off x="6018019" y="5287827"/>
            <a:ext cx="1664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(4) </a:t>
            </a:r>
            <a:r>
              <a:rPr lang="ko-KR" altLang="en-US" sz="1000"/>
              <a:t>자신의</a:t>
            </a:r>
            <a:r>
              <a:rPr lang="en-US" altLang="ko-KR" sz="1000"/>
              <a:t> </a:t>
            </a:r>
            <a:r>
              <a:rPr lang="ko-KR" altLang="en-US" sz="1000"/>
              <a:t>캐시 </a:t>
            </a:r>
            <a:r>
              <a:rPr lang="en-US" altLang="ko-KR" sz="1000"/>
              <a:t>DB </a:t>
            </a:r>
            <a:r>
              <a:rPr lang="ko-KR" altLang="en-US" sz="1000"/>
              <a:t>검색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CDDD54-DC36-6BB3-2C05-B171764A506E}"/>
              </a:ext>
            </a:extLst>
          </p:cNvPr>
          <p:cNvSpPr txBox="1"/>
          <p:nvPr/>
        </p:nvSpPr>
        <p:spPr>
          <a:xfrm>
            <a:off x="2099181" y="3272939"/>
            <a:ext cx="73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(5) </a:t>
            </a:r>
            <a:r>
              <a:rPr lang="ko-KR" altLang="en-US" sz="1000"/>
              <a:t>질의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209DE8-7FAC-6F5C-4E7D-67D543110E8F}"/>
              </a:ext>
            </a:extLst>
          </p:cNvPr>
          <p:cNvSpPr txBox="1"/>
          <p:nvPr/>
        </p:nvSpPr>
        <p:spPr>
          <a:xfrm>
            <a:off x="999684" y="3272938"/>
            <a:ext cx="67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(6) </a:t>
            </a:r>
            <a:r>
              <a:rPr lang="ko-KR" altLang="en-US" sz="1000"/>
              <a:t>응답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96FB1C-96FA-E653-E0BB-2570B5A8D937}"/>
              </a:ext>
            </a:extLst>
          </p:cNvPr>
          <p:cNvSpPr txBox="1"/>
          <p:nvPr/>
        </p:nvSpPr>
        <p:spPr>
          <a:xfrm>
            <a:off x="4548248" y="3121853"/>
            <a:ext cx="73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(7) </a:t>
            </a:r>
            <a:r>
              <a:rPr lang="ko-KR" altLang="en-US" sz="1000"/>
              <a:t>질의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2A86AE-25E2-4B06-D4D5-5273AFB2C9C0}"/>
              </a:ext>
            </a:extLst>
          </p:cNvPr>
          <p:cNvSpPr txBox="1"/>
          <p:nvPr/>
        </p:nvSpPr>
        <p:spPr>
          <a:xfrm>
            <a:off x="3448751" y="3121852"/>
            <a:ext cx="67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(8) </a:t>
            </a:r>
            <a:r>
              <a:rPr lang="ko-KR" altLang="en-US" sz="1000"/>
              <a:t>응답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581706-CCEF-6151-A7DC-15B6F420A269}"/>
              </a:ext>
            </a:extLst>
          </p:cNvPr>
          <p:cNvSpPr txBox="1"/>
          <p:nvPr/>
        </p:nvSpPr>
        <p:spPr>
          <a:xfrm>
            <a:off x="7031701" y="3143409"/>
            <a:ext cx="739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(9) </a:t>
            </a:r>
            <a:r>
              <a:rPr lang="ko-KR" altLang="en-US" sz="1000"/>
              <a:t>질의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0350B5-93EA-D7C7-AD76-2BE07128A28A}"/>
              </a:ext>
            </a:extLst>
          </p:cNvPr>
          <p:cNvSpPr txBox="1"/>
          <p:nvPr/>
        </p:nvSpPr>
        <p:spPr>
          <a:xfrm>
            <a:off x="5932204" y="3143408"/>
            <a:ext cx="723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(10) </a:t>
            </a:r>
            <a:r>
              <a:rPr lang="ko-KR" altLang="en-US" sz="1000"/>
              <a:t>응답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5DF23909-1593-C274-427F-43DE6907D827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rot="5400000" flipH="1" flipV="1">
            <a:off x="8038404" y="854136"/>
            <a:ext cx="140076" cy="2711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말풍선: 사각형 63">
            <a:extLst>
              <a:ext uri="{FF2B5EF4-FFF2-40B4-BE49-F238E27FC236}">
                <a16:creationId xmlns:a16="http://schemas.microsoft.com/office/drawing/2014/main" id="{9B98D4AC-0791-B09E-4F21-9A2946DBDD1D}"/>
              </a:ext>
            </a:extLst>
          </p:cNvPr>
          <p:cNvSpPr/>
          <p:nvPr/>
        </p:nvSpPr>
        <p:spPr>
          <a:xfrm>
            <a:off x="9089136" y="2758440"/>
            <a:ext cx="1947672" cy="807721"/>
          </a:xfrm>
          <a:prstGeom prst="wedgeRectCallout">
            <a:avLst>
              <a:gd name="adj1" fmla="val -7688"/>
              <a:gd name="adj2" fmla="val -7713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www</a:t>
            </a:r>
            <a:r>
              <a:rPr lang="ko-KR" altLang="en-US" sz="1200"/>
              <a:t>  </a:t>
            </a:r>
            <a:r>
              <a:rPr lang="en-US" altLang="ko-KR" sz="1200"/>
              <a:t>58.227.42.143</a:t>
            </a:r>
          </a:p>
          <a:p>
            <a:r>
              <a:rPr lang="en-US" altLang="ko-KR" sz="1200"/>
              <a:t>ftp     58.227.42.243</a:t>
            </a:r>
          </a:p>
          <a:p>
            <a:r>
              <a:rPr lang="en-US" altLang="ko-KR" sz="1200"/>
              <a:t>mail   58.227.42.343</a:t>
            </a:r>
            <a:endParaRPr lang="ko-KR" altLang="en-US" sz="12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74E0D07-2055-A416-8AC6-386E24C51E7C}"/>
              </a:ext>
            </a:extLst>
          </p:cNvPr>
          <p:cNvSpPr/>
          <p:nvPr/>
        </p:nvSpPr>
        <p:spPr>
          <a:xfrm>
            <a:off x="9464040" y="4041648"/>
            <a:ext cx="1289304" cy="8077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Racosys</a:t>
            </a:r>
          </a:p>
          <a:p>
            <a:pPr algn="ctr"/>
            <a:r>
              <a:rPr lang="ko-KR" altLang="en-US" sz="1100"/>
              <a:t>웹서버</a:t>
            </a:r>
            <a:endParaRPr lang="en-US" altLang="ko-KR" sz="1100"/>
          </a:p>
          <a:p>
            <a:pPr algn="ctr"/>
            <a:r>
              <a:rPr lang="en-US" altLang="ko-KR" sz="1100"/>
              <a:t>58.227.42.143</a:t>
            </a:r>
            <a:endParaRPr lang="ko-KR" altLang="en-US" sz="11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38144B1-6E5B-ED52-C51C-07A72266DE23}"/>
              </a:ext>
            </a:extLst>
          </p:cNvPr>
          <p:cNvCxnSpPr>
            <a:endCxn id="65" idx="2"/>
          </p:cNvCxnSpPr>
          <p:nvPr/>
        </p:nvCxnSpPr>
        <p:spPr>
          <a:xfrm flipV="1">
            <a:off x="2770632" y="4849369"/>
            <a:ext cx="7338060" cy="798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75D8806-53AA-DD29-B572-26E0D9B65799}"/>
              </a:ext>
            </a:extLst>
          </p:cNvPr>
          <p:cNvSpPr txBox="1"/>
          <p:nvPr/>
        </p:nvSpPr>
        <p:spPr>
          <a:xfrm>
            <a:off x="4009010" y="5687234"/>
            <a:ext cx="1923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(12) </a:t>
            </a:r>
            <a:r>
              <a:rPr lang="ko-KR" altLang="en-US" sz="1000"/>
              <a:t>획득한 </a:t>
            </a:r>
            <a:r>
              <a:rPr lang="en-US" altLang="ko-KR" sz="1000"/>
              <a:t>IP </a:t>
            </a:r>
            <a:r>
              <a:rPr lang="ko-KR" altLang="en-US" sz="1000"/>
              <a:t>주소로 접속</a:t>
            </a:r>
          </a:p>
        </p:txBody>
      </p:sp>
    </p:spTree>
    <p:extLst>
      <p:ext uri="{BB962C8B-B14F-4D97-AF65-F5344CB8AC3E}">
        <p14:creationId xmlns:p14="http://schemas.microsoft.com/office/powerpoint/2010/main" val="356489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/>
              <a:t>기본 명령어 </a:t>
            </a:r>
            <a:r>
              <a:rPr lang="en-US" altLang="ko-KR" sz="3600"/>
              <a:t>III</a:t>
            </a:r>
            <a:endParaRPr lang="ko-KR" altLang="en-US" sz="360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64B2712-3457-4A2D-A253-DAC7E796F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514501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7486">
                  <a:extLst>
                    <a:ext uri="{9D8B030D-6E8A-4147-A177-3AD203B41FA5}">
                      <a16:colId xmlns:a16="http://schemas.microsoft.com/office/drawing/2014/main" val="1614982275"/>
                    </a:ext>
                  </a:extLst>
                </a:gridCol>
                <a:gridCol w="2075936">
                  <a:extLst>
                    <a:ext uri="{9D8B030D-6E8A-4147-A177-3AD203B41FA5}">
                      <a16:colId xmlns:a16="http://schemas.microsoft.com/office/drawing/2014/main" val="348673229"/>
                    </a:ext>
                  </a:extLst>
                </a:gridCol>
                <a:gridCol w="1841156">
                  <a:extLst>
                    <a:ext uri="{9D8B030D-6E8A-4147-A177-3AD203B41FA5}">
                      <a16:colId xmlns:a16="http://schemas.microsoft.com/office/drawing/2014/main" val="3772331063"/>
                    </a:ext>
                  </a:extLst>
                </a:gridCol>
                <a:gridCol w="3163330">
                  <a:extLst>
                    <a:ext uri="{9D8B030D-6E8A-4147-A177-3AD203B41FA5}">
                      <a16:colId xmlns:a16="http://schemas.microsoft.com/office/drawing/2014/main" val="3404614481"/>
                    </a:ext>
                  </a:extLst>
                </a:gridCol>
                <a:gridCol w="1097692">
                  <a:extLst>
                    <a:ext uri="{9D8B030D-6E8A-4147-A177-3AD203B41FA5}">
                      <a16:colId xmlns:a16="http://schemas.microsoft.com/office/drawing/2014/main" val="112067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mount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dnf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--version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install</a:t>
                      </a:r>
                      <a:r>
                        <a:rPr lang="ko-KR" altLang="en-US" sz="1400"/>
                        <a:t> 패키지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distro-sync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cron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1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umount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dnf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 err="1"/>
                        <a:t>repolist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-y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install</a:t>
                      </a:r>
                      <a:r>
                        <a:rPr lang="ko-KR" altLang="en-US" sz="1400"/>
                        <a:t> 패키지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reinstall </a:t>
                      </a:r>
                      <a:r>
                        <a:rPr lang="ko-KR" altLang="en-US" sz="1400"/>
                        <a:t>패키지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at 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41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file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list all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check-update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–</a:t>
                      </a:r>
                      <a:r>
                        <a:rPr lang="en-US" altLang="ko-KR" sz="1400" err="1"/>
                        <a:t>enablerepo</a:t>
                      </a:r>
                      <a:r>
                        <a:rPr lang="en-US" altLang="ko-KR" sz="1400"/>
                        <a:t>=</a:t>
                      </a:r>
                      <a:r>
                        <a:rPr lang="en-US" altLang="ko-KR" sz="1400" err="1"/>
                        <a:t>epel</a:t>
                      </a:r>
                      <a:r>
                        <a:rPr lang="en-US" altLang="ko-KR" sz="1400"/>
                        <a:t> install </a:t>
                      </a:r>
                      <a:r>
                        <a:rPr lang="ko-KR" altLang="en-US" sz="1400"/>
                        <a:t>패키지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62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tar (</a:t>
                      </a:r>
                      <a:r>
                        <a:rPr lang="en-US" altLang="ko-KR" sz="1400" err="1"/>
                        <a:t>cvf</a:t>
                      </a:r>
                      <a:r>
                        <a:rPr lang="en-US" altLang="ko-KR" sz="1400"/>
                        <a:t> </a:t>
                      </a:r>
                      <a:r>
                        <a:rPr lang="en-US" altLang="ko-KR" sz="1400" err="1"/>
                        <a:t>tvf</a:t>
                      </a:r>
                      <a:r>
                        <a:rPr lang="en-US" altLang="ko-KR" sz="1400"/>
                        <a:t> </a:t>
                      </a:r>
                      <a:r>
                        <a:rPr lang="en-US" altLang="ko-KR" sz="1400" err="1"/>
                        <a:t>xvf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list available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update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</a:t>
                      </a:r>
                      <a:r>
                        <a:rPr lang="en-US" altLang="ko-KR" sz="1400" err="1"/>
                        <a:t>grouplist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3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xz</a:t>
                      </a:r>
                      <a:r>
                        <a:rPr lang="en-US" altLang="ko-KR" sz="1400"/>
                        <a:t> (-d) 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list installed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update </a:t>
                      </a:r>
                      <a:r>
                        <a:rPr lang="ko-KR" altLang="en-US" sz="1400"/>
                        <a:t>패키지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</a:t>
                      </a:r>
                      <a:r>
                        <a:rPr lang="en-US" altLang="ko-KR" sz="1400" err="1"/>
                        <a:t>groupinstall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그룹패키지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0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bzip2 (-d) 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list </a:t>
                      </a:r>
                      <a:r>
                        <a:rPr lang="ko-KR" altLang="en-US" sz="1400"/>
                        <a:t>패키지이름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dnf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remove </a:t>
                      </a:r>
                      <a:r>
                        <a:rPr lang="ko-KR" altLang="en-US" sz="1400"/>
                        <a:t>패키지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</a:t>
                      </a:r>
                      <a:r>
                        <a:rPr lang="en-US" altLang="ko-KR" sz="1400" err="1"/>
                        <a:t>groupupdate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그룹패키지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0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gzip</a:t>
                      </a:r>
                      <a:r>
                        <a:rPr lang="en-US" altLang="ko-KR" sz="1400"/>
                        <a:t> (-d)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search </a:t>
                      </a:r>
                      <a:r>
                        <a:rPr lang="ko-KR" altLang="en-US" sz="1400"/>
                        <a:t>패키지이름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</a:t>
                      </a:r>
                      <a:r>
                        <a:rPr lang="en-US" altLang="ko-KR" sz="1400" err="1"/>
                        <a:t>autoremove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</a:t>
                      </a:r>
                      <a:r>
                        <a:rPr lang="en-US" altLang="ko-KR" sz="1400" err="1"/>
                        <a:t>groupremove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그룹패키지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3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zip </a:t>
                      </a:r>
                      <a:r>
                        <a:rPr lang="ko-KR" altLang="en-US" sz="1400"/>
                        <a:t>생성할</a:t>
                      </a:r>
                      <a:r>
                        <a:rPr lang="en-US" altLang="ko-KR" sz="1400"/>
                        <a:t>.zip </a:t>
                      </a:r>
                      <a:r>
                        <a:rPr lang="ko-KR" altLang="en-US" sz="1400" err="1"/>
                        <a:t>압축할파일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info </a:t>
                      </a:r>
                      <a:r>
                        <a:rPr lang="ko-KR" altLang="en-US" sz="1400"/>
                        <a:t>패키지이름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clean all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0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unzip  </a:t>
                      </a:r>
                      <a:r>
                        <a:rPr lang="ko-KR" altLang="en-US" sz="1400"/>
                        <a:t>압축파일</a:t>
                      </a:r>
                      <a:r>
                        <a:rPr lang="en-US" altLang="ko-KR" sz="1400"/>
                        <a:t>.zip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help clean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1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 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dnf</a:t>
                      </a:r>
                      <a:r>
                        <a:rPr lang="en-US" altLang="ko-KR" sz="1400"/>
                        <a:t> history 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1218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04178-D53B-4CA2-9DCF-03F39592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656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DNS : </a:t>
            </a:r>
            <a:r>
              <a:rPr lang="ko-KR" altLang="en-US" sz="3600"/>
              <a:t>캐시전용네임서버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ko-KR" altLang="en-US" sz="1400"/>
              <a:t>설치 </a:t>
            </a:r>
            <a:r>
              <a:rPr lang="en-US" altLang="ko-KR" sz="1400"/>
              <a:t>: $ dnf  -y  install  bind  bind-chroot</a:t>
            </a:r>
          </a:p>
          <a:p>
            <a:r>
              <a:rPr lang="ko-KR" altLang="en-US" sz="1400"/>
              <a:t>설정 </a:t>
            </a:r>
            <a:r>
              <a:rPr lang="en-US" altLang="ko-KR" sz="1400"/>
              <a:t>: /etc/named.conf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$ systemctl  restart  named</a:t>
            </a:r>
          </a:p>
          <a:p>
            <a:r>
              <a:rPr lang="en-US" altLang="ko-KR" sz="1400"/>
              <a:t>$ systemctl  enable  named</a:t>
            </a:r>
          </a:p>
          <a:p>
            <a:r>
              <a:rPr lang="en-US" altLang="ko-KR" sz="1400"/>
              <a:t>$ systemctl  status  named</a:t>
            </a:r>
          </a:p>
          <a:p>
            <a:endParaRPr lang="en-US" altLang="ko-KR" sz="1400"/>
          </a:p>
          <a:p>
            <a:r>
              <a:rPr lang="en-US" altLang="ko-KR" sz="1400"/>
              <a:t>$ firewall-config  :  </a:t>
            </a:r>
            <a:r>
              <a:rPr lang="ko-KR" altLang="en-US" sz="1400"/>
              <a:t>영구적</a:t>
            </a:r>
            <a:r>
              <a:rPr lang="en-US" altLang="ko-KR" sz="1400"/>
              <a:t>(Permanent) – </a:t>
            </a:r>
            <a:r>
              <a:rPr lang="ko-KR" altLang="en-US" sz="1400"/>
              <a:t>공용</a:t>
            </a:r>
            <a:r>
              <a:rPr lang="en-US" altLang="ko-KR" sz="1400"/>
              <a:t>(public) – </a:t>
            </a:r>
            <a:r>
              <a:rPr lang="ko-KR" altLang="en-US" sz="1400"/>
              <a:t>서비스</a:t>
            </a:r>
            <a:r>
              <a:rPr lang="en-US" altLang="ko-KR" sz="1400"/>
              <a:t>(service)  : dns </a:t>
            </a:r>
            <a:r>
              <a:rPr lang="ko-KR" altLang="en-US" sz="1400"/>
              <a:t>체크</a:t>
            </a:r>
            <a:endParaRPr lang="en-US" altLang="ko-KR" sz="1400"/>
          </a:p>
          <a:p>
            <a:r>
              <a:rPr lang="en-US" altLang="ko-KR" sz="1400"/>
              <a:t>$ dig  @192.168.xxx.xxx   </a:t>
            </a:r>
            <a:r>
              <a:rPr lang="en-US" altLang="ko-KR" sz="1400">
                <a:hlinkClick r:id="rId3"/>
              </a:rPr>
              <a:t>www.racosys.com</a:t>
            </a:r>
            <a:endParaRPr lang="en-US" altLang="ko-KR" sz="1400"/>
          </a:p>
          <a:p>
            <a:r>
              <a:rPr lang="en-US" altLang="ko-KR" sz="1400"/>
              <a:t>$ nslookup   &gt; server 192.168.xxx.xxx     &gt; www.racosys.com</a:t>
            </a:r>
          </a:p>
          <a:p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70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C7DFBBB-8DDB-319A-9C46-FC1744BA5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13122"/>
              </p:ext>
            </p:extLst>
          </p:nvPr>
        </p:nvGraphicFramePr>
        <p:xfrm>
          <a:off x="1181608" y="2218436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3536">
                  <a:extLst>
                    <a:ext uri="{9D8B030D-6E8A-4147-A177-3AD203B41FA5}">
                      <a16:colId xmlns:a16="http://schemas.microsoft.com/office/drawing/2014/main" val="3318260680"/>
                    </a:ext>
                  </a:extLst>
                </a:gridCol>
                <a:gridCol w="3246120">
                  <a:extLst>
                    <a:ext uri="{9D8B030D-6E8A-4147-A177-3AD203B41FA5}">
                      <a16:colId xmlns:a16="http://schemas.microsoft.com/office/drawing/2014/main" val="188829968"/>
                    </a:ext>
                  </a:extLst>
                </a:gridCol>
                <a:gridCol w="3768343">
                  <a:extLst>
                    <a:ext uri="{9D8B030D-6E8A-4147-A177-3AD203B41FA5}">
                      <a16:colId xmlns:a16="http://schemas.microsoft.com/office/drawing/2014/main" val="2284500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행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before</a:t>
                      </a:r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after</a:t>
                      </a:r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801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listen-on  port  53 { 127.0.0.1; };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listen-on  port  53 { </a:t>
                      </a:r>
                      <a:r>
                        <a:rPr lang="en-US" altLang="ko-KR" sz="1400">
                          <a:highlight>
                            <a:srgbClr val="FF0000"/>
                          </a:highlight>
                        </a:rPr>
                        <a:t>any</a:t>
                      </a:r>
                      <a:r>
                        <a:rPr lang="en-US" altLang="ko-KR" sz="1400"/>
                        <a:t>; };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33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listen-on-v6  port  53 { ::1; };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listen-on-v6  port  53 { </a:t>
                      </a:r>
                      <a:r>
                        <a:rPr lang="en-US" altLang="ko-KR" sz="1400">
                          <a:highlight>
                            <a:srgbClr val="FF0000"/>
                          </a:highlight>
                        </a:rPr>
                        <a:t>none</a:t>
                      </a:r>
                      <a:r>
                        <a:rPr lang="en-US" altLang="ko-KR" sz="1400"/>
                        <a:t>; };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4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19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allow-query   { localhost; };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allow-query  {</a:t>
                      </a:r>
                      <a:r>
                        <a:rPr lang="en-US" altLang="ko-KR" sz="1400">
                          <a:highlight>
                            <a:srgbClr val="FF0000"/>
                          </a:highlight>
                        </a:rPr>
                        <a:t>any</a:t>
                      </a:r>
                      <a:r>
                        <a:rPr lang="en-US" altLang="ko-KR" sz="1400"/>
                        <a:t>; };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9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dnssec-validation yes;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dnssec-validation </a:t>
                      </a:r>
                      <a:r>
                        <a:rPr lang="en-US" altLang="ko-KR" sz="1400">
                          <a:highlight>
                            <a:srgbClr val="FF0000"/>
                          </a:highlight>
                        </a:rPr>
                        <a:t>no</a:t>
                      </a:r>
                      <a:r>
                        <a:rPr lang="en-US" altLang="ko-KR" sz="1400"/>
                        <a:t>;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17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5061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DNS : xxx.com(</a:t>
            </a:r>
            <a:r>
              <a:rPr lang="ko-KR" altLang="en-US" sz="3600"/>
              <a:t>사설</a:t>
            </a:r>
            <a:r>
              <a:rPr lang="en-US" altLang="ko-KR" sz="3600"/>
              <a:t>)</a:t>
            </a:r>
            <a:r>
              <a:rPr lang="ko-KR" altLang="en-US" sz="3600"/>
              <a:t> 네임서버 설치</a:t>
            </a:r>
            <a:r>
              <a:rPr lang="en-US" altLang="ko-KR" sz="3600"/>
              <a:t>/</a:t>
            </a:r>
            <a:r>
              <a:rPr lang="ko-KR" altLang="en-US" sz="3600"/>
              <a:t>운영 </a:t>
            </a:r>
            <a:r>
              <a:rPr lang="en-US" altLang="ko-KR" sz="3600"/>
              <a:t>(www,ftp)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  <a:p>
            <a:endParaRPr lang="en-US" altLang="ko-KR" sz="1400"/>
          </a:p>
          <a:p>
            <a:r>
              <a:rPr lang="en-US" altLang="ko-KR" sz="1400"/>
              <a:t>/etc/resolv.conf </a:t>
            </a:r>
            <a:r>
              <a:rPr lang="ko-KR" altLang="en-US" sz="1400"/>
              <a:t>편집 </a:t>
            </a:r>
            <a:r>
              <a:rPr lang="en-US" altLang="ko-KR" sz="1400"/>
              <a:t>: nameserver    192.168.xxx.xxx</a:t>
            </a:r>
          </a:p>
          <a:p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71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9105B6C-2EBC-4179-7014-1A5688C1C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005402"/>
              </p:ext>
            </p:extLst>
          </p:nvPr>
        </p:nvGraphicFramePr>
        <p:xfrm>
          <a:off x="838199" y="4444854"/>
          <a:ext cx="10515599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8016">
                  <a:extLst>
                    <a:ext uri="{9D8B030D-6E8A-4147-A177-3AD203B41FA5}">
                      <a16:colId xmlns:a16="http://schemas.microsoft.com/office/drawing/2014/main" val="3064493018"/>
                    </a:ext>
                  </a:extLst>
                </a:gridCol>
                <a:gridCol w="6247583">
                  <a:extLst>
                    <a:ext uri="{9D8B030D-6E8A-4147-A177-3AD203B41FA5}">
                      <a16:colId xmlns:a16="http://schemas.microsoft.com/office/drawing/2014/main" val="2210036377"/>
                    </a:ext>
                  </a:extLst>
                </a:gridCol>
              </a:tblGrid>
              <a:tr h="1714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/etc/named.conf</a:t>
                      </a:r>
                      <a:r>
                        <a:rPr lang="ko-KR" altLang="en-US" sz="1200"/>
                        <a:t>를</a:t>
                      </a:r>
                      <a:r>
                        <a:rPr lang="en-US" altLang="ko-KR" sz="1200"/>
                        <a:t> </a:t>
                      </a:r>
                      <a:r>
                        <a:rPr lang="ko-KR" altLang="en-US" sz="1200"/>
                        <a:t>아래와 같이</a:t>
                      </a:r>
                      <a:r>
                        <a:rPr lang="en-US" altLang="ko-KR" sz="1200"/>
                        <a:t> </a:t>
                      </a:r>
                      <a:r>
                        <a:rPr lang="ko-KR" altLang="en-US" sz="1200"/>
                        <a:t>편집</a:t>
                      </a:r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zone “xxx.com” IN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   type master;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   file “xxx.com.db”;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   allow-update { none; };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};</a:t>
                      </a:r>
                    </a:p>
                    <a:p>
                      <a:pPr marL="0" indent="0">
                        <a:buNone/>
                      </a:pPr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명령이 문법상 이상 없는지 확인 </a:t>
                      </a:r>
                      <a:r>
                        <a:rPr lang="en-US" altLang="ko-KR" sz="1200"/>
                        <a:t>: $ named-checkconf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/var/named/</a:t>
                      </a:r>
                      <a:r>
                        <a:rPr lang="ko-KR" altLang="en-US" sz="1200"/>
                        <a:t>로 이동하여 </a:t>
                      </a:r>
                      <a:r>
                        <a:rPr lang="en-US" altLang="ko-KR" sz="1200"/>
                        <a:t>$ touch xxx.com.db </a:t>
                      </a:r>
                      <a:r>
                        <a:rPr lang="ko-KR" altLang="en-US" sz="1200"/>
                        <a:t>명령으로 빈파일 생성하여 아래와 같이 편집한 후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다음과 같이 문법 확인  </a:t>
                      </a:r>
                      <a:r>
                        <a:rPr lang="en-US" altLang="ko-KR" sz="1200"/>
                        <a:t>$ named-checkzone xxx.com xxx.com.db</a:t>
                      </a:r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$TTL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        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3H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@   SOA   @     root.   ( 2  1D  1H  1W  1H )</a:t>
                      </a:r>
                    </a:p>
                    <a:p>
                      <a:pPr latinLnBrk="1"/>
                      <a:r>
                        <a:rPr lang="ko-KR" altLang="en-US" sz="1200"/>
                        <a:t>   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IN      NS   @</a:t>
                      </a:r>
                    </a:p>
                    <a:p>
                      <a:pPr latinLnBrk="1"/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      IN      A     192.168.xxx.xxx</a:t>
                      </a:r>
                    </a:p>
                    <a:p>
                      <a:pPr latinLnBrk="1"/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www    IN    A    192.168.xxx.xxx</a:t>
                      </a:r>
                    </a:p>
                    <a:p>
                      <a:pPr latinLnBrk="1"/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ftp       IN    A    192.168.xxx.xxx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90772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8F5EAB7-C63A-935D-1B4F-CCB382E6E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33198"/>
              </p:ext>
            </p:extLst>
          </p:nvPr>
        </p:nvGraphicFramePr>
        <p:xfrm>
          <a:off x="838199" y="1550503"/>
          <a:ext cx="105156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733927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4831602"/>
                    </a:ext>
                  </a:extLst>
                </a:gridCol>
              </a:tblGrid>
              <a:tr h="1967759">
                <a:tc>
                  <a:txBody>
                    <a:bodyPr/>
                    <a:lstStyle/>
                    <a:p>
                      <a:r>
                        <a:rPr lang="ko-KR" altLang="en-US" sz="1200"/>
                        <a:t>웹서버 설치  </a:t>
                      </a:r>
                      <a:r>
                        <a:rPr lang="en-US" altLang="ko-KR" sz="1200"/>
                        <a:t>:  $ dnf  -y</a:t>
                      </a:r>
                      <a:r>
                        <a:rPr lang="ko-KR" altLang="en-US" sz="1200"/>
                        <a:t>  </a:t>
                      </a:r>
                      <a:r>
                        <a:rPr lang="en-US" altLang="ko-KR" sz="1200"/>
                        <a:t>install  httpd</a:t>
                      </a:r>
                    </a:p>
                    <a:p>
                      <a:r>
                        <a:rPr lang="ko-KR" altLang="en-US" sz="1200"/>
                        <a:t>웹서버 시작  </a:t>
                      </a:r>
                      <a:r>
                        <a:rPr lang="en-US" altLang="ko-KR" sz="1200"/>
                        <a:t>:  $ systemctl  start  httpd     </a:t>
                      </a:r>
                    </a:p>
                    <a:p>
                      <a:r>
                        <a:rPr lang="ko-KR" altLang="en-US" sz="1200"/>
                        <a:t>웹서버 상태  </a:t>
                      </a:r>
                      <a:r>
                        <a:rPr lang="en-US" altLang="ko-KR" sz="1200"/>
                        <a:t>: $  systemctl  status  httpd</a:t>
                      </a:r>
                    </a:p>
                    <a:p>
                      <a:endParaRPr lang="en-US" altLang="ko-KR" sz="1200"/>
                    </a:p>
                    <a:p>
                      <a:r>
                        <a:rPr lang="ko-KR" altLang="en-US" sz="1200"/>
                        <a:t>방화벽 설정  </a:t>
                      </a:r>
                      <a:r>
                        <a:rPr lang="en-US" altLang="ko-KR" sz="1200"/>
                        <a:t>: $ firewall-config   </a:t>
                      </a:r>
                      <a:r>
                        <a:rPr lang="ko-KR" altLang="en-US" sz="1200"/>
                        <a:t>영구적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공용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서비스 </a:t>
                      </a:r>
                      <a:r>
                        <a:rPr lang="en-US" altLang="ko-KR" sz="1200"/>
                        <a:t>: http, https  </a:t>
                      </a:r>
                      <a:r>
                        <a:rPr lang="ko-KR" altLang="en-US" sz="1200"/>
                        <a:t>체크</a:t>
                      </a:r>
                      <a:endParaRPr lang="en-US" altLang="ko-KR" sz="1200"/>
                    </a:p>
                    <a:p>
                      <a:endParaRPr lang="en-US" altLang="ko-KR" sz="1200"/>
                    </a:p>
                    <a:p>
                      <a:r>
                        <a:rPr lang="en-US" altLang="ko-KR" sz="1200"/>
                        <a:t>/var/www/html/index.html </a:t>
                      </a:r>
                      <a:r>
                        <a:rPr lang="ko-KR" altLang="en-US" sz="1200"/>
                        <a:t>편집 </a:t>
                      </a:r>
                      <a:r>
                        <a:rPr lang="en-US" altLang="ko-KR" sz="1200"/>
                        <a:t>: </a:t>
                      </a:r>
                    </a:p>
                    <a:p>
                      <a:endParaRPr lang="en-US" altLang="ko-KR" sz="1200"/>
                    </a:p>
                    <a:p>
                      <a:r>
                        <a:rPr lang="en-US" altLang="ko-KR" sz="1200"/>
                        <a:t>&lt;h1&gt;It’s the CentOS Web Server.&lt;/h1&gt;</a:t>
                      </a:r>
                    </a:p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FTP </a:t>
                      </a:r>
                      <a:r>
                        <a:rPr lang="ko-KR" altLang="en-US" sz="1200"/>
                        <a:t>설치  </a:t>
                      </a:r>
                      <a:r>
                        <a:rPr lang="en-US" altLang="ko-KR" sz="1200"/>
                        <a:t>: $ dnf  -y  install  vsftpd</a:t>
                      </a:r>
                    </a:p>
                    <a:p>
                      <a:r>
                        <a:rPr lang="en-US" altLang="ko-KR" sz="1200"/>
                        <a:t>FTP </a:t>
                      </a:r>
                      <a:r>
                        <a:rPr lang="ko-KR" altLang="en-US" sz="1200"/>
                        <a:t>시작  </a:t>
                      </a:r>
                      <a:r>
                        <a:rPr lang="en-US" altLang="ko-KR" sz="1200"/>
                        <a:t>: $ systemctl  start  vsftpd</a:t>
                      </a:r>
                    </a:p>
                    <a:p>
                      <a:r>
                        <a:rPr lang="en-US" altLang="ko-KR" sz="1200"/>
                        <a:t>FTP </a:t>
                      </a:r>
                      <a:r>
                        <a:rPr lang="ko-KR" altLang="en-US" sz="1200"/>
                        <a:t>상태  </a:t>
                      </a:r>
                      <a:r>
                        <a:rPr lang="en-US" altLang="ko-KR" sz="1200"/>
                        <a:t>: $ systemctl  status  vsftpd</a:t>
                      </a:r>
                    </a:p>
                    <a:p>
                      <a:endParaRPr lang="en-US" altLang="ko-KR" sz="1200"/>
                    </a:p>
                    <a:p>
                      <a:r>
                        <a:rPr lang="ko-KR" altLang="en-US" sz="1200"/>
                        <a:t>방화벽 설정  </a:t>
                      </a:r>
                      <a:r>
                        <a:rPr lang="en-US" altLang="ko-KR" sz="1200"/>
                        <a:t>: $ firewall-config   </a:t>
                      </a:r>
                      <a:r>
                        <a:rPr lang="ko-KR" altLang="en-US" sz="1200"/>
                        <a:t>영구적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공용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서비스 </a:t>
                      </a:r>
                      <a:r>
                        <a:rPr lang="en-US" altLang="ko-KR" sz="1200"/>
                        <a:t>: ftp  </a:t>
                      </a:r>
                      <a:r>
                        <a:rPr lang="ko-KR" altLang="en-US" sz="1200"/>
                        <a:t>체크</a:t>
                      </a:r>
                      <a:endParaRPr lang="en-US" altLang="ko-KR" sz="12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/etc/vsftpd/vsftpd.conf </a:t>
                      </a:r>
                      <a:r>
                        <a:rPr lang="ko-KR" altLang="en-US" sz="1200"/>
                        <a:t>편집</a:t>
                      </a:r>
                      <a:r>
                        <a:rPr lang="en-US" altLang="ko-KR" sz="1200"/>
                        <a:t>(1</a:t>
                      </a:r>
                      <a:r>
                        <a:rPr lang="ko-KR" altLang="en-US" sz="1200"/>
                        <a:t>행에</a:t>
                      </a:r>
                      <a:r>
                        <a:rPr lang="en-US" altLang="ko-KR" sz="1200"/>
                        <a:t>) : banner_file=/var/ftp/welcome.msg</a:t>
                      </a:r>
                    </a:p>
                    <a:p>
                      <a:r>
                        <a:rPr lang="en-US" altLang="ko-KR" sz="1200"/>
                        <a:t>/var/ftp/welcome.msg </a:t>
                      </a:r>
                      <a:r>
                        <a:rPr lang="ko-KR" altLang="en-US" sz="1200"/>
                        <a:t>편집 </a:t>
                      </a:r>
                      <a:r>
                        <a:rPr lang="en-US" altLang="ko-KR" sz="1200"/>
                        <a:t>: </a:t>
                      </a:r>
                    </a:p>
                    <a:p>
                      <a:endParaRPr lang="en-US" altLang="ko-KR" sz="1200"/>
                    </a:p>
                    <a:p>
                      <a:r>
                        <a:rPr lang="en-US" altLang="ko-KR" sz="1200"/>
                        <a:t>############################</a:t>
                      </a:r>
                    </a:p>
                    <a:p>
                      <a:r>
                        <a:rPr lang="en-US" altLang="ko-KR" sz="1200"/>
                        <a:t>Welcome !!!  This is Linux FTP Server. </a:t>
                      </a:r>
                    </a:p>
                    <a:p>
                      <a:r>
                        <a:rPr lang="en-US" altLang="ko-KR" sz="1200"/>
                        <a:t>############################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43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6194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DNS : </a:t>
            </a:r>
            <a:r>
              <a:rPr lang="ko-KR" altLang="en-US" sz="3600"/>
              <a:t>라운드로빈 방식 운영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599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/>
              <a:t>$TTL</a:t>
            </a:r>
            <a:r>
              <a:rPr lang="ko-KR" altLang="en-US" sz="1400"/>
              <a:t>        </a:t>
            </a:r>
            <a:r>
              <a:rPr lang="en-US" altLang="ko-KR" sz="1400"/>
              <a:t>3H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/>
              <a:t>@   SOA   @     root.   ( 2  1D  1H  1W  1H )</a:t>
            </a:r>
          </a:p>
          <a:p>
            <a:pPr marL="0" indent="0" latinLnBrk="1">
              <a:buNone/>
            </a:pPr>
            <a:r>
              <a:rPr lang="ko-KR" altLang="en-US" sz="1400"/>
              <a:t>      </a:t>
            </a:r>
            <a:r>
              <a:rPr lang="en-US" altLang="ko-KR" sz="1400"/>
              <a:t>IN      NS   @</a:t>
            </a:r>
          </a:p>
          <a:p>
            <a:pPr marL="0" indent="0" latinLnBrk="1">
              <a:buNone/>
            </a:pPr>
            <a:r>
              <a:rPr lang="en-US" altLang="ko-KR" sz="1400"/>
              <a:t>      IN      A     192.168.xxx.xxx</a:t>
            </a:r>
          </a:p>
          <a:p>
            <a:pPr marL="0" indent="0" latinLnBrk="1">
              <a:buNone/>
            </a:pPr>
            <a:endParaRPr lang="en-US" altLang="ko-KR" sz="1400"/>
          </a:p>
          <a:p>
            <a:pPr marL="0" indent="0" latinLnBrk="1">
              <a:buNone/>
            </a:pPr>
            <a:r>
              <a:rPr lang="en-US" altLang="ko-KR" sz="1400"/>
              <a:t>ftp       IN    A           192.168.xxx.xxx</a:t>
            </a:r>
          </a:p>
          <a:p>
            <a:pPr marL="0" indent="0">
              <a:buNone/>
            </a:pPr>
            <a:r>
              <a:rPr lang="en-US" altLang="ko-KR" sz="1400"/>
              <a:t>www    IN    </a:t>
            </a:r>
            <a:r>
              <a:rPr lang="en-US" altLang="ko-KR" sz="1400">
                <a:solidFill>
                  <a:srgbClr val="FF0000"/>
                </a:solidFill>
              </a:rPr>
              <a:t>CNAME    webserver.xxx.com.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FF0000"/>
                </a:solidFill>
              </a:rPr>
              <a:t>webserver   100    IN    A   163.239.1.17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FF0000"/>
                </a:solidFill>
              </a:rPr>
              <a:t>                200    IN    A   210.107.239.136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FF0000"/>
                </a:solidFill>
              </a:rPr>
              <a:t>                300    IN    A   58.227.42.143</a:t>
            </a:r>
          </a:p>
          <a:p>
            <a:pPr marL="0" indent="0">
              <a:buNone/>
            </a:pPr>
            <a:endParaRPr lang="en-US" altLang="ko-KR" sz="1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400"/>
              <a:t>$ systemctl restart named</a:t>
            </a:r>
          </a:p>
          <a:p>
            <a:pPr marL="0" indent="0">
              <a:buNone/>
            </a:pPr>
            <a:r>
              <a:rPr lang="en-US" altLang="ko-KR" sz="1400"/>
              <a:t>$ nslookup  &gt; server 192.168.xxx.xxx   </a:t>
            </a:r>
            <a:r>
              <a:rPr lang="ko-KR" altLang="en-US" sz="1400"/>
              <a:t>명령으로 </a:t>
            </a:r>
            <a:r>
              <a:rPr lang="en-US" altLang="ko-KR" sz="1400">
                <a:hlinkClick r:id="rId3"/>
              </a:rPr>
              <a:t>www.xxx.com</a:t>
            </a:r>
            <a:r>
              <a:rPr lang="ko-KR" altLang="en-US" sz="1400"/>
              <a:t>의 정보 확인</a:t>
            </a:r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웹브라우저를 실행하여 </a:t>
            </a:r>
            <a:r>
              <a:rPr lang="en-US" altLang="ko-KR" sz="1400">
                <a:hlinkClick r:id="rId4"/>
              </a:rPr>
              <a:t>www.xxx.com</a:t>
            </a:r>
            <a:r>
              <a:rPr lang="ko-KR" altLang="en-US" sz="1400">
                <a:hlinkClick r:id="rId4"/>
              </a:rPr>
              <a:t>을</a:t>
            </a:r>
            <a:r>
              <a:rPr lang="ko-KR" altLang="en-US" sz="1400"/>
              <a:t> 실행한 후 닫고 다시 웹브라우저를 실행해 보는 것을 반복하면 어떻게 되나</a:t>
            </a:r>
            <a:r>
              <a:rPr lang="en-US" altLang="ko-KR" sz="1400"/>
              <a:t>?</a:t>
            </a: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6125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 b="1"/>
              <a:t>Shell</a:t>
            </a:r>
            <a:r>
              <a:rPr lang="ko-KR" altLang="en-US" sz="3600" b="1"/>
              <a:t> </a:t>
            </a:r>
            <a:r>
              <a:rPr lang="en-US" altLang="ko-KR" sz="3600" b="1"/>
              <a:t>013 : </a:t>
            </a:r>
            <a:r>
              <a:rPr lang="ko-KR" altLang="en-US" sz="3600" b="1"/>
              <a:t>명령어 옵션 처리하기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0504"/>
            <a:ext cx="10646663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/>
              <a:t>File Name : getopts.sh</a:t>
            </a:r>
          </a:p>
          <a:p>
            <a:pPr marL="0" indent="0">
              <a:buNone/>
            </a:pPr>
            <a:r>
              <a:rPr lang="en-US" altLang="ko-KR" sz="1400"/>
              <a:t>$  ./getopts.sh  -a  -p  ‘========= END ==========‘  /home/usr01</a:t>
            </a:r>
          </a:p>
          <a:p>
            <a:endParaRPr lang="en-US" altLang="ko-KR" sz="1400"/>
          </a:p>
          <a:p>
            <a:r>
              <a:rPr lang="ko-KR" altLang="en-US" sz="1400"/>
              <a:t>리눅스</a:t>
            </a:r>
            <a:r>
              <a:rPr lang="en-US" altLang="ko-KR" sz="1400"/>
              <a:t> </a:t>
            </a:r>
            <a:r>
              <a:rPr lang="ko-KR" altLang="en-US" sz="1400"/>
              <a:t>명령어는 실행할 때 다양한 파라미터를 지정할 수 있다</a:t>
            </a:r>
            <a:r>
              <a:rPr lang="en-US" altLang="ko-KR" sz="1400"/>
              <a:t>.  (ex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$ cp  -I  old.txt  new.txt</a:t>
            </a:r>
            <a:r>
              <a:rPr lang="ko-KR" altLang="en-US" sz="1400"/>
              <a:t> </a:t>
            </a:r>
            <a:r>
              <a:rPr lang="en-US" altLang="ko-KR" sz="1400"/>
              <a:t>)</a:t>
            </a:r>
          </a:p>
          <a:p>
            <a:r>
              <a:rPr lang="ko-KR" altLang="en-US" sz="1400"/>
              <a:t>파라미터를 갖는 </a:t>
            </a:r>
            <a:r>
              <a:rPr lang="en-US" altLang="ko-KR" sz="1400"/>
              <a:t>Shell Script</a:t>
            </a:r>
            <a:r>
              <a:rPr lang="ko-KR" altLang="en-US" sz="1400"/>
              <a:t>를 구성하고 싶다면</a:t>
            </a:r>
            <a:r>
              <a:rPr lang="en-US" altLang="ko-KR" sz="1400"/>
              <a:t>?</a:t>
            </a:r>
          </a:p>
          <a:p>
            <a:r>
              <a:rPr lang="en-US" altLang="ko-KR" sz="1400"/>
              <a:t>$ ./getopts.sh –a –z   </a:t>
            </a:r>
            <a:r>
              <a:rPr lang="ko-KR" altLang="en-US" sz="1400"/>
              <a:t>결과는</a:t>
            </a:r>
            <a:r>
              <a:rPr lang="en-US" altLang="ko-KR" sz="1400"/>
              <a:t>?</a:t>
            </a: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843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 b="1"/>
              <a:t>Shell</a:t>
            </a:r>
            <a:r>
              <a:rPr lang="ko-KR" altLang="en-US" sz="3600" b="1"/>
              <a:t> </a:t>
            </a:r>
            <a:r>
              <a:rPr lang="en-US" altLang="ko-KR" sz="3600" b="1"/>
              <a:t>014 : Ctrl+C</a:t>
            </a:r>
            <a:r>
              <a:rPr lang="ko-KR" altLang="en-US" sz="3600" b="1"/>
              <a:t>로 현재상태 출력하고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9648"/>
            <a:ext cx="10646663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/>
              <a:t>File Name : sigint.sh</a:t>
            </a:r>
          </a:p>
          <a:p>
            <a:pPr marL="0" indent="0">
              <a:buNone/>
            </a:pPr>
            <a:r>
              <a:rPr lang="en-US" altLang="ko-KR" sz="1400"/>
              <a:t>$  ./sigint.sh</a:t>
            </a:r>
          </a:p>
          <a:p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$ kill</a:t>
            </a:r>
            <a:r>
              <a:rPr lang="ko-KR" altLang="en-US" sz="1400"/>
              <a:t>  </a:t>
            </a:r>
            <a:r>
              <a:rPr lang="en-US" altLang="ko-KR" sz="1400"/>
              <a:t>-l  </a:t>
            </a:r>
          </a:p>
          <a:p>
            <a:r>
              <a:rPr lang="ko-KR" altLang="en-US" sz="1400">
                <a:sym typeface="Wingdings" panose="05000000000000000000" pitchFamily="2" charset="2"/>
              </a:rPr>
              <a:t>시스템</a:t>
            </a:r>
            <a:r>
              <a:rPr lang="en-US" altLang="ko-KR" sz="1400">
                <a:sym typeface="Wingdings" panose="05000000000000000000" pitchFamily="2" charset="2"/>
              </a:rPr>
              <a:t> </a:t>
            </a:r>
            <a:r>
              <a:rPr lang="ko-KR" altLang="en-US" sz="1400">
                <a:sym typeface="Wingdings" panose="05000000000000000000" pitchFamily="2" charset="2"/>
              </a:rPr>
              <a:t>시그널 목록으로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en-US" altLang="ko-KR" sz="1400"/>
              <a:t>Ctrl+C</a:t>
            </a:r>
            <a:r>
              <a:rPr lang="ko-KR" altLang="en-US" sz="1400"/>
              <a:t>를 입력하면 목록 중에 </a:t>
            </a:r>
            <a:r>
              <a:rPr lang="en-US" altLang="ko-KR" sz="1400"/>
              <a:t>2</a:t>
            </a:r>
            <a:r>
              <a:rPr lang="ko-KR" altLang="en-US" sz="1400"/>
              <a:t>번인 </a:t>
            </a:r>
            <a:r>
              <a:rPr lang="en-US" altLang="ko-KR" sz="1400"/>
              <a:t>SIGINT</a:t>
            </a:r>
            <a:r>
              <a:rPr lang="ko-KR" altLang="en-US" sz="1400"/>
              <a:t>이 발생한다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SIGINT</a:t>
            </a:r>
            <a:r>
              <a:rPr lang="ko-KR" altLang="en-US" sz="1400"/>
              <a:t>를 받은 프로세스는 그대로 종료되는 게 보통</a:t>
            </a:r>
            <a:r>
              <a:rPr lang="en-US" altLang="ko-KR" sz="1400"/>
              <a:t>, </a:t>
            </a:r>
            <a:r>
              <a:rPr lang="ko-KR" altLang="en-US" sz="1400"/>
              <a:t>셀스크립트에서는 시그널을 받았을 때 동작을 </a:t>
            </a:r>
            <a:r>
              <a:rPr lang="en-US" altLang="ko-KR" sz="1400"/>
              <a:t>trap </a:t>
            </a:r>
            <a:r>
              <a:rPr lang="ko-KR" altLang="en-US" sz="1400"/>
              <a:t>명령어로 제어 가능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850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 b="1"/>
              <a:t>Shell</a:t>
            </a:r>
            <a:r>
              <a:rPr lang="ko-KR" altLang="en-US" sz="3600" b="1"/>
              <a:t> </a:t>
            </a:r>
            <a:r>
              <a:rPr lang="en-US" altLang="ko-KR" sz="3600" b="1"/>
              <a:t>015 : </a:t>
            </a:r>
            <a:r>
              <a:rPr lang="ko-KR" altLang="en-US" sz="3600" b="1"/>
              <a:t>키 입력을 획득해서 변수 값으로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9648"/>
            <a:ext cx="10646663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/>
              <a:t>File Name : read.sh</a:t>
            </a:r>
          </a:p>
          <a:p>
            <a:pPr marL="0" indent="0">
              <a:buNone/>
            </a:pPr>
            <a:r>
              <a:rPr lang="en-US" altLang="ko-KR" sz="1400"/>
              <a:t>$  ./read.sh</a:t>
            </a:r>
          </a:p>
          <a:p>
            <a:endParaRPr lang="en-US" altLang="ko-KR" sz="1400"/>
          </a:p>
          <a:p>
            <a:r>
              <a:rPr lang="en-US" altLang="ko-KR" sz="1400"/>
              <a:t>Shell</a:t>
            </a:r>
            <a:r>
              <a:rPr lang="ko-KR" altLang="en-US" sz="1400"/>
              <a:t> 실행 후 키보드로 부터 입력 받은 후 변수에 저장하여 그 변수를 출력할 것</a:t>
            </a:r>
            <a:r>
              <a:rPr lang="en-US" altLang="ko-KR" sz="140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969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 b="1"/>
              <a:t>Shell</a:t>
            </a:r>
            <a:r>
              <a:rPr lang="ko-KR" altLang="en-US" sz="3600" b="1"/>
              <a:t> </a:t>
            </a:r>
            <a:r>
              <a:rPr lang="en-US" altLang="ko-KR" sz="3600" b="1"/>
              <a:t>016 : </a:t>
            </a:r>
            <a:r>
              <a:rPr lang="ko-KR" altLang="en-US" sz="3600" b="1"/>
              <a:t>사용자 키 입력을 한 글자만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9648"/>
            <a:ext cx="10646663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/>
              <a:t>File Name : getchar.sh</a:t>
            </a:r>
          </a:p>
          <a:p>
            <a:pPr marL="0" indent="0">
              <a:buNone/>
            </a:pPr>
            <a:r>
              <a:rPr lang="en-US" altLang="ko-KR" sz="1400"/>
              <a:t>$  ./getchar.sh</a:t>
            </a:r>
          </a:p>
          <a:p>
            <a:endParaRPr lang="en-US" altLang="ko-KR" sz="1400"/>
          </a:p>
          <a:p>
            <a:r>
              <a:rPr lang="en-US" altLang="ko-KR" sz="1400"/>
              <a:t>y, Y </a:t>
            </a:r>
            <a:r>
              <a:rPr lang="ko-KR" altLang="en-US" sz="1400"/>
              <a:t>입력하면 </a:t>
            </a:r>
            <a:r>
              <a:rPr lang="en-US" altLang="ko-KR" sz="1400"/>
              <a:t>YES </a:t>
            </a:r>
            <a:r>
              <a:rPr lang="ko-KR" altLang="en-US" sz="1400"/>
              <a:t>출력</a:t>
            </a:r>
            <a:endParaRPr lang="en-US" altLang="ko-KR" sz="1400"/>
          </a:p>
          <a:p>
            <a:r>
              <a:rPr lang="en-US" altLang="ko-KR" sz="1400"/>
              <a:t>n, N </a:t>
            </a:r>
            <a:r>
              <a:rPr lang="ko-KR" altLang="en-US" sz="1400"/>
              <a:t>입력하면 </a:t>
            </a:r>
            <a:r>
              <a:rPr lang="en-US" altLang="ko-KR" sz="1400"/>
              <a:t>No </a:t>
            </a:r>
            <a:r>
              <a:rPr lang="ko-KR" altLang="en-US" sz="1400"/>
              <a:t>출력</a:t>
            </a:r>
            <a:endParaRPr lang="en-US" altLang="ko-KR" sz="1400"/>
          </a:p>
          <a:p>
            <a:r>
              <a:rPr lang="ko-KR" altLang="en-US" sz="1400"/>
              <a:t>그 외 문자 입력하면 </a:t>
            </a:r>
            <a:r>
              <a:rPr lang="en-US" altLang="ko-KR" sz="1400"/>
              <a:t>What? </a:t>
            </a:r>
            <a:r>
              <a:rPr lang="ko-KR" altLang="en-US" sz="1400"/>
              <a:t>출력</a:t>
            </a:r>
            <a:endParaRPr lang="en-US" altLang="ko-KR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9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 err="1"/>
              <a:t>cron</a:t>
            </a:r>
            <a:r>
              <a:rPr lang="en-US" altLang="ko-KR" sz="3600"/>
              <a:t>   &amp;  at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/>
              <a:t>01  *   *   *   *   root   run-parts   /</a:t>
            </a:r>
            <a:r>
              <a:rPr lang="en-US" altLang="ko-KR" sz="2400" err="1"/>
              <a:t>etc</a:t>
            </a:r>
            <a:r>
              <a:rPr lang="en-US" altLang="ko-KR" sz="2400"/>
              <a:t>/</a:t>
            </a:r>
            <a:r>
              <a:rPr lang="en-US" altLang="ko-KR" sz="2400" err="1"/>
              <a:t>cron.hourly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02  4   *   *   *   root   run-parts   /</a:t>
            </a:r>
            <a:r>
              <a:rPr lang="en-US" altLang="ko-KR" sz="2400" err="1"/>
              <a:t>etc</a:t>
            </a:r>
            <a:r>
              <a:rPr lang="en-US" altLang="ko-KR" sz="2400"/>
              <a:t>/</a:t>
            </a:r>
            <a:r>
              <a:rPr lang="en-US" altLang="ko-KR" sz="2400" err="1"/>
              <a:t>cron.daily</a:t>
            </a:r>
            <a:endParaRPr lang="ko-KR" altLang="en-US" sz="2400"/>
          </a:p>
          <a:p>
            <a:pPr marL="0" indent="0">
              <a:buNone/>
            </a:pPr>
            <a:r>
              <a:rPr lang="en-US" altLang="ko-KR" sz="2400"/>
              <a:t>03  4   *   *   0   root   run-parts   /</a:t>
            </a:r>
            <a:r>
              <a:rPr lang="en-US" altLang="ko-KR" sz="2400" err="1"/>
              <a:t>etc</a:t>
            </a:r>
            <a:r>
              <a:rPr lang="en-US" altLang="ko-KR" sz="2400"/>
              <a:t>/</a:t>
            </a:r>
            <a:r>
              <a:rPr lang="en-US" altLang="ko-KR" sz="2400" err="1"/>
              <a:t>cron.weekly</a:t>
            </a:r>
            <a:endParaRPr lang="ko-KR" altLang="en-US" sz="2400"/>
          </a:p>
          <a:p>
            <a:pPr marL="0" indent="0">
              <a:buNone/>
            </a:pPr>
            <a:r>
              <a:rPr lang="en-US" altLang="ko-KR" sz="2400"/>
              <a:t>04  4   1   *   *   root   run-parts   /</a:t>
            </a:r>
            <a:r>
              <a:rPr lang="en-US" altLang="ko-KR" sz="2400" err="1"/>
              <a:t>etc</a:t>
            </a:r>
            <a:r>
              <a:rPr lang="en-US" altLang="ko-KR" sz="2400"/>
              <a:t>/</a:t>
            </a:r>
            <a:r>
              <a:rPr lang="en-US" altLang="ko-KR" sz="2400" err="1"/>
              <a:t>cron.monthly</a:t>
            </a:r>
            <a:endParaRPr lang="ko-KR" altLang="en-US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# at 3:00am tomorrow</a:t>
            </a:r>
          </a:p>
          <a:p>
            <a:pPr marL="0" indent="0">
              <a:buNone/>
            </a:pPr>
            <a:r>
              <a:rPr lang="en-US" altLang="ko-KR" sz="2400"/>
              <a:t># at 11:00pm February 21</a:t>
            </a:r>
          </a:p>
          <a:p>
            <a:pPr marL="0" indent="0">
              <a:buNone/>
            </a:pPr>
            <a:r>
              <a:rPr lang="en-US" altLang="ko-KR" sz="2400"/>
              <a:t># at now + 1 hours</a:t>
            </a:r>
          </a:p>
          <a:p>
            <a:pPr marL="0" indent="0">
              <a:buNone/>
            </a:pPr>
            <a:r>
              <a:rPr lang="en-US" altLang="ko-KR" sz="2400"/>
              <a:t>Enter </a:t>
            </a:r>
            <a:r>
              <a:rPr lang="ko-KR" altLang="en-US" sz="2400"/>
              <a:t>후</a:t>
            </a:r>
            <a:r>
              <a:rPr lang="en-US" altLang="ko-KR" sz="2400"/>
              <a:t>, ^d</a:t>
            </a:r>
          </a:p>
          <a:p>
            <a:pPr marL="0" indent="0">
              <a:buNone/>
            </a:pPr>
            <a:r>
              <a:rPr lang="en-US" altLang="ko-KR" sz="2400"/>
              <a:t># at  -l</a:t>
            </a:r>
          </a:p>
          <a:p>
            <a:pPr marL="0" indent="0">
              <a:buNone/>
            </a:pPr>
            <a:r>
              <a:rPr lang="en-US" altLang="ko-KR" sz="2400"/>
              <a:t># </a:t>
            </a:r>
            <a:r>
              <a:rPr lang="en-US" altLang="ko-KR" sz="2400" err="1"/>
              <a:t>atrm</a:t>
            </a:r>
            <a:r>
              <a:rPr lang="en-US" altLang="ko-KR" sz="2400"/>
              <a:t>  </a:t>
            </a:r>
            <a:r>
              <a:rPr lang="ko-KR" altLang="en-US" sz="2400"/>
              <a:t>작업번호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E12C14-62C7-46A6-9DFB-16F97C2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0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find </a:t>
            </a:r>
            <a:r>
              <a:rPr lang="ko-KR" altLang="en-US" sz="3600"/>
              <a:t>명령어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/>
              <a:t>/</a:t>
            </a:r>
            <a:r>
              <a:rPr lang="en-US" altLang="ko-KR" sz="2000" err="1"/>
              <a:t>etc</a:t>
            </a:r>
            <a:r>
              <a:rPr lang="en-US" altLang="ko-KR" sz="2000"/>
              <a:t> </a:t>
            </a:r>
            <a:r>
              <a:rPr lang="ko-KR" altLang="en-US" sz="2000"/>
              <a:t>디렉토리 밑을 확장명이 </a:t>
            </a:r>
            <a:r>
              <a:rPr lang="en-US" altLang="ko-KR" sz="2000"/>
              <a:t>*.conf </a:t>
            </a:r>
            <a:r>
              <a:rPr lang="ko-KR" altLang="en-US" sz="2000"/>
              <a:t>파일 검색</a:t>
            </a:r>
            <a:endParaRPr lang="en-US" altLang="ko-KR" sz="200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/>
              <a:t>/home</a:t>
            </a:r>
            <a:r>
              <a:rPr lang="ko-KR" altLang="en-US" sz="2000"/>
              <a:t> 디렉토리 밑으로 소유자가 </a:t>
            </a:r>
            <a:r>
              <a:rPr lang="en-US" altLang="ko-KR" sz="2000"/>
              <a:t>usr01</a:t>
            </a:r>
            <a:r>
              <a:rPr lang="ko-KR" altLang="en-US" sz="2000"/>
              <a:t>인 파일 검색</a:t>
            </a:r>
            <a:endParaRPr lang="en-US" altLang="ko-KR" sz="200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/>
              <a:t>현재 사용자의 홈 디렉토리 하위에 허가원이 </a:t>
            </a:r>
            <a:r>
              <a:rPr lang="en-US" altLang="ko-KR" sz="2000"/>
              <a:t>644</a:t>
            </a:r>
            <a:r>
              <a:rPr lang="ko-KR" altLang="en-US" sz="2000"/>
              <a:t>인 파일 검색</a:t>
            </a:r>
            <a:endParaRPr lang="en-US" altLang="ko-KR" sz="200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/>
              <a:t>/</a:t>
            </a:r>
            <a:r>
              <a:rPr lang="en-US" altLang="ko-KR" sz="2000" err="1"/>
              <a:t>usr</a:t>
            </a:r>
            <a:r>
              <a:rPr lang="en-US" altLang="ko-KR" sz="2000"/>
              <a:t>/bin </a:t>
            </a:r>
            <a:r>
              <a:rPr lang="ko-KR" altLang="en-US" sz="2000"/>
              <a:t>디렉토리 밑으로 파일 크기가 </a:t>
            </a:r>
            <a:r>
              <a:rPr lang="en-US" altLang="ko-KR" sz="2000"/>
              <a:t>10kb ~ 100kb </a:t>
            </a:r>
            <a:r>
              <a:rPr lang="ko-KR" altLang="en-US" sz="2000"/>
              <a:t>파일 검색</a:t>
            </a:r>
            <a:endParaRPr lang="en-US" altLang="ko-KR" sz="200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/>
              <a:t>현재 사용자의 홈 디렉토리 밑으로 파일 크기가 </a:t>
            </a:r>
            <a:r>
              <a:rPr lang="en-US" altLang="ko-KR" sz="2000"/>
              <a:t>0</a:t>
            </a:r>
            <a:r>
              <a:rPr lang="ko-KR" altLang="en-US" sz="2000"/>
              <a:t>인 파일의 목록을 상세히 출력</a:t>
            </a:r>
            <a:endParaRPr lang="en-US" altLang="ko-KR" sz="200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/>
              <a:t>/home </a:t>
            </a:r>
            <a:r>
              <a:rPr lang="ko-KR" altLang="en-US" sz="2000"/>
              <a:t>디렉토리 밑으로 확장명이 </a:t>
            </a:r>
            <a:r>
              <a:rPr lang="en-US" altLang="ko-KR" sz="2000"/>
              <a:t>*.</a:t>
            </a:r>
            <a:r>
              <a:rPr lang="en-US" altLang="ko-KR" sz="2000" err="1"/>
              <a:t>swp</a:t>
            </a:r>
            <a:r>
              <a:rPr lang="ko-KR" altLang="en-US" sz="2000"/>
              <a:t>인 파일 삭제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C6B0FE-F586-4B0F-85E0-D851A039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3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5182</TotalTime>
  <Words>10105</Words>
  <Application>Microsoft Office PowerPoint</Application>
  <PresentationFormat>와이드스크린</PresentationFormat>
  <Paragraphs>2182</Paragraphs>
  <Slides>76</Slides>
  <Notes>64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4" baseType="lpstr">
      <vt:lpstr>AppleSDGothicNeo-Bold</vt:lpstr>
      <vt:lpstr>inherit</vt:lpstr>
      <vt:lpstr>Jeju Gothic</vt:lpstr>
      <vt:lpstr>맑은 고딕</vt:lpstr>
      <vt:lpstr>맑은 고딕</vt:lpstr>
      <vt:lpstr>Arial</vt:lpstr>
      <vt:lpstr>Wingdings</vt:lpstr>
      <vt:lpstr>Office 테마</vt:lpstr>
      <vt:lpstr>Linux  - CentOS 8 -</vt:lpstr>
      <vt:lpstr>Contents</vt:lpstr>
      <vt:lpstr>PowerPoint 프레젠테이션</vt:lpstr>
      <vt:lpstr>기본 명령어 I</vt:lpstr>
      <vt:lpstr>기본 명령어 II</vt:lpstr>
      <vt:lpstr>리눅스마스터 1급 기출 문제</vt:lpstr>
      <vt:lpstr>기본 명령어 III</vt:lpstr>
      <vt:lpstr>cron   &amp;  at</vt:lpstr>
      <vt:lpstr>find 명령어 실습</vt:lpstr>
      <vt:lpstr>기본 명령어 IV</vt:lpstr>
      <vt:lpstr>Shell : 명령어 활용</vt:lpstr>
      <vt:lpstr>Shell : 변수 지정과 출력</vt:lpstr>
      <vt:lpstr>Linux 기본 Directories</vt:lpstr>
      <vt:lpstr>다양한 bin Directories</vt:lpstr>
      <vt:lpstr>i-node</vt:lpstr>
      <vt:lpstr>Hard Link &amp; Soft Link</vt:lpstr>
      <vt:lpstr>Hard Link  vs  Symbolic Link</vt:lpstr>
      <vt:lpstr>Wildcard</vt:lpstr>
      <vt:lpstr>현재 디렉토리에 있는 파일 개수는?</vt:lpstr>
      <vt:lpstr>기본 명령어 V : filter</vt:lpstr>
      <vt:lpstr>기본 명령어 IV</vt:lpstr>
      <vt:lpstr>umask</vt:lpstr>
      <vt:lpstr>Linux attribute</vt:lpstr>
      <vt:lpstr>Linux attribute</vt:lpstr>
      <vt:lpstr>Linux attribute</vt:lpstr>
      <vt:lpstr>환경변수</vt:lpstr>
      <vt:lpstr>Shell 작성 및 실행 : name.sh</vt:lpstr>
      <vt:lpstr>Shell : 변수 기본</vt:lpstr>
      <vt:lpstr>Shell : 변수(숫자 계산)</vt:lpstr>
      <vt:lpstr>Shell : 매개변수(Parameter)</vt:lpstr>
      <vt:lpstr>Shell : 기본 if 문</vt:lpstr>
      <vt:lpstr>Shell : if - else 문</vt:lpstr>
      <vt:lpstr>Shell : if 조건연산자 (문자열 비교)</vt:lpstr>
      <vt:lpstr>Shell : if 조건연산자 (산술 비교)</vt:lpstr>
      <vt:lpstr>Shell : if 조건연산자 (파일과 관련된 조건)</vt:lpstr>
      <vt:lpstr>Shell : case - esac 문</vt:lpstr>
      <vt:lpstr>Shell : case - esac 문</vt:lpstr>
      <vt:lpstr>Shell : and or 관계 연산자</vt:lpstr>
      <vt:lpstr>Shell : for in 문</vt:lpstr>
      <vt:lpstr>Shell : while/until 문</vt:lpstr>
      <vt:lpstr>Shell : 사용자 정의 함수 I</vt:lpstr>
      <vt:lpstr>Shell : 사용자 정의 함수 II</vt:lpstr>
      <vt:lpstr>Shell : eval</vt:lpstr>
      <vt:lpstr>Shell : export</vt:lpstr>
      <vt:lpstr>Shell : printf</vt:lpstr>
      <vt:lpstr>Shell : set</vt:lpstr>
      <vt:lpstr>Shell : shift</vt:lpstr>
      <vt:lpstr>Shell 001 : 두 파일을 비교해서 오래된 파일 삭제</vt:lpstr>
      <vt:lpstr>Shell 002 : 선택메뉴 표시 &amp; 처리</vt:lpstr>
      <vt:lpstr>Shell 003 : 변수명 확장</vt:lpstr>
      <vt:lpstr>Shell 004 : 배열 변수</vt:lpstr>
      <vt:lpstr>Shell 005 : 변수선언 declare</vt:lpstr>
      <vt:lpstr>Shell 006 : 값이 정수인지 확인해서 계산하기</vt:lpstr>
      <vt:lpstr>Shell 007 : Sub Shell</vt:lpstr>
      <vt:lpstr>Shell 008 : 파일과 디렉토리 수 조사하기</vt:lpstr>
      <vt:lpstr>Shell 009 : Here Document</vt:lpstr>
      <vt:lpstr>Shell 010 : Here String</vt:lpstr>
      <vt:lpstr>원격 접속 : 3가지 방법 </vt:lpstr>
      <vt:lpstr>원격 접속 : telnet</vt:lpstr>
      <vt:lpstr>원격 접속 : OpenSSH</vt:lpstr>
      <vt:lpstr>원격 접속 : XRDP</vt:lpstr>
      <vt:lpstr>Shell 011 : 특정 디렉토리에서 n일 전 ~ m일 전 목록</vt:lpstr>
      <vt:lpstr>Shell 012 : 1년 이상 갱신되지 않은 파일 삭제</vt:lpstr>
      <vt:lpstr>DNS : 개념 잡기</vt:lpstr>
      <vt:lpstr>DNS : nslookup</vt:lpstr>
      <vt:lpstr>DNS : /etc/host.conf</vt:lpstr>
      <vt:lpstr>DNS : Root DNS</vt:lpstr>
      <vt:lpstr>DNS : 개념 잡기</vt:lpstr>
      <vt:lpstr>DNS : Name Server가 작동하는 순서</vt:lpstr>
      <vt:lpstr>DNS : 캐시전용네임서버</vt:lpstr>
      <vt:lpstr>DNS : xxx.com(사설) 네임서버 설치/운영 (www,ftp)</vt:lpstr>
      <vt:lpstr>DNS : 라운드로빈 방식 운영</vt:lpstr>
      <vt:lpstr>Shell 013 : 명령어 옵션 처리하기</vt:lpstr>
      <vt:lpstr>Shell 014 : Ctrl+C로 현재상태 출력하고 종료</vt:lpstr>
      <vt:lpstr>Shell 015 : 키 입력을 획득해서 변수 값으로 이용</vt:lpstr>
      <vt:lpstr>Shell 016 : 사용자 키 입력을 한 글자만 받기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(CentOS 8)</dc:title>
  <dc:creator>4956</dc:creator>
  <cp:lastModifiedBy>4956</cp:lastModifiedBy>
  <cp:revision>158</cp:revision>
  <cp:lastPrinted>2022-03-21T05:24:43Z</cp:lastPrinted>
  <dcterms:created xsi:type="dcterms:W3CDTF">2022-01-24T12:42:37Z</dcterms:created>
  <dcterms:modified xsi:type="dcterms:W3CDTF">2022-06-18T15:39:42Z</dcterms:modified>
</cp:coreProperties>
</file>