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8" r:id="rId3"/>
    <p:sldId id="325" r:id="rId4"/>
    <p:sldId id="309" r:id="rId5"/>
    <p:sldId id="310" r:id="rId6"/>
    <p:sldId id="316" r:id="rId7"/>
    <p:sldId id="311" r:id="rId8"/>
    <p:sldId id="257" r:id="rId9"/>
    <p:sldId id="259" r:id="rId10"/>
    <p:sldId id="260" r:id="rId11"/>
    <p:sldId id="262" r:id="rId12"/>
    <p:sldId id="263" r:id="rId13"/>
    <p:sldId id="264" r:id="rId14"/>
    <p:sldId id="320" r:id="rId15"/>
    <p:sldId id="319" r:id="rId16"/>
    <p:sldId id="312" r:id="rId17"/>
    <p:sldId id="268" r:id="rId18"/>
    <p:sldId id="313" r:id="rId19"/>
    <p:sldId id="265" r:id="rId20"/>
    <p:sldId id="266" r:id="rId21"/>
    <p:sldId id="267" r:id="rId22"/>
    <p:sldId id="314" r:id="rId23"/>
    <p:sldId id="274" r:id="rId24"/>
    <p:sldId id="308" r:id="rId25"/>
    <p:sldId id="315" r:id="rId26"/>
    <p:sldId id="269" r:id="rId27"/>
    <p:sldId id="318" r:id="rId28"/>
    <p:sldId id="270" r:id="rId29"/>
    <p:sldId id="271" r:id="rId30"/>
    <p:sldId id="275" r:id="rId31"/>
    <p:sldId id="272" r:id="rId32"/>
    <p:sldId id="273" r:id="rId33"/>
    <p:sldId id="317" r:id="rId34"/>
    <p:sldId id="280" r:id="rId35"/>
    <p:sldId id="277" r:id="rId36"/>
    <p:sldId id="278" r:id="rId37"/>
    <p:sldId id="322" r:id="rId38"/>
    <p:sldId id="279" r:id="rId39"/>
    <p:sldId id="323" r:id="rId40"/>
    <p:sldId id="324" r:id="rId41"/>
    <p:sldId id="321" r:id="rId42"/>
    <p:sldId id="287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276" r:id="rId55"/>
    <p:sldId id="281" r:id="rId56"/>
    <p:sldId id="282" r:id="rId57"/>
    <p:sldId id="283" r:id="rId58"/>
    <p:sldId id="284" r:id="rId59"/>
    <p:sldId id="285" r:id="rId60"/>
    <p:sldId id="286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85069" autoAdjust="0"/>
  </p:normalViewPr>
  <p:slideViewPr>
    <p:cSldViewPr snapToGrid="0">
      <p:cViewPr varScale="1">
        <p:scale>
          <a:sx n="61" d="100"/>
          <a:sy n="61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5260F-66FB-4876-B85B-1E5600CC8B3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BBF42-AB93-4518-A9BD-C265208C8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-hyoh.tistory.com/entry/ARP-%EC%89%BD%EA%B2%8C-%EC%9D%B4%ED%95%B4%ED%95%98%EA%B8%B0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-hyoh.tistory.com/entry/ARP-%EC%89%BD%EA%B2%8C-%EC%9D%B4%ED%95%B4%ED%95%98%EA%B8%B0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https://m.blog.naver.com/PostView.naver?isHttpsRedirect=true&amp;blogId=brickbot&amp;logNo=220418950837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BF42-AB93-4518-A9BD-C265208C80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41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BF42-AB93-4518-A9BD-C265208C80E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0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CSMA/CD : LAN</a:t>
            </a:r>
            <a:r>
              <a:rPr lang="ko-KR" altLang="en-US" dirty="0"/>
              <a:t>의 </a:t>
            </a:r>
            <a:r>
              <a:rPr lang="en-US" altLang="ko-KR" dirty="0"/>
              <a:t>Ethernet </a:t>
            </a:r>
            <a:r>
              <a:rPr lang="ko-KR" altLang="en-US" dirty="0"/>
              <a:t>전송 프로토콜  </a:t>
            </a:r>
            <a:endParaRPr lang="en-US" altLang="ko-KR" dirty="0"/>
          </a:p>
          <a:p>
            <a:r>
              <a:rPr lang="en-US" altLang="ko-KR" dirty="0"/>
              <a:t>CSMA/CA : Wireless LAN </a:t>
            </a:r>
            <a:r>
              <a:rPr lang="ko-KR" altLang="en-US" dirty="0"/>
              <a:t>전송 프로토콜</a:t>
            </a:r>
            <a:endParaRPr lang="en-US" altLang="ko-KR" dirty="0"/>
          </a:p>
          <a:p>
            <a:r>
              <a:rPr lang="en-US" altLang="ko-KR" dirty="0"/>
              <a:t>https://needjarvis.tistory.com/156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BF42-AB93-4518-A9BD-C265208C80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8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latin typeface="Noto Sans KR"/>
              </a:rPr>
              <a:t>24</a:t>
            </a:r>
            <a:r>
              <a:rPr lang="ko-KR" altLang="en-US" dirty="0">
                <a:latin typeface="Noto Sans KR"/>
              </a:rPr>
              <a:t>포트 </a:t>
            </a:r>
            <a:r>
              <a:rPr lang="en-US" altLang="ko-KR" dirty="0">
                <a:latin typeface="Noto Sans KR"/>
              </a:rPr>
              <a:t>HUB</a:t>
            </a:r>
            <a:r>
              <a:rPr lang="ko-KR" altLang="en-US" dirty="0">
                <a:latin typeface="Noto Sans KR"/>
              </a:rPr>
              <a:t>의 </a:t>
            </a:r>
            <a:r>
              <a:rPr lang="en-US" altLang="ko-KR" dirty="0">
                <a:latin typeface="Noto Sans KR"/>
              </a:rPr>
              <a:t>Collision Domain</a:t>
            </a:r>
            <a:r>
              <a:rPr lang="ko-KR" altLang="en-US" dirty="0">
                <a:latin typeface="Noto Sans KR"/>
              </a:rPr>
              <a:t> 개수는 </a:t>
            </a:r>
            <a:r>
              <a:rPr lang="en-US" altLang="ko-KR" dirty="0">
                <a:latin typeface="Noto Sans KR"/>
              </a:rPr>
              <a:t>1</a:t>
            </a:r>
            <a:r>
              <a:rPr lang="ko-KR" altLang="en-US" dirty="0">
                <a:latin typeface="Noto Sans KR"/>
              </a:rPr>
              <a:t>개</a:t>
            </a:r>
            <a:endParaRPr lang="en-US" altLang="ko-KR" dirty="0">
              <a:latin typeface="Noto Sans KR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latin typeface="Noto Sans KR"/>
              </a:rPr>
              <a:t>24</a:t>
            </a:r>
            <a:r>
              <a:rPr lang="ko-KR" altLang="en-US" dirty="0">
                <a:latin typeface="Noto Sans KR"/>
              </a:rPr>
              <a:t>포트 스위치의 </a:t>
            </a:r>
            <a:r>
              <a:rPr lang="en-US" altLang="ko-KR" dirty="0">
                <a:latin typeface="Noto Sans KR"/>
              </a:rPr>
              <a:t>Collision Domain </a:t>
            </a:r>
            <a:r>
              <a:rPr lang="ko-KR" altLang="en-US" dirty="0">
                <a:latin typeface="Noto Sans KR"/>
              </a:rPr>
              <a:t>개수는 </a:t>
            </a:r>
            <a:r>
              <a:rPr lang="en-US" altLang="ko-KR" dirty="0">
                <a:latin typeface="Noto Sans KR"/>
              </a:rPr>
              <a:t>24</a:t>
            </a:r>
            <a:r>
              <a:rPr lang="ko-KR" altLang="en-US" dirty="0">
                <a:latin typeface="Noto Sans KR"/>
              </a:rPr>
              <a:t>개</a:t>
            </a:r>
            <a:endParaRPr lang="en-US" altLang="ko-KR" dirty="0"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BF42-AB93-4518-A9BD-C265208C80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5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CSMA/CD : LAN</a:t>
            </a:r>
            <a:r>
              <a:rPr lang="ko-KR" altLang="en-US" dirty="0"/>
              <a:t>의 </a:t>
            </a:r>
            <a:r>
              <a:rPr lang="en-US" altLang="ko-KR" dirty="0"/>
              <a:t>Ethernet </a:t>
            </a:r>
            <a:r>
              <a:rPr lang="ko-KR" altLang="en-US" dirty="0"/>
              <a:t>전송 프로토콜  </a:t>
            </a:r>
            <a:endParaRPr lang="en-US" altLang="ko-KR" dirty="0"/>
          </a:p>
          <a:p>
            <a:r>
              <a:rPr lang="en-US" altLang="ko-KR" dirty="0"/>
              <a:t>CSMA/CA : Wireless LAN </a:t>
            </a:r>
            <a:r>
              <a:rPr lang="ko-KR" altLang="en-US" dirty="0"/>
              <a:t>전송 프로토콜</a:t>
            </a:r>
            <a:endParaRPr lang="en-US" altLang="ko-KR" dirty="0"/>
          </a:p>
          <a:p>
            <a:r>
              <a:rPr lang="en-US" altLang="ko-KR" dirty="0"/>
              <a:t>https://needjarvis.tistory.com/156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BF42-AB93-4518-A9BD-C265208C80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6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https://aws-hyoh.tistory.com/entry/ARP-%EC%89%BD%EA%B2%8C-%EC%9D%B4%ED%95%B4%ED%95%98%EA%B8%B0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BF42-AB93-4518-A9BD-C265208C80E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99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https://aws-hyoh.tistory.com/entry/ARP-%EC%89%BD%EA%B2%8C-%EC%9D%B4%ED%95%B4%ED%95%98%EA%B8%B0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BF42-AB93-4518-A9BD-C265208C80E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47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NAT(Network Address Translation)</a:t>
            </a:r>
          </a:p>
          <a:p>
            <a:r>
              <a:rPr lang="ko-KR" altLang="en-US" dirty="0"/>
              <a:t>라우터에서는 </a:t>
            </a:r>
            <a:r>
              <a:rPr lang="en-US" altLang="ko-KR" dirty="0"/>
              <a:t>NAT</a:t>
            </a:r>
            <a:r>
              <a:rPr lang="ko-KR" altLang="en-US" dirty="0"/>
              <a:t>를 외부로 부터 내부 네트워크를 보호할 목적으로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PAT(Port Address Translation)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BF42-AB93-4518-A9BD-C265208C80E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103.54.23.1 ~ 103.54.23.255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구성된 네트워크가 있다면</a:t>
            </a:r>
            <a:endParaRPr lang="en-US" altLang="ko-KR" dirty="0"/>
          </a:p>
          <a:p>
            <a:r>
              <a:rPr lang="en-US" altLang="ko-KR" dirty="0"/>
              <a:t>Network Part : 103.54.23</a:t>
            </a:r>
          </a:p>
          <a:p>
            <a:r>
              <a:rPr lang="en-US" altLang="ko-KR" dirty="0"/>
              <a:t>Host Part : 1 ~ 255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BF42-AB93-4518-A9BD-C265208C80E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6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BF42-AB93-4518-A9BD-C265208C80E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5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882B1-91C0-44A1-90AB-ECC0B0EDB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868190-1E7F-4697-AFEA-C1D78D274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64DC7-1D4E-42DA-BBA0-10D443E9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0486-EC93-463B-B03A-B4968EF7CC70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E6011-8846-4EEE-81DC-2E1689EB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F2C02-040C-48B4-94B2-CD07E6EE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AD09-9DE4-47D2-802B-5B75D681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4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E645B-F2ED-4E20-AAA6-86C6325C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9668E1-AE77-48D7-9911-4919E9C56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C2FD6-7E04-424C-8929-046DC8EE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0486-EC93-463B-B03A-B4968EF7CC70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C67B71-B576-42FE-8C9E-245BF242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B4B16-7E41-407E-ACC1-BB82092E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AD09-9DE4-47D2-802B-5B75D681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7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BFCC92-67F7-4657-8216-DA9B0C7FC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45838A-DD71-47E8-83CB-9C7430487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4BB96-3307-4F13-9646-64E87971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0486-EC93-463B-B03A-B4968EF7CC70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68D9F-2A17-48E8-AC5A-073C80DE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3712A-F4C8-49A3-BE96-48A7DF80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AD09-9DE4-47D2-802B-5B75D681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5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22FFD-5BAC-426C-9A97-2818ABCB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857-615B-43B6-8ED4-C541FD5F7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E9D27-D2C8-453F-877F-C8B336AD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0486-EC93-463B-B03A-B4968EF7CC70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E0864-4E10-45C4-8CC2-5B7EC64B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D14FA-98FE-4D66-B7F3-530E1F42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AD09-9DE4-47D2-802B-5B75D681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8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F375C-C343-467C-82C0-0D1FDB89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EB94C-2AA7-4E53-ACEF-A58A08B72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602B5-05CA-42FF-9DBC-3A695627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0486-EC93-463B-B03A-B4968EF7CC70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73E16-5692-4A0E-99F2-D619FA80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10C05-2D50-4CD6-A2D7-B627E1FC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AD09-9DE4-47D2-802B-5B75D681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6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8938F-0D3D-4F95-8631-8B113528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290F3-5385-467E-9EFB-F4B4A64E8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6FFB64-B6A3-404F-904C-3164A1C09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E185B4-8A0C-4845-881A-5BE0E89A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0486-EC93-463B-B03A-B4968EF7CC70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56137-DFCB-4940-A5D5-30EB8D1E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A78EF0-C5C6-4BD4-BB36-68B0274E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AD09-9DE4-47D2-802B-5B75D681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99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EE108-69C9-4BA7-93F8-65355197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994FB-E885-4E26-8C15-6CC94C702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038DC-9016-4311-BB62-CA15916B6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E90359-1D04-4BEF-8571-B50E2230F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00ED52-AAD2-49CC-B128-9692FD54F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53990-5223-4E34-B6B4-7F32B403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0486-EC93-463B-B03A-B4968EF7CC70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96399C-CBAE-4D6D-A7C7-E4B5CF7B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0AA8FC-8CD6-4C62-BBD1-14558A39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AD09-9DE4-47D2-802B-5B75D681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8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C97BE-191A-4969-A747-7CD6C9AA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984B65-DDA3-4AB6-B5DA-4F5BF188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0486-EC93-463B-B03A-B4968EF7CC70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7045CE-E820-4058-BD39-86F65E78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94F160-387B-4725-9374-A3EAEB17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AD09-9DE4-47D2-802B-5B75D681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9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CA99FB-EDFA-4D45-9BC4-1C3BF668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0486-EC93-463B-B03A-B4968EF7CC70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EDA8F5-9C62-457D-88AE-95E588F1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35ED0-0184-45EC-85DE-5E1F5502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AD09-9DE4-47D2-802B-5B75D681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014C9-8DE8-4090-AD68-6729B544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EE438-9BA8-4575-B2F0-59AF546D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984F14-C271-4511-B2C5-9345BA81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F0E306-7C8A-42B1-B07A-1208DEBD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0486-EC93-463B-B03A-B4968EF7CC70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4726DE-29A8-449C-A622-E9B25307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C2141-C1FB-4CD2-AF6D-19627B74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AD09-9DE4-47D2-802B-5B75D681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8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94454-940B-41EA-B534-315780DC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9A3F22-5ECD-4A14-8E8C-84B9483D2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6ECA5-E01F-41F5-AA97-93CFDF0A0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AB33D-AC75-43B3-9C86-A7D302A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0486-EC93-463B-B03A-B4968EF7CC70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DEEC1-CFDA-4737-812E-2EC8E69B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C240B-4BAA-408A-965F-B380F5B6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AD09-9DE4-47D2-802B-5B75D681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5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975B78-14AC-4FEE-ACD0-489485A3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7DBD6-979B-4139-A9FA-E2AD55C9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4073C-6B2C-4C68-B093-53F755551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0486-EC93-463B-B03A-B4968EF7CC70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F7172-ABD1-4E9D-8331-AB38C01F6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3D86D-1FD9-4775-8DE9-5D4549B55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6AD09-9DE4-47D2-802B-5B75D681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0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auth.standards.ieee.org/standards-ra-web/pub/view.html#registries" TargetMode="External"/><Relationship Id="rId2" Type="http://schemas.openxmlformats.org/officeDocument/2006/relationships/hyperlink" Target="https://standards.ieee.org/products-services/regauth/oui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www.naver.com&#8217;&#50752;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&#54620;&#44397;&#51064;&#53552;&#45367;&#51221;&#48372;&#49468;&#53552;.&#54620;&#44397;/jsp/statboard/IPAS/ovrse/natal/IPaddrBandCurrent.jsp?nationCode1=KR" TargetMode="External"/><Relationship Id="rId2" Type="http://schemas.openxmlformats.org/officeDocument/2006/relationships/hyperlink" Target="http://www.dawuljuso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1B8FC-E346-4014-94B9-FF1424DBE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 anchorCtr="0">
            <a:normAutofit/>
          </a:bodyPr>
          <a:lstStyle/>
          <a:p>
            <a:r>
              <a:rPr lang="ko-KR" altLang="en-US" sz="7200" dirty="0"/>
              <a:t>네트워크 일반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74EAB6-3145-44E8-97D7-DDF022135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2709"/>
            <a:ext cx="9144000" cy="1655762"/>
          </a:xfrm>
        </p:spPr>
        <p:txBody>
          <a:bodyPr anchor="b" anchorCtr="0"/>
          <a:lstStyle/>
          <a:p>
            <a:pPr algn="r"/>
            <a:r>
              <a:rPr lang="en-US" altLang="ko-KR" dirty="0"/>
              <a:t>RACOS System</a:t>
            </a:r>
          </a:p>
          <a:p>
            <a:pPr algn="r"/>
            <a:r>
              <a:rPr lang="en-US" altLang="ko-KR" dirty="0"/>
              <a:t>2021.08.23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23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네트워크 구성 방식 </a:t>
            </a:r>
            <a:r>
              <a:rPr lang="en-US" altLang="ko-KR" sz="4000" b="1" dirty="0"/>
              <a:t>: Topology (</a:t>
            </a:r>
            <a:r>
              <a:rPr lang="ko-KR" altLang="en-US" sz="4000" b="1" dirty="0"/>
              <a:t>토폴로지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pic>
        <p:nvPicPr>
          <p:cNvPr id="1026" name="Picture 2" descr="https://upload.wikimedia.org/wikipedia/commons/9/96/NetworkTopologies.png">
            <a:extLst>
              <a:ext uri="{FF2B5EF4-FFF2-40B4-BE49-F238E27FC236}">
                <a16:creationId xmlns:a16="http://schemas.microsoft.com/office/drawing/2014/main" id="{9EE7291A-FF3A-43D5-9D08-B4B4242A7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30" y="1888911"/>
            <a:ext cx="8095221" cy="39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31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네트워크 통신 방식 </a:t>
            </a:r>
            <a:r>
              <a:rPr lang="en-US" altLang="ko-KR" sz="4000" b="1" dirty="0"/>
              <a:t>: Token-Ring(</a:t>
            </a:r>
            <a:r>
              <a:rPr lang="ko-KR" altLang="en-US" sz="4000" b="1" dirty="0" err="1"/>
              <a:t>토큰링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553392-C8D4-4E81-895D-5C2D92E9B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40" y="1594268"/>
            <a:ext cx="6219825" cy="4629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DD9047-13CE-4BBB-8966-D51B5434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139" y="1594268"/>
            <a:ext cx="520392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토큰링은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옆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 그림을 보면 쉽게 이해가 간다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ea typeface="Noto Sans KR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네트워크에서 데이터를 전송하고자 하는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PC는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 이더넷 처럼 자기 맘대로 보내고 싶을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때 남들이 전송만 하지 않고 있으면 막 보내는게 아니다.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Noto Sans KR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ea typeface="Noto Sans KR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네트워크상에서 오직 토큰을 가진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PC만이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 네트워크에 데이터를 실어 보낼 수 있다.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Noto Sans KR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ea typeface="Noto Sans KR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데이터를 다 보내면 토큰을 옆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PC에게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 전달되고 이 전달방향은 한방향이다. 따라서 토큰링에서는 충돌이 발생하지 않고 네트워크에 대한 성능을 미리 예측하기도 쉽다.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하지만 내가 지금 보내야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할 데이터가 있고 다른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PC들은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 보낼 데이터가 하나도 없다고 하더라도 나에게 토큰이 올 때까지 기다려야 한다는 단점이 있다. 이러한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토큰링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KR"/>
              </a:rPr>
              <a:t> 방식은 이더넷이 나오고 나서 사라지기 시작했다.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79789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네트워크 통신 방식 </a:t>
            </a:r>
            <a:r>
              <a:rPr lang="en-US" altLang="ko-KR" sz="4000" b="1" dirty="0"/>
              <a:t>: </a:t>
            </a:r>
            <a:r>
              <a:rPr lang="en-US" altLang="ko-KR" sz="4000" b="1" dirty="0" err="1"/>
              <a:t>EtherNet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이더넷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pic>
        <p:nvPicPr>
          <p:cNvPr id="3" name="Picture 2" descr="https://t1.daumcdn.net/cfile/tistory/99E0D5455C8626EC09">
            <a:extLst>
              <a:ext uri="{FF2B5EF4-FFF2-40B4-BE49-F238E27FC236}">
                <a16:creationId xmlns:a16="http://schemas.microsoft.com/office/drawing/2014/main" id="{840C7BC5-CF5C-4475-A8E1-8481F7D3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10856"/>
            <a:ext cx="5334019" cy="24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t1.daumcdn.net/cfile/tistory/994CD9345C8627A508">
            <a:extLst>
              <a:ext uri="{FF2B5EF4-FFF2-40B4-BE49-F238E27FC236}">
                <a16:creationId xmlns:a16="http://schemas.microsoft.com/office/drawing/2014/main" id="{8FF59DEC-5059-403A-83BB-1B342EF83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71" y="1510856"/>
            <a:ext cx="5432733" cy="251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t1.daumcdn.net/cfile/tistory/9972EA3E5C8627A50A">
            <a:extLst>
              <a:ext uri="{FF2B5EF4-FFF2-40B4-BE49-F238E27FC236}">
                <a16:creationId xmlns:a16="http://schemas.microsoft.com/office/drawing/2014/main" id="{A64D866C-6273-448A-83AA-DFD069ECB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9" y="4119040"/>
            <a:ext cx="5364431" cy="248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t1.daumcdn.net/cfile/tistory/9989BE405C8626EC33">
            <a:extLst>
              <a:ext uri="{FF2B5EF4-FFF2-40B4-BE49-F238E27FC236}">
                <a16:creationId xmlns:a16="http://schemas.microsoft.com/office/drawing/2014/main" id="{C4C8F7E9-B50B-4BDE-BA27-6555F2D8C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71" y="4119041"/>
            <a:ext cx="5432733" cy="248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73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484773" cy="866909"/>
          </a:xfrm>
        </p:spPr>
        <p:txBody>
          <a:bodyPr>
            <a:noAutofit/>
          </a:bodyPr>
          <a:lstStyle/>
          <a:p>
            <a:r>
              <a:rPr lang="en-US" altLang="ko-KR" b="1" dirty="0"/>
              <a:t>CSMA/CD </a:t>
            </a:r>
            <a:r>
              <a:rPr lang="en-US" altLang="ko-KR" sz="2800" b="1" dirty="0"/>
              <a:t>(Carrier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Sense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Multiple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Access/Collision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Detection)</a:t>
            </a:r>
            <a:endParaRPr lang="ko-KR" altLang="en-US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11DD4A-2889-42BE-8003-E075EFFBA24A}"/>
              </a:ext>
            </a:extLst>
          </p:cNvPr>
          <p:cNvSpPr/>
          <p:nvPr/>
        </p:nvSpPr>
        <p:spPr>
          <a:xfrm>
            <a:off x="567890" y="1643637"/>
            <a:ext cx="1116279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Noto Sans KR"/>
              </a:rPr>
              <a:t>1. Carrier Sense</a:t>
            </a:r>
            <a:r>
              <a:rPr lang="ko-KR" altLang="en-US" sz="2000" dirty="0">
                <a:solidFill>
                  <a:srgbClr val="FF0000"/>
                </a:solidFill>
                <a:latin typeface="Noto Sans KR"/>
              </a:rPr>
              <a:t> </a:t>
            </a:r>
            <a:r>
              <a:rPr lang="en-US" altLang="ko-KR" sz="2000" dirty="0">
                <a:solidFill>
                  <a:srgbClr val="FF0000"/>
                </a:solidFill>
                <a:latin typeface="Noto Sans KR"/>
              </a:rPr>
              <a:t>: </a:t>
            </a:r>
          </a:p>
          <a:p>
            <a:r>
              <a:rPr lang="ko-KR" altLang="en-US" sz="2000" dirty="0">
                <a:latin typeface="Noto Sans KR"/>
              </a:rPr>
              <a:t>현재 네트워크</a:t>
            </a:r>
            <a:r>
              <a:rPr lang="en-US" altLang="ko-KR" sz="2000" dirty="0">
                <a:latin typeface="Noto Sans KR"/>
              </a:rPr>
              <a:t>(</a:t>
            </a:r>
            <a:r>
              <a:rPr lang="ko-KR" altLang="en-US" sz="2000" dirty="0">
                <a:latin typeface="Noto Sans KR"/>
              </a:rPr>
              <a:t>망</a:t>
            </a:r>
            <a:r>
              <a:rPr lang="en-US" altLang="ko-KR" sz="2000" dirty="0">
                <a:latin typeface="Noto Sans KR"/>
              </a:rPr>
              <a:t>)</a:t>
            </a:r>
            <a:r>
              <a:rPr lang="ko-KR" altLang="en-US" sz="2000" dirty="0">
                <a:latin typeface="Noto Sans KR"/>
              </a:rPr>
              <a:t>를 쓰고 있는 장비가 있는지를 확인해 보는 것</a:t>
            </a:r>
            <a:r>
              <a:rPr lang="en-US" altLang="ko-KR" sz="2000" dirty="0">
                <a:latin typeface="Noto Sans KR"/>
              </a:rPr>
              <a:t>. </a:t>
            </a:r>
            <a:r>
              <a:rPr lang="ko-KR" altLang="en-US" sz="2000" dirty="0">
                <a:latin typeface="Noto Sans KR"/>
              </a:rPr>
              <a:t>만약 캐리어가 감지되면</a:t>
            </a:r>
            <a:r>
              <a:rPr lang="en-US" altLang="ko-KR" sz="2000" dirty="0">
                <a:latin typeface="Noto Sans KR"/>
              </a:rPr>
              <a:t>, </a:t>
            </a:r>
            <a:r>
              <a:rPr lang="ko-KR" altLang="en-US" sz="2000" dirty="0">
                <a:latin typeface="Noto Sans KR"/>
              </a:rPr>
              <a:t>다시 말해 누군가가 네트워크 상에서 통신을 하고 있으면 자기가 보낼 정보가 있어도 못 보내고 기다린다</a:t>
            </a:r>
            <a:r>
              <a:rPr lang="en-US" altLang="ko-KR" sz="2000" dirty="0">
                <a:latin typeface="Noto Sans KR"/>
              </a:rPr>
              <a:t>. </a:t>
            </a:r>
            <a:r>
              <a:rPr lang="ko-KR" altLang="en-US" sz="2000" dirty="0">
                <a:latin typeface="Noto Sans KR"/>
              </a:rPr>
              <a:t>그러다가 네트워크에서 통신이 없어지면 눈치를 보다가 무조건 자기 데이터를 네트워크 상에 실어서 보낸다</a:t>
            </a:r>
            <a:r>
              <a:rPr lang="en-US" altLang="ko-KR" sz="2000" dirty="0">
                <a:latin typeface="Noto Sans KR"/>
              </a:rPr>
              <a:t>.</a:t>
            </a:r>
            <a:br>
              <a:rPr lang="en-US" altLang="ko-KR" sz="2000" dirty="0">
                <a:latin typeface="Noto Sans KR"/>
              </a:rPr>
            </a:br>
            <a:endParaRPr lang="en-US" altLang="ko-KR" sz="2000" dirty="0">
              <a:latin typeface="Noto Sans KR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Noto Sans KR"/>
              </a:rPr>
              <a:t>2. Multiple Access</a:t>
            </a:r>
            <a:r>
              <a:rPr lang="ko-KR" altLang="en-US" sz="2000" dirty="0">
                <a:solidFill>
                  <a:srgbClr val="FF0000"/>
                </a:solidFill>
                <a:latin typeface="Noto Sans KR"/>
              </a:rPr>
              <a:t> </a:t>
            </a:r>
            <a:r>
              <a:rPr lang="en-US" altLang="ko-KR" sz="2000" dirty="0">
                <a:solidFill>
                  <a:srgbClr val="FF0000"/>
                </a:solidFill>
                <a:latin typeface="Noto Sans KR"/>
              </a:rPr>
              <a:t>: </a:t>
            </a:r>
          </a:p>
          <a:p>
            <a:r>
              <a:rPr lang="ko-KR" altLang="en-US" sz="2000" dirty="0">
                <a:latin typeface="Noto Sans KR"/>
              </a:rPr>
              <a:t>만약 현재 네트워크 상에서 두 대의  장비가 보낼 데이터를 가지고 눈치를 살피고 있다고 가정해 보자</a:t>
            </a:r>
            <a:r>
              <a:rPr lang="en-US" altLang="ko-KR" sz="2000" dirty="0">
                <a:latin typeface="Noto Sans KR"/>
              </a:rPr>
              <a:t>. </a:t>
            </a:r>
            <a:r>
              <a:rPr lang="ko-KR" altLang="en-US" sz="2000" dirty="0">
                <a:latin typeface="Noto Sans KR"/>
              </a:rPr>
              <a:t> 네트워크 상에서 통신이 일어나지 않고 있다는 것을 확인하고 바로 두 컴퓨터가 동시에 각자 자신의 데이터를 네트워크 상에 실어서 보내는 경우</a:t>
            </a:r>
            <a:r>
              <a:rPr lang="en-US" altLang="ko-KR" sz="2000" dirty="0">
                <a:latin typeface="Noto Sans KR"/>
              </a:rPr>
              <a:t>, </a:t>
            </a:r>
            <a:r>
              <a:rPr lang="ko-KR" altLang="en-US" sz="2000" dirty="0">
                <a:latin typeface="Noto Sans KR"/>
              </a:rPr>
              <a:t>이더넷에서는 이런 경우를 </a:t>
            </a:r>
            <a:r>
              <a:rPr lang="en-US" altLang="ko-KR" sz="2000" dirty="0">
                <a:latin typeface="Noto Sans KR"/>
              </a:rPr>
              <a:t>Multiple Access </a:t>
            </a:r>
            <a:r>
              <a:rPr lang="ko-KR" altLang="en-US" sz="2000" dirty="0">
                <a:latin typeface="Noto Sans KR"/>
              </a:rPr>
              <a:t>라고 한다</a:t>
            </a:r>
            <a:r>
              <a:rPr lang="en-US" altLang="ko-KR" sz="2000" dirty="0">
                <a:latin typeface="Noto Sans KR"/>
              </a:rPr>
              <a:t>.</a:t>
            </a:r>
            <a:br>
              <a:rPr lang="en-US" altLang="ko-KR" sz="2000" dirty="0">
                <a:latin typeface="Noto Sans KR"/>
              </a:rPr>
            </a:br>
            <a:endParaRPr lang="en-US" altLang="ko-KR" sz="2000" dirty="0">
              <a:latin typeface="Noto Sans KR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Noto Sans KR"/>
              </a:rPr>
              <a:t>3. Collision Detection</a:t>
            </a:r>
            <a:r>
              <a:rPr lang="ko-KR" altLang="en-US" sz="2000" dirty="0">
                <a:solidFill>
                  <a:srgbClr val="FF0000"/>
                </a:solidFill>
                <a:latin typeface="Noto Sans KR"/>
              </a:rPr>
              <a:t> </a:t>
            </a:r>
            <a:r>
              <a:rPr lang="en-US" altLang="ko-KR" sz="2000" dirty="0">
                <a:solidFill>
                  <a:srgbClr val="FF0000"/>
                </a:solidFill>
                <a:latin typeface="Noto Sans KR"/>
              </a:rPr>
              <a:t>: </a:t>
            </a:r>
          </a:p>
          <a:p>
            <a:r>
              <a:rPr lang="ko-KR" altLang="en-US" sz="2000" dirty="0">
                <a:latin typeface="Noto Sans KR"/>
              </a:rPr>
              <a:t>통신에서 이렇게 두 개의 장비들이 데이터를 동시에 보내다가 부딪치는 경우를 충돌</a:t>
            </a:r>
            <a:r>
              <a:rPr lang="en-US" altLang="ko-KR" sz="2000" dirty="0">
                <a:latin typeface="Noto Sans KR"/>
              </a:rPr>
              <a:t>(Collision )</a:t>
            </a:r>
            <a:r>
              <a:rPr lang="ko-KR" altLang="en-US" sz="2000" dirty="0">
                <a:latin typeface="Noto Sans KR"/>
              </a:rPr>
              <a:t>이 발생했다고 한다</a:t>
            </a:r>
            <a:r>
              <a:rPr lang="en-US" altLang="ko-KR" sz="2000" dirty="0">
                <a:latin typeface="Noto Sans KR"/>
              </a:rPr>
              <a:t>. </a:t>
            </a:r>
            <a:r>
              <a:rPr lang="ko-KR" altLang="en-US" sz="2000" dirty="0">
                <a:latin typeface="Noto Sans KR"/>
              </a:rPr>
              <a:t>따라서 이더넷에서는 데이터를 네트워크에 실어서 보내고 나서도 혹시 다른 </a:t>
            </a:r>
            <a:r>
              <a:rPr lang="en-US" altLang="ko-KR" sz="2000" dirty="0">
                <a:latin typeface="Noto Sans KR"/>
              </a:rPr>
              <a:t>PC </a:t>
            </a:r>
            <a:r>
              <a:rPr lang="ko-KR" altLang="en-US" sz="2000" dirty="0">
                <a:latin typeface="Noto Sans KR"/>
              </a:rPr>
              <a:t>때문에 충돌이 발생하지 않았는지를 점검해야 하는데 이것이 </a:t>
            </a:r>
            <a:r>
              <a:rPr lang="en-US" altLang="ko-KR" sz="2000" dirty="0">
                <a:latin typeface="Noto Sans KR"/>
              </a:rPr>
              <a:t>Collision Detection </a:t>
            </a:r>
            <a:r>
              <a:rPr lang="ko-KR" altLang="en-US" sz="2000" dirty="0">
                <a:latin typeface="Noto Sans KR"/>
              </a:rPr>
              <a:t>이다</a:t>
            </a:r>
            <a:endParaRPr lang="ko-KR" altLang="en-US" sz="2000" b="0" i="0" dirty="0"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4806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484773" cy="866909"/>
          </a:xfrm>
        </p:spPr>
        <p:txBody>
          <a:bodyPr>
            <a:noAutofit/>
          </a:bodyPr>
          <a:lstStyle/>
          <a:p>
            <a:r>
              <a:rPr lang="en-US" altLang="ko-KR" b="1" dirty="0"/>
              <a:t>Collision Domain</a:t>
            </a:r>
            <a:endParaRPr lang="ko-KR" altLang="en-US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11DD4A-2889-42BE-8003-E075EFFBA24A}"/>
              </a:ext>
            </a:extLst>
          </p:cNvPr>
          <p:cNvSpPr/>
          <p:nvPr/>
        </p:nvSpPr>
        <p:spPr>
          <a:xfrm>
            <a:off x="567890" y="1643637"/>
            <a:ext cx="111627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"/>
              </a:rPr>
              <a:t>하나의 </a:t>
            </a:r>
            <a:r>
              <a:rPr lang="en-US" altLang="ko-KR" dirty="0">
                <a:latin typeface="Noto Sans KR"/>
              </a:rPr>
              <a:t>PC</a:t>
            </a:r>
            <a:r>
              <a:rPr lang="ko-KR" altLang="en-US" dirty="0">
                <a:latin typeface="Noto Sans KR"/>
              </a:rPr>
              <a:t>가 데이터를 보내고 있으면 다른 </a:t>
            </a:r>
            <a:r>
              <a:rPr lang="en-US" altLang="ko-KR" dirty="0">
                <a:latin typeface="Noto Sans KR"/>
              </a:rPr>
              <a:t>PC</a:t>
            </a:r>
            <a:r>
              <a:rPr lang="ko-KR" altLang="en-US" dirty="0">
                <a:latin typeface="Noto Sans KR"/>
              </a:rPr>
              <a:t>는 데이터를 보낼 수 없게 되는 </a:t>
            </a:r>
            <a:r>
              <a:rPr lang="en-US" altLang="ko-KR" dirty="0">
                <a:latin typeface="Noto Sans KR"/>
              </a:rPr>
              <a:t>CSMA/CD </a:t>
            </a:r>
            <a:r>
              <a:rPr lang="ko-KR" altLang="en-US" dirty="0">
                <a:latin typeface="Noto Sans KR"/>
              </a:rPr>
              <a:t>효과가 미치는 영역</a:t>
            </a:r>
            <a:r>
              <a:rPr lang="en-US" altLang="ko-KR" dirty="0">
                <a:latin typeface="Noto Sans KR"/>
              </a:rPr>
              <a:t>, </a:t>
            </a:r>
            <a:r>
              <a:rPr lang="ko-KR" altLang="en-US" dirty="0">
                <a:latin typeface="Noto Sans KR"/>
              </a:rPr>
              <a:t>즉 </a:t>
            </a:r>
            <a:r>
              <a:rPr lang="en-US" altLang="ko-KR" dirty="0">
                <a:latin typeface="Noto Sans KR"/>
              </a:rPr>
              <a:t>Collision</a:t>
            </a:r>
            <a:r>
              <a:rPr lang="ko-KR" altLang="en-US" dirty="0">
                <a:latin typeface="Noto Sans KR"/>
              </a:rPr>
              <a:t>이 발생하는 영역을 </a:t>
            </a:r>
            <a:r>
              <a:rPr lang="en-US" altLang="ko-KR" dirty="0">
                <a:latin typeface="Noto Sans KR"/>
              </a:rPr>
              <a:t>Collision Domain (</a:t>
            </a:r>
            <a:r>
              <a:rPr lang="ko-KR" altLang="en-US" dirty="0" err="1">
                <a:latin typeface="Noto Sans KR"/>
              </a:rPr>
              <a:t>콜리전</a:t>
            </a:r>
            <a:r>
              <a:rPr lang="ko-KR" altLang="en-US" dirty="0">
                <a:latin typeface="Noto Sans KR"/>
              </a:rPr>
              <a:t> 도메인</a:t>
            </a:r>
            <a:r>
              <a:rPr lang="en-US" altLang="ko-KR" dirty="0">
                <a:latin typeface="Noto Sans KR"/>
              </a:rPr>
              <a:t>) </a:t>
            </a:r>
            <a:r>
              <a:rPr lang="ko-KR" altLang="en-US" dirty="0">
                <a:latin typeface="Noto Sans KR"/>
              </a:rPr>
              <a:t>이라고 한다</a:t>
            </a:r>
            <a:r>
              <a:rPr lang="en-US" altLang="ko-KR" dirty="0">
                <a:latin typeface="Noto Sans KR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latin typeface="Noto Sans KR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Noto Sans KR"/>
              </a:rPr>
              <a:t>Hub</a:t>
            </a:r>
            <a:r>
              <a:rPr lang="ko-KR" altLang="en-US" dirty="0">
                <a:latin typeface="Noto Sans KR"/>
              </a:rPr>
              <a:t>에 붙어 있는 하나의 </a:t>
            </a:r>
            <a:r>
              <a:rPr lang="en-US" altLang="ko-KR" dirty="0">
                <a:latin typeface="Noto Sans KR"/>
              </a:rPr>
              <a:t>PC</a:t>
            </a:r>
            <a:r>
              <a:rPr lang="ko-KR" altLang="en-US" dirty="0">
                <a:latin typeface="Noto Sans KR"/>
              </a:rPr>
              <a:t>가 </a:t>
            </a:r>
            <a:r>
              <a:rPr lang="en-US" altLang="ko-KR" dirty="0">
                <a:latin typeface="Noto Sans KR"/>
              </a:rPr>
              <a:t>Collision</a:t>
            </a:r>
            <a:r>
              <a:rPr lang="ko-KR" altLang="en-US" dirty="0">
                <a:latin typeface="Noto Sans KR"/>
              </a:rPr>
              <a:t>이 발생하면 그 </a:t>
            </a:r>
            <a:r>
              <a:rPr lang="en-US" altLang="ko-KR" dirty="0">
                <a:latin typeface="Noto Sans KR"/>
              </a:rPr>
              <a:t>Hub</a:t>
            </a:r>
            <a:r>
              <a:rPr lang="ko-KR" altLang="en-US" dirty="0">
                <a:latin typeface="Noto Sans KR"/>
              </a:rPr>
              <a:t>에 붙어 있는 모든 </a:t>
            </a:r>
            <a:r>
              <a:rPr lang="en-US" altLang="ko-KR" dirty="0">
                <a:latin typeface="Noto Sans KR"/>
              </a:rPr>
              <a:t>PC</a:t>
            </a:r>
            <a:r>
              <a:rPr lang="ko-KR" altLang="en-US" dirty="0">
                <a:latin typeface="Noto Sans KR"/>
              </a:rPr>
              <a:t>가 영향을 받는다는 개념이다</a:t>
            </a:r>
            <a:r>
              <a:rPr lang="en-US" altLang="ko-KR" dirty="0">
                <a:latin typeface="Noto Sans KR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latin typeface="Noto Sans KR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Noto Sans KR"/>
              </a:rPr>
              <a:t>Collision Detection (</a:t>
            </a:r>
            <a:r>
              <a:rPr lang="ko-KR" altLang="en-US" dirty="0">
                <a:latin typeface="Noto Sans KR"/>
              </a:rPr>
              <a:t>충돌 감지</a:t>
            </a:r>
            <a:r>
              <a:rPr lang="en-US" altLang="ko-KR" dirty="0">
                <a:latin typeface="Noto Sans KR"/>
              </a:rPr>
              <a:t>)  </a:t>
            </a:r>
            <a:r>
              <a:rPr lang="ko-KR" altLang="en-US" dirty="0" err="1">
                <a:latin typeface="Noto Sans KR"/>
              </a:rPr>
              <a:t>매커니즘은</a:t>
            </a:r>
            <a:r>
              <a:rPr lang="ko-KR" altLang="en-US" dirty="0">
                <a:latin typeface="Noto Sans KR"/>
              </a:rPr>
              <a:t> </a:t>
            </a:r>
            <a:r>
              <a:rPr lang="en-US" altLang="ko-KR" dirty="0">
                <a:latin typeface="Noto Sans KR"/>
              </a:rPr>
              <a:t>NIC</a:t>
            </a:r>
            <a:r>
              <a:rPr lang="ko-KR" altLang="en-US" dirty="0">
                <a:latin typeface="Noto Sans KR"/>
              </a:rPr>
              <a:t>에 구현되어 있으며 이는 데이터 </a:t>
            </a:r>
            <a:r>
              <a:rPr lang="ko-KR" altLang="en-US" dirty="0" err="1">
                <a:latin typeface="Noto Sans KR"/>
              </a:rPr>
              <a:t>송신시</a:t>
            </a:r>
            <a:r>
              <a:rPr lang="ko-KR" altLang="en-US" dirty="0">
                <a:latin typeface="Noto Sans KR"/>
              </a:rPr>
              <a:t> 매체에서 다른 호스트와 충돌이 생기는지 확인하는 절차이다</a:t>
            </a:r>
            <a:r>
              <a:rPr lang="en-US" altLang="ko-KR" dirty="0">
                <a:latin typeface="Noto Sans KR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latin typeface="Noto Sans KR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"/>
              </a:rPr>
              <a:t>일정 횟수</a:t>
            </a:r>
            <a:r>
              <a:rPr lang="en-US" altLang="ko-KR" dirty="0">
                <a:latin typeface="Noto Sans KR"/>
              </a:rPr>
              <a:t>(</a:t>
            </a:r>
            <a:r>
              <a:rPr lang="ko-KR" altLang="en-US" dirty="0">
                <a:latin typeface="Noto Sans KR"/>
              </a:rPr>
              <a:t>보통 </a:t>
            </a:r>
            <a:r>
              <a:rPr lang="en-US" altLang="ko-KR" dirty="0">
                <a:latin typeface="Noto Sans KR"/>
              </a:rPr>
              <a:t>16</a:t>
            </a:r>
            <a:r>
              <a:rPr lang="ko-KR" altLang="en-US" dirty="0">
                <a:latin typeface="Noto Sans KR"/>
              </a:rPr>
              <a:t>회</a:t>
            </a:r>
            <a:r>
              <a:rPr lang="en-US" altLang="ko-KR" dirty="0">
                <a:latin typeface="Noto Sans KR"/>
              </a:rPr>
              <a:t>)</a:t>
            </a:r>
            <a:r>
              <a:rPr lang="ko-KR" altLang="en-US" dirty="0">
                <a:latin typeface="Noto Sans KR"/>
              </a:rPr>
              <a:t>만큼 시도한 후</a:t>
            </a:r>
            <a:r>
              <a:rPr lang="en-US" altLang="ko-KR" dirty="0">
                <a:latin typeface="Noto Sans KR"/>
              </a:rPr>
              <a:t>, </a:t>
            </a:r>
            <a:r>
              <a:rPr lang="ko-KR" altLang="en-US" dirty="0">
                <a:latin typeface="Noto Sans KR"/>
              </a:rPr>
              <a:t>계속 충돌 감지 시 해당 패킷 폐기한다</a:t>
            </a:r>
            <a:r>
              <a:rPr lang="en-US" altLang="ko-KR" dirty="0">
                <a:latin typeface="Noto Sans KR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latin typeface="Noto Sans KR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"/>
              </a:rPr>
              <a:t>네트워크 구성 시 </a:t>
            </a:r>
            <a:r>
              <a:rPr lang="en-US" altLang="ko-KR" dirty="0">
                <a:latin typeface="Noto Sans KR"/>
              </a:rPr>
              <a:t>Collision Domain </a:t>
            </a:r>
            <a:r>
              <a:rPr lang="ko-KR" altLang="en-US" dirty="0">
                <a:latin typeface="Noto Sans KR"/>
              </a:rPr>
              <a:t>을 최소화 하는 것이 바람직하다</a:t>
            </a:r>
            <a:r>
              <a:rPr lang="en-US" altLang="ko-KR" dirty="0"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469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484773" cy="866909"/>
          </a:xfrm>
        </p:spPr>
        <p:txBody>
          <a:bodyPr>
            <a:noAutofit/>
          </a:bodyPr>
          <a:lstStyle/>
          <a:p>
            <a:r>
              <a:rPr lang="en-US" altLang="ko-KR" b="1" dirty="0"/>
              <a:t>LAN &amp; WAN</a:t>
            </a:r>
            <a:endParaRPr lang="ko-KR" altLang="en-US" sz="2800" b="1" dirty="0"/>
          </a:p>
        </p:txBody>
      </p:sp>
      <p:pic>
        <p:nvPicPr>
          <p:cNvPr id="4" name="Picture 2" descr="LAN, WAN의 정의와 차이점">
            <a:extLst>
              <a:ext uri="{FF2B5EF4-FFF2-40B4-BE49-F238E27FC236}">
                <a16:creationId xmlns:a16="http://schemas.microsoft.com/office/drawing/2014/main" id="{B49370CB-638B-4ED6-B37F-55CCEF05C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1" y="1791673"/>
            <a:ext cx="4914221" cy="448456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허브, 스위치, 라우터, 공유기 이게 다 뭐야?">
            <a:extLst>
              <a:ext uri="{FF2B5EF4-FFF2-40B4-BE49-F238E27FC236}">
                <a16:creationId xmlns:a16="http://schemas.microsoft.com/office/drawing/2014/main" id="{7509CDE1-126A-4AAC-B09B-7EF48B3E70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990" y="1791673"/>
            <a:ext cx="5004116" cy="44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43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861733"/>
            <a:ext cx="9422427" cy="1915647"/>
          </a:xfrm>
        </p:spPr>
        <p:txBody>
          <a:bodyPr anchor="ctr" anchorCtr="0">
            <a:normAutofit/>
          </a:bodyPr>
          <a:lstStyle/>
          <a:p>
            <a:r>
              <a:rPr lang="en-US" altLang="ko-KR" sz="4800" b="1" dirty="0"/>
              <a:t>MAC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(Media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Access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Control)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Address</a:t>
            </a:r>
            <a:endParaRPr lang="ko-KR" altLang="en-US" sz="4800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1DBFA-5B53-4C73-909D-923F3E3B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9422429" cy="8604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35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MAC(</a:t>
            </a:r>
            <a:r>
              <a:rPr lang="en-US" altLang="ko-KR" sz="4000" b="1" dirty="0">
                <a:solidFill>
                  <a:srgbClr val="FF0000"/>
                </a:solidFill>
              </a:rPr>
              <a:t>M</a:t>
            </a:r>
            <a:r>
              <a:rPr lang="en-US" altLang="ko-KR" sz="4000" b="1" dirty="0"/>
              <a:t>edia </a:t>
            </a:r>
            <a:r>
              <a:rPr lang="en-US" altLang="ko-KR" sz="4000" b="1" dirty="0">
                <a:solidFill>
                  <a:srgbClr val="FF0000"/>
                </a:solidFill>
              </a:rPr>
              <a:t>A</a:t>
            </a:r>
            <a:r>
              <a:rPr lang="en-US" altLang="ko-KR" sz="4000" b="1" dirty="0"/>
              <a:t>ccess </a:t>
            </a:r>
            <a:r>
              <a:rPr lang="en-US" altLang="ko-KR" sz="4000" b="1" dirty="0">
                <a:solidFill>
                  <a:srgbClr val="FF0000"/>
                </a:solidFill>
              </a:rPr>
              <a:t>C</a:t>
            </a:r>
            <a:r>
              <a:rPr lang="en-US" altLang="ko-KR" sz="4000" b="1" dirty="0"/>
              <a:t>ontrol) Address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16F95-8DC9-4FC0-815B-28BC4C80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632858"/>
            <a:ext cx="11060837" cy="26755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맥</a:t>
            </a:r>
            <a:r>
              <a:rPr lang="en-US" altLang="ko-KR" sz="1600" dirty="0"/>
              <a:t>(MAC)</a:t>
            </a:r>
            <a:r>
              <a:rPr lang="ko-KR" altLang="en-US" sz="1600" dirty="0"/>
              <a:t>은 </a:t>
            </a:r>
            <a:r>
              <a:rPr lang="en-US" altLang="ko-KR" sz="1600" dirty="0"/>
              <a:t>Media</a:t>
            </a:r>
            <a:r>
              <a:rPr lang="ko-KR" altLang="en-US" sz="1600" dirty="0"/>
              <a:t> </a:t>
            </a:r>
            <a:r>
              <a:rPr lang="en-US" altLang="ko-KR" sz="1600" dirty="0"/>
              <a:t>Access Control</a:t>
            </a:r>
            <a:r>
              <a:rPr lang="ko-KR" altLang="en-US" sz="1600" dirty="0"/>
              <a:t>의 약자로</a:t>
            </a:r>
            <a:r>
              <a:rPr lang="en-US" altLang="ko-KR" sz="1600" dirty="0"/>
              <a:t>, </a:t>
            </a:r>
            <a:r>
              <a:rPr lang="ko-KR" altLang="en-US" sz="1600" dirty="0"/>
              <a:t>장비는 네트워크 상에서 통신하려면 서로를 인식할 수 있는 일종의 인식번호 같은 것이 있어야 하는데 그것이 </a:t>
            </a:r>
            <a:r>
              <a:rPr lang="en-US" altLang="ko-KR" sz="1600" dirty="0"/>
              <a:t>MAC </a:t>
            </a:r>
            <a:r>
              <a:rPr lang="ko-KR" altLang="en-US" sz="1600" dirty="0"/>
              <a:t>주소이다</a:t>
            </a:r>
            <a:r>
              <a:rPr lang="en-US" altLang="ko-KR" sz="16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표현 형식 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00-60-97-8F-4F-86</a:t>
            </a:r>
            <a:r>
              <a:rPr lang="en-US" altLang="ko-KR" sz="1600" dirty="0"/>
              <a:t>    </a:t>
            </a:r>
            <a:r>
              <a:rPr lang="ko-KR" altLang="en-US" sz="1600" dirty="0"/>
              <a:t>또는</a:t>
            </a:r>
            <a:r>
              <a:rPr lang="en-US" altLang="ko-KR" sz="1600" dirty="0"/>
              <a:t>   </a:t>
            </a:r>
            <a:r>
              <a:rPr lang="en-US" altLang="ko-KR" sz="1600" b="1" dirty="0">
                <a:solidFill>
                  <a:srgbClr val="FF0000"/>
                </a:solidFill>
              </a:rPr>
              <a:t>00:60:97:8F:4F:86</a:t>
            </a:r>
            <a:r>
              <a:rPr lang="en-US" altLang="ko-KR" sz="1600" dirty="0"/>
              <a:t>     </a:t>
            </a:r>
            <a:r>
              <a:rPr lang="ko-KR" altLang="en-US" sz="1600" dirty="0"/>
              <a:t>또는      </a:t>
            </a:r>
            <a:r>
              <a:rPr lang="en-US" altLang="ko-KR" sz="1600" b="1" dirty="0">
                <a:solidFill>
                  <a:srgbClr val="FF0000"/>
                </a:solidFill>
              </a:rPr>
              <a:t>0060.978F.4F86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600" dirty="0"/>
              <a:t>OUI(</a:t>
            </a:r>
            <a:r>
              <a:rPr lang="en-US" altLang="ko-KR" sz="1600" dirty="0">
                <a:solidFill>
                  <a:srgbClr val="FF0000"/>
                </a:solidFill>
              </a:rPr>
              <a:t>O</a:t>
            </a:r>
            <a:r>
              <a:rPr lang="en-US" altLang="ko-KR" sz="1600" dirty="0"/>
              <a:t>rganizational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U</a:t>
            </a:r>
            <a:r>
              <a:rPr lang="en-US" altLang="ko-KR" sz="1600" dirty="0"/>
              <a:t>nique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I</a:t>
            </a:r>
            <a:r>
              <a:rPr lang="en-US" altLang="ko-KR" sz="1600" dirty="0"/>
              <a:t>dentifier) : </a:t>
            </a:r>
            <a:r>
              <a:rPr lang="ko-KR" altLang="en-US" sz="1600" dirty="0"/>
              <a:t>생산자를 나타내는 코드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, 00-60-97)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600" dirty="0"/>
              <a:t>HI(</a:t>
            </a:r>
            <a:r>
              <a:rPr lang="en-US" altLang="ko-KR" sz="1600" dirty="0">
                <a:solidFill>
                  <a:srgbClr val="FF0000"/>
                </a:solidFill>
              </a:rPr>
              <a:t>H</a:t>
            </a:r>
            <a:r>
              <a:rPr lang="en-US" altLang="ko-KR" sz="1600" dirty="0"/>
              <a:t>ost </a:t>
            </a:r>
            <a:r>
              <a:rPr lang="en-US" altLang="ko-KR" sz="1600" dirty="0">
                <a:solidFill>
                  <a:srgbClr val="FF0000"/>
                </a:solidFill>
              </a:rPr>
              <a:t>I</a:t>
            </a:r>
            <a:r>
              <a:rPr lang="en-US" altLang="ko-KR" sz="1600" dirty="0"/>
              <a:t>dentifier) : </a:t>
            </a:r>
            <a:r>
              <a:rPr lang="ko-KR" altLang="en-US" sz="1600" dirty="0"/>
              <a:t>각 메이커에서 각 장비에 분배하여 배정하는 코드</a:t>
            </a:r>
            <a:r>
              <a:rPr lang="en-US" altLang="ko-KR" sz="1600" dirty="0"/>
              <a:t> (</a:t>
            </a:r>
            <a:r>
              <a:rPr lang="ko-KR" altLang="en-US" sz="1600" dirty="0"/>
              <a:t>예</a:t>
            </a:r>
            <a:r>
              <a:rPr lang="en-US" altLang="ko-KR" sz="1600" dirty="0"/>
              <a:t>, 8F-4F-86)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네트워크 장비에 고정되어 있는 주소이며</a:t>
            </a:r>
            <a:r>
              <a:rPr lang="en-US" altLang="ko-KR" sz="1600" dirty="0"/>
              <a:t>, </a:t>
            </a:r>
            <a:r>
              <a:rPr lang="ko-KR" altLang="en-US" sz="1600" dirty="0"/>
              <a:t>원칙적으로 전세계에서 유일하여야 한다</a:t>
            </a:r>
            <a:r>
              <a:rPr lang="en-US" altLang="ko-KR" sz="16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dirty="0"/>
              <a:t>MAC</a:t>
            </a:r>
            <a:r>
              <a:rPr lang="ko-KR" altLang="en-US" sz="1400" dirty="0"/>
              <a:t> 등록 및 구매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https://standards.ieee.org/products-services/regauth/oui/index.html</a:t>
            </a:r>
            <a:r>
              <a:rPr lang="en-US" altLang="ko-KR" sz="14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dirty="0"/>
              <a:t>MAC </a:t>
            </a:r>
            <a:r>
              <a:rPr lang="ko-KR" altLang="en-US" sz="1400" dirty="0"/>
              <a:t>조회 </a:t>
            </a:r>
            <a:r>
              <a:rPr lang="en-US" altLang="ko-KR" sz="1400" dirty="0"/>
              <a:t>(OUI)</a:t>
            </a:r>
            <a:r>
              <a:rPr lang="ko-KR" altLang="en-US" sz="1400" dirty="0"/>
              <a:t>   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https://regauth.standards.ieee.org/standards-ra-web/pub/view.html#registries</a:t>
            </a:r>
            <a:r>
              <a:rPr lang="en-US" altLang="ko-KR" sz="1400" dirty="0"/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C7DA94-7380-4C29-81B2-D8F6583C0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68861"/>
              </p:ext>
            </p:extLst>
          </p:nvPr>
        </p:nvGraphicFramePr>
        <p:xfrm>
          <a:off x="716691" y="5635692"/>
          <a:ext cx="1083017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7168">
                  <a:extLst>
                    <a:ext uri="{9D8B030D-6E8A-4147-A177-3AD203B41FA5}">
                      <a16:colId xmlns:a16="http://schemas.microsoft.com/office/drawing/2014/main" val="4219662458"/>
                    </a:ext>
                  </a:extLst>
                </a:gridCol>
                <a:gridCol w="1547168">
                  <a:extLst>
                    <a:ext uri="{9D8B030D-6E8A-4147-A177-3AD203B41FA5}">
                      <a16:colId xmlns:a16="http://schemas.microsoft.com/office/drawing/2014/main" val="3380131740"/>
                    </a:ext>
                  </a:extLst>
                </a:gridCol>
                <a:gridCol w="1547168">
                  <a:extLst>
                    <a:ext uri="{9D8B030D-6E8A-4147-A177-3AD203B41FA5}">
                      <a16:colId xmlns:a16="http://schemas.microsoft.com/office/drawing/2014/main" val="4164215038"/>
                    </a:ext>
                  </a:extLst>
                </a:gridCol>
                <a:gridCol w="1547168">
                  <a:extLst>
                    <a:ext uri="{9D8B030D-6E8A-4147-A177-3AD203B41FA5}">
                      <a16:colId xmlns:a16="http://schemas.microsoft.com/office/drawing/2014/main" val="2693981279"/>
                    </a:ext>
                  </a:extLst>
                </a:gridCol>
                <a:gridCol w="1547168">
                  <a:extLst>
                    <a:ext uri="{9D8B030D-6E8A-4147-A177-3AD203B41FA5}">
                      <a16:colId xmlns:a16="http://schemas.microsoft.com/office/drawing/2014/main" val="3318685838"/>
                    </a:ext>
                  </a:extLst>
                </a:gridCol>
                <a:gridCol w="1547168">
                  <a:extLst>
                    <a:ext uri="{9D8B030D-6E8A-4147-A177-3AD203B41FA5}">
                      <a16:colId xmlns:a16="http://schemas.microsoft.com/office/drawing/2014/main" val="3016824419"/>
                    </a:ext>
                  </a:extLst>
                </a:gridCol>
                <a:gridCol w="1547168">
                  <a:extLst>
                    <a:ext uri="{9D8B030D-6E8A-4147-A177-3AD203B41FA5}">
                      <a16:colId xmlns:a16="http://schemas.microsoft.com/office/drawing/2014/main" val="358018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0000 0000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0110 0000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1001 0111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1000 1111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0100 1111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1000 0110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2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16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9898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363AD78-B675-49B5-B9C3-97C0898BB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78904"/>
              </p:ext>
            </p:extLst>
          </p:nvPr>
        </p:nvGraphicFramePr>
        <p:xfrm>
          <a:off x="716691" y="4308390"/>
          <a:ext cx="1083017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069">
                  <a:extLst>
                    <a:ext uri="{9D8B030D-6E8A-4147-A177-3AD203B41FA5}">
                      <a16:colId xmlns:a16="http://schemas.microsoft.com/office/drawing/2014/main" val="3378086711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2203804807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1798739941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3935023313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2229092284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4081935996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3604280224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2779997345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943473649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3153871380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3300543302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1735396420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1499727486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2345909501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1392787903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2101960997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val="3542917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1111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3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58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45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36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861733"/>
            <a:ext cx="9422427" cy="1915647"/>
          </a:xfrm>
        </p:spPr>
        <p:txBody>
          <a:bodyPr anchor="ctr" anchorCtr="0">
            <a:normAutofit/>
          </a:bodyPr>
          <a:lstStyle/>
          <a:p>
            <a:r>
              <a:rPr lang="ko-KR" altLang="en-US" sz="4800" b="1" dirty="0"/>
              <a:t>네트워크 전송방식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1DBFA-5B53-4C73-909D-923F3E3B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9422429" cy="8604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85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Unicast</a:t>
            </a:r>
            <a:endParaRPr lang="ko-KR" altLang="en-US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B1E345-1297-4238-89C8-3255B79A4C2F}"/>
              </a:ext>
            </a:extLst>
          </p:cNvPr>
          <p:cNvSpPr/>
          <p:nvPr/>
        </p:nvSpPr>
        <p:spPr>
          <a:xfrm>
            <a:off x="567889" y="1582341"/>
            <a:ext cx="112711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Unicast</a:t>
            </a:r>
            <a:r>
              <a:rPr lang="ko-KR" altLang="en-US" dirty="0"/>
              <a:t>는 </a:t>
            </a:r>
            <a:r>
              <a:rPr lang="en-US" altLang="ko-KR" dirty="0"/>
              <a:t>1:1</a:t>
            </a:r>
            <a:r>
              <a:rPr lang="ko-KR" altLang="en-US" dirty="0"/>
              <a:t>로 데이터를 전달하는 통신 방식이다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구체적으로 데이터를 보내는 </a:t>
            </a:r>
            <a:r>
              <a:rPr lang="en-US" altLang="ko-KR" dirty="0"/>
              <a:t>PC</a:t>
            </a:r>
            <a:r>
              <a:rPr lang="ko-KR" altLang="en-US" dirty="0"/>
              <a:t>는</a:t>
            </a:r>
            <a:r>
              <a:rPr lang="en-US" altLang="ko-KR" dirty="0"/>
              <a:t>,</a:t>
            </a:r>
            <a:r>
              <a:rPr lang="ko-KR" altLang="en-US" dirty="0"/>
              <a:t> 자신의 </a:t>
            </a:r>
            <a:r>
              <a:rPr lang="en-US" altLang="ko-KR" dirty="0"/>
              <a:t>MAC Address</a:t>
            </a:r>
            <a:r>
              <a:rPr lang="ko-KR" altLang="en-US" dirty="0"/>
              <a:t>를 적고</a:t>
            </a:r>
            <a:r>
              <a:rPr lang="en-US" altLang="ko-KR" dirty="0"/>
              <a:t>,</a:t>
            </a:r>
            <a:r>
              <a:rPr lang="ko-KR" altLang="en-US" dirty="0"/>
              <a:t> 받는 쪽 </a:t>
            </a:r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/>
              <a:t>MAC Address</a:t>
            </a:r>
            <a:r>
              <a:rPr lang="ko-KR" altLang="en-US" dirty="0"/>
              <a:t>도 적어 프레임에 감싸 데이터를 전달한다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그 다음 같은 지역의 로컬 네트워크 환경은 일반적으로 </a:t>
            </a:r>
            <a:r>
              <a:rPr lang="en-US" altLang="ko-KR" dirty="0"/>
              <a:t>Shared</a:t>
            </a:r>
            <a:r>
              <a:rPr lang="ko-KR" altLang="en-US" dirty="0"/>
              <a:t>한 통신 방식을 취하기 때문에</a:t>
            </a:r>
            <a:r>
              <a:rPr lang="en-US" altLang="ko-KR" dirty="0"/>
              <a:t>, </a:t>
            </a:r>
            <a:r>
              <a:rPr lang="ko-KR" altLang="en-US" dirty="0"/>
              <a:t>일단 같은 네트워크 서식지에 있는 모든 </a:t>
            </a:r>
            <a:r>
              <a:rPr lang="en-US" altLang="ko-KR" dirty="0"/>
              <a:t>PC</a:t>
            </a:r>
            <a:r>
              <a:rPr lang="ko-KR" altLang="en-US" dirty="0"/>
              <a:t>는 프레임 받게 된다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각각의 </a:t>
            </a:r>
            <a:r>
              <a:rPr lang="en-US" altLang="ko-KR" dirty="0"/>
              <a:t>PC</a:t>
            </a:r>
            <a:r>
              <a:rPr lang="ko-KR" altLang="en-US" dirty="0"/>
              <a:t>는 받는 쪽 </a:t>
            </a:r>
            <a:r>
              <a:rPr lang="en-US" altLang="ko-KR" dirty="0"/>
              <a:t>MAC Address</a:t>
            </a:r>
            <a:r>
              <a:rPr lang="ko-KR" altLang="en-US" dirty="0"/>
              <a:t>와 자신의 </a:t>
            </a:r>
            <a:r>
              <a:rPr lang="en-US" altLang="ko-KR" dirty="0"/>
              <a:t>LAN</a:t>
            </a:r>
            <a:r>
              <a:rPr lang="ko-KR" altLang="en-US" dirty="0"/>
              <a:t> 카드 </a:t>
            </a:r>
            <a:r>
              <a:rPr lang="en-US" altLang="ko-KR" dirty="0"/>
              <a:t>MAC Address</a:t>
            </a:r>
            <a:r>
              <a:rPr lang="ko-KR" altLang="en-US" dirty="0"/>
              <a:t>를 비교하여</a:t>
            </a:r>
            <a:r>
              <a:rPr lang="en-US" altLang="ko-KR" dirty="0"/>
              <a:t>, MAC Address</a:t>
            </a:r>
            <a:r>
              <a:rPr lang="ko-KR" altLang="en-US" dirty="0"/>
              <a:t>가 서로 다르다면 </a:t>
            </a:r>
            <a:r>
              <a:rPr lang="en-US" altLang="ko-KR" dirty="0"/>
              <a:t>CPU</a:t>
            </a:r>
            <a:r>
              <a:rPr lang="ko-KR" altLang="en-US" dirty="0"/>
              <a:t>에게 보내지 않고 프레임을 폐기 처분한다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만약 </a:t>
            </a:r>
            <a:r>
              <a:rPr lang="en-US" altLang="ko-KR" dirty="0"/>
              <a:t>MAC Address</a:t>
            </a:r>
            <a:r>
              <a:rPr lang="ko-KR" altLang="en-US" dirty="0"/>
              <a:t>가 같다면 </a:t>
            </a:r>
            <a:r>
              <a:rPr lang="en-US" altLang="ko-KR" dirty="0"/>
              <a:t>PC</a:t>
            </a:r>
            <a:r>
              <a:rPr lang="ko-KR" altLang="en-US" dirty="0"/>
              <a:t>는 </a:t>
            </a:r>
            <a:r>
              <a:rPr lang="en-US" altLang="ko-KR" dirty="0"/>
              <a:t>CPU</a:t>
            </a:r>
            <a:r>
              <a:rPr lang="ko-KR" altLang="en-US" dirty="0"/>
              <a:t>위에 프레임을 올린다</a:t>
            </a:r>
            <a:r>
              <a:rPr lang="en-US" altLang="ko-KR" dirty="0"/>
              <a:t>(Broadcast</a:t>
            </a:r>
            <a:r>
              <a:rPr lang="ko-KR" altLang="en-US" dirty="0"/>
              <a:t> 경우 </a:t>
            </a:r>
            <a:r>
              <a:rPr lang="en-US" altLang="ko-KR" dirty="0"/>
              <a:t>PC </a:t>
            </a:r>
            <a:r>
              <a:rPr lang="ko-KR" altLang="en-US" dirty="0"/>
              <a:t>성능이 떨어질 수 있는데</a:t>
            </a:r>
            <a:r>
              <a:rPr lang="en-US" altLang="ko-KR" dirty="0"/>
              <a:t>, </a:t>
            </a:r>
            <a:r>
              <a:rPr lang="ko-KR" altLang="en-US" dirty="0"/>
              <a:t>그 이유는 모든 프레임을 다 </a:t>
            </a:r>
            <a:r>
              <a:rPr lang="en-US" altLang="ko-KR" dirty="0"/>
              <a:t>CPU</a:t>
            </a:r>
            <a:r>
              <a:rPr lang="ko-KR" altLang="en-US" dirty="0"/>
              <a:t>에 올리기 때문이다</a:t>
            </a:r>
            <a:r>
              <a:rPr lang="en-US" altLang="ko-KR" dirty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18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4DB157-AE10-4048-97BA-7E06458A3F06}"/>
              </a:ext>
            </a:extLst>
          </p:cNvPr>
          <p:cNvSpPr txBox="1">
            <a:spLocks/>
          </p:cNvSpPr>
          <p:nvPr/>
        </p:nvSpPr>
        <p:spPr>
          <a:xfrm>
            <a:off x="645130" y="452718"/>
            <a:ext cx="9404723" cy="90581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목차 </a:t>
            </a:r>
            <a:r>
              <a:rPr lang="en-US" altLang="ko-KR" b="1" dirty="0"/>
              <a:t>(Contents)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623D16-F94D-4033-A243-AA9E733830DE}"/>
              </a:ext>
            </a:extLst>
          </p:cNvPr>
          <p:cNvSpPr txBox="1"/>
          <p:nvPr/>
        </p:nvSpPr>
        <p:spPr>
          <a:xfrm>
            <a:off x="558045" y="1442284"/>
            <a:ext cx="5280895" cy="462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OSI</a:t>
            </a:r>
            <a:r>
              <a:rPr lang="ko-KR" altLang="en-US" sz="2000" dirty="0"/>
              <a:t> </a:t>
            </a:r>
            <a:r>
              <a:rPr lang="en-US" altLang="ko-KR" sz="2000" dirty="0"/>
              <a:t>7 Layer : Overview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네트워킹</a:t>
            </a:r>
            <a:endParaRPr lang="en-US" altLang="ko-KR" sz="20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네트워크 구성 방식</a:t>
            </a:r>
            <a:endParaRPr lang="en-US" altLang="ko-KR" sz="14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네트워크 통신 방식</a:t>
            </a:r>
            <a:endParaRPr lang="en-US" altLang="ko-KR" sz="1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MAC(Media Access Control)</a:t>
            </a:r>
            <a:r>
              <a:rPr lang="ko-KR" altLang="en-US" sz="2000" dirty="0"/>
              <a:t> </a:t>
            </a:r>
            <a:r>
              <a:rPr lang="en-US" altLang="ko-KR" sz="2000" dirty="0"/>
              <a:t>Address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네트워크 전송방식</a:t>
            </a:r>
            <a:endParaRPr lang="en-US" altLang="ko-KR" sz="20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Unicast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Broadcast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Multicast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ARP(Address Resolution Protocol)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LAN</a:t>
            </a:r>
            <a:r>
              <a:rPr lang="ko-KR" altLang="en-US" sz="1400" dirty="0"/>
              <a:t> 내부</a:t>
            </a:r>
            <a:endParaRPr lang="en-US" altLang="ko-KR" sz="14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LAN </a:t>
            </a:r>
            <a:r>
              <a:rPr lang="ko-KR" altLang="en-US" sz="1400" dirty="0"/>
              <a:t>외부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F6BB2-2D85-4B5F-A308-8ACE91FB723D}"/>
              </a:ext>
            </a:extLst>
          </p:cNvPr>
          <p:cNvSpPr txBox="1"/>
          <p:nvPr/>
        </p:nvSpPr>
        <p:spPr>
          <a:xfrm>
            <a:off x="6400802" y="1442284"/>
            <a:ext cx="5280895" cy="478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sz="2000" dirty="0"/>
              <a:t>네트워크 장비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Hub (</a:t>
            </a:r>
            <a:r>
              <a:rPr lang="ko-KR" altLang="en-US" sz="1400" dirty="0"/>
              <a:t>허브</a:t>
            </a:r>
            <a:r>
              <a:rPr lang="en-US" altLang="ko-KR" sz="1400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Bridge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브리지</a:t>
            </a:r>
            <a:r>
              <a:rPr lang="en-US" altLang="ko-KR" sz="1400" dirty="0"/>
              <a:t>),  Switch (</a:t>
            </a:r>
            <a:r>
              <a:rPr lang="ko-KR" altLang="en-US" sz="1400" dirty="0"/>
              <a:t>스위치</a:t>
            </a:r>
            <a:r>
              <a:rPr lang="en-US" altLang="ko-KR" sz="1400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Router (</a:t>
            </a:r>
            <a:r>
              <a:rPr lang="ko-KR" altLang="en-US" sz="1400" dirty="0"/>
              <a:t>라우터</a:t>
            </a:r>
            <a:r>
              <a:rPr lang="en-US" altLang="ko-KR" sz="1400" dirty="0"/>
              <a:t>),  Routing Table (</a:t>
            </a:r>
            <a:r>
              <a:rPr lang="ko-KR" altLang="en-US" sz="1400" dirty="0"/>
              <a:t>라우팅 테이블</a:t>
            </a:r>
            <a:r>
              <a:rPr lang="en-US" altLang="ko-KR" sz="1400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IP </a:t>
            </a:r>
            <a:r>
              <a:rPr lang="ko-KR" altLang="en-US" sz="1400" dirty="0"/>
              <a:t>공유기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(L2, L3, L4, L7) </a:t>
            </a:r>
            <a:r>
              <a:rPr lang="ko-KR" altLang="en-US" sz="1400" dirty="0"/>
              <a:t>스위치</a:t>
            </a:r>
            <a:endParaRPr lang="en-US" altLang="ko-KR" sz="1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sz="2000" dirty="0"/>
              <a:t>IP(Internet Protocol) Address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IP Address  vs  Mac Address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표현 형식</a:t>
            </a:r>
            <a:endParaRPr lang="en-US" altLang="ko-KR" sz="14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IP Address Class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Subnet Mask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sz="2000" dirty="0"/>
              <a:t>기타 네트워크 용어들</a:t>
            </a:r>
            <a:endParaRPr lang="en-US" altLang="ko-KR" sz="2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sz="2000" dirty="0"/>
              <a:t>OSI 7 Layer : A</a:t>
            </a:r>
            <a:r>
              <a:rPr lang="ko-KR" altLang="en-US" sz="2000" dirty="0"/>
              <a:t> </a:t>
            </a:r>
            <a:r>
              <a:rPr lang="en-US" altLang="ko-KR" sz="2000" dirty="0"/>
              <a:t>few</a:t>
            </a:r>
            <a:r>
              <a:rPr lang="ko-KR" altLang="en-US" sz="2000" dirty="0"/>
              <a:t> </a:t>
            </a:r>
            <a:r>
              <a:rPr lang="en-US" altLang="ko-KR" sz="2000" dirty="0"/>
              <a:t>more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4402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Broadcast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A48502-7772-49A5-9571-90088AC9F210}"/>
              </a:ext>
            </a:extLst>
          </p:cNvPr>
          <p:cNvSpPr/>
          <p:nvPr/>
        </p:nvSpPr>
        <p:spPr>
          <a:xfrm>
            <a:off x="567889" y="1495837"/>
            <a:ext cx="112711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Broadcast</a:t>
            </a:r>
            <a:r>
              <a:rPr lang="ko-KR" altLang="en-US" dirty="0"/>
              <a:t>는 같은 네트워크 서식지에 있는 모든 </a:t>
            </a:r>
            <a:r>
              <a:rPr lang="en-US" altLang="ko-KR" dirty="0"/>
              <a:t>PC</a:t>
            </a:r>
            <a:r>
              <a:rPr lang="ko-KR" altLang="en-US" dirty="0"/>
              <a:t>들에게 데이터를 주는 방식이다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패킷</a:t>
            </a:r>
            <a:r>
              <a:rPr lang="en-US" altLang="ko-KR" dirty="0"/>
              <a:t>, </a:t>
            </a:r>
            <a:r>
              <a:rPr lang="ko-KR" altLang="en-US" dirty="0"/>
              <a:t>프레임을 받는 </a:t>
            </a:r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/>
              <a:t>MAC Address</a:t>
            </a:r>
            <a:r>
              <a:rPr lang="ko-KR" altLang="en-US" dirty="0"/>
              <a:t> 주소가 실제 프레임에 적혀 있는 </a:t>
            </a:r>
            <a:r>
              <a:rPr lang="en-US" altLang="ko-KR" dirty="0"/>
              <a:t>MAC Address</a:t>
            </a:r>
            <a:r>
              <a:rPr lang="ko-KR" altLang="en-US" dirty="0"/>
              <a:t>와 일치하지 않더라도 폐기하지 않고 </a:t>
            </a:r>
            <a:r>
              <a:rPr lang="en-US" altLang="ko-KR" dirty="0"/>
              <a:t>CPU</a:t>
            </a:r>
            <a:r>
              <a:rPr lang="ko-KR" altLang="en-US" dirty="0"/>
              <a:t>에게 인터럽트를 걸어 우선적으로 받은 패킷을 처리하게 한다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자신의 </a:t>
            </a:r>
            <a:r>
              <a:rPr lang="en-US" altLang="ko-KR" dirty="0"/>
              <a:t>LAN</a:t>
            </a:r>
            <a:r>
              <a:rPr lang="ko-KR" altLang="en-US" dirty="0"/>
              <a:t> 카드 </a:t>
            </a:r>
            <a:r>
              <a:rPr lang="en-US" altLang="ko-KR" dirty="0"/>
              <a:t>MAC Address</a:t>
            </a:r>
            <a:r>
              <a:rPr lang="ko-KR" altLang="en-US" dirty="0"/>
              <a:t> 주소와 일치하지 않는 패킷을 받더라도 </a:t>
            </a:r>
            <a:r>
              <a:rPr lang="en-US" altLang="ko-KR" dirty="0"/>
              <a:t>PC</a:t>
            </a:r>
            <a:r>
              <a:rPr lang="ko-KR" altLang="en-US" dirty="0"/>
              <a:t>는 </a:t>
            </a:r>
            <a:r>
              <a:rPr lang="en-US" altLang="ko-KR" dirty="0"/>
              <a:t>CPU</a:t>
            </a:r>
            <a:r>
              <a:rPr lang="ko-KR" altLang="en-US" dirty="0"/>
              <a:t>에게 패킷을 처리하게 시킨다</a:t>
            </a:r>
            <a:r>
              <a:rPr lang="en-US" altLang="ko-KR" dirty="0"/>
              <a:t>. </a:t>
            </a:r>
            <a:r>
              <a:rPr lang="ko-KR" altLang="en-US" dirty="0"/>
              <a:t>따라서 너무 많은 </a:t>
            </a:r>
            <a:r>
              <a:rPr lang="en-US" altLang="ko-KR" dirty="0"/>
              <a:t>Broadcast</a:t>
            </a:r>
            <a:r>
              <a:rPr lang="ko-KR" altLang="en-US" dirty="0"/>
              <a:t>는 같은 서식지의 네트워크에 많은 노드를 발생시켜 혼잡을 야기하며</a:t>
            </a:r>
            <a:r>
              <a:rPr lang="en-US" altLang="ko-KR" dirty="0"/>
              <a:t>, </a:t>
            </a:r>
            <a:r>
              <a:rPr lang="ko-KR" altLang="en-US" dirty="0"/>
              <a:t>그 안에 거주하는 </a:t>
            </a:r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/>
              <a:t>CPU</a:t>
            </a:r>
            <a:r>
              <a:rPr lang="ko-KR" altLang="en-US" dirty="0"/>
              <a:t>에 성능을 저하시킬 수 있다</a:t>
            </a:r>
            <a:r>
              <a:rPr lang="en-US" altLang="ko-KR" dirty="0"/>
              <a:t>. </a:t>
            </a:r>
            <a:r>
              <a:rPr lang="ko-KR" altLang="en-US" dirty="0"/>
              <a:t>그럼 보통 이 </a:t>
            </a:r>
            <a:r>
              <a:rPr lang="en-US" altLang="ko-KR" dirty="0"/>
              <a:t>Broadcast</a:t>
            </a:r>
            <a:r>
              <a:rPr lang="ko-KR" altLang="en-US" dirty="0"/>
              <a:t>를 왜 이용할까</a:t>
            </a:r>
            <a:r>
              <a:rPr lang="en-US" altLang="ko-KR" dirty="0"/>
              <a:t>?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만약 받는 </a:t>
            </a:r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/>
              <a:t>MAC</a:t>
            </a:r>
            <a:r>
              <a:rPr lang="ko-KR" altLang="en-US" dirty="0"/>
              <a:t>주소는 모르고 </a:t>
            </a:r>
            <a:r>
              <a:rPr lang="en-US" altLang="ko-KR" dirty="0"/>
              <a:t>IP</a:t>
            </a:r>
            <a:r>
              <a:rPr lang="ko-KR" altLang="en-US" dirty="0"/>
              <a:t>주소만 알고있을 때 받는 </a:t>
            </a:r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/>
              <a:t>MAC</a:t>
            </a:r>
            <a:r>
              <a:rPr lang="ko-KR" altLang="en-US" dirty="0"/>
              <a:t>주소를 알기 위해 </a:t>
            </a:r>
            <a:r>
              <a:rPr lang="en-US" altLang="ko-KR" dirty="0"/>
              <a:t>Broadcast</a:t>
            </a:r>
            <a:r>
              <a:rPr lang="ko-KR" altLang="en-US" dirty="0"/>
              <a:t>를 날린다</a:t>
            </a:r>
            <a:r>
              <a:rPr lang="en-US" altLang="ko-KR" dirty="0"/>
              <a:t>. </a:t>
            </a:r>
            <a:r>
              <a:rPr lang="ko-KR" altLang="en-US" dirty="0"/>
              <a:t>즉 같은 네트워크 안에서 </a:t>
            </a:r>
            <a:r>
              <a:rPr lang="en-US" altLang="ko-KR" dirty="0"/>
              <a:t>"</a:t>
            </a:r>
            <a:r>
              <a:rPr lang="ko-KR" altLang="en-US" dirty="0"/>
              <a:t>다들 들으세요 여기 이런 </a:t>
            </a:r>
            <a:r>
              <a:rPr lang="en-US" altLang="ko-KR" dirty="0"/>
              <a:t>IP</a:t>
            </a:r>
            <a:r>
              <a:rPr lang="ko-KR" altLang="en-US" dirty="0"/>
              <a:t>주소 가진 </a:t>
            </a:r>
            <a:r>
              <a:rPr lang="en-US" altLang="ko-KR" dirty="0"/>
              <a:t>PC </a:t>
            </a:r>
            <a:r>
              <a:rPr lang="ko-KR" altLang="en-US" dirty="0"/>
              <a:t>있으면 알려줘</a:t>
            </a:r>
            <a:r>
              <a:rPr lang="en-US" altLang="ko-KR" dirty="0"/>
              <a:t>!" </a:t>
            </a:r>
            <a:r>
              <a:rPr lang="ko-KR" altLang="en-US" dirty="0"/>
              <a:t>라고 외친다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그럼 해당 </a:t>
            </a:r>
            <a:r>
              <a:rPr lang="en-US" altLang="ko-KR" dirty="0"/>
              <a:t>PC</a:t>
            </a:r>
            <a:r>
              <a:rPr lang="ko-KR" altLang="en-US" dirty="0"/>
              <a:t>는 자신의 </a:t>
            </a:r>
            <a:r>
              <a:rPr lang="en-US" altLang="ko-KR" dirty="0"/>
              <a:t>MAC</a:t>
            </a:r>
            <a:r>
              <a:rPr lang="ko-KR" altLang="en-US" dirty="0"/>
              <a:t>주소를 전달해 준다</a:t>
            </a:r>
            <a:r>
              <a:rPr lang="en-US" altLang="ko-KR" dirty="0"/>
              <a:t>. </a:t>
            </a:r>
            <a:r>
              <a:rPr lang="ko-KR" altLang="en-US" dirty="0"/>
              <a:t>결국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주소로 바꾸는 과정 </a:t>
            </a:r>
            <a:r>
              <a:rPr lang="en-US" altLang="ko-KR" dirty="0"/>
              <a:t>,</a:t>
            </a:r>
            <a:r>
              <a:rPr lang="ko-KR" altLang="en-US" dirty="0"/>
              <a:t>얻어내는 과정 이를 </a:t>
            </a:r>
            <a:r>
              <a:rPr lang="en-US" altLang="ko-KR" dirty="0"/>
              <a:t>ARP(Address Resolution Protocol)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r>
              <a:rPr lang="ko-KR" altLang="en-US" dirty="0"/>
              <a:t>그 외에도 서버가 다수의 클라이언트에게 특정 서비스를 하기 위해서 </a:t>
            </a:r>
            <a:r>
              <a:rPr lang="en-US" altLang="ko-KR" dirty="0"/>
              <a:t>Broadcast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Broadcast </a:t>
            </a:r>
            <a:r>
              <a:rPr lang="ko-KR" altLang="en-US" dirty="0"/>
              <a:t>전송이 닿는 영역을 </a:t>
            </a:r>
            <a:r>
              <a:rPr lang="en-US" altLang="ko-KR" dirty="0"/>
              <a:t>Broadcast Domain </a:t>
            </a:r>
            <a:r>
              <a:rPr lang="ko-KR" altLang="en-US" dirty="0"/>
              <a:t>이라고 하며</a:t>
            </a:r>
            <a:r>
              <a:rPr lang="en-US" altLang="ko-KR" dirty="0"/>
              <a:t>, </a:t>
            </a:r>
            <a:r>
              <a:rPr lang="ko-KR" altLang="en-US" dirty="0"/>
              <a:t>일반적으로 라우터 내의 네트워크를 의미하며</a:t>
            </a:r>
            <a:r>
              <a:rPr lang="en-US" altLang="ko-KR" dirty="0"/>
              <a:t>, Broadcast</a:t>
            </a:r>
            <a:r>
              <a:rPr lang="ko-KR" altLang="en-US" dirty="0"/>
              <a:t>용 </a:t>
            </a:r>
            <a:r>
              <a:rPr lang="en-US" altLang="ko-KR" dirty="0"/>
              <a:t>MAC</a:t>
            </a:r>
            <a:r>
              <a:rPr lang="ko-KR" altLang="en-US" dirty="0"/>
              <a:t> 주소는 </a:t>
            </a:r>
            <a:r>
              <a:rPr lang="en-US" altLang="ko-KR" dirty="0"/>
              <a:t>FF-FF-FF-FF-FF-FF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2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Multicast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F41386-C993-4020-9A4E-A4F13C520506}"/>
              </a:ext>
            </a:extLst>
          </p:cNvPr>
          <p:cNvSpPr/>
          <p:nvPr/>
        </p:nvSpPr>
        <p:spPr>
          <a:xfrm>
            <a:off x="567889" y="1443841"/>
            <a:ext cx="114099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예를 들어</a:t>
            </a:r>
            <a:r>
              <a:rPr lang="en-US" altLang="ko-KR" dirty="0"/>
              <a:t>, Multicast</a:t>
            </a:r>
            <a:r>
              <a:rPr lang="ko-KR" altLang="en-US" dirty="0"/>
              <a:t>는 </a:t>
            </a:r>
            <a:r>
              <a:rPr lang="en-US" altLang="ko-KR" dirty="0"/>
              <a:t>200</a:t>
            </a:r>
            <a:r>
              <a:rPr lang="ko-KR" altLang="en-US" dirty="0"/>
              <a:t>명에 사용자가 있는 네트워크에서 </a:t>
            </a:r>
            <a:r>
              <a:rPr lang="en-US" altLang="ko-KR" dirty="0"/>
              <a:t>150</a:t>
            </a:r>
            <a:r>
              <a:rPr lang="ko-KR" altLang="en-US" dirty="0"/>
              <a:t>명의 사용자에게만 데이터를 주고 싶을 때 사용하는 것으로</a:t>
            </a:r>
            <a:r>
              <a:rPr lang="en-US" altLang="ko-KR" dirty="0"/>
              <a:t>,</a:t>
            </a:r>
            <a:r>
              <a:rPr lang="ko-KR" altLang="en-US" dirty="0"/>
              <a:t> 특정 그룹에게 데이터를 보내는 방식이다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Unicast</a:t>
            </a:r>
            <a:r>
              <a:rPr lang="ko-KR" altLang="en-US" dirty="0"/>
              <a:t>로 </a:t>
            </a:r>
            <a:r>
              <a:rPr lang="en-US" altLang="ko-KR" dirty="0"/>
              <a:t>150</a:t>
            </a:r>
            <a:r>
              <a:rPr lang="ko-KR" altLang="en-US" dirty="0"/>
              <a:t>명에게 각각 </a:t>
            </a:r>
            <a:r>
              <a:rPr lang="en-US" altLang="ko-KR" dirty="0"/>
              <a:t>150</a:t>
            </a:r>
            <a:r>
              <a:rPr lang="ko-KR" altLang="en-US" dirty="0"/>
              <a:t>번씩 보낼 수 있지만 이것은 서버에게 가혹한 일이다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Broadcast</a:t>
            </a:r>
            <a:r>
              <a:rPr lang="ko-KR" altLang="en-US" dirty="0"/>
              <a:t>로 한 번에 보낼 수도 있지만</a:t>
            </a:r>
            <a:r>
              <a:rPr lang="en-US" altLang="ko-KR" dirty="0"/>
              <a:t>, </a:t>
            </a:r>
            <a:r>
              <a:rPr lang="ko-KR" altLang="en-US" dirty="0"/>
              <a:t>이것 역시 </a:t>
            </a:r>
            <a:r>
              <a:rPr lang="en-US" altLang="ko-KR" dirty="0"/>
              <a:t>50</a:t>
            </a:r>
            <a:r>
              <a:rPr lang="ko-KR" altLang="en-US" dirty="0"/>
              <a:t>명에겐 불필요한 데이터를 주어 </a:t>
            </a:r>
            <a:r>
              <a:rPr lang="en-US" altLang="ko-KR" dirty="0"/>
              <a:t>CPU</a:t>
            </a:r>
            <a:r>
              <a:rPr lang="ko-KR" altLang="en-US" dirty="0"/>
              <a:t>에 영향을 준다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이렇게 특정 그룹에게만 보내는 것을 </a:t>
            </a:r>
            <a:r>
              <a:rPr lang="en-US" altLang="ko-KR" dirty="0"/>
              <a:t>Multicast </a:t>
            </a:r>
            <a:r>
              <a:rPr lang="ko-KR" altLang="en-US" dirty="0"/>
              <a:t>라고 하며</a:t>
            </a:r>
            <a:r>
              <a:rPr lang="en-US" altLang="ko-KR" dirty="0"/>
              <a:t>, Multicast</a:t>
            </a:r>
            <a:r>
              <a:rPr lang="ko-KR" altLang="en-US" dirty="0"/>
              <a:t>는 라우터와 스위치가 </a:t>
            </a:r>
            <a:r>
              <a:rPr lang="en-US" altLang="ko-KR" dirty="0"/>
              <a:t>Multicast</a:t>
            </a:r>
            <a:r>
              <a:rPr lang="ko-KR" altLang="en-US" dirty="0"/>
              <a:t> 지원을 해줘야 가능하다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지원하지 않는 라우터는 </a:t>
            </a:r>
            <a:r>
              <a:rPr lang="en-US" altLang="ko-KR" dirty="0"/>
              <a:t>Multicast</a:t>
            </a:r>
            <a:r>
              <a:rPr lang="ko-KR" altLang="en-US" dirty="0"/>
              <a:t>를 </a:t>
            </a:r>
            <a:r>
              <a:rPr lang="en-US" altLang="ko-KR" dirty="0"/>
              <a:t>Broadcast</a:t>
            </a:r>
            <a:r>
              <a:rPr lang="ko-KR" altLang="en-US" dirty="0"/>
              <a:t> 무조건 버린다</a:t>
            </a:r>
            <a:r>
              <a:rPr lang="en-US" altLang="ko-KR" dirty="0"/>
              <a:t>. </a:t>
            </a:r>
            <a:r>
              <a:rPr lang="ko-KR" altLang="en-US" dirty="0"/>
              <a:t>라우터는 기본적으로 </a:t>
            </a:r>
            <a:r>
              <a:rPr lang="en-US" altLang="ko-KR" dirty="0"/>
              <a:t>Broadcast</a:t>
            </a:r>
            <a:r>
              <a:rPr lang="ko-KR" altLang="en-US" dirty="0"/>
              <a:t>를 막는 기능을 가지고 있기 때문이다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지원하지 않는 스위치는 </a:t>
            </a:r>
            <a:r>
              <a:rPr lang="en-US" altLang="ko-KR" dirty="0"/>
              <a:t>Multicast</a:t>
            </a:r>
            <a:r>
              <a:rPr lang="ko-KR" altLang="en-US" dirty="0"/>
              <a:t>를 마치 </a:t>
            </a:r>
            <a:r>
              <a:rPr lang="en-US" altLang="ko-KR" dirty="0"/>
              <a:t>Broadcast </a:t>
            </a:r>
            <a:r>
              <a:rPr lang="ko-KR" altLang="en-US" dirty="0"/>
              <a:t>처럼 모든 포트에게 전부 보내 버린다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Multicast</a:t>
            </a:r>
            <a:r>
              <a:rPr lang="ko-KR" altLang="en-US" dirty="0"/>
              <a:t>용 </a:t>
            </a:r>
            <a:r>
              <a:rPr lang="en-US" altLang="ko-KR" dirty="0"/>
              <a:t>MAC</a:t>
            </a:r>
            <a:r>
              <a:rPr lang="ko-KR" altLang="en-US" dirty="0"/>
              <a:t> 주소 </a:t>
            </a:r>
            <a:r>
              <a:rPr lang="en-US" altLang="ko-KR" dirty="0"/>
              <a:t>: 01-00-5E-**-**-**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326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861733"/>
            <a:ext cx="10032448" cy="1915647"/>
          </a:xfrm>
        </p:spPr>
        <p:txBody>
          <a:bodyPr anchor="ctr" anchorCtr="0">
            <a:normAutofit/>
          </a:bodyPr>
          <a:lstStyle/>
          <a:p>
            <a:r>
              <a:rPr lang="en-US" altLang="ko-KR" sz="4800" b="1" dirty="0"/>
              <a:t>ARP(Address Resolution Protocol)</a:t>
            </a:r>
            <a:endParaRPr lang="ko-KR" altLang="en-US" sz="4800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1DBFA-5B53-4C73-909D-923F3E3B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9422429" cy="8604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160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ARP(</a:t>
            </a:r>
            <a:r>
              <a:rPr lang="en-US" altLang="ko-KR" sz="4000" b="1" dirty="0">
                <a:solidFill>
                  <a:srgbClr val="FF0000"/>
                </a:solidFill>
              </a:rPr>
              <a:t>A</a:t>
            </a:r>
            <a:r>
              <a:rPr lang="en-US" altLang="ko-KR" sz="4000" b="1" dirty="0"/>
              <a:t>ddress </a:t>
            </a:r>
            <a:r>
              <a:rPr lang="en-US" altLang="ko-KR" sz="4000" b="1" dirty="0">
                <a:solidFill>
                  <a:srgbClr val="FF0000"/>
                </a:solidFill>
              </a:rPr>
              <a:t>R</a:t>
            </a:r>
            <a:r>
              <a:rPr lang="en-US" altLang="ko-KR" sz="4000" b="1" dirty="0"/>
              <a:t>esolution </a:t>
            </a:r>
            <a:r>
              <a:rPr lang="en-US" altLang="ko-KR" sz="4000" b="1" dirty="0">
                <a:solidFill>
                  <a:srgbClr val="FF0000"/>
                </a:solidFill>
              </a:rPr>
              <a:t>P</a:t>
            </a:r>
            <a:r>
              <a:rPr lang="en-US" altLang="ko-KR" sz="4000" b="1" dirty="0"/>
              <a:t>rotocol) : LAN</a:t>
            </a:r>
            <a:r>
              <a:rPr lang="ko-KR" altLang="en-US" sz="4000" b="1" dirty="0"/>
              <a:t> 내부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7FAAA-9448-4D81-9DAA-E9DBCEE7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469" y="1580606"/>
            <a:ext cx="5368604" cy="4665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400" dirty="0"/>
              <a:t>ARP</a:t>
            </a:r>
            <a:r>
              <a:rPr lang="ko-KR" altLang="en-US" sz="1400" dirty="0"/>
              <a:t>란 </a:t>
            </a:r>
            <a:r>
              <a:rPr lang="en-US" altLang="ko-KR" sz="1400" dirty="0"/>
              <a:t>IP Address</a:t>
            </a:r>
            <a:r>
              <a:rPr lang="ko-KR" altLang="en-US" sz="1400" dirty="0"/>
              <a:t>를  </a:t>
            </a:r>
            <a:r>
              <a:rPr lang="en-US" altLang="ko-KR" sz="1400" dirty="0"/>
              <a:t>MAC Address</a:t>
            </a:r>
            <a:r>
              <a:rPr lang="ko-KR" altLang="en-US" sz="1400" dirty="0"/>
              <a:t>와 매칭시키기 위한 프로토콜이다</a:t>
            </a:r>
            <a:r>
              <a:rPr lang="en-US" altLang="ko-KR" sz="1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/>
              <a:t>일반적으로 사용하는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주소만 있으면 모든 통신이 될 것 같지만 실제로는 </a:t>
            </a:r>
            <a:r>
              <a:rPr lang="en-US" altLang="ko-KR" sz="1400" dirty="0"/>
              <a:t>IP</a:t>
            </a:r>
            <a:r>
              <a:rPr lang="ko-KR" altLang="en-US" sz="1400" dirty="0"/>
              <a:t>주소를 다시 </a:t>
            </a:r>
            <a:r>
              <a:rPr lang="en-US" altLang="ko-KR" sz="1400" dirty="0"/>
              <a:t>MAC </a:t>
            </a:r>
            <a:r>
              <a:rPr lang="ko-KR" altLang="en-US" sz="1400" dirty="0"/>
              <a:t>주소로 바꾸어야 통신이 가능하다</a:t>
            </a:r>
            <a:r>
              <a:rPr lang="en-US" altLang="ko-KR" sz="1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400" dirty="0"/>
              <a:t>“System A”</a:t>
            </a:r>
            <a:r>
              <a:rPr lang="ko-KR" altLang="en-US" sz="1400" dirty="0"/>
              <a:t>에서 </a:t>
            </a:r>
            <a:r>
              <a:rPr lang="en-US" altLang="ko-KR" sz="1400" dirty="0"/>
              <a:t>“System B”</a:t>
            </a:r>
            <a:r>
              <a:rPr lang="ko-KR" altLang="en-US" sz="1400" dirty="0"/>
              <a:t>로 통신하려고 한다고 가정하자</a:t>
            </a:r>
            <a:r>
              <a:rPr lang="en-US" altLang="ko-KR" sz="1400" dirty="0"/>
              <a:t>. </a:t>
            </a:r>
            <a:r>
              <a:rPr lang="ko-KR" altLang="en-US" sz="1400" dirty="0"/>
              <a:t>이때 </a:t>
            </a:r>
            <a:r>
              <a:rPr lang="en-US" altLang="ko-KR" sz="1400" dirty="0"/>
              <a:t>“System B”</a:t>
            </a:r>
            <a:r>
              <a:rPr lang="ko-KR" altLang="en-US" sz="1400" dirty="0"/>
              <a:t>의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주소를 알고 있는 상태이고</a:t>
            </a:r>
            <a:r>
              <a:rPr lang="en-US" altLang="ko-KR" sz="1400" dirty="0"/>
              <a:t>, </a:t>
            </a:r>
            <a:r>
              <a:rPr lang="ko-KR" altLang="en-US" sz="1400" dirty="0"/>
              <a:t>그 주소는 </a:t>
            </a:r>
            <a:r>
              <a:rPr lang="en-US" altLang="ko-KR" sz="1400" dirty="0"/>
              <a:t>141.23.56.23 </a:t>
            </a:r>
            <a:r>
              <a:rPr lang="ko-KR" altLang="en-US" sz="1400" dirty="0"/>
              <a:t>이라고 하자</a:t>
            </a:r>
            <a:r>
              <a:rPr lang="en-US" altLang="ko-KR" sz="1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400" dirty="0"/>
              <a:t>“System A”</a:t>
            </a:r>
            <a:r>
              <a:rPr lang="ko-KR" altLang="en-US" sz="1400" dirty="0"/>
              <a:t>에서 </a:t>
            </a:r>
            <a:r>
              <a:rPr lang="en-US" altLang="ko-KR" sz="1400" dirty="0"/>
              <a:t>Broadcast</a:t>
            </a:r>
            <a:r>
              <a:rPr lang="ko-KR" altLang="en-US" sz="1400" dirty="0"/>
              <a:t>를 이용하여 현재 네트워크</a:t>
            </a:r>
            <a:r>
              <a:rPr lang="en-US" altLang="ko-KR" sz="1400" dirty="0"/>
              <a:t>(LAN)</a:t>
            </a:r>
            <a:r>
              <a:rPr lang="ko-KR" altLang="en-US" sz="1400" dirty="0"/>
              <a:t>에 </a:t>
            </a:r>
            <a:r>
              <a:rPr lang="en-US" altLang="ko-KR" sz="1400" dirty="0"/>
              <a:t>141.23.56.23 IP</a:t>
            </a:r>
            <a:r>
              <a:rPr lang="ko-KR" altLang="en-US" sz="1400" dirty="0"/>
              <a:t>주소를 가졌으면 </a:t>
            </a:r>
            <a:r>
              <a:rPr lang="en-US" altLang="ko-KR" sz="1400" dirty="0"/>
              <a:t>MAC</a:t>
            </a:r>
            <a:r>
              <a:rPr lang="ko-KR" altLang="en-US" sz="1400" dirty="0"/>
              <a:t>주소를 알려 달라고 요청한다</a:t>
            </a:r>
            <a:r>
              <a:rPr lang="en-US" altLang="ko-KR" sz="1400" dirty="0"/>
              <a:t>. (</a:t>
            </a:r>
            <a:r>
              <a:rPr lang="ko-KR" altLang="en-US" sz="1400" dirty="0"/>
              <a:t>이때 </a:t>
            </a:r>
            <a:r>
              <a:rPr lang="en-US" altLang="ko-KR" sz="1400" dirty="0"/>
              <a:t>“System A” MAC </a:t>
            </a:r>
            <a:r>
              <a:rPr lang="ko-KR" altLang="en-US" sz="1400" dirty="0"/>
              <a:t>주소를 함께 보낸다</a:t>
            </a:r>
            <a:r>
              <a:rPr lang="en-US" altLang="ko-KR" sz="1400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/>
              <a:t>각 노드는 자기의 </a:t>
            </a:r>
            <a:r>
              <a:rPr lang="en-US" altLang="ko-KR" sz="1400" dirty="0"/>
              <a:t>IP</a:t>
            </a:r>
            <a:r>
              <a:rPr lang="ko-KR" altLang="en-US" sz="1400" dirty="0"/>
              <a:t>주소를 확인하고 다르면 반응하지 않고 맞는 노드</a:t>
            </a:r>
            <a:r>
              <a:rPr lang="en-US" altLang="ko-KR" sz="1400" dirty="0"/>
              <a:t>(System B)</a:t>
            </a:r>
            <a:r>
              <a:rPr lang="ko-KR" altLang="en-US" sz="1400" dirty="0"/>
              <a:t>가 자기의 </a:t>
            </a:r>
            <a:r>
              <a:rPr lang="en-US" altLang="ko-KR" sz="1400" dirty="0"/>
              <a:t>MAC </a:t>
            </a:r>
            <a:r>
              <a:rPr lang="ko-KR" altLang="en-US" sz="1400" dirty="0"/>
              <a:t>주소</a:t>
            </a:r>
            <a:r>
              <a:rPr lang="en-US" altLang="ko-KR" sz="1400" dirty="0"/>
              <a:t>(A4:6E:F4:59:83:AB)</a:t>
            </a:r>
            <a:r>
              <a:rPr lang="ko-KR" altLang="en-US" sz="1400" dirty="0"/>
              <a:t>를 </a:t>
            </a:r>
            <a:r>
              <a:rPr lang="en-US" altLang="ko-KR" sz="1400" dirty="0"/>
              <a:t>Unicast</a:t>
            </a:r>
            <a:r>
              <a:rPr lang="ko-KR" altLang="en-US" sz="1400" dirty="0"/>
              <a:t>로 요청자인 </a:t>
            </a:r>
            <a:r>
              <a:rPr lang="en-US" altLang="ko-KR" sz="1400" dirty="0"/>
              <a:t>“System A” </a:t>
            </a:r>
            <a:r>
              <a:rPr lang="ko-KR" altLang="en-US" sz="1400" dirty="0"/>
              <a:t>에게 응답한다</a:t>
            </a:r>
            <a:r>
              <a:rPr lang="en-US" altLang="ko-KR" sz="1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/>
              <a:t>이후</a:t>
            </a:r>
            <a:r>
              <a:rPr lang="en-US" altLang="ko-KR" sz="1400" dirty="0"/>
              <a:t>,</a:t>
            </a:r>
            <a:r>
              <a:rPr lang="ko-KR" altLang="en-US" sz="1400" dirty="0"/>
              <a:t> 보내고자 하는 데이터를 응답 받은 </a:t>
            </a:r>
            <a:r>
              <a:rPr lang="en-US" altLang="ko-KR" sz="1400" dirty="0"/>
              <a:t>MAC </a:t>
            </a:r>
            <a:r>
              <a:rPr lang="ko-KR" altLang="en-US" sz="1400" dirty="0"/>
              <a:t>주소를 이용하여 통신을 시도한다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Picture 2" descr="기초컴퓨터네트워크 20(ARP, DHCP, ICMP, NAT)">
            <a:extLst>
              <a:ext uri="{FF2B5EF4-FFF2-40B4-BE49-F238E27FC236}">
                <a16:creationId xmlns:a16="http://schemas.microsoft.com/office/drawing/2014/main" id="{C36B2161-0E1A-4EEE-8A9A-A548448E3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92" y="1712068"/>
            <a:ext cx="5754689" cy="46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041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ARP(</a:t>
            </a:r>
            <a:r>
              <a:rPr lang="en-US" altLang="ko-KR" sz="4000" b="1" dirty="0">
                <a:solidFill>
                  <a:srgbClr val="FF0000"/>
                </a:solidFill>
              </a:rPr>
              <a:t>A</a:t>
            </a:r>
            <a:r>
              <a:rPr lang="en-US" altLang="ko-KR" sz="4000" b="1" dirty="0"/>
              <a:t>ddress </a:t>
            </a:r>
            <a:r>
              <a:rPr lang="en-US" altLang="ko-KR" sz="4000" b="1" dirty="0">
                <a:solidFill>
                  <a:srgbClr val="FF0000"/>
                </a:solidFill>
              </a:rPr>
              <a:t>R</a:t>
            </a:r>
            <a:r>
              <a:rPr lang="en-US" altLang="ko-KR" sz="4000" b="1" dirty="0"/>
              <a:t>esolution </a:t>
            </a:r>
            <a:r>
              <a:rPr lang="en-US" altLang="ko-KR" sz="4000" b="1" dirty="0">
                <a:solidFill>
                  <a:srgbClr val="FF0000"/>
                </a:solidFill>
              </a:rPr>
              <a:t>P</a:t>
            </a:r>
            <a:r>
              <a:rPr lang="en-US" altLang="ko-KR" sz="4000" b="1" dirty="0"/>
              <a:t>rotocol) : LAN</a:t>
            </a:r>
            <a:r>
              <a:rPr lang="ko-KR" altLang="en-US" sz="4000" b="1" dirty="0"/>
              <a:t> 외부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7FAAA-9448-4D81-9DAA-E9DBCEE7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084" y="1580606"/>
            <a:ext cx="5820824" cy="4665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400" dirty="0"/>
              <a:t>PC1</a:t>
            </a:r>
            <a:r>
              <a:rPr lang="ko-KR" altLang="en-US" sz="1400" dirty="0"/>
              <a:t>에서 </a:t>
            </a:r>
            <a:r>
              <a:rPr lang="en-US" altLang="ko-KR" sz="1400" dirty="0"/>
              <a:t>“IP</a:t>
            </a:r>
            <a:r>
              <a:rPr lang="ko-KR" altLang="en-US" sz="1400" dirty="0"/>
              <a:t>주소 </a:t>
            </a:r>
            <a:r>
              <a:rPr lang="en-US" altLang="ko-KR" sz="1400" dirty="0"/>
              <a:t>141.23.56.23 </a:t>
            </a:r>
            <a:r>
              <a:rPr lang="ko-KR" altLang="en-US" sz="1400" dirty="0"/>
              <a:t>을 갖은 놈</a:t>
            </a:r>
            <a:r>
              <a:rPr lang="en-US" altLang="ko-KR" sz="1400" dirty="0"/>
              <a:t>(?)</a:t>
            </a:r>
            <a:r>
              <a:rPr lang="ko-KR" altLang="en-US" sz="1400" dirty="0"/>
              <a:t>이 있으면 </a:t>
            </a:r>
            <a:r>
              <a:rPr lang="en-US" altLang="ko-KR" sz="1400" dirty="0"/>
              <a:t>MAC </a:t>
            </a:r>
            <a:r>
              <a:rPr lang="ko-KR" altLang="en-US" sz="1400" dirty="0"/>
              <a:t>주소를 알려 줘</a:t>
            </a:r>
            <a:r>
              <a:rPr lang="en-US" altLang="ko-KR" sz="1400" dirty="0"/>
              <a:t>” </a:t>
            </a:r>
            <a:r>
              <a:rPr lang="ko-KR" altLang="en-US" sz="1400" dirty="0"/>
              <a:t>라고 현재 </a:t>
            </a:r>
            <a:r>
              <a:rPr lang="ko-KR" altLang="en-US" sz="1400" dirty="0" err="1"/>
              <a:t>네크워크</a:t>
            </a:r>
            <a:r>
              <a:rPr lang="en-US" altLang="ko-KR" sz="1400" dirty="0"/>
              <a:t>(LAN)</a:t>
            </a:r>
            <a:r>
              <a:rPr lang="ko-KR" altLang="en-US" sz="1400" dirty="0"/>
              <a:t>에 </a:t>
            </a:r>
            <a:r>
              <a:rPr lang="en-US" altLang="ko-KR" sz="1400" dirty="0"/>
              <a:t>Broadcast</a:t>
            </a:r>
            <a:r>
              <a:rPr lang="ko-KR" altLang="en-US" sz="1400" dirty="0"/>
              <a:t>를 보낸다</a:t>
            </a:r>
            <a:r>
              <a:rPr lang="en-US" altLang="ko-KR" sz="1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/>
              <a:t>그러나 이번에는 </a:t>
            </a:r>
            <a:r>
              <a:rPr lang="en-US" altLang="ko-KR" sz="1400" dirty="0"/>
              <a:t>“Router A”</a:t>
            </a:r>
            <a:r>
              <a:rPr lang="ko-KR" altLang="en-US" sz="1400" dirty="0"/>
              <a:t>너머에 그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주소가 있다는 것을 </a:t>
            </a:r>
            <a:r>
              <a:rPr lang="en-US" altLang="ko-KR" sz="1400" dirty="0"/>
              <a:t>“Router A”</a:t>
            </a:r>
            <a:r>
              <a:rPr lang="ko-KR" altLang="en-US" sz="1400" dirty="0"/>
              <a:t>가 알고 </a:t>
            </a:r>
            <a:r>
              <a:rPr lang="en-US" altLang="ko-KR" sz="1400" dirty="0"/>
              <a:t>PC1</a:t>
            </a:r>
            <a:r>
              <a:rPr lang="ko-KR" altLang="en-US" sz="1400" dirty="0"/>
              <a:t>에게 </a:t>
            </a:r>
            <a:r>
              <a:rPr lang="en-US" altLang="ko-KR" sz="1400" dirty="0"/>
              <a:t>“Router A” </a:t>
            </a:r>
            <a:r>
              <a:rPr lang="ko-KR" altLang="en-US" sz="1400" dirty="0"/>
              <a:t>자신의 </a:t>
            </a:r>
            <a:r>
              <a:rPr lang="en-US" altLang="ko-KR" sz="1400" dirty="0"/>
              <a:t>MAC Address</a:t>
            </a:r>
            <a:r>
              <a:rPr lang="ko-KR" altLang="en-US" sz="1400" dirty="0"/>
              <a:t>를 보내준다</a:t>
            </a:r>
            <a:r>
              <a:rPr lang="en-US" altLang="ko-KR" sz="1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/>
              <a:t>이후</a:t>
            </a:r>
            <a:r>
              <a:rPr lang="en-US" altLang="ko-KR" sz="1400" dirty="0"/>
              <a:t>, PC1</a:t>
            </a:r>
            <a:r>
              <a:rPr lang="ko-KR" altLang="en-US" sz="1400" dirty="0"/>
              <a:t>은 보내고자 하는 데이터를 </a:t>
            </a:r>
            <a:r>
              <a:rPr lang="en-US" altLang="ko-KR" sz="1400" dirty="0"/>
              <a:t>“Router A”</a:t>
            </a:r>
            <a:r>
              <a:rPr lang="ko-KR" altLang="en-US" sz="1400" dirty="0"/>
              <a:t>의 </a:t>
            </a:r>
            <a:r>
              <a:rPr lang="en-US" altLang="ko-KR" sz="1400" dirty="0"/>
              <a:t>MAC Address</a:t>
            </a:r>
            <a:r>
              <a:rPr lang="ko-KR" altLang="en-US" sz="1400" dirty="0"/>
              <a:t>로 보낸다</a:t>
            </a:r>
            <a:r>
              <a:rPr lang="en-US" altLang="ko-KR" sz="1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/>
              <a:t>그럼 그 데이터를 </a:t>
            </a:r>
            <a:r>
              <a:rPr lang="en-US" altLang="ko-KR" sz="1400" dirty="0"/>
              <a:t>“Router A”</a:t>
            </a:r>
            <a:r>
              <a:rPr lang="ko-KR" altLang="en-US" sz="1400" dirty="0"/>
              <a:t>가 받은 다음 </a:t>
            </a:r>
            <a:r>
              <a:rPr lang="en-US" altLang="ko-KR" sz="1400" dirty="0"/>
              <a:t>PC9</a:t>
            </a:r>
            <a:r>
              <a:rPr lang="ko-KR" altLang="en-US" sz="1400" dirty="0"/>
              <a:t>가 있는 네트워크로 넘겨 주기 위해 그 네트워크를 구성하고 있는 </a:t>
            </a:r>
            <a:r>
              <a:rPr lang="en-US" altLang="ko-KR" sz="1400" dirty="0"/>
              <a:t>“Router B”</a:t>
            </a:r>
            <a:r>
              <a:rPr lang="ko-KR" altLang="en-US" sz="1400" dirty="0"/>
              <a:t>에게 넘겨준다</a:t>
            </a:r>
            <a:r>
              <a:rPr lang="en-US" altLang="ko-KR" sz="1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/>
              <a:t>다시 </a:t>
            </a:r>
            <a:r>
              <a:rPr lang="en-US" altLang="ko-KR" sz="1400" dirty="0"/>
              <a:t>PC9</a:t>
            </a:r>
            <a:r>
              <a:rPr lang="ko-KR" altLang="en-US" sz="1400" dirty="0"/>
              <a:t>이 있는 네트워크의 </a:t>
            </a:r>
            <a:r>
              <a:rPr lang="en-US" altLang="ko-KR" sz="1400" dirty="0"/>
              <a:t>“Router B”</a:t>
            </a:r>
            <a:r>
              <a:rPr lang="ko-KR" altLang="en-US" sz="1400" dirty="0"/>
              <a:t>가 자기</a:t>
            </a:r>
            <a:r>
              <a:rPr lang="en-US" altLang="ko-KR" sz="1400" dirty="0"/>
              <a:t> </a:t>
            </a:r>
            <a:r>
              <a:rPr lang="ko-KR" altLang="en-US" sz="1400" dirty="0"/>
              <a:t>네트워크에 있는 </a:t>
            </a:r>
            <a:r>
              <a:rPr lang="en-US" altLang="ko-KR" sz="1400" dirty="0"/>
              <a:t>PC9</a:t>
            </a:r>
            <a:r>
              <a:rPr lang="ko-KR" altLang="en-US" sz="1400" dirty="0"/>
              <a:t>의 </a:t>
            </a:r>
            <a:r>
              <a:rPr lang="en-US" altLang="ko-KR" sz="1400" dirty="0"/>
              <a:t>MAC Address 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앞 페이지의 방식으로 찾게 된다</a:t>
            </a:r>
            <a:r>
              <a:rPr lang="en-US" altLang="ko-KR" sz="1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/>
              <a:t>이후</a:t>
            </a:r>
            <a:r>
              <a:rPr lang="en-US" altLang="ko-KR" sz="1400" dirty="0"/>
              <a:t>, PC9</a:t>
            </a:r>
            <a:r>
              <a:rPr lang="ko-KR" altLang="en-US" sz="1400" dirty="0"/>
              <a:t>의 </a:t>
            </a:r>
            <a:r>
              <a:rPr lang="en-US" altLang="ko-KR" sz="1400" dirty="0"/>
              <a:t>MAC Address</a:t>
            </a:r>
            <a:r>
              <a:rPr lang="ko-KR" altLang="en-US" sz="1400" dirty="0"/>
              <a:t>를 이용하여 데이터를 보낸다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633E90-8AB9-4C4C-A6E9-5EF6AAA91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90" y="3800046"/>
            <a:ext cx="752343" cy="5690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988E18-FFA1-426A-9F0E-370D7F92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792" y="5107678"/>
            <a:ext cx="752343" cy="5690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622BF4-8258-4E5F-9AE7-E64F74A12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731" y="5111239"/>
            <a:ext cx="752343" cy="5690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1E8F34-0C24-437D-9E18-36032C8EB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25" y="5111238"/>
            <a:ext cx="752343" cy="5690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70A408-2488-4A04-ACEC-62F8EC06C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822" y="2104610"/>
            <a:ext cx="752343" cy="56903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C05C4F-8118-4EC6-B11A-91503A52F093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 flipV="1">
            <a:off x="1015433" y="4079946"/>
            <a:ext cx="3819158" cy="46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9F857A4-E53B-4538-9190-19ED52AD6065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5177491" y="2537394"/>
            <a:ext cx="4321" cy="13758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F7E13E9-9B85-4646-AF5B-E597E6BA4E5A}"/>
              </a:ext>
            </a:extLst>
          </p:cNvPr>
          <p:cNvSpPr/>
          <p:nvPr/>
        </p:nvSpPr>
        <p:spPr>
          <a:xfrm>
            <a:off x="1677756" y="40671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E2C3583-4CFD-49A7-80E7-EB13D5F837B7}"/>
              </a:ext>
            </a:extLst>
          </p:cNvPr>
          <p:cNvSpPr/>
          <p:nvPr/>
        </p:nvSpPr>
        <p:spPr>
          <a:xfrm>
            <a:off x="2805517" y="406278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AEA92CA-EDBF-4B97-922F-EEBCA51CD494}"/>
              </a:ext>
            </a:extLst>
          </p:cNvPr>
          <p:cNvSpPr/>
          <p:nvPr/>
        </p:nvSpPr>
        <p:spPr>
          <a:xfrm>
            <a:off x="3994239" y="40671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D54139-974E-4C59-BF48-683B8E5D07E8}"/>
              </a:ext>
            </a:extLst>
          </p:cNvPr>
          <p:cNvCxnSpPr>
            <a:cxnSpLocks/>
            <a:stCxn id="21" idx="1"/>
            <a:endCxn id="11" idx="0"/>
          </p:cNvCxnSpPr>
          <p:nvPr/>
        </p:nvCxnSpPr>
        <p:spPr>
          <a:xfrm>
            <a:off x="4000934" y="4073831"/>
            <a:ext cx="7763" cy="10374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7D15990-71D5-4438-A8A1-61D532EEAEDD}"/>
              </a:ext>
            </a:extLst>
          </p:cNvPr>
          <p:cNvCxnSpPr>
            <a:cxnSpLocks/>
            <a:stCxn id="20" idx="3"/>
            <a:endCxn id="10" idx="0"/>
          </p:cNvCxnSpPr>
          <p:nvPr/>
        </p:nvCxnSpPr>
        <p:spPr>
          <a:xfrm flipH="1">
            <a:off x="2810903" y="4101811"/>
            <a:ext cx="1309" cy="10094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4BF49B4-5C0B-4438-B53B-35F126B2AFBB}"/>
              </a:ext>
            </a:extLst>
          </p:cNvPr>
          <p:cNvCxnSpPr>
            <a:cxnSpLocks/>
            <a:stCxn id="19" idx="4"/>
            <a:endCxn id="9" idx="0"/>
          </p:cNvCxnSpPr>
          <p:nvPr/>
        </p:nvCxnSpPr>
        <p:spPr>
          <a:xfrm>
            <a:off x="1700616" y="4112862"/>
            <a:ext cx="3348" cy="9948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B250AB-9404-4054-8F43-E0FF22FA8DF5}"/>
              </a:ext>
            </a:extLst>
          </p:cNvPr>
          <p:cNvSpPr txBox="1"/>
          <p:nvPr/>
        </p:nvSpPr>
        <p:spPr>
          <a:xfrm>
            <a:off x="304073" y="340919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PC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EF279F-8AB4-4F56-88C4-013A6FE398C4}"/>
              </a:ext>
            </a:extLst>
          </p:cNvPr>
          <p:cNvSpPr txBox="1"/>
          <p:nvPr/>
        </p:nvSpPr>
        <p:spPr>
          <a:xfrm>
            <a:off x="1342568" y="578480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PC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AB3EA6-4BAD-4C5A-9B12-8C384853C254}"/>
              </a:ext>
            </a:extLst>
          </p:cNvPr>
          <p:cNvSpPr txBox="1"/>
          <p:nvPr/>
        </p:nvSpPr>
        <p:spPr>
          <a:xfrm>
            <a:off x="2516698" y="578480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PC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87D1B2-1D66-4476-9783-7B862D2E62BA}"/>
              </a:ext>
            </a:extLst>
          </p:cNvPr>
          <p:cNvSpPr txBox="1"/>
          <p:nvPr/>
        </p:nvSpPr>
        <p:spPr>
          <a:xfrm>
            <a:off x="3704770" y="578480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PC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11E0B0-4D6E-4964-9C34-05DAD367C286}"/>
              </a:ext>
            </a:extLst>
          </p:cNvPr>
          <p:cNvSpPr txBox="1"/>
          <p:nvPr/>
        </p:nvSpPr>
        <p:spPr>
          <a:xfrm>
            <a:off x="1415607" y="2073271"/>
            <a:ext cx="10502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PC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141.23.56.23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2495CC-605B-4EA8-A2F7-B28922FEF31C}"/>
              </a:ext>
            </a:extLst>
          </p:cNvPr>
          <p:cNvSpPr/>
          <p:nvPr/>
        </p:nvSpPr>
        <p:spPr>
          <a:xfrm>
            <a:off x="4787800" y="1936451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Router B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816C705-EE33-4A63-909B-ACCE3B6C18B6}"/>
              </a:ext>
            </a:extLst>
          </p:cNvPr>
          <p:cNvCxnSpPr>
            <a:cxnSpLocks/>
            <a:stCxn id="44" idx="1"/>
            <a:endCxn id="12" idx="3"/>
          </p:cNvCxnSpPr>
          <p:nvPr/>
        </p:nvCxnSpPr>
        <p:spPr>
          <a:xfrm flipH="1">
            <a:off x="3357165" y="2370707"/>
            <a:ext cx="1481747" cy="184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E19C1C98-10AC-49E5-88DA-ACFEEB237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591" y="3913258"/>
            <a:ext cx="685800" cy="33337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DAC8B47-B38D-4424-994A-D9114DE45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12" y="2204019"/>
            <a:ext cx="685800" cy="33337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60ED852B-7354-4D4D-B206-EFE3D68FA8B6}"/>
              </a:ext>
            </a:extLst>
          </p:cNvPr>
          <p:cNvSpPr/>
          <p:nvPr/>
        </p:nvSpPr>
        <p:spPr>
          <a:xfrm>
            <a:off x="4530051" y="4327303"/>
            <a:ext cx="12875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Router A</a:t>
            </a:r>
          </a:p>
          <a:p>
            <a:pPr algn="ctr"/>
            <a:r>
              <a:rPr lang="en-US" altLang="ko-KR" sz="1100" dirty="0"/>
              <a:t>A4:6E:F4:59:83:AB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9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861733"/>
            <a:ext cx="9422427" cy="1915647"/>
          </a:xfrm>
        </p:spPr>
        <p:txBody>
          <a:bodyPr anchor="ctr" anchorCtr="0">
            <a:normAutofit/>
          </a:bodyPr>
          <a:lstStyle/>
          <a:p>
            <a:r>
              <a:rPr lang="ko-KR" altLang="en-US" sz="4800" b="1" dirty="0"/>
              <a:t>네트워크 장비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1DBFA-5B53-4C73-909D-923F3E3B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9422429" cy="8604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94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ko-KR" altLang="en-US" sz="4000" b="1" dirty="0" err="1"/>
              <a:t>네크워크</a:t>
            </a:r>
            <a:r>
              <a:rPr lang="ko-KR" altLang="en-US" sz="4000" b="1" dirty="0"/>
              <a:t> 장비</a:t>
            </a:r>
            <a:r>
              <a:rPr lang="en-US" altLang="ko-KR" sz="4000" b="1" dirty="0"/>
              <a:t>(Layer 1)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: Hub (</a:t>
            </a:r>
            <a:r>
              <a:rPr lang="ko-KR" altLang="en-US" sz="4000" b="1" dirty="0"/>
              <a:t>허브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7FB712-78A9-4261-8BC1-5BA20D72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3" y="2367069"/>
            <a:ext cx="5883711" cy="30163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33B0661-7081-42F9-BAA6-D30DEE5691FD}"/>
              </a:ext>
            </a:extLst>
          </p:cNvPr>
          <p:cNvSpPr/>
          <p:nvPr/>
        </p:nvSpPr>
        <p:spPr>
          <a:xfrm>
            <a:off x="6180668" y="1347537"/>
            <a:ext cx="577426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허브와 스위치의 가장 큰 차이점은 각각의 포트에 연결된 컴퓨터나 네트워크 장비의 </a:t>
            </a:r>
            <a:r>
              <a:rPr lang="en-US" altLang="ko-KR" sz="1400" dirty="0"/>
              <a:t>MAC </a:t>
            </a:r>
            <a:r>
              <a:rPr lang="ko-KR" altLang="en-US" sz="1400" dirty="0"/>
              <a:t>주소를 알고 있느냐 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허브의 경우에는 단순히 중계기</a:t>
            </a:r>
            <a:r>
              <a:rPr lang="en-US" altLang="ko-KR" sz="1400" dirty="0"/>
              <a:t>(</a:t>
            </a:r>
            <a:r>
              <a:rPr lang="ko-KR" altLang="en-US" sz="1400" dirty="0"/>
              <a:t>멀티포트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리피터</a:t>
            </a:r>
            <a:r>
              <a:rPr lang="en-US" altLang="ko-KR" sz="1400" dirty="0"/>
              <a:t>)</a:t>
            </a:r>
            <a:r>
              <a:rPr lang="ko-KR" altLang="en-US" sz="1400" dirty="0"/>
              <a:t> 역할이며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더미허브</a:t>
            </a:r>
            <a:r>
              <a:rPr lang="en-US" altLang="ko-KR" sz="1400" dirty="0"/>
              <a:t>” </a:t>
            </a:r>
            <a:r>
              <a:rPr lang="ko-KR" altLang="en-US" sz="1400" dirty="0"/>
              <a:t>라고도 불린다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400" dirty="0"/>
              <a:t>허브는 들어오는 신호의 송신지와 수신지를 구별하지 못하기 때문에 허브를 통해 연결된 모든 컴퓨터에게 신호를 전달한다</a:t>
            </a:r>
            <a:r>
              <a:rPr lang="en-US" altLang="ko-KR" sz="14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400" dirty="0"/>
              <a:t>불필요한 트래픽이 발생하므로 대규모 네트워크에는 적합하지 않아 소규모 네트워크에서만 주로 사용된다</a:t>
            </a:r>
            <a:r>
              <a:rPr lang="en-US" altLang="ko-KR" sz="14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400" dirty="0"/>
              <a:t>만약 </a:t>
            </a:r>
            <a:r>
              <a:rPr lang="en-US" altLang="ko-KR" sz="1400" dirty="0"/>
              <a:t>10M</a:t>
            </a:r>
            <a:r>
              <a:rPr lang="ko-KR" altLang="en-US" sz="1400" dirty="0"/>
              <a:t>의 대역폭을 가진 허브에 컴퓨터가 </a:t>
            </a:r>
            <a:r>
              <a:rPr lang="en-US" altLang="ko-KR" sz="1400" dirty="0"/>
              <a:t>5</a:t>
            </a:r>
            <a:r>
              <a:rPr lang="ko-KR" altLang="en-US" sz="1400" dirty="0"/>
              <a:t>대 연결되어 있다면 각 포트에 할당되는 대역폭은 </a:t>
            </a:r>
            <a:r>
              <a:rPr lang="en-US" altLang="ko-KR" sz="1400" dirty="0"/>
              <a:t>10/5, </a:t>
            </a:r>
            <a:r>
              <a:rPr lang="ko-KR" altLang="en-US" sz="1400" dirty="0"/>
              <a:t>즉 </a:t>
            </a:r>
            <a:r>
              <a:rPr lang="en-US" altLang="ko-KR" sz="1400" dirty="0"/>
              <a:t>2M.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400" dirty="0"/>
              <a:t>허브를 도로에 비교할 경우</a:t>
            </a:r>
            <a:r>
              <a:rPr lang="en-US" altLang="ko-KR" sz="1400" dirty="0"/>
              <a:t>,</a:t>
            </a:r>
            <a:r>
              <a:rPr lang="ko-KR" altLang="en-US" sz="1400" dirty="0"/>
              <a:t> 허브는 왕복 </a:t>
            </a:r>
            <a:r>
              <a:rPr lang="en-US" altLang="ko-KR" sz="1400" dirty="0"/>
              <a:t>1</a:t>
            </a:r>
            <a:r>
              <a:rPr lang="ko-KR" altLang="en-US" sz="1400" dirty="0"/>
              <a:t>차선 도로라고 생각하면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동시에 같은 길에 자동차가 진입하면 사고가 나듯이</a:t>
            </a:r>
            <a:r>
              <a:rPr lang="en-US" altLang="ko-KR" sz="1400" dirty="0"/>
              <a:t>, </a:t>
            </a:r>
            <a:r>
              <a:rPr lang="ko-KR" altLang="en-US" sz="1400" dirty="0"/>
              <a:t>당연히 허브에서도 동시에 신호가 오가면 충돌이 생기게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한쪽 신호가 지나간 후에 다른 포트에서 신호를 보내게 되어 있다</a:t>
            </a:r>
            <a:r>
              <a:rPr lang="en-US" altLang="ko-KR" sz="14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sz="1400" dirty="0"/>
              <a:t>24 </a:t>
            </a:r>
            <a:r>
              <a:rPr lang="ko-KR" altLang="en-US" sz="1400" dirty="0"/>
              <a:t>포트 </a:t>
            </a:r>
            <a:r>
              <a:rPr lang="en-US" altLang="ko-KR" sz="1400" dirty="0"/>
              <a:t>Hub</a:t>
            </a:r>
            <a:r>
              <a:rPr lang="ko-KR" altLang="en-US" sz="1400" dirty="0"/>
              <a:t>의 </a:t>
            </a:r>
            <a:r>
              <a:rPr lang="en-US" altLang="ko-KR" sz="1400" dirty="0"/>
              <a:t>Collision Domain</a:t>
            </a:r>
            <a:r>
              <a:rPr lang="ko-KR" altLang="en-US" sz="1400" dirty="0"/>
              <a:t> 개수는</a:t>
            </a:r>
            <a:r>
              <a:rPr lang="en-US" altLang="ko-KR" sz="1400" dirty="0"/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0F70C7-D3E6-4F7C-9C06-0E46FA151A33}"/>
              </a:ext>
            </a:extLst>
          </p:cNvPr>
          <p:cNvSpPr/>
          <p:nvPr/>
        </p:nvSpPr>
        <p:spPr>
          <a:xfrm>
            <a:off x="237066" y="5050136"/>
            <a:ext cx="34498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허브에 </a:t>
            </a:r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대의 컴퓨터가 연결되어 있고 </a:t>
            </a:r>
            <a:r>
              <a:rPr lang="en-US" altLang="ko-KR" sz="1400" dirty="0">
                <a:solidFill>
                  <a:srgbClr val="FF0000"/>
                </a:solidFill>
              </a:rPr>
              <a:t>PC4</a:t>
            </a:r>
            <a:r>
              <a:rPr lang="ko-KR" altLang="en-US" sz="1400" dirty="0">
                <a:solidFill>
                  <a:srgbClr val="FF0000"/>
                </a:solidFill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</a:rPr>
              <a:t>PC3</a:t>
            </a:r>
            <a:r>
              <a:rPr lang="ko-KR" altLang="en-US" sz="1400" dirty="0">
                <a:solidFill>
                  <a:srgbClr val="FF0000"/>
                </a:solidFill>
              </a:rPr>
              <a:t>으로 신호를 보내면 그 신호는 허브에 연결된 모든 컴퓨터로 전송된다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즉 모두에게 </a:t>
            </a:r>
            <a:r>
              <a:rPr lang="en-US" altLang="ko-KR" sz="1400" dirty="0">
                <a:solidFill>
                  <a:srgbClr val="FF0000"/>
                </a:solidFill>
              </a:rPr>
              <a:t>Broadcast</a:t>
            </a:r>
            <a:r>
              <a:rPr lang="ko-KR" altLang="en-US" sz="1400" dirty="0">
                <a:solidFill>
                  <a:srgbClr val="FF0000"/>
                </a:solidFill>
              </a:rPr>
              <a:t> 한다는 것이다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9113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ko-KR" altLang="en-US" sz="4000" b="1" dirty="0" err="1"/>
              <a:t>네크워크</a:t>
            </a:r>
            <a:r>
              <a:rPr lang="ko-KR" altLang="en-US" sz="4000" b="1" dirty="0"/>
              <a:t> 장비</a:t>
            </a:r>
            <a:r>
              <a:rPr lang="en-US" altLang="ko-KR" sz="4000" b="1" dirty="0"/>
              <a:t>(Layer 2)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: Bridge (</a:t>
            </a:r>
            <a:r>
              <a:rPr lang="ko-KR" altLang="en-US" sz="4000" b="1" dirty="0"/>
              <a:t>브리지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3B0661-7081-42F9-BAA6-D30DEE5691FD}"/>
              </a:ext>
            </a:extLst>
          </p:cNvPr>
          <p:cNvSpPr/>
          <p:nvPr/>
        </p:nvSpPr>
        <p:spPr>
          <a:xfrm>
            <a:off x="5856052" y="1539706"/>
            <a:ext cx="61478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브리지는 스위치의 원조격으로 </a:t>
            </a:r>
            <a:r>
              <a:rPr lang="en-US" altLang="ko-KR" sz="1400" dirty="0"/>
              <a:t>Collision Domain</a:t>
            </a:r>
            <a:r>
              <a:rPr lang="ko-KR" altLang="en-US" sz="1400" dirty="0"/>
              <a:t>을 나누어 주는 장비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3080.9d02.1111</a:t>
            </a:r>
            <a:r>
              <a:rPr lang="ko-KR" altLang="en-US" sz="1400" dirty="0"/>
              <a:t> </a:t>
            </a:r>
            <a:r>
              <a:rPr lang="en-US" altLang="ko-KR" sz="1400" dirty="0"/>
              <a:t>PC</a:t>
            </a:r>
            <a:r>
              <a:rPr lang="ko-KR" altLang="en-US" sz="1400" dirty="0"/>
              <a:t>가 </a:t>
            </a:r>
            <a:r>
              <a:rPr lang="en-US" altLang="ko-KR" sz="1400" dirty="0"/>
              <a:t>3080.9d02.2222 PC</a:t>
            </a:r>
            <a:r>
              <a:rPr lang="ko-KR" altLang="en-US" sz="1400" dirty="0"/>
              <a:t>로 통신할 때 </a:t>
            </a:r>
            <a:r>
              <a:rPr lang="en-US" altLang="ko-KR" sz="1400" dirty="0"/>
              <a:t>3080.9d02.3333 PC</a:t>
            </a:r>
            <a:r>
              <a:rPr lang="ko-KR" altLang="en-US" sz="1400" dirty="0"/>
              <a:t>가 </a:t>
            </a:r>
            <a:r>
              <a:rPr lang="en-US" altLang="ko-KR" sz="1400" dirty="0"/>
              <a:t>3080.9d02..4444 PC</a:t>
            </a:r>
            <a:r>
              <a:rPr lang="ko-KR" altLang="en-US" sz="1400" dirty="0"/>
              <a:t>로 통신 가능하게 하는 장비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브리지는 </a:t>
            </a:r>
            <a:r>
              <a:rPr lang="en-US" altLang="ko-KR" sz="1400" dirty="0"/>
              <a:t>Mac</a:t>
            </a:r>
            <a:r>
              <a:rPr lang="ko-KR" altLang="en-US" sz="1400" dirty="0"/>
              <a:t>주소 테이블을 가지고 있고 이 테이블로 세그먼트 </a:t>
            </a:r>
            <a:r>
              <a:rPr lang="en-US" altLang="ko-KR" sz="1400" dirty="0"/>
              <a:t>E0</a:t>
            </a:r>
            <a:r>
              <a:rPr lang="ko-KR" altLang="en-US" sz="1400" dirty="0"/>
              <a:t>와 세그먼트 </a:t>
            </a:r>
            <a:r>
              <a:rPr lang="en-US" altLang="ko-KR" sz="1400" dirty="0"/>
              <a:t>E1</a:t>
            </a:r>
            <a:r>
              <a:rPr lang="ko-KR" altLang="en-US" sz="1400" dirty="0"/>
              <a:t>의 통신이 분리되어 </a:t>
            </a:r>
            <a:r>
              <a:rPr lang="en-US" altLang="ko-KR" sz="1400" dirty="0"/>
              <a:t>Collision domain</a:t>
            </a:r>
            <a:r>
              <a:rPr lang="ko-KR" altLang="en-US" sz="1400" dirty="0"/>
              <a:t>이 발생하지 않도록 관리한다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브리지와 스위치는 공통적으로 아래 </a:t>
            </a:r>
            <a:r>
              <a:rPr lang="en-US" altLang="ko-KR" sz="1400" dirty="0"/>
              <a:t>5</a:t>
            </a:r>
            <a:r>
              <a:rPr lang="ko-KR" altLang="en-US" sz="1400" dirty="0"/>
              <a:t>가지의 기능 기능을 제공한다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Learning : </a:t>
            </a:r>
            <a:r>
              <a:rPr lang="ko-KR" altLang="en-US" sz="1200" dirty="0"/>
              <a:t>송신 측 </a:t>
            </a:r>
            <a:r>
              <a:rPr lang="en-US" altLang="ko-KR" sz="1200" dirty="0"/>
              <a:t>MAC </a:t>
            </a:r>
            <a:r>
              <a:rPr lang="ko-KR" altLang="en-US" sz="1200" dirty="0"/>
              <a:t>주소는 수집 저장한다</a:t>
            </a:r>
            <a:r>
              <a:rPr lang="en-US" altLang="ko-KR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Flooding : </a:t>
            </a:r>
            <a:r>
              <a:rPr lang="ko-KR" altLang="en-US" sz="1200" dirty="0"/>
              <a:t>모르면</a:t>
            </a:r>
            <a:r>
              <a:rPr lang="en-US" altLang="ko-KR" sz="1200" dirty="0"/>
              <a:t>(</a:t>
            </a:r>
            <a:r>
              <a:rPr lang="ko-KR" altLang="en-US" sz="1200" dirty="0"/>
              <a:t>없으면</a:t>
            </a:r>
            <a:r>
              <a:rPr lang="en-US" altLang="ko-KR" sz="1200" dirty="0"/>
              <a:t>)</a:t>
            </a:r>
            <a:r>
              <a:rPr lang="ko-KR" altLang="en-US" sz="1200" dirty="0"/>
              <a:t> 들어 온 포트를 제외한 다른 모든 포트에 뿌린다</a:t>
            </a:r>
            <a:r>
              <a:rPr lang="en-US" altLang="ko-KR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Forwarding : </a:t>
            </a:r>
            <a:r>
              <a:rPr lang="ko-KR" altLang="en-US" sz="1200" dirty="0"/>
              <a:t>해당 포트로 보내 준다</a:t>
            </a:r>
            <a:r>
              <a:rPr lang="en-US" altLang="ko-KR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Filtering : </a:t>
            </a:r>
            <a:r>
              <a:rPr lang="ko-KR" altLang="en-US" sz="1200" dirty="0"/>
              <a:t>가른 포트로는 못 가게 막는다</a:t>
            </a:r>
            <a:r>
              <a:rPr lang="en-US" altLang="ko-KR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Aging : </a:t>
            </a:r>
            <a:r>
              <a:rPr lang="ko-KR" altLang="en-US" sz="1200" dirty="0"/>
              <a:t>일정시간</a:t>
            </a:r>
            <a:r>
              <a:rPr lang="en-US" altLang="ko-KR" sz="1200" dirty="0"/>
              <a:t>(300</a:t>
            </a:r>
            <a:r>
              <a:rPr lang="ko-KR" altLang="en-US" sz="1200" dirty="0"/>
              <a:t>초</a:t>
            </a:r>
            <a:r>
              <a:rPr lang="en-US" altLang="ko-KR" sz="1200" dirty="0"/>
              <a:t>, </a:t>
            </a:r>
            <a:r>
              <a:rPr lang="ko-KR" altLang="en-US" sz="1200" dirty="0"/>
              <a:t>조정 가능</a:t>
            </a:r>
            <a:r>
              <a:rPr lang="en-US" altLang="ko-KR" sz="1200" dirty="0"/>
              <a:t>) </a:t>
            </a:r>
            <a:r>
              <a:rPr lang="ko-KR" altLang="en-US" sz="1200" dirty="0"/>
              <a:t>동안 통신이 없으면 해당 </a:t>
            </a:r>
            <a:r>
              <a:rPr lang="en-US" altLang="ko-KR" sz="1200" dirty="0"/>
              <a:t>MAC </a:t>
            </a:r>
            <a:r>
              <a:rPr lang="ko-KR" altLang="en-US" sz="1200" dirty="0"/>
              <a:t>주소 삭제하고</a:t>
            </a:r>
            <a:r>
              <a:rPr lang="en-US" altLang="ko-KR" sz="1200" dirty="0"/>
              <a:t>,</a:t>
            </a:r>
            <a:r>
              <a:rPr lang="ko-KR" altLang="en-US" sz="1200" dirty="0"/>
              <a:t> 있으면 다시 </a:t>
            </a:r>
            <a:r>
              <a:rPr lang="en-US" altLang="ko-KR" sz="1200" dirty="0"/>
              <a:t>0</a:t>
            </a:r>
            <a:r>
              <a:rPr lang="ko-KR" altLang="en-US" sz="1200" dirty="0"/>
              <a:t>초로 초기화하여 시간을 연장해 준다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브리지는 프레임의 처리를 </a:t>
            </a:r>
            <a:r>
              <a:rPr lang="ko-KR" altLang="en-US" sz="1400" dirty="0" err="1"/>
              <a:t>소프트웨어으로</a:t>
            </a:r>
            <a:r>
              <a:rPr lang="ko-KR" altLang="en-US" sz="1400" dirty="0"/>
              <a:t> 처리하고</a:t>
            </a:r>
            <a:r>
              <a:rPr lang="en-US" altLang="ko-KR" sz="1400" dirty="0"/>
              <a:t>, </a:t>
            </a:r>
            <a:r>
              <a:rPr lang="ko-KR" altLang="en-US" sz="1400" dirty="0"/>
              <a:t>스위치는 하드웨어로 처리한다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스위치는 포트별로 다른 속도를 연결해 줄 수 있으나 브리지는 </a:t>
            </a:r>
            <a:r>
              <a:rPr lang="en-US" altLang="ko-KR" sz="1400" dirty="0"/>
              <a:t>No.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요즘은</a:t>
            </a:r>
            <a:r>
              <a:rPr lang="en-US" altLang="ko-KR" sz="1400" dirty="0"/>
              <a:t> </a:t>
            </a:r>
            <a:r>
              <a:rPr lang="ko-KR" altLang="en-US" sz="1400" dirty="0"/>
              <a:t>거의 스위치로 대체 되었다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7ADB27-C24E-4335-803C-37278AA8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3" y="1539706"/>
            <a:ext cx="547039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12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375294" cy="866909"/>
          </a:xfrm>
        </p:spPr>
        <p:txBody>
          <a:bodyPr>
            <a:normAutofit/>
          </a:bodyPr>
          <a:lstStyle/>
          <a:p>
            <a:r>
              <a:rPr lang="ko-KR" altLang="en-US" sz="4000" b="1" dirty="0" err="1"/>
              <a:t>네크워크</a:t>
            </a:r>
            <a:r>
              <a:rPr lang="ko-KR" altLang="en-US" sz="4000" b="1" dirty="0"/>
              <a:t> 장비</a:t>
            </a:r>
            <a:r>
              <a:rPr lang="en-US" altLang="ko-KR" sz="4000" b="1" dirty="0"/>
              <a:t>(Layer </a:t>
            </a:r>
            <a:r>
              <a:rPr lang="en-US" altLang="ko-KR" sz="4000" b="1" dirty="0">
                <a:solidFill>
                  <a:srgbClr val="FF0000"/>
                </a:solidFill>
              </a:rPr>
              <a:t>2</a:t>
            </a:r>
            <a:r>
              <a:rPr lang="en-US" altLang="ko-KR" sz="4000" b="1" dirty="0"/>
              <a:t>, 3, 4, 7)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: Switch (</a:t>
            </a:r>
            <a:r>
              <a:rPr lang="ko-KR" altLang="en-US" sz="4000" b="1" dirty="0"/>
              <a:t>스위치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pic>
        <p:nvPicPr>
          <p:cNvPr id="3" name="Picture 2" descr="네트워크 장비, 허브(Hub), 스위치(Switch), 라우터(Router) 개념 및 정리">
            <a:extLst>
              <a:ext uri="{FF2B5EF4-FFF2-40B4-BE49-F238E27FC236}">
                <a16:creationId xmlns:a16="http://schemas.microsoft.com/office/drawing/2014/main" id="{B72B262B-69E3-4A44-920B-5BD6315B2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4" y="2125134"/>
            <a:ext cx="5429506" cy="310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8E3C775-A9D5-45B3-A243-88D3F15FD049}"/>
              </a:ext>
            </a:extLst>
          </p:cNvPr>
          <p:cNvSpPr/>
          <p:nvPr/>
        </p:nvSpPr>
        <p:spPr>
          <a:xfrm>
            <a:off x="6203481" y="1347537"/>
            <a:ext cx="55252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400" dirty="0"/>
              <a:t>스위치는 내부에 메모리를 가지고 있어 각 포트에 연결된 컴퓨터들의 </a:t>
            </a:r>
            <a:r>
              <a:rPr lang="en-US" altLang="ko-KR" sz="1400" dirty="0"/>
              <a:t>MAC </a:t>
            </a:r>
            <a:r>
              <a:rPr lang="ko-KR" altLang="en-US" sz="1400" dirty="0"/>
              <a:t>주소</a:t>
            </a:r>
            <a:r>
              <a:rPr lang="en-US" altLang="ko-KR" sz="1400" dirty="0"/>
              <a:t>(MAC </a:t>
            </a:r>
            <a:r>
              <a:rPr lang="ko-KR" altLang="en-US" sz="1400" dirty="0"/>
              <a:t>주소 테이블</a:t>
            </a:r>
            <a:r>
              <a:rPr lang="en-US" altLang="ko-KR" sz="1400" dirty="0"/>
              <a:t>)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기억한다</a:t>
            </a:r>
            <a:r>
              <a:rPr lang="en-US" altLang="ko-KR" sz="1400" dirty="0"/>
              <a:t>. 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송신지와 수신지의 주소를 구분하여 해당 목적지로만 신호를 전달하며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전송 에러 등을 복구해 주는 기능을 가지고 있다</a:t>
            </a:r>
            <a:r>
              <a:rPr lang="en-US" altLang="ko-KR" sz="14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400" dirty="0"/>
              <a:t>다만 스위치는 자신의 테이블에 없는 목적지를 가진 프레임이 오면 해당 프레임을 연결된 모든 장치에 </a:t>
            </a:r>
            <a:r>
              <a:rPr lang="ko-KR" altLang="en-US" sz="1400" dirty="0" err="1"/>
              <a:t>포워딩하여</a:t>
            </a:r>
            <a:r>
              <a:rPr lang="en-US" altLang="ko-KR" sz="1400" dirty="0"/>
              <a:t>,</a:t>
            </a:r>
            <a:r>
              <a:rPr lang="ko-KR" altLang="en-US" sz="1400" dirty="0"/>
              <a:t> 이 경우 허브와 같은 동작을 한다</a:t>
            </a:r>
            <a:r>
              <a:rPr lang="en-US" altLang="ko-KR" sz="14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10Mbps</a:t>
            </a:r>
            <a:r>
              <a:rPr lang="ko-KR" altLang="en-US" sz="1400" dirty="0"/>
              <a:t> 스위치라면 각 포트에 연결된 컴퓨터들은 </a:t>
            </a:r>
            <a:r>
              <a:rPr lang="en-US" altLang="ko-KR" sz="1400" dirty="0"/>
              <a:t>10Mbps</a:t>
            </a:r>
            <a:r>
              <a:rPr lang="ko-KR" altLang="en-US" sz="1400" dirty="0"/>
              <a:t>의 속도를 보장 받으면서 통신을 할 수 있다</a:t>
            </a:r>
            <a:r>
              <a:rPr lang="en-US" altLang="ko-KR" sz="14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400" dirty="0"/>
              <a:t>허브와 스위치의 차이는 메모리 뿐만 아니라 내부 구조에서도 나타난다</a:t>
            </a:r>
            <a:r>
              <a:rPr lang="en-US" altLang="ko-KR" sz="1400" dirty="0"/>
              <a:t>. </a:t>
            </a:r>
            <a:r>
              <a:rPr lang="ko-KR" altLang="en-US" sz="1400" dirty="0"/>
              <a:t>허브의 경우 내부 연결 통로</a:t>
            </a:r>
            <a:r>
              <a:rPr lang="en-US" altLang="ko-KR" sz="1400" dirty="0"/>
              <a:t>(</a:t>
            </a:r>
            <a:r>
              <a:rPr lang="ko-KR" altLang="en-US" sz="1400" dirty="0"/>
              <a:t>버스</a:t>
            </a:r>
            <a:r>
              <a:rPr lang="en-US" altLang="ko-KR" sz="1400" dirty="0"/>
              <a:t>)</a:t>
            </a:r>
            <a:r>
              <a:rPr lang="ko-KR" altLang="en-US" sz="1400" dirty="0"/>
              <a:t>를 공유하는 방식이다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스위치의 경우 각 포트별로 상대 포트로 향하는 독립적인 통로</a:t>
            </a:r>
            <a:r>
              <a:rPr lang="en-US" altLang="ko-KR" sz="1400" dirty="0"/>
              <a:t>(</a:t>
            </a:r>
            <a:r>
              <a:rPr lang="ko-KR" altLang="en-US" sz="1400" dirty="0"/>
              <a:t>버스</a:t>
            </a:r>
            <a:r>
              <a:rPr lang="en-US" altLang="ko-KR" sz="1400" dirty="0"/>
              <a:t>)</a:t>
            </a:r>
            <a:r>
              <a:rPr lang="ko-KR" altLang="en-US" sz="1400" dirty="0"/>
              <a:t>를 가지고 있다</a:t>
            </a:r>
            <a:r>
              <a:rPr lang="en-US" altLang="ko-KR" sz="1400" dirty="0"/>
              <a:t>. 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sz="1400" dirty="0"/>
              <a:t>L2 </a:t>
            </a:r>
            <a:r>
              <a:rPr lang="ko-KR" altLang="en-US" sz="1400" dirty="0"/>
              <a:t>스위치를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스위칭허브</a:t>
            </a:r>
            <a:r>
              <a:rPr lang="en-US" altLang="ko-KR" sz="1400" dirty="0"/>
              <a:t>” </a:t>
            </a:r>
            <a:r>
              <a:rPr lang="ko-KR" altLang="en-US" sz="1400" dirty="0"/>
              <a:t>라고도 불린다</a:t>
            </a:r>
            <a:r>
              <a:rPr lang="en-US" altLang="ko-KR" sz="14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sz="1400" dirty="0"/>
              <a:t>24 </a:t>
            </a:r>
            <a:r>
              <a:rPr lang="ko-KR" altLang="en-US" sz="1400" dirty="0"/>
              <a:t>포트 스위치의 </a:t>
            </a:r>
            <a:r>
              <a:rPr lang="en-US" altLang="ko-KR" sz="1400" dirty="0"/>
              <a:t>Collision Domain </a:t>
            </a:r>
            <a:r>
              <a:rPr lang="ko-KR" altLang="en-US" sz="1400" dirty="0"/>
              <a:t>개수는</a:t>
            </a:r>
            <a:r>
              <a:rPr lang="en-US" altLang="ko-KR" sz="1400" dirty="0"/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AB89C-3CA4-413B-9FF1-ABCAD76574B6}"/>
              </a:ext>
            </a:extLst>
          </p:cNvPr>
          <p:cNvSpPr/>
          <p:nvPr/>
        </p:nvSpPr>
        <p:spPr>
          <a:xfrm>
            <a:off x="315854" y="5054773"/>
            <a:ext cx="39817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solidFill>
                  <a:srgbClr val="FF0000"/>
                </a:solidFill>
              </a:rPr>
              <a:t>PC4</a:t>
            </a:r>
            <a:r>
              <a:rPr lang="ko-KR" altLang="en-US" sz="1400" dirty="0">
                <a:solidFill>
                  <a:srgbClr val="FF0000"/>
                </a:solidFill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</a:rPr>
              <a:t>PC3</a:t>
            </a:r>
            <a:r>
              <a:rPr lang="ko-KR" altLang="en-US" sz="1400" dirty="0">
                <a:solidFill>
                  <a:srgbClr val="FF0000"/>
                </a:solidFill>
              </a:rPr>
              <a:t>으로 신호를 보내면 그 신호는 </a:t>
            </a:r>
            <a:r>
              <a:rPr lang="en-US" altLang="ko-KR" sz="1400" dirty="0">
                <a:solidFill>
                  <a:srgbClr val="FF0000"/>
                </a:solidFill>
              </a:rPr>
              <a:t>PC3</a:t>
            </a:r>
            <a:r>
              <a:rPr lang="ko-KR" altLang="en-US" sz="1400" dirty="0">
                <a:solidFill>
                  <a:srgbClr val="FF0000"/>
                </a:solidFill>
              </a:rPr>
              <a:t>으로만 전달되고 다른 컴퓨터에는 신호를 보내지 않는다</a:t>
            </a:r>
            <a:r>
              <a:rPr lang="en-US" altLang="ko-KR" sz="1400" dirty="0">
                <a:solidFill>
                  <a:srgbClr val="FF0000"/>
                </a:solidFill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141179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네트워크 장비</a:t>
            </a:r>
            <a:r>
              <a:rPr lang="en-US" altLang="ko-KR" sz="4000" b="1" dirty="0"/>
              <a:t>(Layer 3)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: Router (</a:t>
            </a:r>
            <a:r>
              <a:rPr lang="ko-KR" altLang="en-US" sz="4000" b="1" dirty="0"/>
              <a:t>라우터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pic>
        <p:nvPicPr>
          <p:cNvPr id="3" name="Picture 2" descr="Network Basic] 03 - 일반적인 네트워크 구성 방식">
            <a:extLst>
              <a:ext uri="{FF2B5EF4-FFF2-40B4-BE49-F238E27FC236}">
                <a16:creationId xmlns:a16="http://schemas.microsoft.com/office/drawing/2014/main" id="{5EEF2BBD-CF21-45BC-920E-C41B9F0C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0" y="1716711"/>
            <a:ext cx="4672107" cy="226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198C71-F118-44EF-A40B-915BB0498FCD}"/>
              </a:ext>
            </a:extLst>
          </p:cNvPr>
          <p:cNvSpPr/>
          <p:nvPr/>
        </p:nvSpPr>
        <p:spPr>
          <a:xfrm>
            <a:off x="6019801" y="1347537"/>
            <a:ext cx="58563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400" dirty="0"/>
              <a:t>서로 다른 네트워크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서브넷</a:t>
            </a:r>
            <a:r>
              <a:rPr lang="ko-KR" altLang="en-US" sz="1400" dirty="0"/>
              <a:t> 마스크가 다른</a:t>
            </a:r>
            <a:r>
              <a:rPr lang="en-US" altLang="ko-KR" sz="1400" dirty="0"/>
              <a:t>)</a:t>
            </a:r>
            <a:r>
              <a:rPr lang="ko-KR" altLang="en-US" sz="1400" dirty="0"/>
              <a:t>를 연결시켜 주는 장비로서</a:t>
            </a:r>
            <a:r>
              <a:rPr lang="en-US" altLang="ko-KR" sz="1400" dirty="0"/>
              <a:t>,</a:t>
            </a:r>
            <a:r>
              <a:rPr lang="ko-KR" altLang="en-US" sz="1400" dirty="0"/>
              <a:t> 정보를 주고 받을 때 송신 정보에 담긴 수신처의 주소를 읽고 가장 적절한 통신 경로를 이용하여 다른 통신망으로 전송하는 장치로 주요 기능은 경로설정 및 판단</a:t>
            </a:r>
            <a:r>
              <a:rPr lang="en-US" altLang="ko-KR" sz="1400" dirty="0"/>
              <a:t>(</a:t>
            </a:r>
            <a:r>
              <a:rPr lang="ko-KR" altLang="en-US" sz="1400" dirty="0"/>
              <a:t>라우팅 알고리즘</a:t>
            </a:r>
            <a:r>
              <a:rPr lang="en-US" altLang="ko-KR" sz="1400" dirty="0"/>
              <a:t>), NAT </a:t>
            </a:r>
            <a:r>
              <a:rPr lang="ko-KR" altLang="en-US" sz="1400" dirty="0"/>
              <a:t>기능 등이 있다</a:t>
            </a:r>
            <a:r>
              <a:rPr lang="en-US" altLang="ko-KR" sz="14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400" dirty="0"/>
              <a:t>라우터는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 등 </a:t>
            </a:r>
            <a:r>
              <a:rPr lang="en-US" altLang="ko-KR" sz="1400" dirty="0"/>
              <a:t>L3</a:t>
            </a:r>
            <a:r>
              <a:rPr lang="ko-KR" altLang="en-US" sz="1400" dirty="0"/>
              <a:t>에 있는 주소를 참조하여 목적지로 패킷을 전송한다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</a:t>
            </a:r>
            <a:r>
              <a:rPr lang="ko-KR" altLang="en-US" sz="1400" dirty="0" err="1"/>
              <a:t>서브넷</a:t>
            </a:r>
            <a:r>
              <a:rPr lang="ko-KR" altLang="en-US" sz="1400" dirty="0"/>
              <a:t> 마스크가 다른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주소를 가진 장비간 통신을 하기 위해서는 반드시 라우터와 같은 </a:t>
            </a:r>
            <a:r>
              <a:rPr lang="en-US" altLang="ko-KR" sz="1400" dirty="0"/>
              <a:t>L3 </a:t>
            </a:r>
            <a:r>
              <a:rPr lang="ko-KR" altLang="en-US" sz="1400" dirty="0"/>
              <a:t>장비를 거쳐야만 한다</a:t>
            </a:r>
            <a:r>
              <a:rPr lang="en-US" altLang="ko-KR" sz="14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400" dirty="0"/>
              <a:t>서로 다른 프로토콜로 운영하는 통신망에서 정보를 전송하기 위해 경로를 설정하는 역할을 제공하는 핵심적인 통신 장비이다</a:t>
            </a:r>
            <a:r>
              <a:rPr lang="en-US" altLang="ko-KR" sz="14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sz="1400" dirty="0"/>
              <a:t>Web</a:t>
            </a:r>
            <a:r>
              <a:rPr lang="ko-KR" altLang="en-US" sz="1400" dirty="0"/>
              <a:t>에서 </a:t>
            </a:r>
            <a:r>
              <a:rPr lang="ko-KR" altLang="en-US" sz="1400" b="1" dirty="0"/>
              <a:t>구글</a:t>
            </a:r>
            <a:r>
              <a:rPr lang="en-US" altLang="ko-KR" sz="1400" dirty="0"/>
              <a:t>, </a:t>
            </a:r>
            <a:r>
              <a:rPr lang="ko-KR" altLang="en-US" sz="1400" b="1" dirty="0"/>
              <a:t>네이버</a:t>
            </a:r>
            <a:r>
              <a:rPr lang="ko-KR" altLang="en-US" sz="1400" dirty="0"/>
              <a:t>과 같은 서비스 제공자의 주소에 접속 할 때</a:t>
            </a:r>
            <a:r>
              <a:rPr lang="en-US" altLang="ko-KR" sz="1400" dirty="0"/>
              <a:t>, </a:t>
            </a:r>
            <a:r>
              <a:rPr lang="ko-KR" altLang="en-US" sz="1400" dirty="0"/>
              <a:t>우리가 흔히 알고 있는 ‘</a:t>
            </a:r>
            <a:r>
              <a:rPr lang="en-US" altLang="ko-KR" sz="1400" b="1" dirty="0">
                <a:hlinkClick r:id="rId4"/>
              </a:rPr>
              <a:t>www.naver.com’</a:t>
            </a:r>
            <a:r>
              <a:rPr lang="ko-KR" altLang="en-US" sz="1400" b="1" dirty="0">
                <a:hlinkClick r:id="rId4"/>
              </a:rPr>
              <a:t>와</a:t>
            </a:r>
            <a:r>
              <a:rPr lang="ko-KR" altLang="en-US" sz="1400" dirty="0"/>
              <a:t> 같은 도메인을 통하여 접속을 하면</a:t>
            </a:r>
            <a:r>
              <a:rPr lang="en-US" altLang="ko-KR" sz="1400" dirty="0"/>
              <a:t>, </a:t>
            </a:r>
            <a:r>
              <a:rPr lang="ko-KR" altLang="en-US" sz="1400" dirty="0"/>
              <a:t>도메인 서버</a:t>
            </a:r>
            <a:r>
              <a:rPr lang="en-US" altLang="ko-KR" sz="1400" dirty="0"/>
              <a:t>(DNS)</a:t>
            </a:r>
            <a:r>
              <a:rPr lang="ko-KR" altLang="en-US" sz="1400" dirty="0"/>
              <a:t>를 통하여 </a:t>
            </a:r>
            <a:r>
              <a:rPr lang="en-US" altLang="ko-KR" sz="1400" dirty="0"/>
              <a:t>IP</a:t>
            </a:r>
            <a:r>
              <a:rPr lang="ko-KR" altLang="en-US" sz="1400" dirty="0"/>
              <a:t>를 얻을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</a:t>
            </a:r>
            <a:r>
              <a:rPr lang="en-US" altLang="ko-KR" sz="1400" dirty="0"/>
              <a:t>IP</a:t>
            </a:r>
            <a:r>
              <a:rPr lang="ko-KR" altLang="en-US" sz="1400" dirty="0"/>
              <a:t>를 이용하여 요청을 보내면</a:t>
            </a:r>
            <a:r>
              <a:rPr lang="en-US" altLang="ko-KR" sz="1400" dirty="0"/>
              <a:t>, </a:t>
            </a:r>
            <a:r>
              <a:rPr lang="ko-KR" altLang="en-US" sz="1400" dirty="0"/>
              <a:t>라우터에서는 </a:t>
            </a:r>
            <a:r>
              <a:rPr lang="ko-KR" altLang="en-US" sz="1400" b="1" dirty="0"/>
              <a:t>‘다음은 여기 라우터로 가야 됩니다</a:t>
            </a:r>
            <a:r>
              <a:rPr lang="en-US" altLang="ko-KR" sz="1400" b="1" dirty="0"/>
              <a:t>!’</a:t>
            </a:r>
            <a:r>
              <a:rPr lang="ko-KR" altLang="en-US" sz="1400" dirty="0"/>
              <a:t> 라고 판단하고 데이터 패킷을 다른 라우터에게 전송해 준다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이런 과정을 </a:t>
            </a:r>
            <a:r>
              <a:rPr lang="ko-KR" altLang="en-US" sz="1400" dirty="0" err="1"/>
              <a:t>여러번</a:t>
            </a:r>
            <a:r>
              <a:rPr lang="ko-KR" altLang="en-US" sz="1400" dirty="0"/>
              <a:t> 진행하면서 수많은 라우터들을 거치고</a:t>
            </a:r>
            <a:r>
              <a:rPr lang="en-US" altLang="ko-KR" sz="1400" dirty="0"/>
              <a:t>, </a:t>
            </a:r>
            <a:r>
              <a:rPr lang="ko-KR" altLang="en-US" sz="1400" dirty="0"/>
              <a:t>최종 목적지인 </a:t>
            </a:r>
            <a:r>
              <a:rPr lang="ko-KR" altLang="en-US" sz="1400" b="1" dirty="0"/>
              <a:t>네이버</a:t>
            </a:r>
            <a:r>
              <a:rPr lang="ko-KR" altLang="en-US" sz="1400" dirty="0"/>
              <a:t>로 도착하게 되는 것이다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EA81E4-2CBF-4A71-9360-59DED0DE3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04" y="4671636"/>
            <a:ext cx="5282683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0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07" y="354667"/>
            <a:ext cx="11271183" cy="866909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수강을 위한 기초 지식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B74956-F95F-4241-9246-28EAA575F89A}"/>
              </a:ext>
            </a:extLst>
          </p:cNvPr>
          <p:cNvSpPr/>
          <p:nvPr/>
        </p:nvSpPr>
        <p:spPr>
          <a:xfrm>
            <a:off x="932667" y="1922766"/>
            <a:ext cx="6477125" cy="427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컴퓨터 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5C4B3B42-158C-4CBA-A7AC-285BB57F156D}"/>
              </a:ext>
            </a:extLst>
          </p:cNvPr>
          <p:cNvSpPr/>
          <p:nvPr/>
        </p:nvSpPr>
        <p:spPr>
          <a:xfrm>
            <a:off x="1071930" y="4765674"/>
            <a:ext cx="1838060" cy="12192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Outlook.exe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14914B-34C1-4302-A0C6-42697F426226}"/>
              </a:ext>
            </a:extLst>
          </p:cNvPr>
          <p:cNvSpPr/>
          <p:nvPr/>
        </p:nvSpPr>
        <p:spPr>
          <a:xfrm>
            <a:off x="2604562" y="2538249"/>
            <a:ext cx="3717410" cy="1828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dirty="0"/>
              <a:t>메모리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4809F7-155B-411E-A5EA-4D7AE3B85469}"/>
              </a:ext>
            </a:extLst>
          </p:cNvPr>
          <p:cNvSpPr/>
          <p:nvPr/>
        </p:nvSpPr>
        <p:spPr>
          <a:xfrm>
            <a:off x="7212100" y="4570903"/>
            <a:ext cx="1255985" cy="121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NIC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MAC </a:t>
            </a:r>
            <a:r>
              <a:rPr lang="ko-KR" altLang="en-US" dirty="0"/>
              <a:t>주소</a:t>
            </a:r>
            <a:endParaRPr lang="en-US" altLang="ko-KR" dirty="0"/>
          </a:p>
          <a:p>
            <a:pPr algn="ctr"/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ED28CB7-D1B5-48D1-BD83-3B7C4F5B1F46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5400000" flipH="1" flipV="1">
            <a:off x="1641249" y="3802361"/>
            <a:ext cx="1313025" cy="613602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3960658-9F91-4C09-A34F-4369379D95A0}"/>
              </a:ext>
            </a:extLst>
          </p:cNvPr>
          <p:cNvCxnSpPr>
            <a:cxnSpLocks/>
            <a:stCxn id="44" idx="6"/>
            <a:endCxn id="7" idx="1"/>
          </p:cNvCxnSpPr>
          <p:nvPr/>
        </p:nvCxnSpPr>
        <p:spPr>
          <a:xfrm>
            <a:off x="5966616" y="3510839"/>
            <a:ext cx="1245484" cy="1669664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A3B81AA-2D50-4AFC-BE17-08CB09559E9F}"/>
              </a:ext>
            </a:extLst>
          </p:cNvPr>
          <p:cNvSpPr/>
          <p:nvPr/>
        </p:nvSpPr>
        <p:spPr>
          <a:xfrm>
            <a:off x="8562677" y="4570903"/>
            <a:ext cx="1387365" cy="61485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EDC6A7CA-D3EE-4DCF-908B-89F1CFDFF064}"/>
              </a:ext>
            </a:extLst>
          </p:cNvPr>
          <p:cNvSpPr/>
          <p:nvPr/>
        </p:nvSpPr>
        <p:spPr>
          <a:xfrm>
            <a:off x="8562676" y="5180503"/>
            <a:ext cx="1387365" cy="609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EF8098-9935-4C29-8CD7-0C4301CE0E53}"/>
              </a:ext>
            </a:extLst>
          </p:cNvPr>
          <p:cNvSpPr/>
          <p:nvPr/>
        </p:nvSpPr>
        <p:spPr>
          <a:xfrm>
            <a:off x="3256950" y="3206039"/>
            <a:ext cx="1653376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Outlook.exe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8813FF2-50FC-4056-B025-E3FA4B67853C}"/>
              </a:ext>
            </a:extLst>
          </p:cNvPr>
          <p:cNvSpPr/>
          <p:nvPr/>
        </p:nvSpPr>
        <p:spPr>
          <a:xfrm>
            <a:off x="4910326" y="3206039"/>
            <a:ext cx="105629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068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네트워크 장비 </a:t>
            </a:r>
            <a:r>
              <a:rPr lang="en-US" altLang="ko-KR" sz="4000" b="1" dirty="0"/>
              <a:t>: Routing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Table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라우팅 테이블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F36250-7B2D-481B-AD79-72FE4785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0" y="1818457"/>
            <a:ext cx="6962367" cy="4092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106CC2-7158-4A1C-83C4-FA0D53DE8574}"/>
              </a:ext>
            </a:extLst>
          </p:cNvPr>
          <p:cNvSpPr txBox="1"/>
          <p:nvPr/>
        </p:nvSpPr>
        <p:spPr>
          <a:xfrm>
            <a:off x="6559422" y="4505673"/>
            <a:ext cx="487057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라우팅 테이블을 구성하는 것은 라우팅 프로토콜</a:t>
            </a:r>
            <a:r>
              <a:rPr lang="en-US" altLang="ko-KR" sz="1600" b="1" dirty="0"/>
              <a:t>,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Static Routing Protocol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정적으로</a:t>
            </a:r>
            <a:r>
              <a:rPr lang="en-US" altLang="ko-KR" sz="1400" dirty="0"/>
              <a:t> Routing </a:t>
            </a:r>
            <a:r>
              <a:rPr lang="ko-KR" altLang="en-US" sz="1400" dirty="0"/>
              <a:t>경로를 지정</a:t>
            </a:r>
            <a:r>
              <a:rPr lang="en-US" altLang="ko-KR" sz="1400" dirty="0"/>
              <a:t>, </a:t>
            </a:r>
            <a:r>
              <a:rPr lang="ko-KR" altLang="en-US" sz="1400" dirty="0"/>
              <a:t>단일 경로에 적합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라우터 추가</a:t>
            </a:r>
            <a:r>
              <a:rPr lang="en-US" altLang="ko-KR" sz="1400" dirty="0"/>
              <a:t>, </a:t>
            </a:r>
            <a:r>
              <a:rPr lang="ko-KR" altLang="en-US" sz="1400" dirty="0"/>
              <a:t>변경 등을 자동인지 하지 못한다</a:t>
            </a:r>
            <a:r>
              <a:rPr lang="en-US" altLang="ko-KR" sz="1400" dirty="0"/>
              <a:t>.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Dynamic Routing Protocol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동적으로</a:t>
            </a:r>
            <a:r>
              <a:rPr lang="en-US" altLang="ko-KR" sz="1400" dirty="0"/>
              <a:t> Routing </a:t>
            </a:r>
            <a:r>
              <a:rPr lang="ko-KR" altLang="en-US" sz="1400" dirty="0"/>
              <a:t>경로를 지정</a:t>
            </a:r>
            <a:r>
              <a:rPr lang="en-US" altLang="ko-KR" sz="1400" dirty="0"/>
              <a:t>, </a:t>
            </a:r>
            <a:r>
              <a:rPr lang="ko-KR" altLang="en-US" sz="1400" dirty="0"/>
              <a:t>다중 경로에 적합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네트워크 변화를 자동 인지하여 재구성 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RIP,</a:t>
            </a:r>
            <a:r>
              <a:rPr lang="ko-KR" altLang="en-US" sz="1400" dirty="0"/>
              <a:t> </a:t>
            </a:r>
            <a:r>
              <a:rPr lang="en-US" altLang="ko-KR" sz="1400" dirty="0"/>
              <a:t>IGRP,</a:t>
            </a:r>
            <a:r>
              <a:rPr lang="ko-KR" altLang="en-US" sz="1400" dirty="0"/>
              <a:t> </a:t>
            </a:r>
            <a:r>
              <a:rPr lang="en-US" altLang="ko-KR" sz="1400" dirty="0"/>
              <a:t>EIGRO,</a:t>
            </a:r>
            <a:r>
              <a:rPr lang="ko-KR" altLang="en-US" sz="1400" dirty="0"/>
              <a:t> </a:t>
            </a:r>
            <a:r>
              <a:rPr lang="en-US" altLang="ko-KR" sz="1400" dirty="0"/>
              <a:t>OSPF</a:t>
            </a:r>
            <a:r>
              <a:rPr lang="ko-KR" altLang="en-US" sz="1400" dirty="0"/>
              <a:t> 등이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315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네트워크 장비 </a:t>
            </a:r>
            <a:r>
              <a:rPr lang="en-US" altLang="ko-KR" sz="4000" b="1" dirty="0"/>
              <a:t>: IP </a:t>
            </a:r>
            <a:r>
              <a:rPr lang="ko-KR" altLang="en-US" sz="4000" b="1" dirty="0"/>
              <a:t>공유기</a:t>
            </a:r>
          </a:p>
        </p:txBody>
      </p:sp>
      <p:pic>
        <p:nvPicPr>
          <p:cNvPr id="3" name="Picture 4" descr="PC에 공유기 설치·연결하는 법">
            <a:extLst>
              <a:ext uri="{FF2B5EF4-FFF2-40B4-BE49-F238E27FC236}">
                <a16:creationId xmlns:a16="http://schemas.microsoft.com/office/drawing/2014/main" id="{4D4E5F86-88CF-4CFE-BAA3-13689231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4" y="1790150"/>
            <a:ext cx="5528110" cy="418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534D3ED-E0A3-4268-892E-BA289DB03147}"/>
              </a:ext>
            </a:extLst>
          </p:cNvPr>
          <p:cNvSpPr/>
          <p:nvPr/>
        </p:nvSpPr>
        <p:spPr>
          <a:xfrm>
            <a:off x="5494867" y="1202138"/>
            <a:ext cx="634420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ISP(Internet Service Provider)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업체에서 제공하는 한 개의 인터넷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IP Address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로 여러 대의 컴퓨터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노트북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, IP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폰 등이 인터넷을 공유할 수 있도록 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.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000000"/>
              </a:solidFill>
              <a:latin typeface="Nanum Gothic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라우터의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많은 기능 중에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NAT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기능을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anum Gothic"/>
              </a:rPr>
              <a:t>특화시켜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 저렴화 한 기기로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사설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IP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할당으로 여러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PC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가 인터넷을 사용하게 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.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그러나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IP 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공유기에는 경로설정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판단 기능이 없다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.</a:t>
            </a:r>
            <a:endParaRPr lang="en-US" altLang="ko-KR" sz="1400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000000"/>
              </a:solidFill>
              <a:latin typeface="Nanum Gothic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또한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, IP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 공유기는 허브 기능을 포함하고 있어서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여러 대의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PC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를 연결할 수 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.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대부분의 인터넷 공유기는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4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포트를 내장하고 있는데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, 4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대 이상의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PC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가 하나의 인터넷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IP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를 공유하기 위해서는 인터넷 공유기와 스위칭 허브를 이용하면 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1400" b="0" i="0" dirty="0">
              <a:solidFill>
                <a:srgbClr val="E8E6E3"/>
              </a:solidFill>
              <a:effectLst/>
              <a:latin typeface="Noto Sans KR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E8E6E3"/>
                </a:solidFill>
                <a:effectLst/>
                <a:latin typeface="Noto Sans KR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공유기에는 보통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1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개의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WAN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포트와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4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개의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LAN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포트가 있는데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외부에서 들어오는 공인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IP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LAN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선을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WAN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포트에 연결하고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나머지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LAN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포트들은 내부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IP (ex 192.168.0.~)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로 사용할 장치들에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LAN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선을 연결하는 것이 일반적인 사용법이다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1400" b="0" i="0" dirty="0">
              <a:solidFill>
                <a:srgbClr val="E8E6E3"/>
              </a:solidFill>
              <a:effectLst/>
              <a:latin typeface="Noto Sans KR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E8E6E3"/>
                </a:solidFill>
                <a:effectLst/>
                <a:latin typeface="Noto Sans KR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공유기에서 나오는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LAN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선을 또 다른 하위 공유기에 연결할 수 있는데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하위 공유기의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WAN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포트에 연결하면 새로운 영역의 네트워크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(ex 192.168.1.~)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을 만드는 것이고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하위 공유기의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LAN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포트에 연결하면 허브로 멀티포트 기능을 사용하는 것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(ex 192.168.0.~)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1400" b="0" i="0" dirty="0">
              <a:solidFill>
                <a:srgbClr val="E8E6E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751900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네트워크 장비 </a:t>
            </a:r>
            <a:r>
              <a:rPr lang="en-US" altLang="ko-KR" sz="4000" b="1" dirty="0"/>
              <a:t>: (L2, L3, L4, L7) </a:t>
            </a:r>
            <a:r>
              <a:rPr lang="ko-KR" altLang="en-US" sz="4000" b="1" dirty="0"/>
              <a:t>스위치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BD73D-13BE-4E22-ADEA-911C4930F5BA}"/>
              </a:ext>
            </a:extLst>
          </p:cNvPr>
          <p:cNvSpPr txBox="1"/>
          <p:nvPr/>
        </p:nvSpPr>
        <p:spPr>
          <a:xfrm>
            <a:off x="567889" y="1563569"/>
            <a:ext cx="1115135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L2</a:t>
            </a:r>
            <a:r>
              <a:rPr lang="ko-KR" altLang="en-US" sz="2000" dirty="0">
                <a:solidFill>
                  <a:srgbClr val="FF0000"/>
                </a:solidFill>
              </a:rPr>
              <a:t> 스위치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스위칭 허브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0070C0"/>
                </a:solidFill>
              </a:rPr>
              <a:t>MAC Address </a:t>
            </a:r>
            <a:r>
              <a:rPr lang="ko-KR" altLang="en-US" sz="1600" dirty="0"/>
              <a:t>를 보고 스위칭 하는 것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L3</a:t>
            </a:r>
            <a:r>
              <a:rPr lang="ko-KR" altLang="en-US" sz="2000" dirty="0">
                <a:solidFill>
                  <a:srgbClr val="FF0000"/>
                </a:solidFill>
              </a:rPr>
              <a:t> 스위치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스위치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0070C0"/>
                </a:solidFill>
              </a:rPr>
              <a:t>IP Address(Routing Table)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/>
              <a:t>를 보고 스위칭 하는 것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L4</a:t>
            </a:r>
            <a:r>
              <a:rPr lang="ko-KR" altLang="en-US" sz="2000" dirty="0">
                <a:solidFill>
                  <a:srgbClr val="FF0000"/>
                </a:solidFill>
              </a:rPr>
              <a:t> 스위치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 err="1">
                <a:solidFill>
                  <a:srgbClr val="FF0000"/>
                </a:solidFill>
              </a:rPr>
              <a:t>로드밸런서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부하 분산</a:t>
            </a:r>
            <a:r>
              <a:rPr lang="en-US" altLang="ko-KR" sz="2000" dirty="0">
                <a:solidFill>
                  <a:srgbClr val="FF0000"/>
                </a:solidFill>
              </a:rPr>
              <a:t>, HA)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0070C0"/>
                </a:solidFill>
              </a:rPr>
              <a:t>(IP + Port) </a:t>
            </a:r>
            <a:r>
              <a:rPr lang="ko-KR" altLang="en-US" sz="1600" dirty="0"/>
              <a:t>를 보고 스위칭 하는 것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실제로 우리가 사용하는 많은 온라인 서비스들은 대부분 최소 </a:t>
            </a:r>
            <a:r>
              <a:rPr lang="en-US" altLang="ko-KR" sz="1600" dirty="0"/>
              <a:t>2</a:t>
            </a:r>
            <a:r>
              <a:rPr lang="ko-KR" altLang="en-US" sz="1600" dirty="0"/>
              <a:t>개 이상의 같은 서버들로 분산처리 되게끔 구성되어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이때 서비스를 분산시켜 주는 장비가 </a:t>
            </a:r>
            <a:r>
              <a:rPr lang="en-US" altLang="ko-KR" sz="1600" dirty="0"/>
              <a:t>L4 </a:t>
            </a:r>
            <a:r>
              <a:rPr lang="ko-KR" altLang="en-US" sz="1600" dirty="0"/>
              <a:t>스위치이다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“</a:t>
            </a:r>
            <a:r>
              <a:rPr lang="ko-KR" altLang="en-US" sz="1600" dirty="0"/>
              <a:t>부하 분산</a:t>
            </a:r>
            <a:r>
              <a:rPr lang="en-US" altLang="ko-KR" sz="1600" dirty="0"/>
              <a:t>”</a:t>
            </a:r>
            <a:r>
              <a:rPr lang="ko-KR" altLang="en-US" sz="1600" dirty="0"/>
              <a:t> 뿐만 아니라 </a:t>
            </a:r>
            <a:r>
              <a:rPr lang="en-US" altLang="ko-KR" sz="1600" dirty="0"/>
              <a:t>“</a:t>
            </a:r>
            <a:r>
              <a:rPr lang="ko-KR" altLang="en-US" sz="1600" dirty="0"/>
              <a:t>클러스터링</a:t>
            </a:r>
            <a:r>
              <a:rPr lang="en-US" altLang="ko-KR" sz="1600" dirty="0"/>
              <a:t>”</a:t>
            </a:r>
            <a:r>
              <a:rPr lang="ko-KR" altLang="en-US" sz="1600" dirty="0"/>
              <a:t> 액티브</a:t>
            </a:r>
            <a:r>
              <a:rPr lang="en-US" altLang="ko-KR" sz="1600" dirty="0"/>
              <a:t>-</a:t>
            </a:r>
            <a:r>
              <a:rPr lang="ko-KR" altLang="en-US" sz="1600" dirty="0"/>
              <a:t>액티브 구성으로 </a:t>
            </a:r>
            <a:r>
              <a:rPr lang="en-US" altLang="ko-KR" sz="1600" dirty="0"/>
              <a:t>HA(High Availability, </a:t>
            </a:r>
            <a:r>
              <a:rPr lang="ko-KR" altLang="en-US" sz="1600" dirty="0"/>
              <a:t>고가용성</a:t>
            </a:r>
            <a:r>
              <a:rPr lang="en-US" altLang="ko-KR" sz="1600" dirty="0"/>
              <a:t>) </a:t>
            </a:r>
            <a:r>
              <a:rPr lang="ko-KR" altLang="en-US" sz="1600" dirty="0"/>
              <a:t>구현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L7</a:t>
            </a:r>
            <a:r>
              <a:rPr lang="ko-KR" altLang="en-US" sz="2000" dirty="0">
                <a:solidFill>
                  <a:srgbClr val="FF0000"/>
                </a:solidFill>
              </a:rPr>
              <a:t> 스위치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웹방화벽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보안스위치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0070C0"/>
                </a:solidFill>
              </a:rPr>
              <a:t>실제 </a:t>
            </a:r>
            <a:r>
              <a:rPr lang="en-US" altLang="ko-KR" sz="1600" b="1" dirty="0">
                <a:solidFill>
                  <a:srgbClr val="0070C0"/>
                </a:solidFill>
              </a:rPr>
              <a:t>Application</a:t>
            </a:r>
            <a:r>
              <a:rPr lang="ko-KR" altLang="en-US" sz="1600" b="1" dirty="0">
                <a:solidFill>
                  <a:srgbClr val="0070C0"/>
                </a:solidFill>
              </a:rPr>
              <a:t>에서 활용되는 데이터</a:t>
            </a:r>
            <a:r>
              <a:rPr lang="ko-KR" altLang="en-US" sz="1600" dirty="0"/>
              <a:t>를 보고 스위칭 하는 것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패킷의 내용이나</a:t>
            </a:r>
            <a:r>
              <a:rPr lang="en-US" altLang="ko-KR" sz="1600" dirty="0"/>
              <a:t> Pattern</a:t>
            </a:r>
            <a:r>
              <a:rPr lang="ko-KR" altLang="en-US" sz="1600" dirty="0"/>
              <a:t>을 </a:t>
            </a:r>
            <a:r>
              <a:rPr lang="en-US" altLang="ko-KR" sz="1600" dirty="0"/>
              <a:t>AI, Machine Learning </a:t>
            </a:r>
            <a:r>
              <a:rPr lang="ko-KR" altLang="en-US" sz="1600" dirty="0"/>
              <a:t> 등의 분석 기법으로 비정상 데이터를 필터링하여 차단하거나 필요한 조치를 취하는 네트워크 보안 장비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C00000"/>
                </a:solidFill>
              </a:rPr>
              <a:t>** </a:t>
            </a:r>
            <a:r>
              <a:rPr lang="ko-KR" altLang="en-US" b="1" dirty="0">
                <a:solidFill>
                  <a:srgbClr val="C00000"/>
                </a:solidFill>
              </a:rPr>
              <a:t>기본적으로 상위 </a:t>
            </a:r>
            <a:r>
              <a:rPr lang="en-US" altLang="ko-KR" b="1" dirty="0">
                <a:solidFill>
                  <a:srgbClr val="C00000"/>
                </a:solidFill>
              </a:rPr>
              <a:t>Layer </a:t>
            </a:r>
            <a:r>
              <a:rPr lang="ko-KR" altLang="en-US" b="1" dirty="0">
                <a:solidFill>
                  <a:srgbClr val="C00000"/>
                </a:solidFill>
              </a:rPr>
              <a:t>스위치는 하위 </a:t>
            </a:r>
            <a:r>
              <a:rPr lang="en-US" altLang="ko-KR" b="1" dirty="0">
                <a:solidFill>
                  <a:srgbClr val="C00000"/>
                </a:solidFill>
              </a:rPr>
              <a:t>Layer </a:t>
            </a:r>
            <a:r>
              <a:rPr lang="ko-KR" altLang="en-US" b="1" dirty="0">
                <a:solidFill>
                  <a:srgbClr val="C00000"/>
                </a:solidFill>
              </a:rPr>
              <a:t>스위치 기능을 모두 포함한다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3012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861733"/>
            <a:ext cx="9422427" cy="1915647"/>
          </a:xfrm>
        </p:spPr>
        <p:txBody>
          <a:bodyPr anchor="ctr" anchorCtr="0">
            <a:normAutofit/>
          </a:bodyPr>
          <a:lstStyle/>
          <a:p>
            <a:r>
              <a:rPr lang="en-US" altLang="ko-KR" sz="4800" b="1" dirty="0"/>
              <a:t>IP (Internet Protocol) Address</a:t>
            </a:r>
            <a:endParaRPr lang="ko-KR" altLang="en-US" sz="4800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1DBFA-5B53-4C73-909D-923F3E3B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9422429" cy="8604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294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IP</a:t>
            </a:r>
            <a:r>
              <a:rPr lang="ko-KR" altLang="en-US" sz="4000" dirty="0"/>
              <a:t> </a:t>
            </a:r>
            <a:r>
              <a:rPr lang="en-US" altLang="ko-KR" sz="4000" dirty="0"/>
              <a:t>Address</a:t>
            </a:r>
            <a:r>
              <a:rPr lang="ko-KR" altLang="en-US" sz="4000" dirty="0"/>
              <a:t>   </a:t>
            </a:r>
            <a:r>
              <a:rPr lang="en-US" altLang="ko-KR" sz="4000" b="1" dirty="0">
                <a:solidFill>
                  <a:srgbClr val="FF0000"/>
                </a:solidFill>
              </a:rPr>
              <a:t>vs</a:t>
            </a:r>
            <a:r>
              <a:rPr lang="ko-KR" altLang="en-US" sz="4000" dirty="0"/>
              <a:t>   </a:t>
            </a:r>
            <a:r>
              <a:rPr lang="en-US" altLang="ko-KR" sz="4000" dirty="0"/>
              <a:t>MAC</a:t>
            </a:r>
            <a:r>
              <a:rPr lang="ko-KR" altLang="en-US" sz="4000" dirty="0"/>
              <a:t> </a:t>
            </a:r>
            <a:r>
              <a:rPr lang="en-US" altLang="ko-KR" sz="4000" dirty="0"/>
              <a:t>Address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2F007E-DCD5-4CC0-80FE-CB36D8060305}"/>
              </a:ext>
            </a:extLst>
          </p:cNvPr>
          <p:cNvSpPr/>
          <p:nvPr/>
        </p:nvSpPr>
        <p:spPr>
          <a:xfrm>
            <a:off x="567890" y="1661937"/>
            <a:ext cx="11271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IP</a:t>
            </a:r>
            <a:r>
              <a:rPr lang="ko-KR" altLang="en-US" dirty="0"/>
              <a:t> 주소는 </a:t>
            </a:r>
            <a:r>
              <a:rPr lang="en-US" altLang="ko-KR" dirty="0"/>
              <a:t>TCP/IP</a:t>
            </a:r>
            <a:r>
              <a:rPr lang="ko-KR" altLang="en-US" dirty="0"/>
              <a:t>라는 프로토콜을 사용하는 모든 장비들을 구분해 주기 위해서 만든 주소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그런데 </a:t>
            </a:r>
            <a:r>
              <a:rPr lang="en-US" altLang="ko-KR" dirty="0"/>
              <a:t>IP </a:t>
            </a:r>
            <a:r>
              <a:rPr lang="ko-KR" altLang="en-US" dirty="0"/>
              <a:t>주소가 있는데 </a:t>
            </a:r>
            <a:r>
              <a:rPr lang="en-US" altLang="ko-KR" dirty="0"/>
              <a:t>MAC </a:t>
            </a:r>
            <a:r>
              <a:rPr lang="ko-KR" altLang="en-US" dirty="0"/>
              <a:t>주소는 또 왜 필요한가</a:t>
            </a:r>
            <a:r>
              <a:rPr lang="en-US" altLang="ko-KR" dirty="0"/>
              <a:t> (</a:t>
            </a:r>
            <a:r>
              <a:rPr lang="ko-KR" altLang="en-US" dirty="0"/>
              <a:t>학번 있는데 주민번호 왜 필요해</a:t>
            </a:r>
            <a:r>
              <a:rPr lang="en-US" altLang="ko-KR" dirty="0"/>
              <a:t>)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네트워크 계층과 데이터링크 계층의 각각 독립된 주소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IP </a:t>
            </a:r>
            <a:r>
              <a:rPr lang="ko-KR" altLang="en-US" dirty="0"/>
              <a:t>논리적 주소 </a:t>
            </a:r>
            <a:r>
              <a:rPr lang="en-US" altLang="ko-KR" dirty="0"/>
              <a:t>MAC</a:t>
            </a:r>
            <a:r>
              <a:rPr lang="ko-KR" altLang="en-US" dirty="0"/>
              <a:t>은 물리적 주소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IP </a:t>
            </a:r>
            <a:r>
              <a:rPr lang="ko-KR" altLang="en-US" dirty="0"/>
              <a:t>주소는 도로명주소</a:t>
            </a:r>
            <a:r>
              <a:rPr lang="en-US" altLang="ko-KR" dirty="0"/>
              <a:t>, IPX </a:t>
            </a:r>
            <a:r>
              <a:rPr lang="ko-KR" altLang="en-US" dirty="0"/>
              <a:t>주소는 지번주소</a:t>
            </a:r>
            <a:r>
              <a:rPr lang="en-US" altLang="ko-KR" dirty="0"/>
              <a:t>, mac</a:t>
            </a:r>
            <a:r>
              <a:rPr lang="ko-KR" altLang="en-US" dirty="0"/>
              <a:t>은 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  <a:r>
              <a:rPr lang="en-US" altLang="ko-KR" dirty="0"/>
              <a:t> ( </a:t>
            </a:r>
            <a:r>
              <a:rPr lang="en-US" altLang="ko-KR" dirty="0">
                <a:hlinkClick r:id="rId2"/>
              </a:rPr>
              <a:t>http://www.dawuljuso.com/</a:t>
            </a:r>
            <a:r>
              <a:rPr lang="en-US" altLang="ko-KR" dirty="0"/>
              <a:t> 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논리적 주소 </a:t>
            </a:r>
            <a:r>
              <a:rPr lang="en-US" altLang="ko-KR" dirty="0"/>
              <a:t>-&gt; </a:t>
            </a:r>
            <a:r>
              <a:rPr lang="ko-KR" altLang="en-US" dirty="0"/>
              <a:t>물리적 주소 바꾸는 절차를 </a:t>
            </a:r>
            <a:r>
              <a:rPr lang="en-US" altLang="ko-KR" dirty="0"/>
              <a:t>ARP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국가별 </a:t>
            </a:r>
            <a:r>
              <a:rPr lang="en-US" altLang="ko-KR" dirty="0"/>
              <a:t>IP</a:t>
            </a:r>
            <a:r>
              <a:rPr lang="ko-KR" altLang="en-US" dirty="0"/>
              <a:t> 주소 </a:t>
            </a:r>
            <a:r>
              <a:rPr lang="en-US" altLang="ko-KR" dirty="0"/>
              <a:t>: </a:t>
            </a:r>
            <a:r>
              <a:rPr lang="en-US" altLang="ko-KR" sz="1100" dirty="0">
                <a:hlinkClick r:id="rId3"/>
              </a:rPr>
              <a:t>https://xn--3e0bx5euxnjje69i70af08bea817g.xn--3e0b707e/jsp/statboard/IPAS/ovrse/natal/IPaddrBandCurrent.jsp?nationCode1=KR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0148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IP Address </a:t>
            </a:r>
            <a:r>
              <a:rPr lang="ko-KR" altLang="en-US" sz="4000" dirty="0"/>
              <a:t>표현 형식 </a:t>
            </a:r>
            <a:r>
              <a:rPr lang="en-US" altLang="ko-KR" sz="4000" dirty="0"/>
              <a:t>(IPv4)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CCD52A-A2B0-4AF2-BE24-1B2C7F48F244}"/>
              </a:ext>
            </a:extLst>
          </p:cNvPr>
          <p:cNvSpPr/>
          <p:nvPr/>
        </p:nvSpPr>
        <p:spPr>
          <a:xfrm>
            <a:off x="6517532" y="1554297"/>
            <a:ext cx="5593405" cy="3928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2</a:t>
            </a:r>
            <a:r>
              <a:rPr lang="ko-KR" altLang="en-US" sz="1400" dirty="0"/>
              <a:t>진수 </a:t>
            </a:r>
            <a:r>
              <a:rPr lang="en-US" altLang="ko-KR" sz="1400" dirty="0"/>
              <a:t>32 </a:t>
            </a:r>
            <a:r>
              <a:rPr lang="ko-KR" altLang="en-US" sz="1400" dirty="0"/>
              <a:t>자리로 구성 </a:t>
            </a:r>
            <a:r>
              <a:rPr lang="en-US" altLang="ko-KR" sz="1400" dirty="0"/>
              <a:t>(IPv4)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IPv6 </a:t>
            </a:r>
            <a:r>
              <a:rPr lang="ko-KR" altLang="en-US" sz="1400" dirty="0"/>
              <a:t>는</a:t>
            </a:r>
            <a:r>
              <a:rPr lang="en-US" altLang="ko-KR" sz="1400" dirty="0"/>
              <a:t> 2</a:t>
            </a:r>
            <a:r>
              <a:rPr lang="ko-KR" altLang="en-US" sz="1400" dirty="0"/>
              <a:t>진수 </a:t>
            </a:r>
            <a:r>
              <a:rPr lang="en-US" altLang="ko-KR" sz="1400" dirty="0"/>
              <a:t>128 </a:t>
            </a:r>
            <a:r>
              <a:rPr lang="ko-KR" altLang="en-US" sz="1400" dirty="0"/>
              <a:t>자리로 구성</a:t>
            </a:r>
            <a:r>
              <a:rPr lang="en-US" altLang="ko-KR" sz="1400" dirty="0"/>
              <a:t>, IPv6 = IPv4 * 4</a:t>
            </a:r>
            <a:r>
              <a:rPr lang="ko-KR" altLang="en-US" sz="1400" dirty="0"/>
              <a:t>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00000000.00000000.00000000.00000000 ~ 11111111.11111111.11111111.11111111 : </a:t>
            </a:r>
            <a:r>
              <a:rPr lang="ko-KR" altLang="en-US" sz="1400" dirty="0"/>
              <a:t>약 </a:t>
            </a:r>
            <a:r>
              <a:rPr lang="en-US" altLang="ko-KR" sz="1400" dirty="0"/>
              <a:t>42</a:t>
            </a:r>
            <a:r>
              <a:rPr lang="ko-KR" altLang="en-US" sz="1400" dirty="0"/>
              <a:t>억 </a:t>
            </a:r>
            <a:r>
              <a:rPr lang="en-US" altLang="ko-KR" sz="1400" dirty="0"/>
              <a:t>9</a:t>
            </a:r>
            <a:r>
              <a:rPr lang="ko-KR" altLang="en-US" sz="1400" dirty="0"/>
              <a:t>천개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일반적인 표기 방식은 </a:t>
            </a:r>
            <a:r>
              <a:rPr lang="en-US" altLang="ko-KR" sz="1400" dirty="0"/>
              <a:t>10</a:t>
            </a:r>
            <a:r>
              <a:rPr lang="ko-KR" altLang="en-US" sz="1400" dirty="0"/>
              <a:t>진수로 </a:t>
            </a:r>
            <a:r>
              <a:rPr lang="en-US" altLang="ko-KR" sz="1400" dirty="0"/>
              <a:t>4</a:t>
            </a:r>
            <a:r>
              <a:rPr lang="ko-KR" altLang="en-US" sz="1400" dirty="0"/>
              <a:t>개를 </a:t>
            </a:r>
            <a:r>
              <a:rPr lang="en-US" altLang="ko-KR" sz="1400" dirty="0"/>
              <a:t>(.) </a:t>
            </a:r>
            <a:r>
              <a:rPr lang="ko-KR" altLang="en-US" sz="1400" dirty="0"/>
              <a:t>점으로 구분하여 표기 </a:t>
            </a:r>
            <a:r>
              <a:rPr lang="en-US" altLang="ko-KR" sz="1400" dirty="0"/>
              <a:t>: </a:t>
            </a:r>
            <a:r>
              <a:rPr lang="ko-KR" altLang="en-US" sz="1400" dirty="0"/>
              <a:t>예</a:t>
            </a:r>
            <a:r>
              <a:rPr lang="en-US" altLang="ko-KR" sz="1400" dirty="0"/>
              <a:t>, 104.35.15.34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IP </a:t>
            </a:r>
            <a:r>
              <a:rPr lang="ko-KR" altLang="en-US" sz="1400" dirty="0"/>
              <a:t>주소 </a:t>
            </a:r>
            <a:r>
              <a:rPr lang="en-US" altLang="ko-KR" sz="1400" dirty="0"/>
              <a:t>= Network Part + Host Part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Network</a:t>
            </a:r>
            <a:r>
              <a:rPr lang="ko-KR" altLang="en-US" sz="1400" dirty="0"/>
              <a:t> </a:t>
            </a:r>
            <a:r>
              <a:rPr lang="en-US" altLang="ko-KR" sz="1400" dirty="0"/>
              <a:t>Part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Broadcast</a:t>
            </a:r>
            <a:r>
              <a:rPr lang="ko-KR" altLang="en-US" sz="1400" dirty="0"/>
              <a:t> </a:t>
            </a:r>
            <a:r>
              <a:rPr lang="en-US" altLang="ko-KR" sz="1400" dirty="0"/>
              <a:t>Domain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라우터를</a:t>
            </a:r>
            <a:r>
              <a:rPr lang="en-US" altLang="ko-KR" sz="1400" dirty="0"/>
              <a:t> </a:t>
            </a:r>
            <a:r>
              <a:rPr lang="ko-KR" altLang="en-US" sz="1400" dirty="0"/>
              <a:t>거치지 않고도 통신할 수 있는 영역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Host Part : Broad Domain</a:t>
            </a:r>
            <a:r>
              <a:rPr lang="ko-KR" altLang="en-US" sz="1400" dirty="0"/>
              <a:t>에 연결된 각각의 </a:t>
            </a:r>
            <a:r>
              <a:rPr lang="en-US" altLang="ko-KR" sz="1400" dirty="0"/>
              <a:t>PC</a:t>
            </a:r>
            <a:r>
              <a:rPr lang="ko-KR" altLang="en-US" sz="1400" dirty="0"/>
              <a:t>들의 가리킴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Network Part</a:t>
            </a:r>
            <a:r>
              <a:rPr lang="ko-KR" altLang="en-US" sz="1400" dirty="0"/>
              <a:t>는 모두 동일하고 </a:t>
            </a:r>
            <a:r>
              <a:rPr lang="en-US" altLang="ko-KR" sz="1400" dirty="0"/>
              <a:t>Host Part</a:t>
            </a:r>
            <a:r>
              <a:rPr lang="ko-KR" altLang="en-US" sz="1400" dirty="0"/>
              <a:t>는 모두 달라야 정상적인 통신이 되는 영역을 </a:t>
            </a:r>
            <a:r>
              <a:rPr lang="en-US" altLang="ko-KR" sz="1400" dirty="0"/>
              <a:t>LAN </a:t>
            </a:r>
            <a:r>
              <a:rPr lang="ko-KR" altLang="en-US" sz="1400" dirty="0"/>
              <a:t>이라고 한다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14E444-704A-4C6D-A521-76096E06F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" y="1554297"/>
            <a:ext cx="6130249" cy="46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69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IP Address : Class</a:t>
            </a:r>
            <a:endParaRPr lang="ko-KR" altLang="en-US" sz="4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7901FA7-E625-4F70-82E5-4251352CFE63}"/>
              </a:ext>
            </a:extLst>
          </p:cNvPr>
          <p:cNvGraphicFramePr>
            <a:graphicFrameLocks noGrp="1"/>
          </p:cNvGraphicFramePr>
          <p:nvPr/>
        </p:nvGraphicFramePr>
        <p:xfrm>
          <a:off x="567890" y="4083543"/>
          <a:ext cx="1090102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1999">
                  <a:extLst>
                    <a:ext uri="{9D8B030D-6E8A-4147-A177-3AD203B41FA5}">
                      <a16:colId xmlns:a16="http://schemas.microsoft.com/office/drawing/2014/main" val="1917134273"/>
                    </a:ext>
                  </a:extLst>
                </a:gridCol>
                <a:gridCol w="4795737">
                  <a:extLst>
                    <a:ext uri="{9D8B030D-6E8A-4147-A177-3AD203B41FA5}">
                      <a16:colId xmlns:a16="http://schemas.microsoft.com/office/drawing/2014/main" val="4083374036"/>
                    </a:ext>
                  </a:extLst>
                </a:gridCol>
                <a:gridCol w="4883285">
                  <a:extLst>
                    <a:ext uri="{9D8B030D-6E8A-4147-A177-3AD203B41FA5}">
                      <a16:colId xmlns:a16="http://schemas.microsoft.com/office/drawing/2014/main" val="4228248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Class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공인 </a:t>
                      </a:r>
                      <a:r>
                        <a:rPr lang="en-US" altLang="ko-KR" sz="1600" b="1" dirty="0"/>
                        <a:t>IP : </a:t>
                      </a:r>
                      <a:r>
                        <a:rPr lang="ko-KR" altLang="en-US" sz="1600" b="1" dirty="0"/>
                        <a:t>공인된 기관에서 인증한 공개형 주소</a:t>
                      </a:r>
                      <a:endParaRPr lang="en-US" altLang="ko-KR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사설 </a:t>
                      </a:r>
                      <a:r>
                        <a:rPr lang="en-US" altLang="ko-KR" sz="1600" b="1" dirty="0"/>
                        <a:t>IP : </a:t>
                      </a:r>
                      <a:r>
                        <a:rPr lang="ko-KR" altLang="en-US" sz="1600" b="1" dirty="0"/>
                        <a:t>공인되지 않은 주소로 폐쇄형</a:t>
                      </a:r>
                      <a:endParaRPr lang="en-US" altLang="ko-KR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72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0.0.0.0 ~ 127.255.255.255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10.0.0.0 ~ 10.255.255.255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0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128.0.0.0 ~ 191.255.255.255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172.16.0.0 ~ 172.31.255.255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192.0.0.0 ~ 233.255.255.255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192.168.0.0 ~ 192.168.255.255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15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224.0.0.0 ~ 239.255.255.255  : Multicast</a:t>
                      </a:r>
                      <a:r>
                        <a:rPr lang="ko-KR" altLang="en-US" sz="1800" dirty="0"/>
                        <a:t>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4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240.0.0.0 ~ 255.255.255.255  : </a:t>
                      </a:r>
                      <a:r>
                        <a:rPr lang="ko-KR" altLang="en-US" sz="1800" dirty="0"/>
                        <a:t>연구용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 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</a:rPr>
                        <a:t>문제 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</a:rPr>
                        <a:t>: 203.54.23.1 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</a:rPr>
                        <a:t>의 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</a:rPr>
                        <a:t>Network Part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</a:rPr>
                        <a:t>는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1751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90BE5FA-9E37-41DE-9245-EB46245E9BEE}"/>
              </a:ext>
            </a:extLst>
          </p:cNvPr>
          <p:cNvSpPr/>
          <p:nvPr/>
        </p:nvSpPr>
        <p:spPr>
          <a:xfrm>
            <a:off x="460409" y="1422878"/>
            <a:ext cx="112711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Network</a:t>
            </a:r>
            <a:r>
              <a:rPr lang="ko-KR" altLang="en-US" sz="1600" dirty="0"/>
              <a:t> </a:t>
            </a:r>
            <a:r>
              <a:rPr lang="en-US" altLang="ko-KR" sz="1600" dirty="0"/>
              <a:t>Part</a:t>
            </a:r>
            <a:r>
              <a:rPr lang="ko-KR" altLang="en-US" sz="1600" dirty="0"/>
              <a:t>와 </a:t>
            </a:r>
            <a:r>
              <a:rPr lang="en-US" altLang="ko-KR" sz="1600" dirty="0"/>
              <a:t>Host Part</a:t>
            </a:r>
            <a:r>
              <a:rPr lang="ko-KR" altLang="en-US" sz="1600" dirty="0"/>
              <a:t>를 나누는 방법을 약속해 놓은 것이 </a:t>
            </a:r>
            <a:r>
              <a:rPr lang="en-US" altLang="ko-KR" sz="1600" dirty="0"/>
              <a:t>IP</a:t>
            </a:r>
            <a:r>
              <a:rPr lang="ko-KR" altLang="en-US" sz="1600" dirty="0"/>
              <a:t>주소의 </a:t>
            </a:r>
            <a:r>
              <a:rPr lang="en-US" altLang="ko-KR" sz="1600" dirty="0"/>
              <a:t>Class ( </a:t>
            </a:r>
            <a:r>
              <a:rPr lang="en-US" altLang="ko-KR" sz="1600" b="1" dirty="0">
                <a:solidFill>
                  <a:srgbClr val="FF0000"/>
                </a:solidFill>
              </a:rPr>
              <a:t>Red : Network Part 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00B0F0"/>
                </a:solidFill>
              </a:rPr>
              <a:t>Blue : Host Part )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Class A : </a:t>
            </a:r>
            <a:r>
              <a:rPr lang="en-US" altLang="ko-KR" sz="1600" b="1" dirty="0">
                <a:solidFill>
                  <a:srgbClr val="FF0000"/>
                </a:solidFill>
              </a:rPr>
              <a:t>0xxx </a:t>
            </a:r>
            <a:r>
              <a:rPr lang="en-US" altLang="ko-KR" sz="1600" b="1" dirty="0" err="1">
                <a:solidFill>
                  <a:srgbClr val="FF0000"/>
                </a:solidFill>
              </a:rPr>
              <a:t>xxxx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. </a:t>
            </a:r>
            <a:r>
              <a:rPr lang="en-US" altLang="ko-KR" sz="1600" b="1" dirty="0" err="1">
                <a:solidFill>
                  <a:srgbClr val="00B0F0"/>
                </a:solidFill>
              </a:rPr>
              <a:t>xxxx</a:t>
            </a:r>
            <a:r>
              <a:rPr lang="en-US" altLang="ko-KR" sz="1600" b="1" dirty="0">
                <a:solidFill>
                  <a:srgbClr val="00B0F0"/>
                </a:solidFill>
              </a:rPr>
              <a:t> </a:t>
            </a:r>
            <a:r>
              <a:rPr lang="en-US" altLang="ko-KR" sz="1600" b="1" dirty="0" err="1">
                <a:solidFill>
                  <a:srgbClr val="00B0F0"/>
                </a:solidFill>
              </a:rPr>
              <a:t>xxxx</a:t>
            </a:r>
            <a:r>
              <a:rPr lang="en-US" altLang="ko-KR" sz="1600" b="1" dirty="0">
                <a:solidFill>
                  <a:srgbClr val="00B0F0"/>
                </a:solidFill>
              </a:rPr>
              <a:t> . </a:t>
            </a:r>
            <a:r>
              <a:rPr lang="en-US" altLang="ko-KR" sz="1600" b="1" dirty="0" err="1">
                <a:solidFill>
                  <a:srgbClr val="00B0F0"/>
                </a:solidFill>
              </a:rPr>
              <a:t>xxxx</a:t>
            </a:r>
            <a:r>
              <a:rPr lang="en-US" altLang="ko-KR" sz="1600" b="1" dirty="0">
                <a:solidFill>
                  <a:srgbClr val="00B0F0"/>
                </a:solidFill>
              </a:rPr>
              <a:t> </a:t>
            </a:r>
            <a:r>
              <a:rPr lang="en-US" altLang="ko-KR" sz="1600" b="1" dirty="0" err="1">
                <a:solidFill>
                  <a:srgbClr val="00B0F0"/>
                </a:solidFill>
              </a:rPr>
              <a:t>xxxx</a:t>
            </a:r>
            <a:r>
              <a:rPr lang="en-US" altLang="ko-KR" sz="1600" b="1" dirty="0">
                <a:solidFill>
                  <a:srgbClr val="00B0F0"/>
                </a:solidFill>
              </a:rPr>
              <a:t> . </a:t>
            </a:r>
            <a:r>
              <a:rPr lang="en-US" altLang="ko-KR" sz="1600" b="1" dirty="0" err="1">
                <a:solidFill>
                  <a:srgbClr val="00B0F0"/>
                </a:solidFill>
              </a:rPr>
              <a:t>xxxx</a:t>
            </a:r>
            <a:r>
              <a:rPr lang="en-US" altLang="ko-KR" sz="1600" b="1" dirty="0">
                <a:solidFill>
                  <a:srgbClr val="00B0F0"/>
                </a:solidFill>
              </a:rPr>
              <a:t> </a:t>
            </a:r>
            <a:r>
              <a:rPr lang="en-US" altLang="ko-KR" sz="1600" b="1" dirty="0" err="1">
                <a:solidFill>
                  <a:srgbClr val="00B0F0"/>
                </a:solidFill>
              </a:rPr>
              <a:t>xxxx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Network</a:t>
            </a:r>
            <a:r>
              <a:rPr lang="ko-KR" altLang="en-US" sz="1600" dirty="0"/>
              <a:t> </a:t>
            </a:r>
            <a:r>
              <a:rPr lang="en-US" altLang="ko-KR" sz="1600" dirty="0"/>
              <a:t>Part 1 ~ 126 </a:t>
            </a:r>
            <a:r>
              <a:rPr lang="ko-KR" altLang="en-US" sz="1600" dirty="0"/>
              <a:t>으로 시작하며</a:t>
            </a:r>
            <a:r>
              <a:rPr lang="en-US" altLang="ko-KR" sz="1600" dirty="0"/>
              <a:t>, </a:t>
            </a:r>
            <a:r>
              <a:rPr lang="ko-KR" altLang="en-US" sz="1600" dirty="0"/>
              <a:t>허용되는 </a:t>
            </a:r>
            <a:r>
              <a:rPr lang="en-US" altLang="ko-KR" sz="1600" dirty="0"/>
              <a:t>Host </a:t>
            </a:r>
            <a:r>
              <a:rPr lang="ko-KR" altLang="en-US" sz="1600" dirty="0"/>
              <a:t>개수는</a:t>
            </a:r>
            <a:r>
              <a:rPr lang="en-US" altLang="ko-KR" sz="1600" dirty="0"/>
              <a:t> 16,777,214 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Class B : </a:t>
            </a:r>
            <a:r>
              <a:rPr lang="en-US" altLang="ko-KR" sz="1600" b="1" dirty="0">
                <a:solidFill>
                  <a:srgbClr val="FF0000"/>
                </a:solidFill>
              </a:rPr>
              <a:t>10xx </a:t>
            </a:r>
            <a:r>
              <a:rPr lang="en-US" altLang="ko-KR" sz="1600" b="1" dirty="0" err="1">
                <a:solidFill>
                  <a:srgbClr val="FF0000"/>
                </a:solidFill>
              </a:rPr>
              <a:t>xxxx</a:t>
            </a:r>
            <a:r>
              <a:rPr lang="en-US" altLang="ko-KR" sz="1600" b="1" dirty="0">
                <a:solidFill>
                  <a:srgbClr val="FF0000"/>
                </a:solidFill>
              </a:rPr>
              <a:t> . </a:t>
            </a:r>
            <a:r>
              <a:rPr lang="en-US" altLang="ko-KR" sz="1600" b="1" dirty="0" err="1">
                <a:solidFill>
                  <a:srgbClr val="FF0000"/>
                </a:solidFill>
              </a:rPr>
              <a:t>xxxx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xxxx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. </a:t>
            </a:r>
            <a:r>
              <a:rPr lang="en-US" altLang="ko-KR" sz="1600" b="1" dirty="0" err="1">
                <a:solidFill>
                  <a:srgbClr val="00B0F0"/>
                </a:solidFill>
              </a:rPr>
              <a:t>xxxx</a:t>
            </a:r>
            <a:r>
              <a:rPr lang="en-US" altLang="ko-KR" sz="1600" b="1" dirty="0">
                <a:solidFill>
                  <a:srgbClr val="00B0F0"/>
                </a:solidFill>
              </a:rPr>
              <a:t> </a:t>
            </a:r>
            <a:r>
              <a:rPr lang="en-US" altLang="ko-KR" sz="1600" b="1" dirty="0" err="1">
                <a:solidFill>
                  <a:srgbClr val="00B0F0"/>
                </a:solidFill>
              </a:rPr>
              <a:t>xxxx</a:t>
            </a:r>
            <a:r>
              <a:rPr lang="en-US" altLang="ko-KR" sz="1600" b="1" dirty="0">
                <a:solidFill>
                  <a:srgbClr val="00B0F0"/>
                </a:solidFill>
              </a:rPr>
              <a:t> . </a:t>
            </a:r>
            <a:r>
              <a:rPr lang="en-US" altLang="ko-KR" sz="1600" b="1" dirty="0" err="1">
                <a:solidFill>
                  <a:srgbClr val="00B0F0"/>
                </a:solidFill>
              </a:rPr>
              <a:t>xxxx</a:t>
            </a:r>
            <a:r>
              <a:rPr lang="en-US" altLang="ko-KR" sz="1600" b="1" dirty="0">
                <a:solidFill>
                  <a:srgbClr val="00B0F0"/>
                </a:solidFill>
              </a:rPr>
              <a:t> </a:t>
            </a:r>
            <a:r>
              <a:rPr lang="en-US" altLang="ko-KR" sz="1600" b="1" dirty="0" err="1">
                <a:solidFill>
                  <a:srgbClr val="00B0F0"/>
                </a:solidFill>
              </a:rPr>
              <a:t>xxxx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Network</a:t>
            </a:r>
            <a:r>
              <a:rPr lang="ko-KR" altLang="en-US" sz="1600" dirty="0"/>
              <a:t> </a:t>
            </a:r>
            <a:r>
              <a:rPr lang="en-US" altLang="ko-KR" sz="1600" dirty="0"/>
              <a:t>Part 128.0 ~ 191.255 </a:t>
            </a:r>
            <a:r>
              <a:rPr lang="ko-KR" altLang="en-US" sz="1600" dirty="0"/>
              <a:t>로 시작하며</a:t>
            </a:r>
            <a:r>
              <a:rPr lang="en-US" altLang="ko-KR" sz="1600" dirty="0"/>
              <a:t>, </a:t>
            </a:r>
            <a:r>
              <a:rPr lang="ko-KR" altLang="en-US" sz="1600" dirty="0"/>
              <a:t>허용되는 </a:t>
            </a:r>
            <a:r>
              <a:rPr lang="en-US" altLang="ko-KR" sz="1600" dirty="0"/>
              <a:t>Host </a:t>
            </a:r>
            <a:r>
              <a:rPr lang="ko-KR" altLang="en-US" sz="1600" dirty="0"/>
              <a:t>개수는</a:t>
            </a:r>
            <a:r>
              <a:rPr lang="en-US" altLang="ko-KR" sz="1600" dirty="0"/>
              <a:t> 65,534 </a:t>
            </a:r>
            <a:r>
              <a:rPr lang="ko-KR" altLang="en-US" sz="1600" dirty="0"/>
              <a:t>개</a:t>
            </a:r>
            <a:r>
              <a:rPr lang="en-US" altLang="ko-KR" sz="1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Class C : </a:t>
            </a:r>
            <a:r>
              <a:rPr lang="en-US" altLang="ko-KR" sz="1600" b="1" dirty="0">
                <a:solidFill>
                  <a:srgbClr val="FF0000"/>
                </a:solidFill>
              </a:rPr>
              <a:t>110x </a:t>
            </a:r>
            <a:r>
              <a:rPr lang="en-US" altLang="ko-KR" sz="1600" b="1" dirty="0" err="1">
                <a:solidFill>
                  <a:srgbClr val="FF0000"/>
                </a:solidFill>
              </a:rPr>
              <a:t>xxxx</a:t>
            </a:r>
            <a:r>
              <a:rPr lang="en-US" altLang="ko-KR" sz="1600" b="1" dirty="0">
                <a:solidFill>
                  <a:srgbClr val="FF0000"/>
                </a:solidFill>
              </a:rPr>
              <a:t> . </a:t>
            </a:r>
            <a:r>
              <a:rPr lang="en-US" altLang="ko-KR" sz="1600" b="1" dirty="0" err="1">
                <a:solidFill>
                  <a:srgbClr val="FF0000"/>
                </a:solidFill>
              </a:rPr>
              <a:t>xxxx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xxxx</a:t>
            </a:r>
            <a:r>
              <a:rPr lang="en-US" altLang="ko-KR" sz="1600" b="1" dirty="0">
                <a:solidFill>
                  <a:srgbClr val="FF0000"/>
                </a:solidFill>
              </a:rPr>
              <a:t> . </a:t>
            </a:r>
            <a:r>
              <a:rPr lang="en-US" altLang="ko-KR" sz="1600" b="1" dirty="0" err="1">
                <a:solidFill>
                  <a:srgbClr val="FF0000"/>
                </a:solidFill>
              </a:rPr>
              <a:t>xxxx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xxxx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. </a:t>
            </a:r>
            <a:r>
              <a:rPr lang="en-US" altLang="ko-KR" sz="1600" b="1" dirty="0" err="1">
                <a:solidFill>
                  <a:srgbClr val="00B0F0"/>
                </a:solidFill>
              </a:rPr>
              <a:t>xxxx</a:t>
            </a:r>
            <a:r>
              <a:rPr lang="en-US" altLang="ko-KR" sz="1600" b="1" dirty="0">
                <a:solidFill>
                  <a:srgbClr val="00B0F0"/>
                </a:solidFill>
              </a:rPr>
              <a:t> </a:t>
            </a:r>
            <a:r>
              <a:rPr lang="en-US" altLang="ko-KR" sz="1600" b="1" dirty="0" err="1">
                <a:solidFill>
                  <a:srgbClr val="00B0F0"/>
                </a:solidFill>
              </a:rPr>
              <a:t>xxxx</a:t>
            </a:r>
            <a:endParaRPr lang="en-US" altLang="ko-KR" sz="1600" dirty="0">
              <a:solidFill>
                <a:srgbClr val="00B0F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Network</a:t>
            </a:r>
            <a:r>
              <a:rPr lang="ko-KR" altLang="en-US" sz="1600" dirty="0"/>
              <a:t> </a:t>
            </a:r>
            <a:r>
              <a:rPr lang="en-US" altLang="ko-KR" sz="1600" dirty="0"/>
              <a:t>Part 192.0.0 ~ 223.255.255 </a:t>
            </a:r>
            <a:r>
              <a:rPr lang="ko-KR" altLang="en-US" sz="1600" dirty="0"/>
              <a:t>로 시작하며</a:t>
            </a:r>
            <a:r>
              <a:rPr lang="en-US" altLang="ko-KR" sz="1600" dirty="0"/>
              <a:t>, </a:t>
            </a:r>
            <a:r>
              <a:rPr lang="ko-KR" altLang="en-US" sz="1600" dirty="0"/>
              <a:t>허용되는 </a:t>
            </a:r>
            <a:r>
              <a:rPr lang="en-US" altLang="ko-KR" sz="1600" dirty="0"/>
              <a:t>Host </a:t>
            </a:r>
            <a:r>
              <a:rPr lang="ko-KR" altLang="en-US" sz="1600" dirty="0"/>
              <a:t>개수는</a:t>
            </a:r>
            <a:r>
              <a:rPr lang="en-US" altLang="ko-KR" sz="1600" dirty="0"/>
              <a:t> 254 </a:t>
            </a:r>
            <a:r>
              <a:rPr lang="ko-KR" altLang="en-US" sz="1600" dirty="0"/>
              <a:t>개</a:t>
            </a:r>
            <a:r>
              <a:rPr lang="en-US" altLang="ko-K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694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IP Address : Subnet Mask I</a:t>
            </a:r>
            <a:endParaRPr lang="ko-KR" altLang="en-US" sz="4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A08194-D20F-446D-96A0-1C34C3852F19}"/>
              </a:ext>
            </a:extLst>
          </p:cNvPr>
          <p:cNvSpPr/>
          <p:nvPr/>
        </p:nvSpPr>
        <p:spPr>
          <a:xfrm>
            <a:off x="567891" y="1496567"/>
            <a:ext cx="1127118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Class B </a:t>
            </a:r>
            <a:r>
              <a:rPr lang="ko-KR" altLang="en-US" b="1" dirty="0">
                <a:solidFill>
                  <a:srgbClr val="C00000"/>
                </a:solidFill>
              </a:rPr>
              <a:t>주소를 할당 받았다고 가정해 보자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하나의 네트워크로 구성하면 </a:t>
            </a:r>
            <a:r>
              <a:rPr lang="en-US" altLang="ko-KR" sz="1400" dirty="0"/>
              <a:t>65,534 </a:t>
            </a:r>
            <a:r>
              <a:rPr lang="ko-KR" altLang="en-US" sz="1400" dirty="0"/>
              <a:t>개의 </a:t>
            </a:r>
            <a:r>
              <a:rPr lang="en-US" altLang="ko-KR" sz="1400" dirty="0"/>
              <a:t>Host</a:t>
            </a:r>
            <a:r>
              <a:rPr lang="ko-KR" altLang="en-US" sz="1400" dirty="0"/>
              <a:t>를 갖는 네트워크가 생기고</a:t>
            </a:r>
            <a:r>
              <a:rPr lang="en-US" altLang="ko-KR" sz="1400" dirty="0"/>
              <a:t>, </a:t>
            </a:r>
            <a:r>
              <a:rPr lang="ko-KR" altLang="en-US" sz="1400" dirty="0"/>
              <a:t>이 곳에서는 </a:t>
            </a:r>
            <a:r>
              <a:rPr lang="en-US" altLang="ko-KR" sz="1400" dirty="0"/>
              <a:t>Broadcast</a:t>
            </a:r>
            <a:r>
              <a:rPr lang="ko-KR" altLang="en-US" sz="1400" dirty="0"/>
              <a:t>의 난무로 실제로 통신이 원활히 이루어질지 의문이다</a:t>
            </a:r>
            <a:r>
              <a:rPr lang="en-US" altLang="ko-KR" sz="1400" dirty="0"/>
              <a:t>. </a:t>
            </a:r>
            <a:r>
              <a:rPr lang="ko-KR" altLang="en-US" sz="1400" dirty="0"/>
              <a:t>즉 </a:t>
            </a:r>
            <a:r>
              <a:rPr lang="en-US" altLang="ko-KR" sz="1400" dirty="0"/>
              <a:t>Broadcast domain</a:t>
            </a:r>
            <a:r>
              <a:rPr lang="ko-KR" altLang="en-US" sz="1400" dirty="0"/>
              <a:t>이 너무 커진다는 것이다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큰 고기덩어리를 칼로 잘라 나누듯</a:t>
            </a:r>
            <a:r>
              <a:rPr lang="en-US" altLang="ko-KR" sz="1400" dirty="0"/>
              <a:t>, Class B</a:t>
            </a:r>
            <a:r>
              <a:rPr lang="ko-KR" altLang="en-US" sz="1400" dirty="0"/>
              <a:t>와 같이 큰 네트워크를 자르기 위해서 필요한 것이 </a:t>
            </a:r>
            <a:r>
              <a:rPr lang="en-US" altLang="ko-KR" sz="1400" dirty="0"/>
              <a:t>“Subnet Mask”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NetMask</a:t>
            </a:r>
            <a:r>
              <a:rPr lang="en-US" altLang="ko-KR" sz="1400" dirty="0"/>
              <a:t> </a:t>
            </a:r>
            <a:r>
              <a:rPr lang="ko-KR" altLang="en-US" sz="1400" dirty="0"/>
              <a:t>라고 하기도 한다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</a:t>
            </a:r>
            <a:r>
              <a:rPr lang="en-US" altLang="ko-KR" sz="1400" dirty="0"/>
              <a:t> </a:t>
            </a:r>
            <a:r>
              <a:rPr lang="ko-KR" altLang="en-US" sz="1400" dirty="0"/>
              <a:t>말해</a:t>
            </a:r>
            <a:r>
              <a:rPr lang="en-US" altLang="ko-KR" sz="1400" dirty="0"/>
              <a:t>, Subnet Mask</a:t>
            </a:r>
            <a:r>
              <a:rPr lang="ko-KR" altLang="en-US" sz="1400" dirty="0"/>
              <a:t>는 </a:t>
            </a:r>
            <a:r>
              <a:rPr lang="en-US" altLang="ko-KR" sz="1400" dirty="0"/>
              <a:t>IP</a:t>
            </a:r>
            <a:r>
              <a:rPr lang="ko-KR" altLang="en-US" sz="1400" dirty="0"/>
              <a:t>주소를 가지고 어디 까지가 </a:t>
            </a:r>
            <a:r>
              <a:rPr lang="en-US" altLang="ko-KR" sz="1400" dirty="0"/>
              <a:t>Network Part</a:t>
            </a:r>
            <a:r>
              <a:rPr lang="ko-KR" altLang="en-US" sz="1400" dirty="0"/>
              <a:t>이고 또 어디 까지가 </a:t>
            </a:r>
            <a:r>
              <a:rPr lang="en-US" altLang="ko-KR" sz="1400" dirty="0"/>
              <a:t>Host Part</a:t>
            </a:r>
            <a:r>
              <a:rPr lang="ko-KR" altLang="en-US" sz="1400" dirty="0"/>
              <a:t>인지를 나타내는 역할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/>
              <a:t>B</a:t>
            </a:r>
            <a:r>
              <a:rPr lang="ko-KR" altLang="en-US" sz="1400" dirty="0"/>
              <a:t>의 기본 </a:t>
            </a:r>
            <a:r>
              <a:rPr lang="en-US" altLang="ko-KR" sz="1400" dirty="0"/>
              <a:t>Subnet Mask</a:t>
            </a:r>
            <a:r>
              <a:rPr lang="ko-KR" altLang="en-US" sz="1400" dirty="0"/>
              <a:t>는 </a:t>
            </a:r>
            <a:r>
              <a:rPr lang="en-US" altLang="ko-KR" sz="1400" dirty="0"/>
              <a:t>255.255.0.0 </a:t>
            </a:r>
            <a:r>
              <a:rPr lang="ko-KR" altLang="en-US" sz="1400" dirty="0"/>
              <a:t>그러면 </a:t>
            </a:r>
            <a:r>
              <a:rPr lang="en-US" altLang="ko-KR" sz="1400" dirty="0"/>
              <a:t>Subnet Mask</a:t>
            </a:r>
            <a:r>
              <a:rPr lang="ko-KR" altLang="en-US" sz="1400" dirty="0"/>
              <a:t>를 </a:t>
            </a:r>
            <a:r>
              <a:rPr lang="en-US" altLang="ko-KR" sz="1400" dirty="0"/>
              <a:t>255.255.255.0</a:t>
            </a:r>
            <a:r>
              <a:rPr lang="ko-KR" altLang="en-US" sz="1400" dirty="0"/>
              <a:t>으로 조정하면 어떻게 되는 것인가</a:t>
            </a:r>
            <a:r>
              <a:rPr lang="en-US" altLang="ko-KR" sz="1400" dirty="0"/>
              <a:t>?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4BD6A89-78DF-4518-AFD7-A3EF5E2A13F3}"/>
              </a:ext>
            </a:extLst>
          </p:cNvPr>
          <p:cNvGraphicFramePr>
            <a:graphicFrameLocks noGrp="1"/>
          </p:cNvGraphicFramePr>
          <p:nvPr/>
        </p:nvGraphicFramePr>
        <p:xfrm>
          <a:off x="711740" y="3815090"/>
          <a:ext cx="1076852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161">
                  <a:extLst>
                    <a:ext uri="{9D8B030D-6E8A-4147-A177-3AD203B41FA5}">
                      <a16:colId xmlns:a16="http://schemas.microsoft.com/office/drawing/2014/main" val="305536625"/>
                    </a:ext>
                  </a:extLst>
                </a:gridCol>
                <a:gridCol w="2180730">
                  <a:extLst>
                    <a:ext uri="{9D8B030D-6E8A-4147-A177-3AD203B41FA5}">
                      <a16:colId xmlns:a16="http://schemas.microsoft.com/office/drawing/2014/main" val="1282988896"/>
                    </a:ext>
                  </a:extLst>
                </a:gridCol>
                <a:gridCol w="6601629">
                  <a:extLst>
                    <a:ext uri="{9D8B030D-6E8A-4147-A177-3AD203B41FA5}">
                      <a16:colId xmlns:a16="http://schemas.microsoft.com/office/drawing/2014/main" val="523188175"/>
                    </a:ext>
                  </a:extLst>
                </a:gridCol>
              </a:tblGrid>
              <a:tr h="31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Logical AND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진수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진수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3168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IP</a:t>
                      </a:r>
                      <a:r>
                        <a:rPr lang="ko-KR" altLang="en-US" sz="1600" dirty="0"/>
                        <a:t>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150.150.10.3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1001 0110 . 1001 0110 . 0000 1010 . 0000 0011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40119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Subnet Mask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255.255.0.0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1111 1111 . 1111 1111 . 0000 0000 . 0000 0000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63580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Subnet Network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150.150.0.0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1001 0110 . 1001 0110 . 0000 0000 . 0000 0000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95817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541BC45-F9F1-4A4D-BB35-90A2BA110908}"/>
              </a:ext>
            </a:extLst>
          </p:cNvPr>
          <p:cNvGraphicFramePr>
            <a:graphicFrameLocks noGrp="1"/>
          </p:cNvGraphicFramePr>
          <p:nvPr/>
        </p:nvGraphicFramePr>
        <p:xfrm>
          <a:off x="711740" y="5251541"/>
          <a:ext cx="1076852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161">
                  <a:extLst>
                    <a:ext uri="{9D8B030D-6E8A-4147-A177-3AD203B41FA5}">
                      <a16:colId xmlns:a16="http://schemas.microsoft.com/office/drawing/2014/main" val="305536625"/>
                    </a:ext>
                  </a:extLst>
                </a:gridCol>
                <a:gridCol w="2180730">
                  <a:extLst>
                    <a:ext uri="{9D8B030D-6E8A-4147-A177-3AD203B41FA5}">
                      <a16:colId xmlns:a16="http://schemas.microsoft.com/office/drawing/2014/main" val="1282988896"/>
                    </a:ext>
                  </a:extLst>
                </a:gridCol>
                <a:gridCol w="6601629">
                  <a:extLst>
                    <a:ext uri="{9D8B030D-6E8A-4147-A177-3AD203B41FA5}">
                      <a16:colId xmlns:a16="http://schemas.microsoft.com/office/drawing/2014/main" val="523188175"/>
                    </a:ext>
                  </a:extLst>
                </a:gridCol>
              </a:tblGrid>
              <a:tr h="3114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Logical AND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진수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진수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3168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IP</a:t>
                      </a:r>
                      <a:r>
                        <a:rPr lang="ko-KR" altLang="en-US" sz="1600" dirty="0"/>
                        <a:t>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150.150.10.3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1001 0110 . 1001 0110 . 0000 1010 . 0000 0011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40119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Subnet Mask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255.255.255.0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1111 1111 . 1111 1111 . 1111 1111 . 0000 0000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63580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Subnet Network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150.150.10.0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1001 0110 . 1001 0110 . 0000 1010 . 0000 0000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95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103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IP Address : Subnet Mask II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89F343-DB91-44D9-A646-D8A16DCA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4" y="4305891"/>
            <a:ext cx="752343" cy="5690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70E072-A148-4D93-A732-1C000CE7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16" y="5613523"/>
            <a:ext cx="752343" cy="5690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3AA2F8-8E01-42C7-BA26-00F28C5E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455" y="5617084"/>
            <a:ext cx="752343" cy="5690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CA4E12-6396-4A99-91DE-1A8397F3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249" y="5617083"/>
            <a:ext cx="752343" cy="5690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AF107F-54FC-49DE-BF04-81736443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620" y="2006624"/>
            <a:ext cx="752343" cy="56903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EE2DD1C-2014-4368-BE2E-20FDB24497AC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1492157" y="4585791"/>
            <a:ext cx="3819158" cy="46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3A50FF-8D59-4AF4-A0A5-4E6BC2EFA6C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 flipH="1">
            <a:off x="5654215" y="3938188"/>
            <a:ext cx="4321" cy="4809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732B3A78-8DE1-4297-B71D-A3987D824993}"/>
              </a:ext>
            </a:extLst>
          </p:cNvPr>
          <p:cNvSpPr/>
          <p:nvPr/>
        </p:nvSpPr>
        <p:spPr>
          <a:xfrm>
            <a:off x="2154480" y="45729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82111E1-A7A1-4A39-8602-A923416DE0C7}"/>
              </a:ext>
            </a:extLst>
          </p:cNvPr>
          <p:cNvSpPr/>
          <p:nvPr/>
        </p:nvSpPr>
        <p:spPr>
          <a:xfrm>
            <a:off x="3282241" y="45686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B38676-9A72-484B-A113-C44F37CDCD46}"/>
              </a:ext>
            </a:extLst>
          </p:cNvPr>
          <p:cNvSpPr/>
          <p:nvPr/>
        </p:nvSpPr>
        <p:spPr>
          <a:xfrm>
            <a:off x="4470963" y="45729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7857F9A-FE8D-4B50-B39C-F81E896BB477}"/>
              </a:ext>
            </a:extLst>
          </p:cNvPr>
          <p:cNvCxnSpPr>
            <a:cxnSpLocks/>
            <a:stCxn id="13" idx="1"/>
            <a:endCxn id="7" idx="0"/>
          </p:cNvCxnSpPr>
          <p:nvPr/>
        </p:nvCxnSpPr>
        <p:spPr>
          <a:xfrm>
            <a:off x="4477658" y="4579676"/>
            <a:ext cx="7763" cy="10374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E7E725-2B5F-4EEC-877B-31701F3C1FE2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flipH="1">
            <a:off x="3287627" y="4607656"/>
            <a:ext cx="1309" cy="10094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A28258A-74A1-43ED-8F1D-862C2D02D6EE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>
            <a:off x="2177340" y="4618707"/>
            <a:ext cx="3348" cy="9948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C99056-B66B-42FF-9CC9-11A7CE8990B2}"/>
              </a:ext>
            </a:extLst>
          </p:cNvPr>
          <p:cNvSpPr txBox="1"/>
          <p:nvPr/>
        </p:nvSpPr>
        <p:spPr>
          <a:xfrm>
            <a:off x="1876186" y="414101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150.150.1.0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EAE6C-0BF6-442D-8FC6-2E427F897129}"/>
              </a:ext>
            </a:extLst>
          </p:cNvPr>
          <p:cNvSpPr txBox="1"/>
          <p:nvPr/>
        </p:nvSpPr>
        <p:spPr>
          <a:xfrm>
            <a:off x="6745861" y="308689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150.150.3.0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54D70D-4C4B-4D0E-8547-DCAED6FA720A}"/>
              </a:ext>
            </a:extLst>
          </p:cNvPr>
          <p:cNvSpPr/>
          <p:nvPr/>
        </p:nvSpPr>
        <p:spPr>
          <a:xfrm>
            <a:off x="6023832" y="3604813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Router B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6824FB-5686-4F0A-A4BA-E983AC26D51C}"/>
              </a:ext>
            </a:extLst>
          </p:cNvPr>
          <p:cNvCxnSpPr>
            <a:cxnSpLocks/>
            <a:stCxn id="25" idx="0"/>
            <a:endCxn id="58" idx="2"/>
          </p:cNvCxnSpPr>
          <p:nvPr/>
        </p:nvCxnSpPr>
        <p:spPr>
          <a:xfrm flipH="1" flipV="1">
            <a:off x="5649496" y="2522653"/>
            <a:ext cx="9040" cy="1082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793C5904-56E9-487A-85EF-4C2C5853D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315" y="4419103"/>
            <a:ext cx="685800" cy="3333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9E4500D-83C3-49CB-AF5A-EE6416581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636" y="3604813"/>
            <a:ext cx="685800" cy="3333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167398-15EE-4A54-94AB-45AE2B6C5F57}"/>
              </a:ext>
            </a:extLst>
          </p:cNvPr>
          <p:cNvSpPr/>
          <p:nvPr/>
        </p:nvSpPr>
        <p:spPr>
          <a:xfrm>
            <a:off x="5256042" y="4833148"/>
            <a:ext cx="7889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Router A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08951FE-7103-4584-8B8D-C03CFEAF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954" y="4280903"/>
            <a:ext cx="752343" cy="56903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9D4ADFE-90B2-4DF5-8AF5-97E1EC1B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536" y="5658189"/>
            <a:ext cx="752343" cy="56903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5ACC6BB-BC36-45A4-9B0D-5DEFFB59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475" y="5661750"/>
            <a:ext cx="752343" cy="56903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3892796-2EC5-474F-9D54-86F4F0138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269" y="5661749"/>
            <a:ext cx="752343" cy="569031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3B60159-7199-405C-8CD1-1DF780219174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023832" y="4565419"/>
            <a:ext cx="4715122" cy="105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A4A26388-D14A-47F1-89FF-3F73B32D55A7}"/>
              </a:ext>
            </a:extLst>
          </p:cNvPr>
          <p:cNvSpPr/>
          <p:nvPr/>
        </p:nvSpPr>
        <p:spPr>
          <a:xfrm>
            <a:off x="7529500" y="45495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19A4BF6-A405-4C61-A3AD-464A5B99D69E}"/>
              </a:ext>
            </a:extLst>
          </p:cNvPr>
          <p:cNvSpPr/>
          <p:nvPr/>
        </p:nvSpPr>
        <p:spPr>
          <a:xfrm>
            <a:off x="8657261" y="45452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CFF5BF1-AD9C-4C24-A74D-F99FE19C508F}"/>
              </a:ext>
            </a:extLst>
          </p:cNvPr>
          <p:cNvSpPr/>
          <p:nvPr/>
        </p:nvSpPr>
        <p:spPr>
          <a:xfrm>
            <a:off x="9845983" y="45495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1BA0FEE-F192-4AA3-8DF8-828728FDA090}"/>
              </a:ext>
            </a:extLst>
          </p:cNvPr>
          <p:cNvCxnSpPr>
            <a:cxnSpLocks/>
            <a:stCxn id="34" idx="5"/>
            <a:endCxn id="30" idx="0"/>
          </p:cNvCxnSpPr>
          <p:nvPr/>
        </p:nvCxnSpPr>
        <p:spPr>
          <a:xfrm flipH="1">
            <a:off x="9860441" y="4588575"/>
            <a:ext cx="24566" cy="1073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F477545-72D2-40FF-8FD1-171E8895C6CB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>
          <a:xfrm flipH="1">
            <a:off x="8662647" y="4590921"/>
            <a:ext cx="17474" cy="10708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1A2E861-5288-4F7D-9917-4670CAFA6A80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 flipH="1">
            <a:off x="7555708" y="4588582"/>
            <a:ext cx="12816" cy="10696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4F562E-DDAF-4C27-A260-0A2E1A6C8114}"/>
              </a:ext>
            </a:extLst>
          </p:cNvPr>
          <p:cNvSpPr txBox="1"/>
          <p:nvPr/>
        </p:nvSpPr>
        <p:spPr>
          <a:xfrm>
            <a:off x="8437855" y="412122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150.150.2.0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E57943E-D98F-4931-AE2B-4CDB4437E849}"/>
              </a:ext>
            </a:extLst>
          </p:cNvPr>
          <p:cNvCxnSpPr>
            <a:cxnSpLocks/>
          </p:cNvCxnSpPr>
          <p:nvPr/>
        </p:nvCxnSpPr>
        <p:spPr>
          <a:xfrm flipH="1">
            <a:off x="3227838" y="3037155"/>
            <a:ext cx="5039181" cy="626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C1D6C02C-C06A-4AB6-B65C-99E58586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24" y="1953622"/>
            <a:ext cx="752343" cy="569031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8E1B7C8-9AE5-4334-9ACD-228AE45C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43" y="1951406"/>
            <a:ext cx="752343" cy="569031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E45D0300-720A-42C7-A2A0-6EEA43427AAE}"/>
              </a:ext>
            </a:extLst>
          </p:cNvPr>
          <p:cNvSpPr/>
          <p:nvPr/>
        </p:nvSpPr>
        <p:spPr>
          <a:xfrm>
            <a:off x="4049432" y="30716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B9F4104-06C1-4363-89E9-FE21B6501C14}"/>
              </a:ext>
            </a:extLst>
          </p:cNvPr>
          <p:cNvSpPr/>
          <p:nvPr/>
        </p:nvSpPr>
        <p:spPr>
          <a:xfrm>
            <a:off x="7003405" y="30295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5EF213B-6BAB-4A69-BF21-96DE825F00B9}"/>
              </a:ext>
            </a:extLst>
          </p:cNvPr>
          <p:cNvCxnSpPr>
            <a:cxnSpLocks/>
            <a:stCxn id="59" idx="2"/>
            <a:endCxn id="62" idx="5"/>
          </p:cNvCxnSpPr>
          <p:nvPr/>
        </p:nvCxnSpPr>
        <p:spPr>
          <a:xfrm flipH="1">
            <a:off x="7042429" y="2520437"/>
            <a:ext cx="3086" cy="5480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9C169A9-3B52-4044-A0A9-B3B7BB156738}"/>
              </a:ext>
            </a:extLst>
          </p:cNvPr>
          <p:cNvCxnSpPr>
            <a:cxnSpLocks/>
            <a:stCxn id="8" idx="2"/>
            <a:endCxn id="61" idx="6"/>
          </p:cNvCxnSpPr>
          <p:nvPr/>
        </p:nvCxnSpPr>
        <p:spPr>
          <a:xfrm>
            <a:off x="4094792" y="2575655"/>
            <a:ext cx="359" cy="518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40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IP Address : Subnet Mask III</a:t>
            </a:r>
            <a:endParaRPr lang="ko-KR" altLang="en-US" sz="4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A08194-D20F-446D-96A0-1C34C3852F19}"/>
              </a:ext>
            </a:extLst>
          </p:cNvPr>
          <p:cNvSpPr/>
          <p:nvPr/>
        </p:nvSpPr>
        <p:spPr>
          <a:xfrm>
            <a:off x="567891" y="1496567"/>
            <a:ext cx="1127118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이번에는 </a:t>
            </a:r>
            <a:r>
              <a:rPr lang="en-US" altLang="ko-KR" b="1" dirty="0">
                <a:solidFill>
                  <a:srgbClr val="C00000"/>
                </a:solidFill>
              </a:rPr>
              <a:t>Class C </a:t>
            </a:r>
            <a:r>
              <a:rPr lang="ko-KR" altLang="en-US" b="1" dirty="0">
                <a:solidFill>
                  <a:srgbClr val="C00000"/>
                </a:solidFill>
              </a:rPr>
              <a:t>주소를 </a:t>
            </a:r>
            <a:r>
              <a:rPr lang="en-US" altLang="ko-KR" b="1" dirty="0">
                <a:solidFill>
                  <a:srgbClr val="C00000"/>
                </a:solidFill>
              </a:rPr>
              <a:t>(201.222.10.60)</a:t>
            </a:r>
            <a:r>
              <a:rPr lang="ko-KR" altLang="en-US" b="1" dirty="0">
                <a:solidFill>
                  <a:srgbClr val="C00000"/>
                </a:solidFill>
              </a:rPr>
              <a:t> 잘라 봅시다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600" b="1" dirty="0"/>
              <a:t>255.255.255.248</a:t>
            </a:r>
            <a:r>
              <a:rPr lang="ko-KR" altLang="en-US" sz="1600" b="1" dirty="0"/>
              <a:t>을</a:t>
            </a:r>
            <a:r>
              <a:rPr lang="en-US" altLang="ko-KR" sz="1600" b="1" dirty="0"/>
              <a:t> Subnet Mask</a:t>
            </a:r>
            <a:r>
              <a:rPr lang="ko-KR" altLang="en-US" sz="1600" b="1" dirty="0"/>
              <a:t>로 사용하면 </a:t>
            </a:r>
            <a:r>
              <a:rPr lang="en-US" altLang="ko-KR" sz="1600" b="1" dirty="0"/>
              <a:t>201.222.10.56 ~ 201.222.10.63 </a:t>
            </a:r>
            <a:r>
              <a:rPr lang="ko-KR" altLang="en-US" sz="1600" b="1" dirty="0"/>
              <a:t>으로</a:t>
            </a:r>
            <a:r>
              <a:rPr lang="en-US" altLang="ko-KR" sz="1600" b="1" dirty="0"/>
              <a:t> 8</a:t>
            </a:r>
            <a:r>
              <a:rPr lang="ko-KR" altLang="en-US" sz="1600" b="1" dirty="0"/>
              <a:t>개의 </a:t>
            </a:r>
            <a:r>
              <a:rPr lang="en-US" altLang="ko-KR" sz="1600" b="1" dirty="0"/>
              <a:t>Host</a:t>
            </a:r>
            <a:r>
              <a:rPr lang="ko-KR" altLang="en-US" sz="1600" b="1" dirty="0"/>
              <a:t>를 갖는 네트워크 구성</a:t>
            </a:r>
            <a:endParaRPr lang="en-US" altLang="ko-KR" sz="16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4BD6A89-78DF-4518-AFD7-A3EF5E2A13F3}"/>
              </a:ext>
            </a:extLst>
          </p:cNvPr>
          <p:cNvGraphicFramePr>
            <a:graphicFrameLocks noGrp="1"/>
          </p:cNvGraphicFramePr>
          <p:nvPr/>
        </p:nvGraphicFramePr>
        <p:xfrm>
          <a:off x="711740" y="3726457"/>
          <a:ext cx="1076852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161">
                  <a:extLst>
                    <a:ext uri="{9D8B030D-6E8A-4147-A177-3AD203B41FA5}">
                      <a16:colId xmlns:a16="http://schemas.microsoft.com/office/drawing/2014/main" val="305536625"/>
                    </a:ext>
                  </a:extLst>
                </a:gridCol>
                <a:gridCol w="2180730">
                  <a:extLst>
                    <a:ext uri="{9D8B030D-6E8A-4147-A177-3AD203B41FA5}">
                      <a16:colId xmlns:a16="http://schemas.microsoft.com/office/drawing/2014/main" val="1282988896"/>
                    </a:ext>
                  </a:extLst>
                </a:gridCol>
                <a:gridCol w="6601629">
                  <a:extLst>
                    <a:ext uri="{9D8B030D-6E8A-4147-A177-3AD203B41FA5}">
                      <a16:colId xmlns:a16="http://schemas.microsoft.com/office/drawing/2014/main" val="523188175"/>
                    </a:ext>
                  </a:extLst>
                </a:gridCol>
              </a:tblGrid>
              <a:tr h="31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Logical AND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진수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진수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3168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IP</a:t>
                      </a:r>
                      <a:r>
                        <a:rPr lang="ko-KR" altLang="en-US" sz="1600" dirty="0"/>
                        <a:t>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201.222.10.55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1100 1001 . 1101 1110 . 0000 1010 . 0011 0111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40119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Subnet Mask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255.255.255.248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1111 1111 . 1111 1111 . 1111 1111 . 1111 1000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63580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Subnet Network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201.222.10.0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1100 1001 . 1101 1110 . 0000 1010 . 0011 0000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95817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541BC45-F9F1-4A4D-BB35-90A2BA110908}"/>
              </a:ext>
            </a:extLst>
          </p:cNvPr>
          <p:cNvGraphicFramePr>
            <a:graphicFrameLocks noGrp="1"/>
          </p:cNvGraphicFramePr>
          <p:nvPr/>
        </p:nvGraphicFramePr>
        <p:xfrm>
          <a:off x="711740" y="2253065"/>
          <a:ext cx="1076852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161">
                  <a:extLst>
                    <a:ext uri="{9D8B030D-6E8A-4147-A177-3AD203B41FA5}">
                      <a16:colId xmlns:a16="http://schemas.microsoft.com/office/drawing/2014/main" val="305536625"/>
                    </a:ext>
                  </a:extLst>
                </a:gridCol>
                <a:gridCol w="2180730">
                  <a:extLst>
                    <a:ext uri="{9D8B030D-6E8A-4147-A177-3AD203B41FA5}">
                      <a16:colId xmlns:a16="http://schemas.microsoft.com/office/drawing/2014/main" val="1282988896"/>
                    </a:ext>
                  </a:extLst>
                </a:gridCol>
                <a:gridCol w="6601629">
                  <a:extLst>
                    <a:ext uri="{9D8B030D-6E8A-4147-A177-3AD203B41FA5}">
                      <a16:colId xmlns:a16="http://schemas.microsoft.com/office/drawing/2014/main" val="523188175"/>
                    </a:ext>
                  </a:extLst>
                </a:gridCol>
              </a:tblGrid>
              <a:tr h="3114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Logical AND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진수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진수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3168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IP</a:t>
                      </a:r>
                      <a:r>
                        <a:rPr lang="ko-KR" altLang="en-US" sz="1600" dirty="0"/>
                        <a:t>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201.222.10.60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1100 1001 . 1101 1110 . 0000 1010 . 0011 1100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40119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Subnet Mask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255.255.255.248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1111 1111 . 1111 1111 . 1111 1111 . 1111 1000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63580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Subnet Network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201.222.10.56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1100 1001 . 1101 1110 . 0000 1010 . 0011 1000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95817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87EF24C-9FC1-4813-AFFB-E9A298AEA7D6}"/>
              </a:ext>
            </a:extLst>
          </p:cNvPr>
          <p:cNvGraphicFramePr>
            <a:graphicFrameLocks noGrp="1"/>
          </p:cNvGraphicFramePr>
          <p:nvPr/>
        </p:nvGraphicFramePr>
        <p:xfrm>
          <a:off x="711740" y="5180045"/>
          <a:ext cx="1076852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161">
                  <a:extLst>
                    <a:ext uri="{9D8B030D-6E8A-4147-A177-3AD203B41FA5}">
                      <a16:colId xmlns:a16="http://schemas.microsoft.com/office/drawing/2014/main" val="305536625"/>
                    </a:ext>
                  </a:extLst>
                </a:gridCol>
                <a:gridCol w="2180730">
                  <a:extLst>
                    <a:ext uri="{9D8B030D-6E8A-4147-A177-3AD203B41FA5}">
                      <a16:colId xmlns:a16="http://schemas.microsoft.com/office/drawing/2014/main" val="1282988896"/>
                    </a:ext>
                  </a:extLst>
                </a:gridCol>
                <a:gridCol w="6601629">
                  <a:extLst>
                    <a:ext uri="{9D8B030D-6E8A-4147-A177-3AD203B41FA5}">
                      <a16:colId xmlns:a16="http://schemas.microsoft.com/office/drawing/2014/main" val="523188175"/>
                    </a:ext>
                  </a:extLst>
                </a:gridCol>
              </a:tblGrid>
              <a:tr h="31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Logical AND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진수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진수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3168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IP</a:t>
                      </a:r>
                      <a:r>
                        <a:rPr lang="ko-KR" altLang="en-US" sz="1600" dirty="0"/>
                        <a:t>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201.222.10.64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1100 1001 . 1101 1110 . 0000 1010 . 0100 0000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40119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Subnet Mask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255.255.255.248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1111 1111 . 1111 1111 . 1111 1111 . 1111 1000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63580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Subnet Network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201.222.10.64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1100 1001 . 1101 1110 . 0000 1010 . 0100 0000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95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77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861733"/>
            <a:ext cx="9422427" cy="1915647"/>
          </a:xfrm>
        </p:spPr>
        <p:txBody>
          <a:bodyPr anchor="ctr" anchorCtr="0">
            <a:normAutofit/>
          </a:bodyPr>
          <a:lstStyle/>
          <a:p>
            <a:r>
              <a:rPr lang="en-US" altLang="ko-KR" sz="4800" b="1" dirty="0"/>
              <a:t>OSI</a:t>
            </a:r>
            <a:r>
              <a:rPr lang="en-US" altLang="ko-KR" sz="2800" b="1" dirty="0"/>
              <a:t>(</a:t>
            </a:r>
            <a:r>
              <a:rPr lang="en-US" altLang="ko-KR" sz="4000" b="1" dirty="0">
                <a:solidFill>
                  <a:srgbClr val="FF0000"/>
                </a:solidFill>
              </a:rPr>
              <a:t>O</a:t>
            </a:r>
            <a:r>
              <a:rPr lang="en-US" altLang="ko-KR" sz="4000" b="1" dirty="0"/>
              <a:t>pen </a:t>
            </a:r>
            <a:r>
              <a:rPr lang="en-US" altLang="ko-KR" sz="4000" b="1" dirty="0">
                <a:solidFill>
                  <a:srgbClr val="FF0000"/>
                </a:solidFill>
              </a:rPr>
              <a:t>S</a:t>
            </a:r>
            <a:r>
              <a:rPr lang="en-US" altLang="ko-KR" sz="4000" b="1" dirty="0"/>
              <a:t>ystems </a:t>
            </a:r>
            <a:r>
              <a:rPr lang="en-US" altLang="ko-KR" sz="4000" b="1" dirty="0">
                <a:solidFill>
                  <a:srgbClr val="FF0000"/>
                </a:solidFill>
              </a:rPr>
              <a:t>I</a:t>
            </a:r>
            <a:r>
              <a:rPr lang="en-US" altLang="ko-KR" sz="4000" b="1" dirty="0"/>
              <a:t>nterconnection)</a:t>
            </a:r>
            <a:br>
              <a:rPr lang="en-US" altLang="ko-KR" sz="4800" b="1" dirty="0"/>
            </a:br>
            <a:r>
              <a:rPr lang="en-US" altLang="ko-KR" sz="4800" b="1" dirty="0"/>
              <a:t>7 Layer : Overview</a:t>
            </a:r>
            <a:endParaRPr lang="ko-KR" altLang="en-US" sz="4800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1DBFA-5B53-4C73-909D-923F3E3B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9422429" cy="8604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862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IP Address : Subnet Mask IV</a:t>
            </a:r>
            <a:endParaRPr lang="ko-KR" altLang="en-US" sz="4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A08194-D20F-446D-96A0-1C34C3852F19}"/>
              </a:ext>
            </a:extLst>
          </p:cNvPr>
          <p:cNvSpPr/>
          <p:nvPr/>
        </p:nvSpPr>
        <p:spPr>
          <a:xfrm>
            <a:off x="567891" y="1496567"/>
            <a:ext cx="11271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Class C </a:t>
            </a:r>
            <a:r>
              <a:rPr lang="ko-KR" altLang="en-US" b="1" dirty="0">
                <a:solidFill>
                  <a:srgbClr val="C00000"/>
                </a:solidFill>
              </a:rPr>
              <a:t>주소를 </a:t>
            </a:r>
            <a:r>
              <a:rPr lang="en-US" altLang="ko-KR" b="1" dirty="0">
                <a:solidFill>
                  <a:srgbClr val="C00000"/>
                </a:solidFill>
              </a:rPr>
              <a:t>(201.222.10.60) Subnet Mask</a:t>
            </a:r>
            <a:r>
              <a:rPr lang="ko-KR" altLang="en-US" b="1" dirty="0">
                <a:solidFill>
                  <a:srgbClr val="C00000"/>
                </a:solidFill>
              </a:rPr>
              <a:t>로 자르기 위해서는 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E1233AB-9B98-4B1E-A6A9-CB9EF745A9BF}"/>
              </a:ext>
            </a:extLst>
          </p:cNvPr>
          <p:cNvGraphicFramePr>
            <a:graphicFrameLocks noGrp="1"/>
          </p:cNvGraphicFramePr>
          <p:nvPr/>
        </p:nvGraphicFramePr>
        <p:xfrm>
          <a:off x="711740" y="1955608"/>
          <a:ext cx="10768520" cy="326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161">
                  <a:extLst>
                    <a:ext uri="{9D8B030D-6E8A-4147-A177-3AD203B41FA5}">
                      <a16:colId xmlns:a16="http://schemas.microsoft.com/office/drawing/2014/main" val="305536625"/>
                    </a:ext>
                  </a:extLst>
                </a:gridCol>
                <a:gridCol w="2180730">
                  <a:extLst>
                    <a:ext uri="{9D8B030D-6E8A-4147-A177-3AD203B41FA5}">
                      <a16:colId xmlns:a16="http://schemas.microsoft.com/office/drawing/2014/main" val="1282988896"/>
                    </a:ext>
                  </a:extLst>
                </a:gridCol>
                <a:gridCol w="6601629">
                  <a:extLst>
                    <a:ext uri="{9D8B030D-6E8A-4147-A177-3AD203B41FA5}">
                      <a16:colId xmlns:a16="http://schemas.microsoft.com/office/drawing/2014/main" val="523188175"/>
                    </a:ext>
                  </a:extLst>
                </a:gridCol>
              </a:tblGrid>
              <a:tr h="3114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구성할 수 있는</a:t>
                      </a:r>
                      <a:endParaRPr lang="en-US" altLang="ko-KR" sz="16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Host </a:t>
                      </a:r>
                      <a:r>
                        <a:rPr lang="ko-KR" altLang="en-US" sz="1600" b="1" dirty="0"/>
                        <a:t>개수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</a:t>
                      </a:r>
                      <a:r>
                        <a:rPr lang="ko-KR" altLang="en-US" sz="1600" b="1" dirty="0"/>
                        <a:t>진수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진수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3168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255.255.255.128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1111 1111 . 1111 1111 . 1111 1111 . 1000 0000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63580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255.255.255.192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1111 1111 . 1111 1111 . 1111 1111 . 1100 0000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958174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255.255.255.224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1111 1111 . 1111 1111 . 1111 1111 . 1110 0000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823160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255.255.255.240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1111 1111 . 1111 1111 . 1111 1111 . 1111 0000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67186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255.255.255.248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1111 1111 . 1111 1111 . 1111 1111 . 1111 1000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58279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255.255.255.252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1111 1111 . 1111 1111 . 1111 1111 . 1111 1100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89577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255.255.255.254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1111 1111 . 1111 1111 . 1111 1111 . 1111 1110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74301"/>
                  </a:ext>
                </a:extLst>
              </a:tr>
              <a:tr h="31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255.255.255.255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1111 1111 . 1111 1111 . 1111 1111 . 1111 1111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0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38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861733"/>
            <a:ext cx="9422427" cy="1915647"/>
          </a:xfrm>
        </p:spPr>
        <p:txBody>
          <a:bodyPr anchor="ctr" anchorCtr="0">
            <a:normAutofit/>
          </a:bodyPr>
          <a:lstStyle/>
          <a:p>
            <a:r>
              <a:rPr lang="ko-KR" altLang="en-US" sz="4800" b="1" dirty="0"/>
              <a:t>기타 네트워크 관련 용어들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1DBFA-5B53-4C73-909D-923F3E3B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9422429" cy="8604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154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Gateway(</a:t>
            </a:r>
            <a:r>
              <a:rPr lang="ko-KR" altLang="en-US" sz="4000" dirty="0"/>
              <a:t>게이트웨이</a:t>
            </a:r>
            <a:r>
              <a:rPr lang="en-US" altLang="ko-KR" sz="4000" dirty="0"/>
              <a:t>), DNS, NMS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AC997-8F5E-4FBE-82C7-A91BAD40B51D}"/>
              </a:ext>
            </a:extLst>
          </p:cNvPr>
          <p:cNvSpPr/>
          <p:nvPr/>
        </p:nvSpPr>
        <p:spPr>
          <a:xfrm>
            <a:off x="567890" y="1541883"/>
            <a:ext cx="1127118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Gateway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게이트웨이란 서로 다른 네트워크를 연결해 주는 역할을 하는 특정 장비나 호스트를 의미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게이트웨이로 사용되는 가장 일반적인 장비가 라우터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일반적인 서버나 호스트는 특정 패킷을 받았을 때 자기 자신의 것이 아니면 그냥 버리는데 반해</a:t>
            </a:r>
            <a:r>
              <a:rPr lang="en-US" altLang="ko-KR" sz="1600" dirty="0"/>
              <a:t>, </a:t>
            </a:r>
            <a:r>
              <a:rPr lang="ko-KR" altLang="en-US" sz="1600" dirty="0"/>
              <a:t>게이트웨이는 </a:t>
            </a:r>
            <a:r>
              <a:rPr lang="ko-KR" altLang="en-US" sz="1600" dirty="0" err="1"/>
              <a:t>라우팅테이블을</a:t>
            </a:r>
            <a:r>
              <a:rPr lang="ko-KR" altLang="en-US" sz="1600" dirty="0"/>
              <a:t> 확인하여 받은 패킷을 가장 적합한 다른 네트워크로 전달해 주는 역할을 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</a:t>
            </a:r>
            <a:r>
              <a:rPr lang="en-US" altLang="ko-KR" sz="1600" dirty="0"/>
              <a:t>“IP </a:t>
            </a:r>
            <a:r>
              <a:rPr lang="ko-KR" altLang="en-US" sz="1600" dirty="0"/>
              <a:t>포워딩</a:t>
            </a:r>
            <a:r>
              <a:rPr lang="en-US" altLang="ko-KR" sz="1600" dirty="0"/>
              <a:t>”</a:t>
            </a:r>
            <a:r>
              <a:rPr lang="ko-KR" altLang="en-US" sz="1600" dirty="0"/>
              <a:t> 또는 </a:t>
            </a:r>
            <a:r>
              <a:rPr lang="en-US" altLang="ko-KR" sz="1600" dirty="0"/>
              <a:t>“</a:t>
            </a:r>
            <a:r>
              <a:rPr lang="ko-KR" altLang="en-US" sz="1600" dirty="0"/>
              <a:t>패킷 포워딩</a:t>
            </a:r>
            <a:r>
              <a:rPr lang="en-US" altLang="ko-KR" sz="1600" dirty="0"/>
              <a:t>”</a:t>
            </a:r>
            <a:r>
              <a:rPr lang="ko-KR" altLang="en-US" sz="1600" dirty="0"/>
              <a:t> 이라고 한다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787819-A9F5-445E-8855-A4396C6C8D4E}"/>
              </a:ext>
            </a:extLst>
          </p:cNvPr>
          <p:cNvSpPr/>
          <p:nvPr/>
        </p:nvSpPr>
        <p:spPr>
          <a:xfrm>
            <a:off x="567890" y="3234654"/>
            <a:ext cx="1127118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DNS(Domain Name System)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인터넷 전화번호부 같은 것으로 도메인이름</a:t>
            </a:r>
            <a:r>
              <a:rPr lang="en-US" altLang="ko-KR" sz="1600" dirty="0"/>
              <a:t>(naver.com)</a:t>
            </a:r>
            <a:r>
              <a:rPr lang="ko-KR" altLang="en-US" sz="1600" dirty="0"/>
              <a:t>을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주소로 변환 또는 그 반대 역할을 해주는 시스템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DNS</a:t>
            </a:r>
            <a:r>
              <a:rPr lang="ko-KR" altLang="en-US" sz="1600" dirty="0"/>
              <a:t>가 없다면 우리는 그 많은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주소를 외우고 다녀야 할지도</a:t>
            </a:r>
            <a:r>
              <a:rPr lang="en-US" altLang="ko-KR" sz="1600" dirty="0"/>
              <a:t>….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도메인등록업체에서 도메인에 대한 네임서버를 변경하면</a:t>
            </a:r>
            <a:r>
              <a:rPr lang="en-US" altLang="ko-KR" sz="1600" dirty="0"/>
              <a:t>, </a:t>
            </a:r>
            <a:r>
              <a:rPr lang="ko-KR" altLang="en-US" sz="1600" dirty="0"/>
              <a:t>그 변경내역이 최상위 기관의 </a:t>
            </a:r>
            <a:r>
              <a:rPr lang="en-US" altLang="ko-KR" sz="1600" dirty="0"/>
              <a:t>DNS</a:t>
            </a:r>
            <a:r>
              <a:rPr lang="ko-KR" altLang="en-US" sz="1600" dirty="0"/>
              <a:t>에 적용되고 전세계 </a:t>
            </a:r>
            <a:r>
              <a:rPr lang="en-US" altLang="ko-KR" sz="1600" dirty="0"/>
              <a:t>cache DNS</a:t>
            </a:r>
            <a:r>
              <a:rPr lang="ko-KR" altLang="en-US" sz="1600" dirty="0"/>
              <a:t>에 전파되는 데에 최대 </a:t>
            </a:r>
            <a:r>
              <a:rPr lang="en-US" altLang="ko-KR" sz="1600" dirty="0"/>
              <a:t>2~3</a:t>
            </a:r>
            <a:r>
              <a:rPr lang="ko-KR" altLang="en-US" sz="1600" dirty="0"/>
              <a:t>일까지 소요될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328827-4022-4B7B-A7C8-450B4550190B}"/>
              </a:ext>
            </a:extLst>
          </p:cNvPr>
          <p:cNvSpPr/>
          <p:nvPr/>
        </p:nvSpPr>
        <p:spPr>
          <a:xfrm>
            <a:off x="567890" y="4797357"/>
            <a:ext cx="1127118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NMS(Network Management System)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하드웨어 또는 </a:t>
            </a:r>
            <a:r>
              <a:rPr lang="ko-KR" altLang="en-US" sz="1600" dirty="0" err="1"/>
              <a:t>소프트웨를</a:t>
            </a:r>
            <a:r>
              <a:rPr lang="ko-KR" altLang="en-US" sz="1600" dirty="0"/>
              <a:t> 이용하여 </a:t>
            </a:r>
            <a:r>
              <a:rPr lang="en-US" altLang="ko-KR" sz="1600" dirty="0"/>
              <a:t>LAN/WAN </a:t>
            </a:r>
            <a:r>
              <a:rPr lang="ko-KR" altLang="en-US" sz="1600" dirty="0"/>
              <a:t>모니터링</a:t>
            </a:r>
            <a:r>
              <a:rPr lang="en-US" altLang="ko-KR" sz="1600" dirty="0"/>
              <a:t>, </a:t>
            </a:r>
            <a:r>
              <a:rPr lang="ko-KR" altLang="en-US" sz="1600" dirty="0"/>
              <a:t>유지관리</a:t>
            </a:r>
            <a:r>
              <a:rPr lang="en-US" altLang="ko-KR" sz="1600" dirty="0"/>
              <a:t>, </a:t>
            </a:r>
            <a:r>
              <a:rPr lang="ko-KR" altLang="en-US" sz="1600" dirty="0"/>
              <a:t>최적화 시키는 네트워크 시스템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핵심기능으로는 네트워크 모니터링</a:t>
            </a:r>
            <a:r>
              <a:rPr lang="en-US" altLang="ko-KR" sz="1600" dirty="0"/>
              <a:t>, </a:t>
            </a:r>
            <a:r>
              <a:rPr lang="ko-KR" altLang="en-US" sz="1600" dirty="0"/>
              <a:t>장비감지</a:t>
            </a:r>
            <a:r>
              <a:rPr lang="en-US" altLang="ko-KR" sz="1600" dirty="0"/>
              <a:t>, </a:t>
            </a:r>
            <a:r>
              <a:rPr lang="ko-KR" altLang="en-US" sz="1600" dirty="0"/>
              <a:t>성능분석</a:t>
            </a:r>
            <a:r>
              <a:rPr lang="en-US" altLang="ko-KR" sz="1600" dirty="0"/>
              <a:t>, </a:t>
            </a:r>
            <a:r>
              <a:rPr lang="ko-KR" altLang="en-US" sz="1600" dirty="0"/>
              <a:t>장비관리</a:t>
            </a:r>
            <a:r>
              <a:rPr lang="en-US" altLang="ko-KR" sz="1600" dirty="0"/>
              <a:t>, </a:t>
            </a:r>
            <a:r>
              <a:rPr lang="ko-KR" altLang="en-US" sz="1600" dirty="0"/>
              <a:t>장애관리 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74289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861733"/>
            <a:ext cx="9422427" cy="1915647"/>
          </a:xfrm>
        </p:spPr>
        <p:txBody>
          <a:bodyPr anchor="ctr" anchorCtr="0">
            <a:normAutofit/>
          </a:bodyPr>
          <a:lstStyle/>
          <a:p>
            <a:r>
              <a:rPr lang="en-US" altLang="ko-KR" sz="4800" b="1" dirty="0"/>
              <a:t>OSI</a:t>
            </a:r>
            <a:r>
              <a:rPr lang="en-US" altLang="ko-KR" sz="2800" b="1" dirty="0"/>
              <a:t>(</a:t>
            </a:r>
            <a:r>
              <a:rPr lang="en-US" altLang="ko-KR" sz="4000" b="1" dirty="0">
                <a:solidFill>
                  <a:srgbClr val="FF0000"/>
                </a:solidFill>
              </a:rPr>
              <a:t>O</a:t>
            </a:r>
            <a:r>
              <a:rPr lang="en-US" altLang="ko-KR" sz="4000" b="1" dirty="0"/>
              <a:t>pen </a:t>
            </a:r>
            <a:r>
              <a:rPr lang="en-US" altLang="ko-KR" sz="4000" b="1" dirty="0">
                <a:solidFill>
                  <a:srgbClr val="FF0000"/>
                </a:solidFill>
              </a:rPr>
              <a:t>S</a:t>
            </a:r>
            <a:r>
              <a:rPr lang="en-US" altLang="ko-KR" sz="4000" b="1" dirty="0"/>
              <a:t>ystems </a:t>
            </a:r>
            <a:r>
              <a:rPr lang="en-US" altLang="ko-KR" sz="4000" b="1" dirty="0">
                <a:solidFill>
                  <a:srgbClr val="FF0000"/>
                </a:solidFill>
              </a:rPr>
              <a:t>I</a:t>
            </a:r>
            <a:r>
              <a:rPr lang="en-US" altLang="ko-KR" sz="4000" b="1" dirty="0"/>
              <a:t>nterconnection)</a:t>
            </a:r>
            <a:br>
              <a:rPr lang="en-US" altLang="ko-KR" sz="4800" b="1" dirty="0"/>
            </a:br>
            <a:r>
              <a:rPr lang="en-US" altLang="ko-KR" sz="4800" b="1" dirty="0"/>
              <a:t>7 Layer : A few more</a:t>
            </a:r>
            <a:endParaRPr lang="ko-KR" altLang="en-US" sz="4800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1DBFA-5B53-4C73-909D-923F3E3B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9422429" cy="8604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57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229"/>
          </a:xfrm>
        </p:spPr>
        <p:txBody>
          <a:bodyPr anchor="ctr" anchorCtr="0"/>
          <a:lstStyle/>
          <a:p>
            <a:r>
              <a:rPr lang="en-US" altLang="ko-KR" sz="3600" b="1" dirty="0"/>
              <a:t>OSI 7 Layer</a:t>
            </a:r>
            <a:endParaRPr lang="ko-KR" altLang="en-US" sz="3600" b="1" dirty="0"/>
          </a:p>
        </p:txBody>
      </p:sp>
      <p:pic>
        <p:nvPicPr>
          <p:cNvPr id="1026" name="Picture 2" descr="https://blog.kakaocdn.net/dn/b1nD9D/btqFt5vr9hp/S1A1y4J5n936C2oTnTKFe0/img.png">
            <a:extLst>
              <a:ext uri="{FF2B5EF4-FFF2-40B4-BE49-F238E27FC236}">
                <a16:creationId xmlns:a16="http://schemas.microsoft.com/office/drawing/2014/main" id="{AFB93DD0-DB23-46DF-86F3-EFDF373EB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472362"/>
            <a:ext cx="10796246" cy="493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65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229"/>
          </a:xfrm>
        </p:spPr>
        <p:txBody>
          <a:bodyPr anchor="ctr" anchorCtr="0"/>
          <a:lstStyle/>
          <a:p>
            <a:r>
              <a:rPr lang="en-US" altLang="ko-KR" sz="3600" b="1" dirty="0"/>
              <a:t>OSI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7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Layer</a:t>
            </a:r>
            <a:r>
              <a:rPr lang="ko-KR" altLang="en-US" sz="3600" b="1" dirty="0"/>
              <a:t>로 표현하는 통신</a:t>
            </a:r>
          </a:p>
        </p:txBody>
      </p:sp>
      <p:pic>
        <p:nvPicPr>
          <p:cNvPr id="2050" name="Picture 2" descr="https://blog.kakaocdn.net/dn/zXyDg/btqFvf5j0sU/rtQvEeSnlGtulWdZUocYtk/img.png">
            <a:extLst>
              <a:ext uri="{FF2B5EF4-FFF2-40B4-BE49-F238E27FC236}">
                <a16:creationId xmlns:a16="http://schemas.microsoft.com/office/drawing/2014/main" id="{14D84782-5DB5-404E-8B38-41E8DA4FB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474507"/>
            <a:ext cx="10961003" cy="493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817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229"/>
          </a:xfrm>
        </p:spPr>
        <p:txBody>
          <a:bodyPr anchor="ctr" anchorCtr="0"/>
          <a:lstStyle/>
          <a:p>
            <a:r>
              <a:rPr lang="en-US" altLang="ko-KR" sz="3600" b="1" dirty="0"/>
              <a:t>OSI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7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Layer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Model</a:t>
            </a:r>
            <a:r>
              <a:rPr lang="ko-KR" altLang="en-US" sz="3600" b="1" dirty="0"/>
              <a:t>   </a:t>
            </a:r>
            <a:r>
              <a:rPr lang="en-US" altLang="ko-KR" sz="3600" b="1" dirty="0">
                <a:solidFill>
                  <a:srgbClr val="FF0000"/>
                </a:solidFill>
              </a:rPr>
              <a:t>vs</a:t>
            </a:r>
            <a:r>
              <a:rPr lang="ko-KR" altLang="en-US" sz="3600" b="1" dirty="0"/>
              <a:t>   </a:t>
            </a:r>
            <a:r>
              <a:rPr lang="en-US" altLang="ko-KR" sz="3600" b="1" dirty="0"/>
              <a:t>TCP/IP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pic>
        <p:nvPicPr>
          <p:cNvPr id="3074" name="Picture 2" descr="https://blog.kakaocdn.net/dn/lzt31/btqFujAkXfO/GMEF8DCDpcfKZ1iAuGiU20/img.jpg">
            <a:extLst>
              <a:ext uri="{FF2B5EF4-FFF2-40B4-BE49-F238E27FC236}">
                <a16:creationId xmlns:a16="http://schemas.microsoft.com/office/drawing/2014/main" id="{2B288551-5060-46D2-861F-F85820872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695450"/>
            <a:ext cx="10837435" cy="470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41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229"/>
          </a:xfrm>
        </p:spPr>
        <p:txBody>
          <a:bodyPr anchor="ctr" anchorCtr="0"/>
          <a:lstStyle/>
          <a:p>
            <a:r>
              <a:rPr lang="en-US" altLang="ko-KR" sz="3600" b="1" dirty="0"/>
              <a:t>OSI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7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Layer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:</a:t>
            </a:r>
            <a:r>
              <a:rPr lang="ko-KR" altLang="en-US" sz="3600" b="1" dirty="0"/>
              <a:t> </a:t>
            </a:r>
            <a:r>
              <a:rPr lang="en-US" altLang="ko-KR" sz="2800" b="1" dirty="0"/>
              <a:t>Application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Layer(</a:t>
            </a:r>
            <a:r>
              <a:rPr lang="ko-KR" altLang="en-US" sz="2800" b="1" dirty="0"/>
              <a:t>응용 계층</a:t>
            </a:r>
            <a:r>
              <a:rPr lang="en-US" altLang="ko-KR" sz="2800" b="1" dirty="0"/>
              <a:t>, 7</a:t>
            </a:r>
            <a:r>
              <a:rPr lang="ko-KR" altLang="en-US" sz="2800" b="1" dirty="0"/>
              <a:t>계층</a:t>
            </a:r>
            <a:r>
              <a:rPr lang="en-US" altLang="ko-KR" sz="2800" b="1" dirty="0"/>
              <a:t>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828BE-E517-4832-9101-5D601C74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632857"/>
            <a:ext cx="10980811" cy="4665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FF0000"/>
                </a:solidFill>
              </a:rPr>
              <a:t>사용자가 어플리케이션에 입력한 정보를 특정 프로토콜</a:t>
            </a:r>
            <a:r>
              <a:rPr lang="en-US" altLang="ko-KR" sz="1800" dirty="0">
                <a:solidFill>
                  <a:srgbClr val="FF0000"/>
                </a:solidFill>
              </a:rPr>
              <a:t>(HTTP, SMTP, FTP </a:t>
            </a:r>
            <a:r>
              <a:rPr lang="ko-KR" altLang="en-US" sz="1800" dirty="0">
                <a:solidFill>
                  <a:srgbClr val="FF0000"/>
                </a:solidFill>
              </a:rPr>
              <a:t>등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ko-KR" altLang="en-US" sz="1800" dirty="0">
                <a:solidFill>
                  <a:srgbClr val="FF0000"/>
                </a:solidFill>
              </a:rPr>
              <a:t>의 형식에 맞게 표현하는 </a:t>
            </a:r>
            <a:r>
              <a:rPr lang="en-US" altLang="ko-KR" sz="1800" dirty="0">
                <a:solidFill>
                  <a:srgbClr val="FF0000"/>
                </a:solidFill>
              </a:rPr>
              <a:t>User Interface</a:t>
            </a:r>
            <a:r>
              <a:rPr lang="ko-KR" altLang="en-US" sz="1800" dirty="0">
                <a:solidFill>
                  <a:srgbClr val="FF0000"/>
                </a:solidFill>
              </a:rPr>
              <a:t>를 제공하는 계층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예를 들어</a:t>
            </a:r>
            <a:r>
              <a:rPr lang="en-US" altLang="ko-KR" sz="1800" dirty="0"/>
              <a:t>, </a:t>
            </a:r>
            <a:r>
              <a:rPr lang="ko-KR" altLang="en-US" sz="1800" dirty="0"/>
              <a:t>누군가에게 편지를 보내는 상황을 가정해 보자</a:t>
            </a:r>
            <a:r>
              <a:rPr lang="en-US" altLang="ko-KR" sz="1800" dirty="0"/>
              <a:t>. </a:t>
            </a:r>
            <a:r>
              <a:rPr lang="ko-KR" altLang="en-US" sz="1800" dirty="0"/>
              <a:t>편지를 보내기 위해서는 먼저 편지지를 구매하고 그 위에 전달할 내용을 작성해야 할 것이다</a:t>
            </a:r>
            <a:r>
              <a:rPr lang="en-US" altLang="ko-KR" sz="1800" dirty="0"/>
              <a:t>. </a:t>
            </a:r>
            <a:r>
              <a:rPr lang="ko-KR" altLang="en-US" sz="1800" dirty="0"/>
              <a:t>여기서 편지지가 바로 우리가 발신하고자 하는 정보를 입력하는 어플리케이션</a:t>
            </a:r>
            <a:r>
              <a:rPr lang="en-US" altLang="ko-KR" sz="1800" dirty="0"/>
              <a:t>(</a:t>
            </a:r>
            <a:r>
              <a:rPr lang="ko-KR" altLang="en-US" sz="1800" dirty="0"/>
              <a:t>웹 브라우저 등</a:t>
            </a:r>
            <a:r>
              <a:rPr lang="en-US" altLang="ko-KR" sz="1800" dirty="0"/>
              <a:t>)</a:t>
            </a:r>
            <a:r>
              <a:rPr lang="ko-KR" altLang="en-US" sz="1800" dirty="0"/>
              <a:t>에 해당한다고 볼 수 있다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전송 단위 </a:t>
            </a:r>
            <a:r>
              <a:rPr lang="en-US" altLang="ko-KR" sz="1800" dirty="0"/>
              <a:t>: Message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프로토콜 스택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Telnet, FTP, HTTP, SSH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Ex : </a:t>
            </a:r>
            <a:r>
              <a:rPr lang="ko-KR" altLang="en-US" sz="1800" dirty="0"/>
              <a:t>전자 메일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웹브라우저</a:t>
            </a:r>
            <a:r>
              <a:rPr lang="en-US" altLang="ko-KR" sz="1800" dirty="0"/>
              <a:t>(</a:t>
            </a:r>
            <a:r>
              <a:rPr lang="ko-KR" altLang="en-US" sz="1800" dirty="0"/>
              <a:t>인터넷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60393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229"/>
          </a:xfrm>
        </p:spPr>
        <p:txBody>
          <a:bodyPr anchor="ctr" anchorCtr="0"/>
          <a:lstStyle/>
          <a:p>
            <a:r>
              <a:rPr lang="en-US" altLang="ko-KR" sz="3600" b="1" dirty="0"/>
              <a:t>OSI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7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Layer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:</a:t>
            </a:r>
            <a:r>
              <a:rPr lang="ko-KR" altLang="en-US" sz="3600" b="1" dirty="0"/>
              <a:t> </a:t>
            </a:r>
            <a:r>
              <a:rPr lang="en-US" altLang="ko-KR" sz="2800" b="1" dirty="0"/>
              <a:t>Presentation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Layer(</a:t>
            </a:r>
            <a:r>
              <a:rPr lang="ko-KR" altLang="en-US" sz="2800" b="1" dirty="0"/>
              <a:t>표현 계층</a:t>
            </a:r>
            <a:r>
              <a:rPr lang="en-US" altLang="ko-KR" sz="2800" b="1" dirty="0"/>
              <a:t>, 6</a:t>
            </a:r>
            <a:r>
              <a:rPr lang="ko-KR" altLang="en-US" sz="2800" b="1" dirty="0"/>
              <a:t>계층</a:t>
            </a:r>
            <a:r>
              <a:rPr lang="en-US" altLang="ko-KR" sz="2800" b="1" dirty="0"/>
              <a:t>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828BE-E517-4832-9101-5D601C74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632857"/>
            <a:ext cx="10980811" cy="4665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FF0000"/>
                </a:solidFill>
              </a:rPr>
              <a:t>수신자가 이해할 수 있는 형태로 데이터를 변환하고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인코딩</a:t>
            </a:r>
            <a:r>
              <a:rPr lang="en-US" altLang="ko-KR" sz="1800" dirty="0">
                <a:solidFill>
                  <a:srgbClr val="FF0000"/>
                </a:solidFill>
              </a:rPr>
              <a:t>), </a:t>
            </a:r>
            <a:r>
              <a:rPr lang="ko-KR" altLang="en-US" sz="1800" dirty="0">
                <a:solidFill>
                  <a:srgbClr val="FF0000"/>
                </a:solidFill>
              </a:rPr>
              <a:t>데이터 전송의 효율성과 안전성을 보장하기 위해 데이터를 압축하고 암호화</a:t>
            </a:r>
            <a:r>
              <a:rPr lang="en-US" altLang="ko-KR" sz="1800" dirty="0">
                <a:solidFill>
                  <a:srgbClr val="FF0000"/>
                </a:solidFill>
              </a:rPr>
              <a:t>/</a:t>
            </a:r>
            <a:r>
              <a:rPr lang="ko-KR" altLang="en-US" sz="1800" dirty="0">
                <a:solidFill>
                  <a:srgbClr val="FF0000"/>
                </a:solidFill>
              </a:rPr>
              <a:t>복호화 하는 계층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데이터의 형태를 변환하는 이유는 통신하는 두 기기가 특성이 같다는 보장이 없기 때문이다</a:t>
            </a:r>
            <a:r>
              <a:rPr lang="en-US" altLang="ko-KR" sz="1800" dirty="0"/>
              <a:t>. </a:t>
            </a:r>
            <a:r>
              <a:rPr lang="ko-KR" altLang="en-US" sz="1800" dirty="0"/>
              <a:t>따라서 누구나 이해할 수 있는 공통의 표준 형식으로 데이터를 변환하여 수신자에게 보내고</a:t>
            </a:r>
            <a:r>
              <a:rPr lang="en-US" altLang="ko-KR" sz="1800" dirty="0"/>
              <a:t>, </a:t>
            </a:r>
            <a:r>
              <a:rPr lang="ko-KR" altLang="en-US" sz="1800" dirty="0"/>
              <a:t>이를 받은 수신자는 자신에게 맞는 형태로 해당 데이터를 다시 변환하게 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예를 들어</a:t>
            </a:r>
            <a:r>
              <a:rPr lang="en-US" altLang="ko-KR" sz="1800" dirty="0"/>
              <a:t>, </a:t>
            </a:r>
            <a:r>
              <a:rPr lang="ko-KR" altLang="en-US" sz="1800" dirty="0"/>
              <a:t>미국인이 중국인에게 </a:t>
            </a:r>
            <a:r>
              <a:rPr lang="en-US" altLang="ko-KR" sz="1800" dirty="0"/>
              <a:t>"One, Two, Three"</a:t>
            </a:r>
            <a:r>
              <a:rPr lang="ko-KR" altLang="en-US" sz="1800" dirty="0"/>
              <a:t>라는 메시지를 전달하고 싶다면 두 사람 모두 이해할 수 있는 </a:t>
            </a:r>
            <a:r>
              <a:rPr lang="en-US" altLang="ko-KR" sz="1800" dirty="0"/>
              <a:t>"1, 2, 3"</a:t>
            </a:r>
            <a:r>
              <a:rPr lang="ko-KR" altLang="en-US" sz="1800" dirty="0"/>
              <a:t>으로 메시지를 변환하여 전송하고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이를 받은 중국인은 해당 메시지를 </a:t>
            </a:r>
            <a:r>
              <a:rPr lang="en-US" altLang="ko-KR" sz="1800" dirty="0"/>
              <a:t>"</a:t>
            </a:r>
            <a:r>
              <a:rPr lang="en-US" altLang="ko-KR" sz="1800" dirty="0" err="1"/>
              <a:t>Yī</a:t>
            </a:r>
            <a:r>
              <a:rPr lang="en-US" altLang="ko-KR" sz="1800" dirty="0"/>
              <a:t>', </a:t>
            </a:r>
            <a:r>
              <a:rPr lang="en-US" altLang="ko-KR" sz="1800" dirty="0" err="1"/>
              <a:t>èr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sān</a:t>
            </a:r>
            <a:r>
              <a:rPr lang="en-US" altLang="ko-KR" sz="1800" dirty="0"/>
              <a:t>"</a:t>
            </a:r>
            <a:r>
              <a:rPr lang="ko-KR" altLang="en-US" sz="1800" dirty="0"/>
              <a:t>으로 변환하여 이해하게 될 것이다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마찬가지로</a:t>
            </a:r>
            <a:r>
              <a:rPr lang="en-US" altLang="ko-KR" sz="1800" dirty="0"/>
              <a:t>, </a:t>
            </a:r>
            <a:r>
              <a:rPr lang="ko-KR" altLang="en-US" sz="1800" dirty="0"/>
              <a:t>압축이나 암호화가 되어 있는 경우도 수신자가 그 과정을 거꾸로 진행하여 원래의 데이터를 복구해야 할 것이다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전송 단위 </a:t>
            </a:r>
            <a:r>
              <a:rPr lang="en-US" altLang="ko-KR" sz="1800" dirty="0"/>
              <a:t>: Message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프로토콜 스택 </a:t>
            </a:r>
            <a:r>
              <a:rPr lang="en-US" altLang="ko-KR" sz="1800" dirty="0"/>
              <a:t>: XDR, SMB, AFP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05231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229"/>
          </a:xfrm>
        </p:spPr>
        <p:txBody>
          <a:bodyPr anchor="ctr" anchorCtr="0"/>
          <a:lstStyle/>
          <a:p>
            <a:r>
              <a:rPr lang="en-US" altLang="ko-KR" sz="3600" b="1" dirty="0"/>
              <a:t>OSI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7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Layer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:</a:t>
            </a:r>
            <a:r>
              <a:rPr lang="ko-KR" altLang="en-US" sz="3600" b="1" dirty="0"/>
              <a:t> </a:t>
            </a:r>
            <a:r>
              <a:rPr lang="en-US" altLang="ko-KR" sz="2800" b="1" dirty="0"/>
              <a:t>Session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Layer(</a:t>
            </a:r>
            <a:r>
              <a:rPr lang="ko-KR" altLang="en-US" sz="2800" b="1" dirty="0"/>
              <a:t>세션 계층</a:t>
            </a:r>
            <a:r>
              <a:rPr lang="en-US" altLang="ko-KR" sz="2800" b="1" dirty="0"/>
              <a:t>, 5</a:t>
            </a:r>
            <a:r>
              <a:rPr lang="ko-KR" altLang="en-US" sz="2800" b="1" dirty="0"/>
              <a:t>계층</a:t>
            </a:r>
            <a:r>
              <a:rPr lang="en-US" altLang="ko-KR" sz="2800" b="1" dirty="0"/>
              <a:t>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828BE-E517-4832-9101-5D601C74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632857"/>
            <a:ext cx="10980811" cy="4665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FF0000"/>
                </a:solidFill>
              </a:rPr>
              <a:t>통신하는 두 기기 사이의 연결 상태를 관장하는 계층으로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어떠한 방식으로 두 기기가 상호작용할 것인지를 결정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예를 들어 통화하는 것처럼 쌍방향으로 동시에 데이터를 주고받을 것인지</a:t>
            </a:r>
            <a:r>
              <a:rPr lang="en-US" altLang="ko-KR" sz="1800" dirty="0"/>
              <a:t>, </a:t>
            </a:r>
            <a:r>
              <a:rPr lang="ko-KR" altLang="en-US" sz="1800" dirty="0"/>
              <a:t>무전기처럼 데이터를 서로 </a:t>
            </a:r>
            <a:r>
              <a:rPr lang="ko-KR" altLang="en-US" sz="1800" dirty="0" err="1"/>
              <a:t>번갈아서</a:t>
            </a:r>
            <a:r>
              <a:rPr lang="ko-KR" altLang="en-US" sz="1800" dirty="0"/>
              <a:t> 주고 받을 것인지</a:t>
            </a:r>
            <a:r>
              <a:rPr lang="en-US" altLang="ko-KR" sz="1800" dirty="0"/>
              <a:t>, </a:t>
            </a:r>
            <a:r>
              <a:rPr lang="ko-KR" altLang="en-US" sz="1800" dirty="0"/>
              <a:t>아니면 일방적으로 데이터를 받기만 할 것인지 등에 관한 상호작용 방식을 결정한다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수신자는 세션 계층에서 명시한 정보를 바탕으로 어떤 방식으로 반응을 해야 할지 결정하게 된다</a:t>
            </a:r>
            <a:r>
              <a:rPr lang="en-US" altLang="ko-KR" sz="1800" dirty="0"/>
              <a:t>. </a:t>
            </a:r>
            <a:r>
              <a:rPr lang="ko-KR" altLang="en-US" sz="1800" dirty="0"/>
              <a:t>무전기로 요청이 왔으면 무전기로 응답하고</a:t>
            </a:r>
            <a:r>
              <a:rPr lang="en-US" altLang="ko-KR" sz="1800" dirty="0"/>
              <a:t>, </a:t>
            </a:r>
            <a:r>
              <a:rPr lang="ko-KR" altLang="en-US" sz="1800" dirty="0"/>
              <a:t>우편으로 요청이 왔으면 우편으로 응답하는 셈이다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전송 단위 </a:t>
            </a:r>
            <a:r>
              <a:rPr lang="en-US" altLang="ko-KR" sz="1800" dirty="0"/>
              <a:t>: Message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프로토콜 스택 </a:t>
            </a:r>
            <a:r>
              <a:rPr lang="en-US" altLang="ko-KR" sz="1800" dirty="0"/>
              <a:t>: NetBIOS, RPC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5657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OSI 7 Layer : </a:t>
            </a:r>
            <a:r>
              <a:rPr lang="ko-KR" altLang="en-US" sz="4000" b="1" dirty="0"/>
              <a:t>왜 필요한가</a:t>
            </a:r>
            <a:r>
              <a:rPr lang="en-US" altLang="ko-KR" sz="4000" b="1" dirty="0"/>
              <a:t>?</a:t>
            </a:r>
            <a:endParaRPr lang="ko-KR" altLang="en-US" sz="4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88A299-4376-4A77-8EB1-1AEDEA3A94B8}"/>
              </a:ext>
            </a:extLst>
          </p:cNvPr>
          <p:cNvSpPr/>
          <p:nvPr/>
        </p:nvSpPr>
        <p:spPr>
          <a:xfrm>
            <a:off x="2136710" y="1688839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Application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9903B9-592D-4E98-B7F9-A3505FB30CC1}"/>
              </a:ext>
            </a:extLst>
          </p:cNvPr>
          <p:cNvSpPr/>
          <p:nvPr/>
        </p:nvSpPr>
        <p:spPr>
          <a:xfrm>
            <a:off x="665583" y="1688837"/>
            <a:ext cx="1228531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Layer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7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7E44F8-C961-43B7-BD4E-480C4127AF36}"/>
              </a:ext>
            </a:extLst>
          </p:cNvPr>
          <p:cNvSpPr/>
          <p:nvPr/>
        </p:nvSpPr>
        <p:spPr>
          <a:xfrm>
            <a:off x="2136710" y="2366038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Presentation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063EE4-CED8-4A31-901E-5070689E8189}"/>
              </a:ext>
            </a:extLst>
          </p:cNvPr>
          <p:cNvSpPr/>
          <p:nvPr/>
        </p:nvSpPr>
        <p:spPr>
          <a:xfrm>
            <a:off x="665583" y="2366036"/>
            <a:ext cx="1228531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Layer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6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953FB6-B62C-44F4-B4B5-72B8A683EB1F}"/>
              </a:ext>
            </a:extLst>
          </p:cNvPr>
          <p:cNvSpPr/>
          <p:nvPr/>
        </p:nvSpPr>
        <p:spPr>
          <a:xfrm>
            <a:off x="2136710" y="3043236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Session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3103BD-7A07-47B0-BA6E-1DC31A790612}"/>
              </a:ext>
            </a:extLst>
          </p:cNvPr>
          <p:cNvSpPr/>
          <p:nvPr/>
        </p:nvSpPr>
        <p:spPr>
          <a:xfrm>
            <a:off x="665583" y="3043234"/>
            <a:ext cx="1228531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Layer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B79-F8AB-43E6-9F26-205416908880}"/>
              </a:ext>
            </a:extLst>
          </p:cNvPr>
          <p:cNvSpPr/>
          <p:nvPr/>
        </p:nvSpPr>
        <p:spPr>
          <a:xfrm>
            <a:off x="2136710" y="3712563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Transport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12742E-684B-42E4-932D-BA2457A276DB}"/>
              </a:ext>
            </a:extLst>
          </p:cNvPr>
          <p:cNvSpPr/>
          <p:nvPr/>
        </p:nvSpPr>
        <p:spPr>
          <a:xfrm>
            <a:off x="665583" y="3712561"/>
            <a:ext cx="1228531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Layer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9824A6-68A9-468D-85F1-3C38520EBF89}"/>
              </a:ext>
            </a:extLst>
          </p:cNvPr>
          <p:cNvSpPr/>
          <p:nvPr/>
        </p:nvSpPr>
        <p:spPr>
          <a:xfrm>
            <a:off x="2136710" y="4381890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Network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8CC954-E922-40D0-AD06-4C1123969747}"/>
              </a:ext>
            </a:extLst>
          </p:cNvPr>
          <p:cNvSpPr/>
          <p:nvPr/>
        </p:nvSpPr>
        <p:spPr>
          <a:xfrm>
            <a:off x="665583" y="4381888"/>
            <a:ext cx="1228531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Layer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997914-EB64-418D-8315-A438A6891BDD}"/>
              </a:ext>
            </a:extLst>
          </p:cNvPr>
          <p:cNvSpPr/>
          <p:nvPr/>
        </p:nvSpPr>
        <p:spPr>
          <a:xfrm>
            <a:off x="2136710" y="5069879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Data Link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D9FD584-DDDB-422B-896F-AF9BFBD276D7}"/>
              </a:ext>
            </a:extLst>
          </p:cNvPr>
          <p:cNvSpPr/>
          <p:nvPr/>
        </p:nvSpPr>
        <p:spPr>
          <a:xfrm>
            <a:off x="665583" y="5069877"/>
            <a:ext cx="1228531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Layer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BA3895B-8033-473A-9BFF-D33A5BF6F6D4}"/>
              </a:ext>
            </a:extLst>
          </p:cNvPr>
          <p:cNvSpPr/>
          <p:nvPr/>
        </p:nvSpPr>
        <p:spPr>
          <a:xfrm>
            <a:off x="2136710" y="5757867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Physical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98939D-59D4-44CD-AC9C-96A65DFE163B}"/>
              </a:ext>
            </a:extLst>
          </p:cNvPr>
          <p:cNvSpPr/>
          <p:nvPr/>
        </p:nvSpPr>
        <p:spPr>
          <a:xfrm>
            <a:off x="665583" y="5757865"/>
            <a:ext cx="1228531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Layer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37074-D4F0-44A8-99F7-46F487E06775}"/>
              </a:ext>
            </a:extLst>
          </p:cNvPr>
          <p:cNvSpPr txBox="1"/>
          <p:nvPr/>
        </p:nvSpPr>
        <p:spPr>
          <a:xfrm>
            <a:off x="4668943" y="1615394"/>
            <a:ext cx="6779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국제 표준기구인 </a:t>
            </a:r>
            <a:r>
              <a:rPr lang="en-US" altLang="ko-KR" dirty="0"/>
              <a:t>ISO </a:t>
            </a:r>
            <a:r>
              <a:rPr lang="ko-KR" altLang="en-US" dirty="0"/>
              <a:t>에서 통신에 관한 표준을 수립하기 위해 제정한 것으로 통신이 일어나는 과정을 </a:t>
            </a:r>
            <a:r>
              <a:rPr lang="en-US" altLang="ko-KR" dirty="0"/>
              <a:t>7</a:t>
            </a:r>
            <a:r>
              <a:rPr lang="ko-KR" altLang="en-US" dirty="0"/>
              <a:t>개의 단계로 나누었다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데이터의 흐름을 한 눈에 볼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네트워크에 문제가 발생할 때 그 원인을 찾는데 용이하다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7</a:t>
            </a:r>
            <a:r>
              <a:rPr lang="ko-KR" altLang="en-US" dirty="0"/>
              <a:t>개의 단계별로 표준화 하여 그 효율성을 높이기 위한 것이다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이러한 표준화 덕분에 우리는 여러 회사에서 만든 네트워크 장비들을 통합하여 사용할 수 있는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4191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229"/>
          </a:xfrm>
        </p:spPr>
        <p:txBody>
          <a:bodyPr anchor="ctr" anchorCtr="0"/>
          <a:lstStyle/>
          <a:p>
            <a:r>
              <a:rPr lang="en-US" altLang="ko-KR" sz="3600" b="1" dirty="0"/>
              <a:t>OSI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7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Layer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:</a:t>
            </a:r>
            <a:r>
              <a:rPr lang="ko-KR" altLang="en-US" sz="3600" b="1" dirty="0"/>
              <a:t> </a:t>
            </a:r>
            <a:r>
              <a:rPr lang="en-US" altLang="ko-KR" sz="2800" b="1" dirty="0"/>
              <a:t>Transport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Layer(</a:t>
            </a:r>
            <a:r>
              <a:rPr lang="ko-KR" altLang="en-US" sz="2800" b="1" dirty="0"/>
              <a:t>전송 계층</a:t>
            </a:r>
            <a:r>
              <a:rPr lang="en-US" altLang="ko-KR" sz="2800" b="1" dirty="0"/>
              <a:t>, 4</a:t>
            </a:r>
            <a:r>
              <a:rPr lang="ko-KR" altLang="en-US" sz="2800" b="1" dirty="0"/>
              <a:t>계층</a:t>
            </a:r>
            <a:r>
              <a:rPr lang="en-US" altLang="ko-KR" sz="2800" b="1" dirty="0"/>
              <a:t>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828BE-E517-4832-9101-5D601C74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632857"/>
            <a:ext cx="10980811" cy="4665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FF0000"/>
                </a:solidFill>
              </a:rPr>
              <a:t>누가 누구에게 보냈는지에 대한 정보를 명시하는 계층으로 최종 도착지에 위치한 어떤 프로세스에게 데이터를 전달할 것인가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즉 포트 번호를 명시하는 계층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최종 도착지가 어디인가를 명시하는 것은 바로 이어서 설명할 네트워크 계층의 역할이다</a:t>
            </a:r>
            <a:r>
              <a:rPr lang="en-US" altLang="ko-KR" sz="1800" dirty="0"/>
              <a:t>. </a:t>
            </a:r>
            <a:r>
              <a:rPr lang="ko-KR" altLang="en-US" sz="1800" dirty="0"/>
              <a:t>전송 계층에 해당하는 대표적인 프로토콜은 바로 </a:t>
            </a:r>
            <a:r>
              <a:rPr lang="en-US" altLang="ko-KR" sz="1800" dirty="0"/>
              <a:t>TCP</a:t>
            </a:r>
            <a:r>
              <a:rPr lang="ko-KR" altLang="en-US" sz="1800" dirty="0"/>
              <a:t>와 </a:t>
            </a:r>
            <a:r>
              <a:rPr lang="en-US" altLang="ko-KR" sz="1800" dirty="0"/>
              <a:t>UDP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둘의 차이를 간단하게 설명하면 다음과 같다</a:t>
            </a:r>
            <a:r>
              <a:rPr lang="en-US" altLang="ko-KR" sz="1800" dirty="0"/>
              <a:t>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/>
              <a:t>TCP</a:t>
            </a:r>
            <a:r>
              <a:rPr lang="ko-KR" altLang="en-US" sz="1800" dirty="0"/>
              <a:t>는 데이터를 발신하는 쪽에서 수신자가 온전한 데이터를 받을 수 있도록 하는 책임을 지니고 있어서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데이터가 제대로 전달되지 않은 경우 이를 재전송해야 한다</a:t>
            </a:r>
            <a:r>
              <a:rPr lang="en-US" altLang="ko-KR" sz="1800" dirty="0"/>
              <a:t>.</a:t>
            </a:r>
            <a:r>
              <a:rPr lang="ko-KR" altLang="en-US" sz="1800" dirty="0"/>
              <a:t> 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/>
              <a:t>반면에 </a:t>
            </a:r>
            <a:r>
              <a:rPr lang="en-US" altLang="ko-KR" sz="1800" dirty="0"/>
              <a:t>UDP</a:t>
            </a:r>
            <a:r>
              <a:rPr lang="ko-KR" altLang="en-US" sz="1800" dirty="0"/>
              <a:t>는 그러한 책임을 지니고 있지 않아서 데이터가 제대로 전달되지 않은 경우에도 특별히 이를 재전송하지 않는다</a:t>
            </a:r>
            <a:r>
              <a:rPr lang="en-US" altLang="ko-KR" sz="1800" dirty="0"/>
              <a:t>.</a:t>
            </a:r>
            <a:r>
              <a:rPr lang="ko-KR" altLang="en-US" sz="1800" dirty="0"/>
              <a:t> 편지지가 제대로 전달됐는지 확인이 가능한 등기 우편과 그렇지 않은 일반 우편의 차이인 셈이다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전송 단위 </a:t>
            </a:r>
            <a:r>
              <a:rPr lang="en-US" altLang="ko-KR" sz="1800" dirty="0"/>
              <a:t>: Segment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프로토콜 스택 </a:t>
            </a:r>
            <a:r>
              <a:rPr lang="en-US" altLang="ko-KR" sz="1800" dirty="0"/>
              <a:t>: TCP, UDP, SPX, AppleTalk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장비 </a:t>
            </a:r>
            <a:r>
              <a:rPr lang="en-US" altLang="ko-KR" sz="1800" dirty="0"/>
              <a:t>: L4 </a:t>
            </a:r>
            <a:r>
              <a:rPr lang="ko-KR" altLang="en-US" sz="1800" dirty="0"/>
              <a:t>스위치</a:t>
            </a:r>
            <a:r>
              <a:rPr lang="en-US" altLang="ko-KR" sz="1800" dirty="0"/>
              <a:t>(3</a:t>
            </a:r>
            <a:r>
              <a:rPr lang="ko-KR" altLang="en-US" sz="1800" dirty="0"/>
              <a:t>계층 트래픽 분석</a:t>
            </a:r>
            <a:r>
              <a:rPr lang="en-US" altLang="ko-KR" sz="1800" dirty="0"/>
              <a:t>, </a:t>
            </a:r>
            <a:r>
              <a:rPr lang="ko-KR" altLang="en-US" sz="1800" dirty="0"/>
              <a:t>서비스 종류 구분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68130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229"/>
          </a:xfrm>
        </p:spPr>
        <p:txBody>
          <a:bodyPr anchor="ctr" anchorCtr="0"/>
          <a:lstStyle/>
          <a:p>
            <a:r>
              <a:rPr lang="en-US" altLang="ko-KR" sz="3600" b="1" dirty="0"/>
              <a:t>OSI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7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Layer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:</a:t>
            </a:r>
            <a:r>
              <a:rPr lang="ko-KR" altLang="en-US" sz="3600" b="1" dirty="0"/>
              <a:t> </a:t>
            </a:r>
            <a:r>
              <a:rPr lang="en-US" altLang="ko-KR" sz="2800" b="1" dirty="0"/>
              <a:t>Network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Layer(</a:t>
            </a:r>
            <a:r>
              <a:rPr lang="ko-KR" altLang="en-US" sz="2800" b="1" dirty="0"/>
              <a:t>네트워크 계층</a:t>
            </a:r>
            <a:r>
              <a:rPr lang="en-US" altLang="ko-KR" sz="2800" b="1" dirty="0"/>
              <a:t>, 3</a:t>
            </a:r>
            <a:r>
              <a:rPr lang="ko-KR" altLang="en-US" sz="2800" b="1" dirty="0"/>
              <a:t>계층</a:t>
            </a:r>
            <a:r>
              <a:rPr lang="en-US" altLang="ko-KR" sz="2800" b="1" dirty="0"/>
              <a:t>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828BE-E517-4832-9101-5D601C74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632857"/>
            <a:ext cx="10980811" cy="466530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rgbClr val="FF0000"/>
                </a:solidFill>
              </a:rPr>
              <a:t>네크워크를</a:t>
            </a:r>
            <a:r>
              <a:rPr lang="ko-KR" altLang="en-US" sz="1600" dirty="0">
                <a:solidFill>
                  <a:srgbClr val="FF0000"/>
                </a:solidFill>
              </a:rPr>
              <a:t> 논리적으로 구분하고 연결하는 계층 </a:t>
            </a:r>
            <a:r>
              <a:rPr lang="en-US" altLang="ko-KR" sz="1600" dirty="0">
                <a:solidFill>
                  <a:srgbClr val="FF0000"/>
                </a:solidFill>
              </a:rPr>
              <a:t>– </a:t>
            </a:r>
            <a:r>
              <a:rPr lang="ko-KR" altLang="en-US" sz="1600" dirty="0">
                <a:solidFill>
                  <a:srgbClr val="FF0000"/>
                </a:solidFill>
              </a:rPr>
              <a:t>논리적 주소</a:t>
            </a:r>
            <a:r>
              <a:rPr lang="en-US" altLang="ko-KR" sz="1600" dirty="0">
                <a:solidFill>
                  <a:srgbClr val="FF0000"/>
                </a:solidFill>
              </a:rPr>
              <a:t>(IP </a:t>
            </a:r>
            <a:r>
              <a:rPr lang="ko-KR" altLang="en-US" sz="1600" dirty="0">
                <a:solidFill>
                  <a:srgbClr val="FF0000"/>
                </a:solidFill>
              </a:rPr>
              <a:t>주소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 사용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FF0000"/>
                </a:solidFill>
              </a:rPr>
              <a:t>중계 노드를 통하여 전송하는 경우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어떻게 중계할 것인가를 규정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즉 데이터를 목적지까지 가장 안전하고 빠르게 전달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라우팅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전송 계층이 누구에게 보낼지를 명시한다면</a:t>
            </a:r>
            <a:r>
              <a:rPr lang="en-US" altLang="ko-KR" sz="1600" dirty="0"/>
              <a:t>, </a:t>
            </a:r>
            <a:r>
              <a:rPr lang="ko-KR" altLang="en-US" sz="1600" b="1" dirty="0"/>
              <a:t>네트워크 계층은 수신자가 위치해 있는 최종 도착지를 명시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편지를 보낼 때 받는 사람의 아파트 주소를 적어야 하는 것과 마찬가지이다</a:t>
            </a:r>
            <a:r>
              <a:rPr lang="en-US" altLang="ko-KR" sz="1600" dirty="0"/>
              <a:t>. IP(Internet Protocol)</a:t>
            </a:r>
            <a:r>
              <a:rPr lang="ko-KR" altLang="en-US" sz="1600" dirty="0"/>
              <a:t>가 바로 네트워크 계층에 해당하는 대표적인 프로토콜로</a:t>
            </a:r>
            <a:r>
              <a:rPr lang="en-US" altLang="ko-KR" sz="1600" dirty="0"/>
              <a:t>, </a:t>
            </a:r>
            <a:r>
              <a:rPr lang="ko-KR" altLang="en-US" sz="1600" dirty="0"/>
              <a:t>이 경우 최종 도착지를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주소로 명시하게 된다</a:t>
            </a:r>
            <a:r>
              <a:rPr lang="en-US" altLang="ko-KR" sz="1600" dirty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최종 도착지 뿐만 아니라 그곳까지 가기 위해 필요한 경로들의 정보도 함께 명시하는 </a:t>
            </a:r>
            <a:r>
              <a:rPr lang="ko-KR" altLang="en-US" sz="1600" b="1" dirty="0"/>
              <a:t>라우팅 기능</a:t>
            </a:r>
            <a:r>
              <a:rPr lang="ko-KR" altLang="en-US" sz="1600" dirty="0"/>
              <a:t>을 수행한다</a:t>
            </a:r>
            <a:r>
              <a:rPr lang="en-US" altLang="ko-KR" sz="1600" dirty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참고로 최종 도착지의 경우 수신자에게 도달할 때까지 변하지 않는 정보이지만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이어서 설명할 데이터 링크 계층에서 명시하는 물리 주소</a:t>
            </a:r>
            <a:r>
              <a:rPr lang="en-US" altLang="ko-KR" sz="1600" dirty="0"/>
              <a:t>(EX. MAC </a:t>
            </a:r>
            <a:r>
              <a:rPr lang="ko-KR" altLang="en-US" sz="1600" dirty="0"/>
              <a:t>주소 등</a:t>
            </a:r>
            <a:r>
              <a:rPr lang="en-US" altLang="ko-KR" sz="1600" dirty="0"/>
              <a:t>)</a:t>
            </a:r>
            <a:r>
              <a:rPr lang="ko-KR" altLang="en-US" sz="1600" dirty="0"/>
              <a:t>는 노드를 이동할 때마다 변하는 정보라는 사실을 기억하도록 하자</a:t>
            </a:r>
            <a:r>
              <a:rPr lang="en-US" altLang="ko-KR" sz="16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전송 단위 </a:t>
            </a:r>
            <a:r>
              <a:rPr lang="en-US" altLang="ko-KR" sz="1600" dirty="0"/>
              <a:t>: Packet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프로토콜</a:t>
            </a:r>
            <a:r>
              <a:rPr lang="en-US" altLang="ko-KR" sz="1600" dirty="0"/>
              <a:t> </a:t>
            </a:r>
            <a:r>
              <a:rPr lang="ko-KR" altLang="en-US" sz="1600" dirty="0"/>
              <a:t>스택 </a:t>
            </a:r>
            <a:r>
              <a:rPr lang="en-US" altLang="ko-KR" sz="1600" dirty="0"/>
              <a:t>: IP, ARP, IPX, X.25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장비 </a:t>
            </a:r>
            <a:r>
              <a:rPr lang="en-US" altLang="ko-KR" sz="1600" dirty="0"/>
              <a:t>: </a:t>
            </a:r>
            <a:r>
              <a:rPr lang="ko-KR" altLang="en-US" sz="1600" dirty="0"/>
              <a:t>라우터</a:t>
            </a:r>
            <a:r>
              <a:rPr lang="en-US" altLang="ko-KR" sz="1600" dirty="0"/>
              <a:t>, L3 </a:t>
            </a:r>
            <a:r>
              <a:rPr lang="ko-KR" altLang="en-US" sz="1600" dirty="0"/>
              <a:t>스위치</a:t>
            </a:r>
          </a:p>
        </p:txBody>
      </p:sp>
    </p:spTree>
    <p:extLst>
      <p:ext uri="{BB962C8B-B14F-4D97-AF65-F5344CB8AC3E}">
        <p14:creationId xmlns:p14="http://schemas.microsoft.com/office/powerpoint/2010/main" val="1953226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48894" cy="872229"/>
          </a:xfrm>
        </p:spPr>
        <p:txBody>
          <a:bodyPr anchor="ctr" anchorCtr="0"/>
          <a:lstStyle/>
          <a:p>
            <a:r>
              <a:rPr lang="en-US" altLang="ko-KR" sz="3600" b="1" dirty="0"/>
              <a:t>OSI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7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Layer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:</a:t>
            </a:r>
            <a:r>
              <a:rPr lang="ko-KR" altLang="en-US" sz="3600" b="1" dirty="0"/>
              <a:t> </a:t>
            </a:r>
            <a:r>
              <a:rPr lang="en-US" altLang="ko-KR" sz="2800" b="1" dirty="0"/>
              <a:t>Data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Link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Layer(</a:t>
            </a:r>
            <a:r>
              <a:rPr lang="ko-KR" altLang="en-US" sz="2800" b="1" dirty="0"/>
              <a:t>데이터 링크 계층</a:t>
            </a:r>
            <a:r>
              <a:rPr lang="en-US" altLang="ko-KR" sz="2800" b="1" dirty="0"/>
              <a:t>, 2</a:t>
            </a:r>
            <a:r>
              <a:rPr lang="ko-KR" altLang="en-US" sz="2800" b="1" dirty="0"/>
              <a:t>계층</a:t>
            </a:r>
            <a:r>
              <a:rPr lang="en-US" altLang="ko-KR" sz="2800" b="1" dirty="0"/>
              <a:t>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828BE-E517-4832-9101-5D601C74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632857"/>
            <a:ext cx="10980811" cy="4665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FF0000"/>
                </a:solidFill>
              </a:rPr>
              <a:t>물리적으로 연결된 두 장치 간의 신뢰성 있는 데이터 전송을 담당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FF0000"/>
                </a:solidFill>
              </a:rPr>
              <a:t>물리 계층에서 담당하지 않는 흐름 제어 및 오류 수정의 기능을 담당하는 계층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물리 계층에서는 단순히 비트열을 전달할 뿐 데이터의 신뢰성에 대한 특별한 검사를 진행하지 않기 때문에 데이터 링크 계층에서 데이터의 신뢰성을 보장해주는 것이다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데이터 링크 계층에서는 </a:t>
            </a:r>
            <a:r>
              <a:rPr lang="ko-KR" altLang="en-US" sz="1800" b="1" dirty="0"/>
              <a:t>물리 주소</a:t>
            </a:r>
            <a:r>
              <a:rPr lang="en-US" altLang="ko-KR" sz="1800" b="1" dirty="0"/>
              <a:t>(EX. MAC </a:t>
            </a:r>
            <a:r>
              <a:rPr lang="ko-KR" altLang="en-US" sz="1800" b="1" dirty="0"/>
              <a:t>주소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를 명시</a:t>
            </a:r>
            <a:r>
              <a:rPr lang="ko-KR" altLang="en-US" sz="1800" dirty="0"/>
              <a:t>함으로써 수신자의 </a:t>
            </a:r>
            <a:r>
              <a:rPr lang="en-US" altLang="ko-KR" sz="1800" dirty="0"/>
              <a:t>MAC </a:t>
            </a:r>
            <a:r>
              <a:rPr lang="ko-KR" altLang="en-US" sz="1800" dirty="0"/>
              <a:t>주소와 일치하지 않는 경우에는 데이터의 전달이 잘못되었음을 판단할 수 있도록 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정보의 오류와 흐름을 관리</a:t>
            </a:r>
            <a:r>
              <a:rPr lang="en-US" altLang="ko-KR" sz="1800" dirty="0"/>
              <a:t>, </a:t>
            </a:r>
            <a:r>
              <a:rPr lang="ko-KR" altLang="en-US" sz="1800" dirty="0"/>
              <a:t>안정된 정보 전달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전송 단위 </a:t>
            </a:r>
            <a:r>
              <a:rPr lang="en-US" altLang="ko-KR" sz="1800" dirty="0"/>
              <a:t>: Frame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프로토콜</a:t>
            </a:r>
            <a:r>
              <a:rPr lang="en-US" altLang="ko-KR" sz="1800" dirty="0"/>
              <a:t> </a:t>
            </a:r>
            <a:r>
              <a:rPr lang="ko-KR" altLang="en-US" sz="1800" dirty="0"/>
              <a:t>스택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EtherNet</a:t>
            </a:r>
            <a:r>
              <a:rPr lang="en-US" altLang="ko-KR" sz="1800" dirty="0"/>
              <a:t>, Token-Ring, ATM, FDDI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장비 </a:t>
            </a:r>
            <a:r>
              <a:rPr lang="en-US" altLang="ko-KR" sz="1800" dirty="0"/>
              <a:t>: </a:t>
            </a:r>
            <a:r>
              <a:rPr lang="ko-KR" altLang="en-US" sz="1800" dirty="0"/>
              <a:t>스위치</a:t>
            </a:r>
            <a:r>
              <a:rPr lang="en-US" altLang="ko-KR" sz="1800" dirty="0"/>
              <a:t>, </a:t>
            </a:r>
            <a:r>
              <a:rPr lang="ko-KR" altLang="en-US" sz="1800" dirty="0"/>
              <a:t>브리지</a:t>
            </a:r>
          </a:p>
        </p:txBody>
      </p:sp>
    </p:spTree>
    <p:extLst>
      <p:ext uri="{BB962C8B-B14F-4D97-AF65-F5344CB8AC3E}">
        <p14:creationId xmlns:p14="http://schemas.microsoft.com/office/powerpoint/2010/main" val="2549233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229"/>
          </a:xfrm>
        </p:spPr>
        <p:txBody>
          <a:bodyPr anchor="ctr" anchorCtr="0"/>
          <a:lstStyle/>
          <a:p>
            <a:r>
              <a:rPr lang="en-US" altLang="ko-KR" sz="3600" b="1" dirty="0"/>
              <a:t>OSI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7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Layer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:</a:t>
            </a:r>
            <a:r>
              <a:rPr lang="ko-KR" altLang="en-US" sz="3600" b="1" dirty="0"/>
              <a:t> </a:t>
            </a:r>
            <a:r>
              <a:rPr lang="en-US" altLang="ko-KR" sz="2800" b="1" dirty="0"/>
              <a:t>Physical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Layer(</a:t>
            </a:r>
            <a:r>
              <a:rPr lang="ko-KR" altLang="en-US" sz="2800" b="1" dirty="0"/>
              <a:t>물리 계층</a:t>
            </a:r>
            <a:r>
              <a:rPr lang="en-US" altLang="ko-KR" sz="2800" b="1" dirty="0"/>
              <a:t>, 1</a:t>
            </a:r>
            <a:r>
              <a:rPr lang="ko-KR" altLang="en-US" sz="2800" b="1" dirty="0"/>
              <a:t>계층</a:t>
            </a:r>
            <a:r>
              <a:rPr lang="en-US" altLang="ko-KR" sz="2800" b="1" dirty="0"/>
              <a:t>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828BE-E517-4832-9101-5D601C74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632857"/>
            <a:ext cx="10980811" cy="4665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FF0000"/>
                </a:solidFill>
              </a:rPr>
              <a:t>발신할 데이터를 디지털 신호에서 전기 신호로 바꾸고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수신한 데이터를 전기 신호에서 디지털 신호로 바꾸는 계층</a:t>
            </a:r>
            <a:r>
              <a:rPr lang="en-US" altLang="ko-KR" sz="1800" dirty="0">
                <a:solidFill>
                  <a:srgbClr val="FFFF00"/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즉 물리적인 매체를 통해 비트열을 전송할 수 있도록 하는 계층으로</a:t>
            </a:r>
            <a:r>
              <a:rPr lang="en-US" altLang="ko-KR" sz="1800" dirty="0"/>
              <a:t>, </a:t>
            </a:r>
            <a:r>
              <a:rPr lang="ko-KR" altLang="en-US" sz="1800" dirty="0"/>
              <a:t>물리적인 장치 및 인터페이스가 데이터의 전송을 위해 필요로 하는 몇 가지 처리 절차를 담당하고 있다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전기 신호를 어떻게 만들어서 보낼지</a:t>
            </a:r>
            <a:r>
              <a:rPr lang="en-US" altLang="ko-KR" sz="1800" dirty="0"/>
              <a:t>, </a:t>
            </a:r>
            <a:r>
              <a:rPr lang="ko-KR" altLang="en-US" sz="1800" dirty="0"/>
              <a:t>어떠한 회선을 사용할지</a:t>
            </a:r>
            <a:r>
              <a:rPr lang="en-US" altLang="ko-KR" sz="1800" dirty="0"/>
              <a:t>, </a:t>
            </a:r>
            <a:r>
              <a:rPr lang="ko-KR" altLang="en-US" sz="1800" dirty="0"/>
              <a:t>부호화는 어떤 식으로 할 건지 등등을 정의하게 된다</a:t>
            </a:r>
            <a:r>
              <a:rPr lang="en-US" altLang="ko-KR" sz="1800" dirty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전송단위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bit.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단지 데이터 전달 역할만을 하며 알고리즘</a:t>
            </a:r>
            <a:r>
              <a:rPr lang="en-US" altLang="ko-KR" sz="1800" dirty="0"/>
              <a:t>, </a:t>
            </a:r>
            <a:r>
              <a:rPr lang="ko-KR" altLang="en-US" sz="1800" dirty="0"/>
              <a:t>오류제어 등의 기능은 없음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장비</a:t>
            </a:r>
            <a:r>
              <a:rPr lang="en-US" altLang="ko-KR" sz="1800" dirty="0"/>
              <a:t> : </a:t>
            </a:r>
            <a:r>
              <a:rPr lang="ko-KR" altLang="en-US" sz="1800" dirty="0"/>
              <a:t>케이블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리피터</a:t>
            </a:r>
            <a:r>
              <a:rPr lang="en-US" altLang="ko-KR" sz="1800" dirty="0"/>
              <a:t>, </a:t>
            </a:r>
            <a:r>
              <a:rPr lang="ko-KR" altLang="en-US" sz="1800" dirty="0"/>
              <a:t>허브</a:t>
            </a:r>
          </a:p>
        </p:txBody>
      </p:sp>
    </p:spTree>
    <p:extLst>
      <p:ext uri="{BB962C8B-B14F-4D97-AF65-F5344CB8AC3E}">
        <p14:creationId xmlns:p14="http://schemas.microsoft.com/office/powerpoint/2010/main" val="1556528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전송 단위 </a:t>
            </a:r>
            <a:r>
              <a:rPr lang="en-US" altLang="ko-KR" sz="4000" b="1" dirty="0"/>
              <a:t>: Message,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Segment,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Packet,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Frame</a:t>
            </a:r>
            <a:endParaRPr lang="ko-KR" altLang="en-US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4006F4-8390-446A-82B6-427303AFD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841" y="2044171"/>
            <a:ext cx="9174692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052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endParaRPr lang="ko-KR" altLang="en-US" sz="4000" dirty="0"/>
          </a:p>
        </p:txBody>
      </p:sp>
      <p:pic>
        <p:nvPicPr>
          <p:cNvPr id="3" name="Picture 4" descr="네트워크 장비 ] 리피터, 브릿지, 라우터, 게이트웨이, 허브, 스위칭 허브 : 네이버 블로그">
            <a:extLst>
              <a:ext uri="{FF2B5EF4-FFF2-40B4-BE49-F238E27FC236}">
                <a16:creationId xmlns:a16="http://schemas.microsoft.com/office/drawing/2014/main" id="{A83CD5F0-FA55-459E-8A67-645E1710C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30" y="1970885"/>
            <a:ext cx="62579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54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endParaRPr lang="ko-KR" altLang="en-US" sz="4000" dirty="0"/>
          </a:p>
        </p:txBody>
      </p:sp>
      <p:pic>
        <p:nvPicPr>
          <p:cNvPr id="3" name="Picture 2" descr="네트워크] 네트워크 접속 장치(LAN 카드,허브,스위치,라우터)">
            <a:extLst>
              <a:ext uri="{FF2B5EF4-FFF2-40B4-BE49-F238E27FC236}">
                <a16:creationId xmlns:a16="http://schemas.microsoft.com/office/drawing/2014/main" id="{2349FB8F-3BE7-4AF0-B65A-3890D689D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89" y="2036199"/>
            <a:ext cx="63627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4290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endParaRPr lang="ko-KR" altLang="en-US" sz="4000" dirty="0"/>
          </a:p>
        </p:txBody>
      </p:sp>
      <p:pic>
        <p:nvPicPr>
          <p:cNvPr id="3" name="Picture 6" descr="네트워크 장비. 본 포스트는 후니의 쉽게 쓴 CISCO시스코 네트워킹(저자: 진강훈)을… | by 염정민 | 휴먼스케이프 기술 블로그  | Medium">
            <a:extLst>
              <a:ext uri="{FF2B5EF4-FFF2-40B4-BE49-F238E27FC236}">
                <a16:creationId xmlns:a16="http://schemas.microsoft.com/office/drawing/2014/main" id="{BF28A9F6-09A7-4E08-BE7C-E6EF4235C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638" y="2743200"/>
            <a:ext cx="69818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61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FBBA56-C782-4A39-88DE-05FF5E75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680" y="1805278"/>
            <a:ext cx="76962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822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endParaRPr lang="ko-KR" altLang="en-US" sz="4000" dirty="0"/>
          </a:p>
        </p:txBody>
      </p:sp>
      <p:pic>
        <p:nvPicPr>
          <p:cNvPr id="3" name="Picture 2" descr="Network Basic] FDDI">
            <a:extLst>
              <a:ext uri="{FF2B5EF4-FFF2-40B4-BE49-F238E27FC236}">
                <a16:creationId xmlns:a16="http://schemas.microsoft.com/office/drawing/2014/main" id="{A8D8D4E4-E256-44FD-8885-48FA37898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270" y="1585744"/>
            <a:ext cx="5528110" cy="419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68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OSI 7 Layer : Basic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D19298-A44C-4DA6-8C11-D8AF5F5CD69C}"/>
              </a:ext>
            </a:extLst>
          </p:cNvPr>
          <p:cNvSpPr/>
          <p:nvPr/>
        </p:nvSpPr>
        <p:spPr>
          <a:xfrm>
            <a:off x="2136710" y="1688839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Application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53D672-3A1B-480E-A249-FF5E85BD7397}"/>
              </a:ext>
            </a:extLst>
          </p:cNvPr>
          <p:cNvSpPr/>
          <p:nvPr/>
        </p:nvSpPr>
        <p:spPr>
          <a:xfrm>
            <a:off x="4180114" y="1688838"/>
            <a:ext cx="2174032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응용 프로그램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메일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92E06F-2FCB-460E-B601-01E164827884}"/>
              </a:ext>
            </a:extLst>
          </p:cNvPr>
          <p:cNvSpPr/>
          <p:nvPr/>
        </p:nvSpPr>
        <p:spPr>
          <a:xfrm>
            <a:off x="665583" y="1688837"/>
            <a:ext cx="1228531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Layer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7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87EDFF-9E8B-4C10-A9DB-2736F5ECDA49}"/>
              </a:ext>
            </a:extLst>
          </p:cNvPr>
          <p:cNvSpPr/>
          <p:nvPr/>
        </p:nvSpPr>
        <p:spPr>
          <a:xfrm>
            <a:off x="2136710" y="2366038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Presentation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917395-E8F5-4293-953D-695ECB538D12}"/>
              </a:ext>
            </a:extLst>
          </p:cNvPr>
          <p:cNvSpPr/>
          <p:nvPr/>
        </p:nvSpPr>
        <p:spPr>
          <a:xfrm>
            <a:off x="4180114" y="2366037"/>
            <a:ext cx="2174032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데이터 변환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압축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암호화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8D2F7A-BCB7-4898-B8D9-34ED4C5FBC76}"/>
              </a:ext>
            </a:extLst>
          </p:cNvPr>
          <p:cNvSpPr/>
          <p:nvPr/>
        </p:nvSpPr>
        <p:spPr>
          <a:xfrm>
            <a:off x="665583" y="2366036"/>
            <a:ext cx="1228531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Layer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6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6FEAA14E-B8F4-4158-9BDB-07CE71EA22CD}"/>
              </a:ext>
            </a:extLst>
          </p:cNvPr>
          <p:cNvSpPr/>
          <p:nvPr/>
        </p:nvSpPr>
        <p:spPr>
          <a:xfrm>
            <a:off x="3582954" y="2170601"/>
            <a:ext cx="1194319" cy="169415"/>
          </a:xfrm>
          <a:prstGeom prst="downArrow">
            <a:avLst>
              <a:gd name="adj1" fmla="val 50000"/>
              <a:gd name="adj2" fmla="val 703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A99085-F78D-4DC6-91E3-7C7FAD2A2A89}"/>
              </a:ext>
            </a:extLst>
          </p:cNvPr>
          <p:cNvSpPr/>
          <p:nvPr/>
        </p:nvSpPr>
        <p:spPr>
          <a:xfrm>
            <a:off x="2136710" y="3043236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Session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842B8A-8458-48E6-BFC6-4AA74EAFD51E}"/>
              </a:ext>
            </a:extLst>
          </p:cNvPr>
          <p:cNvSpPr/>
          <p:nvPr/>
        </p:nvSpPr>
        <p:spPr>
          <a:xfrm>
            <a:off x="4180114" y="3043235"/>
            <a:ext cx="2174032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전이중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반이중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3199D6-0943-4D7D-8DF4-BFCD8C2F3DD0}"/>
              </a:ext>
            </a:extLst>
          </p:cNvPr>
          <p:cNvSpPr/>
          <p:nvPr/>
        </p:nvSpPr>
        <p:spPr>
          <a:xfrm>
            <a:off x="665583" y="3043234"/>
            <a:ext cx="1228531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Layer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E8CF2E52-7175-488A-AF6C-A4DFB1C4DF4C}"/>
              </a:ext>
            </a:extLst>
          </p:cNvPr>
          <p:cNvSpPr/>
          <p:nvPr/>
        </p:nvSpPr>
        <p:spPr>
          <a:xfrm>
            <a:off x="3582954" y="2847799"/>
            <a:ext cx="1194319" cy="169415"/>
          </a:xfrm>
          <a:prstGeom prst="downArrow">
            <a:avLst>
              <a:gd name="adj1" fmla="val 50000"/>
              <a:gd name="adj2" fmla="val 703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D571AD-E30E-4A9A-9AE4-1E18A3F8687F}"/>
              </a:ext>
            </a:extLst>
          </p:cNvPr>
          <p:cNvSpPr/>
          <p:nvPr/>
        </p:nvSpPr>
        <p:spPr>
          <a:xfrm>
            <a:off x="2136710" y="3712563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Transport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DCE29D-0F3B-4D07-B691-9C821DFEEE62}"/>
              </a:ext>
            </a:extLst>
          </p:cNvPr>
          <p:cNvSpPr/>
          <p:nvPr/>
        </p:nvSpPr>
        <p:spPr>
          <a:xfrm>
            <a:off x="4180114" y="3712562"/>
            <a:ext cx="2174032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PORT(</a:t>
            </a:r>
            <a:r>
              <a:rPr lang="ko-KR" altLang="en-US" sz="1200" b="1" dirty="0">
                <a:solidFill>
                  <a:schemeClr val="tx1"/>
                </a:solidFill>
              </a:rPr>
              <a:t>프로세스에 지정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CE47E0-3D87-4D11-A1A0-CA0ABB6B43B1}"/>
              </a:ext>
            </a:extLst>
          </p:cNvPr>
          <p:cNvSpPr/>
          <p:nvPr/>
        </p:nvSpPr>
        <p:spPr>
          <a:xfrm>
            <a:off x="665583" y="3712561"/>
            <a:ext cx="1228531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Layer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31E81475-D7EA-48DF-B2CB-370559B847A8}"/>
              </a:ext>
            </a:extLst>
          </p:cNvPr>
          <p:cNvSpPr/>
          <p:nvPr/>
        </p:nvSpPr>
        <p:spPr>
          <a:xfrm>
            <a:off x="3582954" y="3517126"/>
            <a:ext cx="1194319" cy="169415"/>
          </a:xfrm>
          <a:prstGeom prst="downArrow">
            <a:avLst>
              <a:gd name="adj1" fmla="val 50000"/>
              <a:gd name="adj2" fmla="val 703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D510F8-37D4-49A3-AB30-2F2FF7FBF148}"/>
              </a:ext>
            </a:extLst>
          </p:cNvPr>
          <p:cNvSpPr/>
          <p:nvPr/>
        </p:nvSpPr>
        <p:spPr>
          <a:xfrm>
            <a:off x="2136710" y="4381890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Network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30C46B-DE2B-441F-85C0-A96F2ECB1E4C}"/>
              </a:ext>
            </a:extLst>
          </p:cNvPr>
          <p:cNvSpPr/>
          <p:nvPr/>
        </p:nvSpPr>
        <p:spPr>
          <a:xfrm>
            <a:off x="4180114" y="4381889"/>
            <a:ext cx="2174032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IP Address, </a:t>
            </a:r>
            <a:r>
              <a:rPr lang="ko-KR" altLang="en-US" sz="1200" b="1" dirty="0">
                <a:solidFill>
                  <a:schemeClr val="tx1"/>
                </a:solidFill>
              </a:rPr>
              <a:t>라우터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AE5BA2-1DFB-4BB0-ADC3-7642A1C9A9A8}"/>
              </a:ext>
            </a:extLst>
          </p:cNvPr>
          <p:cNvSpPr/>
          <p:nvPr/>
        </p:nvSpPr>
        <p:spPr>
          <a:xfrm>
            <a:off x="665583" y="4381888"/>
            <a:ext cx="1228531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Layer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68884B70-A732-402B-9F88-589F2264DD21}"/>
              </a:ext>
            </a:extLst>
          </p:cNvPr>
          <p:cNvSpPr/>
          <p:nvPr/>
        </p:nvSpPr>
        <p:spPr>
          <a:xfrm>
            <a:off x="3582954" y="4186453"/>
            <a:ext cx="1194319" cy="169415"/>
          </a:xfrm>
          <a:prstGeom prst="downArrow">
            <a:avLst>
              <a:gd name="adj1" fmla="val 50000"/>
              <a:gd name="adj2" fmla="val 703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608B72D-88B0-48F1-91D3-DD53591BBEED}"/>
              </a:ext>
            </a:extLst>
          </p:cNvPr>
          <p:cNvSpPr/>
          <p:nvPr/>
        </p:nvSpPr>
        <p:spPr>
          <a:xfrm>
            <a:off x="2136710" y="5069879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Data Link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093062-A629-4169-A99E-D6E525ADEDFF}"/>
              </a:ext>
            </a:extLst>
          </p:cNvPr>
          <p:cNvSpPr/>
          <p:nvPr/>
        </p:nvSpPr>
        <p:spPr>
          <a:xfrm>
            <a:off x="4180114" y="5069878"/>
            <a:ext cx="2174032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MAC Address, </a:t>
            </a:r>
            <a:r>
              <a:rPr lang="ko-KR" altLang="en-US" sz="1200" b="1" dirty="0">
                <a:solidFill>
                  <a:schemeClr val="tx1"/>
                </a:solidFill>
              </a:rPr>
              <a:t>스위치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47921A-AC50-4E90-9007-4190304EB8FA}"/>
              </a:ext>
            </a:extLst>
          </p:cNvPr>
          <p:cNvSpPr/>
          <p:nvPr/>
        </p:nvSpPr>
        <p:spPr>
          <a:xfrm>
            <a:off x="665583" y="5069877"/>
            <a:ext cx="1228531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Layer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B4946458-9CF7-4AEE-8F06-F4B188312CD1}"/>
              </a:ext>
            </a:extLst>
          </p:cNvPr>
          <p:cNvSpPr/>
          <p:nvPr/>
        </p:nvSpPr>
        <p:spPr>
          <a:xfrm>
            <a:off x="3582954" y="4874442"/>
            <a:ext cx="1194319" cy="169415"/>
          </a:xfrm>
          <a:prstGeom prst="downArrow">
            <a:avLst>
              <a:gd name="adj1" fmla="val 50000"/>
              <a:gd name="adj2" fmla="val 703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84FE1A-275A-41A9-A696-E5512CAEB36D}"/>
              </a:ext>
            </a:extLst>
          </p:cNvPr>
          <p:cNvSpPr/>
          <p:nvPr/>
        </p:nvSpPr>
        <p:spPr>
          <a:xfrm>
            <a:off x="2136710" y="5757867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Physical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33C33D2-4B90-4EAA-9E48-266B1BE96C1D}"/>
              </a:ext>
            </a:extLst>
          </p:cNvPr>
          <p:cNvSpPr/>
          <p:nvPr/>
        </p:nvSpPr>
        <p:spPr>
          <a:xfrm>
            <a:off x="4180114" y="5757866"/>
            <a:ext cx="2174032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케이블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허브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36C824-36A1-416D-A00A-ED97D5B3E5B6}"/>
              </a:ext>
            </a:extLst>
          </p:cNvPr>
          <p:cNvSpPr/>
          <p:nvPr/>
        </p:nvSpPr>
        <p:spPr>
          <a:xfrm>
            <a:off x="665583" y="5757865"/>
            <a:ext cx="1228531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Layer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37DC6D59-8F09-4820-B99B-31344A01727B}"/>
              </a:ext>
            </a:extLst>
          </p:cNvPr>
          <p:cNvSpPr/>
          <p:nvPr/>
        </p:nvSpPr>
        <p:spPr>
          <a:xfrm>
            <a:off x="3582954" y="5562430"/>
            <a:ext cx="1194319" cy="169415"/>
          </a:xfrm>
          <a:prstGeom prst="downArrow">
            <a:avLst>
              <a:gd name="adj1" fmla="val 50000"/>
              <a:gd name="adj2" fmla="val 703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5192822C-D8B4-467F-87D0-2C997665A1EE}"/>
              </a:ext>
            </a:extLst>
          </p:cNvPr>
          <p:cNvSpPr/>
          <p:nvPr/>
        </p:nvSpPr>
        <p:spPr>
          <a:xfrm rot="10800000">
            <a:off x="8823647" y="2174032"/>
            <a:ext cx="1194319" cy="169415"/>
          </a:xfrm>
          <a:prstGeom prst="downArrow">
            <a:avLst>
              <a:gd name="adj1" fmla="val 50000"/>
              <a:gd name="adj2" fmla="val 703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4EC5D8D9-E8E6-4E2F-AC39-C23D8A162A81}"/>
              </a:ext>
            </a:extLst>
          </p:cNvPr>
          <p:cNvSpPr/>
          <p:nvPr/>
        </p:nvSpPr>
        <p:spPr>
          <a:xfrm rot="10800000">
            <a:off x="8826755" y="2848951"/>
            <a:ext cx="1194319" cy="169415"/>
          </a:xfrm>
          <a:prstGeom prst="downArrow">
            <a:avLst>
              <a:gd name="adj1" fmla="val 50000"/>
              <a:gd name="adj2" fmla="val 703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아래쪽 67">
            <a:extLst>
              <a:ext uri="{FF2B5EF4-FFF2-40B4-BE49-F238E27FC236}">
                <a16:creationId xmlns:a16="http://schemas.microsoft.com/office/drawing/2014/main" id="{0C5F0869-5B25-47B4-924D-E3FC5C92292F}"/>
              </a:ext>
            </a:extLst>
          </p:cNvPr>
          <p:cNvSpPr/>
          <p:nvPr/>
        </p:nvSpPr>
        <p:spPr>
          <a:xfrm rot="10800000">
            <a:off x="8820533" y="3514536"/>
            <a:ext cx="1194319" cy="169415"/>
          </a:xfrm>
          <a:prstGeom prst="downArrow">
            <a:avLst>
              <a:gd name="adj1" fmla="val 50000"/>
              <a:gd name="adj2" fmla="val 703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A0E9D6CF-CCB9-4878-9E4F-E7D9A3827C24}"/>
              </a:ext>
            </a:extLst>
          </p:cNvPr>
          <p:cNvSpPr/>
          <p:nvPr/>
        </p:nvSpPr>
        <p:spPr>
          <a:xfrm rot="10800000">
            <a:off x="8823638" y="4198785"/>
            <a:ext cx="1194319" cy="169415"/>
          </a:xfrm>
          <a:prstGeom prst="downArrow">
            <a:avLst>
              <a:gd name="adj1" fmla="val 50000"/>
              <a:gd name="adj2" fmla="val 703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7035B42D-B8EE-4880-9889-64A17D9140EB}"/>
              </a:ext>
            </a:extLst>
          </p:cNvPr>
          <p:cNvSpPr/>
          <p:nvPr/>
        </p:nvSpPr>
        <p:spPr>
          <a:xfrm rot="10800000">
            <a:off x="8826745" y="4873707"/>
            <a:ext cx="1194319" cy="169415"/>
          </a:xfrm>
          <a:prstGeom prst="downArrow">
            <a:avLst>
              <a:gd name="adj1" fmla="val 50000"/>
              <a:gd name="adj2" fmla="val 703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아래쪽 70">
            <a:extLst>
              <a:ext uri="{FF2B5EF4-FFF2-40B4-BE49-F238E27FC236}">
                <a16:creationId xmlns:a16="http://schemas.microsoft.com/office/drawing/2014/main" id="{7FDF3062-D8AB-493A-80B5-9EF6DB98CBF8}"/>
              </a:ext>
            </a:extLst>
          </p:cNvPr>
          <p:cNvSpPr/>
          <p:nvPr/>
        </p:nvSpPr>
        <p:spPr>
          <a:xfrm rot="10800000">
            <a:off x="8820524" y="5557951"/>
            <a:ext cx="1194319" cy="169415"/>
          </a:xfrm>
          <a:prstGeom prst="downArrow">
            <a:avLst>
              <a:gd name="adj1" fmla="val 50000"/>
              <a:gd name="adj2" fmla="val 703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8D350CD0-894B-4F16-92E3-5AFC1393A56F}"/>
              </a:ext>
            </a:extLst>
          </p:cNvPr>
          <p:cNvSpPr/>
          <p:nvPr/>
        </p:nvSpPr>
        <p:spPr>
          <a:xfrm>
            <a:off x="6466115" y="5757865"/>
            <a:ext cx="765114" cy="447871"/>
          </a:xfrm>
          <a:prstGeom prst="rightArrow">
            <a:avLst>
              <a:gd name="adj1" fmla="val 50000"/>
              <a:gd name="adj2" fmla="val 291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B8DBC97-9EFB-4C0E-9111-8DE000EE3B32}"/>
              </a:ext>
            </a:extLst>
          </p:cNvPr>
          <p:cNvSpPr/>
          <p:nvPr/>
        </p:nvSpPr>
        <p:spPr>
          <a:xfrm>
            <a:off x="7234336" y="1684070"/>
            <a:ext cx="2174032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응용 프로그램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메일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6B02388-881D-4F70-98E5-C46B8667E86C}"/>
              </a:ext>
            </a:extLst>
          </p:cNvPr>
          <p:cNvSpPr/>
          <p:nvPr/>
        </p:nvSpPr>
        <p:spPr>
          <a:xfrm>
            <a:off x="7234336" y="2361269"/>
            <a:ext cx="2174032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데이터 변환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압축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암호화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DDB1843-B489-4F52-BC8B-A6FDD5CE6C35}"/>
              </a:ext>
            </a:extLst>
          </p:cNvPr>
          <p:cNvSpPr/>
          <p:nvPr/>
        </p:nvSpPr>
        <p:spPr>
          <a:xfrm>
            <a:off x="7234336" y="3038467"/>
            <a:ext cx="2174032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전이중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반이중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2953902-D1EF-495E-9386-1FA6D7E8F317}"/>
              </a:ext>
            </a:extLst>
          </p:cNvPr>
          <p:cNvSpPr/>
          <p:nvPr/>
        </p:nvSpPr>
        <p:spPr>
          <a:xfrm>
            <a:off x="7234336" y="3707794"/>
            <a:ext cx="2174032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PORT(</a:t>
            </a:r>
            <a:r>
              <a:rPr lang="ko-KR" altLang="en-US" sz="1200" b="1" dirty="0">
                <a:solidFill>
                  <a:schemeClr val="tx1"/>
                </a:solidFill>
              </a:rPr>
              <a:t>프로세스에 지정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800E76-6515-4801-BEE8-24A63F24ECFF}"/>
              </a:ext>
            </a:extLst>
          </p:cNvPr>
          <p:cNvSpPr/>
          <p:nvPr/>
        </p:nvSpPr>
        <p:spPr>
          <a:xfrm>
            <a:off x="7234336" y="4377121"/>
            <a:ext cx="2174032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IP Address, </a:t>
            </a:r>
            <a:r>
              <a:rPr lang="ko-KR" altLang="en-US" sz="1200" b="1" dirty="0">
                <a:solidFill>
                  <a:schemeClr val="tx1"/>
                </a:solidFill>
              </a:rPr>
              <a:t>라우터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373FAA5-5CBF-420F-8B2A-E687FCC47D16}"/>
              </a:ext>
            </a:extLst>
          </p:cNvPr>
          <p:cNvSpPr/>
          <p:nvPr/>
        </p:nvSpPr>
        <p:spPr>
          <a:xfrm>
            <a:off x="7234336" y="5065110"/>
            <a:ext cx="2174032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MAC Address, </a:t>
            </a:r>
            <a:r>
              <a:rPr lang="ko-KR" altLang="en-US" sz="1200" b="1" dirty="0">
                <a:solidFill>
                  <a:schemeClr val="tx1"/>
                </a:solidFill>
              </a:rPr>
              <a:t>스위치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B373F04-0FDB-4959-8863-91B7811EE4B1}"/>
              </a:ext>
            </a:extLst>
          </p:cNvPr>
          <p:cNvSpPr/>
          <p:nvPr/>
        </p:nvSpPr>
        <p:spPr>
          <a:xfrm>
            <a:off x="7234336" y="5753098"/>
            <a:ext cx="2174032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케이블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허브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47E0F2-C1AC-4AC5-B5E2-05C458303DA2}"/>
              </a:ext>
            </a:extLst>
          </p:cNvPr>
          <p:cNvSpPr/>
          <p:nvPr/>
        </p:nvSpPr>
        <p:spPr>
          <a:xfrm>
            <a:off x="9408368" y="1677001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Application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C62EAF2-0B3D-45F7-8523-1BBD04117062}"/>
              </a:ext>
            </a:extLst>
          </p:cNvPr>
          <p:cNvSpPr/>
          <p:nvPr/>
        </p:nvSpPr>
        <p:spPr>
          <a:xfrm>
            <a:off x="9408368" y="2354200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Presentation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BB34C8-B144-4C31-94E2-178A8018AA90}"/>
              </a:ext>
            </a:extLst>
          </p:cNvPr>
          <p:cNvSpPr/>
          <p:nvPr/>
        </p:nvSpPr>
        <p:spPr>
          <a:xfrm>
            <a:off x="9408368" y="3031398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Session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49DB46-8E18-453C-A822-7DDBD808F2D1}"/>
              </a:ext>
            </a:extLst>
          </p:cNvPr>
          <p:cNvSpPr/>
          <p:nvPr/>
        </p:nvSpPr>
        <p:spPr>
          <a:xfrm>
            <a:off x="9408368" y="3700725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Transport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216CA84-364D-4FE1-A0B5-748F378D8BFE}"/>
              </a:ext>
            </a:extLst>
          </p:cNvPr>
          <p:cNvSpPr/>
          <p:nvPr/>
        </p:nvSpPr>
        <p:spPr>
          <a:xfrm>
            <a:off x="9408368" y="4370052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Network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D55A880-E83A-4A4D-84F5-CDBF79ADB67A}"/>
              </a:ext>
            </a:extLst>
          </p:cNvPr>
          <p:cNvSpPr/>
          <p:nvPr/>
        </p:nvSpPr>
        <p:spPr>
          <a:xfrm>
            <a:off x="9408368" y="5058041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Data Link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3871861-8009-41DE-905E-379981BADF58}"/>
              </a:ext>
            </a:extLst>
          </p:cNvPr>
          <p:cNvSpPr/>
          <p:nvPr/>
        </p:nvSpPr>
        <p:spPr>
          <a:xfrm>
            <a:off x="9408368" y="5746029"/>
            <a:ext cx="2043404" cy="44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Physical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664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endParaRPr lang="ko-KR" altLang="en-US" sz="4000" dirty="0"/>
          </a:p>
        </p:txBody>
      </p:sp>
      <p:pic>
        <p:nvPicPr>
          <p:cNvPr id="3" name="Picture 2" descr="네트웍 토폴로지">
            <a:extLst>
              <a:ext uri="{FF2B5EF4-FFF2-40B4-BE49-F238E27FC236}">
                <a16:creationId xmlns:a16="http://schemas.microsoft.com/office/drawing/2014/main" id="{63E0273C-DD0E-4EF4-AD36-2645DB7CC5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31" y="3095236"/>
            <a:ext cx="69342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05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743B-E986-4DB7-B980-2B4F6DF7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861733"/>
            <a:ext cx="9422427" cy="1915647"/>
          </a:xfrm>
        </p:spPr>
        <p:txBody>
          <a:bodyPr anchor="ctr" anchorCtr="0">
            <a:normAutofit/>
          </a:bodyPr>
          <a:lstStyle/>
          <a:p>
            <a:r>
              <a:rPr lang="en-US" altLang="ko-KR" sz="4800" b="1" dirty="0"/>
              <a:t>Networking (</a:t>
            </a:r>
            <a:r>
              <a:rPr lang="ko-KR" altLang="en-US" sz="4800" b="1" dirty="0"/>
              <a:t>네트워킹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1DBFA-5B53-4C73-909D-923F3E3B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9422429" cy="8604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36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네트워킹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통신</a:t>
            </a:r>
            <a:r>
              <a:rPr lang="en-US" altLang="ko-KR" sz="4000" b="1" dirty="0"/>
              <a:t>)</a:t>
            </a:r>
            <a:r>
              <a:rPr lang="ko-KR" altLang="en-US" sz="4000" b="1" dirty="0"/>
              <a:t> 이란</a:t>
            </a:r>
            <a:r>
              <a:rPr lang="en-US" altLang="ko-KR" sz="4000" b="1" dirty="0"/>
              <a:t>?</a:t>
            </a:r>
            <a:endParaRPr lang="ko-KR" altLang="en-US" sz="4000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01AC828-DD57-4AD4-AB0B-150D222A37E0}"/>
              </a:ext>
            </a:extLst>
          </p:cNvPr>
          <p:cNvGrpSpPr/>
          <p:nvPr/>
        </p:nvGrpSpPr>
        <p:grpSpPr>
          <a:xfrm>
            <a:off x="811498" y="1867865"/>
            <a:ext cx="10269729" cy="1435768"/>
            <a:chOff x="811498" y="1867865"/>
            <a:chExt cx="10269729" cy="1435768"/>
          </a:xfrm>
        </p:grpSpPr>
        <p:sp>
          <p:nvSpPr>
            <p:cNvPr id="6" name="화살표: 왼쪽/오른쪽 5">
              <a:extLst>
                <a:ext uri="{FF2B5EF4-FFF2-40B4-BE49-F238E27FC236}">
                  <a16:creationId xmlns:a16="http://schemas.microsoft.com/office/drawing/2014/main" id="{62ACF480-0BCB-4675-B7B2-07E8878C1F0A}"/>
                </a:ext>
              </a:extLst>
            </p:cNvPr>
            <p:cNvSpPr/>
            <p:nvPr/>
          </p:nvSpPr>
          <p:spPr>
            <a:xfrm>
              <a:off x="3486857" y="2236920"/>
              <a:ext cx="4919010" cy="683394"/>
            </a:xfrm>
            <a:prstGeom prst="leftRightArrow">
              <a:avLst>
                <a:gd name="adj1" fmla="val 44366"/>
                <a:gd name="adj2" fmla="val 2605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E6351BC-DBD7-452F-85AF-B0514AAC2330}"/>
                </a:ext>
              </a:extLst>
            </p:cNvPr>
            <p:cNvSpPr/>
            <p:nvPr/>
          </p:nvSpPr>
          <p:spPr>
            <a:xfrm>
              <a:off x="811498" y="1867865"/>
              <a:ext cx="2589196" cy="1435768"/>
            </a:xfrm>
            <a:prstGeom prst="parallelogram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Application</a:t>
              </a:r>
            </a:p>
            <a:p>
              <a:pPr algn="ctr"/>
              <a:endParaRPr lang="en-US" altLang="ko-KR" sz="1600" dirty="0"/>
            </a:p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/>
                <a:t>응용</a:t>
              </a:r>
              <a:r>
                <a:rPr lang="en-US" altLang="ko-KR" sz="1600" dirty="0"/>
                <a:t>)</a:t>
              </a:r>
              <a:r>
                <a:rPr lang="ko-KR" altLang="en-US" sz="1600" dirty="0"/>
                <a:t>프로그램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</a:rPr>
                <a:t>프로세스</a:t>
              </a: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23F0B5EC-4FDD-4EDB-9D56-0A0CB673C048}"/>
                </a:ext>
              </a:extLst>
            </p:cNvPr>
            <p:cNvSpPr/>
            <p:nvPr/>
          </p:nvSpPr>
          <p:spPr>
            <a:xfrm>
              <a:off x="8492031" y="1867865"/>
              <a:ext cx="2589196" cy="1435768"/>
            </a:xfrm>
            <a:prstGeom prst="parallelogram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Application</a:t>
              </a:r>
            </a:p>
            <a:p>
              <a:pPr algn="ctr"/>
              <a:endParaRPr lang="en-US" altLang="ko-KR" sz="1600" dirty="0"/>
            </a:p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/>
                <a:t>응용</a:t>
              </a:r>
              <a:r>
                <a:rPr lang="en-US" altLang="ko-KR" sz="1600" dirty="0"/>
                <a:t>)</a:t>
              </a:r>
              <a:r>
                <a:rPr lang="ko-KR" altLang="en-US" sz="1600" dirty="0"/>
                <a:t>프로그램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</a:rPr>
                <a:t>프로세스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262B3E4-BFF3-4A68-A6E5-06A6520E37E0}"/>
              </a:ext>
            </a:extLst>
          </p:cNvPr>
          <p:cNvGrpSpPr/>
          <p:nvPr/>
        </p:nvGrpSpPr>
        <p:grpSpPr>
          <a:xfrm>
            <a:off x="811498" y="3929267"/>
            <a:ext cx="10269729" cy="2339728"/>
            <a:chOff x="811498" y="3929267"/>
            <a:chExt cx="10269729" cy="233972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4B5A605-CBD7-4847-AED4-D5EF71015813}"/>
                </a:ext>
              </a:extLst>
            </p:cNvPr>
            <p:cNvSpPr/>
            <p:nvPr/>
          </p:nvSpPr>
          <p:spPr>
            <a:xfrm>
              <a:off x="811498" y="3937686"/>
              <a:ext cx="2589196" cy="23313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D9A4ECD6-32CB-438C-B58C-608E4277B1E9}"/>
                </a:ext>
              </a:extLst>
            </p:cNvPr>
            <p:cNvSpPr/>
            <p:nvPr/>
          </p:nvSpPr>
          <p:spPr>
            <a:xfrm>
              <a:off x="1192283" y="4506101"/>
              <a:ext cx="1804086" cy="494270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accent5">
                      <a:lumMod val="75000"/>
                    </a:schemeClr>
                  </a:solidFill>
                </a:rPr>
                <a:t>프로세스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 1</a:t>
              </a:r>
              <a:endParaRPr lang="ko-KR" alt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4DD82E18-AC39-441C-95D4-89D0A07C6881}"/>
                </a:ext>
              </a:extLst>
            </p:cNvPr>
            <p:cNvSpPr/>
            <p:nvPr/>
          </p:nvSpPr>
          <p:spPr>
            <a:xfrm>
              <a:off x="1192283" y="5634424"/>
              <a:ext cx="1804086" cy="494270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accent5">
                      <a:lumMod val="75000"/>
                    </a:schemeClr>
                  </a:solidFill>
                </a:rPr>
                <a:t>프로세스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 2</a:t>
              </a:r>
              <a:endParaRPr lang="ko-KR" alt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4CEE9E-2057-4828-9DF1-457A0DA17CA4}"/>
                </a:ext>
              </a:extLst>
            </p:cNvPr>
            <p:cNvSpPr/>
            <p:nvPr/>
          </p:nvSpPr>
          <p:spPr>
            <a:xfrm>
              <a:off x="8492031" y="3937686"/>
              <a:ext cx="2589196" cy="23313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5462ED1-6B21-4993-B1D3-523C3BA1E85A}"/>
                </a:ext>
              </a:extLst>
            </p:cNvPr>
            <p:cNvSpPr/>
            <p:nvPr/>
          </p:nvSpPr>
          <p:spPr>
            <a:xfrm>
              <a:off x="9162393" y="4506101"/>
              <a:ext cx="1804086" cy="494270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accent5">
                      <a:lumMod val="75000"/>
                    </a:schemeClr>
                  </a:solidFill>
                </a:rPr>
                <a:t>프로세스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 3</a:t>
              </a:r>
              <a:endParaRPr lang="ko-KR" alt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642C49F9-A842-46D6-9374-3AE38E1BB95E}"/>
                </a:ext>
              </a:extLst>
            </p:cNvPr>
            <p:cNvSpPr/>
            <p:nvPr/>
          </p:nvSpPr>
          <p:spPr>
            <a:xfrm>
              <a:off x="9162393" y="5634424"/>
              <a:ext cx="1804086" cy="494270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accent5">
                      <a:lumMod val="75000"/>
                    </a:schemeClr>
                  </a:solidFill>
                </a:rPr>
                <a:t>프로세스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 4</a:t>
              </a:r>
              <a:endParaRPr lang="ko-KR" alt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2BFAA8B-9B0C-4DA1-97C3-4994074450DF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2094326" y="5000371"/>
              <a:ext cx="0" cy="6340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6F266C7-847A-41BA-B421-31CDC1B407C8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10064436" y="5000371"/>
              <a:ext cx="0" cy="6340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D1E2137-BD3E-4E35-AC24-59B3BA4FC0C9}"/>
                </a:ext>
              </a:extLst>
            </p:cNvPr>
            <p:cNvCxnSpPr>
              <a:cxnSpLocks/>
              <a:stCxn id="13" idx="2"/>
              <a:endCxn id="16" idx="5"/>
            </p:cNvCxnSpPr>
            <p:nvPr/>
          </p:nvCxnSpPr>
          <p:spPr>
            <a:xfrm>
              <a:off x="2934585" y="5881559"/>
              <a:ext cx="628959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80BE96-8332-4B06-B9A3-ACC4C9DCD785}"/>
                </a:ext>
              </a:extLst>
            </p:cNvPr>
            <p:cNvSpPr txBox="1"/>
            <p:nvPr/>
          </p:nvSpPr>
          <p:spPr>
            <a:xfrm>
              <a:off x="811498" y="3929267"/>
              <a:ext cx="1493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Computer 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9927EA-1F43-4F64-B220-C361B77FFECE}"/>
                </a:ext>
              </a:extLst>
            </p:cNvPr>
            <p:cNvSpPr txBox="1"/>
            <p:nvPr/>
          </p:nvSpPr>
          <p:spPr>
            <a:xfrm>
              <a:off x="8511807" y="3943310"/>
              <a:ext cx="1493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Computer 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B2DAAA0-D8D9-4F44-9399-60B906136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369" y="4620113"/>
              <a:ext cx="1254286" cy="94867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B85DAD9-C085-4859-A46D-5FD3D3DAC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2926" y="4629003"/>
              <a:ext cx="1254286" cy="948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9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277-6182-49D1-8F84-5A1B7B4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0" y="480628"/>
            <a:ext cx="11271183" cy="866909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여러 대의 장비와는 어떻게 통신하지</a:t>
            </a:r>
            <a:r>
              <a:rPr lang="en-US" altLang="ko-KR" sz="4000" b="1" dirty="0"/>
              <a:t>?</a:t>
            </a:r>
            <a:endParaRPr lang="ko-KR" altLang="en-US" sz="40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1439AE4-82C0-41E7-A457-DEB0C425F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779" y="4607237"/>
            <a:ext cx="1254286" cy="9486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C788C14-6EC8-45D2-AE1B-92435C73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01" y="2533548"/>
            <a:ext cx="1254286" cy="9486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3936ED3-20C5-43B3-B376-F407B5F3F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86" y="5089690"/>
            <a:ext cx="1254286" cy="94867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8A2632E-B20C-41BE-8F9E-5DC17C0E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31" y="2711319"/>
            <a:ext cx="1254286" cy="94867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FF88251-F1A4-403F-93AA-545EB7DE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661" y="4607103"/>
            <a:ext cx="1254286" cy="94867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7FB39B8-8571-4FB3-BCEA-F72BC9DD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612" y="3630377"/>
            <a:ext cx="1254286" cy="94867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9CE122E-2E05-49C7-8085-0FF1D5623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3" y="2395558"/>
            <a:ext cx="1254286" cy="94867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5E7F98A-531A-469A-A826-79F0330F2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365" y="4984735"/>
            <a:ext cx="1254286" cy="94867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A5D3893-107E-43FF-B3C0-4AE8E17C2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38" y="3513769"/>
            <a:ext cx="1254286" cy="94867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431CC37-E645-494E-B6B2-DA8ED0D34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868" y="2014620"/>
            <a:ext cx="1254286" cy="94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7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5163</Words>
  <Application>Microsoft Office PowerPoint</Application>
  <PresentationFormat>와이드스크린</PresentationFormat>
  <Paragraphs>640</Paragraphs>
  <Slides>60</Slides>
  <Notes>10</Notes>
  <HiddenSlides>6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Nanum Gothic</vt:lpstr>
      <vt:lpstr>Noto Sans KR</vt:lpstr>
      <vt:lpstr>맑은 고딕</vt:lpstr>
      <vt:lpstr>Arial</vt:lpstr>
      <vt:lpstr>Wingdings</vt:lpstr>
      <vt:lpstr>Office 테마</vt:lpstr>
      <vt:lpstr>네트워크 일반</vt:lpstr>
      <vt:lpstr>PowerPoint 프레젠테이션</vt:lpstr>
      <vt:lpstr>수강을 위한 기초 지식</vt:lpstr>
      <vt:lpstr>OSI(Open Systems Interconnection) 7 Layer : Overview</vt:lpstr>
      <vt:lpstr>OSI 7 Layer : 왜 필요한가?</vt:lpstr>
      <vt:lpstr>OSI 7 Layer : Basic</vt:lpstr>
      <vt:lpstr>Networking (네트워킹)</vt:lpstr>
      <vt:lpstr>네트워킹(통신) 이란?</vt:lpstr>
      <vt:lpstr>여러 대의 장비와는 어떻게 통신하지?</vt:lpstr>
      <vt:lpstr>네트워크 구성 방식 : Topology (토폴로지)</vt:lpstr>
      <vt:lpstr>네트워크 통신 방식 : Token-Ring(토큰링)</vt:lpstr>
      <vt:lpstr>네트워크 통신 방식 : EtherNet(이더넷)</vt:lpstr>
      <vt:lpstr>CSMA/CD (Carrier Sense Multiple Access/Collision Detection)</vt:lpstr>
      <vt:lpstr>Collision Domain</vt:lpstr>
      <vt:lpstr>LAN &amp; WAN</vt:lpstr>
      <vt:lpstr>MAC (Media Access Control) Address</vt:lpstr>
      <vt:lpstr>MAC(Media Access Control) Address</vt:lpstr>
      <vt:lpstr>네트워크 전송방식</vt:lpstr>
      <vt:lpstr>Unicast</vt:lpstr>
      <vt:lpstr>Broadcast</vt:lpstr>
      <vt:lpstr>Multicast</vt:lpstr>
      <vt:lpstr>ARP(Address Resolution Protocol)</vt:lpstr>
      <vt:lpstr>ARP(Address Resolution Protocol) : LAN 내부</vt:lpstr>
      <vt:lpstr>ARP(Address Resolution Protocol) : LAN 외부</vt:lpstr>
      <vt:lpstr>네트워크 장비</vt:lpstr>
      <vt:lpstr>네크워크 장비(Layer 1) : Hub (허브)</vt:lpstr>
      <vt:lpstr>네크워크 장비(Layer 2) : Bridge (브리지)</vt:lpstr>
      <vt:lpstr>네크워크 장비(Layer 2, 3, 4, 7) : Switch (스위치)</vt:lpstr>
      <vt:lpstr>네트워크 장비(Layer 3) : Router (라우터)</vt:lpstr>
      <vt:lpstr>네트워크 장비 : Routing Table (라우팅 테이블)</vt:lpstr>
      <vt:lpstr>네트워크 장비 : IP 공유기</vt:lpstr>
      <vt:lpstr>네트워크 장비 : (L2, L3, L4, L7) 스위치</vt:lpstr>
      <vt:lpstr>IP (Internet Protocol) Address</vt:lpstr>
      <vt:lpstr>IP Address   vs   MAC Address</vt:lpstr>
      <vt:lpstr>IP Address 표현 형식 (IPv4)</vt:lpstr>
      <vt:lpstr>IP Address : Class</vt:lpstr>
      <vt:lpstr>IP Address : Subnet Mask I</vt:lpstr>
      <vt:lpstr>IP Address : Subnet Mask II</vt:lpstr>
      <vt:lpstr>IP Address : Subnet Mask III</vt:lpstr>
      <vt:lpstr>IP Address : Subnet Mask IV</vt:lpstr>
      <vt:lpstr>기타 네트워크 관련 용어들</vt:lpstr>
      <vt:lpstr>Gateway(게이트웨이), DNS, NMS</vt:lpstr>
      <vt:lpstr>OSI(Open Systems Interconnection) 7 Layer : A few more</vt:lpstr>
      <vt:lpstr>OSI 7 Layer</vt:lpstr>
      <vt:lpstr>OSI 7 Layer로 표현하는 통신</vt:lpstr>
      <vt:lpstr>OSI 7 Layer Model   vs   TCP/IP Model</vt:lpstr>
      <vt:lpstr>OSI 7 Layer : Application Layer(응용 계층, 7계층)</vt:lpstr>
      <vt:lpstr>OSI 7 Layer : Presentation Layer(표현 계층, 6계층)</vt:lpstr>
      <vt:lpstr>OSI 7 Layer : Session Layer(세션 계층, 5계층)</vt:lpstr>
      <vt:lpstr>OSI 7 Layer : Transport Layer(전송 계층, 4계층)</vt:lpstr>
      <vt:lpstr>OSI 7 Layer : Network Layer(네트워크 계층, 3계층)</vt:lpstr>
      <vt:lpstr>OSI 7 Layer : Data Link Layer(데이터 링크 계층, 2계층)</vt:lpstr>
      <vt:lpstr>OSI 7 Layer : Physical Layer(물리 계층, 1계층)</vt:lpstr>
      <vt:lpstr>전송 단위 : Message, Segment, Packet, Frame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일반</dc:title>
  <dc:creator>Anddy Hong</dc:creator>
  <cp:lastModifiedBy>Anddy Hong</cp:lastModifiedBy>
  <cp:revision>126</cp:revision>
  <dcterms:created xsi:type="dcterms:W3CDTF">2021-08-21T01:54:27Z</dcterms:created>
  <dcterms:modified xsi:type="dcterms:W3CDTF">2021-08-23T03:59:23Z</dcterms:modified>
</cp:coreProperties>
</file>