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D765-6088-4819-A875-A8813011D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1C6E00-13BB-4178-9C84-32C222D1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8D469-98A4-4708-85B2-E954C954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2946E-6CBC-4C2D-9A47-D24DD1F1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5E145-393A-4918-AFFD-8C35F642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4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63BE-21F6-4FE6-85F2-C08790AF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4A0F7-5B49-48C9-81F0-E3C6F22B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DA492-A899-4523-BAC2-CFD1C7C2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C24C-FBF8-4F8A-B45E-9988DECA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74D09-3E7F-48AF-BDCB-781BB304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362C6-1683-4DB1-A697-78C6861CA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EE89C-3CAC-4222-986C-9059B36A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91-A228-4E38-AAD2-D80A2F2D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74EDC-9CCF-4F44-A0D8-42D5BAB2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766E6-B937-4E19-A2E4-5A14118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BB6F6-EE67-4A19-B56B-9E4DF8AC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2D16A-1946-42B1-8766-435E628F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532E3-0A49-40D8-8ACF-98B0222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4A9B1-F682-41D9-996F-027079E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D5B-A5C7-48A3-B83D-39BF219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2D26C-695C-44E1-9C3E-42C77E2F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0E566-8952-484C-93AD-AAEFB98C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AFE4B-0EFC-4EBB-96AC-D2308F0F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750F0-F618-4F10-B233-DF42C6B7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BB9AF-A684-4918-818E-741EE8A9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F338E-67FE-4FEC-BE13-42E77C5E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86EB8-C1A5-415A-B4BD-95F7485A7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DD7F9-9847-48BE-B114-893EA94C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67765-E90B-4D3C-80B1-4036D0D7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4918C-95ED-4863-B95D-36F6C132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D11D0-D98F-4F4D-AA40-69A9ACEE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6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D5D1D-D505-4A64-B93A-D7B37E8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D99F2-FE38-43BB-A352-2E145B1CE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FF782-CCB3-4999-8658-755F4800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CAE7F0-733A-4BB7-BB13-6C25C220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10BA7-6DC2-4C70-A5D0-C227FC77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AE198C-39C0-4A3D-AD38-36ACCBFF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0B42A8-F060-479F-8647-9488E2E5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03BC73-A7C2-4A61-86E6-61F8B1D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6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0236-CC2D-4E00-BF1C-48A48254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75381C-E0B1-4CAF-8C4E-BA408E48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857D3-36ED-41A5-9890-227A962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66CC6-71BF-45DF-8B68-02DB0655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B83F7-F41F-4C1B-A7E1-1487FAE7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AC5B9-DF63-4015-8107-4FDF60B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BEF50-DE8C-4024-A62B-6BDBBF8B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402D-E17C-4A9F-BA0C-01C21FC7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4D3AB-E13C-4318-B12E-7BFF8DA0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0B60B-9D47-4AE3-A373-6DA84D85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54719-5E79-4783-B2F5-F347319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85EBB-E66C-4922-80B4-F6C47FA1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53CCD-68DC-42F0-8D1A-052D8BEB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B3AA-A073-4861-B142-1B5155C1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94E9A-28EA-4C96-B2AE-1A91530FC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3B96F-F4F2-4364-B4F7-12CD4E9D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15871-30B7-483B-92DD-962AFA4F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AF0F4-3EA7-44EF-A2F1-FE3233B9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7DC88-2DC2-411E-AA12-C7EFA669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0B2BD-158A-411A-AC0D-10DCB0D6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09DB-763B-4C86-973A-E38315D5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DE091-E32A-4CE2-94FC-7C078C39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4BB7-73B4-46FA-BE62-BEE5705F74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14BC5-7EDC-4490-91E7-64A09D0B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C5139-622B-4E73-90A1-A42DAA06C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6E9F-E6CA-43D0-9E96-250FDFC47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6591-902D-4BE0-A9D2-8494003C5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라코스</a:t>
            </a:r>
            <a:r>
              <a:rPr lang="ko-KR" altLang="en-US" dirty="0"/>
              <a:t> 개발 방법론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35AE7-A781-45B9-B93D-0D1213AA3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2021.04.17</a:t>
            </a:r>
          </a:p>
          <a:p>
            <a:pPr algn="r"/>
            <a:r>
              <a:rPr lang="en-US" altLang="ko-KR" dirty="0"/>
              <a:t>Written by Anddy Hong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라코스</a:t>
            </a:r>
            <a:r>
              <a:rPr lang="ko-KR" altLang="en-US" sz="3200" dirty="0"/>
              <a:t> 개발 프로세스 </a:t>
            </a:r>
            <a:r>
              <a:rPr lang="en-US" altLang="ko-KR" sz="3200" dirty="0"/>
              <a:t>: To-Be Model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9873F7-B4BC-4DDD-BE6F-502AD60EE939}"/>
              </a:ext>
            </a:extLst>
          </p:cNvPr>
          <p:cNvSpPr/>
          <p:nvPr/>
        </p:nvSpPr>
        <p:spPr>
          <a:xfrm>
            <a:off x="1526366" y="2308269"/>
            <a:ext cx="1322222" cy="14180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Requests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098A1-C232-4BFC-A64C-4F8FD8B6CEAD}"/>
              </a:ext>
            </a:extLst>
          </p:cNvPr>
          <p:cNvSpPr/>
          <p:nvPr/>
        </p:nvSpPr>
        <p:spPr>
          <a:xfrm>
            <a:off x="3942501" y="2308269"/>
            <a:ext cx="1322222" cy="1418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WBS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C2F0D6-EBD7-4D3B-9097-F0A18DA987DD}"/>
              </a:ext>
            </a:extLst>
          </p:cNvPr>
          <p:cNvSpPr/>
          <p:nvPr/>
        </p:nvSpPr>
        <p:spPr>
          <a:xfrm>
            <a:off x="6184859" y="2308269"/>
            <a:ext cx="1322222" cy="1418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 Progress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941E29-825A-4BEA-A0A1-2C4035B5A5D2}"/>
              </a:ext>
            </a:extLst>
          </p:cNvPr>
          <p:cNvSpPr/>
          <p:nvPr/>
        </p:nvSpPr>
        <p:spPr>
          <a:xfrm>
            <a:off x="8356274" y="2308269"/>
            <a:ext cx="1322222" cy="1418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E016A4E9-75B6-4B27-AB61-B9E034FA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05" y="256998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EF2B9-3417-497A-AB50-4EF853A0C8A1}"/>
              </a:ext>
            </a:extLst>
          </p:cNvPr>
          <p:cNvSpPr txBox="1"/>
          <p:nvPr/>
        </p:nvSpPr>
        <p:spPr>
          <a:xfrm>
            <a:off x="225505" y="3529649"/>
            <a:ext cx="10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Requestor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98C6E-4EAD-4AAB-86D4-C7C92C2BE5B4}"/>
              </a:ext>
            </a:extLst>
          </p:cNvPr>
          <p:cNvCxnSpPr>
            <a:stCxn id="18" idx="3"/>
            <a:endCxn id="3" idx="1"/>
          </p:cNvCxnSpPr>
          <p:nvPr/>
        </p:nvCxnSpPr>
        <p:spPr>
          <a:xfrm flipV="1">
            <a:off x="1139905" y="3017287"/>
            <a:ext cx="386461" cy="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6FCE4D-C651-4EE8-A7C0-7433F1AEAC5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848588" y="3017287"/>
            <a:ext cx="109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285837-70C8-4FCD-9B60-18366FE2A09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64723" y="3017287"/>
            <a:ext cx="92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EB85CB-42A7-4EC1-A038-0C718246F637}"/>
              </a:ext>
            </a:extLst>
          </p:cNvPr>
          <p:cNvSpPr/>
          <p:nvPr/>
        </p:nvSpPr>
        <p:spPr>
          <a:xfrm>
            <a:off x="10527689" y="2308268"/>
            <a:ext cx="1322222" cy="1418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Completed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20BF77-0CF8-44F2-B532-EF9F1DF31A35}"/>
              </a:ext>
            </a:extLst>
          </p:cNvPr>
          <p:cNvCxnSpPr>
            <a:stCxn id="8" idx="3"/>
            <a:endCxn id="33" idx="1"/>
          </p:cNvCxnSpPr>
          <p:nvPr/>
        </p:nvCxnSpPr>
        <p:spPr>
          <a:xfrm flipV="1">
            <a:off x="9678496" y="3017286"/>
            <a:ext cx="849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80E516-83F8-4279-A91D-A223B174788C}"/>
              </a:ext>
            </a:extLst>
          </p:cNvPr>
          <p:cNvSpPr txBox="1"/>
          <p:nvPr/>
        </p:nvSpPr>
        <p:spPr>
          <a:xfrm>
            <a:off x="3017692" y="271132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Assign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7" name="그래픽 36" descr="남자">
            <a:extLst>
              <a:ext uri="{FF2B5EF4-FFF2-40B4-BE49-F238E27FC236}">
                <a16:creationId xmlns:a16="http://schemas.microsoft.com/office/drawing/2014/main" id="{CBC08A9A-D212-46EE-8BED-72A3B36B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657" y="3088528"/>
            <a:ext cx="637775" cy="6377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CD6CE7-C5DB-4B76-93D3-FB442D555D47}"/>
              </a:ext>
            </a:extLst>
          </p:cNvPr>
          <p:cNvSpPr txBox="1"/>
          <p:nvPr/>
        </p:nvSpPr>
        <p:spPr>
          <a:xfrm>
            <a:off x="3033055" y="369892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 </a:t>
            </a:r>
            <a:r>
              <a:rPr lang="en-US" altLang="ko-KR" sz="1200" dirty="0" err="1"/>
              <a:t>Mgr</a:t>
            </a:r>
            <a:endParaRPr lang="ko-KR" altLang="en-US" sz="1200" dirty="0"/>
          </a:p>
        </p:txBody>
      </p:sp>
      <p:pic>
        <p:nvPicPr>
          <p:cNvPr id="39" name="그래픽 38" descr="남자">
            <a:extLst>
              <a:ext uri="{FF2B5EF4-FFF2-40B4-BE49-F238E27FC236}">
                <a16:creationId xmlns:a16="http://schemas.microsoft.com/office/drawing/2014/main" id="{48296BA7-DCCE-4AD7-ADEA-20BAF64A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0069" y="3858824"/>
            <a:ext cx="637775" cy="6377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EBE49A-6404-477D-A6AC-1F3B253BB1DC}"/>
              </a:ext>
            </a:extLst>
          </p:cNvPr>
          <p:cNvSpPr txBox="1"/>
          <p:nvPr/>
        </p:nvSpPr>
        <p:spPr>
          <a:xfrm>
            <a:off x="4164990" y="4433010"/>
            <a:ext cx="89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Developer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5C1BB2-006C-4ED5-A6E0-DF33014DC726}"/>
              </a:ext>
            </a:extLst>
          </p:cNvPr>
          <p:cNvSpPr txBox="1"/>
          <p:nvPr/>
        </p:nvSpPr>
        <p:spPr>
          <a:xfrm>
            <a:off x="5320303" y="2738701"/>
            <a:ext cx="87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Approve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2" name="그래픽 41" descr="남자">
            <a:extLst>
              <a:ext uri="{FF2B5EF4-FFF2-40B4-BE49-F238E27FC236}">
                <a16:creationId xmlns:a16="http://schemas.microsoft.com/office/drawing/2014/main" id="{D7F70C9B-E931-4E53-ABCE-8B5E3CFB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268" y="3115905"/>
            <a:ext cx="637775" cy="6377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D3126D-F5F1-46E7-8B31-0D35703FA7EA}"/>
              </a:ext>
            </a:extLst>
          </p:cNvPr>
          <p:cNvSpPr txBox="1"/>
          <p:nvPr/>
        </p:nvSpPr>
        <p:spPr>
          <a:xfrm>
            <a:off x="5335666" y="3726303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 </a:t>
            </a:r>
            <a:r>
              <a:rPr lang="en-US" altLang="ko-KR" sz="1200" dirty="0" err="1"/>
              <a:t>Mgr</a:t>
            </a:r>
            <a:endParaRPr lang="ko-KR" altLang="en-US" sz="1200" dirty="0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BD94784-4F42-4A3E-A14C-89F7A21F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491" y="3837426"/>
            <a:ext cx="637775" cy="6377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145321-FE6B-4B60-96FA-69E7DC19A561}"/>
              </a:ext>
            </a:extLst>
          </p:cNvPr>
          <p:cNvSpPr txBox="1"/>
          <p:nvPr/>
        </p:nvSpPr>
        <p:spPr>
          <a:xfrm>
            <a:off x="8708313" y="4411612"/>
            <a:ext cx="58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Tester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6B1E15-604F-4C19-A8DB-2C4F03EEC0D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07081" y="3017287"/>
            <a:ext cx="849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17A12F-BFF0-4581-A6CD-4A03A3EC43D2}"/>
              </a:ext>
            </a:extLst>
          </p:cNvPr>
          <p:cNvSpPr txBox="1"/>
          <p:nvPr/>
        </p:nvSpPr>
        <p:spPr>
          <a:xfrm>
            <a:off x="7544414" y="2709508"/>
            <a:ext cx="731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Report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Fix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3" name="그래픽 52" descr="남자">
            <a:extLst>
              <a:ext uri="{FF2B5EF4-FFF2-40B4-BE49-F238E27FC236}">
                <a16:creationId xmlns:a16="http://schemas.microsoft.com/office/drawing/2014/main" id="{9B799F35-CC75-471D-BA25-2A94DF89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374" y="3858824"/>
            <a:ext cx="637775" cy="63777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3CC6238-9388-493C-AC20-40AADFEB9FAC}"/>
              </a:ext>
            </a:extLst>
          </p:cNvPr>
          <p:cNvSpPr txBox="1"/>
          <p:nvPr/>
        </p:nvSpPr>
        <p:spPr>
          <a:xfrm>
            <a:off x="6347295" y="4433010"/>
            <a:ext cx="89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Developer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97E3F3-03C0-4E84-8F26-14FD64DB01A4}"/>
              </a:ext>
            </a:extLst>
          </p:cNvPr>
          <p:cNvSpPr txBox="1"/>
          <p:nvPr/>
        </p:nvSpPr>
        <p:spPr>
          <a:xfrm>
            <a:off x="9698895" y="2732722"/>
            <a:ext cx="83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Confirm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6" name="그래픽 55" descr="남자">
            <a:extLst>
              <a:ext uri="{FF2B5EF4-FFF2-40B4-BE49-F238E27FC236}">
                <a16:creationId xmlns:a16="http://schemas.microsoft.com/office/drawing/2014/main" id="{F2887CBD-F478-4515-83DA-0CCCC2C2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860" y="3109926"/>
            <a:ext cx="637775" cy="6377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2F78E93-EF87-4C21-AAE8-DE56FDB1DD10}"/>
              </a:ext>
            </a:extLst>
          </p:cNvPr>
          <p:cNvSpPr txBox="1"/>
          <p:nvPr/>
        </p:nvSpPr>
        <p:spPr>
          <a:xfrm>
            <a:off x="9714258" y="372032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 </a:t>
            </a:r>
            <a:r>
              <a:rPr lang="en-US" altLang="ko-KR" sz="1200" dirty="0" err="1"/>
              <a:t>Mgr</a:t>
            </a:r>
            <a:endParaRPr lang="ko-KR" altLang="en-US" sz="12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51DA6B-3CB4-4B31-B0B8-301C5EA46BA9}"/>
              </a:ext>
            </a:extLst>
          </p:cNvPr>
          <p:cNvGrpSpPr/>
          <p:nvPr/>
        </p:nvGrpSpPr>
        <p:grpSpPr>
          <a:xfrm>
            <a:off x="8627186" y="685288"/>
            <a:ext cx="887231" cy="914774"/>
            <a:chOff x="6402354" y="1445897"/>
            <a:chExt cx="887231" cy="914774"/>
          </a:xfrm>
        </p:grpSpPr>
        <p:pic>
          <p:nvPicPr>
            <p:cNvPr id="62" name="그래픽 61" descr="남자">
              <a:extLst>
                <a:ext uri="{FF2B5EF4-FFF2-40B4-BE49-F238E27FC236}">
                  <a16:creationId xmlns:a16="http://schemas.microsoft.com/office/drawing/2014/main" id="{4E1988E9-63D4-44B4-9FC5-EB8C6790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5553" y="1722896"/>
              <a:ext cx="637775" cy="63777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EBE813-C063-43F2-B31E-F0FA86B414A9}"/>
                </a:ext>
              </a:extLst>
            </p:cNvPr>
            <p:cNvSpPr txBox="1"/>
            <p:nvPr/>
          </p:nvSpPr>
          <p:spPr>
            <a:xfrm>
              <a:off x="6402354" y="1445897"/>
              <a:ext cx="887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Requestor</a:t>
              </a:r>
              <a:endParaRPr lang="ko-KR" altLang="en-US" sz="12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E97634A-9B73-445E-8BBB-379CDA1F1852}"/>
              </a:ext>
            </a:extLst>
          </p:cNvPr>
          <p:cNvCxnSpPr>
            <a:stCxn id="62" idx="2"/>
            <a:endCxn id="7" idx="0"/>
          </p:cNvCxnSpPr>
          <p:nvPr/>
        </p:nvCxnSpPr>
        <p:spPr>
          <a:xfrm rot="5400000">
            <a:off x="7578519" y="867514"/>
            <a:ext cx="708207" cy="2173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94075D0-814A-4EE7-991C-4BCDC9CEB998}"/>
              </a:ext>
            </a:extLst>
          </p:cNvPr>
          <p:cNvCxnSpPr>
            <a:cxnSpLocks/>
            <a:stCxn id="62" idx="2"/>
            <a:endCxn id="33" idx="0"/>
          </p:cNvCxnSpPr>
          <p:nvPr/>
        </p:nvCxnSpPr>
        <p:spPr>
          <a:xfrm rot="16200000" flipH="1">
            <a:off x="9749933" y="869401"/>
            <a:ext cx="708206" cy="2169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DC0DABF-6C66-404D-9A50-715E91969D13}"/>
              </a:ext>
            </a:extLst>
          </p:cNvPr>
          <p:cNvCxnSpPr>
            <a:cxnSpLocks/>
            <a:stCxn id="62" idx="2"/>
            <a:endCxn id="8" idx="0"/>
          </p:cNvCxnSpPr>
          <p:nvPr/>
        </p:nvCxnSpPr>
        <p:spPr>
          <a:xfrm flipH="1">
            <a:off x="9017385" y="1600062"/>
            <a:ext cx="1888" cy="70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8ACFE2A-A3A3-4C7D-9C8B-E48EC7B86608}"/>
              </a:ext>
            </a:extLst>
          </p:cNvPr>
          <p:cNvSpPr txBox="1"/>
          <p:nvPr/>
        </p:nvSpPr>
        <p:spPr>
          <a:xfrm>
            <a:off x="8590214" y="1630031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Monitoring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1E67D0-A955-4C4E-B811-C9F1072B15CD}"/>
              </a:ext>
            </a:extLst>
          </p:cNvPr>
          <p:cNvSpPr txBox="1"/>
          <p:nvPr/>
        </p:nvSpPr>
        <p:spPr>
          <a:xfrm>
            <a:off x="225505" y="4081869"/>
            <a:ext cx="2623083" cy="25545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시스템에 관련된 모든 </a:t>
            </a:r>
            <a:r>
              <a:rPr lang="ko-KR" altLang="en-US" sz="1000" dirty="0" err="1"/>
              <a:t>라코스</a:t>
            </a:r>
            <a:r>
              <a:rPr lang="ko-KR" altLang="en-US" sz="1000" dirty="0"/>
              <a:t> 임직원은 입력할 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입력된 </a:t>
            </a:r>
            <a:r>
              <a:rPr lang="en-US" altLang="ko-KR" sz="1000" dirty="0"/>
              <a:t>Request</a:t>
            </a:r>
            <a:r>
              <a:rPr lang="ko-KR" altLang="en-US" sz="1000" dirty="0"/>
              <a:t>는 승인권자에 의해 적절한 개발자에 배정된다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배정된 개발자는 해당 </a:t>
            </a:r>
            <a:r>
              <a:rPr lang="en-US" altLang="ko-KR" sz="1000" dirty="0"/>
              <a:t>Request</a:t>
            </a:r>
            <a:r>
              <a:rPr lang="ko-KR" altLang="en-US" sz="1000" dirty="0"/>
              <a:t>에 대해 </a:t>
            </a:r>
            <a:r>
              <a:rPr lang="en-US" altLang="ko-KR" sz="1000" dirty="0"/>
              <a:t>WBS</a:t>
            </a:r>
            <a:r>
              <a:rPr lang="ko-KR" altLang="en-US" sz="1000" dirty="0"/>
              <a:t>를 작성하여 소요되는 시간을 산정하고 보고한다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각 </a:t>
            </a:r>
            <a:r>
              <a:rPr lang="en-US" altLang="ko-KR" sz="1000" dirty="0"/>
              <a:t>Request</a:t>
            </a:r>
            <a:r>
              <a:rPr lang="ko-KR" altLang="en-US" sz="1000" dirty="0"/>
              <a:t>는 최대 </a:t>
            </a:r>
            <a:r>
              <a:rPr lang="en-US" altLang="ko-KR" sz="1000" dirty="0"/>
              <a:t>1</a:t>
            </a:r>
            <a:r>
              <a:rPr lang="ko-KR" altLang="en-US" sz="1000" dirty="0"/>
              <a:t>주일 소요시간으로 나누어 관리한다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승인권자는 배정된 개발자의 의견을 보고 소요시간의 적절성을 검토한 후 개발 승인한다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EAA8E8-F1D0-4012-9366-7D2B6921423E}"/>
              </a:ext>
            </a:extLst>
          </p:cNvPr>
          <p:cNvSpPr txBox="1"/>
          <p:nvPr/>
        </p:nvSpPr>
        <p:spPr>
          <a:xfrm>
            <a:off x="5101412" y="4769557"/>
            <a:ext cx="2491766" cy="1938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승인된 개발 건들은 우선순위에 의해 개발된다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긴급한 </a:t>
            </a:r>
            <a:r>
              <a:rPr lang="en-US" altLang="ko-KR" sz="1000" dirty="0"/>
              <a:t>Hotfix </a:t>
            </a:r>
            <a:r>
              <a:rPr lang="ko-KR" altLang="en-US" sz="1000" dirty="0"/>
              <a:t>건의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승인에 의해 현재 진행 중인 건은 우선순위가 조절될 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 Progress bar</a:t>
            </a:r>
            <a:r>
              <a:rPr lang="ko-KR" altLang="en-US" sz="1000" dirty="0"/>
              <a:t>에는 개발자 </a:t>
            </a:r>
            <a:r>
              <a:rPr lang="en-US" altLang="ko-KR" sz="1000" dirty="0"/>
              <a:t>Pool</a:t>
            </a:r>
            <a:r>
              <a:rPr lang="ko-KR" altLang="en-US" sz="1000" dirty="0"/>
              <a:t>의 한계를 고려하여 최대 개수로 제한될 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각 진행 건은 개별 상세 정보</a:t>
            </a:r>
            <a:r>
              <a:rPr lang="en-US" altLang="ko-KR" sz="1000" dirty="0"/>
              <a:t>(</a:t>
            </a:r>
            <a:r>
              <a:rPr lang="ko-KR" altLang="en-US" sz="1000" dirty="0"/>
              <a:t>진척도 등</a:t>
            </a:r>
            <a:r>
              <a:rPr lang="en-US" altLang="ko-KR" sz="1000" dirty="0"/>
              <a:t>)</a:t>
            </a:r>
            <a:r>
              <a:rPr lang="ko-KR" altLang="en-US" sz="1000" dirty="0"/>
              <a:t>를 볼 수 있다</a:t>
            </a:r>
            <a:r>
              <a:rPr lang="en-US" altLang="ko-KR" sz="1000" dirty="0"/>
              <a:t>( </a:t>
            </a:r>
            <a:r>
              <a:rPr lang="ko-KR" altLang="en-US" sz="1000" dirty="0" err="1"/>
              <a:t>간트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챠트</a:t>
            </a:r>
            <a:r>
              <a:rPr lang="en-US" altLang="ko-KR" sz="1000" dirty="0"/>
              <a:t>, </a:t>
            </a:r>
            <a:r>
              <a:rPr lang="ko-KR" altLang="en-US" sz="1000" dirty="0"/>
              <a:t>그리드 등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1579A9-16B2-4DB1-9567-31445A66558E}"/>
              </a:ext>
            </a:extLst>
          </p:cNvPr>
          <p:cNvSpPr txBox="1"/>
          <p:nvPr/>
        </p:nvSpPr>
        <p:spPr>
          <a:xfrm>
            <a:off x="8356274" y="4768473"/>
            <a:ext cx="2171415" cy="16312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개발된 </a:t>
            </a:r>
            <a:r>
              <a:rPr lang="en-US" altLang="ko-KR" sz="1000" dirty="0"/>
              <a:t>Request</a:t>
            </a:r>
            <a:r>
              <a:rPr lang="ko-KR" altLang="en-US" sz="1000" dirty="0"/>
              <a:t>는 </a:t>
            </a:r>
            <a:r>
              <a:rPr lang="en-US" altLang="ko-KR" sz="1000" dirty="0"/>
              <a:t>Tester</a:t>
            </a:r>
            <a:r>
              <a:rPr lang="ko-KR" altLang="en-US" sz="1000" dirty="0"/>
              <a:t>에 의해 </a:t>
            </a:r>
            <a:r>
              <a:rPr lang="en-US" altLang="ko-KR" sz="1000" dirty="0"/>
              <a:t>Test </a:t>
            </a:r>
            <a:r>
              <a:rPr lang="ko-KR" altLang="en-US" sz="1000" dirty="0"/>
              <a:t>완료 </a:t>
            </a:r>
            <a:r>
              <a:rPr lang="ko-KR" altLang="en-US" sz="1000" dirty="0" err="1"/>
              <a:t>되어야만</a:t>
            </a:r>
            <a:r>
              <a:rPr lang="ko-KR" altLang="en-US" sz="1000" dirty="0"/>
              <a:t> 외부로 배포 가능하다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Test </a:t>
            </a:r>
            <a:r>
              <a:rPr lang="ko-KR" altLang="en-US" sz="1000" dirty="0"/>
              <a:t>단계에서 발견되는 </a:t>
            </a:r>
            <a:r>
              <a:rPr lang="en-US" altLang="ko-KR" sz="1000" dirty="0"/>
              <a:t>Bug</a:t>
            </a:r>
            <a:r>
              <a:rPr lang="ko-KR" altLang="en-US" sz="1000" dirty="0"/>
              <a:t>는 담당 개발자가 즉시 대응하여 </a:t>
            </a:r>
            <a:r>
              <a:rPr lang="en-US" altLang="ko-KR" sz="1000" dirty="0"/>
              <a:t>Fix </a:t>
            </a:r>
            <a:r>
              <a:rPr lang="ko-KR" altLang="en-US" sz="1000" dirty="0"/>
              <a:t>한다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/>
              <a:t>긴급한 버그가 아닌 이상</a:t>
            </a:r>
            <a:r>
              <a:rPr lang="en-US" altLang="ko-KR" sz="1000" dirty="0"/>
              <a:t>, </a:t>
            </a:r>
            <a:r>
              <a:rPr lang="ko-KR" altLang="en-US" sz="1000" dirty="0"/>
              <a:t>월 </a:t>
            </a:r>
            <a:r>
              <a:rPr lang="en-US" altLang="ko-KR" sz="1000" dirty="0"/>
              <a:t>1</a:t>
            </a:r>
            <a:r>
              <a:rPr lang="ko-KR" altLang="en-US" sz="1000" dirty="0"/>
              <a:t>회 정기 </a:t>
            </a:r>
            <a:r>
              <a:rPr lang="en-US" altLang="ko-KR" sz="1000" dirty="0"/>
              <a:t>Test </a:t>
            </a:r>
            <a:r>
              <a:rPr lang="ko-KR" altLang="en-US" sz="1000" dirty="0"/>
              <a:t>하는 것을 원칙으로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36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고객이 생각했던 의자와 개발단계를 거치며 변하는 의자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F3182-9BC8-4CE4-94E5-81E81A95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325"/>
            <a:ext cx="1171575" cy="1952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641AC7-D559-46A8-90C4-E445BE41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93" y="1457325"/>
            <a:ext cx="1152525" cy="1952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6D76AB-6124-4A42-B8F6-B843F69B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36" y="1457325"/>
            <a:ext cx="11906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1A8A0-9AE3-43EC-92EA-44425A70F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679" y="1457325"/>
            <a:ext cx="1152525" cy="1971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890B1A-133D-4BBA-917F-29122738C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121" y="1457325"/>
            <a:ext cx="1152525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E09009-05EF-4A21-A8B2-51946138B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0" y="3821069"/>
            <a:ext cx="1152525" cy="1914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F781A4-54B3-429E-84C8-EA56FFBE3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167" y="3821069"/>
            <a:ext cx="1171575" cy="1933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E16972-20A6-4BAE-97DF-E9F08A51C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185" y="3821069"/>
            <a:ext cx="1152525" cy="1933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D7B238-1131-4AAE-8C3F-C2BF08875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4679" y="3821069"/>
            <a:ext cx="1152525" cy="1914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AE3F5B-DDFF-44B4-8498-2546A4A759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071" y="3821069"/>
            <a:ext cx="1171575" cy="1933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39FC6-02D9-4476-922E-54E39845ED8C}"/>
              </a:ext>
            </a:extLst>
          </p:cNvPr>
          <p:cNvSpPr txBox="1"/>
          <p:nvPr/>
        </p:nvSpPr>
        <p:spPr>
          <a:xfrm>
            <a:off x="745661" y="3429000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고객이 어떻게 설명하는가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92BCD8-152D-41DE-89AB-304EAEF3CFF2}"/>
              </a:ext>
            </a:extLst>
          </p:cNvPr>
          <p:cNvSpPr txBox="1"/>
          <p:nvPr/>
        </p:nvSpPr>
        <p:spPr>
          <a:xfrm>
            <a:off x="2830236" y="3429000"/>
            <a:ext cx="1834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프로젝트 리더가 어떻게 이해하는가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6691C-6D8F-4531-93C5-90750B642BED}"/>
              </a:ext>
            </a:extLst>
          </p:cNvPr>
          <p:cNvSpPr txBox="1"/>
          <p:nvPr/>
        </p:nvSpPr>
        <p:spPr>
          <a:xfrm>
            <a:off x="5228524" y="3433376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엔지니어가 어떻게 설계하는가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8A442-A024-400C-B545-C25CDF0E43EF}"/>
              </a:ext>
            </a:extLst>
          </p:cNvPr>
          <p:cNvSpPr txBox="1"/>
          <p:nvPr/>
        </p:nvSpPr>
        <p:spPr>
          <a:xfrm>
            <a:off x="7482048" y="3429000"/>
            <a:ext cx="1694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프로그래머가 어떻게 코딩하는가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A70D9-7525-4762-9BCE-F5F4AE81863B}"/>
              </a:ext>
            </a:extLst>
          </p:cNvPr>
          <p:cNvSpPr txBox="1"/>
          <p:nvPr/>
        </p:nvSpPr>
        <p:spPr>
          <a:xfrm>
            <a:off x="9792019" y="3429000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영업 임원이 어떻게 표현하는가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E08CB-3966-41C1-9616-21D4B64242EA}"/>
              </a:ext>
            </a:extLst>
          </p:cNvPr>
          <p:cNvSpPr txBox="1"/>
          <p:nvPr/>
        </p:nvSpPr>
        <p:spPr>
          <a:xfrm>
            <a:off x="828041" y="5792744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프로젝트 문서화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12710-5D69-4712-96EB-A64E5BE23FCE}"/>
              </a:ext>
            </a:extLst>
          </p:cNvPr>
          <p:cNvSpPr txBox="1"/>
          <p:nvPr/>
        </p:nvSpPr>
        <p:spPr>
          <a:xfrm>
            <a:off x="3104484" y="5792744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운영팀이 설치하는 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09EEF-55D4-4B4D-BD9A-77700A62C5D0}"/>
              </a:ext>
            </a:extLst>
          </p:cNvPr>
          <p:cNvSpPr txBox="1"/>
          <p:nvPr/>
        </p:nvSpPr>
        <p:spPr>
          <a:xfrm>
            <a:off x="5276406" y="5792744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고객에게 어떻게 청구되는가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49143-ACA4-4FF6-9F56-27C2252FC70F}"/>
              </a:ext>
            </a:extLst>
          </p:cNvPr>
          <p:cNvSpPr txBox="1"/>
          <p:nvPr/>
        </p:nvSpPr>
        <p:spPr>
          <a:xfrm>
            <a:off x="7584636" y="5792744"/>
            <a:ext cx="151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AS</a:t>
            </a:r>
            <a:r>
              <a:rPr lang="ko-KR" altLang="en-US" sz="800" b="1" dirty="0">
                <a:solidFill>
                  <a:srgbClr val="0070C0"/>
                </a:solidFill>
              </a:rPr>
              <a:t>팀에서 어떻게 지원하는가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DE7A2-8468-4022-B978-21E31C99B4E1}"/>
              </a:ext>
            </a:extLst>
          </p:cNvPr>
          <p:cNvSpPr txBox="1"/>
          <p:nvPr/>
        </p:nvSpPr>
        <p:spPr>
          <a:xfrm>
            <a:off x="9829994" y="5823547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0070C0"/>
                </a:solidFill>
              </a:rPr>
              <a:t>고객이 정말로 필요로 하는 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C484A-676B-4E02-AF53-CB637B2FE159}"/>
              </a:ext>
            </a:extLst>
          </p:cNvPr>
          <p:cNvSpPr/>
          <p:nvPr/>
        </p:nvSpPr>
        <p:spPr>
          <a:xfrm>
            <a:off x="436605" y="1178011"/>
            <a:ext cx="11252887" cy="5107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5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프로젝트 관리 방법론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F2DFC-BC10-4303-8D9B-DAE89BC08E9B}"/>
              </a:ext>
            </a:extLst>
          </p:cNvPr>
          <p:cNvSpPr txBox="1"/>
          <p:nvPr/>
        </p:nvSpPr>
        <p:spPr>
          <a:xfrm>
            <a:off x="436605" y="1095633"/>
            <a:ext cx="11459748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Waterfall (</a:t>
            </a:r>
            <a:r>
              <a:rPr lang="ko-KR" altLang="en-US" sz="1600" b="1" dirty="0" err="1">
                <a:solidFill>
                  <a:srgbClr val="FF0000"/>
                </a:solidFill>
              </a:rPr>
              <a:t>워터폴</a:t>
            </a:r>
            <a:r>
              <a:rPr lang="en-US" altLang="ko-KR" sz="1600" b="1" dirty="0">
                <a:solidFill>
                  <a:srgbClr val="FF0000"/>
                </a:solidFill>
              </a:rPr>
              <a:t>) :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b="1" dirty="0"/>
          </a:p>
          <a:p>
            <a:r>
              <a:rPr lang="en-US" altLang="ko-KR" sz="1050" dirty="0"/>
              <a:t>Waterfall</a:t>
            </a:r>
            <a:r>
              <a:rPr lang="ko-KR" altLang="en-US" sz="1050" dirty="0"/>
              <a:t>은 전통적인 개발 방법론으로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요구분석부터 기획</a:t>
            </a:r>
            <a:r>
              <a:rPr lang="en-US" altLang="ko-KR" sz="1050" dirty="0"/>
              <a:t>, </a:t>
            </a:r>
            <a:r>
              <a:rPr lang="ko-KR" altLang="en-US" sz="1050" dirty="0"/>
              <a:t>개발</a:t>
            </a:r>
            <a:r>
              <a:rPr lang="en-US" altLang="ko-KR" sz="1050" dirty="0"/>
              <a:t>, </a:t>
            </a:r>
            <a:r>
              <a:rPr lang="ko-KR" altLang="en-US" sz="1050" dirty="0"/>
              <a:t>테스트</a:t>
            </a:r>
            <a:r>
              <a:rPr lang="en-US" altLang="ko-KR" sz="1050" dirty="0"/>
              <a:t>, </a:t>
            </a:r>
            <a:r>
              <a:rPr lang="ko-KR" altLang="en-US" sz="1050" dirty="0"/>
              <a:t>출시 까지를 순차적으로 진행하여 마치 폭포가 떨어지는 식으로 순차적인 단계를 밟는다고 하여 폭포수 방식이라고 불림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endParaRPr lang="en-US" altLang="ko-KR" sz="1050" dirty="0"/>
          </a:p>
          <a:p>
            <a:r>
              <a:rPr lang="en-US" altLang="ko-KR" sz="1050" b="1" dirty="0"/>
              <a:t>Waterfall </a:t>
            </a:r>
            <a:r>
              <a:rPr lang="ko-KR" altLang="en-US" sz="1050" b="1" dirty="0"/>
              <a:t>단점 </a:t>
            </a:r>
            <a:r>
              <a:rPr lang="en-US" altLang="ko-KR" sz="1050" b="1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/>
              <a:t>Waterfall</a:t>
            </a:r>
            <a:r>
              <a:rPr lang="ko-KR" altLang="en-US" sz="1050" dirty="0"/>
              <a:t> 방식의 요구분석</a:t>
            </a:r>
            <a:r>
              <a:rPr lang="en-US" altLang="ko-KR" sz="1050" dirty="0"/>
              <a:t>, </a:t>
            </a:r>
            <a:r>
              <a:rPr lang="ko-KR" altLang="en-US" sz="1050" dirty="0"/>
              <a:t>기획 단계에서 진행했던 일련의 과정들이 고객의 요구를 </a:t>
            </a:r>
            <a:r>
              <a:rPr lang="en-US" altLang="ko-KR" sz="1050" dirty="0"/>
              <a:t>100% </a:t>
            </a:r>
            <a:r>
              <a:rPr lang="ko-KR" altLang="en-US" sz="1050" dirty="0"/>
              <a:t>충족하는 경우가 거의 없다</a:t>
            </a:r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/>
              <a:t>프로젝트 전체를 대상으로 </a:t>
            </a:r>
            <a:r>
              <a:rPr lang="en-US" altLang="ko-KR" sz="1050" dirty="0"/>
              <a:t>Planning</a:t>
            </a:r>
            <a:r>
              <a:rPr lang="ko-KR" altLang="en-US" sz="1050" dirty="0"/>
              <a:t> 하므로  프로젝트 전체에 대한 기획문서가 나온 후 개발에 들어가는 등의 진행 방식</a:t>
            </a:r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/>
              <a:t>개발 단계에서 개발을 하더라도 그것도 역시 예측할 수 없는 이슈들이 터져 나온다는 점</a:t>
            </a:r>
            <a:endParaRPr lang="en-US" altLang="ko-KR" sz="1050" dirty="0"/>
          </a:p>
          <a:p>
            <a:br>
              <a:rPr lang="ko-KR" altLang="en-US" sz="1050" dirty="0"/>
            </a:br>
            <a:r>
              <a:rPr lang="ko-KR" altLang="en-US" sz="1050" b="1" dirty="0"/>
              <a:t>이러한 이슈들이 처리되지 않은 채로 엉키게 되면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코드 품질은 떨어지고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요구사항은 모두 충족되지 않은 상태의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만족스럽지 않은 결과물이 나오게 되며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시간은 자꾸 미뤄지고 종료 예측 정확도가 떨어짐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F4D06-0A7F-44A0-8D41-95856E8F5AA0}"/>
              </a:ext>
            </a:extLst>
          </p:cNvPr>
          <p:cNvSpPr txBox="1"/>
          <p:nvPr/>
        </p:nvSpPr>
        <p:spPr>
          <a:xfrm>
            <a:off x="436605" y="4446622"/>
            <a:ext cx="11459748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Agile (</a:t>
            </a:r>
            <a:r>
              <a:rPr lang="ko-KR" altLang="en-US" sz="1600" b="1" dirty="0">
                <a:solidFill>
                  <a:srgbClr val="FF0000"/>
                </a:solidFill>
              </a:rPr>
              <a:t>애자일</a:t>
            </a:r>
            <a:r>
              <a:rPr lang="en-US" altLang="ko-KR" sz="1600" b="1" dirty="0">
                <a:solidFill>
                  <a:srgbClr val="FF0000"/>
                </a:solidFill>
              </a:rPr>
              <a:t>) :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b="1" dirty="0"/>
          </a:p>
          <a:p>
            <a:r>
              <a:rPr lang="en-US" altLang="ko-KR" sz="1050" b="1" dirty="0"/>
              <a:t>Agile</a:t>
            </a:r>
            <a:r>
              <a:rPr lang="ko-KR" altLang="en-US" sz="1050" dirty="0"/>
              <a:t> 말 그대로 </a:t>
            </a:r>
            <a:r>
              <a:rPr lang="en-US" altLang="ko-KR" sz="1050" dirty="0"/>
              <a:t>“</a:t>
            </a:r>
            <a:r>
              <a:rPr lang="ko-KR" altLang="en-US" sz="1050" dirty="0"/>
              <a:t>기민하고 민첩하게 요구사항들을 충족</a:t>
            </a:r>
            <a:r>
              <a:rPr lang="en-US" altLang="ko-KR" sz="1050" dirty="0"/>
              <a:t>, </a:t>
            </a:r>
            <a:r>
              <a:rPr lang="ko-KR" altLang="en-US" sz="1050" dirty="0"/>
              <a:t>개발한다</a:t>
            </a:r>
            <a:r>
              <a:rPr lang="en-US" altLang="ko-KR" sz="1050" dirty="0"/>
              <a:t>” </a:t>
            </a:r>
            <a:r>
              <a:rPr lang="ko-KR" altLang="en-US" sz="1050" dirty="0"/>
              <a:t>라는 정도로 이해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요구분석</a:t>
            </a:r>
            <a:r>
              <a:rPr lang="en-US" altLang="ko-KR" sz="1050" dirty="0"/>
              <a:t>, </a:t>
            </a:r>
            <a:r>
              <a:rPr lang="ko-KR" altLang="en-US" sz="1050" dirty="0"/>
              <a:t>기획 등 전체 프로젝트에 대한 모든 문서를 만들고</a:t>
            </a:r>
            <a:r>
              <a:rPr lang="en-US" altLang="ko-KR" sz="1050" dirty="0"/>
              <a:t>, </a:t>
            </a:r>
            <a:r>
              <a:rPr lang="ko-KR" altLang="en-US" sz="1050" dirty="0"/>
              <a:t>해당 작업들이 모두 끝난 이후 개발에 들어가던 </a:t>
            </a:r>
            <a:r>
              <a:rPr lang="en-US" altLang="ko-KR" sz="1050" dirty="0"/>
              <a:t>Waterfall</a:t>
            </a:r>
            <a:r>
              <a:rPr lang="ko-KR" altLang="en-US" sz="1050" dirty="0"/>
              <a:t> 방식과는 달리</a:t>
            </a:r>
            <a:r>
              <a:rPr lang="en-US" altLang="ko-KR" sz="1050" dirty="0"/>
              <a:t>, </a:t>
            </a:r>
            <a:r>
              <a:rPr lang="ko-KR" altLang="en-US" sz="1050" dirty="0"/>
              <a:t>애자일은 기능 단위의 프로토타입을 기반으로 함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/>
              <a:t>즉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문서가 아닌 코드로 보여주는 것</a:t>
            </a:r>
            <a:r>
              <a:rPr lang="en-US" altLang="ko-KR" sz="1050" b="1" dirty="0"/>
              <a:t>.</a:t>
            </a:r>
          </a:p>
          <a:p>
            <a:endParaRPr lang="ko-KR" altLang="en-US" sz="1050" dirty="0"/>
          </a:p>
          <a:p>
            <a:r>
              <a:rPr lang="ko-KR" altLang="en-US" sz="1050" dirty="0"/>
              <a:t>좀 더 작은 단위로 개발을 해서</a:t>
            </a:r>
            <a:r>
              <a:rPr lang="en-US" altLang="ko-KR" sz="1050" dirty="0"/>
              <a:t>, </a:t>
            </a:r>
            <a:r>
              <a:rPr lang="ko-KR" altLang="en-US" sz="1050" dirty="0"/>
              <a:t>해당 부분을 직접 고객에게 선보이고 피드백을 빠르게 전달받아 수정이나 이슈처리에 대한 기민한 대응을 하는 것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0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Waterfall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Agile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F2DFC-BC10-4303-8D9B-DAE89BC08E9B}"/>
              </a:ext>
            </a:extLst>
          </p:cNvPr>
          <p:cNvSpPr txBox="1"/>
          <p:nvPr/>
        </p:nvSpPr>
        <p:spPr>
          <a:xfrm>
            <a:off x="436605" y="1095633"/>
            <a:ext cx="11459748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Waterfall</a:t>
            </a:r>
            <a:r>
              <a:rPr lang="ko-KR" altLang="en-US" sz="1050" dirty="0"/>
              <a:t>은 전통적인 개발 방법론으로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요구분석부터 기획</a:t>
            </a:r>
            <a:r>
              <a:rPr lang="en-US" altLang="ko-KR" sz="1050" dirty="0"/>
              <a:t>, </a:t>
            </a:r>
            <a:r>
              <a:rPr lang="ko-KR" altLang="en-US" sz="1050" dirty="0"/>
              <a:t>개발</a:t>
            </a:r>
            <a:r>
              <a:rPr lang="en-US" altLang="ko-KR" sz="1050" dirty="0"/>
              <a:t>, </a:t>
            </a:r>
            <a:r>
              <a:rPr lang="ko-KR" altLang="en-US" sz="1050" dirty="0"/>
              <a:t>테스트</a:t>
            </a:r>
            <a:r>
              <a:rPr lang="en-US" altLang="ko-KR" sz="1050" dirty="0"/>
              <a:t>, </a:t>
            </a:r>
            <a:r>
              <a:rPr lang="ko-KR" altLang="en-US" sz="1050" dirty="0"/>
              <a:t>출시 까지를 순차적으로 진행하여 마치 폭포가 떨어지는 식으로 순차적인 단계를 밟는다고 하여 폭포수 방식이라고 불림</a:t>
            </a:r>
            <a:r>
              <a:rPr lang="en-US" altLang="ko-KR" sz="1050" dirty="0"/>
              <a:t>.</a:t>
            </a:r>
          </a:p>
          <a:p>
            <a:endParaRPr lang="en-US" altLang="ko-KR" sz="1050" b="1" dirty="0"/>
          </a:p>
          <a:p>
            <a:r>
              <a:rPr lang="en-US" altLang="ko-KR" sz="1050" b="1" dirty="0"/>
              <a:t>Agile</a:t>
            </a:r>
            <a:r>
              <a:rPr lang="ko-KR" altLang="en-US" sz="1050" dirty="0"/>
              <a:t> 말 그대로 </a:t>
            </a:r>
            <a:r>
              <a:rPr lang="en-US" altLang="ko-KR" sz="1050" dirty="0"/>
              <a:t>“</a:t>
            </a:r>
            <a:r>
              <a:rPr lang="ko-KR" altLang="en-US" sz="1050" dirty="0"/>
              <a:t>기민하고 민첩하게 요구사항들을 충족</a:t>
            </a:r>
            <a:r>
              <a:rPr lang="en-US" altLang="ko-KR" sz="1050" dirty="0"/>
              <a:t>, </a:t>
            </a:r>
            <a:r>
              <a:rPr lang="ko-KR" altLang="en-US" sz="1050" dirty="0"/>
              <a:t>개발한다</a:t>
            </a:r>
            <a:r>
              <a:rPr lang="en-US" altLang="ko-KR" sz="1050" dirty="0"/>
              <a:t>” </a:t>
            </a:r>
            <a:r>
              <a:rPr lang="ko-KR" altLang="en-US" sz="1050" dirty="0"/>
              <a:t>라는 정도로 이해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요구분석</a:t>
            </a:r>
            <a:r>
              <a:rPr lang="en-US" altLang="ko-KR" sz="1050" dirty="0"/>
              <a:t>, </a:t>
            </a:r>
            <a:r>
              <a:rPr lang="ko-KR" altLang="en-US" sz="1050" dirty="0"/>
              <a:t>기획 등 전체 프로젝트에 대한 모든 문서를 만들고</a:t>
            </a:r>
            <a:r>
              <a:rPr lang="en-US" altLang="ko-KR" sz="1050" dirty="0"/>
              <a:t>, </a:t>
            </a:r>
            <a:r>
              <a:rPr lang="ko-KR" altLang="en-US" sz="1050" dirty="0"/>
              <a:t>해당 작업들이 모두 끝난 이후 개발에 들어가던 </a:t>
            </a:r>
            <a:r>
              <a:rPr lang="en-US" altLang="ko-KR" sz="1050" dirty="0"/>
              <a:t>Waterfall</a:t>
            </a:r>
            <a:r>
              <a:rPr lang="ko-KR" altLang="en-US" sz="1050" dirty="0"/>
              <a:t> 방식과는 달리</a:t>
            </a:r>
            <a:r>
              <a:rPr lang="en-US" altLang="ko-KR" sz="1050" dirty="0"/>
              <a:t>, </a:t>
            </a:r>
            <a:r>
              <a:rPr lang="ko-KR" altLang="en-US" sz="1050" dirty="0"/>
              <a:t>애자일은 기능 단위의 프로토타입을 기반으로 함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/>
              <a:t>즉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문서가 아닌 코드로 보여주는 것</a:t>
            </a:r>
            <a:r>
              <a:rPr lang="en-US" altLang="ko-KR" sz="1050" b="1" dirty="0"/>
              <a:t>.</a:t>
            </a:r>
          </a:p>
          <a:p>
            <a:endParaRPr lang="ko-KR" altLang="en-US" sz="1050" dirty="0"/>
          </a:p>
          <a:p>
            <a:r>
              <a:rPr lang="ko-KR" altLang="en-US" sz="1050" dirty="0"/>
              <a:t>좀 더 작은 단위로 개발을 해서</a:t>
            </a:r>
            <a:r>
              <a:rPr lang="en-US" altLang="ko-KR" sz="1050" dirty="0"/>
              <a:t>, </a:t>
            </a:r>
            <a:r>
              <a:rPr lang="ko-KR" altLang="en-US" sz="1050" dirty="0"/>
              <a:t>해당 부분을 직접 고객에게 선보이고 피드백을 빠르게 전달받아 수정이나 이슈처리에 대한 기민한 대응을 하는 것</a:t>
            </a:r>
            <a:r>
              <a:rPr lang="en-US" altLang="ko-KR" sz="1050" dirty="0"/>
              <a:t>.</a:t>
            </a:r>
          </a:p>
          <a:p>
            <a:br>
              <a:rPr lang="en-US" altLang="ko-KR" sz="1050" dirty="0"/>
            </a:br>
            <a:endParaRPr lang="en-US" altLang="ko-KR" sz="1050" dirty="0"/>
          </a:p>
          <a:p>
            <a:r>
              <a:rPr lang="en-US" altLang="ko-KR" sz="1050" b="1" dirty="0"/>
              <a:t>Waterfall </a:t>
            </a:r>
            <a:r>
              <a:rPr lang="ko-KR" altLang="en-US" sz="1050" b="1" dirty="0"/>
              <a:t>단점 </a:t>
            </a:r>
            <a:r>
              <a:rPr lang="en-US" altLang="ko-KR" sz="1050" b="1" dirty="0"/>
              <a:t>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50" dirty="0"/>
              <a:t>Waterfall</a:t>
            </a:r>
            <a:r>
              <a:rPr lang="ko-KR" altLang="en-US" sz="1050" dirty="0"/>
              <a:t> 방식의 요구분석</a:t>
            </a:r>
            <a:r>
              <a:rPr lang="en-US" altLang="ko-KR" sz="1050" dirty="0"/>
              <a:t>, </a:t>
            </a:r>
            <a:r>
              <a:rPr lang="ko-KR" altLang="en-US" sz="1050" dirty="0"/>
              <a:t>기획 단계에서 진행했던 일련의 과정들이 고객의 요구를 </a:t>
            </a:r>
            <a:r>
              <a:rPr lang="en-US" altLang="ko-KR" sz="1050" dirty="0"/>
              <a:t>100% </a:t>
            </a:r>
            <a:r>
              <a:rPr lang="ko-KR" altLang="en-US" sz="1050" dirty="0"/>
              <a:t>충족하는 경우가 거의 없다</a:t>
            </a:r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/>
              <a:t>프로젝트 전체를 대상으로 </a:t>
            </a:r>
            <a:r>
              <a:rPr lang="en-US" altLang="ko-KR" sz="1050" dirty="0"/>
              <a:t>Planning</a:t>
            </a:r>
            <a:r>
              <a:rPr lang="ko-KR" altLang="en-US" sz="1050" dirty="0"/>
              <a:t> 하므로  프로젝트 전체에 대한 기획문서가 나온 후 개발에 들어가는 등의 진행 방식</a:t>
            </a:r>
            <a:endParaRPr lang="en-US" altLang="ko-KR" sz="105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/>
              <a:t>개발 단계에서 개발을 하더라도 그것도 역시 예측할 수 없는 이슈들이 터져 나온다는 점</a:t>
            </a:r>
            <a:endParaRPr lang="en-US" altLang="ko-KR" sz="1050" dirty="0"/>
          </a:p>
          <a:p>
            <a:endParaRPr lang="en-US" altLang="ko-KR" sz="1050" dirty="0"/>
          </a:p>
          <a:p>
            <a:br>
              <a:rPr lang="ko-KR" altLang="en-US" sz="1050" dirty="0"/>
            </a:br>
            <a:r>
              <a:rPr lang="ko-KR" altLang="en-US" sz="1050" b="1" dirty="0"/>
              <a:t>이러한 이슈들이 처리되지 않은 채로 엉키게 되면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코드 품질은 떨어지고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요구사항은 모두 충족되지 않은 상태의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만족스럽지 않은 결과물이 나오게 되며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시간은 자꾸 미뤄지고 종료 예측 정확도가 떨어짐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247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Agile</a:t>
            </a:r>
            <a:r>
              <a:rPr lang="ko-KR" altLang="en-US" sz="3200" b="1" dirty="0"/>
              <a:t>을 지원하는 도구 </a:t>
            </a:r>
            <a:r>
              <a:rPr lang="en-US" altLang="ko-KR" sz="3200" b="1" dirty="0"/>
              <a:t>: Scrum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1F7E7-CFE2-4269-B3BC-9BF369703B13}"/>
              </a:ext>
            </a:extLst>
          </p:cNvPr>
          <p:cNvSpPr txBox="1"/>
          <p:nvPr/>
        </p:nvSpPr>
        <p:spPr>
          <a:xfrm>
            <a:off x="351024" y="1028473"/>
            <a:ext cx="11553109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Scrum</a:t>
            </a:r>
            <a:r>
              <a:rPr lang="ko-KR" altLang="ko-KR" sz="1400" dirty="0">
                <a:latin typeface="+mn-ea"/>
              </a:rPr>
              <a:t>은 스프린트를 기반으로 애자일 방법론을 실행하고,</a:t>
            </a:r>
            <a:r>
              <a:rPr lang="en-US" altLang="ko-KR" sz="1400" dirty="0">
                <a:latin typeface="+mn-ea"/>
              </a:rPr>
              <a:t> Kanban</a:t>
            </a:r>
            <a:r>
              <a:rPr lang="ko-KR" altLang="ko-KR" sz="1400" dirty="0">
                <a:latin typeface="+mn-ea"/>
              </a:rPr>
              <a:t>은 </a:t>
            </a:r>
            <a:r>
              <a:rPr lang="ko-KR" altLang="ko-KR" sz="1400" dirty="0" err="1">
                <a:latin typeface="+mn-ea"/>
              </a:rPr>
              <a:t>Work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In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Process를</a:t>
            </a:r>
            <a:r>
              <a:rPr lang="ko-KR" altLang="ko-KR" sz="1400" dirty="0">
                <a:latin typeface="+mn-ea"/>
              </a:rPr>
              <a:t> 제한하여 실행</a:t>
            </a:r>
            <a:r>
              <a:rPr lang="ko-KR" altLang="en-US" sz="1400" dirty="0">
                <a:latin typeface="+mn-ea"/>
              </a:rPr>
              <a:t>한</a:t>
            </a:r>
            <a:r>
              <a:rPr lang="ko-KR" altLang="ko-KR" sz="1400" dirty="0">
                <a:latin typeface="+mn-ea"/>
              </a:rPr>
              <a:t>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+mn-ea"/>
              </a:rPr>
              <a:t>Scrum (</a:t>
            </a:r>
            <a:r>
              <a:rPr lang="ko-KR" altLang="ko-KR" sz="1400" b="1" dirty="0">
                <a:latin typeface="+mn-ea"/>
              </a:rPr>
              <a:t>스크럼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ko-KR" sz="1400" b="1" dirty="0">
                <a:latin typeface="+mn-ea"/>
              </a:rPr>
              <a:t>은</a:t>
            </a:r>
            <a:br>
              <a:rPr lang="ko-KR" altLang="ko-KR" sz="1400" b="1" dirty="0">
                <a:latin typeface="+mn-ea"/>
              </a:rPr>
            </a:br>
            <a:r>
              <a:rPr lang="ko-KR" altLang="ko-KR" sz="1400" dirty="0">
                <a:latin typeface="+mn-ea"/>
              </a:rPr>
              <a:t>스프린트 작업 단위를 부여하고 (스프린트는 보통 2주를 기준으로 하고, 팀의 특성에 맞춰 줄이거나 늘릴 수 있다.)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+mn-ea"/>
              </a:rPr>
              <a:t>하나의</a:t>
            </a:r>
            <a:r>
              <a:rPr lang="ko-KR" altLang="ko-KR" sz="1400" dirty="0">
                <a:latin typeface="+mn-ea"/>
              </a:rPr>
              <a:t> 스프린트가 시작하는 월요일날 하루에 걸쳐 해당 스프린트 기간 동안 작업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latin typeface="+mn-ea"/>
              </a:rPr>
              <a:t>할 수 있는 개발자 개개인의 시간들을 모두 합쳐 총 작업시간을 책정하고, 스프린트 동안 할 작업들을 추산하는 “</a:t>
            </a:r>
            <a:r>
              <a:rPr lang="ko-KR" altLang="ko-KR" sz="1400" dirty="0" err="1">
                <a:latin typeface="+mn-ea"/>
              </a:rPr>
              <a:t>플래닝"을</a:t>
            </a:r>
            <a:r>
              <a:rPr lang="ko-KR" altLang="ko-KR" sz="1400" dirty="0">
                <a:latin typeface="+mn-ea"/>
              </a:rPr>
              <a:t> 진행</a:t>
            </a:r>
            <a:r>
              <a:rPr lang="ko-KR" altLang="en-US" sz="1400" dirty="0">
                <a:latin typeface="+mn-ea"/>
              </a:rPr>
              <a:t>한다</a:t>
            </a:r>
            <a:r>
              <a:rPr lang="ko-KR" altLang="ko-KR" sz="1400" dirty="0"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latin typeface="+mn-ea"/>
              </a:rPr>
              <a:t>또한 해당 스프린트가 끝나는 주의 금요일에는 그동안 </a:t>
            </a:r>
            <a:r>
              <a:rPr lang="ko-KR" altLang="ko-KR" sz="1400" dirty="0" err="1">
                <a:latin typeface="+mn-ea"/>
              </a:rPr>
              <a:t>플래닝을</a:t>
            </a:r>
            <a:r>
              <a:rPr lang="ko-KR" altLang="ko-KR" sz="1400" dirty="0">
                <a:latin typeface="+mn-ea"/>
              </a:rPr>
              <a:t> 통해 진행했던 작업들에 대한 “</a:t>
            </a:r>
            <a:r>
              <a:rPr lang="ko-KR" altLang="ko-KR" sz="1400" dirty="0" err="1">
                <a:latin typeface="+mn-ea"/>
              </a:rPr>
              <a:t>회고"를</a:t>
            </a:r>
            <a:r>
              <a:rPr lang="ko-KR" altLang="ko-KR" sz="1400" dirty="0">
                <a:latin typeface="+mn-ea"/>
              </a:rPr>
              <a:t> 진행</a:t>
            </a:r>
            <a:r>
              <a:rPr lang="ko-KR" altLang="en-US" sz="1400" dirty="0">
                <a:latin typeface="+mn-ea"/>
              </a:rPr>
              <a:t>한다</a:t>
            </a:r>
            <a:r>
              <a:rPr lang="ko-KR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+mn-ea"/>
              </a:rPr>
              <a:t>Planning</a:t>
            </a:r>
            <a:r>
              <a:rPr lang="ko-KR" altLang="ko-KR" sz="1400" dirty="0">
                <a:latin typeface="+mn-ea"/>
              </a:rPr>
              <a:t>은 PO(</a:t>
            </a:r>
            <a:r>
              <a:rPr lang="ko-KR" altLang="ko-KR" sz="1400" dirty="0" err="1">
                <a:latin typeface="+mn-ea"/>
              </a:rPr>
              <a:t>product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owner</a:t>
            </a:r>
            <a:r>
              <a:rPr lang="ko-KR" altLang="ko-KR" sz="1400" dirty="0">
                <a:latin typeface="+mn-ea"/>
              </a:rPr>
              <a:t>), 스크럼마스터, 개발자 들이 모여 </a:t>
            </a:r>
            <a:r>
              <a:rPr lang="en-US" altLang="ko-KR" sz="1400" dirty="0">
                <a:latin typeface="+mn-ea"/>
              </a:rPr>
              <a:t>Planning</a:t>
            </a:r>
            <a:r>
              <a:rPr lang="ko-KR" altLang="ko-KR" sz="1400" dirty="0">
                <a:latin typeface="+mn-ea"/>
              </a:rPr>
              <a:t> 포커를 통해 진행</a:t>
            </a:r>
            <a:r>
              <a:rPr lang="ko-KR" altLang="en-US" sz="1400" dirty="0">
                <a:latin typeface="+mn-ea"/>
              </a:rPr>
              <a:t>한</a:t>
            </a:r>
            <a:r>
              <a:rPr lang="ko-KR" altLang="ko-KR" sz="1400" dirty="0">
                <a:latin typeface="+mn-ea"/>
              </a:rPr>
              <a:t>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PO는</a:t>
            </a:r>
            <a:r>
              <a:rPr lang="ko-KR" altLang="ko-KR" sz="1400" dirty="0">
                <a:latin typeface="+mn-ea"/>
              </a:rPr>
              <a:t> 고객을 대변하는 비즈니스 담당자 입니다.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latin typeface="+mn-ea"/>
              </a:rPr>
              <a:t>비즈니스의 입장에서 필요한 기능들을 말하는 역할을 담당</a:t>
            </a:r>
            <a:r>
              <a:rPr lang="ko-KR" altLang="en-US" sz="1400" dirty="0">
                <a:latin typeface="+mn-ea"/>
              </a:rPr>
              <a:t>한다</a:t>
            </a:r>
            <a:r>
              <a:rPr lang="ko-KR" altLang="ko-KR" sz="1400" dirty="0">
                <a:latin typeface="+mn-ea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>
                <a:latin typeface="+mn-ea"/>
              </a:rPr>
              <a:t>Scrum</a:t>
            </a:r>
            <a:r>
              <a:rPr lang="ko-KR" altLang="ko-KR" sz="1400" dirty="0">
                <a:latin typeface="+mn-ea"/>
              </a:rPr>
              <a:t> </a:t>
            </a:r>
            <a:r>
              <a:rPr lang="ko-KR" altLang="ko-KR" sz="1400" dirty="0" err="1">
                <a:latin typeface="+mn-ea"/>
              </a:rPr>
              <a:t>Master는</a:t>
            </a:r>
            <a:r>
              <a:rPr lang="ko-KR" altLang="ko-KR" sz="1400" dirty="0">
                <a:latin typeface="+mn-ea"/>
              </a:rPr>
              <a:t> 개발의 측면에서 </a:t>
            </a:r>
            <a:r>
              <a:rPr lang="ko-KR" altLang="ko-KR" sz="1400" dirty="0" err="1">
                <a:latin typeface="+mn-ea"/>
              </a:rPr>
              <a:t>PO가</a:t>
            </a:r>
            <a:r>
              <a:rPr lang="ko-KR" altLang="ko-KR" sz="1400" dirty="0">
                <a:latin typeface="+mn-ea"/>
              </a:rPr>
              <a:t> 말한 비즈니스 기능들을 개발 가능한 단위로 쪼개고 조율하는 역할을 </a:t>
            </a:r>
            <a:r>
              <a:rPr lang="ko-KR" altLang="en-US" sz="1400" dirty="0">
                <a:latin typeface="+mn-ea"/>
              </a:rPr>
              <a:t>한다</a:t>
            </a:r>
            <a:r>
              <a:rPr lang="ko-KR" altLang="ko-KR" sz="1400" dirty="0">
                <a:latin typeface="+mn-ea"/>
              </a:rPr>
              <a:t>.</a:t>
            </a:r>
            <a:br>
              <a:rPr lang="ko-KR" altLang="ko-KR" sz="1400" dirty="0">
                <a:latin typeface="+mn-ea"/>
              </a:rPr>
            </a:br>
            <a:r>
              <a:rPr lang="ko-KR" altLang="ko-KR" sz="1400" dirty="0">
                <a:latin typeface="+mn-ea"/>
              </a:rPr>
              <a:t>여기서 핵심은 개발 가능한 단위의 분리는 최대한 작은 단위로 쪼개는 것이 좋다는 것</a:t>
            </a:r>
            <a:r>
              <a:rPr lang="ko-KR" altLang="en-US" sz="1400" dirty="0">
                <a:latin typeface="+mn-ea"/>
              </a:rPr>
              <a:t>이다</a:t>
            </a:r>
            <a:r>
              <a:rPr lang="ko-KR" altLang="ko-KR" sz="1400" dirty="0">
                <a:latin typeface="+mn-ea"/>
              </a:rPr>
              <a:t>. (스크럼마스터는 개발자들 중 돌아가면서 하기도 </a:t>
            </a:r>
            <a:r>
              <a:rPr lang="ko-KR" altLang="en-US" sz="1400" dirty="0">
                <a:latin typeface="+mn-ea"/>
              </a:rPr>
              <a:t>한</a:t>
            </a:r>
            <a:r>
              <a:rPr lang="ko-KR" altLang="ko-KR" sz="1400" dirty="0">
                <a:latin typeface="+mn-ea"/>
              </a:rPr>
              <a:t>다)</a:t>
            </a:r>
          </a:p>
        </p:txBody>
      </p:sp>
    </p:spTree>
    <p:extLst>
      <p:ext uri="{BB962C8B-B14F-4D97-AF65-F5344CB8AC3E}">
        <p14:creationId xmlns:p14="http://schemas.microsoft.com/office/powerpoint/2010/main" val="26594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Agile</a:t>
            </a:r>
            <a:r>
              <a:rPr lang="ko-KR" altLang="en-US" sz="3200" b="1" dirty="0"/>
              <a:t>을 지원하는 도구 </a:t>
            </a:r>
            <a:r>
              <a:rPr lang="en-US" altLang="ko-KR" sz="3200" b="1" dirty="0"/>
              <a:t>: Scrum Example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1F7E7-CFE2-4269-B3BC-9BF369703B13}"/>
              </a:ext>
            </a:extLst>
          </p:cNvPr>
          <p:cNvSpPr txBox="1"/>
          <p:nvPr/>
        </p:nvSpPr>
        <p:spPr>
          <a:xfrm>
            <a:off x="351024" y="1028473"/>
            <a:ext cx="11553109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100" dirty="0">
                <a:latin typeface="+mn-ea"/>
              </a:rPr>
              <a:t>관리자 페이지 개발 (</a:t>
            </a:r>
            <a:r>
              <a:rPr lang="ko-KR" altLang="ko-KR" sz="1100" dirty="0" err="1">
                <a:latin typeface="+mn-ea"/>
              </a:rPr>
              <a:t>bad</a:t>
            </a:r>
            <a:r>
              <a:rPr lang="ko-KR" altLang="ko-KR" sz="1100" dirty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100" dirty="0">
                <a:latin typeface="+mn-ea"/>
              </a:rPr>
              <a:t>관리자 페이지 내 회원가입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기능 중 이메일 인증 부분 개발(</a:t>
            </a:r>
            <a:r>
              <a:rPr lang="ko-KR" altLang="ko-KR" sz="1100" dirty="0" err="1">
                <a:latin typeface="+mn-ea"/>
              </a:rPr>
              <a:t>good</a:t>
            </a:r>
            <a:r>
              <a:rPr lang="ko-KR" altLang="ko-KR" sz="1100" dirty="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쪼개진 각 카드들을 가지고 개발자들이 삼삼오오 모여 앉아 </a:t>
            </a:r>
            <a:r>
              <a:rPr lang="en-US" altLang="ko-KR" sz="1100" dirty="0">
                <a:latin typeface="+mn-ea"/>
              </a:rPr>
              <a:t>Planning</a:t>
            </a:r>
            <a:r>
              <a:rPr lang="ko-KR" altLang="ko-KR" sz="1100" dirty="0">
                <a:latin typeface="+mn-ea"/>
              </a:rPr>
              <a:t> 포커를 시작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하나의</a:t>
            </a:r>
            <a:r>
              <a:rPr lang="ko-KR" altLang="ko-KR" sz="1100" dirty="0">
                <a:latin typeface="+mn-ea"/>
              </a:rPr>
              <a:t> 카드에 대해 개발 시간이 얼마나 걸릴 지를 추정하는 작업.</a:t>
            </a:r>
            <a:r>
              <a:rPr lang="en-US" altLang="ko-KR" sz="1100" dirty="0">
                <a:latin typeface="+mn-ea"/>
              </a:rPr>
              <a:t>)</a:t>
            </a:r>
            <a:endParaRPr lang="ko-KR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날짜 단위가 적힌 포커카드를 모두 집어 </a:t>
            </a:r>
            <a:r>
              <a:rPr lang="ko-KR" altLang="en-US" sz="1100" dirty="0">
                <a:latin typeface="+mn-ea"/>
              </a:rPr>
              <a:t>든</a:t>
            </a:r>
            <a:r>
              <a:rPr lang="ko-KR" altLang="ko-KR" sz="1100" dirty="0">
                <a:latin typeface="+mn-ea"/>
              </a:rPr>
              <a:t>다. (0.5h, 1h, 2h, 3h, 4h, 5h, </a:t>
            </a:r>
            <a:r>
              <a:rPr lang="ko-KR" altLang="ko-KR" sz="1100" dirty="0" err="1">
                <a:latin typeface="+mn-ea"/>
              </a:rPr>
              <a:t>infinite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까지 존재하며, 팀의 특징에 따라 </a:t>
            </a:r>
            <a:r>
              <a:rPr lang="ko-KR" altLang="ko-KR" sz="1100" dirty="0" err="1">
                <a:latin typeface="+mn-ea"/>
              </a:rPr>
              <a:t>day로</a:t>
            </a:r>
            <a:r>
              <a:rPr lang="ko-KR" altLang="ko-KR" sz="1100" dirty="0">
                <a:latin typeface="+mn-ea"/>
              </a:rPr>
              <a:t> 바뀌기도, </a:t>
            </a:r>
            <a:r>
              <a:rPr lang="ko-KR" altLang="ko-KR" sz="1100" dirty="0" err="1">
                <a:latin typeface="+mn-ea"/>
              </a:rPr>
              <a:t>point로</a:t>
            </a:r>
            <a:r>
              <a:rPr lang="ko-KR" altLang="ko-KR" sz="1100" dirty="0">
                <a:latin typeface="+mn-ea"/>
              </a:rPr>
              <a:t> 바뀌기도 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다.)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그리고 이슈카드가 등장</a:t>
            </a:r>
            <a:r>
              <a:rPr lang="ko-KR" altLang="en-US" sz="1100" dirty="0">
                <a:latin typeface="+mn-ea"/>
              </a:rPr>
              <a:t>한다</a:t>
            </a:r>
            <a:r>
              <a:rPr lang="ko-KR" altLang="ko-KR" sz="1100" dirty="0">
                <a:latin typeface="+mn-ea"/>
              </a:rPr>
              <a:t>.(위에서 작성했던 관리자 페이지 내 회원가입기능 중 이메일 인증 부분 개발)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하나, 둘, 셋을 외치고 동시에 모든 “</a:t>
            </a:r>
            <a:r>
              <a:rPr lang="ko-KR" altLang="ko-KR" sz="1100" b="1" dirty="0" err="1">
                <a:latin typeface="+mn-ea"/>
              </a:rPr>
              <a:t>개발자</a:t>
            </a:r>
            <a:r>
              <a:rPr lang="ko-KR" altLang="ko-KR" sz="1100" dirty="0" err="1">
                <a:latin typeface="+mn-ea"/>
              </a:rPr>
              <a:t>”들이</a:t>
            </a:r>
            <a:r>
              <a:rPr lang="ko-KR" altLang="ko-KR" sz="1100" dirty="0">
                <a:latin typeface="+mn-ea"/>
              </a:rPr>
              <a:t> 포커 게임을 하듯, 남들이 보지 못하게 카드를 </a:t>
            </a:r>
            <a:r>
              <a:rPr lang="ko-KR" altLang="en-US" sz="1100" dirty="0">
                <a:latin typeface="+mn-ea"/>
              </a:rPr>
              <a:t>낸다</a:t>
            </a:r>
            <a:r>
              <a:rPr lang="ko-KR" altLang="ko-KR" sz="1100" dirty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해당 기능을 구현하는데 필요한 사항들을 각자 </a:t>
            </a:r>
            <a:r>
              <a:rPr lang="ko-KR" altLang="en-US" sz="1100" dirty="0">
                <a:latin typeface="+mn-ea"/>
              </a:rPr>
              <a:t>고려하여</a:t>
            </a:r>
            <a:r>
              <a:rPr lang="ko-KR" altLang="ko-KR" sz="1100" dirty="0">
                <a:latin typeface="+mn-ea"/>
              </a:rPr>
              <a:t>, 본인이 해당 이슈카드를 맡았</a:t>
            </a:r>
            <a:r>
              <a:rPr lang="ko-KR" altLang="en-US" sz="1100" dirty="0">
                <a:latin typeface="+mn-ea"/>
              </a:rPr>
              <a:t>을 때 </a:t>
            </a:r>
            <a:r>
              <a:rPr lang="ko-KR" altLang="ko-KR" sz="1100" dirty="0">
                <a:latin typeface="+mn-ea"/>
              </a:rPr>
              <a:t>걸릴 추정시간을 포커카드로 제시.</a:t>
            </a:r>
            <a:r>
              <a:rPr lang="en-US" altLang="ko-KR" sz="1100" dirty="0">
                <a:latin typeface="+mn-ea"/>
              </a:rPr>
              <a:t> (</a:t>
            </a:r>
            <a:r>
              <a:rPr lang="ko-KR" altLang="en-US" sz="1100" dirty="0">
                <a:latin typeface="+mn-ea"/>
              </a:rPr>
              <a:t>이 때 </a:t>
            </a:r>
            <a:r>
              <a:rPr lang="ko-KR" altLang="ko-KR" sz="1100" dirty="0">
                <a:latin typeface="+mn-ea"/>
              </a:rPr>
              <a:t>어떤 카드를 누가 맡을 지는 정하지 않</a:t>
            </a:r>
            <a:r>
              <a:rPr lang="ko-KR" altLang="en-US" sz="1100" dirty="0">
                <a:latin typeface="+mn-ea"/>
              </a:rPr>
              <a:t>음</a:t>
            </a:r>
            <a:r>
              <a:rPr lang="en-US" altLang="ko-KR" sz="1100" dirty="0">
                <a:latin typeface="+mn-ea"/>
              </a:rPr>
              <a:t>.)</a:t>
            </a:r>
            <a:endParaRPr lang="ko-KR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100" dirty="0">
                <a:latin typeface="+mn-ea"/>
              </a:rPr>
              <a:t>“</a:t>
            </a:r>
            <a:r>
              <a:rPr lang="ko-KR" altLang="ko-KR" sz="1100" dirty="0">
                <a:latin typeface="+mn-ea"/>
              </a:rPr>
              <a:t>관리자 페이지 내 로그인 부분 개발</a:t>
            </a:r>
            <a:r>
              <a:rPr lang="en-US" altLang="ko-KR" sz="1100" dirty="0">
                <a:latin typeface="+mn-ea"/>
              </a:rPr>
              <a:t>”</a:t>
            </a:r>
            <a:r>
              <a:rPr lang="ko-KR" altLang="ko-KR" sz="1100" dirty="0">
                <a:latin typeface="+mn-ea"/>
              </a:rPr>
              <a:t> 이라는 이슈카드에 대해서,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철수는 3h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ko-KR" sz="1100" dirty="0">
                <a:latin typeface="+mn-ea"/>
              </a:rPr>
              <a:t> 순이는 1h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ko-KR" sz="1100" dirty="0">
                <a:latin typeface="+mn-ea"/>
              </a:rPr>
              <a:t>영자는 5h라고 제안했</a:t>
            </a:r>
            <a:r>
              <a:rPr lang="ko-KR" altLang="en-US" sz="1100" dirty="0">
                <a:latin typeface="+mn-ea"/>
              </a:rPr>
              <a:t>다고 하자</a:t>
            </a:r>
            <a:r>
              <a:rPr lang="ko-KR" altLang="ko-KR" sz="1100" dirty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그럼 가장 길게 추정한 영자와 가장 짧게 추정한 </a:t>
            </a:r>
            <a:r>
              <a:rPr lang="ko-KR" altLang="ko-KR" sz="1100" dirty="0" err="1">
                <a:latin typeface="+mn-ea"/>
              </a:rPr>
              <a:t>순이가</a:t>
            </a:r>
            <a:r>
              <a:rPr lang="ko-KR" altLang="ko-KR" sz="1100" dirty="0">
                <a:latin typeface="+mn-ea"/>
              </a:rPr>
              <a:t> 그 자리에서 바로 본인이 왜 그렇게 추정했는지 사람들을 상대로 설명을 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그리고 나서 다시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ko-KR" sz="1100" dirty="0">
                <a:latin typeface="+mn-ea"/>
              </a:rPr>
              <a:t> 포커를 </a:t>
            </a:r>
            <a:r>
              <a:rPr lang="ko-KR" altLang="en-US" sz="1100" dirty="0">
                <a:latin typeface="+mn-ea"/>
              </a:rPr>
              <a:t>한다</a:t>
            </a:r>
            <a:r>
              <a:rPr lang="ko-KR" altLang="ko-KR" sz="1100" dirty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철수 2h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ko-KR" sz="1100" dirty="0">
                <a:latin typeface="+mn-ea"/>
              </a:rPr>
              <a:t> 순이 2.5h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ko-KR" sz="1100" dirty="0">
                <a:latin typeface="+mn-ea"/>
              </a:rPr>
              <a:t> 영자 3h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간격이 줄어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들긴 했지만 또 일치 하지 않</a:t>
            </a:r>
            <a:r>
              <a:rPr lang="ko-KR" altLang="en-US" sz="1100" dirty="0">
                <a:latin typeface="+mn-ea"/>
              </a:rPr>
              <a:t>았다고 하자</a:t>
            </a:r>
            <a:r>
              <a:rPr lang="ko-KR" altLang="ko-KR" sz="1100" dirty="0">
                <a:latin typeface="+mn-ea"/>
              </a:rPr>
              <a:t>. 그럼 가장 짧은 철수와 가장 긴 영자가 또 이야기를 </a:t>
            </a:r>
            <a:r>
              <a:rPr lang="ko-KR" altLang="en-US" sz="1100" dirty="0">
                <a:latin typeface="+mn-ea"/>
              </a:rPr>
              <a:t>한다</a:t>
            </a:r>
            <a:r>
              <a:rPr lang="ko-KR" altLang="ko-KR" sz="1100" dirty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</a:p>
          <a:p>
            <a:pPr marL="228600" lvl="0" indent="-2286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100" dirty="0">
                <a:latin typeface="+mn-ea"/>
              </a:rPr>
              <a:t>이런 작업이 모든 개발자가 만장일치가 나올 때 까지 진행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</a:t>
            </a:r>
            <a:endParaRPr lang="en-US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100" dirty="0">
                <a:latin typeface="+mn-ea"/>
              </a:rPr>
            </a:br>
            <a:r>
              <a:rPr lang="ko-KR" altLang="ko-KR" sz="1100" b="1" dirty="0">
                <a:latin typeface="+mn-ea"/>
              </a:rPr>
              <a:t>핵심은 모든 이슈카드에 대해 만장일치 </a:t>
            </a:r>
            <a:r>
              <a:rPr lang="ko-KR" altLang="en-US" sz="1100" b="1" dirty="0">
                <a:latin typeface="+mn-ea"/>
              </a:rPr>
              <a:t>이</a:t>
            </a:r>
            <a:r>
              <a:rPr lang="ko-KR" altLang="ko-KR" sz="1100" b="1" dirty="0">
                <a:latin typeface="+mn-ea"/>
              </a:rPr>
              <a:t>다.</a:t>
            </a:r>
            <a:endParaRPr lang="en-US" altLang="ko-KR" sz="1100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100" b="1" dirty="0">
                <a:latin typeface="+mn-ea"/>
              </a:rPr>
            </a:br>
            <a:r>
              <a:rPr lang="ko-KR" altLang="ko-KR" sz="1100" dirty="0">
                <a:latin typeface="+mn-ea"/>
              </a:rPr>
              <a:t>이렇다 보니 </a:t>
            </a:r>
            <a:r>
              <a:rPr lang="ko-KR" altLang="en-US" sz="1100" dirty="0">
                <a:latin typeface="+mn-ea"/>
              </a:rPr>
              <a:t>하나의</a:t>
            </a:r>
            <a:r>
              <a:rPr lang="ko-KR" altLang="ko-KR" sz="1100" dirty="0">
                <a:latin typeface="+mn-ea"/>
              </a:rPr>
              <a:t> 스프린트</a:t>
            </a:r>
            <a:r>
              <a:rPr lang="ko-KR" altLang="en-US" sz="1100" dirty="0">
                <a:latin typeface="+mn-ea"/>
              </a:rPr>
              <a:t>에서</a:t>
            </a:r>
            <a:r>
              <a:rPr lang="ko-KR" altLang="ko-KR" sz="1100" dirty="0">
                <a:latin typeface="+mn-ea"/>
              </a:rPr>
              <a:t> 해야 하는 모든 이슈카드에 대해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ko-KR" sz="1100" dirty="0">
                <a:latin typeface="+mn-ea"/>
              </a:rPr>
              <a:t> 하는 작업은 생각보다 시간이 많이 들고 꽤 어려운 작업</a:t>
            </a:r>
            <a:r>
              <a:rPr lang="ko-KR" altLang="en-US" sz="1100" dirty="0">
                <a:latin typeface="+mn-ea"/>
              </a:rPr>
              <a:t>이</a:t>
            </a:r>
            <a:r>
              <a:rPr lang="ko-KR" altLang="ko-KR" sz="1100" dirty="0">
                <a:latin typeface="+mn-ea"/>
              </a:rPr>
              <a:t>다.</a:t>
            </a:r>
            <a:r>
              <a:rPr lang="en-US" altLang="ko-KR" sz="1100" dirty="0">
                <a:latin typeface="+mn-ea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latin typeface="+mn-ea"/>
              </a:rPr>
              <a:t>그럼에도 불구하고, 꼭 해야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하는 가치가 있는 작업이</a:t>
            </a:r>
            <a:r>
              <a:rPr lang="ko-KR" altLang="en-US" sz="1100" dirty="0">
                <a:latin typeface="+mn-ea"/>
              </a:rPr>
              <a:t>기도 하다</a:t>
            </a:r>
            <a:r>
              <a:rPr lang="ko-KR" altLang="ko-KR" sz="1100" dirty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이렇게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en-US" sz="1100" dirty="0">
                <a:latin typeface="Arial" panose="020B0604020202020204" pitchFamily="34" charset="0"/>
                <a:ea typeface="charter"/>
              </a:rPr>
              <a:t>을</a:t>
            </a:r>
            <a:r>
              <a:rPr lang="ko-KR" altLang="ko-KR" sz="1100" dirty="0">
                <a:latin typeface="+mn-ea"/>
              </a:rPr>
              <a:t> 통해 시간이 추정된 모든 이슈카드들을 가지고 개발자들은 한 스프린트 동안 개발을 진행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카드를 </a:t>
            </a:r>
            <a:r>
              <a:rPr lang="ko-KR" altLang="ko-KR" sz="1100" dirty="0" err="1">
                <a:latin typeface="+mn-ea"/>
              </a:rPr>
              <a:t>끌어다</a:t>
            </a:r>
            <a:r>
              <a:rPr lang="ko-KR" altLang="ko-KR" sz="1100" dirty="0">
                <a:latin typeface="+mn-ea"/>
              </a:rPr>
              <a:t> </a:t>
            </a:r>
            <a:r>
              <a:rPr lang="ko-KR" altLang="ko-KR" sz="1100" dirty="0" err="1">
                <a:latin typeface="+mn-ea"/>
              </a:rPr>
              <a:t>in</a:t>
            </a:r>
            <a:r>
              <a:rPr lang="ko-KR" altLang="ko-KR" sz="1100" dirty="0">
                <a:latin typeface="+mn-ea"/>
              </a:rPr>
              <a:t> </a:t>
            </a:r>
            <a:r>
              <a:rPr lang="ko-KR" altLang="ko-KR" sz="1100" dirty="0" err="1">
                <a:latin typeface="+mn-ea"/>
              </a:rPr>
              <a:t>progress</a:t>
            </a:r>
            <a:r>
              <a:rPr lang="ko-KR" altLang="ko-KR" sz="1100" dirty="0">
                <a:latin typeface="+mn-ea"/>
              </a:rPr>
              <a:t> 부분에 옮겨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두고 작업을 진행하죠.</a:t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>어떤 카드를 선택할지는 본인 마음입니다. 먼저 선택하는 사람이 본인이 더 하고 싶은 카드를 들고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가서 시작하면 </a:t>
            </a:r>
            <a:r>
              <a:rPr lang="ko-KR" altLang="en-US" sz="1100" dirty="0">
                <a:latin typeface="+mn-ea"/>
              </a:rPr>
              <a:t>된</a:t>
            </a:r>
            <a:r>
              <a:rPr lang="ko-KR" altLang="ko-KR" sz="1100" dirty="0">
                <a:latin typeface="+mn-ea"/>
              </a:rPr>
              <a:t>다.</a:t>
            </a:r>
            <a:endParaRPr lang="en-US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latin typeface="+mn-ea"/>
              </a:rPr>
              <a:t>“스프린트는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en-US" sz="1100" dirty="0">
                <a:latin typeface="Arial" panose="020B0604020202020204" pitchFamily="34" charset="0"/>
                <a:ea typeface="charter"/>
              </a:rPr>
              <a:t>을</a:t>
            </a:r>
            <a:r>
              <a:rPr lang="ko-KR" altLang="ko-KR" sz="1100" dirty="0">
                <a:latin typeface="+mn-ea"/>
              </a:rPr>
              <a:t> 통해 해당 스프린트에 진행할 작업을 정하고 시간을 추정했기 때문에,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때 정해진 작업을 스프린트 기간 내에 완료하는 것을 목표로 달</a:t>
            </a:r>
            <a:r>
              <a:rPr lang="ko-KR" altLang="en-US" sz="1100" dirty="0">
                <a:latin typeface="+mn-ea"/>
              </a:rPr>
              <a:t>린</a:t>
            </a:r>
            <a:r>
              <a:rPr lang="ko-KR" altLang="ko-KR" sz="1100" dirty="0">
                <a:latin typeface="+mn-ea"/>
              </a:rPr>
              <a:t>다.”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latin typeface="+mn-ea"/>
              </a:rPr>
              <a:t>때문에 </a:t>
            </a:r>
            <a:r>
              <a:rPr lang="ko-KR" altLang="ko-KR" sz="1100" b="1" dirty="0">
                <a:latin typeface="+mn-ea"/>
              </a:rPr>
              <a:t>스프린트 중간에 들어오는 이슈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ko-KR" sz="1100" b="1" dirty="0">
                <a:latin typeface="+mn-ea"/>
              </a:rPr>
              <a:t>카드는 무조건 다음 스프린트의 </a:t>
            </a:r>
            <a:r>
              <a:rPr lang="ko-KR" altLang="ko-KR" sz="1100" b="1" dirty="0" err="1">
                <a:latin typeface="+mn-ea"/>
              </a:rPr>
              <a:t>BackLog로</a:t>
            </a:r>
            <a:r>
              <a:rPr lang="ko-KR" altLang="ko-KR" sz="1100" b="1" dirty="0">
                <a:latin typeface="+mn-ea"/>
              </a:rPr>
              <a:t> 들어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ko-KR" sz="1100" b="1" dirty="0">
                <a:latin typeface="+mn-ea"/>
              </a:rPr>
              <a:t>가게 되</a:t>
            </a:r>
            <a:r>
              <a:rPr lang="ko-KR" altLang="en-US" sz="1100" b="1" dirty="0">
                <a:latin typeface="+mn-ea"/>
              </a:rPr>
              <a:t>고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ko-KR" sz="1100" b="1" dirty="0">
                <a:latin typeface="+mn-ea"/>
              </a:rPr>
              <a:t> 해당 스프린트 기간동안 고려하지 않</a:t>
            </a:r>
            <a:r>
              <a:rPr lang="ko-KR" altLang="en-US" sz="1100" b="1" dirty="0">
                <a:latin typeface="+mn-ea"/>
              </a:rPr>
              <a:t>는</a:t>
            </a:r>
            <a:r>
              <a:rPr lang="ko-KR" altLang="ko-KR" sz="1100" b="1" dirty="0">
                <a:latin typeface="+mn-ea"/>
              </a:rPr>
              <a:t>다.</a:t>
            </a:r>
            <a:endParaRPr lang="en-US" altLang="ko-KR" sz="1100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latin typeface="+mn-ea"/>
              </a:rPr>
              <a:t>(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ko-KR" sz="1100" dirty="0">
                <a:latin typeface="+mn-ea"/>
              </a:rPr>
              <a:t> 할 당시에 고려된 이슈카드들을 기준으로 시간을 산정했고 약속한 기간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내에 끝내는 것을 약속했기 때문</a:t>
            </a:r>
            <a:r>
              <a:rPr lang="ko-KR" altLang="en-US" sz="1100" dirty="0">
                <a:latin typeface="+mn-ea"/>
              </a:rPr>
              <a:t>이</a:t>
            </a:r>
            <a:r>
              <a:rPr lang="ko-KR" altLang="ko-KR" sz="1100" dirty="0">
                <a:latin typeface="+mn-ea"/>
              </a:rPr>
              <a:t>다.)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>
                <a:latin typeface="+mn-ea"/>
              </a:rPr>
              <a:t>이렇게 스프린트를 진행한 후 스프린트 마지막날 스프린트 기간 동안 진행한 작업들을 </a:t>
            </a:r>
            <a:r>
              <a:rPr lang="en-US" altLang="ko-KR" sz="1100" dirty="0">
                <a:latin typeface="Arial" panose="020B0604020202020204" pitchFamily="34" charset="0"/>
                <a:ea typeface="charter"/>
              </a:rPr>
              <a:t>Planning</a:t>
            </a:r>
            <a:r>
              <a:rPr lang="ko-KR" altLang="ko-KR" sz="1100" dirty="0">
                <a:latin typeface="+mn-ea"/>
              </a:rPr>
              <a:t> 내용을 가지고 회고를 </a:t>
            </a:r>
            <a:r>
              <a:rPr lang="ko-KR" altLang="en-US" sz="1100" dirty="0">
                <a:latin typeface="+mn-ea"/>
              </a:rPr>
              <a:t>한</a:t>
            </a:r>
            <a:r>
              <a:rPr lang="ko-KR" altLang="ko-KR" sz="1100" dirty="0">
                <a:latin typeface="+mn-ea"/>
              </a:rPr>
              <a:t>다.</a:t>
            </a: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>이슈가 있었던 부분, 잘한 점, 부족했던 점, 아쉬웠던 점, 더 나아졌으면 하는 점 등등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ko-KR" sz="1100" dirty="0">
                <a:latin typeface="+mn-ea"/>
              </a:rPr>
              <a:t>많은 의견들이 오가는 자리</a:t>
            </a:r>
            <a:r>
              <a:rPr lang="ko-KR" altLang="en-US" sz="1100" dirty="0">
                <a:latin typeface="+mn-ea"/>
              </a:rPr>
              <a:t>이</a:t>
            </a:r>
            <a:r>
              <a:rPr lang="ko-KR" altLang="ko-KR" sz="1100" dirty="0">
                <a:latin typeface="+mn-ea"/>
              </a:rPr>
              <a:t>다.</a:t>
            </a:r>
            <a:endParaRPr lang="en-US" altLang="ko-KR" sz="1100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100" dirty="0">
                <a:latin typeface="+mn-ea"/>
              </a:rPr>
            </a:br>
            <a:r>
              <a:rPr lang="ko-KR" altLang="ko-KR" sz="1100" dirty="0">
                <a:latin typeface="+mn-ea"/>
              </a:rPr>
              <a:t>다과와 커피를 함께하며 스프린트를 진행하는 동안 발생했던 이슈가 다음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스프린트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때는 고려될 수 있도록 서로의 경험을 공유하는 무겁지 않은 </a:t>
            </a:r>
            <a:r>
              <a:rPr lang="en-US" altLang="ko-KR" sz="1100" dirty="0">
                <a:latin typeface="+mn-ea"/>
              </a:rPr>
              <a:t>“</a:t>
            </a:r>
            <a:r>
              <a:rPr lang="ko-KR" altLang="ko-KR" sz="1100" dirty="0" err="1">
                <a:latin typeface="+mn-ea"/>
              </a:rPr>
              <a:t>팀웍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ko-KR" sz="1100" dirty="0">
                <a:latin typeface="+mn-ea"/>
              </a:rPr>
              <a:t>다지기</a:t>
            </a:r>
            <a:r>
              <a:rPr lang="en-US" altLang="ko-KR" sz="1100" dirty="0">
                <a:latin typeface="+mn-ea"/>
              </a:rPr>
              <a:t>”</a:t>
            </a:r>
            <a:r>
              <a:rPr lang="ko-KR" altLang="ko-KR" sz="1100" dirty="0">
                <a:latin typeface="+mn-ea"/>
              </a:rPr>
              <a:t> 이기도 </a:t>
            </a:r>
            <a:r>
              <a:rPr lang="ko-KR" altLang="en-US" sz="1100" dirty="0">
                <a:latin typeface="+mn-ea"/>
              </a:rPr>
              <a:t>하다</a:t>
            </a:r>
            <a:r>
              <a:rPr lang="ko-KR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5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Agile</a:t>
            </a:r>
            <a:r>
              <a:rPr lang="ko-KR" altLang="en-US" sz="3200" b="1" dirty="0"/>
              <a:t>을 지원하는 도구 </a:t>
            </a:r>
            <a:r>
              <a:rPr lang="en-US" altLang="ko-KR" sz="3200" b="1" dirty="0"/>
              <a:t>: Kanban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1F7E7-CFE2-4269-B3BC-9BF369703B13}"/>
              </a:ext>
            </a:extLst>
          </p:cNvPr>
          <p:cNvSpPr txBox="1"/>
          <p:nvPr/>
        </p:nvSpPr>
        <p:spPr>
          <a:xfrm>
            <a:off x="351024" y="1028473"/>
            <a:ext cx="11553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+mn-ea"/>
              </a:rPr>
              <a:t>Scrum</a:t>
            </a:r>
            <a:r>
              <a:rPr lang="ko-KR" altLang="ko-KR" sz="1200" dirty="0">
                <a:latin typeface="+mn-ea"/>
              </a:rPr>
              <a:t>은 스프린트를 기반으로 애자일 방법론을 실행하고,</a:t>
            </a:r>
            <a:r>
              <a:rPr lang="en-US" altLang="ko-KR" sz="1200" dirty="0">
                <a:latin typeface="+mn-ea"/>
              </a:rPr>
              <a:t> Kanban</a:t>
            </a:r>
            <a:r>
              <a:rPr lang="ko-KR" altLang="ko-KR" sz="1200" dirty="0">
                <a:latin typeface="+mn-ea"/>
              </a:rPr>
              <a:t>은 </a:t>
            </a:r>
            <a:r>
              <a:rPr lang="ko-KR" altLang="ko-KR" sz="1200" dirty="0" err="1">
                <a:latin typeface="+mn-ea"/>
              </a:rPr>
              <a:t>Work</a:t>
            </a:r>
            <a:r>
              <a:rPr lang="ko-KR" altLang="ko-KR" sz="1200" dirty="0">
                <a:latin typeface="+mn-ea"/>
              </a:rPr>
              <a:t> </a:t>
            </a:r>
            <a:r>
              <a:rPr lang="ko-KR" altLang="ko-KR" sz="1200" dirty="0" err="1">
                <a:latin typeface="+mn-ea"/>
              </a:rPr>
              <a:t>In</a:t>
            </a:r>
            <a:r>
              <a:rPr lang="ko-KR" altLang="ko-KR" sz="1200" dirty="0">
                <a:latin typeface="+mn-ea"/>
              </a:rPr>
              <a:t> </a:t>
            </a:r>
            <a:r>
              <a:rPr lang="ko-KR" altLang="ko-KR" sz="1200" dirty="0" err="1">
                <a:latin typeface="+mn-ea"/>
              </a:rPr>
              <a:t>Process를</a:t>
            </a:r>
            <a:r>
              <a:rPr lang="ko-KR" altLang="ko-KR" sz="1200" dirty="0">
                <a:latin typeface="+mn-ea"/>
              </a:rPr>
              <a:t> 제한하여 실행</a:t>
            </a:r>
            <a:r>
              <a:rPr lang="ko-KR" altLang="en-US" sz="1200" dirty="0">
                <a:latin typeface="+mn-ea"/>
              </a:rPr>
              <a:t>한</a:t>
            </a:r>
            <a:r>
              <a:rPr lang="ko-KR" altLang="ko-KR" sz="1200" dirty="0">
                <a:latin typeface="+mn-ea"/>
              </a:rPr>
              <a:t>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200" b="1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ea"/>
              </a:rPr>
              <a:t>Kanban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</a:t>
            </a:r>
            <a:r>
              <a:rPr kumimoji="0" lang="ko-KR" altLang="ko-KR" sz="1200" b="1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칸반</a:t>
            </a:r>
            <a:r>
              <a:rPr kumimoji="0" lang="en-US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은 WIP (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Work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In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Progress)제한이 핵심입니다.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매일 오전 데일리 미팅을 진행 해 오늘 할 일을 공유하고 어제 한 일을 간단히 리뷰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다(15분 정도)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과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Scrum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의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가장 두드러지는 차이는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은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스프린트 기간이 정해져 있지 않다는 것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이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Scrum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처럼 약속된 종료일이 없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는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것이다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2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또한 이슈카드가 들어올 때마다 데일리 미팅에서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Planning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포커를 통해 시간 추정 작업을 하지만 해당 이슈카드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가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언제 시작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되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어서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언제 처리될 지는 스크럼처럼 정해진 기간이 없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endParaRPr kumimoji="0" lang="en-US" altLang="ko-KR" sz="12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이슈카드는 기한없이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backlog에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쌓이게 되고, 연속적인 일의 흐름에서 급한 작업단위 순서대로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in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progress에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이슈카드를 넣고 처리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그 대신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In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Progress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Bar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에 넣을 수 있는 이슈카드의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갯수가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제한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된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 (이는 팀의 특성을 고려하여 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개수를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제한하고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WIP에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여유가 있을 시에만 백로그에서 카드를 옮겨올 수 있다.)</a:t>
            </a:r>
            <a:endParaRPr kumimoji="0" lang="en-US" altLang="ko-KR" sz="12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주로,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프로젝트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같</a:t>
            </a:r>
            <a:r>
              <a:rPr lang="ko-KR" altLang="en-US" sz="1200" dirty="0">
                <a:latin typeface="+mn-ea"/>
              </a:rPr>
              <a:t>이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종료일이 정해져야 하는 업무가 많이 발생하는 경우는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Scrum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,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지속적인 업무를 다루며 프로젝트 개발 및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ops까지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함께 다뤄야 하는 상대적으로 작은 단위의 팀에서는 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을 사용하는 것이 효율적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이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</a:t>
            </a:r>
            <a:endParaRPr kumimoji="0" lang="en-US" altLang="ko-KR" sz="12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마지막으로,</a:t>
            </a: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HotFix라는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 이슈를 다루는 관점에 대한 </a:t>
            </a:r>
            <a:r>
              <a:rPr lang="en-US" altLang="ko-KR" sz="1200" b="1" dirty="0">
                <a:latin typeface="+mn-ea"/>
              </a:rPr>
              <a:t>Scrum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과 </a:t>
            </a:r>
            <a:r>
              <a:rPr kumimoji="0" lang="en-US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의 차이</a:t>
            </a:r>
            <a:r>
              <a:rPr kumimoji="0" lang="ko-KR" altLang="en-US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는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endParaRPr kumimoji="0" lang="en-US" altLang="ko-KR" sz="12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HotFix란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말 그대로, 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예측되지 않았던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 요청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이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운영되고 있는 서비스라면 고객이 마주친 버그 일 수도 있고,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PO가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플래닝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당시에는 미처 정의하지 못했던 급한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business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requirement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일 수 있다.</a:t>
            </a: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200" b="1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ea"/>
              </a:rPr>
              <a:t>Scrum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에서는 </a:t>
            </a:r>
            <a:r>
              <a:rPr kumimoji="0" lang="ko-KR" altLang="ko-KR" sz="1200" b="1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HotFix는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 해당 스프린트에 “절대”</a:t>
            </a:r>
            <a:r>
              <a:rPr kumimoji="0" lang="en-US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넣지 않</a:t>
            </a:r>
            <a:r>
              <a:rPr kumimoji="0" lang="ko-KR" altLang="en-US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는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다.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스프린트 진행 중 발생하는 모든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HotFix는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무조건 다음 스프린트의 </a:t>
            </a:r>
            <a:r>
              <a:rPr kumimoji="0" lang="en-US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BackLog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로 쌓이게 되고 다음의 업무가 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된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(운영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중인 서비스라면 개발자가 돌아가며 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유지보수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sustainment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)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업무를 맡기도 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다)</a:t>
            </a:r>
            <a:endParaRPr kumimoji="0" lang="ko-KR" altLang="ko-KR" sz="6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200" b="1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Kanban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에서는 </a:t>
            </a:r>
            <a:r>
              <a:rPr kumimoji="0" lang="ko-KR" altLang="ko-KR" sz="1200" b="1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 또한 바로 프로젝트 </a:t>
            </a:r>
            <a:r>
              <a:rPr lang="en-US" altLang="ko-KR" sz="1200" b="1" dirty="0">
                <a:latin typeface="+mn-ea"/>
              </a:rPr>
              <a:t>B</a:t>
            </a:r>
            <a:r>
              <a:rPr kumimoji="0" lang="ko-KR" altLang="ko-KR" sz="1200" b="1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acklog에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 쌓</a:t>
            </a:r>
            <a:r>
              <a:rPr lang="ko-KR" altLang="en-US" sz="1200" b="1" dirty="0">
                <a:latin typeface="+mn-ea"/>
              </a:rPr>
              <a:t>는</a:t>
            </a:r>
            <a:r>
              <a:rPr kumimoji="0" lang="ko-KR" altLang="ko-KR" sz="1200" b="1" u="none" strike="noStrike" cap="none" normalizeH="0" baseline="0" dirty="0">
                <a:ln>
                  <a:noFill/>
                </a:ln>
                <a:effectLst/>
                <a:latin typeface="+mn-ea"/>
              </a:rPr>
              <a:t>다.</a:t>
            </a:r>
            <a:b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쌓여진 </a:t>
            </a:r>
            <a:r>
              <a:rPr kumimoji="0" lang="ko-KR" altLang="ko-KR" sz="1200" b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Hotfix를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바로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바로 처리할 수 있</a:t>
            </a:r>
            <a:r>
              <a:rPr lang="ko-KR" altLang="en-US" sz="1200" dirty="0">
                <a:latin typeface="+mn-ea"/>
              </a:rPr>
              <a:t>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. 해당 프로젝트를 끝내기 위해 처리해야 할 이슈카드로 동일하게 취급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다. 이는 시간</a:t>
            </a:r>
            <a:r>
              <a:rPr kumimoji="0" lang="en-US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추정을 통해 이슈카드를 언제까지 처리할지 약속하지 않기 때문에 가능한 일</a:t>
            </a:r>
            <a:r>
              <a:rPr kumimoji="0" lang="ko-KR" altLang="en-US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이다</a:t>
            </a:r>
            <a:r>
              <a:rPr kumimoji="0" lang="ko-KR" altLang="ko-KR" sz="1200" b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endParaRPr kumimoji="0" lang="ko-KR" altLang="ko-KR" sz="14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8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ko-KR" altLang="en-US" sz="3200" b="1" dirty="0" err="1"/>
              <a:t>라코스</a:t>
            </a:r>
            <a:r>
              <a:rPr lang="ko-KR" altLang="en-US" sz="3200" b="1" dirty="0"/>
              <a:t> 개발 방법 </a:t>
            </a:r>
            <a:r>
              <a:rPr lang="en-US" altLang="ko-KR" sz="3200" b="1" dirty="0"/>
              <a:t>: As-Is </a:t>
            </a:r>
            <a:r>
              <a:rPr lang="ko-KR" altLang="en-US" sz="3200" b="1" dirty="0"/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1F7E7-CFE2-4269-B3BC-9BF369703B13}"/>
              </a:ext>
            </a:extLst>
          </p:cNvPr>
          <p:cNvSpPr txBox="1"/>
          <p:nvPr/>
        </p:nvSpPr>
        <p:spPr>
          <a:xfrm>
            <a:off x="351024" y="1028473"/>
            <a:ext cx="11553109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시스템 전반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고객 요구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필요 사항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대해 포괄적으로 이해하고 담당하는 직원이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시스템 개발 소요시간을 추정할 수 있는 경험이나 능력이 </a:t>
            </a:r>
            <a:r>
              <a:rPr lang="ko-KR" altLang="en-US" sz="1400" dirty="0" err="1">
                <a:latin typeface="+mn-ea"/>
              </a:rPr>
              <a:t>갖추어져</a:t>
            </a:r>
            <a:r>
              <a:rPr lang="ko-KR" altLang="en-US" sz="1400" dirty="0">
                <a:latin typeface="+mn-ea"/>
              </a:rPr>
              <a:t> 있지 않다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내부 개발자 양성이 초기 단계라 여러 가지 개발 능력이 </a:t>
            </a:r>
            <a:r>
              <a:rPr lang="ko-KR" altLang="en-US" sz="1400" dirty="0" err="1">
                <a:latin typeface="+mn-ea"/>
              </a:rPr>
              <a:t>갖추어져</a:t>
            </a:r>
            <a:r>
              <a:rPr lang="ko-KR" altLang="en-US" sz="1400" dirty="0">
                <a:latin typeface="+mn-ea"/>
              </a:rPr>
              <a:t> 있지 않다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외부 상황에 따라 일정이 좌지우지 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중장기 개발 로드맵을 유지할 수 없다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여러가지 버전의 시스템이 개발되어 이미 고객에게 배포된 상태라</a:t>
            </a:r>
            <a:r>
              <a:rPr lang="en-US" altLang="ko-KR" sz="1400" dirty="0">
                <a:latin typeface="+mn-ea"/>
              </a:rPr>
              <a:t>, Hotfix</a:t>
            </a:r>
            <a:r>
              <a:rPr lang="ko-KR" altLang="en-US" sz="1400" dirty="0">
                <a:latin typeface="+mn-ea"/>
              </a:rPr>
              <a:t>에 대한 요구사항의 우선순위가 높다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각 영업 진행 상황에 대한 각 팀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영업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개발</a:t>
            </a:r>
            <a:r>
              <a:rPr lang="en-US" altLang="ko-KR" sz="1400" dirty="0">
                <a:latin typeface="+mn-ea"/>
              </a:rPr>
              <a:t>-Delivery </a:t>
            </a:r>
            <a:r>
              <a:rPr lang="ko-KR" altLang="en-US" sz="1400" dirty="0">
                <a:latin typeface="+mn-ea"/>
              </a:rPr>
              <a:t>관련 팀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간의 정보 공유 부족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설계 산출물에 대한 피드백이 거의 없고 시스템 개발 완료 후 대부분의 요구사항이 표출되어 시스템을 다시 개발해야 하는 상황</a:t>
            </a:r>
            <a:r>
              <a:rPr lang="en-US" altLang="ko-KR" sz="1400" dirty="0">
                <a:latin typeface="+mn-ea"/>
              </a:rPr>
              <a:t>.</a:t>
            </a:r>
            <a:endParaRPr lang="ko-KR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36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8BD4-F9EB-49A3-901E-1473132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47393"/>
            <a:ext cx="10515600" cy="681080"/>
          </a:xfrm>
        </p:spPr>
        <p:txBody>
          <a:bodyPr>
            <a:noAutofit/>
          </a:bodyPr>
          <a:lstStyle/>
          <a:p>
            <a:r>
              <a:rPr lang="ko-KR" altLang="en-US" sz="3200" b="1" dirty="0" err="1"/>
              <a:t>라코스</a:t>
            </a:r>
            <a:r>
              <a:rPr lang="ko-KR" altLang="en-US" sz="3200" b="1" dirty="0"/>
              <a:t> 개발 방법 </a:t>
            </a:r>
            <a:r>
              <a:rPr lang="en-US" altLang="ko-KR" sz="3200" b="1" dirty="0"/>
              <a:t>: To-Be </a:t>
            </a:r>
            <a:r>
              <a:rPr lang="ko-KR" altLang="en-US" sz="3200" b="1" dirty="0"/>
              <a:t>고려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1F7E7-CFE2-4269-B3BC-9BF369703B13}"/>
              </a:ext>
            </a:extLst>
          </p:cNvPr>
          <p:cNvSpPr txBox="1"/>
          <p:nvPr/>
        </p:nvSpPr>
        <p:spPr>
          <a:xfrm>
            <a:off x="351024" y="1028473"/>
            <a:ext cx="1155310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개발 규모로는 </a:t>
            </a:r>
            <a:r>
              <a:rPr lang="en-US" altLang="ko-KR" sz="1400" dirty="0">
                <a:latin typeface="+mn-ea"/>
              </a:rPr>
              <a:t>Waterfall </a:t>
            </a:r>
            <a:r>
              <a:rPr lang="ko-KR" altLang="en-US" sz="1400" dirty="0">
                <a:latin typeface="+mn-ea"/>
              </a:rPr>
              <a:t>방식으로 접근하는 것이 맞으나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기능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수정 요청이 잦아 </a:t>
            </a:r>
            <a:r>
              <a:rPr lang="en-US" altLang="ko-KR" sz="1400" dirty="0">
                <a:latin typeface="+mn-ea"/>
              </a:rPr>
              <a:t>Agile</a:t>
            </a:r>
            <a:r>
              <a:rPr lang="ko-KR" altLang="en-US" sz="1400" dirty="0">
                <a:latin typeface="+mn-ea"/>
              </a:rPr>
              <a:t>로 접근하는 것이 </a:t>
            </a:r>
            <a:r>
              <a:rPr lang="ko-KR" altLang="en-US" sz="1400" dirty="0" err="1">
                <a:latin typeface="+mn-ea"/>
              </a:rPr>
              <a:t>바람직</a:t>
            </a:r>
            <a:r>
              <a:rPr lang="ko-KR" altLang="en-US" sz="1400" dirty="0">
                <a:latin typeface="+mn-ea"/>
              </a:rPr>
              <a:t> 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개발자의 역량으로는 아직 </a:t>
            </a:r>
            <a:r>
              <a:rPr lang="en-US" altLang="ko-KR" sz="1400" dirty="0">
                <a:latin typeface="+mn-ea"/>
              </a:rPr>
              <a:t>Agile-Scrum</a:t>
            </a:r>
            <a:r>
              <a:rPr lang="ko-KR" altLang="en-US" sz="1400" dirty="0">
                <a:latin typeface="+mn-ea"/>
              </a:rPr>
              <a:t> 보다는 </a:t>
            </a:r>
            <a:r>
              <a:rPr lang="en-US" altLang="ko-KR" sz="1400" dirty="0">
                <a:latin typeface="+mn-ea"/>
              </a:rPr>
              <a:t>Agile-Kanban</a:t>
            </a:r>
            <a:r>
              <a:rPr lang="ko-KR" altLang="en-US" sz="1400" dirty="0">
                <a:latin typeface="+mn-ea"/>
              </a:rPr>
              <a:t>이 일정 관리에 유리하다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</a:rPr>
              <a:t>비즈니스 환경을 고려할 때 </a:t>
            </a:r>
            <a:r>
              <a:rPr lang="en-US" altLang="ko-KR" sz="1400" dirty="0">
                <a:latin typeface="+mn-ea"/>
              </a:rPr>
              <a:t>Agile-Kanban</a:t>
            </a:r>
            <a:r>
              <a:rPr lang="ko-KR" altLang="en-US" sz="1400" dirty="0">
                <a:latin typeface="+mn-ea"/>
              </a:rPr>
              <a:t>이 훨씬 더 개발 단계에 유연성을 제공할 것으로 판단된다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400" dirty="0">
                <a:latin typeface="+mn-ea"/>
              </a:rPr>
              <a:t>Agile-Kanban</a:t>
            </a:r>
            <a:r>
              <a:rPr lang="ko-KR" altLang="en-US" sz="1400" dirty="0">
                <a:latin typeface="+mn-ea"/>
              </a:rPr>
              <a:t>을 지원할 시스템은 필수</a:t>
            </a:r>
            <a:r>
              <a:rPr lang="en-US" altLang="ko-KR" sz="1400" dirty="0">
                <a:latin typeface="+mn-ea"/>
              </a:rPr>
              <a:t>.</a:t>
            </a:r>
            <a:endParaRPr lang="ko-KR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4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1763</Words>
  <Application>Microsoft Office PowerPoint</Application>
  <PresentationFormat>와이드스크린</PresentationFormat>
  <Paragraphs>169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charter</vt:lpstr>
      <vt:lpstr>맑은 고딕</vt:lpstr>
      <vt:lpstr>Arial</vt:lpstr>
      <vt:lpstr>Office 테마</vt:lpstr>
      <vt:lpstr>라코스 개발 방법론</vt:lpstr>
      <vt:lpstr>고객이 생각했던 의자와 개발단계를 거치며 변하는 의자</vt:lpstr>
      <vt:lpstr>프로젝트 관리 방법론</vt:lpstr>
      <vt:lpstr>Waterfall vs Agile</vt:lpstr>
      <vt:lpstr>Agile을 지원하는 도구 : Scrum</vt:lpstr>
      <vt:lpstr>Agile을 지원하는 도구 : Scrum Example</vt:lpstr>
      <vt:lpstr>Agile을 지원하는 도구 : Kanban</vt:lpstr>
      <vt:lpstr>라코스 개발 방법 : As-Is 분석</vt:lpstr>
      <vt:lpstr>라코스 개발 방법 : To-Be 고려 사항</vt:lpstr>
      <vt:lpstr>라코스 개발 프로세스 : To-Be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라코스 개발 방법론</dc:title>
  <dc:creator>Anddy Hong</dc:creator>
  <cp:lastModifiedBy>Anddy Hong</cp:lastModifiedBy>
  <cp:revision>27</cp:revision>
  <dcterms:created xsi:type="dcterms:W3CDTF">2021-06-17T02:06:41Z</dcterms:created>
  <dcterms:modified xsi:type="dcterms:W3CDTF">2021-07-01T03:10:50Z</dcterms:modified>
</cp:coreProperties>
</file>