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89750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B83C9-54FF-4643-ADF3-9BCCB6F2D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1029A9-D177-4D89-A92A-32C4DD807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757C3-1FD3-463F-A8E8-CFD78E5D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7E19-3934-44F8-A980-AFEDA9A819B7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787666-AD52-4449-A262-0C2E57742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F4AB4-A71D-4031-B6D3-A380DF91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D7EF-D2B1-4467-9EEB-0F85C60A4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73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E368A-0BB0-4A5A-A149-88C06C57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12A51-65DE-419C-8084-A63444ED1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6E92B-F74A-41AB-BF38-1F59EA8B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7E19-3934-44F8-A980-AFEDA9A819B7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4D0CD-65E5-432C-8D9B-FFC3BDC4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99E5C1-8DB1-4A8E-B450-66C61F3E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D7EF-D2B1-4467-9EEB-0F85C60A4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63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9F86E1-3B05-4A5A-91B3-95B4A28A6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C73566-A60B-45AD-A8DF-FCA958D13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3DF48-8782-4B0E-95C6-17F9C10B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7E19-3934-44F8-A980-AFEDA9A819B7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94F63-A905-4961-98C4-277A69BA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286E45-8713-4012-A8E1-B7865A11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D7EF-D2B1-4467-9EEB-0F85C60A4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00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EF377-F5B5-4BAC-8FDC-CE218FBE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8F08FF-B585-4F9B-9B32-77E8DE158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466F8-1406-436C-8486-94BAF89A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7E19-3934-44F8-A980-AFEDA9A819B7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7084A1-2F32-49CD-BE74-9BB4C61C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91836-A098-4CF4-93A1-9521629E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D7EF-D2B1-4467-9EEB-0F85C60A4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58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7ED49-1A56-459E-97C7-EBD114F02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045AC-4084-4EEE-9769-790B9E5AA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C6CEB-7A46-4B36-95D2-AFA59500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7E19-3934-44F8-A980-AFEDA9A819B7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559A31-1F19-450E-9B7B-CFF24B1E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3B12B-D347-4A6B-BC7D-94703298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D7EF-D2B1-4467-9EEB-0F85C60A4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54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F8662-C11A-4483-A66B-E191EAB2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97B41-2465-4070-898D-8E6C14CBE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84EEAB-B916-42B8-BD75-381AFF4F3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8F43DA-D3BE-433F-A654-5F96715F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7E19-3934-44F8-A980-AFEDA9A819B7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57CC3-1167-48C5-8D3C-BD36EA4A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8C78C3-8319-4E67-97CF-9F041945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D7EF-D2B1-4467-9EEB-0F85C60A4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67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AE28A-8B76-49E2-A7B9-72192F71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C8E775-3530-4D33-9536-7F9A3D99E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967C19-B56F-4082-A662-BC97780F2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678416-1CBD-4353-9DB3-6E2D27FBA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D353C6-E87E-45E2-AF35-71917F1EA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D3BF20-1BA3-437F-92FF-2B777EE4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7E19-3934-44F8-A980-AFEDA9A819B7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F0609D-B4B6-44C5-9BC2-360D7E75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3B515D-FDF8-44A3-ADFB-C09F33FA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D7EF-D2B1-4467-9EEB-0F85C60A4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75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3A1E4-A539-4A93-9459-9C8358BB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F1975-F0CD-4EEB-BB92-DAFAF03A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7E19-3934-44F8-A980-AFEDA9A819B7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6D707B-DFF0-40B1-815A-92451610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1F49ED-3A20-44AF-8767-A101360B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D7EF-D2B1-4467-9EEB-0F85C60A4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62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BD3823-B9C5-40E2-8A5B-BD04F3726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7E19-3934-44F8-A980-AFEDA9A819B7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56BC3C-C407-40C8-9ACC-7D92F323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B541DF-AED4-41E6-9437-717B1067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D7EF-D2B1-4467-9EEB-0F85C60A4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9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F0982-874F-422B-88AC-AED493D36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E6D3B-AB4C-4B15-B79F-6100BB59B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537E11-8774-4FBD-A5A9-E81E828C9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ECEE89-EC89-416A-A729-8CA994A4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7E19-3934-44F8-A980-AFEDA9A819B7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43572C-281E-462B-BA81-B0802785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1AB3E6-ED1A-48BA-A5CB-40A2CB69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D7EF-D2B1-4467-9EEB-0F85C60A4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85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114DC-FCD8-457B-B46A-431704E3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C5A722-DE2E-4D6F-824A-66F57ADB1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AAFD63-7460-41AD-847B-B7FE443AF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F2951F-E9B7-43D0-A160-B3C42C07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7E19-3934-44F8-A980-AFEDA9A819B7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E4FAED-A80F-4096-AAD7-D2296BFD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57DB09-2D80-4C41-B87C-65CE5ABB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D7EF-D2B1-4467-9EEB-0F85C60A4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31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DA616B-28D0-4269-9D44-B385C8BD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34727D-8431-4C3D-AFAF-E220C2F2B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7182F3-D2A3-4163-83A5-62713EFA6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37E19-3934-44F8-A980-AFEDA9A819B7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355537-9061-4486-9344-B806F2199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9D330-6005-4848-98EB-F20E0817C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3D7EF-D2B1-4467-9EEB-0F85C60A4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71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B6343-8ED6-4AC4-A3D8-CB77FE9E4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BugZilla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B1D6BD-B330-48DD-82F5-4F5EDF040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 anchorCtr="0"/>
          <a:lstStyle/>
          <a:p>
            <a:pPr algn="r"/>
            <a:r>
              <a:rPr lang="ko-KR" altLang="en-US" dirty="0"/>
              <a:t>▷</a:t>
            </a:r>
            <a:r>
              <a:rPr lang="en-US" altLang="ko-KR" dirty="0"/>
              <a:t>2022.02 </a:t>
            </a:r>
            <a:r>
              <a:rPr lang="en-US" altLang="ko-KR" dirty="0" err="1"/>
              <a:t>Racos</a:t>
            </a:r>
            <a:r>
              <a:rPr lang="en-US" altLang="ko-KR" dirty="0"/>
              <a:t> 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6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2FAF6-7A42-43AC-9CD9-B0A78B58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06" y="242742"/>
            <a:ext cx="10515600" cy="807892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Life Cycle of a BUG</a:t>
            </a:r>
            <a:endParaRPr lang="ko-KR" altLang="en-US" sz="40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CE0292F-98A5-4695-9656-AAA54C021031}"/>
              </a:ext>
            </a:extLst>
          </p:cNvPr>
          <p:cNvSpPr/>
          <p:nvPr/>
        </p:nvSpPr>
        <p:spPr>
          <a:xfrm>
            <a:off x="8118763" y="1625600"/>
            <a:ext cx="1708727" cy="37869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UNCONFIRMED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8BB704C-C90A-432B-A1BE-E6BF20036FF0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8973127" y="1246909"/>
            <a:ext cx="0" cy="37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CC2CFB7-74C6-4CA2-802B-EA033A1ECE62}"/>
              </a:ext>
            </a:extLst>
          </p:cNvPr>
          <p:cNvSpPr/>
          <p:nvPr/>
        </p:nvSpPr>
        <p:spPr>
          <a:xfrm>
            <a:off x="5212772" y="2447637"/>
            <a:ext cx="1766456" cy="3786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NEW</a:t>
            </a:r>
            <a:endParaRPr lang="ko-KR" altLang="en-US" sz="12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03406B3-655B-40F1-BAA0-B1C7B4B16075}"/>
              </a:ext>
            </a:extLst>
          </p:cNvPr>
          <p:cNvSpPr/>
          <p:nvPr/>
        </p:nvSpPr>
        <p:spPr>
          <a:xfrm>
            <a:off x="5212772" y="3350490"/>
            <a:ext cx="1766456" cy="3786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ASSIGNED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4D4513E-B634-4FA3-8B39-1764918CFBEE}"/>
              </a:ext>
            </a:extLst>
          </p:cNvPr>
          <p:cNvSpPr/>
          <p:nvPr/>
        </p:nvSpPr>
        <p:spPr>
          <a:xfrm>
            <a:off x="5212772" y="4334164"/>
            <a:ext cx="1766456" cy="3786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RESOLVED</a:t>
            </a:r>
            <a:endParaRPr lang="ko-KR" altLang="en-US" sz="12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CCF79CF-067F-454C-8A41-0B6BE9BF30A0}"/>
              </a:ext>
            </a:extLst>
          </p:cNvPr>
          <p:cNvSpPr/>
          <p:nvPr/>
        </p:nvSpPr>
        <p:spPr>
          <a:xfrm>
            <a:off x="6979228" y="5243946"/>
            <a:ext cx="1766456" cy="3786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VERIFIED</a:t>
            </a:r>
            <a:endParaRPr lang="ko-KR" altLang="en-US" sz="12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5CB3F35-5F4F-4D3A-A426-28D65E62AAAC}"/>
              </a:ext>
            </a:extLst>
          </p:cNvPr>
          <p:cNvSpPr/>
          <p:nvPr/>
        </p:nvSpPr>
        <p:spPr>
          <a:xfrm>
            <a:off x="5212772" y="6031345"/>
            <a:ext cx="1766456" cy="3786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CLOSED</a:t>
            </a:r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239BFD2-1390-4233-BC24-503EBB832D7A}"/>
              </a:ext>
            </a:extLst>
          </p:cNvPr>
          <p:cNvSpPr/>
          <p:nvPr/>
        </p:nvSpPr>
        <p:spPr>
          <a:xfrm>
            <a:off x="3446316" y="5243946"/>
            <a:ext cx="1766456" cy="3786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REOPEN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32C5BF5-1D49-494C-AF7C-13AE698ADD1B}"/>
              </a:ext>
            </a:extLst>
          </p:cNvPr>
          <p:cNvSpPr/>
          <p:nvPr/>
        </p:nvSpPr>
        <p:spPr>
          <a:xfrm>
            <a:off x="2716643" y="1348510"/>
            <a:ext cx="2649041" cy="634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사용자가 직접 버그로 </a:t>
            </a:r>
            <a:r>
              <a:rPr lang="en-US" altLang="ko-KR" sz="1100" dirty="0">
                <a:solidFill>
                  <a:schemeClr val="tx1"/>
                </a:solidFill>
              </a:rPr>
              <a:t>Confirm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할 수 있거나 </a:t>
            </a:r>
            <a:r>
              <a:rPr lang="en-US" altLang="ko-KR" sz="1100" dirty="0">
                <a:solidFill>
                  <a:schemeClr val="tx1"/>
                </a:solidFill>
              </a:rPr>
              <a:t>UNCONFIRMED </a:t>
            </a:r>
            <a:r>
              <a:rPr lang="ko-KR" altLang="en-US" sz="1100" dirty="0">
                <a:solidFill>
                  <a:schemeClr val="tx1"/>
                </a:solidFill>
              </a:rPr>
              <a:t>상태가 필요 없는 제품으로 부터 발생한 버그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CCDEAE-542D-4E8E-8638-1E370D07CF6F}"/>
              </a:ext>
            </a:extLst>
          </p:cNvPr>
          <p:cNvSpPr/>
          <p:nvPr/>
        </p:nvSpPr>
        <p:spPr>
          <a:xfrm>
            <a:off x="2236345" y="2754745"/>
            <a:ext cx="1459344" cy="997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Possible resolution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FIXED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DUPLICATE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WONTFIX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WORKSFORME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INVALID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2F8B6F36-C9E2-4973-B9C5-CE963CEA65F5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5400000">
            <a:off x="7312891" y="787401"/>
            <a:ext cx="443346" cy="28771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94F729A2-0B29-4A85-A657-93C761CEE0A5}"/>
              </a:ext>
            </a:extLst>
          </p:cNvPr>
          <p:cNvCxnSpPr>
            <a:stCxn id="4" idx="2"/>
            <a:endCxn id="10" idx="3"/>
          </p:cNvCxnSpPr>
          <p:nvPr/>
        </p:nvCxnSpPr>
        <p:spPr>
          <a:xfrm rot="5400000">
            <a:off x="7208406" y="1775114"/>
            <a:ext cx="1535545" cy="19938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5C21127E-5216-4B01-8D59-9DEB4D1E031B}"/>
              </a:ext>
            </a:extLst>
          </p:cNvPr>
          <p:cNvCxnSpPr>
            <a:cxnSpLocks/>
            <a:stCxn id="4" idx="2"/>
            <a:endCxn id="11" idx="3"/>
          </p:cNvCxnSpPr>
          <p:nvPr/>
        </p:nvCxnSpPr>
        <p:spPr>
          <a:xfrm rot="5400000">
            <a:off x="6716569" y="2266951"/>
            <a:ext cx="2519219" cy="19938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AF7E8D1C-880C-4812-AB89-986CB4EA4912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 rot="16200000" flipH="1">
            <a:off x="4836518" y="1188154"/>
            <a:ext cx="464129" cy="20548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2963A1D1-B463-44AC-9F50-4983734DFFF8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rot="5400000">
            <a:off x="4947227" y="4095172"/>
            <a:ext cx="531091" cy="17664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F32579CF-E8DE-4832-9939-291ECF472B56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16200000" flipH="1">
            <a:off x="6713683" y="4095172"/>
            <a:ext cx="531091" cy="17664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F8CD05A3-90EB-4CBA-BACD-6306BC56280B}"/>
              </a:ext>
            </a:extLst>
          </p:cNvPr>
          <p:cNvCxnSpPr>
            <a:stCxn id="13" idx="0"/>
            <a:endCxn id="14" idx="2"/>
          </p:cNvCxnSpPr>
          <p:nvPr/>
        </p:nvCxnSpPr>
        <p:spPr>
          <a:xfrm rot="16200000" flipV="1">
            <a:off x="5008418" y="4943763"/>
            <a:ext cx="408708" cy="17664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AA6A23A6-280E-448B-A60D-9C4C25E0611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6774874" y="4943763"/>
            <a:ext cx="408708" cy="17664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4853ABF-30AD-4352-B17E-6371B3914D8C}"/>
              </a:ext>
            </a:extLst>
          </p:cNvPr>
          <p:cNvCxnSpPr>
            <a:stCxn id="11" idx="1"/>
            <a:endCxn id="16" idx="3"/>
          </p:cNvCxnSpPr>
          <p:nvPr/>
        </p:nvCxnSpPr>
        <p:spPr>
          <a:xfrm flipH="1" flipV="1">
            <a:off x="3695689" y="3253509"/>
            <a:ext cx="1517083" cy="12700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BA2DD6F-7F78-4583-9C1B-455C20E6E6D7}"/>
              </a:ext>
            </a:extLst>
          </p:cNvPr>
          <p:cNvSpPr txBox="1"/>
          <p:nvPr/>
        </p:nvSpPr>
        <p:spPr>
          <a:xfrm>
            <a:off x="6641766" y="4978400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QA </a:t>
            </a:r>
            <a:r>
              <a:rPr lang="ko-KR" altLang="en-US" sz="1100" dirty="0"/>
              <a:t>만족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E62E51-3B1C-49FA-AA47-811CC0F09F6B}"/>
              </a:ext>
            </a:extLst>
          </p:cNvPr>
          <p:cNvSpPr txBox="1"/>
          <p:nvPr/>
        </p:nvSpPr>
        <p:spPr>
          <a:xfrm>
            <a:off x="4935920" y="4978400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QA </a:t>
            </a:r>
            <a:r>
              <a:rPr lang="ko-KR" altLang="en-US" sz="1100" dirty="0"/>
              <a:t>불만족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E2C165-63C5-43D3-97FC-914E08688D22}"/>
              </a:ext>
            </a:extLst>
          </p:cNvPr>
          <p:cNvSpPr txBox="1"/>
          <p:nvPr/>
        </p:nvSpPr>
        <p:spPr>
          <a:xfrm>
            <a:off x="4088284" y="5802402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Bug :</a:t>
            </a:r>
            <a:r>
              <a:rPr lang="ko-KR" altLang="en-US" sz="1100" dirty="0"/>
              <a:t> </a:t>
            </a:r>
            <a:r>
              <a:rPr lang="en-US" altLang="ko-KR" sz="1100" dirty="0"/>
              <a:t>Reopened</a:t>
            </a:r>
            <a:endParaRPr lang="ko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8A5EF45-CC3A-4BE1-BC14-AF46536C7ADB}"/>
              </a:ext>
            </a:extLst>
          </p:cNvPr>
          <p:cNvSpPr txBox="1"/>
          <p:nvPr/>
        </p:nvSpPr>
        <p:spPr>
          <a:xfrm>
            <a:off x="7124580" y="5783929"/>
            <a:ext cx="9941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Bug :</a:t>
            </a:r>
            <a:r>
              <a:rPr lang="ko-KR" altLang="en-US" sz="1100" dirty="0"/>
              <a:t> </a:t>
            </a:r>
            <a:r>
              <a:rPr lang="en-US" altLang="ko-KR" sz="1100" dirty="0"/>
              <a:t>Closed</a:t>
            </a:r>
            <a:endParaRPr lang="ko-KR" altLang="en-US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ADA7441-C05E-4466-9A1E-2CF549FD0BC2}"/>
              </a:ext>
            </a:extLst>
          </p:cNvPr>
          <p:cNvCxnSpPr>
            <a:stCxn id="12" idx="1"/>
            <a:endCxn id="14" idx="3"/>
          </p:cNvCxnSpPr>
          <p:nvPr/>
        </p:nvCxnSpPr>
        <p:spPr>
          <a:xfrm flipH="1">
            <a:off x="5212772" y="5433292"/>
            <a:ext cx="1766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86DE2A7-475D-44CF-B086-EDB16DF8971F}"/>
              </a:ext>
            </a:extLst>
          </p:cNvPr>
          <p:cNvSpPr txBox="1"/>
          <p:nvPr/>
        </p:nvSpPr>
        <p:spPr>
          <a:xfrm>
            <a:off x="5550234" y="5401774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Bug :</a:t>
            </a:r>
            <a:r>
              <a:rPr lang="ko-KR" altLang="en-US" sz="1100" dirty="0"/>
              <a:t> </a:t>
            </a:r>
            <a:r>
              <a:rPr lang="en-US" altLang="ko-KR" sz="1100" dirty="0"/>
              <a:t>Reopened</a:t>
            </a:r>
            <a:endParaRPr lang="ko-KR" altLang="en-US" sz="1100" dirty="0"/>
          </a:p>
        </p:txBody>
      </p: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270480EC-53CF-42D6-ADF5-6EA7A1566F89}"/>
              </a:ext>
            </a:extLst>
          </p:cNvPr>
          <p:cNvCxnSpPr>
            <a:cxnSpLocks/>
            <a:endCxn id="10" idx="1"/>
          </p:cNvCxnSpPr>
          <p:nvPr/>
        </p:nvCxnSpPr>
        <p:spPr>
          <a:xfrm rot="5400000" flipH="1" flipV="1">
            <a:off x="3539870" y="3617395"/>
            <a:ext cx="1750461" cy="15953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0F077C22-BFFD-49DD-9BA4-88C73D4E8D1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616815" y="4523510"/>
            <a:ext cx="1595957" cy="697345"/>
          </a:xfrm>
          <a:prstGeom prst="curvedConnector3">
            <a:avLst>
              <a:gd name="adj1" fmla="val 326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5475E6DF-66EE-441C-8BFA-5321AC293309}"/>
              </a:ext>
            </a:extLst>
          </p:cNvPr>
          <p:cNvCxnSpPr>
            <a:stCxn id="10" idx="1"/>
            <a:endCxn id="9" idx="1"/>
          </p:cNvCxnSpPr>
          <p:nvPr/>
        </p:nvCxnSpPr>
        <p:spPr>
          <a:xfrm rot="10800000">
            <a:off x="5212772" y="2636984"/>
            <a:ext cx="12700" cy="90285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FA9615C-1392-47C8-837C-3A1ED24EE9D4}"/>
              </a:ext>
            </a:extLst>
          </p:cNvPr>
          <p:cNvSpPr txBox="1"/>
          <p:nvPr/>
        </p:nvSpPr>
        <p:spPr>
          <a:xfrm>
            <a:off x="4426004" y="2917194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담당자 변경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7D1335C-8EFB-4DE0-B267-CB62EFA7FF9B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096000" y="2826328"/>
            <a:ext cx="0" cy="52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3A249C2-41B4-488F-A66A-1F6A4A4C5BAA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096000" y="3729181"/>
            <a:ext cx="0" cy="604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86857B8-F6AF-46CE-B375-0114E46D8967}"/>
              </a:ext>
            </a:extLst>
          </p:cNvPr>
          <p:cNvSpPr txBox="1"/>
          <p:nvPr/>
        </p:nvSpPr>
        <p:spPr>
          <a:xfrm>
            <a:off x="6095999" y="296106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담당자 배정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295139-3E15-4814-A940-FBC0FEF04272}"/>
              </a:ext>
            </a:extLst>
          </p:cNvPr>
          <p:cNvSpPr txBox="1"/>
          <p:nvPr/>
        </p:nvSpPr>
        <p:spPr>
          <a:xfrm>
            <a:off x="6067774" y="3925456"/>
            <a:ext cx="986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Bug Fix </a:t>
            </a:r>
            <a:r>
              <a:rPr lang="ko-KR" altLang="en-US" sz="1100" dirty="0"/>
              <a:t>완료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AD556A-9794-49B4-B834-7D0C42EF0EB5}"/>
              </a:ext>
            </a:extLst>
          </p:cNvPr>
          <p:cNvSpPr txBox="1"/>
          <p:nvPr/>
        </p:nvSpPr>
        <p:spPr>
          <a:xfrm>
            <a:off x="6521603" y="1765924"/>
            <a:ext cx="15696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Bug Confirmed </a:t>
            </a:r>
            <a:r>
              <a:rPr lang="ko-KR" altLang="en-US" sz="1100" dirty="0"/>
              <a:t>또는</a:t>
            </a:r>
            <a:endParaRPr lang="en-US" altLang="ko-KR" sz="1100" dirty="0"/>
          </a:p>
          <a:p>
            <a:r>
              <a:rPr lang="ko-KR" altLang="en-US" sz="1100" dirty="0"/>
              <a:t>투표에 의해 </a:t>
            </a:r>
            <a:r>
              <a:rPr lang="en-US" altLang="ko-KR" sz="1100" dirty="0"/>
              <a:t>Bug </a:t>
            </a:r>
            <a:r>
              <a:rPr lang="ko-KR" altLang="en-US" sz="1100" dirty="0"/>
              <a:t>확정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0A83D0-B01F-456D-AF7D-63F69355C9C0}"/>
              </a:ext>
            </a:extLst>
          </p:cNvPr>
          <p:cNvSpPr txBox="1"/>
          <p:nvPr/>
        </p:nvSpPr>
        <p:spPr>
          <a:xfrm>
            <a:off x="7621422" y="2766474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담당자 배정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C91DC3-CEA2-4042-99D7-C861CCBE7221}"/>
              </a:ext>
            </a:extLst>
          </p:cNvPr>
          <p:cNvSpPr txBox="1"/>
          <p:nvPr/>
        </p:nvSpPr>
        <p:spPr>
          <a:xfrm>
            <a:off x="7976178" y="3516593"/>
            <a:ext cx="986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Bug Fix </a:t>
            </a:r>
            <a:r>
              <a:rPr lang="ko-KR" altLang="en-US" sz="1100" dirty="0"/>
              <a:t>완료</a:t>
            </a:r>
          </a:p>
        </p:txBody>
      </p: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8FAEC3E6-800E-45F2-919F-B8490CE2657B}"/>
              </a:ext>
            </a:extLst>
          </p:cNvPr>
          <p:cNvCxnSpPr>
            <a:stCxn id="11" idx="1"/>
            <a:endCxn id="13" idx="1"/>
          </p:cNvCxnSpPr>
          <p:nvPr/>
        </p:nvCxnSpPr>
        <p:spPr>
          <a:xfrm rot="10800000" flipV="1">
            <a:off x="5212772" y="4523509"/>
            <a:ext cx="12700" cy="1697181"/>
          </a:xfrm>
          <a:prstGeom prst="curvedConnector3">
            <a:avLst>
              <a:gd name="adj1" fmla="val 204909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F571935-7D81-49F8-8493-95459B8C9954}"/>
              </a:ext>
            </a:extLst>
          </p:cNvPr>
          <p:cNvSpPr txBox="1"/>
          <p:nvPr/>
        </p:nvSpPr>
        <p:spPr>
          <a:xfrm>
            <a:off x="2010519" y="5270969"/>
            <a:ext cx="9941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Bug :</a:t>
            </a:r>
            <a:r>
              <a:rPr lang="ko-KR" altLang="en-US" sz="1100" dirty="0"/>
              <a:t> </a:t>
            </a:r>
            <a:r>
              <a:rPr lang="en-US" altLang="ko-KR" sz="1100" dirty="0"/>
              <a:t>Closed</a:t>
            </a:r>
            <a:endParaRPr lang="ko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49FC0F4-9418-4F6C-9B3E-942043A0CA06}"/>
              </a:ext>
            </a:extLst>
          </p:cNvPr>
          <p:cNvSpPr txBox="1"/>
          <p:nvPr/>
        </p:nvSpPr>
        <p:spPr>
          <a:xfrm>
            <a:off x="3580365" y="408478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담당자 배정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BD0EC39-E1E3-461A-9DC8-2E649E802146}"/>
              </a:ext>
            </a:extLst>
          </p:cNvPr>
          <p:cNvSpPr txBox="1"/>
          <p:nvPr/>
        </p:nvSpPr>
        <p:spPr>
          <a:xfrm>
            <a:off x="3942822" y="4755230"/>
            <a:ext cx="986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Bug Fix </a:t>
            </a:r>
            <a:r>
              <a:rPr lang="ko-KR" altLang="en-US" sz="1100" dirty="0"/>
              <a:t>완료</a:t>
            </a:r>
          </a:p>
        </p:txBody>
      </p: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A4A7C7B6-7E42-4BD3-B158-6DEA7B4C5FF2}"/>
              </a:ext>
            </a:extLst>
          </p:cNvPr>
          <p:cNvCxnSpPr>
            <a:stCxn id="12" idx="3"/>
            <a:endCxn id="4" idx="3"/>
          </p:cNvCxnSpPr>
          <p:nvPr/>
        </p:nvCxnSpPr>
        <p:spPr>
          <a:xfrm flipV="1">
            <a:off x="8745684" y="1814946"/>
            <a:ext cx="1081806" cy="3618346"/>
          </a:xfrm>
          <a:prstGeom prst="curvedConnector3">
            <a:avLst>
              <a:gd name="adj1" fmla="val 1629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구부러짐 78">
            <a:extLst>
              <a:ext uri="{FF2B5EF4-FFF2-40B4-BE49-F238E27FC236}">
                <a16:creationId xmlns:a16="http://schemas.microsoft.com/office/drawing/2014/main" id="{621329F2-C7E1-4C2D-85B2-8447AEA59A1C}"/>
              </a:ext>
            </a:extLst>
          </p:cNvPr>
          <p:cNvCxnSpPr>
            <a:stCxn id="13" idx="3"/>
            <a:endCxn id="4" idx="3"/>
          </p:cNvCxnSpPr>
          <p:nvPr/>
        </p:nvCxnSpPr>
        <p:spPr>
          <a:xfrm flipV="1">
            <a:off x="6979228" y="1814946"/>
            <a:ext cx="2848262" cy="4405745"/>
          </a:xfrm>
          <a:prstGeom prst="curvedConnector3">
            <a:avLst>
              <a:gd name="adj1" fmla="val 1407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5226E31C-86B1-4B91-B9F2-25AE935C862F}"/>
              </a:ext>
            </a:extLst>
          </p:cNvPr>
          <p:cNvCxnSpPr>
            <a:cxnSpLocks/>
            <a:endCxn id="4" idx="3"/>
          </p:cNvCxnSpPr>
          <p:nvPr/>
        </p:nvCxnSpPr>
        <p:spPr>
          <a:xfrm rot="5400000" flipH="1" flipV="1">
            <a:off x="6973285" y="1820891"/>
            <a:ext cx="2860149" cy="2848261"/>
          </a:xfrm>
          <a:prstGeom prst="curvedConnector4">
            <a:avLst>
              <a:gd name="adj1" fmla="val 834"/>
              <a:gd name="adj2" fmla="val 1080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EC22CF9-A5FD-4D96-AA6E-CED8546FDDE2}"/>
              </a:ext>
            </a:extLst>
          </p:cNvPr>
          <p:cNvSpPr txBox="1"/>
          <p:nvPr/>
        </p:nvSpPr>
        <p:spPr>
          <a:xfrm>
            <a:off x="9799076" y="2326068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Bug :</a:t>
            </a:r>
            <a:r>
              <a:rPr lang="ko-KR" altLang="en-US" sz="1100" dirty="0"/>
              <a:t> </a:t>
            </a:r>
            <a:r>
              <a:rPr lang="en-US" altLang="ko-KR" sz="1100" dirty="0"/>
              <a:t>Reopened</a:t>
            </a:r>
            <a:endParaRPr lang="ko-KR" altLang="en-US" sz="1100" dirty="0"/>
          </a:p>
        </p:txBody>
      </p: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069DE0AB-7D18-4F64-A34E-50B060BBB52A}"/>
              </a:ext>
            </a:extLst>
          </p:cNvPr>
          <p:cNvCxnSpPr>
            <a:stCxn id="9" idx="3"/>
            <a:endCxn id="11" idx="3"/>
          </p:cNvCxnSpPr>
          <p:nvPr/>
        </p:nvCxnSpPr>
        <p:spPr>
          <a:xfrm>
            <a:off x="6979228" y="2636983"/>
            <a:ext cx="12700" cy="1886527"/>
          </a:xfrm>
          <a:prstGeom prst="curvedConnector3">
            <a:avLst>
              <a:gd name="adj1" fmla="val 45636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71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2FAF6-7A42-43AC-9CD9-B0A78B58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812" y="164829"/>
            <a:ext cx="10515600" cy="807892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Life Cycle of a BUG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A271E-9B75-467A-8DC4-3D32981ACBA7}"/>
              </a:ext>
            </a:extLst>
          </p:cNvPr>
          <p:cNvSpPr txBox="1"/>
          <p:nvPr/>
        </p:nvSpPr>
        <p:spPr>
          <a:xfrm>
            <a:off x="722812" y="1173018"/>
            <a:ext cx="4783682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FF0000"/>
                </a:solidFill>
              </a:rPr>
              <a:t>UNCONFIRMED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최근에 등록된 버그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버그인지 아직 확실치 않은 상태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Status Change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NEW : </a:t>
            </a:r>
            <a:r>
              <a:rPr lang="ko-KR" altLang="en-US" sz="1400" dirty="0"/>
              <a:t>사용자가 승인</a:t>
            </a: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RESOLVED : </a:t>
            </a:r>
            <a:r>
              <a:rPr lang="ko-KR" altLang="en-US" sz="1400" dirty="0"/>
              <a:t>해결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FF0000"/>
                </a:solidFill>
              </a:rPr>
              <a:t>NEW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목록에 추가된 버그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반드시 처리되어야 함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Status Change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ASSIGNED : </a:t>
            </a:r>
            <a:r>
              <a:rPr lang="ko-KR" altLang="en-US" sz="1400" dirty="0"/>
              <a:t>다른 사람에게 전달</a:t>
            </a: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RESOLVED : </a:t>
            </a:r>
            <a:r>
              <a:rPr lang="ko-KR" altLang="en-US" sz="1400" dirty="0"/>
              <a:t>문제가 해결된 상태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FF0000"/>
                </a:solidFill>
              </a:rPr>
              <a:t>ASSIGNED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해결 안된 상태에서 적합한 사람에게 할당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Status Change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NEW : </a:t>
            </a:r>
            <a:r>
              <a:rPr lang="ko-KR" altLang="en-US" sz="1400" dirty="0"/>
              <a:t>다시 다른 사람에게 할당</a:t>
            </a: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RESOLVED  </a:t>
            </a:r>
            <a:r>
              <a:rPr lang="ko-KR" altLang="en-US" sz="1400" dirty="0"/>
              <a:t>해결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FF0000"/>
                </a:solidFill>
              </a:rPr>
              <a:t>RESOLVED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처리가 된 상태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Status Change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REOPEN : </a:t>
            </a:r>
            <a:r>
              <a:rPr lang="ko-KR" altLang="en-US" sz="1400" dirty="0"/>
              <a:t>부정확한 처리</a:t>
            </a: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VERIFIED : </a:t>
            </a:r>
            <a:r>
              <a:rPr lang="ko-KR" altLang="en-US" sz="1400" dirty="0"/>
              <a:t>검증이 필요</a:t>
            </a: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CLOSED : </a:t>
            </a:r>
            <a:r>
              <a:rPr lang="ko-KR" altLang="en-US" sz="1400" dirty="0"/>
              <a:t>완전한 처리</a:t>
            </a: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FBFBCE-96B1-426D-9280-8C086A1727B4}"/>
              </a:ext>
            </a:extLst>
          </p:cNvPr>
          <p:cNvSpPr txBox="1"/>
          <p:nvPr/>
        </p:nvSpPr>
        <p:spPr>
          <a:xfrm>
            <a:off x="6172157" y="1173018"/>
            <a:ext cx="4515980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FF0000"/>
                </a:solidFill>
              </a:rPr>
              <a:t>REOPEN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해결한 버그지만 부정확한 처리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해당 버그가 재연된 경우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Status Change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ASSIGNED : </a:t>
            </a:r>
            <a:r>
              <a:rPr lang="ko-KR" altLang="en-US" sz="1400" dirty="0"/>
              <a:t>다른 사람에게 전달</a:t>
            </a: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RESOLVED : </a:t>
            </a:r>
            <a:r>
              <a:rPr lang="ko-KR" altLang="en-US" sz="1400" dirty="0"/>
              <a:t>문제가 해결된 상태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FF0000"/>
                </a:solidFill>
              </a:rPr>
              <a:t>VERIFIED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QA</a:t>
            </a:r>
            <a:r>
              <a:rPr lang="ko-KR" altLang="en-US" sz="1600" dirty="0"/>
              <a:t> 담당자가 버그와 처리 결과를 검증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고객에게 전달되는 시점까지 여유 있음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Status Change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CLOSE : </a:t>
            </a:r>
            <a:r>
              <a:rPr lang="ko-KR" altLang="en-US" sz="1400" dirty="0"/>
              <a:t>고객에게 인도될 때</a:t>
            </a: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REOPEN : </a:t>
            </a:r>
            <a:r>
              <a:rPr lang="ko-KR" altLang="en-US" sz="1400" dirty="0"/>
              <a:t>처리결과가 불만족스러울 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FF0000"/>
                </a:solidFill>
              </a:rPr>
              <a:t>CLOSED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처리</a:t>
            </a:r>
            <a:r>
              <a:rPr lang="en-US" altLang="ko-KR" sz="1600" dirty="0"/>
              <a:t> </a:t>
            </a:r>
            <a:r>
              <a:rPr lang="ko-KR" altLang="en-US" sz="1600" dirty="0"/>
              <a:t>결과 정확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해당 버그 </a:t>
            </a:r>
            <a:r>
              <a:rPr lang="en-US" altLang="ko-KR" sz="1600" dirty="0"/>
              <a:t>Kill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Status Change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REOPEN : </a:t>
            </a:r>
            <a:r>
              <a:rPr lang="ko-KR" altLang="en-US" sz="1400" dirty="0"/>
              <a:t>다시 재연될 때</a:t>
            </a:r>
            <a:r>
              <a:rPr lang="en-US" altLang="ko-KR" sz="1400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71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2FAF6-7A42-43AC-9CD9-B0A78B58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812" y="164829"/>
            <a:ext cx="10515600" cy="807892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Life Cycle of a BUG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A271E-9B75-467A-8DC4-3D32981ACBA7}"/>
              </a:ext>
            </a:extLst>
          </p:cNvPr>
          <p:cNvSpPr txBox="1"/>
          <p:nvPr/>
        </p:nvSpPr>
        <p:spPr>
          <a:xfrm>
            <a:off x="722813" y="1173018"/>
            <a:ext cx="1099571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FF0000"/>
                </a:solidFill>
              </a:rPr>
              <a:t>RESOLUTION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FIXED : </a:t>
            </a:r>
            <a:r>
              <a:rPr lang="ko-KR" altLang="en-US" sz="1600" b="1" dirty="0"/>
              <a:t>테스트 완료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버그 해결</a:t>
            </a:r>
            <a:endParaRPr lang="en-US" altLang="ko-KR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INVALID : </a:t>
            </a:r>
            <a:r>
              <a:rPr lang="ko-KR" altLang="en-US" sz="1600" b="1" dirty="0"/>
              <a:t>기술된 문제는 버그가 아님</a:t>
            </a:r>
            <a:endParaRPr lang="en-US" altLang="ko-KR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WONTFIX : </a:t>
            </a:r>
            <a:r>
              <a:rPr lang="ko-KR" altLang="en-US" sz="1600" b="1" dirty="0"/>
              <a:t>기술된 문제는 절대로 해결 될 수 없는 버그</a:t>
            </a:r>
            <a:endParaRPr lang="en-US" altLang="ko-KR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LATER : </a:t>
            </a:r>
            <a:r>
              <a:rPr lang="ko-KR" altLang="en-US" sz="1600" b="1" dirty="0"/>
              <a:t>기술된 문제는 이번 버전에서는 수정이 불가능한 버그</a:t>
            </a:r>
            <a:endParaRPr lang="en-US" altLang="ko-KR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REMIND : 100% </a:t>
            </a:r>
            <a:r>
              <a:rPr lang="ko-KR" altLang="en-US" sz="1600" b="1" dirty="0"/>
              <a:t>수정할 수 없는 버그이고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계속 영향을 줄 수 있을 것으로 예상</a:t>
            </a:r>
            <a:endParaRPr lang="en-US" altLang="ko-KR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DUPLICATE : </a:t>
            </a:r>
            <a:r>
              <a:rPr lang="ko-KR" altLang="en-US" sz="1600" b="1" dirty="0"/>
              <a:t>기존 버그와 중복</a:t>
            </a:r>
            <a:endParaRPr lang="en-US" altLang="ko-KR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WORKSFORME : </a:t>
            </a:r>
            <a:r>
              <a:rPr lang="ko-KR" altLang="en-US" sz="1600" b="1" dirty="0"/>
              <a:t>생성된 코드를 분석해도 왜 이런 행동을 하는지 파악할 수 없는 상태로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추후에 추가 정보가 들어온다면 버그로 다시 할당</a:t>
            </a:r>
            <a:endParaRPr lang="en-US" altLang="ko-KR" sz="16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FF0000"/>
                </a:solidFill>
              </a:rPr>
              <a:t>Severity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Blocker : </a:t>
            </a:r>
            <a:r>
              <a:rPr lang="ko-KR" altLang="en-US" sz="1600" dirty="0"/>
              <a:t>개발 </a:t>
            </a:r>
            <a:r>
              <a:rPr lang="ko-KR" altLang="en-US" sz="1600" dirty="0" err="1"/>
              <a:t>혹ㅇ른</a:t>
            </a:r>
            <a:r>
              <a:rPr lang="ko-KR" altLang="en-US" sz="1600" dirty="0"/>
              <a:t> 테스팅 작업을 진행 할 수 없게 </a:t>
            </a:r>
            <a:r>
              <a:rPr lang="ko-KR" altLang="en-US" sz="1600" dirty="0" err="1"/>
              <a:t>만듬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Critical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프로그램이 깨지거나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손상 및 메모리 누수가 발견됨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Major : </a:t>
            </a:r>
            <a:r>
              <a:rPr lang="ko-KR" altLang="en-US" sz="1600" dirty="0"/>
              <a:t>기능상의 중요한 결정이 발견됨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FF0000"/>
                </a:solidFill>
              </a:rPr>
              <a:t>Priority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b="1" dirty="0">
                <a:solidFill>
                  <a:srgbClr val="00B0F0"/>
                </a:solidFill>
              </a:rPr>
              <a:t>즉시</a:t>
            </a:r>
            <a:r>
              <a:rPr lang="en-US" altLang="ko-KR" sz="1600" b="1" dirty="0">
                <a:solidFill>
                  <a:srgbClr val="00B0F0"/>
                </a:solidFill>
              </a:rPr>
              <a:t>(P1) -&gt; </a:t>
            </a:r>
            <a:r>
              <a:rPr lang="ko-KR" altLang="en-US" sz="1600" b="1" dirty="0">
                <a:solidFill>
                  <a:srgbClr val="00B0F0"/>
                </a:solidFill>
              </a:rPr>
              <a:t>긴급</a:t>
            </a:r>
            <a:r>
              <a:rPr lang="en-US" altLang="ko-KR" sz="1600" b="1" dirty="0">
                <a:solidFill>
                  <a:srgbClr val="00B0F0"/>
                </a:solidFill>
              </a:rPr>
              <a:t>(P2) -&gt; </a:t>
            </a:r>
            <a:r>
              <a:rPr lang="ko-KR" altLang="en-US" sz="1600" b="1" dirty="0">
                <a:solidFill>
                  <a:srgbClr val="00B0F0"/>
                </a:solidFill>
              </a:rPr>
              <a:t>보통</a:t>
            </a:r>
            <a:r>
              <a:rPr lang="en-US" altLang="ko-KR" sz="1600" b="1" dirty="0">
                <a:solidFill>
                  <a:srgbClr val="00B0F0"/>
                </a:solidFill>
              </a:rPr>
              <a:t>(P3) -&gt; </a:t>
            </a:r>
            <a:r>
              <a:rPr lang="ko-KR" altLang="en-US" sz="1600" b="1" dirty="0">
                <a:solidFill>
                  <a:srgbClr val="00B0F0"/>
                </a:solidFill>
              </a:rPr>
              <a:t>낮음</a:t>
            </a:r>
            <a:r>
              <a:rPr lang="en-US" altLang="ko-KR" sz="1600" b="1" dirty="0">
                <a:solidFill>
                  <a:srgbClr val="00B0F0"/>
                </a:solidFill>
              </a:rPr>
              <a:t>(P4) -&gt; </a:t>
            </a:r>
            <a:r>
              <a:rPr lang="ko-KR" altLang="en-US" sz="1600" b="1" dirty="0">
                <a:solidFill>
                  <a:srgbClr val="00B0F0"/>
                </a:solidFill>
              </a:rPr>
              <a:t>없음</a:t>
            </a:r>
            <a:r>
              <a:rPr lang="en-US" altLang="ko-KR" sz="1600" b="1" dirty="0">
                <a:solidFill>
                  <a:srgbClr val="00B0F0"/>
                </a:solidFill>
              </a:rPr>
              <a:t>(P5)</a:t>
            </a:r>
          </a:p>
        </p:txBody>
      </p:sp>
    </p:spTree>
    <p:extLst>
      <p:ext uri="{BB962C8B-B14F-4D97-AF65-F5344CB8AC3E}">
        <p14:creationId xmlns:p14="http://schemas.microsoft.com/office/powerpoint/2010/main" val="3722669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356</Words>
  <Application>Microsoft Office PowerPoint</Application>
  <PresentationFormat>와이드스크린</PresentationFormat>
  <Paragraphs>94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BugZilla</vt:lpstr>
      <vt:lpstr>Life Cycle of a BUG</vt:lpstr>
      <vt:lpstr>Life Cycle of a BUG</vt:lpstr>
      <vt:lpstr>Life Cycle of a BUG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BugZilla</dc:title>
  <dc:creator>4956</dc:creator>
  <cp:lastModifiedBy>4956</cp:lastModifiedBy>
  <cp:revision>3</cp:revision>
  <cp:lastPrinted>2022-02-15T05:55:42Z</cp:lastPrinted>
  <dcterms:created xsi:type="dcterms:W3CDTF">2022-02-15T03:28:45Z</dcterms:created>
  <dcterms:modified xsi:type="dcterms:W3CDTF">2022-02-15T05:57:02Z</dcterms:modified>
</cp:coreProperties>
</file>