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2" r:id="rId4"/>
    <p:sldId id="260" r:id="rId5"/>
    <p:sldId id="257" r:id="rId6"/>
    <p:sldId id="258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5A2B-7CA8-46E6-A33B-1F7EF01E4CA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65698-405F-491F-895A-BDCEC8BE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D21D-0BD5-4E3F-B349-52C99496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59E8A-9D56-4093-9C3B-1342F739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ED52C-4699-40CD-A179-CF9EC0A4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4D5C5-28C0-421E-AD01-A790807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9CD9F-A003-4F81-BBAB-54E73A4E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EB8F-8258-4BE1-BC73-DDA917FB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C3D89-D0A5-4015-9C6B-78A50C03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E2ECA-4AB7-44B8-BCD0-78EECF5F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5C3B1-4A1E-46DD-8A7D-2067A621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F55DD-3093-40D4-AC84-8CF372F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8A84A-4BE6-4D2B-96F7-084387834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8AFC0-E3F0-48CE-A094-89FC02D9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45DFB-7708-4EF1-8875-ECF6D1C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9D9C3-7616-48C2-843F-6653663B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12A56-AC77-47BB-A4AA-8221ADC7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7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BF35-76C0-4D9F-B2BB-B537DA56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C98C9-D0F2-4DF5-8299-A8F148E2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8ADD5-6ED7-442C-B6F1-98E28CB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6F74E-FC59-4086-B4CB-4B734E8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5584-7434-44BD-925C-7C4DF52F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A3CA-F7BD-40E2-89D1-D31C0F6460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68F7D-56C7-4E83-8B48-3B88476C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F62AE-1EA4-4D0D-B5CA-72010ABC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7731-D0BA-4183-B6D8-B9D2BCB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E808B-7A5D-4E9F-B7B5-56C7DDFA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A390D-B6D8-45B8-B33B-FF244894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C469-AA00-42D5-8BFC-D1B9F589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4B422-E2D4-4C15-B32A-7469CFC7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23BB83-0B84-4DF1-97D4-BBF7AEE8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4AF70-42E9-4041-88EB-1F46860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56D9B-00A1-48E0-AD47-A2858C5E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CD08C-7773-4427-80D2-1EA80723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6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23140-A301-4799-A90E-061913B4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D36AC-66F3-46EE-8896-0064B089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464BB-2C42-4B40-A667-16AB13B75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EA054-6584-458A-8530-D0C1B6A3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DCB5D-E39B-40F1-B23E-64AAE037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D9961-D1D4-459B-812C-D1A604D7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0B8E5-FAA9-4222-B9A0-09E9FD89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77252-655C-4810-B94A-5E0572B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0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08E-DEA8-41D6-A127-4F3ECCBA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80CED-6430-495A-AC7E-51B7025E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9DEF58-2C5C-496A-AC64-82ACCB50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7999F-4574-4906-B7B0-267BAF1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0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AF9B5-0A55-4E2B-BF0A-1BEF189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BCDC1-16EB-4F3E-A7B0-EE3BC3BA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078FA-9B26-486E-A252-37EC592F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4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AB57-456D-4B9D-878F-6E4FF2DE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80ABF-B579-4A99-833C-6347DB9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37215-641E-440A-8511-0CD53EFF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ED855-0F4B-4109-9DFE-53C37910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ACD23-3AF7-4F27-8DCC-77EC9124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48D2A-8B6F-4642-9ED9-E6B0C623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4928-A5FF-456F-8FCF-659C513D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626E8-9AEC-4128-9AC5-65220B9B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9E624-5F5C-451D-B0AA-CFE3B530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D5455-A686-46E8-A664-A5C8D249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D2472-0DF0-4018-8DEB-19DC412F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11646-CF31-4B16-B20C-E70F397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EA108-8074-40F9-B0AA-C7E99C57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5D8D1-1C0F-48D5-9940-4C6B3B09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21410-A07F-4F3B-920C-5D10BECD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B6D9-3ECA-4DB6-8B0B-569C6CA52B2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88AEC-FA11-4646-A7BC-7D02EF1FE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62D5B-D307-4AC8-87D3-73511B24B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7AAB-8049-4F18-8BA1-7F30B4C1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6C87-87EC-4671-82E6-8A1B3FE6D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 for RACOS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54B20-EC18-481A-995A-CAD50B0CF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8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237AEE-5460-4A7A-8D22-50ECC9AA3F5B}"/>
              </a:ext>
            </a:extLst>
          </p:cNvPr>
          <p:cNvGrpSpPr/>
          <p:nvPr/>
        </p:nvGrpSpPr>
        <p:grpSpPr>
          <a:xfrm>
            <a:off x="1143731" y="1906279"/>
            <a:ext cx="292346" cy="473321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767403A-BE4F-4ED7-9A1A-832F2D37A01C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8BAD12-4FEE-4CEB-BC70-10D4B62929A2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D13478-C2C2-4E10-80C3-E8738D4C27C9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D65E30-1704-40F8-BA6E-087F25A4D402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9822A3-E0CB-4177-9DA2-441ED4531B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DE5ED-E6EE-48C4-AC8B-CF566A277660}"/>
              </a:ext>
            </a:extLst>
          </p:cNvPr>
          <p:cNvSpPr/>
          <p:nvPr/>
        </p:nvSpPr>
        <p:spPr>
          <a:xfrm>
            <a:off x="2357413" y="1709561"/>
            <a:ext cx="2225556" cy="1049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795816-FBD8-48C5-9F36-7D727481CD4E}"/>
              </a:ext>
            </a:extLst>
          </p:cNvPr>
          <p:cNvSpPr/>
          <p:nvPr/>
        </p:nvSpPr>
        <p:spPr>
          <a:xfrm>
            <a:off x="2470613" y="1771646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빌려준다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5AD0AB-A9E4-4437-A3DF-B73A227F720A}"/>
              </a:ext>
            </a:extLst>
          </p:cNvPr>
          <p:cNvSpPr/>
          <p:nvPr/>
        </p:nvSpPr>
        <p:spPr>
          <a:xfrm>
            <a:off x="2522300" y="2289123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반환을 접수한다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F102D2-5C47-4EA4-B435-E6D56014211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490846" y="1965078"/>
            <a:ext cx="979767" cy="1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C6EAEF-E27E-4716-8012-DE219100236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494692" y="2268231"/>
            <a:ext cx="1027608" cy="21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A8C05A-687F-4D41-A312-413C635F2568}"/>
              </a:ext>
            </a:extLst>
          </p:cNvPr>
          <p:cNvSpPr txBox="1"/>
          <p:nvPr/>
        </p:nvSpPr>
        <p:spPr>
          <a:xfrm>
            <a:off x="954633" y="23989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종업원</a:t>
            </a:r>
            <a:endParaRPr lang="ko-KR" altLang="en-US" sz="12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DFCB6D-7F95-4185-98A6-09C7246AF9F1}"/>
              </a:ext>
            </a:extLst>
          </p:cNvPr>
          <p:cNvGrpSpPr/>
          <p:nvPr/>
        </p:nvGrpSpPr>
        <p:grpSpPr>
          <a:xfrm>
            <a:off x="7055093" y="1892353"/>
            <a:ext cx="292346" cy="473321"/>
            <a:chOff x="1705709" y="2444262"/>
            <a:chExt cx="369277" cy="59787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41A13F9-5C33-4BFD-ADDC-051C50743632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712B03-C9C6-40CD-B95E-409233E11C12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BE75DC5-8AE8-43B1-AF4A-7CC832ACD668}"/>
                </a:ext>
              </a:extLst>
            </p:cNvPr>
            <p:cNvCxnSpPr>
              <a:stCxn id="38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7E71A77-21B8-423A-9670-F232362812BF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3BFD9F-A698-4074-A44C-E8C96E3AC59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FDEEB3-3810-4320-B2A2-8B1EA3E40331}"/>
              </a:ext>
            </a:extLst>
          </p:cNvPr>
          <p:cNvSpPr/>
          <p:nvPr/>
        </p:nvSpPr>
        <p:spPr>
          <a:xfrm>
            <a:off x="8268775" y="1695635"/>
            <a:ext cx="2225556" cy="1049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C462F64-C101-45EE-9AB3-680224670CAE}"/>
              </a:ext>
            </a:extLst>
          </p:cNvPr>
          <p:cNvSpPr/>
          <p:nvPr/>
        </p:nvSpPr>
        <p:spPr>
          <a:xfrm>
            <a:off x="8381975" y="1757720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0C8075-C90E-4973-AB67-488CF41ACADB}"/>
              </a:ext>
            </a:extLst>
          </p:cNvPr>
          <p:cNvSpPr/>
          <p:nvPr/>
        </p:nvSpPr>
        <p:spPr>
          <a:xfrm>
            <a:off x="8433662" y="2275197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502E92-1095-4074-A1A0-B07CB6A4F968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02208" y="1951152"/>
            <a:ext cx="979767" cy="1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3B82FF-59FE-4364-A12E-FFCA420B9C31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406054" y="2254305"/>
            <a:ext cx="1027608" cy="21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007AF6-7565-4CB1-B8F2-B8F773DBADAE}"/>
              </a:ext>
            </a:extLst>
          </p:cNvPr>
          <p:cNvSpPr txBox="1"/>
          <p:nvPr/>
        </p:nvSpPr>
        <p:spPr>
          <a:xfrm>
            <a:off x="6865995" y="23850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838200" y="2986077"/>
            <a:ext cx="10783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명명법에 주의한다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액터와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유스케이스에</a:t>
            </a:r>
            <a:r>
              <a:rPr lang="ko-KR" altLang="en-US" sz="2400" dirty="0"/>
              <a:t> 이름을 붙여주는 것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추상도</a:t>
            </a:r>
            <a:endParaRPr lang="en-US" altLang="ko-KR" dirty="0"/>
          </a:p>
          <a:p>
            <a:pPr lvl="1"/>
            <a:r>
              <a:rPr lang="ko-KR" altLang="en-US" dirty="0"/>
              <a:t>추상적이거나 너무 구체적인 이름을 붙이면 도대체 무엇을 나타내려고 하는지 애매한 경우 발생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홍길동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정확성</a:t>
            </a:r>
            <a:endParaRPr lang="en-US" altLang="ko-KR" dirty="0"/>
          </a:p>
          <a:p>
            <a:pPr lvl="1"/>
            <a:r>
              <a:rPr lang="ko-KR" altLang="en-US" dirty="0"/>
              <a:t>대체로 문장을 짧게 쓰는 경향</a:t>
            </a:r>
            <a:r>
              <a:rPr lang="en-US" altLang="ko-KR" dirty="0"/>
              <a:t>. </a:t>
            </a:r>
            <a:r>
              <a:rPr lang="ko-KR" altLang="en-US" dirty="0"/>
              <a:t>귀찮더라도 </a:t>
            </a:r>
            <a:r>
              <a:rPr lang="ko-KR" altLang="en-US" dirty="0" err="1"/>
              <a:t>유스케이스</a:t>
            </a:r>
            <a:r>
              <a:rPr lang="ko-KR" altLang="en-US" dirty="0"/>
              <a:t> 이름은 단축하지 말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표현의 통일</a:t>
            </a:r>
            <a:endParaRPr lang="en-US" altLang="ko-KR" dirty="0"/>
          </a:p>
          <a:p>
            <a:pPr lvl="1"/>
            <a:r>
              <a:rPr lang="ko-KR" altLang="en-US" dirty="0"/>
              <a:t>동일한 의미에 대해 여러 개의 용어를 사용하지 말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동음이의어</a:t>
            </a:r>
            <a:r>
              <a:rPr lang="en-US" altLang="ko-KR" dirty="0"/>
              <a:t> : </a:t>
            </a:r>
            <a:r>
              <a:rPr lang="ko-KR" altLang="en-US" dirty="0"/>
              <a:t>대출한다</a:t>
            </a:r>
            <a:r>
              <a:rPr lang="en-US" altLang="ko-KR" dirty="0"/>
              <a:t>(</a:t>
            </a:r>
            <a:r>
              <a:rPr lang="ko-KR" altLang="en-US" dirty="0"/>
              <a:t>물건</a:t>
            </a:r>
            <a:r>
              <a:rPr lang="en-US" altLang="ko-KR" dirty="0"/>
              <a:t>) vs </a:t>
            </a:r>
            <a:r>
              <a:rPr lang="ko-KR" altLang="en-US" dirty="0"/>
              <a:t>대출한다</a:t>
            </a:r>
            <a:r>
              <a:rPr lang="en-US" altLang="ko-KR" dirty="0"/>
              <a:t>(</a:t>
            </a:r>
            <a:r>
              <a:rPr lang="ko-KR" altLang="en-US" dirty="0"/>
              <a:t>금전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이음동의어</a:t>
            </a:r>
            <a:r>
              <a:rPr lang="en-US" altLang="ko-KR" dirty="0"/>
              <a:t> : </a:t>
            </a:r>
            <a:r>
              <a:rPr lang="ko-KR" altLang="en-US" dirty="0"/>
              <a:t>대출한다</a:t>
            </a:r>
            <a:r>
              <a:rPr lang="en-US" altLang="ko-KR" dirty="0"/>
              <a:t> vs </a:t>
            </a:r>
            <a:r>
              <a:rPr lang="ko-KR" altLang="en-US" dirty="0" err="1"/>
              <a:t>렌탈한다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711EC-A97E-43DD-B3B2-9FE54E3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7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944774" y="1289601"/>
            <a:ext cx="107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규모</a:t>
            </a:r>
            <a:r>
              <a:rPr lang="en-US" altLang="ko-KR" sz="2400" dirty="0"/>
              <a:t>(</a:t>
            </a:r>
            <a:r>
              <a:rPr lang="ko-KR" altLang="en-US" sz="2400" dirty="0"/>
              <a:t>레벨</a:t>
            </a:r>
            <a:r>
              <a:rPr lang="en-US" altLang="ko-KR" sz="2400" dirty="0"/>
              <a:t>)</a:t>
            </a:r>
            <a:r>
              <a:rPr lang="ko-KR" altLang="en-US" sz="2400" dirty="0"/>
              <a:t>를 동일하게 한다</a:t>
            </a:r>
            <a:endParaRPr lang="en-US" altLang="ko-KR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846753-6A0D-47AD-9F09-95762D4F1946}"/>
              </a:ext>
            </a:extLst>
          </p:cNvPr>
          <p:cNvGrpSpPr/>
          <p:nvPr/>
        </p:nvGrpSpPr>
        <p:grpSpPr>
          <a:xfrm>
            <a:off x="4548479" y="2983906"/>
            <a:ext cx="3095041" cy="1665715"/>
            <a:chOff x="4572597" y="2983906"/>
            <a:chExt cx="3095041" cy="166571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237AEE-5460-4A7A-8D22-50ECC9AA3F5B}"/>
                </a:ext>
              </a:extLst>
            </p:cNvPr>
            <p:cNvGrpSpPr/>
            <p:nvPr/>
          </p:nvGrpSpPr>
          <p:grpSpPr>
            <a:xfrm>
              <a:off x="4895392" y="3000433"/>
              <a:ext cx="292346" cy="473321"/>
              <a:chOff x="1705709" y="2444262"/>
              <a:chExt cx="369277" cy="597876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767403A-BE4F-4ED7-9A1A-832F2D37A01C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08BAD12-4FEE-4CEB-BC70-10D4B62929A2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94D13478-C2C2-4E10-80C3-E8738D4C27C9}"/>
                  </a:ext>
                </a:extLst>
              </p:cNvPr>
              <p:cNvCxnSpPr>
                <a:stCxn id="4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2D65E30-1704-40F8-BA6E-087F25A4D402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39822A3-E0CB-4177-9DA2-441ED4531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5DE5ED-E6EE-48C4-AC8B-CF566A277660}"/>
                </a:ext>
              </a:extLst>
            </p:cNvPr>
            <p:cNvSpPr/>
            <p:nvPr/>
          </p:nvSpPr>
          <p:spPr>
            <a:xfrm>
              <a:off x="5710062" y="2983906"/>
              <a:ext cx="1957576" cy="15368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6795816-FBD8-48C5-9F36-7D727481CD4E}"/>
                </a:ext>
              </a:extLst>
            </p:cNvPr>
            <p:cNvSpPr/>
            <p:nvPr/>
          </p:nvSpPr>
          <p:spPr>
            <a:xfrm>
              <a:off x="5831373" y="3086891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회원을 관리한다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A5AD0AB-A9E4-4437-A3DF-B73A227F720A}"/>
                </a:ext>
              </a:extLst>
            </p:cNvPr>
            <p:cNvSpPr/>
            <p:nvPr/>
          </p:nvSpPr>
          <p:spPr>
            <a:xfrm>
              <a:off x="5831373" y="3891766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비디오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등록한다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FF102D2-5C47-4EA4-B435-E6D560142111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313562" y="3280323"/>
              <a:ext cx="517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9C6EAEF-E27E-4716-8012-DE219100236F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5313562" y="4085198"/>
              <a:ext cx="517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A8C05A-687F-4D41-A312-413C635F2568}"/>
                </a:ext>
              </a:extLst>
            </p:cNvPr>
            <p:cNvSpPr txBox="1"/>
            <p:nvPr/>
          </p:nvSpPr>
          <p:spPr>
            <a:xfrm>
              <a:off x="4574414" y="349314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회원관리부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42B0E6-3DC4-4992-9437-516BB56B89BE}"/>
                </a:ext>
              </a:extLst>
            </p:cNvPr>
            <p:cNvGrpSpPr/>
            <p:nvPr/>
          </p:nvGrpSpPr>
          <p:grpSpPr>
            <a:xfrm>
              <a:off x="4893575" y="3879914"/>
              <a:ext cx="292346" cy="473321"/>
              <a:chOff x="1705709" y="2444262"/>
              <a:chExt cx="369277" cy="597876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512CCD5-FBDD-4363-B683-95AC4B711032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7BF4476-88C5-4E22-80C3-DC8CD6A55460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C32C5A4-7264-43F1-B8B9-43547254474C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B0F4BC4-4016-406B-B309-A1045B53B3BB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B80F829-DAFE-4D46-9FD8-20B09E3B3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1C4011-A2FA-43D9-9EE4-FDAEFB657CDA}"/>
                </a:ext>
              </a:extLst>
            </p:cNvPr>
            <p:cNvSpPr txBox="1"/>
            <p:nvPr/>
          </p:nvSpPr>
          <p:spPr>
            <a:xfrm>
              <a:off x="4572597" y="437262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상품관리부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6ECAB0-AF91-4300-9612-5E78EB5870CC}"/>
              </a:ext>
            </a:extLst>
          </p:cNvPr>
          <p:cNvGrpSpPr/>
          <p:nvPr/>
        </p:nvGrpSpPr>
        <p:grpSpPr>
          <a:xfrm>
            <a:off x="263898" y="2571372"/>
            <a:ext cx="3333355" cy="2535364"/>
            <a:chOff x="263898" y="2571372"/>
            <a:chExt cx="3333355" cy="25353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8F5AC0-1DB0-483E-B569-FB03E283252A}"/>
                </a:ext>
              </a:extLst>
            </p:cNvPr>
            <p:cNvSpPr txBox="1"/>
            <p:nvPr/>
          </p:nvSpPr>
          <p:spPr>
            <a:xfrm>
              <a:off x="263898" y="441992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상품관리부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063C8E-0A34-48ED-8E2B-6EB42849804D}"/>
                </a:ext>
              </a:extLst>
            </p:cNvPr>
            <p:cNvGrpSpPr/>
            <p:nvPr/>
          </p:nvGrpSpPr>
          <p:grpSpPr>
            <a:xfrm>
              <a:off x="399093" y="2571372"/>
              <a:ext cx="3198160" cy="2535364"/>
              <a:chOff x="399093" y="2571372"/>
              <a:chExt cx="3198160" cy="253536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FC0C34B-8730-4241-9D97-89C146F29372}"/>
                  </a:ext>
                </a:extLst>
              </p:cNvPr>
              <p:cNvGrpSpPr/>
              <p:nvPr/>
            </p:nvGrpSpPr>
            <p:grpSpPr>
              <a:xfrm>
                <a:off x="720071" y="2587898"/>
                <a:ext cx="292346" cy="473321"/>
                <a:chOff x="1705709" y="2444262"/>
                <a:chExt cx="369277" cy="597876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F32E599E-1250-412D-9D77-66B1C22BA8A4}"/>
                    </a:ext>
                  </a:extLst>
                </p:cNvPr>
                <p:cNvSpPr/>
                <p:nvPr/>
              </p:nvSpPr>
              <p:spPr>
                <a:xfrm>
                  <a:off x="1732085" y="2444262"/>
                  <a:ext cx="290146" cy="29014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E76D6996-56B5-4EEB-B1BF-2B0897570E64}"/>
                    </a:ext>
                  </a:extLst>
                </p:cNvPr>
                <p:cNvCxnSpPr/>
                <p:nvPr/>
              </p:nvCxnSpPr>
              <p:spPr>
                <a:xfrm>
                  <a:off x="1705709" y="2822334"/>
                  <a:ext cx="3692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85745C7-E39D-4591-86CA-71C5EC8CAC62}"/>
                    </a:ext>
                  </a:extLst>
                </p:cNvPr>
                <p:cNvCxnSpPr>
                  <a:stCxn id="51" idx="4"/>
                </p:cNvCxnSpPr>
                <p:nvPr/>
              </p:nvCxnSpPr>
              <p:spPr>
                <a:xfrm flipH="1">
                  <a:off x="1872762" y="2734408"/>
                  <a:ext cx="4396" cy="1670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33428E8B-AF2A-422D-9F47-0AEF1C67EF66}"/>
                    </a:ext>
                  </a:extLst>
                </p:cNvPr>
                <p:cNvCxnSpPr/>
                <p:nvPr/>
              </p:nvCxnSpPr>
              <p:spPr>
                <a:xfrm flipH="1">
                  <a:off x="1732085" y="2901462"/>
                  <a:ext cx="140677" cy="1406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FF7419E2-EB7D-4949-9048-F6B3FCC29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7158" y="2910261"/>
                  <a:ext cx="140677" cy="131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8F7879D-3994-4151-B68B-760C38338EE7}"/>
                  </a:ext>
                </a:extLst>
              </p:cNvPr>
              <p:cNvSpPr/>
              <p:nvPr/>
            </p:nvSpPr>
            <p:spPr>
              <a:xfrm>
                <a:off x="1534741" y="2571372"/>
                <a:ext cx="2062512" cy="25353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48763CD-42B0-40C4-9592-6EE6B6A9D6F8}"/>
                  </a:ext>
                </a:extLst>
              </p:cNvPr>
              <p:cNvSpPr/>
              <p:nvPr/>
            </p:nvSpPr>
            <p:spPr>
              <a:xfrm>
                <a:off x="1656052" y="2674356"/>
                <a:ext cx="1767960" cy="3868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회원을 관리한다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F20474D-FBD9-4876-AC7D-3DBD21848A6A}"/>
                  </a:ext>
                </a:extLst>
              </p:cNvPr>
              <p:cNvSpPr/>
              <p:nvPr/>
            </p:nvSpPr>
            <p:spPr>
              <a:xfrm>
                <a:off x="1656052" y="3479231"/>
                <a:ext cx="1767960" cy="3868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비디오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등록한다</a:t>
                </a: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2B5FE538-6E0F-4BCB-87C5-82042ED6B5B1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1138241" y="2867788"/>
                <a:ext cx="5178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1B16ABA-B1C1-4739-A632-C9D7C0729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417" y="3655079"/>
                <a:ext cx="643635" cy="362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128201F-ED4D-453A-B64F-22134EA30FA4}"/>
                  </a:ext>
                </a:extLst>
              </p:cNvPr>
              <p:cNvSpPr txBox="1"/>
              <p:nvPr/>
            </p:nvSpPr>
            <p:spPr>
              <a:xfrm>
                <a:off x="399093" y="3080606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회원관리부</a:t>
                </a: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1F1CA79-4D1D-4F4D-964C-C388B446BE1F}"/>
                  </a:ext>
                </a:extLst>
              </p:cNvPr>
              <p:cNvGrpSpPr/>
              <p:nvPr/>
            </p:nvGrpSpPr>
            <p:grpSpPr>
              <a:xfrm>
                <a:off x="584876" y="3927219"/>
                <a:ext cx="292346" cy="473321"/>
                <a:chOff x="1705709" y="2444262"/>
                <a:chExt cx="369277" cy="597876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F4AC13C3-6736-4F6A-B161-90F2AC920AD5}"/>
                    </a:ext>
                  </a:extLst>
                </p:cNvPr>
                <p:cNvSpPr/>
                <p:nvPr/>
              </p:nvSpPr>
              <p:spPr>
                <a:xfrm>
                  <a:off x="1732085" y="2444262"/>
                  <a:ext cx="290146" cy="29014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60C93B6-674C-4B9D-BE96-563817569B6D}"/>
                    </a:ext>
                  </a:extLst>
                </p:cNvPr>
                <p:cNvCxnSpPr/>
                <p:nvPr/>
              </p:nvCxnSpPr>
              <p:spPr>
                <a:xfrm>
                  <a:off x="1705709" y="2822334"/>
                  <a:ext cx="3692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F5C5D7D-6D27-4F5E-B211-84696F024937}"/>
                    </a:ext>
                  </a:extLst>
                </p:cNvPr>
                <p:cNvCxnSpPr>
                  <a:stCxn id="63" idx="4"/>
                </p:cNvCxnSpPr>
                <p:nvPr/>
              </p:nvCxnSpPr>
              <p:spPr>
                <a:xfrm flipH="1">
                  <a:off x="1872762" y="2734408"/>
                  <a:ext cx="4396" cy="1670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7AE2321-72FD-439F-8E41-2530989C67F2}"/>
                    </a:ext>
                  </a:extLst>
                </p:cNvPr>
                <p:cNvCxnSpPr/>
                <p:nvPr/>
              </p:nvCxnSpPr>
              <p:spPr>
                <a:xfrm flipH="1">
                  <a:off x="1732085" y="2901462"/>
                  <a:ext cx="140677" cy="1406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DA962535-5F8C-4D3E-A292-AC739D42B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7158" y="2910261"/>
                  <a:ext cx="140677" cy="131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373B2C0-14F9-48D3-BAFC-DBCE5A17C5CD}"/>
                  </a:ext>
                </a:extLst>
              </p:cNvPr>
              <p:cNvSpPr/>
              <p:nvPr/>
            </p:nvSpPr>
            <p:spPr>
              <a:xfrm>
                <a:off x="1556161" y="4017826"/>
                <a:ext cx="1936155" cy="3868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등록되어 있는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비디오를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삭제한다</a:t>
                </a: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06EB4D6-B02E-467C-BB4F-6A511105EF40}"/>
                  </a:ext>
                </a:extLst>
              </p:cNvPr>
              <p:cNvSpPr/>
              <p:nvPr/>
            </p:nvSpPr>
            <p:spPr>
              <a:xfrm>
                <a:off x="1656052" y="4558427"/>
                <a:ext cx="1767960" cy="3868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비디오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등록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정보를 변경한다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E031365C-7B2C-4FF3-B47C-3036F504D926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>
                <a:off x="1037343" y="4202285"/>
                <a:ext cx="518818" cy="8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E47E70A-7EBC-4BFD-BADB-55A14266098D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>
                <a:off x="1019542" y="4396981"/>
                <a:ext cx="636510" cy="354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6B870A-3C24-417A-A145-5417C782904E}"/>
              </a:ext>
            </a:extLst>
          </p:cNvPr>
          <p:cNvGrpSpPr/>
          <p:nvPr/>
        </p:nvGrpSpPr>
        <p:grpSpPr>
          <a:xfrm>
            <a:off x="8100233" y="1978271"/>
            <a:ext cx="3371160" cy="4041270"/>
            <a:chOff x="8100233" y="1978271"/>
            <a:chExt cx="3371160" cy="404127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E57BCD1-705F-42EF-9966-33EF4B30B524}"/>
                </a:ext>
              </a:extLst>
            </p:cNvPr>
            <p:cNvGrpSpPr/>
            <p:nvPr/>
          </p:nvGrpSpPr>
          <p:grpSpPr>
            <a:xfrm>
              <a:off x="8421211" y="2684597"/>
              <a:ext cx="292346" cy="473321"/>
              <a:chOff x="1705709" y="2444262"/>
              <a:chExt cx="369277" cy="597876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B51D333-444F-444B-8C07-8859202E66BF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8D251B0-28A9-413A-8DFD-B266A6E3117F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51F3F65-3589-4F6C-99C3-77D2143151F5}"/>
                  </a:ext>
                </a:extLst>
              </p:cNvPr>
              <p:cNvCxnSpPr>
                <a:stCxn id="74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9A02D634-54E3-4ECE-8AB9-4522136E5693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6C638DD-C499-4061-9C8D-D08B7296F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37757E0-1940-45F0-A61C-A228FE30B86B}"/>
                </a:ext>
              </a:extLst>
            </p:cNvPr>
            <p:cNvSpPr/>
            <p:nvPr/>
          </p:nvSpPr>
          <p:spPr>
            <a:xfrm>
              <a:off x="9408881" y="1978271"/>
              <a:ext cx="2062512" cy="4041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B2A46EB-01D8-46B3-B4CE-A8B4A8C2F73C}"/>
                </a:ext>
              </a:extLst>
            </p:cNvPr>
            <p:cNvSpPr/>
            <p:nvPr/>
          </p:nvSpPr>
          <p:spPr>
            <a:xfrm>
              <a:off x="9568238" y="2763384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등록되어 있는 회원을 삭제한다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8AEB3FC-EEBA-4EE9-B767-5A8F9292DFBA}"/>
                </a:ext>
              </a:extLst>
            </p:cNvPr>
            <p:cNvSpPr/>
            <p:nvPr/>
          </p:nvSpPr>
          <p:spPr>
            <a:xfrm>
              <a:off x="9530192" y="4392036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비디오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등록한다</a:t>
              </a: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55EDA7E-D5F3-473B-8CE7-34D4E9FB67CB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8839381" y="2956816"/>
              <a:ext cx="728857" cy="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E8CA794-A347-47C4-8082-782A7870F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557" y="4567884"/>
              <a:ext cx="643635" cy="362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446111-B6EA-40A0-9DD7-CC0B9FFDB674}"/>
                </a:ext>
              </a:extLst>
            </p:cNvPr>
            <p:cNvSpPr txBox="1"/>
            <p:nvPr/>
          </p:nvSpPr>
          <p:spPr>
            <a:xfrm>
              <a:off x="8100233" y="317730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회원관리부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AF119BC-731F-45EE-B59A-11BF95AF13D7}"/>
                </a:ext>
              </a:extLst>
            </p:cNvPr>
            <p:cNvGrpSpPr/>
            <p:nvPr/>
          </p:nvGrpSpPr>
          <p:grpSpPr>
            <a:xfrm>
              <a:off x="8459016" y="4840024"/>
              <a:ext cx="292346" cy="473321"/>
              <a:chOff x="1705709" y="2444262"/>
              <a:chExt cx="369277" cy="597876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19F6CFA4-6851-487D-AB4C-A8EBC74AA452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FBC6D29E-79C4-4C1F-9416-E4F4286077BB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5CE0001-D4A6-4C1C-8BB6-E594F4DB60EC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931C551-769C-4D4E-A1D3-A1870CD8CAAE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83E3E2ED-BF7E-4FC1-ADE7-9523C256B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902B2B-FD2C-490B-B58D-873F4754D325}"/>
                </a:ext>
              </a:extLst>
            </p:cNvPr>
            <p:cNvSpPr txBox="1"/>
            <p:nvPr/>
          </p:nvSpPr>
          <p:spPr>
            <a:xfrm>
              <a:off x="8138038" y="53327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상품관리부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11C65FD-833D-488C-8318-CE93AD984270}"/>
                </a:ext>
              </a:extLst>
            </p:cNvPr>
            <p:cNvSpPr/>
            <p:nvPr/>
          </p:nvSpPr>
          <p:spPr>
            <a:xfrm>
              <a:off x="9430301" y="4930631"/>
              <a:ext cx="1936155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등록되어 있는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비디오를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삭제한다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9AE593C-09F3-4163-ADB1-FD23C1736647}"/>
                </a:ext>
              </a:extLst>
            </p:cNvPr>
            <p:cNvSpPr/>
            <p:nvPr/>
          </p:nvSpPr>
          <p:spPr>
            <a:xfrm>
              <a:off x="9530192" y="5471232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비디오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등록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정보를 변경한다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1FD1BB1-7E4C-481D-AB6B-01B41E740C0C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>
              <a:off x="8911483" y="5115090"/>
              <a:ext cx="518818" cy="8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C985EF1-D636-4B3B-8B5D-9CCE36B2E015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8893682" y="5309786"/>
              <a:ext cx="636510" cy="354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BFC9373-D5B7-4BA8-93DB-DA019A24C349}"/>
                </a:ext>
              </a:extLst>
            </p:cNvPr>
            <p:cNvSpPr/>
            <p:nvPr/>
          </p:nvSpPr>
          <p:spPr>
            <a:xfrm>
              <a:off x="9567234" y="3308413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회원의 등록정보를 변경한다</a:t>
              </a: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EA61958-0E38-4E11-B929-18C3DF3DEF05}"/>
                </a:ext>
              </a:extLst>
            </p:cNvPr>
            <p:cNvSpPr/>
            <p:nvPr/>
          </p:nvSpPr>
          <p:spPr>
            <a:xfrm>
              <a:off x="9530192" y="2167851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회원을 등록한다</a:t>
              </a: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48B16A9-BF3D-4C64-932D-B6E0793A9753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8839381" y="2361283"/>
              <a:ext cx="690811" cy="456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730079C-6B4D-414D-9DB2-CB6387BE1CA2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>
              <a:off x="8870198" y="3122654"/>
              <a:ext cx="697036" cy="37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0CFAD2-75EE-4727-85E6-AA5E499F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1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944774" y="1289601"/>
            <a:ext cx="107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‘</a:t>
            </a:r>
            <a:r>
              <a:rPr lang="ko-KR" altLang="en-US" sz="2400" dirty="0"/>
              <a:t>기능분할</a:t>
            </a:r>
            <a:r>
              <a:rPr lang="en-US" altLang="ko-KR" sz="2400" dirty="0"/>
              <a:t>’</a:t>
            </a:r>
            <a:r>
              <a:rPr lang="ko-KR" altLang="en-US" sz="2400" dirty="0"/>
              <a:t>을 하지 않는다</a:t>
            </a:r>
            <a:r>
              <a:rPr lang="en-US" altLang="ko-KR" sz="240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84438B-18B8-4D71-9B7B-345B3BD9E833}"/>
              </a:ext>
            </a:extLst>
          </p:cNvPr>
          <p:cNvGrpSpPr/>
          <p:nvPr/>
        </p:nvGrpSpPr>
        <p:grpSpPr>
          <a:xfrm>
            <a:off x="891808" y="2069034"/>
            <a:ext cx="3422448" cy="2406159"/>
            <a:chOff x="1484859" y="2700575"/>
            <a:chExt cx="3422448" cy="240615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8F7879D-3994-4151-B68B-760C38338EE7}"/>
                </a:ext>
              </a:extLst>
            </p:cNvPr>
            <p:cNvSpPr/>
            <p:nvPr/>
          </p:nvSpPr>
          <p:spPr>
            <a:xfrm>
              <a:off x="2844795" y="2700575"/>
              <a:ext cx="2062512" cy="240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48763CD-42B0-40C4-9592-6EE6B6A9D6F8}"/>
                </a:ext>
              </a:extLst>
            </p:cNvPr>
            <p:cNvSpPr/>
            <p:nvPr/>
          </p:nvSpPr>
          <p:spPr>
            <a:xfrm>
              <a:off x="2963125" y="2935432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회원증을 읽는다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F20474D-FBD9-4876-AC7D-3DBD21848A6A}"/>
                </a:ext>
              </a:extLst>
            </p:cNvPr>
            <p:cNvSpPr/>
            <p:nvPr/>
          </p:nvSpPr>
          <p:spPr>
            <a:xfrm>
              <a:off x="2966106" y="3479230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빌려줄 비디오를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입력한다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B5FE538-6E0F-4BCB-87C5-82042ED6B5B1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2307086" y="3128864"/>
              <a:ext cx="656039" cy="41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1B16ABA-B1C1-4739-A632-C9D7C0729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086" y="3655079"/>
              <a:ext cx="659020" cy="74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F1CA79-4D1D-4F4D-964C-C388B446BE1F}"/>
                </a:ext>
              </a:extLst>
            </p:cNvPr>
            <p:cNvGrpSpPr/>
            <p:nvPr/>
          </p:nvGrpSpPr>
          <p:grpSpPr>
            <a:xfrm>
              <a:off x="1673957" y="3543568"/>
              <a:ext cx="292346" cy="473321"/>
              <a:chOff x="1705709" y="2444262"/>
              <a:chExt cx="369277" cy="597876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4AC13C3-6736-4F6A-B161-90F2AC920AD5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60C93B6-674C-4B9D-BE96-563817569B6D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5C5D7D-6D27-4F5E-B211-84696F024937}"/>
                  </a:ext>
                </a:extLst>
              </p:cNvPr>
              <p:cNvCxnSpPr>
                <a:stCxn id="63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AE2321-72FD-439F-8E41-2530989C67F2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DA962535-5F8C-4D3E-A292-AC739D42B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8F5AC0-1DB0-483E-B569-FB03E283252A}"/>
                </a:ext>
              </a:extLst>
            </p:cNvPr>
            <p:cNvSpPr txBox="1"/>
            <p:nvPr/>
          </p:nvSpPr>
          <p:spPr>
            <a:xfrm>
              <a:off x="1484859" y="40362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종업원</a:t>
              </a:r>
              <a:endParaRPr lang="ko-KR" altLang="en-US" sz="12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373B2C0-14F9-48D3-BAFC-DBCE5A17C5CD}"/>
                </a:ext>
              </a:extLst>
            </p:cNvPr>
            <p:cNvSpPr/>
            <p:nvPr/>
          </p:nvSpPr>
          <p:spPr>
            <a:xfrm>
              <a:off x="2866215" y="4017825"/>
              <a:ext cx="1936155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대출일수를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입력한다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06EB4D6-B02E-467C-BB4F-6A511105EF40}"/>
                </a:ext>
              </a:extLst>
            </p:cNvPr>
            <p:cNvSpPr/>
            <p:nvPr/>
          </p:nvSpPr>
          <p:spPr>
            <a:xfrm>
              <a:off x="2966106" y="4558426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요금을 정산한다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031365C-7B2C-4FF3-B47C-3036F504D92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2307086" y="4016889"/>
              <a:ext cx="559129" cy="194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E47E70A-7EBC-4BFD-BADB-55A14266098D}"/>
                </a:ext>
              </a:extLst>
            </p:cNvPr>
            <p:cNvCxnSpPr>
              <a:cxnSpLocks/>
              <a:stCxn id="68" idx="3"/>
              <a:endCxn id="70" idx="2"/>
            </p:cNvCxnSpPr>
            <p:nvPr/>
          </p:nvCxnSpPr>
          <p:spPr>
            <a:xfrm>
              <a:off x="2131190" y="4174776"/>
              <a:ext cx="834916" cy="57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24DD8D-7752-4639-9244-7261EF0BE4CE}"/>
              </a:ext>
            </a:extLst>
          </p:cNvPr>
          <p:cNvSpPr txBox="1"/>
          <p:nvPr/>
        </p:nvSpPr>
        <p:spPr>
          <a:xfrm>
            <a:off x="891808" y="5043443"/>
            <a:ext cx="1065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작성하다 보면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 안에 서비스가 아닌 서비스를 실현하기 위해 필요한 기능을 정의하게 되는 경우 발생</a:t>
            </a:r>
            <a:r>
              <a:rPr lang="en-US" altLang="ko-KR" sz="1200" dirty="0"/>
              <a:t>,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이런 다이어그램을 </a:t>
            </a:r>
            <a:r>
              <a:rPr lang="en-US" altLang="ko-KR" sz="1200" dirty="0"/>
              <a:t>‘</a:t>
            </a:r>
            <a:r>
              <a:rPr lang="ko-KR" altLang="en-US" sz="1200" dirty="0"/>
              <a:t>기능분할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다이어그램＇이라고</a:t>
            </a:r>
            <a:r>
              <a:rPr lang="ko-KR" altLang="en-US" sz="1200" dirty="0"/>
              <a:t> 부르기도 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기능분할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다이어그램의 문제점은 규모가 너무 세밀하고 작아서 </a:t>
            </a:r>
            <a:r>
              <a:rPr lang="ko-KR" altLang="en-US" sz="1200" dirty="0" err="1"/>
              <a:t>모델화한</a:t>
            </a:r>
            <a:r>
              <a:rPr lang="ko-KR" altLang="en-US" sz="1200" dirty="0"/>
              <a:t> 대상이 어떠한 서비스를 제공하고 있는지 파악하기 어려움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액터에게 </a:t>
            </a:r>
            <a:r>
              <a:rPr lang="ko-KR" altLang="en-US" sz="1200" dirty="0" err="1"/>
              <a:t>의미있는</a:t>
            </a:r>
            <a:r>
              <a:rPr lang="ko-KR" altLang="en-US" sz="1200" dirty="0"/>
              <a:t> 서비스가 아닌 이용 목적을 알 수 없는 기능들의 나열이 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좌측의 다이어그램을 </a:t>
            </a:r>
            <a:r>
              <a:rPr lang="en-US" altLang="ko-KR" sz="1200" b="1" dirty="0">
                <a:solidFill>
                  <a:srgbClr val="FF0000"/>
                </a:solidFill>
              </a:rPr>
              <a:t>‘</a:t>
            </a:r>
            <a:r>
              <a:rPr lang="ko-KR" altLang="en-US" sz="1200" b="1" dirty="0">
                <a:solidFill>
                  <a:srgbClr val="FF0000"/>
                </a:solidFill>
              </a:rPr>
              <a:t>비디오를 </a:t>
            </a:r>
            <a:r>
              <a:rPr lang="ko-KR" altLang="en-US" sz="1200" b="1" dirty="0" err="1">
                <a:solidFill>
                  <a:srgbClr val="FF0000"/>
                </a:solidFill>
              </a:rPr>
              <a:t>대출한다＇</a:t>
            </a:r>
            <a:r>
              <a:rPr lang="ko-KR" altLang="en-US" sz="1200" dirty="0" err="1"/>
              <a:t>고</a:t>
            </a:r>
            <a:r>
              <a:rPr lang="ko-KR" altLang="en-US" sz="1200" dirty="0"/>
              <a:t> 하는 </a:t>
            </a: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유스케이스로</a:t>
            </a:r>
            <a:r>
              <a:rPr lang="ko-KR" altLang="en-US" sz="1200" dirty="0"/>
              <a:t> 표현 하면 </a:t>
            </a:r>
            <a:r>
              <a:rPr lang="ko-KR" altLang="en-US" sz="1200" dirty="0" err="1"/>
              <a:t>의미있는</a:t>
            </a:r>
            <a:r>
              <a:rPr lang="ko-KR" altLang="en-US" sz="1200" dirty="0"/>
              <a:t> 단위가 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특히 기능분할은 포함관계</a:t>
            </a:r>
            <a:r>
              <a:rPr lang="en-US" altLang="ko-KR" sz="1200" dirty="0"/>
              <a:t>(include)</a:t>
            </a:r>
            <a:r>
              <a:rPr lang="ko-KR" altLang="en-US" sz="1200" dirty="0"/>
              <a:t>에서 발생할 소지가 크므로 주의하여 작성 하며 되도록이면 포함관계는 </a:t>
            </a:r>
            <a:r>
              <a:rPr lang="en-US" altLang="ko-KR" sz="1200" dirty="0"/>
              <a:t>1</a:t>
            </a:r>
            <a:r>
              <a:rPr lang="ko-KR" altLang="en-US" sz="1200" dirty="0"/>
              <a:t>회의 깊이로 사용하는 원칙을 두고 활용함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회 이상의 깊이는 일반적으로 액터에게 </a:t>
            </a:r>
            <a:r>
              <a:rPr lang="ko-KR" altLang="en-US" sz="1200" dirty="0" err="1"/>
              <a:t>의미있는</a:t>
            </a:r>
            <a:r>
              <a:rPr lang="ko-KR" altLang="en-US" sz="1200" dirty="0"/>
              <a:t> 규모의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되지 못함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F6F716-3875-4E4F-96A9-8611DE00B9AB}"/>
              </a:ext>
            </a:extLst>
          </p:cNvPr>
          <p:cNvGrpSpPr/>
          <p:nvPr/>
        </p:nvGrpSpPr>
        <p:grpSpPr>
          <a:xfrm>
            <a:off x="5430435" y="2053925"/>
            <a:ext cx="5869757" cy="2369242"/>
            <a:chOff x="5430435" y="2053925"/>
            <a:chExt cx="5869757" cy="236924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BE5C0DE-7196-4FF0-B459-50FC6CAC464A}"/>
                </a:ext>
              </a:extLst>
            </p:cNvPr>
            <p:cNvGrpSpPr/>
            <p:nvPr/>
          </p:nvGrpSpPr>
          <p:grpSpPr>
            <a:xfrm>
              <a:off x="5756693" y="2109365"/>
              <a:ext cx="292346" cy="473321"/>
              <a:chOff x="1705709" y="2444262"/>
              <a:chExt cx="369277" cy="59787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3B11E5-6767-4D85-8A3B-6DC68FA796E1}"/>
                  </a:ext>
                </a:extLst>
              </p:cNvPr>
              <p:cNvSpPr/>
              <p:nvPr/>
            </p:nvSpPr>
            <p:spPr>
              <a:xfrm>
                <a:off x="1732085" y="2444262"/>
                <a:ext cx="290146" cy="2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C556E24-DA70-47F0-8931-7B0BDBC4F1A6}"/>
                  </a:ext>
                </a:extLst>
              </p:cNvPr>
              <p:cNvCxnSpPr/>
              <p:nvPr/>
            </p:nvCxnSpPr>
            <p:spPr>
              <a:xfrm>
                <a:off x="1705709" y="2822334"/>
                <a:ext cx="3692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381225A-B414-4B1F-9BC1-D607DAED7FB1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 flipH="1">
                <a:off x="1872762" y="2734408"/>
                <a:ext cx="4396" cy="1670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39648E9-38DD-464F-9F3F-706D6B6DE06E}"/>
                  </a:ext>
                </a:extLst>
              </p:cNvPr>
              <p:cNvCxnSpPr/>
              <p:nvPr/>
            </p:nvCxnSpPr>
            <p:spPr>
              <a:xfrm flipH="1">
                <a:off x="1732085" y="2901462"/>
                <a:ext cx="140677" cy="140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050A8DA-FDD0-460B-B658-C1B0C8D2F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158" y="2910261"/>
                <a:ext cx="140677" cy="131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296743-7226-4820-96B7-3098D8E7C4B4}"/>
                </a:ext>
              </a:extLst>
            </p:cNvPr>
            <p:cNvSpPr txBox="1"/>
            <p:nvPr/>
          </p:nvSpPr>
          <p:spPr>
            <a:xfrm>
              <a:off x="5430435" y="260207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상품관리부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B774A28-2EAF-45D5-A795-835B2ECEE025}"/>
                </a:ext>
              </a:extLst>
            </p:cNvPr>
            <p:cNvSpPr/>
            <p:nvPr/>
          </p:nvSpPr>
          <p:spPr>
            <a:xfrm>
              <a:off x="6607496" y="2199731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비디오를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대출해 준다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9626784-5356-4698-8BDB-479BB60B647C}"/>
                </a:ext>
              </a:extLst>
            </p:cNvPr>
            <p:cNvSpPr/>
            <p:nvPr/>
          </p:nvSpPr>
          <p:spPr>
            <a:xfrm>
              <a:off x="9365936" y="2184730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회원인지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확인한다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8AD75BB-C719-4DC9-BF69-C671AF81609A}"/>
                </a:ext>
              </a:extLst>
            </p:cNvPr>
            <p:cNvSpPr/>
            <p:nvPr/>
          </p:nvSpPr>
          <p:spPr>
            <a:xfrm>
              <a:off x="9361422" y="3097595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회원증을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읽는다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ECA6F0E-CC40-4382-BBC3-D22A83DE8696}"/>
                </a:ext>
              </a:extLst>
            </p:cNvPr>
            <p:cNvSpPr/>
            <p:nvPr/>
          </p:nvSpPr>
          <p:spPr>
            <a:xfrm>
              <a:off x="9365936" y="4036304"/>
              <a:ext cx="1767960" cy="3868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카드 리더기를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사용할 수 있다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F3AC5F0-497F-4E59-AF87-AB08C8A53917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6115164" y="2393163"/>
              <a:ext cx="492332" cy="10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9C0650D-A6A6-4B51-A789-4F9D1232CF06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8375456" y="2378162"/>
              <a:ext cx="990480" cy="150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8C0B86-2582-41F1-B18F-9616FA0926A3}"/>
                </a:ext>
              </a:extLst>
            </p:cNvPr>
            <p:cNvSpPr txBox="1"/>
            <p:nvPr/>
          </p:nvSpPr>
          <p:spPr>
            <a:xfrm>
              <a:off x="8322060" y="2053925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&lt;&lt;include&gt;&gt;</a:t>
              </a:r>
              <a:endParaRPr lang="ko-KR" altLang="en-US" sz="11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6D95051-EC95-4966-8A19-7C4C9A4F1BCA}"/>
                </a:ext>
              </a:extLst>
            </p:cNvPr>
            <p:cNvCxnSpPr>
              <a:stCxn id="30" idx="4"/>
              <a:endCxn id="31" idx="0"/>
            </p:cNvCxnSpPr>
            <p:nvPr/>
          </p:nvCxnSpPr>
          <p:spPr>
            <a:xfrm flipH="1">
              <a:off x="10245402" y="2571593"/>
              <a:ext cx="4514" cy="5260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C24544E-9596-4483-8B00-EF38A4C4C5C9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10245402" y="3484458"/>
              <a:ext cx="4514" cy="5518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482FF3-A20A-426B-B1E0-2A6D5FA7F59A}"/>
                </a:ext>
              </a:extLst>
            </p:cNvPr>
            <p:cNvSpPr txBox="1"/>
            <p:nvPr/>
          </p:nvSpPr>
          <p:spPr>
            <a:xfrm>
              <a:off x="10245402" y="2716734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&lt;&lt;include&gt;&gt;</a:t>
              </a:r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45EA8C-E19A-4DF7-BDD5-F57C55DDDBD3}"/>
                </a:ext>
              </a:extLst>
            </p:cNvPr>
            <p:cNvSpPr txBox="1"/>
            <p:nvPr/>
          </p:nvSpPr>
          <p:spPr>
            <a:xfrm>
              <a:off x="10256316" y="3629576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&lt;&lt;include&gt;&gt;</a:t>
              </a:r>
              <a:endParaRPr lang="ko-KR" altLang="en-US" sz="1100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619EDB68-73E8-4C1B-A96E-E513214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944774" y="1289601"/>
            <a:ext cx="107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포함관계</a:t>
            </a:r>
            <a:r>
              <a:rPr lang="en-US" altLang="ko-KR" sz="2400" dirty="0"/>
              <a:t>, </a:t>
            </a:r>
            <a:r>
              <a:rPr lang="ko-KR" altLang="en-US" sz="2400" dirty="0"/>
              <a:t>확장관계 일반화 관계를 혼동하지 않는다</a:t>
            </a:r>
            <a:r>
              <a:rPr lang="en-US" altLang="ko-KR" sz="2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4DD8D-7752-4639-9244-7261EF0BE4CE}"/>
              </a:ext>
            </a:extLst>
          </p:cNvPr>
          <p:cNvSpPr txBox="1"/>
          <p:nvPr/>
        </p:nvSpPr>
        <p:spPr>
          <a:xfrm>
            <a:off x="944774" y="2080787"/>
            <a:ext cx="106583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&lt;&lt;include&gt;&gt;</a:t>
            </a:r>
            <a:r>
              <a:rPr lang="ko-KR" altLang="en-US" sz="1600" dirty="0"/>
              <a:t>를 사용하여 베이스가 </a:t>
            </a:r>
            <a:r>
              <a:rPr lang="ko-KR" altLang="en-US" sz="1600" dirty="0" err="1"/>
              <a:t>되는유스케이스에</a:t>
            </a:r>
            <a:r>
              <a:rPr lang="ko-KR" altLang="en-US" sz="1600" dirty="0"/>
              <a:t> 부가하는 서비스를 정의하면</a:t>
            </a:r>
            <a:r>
              <a:rPr lang="en-US" altLang="ko-KR" sz="1600" dirty="0"/>
              <a:t>, </a:t>
            </a:r>
            <a:r>
              <a:rPr lang="ko-KR" altLang="en-US" sz="1600" dirty="0"/>
              <a:t>베이스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실행하기 위해서는 </a:t>
            </a:r>
            <a:r>
              <a:rPr lang="en-US" altLang="ko-KR" sz="1600" dirty="0"/>
              <a:t>&lt;&lt;include&gt;&gt;</a:t>
            </a:r>
            <a:r>
              <a:rPr lang="ko-KR" altLang="en-US" sz="1600" dirty="0"/>
              <a:t>로 연결되어 있는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반드시 필요하다는 것을 알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다시 말하면</a:t>
            </a:r>
            <a:r>
              <a:rPr lang="en-US" altLang="ko-KR" sz="1600" dirty="0"/>
              <a:t>, </a:t>
            </a:r>
            <a:r>
              <a:rPr lang="ko-KR" altLang="en-US" sz="1600" dirty="0"/>
              <a:t>베이스가 되는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서브루틴을 호출하는 식으로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&lt;&lt;include&gt;&gt;</a:t>
            </a:r>
            <a:r>
              <a:rPr lang="ko-KR" altLang="en-US" sz="1600" dirty="0"/>
              <a:t>로 연결된 </a:t>
            </a:r>
            <a:r>
              <a:rPr lang="ko-KR" altLang="en-US" sz="1600" dirty="0" err="1"/>
              <a:t>유스케이스는</a:t>
            </a:r>
            <a:r>
              <a:rPr lang="ko-KR" altLang="en-US" sz="1600" dirty="0"/>
              <a:t> 여러 </a:t>
            </a:r>
            <a:r>
              <a:rPr lang="ko-KR" altLang="en-US" sz="1600" dirty="0" err="1"/>
              <a:t>유스케이스에서</a:t>
            </a:r>
            <a:r>
              <a:rPr lang="ko-KR" altLang="en-US" sz="1600" dirty="0"/>
              <a:t> 공유할 수 있다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&lt;&lt;extend&gt;&gt;</a:t>
            </a:r>
            <a:r>
              <a:rPr lang="ko-KR" altLang="en-US" sz="1600" dirty="0"/>
              <a:t>를 사용하여 베이스가 되는 </a:t>
            </a:r>
            <a:r>
              <a:rPr lang="ko-KR" altLang="en-US" sz="1600" dirty="0" err="1"/>
              <a:t>유스케이스에</a:t>
            </a:r>
            <a:r>
              <a:rPr lang="ko-KR" altLang="en-US" sz="1600" dirty="0"/>
              <a:t> 부가하는 서비스를 정의하면</a:t>
            </a:r>
            <a:r>
              <a:rPr lang="en-US" altLang="ko-KR" sz="1600" dirty="0"/>
              <a:t>, </a:t>
            </a:r>
            <a:r>
              <a:rPr lang="ko-KR" altLang="en-US" sz="1600" dirty="0"/>
              <a:t>베이스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실행하기 위해 </a:t>
            </a:r>
            <a:r>
              <a:rPr lang="en-US" altLang="ko-KR" sz="1600" dirty="0"/>
              <a:t>&lt;&lt;extend&gt;&gt;</a:t>
            </a:r>
            <a:r>
              <a:rPr lang="ko-KR" altLang="en-US" sz="1600" dirty="0"/>
              <a:t>로 연결되어 있는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반드시 필요하지는 않다</a:t>
            </a:r>
            <a:r>
              <a:rPr lang="en-US" altLang="ko-KR" sz="1600" dirty="0"/>
              <a:t>. </a:t>
            </a:r>
            <a:r>
              <a:rPr lang="ko-KR" altLang="en-US" sz="1600" dirty="0"/>
              <a:t>반대로 </a:t>
            </a:r>
            <a:r>
              <a:rPr lang="en-US" altLang="ko-KR" sz="1600" dirty="0"/>
              <a:t>&lt;&lt;extend&gt;&gt;</a:t>
            </a:r>
            <a:r>
              <a:rPr lang="ko-KR" altLang="en-US" sz="1600" dirty="0"/>
              <a:t>로 연결되어 있는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실행할 경우에는 반드시 베이스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필요하다</a:t>
            </a:r>
            <a:r>
              <a:rPr lang="en-US" altLang="ko-KR" sz="1600" dirty="0"/>
              <a:t>. &lt;&lt;extend&gt;&gt;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정의하고 있는 </a:t>
            </a:r>
            <a:r>
              <a:rPr lang="ko-KR" altLang="en-US" sz="1600" dirty="0" err="1"/>
              <a:t>유스케이스는</a:t>
            </a:r>
            <a:r>
              <a:rPr lang="ko-KR" altLang="en-US" sz="1600" dirty="0"/>
              <a:t> 여러 </a:t>
            </a:r>
            <a:r>
              <a:rPr lang="ko-KR" altLang="en-US" sz="1600" dirty="0" err="1"/>
              <a:t>유스케이스에서</a:t>
            </a:r>
            <a:r>
              <a:rPr lang="ko-KR" altLang="en-US" sz="1600" dirty="0"/>
              <a:t> 공유할 수 없다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일반화 관계는 기본적으로 기능의 추가 관계를 나타내지는 않는다</a:t>
            </a:r>
            <a:r>
              <a:rPr lang="en-US" altLang="ko-KR" sz="1600" dirty="0"/>
              <a:t>. ‘</a:t>
            </a:r>
            <a:r>
              <a:rPr lang="ko-KR" altLang="en-US" sz="1600" dirty="0"/>
              <a:t>비디오를 택배로 빌린다</a:t>
            </a:r>
            <a:r>
              <a:rPr lang="en-US" altLang="ko-KR" sz="1600" dirty="0"/>
              <a:t>＇</a:t>
            </a:r>
            <a:r>
              <a:rPr lang="ko-KR" altLang="en-US" sz="1600" dirty="0"/>
              <a:t>는 </a:t>
            </a:r>
            <a:r>
              <a:rPr lang="en-US" altLang="ko-KR" sz="1600" dirty="0"/>
              <a:t>‘</a:t>
            </a:r>
            <a:r>
              <a:rPr lang="ko-KR" altLang="en-US" sz="1600" dirty="0"/>
              <a:t>비디오를 빌린다</a:t>
            </a:r>
            <a:r>
              <a:rPr lang="en-US" altLang="ko-KR" sz="1600" dirty="0"/>
              <a:t>＇</a:t>
            </a:r>
            <a:r>
              <a:rPr lang="ko-KR" altLang="en-US" sz="1600" dirty="0"/>
              <a:t>에 기능을 추가한 것이 아니다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일반화 관계는 </a:t>
            </a:r>
            <a:r>
              <a:rPr lang="en-US" altLang="ko-KR" sz="1600" dirty="0"/>
              <a:t>&lt;&lt;include&gt;&gt;</a:t>
            </a:r>
            <a:r>
              <a:rPr lang="ko-KR" altLang="en-US" sz="1600" dirty="0"/>
              <a:t>나 </a:t>
            </a:r>
            <a:r>
              <a:rPr lang="en-US" altLang="ko-KR" sz="1600" dirty="0"/>
              <a:t>&lt;&lt;extend&gt;&gt;</a:t>
            </a:r>
            <a:r>
              <a:rPr lang="ko-KR" altLang="en-US" sz="1600" dirty="0"/>
              <a:t>와는 전혀 다르다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일반화 관계는 기능을 추가하는 것이 아니라 개념만 공유할 뿐이지</a:t>
            </a:r>
            <a:r>
              <a:rPr lang="en-US" altLang="ko-KR" sz="1600" dirty="0"/>
              <a:t>, </a:t>
            </a:r>
            <a:r>
              <a:rPr lang="ko-KR" altLang="en-US" sz="1600" dirty="0"/>
              <a:t>완전히 새로운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저으히하고</a:t>
            </a:r>
            <a:r>
              <a:rPr lang="ko-KR" altLang="en-US" sz="1600" dirty="0"/>
              <a:t> 있다고 생각하면 된다</a:t>
            </a:r>
            <a:r>
              <a:rPr lang="en-US" altLang="ko-KR" sz="1600" dirty="0"/>
              <a:t>. ‘</a:t>
            </a:r>
            <a:r>
              <a:rPr lang="ko-KR" altLang="en-US" sz="1600" dirty="0"/>
              <a:t>비디오를 택배로 빌린다</a:t>
            </a:r>
            <a:r>
              <a:rPr lang="en-US" altLang="ko-KR" sz="1600" dirty="0"/>
              <a:t>‘ </a:t>
            </a:r>
            <a:r>
              <a:rPr lang="ko-KR" altLang="en-US" sz="1600" dirty="0"/>
              <a:t>라고 </a:t>
            </a:r>
            <a:r>
              <a:rPr lang="ko-KR" altLang="en-US" sz="1600" dirty="0" err="1"/>
              <a:t>하느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유스케이스는</a:t>
            </a:r>
            <a:r>
              <a:rPr lang="ko-KR" altLang="en-US" sz="1600" dirty="0"/>
              <a:t> 일반화 관계를 사용하여 </a:t>
            </a:r>
            <a:r>
              <a:rPr lang="en-US" altLang="ko-KR" sz="1600" dirty="0"/>
              <a:t>‘</a:t>
            </a:r>
            <a:r>
              <a:rPr lang="ko-KR" altLang="en-US" sz="1600" dirty="0"/>
              <a:t>비디오를 빌린다</a:t>
            </a:r>
            <a:r>
              <a:rPr lang="en-US" altLang="ko-KR" sz="1600" dirty="0"/>
              <a:t>＇</a:t>
            </a:r>
            <a:r>
              <a:rPr lang="ko-KR" altLang="en-US" sz="1600" dirty="0"/>
              <a:t>의 특수한 예를 나타내고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 내용은 </a:t>
            </a:r>
            <a:r>
              <a:rPr lang="en-US" altLang="ko-KR" sz="1600" dirty="0"/>
              <a:t>‘</a:t>
            </a:r>
            <a:r>
              <a:rPr lang="ko-KR" altLang="en-US" sz="1600" dirty="0"/>
              <a:t>비디오를 빌린다</a:t>
            </a:r>
            <a:r>
              <a:rPr lang="en-US" altLang="ko-KR" sz="1600" dirty="0"/>
              <a:t>‘ </a:t>
            </a:r>
            <a:r>
              <a:rPr lang="ko-KR" altLang="en-US" sz="1600" dirty="0"/>
              <a:t>와는 다르다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 </a:t>
            </a:r>
            <a:r>
              <a:rPr lang="en-US" altLang="ko-KR" sz="1600" dirty="0"/>
              <a:t>‘</a:t>
            </a:r>
            <a:r>
              <a:rPr lang="ko-KR" altLang="en-US" sz="1600" dirty="0"/>
              <a:t>비디오를 빌린다</a:t>
            </a:r>
            <a:r>
              <a:rPr lang="en-US" altLang="ko-KR" sz="1600" dirty="0"/>
              <a:t>’ </a:t>
            </a:r>
            <a:r>
              <a:rPr lang="ko-KR" altLang="en-US" sz="1600" dirty="0"/>
              <a:t>라는 관점에서만 같을 뿐이다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13C93-1878-45F0-9E28-A14E0B0F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41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정의서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944774" y="1289601"/>
            <a:ext cx="107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유스케이스</a:t>
            </a:r>
            <a:r>
              <a:rPr lang="ko-KR" altLang="en-US" sz="2400" dirty="0"/>
              <a:t> 다이어그램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정의서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모델</a:t>
            </a:r>
            <a:r>
              <a:rPr lang="en-US" altLang="ko-KR" sz="2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4DD8D-7752-4639-9244-7261EF0BE4CE}"/>
              </a:ext>
            </a:extLst>
          </p:cNvPr>
          <p:cNvSpPr txBox="1"/>
          <p:nvPr/>
        </p:nvSpPr>
        <p:spPr>
          <a:xfrm>
            <a:off x="944774" y="1897907"/>
            <a:ext cx="106583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시스템이 어떠한 서비스를 제공하고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어느 정도의 규모인지는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다이어그램을 보면 알 수 있다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그러나 다이어그램만으로는 시스템의 이미지를 구체화 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어떠한 내용으로 되어 있는 설명하기 위해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정의서 필요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정의서는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다이어그램에 그려진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개당 하나씩만 만든다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정의서의 역할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시스템 이미지의 명확화 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    : </a:t>
            </a:r>
            <a:r>
              <a:rPr lang="ko-KR" altLang="en-US" sz="1600" dirty="0"/>
              <a:t>최종사용자들과 개발자들이 함께 공유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개발단위의 명확화</a:t>
            </a:r>
            <a:endParaRPr lang="en-US" altLang="ko-KR" sz="1600" dirty="0"/>
          </a:p>
          <a:p>
            <a:pPr lvl="1"/>
            <a:r>
              <a:rPr lang="en-US" altLang="ko-KR" sz="1600" dirty="0"/>
              <a:t>    : </a:t>
            </a:r>
            <a:r>
              <a:rPr lang="ko-KR" altLang="en-US" sz="1600" dirty="0"/>
              <a:t>시스템 </a:t>
            </a:r>
            <a:r>
              <a:rPr lang="ko-KR" altLang="en-US" sz="1600" dirty="0" err="1"/>
              <a:t>개발시</a:t>
            </a:r>
            <a:r>
              <a:rPr lang="en-US" altLang="ko-KR" sz="1600" dirty="0"/>
              <a:t>, </a:t>
            </a:r>
            <a:r>
              <a:rPr lang="ko-KR" altLang="en-US" sz="1600" dirty="0"/>
              <a:t>만들고자 하는 시스템을 통째로 한꺼번에 만들 수는 없기 때문에 일반적으로 시스템을 </a:t>
            </a:r>
            <a:endParaRPr lang="en-US" altLang="ko-KR" sz="1600" dirty="0"/>
          </a:p>
          <a:p>
            <a:pPr lvl="1"/>
            <a:r>
              <a:rPr lang="en-US" altLang="ko-KR" sz="1600" dirty="0"/>
              <a:t>     </a:t>
            </a:r>
            <a:r>
              <a:rPr lang="ko-KR" altLang="en-US" sz="1600" dirty="0"/>
              <a:t>작업 단위로 </a:t>
            </a:r>
            <a:r>
              <a:rPr lang="ko-KR" altLang="en-US" sz="1600" dirty="0" err="1"/>
              <a:t>쪼개어서</a:t>
            </a:r>
            <a:r>
              <a:rPr lang="ko-KR" altLang="en-US" sz="1600" dirty="0"/>
              <a:t> 개발을 진행</a:t>
            </a:r>
            <a:r>
              <a:rPr lang="en-US" altLang="ko-KR" sz="1600" dirty="0"/>
              <a:t>, </a:t>
            </a:r>
            <a:r>
              <a:rPr lang="ko-KR" altLang="en-US" sz="1600" dirty="0"/>
              <a:t>보통 작업의 분할 단위로 </a:t>
            </a:r>
            <a:r>
              <a:rPr lang="en-US" altLang="ko-KR" sz="1600" dirty="0"/>
              <a:t>‘</a:t>
            </a:r>
            <a:r>
              <a:rPr lang="ko-KR" altLang="en-US" sz="1600" dirty="0"/>
              <a:t>기능＇ 혹은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함수＇를</a:t>
            </a:r>
            <a:r>
              <a:rPr lang="ko-KR" altLang="en-US" sz="1600" dirty="0"/>
              <a:t> 사용하는데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endParaRPr lang="en-US" altLang="ko-KR" sz="1600" dirty="0"/>
          </a:p>
          <a:p>
            <a:pPr lvl="1"/>
            <a:r>
              <a:rPr lang="en-US" altLang="ko-KR" sz="1600" dirty="0"/>
              <a:t>     </a:t>
            </a:r>
            <a:r>
              <a:rPr lang="ko-KR" altLang="en-US" sz="1600" dirty="0"/>
              <a:t>시스템의 분할 단위로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정의서를 사용할 수 있다는 의미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테스트 케이스의 근거자료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    : </a:t>
            </a:r>
            <a:r>
              <a:rPr lang="ko-KR" altLang="en-US" sz="1600" dirty="0"/>
              <a:t>테스트 개시조건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사전조건</a:t>
            </a:r>
            <a:r>
              <a:rPr lang="en-US" altLang="ko-KR" sz="1600" dirty="0"/>
              <a:t>, </a:t>
            </a:r>
            <a:r>
              <a:rPr lang="ko-KR" altLang="en-US" sz="1600" dirty="0"/>
              <a:t>시나리오의 사전조건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     </a:t>
            </a:r>
            <a:r>
              <a:rPr lang="ko-KR" altLang="en-US" sz="1600" dirty="0"/>
              <a:t>테스트 순서 </a:t>
            </a:r>
            <a:r>
              <a:rPr lang="en-US" altLang="ko-KR" sz="1600" dirty="0"/>
              <a:t>(</a:t>
            </a:r>
            <a:r>
              <a:rPr lang="ko-KR" altLang="en-US" sz="1600" dirty="0"/>
              <a:t>이벤트 플로우 조합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     </a:t>
            </a:r>
            <a:r>
              <a:rPr lang="ko-KR" altLang="en-US" sz="1600" dirty="0"/>
              <a:t>테스트 실행 시 입력 파라미터 </a:t>
            </a:r>
            <a:r>
              <a:rPr lang="en-US" altLang="ko-KR" sz="1600" dirty="0"/>
              <a:t>(</a:t>
            </a:r>
            <a:r>
              <a:rPr lang="ko-KR" altLang="en-US" sz="1600" dirty="0"/>
              <a:t>시나리오에 쓰여진 파라미터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     </a:t>
            </a:r>
            <a:r>
              <a:rPr lang="ko-KR" altLang="en-US" sz="1600" dirty="0"/>
              <a:t>테스트 종료 시 확인 항목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사후 조건</a:t>
            </a:r>
            <a:r>
              <a:rPr lang="en-US" altLang="ko-KR" sz="1600" dirty="0"/>
              <a:t>, </a:t>
            </a:r>
            <a:r>
              <a:rPr lang="ko-KR" altLang="en-US" sz="1600" dirty="0"/>
              <a:t>시나리오의 사후 조건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CC182-9359-456E-A6E0-AD0A74D9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1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정의서 작성시 주의사항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4DD8D-7752-4639-9244-7261EF0BE4CE}"/>
              </a:ext>
            </a:extLst>
          </p:cNvPr>
          <p:cNvSpPr txBox="1"/>
          <p:nvPr/>
        </p:nvSpPr>
        <p:spPr>
          <a:xfrm>
            <a:off x="838200" y="1327638"/>
            <a:ext cx="106583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애매한 표현을 피하고 용어를 통일해서 사용할 것</a:t>
            </a:r>
            <a:endParaRPr lang="en-US" altLang="ko-KR" sz="16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애매한 표현 </a:t>
            </a:r>
            <a:r>
              <a:rPr lang="en-US" altLang="ko-KR" sz="1200" dirty="0"/>
              <a:t>: </a:t>
            </a:r>
            <a:r>
              <a:rPr lang="ko-KR" altLang="en-US" sz="1200" dirty="0"/>
              <a:t>적절한</a:t>
            </a:r>
            <a:r>
              <a:rPr lang="en-US" altLang="ko-KR" sz="1200" dirty="0"/>
              <a:t>, </a:t>
            </a:r>
            <a:r>
              <a:rPr lang="ko-KR" altLang="en-US" sz="1200" dirty="0"/>
              <a:t>적당한</a:t>
            </a:r>
            <a:r>
              <a:rPr lang="en-US" altLang="ko-KR" sz="1200" dirty="0"/>
              <a:t>, </a:t>
            </a:r>
            <a:r>
              <a:rPr lang="ko-KR" altLang="en-US" sz="1200" dirty="0"/>
              <a:t>대략</a:t>
            </a:r>
            <a:r>
              <a:rPr lang="en-US" altLang="ko-KR" sz="1200" dirty="0"/>
              <a:t>, </a:t>
            </a:r>
            <a:r>
              <a:rPr lang="ko-KR" altLang="en-US" sz="1200" dirty="0"/>
              <a:t>약</a:t>
            </a:r>
            <a:r>
              <a:rPr lang="en-US" altLang="ko-KR" sz="1200" dirty="0"/>
              <a:t>~, </a:t>
            </a:r>
            <a:r>
              <a:rPr lang="ko-KR" altLang="en-US" sz="1200" dirty="0"/>
              <a:t>어느 정도</a:t>
            </a:r>
            <a:r>
              <a:rPr lang="en-US" altLang="ko-KR" sz="1200" dirty="0"/>
              <a:t>, ~ </a:t>
            </a:r>
            <a:r>
              <a:rPr lang="ko-KR" altLang="en-US" sz="1200" dirty="0"/>
              <a:t>정도 등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동의이의어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이음동의어</a:t>
            </a:r>
            <a:r>
              <a:rPr lang="ko-KR" altLang="en-US" sz="1200" dirty="0"/>
              <a:t> 피할 것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주어를 명확히 기술하여 추측을 피할 것</a:t>
            </a:r>
            <a:endParaRPr lang="en-US" altLang="ko-KR" sz="1200" dirty="0"/>
          </a:p>
          <a:p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너무 시스템적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프로그램적</a:t>
            </a:r>
            <a:r>
              <a:rPr lang="en-US" altLang="ko-KR" sz="1600" dirty="0"/>
              <a:t>)</a:t>
            </a:r>
            <a:r>
              <a:rPr lang="ko-KR" altLang="en-US" sz="1600" dirty="0"/>
              <a:t>으로 작성하지 않는다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</a:rPr>
              <a:t>액터는</a:t>
            </a:r>
            <a:r>
              <a:rPr lang="ko-KR" altLang="en-US" sz="1200" dirty="0">
                <a:solidFill>
                  <a:srgbClr val="FF0000"/>
                </a:solidFill>
              </a:rPr>
              <a:t> 검색화면의 검색 키워드 입력란에 키워드를 입력하고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검색 개시 버튼을 누른다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solidFill>
                  <a:srgbClr val="0070C0"/>
                </a:solidFill>
              </a:rPr>
              <a:t>액터는</a:t>
            </a:r>
            <a:r>
              <a:rPr lang="ko-KR" altLang="en-US" sz="1200" dirty="0">
                <a:solidFill>
                  <a:srgbClr val="0070C0"/>
                </a:solidFill>
              </a:rPr>
              <a:t> 시스템에 검색 키워드를 지정한 후 검색을 요구한다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시스템은 </a:t>
            </a:r>
            <a:r>
              <a:rPr lang="ko-KR" altLang="en-US" sz="1200" dirty="0" err="1">
                <a:solidFill>
                  <a:srgbClr val="FF0000"/>
                </a:solidFill>
              </a:rPr>
              <a:t>액터로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부터</a:t>
            </a:r>
            <a:r>
              <a:rPr lang="ko-KR" altLang="en-US" sz="1200" dirty="0">
                <a:solidFill>
                  <a:srgbClr val="FF0000"/>
                </a:solidFill>
              </a:rPr>
              <a:t> 받은 검색 키워드에 의해 쿼리를 생성하고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실행한 결과를 받는다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70C0"/>
                </a:solidFill>
              </a:rPr>
              <a:t>시스템은 </a:t>
            </a:r>
            <a:r>
              <a:rPr lang="ko-KR" altLang="en-US" sz="1200" dirty="0" err="1">
                <a:solidFill>
                  <a:srgbClr val="0070C0"/>
                </a:solidFill>
              </a:rPr>
              <a:t>액터의</a:t>
            </a:r>
            <a:r>
              <a:rPr lang="ko-KR" altLang="en-US" sz="1200" dirty="0">
                <a:solidFill>
                  <a:srgbClr val="0070C0"/>
                </a:solidFill>
              </a:rPr>
              <a:t> 검색 요구에 따라 작품을 검색한다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시스템은 쿼리의 실행 결과를 </a:t>
            </a:r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을 사용하여 정형화하고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검색 결과를 화면에 표시한다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70C0"/>
                </a:solidFill>
              </a:rPr>
              <a:t>시스템은 액터에게 검색 결과를 제시한다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누락되는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없이 모두 작성한다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보충 자료를 </a:t>
            </a:r>
            <a:r>
              <a:rPr lang="en-US" altLang="ko-KR" sz="1600" dirty="0"/>
              <a:t>(</a:t>
            </a:r>
            <a:r>
              <a:rPr lang="ko-KR" altLang="en-US" sz="1600" dirty="0"/>
              <a:t>추후 필요하면 활동 다이어그램</a:t>
            </a:r>
            <a:r>
              <a:rPr lang="en-US" altLang="ko-KR" sz="1600" dirty="0"/>
              <a:t>)</a:t>
            </a:r>
            <a:r>
              <a:rPr lang="ko-KR" altLang="en-US" sz="1600" dirty="0"/>
              <a:t> 활용한다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정의서 내에 빈칸을 남기지 않는다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dirty="0"/>
              <a:t> 적당한 선에서 끝맺어야 한다</a:t>
            </a:r>
            <a:r>
              <a:rPr lang="en-US" altLang="ko-KR" sz="1600" dirty="0"/>
              <a:t>. (</a:t>
            </a:r>
            <a:r>
              <a:rPr lang="ko-KR" altLang="en-US" sz="1600" dirty="0" err="1"/>
              <a:t>유스케이스의</a:t>
            </a:r>
            <a:r>
              <a:rPr lang="ko-KR" altLang="en-US" sz="1600" dirty="0"/>
              <a:t> 끝은 없다</a:t>
            </a:r>
            <a:r>
              <a:rPr lang="en-US" altLang="ko-KR" sz="16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dirty="0"/>
              <a:t> &lt;&lt;include&gt;&gt;</a:t>
            </a:r>
            <a:r>
              <a:rPr lang="ko-KR" altLang="en-US" sz="1600" dirty="0"/>
              <a:t> </a:t>
            </a:r>
            <a:r>
              <a:rPr lang="en-US" altLang="ko-KR" sz="1600" dirty="0"/>
              <a:t>&lt;&lt;extend&gt;&gt;</a:t>
            </a:r>
            <a:r>
              <a:rPr lang="ko-KR" altLang="en-US" sz="1600" dirty="0"/>
              <a:t> 표기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호출하는 측의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정의서에는  </a:t>
            </a:r>
            <a:r>
              <a:rPr lang="en-US" altLang="ko-KR" sz="1200" dirty="0"/>
              <a:t>&lt;&lt;include&gt;&gt;</a:t>
            </a:r>
            <a:r>
              <a:rPr lang="ko-KR" altLang="en-US" sz="1200" dirty="0"/>
              <a:t>와 연결된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표기 </a:t>
            </a:r>
            <a:r>
              <a:rPr lang="en-US" altLang="ko-KR" sz="1200" dirty="0"/>
              <a:t>(</a:t>
            </a:r>
            <a:r>
              <a:rPr lang="ko-KR" altLang="en-US" sz="1200" dirty="0"/>
              <a:t>참조 </a:t>
            </a:r>
            <a:r>
              <a:rPr lang="en-US" altLang="ko-KR" sz="1200" dirty="0"/>
              <a:t>: Alt-1</a:t>
            </a:r>
            <a:r>
              <a:rPr lang="ko-KR" altLang="en-US" sz="1200" dirty="0"/>
              <a:t>의 </a:t>
            </a:r>
            <a:r>
              <a:rPr lang="en-US" altLang="ko-KR" sz="1200" dirty="0"/>
              <a:t>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호출 당하는 측의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정의서에는 </a:t>
            </a:r>
            <a:r>
              <a:rPr lang="ko-KR" altLang="en-US" sz="1200" dirty="0" err="1"/>
              <a:t>액터의</a:t>
            </a:r>
            <a:r>
              <a:rPr lang="ko-KR" altLang="en-US" sz="1200" dirty="0"/>
              <a:t> 항목으로 호출하는 측의 </a:t>
            </a:r>
            <a:r>
              <a:rPr lang="ko-KR" altLang="en-US" sz="1200" dirty="0" err="1"/>
              <a:t>유스케이스를</a:t>
            </a:r>
            <a:r>
              <a:rPr lang="ko-KR" altLang="en-US" sz="1200" dirty="0"/>
              <a:t> 표기하거나 </a:t>
            </a:r>
            <a:r>
              <a:rPr lang="en-US" altLang="ko-KR" sz="1200" dirty="0"/>
              <a:t>‘</a:t>
            </a:r>
            <a:r>
              <a:rPr lang="ko-KR" altLang="en-US" sz="1200" dirty="0"/>
              <a:t>관련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＇ 라고 하는 항목을 별도 마련해서 호출하는 측의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명을 표기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&lt;&lt;extend&gt;&gt;</a:t>
            </a:r>
            <a:r>
              <a:rPr lang="ko-KR" altLang="en-US" sz="1200" dirty="0"/>
              <a:t>의 경우 베이스가 되는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정의서레는</a:t>
            </a:r>
            <a:r>
              <a:rPr lang="ko-KR" altLang="en-US" sz="1200" dirty="0"/>
              <a:t> 확장사항 이라고 하는 항목을 마련해서 이벤트 플로우 내의 어느 부분이 확장 가능한지를 명기</a:t>
            </a:r>
            <a:r>
              <a:rPr lang="en-US" altLang="ko-KR" sz="1200" dirty="0"/>
              <a:t>, </a:t>
            </a:r>
            <a:r>
              <a:rPr lang="ko-KR" altLang="en-US" sz="1200" dirty="0"/>
              <a:t>확장한 측의 </a:t>
            </a:r>
            <a:r>
              <a:rPr lang="ko-KR" altLang="en-US" sz="1200" dirty="0" err="1"/>
              <a:t>유스케이서</a:t>
            </a:r>
            <a:r>
              <a:rPr lang="ko-KR" altLang="en-US" sz="1200" dirty="0"/>
              <a:t> 정의서에는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관련 </a:t>
            </a:r>
            <a:r>
              <a:rPr lang="ko-KR" altLang="en-US" sz="1200" dirty="0" err="1"/>
              <a:t>유스케이스</a:t>
            </a:r>
            <a:r>
              <a:rPr lang="en-US" altLang="ko-KR" sz="1200" dirty="0"/>
              <a:t>’ </a:t>
            </a:r>
            <a:r>
              <a:rPr lang="ko-KR" altLang="en-US" sz="1200" dirty="0"/>
              <a:t>항목 마련하여 어느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베이스인지 명기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1CAB36-3631-401A-B15E-3E94CC11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9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513"/>
          </a:xfrm>
        </p:spPr>
        <p:txBody>
          <a:bodyPr/>
          <a:lstStyle/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것에 앞서서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8B718-1C2B-4794-8C38-2CFBEB2FBED3}"/>
              </a:ext>
            </a:extLst>
          </p:cNvPr>
          <p:cNvSpPr txBox="1"/>
          <p:nvPr/>
        </p:nvSpPr>
        <p:spPr>
          <a:xfrm>
            <a:off x="732692" y="1485900"/>
            <a:ext cx="10463121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UML(Unified</a:t>
            </a:r>
            <a:r>
              <a:rPr lang="ko-KR" altLang="en-US" sz="2400" dirty="0"/>
              <a:t> </a:t>
            </a:r>
            <a:r>
              <a:rPr lang="en-US" altLang="ko-KR" sz="2400" dirty="0"/>
              <a:t>Modeling</a:t>
            </a:r>
            <a:r>
              <a:rPr lang="ko-KR" altLang="en-US" sz="2400" dirty="0"/>
              <a:t> </a:t>
            </a:r>
            <a:r>
              <a:rPr lang="en-US" altLang="ko-KR" sz="2400" dirty="0"/>
              <a:t>Language)</a:t>
            </a:r>
            <a:r>
              <a:rPr lang="ko-KR" altLang="en-US" sz="2400" dirty="0"/>
              <a:t>은 분석</a:t>
            </a:r>
            <a:r>
              <a:rPr lang="en-US" altLang="ko-KR" sz="2400" dirty="0"/>
              <a:t>/</a:t>
            </a:r>
            <a:r>
              <a:rPr lang="ko-KR" altLang="en-US" sz="2400" dirty="0"/>
              <a:t>설계를 위한 도구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UML</a:t>
            </a:r>
            <a:r>
              <a:rPr lang="ko-KR" altLang="en-US" sz="2400" dirty="0"/>
              <a:t>의 제</a:t>
            </a:r>
            <a:r>
              <a:rPr lang="en-US" altLang="ko-KR" sz="2400" dirty="0"/>
              <a:t>1 </a:t>
            </a:r>
            <a:r>
              <a:rPr lang="ko-KR" altLang="en-US" sz="2400" dirty="0"/>
              <a:t>가치는 정보의 공유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UML</a:t>
            </a:r>
            <a:r>
              <a:rPr lang="ko-KR" altLang="en-US" sz="2400" dirty="0"/>
              <a:t>을 통해 모두가 시스템을 바라보는 관점을 공유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원래 </a:t>
            </a:r>
            <a:r>
              <a:rPr lang="en-US" altLang="ko-KR" sz="2400" dirty="0"/>
              <a:t>UML </a:t>
            </a:r>
            <a:r>
              <a:rPr lang="ko-KR" altLang="en-US" sz="2400" dirty="0"/>
              <a:t>다이어그램은 개발자가 작성하여야 하는 것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따라서 본인이 개발자라 생각하고 작성할 것</a:t>
            </a:r>
            <a:r>
              <a:rPr lang="en-US" altLang="ko-KR" sz="2400" dirty="0"/>
              <a:t>. </a:t>
            </a:r>
            <a:r>
              <a:rPr lang="ko-KR" altLang="en-US" sz="2400" dirty="0"/>
              <a:t>나중에 외주로 맡기더라도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총 </a:t>
            </a:r>
            <a:r>
              <a:rPr lang="en-US" altLang="ko-KR" sz="2400" dirty="0"/>
              <a:t>13</a:t>
            </a:r>
            <a:r>
              <a:rPr lang="ko-KR" altLang="en-US" sz="2400" dirty="0"/>
              <a:t>종의 다이어그램 중 필요한 </a:t>
            </a:r>
            <a:r>
              <a:rPr lang="en-US" altLang="ko-KR" sz="2400" dirty="0"/>
              <a:t>3~4 </a:t>
            </a:r>
            <a:r>
              <a:rPr lang="ko-KR" altLang="en-US" sz="2400" dirty="0"/>
              <a:t>정도의 다이어그램만 이용할 예정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606730-29A6-4A2A-A708-75120A5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4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8A299D-08DE-455F-8208-2C331F7D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F21FEE-635B-4E74-9AB6-4065DA871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7720B2-52F3-4142-B2A9-71E82A87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7AAB-8049-4F18-8BA1-7F30B4C116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(Use Case) </a:t>
            </a:r>
            <a:r>
              <a:rPr lang="ko-KR" altLang="en-US" dirty="0"/>
              <a:t>다이어그램 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96A8E0-4328-477C-AF7A-5E618B8FD2E2}"/>
              </a:ext>
            </a:extLst>
          </p:cNvPr>
          <p:cNvGrpSpPr/>
          <p:nvPr/>
        </p:nvGrpSpPr>
        <p:grpSpPr>
          <a:xfrm>
            <a:off x="5633669" y="2022238"/>
            <a:ext cx="369277" cy="597876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DD1A5D-F096-4E8A-BFCE-81A975A881C6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405C99-43F6-4257-8988-02D62C593F1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D8E41E-B60D-4EC6-A94A-B6272B69FA2E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B25A71-6935-49BE-9C7E-8ABF668A4709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A174B6-76B1-4457-86BC-7F47F85B5E75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53C5ED-5332-4831-B134-59B09AB1B231}"/>
              </a:ext>
            </a:extLst>
          </p:cNvPr>
          <p:cNvGrpSpPr/>
          <p:nvPr/>
        </p:nvGrpSpPr>
        <p:grpSpPr>
          <a:xfrm>
            <a:off x="5660045" y="3736750"/>
            <a:ext cx="369277" cy="597876"/>
            <a:chOff x="1705709" y="2444262"/>
            <a:chExt cx="369277" cy="59787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1568F7-8124-4670-BAF4-070086C47E30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5E9FD6-0E36-43A4-BA67-918370E4CF9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5383BF-35BB-4B3A-85B8-999B8DE8A410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3133A1-2EA9-4A19-AE5D-C31CDABE8987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1D8309-273D-4325-A5CA-4B018CD1BDE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64B2A8-FE67-4A7C-8E9C-E8A5D708EAD0}"/>
              </a:ext>
            </a:extLst>
          </p:cNvPr>
          <p:cNvSpPr/>
          <p:nvPr/>
        </p:nvSpPr>
        <p:spPr>
          <a:xfrm>
            <a:off x="7532806" y="1327638"/>
            <a:ext cx="3675186" cy="3842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53EAA39-9E25-41D8-B6FA-7C9C92E60A19}"/>
              </a:ext>
            </a:extLst>
          </p:cNvPr>
          <p:cNvSpPr/>
          <p:nvPr/>
        </p:nvSpPr>
        <p:spPr>
          <a:xfrm>
            <a:off x="7875706" y="1925515"/>
            <a:ext cx="3015762" cy="905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비디오를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빌린다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83784-37F8-4EE4-B0B3-46834255C720}"/>
              </a:ext>
            </a:extLst>
          </p:cNvPr>
          <p:cNvSpPr/>
          <p:nvPr/>
        </p:nvSpPr>
        <p:spPr>
          <a:xfrm>
            <a:off x="7875706" y="3622441"/>
            <a:ext cx="3015762" cy="905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비디오를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반환한다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9DF756-A6ED-4792-ABBC-12412A70772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143623" y="2378319"/>
            <a:ext cx="1732083" cy="2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7A6117-783E-4DB7-A0DF-85774EB1372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34830" y="4075245"/>
            <a:ext cx="1740876" cy="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354EA8-4D54-4516-9462-FC39822E5968}"/>
              </a:ext>
            </a:extLst>
          </p:cNvPr>
          <p:cNvCxnSpPr>
            <a:endCxn id="23" idx="1"/>
          </p:cNvCxnSpPr>
          <p:nvPr/>
        </p:nvCxnSpPr>
        <p:spPr>
          <a:xfrm>
            <a:off x="6143623" y="2488237"/>
            <a:ext cx="2173731" cy="126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E14B76-1FA0-4717-9595-0787C1550042}"/>
              </a:ext>
            </a:extLst>
          </p:cNvPr>
          <p:cNvSpPr txBox="1"/>
          <p:nvPr/>
        </p:nvSpPr>
        <p:spPr>
          <a:xfrm>
            <a:off x="438973" y="5440665"/>
            <a:ext cx="1159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</a:rPr>
              <a:t>대상을 외부에서 보았을 때의 관점을 파악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</a:rPr>
              <a:t>개발 공정 중 가장 앞에 위치하는 요건 정의시에 만들어 지는 다이어그램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</a:rPr>
              <a:t>지금부터 만들고자 하는 시스템을 나타내는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9B13A-114F-4B2B-84CF-979CDD5CD99B}"/>
              </a:ext>
            </a:extLst>
          </p:cNvPr>
          <p:cNvSpPr txBox="1"/>
          <p:nvPr/>
        </p:nvSpPr>
        <p:spPr>
          <a:xfrm>
            <a:off x="5400612" y="26395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6F6D6-2588-46A5-9441-E88CAF1CE6C2}"/>
              </a:ext>
            </a:extLst>
          </p:cNvPr>
          <p:cNvSpPr txBox="1"/>
          <p:nvPr/>
        </p:nvSpPr>
        <p:spPr>
          <a:xfrm>
            <a:off x="5444573" y="43856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비회원</a:t>
            </a:r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424B82A8-9125-4175-9C74-F4571DF57B24}"/>
              </a:ext>
            </a:extLst>
          </p:cNvPr>
          <p:cNvSpPr/>
          <p:nvPr/>
        </p:nvSpPr>
        <p:spPr>
          <a:xfrm>
            <a:off x="490171" y="2148415"/>
            <a:ext cx="3345410" cy="25057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모델화</a:t>
            </a:r>
            <a:r>
              <a:rPr lang="ko-KR" altLang="en-US" dirty="0"/>
              <a:t> 대상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6EDA439-A94D-4E2B-AAFE-13AFE59C0F63}"/>
              </a:ext>
            </a:extLst>
          </p:cNvPr>
          <p:cNvSpPr/>
          <p:nvPr/>
        </p:nvSpPr>
        <p:spPr>
          <a:xfrm>
            <a:off x="4133940" y="2620114"/>
            <a:ext cx="860118" cy="1370735"/>
          </a:xfrm>
          <a:prstGeom prst="rightArrow">
            <a:avLst>
              <a:gd name="adj1" fmla="val 50000"/>
              <a:gd name="adj2" fmla="val 275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38CF-C9C4-4F71-B65E-336BFFC6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(Use Case) </a:t>
            </a:r>
            <a:r>
              <a:rPr lang="ko-KR" altLang="en-US" dirty="0"/>
              <a:t>다이어그램 요소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96A8E0-4328-477C-AF7A-5E618B8FD2E2}"/>
              </a:ext>
            </a:extLst>
          </p:cNvPr>
          <p:cNvGrpSpPr/>
          <p:nvPr/>
        </p:nvGrpSpPr>
        <p:grpSpPr>
          <a:xfrm>
            <a:off x="1071257" y="2415943"/>
            <a:ext cx="369277" cy="597876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DD1A5D-F096-4E8A-BFCE-81A975A881C6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405C99-43F6-4257-8988-02D62C593F1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D8E41E-B60D-4EC6-A94A-B6272B69FA2E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B25A71-6935-49BE-9C7E-8ABF668A4709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A174B6-76B1-4457-86BC-7F47F85B5E75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53C5ED-5332-4831-B134-59B09AB1B231}"/>
              </a:ext>
            </a:extLst>
          </p:cNvPr>
          <p:cNvGrpSpPr/>
          <p:nvPr/>
        </p:nvGrpSpPr>
        <p:grpSpPr>
          <a:xfrm>
            <a:off x="1097633" y="4130455"/>
            <a:ext cx="369277" cy="597876"/>
            <a:chOff x="1705709" y="2444262"/>
            <a:chExt cx="369277" cy="59787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1568F7-8124-4670-BAF4-070086C47E30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5E9FD6-0E36-43A4-BA67-918370E4CF9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5383BF-35BB-4B3A-85B8-999B8DE8A410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3133A1-2EA9-4A19-AE5D-C31CDABE8987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1D8309-273D-4325-A5CA-4B018CD1BDE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64B2A8-FE67-4A7C-8E9C-E8A5D708EAD0}"/>
              </a:ext>
            </a:extLst>
          </p:cNvPr>
          <p:cNvSpPr/>
          <p:nvPr/>
        </p:nvSpPr>
        <p:spPr>
          <a:xfrm>
            <a:off x="2970394" y="1721343"/>
            <a:ext cx="2990792" cy="3842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53EAA39-9E25-41D8-B6FA-7C9C92E60A19}"/>
              </a:ext>
            </a:extLst>
          </p:cNvPr>
          <p:cNvSpPr/>
          <p:nvPr/>
        </p:nvSpPr>
        <p:spPr>
          <a:xfrm>
            <a:off x="3313294" y="2380774"/>
            <a:ext cx="2208275" cy="808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비디오를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빌린다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83784-37F8-4EE4-B0B3-46834255C720}"/>
              </a:ext>
            </a:extLst>
          </p:cNvPr>
          <p:cNvSpPr/>
          <p:nvPr/>
        </p:nvSpPr>
        <p:spPr>
          <a:xfrm>
            <a:off x="3313294" y="4112868"/>
            <a:ext cx="2207246" cy="808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비디오를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반환한다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9DF756-A6ED-4792-ABBC-12412A70772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572418" y="2785217"/>
            <a:ext cx="1740876" cy="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7A6117-783E-4DB7-A0DF-85774EB13729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572418" y="4490942"/>
            <a:ext cx="1740876" cy="2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354EA8-4D54-4516-9462-FC39822E596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581211" y="2881942"/>
            <a:ext cx="2055327" cy="13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58AD00BA-5C2A-4461-9C1E-22FFE0E7315B}"/>
              </a:ext>
            </a:extLst>
          </p:cNvPr>
          <p:cNvSpPr/>
          <p:nvPr/>
        </p:nvSpPr>
        <p:spPr>
          <a:xfrm>
            <a:off x="3017285" y="6016385"/>
            <a:ext cx="1084385" cy="338514"/>
          </a:xfrm>
          <a:prstGeom prst="wedgeRectCallout">
            <a:avLst>
              <a:gd name="adj1" fmla="val 56164"/>
              <a:gd name="adj2" fmla="val -1850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시스템 경계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76AABEA0-33D7-49A5-A1BF-4EDA74EF7463}"/>
              </a:ext>
            </a:extLst>
          </p:cNvPr>
          <p:cNvSpPr/>
          <p:nvPr/>
        </p:nvSpPr>
        <p:spPr>
          <a:xfrm>
            <a:off x="4364895" y="3504783"/>
            <a:ext cx="1084385" cy="373706"/>
          </a:xfrm>
          <a:prstGeom prst="wedgeRectCallout">
            <a:avLst>
              <a:gd name="adj1" fmla="val -17540"/>
              <a:gd name="adj2" fmla="val -1324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유스케이스</a:t>
            </a:r>
            <a:endParaRPr lang="ko-KR" altLang="en-US" sz="1200" dirty="0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0C564643-DAF6-470A-A1D8-2C29C8494D5C}"/>
              </a:ext>
            </a:extLst>
          </p:cNvPr>
          <p:cNvSpPr/>
          <p:nvPr/>
        </p:nvSpPr>
        <p:spPr>
          <a:xfrm>
            <a:off x="757664" y="3644989"/>
            <a:ext cx="814754" cy="277000"/>
          </a:xfrm>
          <a:prstGeom prst="wedgeRectCallout">
            <a:avLst>
              <a:gd name="adj1" fmla="val 116021"/>
              <a:gd name="adj2" fmla="val -202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관계정의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AA67EECE-6366-4E23-9FBB-DBF8AF20A6DF}"/>
              </a:ext>
            </a:extLst>
          </p:cNvPr>
          <p:cNvSpPr/>
          <p:nvPr/>
        </p:nvSpPr>
        <p:spPr>
          <a:xfrm>
            <a:off x="786970" y="1521320"/>
            <a:ext cx="814754" cy="277000"/>
          </a:xfrm>
          <a:prstGeom prst="wedgeRectCallout">
            <a:avLst>
              <a:gd name="adj1" fmla="val 9696"/>
              <a:gd name="adj2" fmla="val 2524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액터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14B76-1FA0-4717-9595-0787C1550042}"/>
              </a:ext>
            </a:extLst>
          </p:cNvPr>
          <p:cNvSpPr txBox="1"/>
          <p:nvPr/>
        </p:nvSpPr>
        <p:spPr>
          <a:xfrm>
            <a:off x="6177636" y="1650740"/>
            <a:ext cx="5867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유스케이스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모델화</a:t>
            </a:r>
            <a:r>
              <a:rPr lang="ko-KR" altLang="en-US" sz="1600" dirty="0"/>
              <a:t> 대상이 외부에 제공하는 서비스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     </a:t>
            </a:r>
            <a:r>
              <a:rPr lang="ko-KR" altLang="en-US" sz="1600" dirty="0"/>
              <a:t>이것을 </a:t>
            </a:r>
            <a:r>
              <a:rPr lang="ko-KR" altLang="en-US" sz="1600" dirty="0" err="1"/>
              <a:t>액터가</a:t>
            </a:r>
            <a:r>
              <a:rPr lang="ko-KR" altLang="en-US" sz="1600" dirty="0"/>
              <a:t> 이용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관계정의 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관련된 </a:t>
            </a:r>
            <a:r>
              <a:rPr lang="ko-KR" altLang="en-US" sz="1600" dirty="0" err="1">
                <a:solidFill>
                  <a:srgbClr val="FF0000"/>
                </a:solidFill>
              </a:rPr>
              <a:t>액터와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유스케이스를</a:t>
            </a:r>
            <a:r>
              <a:rPr lang="ko-KR" altLang="en-US" sz="1600" dirty="0">
                <a:solidFill>
                  <a:srgbClr val="FF0000"/>
                </a:solidFill>
              </a:rPr>
              <a:t> 연결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  </a:t>
            </a:r>
            <a:r>
              <a:rPr lang="ko-KR" altLang="en-US" sz="1600" dirty="0">
                <a:solidFill>
                  <a:srgbClr val="FF0000"/>
                </a:solidFill>
              </a:rPr>
              <a:t>연결한 </a:t>
            </a:r>
            <a:r>
              <a:rPr lang="ko-KR" altLang="en-US" sz="1600" dirty="0" err="1">
                <a:solidFill>
                  <a:srgbClr val="FF0000"/>
                </a:solidFill>
              </a:rPr>
              <a:t>액터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= </a:t>
            </a:r>
            <a:r>
              <a:rPr lang="ko-KR" altLang="en-US" sz="1600" dirty="0" err="1">
                <a:solidFill>
                  <a:srgbClr val="FF0000"/>
                </a:solidFill>
              </a:rPr>
              <a:t>유스케이스</a:t>
            </a:r>
            <a:r>
              <a:rPr lang="ko-KR" altLang="en-US" sz="1600" dirty="0">
                <a:solidFill>
                  <a:srgbClr val="FF0000"/>
                </a:solidFill>
              </a:rPr>
              <a:t> 행위자 아니다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              관계정의는 단순히 서로의 연관성을 나타내는 것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시스템경계 </a:t>
            </a:r>
            <a:r>
              <a:rPr lang="en-US" altLang="ko-KR" sz="1600" dirty="0"/>
              <a:t>: </a:t>
            </a:r>
            <a:r>
              <a:rPr lang="ko-KR" altLang="en-US" sz="1600" dirty="0"/>
              <a:t>시스템화 대상범위를 나타냄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     </a:t>
            </a:r>
            <a:r>
              <a:rPr lang="ko-KR" altLang="en-US" sz="1600" dirty="0"/>
              <a:t>안쪽이 시스템화 대상이고 바깥쪽이 시스템 이외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>
                <a:solidFill>
                  <a:srgbClr val="00B0F0"/>
                </a:solidFill>
              </a:rPr>
              <a:t>모델화</a:t>
            </a:r>
            <a:r>
              <a:rPr lang="ko-KR" altLang="en-US" sz="1600" dirty="0">
                <a:solidFill>
                  <a:srgbClr val="00B0F0"/>
                </a:solidFill>
              </a:rPr>
              <a:t> 대상의 내부 구조를 파악하는 것보다 외부에서 보았을 때 대략 어떻게 구성되어 있는지 파악하는데 가장 좋은 도구</a:t>
            </a:r>
            <a:r>
              <a:rPr lang="en-US" altLang="ko-KR" sz="1600" dirty="0">
                <a:solidFill>
                  <a:srgbClr val="00B0F0"/>
                </a:solidFill>
              </a:rPr>
              <a:t>.</a:t>
            </a:r>
          </a:p>
          <a:p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ko-KR" altLang="en-US" sz="1600" dirty="0" err="1">
                <a:solidFill>
                  <a:srgbClr val="00B0F0"/>
                </a:solidFill>
              </a:rPr>
              <a:t>유스케이스</a:t>
            </a:r>
            <a:r>
              <a:rPr lang="ko-KR" altLang="en-US" sz="1600" dirty="0">
                <a:solidFill>
                  <a:srgbClr val="00B0F0"/>
                </a:solidFill>
              </a:rPr>
              <a:t> 수에 따라 대상에 대한 규모 예상 가능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9B13A-114F-4B2B-84CF-979CDD5CD99B}"/>
              </a:ext>
            </a:extLst>
          </p:cNvPr>
          <p:cNvSpPr txBox="1"/>
          <p:nvPr/>
        </p:nvSpPr>
        <p:spPr>
          <a:xfrm>
            <a:off x="838200" y="30332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6F6D6-2588-46A5-9441-E88CAF1CE6C2}"/>
              </a:ext>
            </a:extLst>
          </p:cNvPr>
          <p:cNvSpPr txBox="1"/>
          <p:nvPr/>
        </p:nvSpPr>
        <p:spPr>
          <a:xfrm>
            <a:off x="882161" y="47793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비회원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F47D79-9D99-4C4D-9804-DD66FA6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유스케이스</a:t>
            </a:r>
            <a:r>
              <a:rPr lang="ko-KR" altLang="en-US" dirty="0"/>
              <a:t> 일반화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96A8E0-4328-477C-AF7A-5E618B8FD2E2}"/>
              </a:ext>
            </a:extLst>
          </p:cNvPr>
          <p:cNvGrpSpPr/>
          <p:nvPr/>
        </p:nvGrpSpPr>
        <p:grpSpPr>
          <a:xfrm>
            <a:off x="3846695" y="2422455"/>
            <a:ext cx="369277" cy="597876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DD1A5D-F096-4E8A-BFCE-81A975A881C6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405C99-43F6-4257-8988-02D62C593F1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D8E41E-B60D-4EC6-A94A-B6272B69FA2E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B25A71-6935-49BE-9C7E-8ABF668A4709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A174B6-76B1-4457-86BC-7F47F85B5E75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53C5ED-5332-4831-B134-59B09AB1B231}"/>
              </a:ext>
            </a:extLst>
          </p:cNvPr>
          <p:cNvGrpSpPr/>
          <p:nvPr/>
        </p:nvGrpSpPr>
        <p:grpSpPr>
          <a:xfrm>
            <a:off x="3837903" y="4136967"/>
            <a:ext cx="369277" cy="597876"/>
            <a:chOff x="1705709" y="2444262"/>
            <a:chExt cx="369277" cy="59787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1568F7-8124-4670-BAF4-070086C47E30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5E9FD6-0E36-43A4-BA67-918370E4CF9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5383BF-35BB-4B3A-85B8-999B8DE8A410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3133A1-2EA9-4A19-AE5D-C31CDABE8987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1D8309-273D-4325-A5CA-4B018CD1BDE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D53EAA39-9E25-41D8-B6FA-7C9C92E60A19}"/>
              </a:ext>
            </a:extLst>
          </p:cNvPr>
          <p:cNvSpPr/>
          <p:nvPr/>
        </p:nvSpPr>
        <p:spPr>
          <a:xfrm>
            <a:off x="5049714" y="2475228"/>
            <a:ext cx="211455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u="sng" dirty="0">
                <a:solidFill>
                  <a:schemeClr val="tx1"/>
                </a:solidFill>
              </a:rPr>
              <a:t>비디오를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ko-KR" altLang="en-US" sz="1200" u="sng" dirty="0">
                <a:solidFill>
                  <a:schemeClr val="tx1"/>
                </a:solidFill>
              </a:rPr>
              <a:t>빌린다</a:t>
            </a:r>
            <a:endParaRPr lang="en-US" altLang="ko-KR" sz="1200" u="sng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확장할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지불방법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83784-37F8-4EE4-B0B3-46834255C720}"/>
              </a:ext>
            </a:extLst>
          </p:cNvPr>
          <p:cNvSpPr/>
          <p:nvPr/>
        </p:nvSpPr>
        <p:spPr>
          <a:xfrm>
            <a:off x="5049714" y="4187947"/>
            <a:ext cx="209257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비디오를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택배로 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9DF756-A6ED-4792-ABBC-12412A70772F}"/>
              </a:ext>
            </a:extLst>
          </p:cNvPr>
          <p:cNvCxnSpPr>
            <a:cxnSpLocks/>
          </p:cNvCxnSpPr>
          <p:nvPr/>
        </p:nvCxnSpPr>
        <p:spPr>
          <a:xfrm>
            <a:off x="4365439" y="2837375"/>
            <a:ext cx="684275" cy="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7A6117-783E-4DB7-A0DF-85774EB13729}"/>
              </a:ext>
            </a:extLst>
          </p:cNvPr>
          <p:cNvCxnSpPr>
            <a:cxnSpLocks/>
          </p:cNvCxnSpPr>
          <p:nvPr/>
        </p:nvCxnSpPr>
        <p:spPr>
          <a:xfrm flipV="1">
            <a:off x="4356646" y="4530967"/>
            <a:ext cx="693068" cy="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76AABEA0-33D7-49A5-A1BF-4EDA74EF7463}"/>
              </a:ext>
            </a:extLst>
          </p:cNvPr>
          <p:cNvSpPr/>
          <p:nvPr/>
        </p:nvSpPr>
        <p:spPr>
          <a:xfrm>
            <a:off x="8609075" y="3178216"/>
            <a:ext cx="2101361" cy="439609"/>
          </a:xfrm>
          <a:prstGeom prst="wedgeRectCallout">
            <a:avLst>
              <a:gd name="adj1" fmla="val -168080"/>
              <a:gd name="adj2" fmla="val 213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유스케이스의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일반화 관계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AA67EECE-6366-4E23-9FBB-DBF8AF20A6DF}"/>
              </a:ext>
            </a:extLst>
          </p:cNvPr>
          <p:cNvSpPr/>
          <p:nvPr/>
        </p:nvSpPr>
        <p:spPr>
          <a:xfrm>
            <a:off x="1551904" y="2641070"/>
            <a:ext cx="1227992" cy="439609"/>
          </a:xfrm>
          <a:prstGeom prst="wedgeRectCallout">
            <a:avLst>
              <a:gd name="adj1" fmla="val 143854"/>
              <a:gd name="adj2" fmla="val 1913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액터의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일반화 관계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A8C3E-EAD1-43EF-94F2-F7FD3B392B37}"/>
              </a:ext>
            </a:extLst>
          </p:cNvPr>
          <p:cNvSpPr txBox="1"/>
          <p:nvPr/>
        </p:nvSpPr>
        <p:spPr>
          <a:xfrm>
            <a:off x="3613638" y="30397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C7832-C481-4A71-B842-1A3B16712612}"/>
              </a:ext>
            </a:extLst>
          </p:cNvPr>
          <p:cNvSpPr txBox="1"/>
          <p:nvPr/>
        </p:nvSpPr>
        <p:spPr>
          <a:xfrm>
            <a:off x="3622431" y="47858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특별회원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44B27-531B-485D-B289-616D3DC06428}"/>
              </a:ext>
            </a:extLst>
          </p:cNvPr>
          <p:cNvCxnSpPr>
            <a:stCxn id="16" idx="0"/>
            <a:endCxn id="26" idx="2"/>
          </p:cNvCxnSpPr>
          <p:nvPr/>
        </p:nvCxnSpPr>
        <p:spPr>
          <a:xfrm flipV="1">
            <a:off x="4009352" y="3316716"/>
            <a:ext cx="4396" cy="8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789762-AD86-4C16-98D8-2962B9A5962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6096000" y="3199521"/>
            <a:ext cx="10990" cy="98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C92799-4037-42C1-B9DB-87596B1A832F}"/>
              </a:ext>
            </a:extLst>
          </p:cNvPr>
          <p:cNvSpPr txBox="1"/>
          <p:nvPr/>
        </p:nvSpPr>
        <p:spPr>
          <a:xfrm>
            <a:off x="8496973" y="3726841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상위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유스케이스의</a:t>
            </a:r>
            <a:r>
              <a:rPr lang="ko-KR" altLang="en-US" sz="1200" dirty="0">
                <a:solidFill>
                  <a:srgbClr val="FF0000"/>
                </a:solidFill>
              </a:rPr>
              <a:t> 내용을 바탕으로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새로운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유스케이스를</a:t>
            </a:r>
            <a:r>
              <a:rPr lang="ko-KR" altLang="en-US" sz="1200" dirty="0">
                <a:solidFill>
                  <a:srgbClr val="FF0000"/>
                </a:solidFill>
              </a:rPr>
              <a:t> 정의할 때 사용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BF7C2-B6C4-4414-B38F-CE4141DBA5E2}"/>
              </a:ext>
            </a:extLst>
          </p:cNvPr>
          <p:cNvSpPr txBox="1"/>
          <p:nvPr/>
        </p:nvSpPr>
        <p:spPr>
          <a:xfrm>
            <a:off x="1131606" y="331671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액터와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액터간의</a:t>
            </a:r>
            <a:r>
              <a:rPr lang="ko-KR" altLang="en-US" sz="1200" dirty="0">
                <a:solidFill>
                  <a:srgbClr val="FF0000"/>
                </a:solidFill>
              </a:rPr>
              <a:t> 관계를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정의하고 싶을 때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FF4BA-2F45-4452-8A82-5F15DD1B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9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/>
              <a:t>포함</a:t>
            </a:r>
            <a:r>
              <a:rPr lang="en-US" altLang="ko-KR" dirty="0"/>
              <a:t>/</a:t>
            </a:r>
            <a:r>
              <a:rPr lang="ko-KR" altLang="en-US" dirty="0"/>
              <a:t>확장 관계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96A8E0-4328-477C-AF7A-5E618B8FD2E2}"/>
              </a:ext>
            </a:extLst>
          </p:cNvPr>
          <p:cNvGrpSpPr/>
          <p:nvPr/>
        </p:nvGrpSpPr>
        <p:grpSpPr>
          <a:xfrm>
            <a:off x="839726" y="2811738"/>
            <a:ext cx="369277" cy="597876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DD1A5D-F096-4E8A-BFCE-81A975A881C6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405C99-43F6-4257-8988-02D62C593F1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D8E41E-B60D-4EC6-A94A-B6272B69FA2E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B25A71-6935-49BE-9C7E-8ABF668A4709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A174B6-76B1-4457-86BC-7F47F85B5E75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53C5ED-5332-4831-B134-59B09AB1B231}"/>
              </a:ext>
            </a:extLst>
          </p:cNvPr>
          <p:cNvGrpSpPr/>
          <p:nvPr/>
        </p:nvGrpSpPr>
        <p:grpSpPr>
          <a:xfrm>
            <a:off x="830934" y="4526250"/>
            <a:ext cx="369277" cy="597876"/>
            <a:chOff x="1705709" y="2444262"/>
            <a:chExt cx="369277" cy="59787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1568F7-8124-4670-BAF4-070086C47E30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5E9FD6-0E36-43A4-BA67-918370E4CF94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5383BF-35BB-4B3A-85B8-999B8DE8A410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3133A1-2EA9-4A19-AE5D-C31CDABE8987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1D8309-273D-4325-A5CA-4B018CD1BDE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D53EAA39-9E25-41D8-B6FA-7C9C92E60A19}"/>
              </a:ext>
            </a:extLst>
          </p:cNvPr>
          <p:cNvSpPr/>
          <p:nvPr/>
        </p:nvSpPr>
        <p:spPr>
          <a:xfrm>
            <a:off x="2042745" y="2864511"/>
            <a:ext cx="211455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u="sng" dirty="0">
                <a:solidFill>
                  <a:schemeClr val="tx1"/>
                </a:solidFill>
              </a:rPr>
              <a:t>비디오를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ko-KR" altLang="en-US" sz="1200" u="sng" dirty="0">
                <a:solidFill>
                  <a:schemeClr val="tx1"/>
                </a:solidFill>
              </a:rPr>
              <a:t>빌린다</a:t>
            </a:r>
            <a:endParaRPr lang="en-US" altLang="ko-KR" sz="1200" u="sng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확장할 사항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지불방법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83784-37F8-4EE4-B0B3-46834255C720}"/>
              </a:ext>
            </a:extLst>
          </p:cNvPr>
          <p:cNvSpPr/>
          <p:nvPr/>
        </p:nvSpPr>
        <p:spPr>
          <a:xfrm>
            <a:off x="2042745" y="4577230"/>
            <a:ext cx="209257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비디오를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택배로 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9DF756-A6ED-4792-ABBC-12412A70772F}"/>
              </a:ext>
            </a:extLst>
          </p:cNvPr>
          <p:cNvCxnSpPr>
            <a:cxnSpLocks/>
          </p:cNvCxnSpPr>
          <p:nvPr/>
        </p:nvCxnSpPr>
        <p:spPr>
          <a:xfrm>
            <a:off x="1358470" y="3226658"/>
            <a:ext cx="684275" cy="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7A6117-783E-4DB7-A0DF-85774EB13729}"/>
              </a:ext>
            </a:extLst>
          </p:cNvPr>
          <p:cNvCxnSpPr>
            <a:cxnSpLocks/>
          </p:cNvCxnSpPr>
          <p:nvPr/>
        </p:nvCxnSpPr>
        <p:spPr>
          <a:xfrm flipV="1">
            <a:off x="1349677" y="4920250"/>
            <a:ext cx="693068" cy="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58AD00BA-5C2A-4461-9C1E-22FFE0E7315B}"/>
              </a:ext>
            </a:extLst>
          </p:cNvPr>
          <p:cNvSpPr/>
          <p:nvPr/>
        </p:nvSpPr>
        <p:spPr>
          <a:xfrm>
            <a:off x="6336323" y="1093065"/>
            <a:ext cx="1214746" cy="340643"/>
          </a:xfrm>
          <a:prstGeom prst="wedgeRectCallout">
            <a:avLst>
              <a:gd name="adj1" fmla="val -165588"/>
              <a:gd name="adj2" fmla="val 3137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포함관계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A8C3E-EAD1-43EF-94F2-F7FD3B392B37}"/>
              </a:ext>
            </a:extLst>
          </p:cNvPr>
          <p:cNvSpPr txBox="1"/>
          <p:nvPr/>
        </p:nvSpPr>
        <p:spPr>
          <a:xfrm>
            <a:off x="606669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C7832-C481-4A71-B842-1A3B16712612}"/>
              </a:ext>
            </a:extLst>
          </p:cNvPr>
          <p:cNvSpPr txBox="1"/>
          <p:nvPr/>
        </p:nvSpPr>
        <p:spPr>
          <a:xfrm>
            <a:off x="615462" y="5175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특별회원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44B27-531B-485D-B289-616D3DC06428}"/>
              </a:ext>
            </a:extLst>
          </p:cNvPr>
          <p:cNvCxnSpPr>
            <a:stCxn id="16" idx="0"/>
            <a:endCxn id="26" idx="2"/>
          </p:cNvCxnSpPr>
          <p:nvPr/>
        </p:nvCxnSpPr>
        <p:spPr>
          <a:xfrm flipV="1">
            <a:off x="1002383" y="3705999"/>
            <a:ext cx="4396" cy="8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789762-AD86-4C16-98D8-2962B9A5962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3089031" y="3588804"/>
            <a:ext cx="10990" cy="98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43A58817-9D27-43FF-A770-76E7C33DF431}"/>
              </a:ext>
            </a:extLst>
          </p:cNvPr>
          <p:cNvSpPr/>
          <p:nvPr/>
        </p:nvSpPr>
        <p:spPr>
          <a:xfrm>
            <a:off x="5486399" y="3588804"/>
            <a:ext cx="209257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카드로 요금을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지불한다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43B456-024F-4BA0-9D1F-AF4CF4F086D1}"/>
              </a:ext>
            </a:extLst>
          </p:cNvPr>
          <p:cNvSpPr/>
          <p:nvPr/>
        </p:nvSpPr>
        <p:spPr>
          <a:xfrm>
            <a:off x="5486399" y="2087445"/>
            <a:ext cx="2092572" cy="724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회원인지 아닌지를 확인한다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F544CD-99EA-42BA-A43B-3A42EF7EF190}"/>
              </a:ext>
            </a:extLst>
          </p:cNvPr>
          <p:cNvCxnSpPr>
            <a:stCxn id="22" idx="7"/>
            <a:endCxn id="38" idx="2"/>
          </p:cNvCxnSpPr>
          <p:nvPr/>
        </p:nvCxnSpPr>
        <p:spPr>
          <a:xfrm flipV="1">
            <a:off x="3847628" y="2449592"/>
            <a:ext cx="1638771" cy="520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191643-A6B6-4D93-AE41-FF519966DA5C}"/>
              </a:ext>
            </a:extLst>
          </p:cNvPr>
          <p:cNvCxnSpPr>
            <a:stCxn id="37" idx="2"/>
            <a:endCxn id="22" idx="5"/>
          </p:cNvCxnSpPr>
          <p:nvPr/>
        </p:nvCxnSpPr>
        <p:spPr>
          <a:xfrm flipH="1" flipV="1">
            <a:off x="3847628" y="3482734"/>
            <a:ext cx="1638771" cy="4682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9306EA-0F7D-4A40-B56F-966B57C56397}"/>
              </a:ext>
            </a:extLst>
          </p:cNvPr>
          <p:cNvSpPr txBox="1"/>
          <p:nvPr/>
        </p:nvSpPr>
        <p:spPr>
          <a:xfrm rot="20481152">
            <a:off x="4048480" y="2379226"/>
            <a:ext cx="97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&lt;include&gt;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FBDBB-CD23-48B7-A36A-ED0C374000C2}"/>
              </a:ext>
            </a:extLst>
          </p:cNvPr>
          <p:cNvSpPr txBox="1"/>
          <p:nvPr/>
        </p:nvSpPr>
        <p:spPr>
          <a:xfrm rot="942367">
            <a:off x="4208181" y="3780961"/>
            <a:ext cx="97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&lt;extend&gt;</a:t>
            </a:r>
            <a:endParaRPr lang="ko-KR" altLang="en-US" sz="1200" dirty="0"/>
          </a:p>
        </p:txBody>
      </p:sp>
      <p:sp>
        <p:nvSpPr>
          <p:cNvPr id="44" name="말풍선: 사각형 43">
            <a:extLst>
              <a:ext uri="{FF2B5EF4-FFF2-40B4-BE49-F238E27FC236}">
                <a16:creationId xmlns:a16="http://schemas.microsoft.com/office/drawing/2014/main" id="{9FB0FF9A-0F3D-43A1-B8FD-D4AA36473BB1}"/>
              </a:ext>
            </a:extLst>
          </p:cNvPr>
          <p:cNvSpPr/>
          <p:nvPr/>
        </p:nvSpPr>
        <p:spPr>
          <a:xfrm>
            <a:off x="4881254" y="4836893"/>
            <a:ext cx="1214746" cy="340643"/>
          </a:xfrm>
          <a:prstGeom prst="wedgeRectCallout">
            <a:avLst>
              <a:gd name="adj1" fmla="val -50503"/>
              <a:gd name="adj2" fmla="val -2566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확장관계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B988CF-F490-4309-9791-56F86E47C634}"/>
              </a:ext>
            </a:extLst>
          </p:cNvPr>
          <p:cNvSpPr txBox="1"/>
          <p:nvPr/>
        </p:nvSpPr>
        <p:spPr>
          <a:xfrm>
            <a:off x="8004603" y="1049089"/>
            <a:ext cx="384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포함 </a:t>
            </a:r>
            <a:r>
              <a:rPr lang="ko-KR" altLang="en-US" sz="1200" dirty="0" err="1">
                <a:solidFill>
                  <a:srgbClr val="FF0000"/>
                </a:solidFill>
              </a:rPr>
              <a:t>관계란</a:t>
            </a:r>
            <a:r>
              <a:rPr lang="ko-KR" altLang="en-US" sz="1200" dirty="0">
                <a:solidFill>
                  <a:srgbClr val="FF0000"/>
                </a:solidFill>
              </a:rPr>
              <a:t> 어떤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유스케이스가</a:t>
            </a:r>
            <a:r>
              <a:rPr lang="ko-KR" altLang="en-US" sz="1200" dirty="0">
                <a:solidFill>
                  <a:srgbClr val="FF0000"/>
                </a:solidFill>
              </a:rPr>
              <a:t> 다른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유스케이스를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이용하고 있다는 것을 의미</a:t>
            </a:r>
            <a:r>
              <a:rPr lang="en-US" altLang="ko-KR" sz="1200" dirty="0">
                <a:solidFill>
                  <a:srgbClr val="FF0000"/>
                </a:solidFill>
              </a:rPr>
              <a:t>. ‘</a:t>
            </a:r>
            <a:r>
              <a:rPr lang="ko-KR" altLang="en-US" sz="1200" dirty="0">
                <a:solidFill>
                  <a:srgbClr val="FF0000"/>
                </a:solidFill>
              </a:rPr>
              <a:t>비디오를 빌린다＇ 라고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하는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유스케이스가</a:t>
            </a:r>
            <a:r>
              <a:rPr lang="ko-KR" altLang="en-US" sz="1200" dirty="0">
                <a:solidFill>
                  <a:srgbClr val="FF0000"/>
                </a:solidFill>
              </a:rPr>
              <a:t> 회원 여부를 확인하는 서비스까지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포함하고 있음을 의미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8F3F3-D254-423E-A46B-471425A7DAD0}"/>
              </a:ext>
            </a:extLst>
          </p:cNvPr>
          <p:cNvSpPr txBox="1"/>
          <p:nvPr/>
        </p:nvSpPr>
        <p:spPr>
          <a:xfrm>
            <a:off x="6336323" y="4810510"/>
            <a:ext cx="5495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확장하고자 하는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유스케이스에</a:t>
            </a:r>
            <a:r>
              <a:rPr lang="ko-KR" altLang="en-US" sz="1200" dirty="0">
                <a:solidFill>
                  <a:srgbClr val="FF0000"/>
                </a:solidFill>
              </a:rPr>
              <a:t> 무엇을 확장할 것인지 </a:t>
            </a:r>
            <a:r>
              <a:rPr lang="en-US" altLang="ko-KR" sz="1200" dirty="0">
                <a:solidFill>
                  <a:srgbClr val="FF0000"/>
                </a:solidFill>
              </a:rPr>
              <a:t>‘</a:t>
            </a:r>
            <a:r>
              <a:rPr lang="ko-KR" altLang="en-US" sz="1200" dirty="0" err="1">
                <a:solidFill>
                  <a:srgbClr val="FF0000"/>
                </a:solidFill>
              </a:rPr>
              <a:t>확장사항＇을</a:t>
            </a:r>
            <a:r>
              <a:rPr lang="ko-KR" altLang="en-US" sz="1200" dirty="0">
                <a:solidFill>
                  <a:srgbClr val="FF0000"/>
                </a:solidFill>
              </a:rPr>
              <a:t> 표기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비디오를 빌릴 때의 지불 방법을 확장사항으로 표기하고 있으며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지불방법은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카드로도 가능하다는 것을 나타냄</a:t>
            </a:r>
            <a:r>
              <a:rPr lang="en-US" altLang="ko-KR" sz="1200" dirty="0">
                <a:solidFill>
                  <a:srgbClr val="FF0000"/>
                </a:solidFill>
              </a:rPr>
              <a:t>. ‘</a:t>
            </a:r>
            <a:r>
              <a:rPr lang="ko-KR" altLang="en-US" sz="1200" dirty="0">
                <a:solidFill>
                  <a:srgbClr val="FF0000"/>
                </a:solidFill>
              </a:rPr>
              <a:t>카드로 지불한다</a:t>
            </a:r>
            <a:r>
              <a:rPr lang="en-US" altLang="ko-KR" sz="1200" dirty="0">
                <a:solidFill>
                  <a:srgbClr val="FF0000"/>
                </a:solidFill>
              </a:rPr>
              <a:t>’ </a:t>
            </a:r>
            <a:r>
              <a:rPr lang="ko-KR" altLang="en-US" sz="1200" dirty="0">
                <a:solidFill>
                  <a:srgbClr val="FF0000"/>
                </a:solidFill>
              </a:rPr>
              <a:t>라고 하는 </a:t>
            </a:r>
            <a:r>
              <a:rPr lang="ko-KR" altLang="en-US" sz="1200" dirty="0" err="1">
                <a:solidFill>
                  <a:srgbClr val="FF0000"/>
                </a:solidFill>
              </a:rPr>
              <a:t>유스케이스는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카드 지불 방법만을 나타냄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589B19-A626-4DF5-B1A9-A8D3925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9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237AEE-5460-4A7A-8D22-50ECC9AA3F5B}"/>
              </a:ext>
            </a:extLst>
          </p:cNvPr>
          <p:cNvGrpSpPr/>
          <p:nvPr/>
        </p:nvGrpSpPr>
        <p:grpSpPr>
          <a:xfrm>
            <a:off x="1143731" y="1906279"/>
            <a:ext cx="292346" cy="473321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767403A-BE4F-4ED7-9A1A-832F2D37A01C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8BAD12-4FEE-4CEB-BC70-10D4B62929A2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D13478-C2C2-4E10-80C3-E8738D4C27C9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D65E30-1704-40F8-BA6E-087F25A4D402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9822A3-E0CB-4177-9DA2-441ED4531B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DE5ED-E6EE-48C4-AC8B-CF566A277660}"/>
              </a:ext>
            </a:extLst>
          </p:cNvPr>
          <p:cNvSpPr/>
          <p:nvPr/>
        </p:nvSpPr>
        <p:spPr>
          <a:xfrm>
            <a:off x="2357413" y="1709561"/>
            <a:ext cx="2225556" cy="1049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795816-FBD8-48C5-9F36-7D727481CD4E}"/>
              </a:ext>
            </a:extLst>
          </p:cNvPr>
          <p:cNvSpPr/>
          <p:nvPr/>
        </p:nvSpPr>
        <p:spPr>
          <a:xfrm>
            <a:off x="2470613" y="1771646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빌려준다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5AD0AB-A9E4-4437-A3DF-B73A227F720A}"/>
              </a:ext>
            </a:extLst>
          </p:cNvPr>
          <p:cNvSpPr/>
          <p:nvPr/>
        </p:nvSpPr>
        <p:spPr>
          <a:xfrm>
            <a:off x="2522300" y="2289123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반환을 접수한다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F102D2-5C47-4EA4-B435-E6D56014211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490846" y="1965078"/>
            <a:ext cx="979767" cy="1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C6EAEF-E27E-4716-8012-DE219100236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494692" y="2268231"/>
            <a:ext cx="1027608" cy="21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A8C05A-687F-4D41-A312-413C635F2568}"/>
              </a:ext>
            </a:extLst>
          </p:cNvPr>
          <p:cNvSpPr txBox="1"/>
          <p:nvPr/>
        </p:nvSpPr>
        <p:spPr>
          <a:xfrm>
            <a:off x="954633" y="23989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종업원</a:t>
            </a:r>
            <a:endParaRPr lang="ko-KR" altLang="en-US" sz="12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DFCB6D-7F95-4185-98A6-09C7246AF9F1}"/>
              </a:ext>
            </a:extLst>
          </p:cNvPr>
          <p:cNvGrpSpPr/>
          <p:nvPr/>
        </p:nvGrpSpPr>
        <p:grpSpPr>
          <a:xfrm>
            <a:off x="7055093" y="1892353"/>
            <a:ext cx="292346" cy="473321"/>
            <a:chOff x="1705709" y="2444262"/>
            <a:chExt cx="369277" cy="59787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41A13F9-5C33-4BFD-ADDC-051C50743632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712B03-C9C6-40CD-B95E-409233E11C12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BE75DC5-8AE8-43B1-AF4A-7CC832ACD668}"/>
                </a:ext>
              </a:extLst>
            </p:cNvPr>
            <p:cNvCxnSpPr>
              <a:stCxn id="38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7E71A77-21B8-423A-9670-F232362812BF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3BFD9F-A698-4074-A44C-E8C96E3AC59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FDEEB3-3810-4320-B2A2-8B1EA3E40331}"/>
              </a:ext>
            </a:extLst>
          </p:cNvPr>
          <p:cNvSpPr/>
          <p:nvPr/>
        </p:nvSpPr>
        <p:spPr>
          <a:xfrm>
            <a:off x="8268775" y="1695635"/>
            <a:ext cx="2225556" cy="1049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C462F64-C101-45EE-9AB3-680224670CAE}"/>
              </a:ext>
            </a:extLst>
          </p:cNvPr>
          <p:cNvSpPr/>
          <p:nvPr/>
        </p:nvSpPr>
        <p:spPr>
          <a:xfrm>
            <a:off x="8381975" y="1757720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0C8075-C90E-4973-AB67-488CF41ACADB}"/>
              </a:ext>
            </a:extLst>
          </p:cNvPr>
          <p:cNvSpPr/>
          <p:nvPr/>
        </p:nvSpPr>
        <p:spPr>
          <a:xfrm>
            <a:off x="8433662" y="2275197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502E92-1095-4074-A1A0-B07CB6A4F968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02208" y="1951152"/>
            <a:ext cx="979767" cy="1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3B82FF-59FE-4364-A12E-FFCA420B9C31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406054" y="2254305"/>
            <a:ext cx="1027608" cy="21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007AF6-7565-4CB1-B8F2-B8F773DBADAE}"/>
              </a:ext>
            </a:extLst>
          </p:cNvPr>
          <p:cNvSpPr txBox="1"/>
          <p:nvPr/>
        </p:nvSpPr>
        <p:spPr>
          <a:xfrm>
            <a:off x="6865995" y="23850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838200" y="3424953"/>
            <a:ext cx="10783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목적</a:t>
            </a:r>
            <a:r>
              <a:rPr lang="en-US" altLang="ko-KR" dirty="0"/>
              <a:t>(</a:t>
            </a:r>
            <a:r>
              <a:rPr lang="ko-KR" altLang="en-US" dirty="0"/>
              <a:t>독자</a:t>
            </a:r>
            <a:r>
              <a:rPr lang="en-US" altLang="ko-KR" dirty="0"/>
              <a:t>)</a:t>
            </a:r>
            <a:r>
              <a:rPr lang="ko-KR" altLang="en-US" dirty="0"/>
              <a:t>를 확인한다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명명법에 주의한다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추상도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정확성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표현의 통일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규모를 동일하게 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기능 </a:t>
            </a:r>
            <a:r>
              <a:rPr lang="ko-KR" altLang="en-US" dirty="0" err="1"/>
              <a:t>분할＇을</a:t>
            </a:r>
            <a:r>
              <a:rPr lang="ko-KR" altLang="en-US" dirty="0"/>
              <a:t> 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&lt;&lt;include&gt;&gt;</a:t>
            </a:r>
            <a:r>
              <a:rPr lang="ko-KR" altLang="en-US" dirty="0"/>
              <a:t>와 </a:t>
            </a:r>
            <a:r>
              <a:rPr lang="en-US" altLang="ko-KR" dirty="0"/>
              <a:t>&lt;&lt;extend&gt;&gt;, </a:t>
            </a:r>
            <a:r>
              <a:rPr lang="ko-KR" altLang="en-US" dirty="0"/>
              <a:t>일반화 관계를 혼동하지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&lt;&lt;include&gt;&gt;</a:t>
            </a:r>
            <a:r>
              <a:rPr lang="ko-KR" altLang="en-US" dirty="0"/>
              <a:t>에 의한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&lt;&lt;extend&gt;&gt;</a:t>
            </a:r>
            <a:r>
              <a:rPr lang="ko-KR" altLang="en-US" dirty="0"/>
              <a:t>에 의한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일반화 관계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EB25EF-6AF2-4A44-9C33-D5869E26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3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89A7-0AB3-4A4F-8AF9-CF1CD5A0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246" cy="962513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작성시 주의사항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237AEE-5460-4A7A-8D22-50ECC9AA3F5B}"/>
              </a:ext>
            </a:extLst>
          </p:cNvPr>
          <p:cNvGrpSpPr/>
          <p:nvPr/>
        </p:nvGrpSpPr>
        <p:grpSpPr>
          <a:xfrm>
            <a:off x="7287204" y="4948940"/>
            <a:ext cx="292346" cy="473321"/>
            <a:chOff x="1705709" y="2444262"/>
            <a:chExt cx="369277" cy="59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767403A-BE4F-4ED7-9A1A-832F2D37A01C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8BAD12-4FEE-4CEB-BC70-10D4B62929A2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D13478-C2C2-4E10-80C3-E8738D4C27C9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D65E30-1704-40F8-BA6E-087F25A4D402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9822A3-E0CB-4177-9DA2-441ED4531B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DE5ED-E6EE-48C4-AC8B-CF566A277660}"/>
              </a:ext>
            </a:extLst>
          </p:cNvPr>
          <p:cNvSpPr/>
          <p:nvPr/>
        </p:nvSpPr>
        <p:spPr>
          <a:xfrm>
            <a:off x="8500886" y="4752222"/>
            <a:ext cx="2225556" cy="1049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795816-FBD8-48C5-9F36-7D727481CD4E}"/>
              </a:ext>
            </a:extLst>
          </p:cNvPr>
          <p:cNvSpPr/>
          <p:nvPr/>
        </p:nvSpPr>
        <p:spPr>
          <a:xfrm>
            <a:off x="8614086" y="4814307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빌려준다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5AD0AB-A9E4-4437-A3DF-B73A227F720A}"/>
              </a:ext>
            </a:extLst>
          </p:cNvPr>
          <p:cNvSpPr/>
          <p:nvPr/>
        </p:nvSpPr>
        <p:spPr>
          <a:xfrm>
            <a:off x="8665773" y="5331784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반환을 접수한다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F102D2-5C47-4EA4-B435-E6D56014211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634319" y="5007739"/>
            <a:ext cx="979767" cy="1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C6EAEF-E27E-4716-8012-DE219100236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7638165" y="5310892"/>
            <a:ext cx="1027608" cy="21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A8C05A-687F-4D41-A312-413C635F2568}"/>
              </a:ext>
            </a:extLst>
          </p:cNvPr>
          <p:cNvSpPr txBox="1"/>
          <p:nvPr/>
        </p:nvSpPr>
        <p:spPr>
          <a:xfrm>
            <a:off x="7098106" y="54416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종업원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BADE6-0C48-4920-B2BE-4A1C0A5769F2}"/>
              </a:ext>
            </a:extLst>
          </p:cNvPr>
          <p:cNvSpPr txBox="1"/>
          <p:nvPr/>
        </p:nvSpPr>
        <p:spPr>
          <a:xfrm>
            <a:off x="901879" y="1326505"/>
            <a:ext cx="107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목적</a:t>
            </a:r>
            <a:r>
              <a:rPr lang="en-US" altLang="ko-KR" sz="2400" dirty="0"/>
              <a:t>(</a:t>
            </a:r>
            <a:r>
              <a:rPr lang="ko-KR" altLang="en-US" sz="2400" dirty="0"/>
              <a:t>독자</a:t>
            </a:r>
            <a:r>
              <a:rPr lang="en-US" altLang="ko-KR" sz="2400" dirty="0"/>
              <a:t>)</a:t>
            </a:r>
            <a:r>
              <a:rPr lang="ko-KR" altLang="en-US" sz="2400" dirty="0"/>
              <a:t>를 확인한다</a:t>
            </a:r>
            <a:endParaRPr lang="en-US" altLang="ko-KR" sz="24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50550CE-0EE1-4726-83DF-0378917BF62E}"/>
              </a:ext>
            </a:extLst>
          </p:cNvPr>
          <p:cNvGrpSpPr/>
          <p:nvPr/>
        </p:nvGrpSpPr>
        <p:grpSpPr>
          <a:xfrm>
            <a:off x="1245324" y="4412257"/>
            <a:ext cx="292346" cy="473321"/>
            <a:chOff x="1705709" y="2444262"/>
            <a:chExt cx="369277" cy="59787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5BD9E3D-43FE-4571-9B4D-2207B47DCB00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263ED77-61F9-411B-997E-90A340256C1D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60145A0-ABEB-4EBF-871C-741520DA69E0}"/>
                </a:ext>
              </a:extLst>
            </p:cNvPr>
            <p:cNvCxnSpPr>
              <a:stCxn id="62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61EAB44-04C7-4367-B3CF-56566CF5AAA4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B1506F7-0E65-4CD8-9B8E-489B4C0C14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3342E-7F18-427D-B41A-683C4E98F837}"/>
              </a:ext>
            </a:extLst>
          </p:cNvPr>
          <p:cNvSpPr/>
          <p:nvPr/>
        </p:nvSpPr>
        <p:spPr>
          <a:xfrm>
            <a:off x="2868340" y="4568883"/>
            <a:ext cx="2225556" cy="1367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58FD317-0A8C-475B-81EF-2E3458F8D1D2}"/>
              </a:ext>
            </a:extLst>
          </p:cNvPr>
          <p:cNvSpPr/>
          <p:nvPr/>
        </p:nvSpPr>
        <p:spPr>
          <a:xfrm>
            <a:off x="2981540" y="4630969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빌린다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AF29121-6F43-4C46-97E4-2FB73DD565A7}"/>
              </a:ext>
            </a:extLst>
          </p:cNvPr>
          <p:cNvSpPr/>
          <p:nvPr/>
        </p:nvSpPr>
        <p:spPr>
          <a:xfrm>
            <a:off x="3010630" y="5337309"/>
            <a:ext cx="1945302" cy="386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비디오를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반환한다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298BE81-CA0D-4484-8E8A-1FE548E45F7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860342" y="4824401"/>
            <a:ext cx="1121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3C07230-3B0F-4B93-BB50-3E384FB44A3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796224" y="5530740"/>
            <a:ext cx="12144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C345DE-6144-4D16-98CF-BB4E10B9C795}"/>
              </a:ext>
            </a:extLst>
          </p:cNvPr>
          <p:cNvSpPr txBox="1"/>
          <p:nvPr/>
        </p:nvSpPr>
        <p:spPr>
          <a:xfrm>
            <a:off x="985890" y="49049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007560-DFE0-4B0C-819C-BBA81CABFA94}"/>
              </a:ext>
            </a:extLst>
          </p:cNvPr>
          <p:cNvGrpSpPr/>
          <p:nvPr/>
        </p:nvGrpSpPr>
        <p:grpSpPr>
          <a:xfrm>
            <a:off x="1230999" y="5301041"/>
            <a:ext cx="292346" cy="473321"/>
            <a:chOff x="1705709" y="2444262"/>
            <a:chExt cx="369277" cy="597876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7E8BE5B-D941-4861-8227-4D5293FA7F1C}"/>
                </a:ext>
              </a:extLst>
            </p:cNvPr>
            <p:cNvSpPr/>
            <p:nvPr/>
          </p:nvSpPr>
          <p:spPr>
            <a:xfrm>
              <a:off x="1732085" y="2444262"/>
              <a:ext cx="290146" cy="2901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234BD4B-33C3-4B37-ABA7-4401BAD5C0AF}"/>
                </a:ext>
              </a:extLst>
            </p:cNvPr>
            <p:cNvCxnSpPr/>
            <p:nvPr/>
          </p:nvCxnSpPr>
          <p:spPr>
            <a:xfrm>
              <a:off x="1705709" y="2822334"/>
              <a:ext cx="369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060DAB6-EE28-46EB-A411-9C288F79A323}"/>
                </a:ext>
              </a:extLst>
            </p:cNvPr>
            <p:cNvCxnSpPr>
              <a:stCxn id="74" idx="4"/>
            </p:cNvCxnSpPr>
            <p:nvPr/>
          </p:nvCxnSpPr>
          <p:spPr>
            <a:xfrm flipH="1">
              <a:off x="1872762" y="2734408"/>
              <a:ext cx="4396" cy="16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D06580E-F5AB-45D9-83A3-5698B8959020}"/>
                </a:ext>
              </a:extLst>
            </p:cNvPr>
            <p:cNvCxnSpPr/>
            <p:nvPr/>
          </p:nvCxnSpPr>
          <p:spPr>
            <a:xfrm flipH="1">
              <a:off x="1732085" y="2901462"/>
              <a:ext cx="140677" cy="140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5F9B0DE-CE0F-4FE4-9B2C-26440EFEB702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58" y="2910261"/>
              <a:ext cx="140677" cy="131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AB375B3-C702-442D-B76B-3A0755A8E246}"/>
              </a:ext>
            </a:extLst>
          </p:cNvPr>
          <p:cNvSpPr txBox="1"/>
          <p:nvPr/>
        </p:nvSpPr>
        <p:spPr>
          <a:xfrm>
            <a:off x="1041901" y="57937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비회원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C5BAFC7-39C6-4D24-ACA3-DCD4CE6353CB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60342" y="4955747"/>
            <a:ext cx="1150288" cy="57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6A8CCEB-BF33-487A-A531-253DC92D4026}"/>
              </a:ext>
            </a:extLst>
          </p:cNvPr>
          <p:cNvSpPr/>
          <p:nvPr/>
        </p:nvSpPr>
        <p:spPr>
          <a:xfrm>
            <a:off x="5453922" y="4910844"/>
            <a:ext cx="1024128" cy="904339"/>
          </a:xfrm>
          <a:prstGeom prst="rightArrow">
            <a:avLst>
              <a:gd name="adj1" fmla="val 50000"/>
              <a:gd name="adj2" fmla="val 334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100D4-5829-49C6-8A86-CD8D0FD965FA}"/>
              </a:ext>
            </a:extLst>
          </p:cNvPr>
          <p:cNvSpPr txBox="1"/>
          <p:nvPr/>
        </p:nvSpPr>
        <p:spPr>
          <a:xfrm>
            <a:off x="949248" y="1829548"/>
            <a:ext cx="9982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다른 사람이 이해할 수 없고 오로지 자기 자신만 이해할 수 있는 그러한 모델은 의미다 없다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유스케이스</a:t>
            </a:r>
            <a:r>
              <a:rPr lang="ko-KR" altLang="en-US" sz="1600" dirty="0"/>
              <a:t> 다이어그램을 만들기 전에 그리는 목적이 무엇이며</a:t>
            </a:r>
            <a:r>
              <a:rPr lang="en-US" altLang="ko-KR" sz="1600" dirty="0"/>
              <a:t>, </a:t>
            </a:r>
            <a:r>
              <a:rPr lang="ko-KR" altLang="en-US" sz="1600" dirty="0"/>
              <a:t>누구를 위해 만드는지 확실히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유스케이스를</a:t>
            </a:r>
            <a:r>
              <a:rPr lang="ko-KR" altLang="en-US" sz="1600" dirty="0"/>
              <a:t> 그리면서 목적에 맞는지</a:t>
            </a:r>
            <a:r>
              <a:rPr lang="en-US" altLang="ko-KR" sz="1600" dirty="0"/>
              <a:t>, </a:t>
            </a:r>
            <a:r>
              <a:rPr lang="ko-KR" altLang="en-US" sz="1600" dirty="0"/>
              <a:t>독자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이용할 사람</a:t>
            </a:r>
            <a:r>
              <a:rPr lang="en-US" altLang="ko-KR" sz="1600" dirty="0"/>
              <a:t>)</a:t>
            </a:r>
            <a:r>
              <a:rPr lang="ko-KR" altLang="en-US" sz="1600" dirty="0"/>
              <a:t>에게 의미가 있는지 수시로 검토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7F12E-0428-4DC5-9477-27F51AC96E87}"/>
              </a:ext>
            </a:extLst>
          </p:cNvPr>
          <p:cNvSpPr txBox="1"/>
          <p:nvPr/>
        </p:nvSpPr>
        <p:spPr>
          <a:xfrm>
            <a:off x="962653" y="3093272"/>
            <a:ext cx="999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좌측은 </a:t>
            </a:r>
            <a:r>
              <a:rPr lang="ko-KR" altLang="en-US" sz="1400" dirty="0" err="1"/>
              <a:t>렌탈비디오</a:t>
            </a:r>
            <a:r>
              <a:rPr lang="ko-KR" altLang="en-US" sz="1400" dirty="0"/>
              <a:t> 가게 전체를 </a:t>
            </a:r>
            <a:r>
              <a:rPr lang="ko-KR" altLang="en-US" sz="1400" dirty="0" err="1"/>
              <a:t>모델화한</a:t>
            </a:r>
            <a:r>
              <a:rPr lang="ko-KR" altLang="en-US" sz="1400" dirty="0"/>
              <a:t> 것으로 이해하기 쉬운 </a:t>
            </a:r>
            <a:r>
              <a:rPr lang="ko-KR" altLang="en-US" sz="1400" dirty="0" err="1"/>
              <a:t>유스케이스</a:t>
            </a:r>
            <a:r>
              <a:rPr lang="ko-KR" altLang="en-US" sz="1400" dirty="0"/>
              <a:t> 다이어그램</a:t>
            </a:r>
            <a:endParaRPr lang="en-US" altLang="ko-KR" sz="1400" dirty="0"/>
          </a:p>
          <a:p>
            <a:r>
              <a:rPr lang="ko-KR" altLang="en-US" sz="1400" dirty="0"/>
              <a:t>그러나 </a:t>
            </a:r>
            <a:r>
              <a:rPr lang="ko-KR" altLang="en-US" sz="1400" dirty="0" err="1"/>
              <a:t>렌탈비디오</a:t>
            </a:r>
            <a:r>
              <a:rPr lang="ko-KR" altLang="en-US" sz="1400" dirty="0"/>
              <a:t> 가게에 도입 중인 </a:t>
            </a:r>
            <a:r>
              <a:rPr lang="en-US" altLang="ko-KR" sz="1400" dirty="0"/>
              <a:t>POS </a:t>
            </a:r>
            <a:r>
              <a:rPr lang="ko-KR" altLang="en-US" sz="1400" dirty="0"/>
              <a:t>시스템을 개발할 때 개발자가 참조하기에는 </a:t>
            </a:r>
            <a:r>
              <a:rPr lang="en-US" altLang="ko-KR" sz="1400" dirty="0"/>
              <a:t>POS</a:t>
            </a:r>
            <a:r>
              <a:rPr lang="ko-KR" altLang="en-US" sz="1400" dirty="0"/>
              <a:t>가 어떻게 관련되는지 애매하기</a:t>
            </a:r>
            <a:endParaRPr lang="en-US" altLang="ko-KR" sz="1400" dirty="0"/>
          </a:p>
          <a:p>
            <a:r>
              <a:rPr lang="ko-KR" altLang="en-US" sz="1400" dirty="0"/>
              <a:t>때문에 개발자에게는 큰 의미가 없음</a:t>
            </a:r>
            <a:r>
              <a:rPr lang="en-US" altLang="ko-KR" sz="1400" dirty="0"/>
              <a:t>. </a:t>
            </a:r>
            <a:r>
              <a:rPr lang="ko-KR" altLang="en-US" sz="1400" dirty="0"/>
              <a:t> 우측 다이어그램처럼 보다 목적에 부합하게 작성 필요</a:t>
            </a:r>
            <a:r>
              <a:rPr lang="en-US" altLang="ko-KR" sz="1400" dirty="0"/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62FD16-8F82-45E4-9420-5132F194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A3CA-F7BD-40E2-89D1-D31C0F6460F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55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1453</Words>
  <Application>Microsoft Office PowerPoint</Application>
  <PresentationFormat>와이드스크린</PresentationFormat>
  <Paragraphs>246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UML for RACOS System</vt:lpstr>
      <vt:lpstr>모든 것에 앞서서</vt:lpstr>
      <vt:lpstr>1. 유스케이스 다이어그램</vt:lpstr>
      <vt:lpstr>유스케이스 (Use Case) 다이어그램 개요</vt:lpstr>
      <vt:lpstr>유스케이스 (Use Case) 다이어그램 요소</vt:lpstr>
      <vt:lpstr>액터 &amp; 유스케이스 일반화</vt:lpstr>
      <vt:lpstr>포함/확장 관계</vt:lpstr>
      <vt:lpstr>유스케이스 작성시 주의사항</vt:lpstr>
      <vt:lpstr>유스케이스 작성시 주의사항</vt:lpstr>
      <vt:lpstr>유스케이스 작성시 주의사항</vt:lpstr>
      <vt:lpstr>유스케이스 작성시 주의사항</vt:lpstr>
      <vt:lpstr>유스케이스 작성시 주의사항</vt:lpstr>
      <vt:lpstr>유스케이스 작성시 주의사항</vt:lpstr>
      <vt:lpstr>유스케이스 정의서</vt:lpstr>
      <vt:lpstr>유스케이스 정의서 작성시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for RACOS System</dc:title>
  <dc:creator>Hong Anddy</dc:creator>
  <cp:lastModifiedBy>Hong Anddy</cp:lastModifiedBy>
  <cp:revision>38</cp:revision>
  <dcterms:created xsi:type="dcterms:W3CDTF">2019-10-27T14:00:26Z</dcterms:created>
  <dcterms:modified xsi:type="dcterms:W3CDTF">2019-10-28T08:24:27Z</dcterms:modified>
</cp:coreProperties>
</file>