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3" r:id="rId4"/>
    <p:sldId id="269" r:id="rId5"/>
    <p:sldId id="276" r:id="rId6"/>
    <p:sldId id="262" r:id="rId7"/>
    <p:sldId id="265" r:id="rId8"/>
    <p:sldId id="259" r:id="rId9"/>
    <p:sldId id="277" r:id="rId10"/>
    <p:sldId id="278" r:id="rId11"/>
    <p:sldId id="268" r:id="rId12"/>
    <p:sldId id="267" r:id="rId13"/>
    <p:sldId id="279" r:id="rId14"/>
    <p:sldId id="280" r:id="rId15"/>
    <p:sldId id="261" r:id="rId16"/>
    <p:sldId id="272" r:id="rId17"/>
    <p:sldId id="273" r:id="rId18"/>
    <p:sldId id="274" r:id="rId19"/>
    <p:sldId id="284" r:id="rId20"/>
    <p:sldId id="283" r:id="rId21"/>
    <p:sldId id="282" r:id="rId22"/>
    <p:sldId id="281" r:id="rId23"/>
    <p:sldId id="287" r:id="rId24"/>
    <p:sldId id="285" r:id="rId25"/>
    <p:sldId id="286" r:id="rId26"/>
    <p:sldId id="260" r:id="rId27"/>
    <p:sldId id="290" r:id="rId28"/>
    <p:sldId id="288" r:id="rId29"/>
    <p:sldId id="271" r:id="rId30"/>
    <p:sldId id="270" r:id="rId31"/>
    <p:sldId id="291" r:id="rId32"/>
    <p:sldId id="305" r:id="rId33"/>
    <p:sldId id="292" r:id="rId34"/>
    <p:sldId id="293" r:id="rId35"/>
    <p:sldId id="306" r:id="rId36"/>
    <p:sldId id="302" r:id="rId37"/>
    <p:sldId id="303" r:id="rId38"/>
    <p:sldId id="304" r:id="rId39"/>
    <p:sldId id="296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7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E573-64D5-434A-8C98-B2E5222C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EFF51-FEE4-44D7-8A54-FC29C21B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2810-C77B-4AB7-A0D8-7C4D9A9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24C46-A1A8-4326-9BF2-CAF1DC2A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D2A81-36DA-431B-8D83-E76B27B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1AA6-EB6B-4F8C-BB3C-EBCA5B25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A09CFA-8D01-4966-981A-4A625A46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C8129-B2F6-462C-9629-ACB93B85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E8324-EC51-427C-8597-3E244150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F291-F642-44EA-AC4A-CF9A0412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68716-6964-4683-917C-CE616286F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4E537-7EBE-4688-A644-FF6653A6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2B0AB-07B9-4006-9C51-94705749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1E74E-B2CA-4D8C-85BD-52B3127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AF2C-54B9-44AC-9A56-E88EED37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E8FDA-91B0-48A7-B466-3AFCD423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D59E3-81E3-4455-A042-33DB277A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F324A-ABE4-40BB-91D2-11DA0F0F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62E97-3AFC-45E1-BA35-44AAECC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4403-3C72-4D05-B9E9-8E011B3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B4A0B-D313-40C4-B460-AAFC71C1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3318B-89CB-4613-AC91-57A7DA00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329AC-7C80-4102-9296-CD21908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E3AED-5BD2-4AF6-A42D-AA574E5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D7F4-A6C6-4D15-920B-FC71DE2B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36A6-8276-4305-987A-36C2A7F9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2C4D0-DCF6-4533-AF90-47F85727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6F2FC-6550-443D-A405-8A669E1C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800F0-51F5-43F2-8A15-18B6B9A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2BB90-000C-4A3A-BF72-B52C6445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438C2-68CD-462D-94CA-56A2AB6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B815D-BA22-43DE-965D-A2F4B1B7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3E7A-BB28-41DB-86CB-46F3F8F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DB9C6-7FC3-4C6D-896D-717C1AE4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D2075-8D97-4AC3-AB66-CE7144F6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384A1-AEE4-496D-A4AE-DAD8FA6C1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A953F-813B-41E3-9522-B268A329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D9053-D042-4D08-871C-ED33502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BFAA25-21AB-4B59-BF36-84C34E8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3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F1D7-76F3-4DC8-9E84-0B287FE4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DF7F28-6D10-466A-814B-03A2165C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F97BE-9D5B-48EA-8EDE-AC45B1BF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17F2B-B709-4ECD-A541-DC71ED1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8EBBE-9808-42E6-8A0D-173DCF2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8B25F-63C2-462C-A5A4-EC2192DC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6E844-DE3E-4B49-940E-2C75F415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E67C5-3729-499C-8AFF-FEC4B063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99399-26B4-42F9-BB2C-CD8E1B96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8C791-510B-41BD-892A-E5710E78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DED87-65D2-4177-B55C-E17375EE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C00BD-E1CA-4A83-9A78-B73BF01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FA1B4-A2B4-4701-9B28-E9034EE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5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02A9-2F3A-47BF-9185-BE2F27B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B34791-A73E-4607-8F48-B3E05A88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17375-0D0B-47D0-8019-4522DC2C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3202D-4CF4-4EC7-A42A-7AC2E29E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386BE-E13F-425B-8EC7-C36BEDD3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889B9-CF53-4B12-AFC8-BFF91AD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113F5-B9A9-4A9E-BF64-F0897F52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48179-947E-4A6F-B56B-9AE63A6C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24568-C6AF-41CA-8845-530E0481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04FF-3A80-4D86-BE4D-351D2D8ECC4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43EE-2C84-4BB2-8C62-C62B6A207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2A50-F42C-4F52-8CD8-C9332E0F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ADA4-3C8E-4EA0-8E4A-A8F90E136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32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WPF &amp; C#</a:t>
            </a:r>
            <a:endParaRPr lang="ko-KR" altLang="en-US" sz="7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2B5B28-6DFE-4568-B3EF-6DF7F91E5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36849"/>
              </p:ext>
            </p:extLst>
          </p:nvPr>
        </p:nvGraphicFramePr>
        <p:xfrm>
          <a:off x="8123293" y="5597055"/>
          <a:ext cx="38945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77">
                  <a:extLst>
                    <a:ext uri="{9D8B030D-6E8A-4147-A177-3AD203B41FA5}">
                      <a16:colId xmlns:a16="http://schemas.microsoft.com/office/drawing/2014/main" val="2957694292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370350406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93933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2020.02.10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홍대유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8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Last Updated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5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3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</a:t>
            </a:r>
            <a:r>
              <a:rPr lang="ko-KR" altLang="en-US" sz="3600" b="1" dirty="0"/>
              <a:t> 기본</a:t>
            </a:r>
            <a:r>
              <a:rPr lang="en-US" altLang="ko-KR" sz="3600" b="1" dirty="0"/>
              <a:t>(2)</a:t>
            </a:r>
            <a:endParaRPr lang="ko-KR" altLang="en-US" sz="36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3F0431-2FAB-494F-BCE2-444F22C5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24" y="1252152"/>
            <a:ext cx="11778341" cy="5339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Button.FontWeight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Bold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Button.FontWeight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Button.Content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WrapPanel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Arial Unicode MS"/>
                <a:ea typeface="SFMono-Regular"/>
              </a:rPr>
              <a:t>Foreground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=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 err="1">
                <a:solidFill>
                  <a:srgbClr val="A31515"/>
                </a:solidFill>
                <a:latin typeface="Arial Unicode MS"/>
                <a:ea typeface="SFMono-Regular"/>
              </a:rPr>
              <a:t>Blue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Multi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endParaRPr lang="en-US" altLang="ko-KR" sz="1600" dirty="0">
              <a:solidFill>
                <a:srgbClr val="0000FF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Arial Unicode MS"/>
                <a:ea typeface="SFMono-Regular"/>
              </a:rPr>
              <a:t>Foreground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=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 err="1">
                <a:solidFill>
                  <a:srgbClr val="A31515"/>
                </a:solidFill>
                <a:latin typeface="Arial Unicode MS"/>
                <a:ea typeface="SFMono-Regular"/>
              </a:rPr>
              <a:t>Red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Color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WrapPanel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Button.Content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endParaRPr lang="ko-KR" altLang="ko-KR" sz="1600" dirty="0"/>
          </a:p>
          <a:p>
            <a:pPr lvl="0" latinLnBrk="0"/>
            <a:endParaRPr lang="en-US" altLang="ko-KR" sz="1200" dirty="0">
              <a:solidFill>
                <a:srgbClr val="212529"/>
              </a:solidFill>
              <a:ea typeface="-apple-system"/>
            </a:endParaRPr>
          </a:p>
          <a:p>
            <a:pPr lvl="0" latinLnBrk="0"/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Content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속성은 하나의 하위 요소를 가집니다. 우리는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WrapPanel을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사용했습니다.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WrapPanel은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다양한 색상의 텍스트 형태 블록을 포함합니다.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WrapPanel은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WPF에서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중요한 역할을 합니다. 우리는 다음에 더욱 자세하게 살펴볼 것입니다. 지금은 단지 다른 컨트롤들을 담는 컨테이너로 생각하면 됩니다.</a:t>
            </a:r>
            <a:endParaRPr lang="ko-KR" altLang="ko-KR" sz="1200" dirty="0"/>
          </a:p>
          <a:p>
            <a:pPr lvl="0" latinLnBrk="0"/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다음의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markup은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완벽하게 동일한 결과를 보여줍니다. 단지 같은 내용을 작성하는 다른 방법일 뿐 입니다</a:t>
            </a: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.</a:t>
            </a:r>
          </a:p>
          <a:p>
            <a:pPr lvl="0" latinLnBrk="0"/>
            <a:endParaRPr lang="en-US" altLang="ko-KR" sz="1200" dirty="0">
              <a:solidFill>
                <a:srgbClr val="212529"/>
              </a:solidFill>
            </a:endParaRPr>
          </a:p>
          <a:p>
            <a:pPr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Arial Unicode MS"/>
                <a:ea typeface="SFMono-Regular"/>
              </a:rPr>
              <a:t>FontWeight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=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 err="1">
                <a:solidFill>
                  <a:srgbClr val="A31515"/>
                </a:solidFill>
                <a:latin typeface="Arial Unicode MS"/>
                <a:ea typeface="SFMono-Regular"/>
              </a:rPr>
              <a:t>Bold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WrapPanel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Arial Unicode MS"/>
                <a:ea typeface="SFMono-Regular"/>
              </a:rPr>
              <a:t>Foreground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=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 err="1">
                <a:solidFill>
                  <a:srgbClr val="A31515"/>
                </a:solidFill>
                <a:latin typeface="Arial Unicode MS"/>
                <a:ea typeface="SFMono-Regular"/>
              </a:rPr>
              <a:t>Blue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Multi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Arial Unicode MS"/>
                <a:ea typeface="SFMono-Regular"/>
              </a:rPr>
              <a:t>Foreground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=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 err="1">
                <a:solidFill>
                  <a:srgbClr val="A31515"/>
                </a:solidFill>
                <a:latin typeface="Arial Unicode MS"/>
                <a:ea typeface="SFMono-Regular"/>
              </a:rPr>
              <a:t>Red</a:t>
            </a:r>
            <a:r>
              <a:rPr lang="ko-KR" altLang="ko-KR" sz="1600" dirty="0">
                <a:solidFill>
                  <a:srgbClr val="A31515"/>
                </a:solidFill>
                <a:latin typeface="Arial Unicode MS"/>
                <a:ea typeface="SFMono-Regular"/>
              </a:rPr>
              <a:t>"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Color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      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TextBlock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WrapPanel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/>
              <a:t> </a:t>
            </a:r>
            <a:endParaRPr lang="en-US" altLang="ko-KR" sz="12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</a:t>
            </a:r>
            <a:r>
              <a:rPr lang="ko-KR" altLang="en-US" sz="3600" b="1" dirty="0"/>
              <a:t>의 루트 </a:t>
            </a:r>
            <a:r>
              <a:rPr lang="en-US" altLang="ko-KR" sz="3600" b="1" dirty="0"/>
              <a:t>Element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◎ </a:t>
            </a:r>
            <a:r>
              <a:rPr lang="en-US" altLang="ko-KR" dirty="0"/>
              <a:t>Window : </a:t>
            </a:r>
            <a:r>
              <a:rPr lang="ko-KR" altLang="en-US" dirty="0"/>
              <a:t>독립 실행형 </a:t>
            </a:r>
            <a:r>
              <a:rPr lang="en-US" altLang="ko-KR" dirty="0"/>
              <a:t>Windows </a:t>
            </a:r>
            <a:r>
              <a:rPr lang="ko-KR" altLang="en-US" dirty="0"/>
              <a:t>응용 프로그램의 형태로 실행</a:t>
            </a:r>
          </a:p>
          <a:p>
            <a:r>
              <a:rPr lang="ko-KR" altLang="en-US" dirty="0"/>
              <a:t>◎ </a:t>
            </a:r>
            <a:r>
              <a:rPr lang="en-US" altLang="ko-KR" dirty="0"/>
              <a:t>Page : </a:t>
            </a:r>
            <a:r>
              <a:rPr lang="ko-KR" altLang="en-US" dirty="0"/>
              <a:t>브라우저에 포함된 페이지의 형태로 실행</a:t>
            </a:r>
          </a:p>
          <a:p>
            <a:r>
              <a:rPr lang="ko-KR" altLang="en-US" dirty="0"/>
              <a:t>◎ </a:t>
            </a:r>
            <a:r>
              <a:rPr lang="en-US" altLang="ko-KR" dirty="0"/>
              <a:t>Application : </a:t>
            </a:r>
            <a:r>
              <a:rPr lang="ko-KR" altLang="en-US" dirty="0"/>
              <a:t>현재 응용 프로그램의 실행과 관련한 다양한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396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Life Cycle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Application </a:t>
            </a:r>
            <a:r>
              <a:rPr lang="ko-KR" altLang="en-US" dirty="0"/>
              <a:t>객체 생성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2. Run() </a:t>
            </a:r>
            <a:r>
              <a:rPr lang="ko-KR" altLang="en-US" dirty="0"/>
              <a:t>메서드 호출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Application.Starup</a:t>
            </a:r>
            <a:r>
              <a:rPr lang="en-US" altLang="ko-KR" dirty="0"/>
              <a:t> </a:t>
            </a:r>
            <a:r>
              <a:rPr lang="ko-KR" altLang="en-US" dirty="0"/>
              <a:t>이벤트 발생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해당 응용 프로그램을 구성하는 하나 이상의 </a:t>
            </a:r>
            <a:r>
              <a:rPr lang="en-US" altLang="ko-KR" dirty="0"/>
              <a:t>Windows </a:t>
            </a:r>
            <a:r>
              <a:rPr lang="ko-KR" altLang="en-US" dirty="0"/>
              <a:t>객체 생성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Application.Shutdown</a:t>
            </a:r>
            <a:r>
              <a:rPr lang="en-US" altLang="ko-KR" dirty="0"/>
              <a:t>() </a:t>
            </a:r>
            <a:r>
              <a:rPr lang="ko-KR" altLang="en-US" dirty="0"/>
              <a:t>메서드 호출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6. </a:t>
            </a:r>
            <a:r>
              <a:rPr lang="en-US" altLang="ko-KR" dirty="0" err="1"/>
              <a:t>Application.Exit</a:t>
            </a:r>
            <a:r>
              <a:rPr lang="en-US" altLang="ko-KR" dirty="0"/>
              <a:t> </a:t>
            </a:r>
            <a:r>
              <a:rPr lang="ko-KR" altLang="en-US" dirty="0"/>
              <a:t>이벤트 호출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7. Run() </a:t>
            </a:r>
            <a:r>
              <a:rPr lang="ko-KR" altLang="en-US" dirty="0"/>
              <a:t>작업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977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vs Code</a:t>
            </a:r>
            <a:r>
              <a:rPr lang="ko-KR" altLang="en-US" sz="3600" b="1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3F0431-2FAB-494F-BCE2-444F22C5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1207349"/>
            <a:ext cx="4786604" cy="54014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600" dirty="0"/>
              <a:t>Button 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 = new Button(); </a:t>
            </a:r>
          </a:p>
          <a:p>
            <a:pPr lvl="0" latinLnBrk="0"/>
            <a:r>
              <a:rPr lang="en-US" altLang="ko-KR" sz="1600" dirty="0" err="1"/>
              <a:t>btn.FontWeight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FontWeights.Bold</a:t>
            </a:r>
            <a:r>
              <a:rPr lang="en-US" altLang="ko-KR" sz="1600" dirty="0"/>
              <a:t>; </a:t>
            </a:r>
          </a:p>
          <a:p>
            <a:pPr lvl="0" latinLnBrk="0"/>
            <a:endParaRPr lang="en-US" altLang="ko-KR" sz="1600" dirty="0"/>
          </a:p>
          <a:p>
            <a:pPr lvl="0" latinLnBrk="0"/>
            <a:r>
              <a:rPr lang="en-US" altLang="ko-KR" sz="1600" dirty="0" err="1"/>
              <a:t>WrapPanel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pnl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WrapPanel</a:t>
            </a:r>
            <a:r>
              <a:rPr lang="en-US" altLang="ko-KR" sz="1600" dirty="0"/>
              <a:t>(); </a:t>
            </a:r>
          </a:p>
          <a:p>
            <a:pPr lvl="0" latinLnBrk="0"/>
            <a:endParaRPr lang="en-US" altLang="ko-KR" sz="1600" dirty="0"/>
          </a:p>
          <a:p>
            <a:pPr lvl="0" latinLnBrk="0"/>
            <a:r>
              <a:rPr lang="en-US" altLang="ko-KR" sz="1600" dirty="0" err="1"/>
              <a:t>TextBlock</a:t>
            </a:r>
            <a:r>
              <a:rPr lang="en-US" altLang="ko-KR" sz="1600" dirty="0"/>
              <a:t> txt = new </a:t>
            </a:r>
            <a:r>
              <a:rPr lang="en-US" altLang="ko-KR" sz="1600" dirty="0" err="1"/>
              <a:t>TextBlock</a:t>
            </a:r>
            <a:r>
              <a:rPr lang="en-US" altLang="ko-KR" sz="1600" dirty="0"/>
              <a:t>(); </a:t>
            </a:r>
          </a:p>
          <a:p>
            <a:pPr lvl="0" latinLnBrk="0"/>
            <a:r>
              <a:rPr lang="en-US" altLang="ko-KR" sz="1600" dirty="0" err="1"/>
              <a:t>txt.Text</a:t>
            </a:r>
            <a:r>
              <a:rPr lang="en-US" altLang="ko-KR" sz="1600" dirty="0"/>
              <a:t> = "Multi"; </a:t>
            </a:r>
          </a:p>
          <a:p>
            <a:pPr lvl="0" latinLnBrk="0"/>
            <a:r>
              <a:rPr lang="en-US" altLang="ko-KR" sz="1600" dirty="0" err="1"/>
              <a:t>txt.Foreground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Brushes.Blue</a:t>
            </a:r>
            <a:r>
              <a:rPr lang="en-US" altLang="ko-KR" sz="1600" dirty="0"/>
              <a:t>; </a:t>
            </a:r>
          </a:p>
          <a:p>
            <a:pPr lvl="0" latinLnBrk="0"/>
            <a:r>
              <a:rPr lang="en-US" altLang="ko-KR" sz="1600" dirty="0" err="1"/>
              <a:t>pnl.Children.Add</a:t>
            </a:r>
            <a:r>
              <a:rPr lang="en-US" altLang="ko-KR" sz="1600" dirty="0"/>
              <a:t>(txt); </a:t>
            </a:r>
          </a:p>
          <a:p>
            <a:pPr lvl="0" latinLnBrk="0"/>
            <a:endParaRPr lang="en-US" altLang="ko-KR" sz="1600" dirty="0"/>
          </a:p>
          <a:p>
            <a:pPr lvl="0" latinLnBrk="0"/>
            <a:r>
              <a:rPr lang="en-US" altLang="ko-KR" sz="1600" dirty="0"/>
              <a:t>txt = new </a:t>
            </a:r>
            <a:r>
              <a:rPr lang="en-US" altLang="ko-KR" sz="1600" dirty="0" err="1"/>
              <a:t>TextBlock</a:t>
            </a:r>
            <a:r>
              <a:rPr lang="en-US" altLang="ko-KR" sz="1600" dirty="0"/>
              <a:t>(); </a:t>
            </a:r>
          </a:p>
          <a:p>
            <a:pPr lvl="0" latinLnBrk="0"/>
            <a:r>
              <a:rPr lang="en-US" altLang="ko-KR" sz="1600" dirty="0" err="1"/>
              <a:t>txt.Text</a:t>
            </a:r>
            <a:r>
              <a:rPr lang="en-US" altLang="ko-KR" sz="1600" dirty="0"/>
              <a:t> = "Color"; </a:t>
            </a:r>
          </a:p>
          <a:p>
            <a:pPr lvl="0" latinLnBrk="0"/>
            <a:r>
              <a:rPr lang="en-US" altLang="ko-KR" sz="1600" dirty="0" err="1"/>
              <a:t>txt.Foreground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Brushes.Red</a:t>
            </a:r>
            <a:r>
              <a:rPr lang="en-US" altLang="ko-KR" sz="1600" dirty="0"/>
              <a:t>; </a:t>
            </a:r>
          </a:p>
          <a:p>
            <a:pPr lvl="0" latinLnBrk="0"/>
            <a:r>
              <a:rPr lang="en-US" altLang="ko-KR" sz="1600" dirty="0" err="1"/>
              <a:t>pnl.Children.Add</a:t>
            </a:r>
            <a:r>
              <a:rPr lang="en-US" altLang="ko-KR" sz="1600" dirty="0"/>
              <a:t>(txt); </a:t>
            </a:r>
          </a:p>
          <a:p>
            <a:pPr lvl="0" latinLnBrk="0"/>
            <a:endParaRPr lang="en-US" altLang="ko-KR" sz="1600" dirty="0"/>
          </a:p>
          <a:p>
            <a:pPr lvl="0" latinLnBrk="0"/>
            <a:r>
              <a:rPr lang="en-US" altLang="ko-KR" sz="1600" dirty="0"/>
              <a:t>txt = new </a:t>
            </a:r>
            <a:r>
              <a:rPr lang="en-US" altLang="ko-KR" sz="1600" dirty="0" err="1"/>
              <a:t>TextBlock</a:t>
            </a:r>
            <a:r>
              <a:rPr lang="en-US" altLang="ko-KR" sz="1600" dirty="0"/>
              <a:t>(); </a:t>
            </a:r>
          </a:p>
          <a:p>
            <a:pPr lvl="0" latinLnBrk="0"/>
            <a:r>
              <a:rPr lang="en-US" altLang="ko-KR" sz="1600" dirty="0" err="1"/>
              <a:t>txt.Text</a:t>
            </a:r>
            <a:r>
              <a:rPr lang="en-US" altLang="ko-KR" sz="1600" dirty="0"/>
              <a:t> = "Button"; </a:t>
            </a:r>
          </a:p>
          <a:p>
            <a:pPr lvl="0" latinLnBrk="0"/>
            <a:r>
              <a:rPr lang="en-US" altLang="ko-KR" sz="1600" dirty="0" err="1"/>
              <a:t>pnl.Children.Add</a:t>
            </a:r>
            <a:r>
              <a:rPr lang="en-US" altLang="ko-KR" sz="1600" dirty="0"/>
              <a:t>(txt); </a:t>
            </a:r>
          </a:p>
          <a:p>
            <a:pPr lvl="0" latinLnBrk="0"/>
            <a:endParaRPr lang="en-US" altLang="ko-KR" sz="1600" dirty="0"/>
          </a:p>
          <a:p>
            <a:pPr lvl="0" latinLnBrk="0"/>
            <a:r>
              <a:rPr lang="en-US" altLang="ko-KR" sz="1600" dirty="0" err="1"/>
              <a:t>btn.Content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pnl</a:t>
            </a:r>
            <a:r>
              <a:rPr lang="en-US" altLang="ko-KR" sz="1600" dirty="0"/>
              <a:t>; </a:t>
            </a:r>
          </a:p>
          <a:p>
            <a:pPr lvl="0" latinLnBrk="0"/>
            <a:r>
              <a:rPr lang="en-US" altLang="ko-KR" sz="1600" dirty="0" err="1"/>
              <a:t>pnlMain.Children.Add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btn</a:t>
            </a:r>
            <a:r>
              <a:rPr lang="en-US" altLang="ko-KR" sz="1600" dirty="0"/>
              <a:t>);</a:t>
            </a:r>
            <a:endParaRPr lang="ko-KR" altLang="ko-KR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538182-FDA4-4E2E-BC71-7FC2E150A91C}"/>
              </a:ext>
            </a:extLst>
          </p:cNvPr>
          <p:cNvSpPr/>
          <p:nvPr/>
        </p:nvSpPr>
        <p:spPr>
          <a:xfrm>
            <a:off x="5343331" y="12073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앞의 예제들은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XAML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작성하는 게 매우 쉽고 다양한 방법이 존재한다는 것을 보여줍니다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다른 색상의 텍스트로 이루어진 버튼을 만드는 위의 예제에 많은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markup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있다고 생각한다면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동일한 내용을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C#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으로 작성할 때와 비교해봅시다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FF4CDC-908A-4843-BB7A-ABEF61168510}"/>
              </a:ext>
            </a:extLst>
          </p:cNvPr>
          <p:cNvSpPr/>
          <p:nvPr/>
        </p:nvSpPr>
        <p:spPr>
          <a:xfrm>
            <a:off x="5343331" y="37292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물론 옆의 예제는 덜 명쾌하게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쓰여졌을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수도 있습니다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syntactical sugar(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더욱 간결하고 명확하게 표현이 가능한 문법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이용해서 개선할 수도 있습니다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하지만 다음의 사실은 여전히 유효합니다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XAML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은 매우 짧고 간단하게 인터페이스를 표현합니다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XAML, Event </a:t>
            </a:r>
            <a:r>
              <a:rPr lang="ko-KR" altLang="en-US" sz="3600" b="1" dirty="0"/>
              <a:t>그리고 </a:t>
            </a:r>
            <a:r>
              <a:rPr lang="en-US" altLang="ko-KR" sz="3600" b="1" dirty="0"/>
              <a:t>Code-behind(</a:t>
            </a:r>
            <a:r>
              <a:rPr lang="ko-KR" altLang="en-US" sz="3600" b="1" dirty="0"/>
              <a:t>코드 </a:t>
            </a:r>
            <a:r>
              <a:rPr lang="ko-KR" altLang="en-US" sz="3600" b="1" dirty="0" err="1"/>
              <a:t>비하인드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6B51D8-8CAE-4A66-9334-AFE367DE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1154275"/>
            <a:ext cx="11700586" cy="55401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6348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1600" dirty="0">
                <a:latin typeface="Arial Unicode MS"/>
                <a:ea typeface="SFMono-Regular"/>
              </a:rPr>
              <a:t>새로운 </a:t>
            </a:r>
            <a:r>
              <a:rPr lang="en-US" altLang="ko-KR" sz="1600" dirty="0">
                <a:latin typeface="Arial Unicode MS"/>
                <a:ea typeface="SFMono-Regular"/>
              </a:rPr>
              <a:t>WPF App</a:t>
            </a:r>
            <a:r>
              <a:rPr lang="ko-KR" altLang="en-US" sz="1600" dirty="0">
                <a:latin typeface="Arial Unicode MS"/>
                <a:ea typeface="SFMono-Regular"/>
              </a:rPr>
              <a:t>을 </a:t>
            </a:r>
            <a:r>
              <a:rPr lang="en-US" altLang="ko-KR" sz="1600" dirty="0">
                <a:latin typeface="Arial Unicode MS"/>
                <a:ea typeface="SFMono-Regular"/>
              </a:rPr>
              <a:t>“</a:t>
            </a:r>
            <a:r>
              <a:rPr lang="en-US" altLang="ko-KR" sz="1600" dirty="0" err="1">
                <a:latin typeface="Arial Unicode MS"/>
                <a:ea typeface="SFMono-Regular"/>
              </a:rPr>
              <a:t>WPF_Event</a:t>
            </a:r>
            <a:r>
              <a:rPr lang="en-US" altLang="ko-KR" sz="1600" dirty="0">
                <a:latin typeface="Arial Unicode MS"/>
                <a:ea typeface="SFMono-Regular"/>
              </a:rPr>
              <a:t>” </a:t>
            </a:r>
            <a:r>
              <a:rPr lang="ko-KR" altLang="en-US" sz="1600" dirty="0">
                <a:latin typeface="Arial Unicode MS"/>
                <a:ea typeface="SFMono-Regular"/>
              </a:rPr>
              <a:t>라는 이름으로 만든다</a:t>
            </a:r>
            <a:r>
              <a:rPr lang="en-US" altLang="ko-KR" sz="1600" dirty="0">
                <a:latin typeface="Arial Unicode MS"/>
                <a:ea typeface="SFMono-Regular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>
                <a:latin typeface="Arial Unicode MS"/>
                <a:ea typeface="SFMono-Regular"/>
              </a:rPr>
              <a:t>도구상자에서 </a:t>
            </a:r>
            <a:r>
              <a:rPr lang="en-US" altLang="ko-KR" sz="1600" dirty="0">
                <a:latin typeface="Arial Unicode MS"/>
                <a:ea typeface="SFMono-Regular"/>
              </a:rPr>
              <a:t>Button, </a:t>
            </a:r>
            <a:r>
              <a:rPr lang="en-US" altLang="ko-KR" sz="1600" dirty="0" err="1">
                <a:latin typeface="Arial Unicode MS"/>
                <a:ea typeface="SFMono-Regular"/>
              </a:rPr>
              <a:t>TextBox</a:t>
            </a:r>
            <a:r>
              <a:rPr lang="en-US" altLang="ko-KR" sz="1600" dirty="0">
                <a:latin typeface="Arial Unicode MS"/>
                <a:ea typeface="SFMono-Regular"/>
              </a:rPr>
              <a:t> </a:t>
            </a:r>
            <a:r>
              <a:rPr lang="ko-KR" altLang="en-US" sz="1600" dirty="0">
                <a:latin typeface="Arial Unicode MS"/>
                <a:ea typeface="SFMono-Regular"/>
              </a:rPr>
              <a:t>그리고</a:t>
            </a:r>
            <a:r>
              <a:rPr lang="en-US" altLang="ko-KR" sz="1600" dirty="0">
                <a:latin typeface="Arial Unicode MS"/>
                <a:ea typeface="SFMono-Regular"/>
              </a:rPr>
              <a:t> </a:t>
            </a:r>
            <a:r>
              <a:rPr lang="en-US" altLang="ko-KR" sz="1600" dirty="0" err="1">
                <a:latin typeface="Arial Unicode MS"/>
                <a:ea typeface="SFMono-Regular"/>
              </a:rPr>
              <a:t>TextBlock</a:t>
            </a:r>
            <a:r>
              <a:rPr lang="ko-KR" altLang="en-US" sz="1600" dirty="0">
                <a:latin typeface="Arial Unicode MS"/>
                <a:ea typeface="SFMono-Regular"/>
              </a:rPr>
              <a:t>을 </a:t>
            </a:r>
            <a:r>
              <a:rPr lang="en-US" altLang="ko-KR" sz="1600" dirty="0">
                <a:latin typeface="Arial Unicode MS"/>
                <a:ea typeface="SFMono-Regular"/>
              </a:rPr>
              <a:t>Window</a:t>
            </a:r>
            <a:r>
              <a:rPr lang="ko-KR" altLang="en-US" sz="1600" dirty="0">
                <a:latin typeface="Arial Unicode MS"/>
                <a:ea typeface="SFMono-Regular"/>
              </a:rPr>
              <a:t>적당한 위치에 </a:t>
            </a:r>
            <a:r>
              <a:rPr lang="en-US" altLang="ko-KR" sz="1600" dirty="0" err="1">
                <a:latin typeface="Arial Unicode MS"/>
                <a:ea typeface="SFMono-Regular"/>
              </a:rPr>
              <a:t>Drag&amp;Drop</a:t>
            </a:r>
            <a:r>
              <a:rPr lang="ko-KR" altLang="en-US" sz="1600" dirty="0">
                <a:latin typeface="Arial Unicode MS"/>
                <a:ea typeface="SFMono-Regular"/>
              </a:rPr>
              <a:t> 한다</a:t>
            </a:r>
            <a:r>
              <a:rPr lang="en-US" altLang="ko-KR" sz="1600" dirty="0">
                <a:latin typeface="Arial Unicode MS"/>
                <a:ea typeface="SFMono-Regular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MainWindows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X</a:t>
            </a:r>
            <a:r>
              <a:rPr lang="en-US" altLang="ko-KR" sz="1600" dirty="0">
                <a:latin typeface="Arial Unicode MS"/>
              </a:rPr>
              <a:t>AML </a:t>
            </a:r>
            <a:r>
              <a:rPr lang="ko-KR" altLang="en-US" sz="1600" dirty="0">
                <a:latin typeface="Arial Unicode MS"/>
              </a:rPr>
              <a:t>파일에 각각의 </a:t>
            </a:r>
            <a:r>
              <a:rPr lang="ko-KR" altLang="en-US" sz="1600" dirty="0" err="1">
                <a:latin typeface="Arial Unicode MS"/>
              </a:rPr>
              <a:t>콘트롤들이</a:t>
            </a:r>
            <a:r>
              <a:rPr lang="ko-KR" altLang="en-US" sz="1600" dirty="0">
                <a:latin typeface="Arial Unicode MS"/>
              </a:rPr>
              <a:t> </a:t>
            </a:r>
            <a:r>
              <a:rPr lang="ko-KR" altLang="en-US" sz="1600" dirty="0" err="1">
                <a:latin typeface="Arial Unicode MS"/>
              </a:rPr>
              <a:t>코딩되었는지</a:t>
            </a:r>
            <a:r>
              <a:rPr lang="ko-KR" altLang="en-US" sz="1600" dirty="0">
                <a:latin typeface="Arial Unicode MS"/>
              </a:rPr>
              <a:t> 확인한다</a:t>
            </a:r>
            <a:r>
              <a:rPr lang="en-US" altLang="ko-KR" sz="1600" dirty="0">
                <a:latin typeface="Arial Unicode MS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디자이너 또는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MainWindows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XAML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파일에서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Button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을 선택하고 우측에 있는 속성창을 통해 버튼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콘트롤에</a:t>
            </a:r>
            <a:r>
              <a:rPr lang="ko-KR" altLang="en-US" sz="1600" dirty="0" err="1">
                <a:latin typeface="Arial Unicode MS"/>
              </a:rPr>
              <a:t>는</a:t>
            </a:r>
            <a:r>
              <a:rPr lang="ko-KR" altLang="en-US" sz="1600" dirty="0">
                <a:latin typeface="Arial Unicode MS"/>
              </a:rPr>
              <a:t> 어떤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속성들이 있는지 확인하며 각 속성과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MainWindow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XAML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파일과의 연관성을 비교해 본다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endParaRPr lang="en-US" altLang="ko-KR" sz="1600" dirty="0">
              <a:latin typeface="Arial Unicode MS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 err="1">
                <a:latin typeface="Arial Unicode MS"/>
              </a:rPr>
              <a:t>속성창</a:t>
            </a:r>
            <a:r>
              <a:rPr lang="ko-KR" altLang="en-US" sz="1600" dirty="0">
                <a:latin typeface="Arial Unicode MS"/>
              </a:rPr>
              <a:t> 우측 상단에 속성버튼 우측에 번개 모양의 이벤트 버튼을 누른다</a:t>
            </a:r>
            <a:r>
              <a:rPr lang="en-US" altLang="ko-KR" sz="1600" dirty="0">
                <a:latin typeface="Arial Unicode MS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</a:rPr>
              <a:t>버튼 </a:t>
            </a:r>
            <a:r>
              <a:rPr lang="ko-KR" altLang="en-US" sz="1600" dirty="0" err="1">
                <a:latin typeface="Arial" panose="020B0604020202020204" pitchFamily="34" charset="0"/>
              </a:rPr>
              <a:t>콘트롤에는</a:t>
            </a:r>
            <a:r>
              <a:rPr lang="ko-KR" altLang="en-US" sz="1600" dirty="0">
                <a:latin typeface="Arial" panose="020B0604020202020204" pitchFamily="34" charset="0"/>
              </a:rPr>
              <a:t> 어떤 이벤트들이 있는지 확인한다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버튼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콘트롤의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이벤트 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“Click”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선택한다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어떤 일이 벌어지는지 확인한다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주어진 메소드의 의미는 무엇인가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? </a:t>
            </a:r>
          </a:p>
          <a:p>
            <a:pPr marL="34290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</a:rPr>
              <a:t>버튼 </a:t>
            </a:r>
            <a:r>
              <a:rPr lang="ko-KR" altLang="en-US" sz="1600" dirty="0" err="1">
                <a:latin typeface="Arial" panose="020B0604020202020204" pitchFamily="34" charset="0"/>
              </a:rPr>
              <a:t>콘트롤의</a:t>
            </a:r>
            <a:r>
              <a:rPr lang="ko-KR" altLang="en-US" sz="1600" dirty="0">
                <a:latin typeface="Arial" panose="020B0604020202020204" pitchFamily="34" charset="0"/>
              </a:rPr>
              <a:t> 이벤트 중 </a:t>
            </a:r>
            <a:r>
              <a:rPr lang="en-US" altLang="ko-KR" sz="1600" dirty="0">
                <a:latin typeface="Arial" panose="020B0604020202020204" pitchFamily="34" charset="0"/>
              </a:rPr>
              <a:t>“</a:t>
            </a:r>
            <a:r>
              <a:rPr lang="en-US" altLang="ko-KR" sz="1600" dirty="0" err="1">
                <a:latin typeface="Arial" panose="020B0604020202020204" pitchFamily="34" charset="0"/>
              </a:rPr>
              <a:t>MouseDown</a:t>
            </a:r>
            <a:r>
              <a:rPr lang="en-US" altLang="ko-KR" sz="1600" dirty="0">
                <a:latin typeface="Arial" panose="020B0604020202020204" pitchFamily="34" charset="0"/>
              </a:rPr>
              <a:t>”</a:t>
            </a:r>
            <a:r>
              <a:rPr lang="ko-KR" altLang="en-US" sz="1600" dirty="0">
                <a:latin typeface="Arial" panose="020B0604020202020204" pitchFamily="34" charset="0"/>
              </a:rPr>
              <a:t> 을 선택한다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어떤 일이 벌어지는지 확인한다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주어진 메소드의 이름들은 어떻게 지어졌는지 조사해 본다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</a:rPr>
              <a:t>MainWindow.xaml.cs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안에 자동 </a:t>
            </a:r>
            <a:r>
              <a:rPr lang="ko-KR" altLang="en-US" sz="1600" dirty="0" err="1">
                <a:latin typeface="Arial" panose="020B0604020202020204" pitchFamily="34" charset="0"/>
              </a:rPr>
              <a:t>코딩된</a:t>
            </a:r>
            <a:r>
              <a:rPr lang="ko-KR" altLang="en-US" sz="1600" dirty="0">
                <a:latin typeface="Arial" panose="020B0604020202020204" pitchFamily="34" charset="0"/>
              </a:rPr>
              <a:t> 두 개의  메소드에 각각 아래와 같이 코딩한 후 실행한다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</a:rPr>
              <a:t>MessageBox.Show</a:t>
            </a:r>
            <a:r>
              <a:rPr lang="en-US" altLang="ko-KR" sz="1600" dirty="0">
                <a:latin typeface="Arial" panose="020B0604020202020204" pitchFamily="34" charset="0"/>
              </a:rPr>
              <a:t>(“</a:t>
            </a:r>
            <a:r>
              <a:rPr lang="ko-KR" altLang="en-US" sz="1600" dirty="0">
                <a:latin typeface="Arial" panose="020B0604020202020204" pitchFamily="34" charset="0"/>
              </a:rPr>
              <a:t>나는 버튼 클릭이다“</a:t>
            </a:r>
            <a:r>
              <a:rPr lang="en-US" altLang="ko-KR" sz="1600" dirty="0">
                <a:latin typeface="Arial" panose="020B0604020202020204" pitchFamily="34" charset="0"/>
              </a:rPr>
              <a:t>);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</a:rPr>
              <a:t>MessageBox.Show</a:t>
            </a:r>
            <a:r>
              <a:rPr lang="en-US" altLang="ko-KR" sz="1600" dirty="0">
                <a:latin typeface="Arial" panose="020B0604020202020204" pitchFamily="34" charset="0"/>
              </a:rPr>
              <a:t>(“</a:t>
            </a:r>
            <a:r>
              <a:rPr lang="ko-KR" altLang="en-US" sz="1600" dirty="0">
                <a:latin typeface="Arial" panose="020B0604020202020204" pitchFamily="34" charset="0"/>
              </a:rPr>
              <a:t>나는 버튼 마우스다운이다“</a:t>
            </a:r>
            <a:r>
              <a:rPr lang="en-US" altLang="ko-KR" sz="1600" dirty="0">
                <a:latin typeface="Arial" panose="020B0604020202020204" pitchFamily="34" charset="0"/>
              </a:rPr>
              <a:t>);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</a:rPr>
              <a:t>이 예제의 의미를 생각해 본다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4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XAML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Hello World!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Controls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Data</a:t>
            </a:r>
            <a:r>
              <a:rPr lang="ko-KR" altLang="en-US" dirty="0"/>
              <a:t>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0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WPF</a:t>
            </a:r>
            <a:r>
              <a:rPr lang="ko-KR" altLang="en-US" sz="1400" dirty="0"/>
              <a:t>에서는 윈도우의 </a:t>
            </a:r>
            <a:r>
              <a:rPr lang="en-US" altLang="ko-KR" sz="1400" dirty="0"/>
              <a:t>layout</a:t>
            </a:r>
            <a:r>
              <a:rPr lang="ko-KR" altLang="en-US" sz="1400" dirty="0"/>
              <a:t>을 잡는데 도움이 될 만한 클래스들을 많이 만들어 두었다</a:t>
            </a:r>
            <a:r>
              <a:rPr lang="en-US" altLang="ko-KR" sz="1400" dirty="0"/>
              <a:t>. form </a:t>
            </a:r>
            <a:r>
              <a:rPr lang="ko-KR" altLang="en-US" sz="1400" dirty="0"/>
              <a:t>시절 정겹던 패널도 보이고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새롭게 나온 </a:t>
            </a:r>
            <a:r>
              <a:rPr lang="en-US" altLang="ko-KR" sz="1400" dirty="0"/>
              <a:t>container</a:t>
            </a:r>
            <a:r>
              <a:rPr lang="ko-KR" altLang="en-US" sz="1400" dirty="0"/>
              <a:t>들도 보인다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그런데 </a:t>
            </a:r>
            <a:r>
              <a:rPr lang="en-US" altLang="ko-KR" sz="1400" dirty="0"/>
              <a:t>WPF</a:t>
            </a:r>
            <a:r>
              <a:rPr lang="ko-KR" altLang="en-US" sz="1400" dirty="0"/>
              <a:t>의 </a:t>
            </a:r>
            <a:r>
              <a:rPr lang="en-US" altLang="ko-KR" sz="1400" dirty="0"/>
              <a:t>layout container class</a:t>
            </a:r>
            <a:r>
              <a:rPr lang="ko-KR" altLang="en-US" sz="1400" dirty="0"/>
              <a:t>들은 </a:t>
            </a:r>
            <a:r>
              <a:rPr lang="en-US" altLang="ko-KR" sz="1400" dirty="0"/>
              <a:t>form</a:t>
            </a:r>
            <a:r>
              <a:rPr lang="ko-KR" altLang="en-US" sz="1400" dirty="0"/>
              <a:t>시절의 그것과 조금 다른 점이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윈도우 사이즈 변화에 따른 유동적인 처리를 지원한다는 것이다</a:t>
            </a:r>
            <a:r>
              <a:rPr lang="en-US" altLang="ko-KR" sz="1400" dirty="0"/>
              <a:t>. 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en-US" altLang="ko-KR" sz="1400" dirty="0"/>
              <a:t>"The layout of a garden, building, or piece of writing is </a:t>
            </a:r>
            <a:r>
              <a:rPr lang="en-US" altLang="ko-KR" sz="1400" b="1" dirty="0"/>
              <a:t>the way in which the parts of it are arranged</a:t>
            </a:r>
            <a:r>
              <a:rPr lang="en-US" altLang="ko-KR" sz="1400" dirty="0"/>
              <a:t>"</a:t>
            </a:r>
            <a:br>
              <a:rPr lang="ko-KR" altLang="en-US" sz="1400" dirty="0"/>
            </a:br>
            <a:r>
              <a:rPr lang="ko-KR" altLang="en-US" sz="1400" dirty="0"/>
              <a:t>그럼 </a:t>
            </a:r>
            <a:r>
              <a:rPr lang="en-US" altLang="ko-KR" sz="1400" dirty="0"/>
              <a:t>WPF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layout</a:t>
            </a:r>
            <a:r>
              <a:rPr lang="ko-KR" altLang="en-US" sz="1400" dirty="0"/>
              <a:t>은</a:t>
            </a:r>
            <a:r>
              <a:rPr lang="en-US" altLang="ko-KR" sz="1400" dirty="0"/>
              <a:t>? </a:t>
            </a:r>
            <a:r>
              <a:rPr lang="ko-KR" altLang="en-US" sz="1400" dirty="0"/>
              <a:t>바로 </a:t>
            </a:r>
            <a:r>
              <a:rPr lang="en-US" altLang="ko-KR" sz="1400" dirty="0"/>
              <a:t>UI Control </a:t>
            </a:r>
            <a:r>
              <a:rPr lang="ko-KR" altLang="en-US" sz="1400" dirty="0"/>
              <a:t>들의 배치를 정하는 일</a:t>
            </a:r>
            <a:r>
              <a:rPr lang="en-US" altLang="ko-KR" sz="1400" dirty="0"/>
              <a:t>.</a:t>
            </a:r>
          </a:p>
          <a:p>
            <a:br>
              <a:rPr lang="ko-KR" altLang="en-US" sz="1400" dirty="0"/>
            </a:br>
            <a:r>
              <a:rPr lang="ko-KR" altLang="en-US" sz="1400" dirty="0"/>
              <a:t>이전의 </a:t>
            </a:r>
            <a:r>
              <a:rPr lang="en-US" altLang="ko-KR" sz="1400" dirty="0"/>
              <a:t>hard-coded sizing</a:t>
            </a:r>
            <a:r>
              <a:rPr lang="ko-KR" altLang="en-US" sz="1400" dirty="0"/>
              <a:t>은 동적인 폼 변화에 유동적으로 대응하기가 힘들었다</a:t>
            </a:r>
            <a:r>
              <a:rPr lang="en-US" altLang="ko-KR" sz="1400" dirty="0"/>
              <a:t>. WPF</a:t>
            </a:r>
            <a:r>
              <a:rPr lang="ko-KR" altLang="en-US" sz="1400" dirty="0"/>
              <a:t>의 </a:t>
            </a:r>
            <a:r>
              <a:rPr lang="en-US" altLang="ko-KR" sz="1400" dirty="0"/>
              <a:t>Layout Container</a:t>
            </a:r>
            <a:r>
              <a:rPr lang="ko-KR" altLang="en-US" sz="1400" dirty="0"/>
              <a:t>들은 </a:t>
            </a:r>
            <a:r>
              <a:rPr lang="en-US" altLang="ko-KR" sz="1400" dirty="0"/>
              <a:t>'</a:t>
            </a:r>
            <a:r>
              <a:rPr lang="ko-KR" altLang="en-US" sz="1400" dirty="0"/>
              <a:t>영역</a:t>
            </a:r>
            <a:r>
              <a:rPr lang="en-US" altLang="ko-KR" sz="1400" dirty="0"/>
              <a:t>'</a:t>
            </a:r>
            <a:r>
              <a:rPr lang="ko-KR" altLang="en-US" sz="1400" dirty="0"/>
              <a:t>에 대한 구분을 통해 이를 쉽게 가능하도록 해줄 것이다</a:t>
            </a:r>
            <a:r>
              <a:rPr lang="en-US" altLang="ko-KR" sz="1400" dirty="0"/>
              <a:t>.</a:t>
            </a:r>
            <a:r>
              <a:rPr lang="ko-KR" altLang="en-US" sz="1400" dirty="0"/>
              <a:t> 하나 더 있다</a:t>
            </a:r>
            <a:r>
              <a:rPr lang="en-US" altLang="ko-KR" sz="1400" dirty="0"/>
              <a:t>. WPF</a:t>
            </a:r>
            <a:r>
              <a:rPr lang="ko-KR" altLang="en-US" sz="1400" dirty="0"/>
              <a:t>에서 </a:t>
            </a:r>
            <a:r>
              <a:rPr lang="en-US" altLang="ko-KR" sz="1400" dirty="0"/>
              <a:t>layout container</a:t>
            </a:r>
            <a:r>
              <a:rPr lang="ko-KR" altLang="en-US" sz="1400" dirty="0"/>
              <a:t>는 어떻게 구성되고</a:t>
            </a:r>
            <a:r>
              <a:rPr lang="en-US" altLang="ko-KR" sz="1400" dirty="0"/>
              <a:t>, laying out</a:t>
            </a:r>
            <a:r>
              <a:rPr lang="ko-KR" altLang="en-US" sz="1400" dirty="0"/>
              <a:t>이 어떻게 이루어지는지 그 </a:t>
            </a:r>
            <a:r>
              <a:rPr lang="en-US" altLang="ko-KR" sz="1400" dirty="0"/>
              <a:t>Process </a:t>
            </a:r>
            <a:r>
              <a:rPr lang="ko-KR" altLang="en-US" sz="1400" dirty="0"/>
              <a:t>를 살펴보자</a:t>
            </a:r>
            <a:r>
              <a:rPr lang="en-US" altLang="ko-KR" sz="1400" dirty="0"/>
              <a:t>. </a:t>
            </a:r>
            <a:br>
              <a:rPr lang="ko-KR" altLang="en-US" sz="1400" dirty="0"/>
            </a:br>
            <a:endParaRPr lang="en-US" altLang="ko-KR" sz="1400" dirty="0"/>
          </a:p>
          <a:p>
            <a:r>
              <a:rPr lang="en-US" altLang="ko-KR" sz="1400" b="1" dirty="0"/>
              <a:t>Layout Container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 err="1"/>
              <a:t>System.Windows.Controls.Panel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상속받아 구성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-US" altLang="ko-KR" sz="1400" dirty="0"/>
              <a:t>layout container control</a:t>
            </a:r>
            <a:r>
              <a:rPr lang="ko-KR" altLang="en-US" sz="1400" dirty="0"/>
              <a:t>들은 </a:t>
            </a:r>
            <a:r>
              <a:rPr lang="en-US" altLang="ko-KR" sz="1400" dirty="0"/>
              <a:t>panel</a:t>
            </a:r>
            <a:r>
              <a:rPr lang="ko-KR" altLang="en-US" sz="1400" dirty="0"/>
              <a:t>클래스의 주요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속성을 기본적으로 가지고 있다</a:t>
            </a:r>
            <a:r>
              <a:rPr lang="en-US" altLang="ko-KR" sz="1400" dirty="0"/>
              <a:t>.</a:t>
            </a:r>
          </a:p>
          <a:p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- Background : background</a:t>
            </a:r>
            <a:r>
              <a:rPr lang="ko-KR" altLang="en-US" sz="1400" dirty="0"/>
              <a:t>의 </a:t>
            </a:r>
            <a:r>
              <a:rPr lang="en-US" altLang="ko-KR" sz="1400" dirty="0"/>
              <a:t>brush</a:t>
            </a:r>
            <a:r>
              <a:rPr lang="ko-KR" altLang="en-US" sz="1400" dirty="0"/>
              <a:t>속성</a:t>
            </a:r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- Children : Panel </a:t>
            </a:r>
            <a:r>
              <a:rPr lang="ko-KR" altLang="en-US" sz="1400" dirty="0"/>
              <a:t>내에 위치하는 자식 </a:t>
            </a:r>
            <a:r>
              <a:rPr lang="ko-KR" altLang="en-US" sz="1400" dirty="0" err="1"/>
              <a:t>엘리먼트의</a:t>
            </a:r>
            <a:r>
              <a:rPr lang="ko-KR" altLang="en-US" sz="1400" dirty="0"/>
              <a:t> 리스트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IsItemsHost</a:t>
            </a:r>
            <a:r>
              <a:rPr lang="en-US" altLang="ko-KR" sz="1400" dirty="0"/>
              <a:t> : Item</a:t>
            </a:r>
            <a:r>
              <a:rPr lang="ko-KR" altLang="en-US" sz="1400" dirty="0"/>
              <a:t>에 대한 호스트이면 </a:t>
            </a:r>
            <a:r>
              <a:rPr lang="en-US" altLang="ko-KR" sz="1400" dirty="0"/>
              <a:t>true.(</a:t>
            </a:r>
            <a:r>
              <a:rPr lang="ko-KR" altLang="en-US" sz="1400" dirty="0"/>
              <a:t>기본 </a:t>
            </a:r>
            <a:r>
              <a:rPr lang="en-US" altLang="ko-KR" sz="1400" dirty="0"/>
              <a:t>false)</a:t>
            </a:r>
          </a:p>
          <a:p>
            <a:br>
              <a:rPr lang="ko-KR" altLang="en-US" sz="1400" dirty="0"/>
            </a:br>
            <a:r>
              <a:rPr lang="en-US" altLang="ko-KR" sz="1400" b="1" dirty="0"/>
              <a:t>Layout Process</a:t>
            </a:r>
            <a:r>
              <a:rPr lang="ko-KR" altLang="en-US" sz="1400" dirty="0"/>
              <a:t> </a:t>
            </a:r>
            <a:r>
              <a:rPr lang="en-US" altLang="ko-KR" sz="1400" dirty="0"/>
              <a:t>: WPF</a:t>
            </a:r>
            <a:r>
              <a:rPr lang="ko-KR" altLang="en-US" sz="1400" dirty="0"/>
              <a:t>에서 </a:t>
            </a:r>
            <a:r>
              <a:rPr lang="en-US" altLang="ko-KR" sz="1400" dirty="0"/>
              <a:t>laying out</a:t>
            </a:r>
            <a:r>
              <a:rPr lang="ko-KR" altLang="en-US" sz="1400" dirty="0"/>
              <a:t>할 시에는 두 스테이지에 맞춰 </a:t>
            </a:r>
            <a:r>
              <a:rPr lang="en-US" altLang="ko-KR" sz="1400" dirty="0"/>
              <a:t>layout </a:t>
            </a:r>
            <a:r>
              <a:rPr lang="ko-KR" altLang="en-US" sz="1400" dirty="0"/>
              <a:t>내의 </a:t>
            </a:r>
            <a:r>
              <a:rPr lang="en-US" altLang="ko-KR" sz="1400" dirty="0"/>
              <a:t>control</a:t>
            </a:r>
            <a:r>
              <a:rPr lang="ko-KR" altLang="en-US" sz="1400" dirty="0"/>
              <a:t>들을 위치시킨다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A measure stage : </a:t>
            </a:r>
            <a:r>
              <a:rPr lang="ko-KR" altLang="en-US" sz="1400" dirty="0"/>
              <a:t>자식 </a:t>
            </a:r>
            <a:r>
              <a:rPr lang="ko-KR" altLang="en-US" sz="1400" dirty="0" err="1"/>
              <a:t>엘리먼트가</a:t>
            </a:r>
            <a:r>
              <a:rPr lang="ko-KR" altLang="en-US" sz="1400" dirty="0"/>
              <a:t> 요구하는 사이즈에 맞게 스테이지를 측정한다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  - An arrange stage : </a:t>
            </a:r>
            <a:r>
              <a:rPr lang="ko-KR" altLang="en-US" sz="1400" dirty="0"/>
              <a:t>적당한 위치에 자식 </a:t>
            </a:r>
            <a:r>
              <a:rPr lang="ko-KR" altLang="en-US" sz="1400" dirty="0" err="1"/>
              <a:t>엘리먼트를</a:t>
            </a:r>
            <a:r>
              <a:rPr lang="ko-KR" altLang="en-US" sz="1400" dirty="0"/>
              <a:t> 위치시킨다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endParaRPr lang="en-US" altLang="ko-KR" sz="1400" dirty="0"/>
          </a:p>
          <a:p>
            <a:r>
              <a:rPr lang="ko-KR" altLang="en-US" sz="1400" dirty="0"/>
              <a:t>컨테이너 </a:t>
            </a:r>
            <a:r>
              <a:rPr lang="ko-KR" altLang="en-US" sz="1400" dirty="0" err="1"/>
              <a:t>엘리먼트가</a:t>
            </a:r>
            <a:r>
              <a:rPr lang="ko-KR" altLang="en-US" sz="1400" dirty="0"/>
              <a:t> 자식의 크기요구를 수용할 수 없으면</a:t>
            </a:r>
            <a:r>
              <a:rPr lang="en-US" altLang="ko-KR" sz="1400" dirty="0"/>
              <a:t>, </a:t>
            </a:r>
            <a:r>
              <a:rPr lang="ko-KR" altLang="en-US" sz="1400" dirty="0"/>
              <a:t>자식 </a:t>
            </a:r>
            <a:r>
              <a:rPr lang="ko-KR" altLang="en-US" sz="1400" dirty="0" err="1"/>
              <a:t>엘리먼트의</a:t>
            </a:r>
            <a:r>
              <a:rPr lang="ko-KR" altLang="en-US" sz="1400" dirty="0"/>
              <a:t> 사이즈를 보이는 영역에 맞게 줄이기도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이런 상황을 피하려고 </a:t>
            </a:r>
            <a:r>
              <a:rPr lang="en-US" altLang="ko-KR" sz="1400" dirty="0"/>
              <a:t>min size</a:t>
            </a:r>
            <a:r>
              <a:rPr lang="ko-KR" altLang="en-US" sz="1400" dirty="0"/>
              <a:t>를 정해 둠</a:t>
            </a:r>
            <a:r>
              <a:rPr lang="en-US" altLang="ko-KR" sz="14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063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Container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Control </a:t>
            </a:r>
            <a:r>
              <a:rPr lang="ko-KR" altLang="en-US" sz="3600" b="1" dirty="0"/>
              <a:t>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23935" y="1252152"/>
            <a:ext cx="11700586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</a:t>
            </a:r>
            <a:r>
              <a:rPr lang="en-US" altLang="ko-KR" sz="1400" b="1" dirty="0"/>
              <a:t>Canvas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가장 기본적인 패널</a:t>
            </a:r>
            <a:r>
              <a:rPr lang="en-US" altLang="ko-KR" sz="1200" dirty="0"/>
              <a:t>, </a:t>
            </a:r>
            <a:r>
              <a:rPr lang="ko-KR" altLang="en-US" sz="1200" dirty="0"/>
              <a:t>절대좌표를 통해서 위치를 정해 버림</a:t>
            </a:r>
            <a:r>
              <a:rPr lang="en-US" altLang="ko-KR" sz="1200" dirty="0"/>
              <a:t>. </a:t>
            </a:r>
            <a:r>
              <a:rPr lang="ko-KR" altLang="en-US" sz="1200" dirty="0"/>
              <a:t>주변 </a:t>
            </a:r>
            <a:r>
              <a:rPr lang="en-US" altLang="ko-KR" sz="1200" dirty="0"/>
              <a:t>Control</a:t>
            </a:r>
            <a:r>
              <a:rPr lang="ko-KR" altLang="en-US" sz="1200" dirty="0"/>
              <a:t>과의 조화없이 그냥 자리잡음</a:t>
            </a:r>
            <a:r>
              <a:rPr lang="en-US" altLang="ko-KR" sz="1200" dirty="0"/>
              <a:t>. </a:t>
            </a:r>
            <a:r>
              <a:rPr lang="ko-KR" altLang="en-US" sz="1200" dirty="0"/>
              <a:t>윈도우 크기변경에 동적인 대응 </a:t>
            </a:r>
            <a:r>
              <a:rPr lang="en-US" altLang="ko-KR" sz="1200" dirty="0"/>
              <a:t>X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명시적인 좌표 값을 이용해서 </a:t>
            </a:r>
            <a:r>
              <a:rPr lang="ko-KR" altLang="en-US" sz="1200" dirty="0" err="1"/>
              <a:t>엘리먼트의</a:t>
            </a:r>
            <a:r>
              <a:rPr lang="ko-KR" altLang="en-US" sz="1200" dirty="0"/>
              <a:t> 위치를 결정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Left/Top/Right/Bottom </a:t>
            </a:r>
            <a:r>
              <a:rPr lang="ko-KR" altLang="en-US" sz="1200" dirty="0"/>
              <a:t>첨부 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통해서 </a:t>
            </a:r>
            <a:r>
              <a:rPr lang="ko-KR" altLang="en-US" sz="1200" dirty="0" err="1"/>
              <a:t>엘리먼트의</a:t>
            </a:r>
            <a:r>
              <a:rPr lang="ko-KR" altLang="en-US" sz="1200" dirty="0"/>
              <a:t> 위치를 결정</a:t>
            </a:r>
          </a:p>
          <a:p>
            <a:endParaRPr lang="en-US" altLang="ko-KR" sz="1600" b="1" dirty="0"/>
          </a:p>
          <a:p>
            <a:r>
              <a:rPr lang="en-US" altLang="ko-KR" sz="1400" b="1" dirty="0"/>
              <a:t>Grid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포토샵의 그리드와 </a:t>
            </a:r>
            <a:r>
              <a:rPr lang="ko-KR" altLang="en-US" sz="1200" dirty="0" err="1"/>
              <a:t>비슷</a:t>
            </a:r>
            <a:r>
              <a:rPr lang="en-US" altLang="ko-KR" sz="1200" dirty="0"/>
              <a:t>. </a:t>
            </a:r>
            <a:r>
              <a:rPr lang="ko-KR" altLang="en-US" sz="1200" dirty="0"/>
              <a:t>보이지않는</a:t>
            </a:r>
            <a:r>
              <a:rPr lang="en-US" altLang="ko-KR" sz="1200" dirty="0"/>
              <a:t>(</a:t>
            </a:r>
            <a:r>
              <a:rPr lang="ko-KR" altLang="en-US" sz="1200" dirty="0"/>
              <a:t>보이게 할 수도 있고</a:t>
            </a:r>
            <a:r>
              <a:rPr lang="en-US" altLang="ko-KR" sz="1200" dirty="0"/>
              <a:t>)</a:t>
            </a:r>
            <a:r>
              <a:rPr lang="ko-KR" altLang="en-US" sz="1200" dirty="0"/>
              <a:t>선으로 영역을 </a:t>
            </a:r>
            <a:r>
              <a:rPr lang="en-US" altLang="ko-KR" sz="1200" dirty="0"/>
              <a:t>row</a:t>
            </a:r>
            <a:r>
              <a:rPr lang="ko-KR" altLang="en-US" sz="1200" dirty="0"/>
              <a:t>와 </a:t>
            </a:r>
            <a:r>
              <a:rPr lang="en-US" altLang="ko-KR" sz="1200" dirty="0"/>
              <a:t>column</a:t>
            </a:r>
            <a:r>
              <a:rPr lang="ko-KR" altLang="en-US" sz="1200" dirty="0"/>
              <a:t>으로 구분 시킴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여러 가지 기능을 복합적으로 가진 패널이며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아마도 가장 자주 사용되는 패널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VS</a:t>
            </a:r>
            <a:r>
              <a:rPr lang="ko-KR" altLang="en-US" sz="1200" dirty="0"/>
              <a:t>나 </a:t>
            </a:r>
            <a:r>
              <a:rPr lang="en-US" altLang="ko-KR" sz="1200" dirty="0"/>
              <a:t>Blend </a:t>
            </a:r>
            <a:r>
              <a:rPr lang="ko-KR" altLang="en-US" sz="1200" dirty="0"/>
              <a:t>같은 프로그램에서는 기본적으로 그리드 패널을 사용한다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err="1"/>
              <a:t>UniformGrid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가능한 영역을 자식 </a:t>
            </a:r>
            <a:r>
              <a:rPr lang="ko-KR" altLang="en-US" sz="1200" dirty="0" err="1"/>
              <a:t>엘리먼트의</a:t>
            </a:r>
            <a:r>
              <a:rPr lang="ko-KR" altLang="en-US" sz="1200" dirty="0"/>
              <a:t> 수에 따라 적당한 </a:t>
            </a:r>
            <a:r>
              <a:rPr lang="ko-KR" altLang="en-US" sz="1200" dirty="0" err="1"/>
              <a:t>갯수의</a:t>
            </a:r>
            <a:r>
              <a:rPr lang="ko-KR" altLang="en-US" sz="1200" dirty="0"/>
              <a:t> </a:t>
            </a:r>
            <a:r>
              <a:rPr lang="en-US" altLang="ko-KR" sz="1200" dirty="0"/>
              <a:t>Cell</a:t>
            </a:r>
            <a:r>
              <a:rPr lang="ko-KR" altLang="en-US" sz="1200" dirty="0"/>
              <a:t>로 분할시켜 모든 자식 </a:t>
            </a:r>
            <a:r>
              <a:rPr lang="ko-KR" altLang="en-US" sz="1200" dirty="0" err="1"/>
              <a:t>엘리먼트가</a:t>
            </a:r>
            <a:r>
              <a:rPr lang="ko-KR" altLang="en-US" sz="1200" dirty="0"/>
              <a:t> 같은 사이즈가 되도록 </a:t>
            </a:r>
            <a:r>
              <a:rPr lang="ko-KR" altLang="en-US" sz="1200" dirty="0" err="1"/>
              <a:t>강제시킨다</a:t>
            </a:r>
            <a:r>
              <a:rPr lang="en-US" altLang="ko-KR" sz="1200" dirty="0"/>
              <a:t>.</a:t>
            </a:r>
          </a:p>
          <a:p>
            <a:br>
              <a:rPr lang="ko-KR" altLang="en-US" sz="1400" dirty="0"/>
            </a:br>
            <a:r>
              <a:rPr lang="en-US" altLang="ko-KR" sz="1400" b="1" dirty="0" err="1"/>
              <a:t>DockPanel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자식 </a:t>
            </a:r>
            <a:r>
              <a:rPr lang="ko-KR" altLang="en-US" sz="1200" dirty="0" err="1"/>
              <a:t>엘리먼트들이</a:t>
            </a:r>
            <a:r>
              <a:rPr lang="ko-KR" altLang="en-US" sz="1200" dirty="0"/>
              <a:t> 서로 대항하도록 자리잡게 됨</a:t>
            </a:r>
            <a:r>
              <a:rPr lang="en-US" altLang="ko-KR" sz="1200" dirty="0"/>
              <a:t>. (</a:t>
            </a:r>
            <a:r>
              <a:rPr lang="ko-KR" altLang="en-US" sz="1200" dirty="0"/>
              <a:t>주로 </a:t>
            </a:r>
            <a:r>
              <a:rPr lang="en-US" altLang="ko-KR" sz="1200" dirty="0"/>
              <a:t>Attached </a:t>
            </a:r>
            <a:r>
              <a:rPr lang="en-US" altLang="ko-KR" sz="1200" dirty="0" err="1"/>
              <a:t>DockPanel.Dock</a:t>
            </a:r>
            <a:r>
              <a:rPr lang="en-US" altLang="ko-KR" sz="1200" dirty="0"/>
              <a:t> property</a:t>
            </a:r>
            <a:r>
              <a:rPr lang="ko-KR" altLang="en-US" sz="1200" dirty="0"/>
              <a:t>로 위치를 정렬시킨다</a:t>
            </a:r>
            <a:r>
              <a:rPr lang="en-US" altLang="ko-KR" sz="1200" dirty="0"/>
              <a:t>.)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4</a:t>
            </a:r>
            <a:r>
              <a:rPr lang="ko-KR" altLang="en-US" sz="1200" dirty="0"/>
              <a:t>면의 방향으로 도킹</a:t>
            </a:r>
            <a:r>
              <a:rPr lang="en-US" altLang="ko-KR" sz="1200" dirty="0"/>
              <a:t>, </a:t>
            </a:r>
            <a:r>
              <a:rPr lang="ko-KR" altLang="en-US" sz="1200" dirty="0"/>
              <a:t>전체 높이와 폭을 채운다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프로퍼티 </a:t>
            </a:r>
            <a:r>
              <a:rPr lang="en-US" altLang="ko-KR" sz="1200" dirty="0"/>
              <a:t>(Left, Top, Right, Bottom) </a:t>
            </a:r>
          </a:p>
          <a:p>
            <a:br>
              <a:rPr lang="ko-KR" altLang="en-US" sz="1400" dirty="0"/>
            </a:br>
            <a:r>
              <a:rPr lang="en-US" altLang="ko-KR" sz="1400" b="1" dirty="0" err="1"/>
              <a:t>StackPanel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스택처럼 먼저 생성한 자식 </a:t>
            </a:r>
            <a:r>
              <a:rPr lang="ko-KR" altLang="en-US" sz="1200" dirty="0" err="1"/>
              <a:t>엘리먼트가</a:t>
            </a:r>
            <a:r>
              <a:rPr lang="ko-KR" altLang="en-US" sz="1200" dirty="0"/>
              <a:t> 정렬방향</a:t>
            </a:r>
            <a:r>
              <a:rPr lang="en-US" altLang="ko-KR" sz="1200" dirty="0"/>
              <a:t>(Orientation property)</a:t>
            </a:r>
            <a:r>
              <a:rPr lang="ko-KR" altLang="en-US" sz="1200" dirty="0"/>
              <a:t>대로 쌓임</a:t>
            </a:r>
            <a:r>
              <a:rPr lang="en-US" altLang="ko-KR" sz="1200" dirty="0"/>
              <a:t>. </a:t>
            </a:r>
            <a:r>
              <a:rPr lang="ko-KR" altLang="en-US" sz="1200" dirty="0"/>
              <a:t>주로 큰 공간의 구역을 잡을 때 사용됨</a:t>
            </a:r>
            <a:r>
              <a:rPr lang="en-US" altLang="ko-KR" sz="1200" dirty="0"/>
              <a:t>. 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자식 </a:t>
            </a:r>
            <a:r>
              <a:rPr lang="ko-KR" altLang="en-US" sz="1200" dirty="0" err="1"/>
              <a:t>엘리먼트들이</a:t>
            </a:r>
            <a:r>
              <a:rPr lang="ko-KR" altLang="en-US" sz="1200" dirty="0"/>
              <a:t> 추가되는 순서대로 누적된다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오리엔테이션 프로퍼티를 사용하여 조정</a:t>
            </a:r>
          </a:p>
          <a:p>
            <a:br>
              <a:rPr lang="ko-KR" altLang="en-US" sz="1400" dirty="0"/>
            </a:br>
            <a:r>
              <a:rPr lang="en-US" altLang="ko-KR" sz="1400" b="1" dirty="0" err="1"/>
              <a:t>WrapPanel</a:t>
            </a:r>
            <a:r>
              <a:rPr lang="ko-KR" altLang="en-US" sz="1400" dirty="0"/>
              <a:t> </a:t>
            </a:r>
            <a:r>
              <a:rPr lang="en-US" altLang="ko-KR" sz="1400" dirty="0"/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스택패널과</a:t>
            </a:r>
            <a:r>
              <a:rPr lang="ko-KR" altLang="en-US" sz="1200" dirty="0"/>
              <a:t> 기본적으로 유사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아이템의 정렬을 </a:t>
            </a:r>
            <a:r>
              <a:rPr lang="en-US" altLang="ko-KR" sz="1200" dirty="0"/>
              <a:t>Row</a:t>
            </a:r>
            <a:r>
              <a:rPr lang="ko-KR" altLang="en-US" sz="1200" dirty="0"/>
              <a:t>의 관점에선 좌</a:t>
            </a:r>
            <a:r>
              <a:rPr lang="en-US" altLang="ko-KR" sz="1200" dirty="0"/>
              <a:t>-&gt;</a:t>
            </a:r>
            <a:r>
              <a:rPr lang="ko-KR" altLang="en-US" sz="1200" dirty="0"/>
              <a:t>우 로</a:t>
            </a:r>
            <a:r>
              <a:rPr lang="en-US" altLang="ko-KR" sz="1200" dirty="0"/>
              <a:t>, Column</a:t>
            </a:r>
            <a:r>
              <a:rPr lang="ko-KR" altLang="en-US" sz="1200" dirty="0"/>
              <a:t>의 관점에선 위</a:t>
            </a:r>
            <a:r>
              <a:rPr lang="en-US" altLang="ko-KR" sz="1200" dirty="0"/>
              <a:t>-&gt;</a:t>
            </a:r>
            <a:r>
              <a:rPr lang="ko-KR" altLang="en-US" sz="1200" dirty="0"/>
              <a:t>아래로 자동 정렬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아마도 </a:t>
            </a:r>
            <a:r>
              <a:rPr lang="en-US" altLang="ko-KR" sz="1200" dirty="0"/>
              <a:t>"</a:t>
            </a:r>
            <a:r>
              <a:rPr lang="ko-KR" altLang="en-US" sz="1200" dirty="0"/>
              <a:t>윈도우 사이즈 변화에 따른 유동적인 변화</a:t>
            </a:r>
            <a:r>
              <a:rPr lang="en-US" altLang="ko-KR" sz="1200" dirty="0"/>
              <a:t>" </a:t>
            </a:r>
            <a:r>
              <a:rPr lang="ko-KR" altLang="en-US" sz="1200" dirty="0"/>
              <a:t>를 가장 잘 나타내는 것 같지만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프로퍼티 </a:t>
            </a:r>
            <a:r>
              <a:rPr lang="en-US" altLang="ko-KR" sz="1200" dirty="0"/>
              <a:t>(Orientation, </a:t>
            </a:r>
            <a:r>
              <a:rPr lang="en-US" altLang="ko-KR" sz="1200" dirty="0" err="1"/>
              <a:t>ItemHeight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ItemWidth</a:t>
            </a:r>
            <a:r>
              <a:rPr lang="en-US" altLang="ko-KR" sz="12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780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Canvas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23935" y="1877304"/>
            <a:ext cx="1170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절대좌표를 사용한 </a:t>
            </a:r>
            <a:r>
              <a:rPr lang="en-US" altLang="ko-KR" sz="1400" dirty="0"/>
              <a:t>Layout</a:t>
            </a:r>
            <a:r>
              <a:rPr lang="ko-KR" altLang="en-US" sz="1400" dirty="0"/>
              <a:t>방식 </a:t>
            </a:r>
            <a:r>
              <a:rPr lang="en-US" altLang="ko-KR" sz="1400" dirty="0"/>
              <a:t>Left, Top, Width, Height,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Layout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선언한 </a:t>
            </a:r>
            <a:r>
              <a:rPr lang="en-US" altLang="ko-KR" sz="1400" dirty="0"/>
              <a:t>Canvas</a:t>
            </a:r>
            <a:r>
              <a:rPr lang="ko-KR" altLang="en-US" sz="1400" dirty="0"/>
              <a:t>가 가장 바닥에 위치하는 스택 구조이다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절대좌표를 사용해 쉽게 </a:t>
            </a:r>
            <a:r>
              <a:rPr lang="en-US" altLang="ko-KR" sz="1400" dirty="0"/>
              <a:t>Layout</a:t>
            </a:r>
            <a:r>
              <a:rPr lang="ko-KR" altLang="en-US" sz="1400" dirty="0"/>
              <a:t>을 지정할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부모객체의 크기변화에 동적으로 변화될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동적인 </a:t>
            </a:r>
            <a:r>
              <a:rPr lang="en-US" altLang="ko-KR" sz="1400" dirty="0"/>
              <a:t>resizing</a:t>
            </a:r>
            <a:r>
              <a:rPr lang="ko-KR" altLang="en-US" sz="1400" dirty="0"/>
              <a:t>을 구현해주면 되겠지만</a:t>
            </a:r>
            <a:r>
              <a:rPr lang="en-US" altLang="ko-KR" sz="1400" dirty="0"/>
              <a:t>..</a:t>
            </a: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964E2-0259-4984-B78E-7DBB6914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33" y="3494553"/>
            <a:ext cx="1943100" cy="197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D458A6-6295-40C1-A16E-59EE91D5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2914547"/>
            <a:ext cx="7815953" cy="31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1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</a:t>
            </a:r>
            <a:r>
              <a:rPr lang="en-US" altLang="ko-KR" sz="3600" b="1" dirty="0" err="1"/>
              <a:t>WrapPanel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23935" y="1877304"/>
            <a:ext cx="1170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절대좌표를 사용한 </a:t>
            </a:r>
            <a:r>
              <a:rPr lang="en-US" altLang="ko-KR" sz="1400" dirty="0"/>
              <a:t>Layout</a:t>
            </a:r>
            <a:r>
              <a:rPr lang="ko-KR" altLang="en-US" sz="1400" dirty="0"/>
              <a:t>방식 </a:t>
            </a:r>
            <a:r>
              <a:rPr lang="en-US" altLang="ko-KR" sz="1400" dirty="0"/>
              <a:t>Left, Top, Width, Height,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Layout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선언한 </a:t>
            </a:r>
            <a:r>
              <a:rPr lang="en-US" altLang="ko-KR" sz="1400" dirty="0"/>
              <a:t>Canvas</a:t>
            </a:r>
            <a:r>
              <a:rPr lang="ko-KR" altLang="en-US" sz="1400" dirty="0"/>
              <a:t>가 가장 바닥에 위치하는 스택 구조이다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절대좌표를 사용해 쉽게 </a:t>
            </a:r>
            <a:r>
              <a:rPr lang="en-US" altLang="ko-KR" sz="1400" dirty="0"/>
              <a:t>Layout</a:t>
            </a:r>
            <a:r>
              <a:rPr lang="ko-KR" altLang="en-US" sz="1400" dirty="0"/>
              <a:t>을 지정할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부모객체의 크기변화에 동적으로 변화될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동적인 </a:t>
            </a:r>
            <a:r>
              <a:rPr lang="en-US" altLang="ko-KR" sz="1400" dirty="0"/>
              <a:t>resizing</a:t>
            </a:r>
            <a:r>
              <a:rPr lang="ko-KR" altLang="en-US" sz="1400" dirty="0"/>
              <a:t>을 구현해주면 되겠지만</a:t>
            </a:r>
            <a:r>
              <a:rPr lang="en-US" altLang="ko-KR" sz="1400" dirty="0"/>
              <a:t>..</a:t>
            </a:r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EB21E-781E-40B8-AFC1-9097972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588" y="2615968"/>
            <a:ext cx="2667000" cy="1885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597BC-7E2D-4196-B1EC-2A3A949A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3" y="2690096"/>
            <a:ext cx="8109858" cy="3832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836D8-FB97-4722-8F8B-6B65A26F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588" y="5341737"/>
            <a:ext cx="3362325" cy="1181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C9C4A-AFE6-459F-BC76-38377324FE9B}"/>
              </a:ext>
            </a:extLst>
          </p:cNvPr>
          <p:cNvSpPr/>
          <p:nvPr/>
        </p:nvSpPr>
        <p:spPr>
          <a:xfrm>
            <a:off x="8631632" y="4994361"/>
            <a:ext cx="3292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&lt;Button </a:t>
            </a:r>
            <a:r>
              <a:rPr lang="en-US" altLang="ko-KR" sz="10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000" dirty="0">
                <a:solidFill>
                  <a:srgbClr val="A31515"/>
                </a:solidFill>
                <a:latin typeface="SFMono-Regular"/>
              </a:rPr>
              <a:t>"140"</a:t>
            </a:r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SFMono-Regular"/>
              </a:rPr>
              <a:t>Height</a:t>
            </a:r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000" dirty="0">
                <a:solidFill>
                  <a:srgbClr val="A31515"/>
                </a:solidFill>
                <a:latin typeface="SFMono-Regular"/>
              </a:rPr>
              <a:t>"44"</a:t>
            </a:r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SFMono-Regular"/>
              </a:rPr>
              <a:t>Test button 4</a:t>
            </a:r>
            <a:r>
              <a:rPr lang="en-US" altLang="ko-KR" sz="1000" dirty="0">
                <a:solidFill>
                  <a:srgbClr val="0000FF"/>
                </a:solidFill>
                <a:latin typeface="SFMono-Regular"/>
              </a:rPr>
              <a:t>&lt;/Button&gt;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80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124"/>
            <a:ext cx="10515600" cy="3385751"/>
          </a:xfrm>
        </p:spPr>
        <p:txBody>
          <a:bodyPr>
            <a:normAutofit/>
          </a:bodyPr>
          <a:lstStyle/>
          <a:p>
            <a:pPr algn="ctr"/>
            <a:r>
              <a:rPr lang="en-US" altLang="ko-KR" sz="16600" dirty="0"/>
              <a:t>WPF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7307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</a:t>
            </a:r>
            <a:r>
              <a:rPr lang="en-US" altLang="ko-KR" sz="3600" b="1" dirty="0" err="1"/>
              <a:t>StackPanel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23935" y="1877304"/>
            <a:ext cx="1170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절대좌표를 사용한 </a:t>
            </a:r>
            <a:r>
              <a:rPr lang="en-US" altLang="ko-KR" sz="1400" dirty="0"/>
              <a:t>Layout</a:t>
            </a:r>
            <a:r>
              <a:rPr lang="ko-KR" altLang="en-US" sz="1400" dirty="0"/>
              <a:t>방식 </a:t>
            </a:r>
            <a:r>
              <a:rPr lang="en-US" altLang="ko-KR" sz="1400" dirty="0"/>
              <a:t>Left, Top, Width, Height,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Layout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선언한 </a:t>
            </a:r>
            <a:r>
              <a:rPr lang="en-US" altLang="ko-KR" sz="1400" dirty="0"/>
              <a:t>Canvas</a:t>
            </a:r>
            <a:r>
              <a:rPr lang="ko-KR" altLang="en-US" sz="1400" dirty="0"/>
              <a:t>가 가장 바닥에 위치하는 스택 구조이다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절대좌표를 사용해 쉽게 </a:t>
            </a:r>
            <a:r>
              <a:rPr lang="en-US" altLang="ko-KR" sz="1400" dirty="0"/>
              <a:t>Layout</a:t>
            </a:r>
            <a:r>
              <a:rPr lang="ko-KR" altLang="en-US" sz="1400" dirty="0"/>
              <a:t>을 지정할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부모객체의 크기변화에 동적으로 변화될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동적인 </a:t>
            </a:r>
            <a:r>
              <a:rPr lang="en-US" altLang="ko-KR" sz="1400" dirty="0"/>
              <a:t>resizing</a:t>
            </a:r>
            <a:r>
              <a:rPr lang="ko-KR" altLang="en-US" sz="1400" dirty="0"/>
              <a:t>을 구현해주면 되겠지만</a:t>
            </a:r>
            <a:r>
              <a:rPr lang="en-US" altLang="ko-KR" sz="1400" dirty="0"/>
              <a:t>..</a:t>
            </a:r>
          </a:p>
          <a:p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82B67-3898-4DDE-AB89-128C5F5E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332" y="2830083"/>
            <a:ext cx="3028950" cy="153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5935B-515E-466D-9B4A-213D427F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8" y="2615968"/>
            <a:ext cx="8516822" cy="4080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065C79-568F-4D18-A50C-47E0773E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25" y="4623556"/>
            <a:ext cx="230505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D68744-1AF1-419C-8193-86BBCEA98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332" y="5144370"/>
            <a:ext cx="3105150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B748AC-5BAE-4C67-ACD7-2A09A76A4FD9}"/>
              </a:ext>
            </a:extLst>
          </p:cNvPr>
          <p:cNvSpPr/>
          <p:nvPr/>
        </p:nvSpPr>
        <p:spPr>
          <a:xfrm>
            <a:off x="8819371" y="4419315"/>
            <a:ext cx="310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StackPanel</a:t>
            </a:r>
            <a:r>
              <a:rPr lang="en-US" altLang="ko-KR" sz="900" dirty="0"/>
              <a:t> Orientation="Horizontal"&gt;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        &lt;Button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"Top"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SFMono-Regular"/>
              </a:rPr>
              <a:t>Button 1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&lt;/Button&gt;</a:t>
            </a:r>
            <a:r>
              <a:rPr lang="en-US" altLang="ko-KR" sz="9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        &lt;Button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SFMono-Regular"/>
              </a:rPr>
              <a:t>Button 2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&lt;/Button&gt;</a:t>
            </a:r>
            <a:r>
              <a:rPr lang="en-US" altLang="ko-KR" sz="9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        &lt;Button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"Bottom"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SFMono-Regular"/>
              </a:rPr>
              <a:t>Button 3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&lt;/Button&gt;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7799B-6360-4AD6-BF5F-B909FB26C52D}"/>
              </a:ext>
            </a:extLst>
          </p:cNvPr>
          <p:cNvSpPr/>
          <p:nvPr/>
        </p:nvSpPr>
        <p:spPr>
          <a:xfrm>
            <a:off x="8963332" y="2536753"/>
            <a:ext cx="31051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StackPanel</a:t>
            </a:r>
            <a:r>
              <a:rPr lang="en-US" altLang="ko-KR" sz="900" dirty="0"/>
              <a:t> Orientation="Horizontal"&gt;</a:t>
            </a:r>
          </a:p>
        </p:txBody>
      </p:sp>
    </p:spTree>
    <p:extLst>
      <p:ext uri="{BB962C8B-B14F-4D97-AF65-F5344CB8AC3E}">
        <p14:creationId xmlns:p14="http://schemas.microsoft.com/office/powerpoint/2010/main" val="427432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</a:t>
            </a:r>
            <a:r>
              <a:rPr lang="en-US" altLang="ko-KR" sz="3600" b="1" dirty="0" err="1"/>
              <a:t>DockPanel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354788"/>
            <a:ext cx="1170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패널 내의 컨트롤들은 </a:t>
            </a:r>
            <a:r>
              <a:rPr lang="en-US" altLang="ko-KR" sz="1400" dirty="0"/>
              <a:t>Dock property</a:t>
            </a:r>
            <a:r>
              <a:rPr lang="ko-KR" altLang="en-US" sz="1400" dirty="0"/>
              <a:t>를 </a:t>
            </a:r>
            <a:r>
              <a:rPr lang="en-US" altLang="ko-KR" sz="1400" dirty="0"/>
              <a:t>attached property</a:t>
            </a:r>
            <a:r>
              <a:rPr lang="ko-KR" altLang="en-US" sz="1400" dirty="0"/>
              <a:t>형식으로 </a:t>
            </a:r>
            <a:r>
              <a:rPr lang="ko-KR" altLang="en-US" sz="1400" dirty="0" err="1"/>
              <a:t>지정함으로서</a:t>
            </a:r>
            <a:r>
              <a:rPr lang="ko-KR" altLang="en-US" sz="1400" dirty="0"/>
              <a:t> 패널 내에서 위치를 지정할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Dock property</a:t>
            </a:r>
            <a:r>
              <a:rPr lang="ko-KR" altLang="en-US" sz="1400" dirty="0"/>
              <a:t>는 </a:t>
            </a:r>
            <a:r>
              <a:rPr lang="en-US" altLang="ko-KR" sz="1400" dirty="0"/>
              <a:t>Top, Bottom, Left, Right</a:t>
            </a:r>
            <a:r>
              <a:rPr lang="ko-KR" altLang="en-US" sz="1400" dirty="0"/>
              <a:t>의 값을 가지며 공간에서 지정된 위치로 정렬된다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en-US" altLang="ko-KR" sz="1400" dirty="0" err="1"/>
              <a:t>DockPanel</a:t>
            </a:r>
            <a:r>
              <a:rPr lang="ko-KR" altLang="en-US" sz="1400" dirty="0"/>
              <a:t>의 중요한 특징은 </a:t>
            </a:r>
            <a:r>
              <a:rPr lang="en-US" altLang="ko-KR" sz="1400" dirty="0"/>
              <a:t>Dock property</a:t>
            </a:r>
            <a:r>
              <a:rPr lang="ko-KR" altLang="en-US" sz="1400" dirty="0"/>
              <a:t>를 통한 </a:t>
            </a:r>
            <a:r>
              <a:rPr lang="en-US" altLang="ko-KR" sz="1400" dirty="0"/>
              <a:t>Control</a:t>
            </a:r>
            <a:r>
              <a:rPr lang="ko-KR" altLang="en-US" sz="1400" dirty="0"/>
              <a:t>의 정렬은</a:t>
            </a:r>
            <a:r>
              <a:rPr lang="en-US" altLang="ko-KR" sz="1400" dirty="0"/>
              <a:t>, Control</a:t>
            </a:r>
            <a:r>
              <a:rPr lang="ko-KR" altLang="en-US" sz="1400" dirty="0"/>
              <a:t>이 </a:t>
            </a:r>
            <a:r>
              <a:rPr lang="en-US" altLang="ko-KR" sz="1400" dirty="0" err="1"/>
              <a:t>DockPanel</a:t>
            </a:r>
            <a:r>
              <a:rPr lang="en-US" altLang="ko-KR" sz="1400" dirty="0"/>
              <a:t> </a:t>
            </a:r>
            <a:r>
              <a:rPr lang="ko-KR" altLang="en-US" sz="1400" dirty="0"/>
              <a:t>태그 내에서 생성된 위치에 따라 달라진다는 점이다</a:t>
            </a:r>
            <a:r>
              <a:rPr lang="en-US" altLang="ko-KR" sz="1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3B76-A4B0-405A-B9B8-251D74C62207}"/>
              </a:ext>
            </a:extLst>
          </p:cNvPr>
          <p:cNvSpPr txBox="1"/>
          <p:nvPr/>
        </p:nvSpPr>
        <p:spPr>
          <a:xfrm>
            <a:off x="245707" y="2238315"/>
            <a:ext cx="743338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DockPanel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LastChildFill</a:t>
            </a:r>
            <a:r>
              <a:rPr lang="en-US" altLang="ko-KR" sz="1400" dirty="0"/>
              <a:t>="True" &gt;</a:t>
            </a:r>
            <a:br>
              <a:rPr lang="en-US" altLang="ko-KR" sz="1400" dirty="0"/>
            </a:br>
            <a:r>
              <a:rPr lang="en-US" altLang="ko-KR" sz="1400" dirty="0"/>
              <a:t>            &lt;Border </a:t>
            </a:r>
            <a:r>
              <a:rPr lang="en-US" altLang="ko-KR" sz="1400" dirty="0" err="1"/>
              <a:t>DockPanel.Dock</a:t>
            </a:r>
            <a:r>
              <a:rPr lang="en-US" altLang="ko-KR" sz="1400" dirty="0"/>
              <a:t>="Top" Background="</a:t>
            </a:r>
            <a:r>
              <a:rPr lang="en-US" altLang="ko-KR" sz="1400" dirty="0" err="1"/>
              <a:t>SeaShell</a:t>
            </a:r>
            <a:r>
              <a:rPr lang="en-US" altLang="ko-KR" sz="1400" dirty="0"/>
              <a:t>" Height="50"&gt;</a:t>
            </a:r>
            <a:br>
              <a:rPr lang="en-US" altLang="ko-KR" sz="1400" dirty="0"/>
            </a:br>
            <a:r>
              <a:rPr lang="en-US" altLang="ko-KR" sz="1400" dirty="0"/>
              <a:t>                &lt;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 &gt;first&lt;/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            &lt;/Border&gt;</a:t>
            </a:r>
            <a:br>
              <a:rPr lang="en-US" altLang="ko-KR" sz="1400" dirty="0"/>
            </a:br>
            <a:r>
              <a:rPr lang="en-US" altLang="ko-KR" sz="1400" dirty="0"/>
              <a:t>            &lt;Border </a:t>
            </a:r>
            <a:r>
              <a:rPr lang="en-US" altLang="ko-KR" sz="1400" dirty="0" err="1"/>
              <a:t>DockPanel.Dock</a:t>
            </a:r>
            <a:r>
              <a:rPr lang="en-US" altLang="ko-KR" sz="1400" dirty="0"/>
              <a:t>="Top" Background="Azure" Height="50"&gt;</a:t>
            </a:r>
            <a:br>
              <a:rPr lang="en-US" altLang="ko-KR" sz="1400" dirty="0"/>
            </a:br>
            <a:r>
              <a:rPr lang="en-US" altLang="ko-KR" sz="1400" dirty="0"/>
              <a:t>                &lt;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&gt;second&lt;/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            &lt;/Border&gt;</a:t>
            </a:r>
            <a:br>
              <a:rPr lang="en-US" altLang="ko-KR" sz="1400" dirty="0"/>
            </a:br>
            <a:r>
              <a:rPr lang="en-US" altLang="ko-KR" sz="1400" dirty="0"/>
              <a:t>            &lt;Border </a:t>
            </a:r>
            <a:r>
              <a:rPr lang="en-US" altLang="ko-KR" sz="1400" dirty="0" err="1"/>
              <a:t>DockPanel.Dock</a:t>
            </a:r>
            <a:r>
              <a:rPr lang="en-US" altLang="ko-KR" sz="1400" dirty="0"/>
              <a:t>="Left" Background="</a:t>
            </a:r>
            <a:r>
              <a:rPr lang="en-US" altLang="ko-KR" sz="1400" dirty="0" err="1"/>
              <a:t>DarkMagenta</a:t>
            </a:r>
            <a:r>
              <a:rPr lang="en-US" altLang="ko-KR" sz="1400" dirty="0"/>
              <a:t>" Width="250"&gt;</a:t>
            </a:r>
            <a:br>
              <a:rPr lang="en-US" altLang="ko-KR" sz="1400" dirty="0"/>
            </a:br>
            <a:r>
              <a:rPr lang="en-US" altLang="ko-KR" sz="1400" dirty="0"/>
              <a:t>                &lt;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&gt;third&lt;/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            &lt;/Border&gt;</a:t>
            </a:r>
            <a:br>
              <a:rPr lang="en-US" altLang="ko-KR" sz="1400" dirty="0"/>
            </a:br>
            <a:r>
              <a:rPr lang="en-US" altLang="ko-KR" sz="1400" dirty="0"/>
              <a:t>            &lt;Border </a:t>
            </a:r>
            <a:r>
              <a:rPr lang="en-US" altLang="ko-KR" sz="1400" dirty="0" err="1"/>
              <a:t>DockPanel.Dock</a:t>
            </a:r>
            <a:r>
              <a:rPr lang="en-US" altLang="ko-KR" sz="1400" dirty="0"/>
              <a:t>="Right" Background="Fuchsia"&gt;</a:t>
            </a:r>
            <a:br>
              <a:rPr lang="en-US" altLang="ko-KR" sz="1400" dirty="0"/>
            </a:br>
            <a:r>
              <a:rPr lang="en-US" altLang="ko-KR" sz="1400" dirty="0"/>
              <a:t>                &lt;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&gt;fourth&lt;/</a:t>
            </a:r>
            <a:r>
              <a:rPr lang="en-US" altLang="ko-KR" sz="1400" dirty="0" err="1"/>
              <a:t>TextBlock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            &lt;/Border&gt;</a:t>
            </a:r>
            <a:br>
              <a:rPr lang="en-US" altLang="ko-KR" sz="1400" dirty="0"/>
            </a:br>
            <a:r>
              <a:rPr lang="en-US" altLang="ko-KR" sz="1400" dirty="0"/>
              <a:t> &lt;/</a:t>
            </a:r>
            <a:r>
              <a:rPr lang="en-US" altLang="ko-KR" sz="1400" dirty="0" err="1"/>
              <a:t>DockPanel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1FF5-FEFE-4013-90DF-294FD791167E}"/>
              </a:ext>
            </a:extLst>
          </p:cNvPr>
          <p:cNvSpPr txBox="1"/>
          <p:nvPr/>
        </p:nvSpPr>
        <p:spPr>
          <a:xfrm>
            <a:off x="223935" y="5323323"/>
            <a:ext cx="11700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400" dirty="0"/>
            </a:br>
            <a:r>
              <a:rPr lang="ko-KR" altLang="en-US" sz="1400" dirty="0"/>
              <a:t>와 같이 작성한다면</a:t>
            </a:r>
            <a:r>
              <a:rPr lang="en-US" altLang="ko-KR" sz="1400" dirty="0"/>
              <a:t>, first</a:t>
            </a:r>
            <a:r>
              <a:rPr lang="ko-KR" altLang="en-US" sz="1400" dirty="0"/>
              <a:t>와 </a:t>
            </a:r>
            <a:r>
              <a:rPr lang="en-US" altLang="ko-KR" sz="1400" dirty="0"/>
              <a:t>second</a:t>
            </a:r>
            <a:r>
              <a:rPr lang="ko-KR" altLang="en-US" sz="1400" dirty="0"/>
              <a:t>가 모두 위로 올라가 있는 이상한 상황이 되는게 아니라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맨 처음 생성된 </a:t>
            </a:r>
            <a:r>
              <a:rPr lang="en-US" altLang="ko-KR" sz="1400" dirty="0"/>
              <a:t>first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DockPanel</a:t>
            </a:r>
            <a:r>
              <a:rPr lang="ko-KR" altLang="en-US" sz="1400" dirty="0"/>
              <a:t>의 맨 위로 올라가고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다음 </a:t>
            </a:r>
            <a:r>
              <a:rPr lang="en-US" altLang="ko-KR" sz="1400" dirty="0"/>
              <a:t>second</a:t>
            </a:r>
            <a:r>
              <a:rPr lang="ko-KR" altLang="en-US" sz="1400" dirty="0"/>
              <a:t>가 남은 공간의 </a:t>
            </a:r>
            <a:r>
              <a:rPr lang="en-US" altLang="ko-KR" sz="1400" dirty="0"/>
              <a:t>Top</a:t>
            </a:r>
            <a:r>
              <a:rPr lang="ko-KR" altLang="en-US" sz="1400" dirty="0"/>
              <a:t>으로 올라가게 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마찬가지로 세번째로 생성된 </a:t>
            </a:r>
            <a:r>
              <a:rPr lang="en-US" altLang="ko-KR" sz="1400" dirty="0"/>
              <a:t>third</a:t>
            </a:r>
            <a:r>
              <a:rPr lang="ko-KR" altLang="en-US" sz="1400" dirty="0"/>
              <a:t>가 남은 </a:t>
            </a:r>
            <a:r>
              <a:rPr lang="en-US" altLang="ko-KR" sz="1400" dirty="0" err="1"/>
              <a:t>DockPanel</a:t>
            </a:r>
            <a:r>
              <a:rPr lang="en-US" altLang="ko-KR" sz="1400" dirty="0"/>
              <a:t> </a:t>
            </a:r>
            <a:r>
              <a:rPr lang="ko-KR" altLang="en-US" sz="1400" dirty="0"/>
              <a:t>공간의 왼쪽을 넓이 </a:t>
            </a:r>
            <a:r>
              <a:rPr lang="en-US" altLang="ko-KR" sz="1400" dirty="0"/>
              <a:t>250pixel</a:t>
            </a:r>
            <a:r>
              <a:rPr lang="ko-KR" altLang="en-US" sz="1400" dirty="0"/>
              <a:t>만큼 차지하며 </a:t>
            </a:r>
            <a:endParaRPr lang="en-US" altLang="ko-KR" sz="1400" dirty="0"/>
          </a:p>
          <a:p>
            <a:r>
              <a:rPr lang="en-US" altLang="ko-KR" sz="1400" dirty="0" err="1"/>
              <a:t>DockPanel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LastChildFill</a:t>
            </a:r>
            <a:r>
              <a:rPr lang="en-US" altLang="ko-KR" sz="1400" dirty="0"/>
              <a:t>="True"</a:t>
            </a:r>
            <a:r>
              <a:rPr lang="ko-KR" altLang="en-US" sz="1400" dirty="0"/>
              <a:t>속성으로 인해서 남은 공간을 전부 네번째 컨트롤인 </a:t>
            </a:r>
            <a:r>
              <a:rPr lang="en-US" altLang="ko-KR" sz="1400" dirty="0"/>
              <a:t>fourth</a:t>
            </a:r>
            <a:r>
              <a:rPr lang="ko-KR" altLang="en-US" sz="1400" dirty="0"/>
              <a:t>가 차지하게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7298E2-CCF4-4041-9733-72A10507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619" y="2547332"/>
            <a:ext cx="24288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Grid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5822302" y="1393560"/>
            <a:ext cx="6102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Layout</a:t>
            </a:r>
            <a:r>
              <a:rPr lang="ko-KR" altLang="en-US" sz="1400" dirty="0"/>
              <a:t>을 조정하는데 가장 흔히 사용되는 </a:t>
            </a:r>
            <a:r>
              <a:rPr lang="en-US" altLang="ko-KR" sz="1400" dirty="0"/>
              <a:t>Layout Container control</a:t>
            </a:r>
            <a:r>
              <a:rPr lang="ko-KR" altLang="en-US" sz="1400" dirty="0"/>
              <a:t>로 </a:t>
            </a:r>
            <a:endParaRPr lang="en-US" altLang="ko-KR" sz="1400" dirty="0"/>
          </a:p>
          <a:p>
            <a:r>
              <a:rPr lang="ko-KR" altLang="en-US" sz="1400" dirty="0"/>
              <a:t>세로</a:t>
            </a:r>
            <a:r>
              <a:rPr lang="en-US" altLang="ko-KR" sz="1400" dirty="0"/>
              <a:t>, </a:t>
            </a:r>
            <a:r>
              <a:rPr lang="ko-KR" altLang="en-US" sz="1400" dirty="0"/>
              <a:t>가로선으로 영역을 분할하여 </a:t>
            </a:r>
            <a:r>
              <a:rPr lang="en-US" altLang="ko-KR" sz="1400" dirty="0"/>
              <a:t>Row</a:t>
            </a:r>
            <a:r>
              <a:rPr lang="ko-KR" altLang="en-US" sz="1400" dirty="0"/>
              <a:t>와 </a:t>
            </a:r>
            <a:r>
              <a:rPr lang="en-US" altLang="ko-KR" sz="1400" dirty="0"/>
              <a:t>Column</a:t>
            </a:r>
            <a:r>
              <a:rPr lang="ko-KR" altLang="en-US" sz="1400" dirty="0"/>
              <a:t>으로 </a:t>
            </a:r>
            <a:r>
              <a:rPr lang="en-US" altLang="ko-KR" sz="1400" dirty="0"/>
              <a:t>Attached </a:t>
            </a:r>
            <a:r>
              <a:rPr lang="ko-KR" altLang="en-US" sz="1400" dirty="0"/>
              <a:t>된 </a:t>
            </a:r>
            <a:r>
              <a:rPr lang="en-US" altLang="ko-KR" sz="1400" dirty="0"/>
              <a:t>Property</a:t>
            </a:r>
            <a:r>
              <a:rPr lang="ko-KR" altLang="en-US" sz="1400" dirty="0"/>
              <a:t>로서 원하는 영역에 </a:t>
            </a:r>
            <a:r>
              <a:rPr lang="en-US" altLang="ko-KR" sz="1400" dirty="0"/>
              <a:t>Control</a:t>
            </a:r>
            <a:r>
              <a:rPr lang="ko-KR" altLang="en-US" sz="1400" dirty="0"/>
              <a:t>을 배치할 수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때 여러 영역을 엮어서 하나의 컨트롤이 사용하려 한다면 </a:t>
            </a:r>
            <a:r>
              <a:rPr lang="en-US" altLang="ko-KR" sz="1400" dirty="0" err="1"/>
              <a:t>RowSpan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ColumnSpan</a:t>
            </a:r>
            <a:r>
              <a:rPr lang="ko-KR" altLang="en-US" sz="1400" dirty="0"/>
              <a:t>으로 엮을 셀의 </a:t>
            </a:r>
            <a:r>
              <a:rPr lang="ko-KR" altLang="en-US" sz="1400" dirty="0" err="1"/>
              <a:t>갯수를</a:t>
            </a:r>
            <a:r>
              <a:rPr lang="ko-KR" altLang="en-US" sz="1400" dirty="0"/>
              <a:t> 지정할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21AB24-4B30-4808-ADCC-A71CFABD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1513894"/>
            <a:ext cx="5457825" cy="5248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25E764-72F1-4B08-818D-C54AEE4D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92" y="3816517"/>
            <a:ext cx="2914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0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Grid : Spanning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2300D-55F5-4740-9A2A-0C63E875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" y="1252152"/>
            <a:ext cx="8904243" cy="54285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37ECEB-982C-453F-9D9F-3DFD436D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22" y="1252152"/>
            <a:ext cx="2895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Grid : Splitter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A077A5-5617-4376-BBB5-335A7428D240}"/>
              </a:ext>
            </a:extLst>
          </p:cNvPr>
          <p:cNvSpPr/>
          <p:nvPr/>
        </p:nvSpPr>
        <p:spPr>
          <a:xfrm>
            <a:off x="223935" y="1252152"/>
            <a:ext cx="118965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&lt;Window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x:Class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"WpfTutorialSamples.Panels.GridSplitterSample"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 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     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xmlns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"http://schemas.microsoft.com/</a:t>
            </a:r>
            <a:r>
              <a:rPr lang="en-US" altLang="ko-KR" sz="1400" dirty="0" err="1">
                <a:solidFill>
                  <a:srgbClr val="A31515"/>
                </a:solidFill>
                <a:latin typeface="SFMono-Regular"/>
              </a:rPr>
              <a:t>winfx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/2006/</a:t>
            </a:r>
            <a:r>
              <a:rPr lang="en-US" altLang="ko-KR" sz="1400" dirty="0" err="1">
                <a:solidFill>
                  <a:srgbClr val="A31515"/>
                </a:solidFill>
                <a:latin typeface="SFMono-Regular"/>
              </a:rPr>
              <a:t>xaml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/presentation"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     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xmlns:x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"http://schemas.microsoft.com/</a:t>
            </a:r>
            <a:r>
              <a:rPr lang="en-US" altLang="ko-KR" sz="1400" dirty="0" err="1">
                <a:solidFill>
                  <a:srgbClr val="A31515"/>
                </a:solidFill>
                <a:latin typeface="SFMono-Regular"/>
              </a:rPr>
              <a:t>winfx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/2006/</a:t>
            </a:r>
            <a:r>
              <a:rPr lang="en-US" altLang="ko-KR" sz="1400" dirty="0" err="1">
                <a:solidFill>
                  <a:srgbClr val="A31515"/>
                </a:solidFill>
                <a:latin typeface="SFMono-Regular"/>
              </a:rPr>
              <a:t>xaml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SFMono-Regular"/>
              </a:rPr>
              <a:t>GridSplitterSample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"300"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"300"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     &lt;Grid&gt;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             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Grid.ColumnDefinitions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ColumnDefinition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"*"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ColumnDefinition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"5"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ColumnDefinition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"*"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Grid.ColumnDefinitions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FontSize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"55"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TextWrapping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"Wrap"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Left side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GridSplitter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Grid.Column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"1"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"5"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"Stretch"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Grid.Column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"2"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FontSize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"55"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SFMono-Regular"/>
              </a:rPr>
              <a:t>TextWrapping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SFMono-Regular"/>
              </a:rPr>
              <a:t>"Wrap"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Right side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en-US" altLang="ko-KR" sz="14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&lt;/Grid&gt;</a:t>
            </a:r>
            <a:r>
              <a:rPr lang="en-US" altLang="ko-KR" sz="1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SFMono-Regular"/>
              </a:rPr>
              <a:t>&lt;/Window&gt;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DF5035-0D90-41D7-906D-1F6568B8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3" y="4689339"/>
            <a:ext cx="2023382" cy="2029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E00EF-B6D6-4541-BA2D-BD6ED77B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64" y="4665756"/>
            <a:ext cx="2023382" cy="2077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331709-DC1E-4E30-975F-D88EA02EA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680" y="4665756"/>
            <a:ext cx="2924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Layout Control – Grid Samples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7ECA7-9529-4486-A3AE-0575BFAD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" y="1219199"/>
            <a:ext cx="6765471" cy="5412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FCBA9-9584-4383-9CB7-3CF692E5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8" y="1219199"/>
            <a:ext cx="2924175" cy="2381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0EB370-70FC-4999-9928-0F4F94E80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46" y="4289617"/>
            <a:ext cx="2924175" cy="24318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591F962-2A50-4808-891B-DBCB69B42EB6}"/>
              </a:ext>
            </a:extLst>
          </p:cNvPr>
          <p:cNvSpPr/>
          <p:nvPr/>
        </p:nvSpPr>
        <p:spPr>
          <a:xfrm>
            <a:off x="8590090" y="4058785"/>
            <a:ext cx="37446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SFMono-Regular"/>
              </a:rPr>
              <a:t>TextBox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Grid.ColumnSpan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"2"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Grid.Row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"2"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SFMono-Regular"/>
              </a:rPr>
              <a:t>AcceptsReturn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sz="900" dirty="0">
                <a:solidFill>
                  <a:srgbClr val="A31515"/>
                </a:solidFill>
                <a:latin typeface="SFMono-Regular"/>
              </a:rPr>
              <a:t>"True"</a:t>
            </a:r>
            <a:r>
              <a:rPr lang="en-US" altLang="ko-KR" sz="900" dirty="0">
                <a:solidFill>
                  <a:srgbClr val="0000FF"/>
                </a:solidFill>
                <a:latin typeface="SFMono-Regular"/>
              </a:rPr>
              <a:t> /&gt;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3271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XAML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Hello World!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Controls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Data</a:t>
            </a:r>
            <a:r>
              <a:rPr lang="ko-KR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07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124"/>
            <a:ext cx="10515600" cy="3385751"/>
          </a:xfrm>
        </p:spPr>
        <p:txBody>
          <a:bodyPr>
            <a:normAutofit/>
          </a:bodyPr>
          <a:lstStyle/>
          <a:p>
            <a:pPr algn="ctr"/>
            <a:r>
              <a:rPr lang="en-US" altLang="ko-KR" sz="16600" dirty="0"/>
              <a:t>C#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77129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C# </a:t>
            </a:r>
            <a:r>
              <a:rPr lang="ko-KR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LINQ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Lambda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일반화</a:t>
            </a:r>
            <a:r>
              <a:rPr lang="en-US" altLang="ko-KR" dirty="0"/>
              <a:t>(Generic)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01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값형 </a:t>
            </a:r>
            <a:r>
              <a:rPr lang="en-US" altLang="ko-KR" sz="3600" b="1" dirty="0"/>
              <a:t>&amp; </a:t>
            </a:r>
            <a:r>
              <a:rPr lang="ko-KR" altLang="en-US" sz="3600" b="1" dirty="0"/>
              <a:t>참조형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 타입 </a:t>
            </a:r>
            <a:r>
              <a:rPr lang="en-US" altLang="ko-KR" dirty="0"/>
              <a:t>- </a:t>
            </a:r>
            <a:r>
              <a:rPr lang="ko-KR" altLang="en-US" dirty="0"/>
              <a:t>크기가 작고 고정적이기 때문에 스택에 생성된다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참조 타입 </a:t>
            </a:r>
            <a:r>
              <a:rPr lang="en-US" altLang="ko-KR" dirty="0"/>
              <a:t>- </a:t>
            </a:r>
            <a:r>
              <a:rPr lang="ko-KR" altLang="en-US" dirty="0"/>
              <a:t>크기가 크고 가변적이기 때문에 동적으로 관리 되는 </a:t>
            </a:r>
            <a:r>
              <a:rPr lang="ko-KR" altLang="en-US" dirty="0" err="1"/>
              <a:t>힙에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1) </a:t>
            </a:r>
            <a:r>
              <a:rPr lang="ko-KR" altLang="en-US" dirty="0" err="1"/>
              <a:t>값타입</a:t>
            </a:r>
            <a:r>
              <a:rPr lang="ko-KR" altLang="en-US" dirty="0"/>
              <a:t> </a:t>
            </a:r>
            <a:r>
              <a:rPr lang="en-US" altLang="ko-KR" dirty="0"/>
              <a:t>- </a:t>
            </a:r>
            <a:r>
              <a:rPr lang="ko-KR" altLang="en-US" dirty="0"/>
              <a:t>선언만 하면 스택에 즉시 생성되므로 선언 직후부터 데이터를 저장하는 용도로 사용할 수 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참조타입 </a:t>
            </a:r>
            <a:r>
              <a:rPr lang="en-US" altLang="ko-KR" dirty="0"/>
              <a:t>- </a:t>
            </a:r>
            <a:r>
              <a:rPr lang="ko-KR" altLang="en-US" dirty="0"/>
              <a:t>선언에 의해 참조만 생성될 뿐이지 데이터를 저장할 수 있는 실제 메모리가 </a:t>
            </a:r>
          </a:p>
          <a:p>
            <a:r>
              <a:rPr lang="ko-KR" altLang="en-US" dirty="0"/>
              <a:t>                   할당되는 것은 아니므로 선언즉시 사용할 수 없다</a:t>
            </a:r>
            <a:r>
              <a:rPr lang="en-US" altLang="ko-KR" dirty="0"/>
              <a:t>. </a:t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반드시 </a:t>
            </a:r>
            <a:r>
              <a:rPr lang="en-US" altLang="ko-KR" dirty="0"/>
              <a:t>new</a:t>
            </a:r>
            <a:r>
              <a:rPr lang="ko-KR" altLang="en-US" dirty="0"/>
              <a:t>연산자로 메모리를 </a:t>
            </a:r>
            <a:r>
              <a:rPr lang="ko-KR" altLang="en-US" dirty="0" err="1"/>
              <a:t>할당받아</a:t>
            </a:r>
            <a:r>
              <a:rPr lang="ko-KR" altLang="en-US" dirty="0"/>
              <a:t> 초기화 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2) </a:t>
            </a:r>
            <a:r>
              <a:rPr lang="ko-KR" altLang="en-US" dirty="0"/>
              <a:t>값 타입 </a:t>
            </a:r>
            <a:r>
              <a:rPr lang="en-US" altLang="ko-KR" dirty="0"/>
              <a:t>- </a:t>
            </a:r>
            <a:r>
              <a:rPr lang="ko-KR" altLang="en-US" dirty="0"/>
              <a:t>변수를 선언한 메서드가 종료될 때나 소속된 객체가 사라질 때 자동으로 파괴된다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  참조타입 </a:t>
            </a:r>
            <a:r>
              <a:rPr lang="en-US" altLang="ko-KR" dirty="0"/>
              <a:t>- </a:t>
            </a:r>
            <a:r>
              <a:rPr lang="ko-KR" altLang="en-US" dirty="0"/>
              <a:t>더 이상 참조하는 변수가 없을 때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컬렉터에</a:t>
            </a:r>
            <a:r>
              <a:rPr lang="ko-KR" altLang="en-US" dirty="0"/>
              <a:t> 의해 파괴 된다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3) </a:t>
            </a:r>
            <a:r>
              <a:rPr lang="ko-KR" altLang="en-US" dirty="0"/>
              <a:t>값 타입 </a:t>
            </a:r>
            <a:r>
              <a:rPr lang="en-US" altLang="ko-KR" dirty="0"/>
              <a:t>- </a:t>
            </a:r>
            <a:r>
              <a:rPr lang="ko-KR" altLang="en-US" dirty="0"/>
              <a:t>복사에 의해 완전한 별개의 사본이 생성 되며 복사 후 사본과 원본은 별개의 </a:t>
            </a:r>
          </a:p>
          <a:p>
            <a:r>
              <a:rPr lang="ko-KR" altLang="en-US" dirty="0"/>
              <a:t>                 변수이다</a:t>
            </a:r>
            <a:r>
              <a:rPr lang="en-US" altLang="ko-KR" dirty="0"/>
              <a:t>. </a:t>
            </a:r>
            <a:r>
              <a:rPr lang="ko-KR" altLang="en-US" dirty="0"/>
              <a:t>완전히 다른 두개의 변수가 생성되는 것이다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참조타입 </a:t>
            </a:r>
            <a:r>
              <a:rPr lang="en-US" altLang="ko-KR" dirty="0"/>
              <a:t>- </a:t>
            </a:r>
            <a:r>
              <a:rPr lang="ko-KR" altLang="en-US" dirty="0"/>
              <a:t>참조 </a:t>
            </a:r>
            <a:r>
              <a:rPr lang="ko-KR" altLang="en-US" dirty="0" err="1"/>
              <a:t>타입끼리의</a:t>
            </a:r>
            <a:r>
              <a:rPr lang="ko-KR" altLang="en-US" dirty="0"/>
              <a:t> 대입은 </a:t>
            </a:r>
            <a:r>
              <a:rPr lang="ko-KR" altLang="en-US" dirty="0" err="1"/>
              <a:t>힙에</a:t>
            </a:r>
            <a:r>
              <a:rPr lang="ko-KR" altLang="en-US" dirty="0"/>
              <a:t> 할당된 데이터를 참조하는 참조자가 하나 더 </a:t>
            </a:r>
          </a:p>
          <a:p>
            <a:r>
              <a:rPr lang="ko-KR" altLang="en-US" dirty="0"/>
              <a:t>                    늘어날 뿐 별도의 메모리가 추가로 할당되는 것은 아니다</a:t>
            </a:r>
            <a:r>
              <a:rPr lang="en-US" altLang="ko-KR" dirty="0"/>
              <a:t>. </a:t>
            </a:r>
            <a:r>
              <a:rPr lang="ko-KR" altLang="en-US" dirty="0"/>
              <a:t>그래서 둘 중 하나</a:t>
            </a:r>
          </a:p>
          <a:p>
            <a:r>
              <a:rPr lang="ko-KR" altLang="en-US" dirty="0"/>
              <a:t>                    </a:t>
            </a:r>
            <a:r>
              <a:rPr lang="ko-KR" altLang="en-US" dirty="0" err="1"/>
              <a:t>를</a:t>
            </a:r>
            <a:r>
              <a:rPr lang="ko-KR" altLang="en-US" dirty="0"/>
              <a:t> 변경하면 </a:t>
            </a:r>
            <a:r>
              <a:rPr lang="ko-KR" altLang="en-US" dirty="0" err="1"/>
              <a:t>상대쪽도</a:t>
            </a:r>
            <a:r>
              <a:rPr lang="ko-KR" altLang="en-US" dirty="0"/>
              <a:t> 같이 변경 된다</a:t>
            </a:r>
            <a:r>
              <a:rPr lang="en-US" altLang="ko-KR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39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Hello WPF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XAML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Controls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Data</a:t>
            </a:r>
            <a:r>
              <a:rPr lang="ko-KR" altLang="en-US" dirty="0"/>
              <a:t>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1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C# </a:t>
            </a:r>
            <a:r>
              <a:rPr lang="ko-KR" altLang="en-US" sz="3600" b="1" dirty="0"/>
              <a:t>변수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가지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지역 변수 </a:t>
            </a:r>
            <a:r>
              <a:rPr lang="en-US" altLang="ko-KR" dirty="0"/>
              <a:t>- </a:t>
            </a:r>
            <a:r>
              <a:rPr lang="ko-KR" altLang="en-US" dirty="0"/>
              <a:t>메서드 내부 또는 특정 </a:t>
            </a:r>
            <a:r>
              <a:rPr lang="en-US" altLang="ko-KR" dirty="0"/>
              <a:t>{} </a:t>
            </a:r>
            <a:r>
              <a:rPr lang="ko-KR" altLang="en-US" dirty="0"/>
              <a:t>블록 내에서 선언되는 변수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                메서드나 블록이 종료되면 자동으로 사라진다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인스턴스 변수 </a:t>
            </a:r>
            <a:r>
              <a:rPr lang="en-US" altLang="ko-KR" dirty="0"/>
              <a:t>- </a:t>
            </a:r>
            <a:r>
              <a:rPr lang="ko-KR" altLang="en-US" dirty="0"/>
              <a:t>클래스 선언문 내에서 선언되는 변수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                         클래스 타입의 객체에 소속된다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                      그러므로 객체가 생성될 때 같이 생성되고 객체가 파괴될 때 까지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정적 변수 </a:t>
            </a:r>
            <a:r>
              <a:rPr lang="en-US" altLang="ko-KR" dirty="0"/>
              <a:t>- </a:t>
            </a:r>
            <a:r>
              <a:rPr lang="ko-KR" altLang="en-US" dirty="0"/>
              <a:t>클래스 내에 </a:t>
            </a:r>
            <a:r>
              <a:rPr lang="en-US" altLang="ko-KR" dirty="0"/>
              <a:t>static </a:t>
            </a:r>
            <a:r>
              <a:rPr lang="ko-KR" altLang="en-US" dirty="0"/>
              <a:t>키워드와 함께 선언되는 변수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                 객체가 아닌 클래스에 소속된다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                 객체가 생성되기 전에 이미 존재하며 프로그램이 종료되어야 사라진다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                    </a:t>
            </a:r>
            <a:r>
              <a:rPr lang="en-US" altLang="ko-KR" dirty="0"/>
              <a:t>C</a:t>
            </a:r>
            <a:r>
              <a:rPr lang="ko-KR" altLang="en-US" dirty="0"/>
              <a:t>언어의 전역변수와 비슷하다고 할 수 있지만</a:t>
            </a:r>
            <a:r>
              <a:rPr lang="en-US" altLang="ko-KR" dirty="0"/>
              <a:t>, C# </a:t>
            </a:r>
            <a:r>
              <a:rPr lang="ko-KR" altLang="en-US" dirty="0"/>
              <a:t>에서는 진정한 의미의 </a:t>
            </a:r>
          </a:p>
          <a:p>
            <a:r>
              <a:rPr lang="ko-KR" altLang="en-US" dirty="0"/>
              <a:t>   전역변수는 존재하지 않는다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배열 요소 </a:t>
            </a:r>
            <a:r>
              <a:rPr lang="en-US" altLang="ko-KR" dirty="0"/>
              <a:t>- </a:t>
            </a:r>
            <a:r>
              <a:rPr lang="ko-KR" altLang="en-US" dirty="0"/>
              <a:t>배열의 한 요소로 생성되는 변수 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 배열이 생성 될 때 같이 생성되며 배열이 해제될 때 파괴된다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값 인수 </a:t>
            </a:r>
            <a:r>
              <a:rPr lang="en-US" altLang="ko-KR" dirty="0"/>
              <a:t>- </a:t>
            </a:r>
            <a:r>
              <a:rPr lang="ko-KR" altLang="en-US" dirty="0"/>
              <a:t>메서드의 인수로 선언되는 변수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메서드가 호출 될 때 생성된다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호출원에서 전달한 실인수의 값으로 초기화되며 메서드가 </a:t>
            </a:r>
            <a:r>
              <a:rPr lang="ko-KR" altLang="en-US" dirty="0" err="1"/>
              <a:t>리턴할</a:t>
            </a:r>
            <a:r>
              <a:rPr lang="ko-KR" altLang="en-US" dirty="0"/>
              <a:t> 때 파괴된다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참조 인수 </a:t>
            </a:r>
            <a:r>
              <a:rPr lang="en-US" altLang="ko-KR" dirty="0"/>
              <a:t>- </a:t>
            </a:r>
            <a:r>
              <a:rPr lang="ko-KR" altLang="en-US" dirty="0"/>
              <a:t>값 인수와 같되 앞에 </a:t>
            </a:r>
            <a:r>
              <a:rPr lang="en-US" altLang="ko-KR" dirty="0"/>
              <a:t>ref </a:t>
            </a:r>
            <a:r>
              <a:rPr lang="ko-KR" altLang="en-US" dirty="0"/>
              <a:t>라는 키워드가 붙는 변수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  </a:t>
            </a:r>
            <a:r>
              <a:rPr lang="ko-KR" altLang="en-US" u="sng" dirty="0"/>
              <a:t>실인수의 값으로 초기화되지않고 실인수를 가리키는 참조자로 초기화</a:t>
            </a:r>
            <a:r>
              <a:rPr lang="ko-KR" altLang="en-US" dirty="0"/>
              <a:t> 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-US" altLang="ko-KR" dirty="0"/>
              <a:t>※ </a:t>
            </a:r>
            <a:r>
              <a:rPr lang="ko-KR" altLang="en-US" dirty="0"/>
              <a:t>출력용 인수 </a:t>
            </a:r>
            <a:r>
              <a:rPr lang="en-US" altLang="ko-KR" dirty="0"/>
              <a:t>- </a:t>
            </a:r>
            <a:r>
              <a:rPr lang="ko-KR" altLang="en-US" dirty="0"/>
              <a:t>참조 인수와 같되 앞에 </a:t>
            </a:r>
            <a:r>
              <a:rPr lang="en-US" altLang="ko-KR" dirty="0"/>
              <a:t>out</a:t>
            </a:r>
            <a:r>
              <a:rPr lang="ko-KR" altLang="en-US" dirty="0"/>
              <a:t>라는 키워드를 붙이는 변수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참조인수로 전달되는 실인수는 반드시 초기화되어야 하지만 출력용 인수는 초기화 되지 않아도 상관없다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29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C# </a:t>
            </a:r>
            <a:r>
              <a:rPr lang="ko-KR" altLang="en-US" dirty="0"/>
              <a:t>변수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LINQ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Lambda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일반화</a:t>
            </a:r>
            <a:r>
              <a:rPr lang="en-US" altLang="ko-KR" dirty="0"/>
              <a:t>(Generic)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Table </a:t>
            </a:r>
            <a:r>
              <a:rPr lang="ko-KR" altLang="en-US" sz="3600" b="1" dirty="0"/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4190-6AE9-433B-AB8D-63CA4ECE61EC}"/>
              </a:ext>
            </a:extLst>
          </p:cNvPr>
          <p:cNvSpPr txBox="1"/>
          <p:nvPr/>
        </p:nvSpPr>
        <p:spPr>
          <a:xfrm>
            <a:off x="3980420" y="4767650"/>
            <a:ext cx="14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 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6B9654-669D-4163-A83B-E8A84062B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86338"/>
              </p:ext>
            </p:extLst>
          </p:nvPr>
        </p:nvGraphicFramePr>
        <p:xfrm>
          <a:off x="4003590" y="3276674"/>
          <a:ext cx="38307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780">
                  <a:extLst>
                    <a:ext uri="{9D8B030D-6E8A-4147-A177-3AD203B41FA5}">
                      <a16:colId xmlns:a16="http://schemas.microsoft.com/office/drawing/2014/main" val="1836051335"/>
                    </a:ext>
                  </a:extLst>
                </a:gridCol>
                <a:gridCol w="1434561">
                  <a:extLst>
                    <a:ext uri="{9D8B030D-6E8A-4147-A177-3AD203B41FA5}">
                      <a16:colId xmlns:a16="http://schemas.microsoft.com/office/drawing/2014/main" val="2328085420"/>
                    </a:ext>
                  </a:extLst>
                </a:gridCol>
                <a:gridCol w="1123365">
                  <a:extLst>
                    <a:ext uri="{9D8B030D-6E8A-4147-A177-3AD203B41FA5}">
                      <a16:colId xmlns:a16="http://schemas.microsoft.com/office/drawing/2014/main" val="372429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2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생산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3831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77C271E-7358-410F-B83F-58C3B4D7668F}"/>
              </a:ext>
            </a:extLst>
          </p:cNvPr>
          <p:cNvSpPr/>
          <p:nvPr/>
        </p:nvSpPr>
        <p:spPr>
          <a:xfrm>
            <a:off x="4506098" y="2784389"/>
            <a:ext cx="313038" cy="22242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91E822C-71EF-41D1-A40C-6786FB444FEB}"/>
              </a:ext>
            </a:extLst>
          </p:cNvPr>
          <p:cNvSpPr/>
          <p:nvPr/>
        </p:nvSpPr>
        <p:spPr>
          <a:xfrm>
            <a:off x="5762425" y="2783019"/>
            <a:ext cx="313038" cy="22242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32DE2F2-E423-4EE4-8586-038F13A23A59}"/>
              </a:ext>
            </a:extLst>
          </p:cNvPr>
          <p:cNvSpPr/>
          <p:nvPr/>
        </p:nvSpPr>
        <p:spPr>
          <a:xfrm>
            <a:off x="7088662" y="2784389"/>
            <a:ext cx="313038" cy="22242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154DF-326E-4B9A-A925-C661CBCCA298}"/>
              </a:ext>
            </a:extLst>
          </p:cNvPr>
          <p:cNvSpPr txBox="1"/>
          <p:nvPr/>
        </p:nvSpPr>
        <p:spPr>
          <a:xfrm>
            <a:off x="4427895" y="2310714"/>
            <a:ext cx="29820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Column : </a:t>
            </a:r>
            <a:r>
              <a:rPr lang="ko-KR" altLang="en-US" dirty="0"/>
              <a:t>컬럼 </a:t>
            </a:r>
            <a:r>
              <a:rPr lang="en-US" altLang="ko-KR" dirty="0"/>
              <a:t>: </a:t>
            </a:r>
            <a:r>
              <a:rPr lang="ko-KR" altLang="en-US" dirty="0"/>
              <a:t>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603687D-3538-4549-9AE5-53B0BBB05E77}"/>
              </a:ext>
            </a:extLst>
          </p:cNvPr>
          <p:cNvSpPr/>
          <p:nvPr/>
        </p:nvSpPr>
        <p:spPr>
          <a:xfrm>
            <a:off x="8064841" y="3656919"/>
            <a:ext cx="230659" cy="2334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C5A91AEB-9C68-4D92-BAAC-CF1A48B7192C}"/>
              </a:ext>
            </a:extLst>
          </p:cNvPr>
          <p:cNvSpPr/>
          <p:nvPr/>
        </p:nvSpPr>
        <p:spPr>
          <a:xfrm>
            <a:off x="8064841" y="4018354"/>
            <a:ext cx="230659" cy="2334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A61F5D4D-BBF9-42EF-ABF1-D7D99981D057}"/>
              </a:ext>
            </a:extLst>
          </p:cNvPr>
          <p:cNvSpPr/>
          <p:nvPr/>
        </p:nvSpPr>
        <p:spPr>
          <a:xfrm>
            <a:off x="8064843" y="4379790"/>
            <a:ext cx="230659" cy="2334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1F40-E1FE-4612-9A27-2C94E73F0B0D}"/>
              </a:ext>
            </a:extLst>
          </p:cNvPr>
          <p:cNvSpPr txBox="1"/>
          <p:nvPr/>
        </p:nvSpPr>
        <p:spPr>
          <a:xfrm rot="5400000">
            <a:off x="7699235" y="3950388"/>
            <a:ext cx="20038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Row : </a:t>
            </a:r>
            <a:r>
              <a:rPr lang="ko-KR" altLang="en-US" dirty="0"/>
              <a:t>로우 </a:t>
            </a:r>
            <a:r>
              <a:rPr lang="en-US" altLang="ko-KR" dirty="0"/>
              <a:t>: </a:t>
            </a:r>
            <a:r>
              <a:rPr lang="ko-KR" altLang="en-US" dirty="0"/>
              <a:t>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B8AF6C3-52E0-4438-BAD8-1229F5FDA8ED}"/>
              </a:ext>
            </a:extLst>
          </p:cNvPr>
          <p:cNvSpPr/>
          <p:nvPr/>
        </p:nvSpPr>
        <p:spPr>
          <a:xfrm>
            <a:off x="4819136" y="5494638"/>
            <a:ext cx="1622854" cy="369332"/>
          </a:xfrm>
          <a:prstGeom prst="wedgeRectCallout">
            <a:avLst>
              <a:gd name="adj1" fmla="val -51443"/>
              <a:gd name="adj2" fmla="val -1416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테이블 이름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48FCCC35-5C9F-4D96-9473-94A5CBFC3FBE}"/>
              </a:ext>
            </a:extLst>
          </p:cNvPr>
          <p:cNvSpPr/>
          <p:nvPr/>
        </p:nvSpPr>
        <p:spPr>
          <a:xfrm>
            <a:off x="1960606" y="1908431"/>
            <a:ext cx="1952368" cy="369332"/>
          </a:xfrm>
          <a:prstGeom prst="wedgeRectCallout">
            <a:avLst>
              <a:gd name="adj1" fmla="val 63417"/>
              <a:gd name="adj2" fmla="val 2888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Primary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Key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(PK)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SQL(Structure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Query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Language)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4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 Table 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7EDF22-8D33-491F-99F7-695B3D38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67099"/>
              </p:ext>
            </p:extLst>
          </p:nvPr>
        </p:nvGraphicFramePr>
        <p:xfrm>
          <a:off x="343244" y="1621484"/>
          <a:ext cx="60410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89">
                  <a:extLst>
                    <a:ext uri="{9D8B030D-6E8A-4147-A177-3AD203B41FA5}">
                      <a16:colId xmlns:a16="http://schemas.microsoft.com/office/drawing/2014/main" val="1836051335"/>
                    </a:ext>
                  </a:extLst>
                </a:gridCol>
                <a:gridCol w="1188748">
                  <a:extLst>
                    <a:ext uri="{9D8B030D-6E8A-4147-A177-3AD203B41FA5}">
                      <a16:colId xmlns:a16="http://schemas.microsoft.com/office/drawing/2014/main" val="2328085420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val="3724295141"/>
                    </a:ext>
                  </a:extLst>
                </a:gridCol>
                <a:gridCol w="1767658">
                  <a:extLst>
                    <a:ext uri="{9D8B030D-6E8A-4147-A177-3AD203B41FA5}">
                      <a16:colId xmlns:a16="http://schemas.microsoft.com/office/drawing/2014/main" val="409049167"/>
                    </a:ext>
                  </a:extLst>
                </a:gridCol>
                <a:gridCol w="1099109">
                  <a:extLst>
                    <a:ext uri="{9D8B030D-6E8A-4147-A177-3AD203B41FA5}">
                      <a16:colId xmlns:a16="http://schemas.microsoft.com/office/drawing/2014/main" val="2502926493"/>
                    </a:ext>
                  </a:extLst>
                </a:gridCol>
              </a:tblGrid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Addr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53651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 대치동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26501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김갑동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 우면동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6622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광주 </a:t>
                      </a:r>
                      <a:r>
                        <a:rPr lang="ko-KR" altLang="en-US" sz="1400" dirty="0" err="1"/>
                        <a:t>오치동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3831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박남철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 상계동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5161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양계국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 </a:t>
                      </a:r>
                      <a:r>
                        <a:rPr lang="ko-KR" altLang="en-US" sz="1400" dirty="0" err="1"/>
                        <a:t>광안리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59908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김성태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광주 화정동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94236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조은희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광주 </a:t>
                      </a:r>
                      <a:r>
                        <a:rPr lang="ko-KR" altLang="en-US" sz="1400" dirty="0" err="1"/>
                        <a:t>쌍촌동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74756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우상기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 흑석동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18843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함은수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 </a:t>
                      </a:r>
                      <a:r>
                        <a:rPr lang="ko-KR" altLang="en-US" sz="1400" dirty="0" err="1"/>
                        <a:t>개금동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85183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 </a:t>
                      </a:r>
                      <a:r>
                        <a:rPr lang="ko-KR" altLang="en-US" sz="1400" dirty="0" err="1"/>
                        <a:t>감천동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84407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광주 송정리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23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294190-6AE9-433B-AB8D-63CA4ECE61EC}"/>
              </a:ext>
            </a:extLst>
          </p:cNvPr>
          <p:cNvSpPr txBox="1"/>
          <p:nvPr/>
        </p:nvSpPr>
        <p:spPr>
          <a:xfrm>
            <a:off x="10346725" y="1164796"/>
            <a:ext cx="14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 Table 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6B9654-669D-4163-A83B-E8A84062B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7610"/>
              </p:ext>
            </p:extLst>
          </p:nvPr>
        </p:nvGraphicFramePr>
        <p:xfrm>
          <a:off x="7825947" y="1621484"/>
          <a:ext cx="38307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780">
                  <a:extLst>
                    <a:ext uri="{9D8B030D-6E8A-4147-A177-3AD203B41FA5}">
                      <a16:colId xmlns:a16="http://schemas.microsoft.com/office/drawing/2014/main" val="1836051335"/>
                    </a:ext>
                  </a:extLst>
                </a:gridCol>
                <a:gridCol w="1434561">
                  <a:extLst>
                    <a:ext uri="{9D8B030D-6E8A-4147-A177-3AD203B41FA5}">
                      <a16:colId xmlns:a16="http://schemas.microsoft.com/office/drawing/2014/main" val="2328085420"/>
                    </a:ext>
                  </a:extLst>
                </a:gridCol>
                <a:gridCol w="1123365">
                  <a:extLst>
                    <a:ext uri="{9D8B030D-6E8A-4147-A177-3AD203B41FA5}">
                      <a16:colId xmlns:a16="http://schemas.microsoft.com/office/drawing/2014/main" val="372429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2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생산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38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118707" y="6079981"/>
            <a:ext cx="692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into EMP Values(‘1001’, ‘</a:t>
            </a:r>
            <a:r>
              <a:rPr lang="ko-KR" altLang="en-US" dirty="0"/>
              <a:t>이영희</a:t>
            </a:r>
            <a:r>
              <a:rPr lang="en-US" altLang="ko-KR" dirty="0"/>
              <a:t>’, ‘</a:t>
            </a:r>
            <a:r>
              <a:rPr lang="ko-KR" altLang="en-US" dirty="0"/>
              <a:t>부장‘</a:t>
            </a:r>
            <a:r>
              <a:rPr lang="en-US" altLang="ko-KR" dirty="0"/>
              <a:t>, ‘</a:t>
            </a:r>
            <a:r>
              <a:rPr lang="ko-KR" altLang="en-US" dirty="0"/>
              <a:t>서울 대치동‘</a:t>
            </a:r>
            <a:r>
              <a:rPr lang="en-US" altLang="ko-KR" dirty="0"/>
              <a:t>, </a:t>
            </a:r>
            <a:r>
              <a:rPr lang="ko-KR" altLang="en-US" dirty="0"/>
              <a:t>‘</a:t>
            </a:r>
            <a:r>
              <a:rPr lang="en-US" altLang="ko-KR" dirty="0"/>
              <a:t>10’);</a:t>
            </a:r>
          </a:p>
          <a:p>
            <a:r>
              <a:rPr lang="en-US" altLang="ko-KR" dirty="0"/>
              <a:t>Insert into DEPT Values(‘10’, ‘</a:t>
            </a:r>
            <a:r>
              <a:rPr lang="ko-KR" altLang="en-US" dirty="0"/>
              <a:t>영업부</a:t>
            </a:r>
            <a:r>
              <a:rPr lang="en-US" altLang="ko-KR" dirty="0"/>
              <a:t>’, ‘</a:t>
            </a:r>
            <a:r>
              <a:rPr lang="ko-KR" altLang="en-US" dirty="0"/>
              <a:t>서울‘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97197-E594-4C1B-AB6C-01E6F4FB7925}"/>
              </a:ext>
            </a:extLst>
          </p:cNvPr>
          <p:cNvSpPr txBox="1"/>
          <p:nvPr/>
        </p:nvSpPr>
        <p:spPr>
          <a:xfrm>
            <a:off x="8163697" y="31048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(PK)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DC99A-C3C4-475A-8146-FB3D99FC82B7}"/>
              </a:ext>
            </a:extLst>
          </p:cNvPr>
          <p:cNvSpPr txBox="1"/>
          <p:nvPr/>
        </p:nvSpPr>
        <p:spPr>
          <a:xfrm>
            <a:off x="564292" y="52365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(PK)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5C08D-8F63-4E6E-9134-426EB988E6AD}"/>
              </a:ext>
            </a:extLst>
          </p:cNvPr>
          <p:cNvSpPr txBox="1"/>
          <p:nvPr/>
        </p:nvSpPr>
        <p:spPr>
          <a:xfrm>
            <a:off x="5569064" y="52365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(FK)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2355D4-D048-41BE-B4A2-93A05AE3CBE5}"/>
              </a:ext>
            </a:extLst>
          </p:cNvPr>
          <p:cNvSpPr/>
          <p:nvPr/>
        </p:nvSpPr>
        <p:spPr>
          <a:xfrm>
            <a:off x="5781353" y="1476463"/>
            <a:ext cx="98854" cy="9885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D48A40-2A10-444E-9A88-E8D2FA855416}"/>
              </a:ext>
            </a:extLst>
          </p:cNvPr>
          <p:cNvSpPr/>
          <p:nvPr/>
        </p:nvSpPr>
        <p:spPr>
          <a:xfrm>
            <a:off x="8386405" y="1471833"/>
            <a:ext cx="98854" cy="9885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05CDF22-5D21-4C2E-8639-15A4E2302C8A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7130991" y="171622"/>
            <a:ext cx="4630" cy="2605052"/>
          </a:xfrm>
          <a:prstGeom prst="bentConnector3">
            <a:avLst>
              <a:gd name="adj1" fmla="val 50373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F88BB5-043A-477E-AEA0-224AED270B65}"/>
              </a:ext>
            </a:extLst>
          </p:cNvPr>
          <p:cNvSpPr txBox="1"/>
          <p:nvPr/>
        </p:nvSpPr>
        <p:spPr>
          <a:xfrm>
            <a:off x="8562340" y="1059595"/>
            <a:ext cx="9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 : Master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P : Parent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9F9EE-E498-43C9-82FE-A800D47F3B33}"/>
              </a:ext>
            </a:extLst>
          </p:cNvPr>
          <p:cNvSpPr txBox="1"/>
          <p:nvPr/>
        </p:nvSpPr>
        <p:spPr>
          <a:xfrm>
            <a:off x="4905720" y="1075799"/>
            <a:ext cx="79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 : Slave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C : Child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C4B59-CA38-4DB6-B30C-9495E71D5B74}"/>
              </a:ext>
            </a:extLst>
          </p:cNvPr>
          <p:cNvSpPr txBox="1"/>
          <p:nvPr/>
        </p:nvSpPr>
        <p:spPr>
          <a:xfrm>
            <a:off x="7120778" y="3728411"/>
            <a:ext cx="4663456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Primary Key (PK) : </a:t>
            </a:r>
          </a:p>
          <a:p>
            <a:r>
              <a:rPr lang="en-US" altLang="ko-KR" sz="1400" dirty="0"/>
              <a:t>Unique + Not Null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Foreign Key (FK) : </a:t>
            </a:r>
          </a:p>
          <a:p>
            <a:r>
              <a:rPr lang="en-US" altLang="ko-KR" sz="1200" dirty="0"/>
              <a:t>Master-Slave </a:t>
            </a:r>
            <a:r>
              <a:rPr lang="ko-KR" altLang="en-US" sz="1200" dirty="0"/>
              <a:t>또는 </a:t>
            </a:r>
            <a:r>
              <a:rPr lang="en-US" altLang="ko-KR" sz="1200" dirty="0"/>
              <a:t>Parent=-Child </a:t>
            </a:r>
            <a:r>
              <a:rPr lang="ko-KR" altLang="en-US" sz="1200" dirty="0"/>
              <a:t>관계에서 </a:t>
            </a:r>
            <a:r>
              <a:rPr lang="en-US" altLang="ko-KR" sz="1200" dirty="0"/>
              <a:t>Child</a:t>
            </a:r>
            <a:r>
              <a:rPr lang="ko-KR" altLang="en-US" sz="1200" dirty="0"/>
              <a:t>에</a:t>
            </a:r>
            <a:endParaRPr lang="en-US" altLang="ko-KR" sz="1200" dirty="0"/>
          </a:p>
          <a:p>
            <a:r>
              <a:rPr lang="ko-KR" altLang="en-US" sz="1200" dirty="0"/>
              <a:t>데이터를 입력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 할 때 마스터에 정보가 있어야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예를</a:t>
            </a:r>
            <a:r>
              <a:rPr lang="en-US" altLang="ko-KR" sz="1200" dirty="0"/>
              <a:t> </a:t>
            </a:r>
            <a:r>
              <a:rPr lang="ko-KR" altLang="en-US" sz="1200" dirty="0"/>
              <a:t>들어 </a:t>
            </a:r>
            <a:r>
              <a:rPr lang="en-US" altLang="ko-KR" sz="1200" dirty="0"/>
              <a:t>EMP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DeptNo</a:t>
            </a:r>
            <a:r>
              <a:rPr lang="ko-KR" altLang="en-US" sz="1200" dirty="0"/>
              <a:t>를 넣어야 할 때 반드시 </a:t>
            </a:r>
            <a:r>
              <a:rPr lang="en-US" altLang="ko-KR" sz="1200" dirty="0"/>
              <a:t>DEPT </a:t>
            </a:r>
            <a:r>
              <a:rPr lang="ko-KR" altLang="en-US" sz="1200" dirty="0"/>
              <a:t>테이블의</a:t>
            </a:r>
            <a:endParaRPr lang="en-US" altLang="ko-KR" sz="1200" dirty="0"/>
          </a:p>
          <a:p>
            <a:r>
              <a:rPr lang="en-US" altLang="ko-KR" sz="1200" dirty="0" err="1"/>
              <a:t>DeptNo</a:t>
            </a:r>
            <a:r>
              <a:rPr lang="ko-KR" altLang="en-US" sz="1200" dirty="0"/>
              <a:t>에 그</a:t>
            </a:r>
            <a:r>
              <a:rPr lang="en-US" altLang="ko-KR" sz="1200" dirty="0"/>
              <a:t> </a:t>
            </a:r>
            <a:r>
              <a:rPr lang="ko-KR" altLang="en-US" sz="1200" dirty="0"/>
              <a:t>값이</a:t>
            </a:r>
            <a:r>
              <a:rPr lang="en-US" altLang="ko-KR" sz="1200" dirty="0"/>
              <a:t> </a:t>
            </a:r>
            <a:r>
              <a:rPr lang="ko-KR" altLang="en-US" sz="1200" dirty="0"/>
              <a:t>있어야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063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SQL(Structure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Query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Language) - </a:t>
            </a:r>
            <a:r>
              <a:rPr lang="ko-KR" altLang="en-US" sz="3600" b="1" dirty="0"/>
              <a:t>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306314" y="1569308"/>
            <a:ext cx="103585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Select * from EMP;</a:t>
            </a:r>
          </a:p>
          <a:p>
            <a:r>
              <a:rPr lang="en-US" altLang="ko-KR" sz="2000" dirty="0"/>
              <a:t>Select * from Dept;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Select </a:t>
            </a:r>
            <a:r>
              <a:rPr lang="en-US" altLang="ko-KR" sz="2000" dirty="0" err="1"/>
              <a:t>EmpNo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Ename</a:t>
            </a:r>
            <a:r>
              <a:rPr lang="en-US" altLang="ko-KR" sz="2000" dirty="0"/>
              <a:t> from EMP where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 = ‘10’;</a:t>
            </a:r>
          </a:p>
          <a:p>
            <a:r>
              <a:rPr lang="en-US" altLang="ko-KR" sz="2000" dirty="0"/>
              <a:t>Select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Dname</a:t>
            </a:r>
            <a:r>
              <a:rPr lang="en-US" altLang="ko-KR" sz="2000" dirty="0"/>
              <a:t> from DEPT where </a:t>
            </a:r>
            <a:r>
              <a:rPr lang="en-US" altLang="ko-KR" sz="2000" dirty="0" err="1"/>
              <a:t>Dname</a:t>
            </a:r>
            <a:r>
              <a:rPr lang="en-US" altLang="ko-KR" sz="2000" dirty="0"/>
              <a:t> = ‘</a:t>
            </a:r>
            <a:r>
              <a:rPr lang="ko-KR" altLang="en-US" sz="2000" dirty="0"/>
              <a:t>영업부</a:t>
            </a:r>
            <a:r>
              <a:rPr lang="en-US" altLang="ko-KR" sz="2000" dirty="0"/>
              <a:t>’;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Select * from Emp order by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asc</a:t>
            </a:r>
            <a:r>
              <a:rPr lang="en-US" altLang="ko-KR" sz="2000" dirty="0"/>
              <a:t> ;</a:t>
            </a:r>
          </a:p>
          <a:p>
            <a:r>
              <a:rPr lang="en-US" altLang="ko-KR" sz="2000" dirty="0"/>
              <a:t>Select * from Emp order by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 desc ;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Select </a:t>
            </a:r>
            <a:r>
              <a:rPr lang="en-US" altLang="ko-KR" sz="2000" dirty="0" err="1"/>
              <a:t>E.Empno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E.Ename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D.Dname</a:t>
            </a:r>
            <a:r>
              <a:rPr lang="en-US" altLang="ko-KR" sz="2000" dirty="0"/>
              <a:t> from EMP E, DEPT D Where </a:t>
            </a:r>
            <a:r>
              <a:rPr lang="en-US" altLang="ko-KR" sz="2000" dirty="0" err="1"/>
              <a:t>E.DeptNo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D.DeptNo</a:t>
            </a:r>
            <a:r>
              <a:rPr lang="en-US" altLang="ko-K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911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SQL(Structure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Query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Language)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223935" y="1514613"/>
            <a:ext cx="9337306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 into </a:t>
            </a:r>
            <a:r>
              <a:rPr lang="ko-KR" altLang="en-US" sz="2000" b="1" dirty="0"/>
              <a:t>테이블명 </a:t>
            </a:r>
            <a:r>
              <a:rPr lang="en-US" altLang="ko-KR" sz="2000" b="1" dirty="0"/>
              <a:t>values (</a:t>
            </a:r>
            <a:r>
              <a:rPr lang="ko-KR" altLang="en-US" sz="2000" b="1" dirty="0" err="1"/>
              <a:t>컬럼값</a:t>
            </a:r>
            <a:r>
              <a:rPr lang="en-US" altLang="ko-KR" sz="2000" b="1" dirty="0"/>
              <a:t>1, </a:t>
            </a:r>
            <a:r>
              <a:rPr lang="ko-KR" altLang="en-US" sz="2000" b="1" dirty="0" err="1"/>
              <a:t>컬러값</a:t>
            </a:r>
            <a:r>
              <a:rPr lang="en-US" altLang="ko-KR" sz="2000" b="1" dirty="0"/>
              <a:t>2…);</a:t>
            </a:r>
          </a:p>
          <a:p>
            <a:r>
              <a:rPr lang="en-US" altLang="ko-KR" sz="2000" b="1" dirty="0"/>
              <a:t>Insert (</a:t>
            </a:r>
            <a:r>
              <a:rPr lang="ko-KR" altLang="en-US" sz="2000" b="1" dirty="0" err="1"/>
              <a:t>컬럼명</a:t>
            </a:r>
            <a:r>
              <a:rPr lang="en-US" altLang="ko-KR" sz="2000" b="1" dirty="0"/>
              <a:t>1, </a:t>
            </a:r>
            <a:r>
              <a:rPr lang="ko-KR" altLang="en-US" sz="2000" b="1" dirty="0" err="1"/>
              <a:t>컬러명</a:t>
            </a:r>
            <a:r>
              <a:rPr lang="en-US" altLang="ko-KR" sz="2000" b="1" dirty="0"/>
              <a:t>2…) into </a:t>
            </a:r>
            <a:r>
              <a:rPr lang="ko-KR" altLang="en-US" sz="2000" b="1" dirty="0"/>
              <a:t>테이블명 </a:t>
            </a:r>
            <a:r>
              <a:rPr lang="en-US" altLang="ko-KR" sz="2000" b="1" dirty="0"/>
              <a:t>values (</a:t>
            </a:r>
            <a:r>
              <a:rPr lang="ko-KR" altLang="en-US" sz="2000" b="1" dirty="0" err="1"/>
              <a:t>컬럼값</a:t>
            </a:r>
            <a:r>
              <a:rPr lang="en-US" altLang="ko-KR" sz="2000" b="1" dirty="0"/>
              <a:t>1, </a:t>
            </a:r>
            <a:r>
              <a:rPr lang="ko-KR" altLang="en-US" sz="2000" b="1" dirty="0" err="1"/>
              <a:t>컬러값</a:t>
            </a:r>
            <a:r>
              <a:rPr lang="en-US" altLang="ko-KR" sz="2000" b="1" dirty="0"/>
              <a:t>2…);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Insert into DEPT values ( ‘40’, ‘</a:t>
            </a:r>
            <a:r>
              <a:rPr lang="ko-KR" altLang="en-US" sz="2000" dirty="0"/>
              <a:t>관리부</a:t>
            </a:r>
            <a:r>
              <a:rPr lang="en-US" altLang="ko-KR" sz="2000" dirty="0"/>
              <a:t>’, ‘</a:t>
            </a:r>
            <a:r>
              <a:rPr lang="ko-KR" altLang="en-US" sz="2000" dirty="0"/>
              <a:t>서울‘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Insert into (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Dname</a:t>
            </a:r>
            <a:r>
              <a:rPr lang="en-US" altLang="ko-KR" sz="2000" dirty="0"/>
              <a:t>) DEPT values ( ‘40’, ‘</a:t>
            </a:r>
            <a:r>
              <a:rPr lang="ko-KR" altLang="en-US" sz="2000" dirty="0"/>
              <a:t>관리부</a:t>
            </a:r>
            <a:r>
              <a:rPr lang="en-US" altLang="ko-KR" sz="2000" dirty="0"/>
              <a:t>’ 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// Dept </a:t>
            </a:r>
            <a:r>
              <a:rPr lang="ko-KR" altLang="en-US" sz="1400" b="1" dirty="0">
                <a:solidFill>
                  <a:srgbClr val="FF0000"/>
                </a:solidFill>
              </a:rPr>
              <a:t>테이블은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개 컬럼이 있으나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 컬럼만 입력하는 경우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1020D-DC76-4014-8EB3-F2F4850DBA1D}"/>
              </a:ext>
            </a:extLst>
          </p:cNvPr>
          <p:cNvSpPr txBox="1"/>
          <p:nvPr/>
        </p:nvSpPr>
        <p:spPr>
          <a:xfrm>
            <a:off x="223935" y="5042633"/>
            <a:ext cx="933730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Delete From </a:t>
            </a:r>
            <a:r>
              <a:rPr lang="ko-KR" altLang="en-US" sz="2000" b="1" dirty="0"/>
              <a:t>테이블명 </a:t>
            </a:r>
            <a:r>
              <a:rPr lang="en-US" altLang="ko-KR" sz="2000" b="1" dirty="0"/>
              <a:t>Where </a:t>
            </a:r>
            <a:r>
              <a:rPr lang="ko-KR" altLang="en-US" sz="2000" b="1" dirty="0" err="1"/>
              <a:t>컬럼명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 </a:t>
            </a:r>
            <a:r>
              <a:rPr lang="ko-KR" altLang="en-US" sz="2000" b="1" dirty="0" err="1"/>
              <a:t>컬럼값</a:t>
            </a:r>
            <a:r>
              <a:rPr lang="en-US" altLang="ko-KR" sz="2000" b="1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Delete From DEPT;   </a:t>
            </a:r>
            <a:r>
              <a:rPr lang="en-US" altLang="ko-KR" sz="1600" b="1" dirty="0">
                <a:solidFill>
                  <a:srgbClr val="FF0000"/>
                </a:solidFill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</a:rPr>
              <a:t>주의</a:t>
            </a:r>
            <a:r>
              <a:rPr lang="en-US" altLang="ko-KR" sz="1600" b="1" dirty="0">
                <a:solidFill>
                  <a:srgbClr val="FF0000"/>
                </a:solidFill>
              </a:rPr>
              <a:t> : DEPT </a:t>
            </a:r>
            <a:r>
              <a:rPr lang="ko-KR" altLang="en-US" sz="1600" b="1" dirty="0">
                <a:solidFill>
                  <a:srgbClr val="FF0000"/>
                </a:solidFill>
              </a:rPr>
              <a:t>케이블의 모든 </a:t>
            </a:r>
            <a:r>
              <a:rPr lang="en-US" altLang="ko-KR" sz="1600" b="1" dirty="0">
                <a:solidFill>
                  <a:srgbClr val="FF0000"/>
                </a:solidFill>
              </a:rPr>
              <a:t>Row </a:t>
            </a:r>
            <a:r>
              <a:rPr lang="ko-KR" altLang="en-US" sz="1600" b="1" dirty="0">
                <a:solidFill>
                  <a:srgbClr val="FF0000"/>
                </a:solidFill>
              </a:rPr>
              <a:t>삭제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Delete From DEPT Where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 = ‘40’;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F78FE-297B-4BB4-90DA-DEFCEEC2237D}"/>
              </a:ext>
            </a:extLst>
          </p:cNvPr>
          <p:cNvSpPr txBox="1"/>
          <p:nvPr/>
        </p:nvSpPr>
        <p:spPr>
          <a:xfrm>
            <a:off x="223935" y="3555621"/>
            <a:ext cx="9337306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 </a:t>
            </a:r>
            <a:r>
              <a:rPr lang="ko-KR" altLang="en-US" b="1" dirty="0"/>
              <a:t>테이블명</a:t>
            </a:r>
            <a:r>
              <a:rPr lang="en-US" altLang="ko-KR" b="1" dirty="0"/>
              <a:t> set </a:t>
            </a:r>
            <a:r>
              <a:rPr lang="ko-KR" altLang="en-US" b="1" dirty="0" err="1"/>
              <a:t>컬러명</a:t>
            </a:r>
            <a:r>
              <a:rPr lang="en-US" altLang="ko-KR" b="1" dirty="0"/>
              <a:t> = </a:t>
            </a:r>
            <a:r>
              <a:rPr lang="ko-KR" altLang="en-US" b="1" dirty="0" err="1"/>
              <a:t>컬럼값</a:t>
            </a:r>
            <a:r>
              <a:rPr lang="en-US" altLang="ko-KR" b="1" dirty="0"/>
              <a:t>, </a:t>
            </a:r>
            <a:r>
              <a:rPr lang="ko-KR" altLang="en-US" b="1" dirty="0" err="1"/>
              <a:t>컬럼명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 err="1"/>
              <a:t>컬럼값</a:t>
            </a:r>
            <a:r>
              <a:rPr lang="en-US" altLang="ko-KR" b="1" dirty="0"/>
              <a:t> where </a:t>
            </a:r>
            <a:r>
              <a:rPr lang="ko-KR" altLang="en-US" b="1" dirty="0" err="1"/>
              <a:t>컬럼명</a:t>
            </a:r>
            <a:r>
              <a:rPr lang="en-US" altLang="ko-KR" b="1" dirty="0"/>
              <a:t> = </a:t>
            </a:r>
            <a:r>
              <a:rPr lang="ko-KR" altLang="en-US" b="1" dirty="0" err="1"/>
              <a:t>컬럼값</a:t>
            </a:r>
            <a:r>
              <a:rPr lang="en-US" altLang="ko-KR" b="1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Update DEPT set Loc = ‘</a:t>
            </a:r>
            <a:r>
              <a:rPr lang="ko-KR" altLang="en-US" sz="2000" dirty="0"/>
              <a:t>서울</a:t>
            </a:r>
            <a:r>
              <a:rPr lang="en-US" altLang="ko-KR" sz="2000" dirty="0"/>
              <a:t>’;   </a:t>
            </a:r>
            <a:r>
              <a:rPr lang="en-US" altLang="ko-KR" sz="1600" b="1" dirty="0">
                <a:solidFill>
                  <a:srgbClr val="FF0000"/>
                </a:solidFill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</a:rPr>
              <a:t>주의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모든 </a:t>
            </a:r>
            <a:r>
              <a:rPr lang="en-US" altLang="ko-KR" sz="1600" b="1" dirty="0">
                <a:solidFill>
                  <a:srgbClr val="FF0000"/>
                </a:solidFill>
              </a:rPr>
              <a:t>Row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Loc</a:t>
            </a:r>
            <a:r>
              <a:rPr lang="ko-KR" altLang="en-US" sz="1600" b="1" dirty="0">
                <a:solidFill>
                  <a:srgbClr val="FF0000"/>
                </a:solidFill>
              </a:rPr>
              <a:t>가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 err="1">
                <a:solidFill>
                  <a:srgbClr val="FF0000"/>
                </a:solidFill>
              </a:rPr>
              <a:t>서울＇로</a:t>
            </a:r>
            <a:r>
              <a:rPr lang="ko-KR" altLang="en-US" sz="1600" b="1" dirty="0">
                <a:solidFill>
                  <a:srgbClr val="FF0000"/>
                </a:solidFill>
              </a:rPr>
              <a:t> 변경됨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Update DEPT set Loc = ‘</a:t>
            </a:r>
            <a:r>
              <a:rPr lang="ko-KR" altLang="en-US" sz="2000" dirty="0"/>
              <a:t>서울</a:t>
            </a:r>
            <a:r>
              <a:rPr lang="en-US" altLang="ko-KR" sz="2000" dirty="0"/>
              <a:t>’, </a:t>
            </a:r>
            <a:r>
              <a:rPr lang="en-US" altLang="ko-KR" sz="2000" dirty="0" err="1"/>
              <a:t>Dname</a:t>
            </a:r>
            <a:r>
              <a:rPr lang="en-US" altLang="ko-KR" sz="2000" dirty="0"/>
              <a:t> = ‘</a:t>
            </a:r>
            <a:r>
              <a:rPr lang="ko-KR" altLang="en-US" sz="2000" dirty="0" err="1"/>
              <a:t>제작부</a:t>
            </a:r>
            <a:r>
              <a:rPr lang="en-US" altLang="ko-KR" sz="2000" dirty="0"/>
              <a:t>’ where </a:t>
            </a:r>
            <a:r>
              <a:rPr lang="en-US" altLang="ko-KR" sz="2000" dirty="0" err="1"/>
              <a:t>DeptNo</a:t>
            </a:r>
            <a:r>
              <a:rPr lang="en-US" altLang="ko-KR" sz="2000" dirty="0"/>
              <a:t> = ‘40’;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3928E8-2EB9-42B5-AC47-999C2E5018D1}"/>
              </a:ext>
            </a:extLst>
          </p:cNvPr>
          <p:cNvGrpSpPr/>
          <p:nvPr/>
        </p:nvGrpSpPr>
        <p:grpSpPr>
          <a:xfrm>
            <a:off x="9863137" y="2127661"/>
            <a:ext cx="1919288" cy="817831"/>
            <a:chOff x="9863137" y="1946686"/>
            <a:chExt cx="1919288" cy="8178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B5D019-B434-4E1E-9E5C-FC1F6BFF9867}"/>
                </a:ext>
              </a:extLst>
            </p:cNvPr>
            <p:cNvSpPr txBox="1"/>
            <p:nvPr/>
          </p:nvSpPr>
          <p:spPr>
            <a:xfrm>
              <a:off x="10448925" y="1995076"/>
              <a:ext cx="1333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/>
                <a:t>입력</a:t>
              </a:r>
            </a:p>
          </p:txBody>
        </p:sp>
        <p:sp>
          <p:nvSpPr>
            <p:cNvPr id="6" name="화살표: 왼쪽 5">
              <a:extLst>
                <a:ext uri="{FF2B5EF4-FFF2-40B4-BE49-F238E27FC236}">
                  <a16:creationId xmlns:a16="http://schemas.microsoft.com/office/drawing/2014/main" id="{C24781AF-1238-4A8F-8F22-3549A92D1F9A}"/>
                </a:ext>
              </a:extLst>
            </p:cNvPr>
            <p:cNvSpPr/>
            <p:nvPr/>
          </p:nvSpPr>
          <p:spPr>
            <a:xfrm>
              <a:off x="9863137" y="1946686"/>
              <a:ext cx="504825" cy="733425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AE8E4A-1FD3-4176-9C3A-141025452334}"/>
              </a:ext>
            </a:extLst>
          </p:cNvPr>
          <p:cNvGrpSpPr/>
          <p:nvPr/>
        </p:nvGrpSpPr>
        <p:grpSpPr>
          <a:xfrm>
            <a:off x="9863137" y="3747372"/>
            <a:ext cx="1919288" cy="817831"/>
            <a:chOff x="9863137" y="3470843"/>
            <a:chExt cx="1919288" cy="817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85354B-824B-48AD-A1CF-0890AF4F2577}"/>
                </a:ext>
              </a:extLst>
            </p:cNvPr>
            <p:cNvSpPr txBox="1"/>
            <p:nvPr/>
          </p:nvSpPr>
          <p:spPr>
            <a:xfrm>
              <a:off x="10448925" y="3519233"/>
              <a:ext cx="1333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/>
                <a:t>수정</a:t>
              </a:r>
            </a:p>
          </p:txBody>
        </p:sp>
        <p:sp>
          <p:nvSpPr>
            <p:cNvPr id="9" name="화살표: 왼쪽 8">
              <a:extLst>
                <a:ext uri="{FF2B5EF4-FFF2-40B4-BE49-F238E27FC236}">
                  <a16:creationId xmlns:a16="http://schemas.microsoft.com/office/drawing/2014/main" id="{E365C1CF-853F-42DE-8E42-FB5AA5683AE5}"/>
                </a:ext>
              </a:extLst>
            </p:cNvPr>
            <p:cNvSpPr/>
            <p:nvPr/>
          </p:nvSpPr>
          <p:spPr>
            <a:xfrm>
              <a:off x="9863137" y="3470843"/>
              <a:ext cx="504825" cy="733425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B67B33-7B01-4932-95B1-12703F9E0635}"/>
              </a:ext>
            </a:extLst>
          </p:cNvPr>
          <p:cNvGrpSpPr/>
          <p:nvPr/>
        </p:nvGrpSpPr>
        <p:grpSpPr>
          <a:xfrm>
            <a:off x="9863137" y="5295436"/>
            <a:ext cx="1919288" cy="817831"/>
            <a:chOff x="9782174" y="5137718"/>
            <a:chExt cx="1919288" cy="817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E9F015-E599-455E-92FE-A60D40C20137}"/>
                </a:ext>
              </a:extLst>
            </p:cNvPr>
            <p:cNvSpPr txBox="1"/>
            <p:nvPr/>
          </p:nvSpPr>
          <p:spPr>
            <a:xfrm>
              <a:off x="10367962" y="5186108"/>
              <a:ext cx="1333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/>
                <a:t>삭제</a:t>
              </a:r>
            </a:p>
          </p:txBody>
        </p:sp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0D76FEF4-AC23-4AC7-8CB5-8413D948459A}"/>
                </a:ext>
              </a:extLst>
            </p:cNvPr>
            <p:cNvSpPr/>
            <p:nvPr/>
          </p:nvSpPr>
          <p:spPr>
            <a:xfrm>
              <a:off x="9782174" y="5137718"/>
              <a:ext cx="504825" cy="733425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286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LINQ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306315" y="1569308"/>
            <a:ext cx="1144084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LINQ</a:t>
            </a:r>
            <a:r>
              <a:rPr lang="ko-KR" altLang="en-US" sz="1600" dirty="0"/>
              <a:t>란 </a:t>
            </a:r>
            <a:r>
              <a:rPr lang="en-US" altLang="ko-KR" sz="1600" dirty="0"/>
              <a:t>Language Integrated Query </a:t>
            </a:r>
            <a:r>
              <a:rPr lang="ko-KR" altLang="en-US" sz="1600" dirty="0"/>
              <a:t>라고 해서 특정 </a:t>
            </a:r>
            <a:r>
              <a:rPr lang="ko-KR" altLang="en-US" sz="1600" dirty="0" err="1"/>
              <a:t>데이터들에서</a:t>
            </a:r>
            <a:r>
              <a:rPr lang="ko-KR" altLang="en-US" sz="1600" dirty="0"/>
              <a:t> </a:t>
            </a:r>
            <a:r>
              <a:rPr lang="en-US" altLang="ko-KR" sz="1600" dirty="0"/>
              <a:t>Query</a:t>
            </a:r>
            <a:r>
              <a:rPr lang="ko-KR" altLang="en-US" sz="1600" dirty="0"/>
              <a:t>를 하여 데이터를 빠르고 편리하게 추출하는 방식이라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해당기능은 </a:t>
            </a:r>
            <a:r>
              <a:rPr lang="en-US" altLang="ko-KR" sz="1600" dirty="0"/>
              <a:t>C# 3.0</a:t>
            </a:r>
            <a:r>
              <a:rPr lang="ko-KR" altLang="en-US" sz="1600" dirty="0"/>
              <a:t>부터 추가가 되기 시작한 문법이다</a:t>
            </a:r>
            <a:r>
              <a:rPr lang="en-US" altLang="ko-KR" sz="1600" dirty="0"/>
              <a:t>. </a:t>
            </a:r>
            <a:r>
              <a:rPr lang="ko-KR" altLang="en-US" sz="1600" dirty="0"/>
              <a:t>기본적으로 람다표현식을 사용하여 간결하고 가독성 좋게 작성 가능하다</a:t>
            </a:r>
            <a:r>
              <a:rPr lang="en-US" altLang="ko-KR" sz="1600" dirty="0"/>
              <a:t>. Query</a:t>
            </a:r>
            <a:r>
              <a:rPr lang="ko-KR" altLang="en-US" sz="1600" dirty="0"/>
              <a:t>를 하는 데에는 </a:t>
            </a:r>
            <a:r>
              <a:rPr lang="en-US" altLang="ko-KR" sz="1600" dirty="0"/>
              <a:t>SQL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 SQL </a:t>
            </a:r>
            <a:r>
              <a:rPr lang="ko-KR" altLang="en-US" sz="1600" dirty="0"/>
              <a:t>이란 </a:t>
            </a:r>
            <a:r>
              <a:rPr lang="en-US" altLang="ko-KR" sz="1600" dirty="0"/>
              <a:t>Structured Query Language</a:t>
            </a:r>
            <a:r>
              <a:rPr lang="ko-KR" altLang="en-US" sz="1600" dirty="0"/>
              <a:t>의 약자이다</a:t>
            </a:r>
            <a:r>
              <a:rPr lang="en-US" altLang="ko-KR" sz="1600" dirty="0"/>
              <a:t>. </a:t>
            </a:r>
          </a:p>
          <a:p>
            <a:endParaRPr lang="en-US" altLang="ko-KR" sz="1600" dirty="0"/>
          </a:p>
          <a:p>
            <a:r>
              <a:rPr lang="en-US" altLang="ko-KR" sz="1600" dirty="0"/>
              <a:t>SQL</a:t>
            </a:r>
            <a:r>
              <a:rPr lang="ko-KR" altLang="en-US" sz="1600" dirty="0"/>
              <a:t>에서 가장 많이 사용하는 문법은 다음 </a:t>
            </a:r>
            <a:r>
              <a:rPr lang="en-US" altLang="ko-KR" sz="1600" dirty="0"/>
              <a:t>4</a:t>
            </a:r>
            <a:r>
              <a:rPr lang="ko-KR" altLang="en-US" sz="1600" dirty="0"/>
              <a:t>가지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from : </a:t>
            </a:r>
            <a:r>
              <a:rPr lang="ko-KR" altLang="en-US" sz="1600" b="1" dirty="0"/>
              <a:t>어떤 데이터에서 찾을 것인가</a:t>
            </a:r>
            <a:endParaRPr lang="ko-KR" altLang="en-US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where : </a:t>
            </a:r>
            <a:r>
              <a:rPr lang="ko-KR" altLang="en-US" sz="1600" b="1" dirty="0"/>
              <a:t>어떤 조건으로 찾을 것인가</a:t>
            </a:r>
            <a:endParaRPr lang="ko-KR" altLang="en-US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order by : </a:t>
            </a:r>
            <a:r>
              <a:rPr lang="ko-KR" altLang="en-US" sz="1600" b="1" dirty="0"/>
              <a:t>어떤 항목을 기준으로 정렬할 것인가</a:t>
            </a:r>
            <a:endParaRPr lang="ko-KR" altLang="en-US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select : </a:t>
            </a:r>
            <a:r>
              <a:rPr lang="ko-KR" altLang="en-US" sz="1600" b="1" dirty="0"/>
              <a:t>어떤 항목을 추출할 것인가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en-US" altLang="ko-KR" sz="1600" dirty="0"/>
              <a:t>LINQ</a:t>
            </a:r>
            <a:r>
              <a:rPr lang="ko-KR" altLang="en-US" sz="1600" dirty="0"/>
              <a:t>는 이러한 </a:t>
            </a:r>
            <a:r>
              <a:rPr lang="en-US" altLang="ko-KR" sz="1600" dirty="0"/>
              <a:t>SQL</a:t>
            </a:r>
            <a:r>
              <a:rPr lang="ko-KR" altLang="en-US" sz="1600" dirty="0"/>
              <a:t>의 문법을 가지고 다양한 쿼리를 통해 데이터를 가공하고 집계하는 등에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전통적인 </a:t>
            </a:r>
            <a:r>
              <a:rPr lang="ko-KR" altLang="en-US" sz="1600" dirty="0" err="1"/>
              <a:t>방싱그로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가지고 특정 데이터들을 가공하고 집계내는 것도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LINQ</a:t>
            </a:r>
            <a:r>
              <a:rPr lang="ko-KR" altLang="en-US" sz="1600" dirty="0"/>
              <a:t>를 이용하면 빠르고 정확하게 데이터를 찾는 것이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더욱 중요한 가독성이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문장을 서술 하듯 질의를 하기 때문에 </a:t>
            </a:r>
            <a:r>
              <a:rPr lang="en-US" altLang="ko-KR" sz="1600" dirty="0"/>
              <a:t>for</a:t>
            </a:r>
            <a:r>
              <a:rPr lang="ko-KR" altLang="en-US" sz="1600" dirty="0"/>
              <a:t>와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사용하는 방식보다 가독성이 좋아 실수를 줄이고 유지보수가 쉽다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병렬로 처리도 가능하기 때문에 일반적으로 코드를 작성해서 데이터를 추출하는 가공방식보다 속도가 빠를 수 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441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LINQ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181232" y="1707806"/>
            <a:ext cx="5667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9</a:t>
            </a:r>
            <a:r>
              <a:rPr lang="ko-KR" altLang="en-US" sz="1400" dirty="0"/>
              <a:t>까지의 수중에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배수를 찾는 예제이다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from </a:t>
            </a:r>
            <a:r>
              <a:rPr lang="ko-KR" altLang="en-US" sz="1400" dirty="0"/>
              <a:t>문으로 </a:t>
            </a:r>
            <a:r>
              <a:rPr lang="en-US" altLang="ko-KR" sz="1400" dirty="0" err="1"/>
              <a:t>nums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9</a:t>
            </a:r>
            <a:r>
              <a:rPr lang="ko-KR" altLang="en-US" sz="1400" dirty="0"/>
              <a:t>까지의 </a:t>
            </a:r>
            <a:r>
              <a:rPr lang="ko-KR" altLang="en-US" sz="1400" dirty="0" err="1"/>
              <a:t>숫자중</a:t>
            </a:r>
            <a:r>
              <a:rPr lang="ko-KR" altLang="en-US" sz="1400" dirty="0"/>
              <a:t> 하나씩 추출하며 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ko-KR" altLang="en-US" sz="1400" dirty="0"/>
              <a:t>로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배수인지를 검사한다</a:t>
            </a:r>
            <a:r>
              <a:rPr lang="en-US" altLang="ko-KR" sz="1400" dirty="0"/>
              <a:t>. </a:t>
            </a:r>
            <a:r>
              <a:rPr lang="ko-KR" altLang="en-US" sz="1400" dirty="0"/>
              <a:t>검사결과가 참인 데이터인 </a:t>
            </a:r>
            <a:r>
              <a:rPr lang="en-US" altLang="ko-KR" sz="1400" dirty="0"/>
              <a:t>num</a:t>
            </a:r>
            <a:r>
              <a:rPr lang="ko-KR" altLang="en-US" sz="1400" dirty="0"/>
              <a:t>을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문으로 추출한다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결과를 변수 </a:t>
            </a:r>
            <a:r>
              <a:rPr lang="en-US" altLang="ko-KR" sz="1400" dirty="0" err="1"/>
              <a:t>numQuery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 foreach</a:t>
            </a:r>
            <a:r>
              <a:rPr lang="ko-KR" altLang="en-US" sz="1400" dirty="0"/>
              <a:t>문으로 결과를 출력한다</a:t>
            </a:r>
            <a:r>
              <a:rPr lang="en-US" altLang="ko-KR" sz="1400" dirty="0"/>
              <a:t>. LINQ</a:t>
            </a:r>
            <a:r>
              <a:rPr lang="ko-KR" altLang="en-US" sz="1400" dirty="0"/>
              <a:t>를 사용한 데이터 가공에 가장 기본적인 형태의 예제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27DDC-1213-446D-9B11-2593970E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7" y="3625033"/>
            <a:ext cx="4772025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227AD2-9923-4050-96F8-3CC3AD84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51" y="3091633"/>
            <a:ext cx="5734050" cy="3667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CFCF11-AE95-4219-948D-6F3EECB745AF}"/>
              </a:ext>
            </a:extLst>
          </p:cNvPr>
          <p:cNvSpPr/>
          <p:nvPr/>
        </p:nvSpPr>
        <p:spPr>
          <a:xfrm>
            <a:off x="7426670" y="2092526"/>
            <a:ext cx="4448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길이가 </a:t>
            </a:r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글자인 문자열을 찾는 것이다</a:t>
            </a:r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where</a:t>
            </a:r>
            <a:r>
              <a:rPr lang="ko-KR" altLang="en-US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에서 </a:t>
            </a:r>
            <a:r>
              <a:rPr lang="en-US" altLang="ko-KR" sz="1600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string.length</a:t>
            </a:r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==3 </a:t>
            </a:r>
            <a:r>
              <a:rPr lang="ko-KR" altLang="en-US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으로 문자길이가 </a:t>
            </a:r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인 것을 찾는다</a:t>
            </a:r>
            <a:r>
              <a:rPr lang="en-US" altLang="ko-KR" sz="16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400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LINQ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B253E-B203-44D2-8B0D-B8BDDB98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391" y="365126"/>
            <a:ext cx="5114925" cy="6438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8DEF91-973C-46B5-93F8-A3534FA17DA7}"/>
              </a:ext>
            </a:extLst>
          </p:cNvPr>
          <p:cNvSpPr/>
          <p:nvPr/>
        </p:nvSpPr>
        <p:spPr>
          <a:xfrm>
            <a:off x="223935" y="150304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점이상 학생만 이름순으로 출력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student </a:t>
            </a:r>
            <a:r>
              <a:rPr lang="ko-KR" altLang="en-US" dirty="0">
                <a:latin typeface="+mn-ea"/>
              </a:rPr>
              <a:t>클래스를 선언하여 이름과 점수를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객체를 만들어서 학생들의 정보를 저장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그래서 해당 객체에 점수가 </a:t>
            </a:r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점이상인 학생들을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where </a:t>
            </a:r>
            <a:r>
              <a:rPr lang="ko-KR" altLang="en-US" dirty="0">
                <a:latin typeface="+mn-ea"/>
              </a:rPr>
              <a:t>문으로 검사하여 추출하고 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orderby</a:t>
            </a:r>
            <a:r>
              <a:rPr lang="ko-KR" altLang="en-US" dirty="0">
                <a:latin typeface="+mn-ea"/>
              </a:rPr>
              <a:t>를 사용하여 이름순으로 정렬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select </a:t>
            </a:r>
            <a:r>
              <a:rPr lang="ko-KR" altLang="en-US" dirty="0">
                <a:latin typeface="+mn-ea"/>
              </a:rPr>
              <a:t>에서 학생의 이름만을 추출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orderby</a:t>
            </a:r>
            <a:r>
              <a:rPr lang="ko-KR" altLang="en-US" dirty="0">
                <a:latin typeface="+mn-ea"/>
              </a:rPr>
              <a:t>는 </a:t>
            </a:r>
            <a:r>
              <a:rPr lang="en-US" altLang="ko-KR" dirty="0" err="1">
                <a:latin typeface="+mn-ea"/>
              </a:rPr>
              <a:t>orderby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정렬 기준 </a:t>
            </a:r>
            <a:r>
              <a:rPr lang="en-US" altLang="ko-KR" dirty="0">
                <a:latin typeface="+mn-ea"/>
              </a:rPr>
              <a:t>ascending</a:t>
            </a:r>
            <a:r>
              <a:rPr lang="ko-KR" altLang="en-US" dirty="0">
                <a:latin typeface="+mn-ea"/>
              </a:rPr>
              <a:t> 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오름차순 정렬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기본으로 오름차순</a:t>
            </a:r>
            <a:r>
              <a:rPr lang="en-US" altLang="ko-KR" dirty="0">
                <a:latin typeface="+mn-ea"/>
              </a:rPr>
              <a:t>(ascending)</a:t>
            </a:r>
            <a:r>
              <a:rPr lang="ko-KR" altLang="en-US" dirty="0">
                <a:latin typeface="+mn-ea"/>
              </a:rPr>
              <a:t>이며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내림차순으로 하고 싶다면 </a:t>
            </a:r>
            <a:r>
              <a:rPr lang="en-US" altLang="ko-KR" dirty="0">
                <a:latin typeface="+mn-ea"/>
              </a:rPr>
              <a:t>descending. </a:t>
            </a:r>
          </a:p>
          <a:p>
            <a:r>
              <a:rPr lang="ko-KR" altLang="en-US" dirty="0">
                <a:latin typeface="+mn-ea"/>
              </a:rPr>
              <a:t>디폴트는 오름차순인 </a:t>
            </a:r>
            <a:r>
              <a:rPr lang="en-US" altLang="ko-KR" dirty="0">
                <a:latin typeface="+mn-ea"/>
              </a:rPr>
              <a:t>ascending</a:t>
            </a:r>
            <a:r>
              <a:rPr lang="ko-KR" altLang="en-US" dirty="0">
                <a:latin typeface="+mn-ea"/>
              </a:rPr>
              <a:t>이기 때문에 반드시 명시할 필요는 없다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567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C# </a:t>
            </a:r>
            <a:r>
              <a:rPr lang="ko-KR" altLang="en-US" dirty="0"/>
              <a:t>변수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LINQ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Lambda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Data</a:t>
            </a:r>
            <a:r>
              <a:rPr lang="ko-KR" altLang="en-US" dirty="0"/>
              <a:t>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8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WPF </a:t>
            </a:r>
            <a:r>
              <a:rPr lang="ko-KR" altLang="en-US" sz="3600" b="1" dirty="0"/>
              <a:t>쓰는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 </a:t>
            </a:r>
            <a:r>
              <a:rPr lang="ko-KR" altLang="en-US" dirty="0"/>
              <a:t>기존의 </a:t>
            </a:r>
            <a:r>
              <a:rPr lang="en-US" altLang="ko-KR" dirty="0"/>
              <a:t>MFC</a:t>
            </a:r>
            <a:r>
              <a:rPr lang="ko-KR" altLang="en-US" dirty="0"/>
              <a:t>프로그래밍은 비트맵 이미지 여서 하나하나의 점으로 이루어진 이미지이므로 파일의 크기를 크고 작게 변경하면 계단현상이라는 굴곡이 생긴다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그러나 벡터기반의 이미지는 이미지를 구성하는 점과 점 사이를 크기의 변화에 따라 재계산해서 </a:t>
            </a:r>
            <a:r>
              <a:rPr lang="ko-KR" altLang="en-US" dirty="0" err="1"/>
              <a:t>다시그려주기</a:t>
            </a:r>
            <a:r>
              <a:rPr lang="ko-KR" altLang="en-US" dirty="0"/>
              <a:t> 때문에 계단현상이 일어나지 않고 원하는 크기에 맞게 깔끔한 이미지를 그릴 수 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dirty="0"/>
              <a:t>XAML</a:t>
            </a:r>
            <a:r>
              <a:rPr lang="ko-KR" altLang="en-US" dirty="0"/>
              <a:t>을 이용하여 벡터기반 이미지를 지원 하기 때문에 </a:t>
            </a:r>
            <a:r>
              <a:rPr lang="en-US" altLang="ko-KR" dirty="0"/>
              <a:t>WPF</a:t>
            </a:r>
            <a:r>
              <a:rPr lang="ko-KR" altLang="en-US" dirty="0"/>
              <a:t>를 쓴다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는 기존 프로그래밍의 안 좋은 그래픽 표현 부분을 </a:t>
            </a:r>
            <a:r>
              <a:rPr lang="ko-KR" altLang="en-US" dirty="0" err="1"/>
              <a:t>이쁘게</a:t>
            </a:r>
            <a:r>
              <a:rPr lang="ko-KR" altLang="en-US" dirty="0"/>
              <a:t> 잘 </a:t>
            </a:r>
            <a:r>
              <a:rPr lang="ko-KR" altLang="en-US" dirty="0" err="1"/>
              <a:t>안깨지고</a:t>
            </a:r>
            <a:r>
              <a:rPr lang="ko-KR" altLang="en-US" dirty="0"/>
              <a:t> </a:t>
            </a:r>
            <a:r>
              <a:rPr lang="ko-KR" altLang="en-US" dirty="0" err="1"/>
              <a:t>만들수</a:t>
            </a:r>
            <a:r>
              <a:rPr lang="ko-KR" altLang="en-US" dirty="0"/>
              <a:t> 있는 윈도우 기반 그래픽 기술이다</a:t>
            </a:r>
            <a:r>
              <a:rPr lang="en-US" altLang="ko-KR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041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Lambda - </a:t>
            </a:r>
            <a:r>
              <a:rPr lang="ko-KR" altLang="en-US" sz="3600" b="1" dirty="0" err="1"/>
              <a:t>람다식</a:t>
            </a:r>
            <a:r>
              <a:rPr lang="en-US" altLang="ko-KR" sz="3600" b="1" dirty="0"/>
              <a:t>(Lambda Expression)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0AA13-C741-4377-A90C-D9FE8B32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6" y="4357815"/>
            <a:ext cx="5391407" cy="19974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779C26-8511-4FA5-A6CB-07919FF1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1" y="2034746"/>
            <a:ext cx="5276850" cy="4181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676BB-7BC8-4313-8057-A128689A6EBB}"/>
              </a:ext>
            </a:extLst>
          </p:cNvPr>
          <p:cNvSpPr txBox="1"/>
          <p:nvPr/>
        </p:nvSpPr>
        <p:spPr>
          <a:xfrm>
            <a:off x="223936" y="2034746"/>
            <a:ext cx="598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람다식은 </a:t>
            </a:r>
            <a:r>
              <a:rPr lang="ko-KR" altLang="en-US" dirty="0" err="1"/>
              <a:t>무명메소드를</a:t>
            </a:r>
            <a:r>
              <a:rPr lang="ko-KR" altLang="en-US" dirty="0"/>
              <a:t> 단순한 계산식으로 표현한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식으로 </a:t>
            </a:r>
            <a:r>
              <a:rPr lang="ko-KR" altLang="en-US" dirty="0" err="1"/>
              <a:t>무명메소드</a:t>
            </a:r>
            <a:r>
              <a:rPr lang="ko-KR" altLang="en-US" dirty="0"/>
              <a:t> 비해 상당히 간결하게 표현되는 것을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람다식은 매개변수로 전달되는 </a:t>
            </a:r>
            <a:r>
              <a:rPr lang="en-US" altLang="ko-KR" dirty="0"/>
              <a:t>a, b</a:t>
            </a:r>
            <a:r>
              <a:rPr lang="ko-KR" altLang="en-US" dirty="0"/>
              <a:t>의 변수타입까지도 생략할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389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Lambda – </a:t>
            </a:r>
            <a:r>
              <a:rPr lang="ko-KR" altLang="en-US" sz="3600" b="1" dirty="0"/>
              <a:t>문형식의 </a:t>
            </a:r>
            <a:r>
              <a:rPr lang="ko-KR" altLang="en-US" sz="3600" b="1" dirty="0" err="1"/>
              <a:t>람다식</a:t>
            </a:r>
            <a:r>
              <a:rPr lang="en-US" altLang="ko-KR" sz="3600" b="1" dirty="0"/>
              <a:t>(Lambda Expression)</a:t>
            </a:r>
            <a:endParaRPr lang="ko-KR" altLang="en-US"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DE03B-9D11-4A84-A2AC-DF81CAC9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56" y="1595051"/>
            <a:ext cx="5800725" cy="43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1C1DD-4E2C-4851-9DF8-5FEFD0C02439}"/>
              </a:ext>
            </a:extLst>
          </p:cNvPr>
          <p:cNvSpPr txBox="1"/>
          <p:nvPr/>
        </p:nvSpPr>
        <p:spPr>
          <a:xfrm>
            <a:off x="388692" y="2690336"/>
            <a:ext cx="483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람다식은</a:t>
            </a:r>
            <a:r>
              <a:rPr lang="en-US" altLang="ko-KR" dirty="0"/>
              <a:t> </a:t>
            </a:r>
            <a:r>
              <a:rPr lang="ko-KR" altLang="en-US" dirty="0"/>
              <a:t>단순한 계산식 하나만을 표현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람다식</a:t>
            </a:r>
            <a:r>
              <a:rPr lang="ko-KR" altLang="en-US" dirty="0"/>
              <a:t> 내에서 메소드처럼 다양한 처리를 해줄 수는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3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C# </a:t>
            </a:r>
            <a:r>
              <a:rPr lang="ko-KR" altLang="en-US" dirty="0"/>
              <a:t>변수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LINQ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Lambda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일반화</a:t>
            </a: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558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일반화 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9BD8-D937-48B1-84D2-1912278A26EF}"/>
              </a:ext>
            </a:extLst>
          </p:cNvPr>
          <p:cNvSpPr txBox="1"/>
          <p:nvPr/>
        </p:nvSpPr>
        <p:spPr>
          <a:xfrm>
            <a:off x="306314" y="1569308"/>
            <a:ext cx="11276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처리하는 로직은 같지만 형식이 다른 객체를 입력 받아 처리하는 코드 작성 시 </a:t>
            </a:r>
            <a:r>
              <a:rPr lang="ko-KR" altLang="en-US" dirty="0" err="1"/>
              <a:t>오버로딩하지</a:t>
            </a:r>
            <a:r>
              <a:rPr lang="ko-KR" altLang="en-US" dirty="0"/>
              <a:t> 않고 모든 형식을 지원하도록 프로그래밍 형식 매개변수</a:t>
            </a:r>
            <a:r>
              <a:rPr lang="en-US" altLang="ko-KR" dirty="0"/>
              <a:t>(Type Parameter), 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 프로그래밍</a:t>
            </a:r>
            <a:r>
              <a:rPr lang="en-US" altLang="ko-KR" dirty="0"/>
              <a:t>(Generic Programming)</a:t>
            </a:r>
            <a:r>
              <a:rPr lang="ko-KR" altLang="en-US" dirty="0"/>
              <a:t>은 </a:t>
            </a:r>
            <a:endParaRPr lang="en-US" altLang="ko-KR" dirty="0"/>
          </a:p>
          <a:p>
            <a:r>
              <a:rPr lang="ko-KR" altLang="en-US" b="1" dirty="0"/>
              <a:t>자료형</a:t>
            </a:r>
            <a:r>
              <a:rPr lang="en-US" altLang="ko-KR" b="1" dirty="0"/>
              <a:t>(Data Type)</a:t>
            </a:r>
            <a:r>
              <a:rPr lang="ko-KR" altLang="en-US" b="1" dirty="0"/>
              <a:t>을 일반화</a:t>
            </a:r>
            <a:r>
              <a:rPr lang="en-US" altLang="ko-KR" b="1" dirty="0"/>
              <a:t>(Generalization)</a:t>
            </a:r>
            <a:r>
              <a:rPr lang="ko-KR" altLang="en-US" dirty="0"/>
              <a:t>하는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dirty="0"/>
              <a:t>여기서 말하는 일반화란 특수한 개념으로부터 공통된 개념을 찾아 묶는 것을 이야기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만약 </a:t>
            </a:r>
            <a:r>
              <a:rPr lang="en-US" altLang="ko-KR" dirty="0" err="1"/>
              <a:t>Racos</a:t>
            </a:r>
            <a:r>
              <a:rPr lang="en-US" altLang="ko-KR" dirty="0"/>
              <a:t>() </a:t>
            </a:r>
            <a:r>
              <a:rPr lang="ko-KR" altLang="en-US" dirty="0"/>
              <a:t>라는 이름의 메소드가 있다고 가정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메소드를 </a:t>
            </a:r>
            <a:r>
              <a:rPr lang="en-US" altLang="ko-KR" dirty="0"/>
              <a:t>31</a:t>
            </a:r>
            <a:r>
              <a:rPr lang="ko-KR" altLang="en-US" dirty="0"/>
              <a:t>가지의 형식의 자료형을 지원하는 메소드를 만들어야 한다고 할 경우 내부 코드는 똑같은데 이것을 </a:t>
            </a:r>
            <a:r>
              <a:rPr lang="en-US" altLang="ko-KR" dirty="0"/>
              <a:t>31</a:t>
            </a:r>
            <a:r>
              <a:rPr lang="ko-KR" altLang="en-US" dirty="0"/>
              <a:t>개나 오버로딩을 해야 하니 이게 여간 귀찮은 일이 아닐 수 없다</a:t>
            </a:r>
            <a:r>
              <a:rPr lang="en-US" altLang="ko-KR" dirty="0"/>
              <a:t>. </a:t>
            </a:r>
            <a:r>
              <a:rPr lang="ko-KR" altLang="en-US" dirty="0"/>
              <a:t>이럴 경우 일반화를 시켜주면 아주 손쉽게 해결이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483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일반화 메소드</a:t>
            </a:r>
          </a:p>
        </p:txBody>
      </p:sp>
      <p:pic>
        <p:nvPicPr>
          <p:cNvPr id="1026" name="Picture 2" descr="https://mblogthumb-phinf.pstatic.net/20131109_80/nuberus_1384006840706aBzh2_PNG/20131109_231431.png?type=w2">
            <a:extLst>
              <a:ext uri="{FF2B5EF4-FFF2-40B4-BE49-F238E27FC236}">
                <a16:creationId xmlns:a16="http://schemas.microsoft.com/office/drawing/2014/main" id="{C45D9C21-3256-4614-9C1A-2C3DD333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10" y="1772194"/>
            <a:ext cx="4148742" cy="2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83738F-D71B-4553-B886-D12C4C7B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36" y="1361175"/>
            <a:ext cx="4962397" cy="52960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3C6DF9-2F8F-4A1B-B3E5-912EC16561EB}"/>
              </a:ext>
            </a:extLst>
          </p:cNvPr>
          <p:cNvSpPr/>
          <p:nvPr/>
        </p:nvSpPr>
        <p:spPr>
          <a:xfrm>
            <a:off x="223935" y="4602610"/>
            <a:ext cx="61439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붉은색을 보면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라는 이상하게 생긴 자료형이 있는 것을 알 수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라는 이름 대신 아무거나 써주어도 상관 없으나 관례적으로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자주 사용한다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형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(Type)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라는 뜻을 지니고 있어서 그런 듯 하다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 어떠한 자료형에도 대응이 가능하다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Main()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메소드의 내용을 보면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Copy()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메소드를 호출할 때 꺾쇠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&lt;&gt;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안에 내가 원하는 자료형을 써주면 해당 자료형으로 메소드가 호출이 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여기서는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int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만 예를 들었지만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어떠한 자료형이 들어가도 아무 문제 없다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45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일반화 클래스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mblogthumb-phinf.pstatic.net/20131109_196/nuberus_1384007590135EserS_PNG/20131109_232727.png?type=w2">
            <a:extLst>
              <a:ext uri="{FF2B5EF4-FFF2-40B4-BE49-F238E27FC236}">
                <a16:creationId xmlns:a16="http://schemas.microsoft.com/office/drawing/2014/main" id="{2CA45270-86F1-4863-BF82-FAD6A4A9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5" y="2724665"/>
            <a:ext cx="5316254" cy="17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DD8C28-BDF3-4F58-8232-FBDCE8DB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4" y="808639"/>
            <a:ext cx="5712146" cy="57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7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일반화 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E9F03-CFA9-4232-B1A1-366544BD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1252152"/>
            <a:ext cx="4099868" cy="54592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809593-CBE9-4E4D-914B-7A1AEAAF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72" y="2417219"/>
            <a:ext cx="5527125" cy="42942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2213B7-A5F9-47A0-8EA9-6FABBD040B0D}"/>
              </a:ext>
            </a:extLst>
          </p:cNvPr>
          <p:cNvSpPr/>
          <p:nvPr/>
        </p:nvSpPr>
        <p:spPr>
          <a:xfrm>
            <a:off x="5041684" y="365126"/>
            <a:ext cx="6208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 컬렉션 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ArrayList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, Stack, Queue, 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Hashtable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등은 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object </a:t>
            </a: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형식 기반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어떤 형식의 객체도 담을 수 있음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그러나 형식 변환이 자주 일어나 성능 문제가 발생할 수 있음</a:t>
            </a:r>
          </a:p>
          <a:p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 </a:t>
            </a:r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일반화 컬렉션은 위의 문제를 해결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컬렉션에서 사용할 형식이 결정되므로 쓸데없는 형식 변환이 일어나지 않음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잘못된 형식의 객체 삽입 방지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종류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: List, Queue, Stack, Dictionary </a:t>
            </a:r>
            <a:r>
              <a:rPr lang="ko-KR" altLang="en-US" sz="1200" dirty="0">
                <a:solidFill>
                  <a:srgbClr val="24292E"/>
                </a:solidFill>
                <a:latin typeface="-apple-system"/>
              </a:rPr>
              <a:t>등</a:t>
            </a:r>
            <a:endParaRPr lang="ko-KR" altLang="en-US" sz="12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225BD-D848-4702-9CD8-1391BF96D8CE}"/>
              </a:ext>
            </a:extLst>
          </p:cNvPr>
          <p:cNvSpPr txBox="1"/>
          <p:nvPr/>
        </p:nvSpPr>
        <p:spPr>
          <a:xfrm>
            <a:off x="10448925" y="3519233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수정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0910B2A3-27FF-4F9F-93C4-6E6361294A84}"/>
              </a:ext>
            </a:extLst>
          </p:cNvPr>
          <p:cNvSpPr/>
          <p:nvPr/>
        </p:nvSpPr>
        <p:spPr>
          <a:xfrm>
            <a:off x="9863137" y="3470843"/>
            <a:ext cx="504825" cy="73342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51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</a:t>
            </a:r>
            <a:endParaRPr lang="ko-KR" alt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AAEFF-2C5E-45CA-951A-A023CEE8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7" y="1339137"/>
            <a:ext cx="8795234" cy="47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7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 - </a:t>
            </a:r>
            <a:r>
              <a:rPr lang="en-US" altLang="ko-KR" sz="3600" b="1" dirty="0" err="1"/>
              <a:t>ArrayList</a:t>
            </a:r>
            <a:endParaRPr lang="ko-KR" alt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8B8CA-E9FB-4496-97EA-2C48A61D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1479347"/>
            <a:ext cx="4162035" cy="2328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87411-CD2B-46F8-A143-FCC6AF932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65" y="1389343"/>
            <a:ext cx="5829300" cy="519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5866BD-2CA2-4641-A829-76A4C693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92" y="4239534"/>
            <a:ext cx="4162036" cy="22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4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 - Queue</a:t>
            </a:r>
            <a:endParaRPr lang="ko-KR" alt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59230-8771-4CC9-B3C5-061AE078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620610"/>
            <a:ext cx="5857875" cy="440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FD643-330E-441E-9CAB-1717840E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05" y="1471417"/>
            <a:ext cx="4229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8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Hello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WPF</a:t>
            </a:r>
            <a:endParaRPr lang="ko-KR" altLang="en-US" sz="36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6B51D8-8CAE-4A66-9334-AFE367DE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1285099"/>
            <a:ext cx="9514703" cy="20159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6348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Window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x:Class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"WpfApplication1.MainWindow"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xmlns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"http://schemas.microsoft.com/winfx/2006/xaml/presentation"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xmlns:x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"http://schemas.microsoft.com/winfx/2006/xaml"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MainWindow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"350"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  <a:ea typeface="SFMono-Regular"/>
              </a:rPr>
              <a:t>"525"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  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Grid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  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Grid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Window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F14006-5116-4266-8A3A-68604AEA2FF2}"/>
              </a:ext>
            </a:extLst>
          </p:cNvPr>
          <p:cNvSpPr/>
          <p:nvPr/>
        </p:nvSpPr>
        <p:spPr>
          <a:xfrm>
            <a:off x="223935" y="3832928"/>
            <a:ext cx="962179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&lt;Window  </a:t>
            </a:r>
            <a:r>
              <a:rPr lang="en-US" altLang="ko-KR" dirty="0">
                <a:solidFill>
                  <a:srgbClr val="FF0000"/>
                </a:solidFill>
                <a:latin typeface="SFMono-Regular"/>
              </a:rPr>
              <a:t>x:Class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"WpfApplication1.MainWindow"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FF0000"/>
                </a:solidFill>
                <a:latin typeface="SFMono-Regular"/>
              </a:rPr>
              <a:t>xmlns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"http://schemas.microsoft.com/</a:t>
            </a:r>
            <a:r>
              <a:rPr lang="en-US" altLang="ko-KR" dirty="0" err="1">
                <a:solidFill>
                  <a:srgbClr val="A31515"/>
                </a:solidFill>
                <a:latin typeface="SFMono-Regular"/>
              </a:rPr>
              <a:t>winfx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/2006/</a:t>
            </a:r>
            <a:r>
              <a:rPr lang="en-US" altLang="ko-KR" dirty="0" err="1">
                <a:solidFill>
                  <a:srgbClr val="A31515"/>
                </a:solidFill>
                <a:latin typeface="SFMono-Regular"/>
              </a:rPr>
              <a:t>xaml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/presentation"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FF0000"/>
                </a:solidFill>
                <a:latin typeface="SFMono-Regular"/>
              </a:rPr>
              <a:t>xmlns:x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"http://schemas.microsoft.com/</a:t>
            </a:r>
            <a:r>
              <a:rPr lang="en-US" altLang="ko-KR" dirty="0" err="1">
                <a:solidFill>
                  <a:srgbClr val="A31515"/>
                </a:solidFill>
                <a:latin typeface="SFMono-Regular"/>
              </a:rPr>
              <a:t>winfx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/2006/</a:t>
            </a:r>
            <a:r>
              <a:rPr lang="en-US" altLang="ko-KR" dirty="0" err="1">
                <a:solidFill>
                  <a:srgbClr val="A31515"/>
                </a:solidFill>
                <a:latin typeface="SFMono-Regular"/>
              </a:rPr>
              <a:t>xaml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  <a:latin typeface="SFMono-Regular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SFMono-Regular"/>
              </a:rPr>
              <a:t>MainWindow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“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SFMono-Regular"/>
              </a:rPr>
              <a:t>Height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"350“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SFMono-Regular"/>
              </a:rPr>
              <a:t>Width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"525"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         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&lt;Grid&gt;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"Center“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"Center“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SFMono-Regular"/>
              </a:rPr>
              <a:t>FontSize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SFMono-Regular"/>
              </a:rPr>
              <a:t>"72"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&gt;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Hello, WPF!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en-US" altLang="ko-K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          </a:t>
            </a: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&lt;/Grid&gt;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SFMono-Regular"/>
              </a:rPr>
              <a:t>&lt;/Window&gt;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9DD3113-A226-462E-BC81-C17B39C8C696}"/>
              </a:ext>
            </a:extLst>
          </p:cNvPr>
          <p:cNvSpPr/>
          <p:nvPr/>
        </p:nvSpPr>
        <p:spPr>
          <a:xfrm>
            <a:off x="2880637" y="3389868"/>
            <a:ext cx="4308389" cy="354227"/>
          </a:xfrm>
          <a:prstGeom prst="downArrow">
            <a:avLst>
              <a:gd name="adj1" fmla="val 25526"/>
              <a:gd name="adj2" fmla="val 543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26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 - Stack</a:t>
            </a:r>
            <a:endParaRPr lang="ko-KR" alt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7475F-04DD-493E-856B-F51B9469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1138237"/>
            <a:ext cx="5114925" cy="549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C0351-4A1F-4E8D-B422-F941216B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19" y="1635124"/>
            <a:ext cx="4171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8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 - Dictionary</a:t>
            </a:r>
            <a:endParaRPr lang="ko-KR" alt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857E4-9298-470A-BB72-65FFD9F0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1608524"/>
            <a:ext cx="3209765" cy="3981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D91B09-3EFE-4304-B07F-DF8057CA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862" y="2830590"/>
            <a:ext cx="3694923" cy="2759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BA5F05-D92A-4B40-B33E-50E4F6A6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091" y="1663699"/>
            <a:ext cx="4991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41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컬렉션</a:t>
            </a:r>
            <a:r>
              <a:rPr lang="en-US" altLang="ko-KR" sz="3600" b="1" dirty="0"/>
              <a:t>(Collection) - </a:t>
            </a:r>
            <a:r>
              <a:rPr lang="ko-KR" altLang="en-US" sz="3600" b="1" dirty="0"/>
              <a:t>성능문제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5A513-984F-42AF-B1EA-E4776BD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849565"/>
            <a:ext cx="271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ko-KR" altLang="ko-KR" sz="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43C863-16F6-4EB0-8B5D-E642A35C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629121"/>
            <a:ext cx="5962650" cy="1733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5FAD48-F680-460D-86CF-6DEF77A9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12" y="1188962"/>
            <a:ext cx="4923253" cy="53262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89FD86-671B-4042-848E-7E2E72D7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92" y="4787381"/>
            <a:ext cx="6000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Hello WPF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XAML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Controls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Data</a:t>
            </a:r>
            <a:r>
              <a:rPr lang="ko-KR" altLang="en-US" dirty="0"/>
              <a:t>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252152"/>
            <a:ext cx="11700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 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에서 개발한 </a:t>
            </a:r>
            <a:r>
              <a:rPr lang="en-US" altLang="ko-KR" sz="1600" dirty="0"/>
              <a:t>XML </a:t>
            </a:r>
            <a:r>
              <a:rPr lang="ko-KR" altLang="en-US" sz="1600" dirty="0"/>
              <a:t>기반 태그 언어 </a:t>
            </a:r>
            <a:r>
              <a:rPr lang="en-US" altLang="ko-KR" sz="1600" dirty="0"/>
              <a:t>Microsoft® Expression Blend™</a:t>
            </a:r>
            <a:r>
              <a:rPr lang="ko-KR" altLang="en-US" sz="1600" dirty="0"/>
              <a:t>에서 개발한 응용 프로그램을 시각적으로 표시하기 위해 내부적으로 사용되는 언어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XAML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C#</a:t>
            </a:r>
            <a:r>
              <a:rPr lang="ko-KR" altLang="en-US" sz="1600" dirty="0"/>
              <a:t>과 같은 프로그래밍 언어가 아닌 태그 언어를 이용해서 시각적으로 탁월한 </a:t>
            </a:r>
            <a:r>
              <a:rPr lang="en-US" altLang="ko-KR" sz="1600" dirty="0"/>
              <a:t>UI(</a:t>
            </a:r>
            <a:r>
              <a:rPr lang="ko-KR" altLang="en-US" sz="1600" dirty="0"/>
              <a:t>사용자 인터페이스</a:t>
            </a:r>
            <a:r>
              <a:rPr lang="en-US" altLang="ko-KR" sz="1600" dirty="0"/>
              <a:t>)</a:t>
            </a:r>
            <a:r>
              <a:rPr lang="ko-KR" altLang="en-US" sz="1600" dirty="0"/>
              <a:t>를 구성합니다</a:t>
            </a:r>
            <a:r>
              <a:rPr lang="en-US" altLang="ko-KR" sz="1600" dirty="0"/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컨트롤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도형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등의 요소를 정의함으로써 </a:t>
            </a:r>
            <a:r>
              <a:rPr lang="en-US" altLang="ko-KR" sz="1600" dirty="0"/>
              <a:t>XAML</a:t>
            </a:r>
            <a:r>
              <a:rPr lang="ko-KR" altLang="en-US" sz="1600" dirty="0"/>
              <a:t>로 정교한 </a:t>
            </a:r>
            <a:r>
              <a:rPr lang="en-US" altLang="ko-KR" sz="1600" dirty="0"/>
              <a:t>UI </a:t>
            </a:r>
            <a:r>
              <a:rPr lang="ko-KR" altLang="en-US" sz="1600" dirty="0"/>
              <a:t>문서를 완전하게 만들 수 있습니다</a:t>
            </a:r>
            <a:r>
              <a:rPr lang="en-US" altLang="ko-KR" sz="1600" dirty="0"/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XAML</a:t>
            </a:r>
            <a:r>
              <a:rPr lang="ko-KR" altLang="en-US" sz="1600" dirty="0"/>
              <a:t>은 </a:t>
            </a:r>
            <a:r>
              <a:rPr lang="en-US" altLang="ko-KR" sz="1600" dirty="0"/>
              <a:t>HTML</a:t>
            </a:r>
            <a:r>
              <a:rPr lang="ko-KR" altLang="en-US" sz="1600" dirty="0"/>
              <a:t>처럼 선언적이므로 응용 프로그램에 런타임 논리를 추가해야 하는 경우에는 코드를 추가해야 합니다</a:t>
            </a:r>
            <a:r>
              <a:rPr lang="en-US" altLang="ko-KR" sz="1600" dirty="0"/>
              <a:t>. </a:t>
            </a:r>
            <a:endParaRPr lang="ko-KR" alt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예를 들어 응용 프로그램이 </a:t>
            </a:r>
            <a:r>
              <a:rPr lang="en-US" altLang="ko-KR" sz="1600" dirty="0"/>
              <a:t>XAML</a:t>
            </a:r>
            <a:r>
              <a:rPr lang="ko-KR" altLang="en-US" sz="1600" dirty="0"/>
              <a:t>만 사용하는 경우</a:t>
            </a:r>
            <a:r>
              <a:rPr lang="en-US" altLang="ko-KR" sz="1600" dirty="0"/>
              <a:t>, UI </a:t>
            </a:r>
            <a:r>
              <a:rPr lang="ko-KR" altLang="en-US" sz="1600" dirty="0"/>
              <a:t>요소를 만들어 애니메이션 효과를 적용하거나 이벤트 트리거를 사용하여 해당 </a:t>
            </a:r>
            <a:r>
              <a:rPr lang="en-US" altLang="ko-KR" sz="1600" dirty="0"/>
              <a:t>UI </a:t>
            </a:r>
            <a:r>
              <a:rPr lang="ko-KR" altLang="en-US" sz="1600" dirty="0"/>
              <a:t>요소가 사용자 입력에 일정한 방식으로 응답하도록 구성할 수 있습니다</a:t>
            </a:r>
            <a:r>
              <a:rPr lang="en-US" altLang="ko-KR" sz="1600" dirty="0"/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그러나 응용 프로그램이 직접 계산을 수행하고 계산에 응답하거나 새로운 </a:t>
            </a:r>
            <a:r>
              <a:rPr lang="en-US" altLang="ko-KR" sz="1600" dirty="0"/>
              <a:t>UI </a:t>
            </a:r>
            <a:r>
              <a:rPr lang="ko-KR" altLang="en-US" sz="1600" dirty="0"/>
              <a:t>요소를 자동으로 만들 수 있으려면 코드를 추가해야 합니다</a:t>
            </a:r>
            <a:r>
              <a:rPr lang="en-US" altLang="ko-KR" sz="1600" dirty="0"/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XAML </a:t>
            </a:r>
            <a:r>
              <a:rPr lang="ko-KR" altLang="en-US" sz="1600" dirty="0"/>
              <a:t>응용 프로그램의 코드는 </a:t>
            </a:r>
            <a:r>
              <a:rPr lang="en-US" altLang="ko-KR" sz="1600" dirty="0"/>
              <a:t>XAML </a:t>
            </a:r>
            <a:r>
              <a:rPr lang="ko-KR" altLang="en-US" sz="1600" dirty="0"/>
              <a:t>문서가 아닌 별도의 파일에 저장됩니다</a:t>
            </a:r>
            <a:r>
              <a:rPr lang="en-US" altLang="ko-KR" sz="1600" dirty="0"/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이렇게 </a:t>
            </a:r>
            <a:r>
              <a:rPr lang="en-US" altLang="ko-KR" sz="1600" dirty="0"/>
              <a:t>UI </a:t>
            </a:r>
            <a:r>
              <a:rPr lang="ko-KR" altLang="en-US" sz="1600" dirty="0"/>
              <a:t>디자인과 기본 코드가 분리됨으로써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개발자와 디자이너는 상대방의 작업에 영향을 미치지 않으면서 한 프로젝트에서 더욱 긴밀하게 공동 작업을 할 수 있습니다</a:t>
            </a:r>
            <a:r>
              <a:rPr lang="en-US" altLang="ko-KR" sz="1600" dirty="0"/>
              <a:t>.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7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Element &amp; Attribute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36C0F-42E3-49A3-8D29-A696B0B31A9E}"/>
              </a:ext>
            </a:extLst>
          </p:cNvPr>
          <p:cNvSpPr txBox="1"/>
          <p:nvPr/>
        </p:nvSpPr>
        <p:spPr>
          <a:xfrm>
            <a:off x="245707" y="1354789"/>
            <a:ext cx="11700586" cy="49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XAML</a:t>
            </a:r>
            <a:r>
              <a:rPr lang="ko-KR" altLang="en-US" sz="1400" dirty="0"/>
              <a:t>은 </a:t>
            </a:r>
            <a:r>
              <a:rPr lang="en-US" altLang="ko-KR" sz="1400" dirty="0"/>
              <a:t>XML </a:t>
            </a:r>
            <a:r>
              <a:rPr lang="ko-KR" altLang="en-US" sz="1400" dirty="0"/>
              <a:t>기반의 언어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XAML</a:t>
            </a:r>
            <a:r>
              <a:rPr lang="ko-KR" altLang="en-US" sz="1400" dirty="0"/>
              <a:t>도 </a:t>
            </a:r>
            <a:r>
              <a:rPr lang="en-US" altLang="ko-KR" sz="1400" dirty="0"/>
              <a:t>XML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엘리먼트와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어트리뷰트라는</a:t>
            </a:r>
            <a:r>
              <a:rPr lang="ko-KR" altLang="en-US" sz="1400" dirty="0"/>
              <a:t> 개념을 고스란히 가지고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우선 </a:t>
            </a:r>
            <a:r>
              <a:rPr lang="en-US" altLang="ko-KR" sz="1400" dirty="0"/>
              <a:t>XML</a:t>
            </a:r>
            <a:r>
              <a:rPr lang="ko-KR" altLang="en-US" sz="1400" dirty="0"/>
              <a:t>에서의 </a:t>
            </a:r>
            <a:r>
              <a:rPr lang="ko-KR" altLang="en-US" sz="1400" dirty="0" err="1"/>
              <a:t>엘리먼트와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어트리뷰트의</a:t>
            </a:r>
            <a:r>
              <a:rPr lang="ko-KR" altLang="en-US" sz="1400" dirty="0"/>
              <a:t> 정의를 보면 </a:t>
            </a:r>
            <a:endParaRPr lang="en-US" altLang="ko-KR" sz="14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엘리먼트</a:t>
            </a:r>
            <a:r>
              <a:rPr lang="en-US" altLang="ko-KR" sz="1600" dirty="0"/>
              <a:t>(Element)</a:t>
            </a:r>
          </a:p>
          <a:p>
            <a:pPr lvl="1"/>
            <a:r>
              <a:rPr lang="en-US" altLang="ko-KR" sz="1400" dirty="0"/>
              <a:t>- XML </a:t>
            </a:r>
            <a:r>
              <a:rPr lang="ko-KR" altLang="en-US" sz="1400" dirty="0"/>
              <a:t>문서를 구성하는 기본이 되는 단위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작성 규칙</a:t>
            </a:r>
          </a:p>
          <a:p>
            <a:pPr lvl="1"/>
            <a:r>
              <a:rPr lang="ko-KR" altLang="en-US" sz="1400" dirty="0"/>
              <a:t>   * 시작 태그와 종료 태그가 쌍으로 존재해야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시작 태그와 종료 태그 사이에 </a:t>
            </a:r>
            <a:r>
              <a:rPr lang="ko-KR" altLang="en-US" sz="1400" dirty="0" err="1"/>
              <a:t>엘리먼트의</a:t>
            </a:r>
            <a:r>
              <a:rPr lang="ko-KR" altLang="en-US" sz="1400" dirty="0"/>
              <a:t> 내용으로 구성된다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   * </a:t>
            </a:r>
            <a:r>
              <a:rPr lang="ko-KR" altLang="en-US" sz="1400" dirty="0"/>
              <a:t>태그명은 대소문자를 구분한다</a:t>
            </a:r>
            <a:r>
              <a:rPr lang="en-US" altLang="ko-KR" sz="1400" dirty="0"/>
              <a:t>. </a:t>
            </a:r>
          </a:p>
          <a:p>
            <a:pPr lvl="1"/>
            <a:r>
              <a:rPr lang="en-US" altLang="ko-KR" sz="1400" dirty="0"/>
              <a:t>   * </a:t>
            </a:r>
            <a:r>
              <a:rPr lang="ko-KR" altLang="en-US" sz="1400" dirty="0"/>
              <a:t>종료 태그가 없는 빈 태그</a:t>
            </a:r>
            <a:r>
              <a:rPr lang="en-US" altLang="ko-KR" sz="1400" dirty="0"/>
              <a:t>(Empty Tag)</a:t>
            </a:r>
            <a:r>
              <a:rPr lang="ko-KR" altLang="en-US" sz="1400" dirty="0"/>
              <a:t>는 시작 태그 뒤에 </a:t>
            </a:r>
            <a:r>
              <a:rPr lang="en-US" altLang="ko-KR" sz="1400" dirty="0"/>
              <a:t>"/"</a:t>
            </a:r>
            <a:r>
              <a:rPr lang="ko-KR" altLang="en-US" sz="1400" dirty="0"/>
              <a:t>를 붙인다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   * </a:t>
            </a:r>
            <a:r>
              <a:rPr lang="ko-KR" altLang="en-US" sz="1400" dirty="0"/>
              <a:t>올바른 중첩 구조를 가져야 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어트리뷰트</a:t>
            </a:r>
            <a:r>
              <a:rPr lang="en-US" altLang="ko-KR" sz="1600" dirty="0"/>
              <a:t>(Attribute)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 err="1"/>
              <a:t>엘리먼트를</a:t>
            </a:r>
            <a:r>
              <a:rPr lang="ko-KR" altLang="en-US" sz="1400" dirty="0"/>
              <a:t> 꾸며주는 형용사 같은 역할을 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작성규칙</a:t>
            </a:r>
          </a:p>
          <a:p>
            <a:pPr lvl="1"/>
            <a:r>
              <a:rPr lang="ko-KR" altLang="en-US" sz="1400" dirty="0"/>
              <a:t>    * </a:t>
            </a:r>
            <a:r>
              <a:rPr lang="ko-KR" altLang="en-US" sz="1400" dirty="0" err="1"/>
              <a:t>어트리뷰트는</a:t>
            </a:r>
            <a:r>
              <a:rPr lang="ko-KR" altLang="en-US" sz="1400" dirty="0"/>
              <a:t> 이름과 값의 쌍으로 이루어진다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    * </a:t>
            </a:r>
            <a:r>
              <a:rPr lang="ko-KR" altLang="en-US" sz="1400" dirty="0" err="1"/>
              <a:t>어트리뷰트의</a:t>
            </a:r>
            <a:r>
              <a:rPr lang="ko-KR" altLang="en-US" sz="1400" dirty="0"/>
              <a:t> 값은 큰 따옴표</a:t>
            </a:r>
            <a:r>
              <a:rPr lang="en-US" altLang="ko-KR" sz="1400" dirty="0"/>
              <a:t>("")</a:t>
            </a:r>
            <a:r>
              <a:rPr lang="ko-KR" altLang="en-US" sz="1400" dirty="0"/>
              <a:t>나 작은 따옴표</a:t>
            </a:r>
            <a:r>
              <a:rPr lang="en-US" altLang="ko-KR" sz="1400" dirty="0"/>
              <a:t>('')</a:t>
            </a:r>
            <a:r>
              <a:rPr lang="ko-KR" altLang="en-US" sz="1400" dirty="0"/>
              <a:t>로 둘러 싸여져 있어야 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en-US" altLang="ko-KR" sz="1400" dirty="0"/>
              <a:t>XAML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XML</a:t>
            </a:r>
            <a:r>
              <a:rPr lang="ko-KR" altLang="en-US" sz="1400" dirty="0"/>
              <a:t>의 기본 개념에서 조금 더 나아가 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엘리먼트를</a:t>
            </a:r>
            <a:r>
              <a:rPr lang="ko-KR" altLang="en-US" sz="1400" dirty="0"/>
              <a:t> 닷넷 객체 혹은 구조체와 상응한다는 의미로 </a:t>
            </a:r>
            <a:r>
              <a:rPr lang="ko-KR" altLang="en-US" sz="1400" b="1" dirty="0">
                <a:solidFill>
                  <a:srgbClr val="FF0000"/>
                </a:solidFill>
              </a:rPr>
              <a:t>오브젝트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엘리먼트</a:t>
            </a:r>
            <a:r>
              <a:rPr lang="en-US" altLang="ko-KR" sz="1400" b="1" dirty="0">
                <a:solidFill>
                  <a:srgbClr val="FF0000"/>
                </a:solidFill>
              </a:rPr>
              <a:t>(object element)</a:t>
            </a:r>
            <a:r>
              <a:rPr lang="ko-KR" altLang="en-US" sz="1400" dirty="0"/>
              <a:t>라고 부르고</a:t>
            </a:r>
            <a:r>
              <a:rPr lang="en-US" altLang="ko-KR" sz="1400" dirty="0"/>
              <a:t>,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어트리뷰트는</a:t>
            </a:r>
            <a:r>
              <a:rPr lang="ko-KR" altLang="en-US" sz="1400" dirty="0"/>
              <a:t> 속성을 정의하는 </a:t>
            </a:r>
            <a:r>
              <a:rPr lang="ko-KR" altLang="en-US" sz="1400" b="1" dirty="0">
                <a:solidFill>
                  <a:srgbClr val="FF0000"/>
                </a:solidFill>
              </a:rPr>
              <a:t>프로퍼티 </a:t>
            </a:r>
            <a:r>
              <a:rPr lang="ko-KR" altLang="en-US" sz="14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1400" b="1" dirty="0">
                <a:solidFill>
                  <a:srgbClr val="FF0000"/>
                </a:solidFill>
              </a:rPr>
              <a:t>(property attribute)</a:t>
            </a:r>
            <a:r>
              <a:rPr lang="ko-KR" altLang="en-US" sz="1400" dirty="0"/>
              <a:t>와 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이벤트에 대한 정의를 지정하는 </a:t>
            </a:r>
            <a:r>
              <a:rPr lang="ko-KR" altLang="en-US" sz="1400" b="1" dirty="0">
                <a:solidFill>
                  <a:srgbClr val="FF0000"/>
                </a:solidFill>
              </a:rPr>
              <a:t>이벤트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1400" b="1" dirty="0">
                <a:solidFill>
                  <a:srgbClr val="FF0000"/>
                </a:solidFill>
              </a:rPr>
              <a:t>(event attribute)</a:t>
            </a:r>
            <a:r>
              <a:rPr lang="ko-KR" altLang="en-US" sz="1400" dirty="0"/>
              <a:t>로 구분하며</a:t>
            </a:r>
            <a:r>
              <a:rPr lang="en-US" altLang="ko-KR" sz="1400" dirty="0"/>
              <a:t>,  </a:t>
            </a:r>
          </a:p>
          <a:p>
            <a:r>
              <a:rPr lang="ko-KR" altLang="en-US" sz="1400" dirty="0"/>
              <a:t>프로퍼티 </a:t>
            </a:r>
            <a:r>
              <a:rPr lang="ko-KR" altLang="en-US" sz="1400" dirty="0" err="1"/>
              <a:t>어트리뷰트는</a:t>
            </a:r>
            <a:r>
              <a:rPr lang="ko-KR" altLang="en-US" sz="1400" dirty="0"/>
              <a:t> 프로퍼티로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어트리뷰트는</a:t>
            </a:r>
            <a:r>
              <a:rPr lang="ko-KR" altLang="en-US" sz="1400" dirty="0"/>
              <a:t> 이벤트로 각각 매핑이 됩니다</a:t>
            </a:r>
            <a:r>
              <a:rPr lang="en-US" altLang="ko-KR" sz="14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2752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XAML</a:t>
            </a:r>
            <a:r>
              <a:rPr lang="ko-KR" altLang="en-US" sz="3600" b="1" dirty="0"/>
              <a:t> 기본</a:t>
            </a:r>
            <a:r>
              <a:rPr lang="en-US" altLang="ko-KR" sz="3600" b="1" dirty="0"/>
              <a:t>(1)</a:t>
            </a:r>
            <a:endParaRPr lang="ko-KR" altLang="en-US" sz="36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3F0431-2FAB-494F-BCE2-444F22C5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1345458"/>
            <a:ext cx="11778341" cy="52706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XAML 태그들은 끝맺음 태그를 쓰거나 시작 태그에 슬래시를 써서 닫아야 합니다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&gt;&lt;/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&gt;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또는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/&gt;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수 많은 컨트롤들의 시작 태그와 끝맺음 태그 사이에는 속 내용을 넣을 수 있습니다. 이렇게 넣은 속 내용은 컨트롤의 내용이 됩니다. 예를 들어, 버튼 컨트롤은 시작 태그와 끝맺음 태그 사이에 텍스트 내용을 정의할 수 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HTML은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대소문자를 구분하지 않습니다. 하지만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XAML은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다릅니다. 컨트롤의 이름이 .NET 프레임워크의 타입과 연관되어 있어야 하기 때문입니다. 따라서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XAML에서는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컨트롤의 속성들과 연관이 있습니다.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FontWeight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Bold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+mn-ea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/&gt;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우리는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FontWeight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속성을 두꺼운 텍스트로 세팅했습니다.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속성도 세팅했습니다. 이는 시작 태그와 끝맺음 태그 사이에 텍스트를 써서 세팅하는 방법과 동일합니다. 하지만 컨트롤에 정의된 모든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속성은다음과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같이 메인 컨트롤의 하위 태그를 이용해서 세팅할 수도 있습니다.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Control-Dot-Property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표기법을 이용합니다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212529"/>
              </a:solidFill>
              <a:latin typeface="+mn-ea"/>
            </a:endParaRPr>
          </a:p>
          <a:p>
            <a:pPr lvl="0"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Button.FontWeight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Bold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Button.FontWeight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en-US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       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Button.Content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Button.Content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  <a:ea typeface="SFMono-Regular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 Unicode MS"/>
              <a:ea typeface="SFMono-Regular"/>
            </a:endParaRPr>
          </a:p>
          <a:p>
            <a:pPr lvl="0" latinLnBrk="0"/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&lt;/</a:t>
            </a:r>
            <a:r>
              <a:rPr lang="ko-KR" altLang="ko-KR" sz="1600" dirty="0" err="1">
                <a:solidFill>
                  <a:srgbClr val="0000FF"/>
                </a:solidFill>
                <a:latin typeface="Arial Unicode MS"/>
                <a:ea typeface="SFMono-Regular"/>
              </a:rPr>
              <a:t>Button</a:t>
            </a:r>
            <a:r>
              <a:rPr lang="ko-KR" altLang="ko-KR" sz="1600" dirty="0">
                <a:solidFill>
                  <a:srgbClr val="0000FF"/>
                </a:solidFill>
                <a:latin typeface="Arial Unicode MS"/>
                <a:ea typeface="SFMono-Regular"/>
              </a:rPr>
              <a:t>&gt;</a:t>
            </a:r>
            <a:endParaRPr lang="ko-KR" altLang="ko-KR" sz="1600" dirty="0"/>
          </a:p>
          <a:p>
            <a:pPr latinLnBrk="0"/>
            <a:endParaRPr lang="en-US" altLang="ko-KR" sz="1200" dirty="0">
              <a:solidFill>
                <a:srgbClr val="212529"/>
              </a:solidFill>
              <a:ea typeface="-apple-system"/>
            </a:endParaRPr>
          </a:p>
          <a:p>
            <a:pPr latinLnBrk="0"/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결과물은 위와 완벽하게 동일합니다. 이는 단지 문법의 차이일 뿐입니다. 하지만 많은 컨트롤들이 단순한 텍스트 외 다양한 내용들을 포함하고 있습니다.</a:t>
            </a: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 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그 예로 다른 컨트롤을 포함할 수 있습니다. 다음의 예제에서 우리는 하나의 버튼에 다른 색상의 텍스트들을 세팅할 것입니다. 버튼 안에 여러 개의 </a:t>
            </a:r>
            <a:r>
              <a:rPr lang="ko-KR" altLang="ko-KR" sz="1200" dirty="0" err="1">
                <a:solidFill>
                  <a:srgbClr val="212529"/>
                </a:solidFill>
                <a:ea typeface="-apple-system"/>
              </a:rPr>
              <a:t>TextBlock</a:t>
            </a:r>
            <a:r>
              <a:rPr lang="ko-KR" altLang="ko-KR" sz="1200" dirty="0">
                <a:solidFill>
                  <a:srgbClr val="212529"/>
                </a:solidFill>
                <a:ea typeface="-apple-system"/>
              </a:rPr>
              <a:t> 컨트롤을 사용합니다</a:t>
            </a: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585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5035</Words>
  <Application>Microsoft Office PowerPoint</Application>
  <PresentationFormat>와이드스크린</PresentationFormat>
  <Paragraphs>513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-apple-system</vt:lpstr>
      <vt:lpstr>Arial Unicode MS</vt:lpstr>
      <vt:lpstr>dotum</vt:lpstr>
      <vt:lpstr>SFMono-Regular</vt:lpstr>
      <vt:lpstr>맑은 고딕</vt:lpstr>
      <vt:lpstr>Arial</vt:lpstr>
      <vt:lpstr>Wingdings</vt:lpstr>
      <vt:lpstr>Office 테마</vt:lpstr>
      <vt:lpstr>WPF &amp; C#</vt:lpstr>
      <vt:lpstr>WPF</vt:lpstr>
      <vt:lpstr>1. Hello WPF  2. XAML  3. Controls  4. Data Binding</vt:lpstr>
      <vt:lpstr>WPF 쓰는 이유</vt:lpstr>
      <vt:lpstr>Hello WPF</vt:lpstr>
      <vt:lpstr>1. Hello WPF  2. XAML  3. Controls  4. Data Binding</vt:lpstr>
      <vt:lpstr>XAML이란?</vt:lpstr>
      <vt:lpstr>Element &amp; Attribute</vt:lpstr>
      <vt:lpstr>XAML 기본(1)</vt:lpstr>
      <vt:lpstr>XAML 기본(2)</vt:lpstr>
      <vt:lpstr>XAML의 루트 Element</vt:lpstr>
      <vt:lpstr>WPF Life Cycle</vt:lpstr>
      <vt:lpstr>XAML vs Code </vt:lpstr>
      <vt:lpstr>XAML, Event 그리고 Code-behind(코드 비하인드)</vt:lpstr>
      <vt:lpstr>1. XAML  2. Hello World!  3. Controls  4. Data Binding</vt:lpstr>
      <vt:lpstr>WPF Layout</vt:lpstr>
      <vt:lpstr>WPF Layout Container Control 종류</vt:lpstr>
      <vt:lpstr>WPF Layout Control – Canvas</vt:lpstr>
      <vt:lpstr>WPF Layout Control – WrapPanel</vt:lpstr>
      <vt:lpstr>WPF Layout Control – StackPanel</vt:lpstr>
      <vt:lpstr>WPF Layout Control – DockPanel</vt:lpstr>
      <vt:lpstr>WPF Layout Control – Grid</vt:lpstr>
      <vt:lpstr>WPF Layout Control – Grid : Spanning</vt:lpstr>
      <vt:lpstr>WPF Layout Control – Grid : Splitter</vt:lpstr>
      <vt:lpstr>WPF Layout Control – Grid Samples</vt:lpstr>
      <vt:lpstr>1. XAML  2. Hello World!  3. Controls  4. Data Binding</vt:lpstr>
      <vt:lpstr>C#</vt:lpstr>
      <vt:lpstr>1. C# 변수  2. LINQ  3. Lambda  4. 일반화(Generic)</vt:lpstr>
      <vt:lpstr>값형 &amp; 참조형</vt:lpstr>
      <vt:lpstr>C# 변수 7가지</vt:lpstr>
      <vt:lpstr>1. C# 변수  2. LINQ  3. Lambda  4. 일반화(Generic)</vt:lpstr>
      <vt:lpstr>Table 구조</vt:lpstr>
      <vt:lpstr>SQL(Structure Query Language)</vt:lpstr>
      <vt:lpstr>SQL(Structure Query Language) - 조회</vt:lpstr>
      <vt:lpstr>SQL(Structure Query Language)</vt:lpstr>
      <vt:lpstr>LINQ</vt:lpstr>
      <vt:lpstr>LINQ</vt:lpstr>
      <vt:lpstr>LINQ</vt:lpstr>
      <vt:lpstr>1. C# 변수  2. LINQ  3. Lambda  4. Data Binding</vt:lpstr>
      <vt:lpstr>Lambda - 람다식(Lambda Expression)</vt:lpstr>
      <vt:lpstr>Lambda – 문형식의 람다식(Lambda Expression)</vt:lpstr>
      <vt:lpstr>1. C# 변수  2. LINQ  3. Lambda  4. 일반화(Generic)</vt:lpstr>
      <vt:lpstr>일반화 프로그래밍</vt:lpstr>
      <vt:lpstr>일반화 메소드</vt:lpstr>
      <vt:lpstr>일반화 클래스</vt:lpstr>
      <vt:lpstr>일반화 컬렉션</vt:lpstr>
      <vt:lpstr>컬렉션(Collection)</vt:lpstr>
      <vt:lpstr>컬렉션(Collection) - ArrayList</vt:lpstr>
      <vt:lpstr>컬렉션(Collection) - Queue</vt:lpstr>
      <vt:lpstr>컬렉션(Collection) - Stack</vt:lpstr>
      <vt:lpstr>컬렉션(Collection) - Dictionary</vt:lpstr>
      <vt:lpstr>컬렉션(Collection) - 성능문제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in C#</dc:title>
  <dc:creator>Hong Anddy</dc:creator>
  <cp:lastModifiedBy>Hong Anddy</cp:lastModifiedBy>
  <cp:revision>81</cp:revision>
  <dcterms:created xsi:type="dcterms:W3CDTF">2020-02-06T10:16:14Z</dcterms:created>
  <dcterms:modified xsi:type="dcterms:W3CDTF">2020-02-14T10:09:06Z</dcterms:modified>
</cp:coreProperties>
</file>