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69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>
        <p:scale>
          <a:sx n="113" d="100"/>
          <a:sy n="113" d="100"/>
        </p:scale>
        <p:origin x="7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A622-2EF4-4AC6-AB1A-37E4CD1D1D3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BFE55-078A-4E6E-9368-B5637655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9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D2B86-1A9D-4C4E-AE44-71B2CECEE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E145D-B735-40AC-B36B-F25E395A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57698-625E-4F73-A902-43674C10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06BA-357A-441C-95A7-CEB279434556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84858-CEC4-4BDA-97A3-F480D94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40A20-6883-4A50-8E6C-DF6C2D55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11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2A8B7-7D95-4E72-9FBE-F3DD6B87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EAEB4-8A0D-47CD-8281-1A0DB55EA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A34F1-AEF5-4BC5-B977-640FAD61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DE9B-7457-4E75-BD56-244EF84FC228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2024A-6985-45BD-907A-0DF29E4F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5C020-6087-4BEA-B66B-A596547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70DE7F-B9E3-45D5-A591-9A1525872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5EF5B-6579-4533-B2B7-1FE0F28D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68B13-27D7-4FD3-AF1F-8F8B520B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2D21-146D-495C-8D4C-B83AD3E04055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89775-2CA9-4C3A-B8CF-E5F63E1F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DAB45-5857-484E-8C3C-092F7FC3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4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1D483-3FDB-4619-A726-D027A6A3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63E3A-0CD6-4B0C-ACF9-7DAF1E19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D523D-418A-4728-B0AE-06BD7586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B161-F8F1-4C8E-9CF5-86FDEF24D364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3149D-1752-40D7-89F4-A3E5E010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FAF18-ED03-4295-BF2E-9C1B3841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2AF88-47A1-43E8-A2F9-70A71FF6D4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05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51F3D-A65D-4A55-9179-8AC4346D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A291C7-095D-4577-81FE-756A235C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2E8B-A81B-414A-9704-FEB59267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50EC-8745-45C9-8F90-73CB6C8BD0FC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7F987-59A2-4691-A189-33B34A29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7EFD3-7883-4523-99AA-0B4A2EDB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43A11-C5E7-4635-8B64-DBEEF38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68233-153F-40DF-910A-614453AA3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D348F-3BE0-462D-A64E-44D008BD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F867-9DDC-4F83-8D71-9EF7066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9FA-6505-465F-B771-E018F8ACEA03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866A8-B49A-495C-A373-E15008EE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0A8B3-0084-440F-B058-896EAB3C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C067-ADA9-4EBE-BB5A-D788462E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BB6AC-E031-4966-A910-12CF66B2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DFA64-5242-45E1-940E-881DF785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F3CF1A-2CAD-44BF-B984-8F9E35C4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22D59A-EE0A-4975-A826-C8231D80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656CA-CE95-4E16-AE6D-7B126D32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C610-FEF7-4964-AFBA-232FE45FB448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AF310-688B-415B-94F2-2F645485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D4AEAD-F26C-4E65-AFE7-8FE97E7C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9E05-914C-410C-931F-A9ECC8AE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882F15-25A8-4483-960B-2800DEEE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9B74-360C-4AF4-9F0B-B8E7298F5695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BAEAE-1B68-48D3-ACF6-1200E50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F01586-E861-4A3E-8928-516E2F91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908D49-73E0-4AB1-A5D3-D27F5419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6737-F328-43CF-8903-C3DA873AB291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5D8B69-B4AA-4BB6-8F97-6369FF23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65F7F-03BA-4866-87A0-7563677B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8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52E21-CC14-4FE7-BEA0-2A29CBC2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69767-B4F9-4AED-875C-295908CA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6FBE1-2C5C-44F8-8B17-1F47AA3CA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85E5F-E376-4F5D-9852-38027A57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CD0B-03BA-41FD-BBF0-801E94D4C3A6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59DB4-2605-4848-AD02-9524DDA4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044C2-6EFB-4D01-9BB2-64345FB0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0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86FB9-FBC5-49C1-A04A-00B36E26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336405-677C-45E4-88D8-0967BB0A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73C33-BE6C-47B7-9670-D6743E8E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D4FAA-3760-4E9A-9D0F-B1852F8C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139F-0DFA-48B8-A365-12DC31CCAAFE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468C6-52B5-48BE-A3E1-7B52B70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9345-B4DC-47F8-BBCA-7FBF40E1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7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F85C9D-5C33-48C4-9265-DCF612CF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3CBA4-58DA-441B-A27E-3651C697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C6660-87F3-4C6E-B9BE-6D9A301CF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EA74-50BF-4C7B-8847-0A65CF84AC88}" type="datetime1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4004E-88CA-42DA-A36F-C48E7F2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52034-A2A3-4BA4-ABCE-3C2B63F8E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4EA3C-387B-44CD-AFC5-82F3A0A6D2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/standards/Ecma-262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B3E2-320B-4A8D-9393-0730392E5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/>
              <a:t>Javascript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28D0A-4AED-4CCC-A4DC-20DD8D0B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RACOS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Javascript</a:t>
            </a:r>
            <a:r>
              <a:rPr lang="en-US" altLang="ko-KR" sz="3200" dirty="0"/>
              <a:t>(</a:t>
            </a:r>
            <a:r>
              <a:rPr lang="ko-KR" altLang="en-US" sz="3200" dirty="0"/>
              <a:t>자바스크립트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200" b="1" dirty="0"/>
              <a:t>자바스크립트</a:t>
            </a:r>
            <a:r>
              <a:rPr lang="en-US" altLang="ko-KR" sz="1200" b="1" dirty="0"/>
              <a:t>(JavaScript)</a:t>
            </a:r>
            <a:r>
              <a:rPr lang="ko-KR" altLang="en-US" sz="1200" b="1" dirty="0"/>
              <a:t>란</a:t>
            </a:r>
            <a:r>
              <a:rPr lang="en-US" altLang="ko-KR" sz="1200" b="1" dirty="0"/>
              <a:t>?</a:t>
            </a:r>
          </a:p>
          <a:p>
            <a:pPr>
              <a:lnSpc>
                <a:spcPct val="50000"/>
              </a:lnSpc>
            </a:pPr>
            <a:r>
              <a:rPr lang="ko-KR" altLang="en-US" sz="1200" dirty="0"/>
              <a:t>자바스크립트</a:t>
            </a:r>
            <a:r>
              <a:rPr lang="en-US" altLang="ko-KR" sz="1200" dirty="0"/>
              <a:t>(JavaScript)</a:t>
            </a:r>
            <a:r>
              <a:rPr lang="ko-KR" altLang="en-US" sz="1200" dirty="0"/>
              <a:t>는 객체</a:t>
            </a:r>
            <a:r>
              <a:rPr lang="en-US" altLang="ko-KR" sz="1200" dirty="0"/>
              <a:t>(object) </a:t>
            </a:r>
            <a:r>
              <a:rPr lang="ko-KR" altLang="en-US" sz="1200" dirty="0"/>
              <a:t>기반의 스크립트 언어입니다</a:t>
            </a: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en-US" altLang="ko-KR" sz="1200" dirty="0"/>
              <a:t>HTML</a:t>
            </a:r>
            <a:r>
              <a:rPr lang="ko-KR" altLang="en-US" sz="1200" dirty="0"/>
              <a:t>로는 웹의 내용을 작성하고</a:t>
            </a:r>
            <a:r>
              <a:rPr lang="en-US" altLang="ko-KR" sz="1200" dirty="0"/>
              <a:t>, CSS</a:t>
            </a:r>
            <a:r>
              <a:rPr lang="ko-KR" altLang="en-US" sz="1200" dirty="0"/>
              <a:t>로는 웹을 디자인하며</a:t>
            </a:r>
            <a:r>
              <a:rPr lang="en-US" altLang="ko-KR" sz="1200" dirty="0"/>
              <a:t>, </a:t>
            </a:r>
            <a:r>
              <a:rPr lang="ko-KR" altLang="en-US" sz="1200" dirty="0"/>
              <a:t>자바스크립트로는 웹의 동작을 구현할 수 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ko-KR" altLang="en-US" sz="1200" dirty="0"/>
              <a:t>자바스크립트는 주로 웹 브라우저에서 사용되나</a:t>
            </a:r>
            <a:r>
              <a:rPr lang="en-US" altLang="ko-KR" sz="1200" dirty="0"/>
              <a:t>, Node.js</a:t>
            </a:r>
            <a:r>
              <a:rPr lang="ko-KR" altLang="en-US" sz="1200" dirty="0"/>
              <a:t>와 같은 프레임워크를 사용하면 서버 측 프로그래밍에서도 사용할 수 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ko-KR" altLang="en-US" sz="1200" dirty="0"/>
              <a:t>현재 컴퓨터나 스마트폰 등에 포함된 대부분의 웹 브라우저에는 자바스크립트 인터프리터가 내장되어 있습니다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/>
              <a:t>자바스크립트의 역사</a:t>
            </a:r>
          </a:p>
          <a:p>
            <a:pPr>
              <a:lnSpc>
                <a:spcPct val="50000"/>
              </a:lnSpc>
            </a:pPr>
            <a:r>
              <a:rPr lang="ko-KR" altLang="en-US" sz="1200" dirty="0"/>
              <a:t>자바스크립트는 </a:t>
            </a:r>
            <a:r>
              <a:rPr lang="en-US" altLang="ko-KR" sz="1200" dirty="0"/>
              <a:t>1995</a:t>
            </a:r>
            <a:r>
              <a:rPr lang="ko-KR" altLang="en-US" sz="1200" dirty="0"/>
              <a:t>년에 </a:t>
            </a:r>
            <a:r>
              <a:rPr lang="ko-KR" altLang="en-US" sz="1200" dirty="0" err="1"/>
              <a:t>넷스케이프</a:t>
            </a:r>
            <a:r>
              <a:rPr lang="en-US" altLang="ko-KR" sz="1200" dirty="0"/>
              <a:t>(Netscape)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브렌던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아이크</a:t>
            </a:r>
            <a:r>
              <a:rPr lang="en-US" altLang="ko-KR" sz="1200" dirty="0"/>
              <a:t>(Brendan </a:t>
            </a:r>
            <a:r>
              <a:rPr lang="en-US" altLang="ko-KR" sz="1200" dirty="0" err="1"/>
              <a:t>Eich</a:t>
            </a:r>
            <a:r>
              <a:rPr lang="en-US" altLang="ko-KR" sz="1200" dirty="0"/>
              <a:t>)</a:t>
            </a:r>
            <a:r>
              <a:rPr lang="ko-KR" altLang="en-US" sz="1200" dirty="0"/>
              <a:t>에 의해 만들어졌습니다</a:t>
            </a:r>
            <a:r>
              <a:rPr lang="en-US" altLang="ko-KR" sz="1200" dirty="0"/>
              <a:t>.</a:t>
            </a:r>
          </a:p>
          <a:p>
            <a:pPr>
              <a:lnSpc>
                <a:spcPct val="50000"/>
              </a:lnSpc>
            </a:pPr>
            <a:r>
              <a:rPr lang="ko-KR" altLang="en-US" sz="1200" dirty="0"/>
              <a:t>처음에는 </a:t>
            </a:r>
            <a:r>
              <a:rPr lang="ko-KR" altLang="en-US" sz="1200" dirty="0" err="1"/>
              <a:t>모카</a:t>
            </a:r>
            <a:r>
              <a:rPr lang="en-US" altLang="ko-KR" sz="1200" dirty="0"/>
              <a:t>(Mocha)</a:t>
            </a:r>
            <a:r>
              <a:rPr lang="ko-KR" altLang="en-US" sz="1200" dirty="0"/>
              <a:t>라는 이름으로 개발되었으나</a:t>
            </a:r>
            <a:r>
              <a:rPr lang="en-US" altLang="ko-KR" sz="1200" dirty="0"/>
              <a:t>, </a:t>
            </a:r>
            <a:r>
              <a:rPr lang="ko-KR" altLang="en-US" sz="1200" dirty="0"/>
              <a:t>그 후에 라이브스크립트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LiveScript</a:t>
            </a:r>
            <a:r>
              <a:rPr lang="en-US" altLang="ko-KR" sz="1200" dirty="0"/>
              <a:t>), </a:t>
            </a:r>
            <a:r>
              <a:rPr lang="ko-KR" altLang="en-US" sz="1200" dirty="0"/>
              <a:t>최종적으로는 자바스크립트</a:t>
            </a:r>
            <a:r>
              <a:rPr lang="en-US" altLang="ko-KR" sz="1200" dirty="0"/>
              <a:t>(JavaScript)</a:t>
            </a:r>
            <a:r>
              <a:rPr lang="ko-KR" altLang="en-US" sz="1200" dirty="0"/>
              <a:t>라는 이름으로 변경됩니다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/>
              <a:t>자바스크립트의 특징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/>
              <a:t>1. </a:t>
            </a:r>
            <a:r>
              <a:rPr lang="ko-KR" altLang="en-US" sz="1200" dirty="0"/>
              <a:t>자바스크립트는 객체 기반의 스크립트 언어입니다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자바스크립트는 동적이며</a:t>
            </a:r>
            <a:r>
              <a:rPr lang="en-US" altLang="ko-KR" sz="1200" dirty="0"/>
              <a:t>, </a:t>
            </a:r>
            <a:r>
              <a:rPr lang="ko-KR" altLang="en-US" sz="1200" dirty="0"/>
              <a:t>타입을 명시할 필요가 없는 인터프리터 언어입니다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/>
              <a:t>3. </a:t>
            </a:r>
            <a:r>
              <a:rPr lang="ko-KR" altLang="en-US" sz="1200" dirty="0"/>
              <a:t>자바스크립트는 객체 지향형 프로그래밍과 함수형 프로그래밍을 모두 표현할 수 있습니다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200" dirty="0"/>
              <a:t>C</a:t>
            </a:r>
            <a:r>
              <a:rPr lang="ko-KR" altLang="en-US" sz="1200" dirty="0"/>
              <a:t>언어와 같은 언어는 소스 파일을 작성한 후</a:t>
            </a:r>
            <a:r>
              <a:rPr lang="en-US" altLang="ko-KR" sz="1200" dirty="0"/>
              <a:t>, </a:t>
            </a:r>
            <a:r>
              <a:rPr lang="ko-KR" altLang="en-US" sz="1200" dirty="0"/>
              <a:t>해당 파일을 컴파일</a:t>
            </a:r>
            <a:r>
              <a:rPr lang="en-US" altLang="ko-KR" sz="1200" dirty="0"/>
              <a:t>(compile)</a:t>
            </a:r>
            <a:r>
              <a:rPr lang="ko-KR" altLang="en-US" sz="1200" dirty="0"/>
              <a:t>하여 사용자가 실행할 수 있는 실행 파일</a:t>
            </a:r>
            <a:r>
              <a:rPr lang="en-US" altLang="ko-KR" sz="1200" dirty="0"/>
              <a:t>(.exe)</a:t>
            </a:r>
            <a:r>
              <a:rPr lang="ko-KR" altLang="en-US" sz="1200" dirty="0"/>
              <a:t>로 만들어 사용합니다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하지만 인터프리터 언어는 이러한 컴파일 작업을 거치지 않고</a:t>
            </a:r>
            <a:r>
              <a:rPr lang="en-US" altLang="ko-KR" sz="1200" dirty="0"/>
              <a:t>, </a:t>
            </a:r>
            <a:r>
              <a:rPr lang="ko-KR" altLang="en-US" sz="1200" dirty="0"/>
              <a:t>소스 코드를 바로 실행할 수 있는 언어를 의미합니다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자바스크립트는 웹 브라우저에 포함된 자바스크립트 인터프리터가 소스 코드를 직접 해석하여 바로 실행해 줍니다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ko-KR" altLang="en-US" sz="1200" b="1" dirty="0"/>
              <a:t>자바스크립트 표준</a:t>
            </a:r>
          </a:p>
          <a:p>
            <a:pPr marL="0" indent="0">
              <a:buNone/>
            </a:pPr>
            <a:r>
              <a:rPr lang="en-US" altLang="ko-KR" sz="1200" dirty="0"/>
              <a:t>1996</a:t>
            </a:r>
            <a:r>
              <a:rPr lang="ko-KR" altLang="en-US" sz="1200" dirty="0"/>
              <a:t>년에 </a:t>
            </a:r>
            <a:r>
              <a:rPr lang="ko-KR" altLang="en-US" sz="1200" dirty="0" err="1"/>
              <a:t>넷스케이프</a:t>
            </a:r>
            <a:r>
              <a:rPr lang="en-US" altLang="ko-KR" sz="1200" dirty="0"/>
              <a:t>(Netscape)</a:t>
            </a:r>
            <a:r>
              <a:rPr lang="ko-KR" altLang="en-US" sz="1200" dirty="0"/>
              <a:t>는 자바스크립트를 국제 표준안으로 만들기 위해 </a:t>
            </a:r>
            <a:r>
              <a:rPr lang="en-US" altLang="ko-KR" sz="1200" dirty="0"/>
              <a:t>ECMA(European Computer Manufacturers Association)</a:t>
            </a:r>
            <a:r>
              <a:rPr lang="ko-KR" altLang="en-US" sz="1200" dirty="0"/>
              <a:t>에 제출합니다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그 결과 </a:t>
            </a:r>
            <a:r>
              <a:rPr lang="en-US" altLang="ko-KR" sz="1200" dirty="0"/>
              <a:t>ECMA</a:t>
            </a:r>
            <a:r>
              <a:rPr lang="ko-KR" altLang="en-US" sz="1200" dirty="0"/>
              <a:t>는 </a:t>
            </a:r>
            <a:r>
              <a:rPr lang="en-US" altLang="ko-KR" sz="1200" dirty="0"/>
              <a:t>ECMAScript</a:t>
            </a:r>
            <a:r>
              <a:rPr lang="ko-KR" altLang="en-US" sz="1200" dirty="0"/>
              <a:t>라는 새로운 표준을 제정하였고</a:t>
            </a:r>
            <a:r>
              <a:rPr lang="en-US" altLang="ko-KR" sz="1200" dirty="0"/>
              <a:t>, </a:t>
            </a:r>
            <a:r>
              <a:rPr lang="ko-KR" altLang="en-US" sz="1200" dirty="0"/>
              <a:t>그 첫 번째 버전인 </a:t>
            </a:r>
            <a:r>
              <a:rPr lang="en-US" altLang="ko-KR" sz="1200" dirty="0"/>
              <a:t>ECMA-262</a:t>
            </a:r>
            <a:r>
              <a:rPr lang="ko-KR" altLang="en-US" sz="1200" dirty="0"/>
              <a:t>를 </a:t>
            </a:r>
            <a:r>
              <a:rPr lang="en-US" altLang="ko-KR" sz="1200" dirty="0"/>
              <a:t>1997</a:t>
            </a:r>
            <a:r>
              <a:rPr lang="ko-KR" altLang="en-US" sz="1200" dirty="0"/>
              <a:t>년에 공표합니다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>
                <a:hlinkClick r:id="rId2"/>
              </a:rPr>
              <a:t>https://www.ecma-international.org/publications/standards/Ecma-262.htm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96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548533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Javascript</a:t>
            </a:r>
            <a:r>
              <a:rPr lang="en-US" altLang="ko-KR" sz="3200" dirty="0"/>
              <a:t> </a:t>
            </a:r>
            <a:r>
              <a:rPr lang="ko-KR" altLang="en-US" sz="3200" dirty="0"/>
              <a:t>개요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702C3-2AEA-4658-A0F7-7C8A20B99DE2}"/>
              </a:ext>
            </a:extLst>
          </p:cNvPr>
          <p:cNvSpPr/>
          <p:nvPr/>
        </p:nvSpPr>
        <p:spPr>
          <a:xfrm>
            <a:off x="338667" y="1185333"/>
            <a:ext cx="6942977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&lt;html lang="ko"&gt;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&lt;head&gt;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	&lt;meta charset="UTF-8"&gt;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	&lt;title&gt;JavaScript Intro&lt;/title&gt;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	&lt;script&gt;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		document.write("&lt;h2&gt;</a:t>
            </a:r>
            <a:r>
              <a:rPr lang="ko-KR" altLang="en-US" sz="1200">
                <a:solidFill>
                  <a:schemeClr val="tx1"/>
                </a:solidFill>
              </a:rPr>
              <a:t>여러분을 환영합니다</a:t>
            </a:r>
            <a:r>
              <a:rPr lang="en-US" altLang="ko-KR" sz="1200">
                <a:solidFill>
                  <a:schemeClr val="tx1"/>
                </a:solidFill>
              </a:rPr>
              <a:t>!!&lt;/h2&gt;")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	&lt;/script&gt;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&lt;/head&gt;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	&lt;noscript&gt;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		&lt;p&gt;</a:t>
            </a:r>
            <a:r>
              <a:rPr lang="ko-KR" altLang="en-US" sz="1200">
                <a:solidFill>
                  <a:schemeClr val="tx1"/>
                </a:solidFill>
              </a:rPr>
              <a:t>여러분의 웹 브라우저가 자바스크립트를 지원하지 않습니다</a:t>
            </a:r>
            <a:r>
              <a:rPr lang="en-US" altLang="ko-KR" sz="1200">
                <a:solidFill>
                  <a:schemeClr val="tx1"/>
                </a:solidFill>
              </a:rPr>
              <a:t>!&lt;/p&gt;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	&lt;/noscript&gt;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&lt;/body&gt;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&lt;/html&gt;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11D50D-EB00-4B38-B133-9877E16A784C}"/>
              </a:ext>
            </a:extLst>
          </p:cNvPr>
          <p:cNvSpPr/>
          <p:nvPr/>
        </p:nvSpPr>
        <p:spPr>
          <a:xfrm>
            <a:off x="7390701" y="1185333"/>
            <a:ext cx="4496499" cy="517101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200" b="1">
                <a:solidFill>
                  <a:schemeClr val="tx1"/>
                </a:solidFill>
              </a:rPr>
              <a:t>자바스크립트</a:t>
            </a:r>
          </a:p>
          <a:p>
            <a:r>
              <a:rPr lang="ko-KR" altLang="en-US" sz="1200">
                <a:solidFill>
                  <a:schemeClr val="tx1"/>
                </a:solidFill>
              </a:rPr>
              <a:t>자바스크립트</a:t>
            </a:r>
            <a:r>
              <a:rPr lang="en-US" altLang="ko-KR" sz="1200">
                <a:solidFill>
                  <a:schemeClr val="tx1"/>
                </a:solidFill>
              </a:rPr>
              <a:t>(JavaScript)</a:t>
            </a:r>
            <a:r>
              <a:rPr lang="ko-KR" altLang="en-US" sz="1200">
                <a:solidFill>
                  <a:schemeClr val="tx1"/>
                </a:solidFill>
              </a:rPr>
              <a:t>는 객체</a:t>
            </a:r>
            <a:r>
              <a:rPr lang="en-US" altLang="ko-KR" sz="1200">
                <a:solidFill>
                  <a:schemeClr val="tx1"/>
                </a:solidFill>
              </a:rPr>
              <a:t>(object) </a:t>
            </a:r>
            <a:r>
              <a:rPr lang="ko-KR" altLang="en-US" sz="1200">
                <a:solidFill>
                  <a:schemeClr val="tx1"/>
                </a:solidFill>
              </a:rPr>
              <a:t>기반의 스크립트 언어입니다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HTML</a:t>
            </a:r>
            <a:r>
              <a:rPr lang="ko-KR" altLang="en-US" sz="1200">
                <a:solidFill>
                  <a:schemeClr val="tx1"/>
                </a:solidFill>
              </a:rPr>
              <a:t>로는 웹의 내용을 작성하고</a:t>
            </a:r>
            <a:r>
              <a:rPr lang="en-US" altLang="ko-KR" sz="1200">
                <a:solidFill>
                  <a:schemeClr val="tx1"/>
                </a:solidFill>
              </a:rPr>
              <a:t>, CSS</a:t>
            </a:r>
            <a:r>
              <a:rPr lang="ko-KR" altLang="en-US" sz="1200">
                <a:solidFill>
                  <a:schemeClr val="tx1"/>
                </a:solidFill>
              </a:rPr>
              <a:t>로는 웹을 디자인하며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자바스크립트로는 웹의 동작을 구현할 수 있습니다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 </a:t>
            </a:r>
          </a:p>
          <a:p>
            <a:r>
              <a:rPr lang="ko-KR" altLang="en-US" sz="1200">
                <a:solidFill>
                  <a:schemeClr val="tx1"/>
                </a:solidFill>
              </a:rPr>
              <a:t>자바스크립트는 주로 웹 브라우저에서 사용되나</a:t>
            </a:r>
            <a:r>
              <a:rPr lang="en-US" altLang="ko-KR" sz="1200">
                <a:solidFill>
                  <a:schemeClr val="tx1"/>
                </a:solidFill>
              </a:rPr>
              <a:t>, Node.js</a:t>
            </a:r>
            <a:r>
              <a:rPr lang="ko-KR" altLang="en-US" sz="1200">
                <a:solidFill>
                  <a:schemeClr val="tx1"/>
                </a:solidFill>
              </a:rPr>
              <a:t>와 같은 프레임워크를 사용하면 서버 측 프로그래밍에서도 사용할 수 있습니다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>
                <a:solidFill>
                  <a:schemeClr val="tx1"/>
                </a:solidFill>
              </a:rPr>
              <a:t>현재 컴퓨터나 스마트폰 등에 포함된 대부분의 웹 브라우저에는 자바스크립트 인터프리터가 내장되어 있습니다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2194C-13A9-4A95-8A55-A23C456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4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CCCF-B2F4-43C1-BA99-E525F4A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65125"/>
            <a:ext cx="11573935" cy="701675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Javascript</a:t>
            </a:r>
            <a:r>
              <a:rPr lang="en-US" altLang="ko-KR" sz="3200" dirty="0"/>
              <a:t>(</a:t>
            </a:r>
            <a:r>
              <a:rPr lang="ko-KR" altLang="en-US" sz="3200" dirty="0"/>
              <a:t>자바스크립트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A90B2-E09D-4D80-B27B-9A79F51B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1185332"/>
            <a:ext cx="11573934" cy="5171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200" b="1" dirty="0"/>
              <a:t>자바스크립트를 사용하여 웹 프로그래밍에서 할 수 있는 일</a:t>
            </a:r>
            <a:endParaRPr lang="en-US" altLang="ko-KR" sz="12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/>
              <a:t>1.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</a:t>
            </a:r>
            <a:r>
              <a:rPr lang="ko-KR" altLang="en-US" sz="1200" dirty="0"/>
              <a:t>의 </a:t>
            </a:r>
            <a:r>
              <a:rPr lang="en-US" altLang="ko-KR" sz="1200" dirty="0"/>
              <a:t>'</a:t>
            </a:r>
            <a:r>
              <a:rPr lang="ko-KR" altLang="en-US" sz="1200" dirty="0"/>
              <a:t>내용</a:t>
            </a:r>
            <a:r>
              <a:rPr lang="en-US" altLang="ko-KR" sz="1200" dirty="0"/>
              <a:t>'</a:t>
            </a:r>
            <a:r>
              <a:rPr lang="ko-KR" altLang="en-US" sz="1200" dirty="0"/>
              <a:t>을 변경할 수 있습니다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</a:t>
            </a:r>
            <a:r>
              <a:rPr lang="ko-KR" altLang="en-US" sz="1200" dirty="0"/>
              <a:t>의 </a:t>
            </a:r>
            <a:r>
              <a:rPr lang="en-US" altLang="ko-KR" sz="1200" dirty="0"/>
              <a:t>'</a:t>
            </a:r>
            <a:r>
              <a:rPr lang="ko-KR" altLang="en-US" sz="1200" dirty="0"/>
              <a:t>속성</a:t>
            </a:r>
            <a:r>
              <a:rPr lang="en-US" altLang="ko-KR" sz="1200" dirty="0"/>
              <a:t>'</a:t>
            </a:r>
            <a:r>
              <a:rPr lang="ko-KR" altLang="en-US" sz="1200" dirty="0"/>
              <a:t>을 변경할 수 있습니다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/>
              <a:t>3.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</a:t>
            </a:r>
            <a:r>
              <a:rPr lang="ko-KR" altLang="en-US" sz="1200" dirty="0"/>
              <a:t>의 </a:t>
            </a:r>
            <a:r>
              <a:rPr lang="en-US" altLang="ko-KR" sz="1200" dirty="0"/>
              <a:t>'</a:t>
            </a:r>
            <a:r>
              <a:rPr lang="ko-KR" altLang="en-US" sz="1200" dirty="0"/>
              <a:t>스타일</a:t>
            </a:r>
            <a:r>
              <a:rPr lang="en-US" altLang="ko-KR" sz="1200" dirty="0"/>
              <a:t>'</a:t>
            </a:r>
            <a:r>
              <a:rPr lang="ko-KR" altLang="en-US" sz="1200" dirty="0"/>
              <a:t>을 변경할 수 있습니다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/>
              <a:t>자바스크립트 문법</a:t>
            </a:r>
          </a:p>
          <a:p>
            <a:pPr marL="0" indent="0">
              <a:buNone/>
            </a:pPr>
            <a:r>
              <a:rPr lang="ko-KR" altLang="en-US" sz="1200" dirty="0"/>
              <a:t>자바스크립트의 실행문은 세미콜론</a:t>
            </a:r>
            <a:r>
              <a:rPr lang="en-US" altLang="ko-KR" sz="1200" dirty="0"/>
              <a:t>(;)</a:t>
            </a:r>
            <a:r>
              <a:rPr lang="ko-KR" altLang="en-US" sz="1200" dirty="0"/>
              <a:t>으로 구분됩니다</a:t>
            </a:r>
            <a:r>
              <a:rPr lang="en-US" altLang="ko-KR" sz="1200" dirty="0"/>
              <a:t>.</a:t>
            </a:r>
            <a:r>
              <a:rPr lang="en-US" altLang="ko-KR" sz="1200" i="1" dirty="0"/>
              <a:t> </a:t>
            </a:r>
          </a:p>
          <a:p>
            <a:pPr marL="0" indent="0">
              <a:buNone/>
            </a:pPr>
            <a:r>
              <a:rPr lang="en-US" altLang="ko-KR" sz="1200" i="1" dirty="0">
                <a:solidFill>
                  <a:srgbClr val="FF0000"/>
                </a:solidFill>
              </a:rPr>
              <a:t>var x = </a:t>
            </a:r>
            <a:r>
              <a:rPr lang="en-US" altLang="ko-KR" sz="1200" b="1" i="1" dirty="0">
                <a:solidFill>
                  <a:srgbClr val="FF0000"/>
                </a:solidFill>
              </a:rPr>
              <a:t>10</a:t>
            </a:r>
            <a:r>
              <a:rPr lang="en-US" altLang="ko-KR" sz="1200" i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200" i="1" dirty="0">
                <a:solidFill>
                  <a:srgbClr val="FF0000"/>
                </a:solidFill>
              </a:rPr>
              <a:t>var result = x + </a:t>
            </a:r>
            <a:r>
              <a:rPr lang="en-US" altLang="ko-KR" sz="1200" b="1" i="1" dirty="0">
                <a:solidFill>
                  <a:srgbClr val="FF0000"/>
                </a:solidFill>
              </a:rPr>
              <a:t>3</a:t>
            </a:r>
            <a:r>
              <a:rPr lang="en-US" altLang="ko-KR" sz="1200" i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자바스크립트는 대소문자를 구분합니다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자바스크립트에서 변수나 함수의 이름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예약어</a:t>
            </a:r>
            <a:r>
              <a:rPr lang="ko-KR" altLang="en-US" sz="1200" dirty="0"/>
              <a:t> 등을 작성하거나 사용할 때에는 대소문자를 정확히 구분해서 사용해야 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i="1" dirty="0">
                <a:solidFill>
                  <a:srgbClr val="FF0000"/>
                </a:solidFill>
              </a:rPr>
              <a:t>var</a:t>
            </a:r>
            <a:r>
              <a:rPr lang="ko-KR" altLang="en-US" sz="1200" i="1" dirty="0">
                <a:solidFill>
                  <a:srgbClr val="FF0000"/>
                </a:solidFill>
              </a:rPr>
              <a:t> </a:t>
            </a:r>
            <a:r>
              <a:rPr lang="en-US" altLang="ko-KR" sz="1200" i="1" dirty="0" err="1">
                <a:solidFill>
                  <a:srgbClr val="FF0000"/>
                </a:solidFill>
              </a:rPr>
              <a:t>javascript</a:t>
            </a:r>
            <a:r>
              <a:rPr lang="en-US" altLang="ko-KR" sz="1200" i="1" dirty="0">
                <a:solidFill>
                  <a:srgbClr val="FF0000"/>
                </a:solidFill>
              </a:rPr>
              <a:t> =</a:t>
            </a:r>
            <a:r>
              <a:rPr lang="ko-KR" altLang="en-US" sz="1200" i="1" dirty="0">
                <a:solidFill>
                  <a:srgbClr val="FF0000"/>
                </a:solidFill>
              </a:rPr>
              <a:t> </a:t>
            </a:r>
            <a:r>
              <a:rPr lang="en-US" altLang="ko-KR" sz="1200" b="1" i="1" dirty="0">
                <a:solidFill>
                  <a:srgbClr val="FF0000"/>
                </a:solidFill>
              </a:rPr>
              <a:t>10</a:t>
            </a:r>
            <a:r>
              <a:rPr lang="en-US" altLang="ko-KR" sz="1200" i="1" dirty="0">
                <a:solidFill>
                  <a:srgbClr val="FF0000"/>
                </a:solidFill>
              </a:rPr>
              <a:t>; // </a:t>
            </a:r>
            <a:r>
              <a:rPr lang="ko-KR" altLang="en-US" sz="1200" i="1" dirty="0">
                <a:solidFill>
                  <a:srgbClr val="FF0000"/>
                </a:solidFill>
              </a:rPr>
              <a:t>변수 </a:t>
            </a:r>
            <a:r>
              <a:rPr lang="en-US" altLang="ko-KR" sz="1200" i="1" dirty="0" err="1">
                <a:solidFill>
                  <a:srgbClr val="FF0000"/>
                </a:solidFill>
              </a:rPr>
              <a:t>javascript</a:t>
            </a:r>
            <a:r>
              <a:rPr lang="ko-KR" altLang="en-US" sz="1200" i="1" dirty="0">
                <a:solidFill>
                  <a:srgbClr val="FF0000"/>
                </a:solidFill>
              </a:rPr>
              <a:t>와 </a:t>
            </a:r>
            <a:r>
              <a:rPr lang="en-US" altLang="ko-KR" sz="1200" i="1" dirty="0">
                <a:solidFill>
                  <a:srgbClr val="FF0000"/>
                </a:solidFill>
              </a:rPr>
              <a:t>JavaScript</a:t>
            </a:r>
            <a:r>
              <a:rPr lang="ko-KR" altLang="en-US" sz="1200" i="1" dirty="0">
                <a:solidFill>
                  <a:srgbClr val="FF0000"/>
                </a:solidFill>
              </a:rPr>
              <a:t>는 서로 다른 두 개의 변수로 인식됨</a:t>
            </a:r>
            <a:r>
              <a:rPr lang="en-US" altLang="ko-KR" sz="1200" i="1" dirty="0">
                <a:solidFill>
                  <a:srgbClr val="FF0000"/>
                </a:solidFill>
              </a:rPr>
              <a:t>.</a:t>
            </a:r>
            <a:endParaRPr lang="ko-KR" altLang="en-US" sz="1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200" i="1" dirty="0">
                <a:solidFill>
                  <a:srgbClr val="FF0000"/>
                </a:solidFill>
              </a:rPr>
              <a:t>var</a:t>
            </a:r>
            <a:r>
              <a:rPr lang="ko-KR" altLang="en-US" sz="1200" i="1" dirty="0">
                <a:solidFill>
                  <a:srgbClr val="FF0000"/>
                </a:solidFill>
              </a:rPr>
              <a:t> </a:t>
            </a:r>
            <a:r>
              <a:rPr lang="en-US" altLang="ko-KR" sz="1200" i="1" dirty="0">
                <a:solidFill>
                  <a:srgbClr val="FF0000"/>
                </a:solidFill>
              </a:rPr>
              <a:t>JavaScript =</a:t>
            </a:r>
            <a:r>
              <a:rPr lang="ko-KR" altLang="en-US" sz="1200" i="1" dirty="0">
                <a:solidFill>
                  <a:srgbClr val="FF0000"/>
                </a:solidFill>
              </a:rPr>
              <a:t> </a:t>
            </a:r>
            <a:r>
              <a:rPr lang="en-US" altLang="ko-KR" sz="1200" b="1" i="1" dirty="0">
                <a:solidFill>
                  <a:srgbClr val="FF0000"/>
                </a:solidFill>
              </a:rPr>
              <a:t>20</a:t>
            </a:r>
            <a:r>
              <a:rPr lang="en-US" altLang="ko-KR" sz="1200" i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sz="1200" i="1" dirty="0">
                <a:solidFill>
                  <a:srgbClr val="FF0000"/>
                </a:solidFill>
              </a:rPr>
              <a:t>Var Script =</a:t>
            </a:r>
            <a:r>
              <a:rPr lang="ko-KR" altLang="en-US" sz="1200" i="1" dirty="0">
                <a:solidFill>
                  <a:srgbClr val="FF0000"/>
                </a:solidFill>
              </a:rPr>
              <a:t> </a:t>
            </a:r>
            <a:r>
              <a:rPr lang="en-US" altLang="ko-KR" sz="1200" b="1" i="1" dirty="0">
                <a:solidFill>
                  <a:srgbClr val="FF0000"/>
                </a:solidFill>
              </a:rPr>
              <a:t>30</a:t>
            </a:r>
            <a:r>
              <a:rPr lang="en-US" altLang="ko-KR" sz="1200" i="1" dirty="0">
                <a:solidFill>
                  <a:srgbClr val="FF0000"/>
                </a:solidFill>
              </a:rPr>
              <a:t>; // </a:t>
            </a:r>
            <a:r>
              <a:rPr lang="ko-KR" altLang="en-US" sz="1200" i="1" dirty="0">
                <a:solidFill>
                  <a:srgbClr val="FF0000"/>
                </a:solidFill>
              </a:rPr>
              <a:t>변수의 선언은 </a:t>
            </a:r>
            <a:r>
              <a:rPr lang="en-US" altLang="ko-KR" sz="1200" i="1" dirty="0">
                <a:solidFill>
                  <a:srgbClr val="FF0000"/>
                </a:solidFill>
              </a:rPr>
              <a:t>var </a:t>
            </a:r>
            <a:r>
              <a:rPr lang="ko-KR" altLang="en-US" sz="1200" i="1" dirty="0">
                <a:solidFill>
                  <a:srgbClr val="FF0000"/>
                </a:solidFill>
              </a:rPr>
              <a:t>키워드로만 할 수 있으면 </a:t>
            </a:r>
            <a:r>
              <a:rPr lang="en-US" altLang="ko-KR" sz="1200" i="1" dirty="0">
                <a:solidFill>
                  <a:srgbClr val="FF0000"/>
                </a:solidFill>
              </a:rPr>
              <a:t>Var</a:t>
            </a:r>
            <a:r>
              <a:rPr lang="ko-KR" altLang="en-US" sz="1200" i="1" dirty="0">
                <a:solidFill>
                  <a:srgbClr val="FF0000"/>
                </a:solidFill>
              </a:rPr>
              <a:t>는 동작하지 않음</a:t>
            </a:r>
            <a:r>
              <a:rPr lang="en-US" altLang="ko-KR" sz="1200" i="1" dirty="0">
                <a:solidFill>
                  <a:srgbClr val="FF0000"/>
                </a:solidFill>
              </a:rPr>
              <a:t>.</a:t>
            </a:r>
            <a:endParaRPr lang="ko-KR" altLang="en-US" sz="12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 err="1"/>
              <a:t>리터럴은</a:t>
            </a:r>
            <a:r>
              <a:rPr lang="ko-KR" altLang="en-US" sz="1200" dirty="0"/>
              <a:t> 직접 표현되는 값 그 자체를 의미합니다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300" b="1" dirty="0">
                <a:solidFill>
                  <a:srgbClr val="FF0000"/>
                </a:solidFill>
              </a:rPr>
              <a:t>12</a:t>
            </a:r>
            <a:r>
              <a:rPr lang="ko-KR" altLang="en-US" sz="1300" dirty="0">
                <a:solidFill>
                  <a:srgbClr val="FF0000"/>
                </a:solidFill>
              </a:rPr>
              <a:t>            </a:t>
            </a:r>
            <a:r>
              <a:rPr lang="en-US" altLang="ko-KR" sz="1300" i="1" dirty="0">
                <a:solidFill>
                  <a:srgbClr val="FF0000"/>
                </a:solidFill>
              </a:rPr>
              <a:t>// </a:t>
            </a:r>
            <a:r>
              <a:rPr lang="ko-KR" altLang="en-US" sz="1300" i="1" dirty="0">
                <a:solidFill>
                  <a:srgbClr val="FF0000"/>
                </a:solidFill>
              </a:rPr>
              <a:t>숫자 </a:t>
            </a:r>
            <a:r>
              <a:rPr lang="ko-KR" altLang="en-US" sz="1300" i="1" dirty="0" err="1">
                <a:solidFill>
                  <a:srgbClr val="FF0000"/>
                </a:solidFill>
              </a:rPr>
              <a:t>리터럴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300" dirty="0">
                <a:solidFill>
                  <a:srgbClr val="FF0000"/>
                </a:solidFill>
              </a:rPr>
              <a:t>"JavaScript"</a:t>
            </a:r>
            <a:r>
              <a:rPr lang="ko-KR" altLang="en-US" sz="1300" dirty="0">
                <a:solidFill>
                  <a:srgbClr val="FF0000"/>
                </a:solidFill>
              </a:rPr>
              <a:t>  </a:t>
            </a:r>
            <a:r>
              <a:rPr lang="en-US" altLang="ko-KR" sz="1300" i="1" dirty="0">
                <a:solidFill>
                  <a:srgbClr val="FF0000"/>
                </a:solidFill>
              </a:rPr>
              <a:t>// </a:t>
            </a:r>
            <a:r>
              <a:rPr lang="ko-KR" altLang="en-US" sz="1300" i="1" dirty="0">
                <a:solidFill>
                  <a:srgbClr val="FF0000"/>
                </a:solidFill>
              </a:rPr>
              <a:t>문자열 </a:t>
            </a:r>
            <a:r>
              <a:rPr lang="ko-KR" altLang="en-US" sz="1300" i="1" dirty="0" err="1">
                <a:solidFill>
                  <a:srgbClr val="FF0000"/>
                </a:solidFill>
              </a:rPr>
              <a:t>리터럴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300" dirty="0">
                <a:solidFill>
                  <a:srgbClr val="FF0000"/>
                </a:solidFill>
              </a:rPr>
              <a:t>'</a:t>
            </a:r>
            <a:r>
              <a:rPr lang="ko-KR" altLang="en-US" sz="1300" dirty="0">
                <a:solidFill>
                  <a:srgbClr val="FF0000"/>
                </a:solidFill>
              </a:rPr>
              <a:t>안녕하세요</a:t>
            </a:r>
            <a:r>
              <a:rPr lang="en-US" altLang="ko-KR" sz="1300" dirty="0">
                <a:solidFill>
                  <a:srgbClr val="FF0000"/>
                </a:solidFill>
              </a:rPr>
              <a:t>'</a:t>
            </a:r>
            <a:r>
              <a:rPr lang="ko-KR" altLang="en-US" sz="1300" dirty="0">
                <a:solidFill>
                  <a:srgbClr val="FF0000"/>
                </a:solidFill>
              </a:rPr>
              <a:t>  </a:t>
            </a:r>
            <a:r>
              <a:rPr lang="en-US" altLang="ko-KR" sz="1300" i="1" dirty="0">
                <a:solidFill>
                  <a:srgbClr val="FF0000"/>
                </a:solidFill>
              </a:rPr>
              <a:t>// </a:t>
            </a:r>
            <a:r>
              <a:rPr lang="ko-KR" altLang="en-US" sz="1300" i="1" dirty="0">
                <a:solidFill>
                  <a:srgbClr val="FF0000"/>
                </a:solidFill>
              </a:rPr>
              <a:t>문자열 </a:t>
            </a:r>
            <a:r>
              <a:rPr lang="ko-KR" altLang="en-US" sz="1300" i="1" dirty="0" err="1">
                <a:solidFill>
                  <a:srgbClr val="FF0000"/>
                </a:solidFill>
              </a:rPr>
              <a:t>리터럴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300" b="1" dirty="0">
                <a:solidFill>
                  <a:srgbClr val="FF0000"/>
                </a:solidFill>
              </a:rPr>
              <a:t>true</a:t>
            </a:r>
            <a:r>
              <a:rPr lang="ko-KR" altLang="en-US" sz="1300" dirty="0">
                <a:solidFill>
                  <a:srgbClr val="FF0000"/>
                </a:solidFill>
              </a:rPr>
              <a:t>          </a:t>
            </a:r>
            <a:r>
              <a:rPr lang="en-US" altLang="ko-KR" sz="1300" i="1" dirty="0">
                <a:solidFill>
                  <a:srgbClr val="FF0000"/>
                </a:solidFill>
              </a:rPr>
              <a:t>// </a:t>
            </a:r>
            <a:r>
              <a:rPr lang="ko-KR" altLang="en-US" sz="1300" i="1" dirty="0" err="1">
                <a:solidFill>
                  <a:srgbClr val="FF0000"/>
                </a:solidFill>
              </a:rPr>
              <a:t>불리언</a:t>
            </a:r>
            <a:r>
              <a:rPr lang="ko-KR" altLang="en-US" sz="1300" i="1" dirty="0">
                <a:solidFill>
                  <a:srgbClr val="FF0000"/>
                </a:solidFill>
              </a:rPr>
              <a:t> </a:t>
            </a:r>
            <a:r>
              <a:rPr lang="ko-KR" altLang="en-US" sz="1300" i="1" dirty="0" err="1">
                <a:solidFill>
                  <a:srgbClr val="FF0000"/>
                </a:solidFill>
              </a:rPr>
              <a:t>리터럴</a:t>
            </a:r>
            <a:endParaRPr lang="ko-KR" altLang="en-US" sz="13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654C9-A690-4B0F-A562-D38BC6F5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AF88-47A1-43E8-A2F9-70A71FF6D4CE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6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666</Words>
  <Application>Microsoft Office PowerPoint</Application>
  <PresentationFormat>와이드스크린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Javascript</vt:lpstr>
      <vt:lpstr>Javascript(자바스크립트)</vt:lpstr>
      <vt:lpstr>Javascript 개요</vt:lpstr>
      <vt:lpstr>Javascript(자바스크립트)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Javascript</dc:title>
  <dc:creator>Hong Anddy</dc:creator>
  <cp:lastModifiedBy>Hong Anddy</cp:lastModifiedBy>
  <cp:revision>539</cp:revision>
  <dcterms:created xsi:type="dcterms:W3CDTF">2020-06-16T01:53:29Z</dcterms:created>
  <dcterms:modified xsi:type="dcterms:W3CDTF">2020-08-04T03:57:01Z</dcterms:modified>
</cp:coreProperties>
</file>