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702" r:id="rId5"/>
    <p:sldId id="823" r:id="rId6"/>
    <p:sldId id="824" r:id="rId7"/>
    <p:sldId id="825" r:id="rId8"/>
    <p:sldId id="826" r:id="rId9"/>
    <p:sldId id="828" r:id="rId10"/>
    <p:sldId id="827" r:id="rId11"/>
    <p:sldId id="829" r:id="rId12"/>
    <p:sldId id="830" r:id="rId13"/>
    <p:sldId id="831" r:id="rId14"/>
    <p:sldId id="832" r:id="rId15"/>
    <p:sldId id="833" r:id="rId16"/>
    <p:sldId id="834" r:id="rId17"/>
    <p:sldId id="835" r:id="rId18"/>
    <p:sldId id="836" r:id="rId19"/>
    <p:sldId id="837" r:id="rId20"/>
    <p:sldId id="838" r:id="rId21"/>
    <p:sldId id="842" r:id="rId22"/>
    <p:sldId id="863" r:id="rId23"/>
    <p:sldId id="844" r:id="rId24"/>
    <p:sldId id="846" r:id="rId25"/>
    <p:sldId id="847" r:id="rId26"/>
    <p:sldId id="849" r:id="rId27"/>
    <p:sldId id="848" r:id="rId28"/>
    <p:sldId id="850" r:id="rId29"/>
    <p:sldId id="839" r:id="rId30"/>
    <p:sldId id="840" r:id="rId31"/>
    <p:sldId id="841" r:id="rId32"/>
    <p:sldId id="851" r:id="rId33"/>
    <p:sldId id="852" r:id="rId34"/>
    <p:sldId id="853" r:id="rId35"/>
    <p:sldId id="854" r:id="rId36"/>
    <p:sldId id="859" r:id="rId37"/>
    <p:sldId id="855" r:id="rId38"/>
    <p:sldId id="856" r:id="rId39"/>
    <p:sldId id="857" r:id="rId40"/>
    <p:sldId id="858" r:id="rId41"/>
    <p:sldId id="860" r:id="rId42"/>
    <p:sldId id="861" r:id="rId43"/>
    <p:sldId id="862" r:id="rId44"/>
    <p:sldId id="700" r:id="rId45"/>
    <p:sldId id="822" r:id="rId46"/>
    <p:sldId id="813" r:id="rId47"/>
    <p:sldId id="803" r:id="rId48"/>
    <p:sldId id="805" r:id="rId49"/>
    <p:sldId id="806" r:id="rId50"/>
    <p:sldId id="807" r:id="rId51"/>
    <p:sldId id="808" r:id="rId52"/>
    <p:sldId id="809" r:id="rId53"/>
    <p:sldId id="811" r:id="rId54"/>
    <p:sldId id="812" r:id="rId55"/>
    <p:sldId id="804" r:id="rId56"/>
    <p:sldId id="815" r:id="rId57"/>
    <p:sldId id="814" r:id="rId58"/>
    <p:sldId id="810" r:id="rId59"/>
  </p:sldIdLst>
  <p:sldSz cx="12192000" cy="6858000"/>
  <p:notesSz cx="6889750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85732" autoAdjust="0"/>
  </p:normalViewPr>
  <p:slideViewPr>
    <p:cSldViewPr snapToGrid="0">
      <p:cViewPr varScale="1">
        <p:scale>
          <a:sx n="116" d="100"/>
          <a:sy n="116" d="100"/>
        </p:scale>
        <p:origin x="330" y="96"/>
      </p:cViewPr>
      <p:guideLst/>
    </p:cSldViewPr>
  </p:slideViewPr>
  <p:outlineViewPr>
    <p:cViewPr>
      <p:scale>
        <a:sx n="33" d="100"/>
        <a:sy n="33" d="100"/>
      </p:scale>
      <p:origin x="0" y="-744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93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2E8BA622-2EF4-4AC6-AB1A-37E4CD1D1D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5ABFE55-078A-4E6E-9368-B56376557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9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40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83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52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34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297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4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63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80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70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00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4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12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62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5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20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27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8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62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76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96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74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0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40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422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462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https://velog.io/@bluestragglr/Vue.js-Mixin-%EA%B8%B0%EB%8A%A5-%EB%B0%98%EB%B3%B5-%EC%A0%9C%EA%B1%B0%ED%95%98%EA%B8%B0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원칙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HTML/CSS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믹스인 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믹스인 파일은 순수 자바스크립트로 작성된 객체입니다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믹스인 파일의 확장자는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믹스인에서 선언한 속성을 컴포넌트에서 다시 선언할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 컴포넌트에 선언된 값이 우선하여 병합됩니다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믹스인을 활용하는 좋은 사례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eriod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Lifecycle hooks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이용하는 것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mount() &amp; unmount()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 해당 컴포넌트에 머문 시간 알아내기 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pPr marL="228600" indent="-228600">
              <a:buAutoNum type="arabicPeriod"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믹스인을 별도의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파일로 생성하는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매번 각 컴포넌트에서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번거러움이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거의 모든 컴포넌트에서 사용하는 믹스인의 경우에는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등록해서 사용하는 방법을 활용한다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75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https://velog.io/@bluestragglr/Vue.js-Mixin-%EA%B8%B0%EB%8A%A5-%EB%B0%98%EB%B3%B5-%EC%A0%9C%EA%B1%B0%ED%95%98%EA%B8%B0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원칙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HTML/CSS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믹스인 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믹스인 파일은 순수 자바스크립트로 작성된 객체입니다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믹스인 파일의 확장자는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믹스인에서 선언한 속성을 컴포넌트에서 다시 선언할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 컴포넌트에 선언된 값이 우선하여 병합됩니다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믹스인을 활용하는 좋은 사례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eriod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Lifecycle hooks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이용하는 것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mount() &amp; unmount()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 해당 컴포넌트에 머문 시간 알아내기 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pPr marL="228600" indent="-228600">
              <a:buAutoNum type="arabicPeriod"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믹스인을 별도의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파일로 생성하는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매번 각 컴포넌트에서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번거러움이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거의 모든 컴포넌트에서 사용하는 믹스인의 경우에는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등록해서 사용하는 방법을 활용한다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8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https://dev-josh.tistory.com/28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data() vs ref()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Ref() vs reactive()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172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0618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111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toRefs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reactive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타입의 데이터를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타입으로 변환하는 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isRef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073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0804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8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926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487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502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045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119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154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747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60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305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887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75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947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175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50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824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18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832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8331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컴포넌트는 클릭하면 다른 주소로 이동시키는 컴포넌트입니다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라우터를 사용할 땐 일반 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="..."&gt;...&lt;/a&gt;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태그를 사용하시면 안됩니다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대신에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컴포넌트를 사용해야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이유는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태그의 기본적인 속성은 페이지를 이동시키면서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아예 새로 불러오게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그렇게 되면서 우리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앱이 지니고있는 상태들도 초기화되고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렌더링 된 컴포넌트도 모두 사라지고 새로 렌더링을 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컴포넌트를 사용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컴포넌트는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History API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브라우저의 주소만 바꿀 뿐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새로 불러오지는 않습니다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63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9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59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32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1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D2B86-1A9D-4C4E-AE44-71B2CECEE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8E145D-B735-40AC-B36B-F25E395A8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57698-625E-4F73-A902-43674C10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06BA-357A-441C-95A7-CEB279434556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84858-CEC4-4BDA-97A3-F480D947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40A20-6883-4A50-8E6C-DF6C2D55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1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2A8B7-7D95-4E72-9FBE-F3DD6B87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8EAEB4-8A0D-47CD-8281-1A0DB55EA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A34F1-AEF5-4BC5-B977-640FAD61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DE9B-7457-4E75-BD56-244EF84FC228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2024A-6985-45BD-907A-0DF29E4F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5C020-6087-4BEA-B66B-A5965475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70DE7F-B9E3-45D5-A591-9A1525872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05EF5B-6579-4533-B2B7-1FE0F28D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68B13-27D7-4FD3-AF1F-8F8B520B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2D21-146D-495C-8D4C-B83AD3E04055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89775-2CA9-4C3A-B8CF-E5F63E1F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DAB45-5857-484E-8C3C-092F7FC3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4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1D483-3FDB-4619-A726-D027A6A3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63E3A-0CD6-4B0C-ACF9-7DAF1E19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D523D-418A-4728-B0AE-06BD7586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B161-F8F1-4C8E-9CF5-86FDEF24D364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3149D-1752-40D7-89F4-A3E5E010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FAF18-ED03-4295-BF2E-9C1B3841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2AF88-47A1-43E8-A2F9-70A71FF6D4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05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51F3D-A65D-4A55-9179-8AC4346D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291C7-095D-4577-81FE-756A235C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E2E8B-A81B-414A-9704-FEB59267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50EC-8745-45C9-8F90-73CB6C8BD0FC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7F987-59A2-4691-A189-33B34A29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7EFD3-7883-4523-99AA-0B4A2EDB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0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43A11-C5E7-4635-8B64-DBEEF38F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68233-153F-40DF-910A-614453AA3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D348F-3BE0-462D-A64E-44D008BD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F867-9DDC-4F83-8D71-9EF70661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F9FA-6505-465F-B771-E018F8ACEA03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866A8-B49A-495C-A373-E15008EE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70A8B3-0084-440F-B058-896EAB3C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EC067-ADA9-4EBE-BB5A-D788462E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BB6AC-E031-4966-A910-12CF66B2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DFA64-5242-45E1-940E-881DF7855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F3CF1A-2CAD-44BF-B984-8F9E35C4C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22D59A-EE0A-4975-A826-C8231D803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2656CA-CE95-4E16-AE6D-7B126D32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C610-FEF7-4964-AFBA-232FE45FB448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BAF310-688B-415B-94F2-2F645485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D4AEAD-F26C-4E65-AFE7-8FE97E7C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5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09E05-914C-410C-931F-A9ECC8AE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882F15-25A8-4483-960B-2800DEEE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9B74-360C-4AF4-9F0B-B8E7298F5695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BAEAE-1B68-48D3-ACF6-1200E50C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F01586-E861-4A3E-8928-516E2F91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5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908D49-73E0-4AB1-A5D3-D27F5419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737-F328-43CF-8903-C3DA873AB291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5D8B69-B4AA-4BB6-8F97-6369FF23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65F7F-03BA-4866-87A0-7563677B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8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52E21-CC14-4FE7-BEA0-2A29CBC2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69767-B4F9-4AED-875C-295908CA6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6FBE1-2C5C-44F8-8B17-1F47AA3CA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85E5F-E376-4F5D-9852-38027A57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CD0B-03BA-41FD-BBF0-801E94D4C3A6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59DB4-2605-4848-AD02-9524DDA4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044C2-6EFB-4D01-9BB2-64345FB0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0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86FB9-FBC5-49C1-A04A-00B36E26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336405-677C-45E4-88D8-0967BB0A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73C33-BE6C-47B7-9670-D6743E8E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D4FAA-3760-4E9A-9D0F-B1852F8C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139F-0DFA-48B8-A365-12DC31CCAAFE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B468C6-52B5-48BE-A3E1-7B52B708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9345-B4DC-47F8-BBCA-7FBF40E1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7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F85C9D-5C33-48C4-9265-DCF612CF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3CBA4-58DA-441B-A27E-3651C697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C6660-87F3-4C6E-B9BE-6D9A301CF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EA74-50BF-4C7B-8847-0A65CF84AC88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4004E-88CA-42DA-A36F-C48E7F2CA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52034-A2A3-4BA4-ABCE-3C2B63F8E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70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5/days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5/words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7B3E2-320B-4A8D-9393-0730392E5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Vue.js (v3)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28D0A-4AED-4CCC-A4DC-20DD8D0B0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RACOS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폼입력</a:t>
            </a:r>
            <a:r>
              <a:rPr lang="ko-KR" altLang="en-US" sz="3200" dirty="0"/>
              <a:t> 데이터</a:t>
            </a:r>
            <a:r>
              <a:rPr lang="en-US" altLang="ko-KR" sz="3200" dirty="0"/>
              <a:t> </a:t>
            </a:r>
            <a:r>
              <a:rPr lang="ko-KR" altLang="en-US" sz="3200" dirty="0"/>
              <a:t>바인딩 </a:t>
            </a:r>
            <a:r>
              <a:rPr lang="en-US" altLang="ko-KR" sz="3200" dirty="0"/>
              <a:t>(input text, number, </a:t>
            </a:r>
            <a:r>
              <a:rPr lang="en-US" altLang="ko-KR" sz="3200" dirty="0" err="1"/>
              <a:t>textarea</a:t>
            </a:r>
            <a:r>
              <a:rPr lang="en-US" altLang="ko-KR" sz="3200" dirty="0"/>
              <a:t>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90"/>
            <a:ext cx="5537197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&lt;input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>
                <a:solidFill>
                  <a:schemeClr val="tx1"/>
                </a:solidFill>
              </a:rPr>
              <a:t>type=“text”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value=“Hello” 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&lt;input  type=“text” v-model=“data1”/&gt;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&lt;input  type=“number” v-</a:t>
            </a:r>
            <a:r>
              <a:rPr lang="en-US" altLang="ko-KR" sz="1400" dirty="0" err="1">
                <a:solidFill>
                  <a:schemeClr val="tx1"/>
                </a:solidFill>
              </a:rPr>
              <a:t>model.number</a:t>
            </a:r>
            <a:r>
              <a:rPr lang="en-US" altLang="ko-KR" sz="1400" dirty="0">
                <a:solidFill>
                  <a:schemeClr val="tx1"/>
                </a:solidFill>
              </a:rPr>
              <a:t>=data2” 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&lt;</a:t>
            </a:r>
            <a:r>
              <a:rPr lang="en-US" altLang="ko-KR" sz="1400" dirty="0" err="1">
                <a:solidFill>
                  <a:schemeClr val="tx1"/>
                </a:solidFill>
              </a:rPr>
              <a:t>textarea</a:t>
            </a:r>
            <a:r>
              <a:rPr lang="en-US" altLang="ko-KR" sz="1400" dirty="0">
                <a:solidFill>
                  <a:schemeClr val="tx1"/>
                </a:solidFill>
              </a:rPr>
              <a:t>&gt;RS700&lt;/</a:t>
            </a:r>
            <a:r>
              <a:rPr lang="en-US" altLang="ko-KR" sz="1400" dirty="0" err="1">
                <a:solidFill>
                  <a:schemeClr val="tx1"/>
                </a:solidFill>
              </a:rPr>
              <a:t>textarea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&lt;</a:t>
            </a:r>
            <a:r>
              <a:rPr lang="en-US" altLang="ko-KR" sz="1400" dirty="0" err="1">
                <a:solidFill>
                  <a:schemeClr val="tx1"/>
                </a:solidFill>
              </a:rPr>
              <a:t>textarea</a:t>
            </a:r>
            <a:r>
              <a:rPr lang="en-US" altLang="ko-KR" sz="1400" dirty="0">
                <a:solidFill>
                  <a:schemeClr val="tx1"/>
                </a:solidFill>
              </a:rPr>
              <a:t>&gt;{{data3}}&lt;/</a:t>
            </a:r>
            <a:r>
              <a:rPr lang="en-US" altLang="ko-KR" sz="1400" dirty="0" err="1">
                <a:solidFill>
                  <a:schemeClr val="tx1"/>
                </a:solidFill>
              </a:rPr>
              <a:t>textarea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&lt;</a:t>
            </a:r>
            <a:r>
              <a:rPr lang="en-US" altLang="ko-KR" sz="1400" dirty="0" err="1">
                <a:solidFill>
                  <a:schemeClr val="tx1"/>
                </a:solidFill>
              </a:rPr>
              <a:t>textarea</a:t>
            </a:r>
            <a:r>
              <a:rPr lang="en-US" altLang="ko-KR" sz="1400" dirty="0">
                <a:solidFill>
                  <a:schemeClr val="tx1"/>
                </a:solidFill>
              </a:rPr>
              <a:t>  v-model=“data3”&gt;&lt;/</a:t>
            </a:r>
            <a:r>
              <a:rPr lang="en-US" altLang="ko-KR" sz="1400" dirty="0" err="1">
                <a:solidFill>
                  <a:schemeClr val="tx1"/>
                </a:solidFill>
              </a:rPr>
              <a:t>textarea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&lt;/template&gt;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5858931" y="1326289"/>
            <a:ext cx="6036737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export default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name: ‘’,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components: {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data()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return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data1: “RACOS System”,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data2: 22,  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숫자형 이기 때문에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v-</a:t>
            </a:r>
            <a:r>
              <a:rPr lang="en-US" altLang="ko-KR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model.number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로 사용</a:t>
            </a:r>
            <a:endParaRPr lang="en-US" altLang="ko-KR" sz="1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            data3: “RS700”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};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mounted()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console.log(data2);  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 Error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발생 확인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&lt;style scoped&gt;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&lt;/style&gt;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9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폼입력</a:t>
            </a:r>
            <a:r>
              <a:rPr lang="ko-KR" altLang="en-US" sz="3200" dirty="0"/>
              <a:t> 데이터</a:t>
            </a:r>
            <a:r>
              <a:rPr lang="en-US" altLang="ko-KR" sz="3200" dirty="0"/>
              <a:t> </a:t>
            </a:r>
            <a:r>
              <a:rPr lang="ko-KR" altLang="en-US" sz="3200" dirty="0"/>
              <a:t>바인딩 </a:t>
            </a:r>
            <a:r>
              <a:rPr lang="en-US" altLang="ko-KR" sz="3200" dirty="0"/>
              <a:t>(select, checkbox, radio)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90"/>
            <a:ext cx="7182936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&lt;input  type=“text” v-model=“data1”/&gt;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&lt;input  type=“number” v-</a:t>
            </a:r>
            <a:r>
              <a:rPr lang="en-US" altLang="ko-KR" sz="1300" dirty="0" err="1">
                <a:solidFill>
                  <a:schemeClr val="tx1"/>
                </a:solidFill>
              </a:rPr>
              <a:t>model.number</a:t>
            </a:r>
            <a:r>
              <a:rPr lang="en-US" altLang="ko-KR" sz="1300" dirty="0">
                <a:solidFill>
                  <a:schemeClr val="tx1"/>
                </a:solidFill>
              </a:rPr>
              <a:t>=data2” 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textarea</a:t>
            </a:r>
            <a:r>
              <a:rPr lang="en-US" altLang="ko-KR" sz="1300" dirty="0">
                <a:solidFill>
                  <a:schemeClr val="tx1"/>
                </a:solidFill>
              </a:rPr>
              <a:t>  v-model=“data3”&gt;&lt;/</a:t>
            </a:r>
            <a:r>
              <a:rPr lang="en-US" altLang="ko-KR" sz="1300" dirty="0" err="1">
                <a:solidFill>
                  <a:schemeClr val="tx1"/>
                </a:solidFill>
              </a:rPr>
              <a:t>textarea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&lt;select v-model=“data4”&gt;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&lt;option value=“01”&gt;</a:t>
            </a:r>
            <a:r>
              <a:rPr lang="ko-KR" altLang="en-US" sz="1300" dirty="0">
                <a:solidFill>
                  <a:schemeClr val="tx1"/>
                </a:solidFill>
              </a:rPr>
              <a:t>서울</a:t>
            </a:r>
            <a:r>
              <a:rPr lang="en-US" altLang="ko-KR" sz="1300" dirty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&lt;option value=“02”&gt;</a:t>
            </a:r>
            <a:r>
              <a:rPr lang="ko-KR" altLang="en-US" sz="1300" dirty="0">
                <a:solidFill>
                  <a:schemeClr val="tx1"/>
                </a:solidFill>
              </a:rPr>
              <a:t>부산</a:t>
            </a:r>
            <a:r>
              <a:rPr lang="en-US" altLang="ko-KR" sz="1300" dirty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&lt;option value=“03”&gt;</a:t>
            </a:r>
            <a:r>
              <a:rPr lang="ko-KR" altLang="en-US" sz="1300" dirty="0">
                <a:solidFill>
                  <a:schemeClr val="tx1"/>
                </a:solidFill>
              </a:rPr>
              <a:t>제주</a:t>
            </a:r>
            <a:r>
              <a:rPr lang="en-US" altLang="ko-KR" sz="1300" dirty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&lt;/select&gt;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&lt;label&gt;&lt;input type=“checkbox” v-model=“data5”&gt;{{data5}}&lt;/label&gt;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br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&lt;label&gt;&lt;input type=“checkbox” value=“</a:t>
            </a:r>
            <a:r>
              <a:rPr lang="ko-KR" altLang="en-US" sz="1300" dirty="0">
                <a:solidFill>
                  <a:schemeClr val="tx1"/>
                </a:solidFill>
              </a:rPr>
              <a:t>서울</a:t>
            </a:r>
            <a:r>
              <a:rPr lang="en-US" altLang="ko-KR" sz="1300" dirty="0">
                <a:solidFill>
                  <a:schemeClr val="tx1"/>
                </a:solidFill>
              </a:rPr>
              <a:t>” v-model=“data6”&gt;</a:t>
            </a:r>
            <a:r>
              <a:rPr lang="ko-KR" altLang="en-US" sz="1300" dirty="0">
                <a:solidFill>
                  <a:schemeClr val="tx1"/>
                </a:solidFill>
              </a:rPr>
              <a:t>서울</a:t>
            </a:r>
            <a:r>
              <a:rPr lang="en-US" altLang="ko-KR" sz="1300" dirty="0">
                <a:solidFill>
                  <a:schemeClr val="tx1"/>
                </a:solidFill>
              </a:rPr>
              <a:t>&lt;/label&gt;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&lt;label&gt;&lt;input type=“checkbox” value=“</a:t>
            </a:r>
            <a:r>
              <a:rPr lang="ko-KR" altLang="en-US" sz="1300" dirty="0">
                <a:solidFill>
                  <a:schemeClr val="tx1"/>
                </a:solidFill>
              </a:rPr>
              <a:t>부산</a:t>
            </a:r>
            <a:r>
              <a:rPr lang="en-US" altLang="ko-KR" sz="1300" dirty="0">
                <a:solidFill>
                  <a:schemeClr val="tx1"/>
                </a:solidFill>
              </a:rPr>
              <a:t>” v-model=“data6”&gt;</a:t>
            </a:r>
            <a:r>
              <a:rPr lang="ko-KR" altLang="en-US" sz="1300" dirty="0">
                <a:solidFill>
                  <a:schemeClr val="tx1"/>
                </a:solidFill>
              </a:rPr>
              <a:t>부산</a:t>
            </a:r>
            <a:r>
              <a:rPr lang="en-US" altLang="ko-KR" sz="1300" dirty="0">
                <a:solidFill>
                  <a:schemeClr val="tx1"/>
                </a:solidFill>
              </a:rPr>
              <a:t>&lt;/label&gt;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&lt;label&gt;&lt;input type=“checkbox” value=“</a:t>
            </a:r>
            <a:r>
              <a:rPr lang="ko-KR" altLang="en-US" sz="1300" dirty="0">
                <a:solidFill>
                  <a:schemeClr val="tx1"/>
                </a:solidFill>
              </a:rPr>
              <a:t>제주</a:t>
            </a:r>
            <a:r>
              <a:rPr lang="en-US" altLang="ko-KR" sz="1300" dirty="0">
                <a:solidFill>
                  <a:schemeClr val="tx1"/>
                </a:solidFill>
              </a:rPr>
              <a:t>” v-model=“data6”&gt;</a:t>
            </a:r>
            <a:r>
              <a:rPr lang="ko-KR" altLang="en-US" sz="1300" dirty="0">
                <a:solidFill>
                  <a:schemeClr val="tx1"/>
                </a:solidFill>
              </a:rPr>
              <a:t>제주</a:t>
            </a:r>
            <a:r>
              <a:rPr lang="en-US" altLang="ko-KR" sz="1300" dirty="0">
                <a:solidFill>
                  <a:schemeClr val="tx1"/>
                </a:solidFill>
              </a:rPr>
              <a:t>&lt;/label&gt;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br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&lt;span&gt; </a:t>
            </a:r>
            <a:r>
              <a:rPr lang="ko-KR" altLang="en-US" sz="1300" dirty="0">
                <a:solidFill>
                  <a:schemeClr val="tx1"/>
                </a:solidFill>
              </a:rPr>
              <a:t>체크한 지역 </a:t>
            </a:r>
            <a:r>
              <a:rPr lang="en-US" altLang="ko-KR" sz="1300" dirty="0">
                <a:solidFill>
                  <a:schemeClr val="tx1"/>
                </a:solidFill>
              </a:rPr>
              <a:t>: {{data6}} &lt;/span&gt;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br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&lt;label&gt;&lt;input type=“radio” </a:t>
            </a:r>
            <a:r>
              <a:rPr lang="en-US" altLang="ko-KR" sz="1300" dirty="0" err="1">
                <a:solidFill>
                  <a:srgbClr val="FF0000"/>
                </a:solidFill>
              </a:rPr>
              <a:t>v-bind:</a:t>
            </a:r>
            <a:r>
              <a:rPr lang="en-US" altLang="ko-KR" sz="1300" dirty="0" err="1">
                <a:solidFill>
                  <a:schemeClr val="tx1"/>
                </a:solidFill>
              </a:rPr>
              <a:t>value</a:t>
            </a:r>
            <a:r>
              <a:rPr lang="en-US" altLang="ko-KR" sz="1300" dirty="0">
                <a:solidFill>
                  <a:schemeClr val="tx1"/>
                </a:solidFill>
              </a:rPr>
              <a:t>=“radio[0]” v-model=“data7”&gt;</a:t>
            </a:r>
            <a:r>
              <a:rPr lang="ko-KR" altLang="en-US" sz="1300" dirty="0">
                <a:solidFill>
                  <a:schemeClr val="tx1"/>
                </a:solidFill>
              </a:rPr>
              <a:t>서울</a:t>
            </a:r>
            <a:r>
              <a:rPr lang="en-US" altLang="ko-KR" sz="1300" dirty="0">
                <a:solidFill>
                  <a:schemeClr val="tx1"/>
                </a:solidFill>
              </a:rPr>
              <a:t>&lt;/label&gt;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&lt;label&gt;&lt;input type=“radio” </a:t>
            </a:r>
            <a:r>
              <a:rPr lang="en-US" altLang="ko-KR" sz="1300" dirty="0" err="1">
                <a:solidFill>
                  <a:srgbClr val="FF0000"/>
                </a:solidFill>
              </a:rPr>
              <a:t>v-bind:</a:t>
            </a:r>
            <a:r>
              <a:rPr lang="en-US" altLang="ko-KR" sz="1300" dirty="0" err="1">
                <a:solidFill>
                  <a:schemeClr val="tx1"/>
                </a:solidFill>
              </a:rPr>
              <a:t>value</a:t>
            </a:r>
            <a:r>
              <a:rPr lang="en-US" altLang="ko-KR" sz="1300" dirty="0">
                <a:solidFill>
                  <a:schemeClr val="tx1"/>
                </a:solidFill>
              </a:rPr>
              <a:t>=“radio[1]” v-model=“data7”&gt;</a:t>
            </a:r>
            <a:r>
              <a:rPr lang="ko-KR" altLang="en-US" sz="1300" dirty="0">
                <a:solidFill>
                  <a:schemeClr val="tx1"/>
                </a:solidFill>
              </a:rPr>
              <a:t>부산</a:t>
            </a:r>
            <a:r>
              <a:rPr lang="en-US" altLang="ko-KR" sz="1300" dirty="0">
                <a:solidFill>
                  <a:schemeClr val="tx1"/>
                </a:solidFill>
              </a:rPr>
              <a:t>&lt;/label&gt;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&lt;label&gt;&lt;input type=“radio” </a:t>
            </a:r>
            <a:r>
              <a:rPr lang="en-US" altLang="ko-KR" sz="1300" dirty="0" err="1">
                <a:solidFill>
                  <a:srgbClr val="FF0000"/>
                </a:solidFill>
              </a:rPr>
              <a:t>v-bind:</a:t>
            </a:r>
            <a:r>
              <a:rPr lang="en-US" altLang="ko-KR" sz="1300" dirty="0" err="1">
                <a:solidFill>
                  <a:schemeClr val="tx1"/>
                </a:solidFill>
              </a:rPr>
              <a:t>value</a:t>
            </a:r>
            <a:r>
              <a:rPr lang="en-US" altLang="ko-KR" sz="1300" dirty="0">
                <a:solidFill>
                  <a:schemeClr val="tx1"/>
                </a:solidFill>
              </a:rPr>
              <a:t>=“radio[2]” v-model=“data7”&gt;</a:t>
            </a:r>
            <a:r>
              <a:rPr lang="ko-KR" altLang="en-US" sz="1300" dirty="0">
                <a:solidFill>
                  <a:schemeClr val="tx1"/>
                </a:solidFill>
              </a:rPr>
              <a:t>제주</a:t>
            </a:r>
            <a:r>
              <a:rPr lang="en-US" altLang="ko-KR" sz="1300" dirty="0">
                <a:solidFill>
                  <a:schemeClr val="tx1"/>
                </a:solidFill>
              </a:rPr>
              <a:t>&lt;/label&gt;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br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&lt;span&gt; </a:t>
            </a:r>
            <a:r>
              <a:rPr lang="ko-KR" altLang="en-US" sz="1300" dirty="0">
                <a:solidFill>
                  <a:schemeClr val="tx1"/>
                </a:solidFill>
              </a:rPr>
              <a:t>선택한 지역 </a:t>
            </a:r>
            <a:r>
              <a:rPr lang="en-US" altLang="ko-KR" sz="1300" dirty="0">
                <a:solidFill>
                  <a:schemeClr val="tx1"/>
                </a:solidFill>
              </a:rPr>
              <a:t>: {{data7}} &lt;/span&gt;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&lt;/template&gt;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7504670" y="1326289"/>
            <a:ext cx="4390998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export default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name: ‘’,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components: {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data()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return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data1: “RACOS System”,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data2: 22,</a:t>
            </a: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            data3: “RS700”,</a:t>
            </a: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            data4: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“03”,</a:t>
            </a: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            data5: false,</a:t>
            </a: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            data6: [ ],</a:t>
            </a: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            data7: ””,</a:t>
            </a: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            radio: [“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”, “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부산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”, “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제주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”]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};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mounted()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console.log(this.data2);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&lt;style scoped&gt;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&lt;/style&gt;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77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속성</a:t>
            </a:r>
            <a:r>
              <a:rPr lang="en-US" altLang="ko-KR" sz="3200" dirty="0"/>
              <a:t>(Attribute)</a:t>
            </a:r>
            <a:r>
              <a:rPr lang="ko-KR" altLang="en-US" sz="3200" dirty="0"/>
              <a:t> 데이터</a:t>
            </a:r>
            <a:r>
              <a:rPr lang="en-US" altLang="ko-KR" sz="3200" dirty="0"/>
              <a:t> </a:t>
            </a:r>
            <a:r>
              <a:rPr lang="ko-KR" altLang="en-US" sz="3200" dirty="0"/>
              <a:t>바인딩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90"/>
            <a:ext cx="7182936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</a:t>
            </a:r>
            <a:r>
              <a:rPr lang="en-US" altLang="ko-KR" sz="1400" dirty="0">
                <a:solidFill>
                  <a:schemeClr val="tx1"/>
                </a:solidFill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</a:rPr>
              <a:t>img</a:t>
            </a:r>
            <a:r>
              <a:rPr lang="en-US" altLang="ko-KR" sz="1400" dirty="0">
                <a:solidFill>
                  <a:schemeClr val="tx1"/>
                </a:solidFill>
              </a:rPr>
              <a:t> 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="https://kr.vuejs.org/images/logo.png"/&gt;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     &lt;</a:t>
            </a:r>
            <a:r>
              <a:rPr lang="en-US" altLang="ko-KR" sz="1400" dirty="0" err="1">
                <a:solidFill>
                  <a:schemeClr val="tx1"/>
                </a:solidFill>
              </a:rPr>
              <a:t>img</a:t>
            </a:r>
            <a:r>
              <a:rPr lang="en-US" altLang="ko-KR" sz="1400" dirty="0">
                <a:solidFill>
                  <a:schemeClr val="tx1"/>
                </a:solidFill>
              </a:rPr>
              <a:t> </a:t>
            </a:r>
            <a:r>
              <a:rPr lang="en-US" altLang="ko-KR" sz="1400" dirty="0" err="1">
                <a:solidFill>
                  <a:schemeClr val="tx1"/>
                </a:solidFill>
              </a:rPr>
              <a:t>v-bind:src</a:t>
            </a:r>
            <a:r>
              <a:rPr lang="en-US" altLang="ko-KR" sz="1400" dirty="0">
                <a:solidFill>
                  <a:schemeClr val="tx1"/>
                </a:solidFill>
              </a:rPr>
              <a:t>="</a:t>
            </a:r>
            <a:r>
              <a:rPr lang="en-US" altLang="ko-KR" sz="1400" dirty="0" err="1">
                <a:solidFill>
                  <a:schemeClr val="tx1"/>
                </a:solidFill>
              </a:rPr>
              <a:t>url</a:t>
            </a:r>
            <a:r>
              <a:rPr lang="en-US" altLang="ko-KR" sz="1400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    &lt;</a:t>
            </a:r>
            <a:r>
              <a:rPr lang="en-US" altLang="ko-KR" sz="1400" dirty="0" err="1">
                <a:solidFill>
                  <a:schemeClr val="tx1"/>
                </a:solidFill>
              </a:rPr>
              <a:t>img</a:t>
            </a:r>
            <a:r>
              <a:rPr lang="en-US" altLang="ko-KR" sz="1400" dirty="0">
                <a:solidFill>
                  <a:schemeClr val="tx1"/>
                </a:solidFill>
              </a:rPr>
              <a:t> </a:t>
            </a:r>
            <a:r>
              <a:rPr lang="en-US" altLang="ko-KR" sz="1400" dirty="0" err="1">
                <a:solidFill>
                  <a:schemeClr val="tx1"/>
                </a:solidFill>
              </a:rPr>
              <a:t>v-bind:src</a:t>
            </a:r>
            <a:r>
              <a:rPr lang="en-US" altLang="ko-KR" sz="1400" dirty="0">
                <a:solidFill>
                  <a:schemeClr val="tx1"/>
                </a:solidFill>
              </a:rPr>
              <a:t>="pic"/&gt;&lt;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    &lt;input type="text" v-model="</a:t>
            </a:r>
            <a:r>
              <a:rPr lang="en-US" altLang="ko-KR" sz="1400" dirty="0" err="1">
                <a:solidFill>
                  <a:schemeClr val="tx1"/>
                </a:solidFill>
              </a:rPr>
              <a:t>textValue</a:t>
            </a:r>
            <a:r>
              <a:rPr lang="en-US" altLang="ko-KR" sz="1400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    &lt;button type="button" </a:t>
            </a:r>
            <a:r>
              <a:rPr lang="en-US" altLang="ko-KR" sz="1400" dirty="0" err="1">
                <a:solidFill>
                  <a:schemeClr val="tx1"/>
                </a:solidFill>
              </a:rPr>
              <a:t>v-bind:disabled</a:t>
            </a:r>
            <a:r>
              <a:rPr lang="en-US" altLang="ko-KR" sz="1400" dirty="0">
                <a:solidFill>
                  <a:schemeClr val="tx1"/>
                </a:solidFill>
              </a:rPr>
              <a:t>="</a:t>
            </a:r>
            <a:r>
              <a:rPr lang="en-US" altLang="ko-KR" sz="1400" dirty="0" err="1">
                <a:solidFill>
                  <a:schemeClr val="tx1"/>
                </a:solidFill>
              </a:rPr>
              <a:t>textValue</a:t>
            </a:r>
            <a:r>
              <a:rPr lang="en-US" altLang="ko-KR" sz="1400" dirty="0">
                <a:solidFill>
                  <a:schemeClr val="tx1"/>
                </a:solidFill>
              </a:rPr>
              <a:t>===''"&gt;Click&lt;/button&gt;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&lt;/template&gt;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export default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name: ‘’,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components: { },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data()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return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</a:t>
            </a:r>
            <a:r>
              <a:rPr lang="en-US" altLang="ko-KR" sz="1200" dirty="0" err="1">
                <a:solidFill>
                  <a:schemeClr val="tx1"/>
                </a:solidFill>
              </a:rPr>
              <a:t>textValue</a:t>
            </a:r>
            <a:r>
              <a:rPr lang="en-US" altLang="ko-KR" sz="1200" dirty="0">
                <a:solidFill>
                  <a:schemeClr val="tx1"/>
                </a:solidFill>
              </a:rPr>
              <a:t>: true,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url: “https://kr.vuejs.org/images/logo.png”,</a:t>
            </a:r>
          </a:p>
          <a:p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            pic: require(“../assets/flower.png”),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};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},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mounted()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7504670" y="1326289"/>
            <a:ext cx="4390998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&lt;style scoped&gt;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  </a:t>
            </a:r>
            <a:r>
              <a:rPr lang="en-US" altLang="ko-KR" sz="1400" dirty="0" err="1">
                <a:solidFill>
                  <a:schemeClr val="tx1"/>
                </a:solidFill>
              </a:rPr>
              <a:t>img</a:t>
            </a:r>
            <a:r>
              <a:rPr lang="en-US" altLang="ko-KR" sz="1400" dirty="0">
                <a:solidFill>
                  <a:schemeClr val="tx1"/>
                </a:solidFill>
              </a:rPr>
              <a:t> 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    height:100px;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   </a:t>
            </a:r>
            <a:r>
              <a:rPr lang="en-US" altLang="ko-KR" sz="1400" dirty="0" err="1">
                <a:solidFill>
                  <a:schemeClr val="tx1"/>
                </a:solidFill>
              </a:rPr>
              <a:t>width:auto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 input 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   height:50px;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   width:200px;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   </a:t>
            </a:r>
            <a:r>
              <a:rPr lang="en-US" altLang="ko-KR" sz="1400" dirty="0" err="1">
                <a:solidFill>
                  <a:schemeClr val="tx1"/>
                </a:solidFill>
              </a:rPr>
              <a:t>background:yellow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   color: red;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   font-size: 25px;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 button 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   height:50px;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   width:100px;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   </a:t>
            </a:r>
            <a:r>
              <a:rPr lang="en-US" altLang="ko-KR" sz="1400" dirty="0" err="1">
                <a:solidFill>
                  <a:schemeClr val="tx1"/>
                </a:solidFill>
              </a:rPr>
              <a:t>background:red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   color: yellow;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   font-size: 25px;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  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&lt;/style&gt;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7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Class &amp; Style </a:t>
            </a:r>
            <a:r>
              <a:rPr lang="ko-KR" altLang="en-US" sz="3200" dirty="0"/>
              <a:t>데이터</a:t>
            </a:r>
            <a:r>
              <a:rPr lang="en-US" altLang="ko-KR" sz="3200" dirty="0"/>
              <a:t> </a:t>
            </a:r>
            <a:r>
              <a:rPr lang="ko-KR" altLang="en-US" sz="3200" dirty="0"/>
              <a:t>바인딩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90"/>
            <a:ext cx="7182936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&lt;div class="container" </a:t>
            </a:r>
            <a:r>
              <a:rPr lang="en-US" altLang="ko-KR" sz="1100" dirty="0" err="1">
                <a:solidFill>
                  <a:schemeClr val="tx1"/>
                </a:solidFill>
              </a:rPr>
              <a:t>v-bind:class</a:t>
            </a:r>
            <a:r>
              <a:rPr lang="en-US" altLang="ko-KR" sz="1100" dirty="0">
                <a:solidFill>
                  <a:schemeClr val="tx1"/>
                </a:solidFill>
              </a:rPr>
              <a:t>="{'active':</a:t>
            </a:r>
            <a:r>
              <a:rPr lang="en-US" altLang="ko-KR" sz="1100" dirty="0" err="1">
                <a:solidFill>
                  <a:schemeClr val="tx1"/>
                </a:solidFill>
              </a:rPr>
              <a:t>isActive</a:t>
            </a:r>
            <a:r>
              <a:rPr lang="en-US" altLang="ko-KR" sz="1100" dirty="0">
                <a:solidFill>
                  <a:schemeClr val="tx1"/>
                </a:solidFill>
              </a:rPr>
              <a:t>, 'text-red':</a:t>
            </a:r>
            <a:r>
              <a:rPr lang="en-US" altLang="ko-KR" sz="1100" dirty="0" err="1">
                <a:solidFill>
                  <a:schemeClr val="tx1"/>
                </a:solidFill>
              </a:rPr>
              <a:t>isRed</a:t>
            </a:r>
            <a:r>
              <a:rPr lang="en-US" altLang="ko-KR" sz="1100" dirty="0">
                <a:solidFill>
                  <a:schemeClr val="tx1"/>
                </a:solidFill>
              </a:rPr>
              <a:t>}"&gt;Class Binding&lt;/div&gt;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       &lt;</a:t>
            </a:r>
            <a:r>
              <a:rPr lang="en-US" altLang="ko-KR" sz="1100" dirty="0" err="1">
                <a:solidFill>
                  <a:schemeClr val="tx1"/>
                </a:solidFill>
              </a:rPr>
              <a:t>br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  &lt;div class="container" </a:t>
            </a:r>
            <a:r>
              <a:rPr lang="en-US" altLang="ko-KR" sz="1100" dirty="0" err="1">
                <a:solidFill>
                  <a:schemeClr val="tx1"/>
                </a:solidFill>
              </a:rPr>
              <a:t>v-bind:class</a:t>
            </a:r>
            <a:r>
              <a:rPr lang="en-US" altLang="ko-KR" sz="1100" dirty="0">
                <a:solidFill>
                  <a:schemeClr val="tx1"/>
                </a:solidFill>
              </a:rPr>
              <a:t>="[</a:t>
            </a:r>
            <a:r>
              <a:rPr lang="en-US" altLang="ko-KR" sz="1100" dirty="0" err="1">
                <a:solidFill>
                  <a:schemeClr val="tx1"/>
                </a:solidFill>
              </a:rPr>
              <a:t>activeClass</a:t>
            </a:r>
            <a:r>
              <a:rPr lang="en-US" altLang="ko-KR" sz="1100" dirty="0">
                <a:solidFill>
                  <a:schemeClr val="tx1"/>
                </a:solidFill>
              </a:rPr>
              <a:t>, </a:t>
            </a:r>
            <a:r>
              <a:rPr lang="en-US" altLang="ko-KR" sz="1100" dirty="0" err="1">
                <a:solidFill>
                  <a:schemeClr val="tx1"/>
                </a:solidFill>
              </a:rPr>
              <a:t>redClass</a:t>
            </a:r>
            <a:r>
              <a:rPr lang="en-US" altLang="ko-KR" sz="1100" dirty="0">
                <a:solidFill>
                  <a:schemeClr val="tx1"/>
                </a:solidFill>
              </a:rPr>
              <a:t>]"&gt;Class Binding&lt;/div&gt;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  &lt;</a:t>
            </a:r>
            <a:r>
              <a:rPr lang="en-US" altLang="ko-KR" sz="1100" dirty="0" err="1">
                <a:solidFill>
                  <a:schemeClr val="tx1"/>
                </a:solidFill>
              </a:rPr>
              <a:t>br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  &lt;div </a:t>
            </a:r>
            <a:r>
              <a:rPr lang="en-US" altLang="ko-KR" sz="1100" dirty="0" err="1">
                <a:solidFill>
                  <a:schemeClr val="tx1"/>
                </a:solidFill>
              </a:rPr>
              <a:t>v-bind:style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styleObject</a:t>
            </a:r>
            <a:r>
              <a:rPr lang="en-US" altLang="ko-KR" sz="1100" dirty="0">
                <a:solidFill>
                  <a:schemeClr val="tx1"/>
                </a:solidFill>
              </a:rPr>
              <a:t>"&gt;Inline style Binding&lt;/div&gt;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  &lt;</a:t>
            </a:r>
            <a:r>
              <a:rPr lang="en-US" altLang="ko-KR" sz="1100" dirty="0" err="1">
                <a:solidFill>
                  <a:schemeClr val="tx1"/>
                </a:solidFill>
              </a:rPr>
              <a:t>br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  &lt;div </a:t>
            </a:r>
            <a:r>
              <a:rPr lang="en-US" altLang="ko-KR" sz="1100" dirty="0" err="1">
                <a:solidFill>
                  <a:schemeClr val="tx1"/>
                </a:solidFill>
              </a:rPr>
              <a:t>v-bind:style</a:t>
            </a:r>
            <a:r>
              <a:rPr lang="en-US" altLang="ko-KR" sz="1100" dirty="0">
                <a:solidFill>
                  <a:schemeClr val="tx1"/>
                </a:solidFill>
              </a:rPr>
              <a:t>="[</a:t>
            </a:r>
            <a:r>
              <a:rPr lang="en-US" altLang="ko-KR" sz="1100" dirty="0" err="1">
                <a:solidFill>
                  <a:schemeClr val="tx1"/>
                </a:solidFill>
              </a:rPr>
              <a:t>baseStyle</a:t>
            </a:r>
            <a:r>
              <a:rPr lang="en-US" altLang="ko-KR" sz="1100" dirty="0">
                <a:solidFill>
                  <a:schemeClr val="tx1"/>
                </a:solidFill>
              </a:rPr>
              <a:t>, </a:t>
            </a:r>
            <a:r>
              <a:rPr lang="en-US" altLang="ko-KR" sz="1100" dirty="0" err="1">
                <a:solidFill>
                  <a:schemeClr val="tx1"/>
                </a:solidFill>
              </a:rPr>
              <a:t>addStyle</a:t>
            </a:r>
            <a:r>
              <a:rPr lang="en-US" altLang="ko-KR" sz="1100" dirty="0">
                <a:solidFill>
                  <a:schemeClr val="tx1"/>
                </a:solidFill>
              </a:rPr>
              <a:t>]"&gt;Inline style Binding&lt;/div&gt;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&lt;/template&gt;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export default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data()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return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</a:rPr>
              <a:t>isActive</a:t>
            </a:r>
            <a:r>
              <a:rPr lang="en-US" altLang="ko-KR" sz="1100" dirty="0">
                <a:solidFill>
                  <a:schemeClr val="tx1"/>
                </a:solidFill>
              </a:rPr>
              <a:t>: true,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      </a:t>
            </a:r>
            <a:r>
              <a:rPr lang="en-US" altLang="ko-KR" sz="1100" dirty="0" err="1">
                <a:solidFill>
                  <a:schemeClr val="tx1"/>
                </a:solidFill>
              </a:rPr>
              <a:t>isRed</a:t>
            </a:r>
            <a:r>
              <a:rPr lang="en-US" altLang="ko-KR" sz="1100" dirty="0">
                <a:solidFill>
                  <a:schemeClr val="tx1"/>
                </a:solidFill>
              </a:rPr>
              <a:t>: true,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      </a:t>
            </a:r>
            <a:r>
              <a:rPr lang="en-US" altLang="ko-KR" sz="1100" dirty="0" err="1">
                <a:solidFill>
                  <a:schemeClr val="tx1"/>
                </a:solidFill>
              </a:rPr>
              <a:t>activeClass</a:t>
            </a:r>
            <a:r>
              <a:rPr lang="en-US" altLang="ko-KR" sz="1100" dirty="0">
                <a:solidFill>
                  <a:schemeClr val="tx1"/>
                </a:solidFill>
              </a:rPr>
              <a:t>: 'active’,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      </a:t>
            </a:r>
            <a:r>
              <a:rPr lang="en-US" altLang="ko-KR" sz="1100" dirty="0" err="1">
                <a:solidFill>
                  <a:schemeClr val="tx1"/>
                </a:solidFill>
              </a:rPr>
              <a:t>redClass</a:t>
            </a:r>
            <a:r>
              <a:rPr lang="en-US" altLang="ko-KR" sz="1100" dirty="0">
                <a:solidFill>
                  <a:schemeClr val="tx1"/>
                </a:solidFill>
              </a:rPr>
              <a:t>: 'text-red’,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      </a:t>
            </a:r>
            <a:r>
              <a:rPr lang="en-US" altLang="ko-KR" sz="1100" dirty="0" err="1">
                <a:solidFill>
                  <a:schemeClr val="tx1"/>
                </a:solidFill>
              </a:rPr>
              <a:t>styleObject</a:t>
            </a:r>
            <a:r>
              <a:rPr lang="en-US" altLang="ko-KR" sz="1100" dirty="0">
                <a:solidFill>
                  <a:schemeClr val="tx1"/>
                </a:solidFill>
              </a:rPr>
              <a:t>: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        </a:t>
            </a:r>
            <a:r>
              <a:rPr lang="en-US" altLang="ko-KR" sz="1100" dirty="0" err="1">
                <a:solidFill>
                  <a:schemeClr val="tx1"/>
                </a:solidFill>
              </a:rPr>
              <a:t>backgroundColor</a:t>
            </a:r>
            <a:r>
              <a:rPr lang="en-US" altLang="ko-KR" sz="1100" dirty="0">
                <a:solidFill>
                  <a:schemeClr val="tx1"/>
                </a:solidFill>
              </a:rPr>
              <a:t>: 'yellow’,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        color: 'red’,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        </a:t>
            </a:r>
            <a:r>
              <a:rPr lang="en-US" altLang="ko-KR" sz="1100" dirty="0" err="1">
                <a:solidFill>
                  <a:schemeClr val="tx1"/>
                </a:solidFill>
              </a:rPr>
              <a:t>fontWeight</a:t>
            </a:r>
            <a:r>
              <a:rPr lang="en-US" altLang="ko-KR" sz="1100" dirty="0">
                <a:solidFill>
                  <a:schemeClr val="tx1"/>
                </a:solidFill>
              </a:rPr>
              <a:t>: 'bold’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      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      </a:t>
            </a:r>
            <a:r>
              <a:rPr lang="en-US" altLang="ko-KR" sz="1100" dirty="0" err="1">
                <a:solidFill>
                  <a:schemeClr val="tx1"/>
                </a:solidFill>
              </a:rPr>
              <a:t>baseStyle</a:t>
            </a:r>
            <a:r>
              <a:rPr lang="en-US" altLang="ko-KR" sz="1100" dirty="0">
                <a:solidFill>
                  <a:schemeClr val="tx1"/>
                </a:solidFill>
              </a:rPr>
              <a:t>: 'background-color:yellow;width:100%;height:200px’,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      </a:t>
            </a:r>
            <a:r>
              <a:rPr lang="en-US" altLang="ko-KR" sz="1100" dirty="0" err="1">
                <a:solidFill>
                  <a:schemeClr val="tx1"/>
                </a:solidFill>
              </a:rPr>
              <a:t>addStyle</a:t>
            </a:r>
            <a:r>
              <a:rPr lang="en-US" altLang="ko-KR" sz="1100" dirty="0">
                <a:solidFill>
                  <a:schemeClr val="tx1"/>
                </a:solidFill>
              </a:rPr>
              <a:t>: '</a:t>
            </a:r>
            <a:r>
              <a:rPr lang="en-US" altLang="ko-KR" sz="1100" dirty="0" err="1">
                <a:solidFill>
                  <a:schemeClr val="tx1"/>
                </a:solidFill>
              </a:rPr>
              <a:t>color:red;font-weight:bold</a:t>
            </a:r>
            <a:r>
              <a:rPr lang="en-US" altLang="ko-KR" sz="1100" dirty="0">
                <a:solidFill>
                  <a:schemeClr val="tx1"/>
                </a:solidFill>
              </a:rPr>
              <a:t>;'</a:t>
            </a:r>
            <a:endParaRPr lang="en-US" altLang="ko-KR" sz="11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      };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7504670" y="1326289"/>
            <a:ext cx="4390998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&lt;style scoped&gt;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  .container 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    width: 100%;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    height: 200px;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  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  .active 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    background-color: yellow;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    font-weight: bold;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  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  .text-red 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    color: red;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  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74637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List</a:t>
            </a:r>
            <a:r>
              <a:rPr lang="ko-KR" altLang="en-US" sz="3200" dirty="0"/>
              <a:t> </a:t>
            </a:r>
            <a:r>
              <a:rPr lang="en-US" altLang="ko-KR" sz="3200" dirty="0"/>
              <a:t>Rendering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5" y="1326290"/>
            <a:ext cx="5181142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&lt;div&gt;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&lt;select v-model="city"&gt;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&lt;option :value="</a:t>
            </a:r>
            <a:r>
              <a:rPr lang="en-US" altLang="ko-KR" sz="1200" dirty="0" err="1">
                <a:solidFill>
                  <a:schemeClr val="tx1"/>
                </a:solidFill>
              </a:rPr>
              <a:t>city.v</a:t>
            </a:r>
            <a:r>
              <a:rPr lang="en-US" altLang="ko-KR" sz="1200" dirty="0">
                <a:solidFill>
                  <a:schemeClr val="tx1"/>
                </a:solidFill>
              </a:rPr>
              <a:t>" :key="</a:t>
            </a:r>
            <a:r>
              <a:rPr lang="en-US" altLang="ko-KR" sz="1200" dirty="0" err="1">
                <a:solidFill>
                  <a:schemeClr val="tx1"/>
                </a:solidFill>
              </a:rPr>
              <a:t>city.i</a:t>
            </a:r>
            <a:r>
              <a:rPr lang="en-US" altLang="ko-KR" sz="1200" dirty="0">
                <a:solidFill>
                  <a:schemeClr val="tx1"/>
                </a:solidFill>
              </a:rPr>
              <a:t>" v-for="(city, 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) in options"&gt;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{{city.t}}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&lt;/option&gt;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&lt;/select&gt;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&lt;tr&gt;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제품명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제품가격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배송비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 err="1">
                <a:solidFill>
                  <a:schemeClr val="tx1"/>
                </a:solidFill>
              </a:rPr>
              <a:t>제품카테고리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&lt;/tr&gt;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&lt;/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&lt;tr :key="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" v-for="(product, 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) in </a:t>
            </a:r>
            <a:r>
              <a:rPr lang="en-US" altLang="ko-KR" sz="1200" dirty="0" err="1">
                <a:solidFill>
                  <a:schemeClr val="tx1"/>
                </a:solidFill>
              </a:rPr>
              <a:t>productList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  &lt;td&gt;{{</a:t>
            </a:r>
            <a:r>
              <a:rPr lang="en-US" altLang="ko-KR" sz="1200" dirty="0" err="1">
                <a:solidFill>
                  <a:schemeClr val="tx1"/>
                </a:solidFill>
              </a:rPr>
              <a:t>product.productName</a:t>
            </a:r>
            <a:r>
              <a:rPr lang="en-US" altLang="ko-KR" sz="1200" dirty="0">
                <a:solidFill>
                  <a:schemeClr val="tx1"/>
                </a:solidFill>
              </a:rPr>
              <a:t>}}&lt;/td&gt;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  &lt;td&gt;{{</a:t>
            </a:r>
            <a:r>
              <a:rPr lang="en-US" altLang="ko-KR" sz="1200" dirty="0" err="1">
                <a:solidFill>
                  <a:schemeClr val="tx1"/>
                </a:solidFill>
              </a:rPr>
              <a:t>product.price</a:t>
            </a:r>
            <a:r>
              <a:rPr lang="en-US" altLang="ko-KR" sz="1200" dirty="0">
                <a:solidFill>
                  <a:schemeClr val="tx1"/>
                </a:solidFill>
              </a:rPr>
              <a:t>}}&lt;/td&gt;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  &lt;td&gt;{{</a:t>
            </a:r>
            <a:r>
              <a:rPr lang="en-US" altLang="ko-KR" sz="1200" dirty="0" err="1">
                <a:solidFill>
                  <a:schemeClr val="tx1"/>
                </a:solidFill>
              </a:rPr>
              <a:t>product.deliveryPrice</a:t>
            </a:r>
            <a:r>
              <a:rPr lang="en-US" altLang="ko-KR" sz="1200" dirty="0">
                <a:solidFill>
                  <a:schemeClr val="tx1"/>
                </a:solidFill>
              </a:rPr>
              <a:t>}}&lt;/td&gt;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  &lt;td&gt;{{</a:t>
            </a:r>
            <a:r>
              <a:rPr lang="en-US" altLang="ko-KR" sz="1200" dirty="0" err="1">
                <a:solidFill>
                  <a:schemeClr val="tx1"/>
                </a:solidFill>
              </a:rPr>
              <a:t>product.category</a:t>
            </a:r>
            <a:r>
              <a:rPr lang="en-US" altLang="ko-KR" sz="1200" dirty="0">
                <a:solidFill>
                  <a:schemeClr val="tx1"/>
                </a:solidFill>
              </a:rPr>
              <a:t>}}&lt;/td&gt;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&lt;/tr&gt;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&lt;/table&gt;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&lt;/template&gt;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5502877" y="1326289"/>
            <a:ext cx="6392791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export default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data()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return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options: [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        {v:'01', t:'</a:t>
            </a:r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'},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        {v:'02', t:'</a:t>
            </a:r>
            <a:r>
              <a:rPr lang="ko-KR" altLang="en-US" sz="1200" dirty="0">
                <a:solidFill>
                  <a:schemeClr val="tx1"/>
                </a:solidFill>
              </a:rPr>
              <a:t>부산</a:t>
            </a:r>
            <a:r>
              <a:rPr lang="en-US" altLang="ko-KR" sz="1200" dirty="0">
                <a:solidFill>
                  <a:schemeClr val="tx1"/>
                </a:solidFill>
              </a:rPr>
              <a:t>’},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        {v:'03', t:'</a:t>
            </a:r>
            <a:r>
              <a:rPr lang="ko-KR" altLang="en-US" sz="1200" dirty="0">
                <a:solidFill>
                  <a:schemeClr val="tx1"/>
                </a:solidFill>
              </a:rPr>
              <a:t>제주</a:t>
            </a:r>
            <a:r>
              <a:rPr lang="en-US" altLang="ko-KR" sz="1200" dirty="0">
                <a:solidFill>
                  <a:schemeClr val="tx1"/>
                </a:solidFill>
              </a:rPr>
              <a:t>'}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      ],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      city: '03’,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      </a:t>
            </a:r>
            <a:r>
              <a:rPr lang="en-US" altLang="ko-KR" sz="1200" dirty="0" err="1">
                <a:solidFill>
                  <a:schemeClr val="tx1"/>
                </a:solidFill>
              </a:rPr>
              <a:t>productList</a:t>
            </a:r>
            <a:r>
              <a:rPr lang="en-US" altLang="ko-KR" sz="1200" dirty="0">
                <a:solidFill>
                  <a:schemeClr val="tx1"/>
                </a:solidFill>
              </a:rPr>
              <a:t>: [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        {</a:t>
            </a:r>
            <a:r>
              <a:rPr lang="en-US" altLang="ko-KR" sz="1200" dirty="0" err="1">
                <a:solidFill>
                  <a:schemeClr val="tx1"/>
                </a:solidFill>
              </a:rPr>
              <a:t>productName</a:t>
            </a:r>
            <a:r>
              <a:rPr lang="en-US" altLang="ko-KR" sz="1200" dirty="0">
                <a:solidFill>
                  <a:schemeClr val="tx1"/>
                </a:solidFill>
              </a:rPr>
              <a:t>: '</a:t>
            </a:r>
            <a:r>
              <a:rPr lang="ko-KR" altLang="en-US" sz="1200" dirty="0">
                <a:solidFill>
                  <a:schemeClr val="tx1"/>
                </a:solidFill>
              </a:rPr>
              <a:t>키보드</a:t>
            </a:r>
            <a:r>
              <a:rPr lang="en-US" altLang="ko-KR" sz="1200" dirty="0">
                <a:solidFill>
                  <a:schemeClr val="tx1"/>
                </a:solidFill>
              </a:rPr>
              <a:t>', price:55000, deliveryPrice:5000, category:'</a:t>
            </a:r>
            <a:r>
              <a:rPr lang="ko-KR" altLang="en-US" sz="1200" dirty="0">
                <a:solidFill>
                  <a:schemeClr val="tx1"/>
                </a:solidFill>
              </a:rPr>
              <a:t>전자제품</a:t>
            </a:r>
            <a:r>
              <a:rPr lang="en-US" altLang="ko-KR" sz="1200" dirty="0">
                <a:solidFill>
                  <a:schemeClr val="tx1"/>
                </a:solidFill>
              </a:rPr>
              <a:t>'},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        {</a:t>
            </a:r>
            <a:r>
              <a:rPr lang="en-US" altLang="ko-KR" sz="1200" dirty="0" err="1">
                <a:solidFill>
                  <a:schemeClr val="tx1"/>
                </a:solidFill>
              </a:rPr>
              <a:t>productName</a:t>
            </a:r>
            <a:r>
              <a:rPr lang="en-US" altLang="ko-KR" sz="1200" dirty="0">
                <a:solidFill>
                  <a:schemeClr val="tx1"/>
                </a:solidFill>
              </a:rPr>
              <a:t>: '</a:t>
            </a:r>
            <a:r>
              <a:rPr lang="ko-KR" altLang="en-US" sz="1200" dirty="0">
                <a:solidFill>
                  <a:schemeClr val="tx1"/>
                </a:solidFill>
              </a:rPr>
              <a:t>마우스</a:t>
            </a:r>
            <a:r>
              <a:rPr lang="en-US" altLang="ko-KR" sz="1200" dirty="0">
                <a:solidFill>
                  <a:schemeClr val="tx1"/>
                </a:solidFill>
              </a:rPr>
              <a:t>', price:15000, deliveryPrice:5000, category:'</a:t>
            </a:r>
            <a:r>
              <a:rPr lang="ko-KR" altLang="en-US" sz="1200" dirty="0">
                <a:solidFill>
                  <a:schemeClr val="tx1"/>
                </a:solidFill>
              </a:rPr>
              <a:t>전자제품</a:t>
            </a:r>
            <a:r>
              <a:rPr lang="en-US" altLang="ko-KR" sz="1200" dirty="0">
                <a:solidFill>
                  <a:schemeClr val="tx1"/>
                </a:solidFill>
              </a:rPr>
              <a:t>'}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      ]</a:t>
            </a:r>
          </a:p>
          <a:p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};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&lt;style scoped&gt;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&lt;/style&gt;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7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v-if, v-show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90"/>
            <a:ext cx="6919325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&lt;div&gt;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&lt;h1 v-if="</a:t>
            </a:r>
            <a:r>
              <a:rPr lang="en-US" altLang="ko-KR" sz="1200" dirty="0" err="1">
                <a:solidFill>
                  <a:schemeClr val="tx1"/>
                </a:solidFill>
              </a:rPr>
              <a:t>doRender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  <a:r>
              <a:rPr lang="en-US" altLang="ko-KR" sz="1200" dirty="0" err="1">
                <a:solidFill>
                  <a:schemeClr val="tx1"/>
                </a:solidFill>
              </a:rPr>
              <a:t>doRender</a:t>
            </a:r>
            <a:r>
              <a:rPr lang="en-US" altLang="ko-KR" sz="1200" dirty="0">
                <a:solidFill>
                  <a:schemeClr val="tx1"/>
                </a:solidFill>
              </a:rPr>
              <a:t> </a:t>
            </a:r>
            <a:r>
              <a:rPr lang="ko-KR" altLang="en-US" sz="1200" dirty="0">
                <a:solidFill>
                  <a:schemeClr val="tx1"/>
                </a:solidFill>
              </a:rPr>
              <a:t>값이 </a:t>
            </a:r>
            <a:r>
              <a:rPr lang="en-US" altLang="ko-KR" sz="1200" dirty="0">
                <a:solidFill>
                  <a:schemeClr val="tx1"/>
                </a:solidFill>
              </a:rPr>
              <a:t>true</a:t>
            </a:r>
            <a:r>
              <a:rPr lang="ko-KR" altLang="en-US" sz="1200" dirty="0">
                <a:solidFill>
                  <a:schemeClr val="tx1"/>
                </a:solidFill>
              </a:rPr>
              <a:t>이면</a:t>
            </a:r>
            <a:r>
              <a:rPr lang="en-US" altLang="ko-KR" sz="1200" dirty="0">
                <a:solidFill>
                  <a:schemeClr val="tx1"/>
                </a:solidFill>
              </a:rPr>
              <a:t>, h1 </a:t>
            </a:r>
            <a:r>
              <a:rPr lang="ko-KR" altLang="en-US" sz="1200" dirty="0">
                <a:solidFill>
                  <a:schemeClr val="tx1"/>
                </a:solidFill>
              </a:rPr>
              <a:t>블록이 화면에 보여지게 됩니다</a:t>
            </a:r>
            <a:r>
              <a:rPr lang="en-US" altLang="ko-KR" sz="1200" dirty="0">
                <a:solidFill>
                  <a:schemeClr val="tx1"/>
                </a:solidFill>
              </a:rPr>
              <a:t>.&lt;/h1&gt;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&lt;h1 v-else="</a:t>
            </a:r>
            <a:r>
              <a:rPr lang="en-US" altLang="ko-KR" sz="1200" dirty="0" err="1">
                <a:solidFill>
                  <a:schemeClr val="tx1"/>
                </a:solidFill>
              </a:rPr>
              <a:t>doRender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  <a:r>
              <a:rPr lang="en-US" altLang="ko-KR" sz="1200" dirty="0" err="1">
                <a:solidFill>
                  <a:schemeClr val="tx1"/>
                </a:solidFill>
              </a:rPr>
              <a:t>doRender</a:t>
            </a:r>
            <a:r>
              <a:rPr lang="en-US" altLang="ko-KR" sz="1200" dirty="0">
                <a:solidFill>
                  <a:schemeClr val="tx1"/>
                </a:solidFill>
              </a:rPr>
              <a:t> </a:t>
            </a:r>
            <a:r>
              <a:rPr lang="ko-KR" altLang="en-US" sz="1200" dirty="0">
                <a:solidFill>
                  <a:schemeClr val="tx1"/>
                </a:solidFill>
              </a:rPr>
              <a:t>값이 </a:t>
            </a:r>
            <a:r>
              <a:rPr lang="en-US" altLang="ko-KR" sz="1200" dirty="0">
                <a:solidFill>
                  <a:schemeClr val="tx1"/>
                </a:solidFill>
              </a:rPr>
              <a:t>false</a:t>
            </a:r>
            <a:r>
              <a:rPr lang="ko-KR" altLang="en-US" sz="1200" dirty="0">
                <a:solidFill>
                  <a:schemeClr val="tx1"/>
                </a:solidFill>
              </a:rPr>
              <a:t>이면</a:t>
            </a:r>
            <a:r>
              <a:rPr lang="en-US" altLang="ko-KR" sz="1200" dirty="0">
                <a:solidFill>
                  <a:schemeClr val="tx1"/>
                </a:solidFill>
              </a:rPr>
              <a:t>, h1 </a:t>
            </a:r>
            <a:r>
              <a:rPr lang="ko-KR" altLang="en-US" sz="1200" dirty="0">
                <a:solidFill>
                  <a:schemeClr val="tx1"/>
                </a:solidFill>
              </a:rPr>
              <a:t>블록이 화면에 보여지게 됩니다</a:t>
            </a:r>
            <a:r>
              <a:rPr lang="en-US" altLang="ko-KR" sz="1200" dirty="0">
                <a:solidFill>
                  <a:schemeClr val="tx1"/>
                </a:solidFill>
              </a:rPr>
              <a:t>.&lt;/h1&gt;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&lt;h1 v-if="type=='A'"&gt;A&lt;/h1&gt;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&lt;h1 v-else-if="type=='B'"&gt;B&lt;/h1&gt;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&lt;h1 v-else-if="type=='C'"&gt;C&lt;/h1&gt;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&lt;h1 v-else&gt;Other&lt;/h1&gt;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&lt;h1 v-show="</a:t>
            </a:r>
            <a:r>
              <a:rPr lang="en-US" altLang="ko-KR" sz="1200" dirty="0" err="1">
                <a:solidFill>
                  <a:schemeClr val="tx1"/>
                </a:solidFill>
              </a:rPr>
              <a:t>doRender</a:t>
            </a:r>
            <a:r>
              <a:rPr lang="en-US" altLang="ko-KR" sz="1200" dirty="0">
                <a:solidFill>
                  <a:schemeClr val="tx1"/>
                </a:solidFill>
              </a:rPr>
              <a:t>"&gt;This is a SHOW&lt;/h1&gt;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&lt;/template&gt;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7241059" y="1326289"/>
            <a:ext cx="4654609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export default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data()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return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</a:t>
            </a:r>
            <a:r>
              <a:rPr lang="en-US" altLang="ko-KR" sz="1200" dirty="0" err="1">
                <a:solidFill>
                  <a:schemeClr val="tx1"/>
                </a:solidFill>
              </a:rPr>
              <a:t>doRender</a:t>
            </a:r>
            <a:r>
              <a:rPr lang="en-US" altLang="ko-KR" sz="1200" dirty="0">
                <a:solidFill>
                  <a:schemeClr val="tx1"/>
                </a:solidFill>
              </a:rPr>
              <a:t>: false,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        type: 'A'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};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&lt;style scoped&gt;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&lt;/style&gt;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4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Event </a:t>
            </a:r>
            <a:r>
              <a:rPr lang="ko-KR" altLang="en-US" sz="3200" dirty="0"/>
              <a:t>처리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90"/>
            <a:ext cx="6919325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&lt;div&gt;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&lt;button type="button" </a:t>
            </a:r>
            <a:r>
              <a:rPr lang="en-US" altLang="ko-KR" sz="1200" dirty="0" err="1">
                <a:solidFill>
                  <a:schemeClr val="tx1"/>
                </a:solidFill>
              </a:rPr>
              <a:t>v-on:click</a:t>
            </a:r>
            <a:r>
              <a:rPr lang="en-US" altLang="ko-KR" sz="1200" dirty="0">
                <a:solidFill>
                  <a:schemeClr val="tx1"/>
                </a:solidFill>
              </a:rPr>
              <a:t>="one(), two()"&gt;Alert&lt;/button&gt;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&lt;button type="button" </a:t>
            </a:r>
            <a:r>
              <a:rPr lang="en-US" altLang="ko-KR" sz="1200" dirty="0" err="1">
                <a:solidFill>
                  <a:schemeClr val="tx1"/>
                </a:solidFill>
              </a:rPr>
              <a:t>v-on:click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increaseCounter</a:t>
            </a:r>
            <a:r>
              <a:rPr lang="en-US" altLang="ko-KR" sz="1200" dirty="0">
                <a:solidFill>
                  <a:schemeClr val="tx1"/>
                </a:solidFill>
              </a:rPr>
              <a:t>"&gt;Add 1&lt;/button&gt;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&lt;p&gt;The counter is : {{counter}}&lt;/p&gt;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&lt;select v-model="city" @change="</a:t>
            </a:r>
            <a:r>
              <a:rPr lang="en-US" altLang="ko-KR" sz="1200" dirty="0" err="1">
                <a:solidFill>
                  <a:schemeClr val="tx1"/>
                </a:solidFill>
              </a:rPr>
              <a:t>changeSelect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&lt;option value="</a:t>
            </a:r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&lt;option value="</a:t>
            </a:r>
            <a:r>
              <a:rPr lang="ko-KR" altLang="en-US" sz="1200" dirty="0">
                <a:solidFill>
                  <a:schemeClr val="tx1"/>
                </a:solidFill>
              </a:rPr>
              <a:t>부산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  <a:r>
              <a:rPr lang="ko-KR" altLang="en-US" sz="1200" dirty="0">
                <a:solidFill>
                  <a:schemeClr val="tx1"/>
                </a:solidFill>
              </a:rPr>
              <a:t>부산</a:t>
            </a:r>
            <a:r>
              <a:rPr lang="en-US" altLang="ko-KR" sz="1200" dirty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&lt;option value="</a:t>
            </a:r>
            <a:r>
              <a:rPr lang="ko-KR" altLang="en-US" sz="1200" dirty="0">
                <a:solidFill>
                  <a:schemeClr val="tx1"/>
                </a:solidFill>
              </a:rPr>
              <a:t>제주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  <a:r>
              <a:rPr lang="ko-KR" altLang="en-US" sz="1200" dirty="0">
                <a:solidFill>
                  <a:schemeClr val="tx1"/>
                </a:solidFill>
              </a:rPr>
              <a:t>제주</a:t>
            </a:r>
            <a:r>
              <a:rPr lang="en-US" altLang="ko-KR" sz="1200" dirty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&lt;/select&gt;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&lt;input type="text" v-model="</a:t>
            </a:r>
            <a:r>
              <a:rPr lang="en-US" altLang="ko-KR" sz="1200" dirty="0" err="1">
                <a:solidFill>
                  <a:schemeClr val="tx1"/>
                </a:solidFill>
              </a:rPr>
              <a:t>textValue</a:t>
            </a:r>
            <a:r>
              <a:rPr lang="en-US" altLang="ko-KR" sz="1200" dirty="0">
                <a:solidFill>
                  <a:schemeClr val="tx1"/>
                </a:solidFill>
              </a:rPr>
              <a:t>" @</a:t>
            </a:r>
            <a:r>
              <a:rPr lang="en-US" altLang="ko-KR" sz="1200" dirty="0" err="1">
                <a:solidFill>
                  <a:schemeClr val="tx1"/>
                </a:solidFill>
              </a:rPr>
              <a:t>keyup.enter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showValue</a:t>
            </a:r>
            <a:r>
              <a:rPr lang="en-US" altLang="ko-KR" sz="1200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&lt;/template&gt;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7241059" y="1326289"/>
            <a:ext cx="4654609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export default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  data(){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    return{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      counter: 0,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    city: "",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    </a:t>
            </a:r>
            <a:r>
              <a:rPr lang="en-US" altLang="ko-KR" sz="1100" dirty="0" err="1">
                <a:solidFill>
                  <a:schemeClr val="tx1"/>
                </a:solidFill>
              </a:rPr>
              <a:t>textValue</a:t>
            </a:r>
            <a:r>
              <a:rPr lang="en-US" altLang="ko-KR" sz="1100" dirty="0">
                <a:solidFill>
                  <a:schemeClr val="tx1"/>
                </a:solidFill>
              </a:rPr>
              <a:t>: ""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    };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    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    methods: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    </a:t>
            </a:r>
            <a:r>
              <a:rPr lang="en-US" altLang="ko-KR" sz="1100" dirty="0" err="1">
                <a:solidFill>
                  <a:schemeClr val="tx1"/>
                </a:solidFill>
              </a:rPr>
              <a:t>increaseCounter</a:t>
            </a:r>
            <a:r>
              <a:rPr lang="en-US" altLang="ko-KR" sz="1100" dirty="0">
                <a:solidFill>
                  <a:schemeClr val="tx1"/>
                </a:solidFill>
              </a:rPr>
              <a:t>(){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    </a:t>
            </a:r>
            <a:r>
              <a:rPr lang="en-US" altLang="ko-KR" sz="1100" dirty="0" err="1">
                <a:solidFill>
                  <a:schemeClr val="tx1"/>
                </a:solidFill>
              </a:rPr>
              <a:t>this.counter</a:t>
            </a:r>
            <a:r>
              <a:rPr lang="en-US" altLang="ko-KR" sz="1100" dirty="0">
                <a:solidFill>
                  <a:schemeClr val="tx1"/>
                </a:solidFill>
              </a:rPr>
              <a:t> += 1;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    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    one(){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    alert('One');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     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    two(){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    alert('Two');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    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    </a:t>
            </a:r>
            <a:r>
              <a:rPr lang="en-US" altLang="ko-KR" sz="1100" dirty="0" err="1">
                <a:solidFill>
                  <a:schemeClr val="tx1"/>
                </a:solidFill>
              </a:rPr>
              <a:t>changeSelect</a:t>
            </a:r>
            <a:r>
              <a:rPr lang="en-US" altLang="ko-KR" sz="1100" dirty="0">
                <a:solidFill>
                  <a:schemeClr val="tx1"/>
                </a:solidFill>
              </a:rPr>
              <a:t>(){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    alert(</a:t>
            </a:r>
            <a:r>
              <a:rPr lang="en-US" altLang="ko-KR" sz="1100" dirty="0" err="1">
                <a:solidFill>
                  <a:schemeClr val="tx1"/>
                </a:solidFill>
              </a:rPr>
              <a:t>this.city</a:t>
            </a:r>
            <a:r>
              <a:rPr lang="en-US" altLang="ko-KR" sz="11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    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    </a:t>
            </a:r>
            <a:r>
              <a:rPr lang="en-US" altLang="ko-KR" sz="1100" dirty="0" err="1">
                <a:solidFill>
                  <a:schemeClr val="tx1"/>
                </a:solidFill>
              </a:rPr>
              <a:t>showValue</a:t>
            </a:r>
            <a:r>
              <a:rPr lang="en-US" altLang="ko-KR" sz="1100" dirty="0">
                <a:solidFill>
                  <a:schemeClr val="tx1"/>
                </a:solidFill>
              </a:rPr>
              <a:t>(){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    alert(</a:t>
            </a:r>
            <a:r>
              <a:rPr lang="en-US" altLang="ko-KR" sz="1100" dirty="0" err="1">
                <a:solidFill>
                  <a:schemeClr val="tx1"/>
                </a:solidFill>
              </a:rPr>
              <a:t>this.textValue</a:t>
            </a:r>
            <a:r>
              <a:rPr lang="en-US" altLang="ko-KR" sz="11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    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   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&lt;style scoped&gt;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&lt;/style&gt;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734943-27AD-4703-8C2C-D4140C2DE358}"/>
              </a:ext>
            </a:extLst>
          </p:cNvPr>
          <p:cNvSpPr/>
          <p:nvPr/>
        </p:nvSpPr>
        <p:spPr>
          <a:xfrm>
            <a:off x="546094" y="6123543"/>
            <a:ext cx="5695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https://v3.vuejs.org/guide/events.html#key-modifiers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B2A60A-0A4A-42A8-8A00-7FC9FBA9FBEA}"/>
              </a:ext>
            </a:extLst>
          </p:cNvPr>
          <p:cNvSpPr/>
          <p:nvPr/>
        </p:nvSpPr>
        <p:spPr>
          <a:xfrm>
            <a:off x="546094" y="5754211"/>
            <a:ext cx="2350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https://keycode.info/</a:t>
            </a:r>
          </a:p>
        </p:txBody>
      </p:sp>
    </p:spTree>
    <p:extLst>
      <p:ext uri="{BB962C8B-B14F-4D97-AF65-F5344CB8AC3E}">
        <p14:creationId xmlns:p14="http://schemas.microsoft.com/office/powerpoint/2010/main" val="170274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computed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90"/>
            <a:ext cx="6919325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&lt;div&gt;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&lt;input type="text" v-model="</a:t>
            </a:r>
            <a:r>
              <a:rPr lang="en-US" altLang="ko-KR" sz="1200" dirty="0" err="1">
                <a:solidFill>
                  <a:schemeClr val="tx1"/>
                </a:solidFill>
              </a:rPr>
              <a:t>lastName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&lt;input type="text" v-model="</a:t>
            </a:r>
            <a:r>
              <a:rPr lang="en-US" altLang="ko-KR" sz="1200" dirty="0" err="1">
                <a:solidFill>
                  <a:schemeClr val="tx1"/>
                </a:solidFill>
              </a:rPr>
              <a:t>firstName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&lt;h1&gt;Hello, {{</a:t>
            </a:r>
            <a:r>
              <a:rPr lang="en-US" altLang="ko-KR" sz="1200" dirty="0" err="1">
                <a:solidFill>
                  <a:schemeClr val="tx1"/>
                </a:solidFill>
              </a:rPr>
              <a:t>lastName</a:t>
            </a:r>
            <a:r>
              <a:rPr lang="en-US" altLang="ko-KR" sz="1200" dirty="0">
                <a:solidFill>
                  <a:schemeClr val="tx1"/>
                </a:solidFill>
              </a:rPr>
              <a:t>}}{{</a:t>
            </a:r>
            <a:r>
              <a:rPr lang="en-US" altLang="ko-KR" sz="1200" dirty="0" err="1">
                <a:solidFill>
                  <a:schemeClr val="tx1"/>
                </a:solidFill>
              </a:rPr>
              <a:t>firstName</a:t>
            </a:r>
            <a:r>
              <a:rPr lang="en-US" altLang="ko-KR" sz="1200" dirty="0">
                <a:solidFill>
                  <a:schemeClr val="tx1"/>
                </a:solidFill>
              </a:rPr>
              <a:t>}}&lt;/h1&gt;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&lt;h1&gt;Hello, {{</a:t>
            </a:r>
            <a:r>
              <a:rPr lang="en-US" altLang="ko-KR" sz="1200" dirty="0" err="1">
                <a:solidFill>
                  <a:schemeClr val="tx1"/>
                </a:solidFill>
              </a:rPr>
              <a:t>lastName</a:t>
            </a:r>
            <a:r>
              <a:rPr lang="en-US" altLang="ko-KR" sz="1200" dirty="0">
                <a:solidFill>
                  <a:schemeClr val="tx1"/>
                </a:solidFill>
              </a:rPr>
              <a:t>}}{{</a:t>
            </a:r>
            <a:r>
              <a:rPr lang="en-US" altLang="ko-KR" sz="1200" dirty="0" err="1">
                <a:solidFill>
                  <a:schemeClr val="tx1"/>
                </a:solidFill>
              </a:rPr>
              <a:t>firstName</a:t>
            </a:r>
            <a:r>
              <a:rPr lang="en-US" altLang="ko-KR" sz="1200" dirty="0">
                <a:solidFill>
                  <a:schemeClr val="tx1"/>
                </a:solidFill>
              </a:rPr>
              <a:t>}}&lt;/h1&gt;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&lt;h1&gt;Hello, {{</a:t>
            </a:r>
            <a:r>
              <a:rPr lang="en-US" altLang="ko-KR" sz="1200" dirty="0" err="1">
                <a:solidFill>
                  <a:schemeClr val="tx1"/>
                </a:solidFill>
              </a:rPr>
              <a:t>lastName</a:t>
            </a:r>
            <a:r>
              <a:rPr lang="en-US" altLang="ko-KR" sz="1200" dirty="0">
                <a:solidFill>
                  <a:schemeClr val="tx1"/>
                </a:solidFill>
              </a:rPr>
              <a:t>}}{{</a:t>
            </a:r>
            <a:r>
              <a:rPr lang="en-US" altLang="ko-KR" sz="1200" dirty="0" err="1">
                <a:solidFill>
                  <a:schemeClr val="tx1"/>
                </a:solidFill>
              </a:rPr>
              <a:t>firstName</a:t>
            </a:r>
            <a:r>
              <a:rPr lang="en-US" altLang="ko-KR" sz="1200" dirty="0">
                <a:solidFill>
                  <a:schemeClr val="tx1"/>
                </a:solidFill>
              </a:rPr>
              <a:t>}}&lt;/h1&gt;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&lt;h1&gt;Hello, {{</a:t>
            </a:r>
            <a:r>
              <a:rPr lang="en-US" altLang="ko-KR" sz="1200" dirty="0" err="1">
                <a:solidFill>
                  <a:schemeClr val="tx1"/>
                </a:solidFill>
              </a:rPr>
              <a:t>getFullName</a:t>
            </a:r>
            <a:r>
              <a:rPr lang="en-US" altLang="ko-KR" sz="1200" dirty="0">
                <a:solidFill>
                  <a:schemeClr val="tx1"/>
                </a:solidFill>
              </a:rPr>
              <a:t>()}}&lt;/h1&gt;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&lt;h1&gt;Hello, {{</a:t>
            </a:r>
            <a:r>
              <a:rPr lang="en-US" altLang="ko-KR" sz="1200" dirty="0" err="1">
                <a:solidFill>
                  <a:schemeClr val="tx1"/>
                </a:solidFill>
              </a:rPr>
              <a:t>getFullName</a:t>
            </a:r>
            <a:r>
              <a:rPr lang="en-US" altLang="ko-KR" sz="1200" dirty="0">
                <a:solidFill>
                  <a:schemeClr val="tx1"/>
                </a:solidFill>
              </a:rPr>
              <a:t>()}}&lt;/h1&gt;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&lt;h1&gt;Hello, {{</a:t>
            </a:r>
            <a:r>
              <a:rPr lang="en-US" altLang="ko-KR" sz="1200" dirty="0" err="1">
                <a:solidFill>
                  <a:schemeClr val="tx1"/>
                </a:solidFill>
              </a:rPr>
              <a:t>getFullName</a:t>
            </a:r>
            <a:r>
              <a:rPr lang="en-US" altLang="ko-KR" sz="1200" dirty="0">
                <a:solidFill>
                  <a:schemeClr val="tx1"/>
                </a:solidFill>
              </a:rPr>
              <a:t>()}}&lt;/h1&gt;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&lt;h1&gt;Hello, {{</a:t>
            </a:r>
            <a:r>
              <a:rPr lang="en-US" altLang="ko-KR" sz="1200" dirty="0" err="1">
                <a:solidFill>
                  <a:schemeClr val="tx1"/>
                </a:solidFill>
              </a:rPr>
              <a:t>fullName</a:t>
            </a:r>
            <a:r>
              <a:rPr lang="en-US" altLang="ko-KR" sz="1200" dirty="0">
                <a:solidFill>
                  <a:schemeClr val="tx1"/>
                </a:solidFill>
              </a:rPr>
              <a:t>}}&lt;/h1&gt;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&lt;h1&gt;Hello, {{</a:t>
            </a:r>
            <a:r>
              <a:rPr lang="en-US" altLang="ko-KR" sz="1200" dirty="0" err="1">
                <a:solidFill>
                  <a:schemeClr val="tx1"/>
                </a:solidFill>
              </a:rPr>
              <a:t>fullName</a:t>
            </a:r>
            <a:r>
              <a:rPr lang="en-US" altLang="ko-KR" sz="1200" dirty="0">
                <a:solidFill>
                  <a:schemeClr val="tx1"/>
                </a:solidFill>
              </a:rPr>
              <a:t>}}&lt;/h1&gt;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&lt;h1&gt;Hello, {{</a:t>
            </a:r>
            <a:r>
              <a:rPr lang="en-US" altLang="ko-KR" sz="1200" dirty="0" err="1">
                <a:solidFill>
                  <a:schemeClr val="tx1"/>
                </a:solidFill>
              </a:rPr>
              <a:t>fullName</a:t>
            </a:r>
            <a:r>
              <a:rPr lang="en-US" altLang="ko-KR" sz="1200" dirty="0">
                <a:solidFill>
                  <a:schemeClr val="tx1"/>
                </a:solidFill>
              </a:rPr>
              <a:t>}}&lt;/h1&gt;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&lt;/template&gt;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7241059" y="1326289"/>
            <a:ext cx="4654609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export default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data(){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    return{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     </a:t>
            </a:r>
            <a:r>
              <a:rPr lang="en-US" altLang="ko-KR" sz="1200" dirty="0" err="1">
                <a:solidFill>
                  <a:schemeClr val="tx1"/>
                </a:solidFill>
              </a:rPr>
              <a:t>firstName</a:t>
            </a:r>
            <a:r>
              <a:rPr lang="en-US" altLang="ko-KR" sz="1200" dirty="0">
                <a:solidFill>
                  <a:schemeClr val="tx1"/>
                </a:solidFill>
              </a:rPr>
              <a:t>:'</a:t>
            </a:r>
            <a:r>
              <a:rPr lang="ko-KR" altLang="en-US" sz="1200" dirty="0">
                <a:solidFill>
                  <a:schemeClr val="tx1"/>
                </a:solidFill>
              </a:rPr>
              <a:t>길동</a:t>
            </a:r>
            <a:r>
              <a:rPr lang="en-US" altLang="ko-KR" sz="12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   </a:t>
            </a:r>
            <a:r>
              <a:rPr lang="en-US" altLang="ko-KR" sz="1200" dirty="0" err="1">
                <a:solidFill>
                  <a:schemeClr val="tx1"/>
                </a:solidFill>
              </a:rPr>
              <a:t>lastName</a:t>
            </a:r>
            <a:r>
              <a:rPr lang="en-US" altLang="ko-KR" sz="1200" dirty="0">
                <a:solidFill>
                  <a:schemeClr val="tx1"/>
                </a:solidFill>
              </a:rPr>
              <a:t>:'</a:t>
            </a:r>
            <a:r>
              <a:rPr lang="ko-KR" altLang="en-US" sz="1200" dirty="0">
                <a:solidFill>
                  <a:schemeClr val="tx1"/>
                </a:solidFill>
              </a:rPr>
              <a:t>홍</a:t>
            </a:r>
            <a:r>
              <a:rPr lang="en-US" altLang="ko-KR" sz="1200" dirty="0">
                <a:solidFill>
                  <a:schemeClr val="tx1"/>
                </a:solidFill>
              </a:rPr>
              <a:t>'</a:t>
            </a:r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      </a:t>
            </a:r>
            <a:r>
              <a:rPr lang="en-US" altLang="ko-KR" sz="1200" dirty="0">
                <a:solidFill>
                  <a:schemeClr val="tx1"/>
                </a:solidFill>
              </a:rPr>
              <a:t>};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  },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  computed: 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  </a:t>
            </a:r>
            <a:r>
              <a:rPr lang="en-US" altLang="ko-KR" sz="1200" dirty="0" err="1">
                <a:solidFill>
                  <a:schemeClr val="tx1"/>
                </a:solidFill>
              </a:rPr>
              <a:t>fullName</a:t>
            </a:r>
            <a:r>
              <a:rPr lang="en-US" altLang="ko-KR" sz="1200" dirty="0">
                <a:solidFill>
                  <a:schemeClr val="tx1"/>
                </a:solidFill>
              </a:rPr>
              <a:t>(){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   return </a:t>
            </a:r>
            <a:r>
              <a:rPr lang="en-US" altLang="ko-KR" sz="1200" dirty="0" err="1">
                <a:solidFill>
                  <a:schemeClr val="tx1"/>
                </a:solidFill>
              </a:rPr>
              <a:t>this.lastName</a:t>
            </a:r>
            <a:r>
              <a:rPr lang="en-US" altLang="ko-KR" sz="1200" dirty="0">
                <a:solidFill>
                  <a:schemeClr val="tx1"/>
                </a:solidFill>
              </a:rPr>
              <a:t> + </a:t>
            </a:r>
            <a:r>
              <a:rPr lang="en-US" altLang="ko-KR" sz="1200" dirty="0" err="1">
                <a:solidFill>
                  <a:schemeClr val="tx1"/>
                </a:solidFill>
              </a:rPr>
              <a:t>this.firstName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 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  },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  methods: 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    </a:t>
            </a:r>
            <a:r>
              <a:rPr lang="en-US" altLang="ko-KR" sz="1200" dirty="0" err="1">
                <a:solidFill>
                  <a:schemeClr val="tx1"/>
                </a:solidFill>
              </a:rPr>
              <a:t>getFullName</a:t>
            </a:r>
            <a:r>
              <a:rPr lang="en-US" altLang="ko-KR" sz="1200" dirty="0">
                <a:solidFill>
                  <a:schemeClr val="tx1"/>
                </a:solidFill>
              </a:rPr>
              <a:t>(){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    return </a:t>
            </a:r>
            <a:r>
              <a:rPr lang="en-US" altLang="ko-KR" sz="1200" dirty="0" err="1">
                <a:solidFill>
                  <a:schemeClr val="tx1"/>
                </a:solidFill>
              </a:rPr>
              <a:t>this.lastName</a:t>
            </a:r>
            <a:r>
              <a:rPr lang="en-US" altLang="ko-KR" sz="1200" dirty="0">
                <a:solidFill>
                  <a:schemeClr val="tx1"/>
                </a:solidFill>
              </a:rPr>
              <a:t> + </a:t>
            </a:r>
            <a:r>
              <a:rPr lang="en-US" altLang="ko-KR" sz="1200" dirty="0" err="1">
                <a:solidFill>
                  <a:schemeClr val="tx1"/>
                </a:solidFill>
              </a:rPr>
              <a:t>this.firstName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 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 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&lt;style scoped&gt;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&lt;/style&gt;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9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watch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90"/>
            <a:ext cx="6919325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&lt;div&gt;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&lt;input type="text" v-</a:t>
            </a:r>
            <a:r>
              <a:rPr lang="en-US" altLang="ko-KR" sz="1200" dirty="0" err="1">
                <a:solidFill>
                  <a:schemeClr val="tx1"/>
                </a:solidFill>
              </a:rPr>
              <a:t>model.number</a:t>
            </a:r>
            <a:r>
              <a:rPr lang="en-US" altLang="ko-KR" sz="1200" dirty="0">
                <a:solidFill>
                  <a:schemeClr val="tx1"/>
                </a:solidFill>
              </a:rPr>
              <a:t>="x1" 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&lt;input type="text" v-</a:t>
            </a:r>
            <a:r>
              <a:rPr lang="en-US" altLang="ko-KR" sz="1200" dirty="0" err="1">
                <a:solidFill>
                  <a:schemeClr val="tx1"/>
                </a:solidFill>
              </a:rPr>
              <a:t>model.number</a:t>
            </a:r>
            <a:r>
              <a:rPr lang="en-US" altLang="ko-KR" sz="1200" dirty="0">
                <a:solidFill>
                  <a:schemeClr val="tx1"/>
                </a:solidFill>
              </a:rPr>
              <a:t>="x2" 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&lt;button type="button" @click="</a:t>
            </a:r>
            <a:r>
              <a:rPr lang="en-US" altLang="ko-KR" sz="1200" dirty="0" err="1">
                <a:solidFill>
                  <a:schemeClr val="tx1"/>
                </a:solidFill>
              </a:rPr>
              <a:t>plusNumber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  <a:r>
              <a:rPr lang="ko-KR" altLang="en-US" sz="1200" dirty="0">
                <a:solidFill>
                  <a:schemeClr val="tx1"/>
                </a:solidFill>
              </a:rPr>
              <a:t>계산</a:t>
            </a:r>
            <a:r>
              <a:rPr lang="en-US" altLang="ko-KR" sz="12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&lt;input type="text" v-model="y" 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&lt;/template&gt;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7241059" y="1326289"/>
            <a:ext cx="4654609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export default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data(){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     return{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       x1: 0,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      x2: 0,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       y: 0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     };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   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   watch: 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     </a:t>
            </a:r>
            <a:r>
              <a:rPr lang="en-US" altLang="ko-KR" sz="1100" dirty="0">
                <a:solidFill>
                  <a:schemeClr val="tx1"/>
                </a:solidFill>
              </a:rPr>
              <a:t>x1(</a:t>
            </a:r>
            <a:r>
              <a:rPr lang="en-US" altLang="ko-KR" sz="1100" dirty="0" err="1">
                <a:solidFill>
                  <a:schemeClr val="tx1"/>
                </a:solidFill>
              </a:rPr>
              <a:t>newNum</a:t>
            </a:r>
            <a:r>
              <a:rPr lang="en-US" altLang="ko-KR" sz="1100" dirty="0">
                <a:solidFill>
                  <a:schemeClr val="tx1"/>
                </a:solidFill>
              </a:rPr>
              <a:t>, </a:t>
            </a:r>
            <a:r>
              <a:rPr lang="en-US" altLang="ko-KR" sz="1100" dirty="0" err="1">
                <a:solidFill>
                  <a:schemeClr val="tx1"/>
                </a:solidFill>
              </a:rPr>
              <a:t>oldNum</a:t>
            </a:r>
            <a:r>
              <a:rPr lang="en-US" altLang="ko-KR" sz="110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      if(</a:t>
            </a:r>
            <a:r>
              <a:rPr lang="en-US" altLang="ko-KR" sz="1100" dirty="0" err="1">
                <a:solidFill>
                  <a:schemeClr val="tx1"/>
                </a:solidFill>
              </a:rPr>
              <a:t>newNum</a:t>
            </a:r>
            <a:r>
              <a:rPr lang="en-US" altLang="ko-KR" sz="1100" dirty="0">
                <a:solidFill>
                  <a:schemeClr val="tx1"/>
                </a:solidFill>
              </a:rPr>
              <a:t> &gt; 5)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        </a:t>
            </a:r>
            <a:r>
              <a:rPr lang="en-US" altLang="ko-KR" sz="1100" dirty="0" err="1">
                <a:solidFill>
                  <a:schemeClr val="tx1"/>
                </a:solidFill>
              </a:rPr>
              <a:t>this.y</a:t>
            </a:r>
            <a:r>
              <a:rPr lang="en-US" altLang="ko-KR" sz="1100" dirty="0">
                <a:solidFill>
                  <a:schemeClr val="tx1"/>
                </a:solidFill>
              </a:rPr>
              <a:t> = this.x1 + this.x2;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     } else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     </a:t>
            </a:r>
            <a:r>
              <a:rPr lang="en-US" altLang="ko-KR" sz="1100" dirty="0" err="1">
                <a:solidFill>
                  <a:schemeClr val="tx1"/>
                </a:solidFill>
              </a:rPr>
              <a:t>this.y</a:t>
            </a:r>
            <a:r>
              <a:rPr lang="en-US" altLang="ko-KR" sz="1100" dirty="0">
                <a:solidFill>
                  <a:schemeClr val="tx1"/>
                </a:solidFill>
              </a:rPr>
              <a:t> = this.x1 - this.x2;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  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   methods: 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     </a:t>
            </a:r>
            <a:r>
              <a:rPr lang="en-US" altLang="ko-KR" sz="1050" dirty="0" err="1">
                <a:solidFill>
                  <a:schemeClr val="tx1"/>
                </a:solidFill>
              </a:rPr>
              <a:t>plusNumber</a:t>
            </a:r>
            <a:r>
              <a:rPr lang="en-US" altLang="ko-KR" sz="1050" dirty="0">
                <a:solidFill>
                  <a:schemeClr val="tx1"/>
                </a:solidFill>
              </a:rPr>
              <a:t>(){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       </a:t>
            </a:r>
            <a:r>
              <a:rPr lang="en-US" altLang="ko-KR" sz="1050" dirty="0" err="1">
                <a:solidFill>
                  <a:schemeClr val="tx1"/>
                </a:solidFill>
              </a:rPr>
              <a:t>this.y</a:t>
            </a:r>
            <a:r>
              <a:rPr lang="en-US" altLang="ko-KR" sz="1050" dirty="0">
                <a:solidFill>
                  <a:schemeClr val="tx1"/>
                </a:solidFill>
              </a:rPr>
              <a:t> = this.x1 + this.x2;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     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   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&lt;style scoped&gt;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&lt;/style&gt;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63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조회 화면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90"/>
            <a:ext cx="6919325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&lt;div&gt;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&lt;select v-model="</a:t>
            </a:r>
            <a:r>
              <a:rPr lang="en-US" altLang="ko-KR" sz="1100" dirty="0" err="1">
                <a:solidFill>
                  <a:schemeClr val="tx1"/>
                </a:solidFill>
              </a:rPr>
              <a:t>selectedCity</a:t>
            </a:r>
            <a:r>
              <a:rPr lang="en-US" altLang="ko-KR" sz="11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  &lt;option :key="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" value="</a:t>
            </a:r>
            <a:r>
              <a:rPr lang="en-US" altLang="ko-KR" sz="1100" dirty="0" err="1">
                <a:solidFill>
                  <a:schemeClr val="tx1"/>
                </a:solidFill>
              </a:rPr>
              <a:t>city.code</a:t>
            </a:r>
            <a:r>
              <a:rPr lang="en-US" altLang="ko-KR" sz="1100" dirty="0">
                <a:solidFill>
                  <a:schemeClr val="tx1"/>
                </a:solidFill>
              </a:rPr>
              <a:t>" v-for="(city, 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) in </a:t>
            </a:r>
            <a:r>
              <a:rPr lang="en-US" altLang="ko-KR" sz="1100" dirty="0" err="1">
                <a:solidFill>
                  <a:schemeClr val="tx1"/>
                </a:solidFill>
              </a:rPr>
              <a:t>cityList</a:t>
            </a:r>
            <a:r>
              <a:rPr lang="en-US" altLang="ko-KR" sz="1100" dirty="0">
                <a:solidFill>
                  <a:schemeClr val="tx1"/>
                </a:solidFill>
              </a:rPr>
              <a:t>"&gt;{{city.name}}&lt;/option&gt;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&lt;/select&gt;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&lt;input type="text" v-model="</a:t>
            </a:r>
            <a:r>
              <a:rPr lang="en-US" altLang="ko-KR" sz="1100" dirty="0" err="1">
                <a:solidFill>
                  <a:schemeClr val="tx1"/>
                </a:solidFill>
              </a:rPr>
              <a:t>userName</a:t>
            </a:r>
            <a:r>
              <a:rPr lang="en-US" altLang="ko-KR" sz="1100" dirty="0">
                <a:solidFill>
                  <a:schemeClr val="tx1"/>
                </a:solidFill>
              </a:rPr>
              <a:t>" @</a:t>
            </a:r>
            <a:r>
              <a:rPr lang="en-US" altLang="ko-KR" sz="1100" dirty="0" err="1">
                <a:solidFill>
                  <a:schemeClr val="tx1"/>
                </a:solidFill>
              </a:rPr>
              <a:t>keyup.enter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searchUserList</a:t>
            </a:r>
            <a:r>
              <a:rPr lang="en-US" altLang="ko-KR" sz="1100" dirty="0">
                <a:solidFill>
                  <a:schemeClr val="tx1"/>
                </a:solidFill>
              </a:rPr>
              <a:t>" /&gt;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&lt;button type="button" @click="</a:t>
            </a:r>
            <a:r>
              <a:rPr lang="en-US" altLang="ko-KR" sz="1100" dirty="0" err="1">
                <a:solidFill>
                  <a:schemeClr val="tx1"/>
                </a:solidFill>
              </a:rPr>
              <a:t>searchUserList</a:t>
            </a:r>
            <a:r>
              <a:rPr lang="en-US" altLang="ko-KR" sz="1100" dirty="0">
                <a:solidFill>
                  <a:schemeClr val="tx1"/>
                </a:solidFill>
              </a:rPr>
              <a:t>"&gt;</a:t>
            </a:r>
            <a:r>
              <a:rPr lang="ko-KR" altLang="en-US" sz="1100" dirty="0">
                <a:solidFill>
                  <a:schemeClr val="tx1"/>
                </a:solidFill>
              </a:rPr>
              <a:t>조회</a:t>
            </a:r>
            <a:r>
              <a:rPr lang="en-US" altLang="ko-KR" sz="11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&lt;/div&gt;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&lt;div&gt;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&lt;table&gt;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  &lt;</a:t>
            </a:r>
            <a:r>
              <a:rPr lang="en-US" altLang="ko-KR" sz="1100" dirty="0" err="1">
                <a:solidFill>
                  <a:schemeClr val="tx1"/>
                </a:solidFill>
              </a:rPr>
              <a:t>thead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    &lt;tr&gt;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      &lt;</a:t>
            </a:r>
            <a:r>
              <a:rPr lang="en-US" altLang="ko-KR" sz="1100" dirty="0" err="1">
                <a:solidFill>
                  <a:schemeClr val="tx1"/>
                </a:solidFill>
              </a:rPr>
              <a:t>th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  <a:r>
              <a:rPr lang="ko-KR" altLang="en-US" sz="1100" dirty="0">
                <a:solidFill>
                  <a:schemeClr val="tx1"/>
                </a:solidFill>
              </a:rPr>
              <a:t>이름</a:t>
            </a:r>
            <a:r>
              <a:rPr lang="en-US" altLang="ko-KR" sz="1100" dirty="0">
                <a:solidFill>
                  <a:schemeClr val="tx1"/>
                </a:solidFill>
              </a:rPr>
              <a:t>&lt;/</a:t>
            </a:r>
            <a:r>
              <a:rPr lang="en-US" altLang="ko-KR" sz="1100" dirty="0" err="1">
                <a:solidFill>
                  <a:schemeClr val="tx1"/>
                </a:solidFill>
              </a:rPr>
              <a:t>th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      &lt;</a:t>
            </a:r>
            <a:r>
              <a:rPr lang="en-US" altLang="ko-KR" sz="1100" dirty="0" err="1">
                <a:solidFill>
                  <a:schemeClr val="tx1"/>
                </a:solidFill>
              </a:rPr>
              <a:t>th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  <a:r>
              <a:rPr lang="ko-KR" altLang="en-US" sz="1100" dirty="0">
                <a:solidFill>
                  <a:schemeClr val="tx1"/>
                </a:solidFill>
              </a:rPr>
              <a:t>나이</a:t>
            </a:r>
            <a:r>
              <a:rPr lang="en-US" altLang="ko-KR" sz="1100" dirty="0">
                <a:solidFill>
                  <a:schemeClr val="tx1"/>
                </a:solidFill>
              </a:rPr>
              <a:t>&lt;/</a:t>
            </a:r>
            <a:r>
              <a:rPr lang="en-US" altLang="ko-KR" sz="1100" dirty="0" err="1">
                <a:solidFill>
                  <a:schemeClr val="tx1"/>
                </a:solidFill>
              </a:rPr>
              <a:t>th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      &lt;</a:t>
            </a:r>
            <a:r>
              <a:rPr lang="en-US" altLang="ko-KR" sz="1100" dirty="0" err="1">
                <a:solidFill>
                  <a:schemeClr val="tx1"/>
                </a:solidFill>
              </a:rPr>
              <a:t>th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  <a:r>
              <a:rPr lang="ko-KR" altLang="en-US" sz="1100" dirty="0">
                <a:solidFill>
                  <a:schemeClr val="tx1"/>
                </a:solidFill>
              </a:rPr>
              <a:t>직업</a:t>
            </a:r>
            <a:r>
              <a:rPr lang="en-US" altLang="ko-KR" sz="1100" dirty="0">
                <a:solidFill>
                  <a:schemeClr val="tx1"/>
                </a:solidFill>
              </a:rPr>
              <a:t>&lt;/</a:t>
            </a:r>
            <a:r>
              <a:rPr lang="en-US" altLang="ko-KR" sz="1100" dirty="0" err="1">
                <a:solidFill>
                  <a:schemeClr val="tx1"/>
                </a:solidFill>
              </a:rPr>
              <a:t>th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    &lt;/tr&gt;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  &lt;/</a:t>
            </a:r>
            <a:r>
              <a:rPr lang="en-US" altLang="ko-KR" sz="1100" dirty="0" err="1">
                <a:solidFill>
                  <a:schemeClr val="tx1"/>
                </a:solidFill>
              </a:rPr>
              <a:t>thead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  &lt;</a:t>
            </a:r>
            <a:r>
              <a:rPr lang="en-US" altLang="ko-KR" sz="1100" dirty="0" err="1">
                <a:solidFill>
                  <a:schemeClr val="tx1"/>
                </a:solidFill>
              </a:rPr>
              <a:t>tbody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    &lt;tr :key="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" v-for="(user, 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) in </a:t>
            </a:r>
            <a:r>
              <a:rPr lang="en-US" altLang="ko-KR" sz="1100" dirty="0" err="1">
                <a:solidFill>
                  <a:schemeClr val="tx1"/>
                </a:solidFill>
              </a:rPr>
              <a:t>userList</a:t>
            </a:r>
            <a:r>
              <a:rPr lang="en-US" altLang="ko-KR" sz="11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      &lt;td&gt;{{user.name}}&lt;/td&gt;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      &lt;td&gt;{{</a:t>
            </a:r>
            <a:r>
              <a:rPr lang="en-US" altLang="ko-KR" sz="1100" dirty="0" err="1">
                <a:solidFill>
                  <a:schemeClr val="tx1"/>
                </a:solidFill>
              </a:rPr>
              <a:t>user.age</a:t>
            </a:r>
            <a:r>
              <a:rPr lang="en-US" altLang="ko-KR" sz="1100" dirty="0">
                <a:solidFill>
                  <a:schemeClr val="tx1"/>
                </a:solidFill>
              </a:rPr>
              <a:t>}}&lt;/td&gt;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      &lt;td&gt;{{</a:t>
            </a:r>
            <a:r>
              <a:rPr lang="en-US" altLang="ko-KR" sz="1100" dirty="0" err="1">
                <a:solidFill>
                  <a:schemeClr val="tx1"/>
                </a:solidFill>
              </a:rPr>
              <a:t>user.job</a:t>
            </a:r>
            <a:r>
              <a:rPr lang="en-US" altLang="ko-KR" sz="1100" dirty="0">
                <a:solidFill>
                  <a:schemeClr val="tx1"/>
                </a:solidFill>
              </a:rPr>
              <a:t>}}&lt;/td&gt;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    &lt;/tr&gt;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  &lt;/</a:t>
            </a:r>
            <a:r>
              <a:rPr lang="en-US" altLang="ko-KR" sz="1100" dirty="0" err="1">
                <a:solidFill>
                  <a:schemeClr val="tx1"/>
                </a:solidFill>
              </a:rPr>
              <a:t>tbody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&lt;/table&gt;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&lt;/div&gt;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&lt;/div&gt;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&lt;/template&gt;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7241059" y="1326289"/>
            <a:ext cx="4654609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export default 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en-US" altLang="ko-KR" sz="900" b="1" dirty="0">
                <a:solidFill>
                  <a:schemeClr val="tx1"/>
                </a:solidFill>
              </a:rPr>
              <a:t>data</a:t>
            </a:r>
            <a:r>
              <a:rPr lang="en-US" altLang="ko-KR" sz="900" dirty="0">
                <a:solidFill>
                  <a:schemeClr val="tx1"/>
                </a:solidFill>
              </a:rPr>
              <a:t>(){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    return{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      </a:t>
            </a:r>
            <a:r>
              <a:rPr lang="en-US" altLang="ko-KR" sz="900" dirty="0" err="1">
                <a:solidFill>
                  <a:schemeClr val="tx1"/>
                </a:solidFill>
              </a:rPr>
              <a:t>cityList</a:t>
            </a:r>
            <a:r>
              <a:rPr lang="en-US" altLang="ko-KR" sz="900" dirty="0">
                <a:solidFill>
                  <a:schemeClr val="tx1"/>
                </a:solidFill>
              </a:rPr>
              <a:t>: [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       {name:'</a:t>
            </a:r>
            <a:r>
              <a:rPr lang="ko-KR" altLang="en-US" sz="900" dirty="0">
                <a:solidFill>
                  <a:schemeClr val="tx1"/>
                </a:solidFill>
              </a:rPr>
              <a:t>서울</a:t>
            </a:r>
            <a:r>
              <a:rPr lang="en-US" altLang="ko-KR" sz="900" dirty="0">
                <a:solidFill>
                  <a:schemeClr val="tx1"/>
                </a:solidFill>
              </a:rPr>
              <a:t>', code:'01'},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      {name:'</a:t>
            </a:r>
            <a:r>
              <a:rPr lang="ko-KR" altLang="en-US" sz="900" dirty="0">
                <a:solidFill>
                  <a:schemeClr val="tx1"/>
                </a:solidFill>
              </a:rPr>
              <a:t>부산</a:t>
            </a:r>
            <a:r>
              <a:rPr lang="en-US" altLang="ko-KR" sz="900" dirty="0">
                <a:solidFill>
                  <a:schemeClr val="tx1"/>
                </a:solidFill>
              </a:rPr>
              <a:t>', code:'02'},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     {name:'</a:t>
            </a:r>
            <a:r>
              <a:rPr lang="ko-KR" altLang="en-US" sz="900" dirty="0">
                <a:solidFill>
                  <a:schemeClr val="tx1"/>
                </a:solidFill>
              </a:rPr>
              <a:t>제주</a:t>
            </a:r>
            <a:r>
              <a:rPr lang="en-US" altLang="ko-KR" sz="900" dirty="0">
                <a:solidFill>
                  <a:schemeClr val="tx1"/>
                </a:solidFill>
              </a:rPr>
              <a:t>', code:'03'}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  ],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</a:t>
            </a:r>
            <a:r>
              <a:rPr lang="en-US" altLang="ko-KR" sz="900" dirty="0" err="1">
                <a:solidFill>
                  <a:schemeClr val="tx1"/>
                </a:solidFill>
              </a:rPr>
              <a:t>selectedCity</a:t>
            </a:r>
            <a:r>
              <a:rPr lang="en-US" altLang="ko-KR" sz="900" dirty="0">
                <a:solidFill>
                  <a:schemeClr val="tx1"/>
                </a:solidFill>
              </a:rPr>
              <a:t>: '',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</a:t>
            </a:r>
            <a:r>
              <a:rPr lang="en-US" altLang="ko-KR" sz="900" dirty="0" err="1">
                <a:solidFill>
                  <a:schemeClr val="tx1"/>
                </a:solidFill>
              </a:rPr>
              <a:t>userName</a:t>
            </a:r>
            <a:r>
              <a:rPr lang="en-US" altLang="ko-KR" sz="900" dirty="0">
                <a:solidFill>
                  <a:schemeClr val="tx1"/>
                </a:solidFill>
              </a:rPr>
              <a:t>: '',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</a:t>
            </a:r>
            <a:r>
              <a:rPr lang="en-US" altLang="ko-KR" sz="900" dirty="0" err="1">
                <a:solidFill>
                  <a:schemeClr val="tx1"/>
                </a:solidFill>
              </a:rPr>
              <a:t>userList</a:t>
            </a:r>
            <a:r>
              <a:rPr lang="en-US" altLang="ko-KR" sz="900" dirty="0">
                <a:solidFill>
                  <a:schemeClr val="tx1"/>
                </a:solidFill>
              </a:rPr>
              <a:t>: []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    };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 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  methods: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   </a:t>
            </a:r>
            <a:r>
              <a:rPr lang="en-US" altLang="ko-KR" sz="900" b="1" dirty="0" err="1">
                <a:solidFill>
                  <a:schemeClr val="tx1"/>
                </a:solidFill>
              </a:rPr>
              <a:t>searchUserList</a:t>
            </a:r>
            <a:r>
              <a:rPr lang="en-US" altLang="ko-KR" sz="900" dirty="0">
                <a:solidFill>
                  <a:schemeClr val="tx1"/>
                </a:solidFill>
              </a:rPr>
              <a:t>()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    const params =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     </a:t>
            </a:r>
            <a:r>
              <a:rPr lang="en-US" altLang="ko-KR" sz="900" dirty="0" err="1">
                <a:solidFill>
                  <a:schemeClr val="tx1"/>
                </a:solidFill>
              </a:rPr>
              <a:t>selectedCity</a:t>
            </a:r>
            <a:r>
              <a:rPr lang="en-US" altLang="ko-KR" sz="900" dirty="0">
                <a:solidFill>
                  <a:schemeClr val="tx1"/>
                </a:solidFill>
              </a:rPr>
              <a:t>: </a:t>
            </a:r>
            <a:r>
              <a:rPr lang="en-US" altLang="ko-KR" sz="900" dirty="0" err="1">
                <a:solidFill>
                  <a:schemeClr val="tx1"/>
                </a:solidFill>
              </a:rPr>
              <a:t>this.selectedCity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    </a:t>
            </a:r>
            <a:r>
              <a:rPr lang="en-US" altLang="ko-KR" sz="900" dirty="0" err="1">
                <a:solidFill>
                  <a:schemeClr val="tx1"/>
                </a:solidFill>
              </a:rPr>
              <a:t>userName</a:t>
            </a:r>
            <a:r>
              <a:rPr lang="en-US" altLang="ko-KR" sz="900" dirty="0">
                <a:solidFill>
                  <a:schemeClr val="tx1"/>
                </a:solidFill>
              </a:rPr>
              <a:t>: </a:t>
            </a:r>
            <a:r>
              <a:rPr lang="en-US" altLang="ko-KR" sz="900" dirty="0" err="1">
                <a:solidFill>
                  <a:schemeClr val="tx1"/>
                </a:solidFill>
              </a:rPr>
              <a:t>this.userName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</a:t>
            </a:r>
            <a:r>
              <a:rPr lang="en-US" altLang="ko-KR" sz="900" dirty="0" err="1">
                <a:solidFill>
                  <a:schemeClr val="tx1"/>
                </a:solidFill>
              </a:rPr>
              <a:t>this.userList</a:t>
            </a:r>
            <a:r>
              <a:rPr lang="en-US" altLang="ko-KR" sz="900" dirty="0">
                <a:solidFill>
                  <a:schemeClr val="tx1"/>
                </a:solidFill>
              </a:rPr>
              <a:t> = </a:t>
            </a:r>
            <a:r>
              <a:rPr lang="en-US" altLang="ko-KR" sz="900" dirty="0" err="1">
                <a:solidFill>
                  <a:schemeClr val="tx1"/>
                </a:solidFill>
              </a:rPr>
              <a:t>this.</a:t>
            </a:r>
            <a:r>
              <a:rPr lang="en-US" altLang="ko-KR" sz="900" b="1" dirty="0" err="1">
                <a:solidFill>
                  <a:schemeClr val="tx1"/>
                </a:solidFill>
              </a:rPr>
              <a:t>getUserList</a:t>
            </a:r>
            <a:r>
              <a:rPr lang="en-US" altLang="ko-KR" sz="900" dirty="0">
                <a:solidFill>
                  <a:schemeClr val="tx1"/>
                </a:solidFill>
              </a:rPr>
              <a:t>(params);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    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    </a:t>
            </a:r>
            <a:r>
              <a:rPr lang="en-US" altLang="ko-KR" sz="900" b="1" dirty="0" err="1">
                <a:solidFill>
                  <a:schemeClr val="tx1"/>
                </a:solidFill>
              </a:rPr>
              <a:t>getUserList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i="1" dirty="0">
                <a:solidFill>
                  <a:schemeClr val="tx1"/>
                </a:solidFill>
              </a:rPr>
              <a:t>params</a:t>
            </a:r>
            <a:r>
              <a:rPr lang="en-US" altLang="ko-KR" sz="900" dirty="0">
                <a:solidFill>
                  <a:schemeClr val="tx1"/>
                </a:solidFill>
              </a:rPr>
              <a:t>)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     let list = [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      {name:'</a:t>
            </a:r>
            <a:r>
              <a:rPr lang="ko-KR" altLang="en-US" sz="900" dirty="0">
                <a:solidFill>
                  <a:schemeClr val="tx1"/>
                </a:solidFill>
              </a:rPr>
              <a:t>이순신</a:t>
            </a:r>
            <a:r>
              <a:rPr lang="en-US" altLang="ko-KR" sz="900" dirty="0">
                <a:solidFill>
                  <a:schemeClr val="tx1"/>
                </a:solidFill>
              </a:rPr>
              <a:t>', age:'45', job:'</a:t>
            </a:r>
            <a:r>
              <a:rPr lang="ko-KR" altLang="en-US" sz="900" dirty="0">
                <a:solidFill>
                  <a:schemeClr val="tx1"/>
                </a:solidFill>
              </a:rPr>
              <a:t>장수</a:t>
            </a:r>
            <a:r>
              <a:rPr lang="en-US" altLang="ko-KR" sz="900" dirty="0">
                <a:solidFill>
                  <a:schemeClr val="tx1"/>
                </a:solidFill>
              </a:rPr>
              <a:t>'},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     {name:'</a:t>
            </a:r>
            <a:r>
              <a:rPr lang="ko-KR" altLang="en-US" sz="900" dirty="0">
                <a:solidFill>
                  <a:schemeClr val="tx1"/>
                </a:solidFill>
              </a:rPr>
              <a:t>문익점</a:t>
            </a:r>
            <a:r>
              <a:rPr lang="en-US" altLang="ko-KR" sz="900" dirty="0">
                <a:solidFill>
                  <a:schemeClr val="tx1"/>
                </a:solidFill>
              </a:rPr>
              <a:t>', age:'54', job:'</a:t>
            </a:r>
            <a:r>
              <a:rPr lang="ko-KR" altLang="en-US" sz="900" dirty="0">
                <a:solidFill>
                  <a:schemeClr val="tx1"/>
                </a:solidFill>
              </a:rPr>
              <a:t>학자</a:t>
            </a:r>
            <a:r>
              <a:rPr lang="en-US" altLang="ko-KR" sz="900" dirty="0">
                <a:solidFill>
                  <a:schemeClr val="tx1"/>
                </a:solidFill>
              </a:rPr>
              <a:t>'},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    {name:'</a:t>
            </a:r>
            <a:r>
              <a:rPr lang="ko-KR" altLang="en-US" sz="900" dirty="0">
                <a:solidFill>
                  <a:schemeClr val="tx1"/>
                </a:solidFill>
              </a:rPr>
              <a:t>윤봉길</a:t>
            </a:r>
            <a:r>
              <a:rPr lang="en-US" altLang="ko-KR" sz="900" dirty="0">
                <a:solidFill>
                  <a:schemeClr val="tx1"/>
                </a:solidFill>
              </a:rPr>
              <a:t>', age:'32', job:'</a:t>
            </a:r>
            <a:r>
              <a:rPr lang="ko-KR" altLang="en-US" sz="900" dirty="0">
                <a:solidFill>
                  <a:schemeClr val="tx1"/>
                </a:solidFill>
              </a:rPr>
              <a:t>군인</a:t>
            </a:r>
            <a:r>
              <a:rPr lang="en-US" altLang="ko-KR" sz="900" dirty="0">
                <a:solidFill>
                  <a:schemeClr val="tx1"/>
                </a:solidFill>
              </a:rPr>
              <a:t>'},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  {name:'</a:t>
            </a:r>
            <a:r>
              <a:rPr lang="ko-KR" altLang="en-US" sz="900" dirty="0">
                <a:solidFill>
                  <a:schemeClr val="tx1"/>
                </a:solidFill>
              </a:rPr>
              <a:t>박찬호</a:t>
            </a:r>
            <a:r>
              <a:rPr lang="en-US" altLang="ko-KR" sz="900" dirty="0">
                <a:solidFill>
                  <a:schemeClr val="tx1"/>
                </a:solidFill>
              </a:rPr>
              <a:t>', age:'22', job:'</a:t>
            </a:r>
            <a:r>
              <a:rPr lang="ko-KR" altLang="en-US" sz="900" dirty="0">
                <a:solidFill>
                  <a:schemeClr val="tx1"/>
                </a:solidFill>
              </a:rPr>
              <a:t>선수</a:t>
            </a:r>
            <a:r>
              <a:rPr lang="en-US" altLang="ko-KR" sz="900" dirty="0">
                <a:solidFill>
                  <a:schemeClr val="tx1"/>
                </a:solidFill>
              </a:rPr>
              <a:t>'}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];      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return </a:t>
            </a:r>
            <a:r>
              <a:rPr lang="en-US" altLang="ko-KR" sz="900" dirty="0" err="1">
                <a:solidFill>
                  <a:schemeClr val="tx1"/>
                </a:solidFill>
              </a:rPr>
              <a:t>list.</a:t>
            </a:r>
            <a:r>
              <a:rPr lang="en-US" altLang="ko-KR" sz="900" b="1" dirty="0" err="1">
                <a:solidFill>
                  <a:schemeClr val="tx1"/>
                </a:solidFill>
              </a:rPr>
              <a:t>filter</a:t>
            </a:r>
            <a:r>
              <a:rPr lang="en-US" altLang="ko-KR" sz="900" dirty="0">
                <a:solidFill>
                  <a:schemeClr val="tx1"/>
                </a:solidFill>
              </a:rPr>
              <a:t>((</a:t>
            </a:r>
            <a:r>
              <a:rPr lang="en-US" altLang="ko-KR" sz="900" i="1" dirty="0">
                <a:solidFill>
                  <a:schemeClr val="tx1"/>
                </a:solidFill>
              </a:rPr>
              <a:t>list</a:t>
            </a:r>
            <a:r>
              <a:rPr lang="en-US" altLang="ko-KR" sz="900" dirty="0">
                <a:solidFill>
                  <a:schemeClr val="tx1"/>
                </a:solidFill>
              </a:rPr>
              <a:t>) =&gt; (</a:t>
            </a:r>
            <a:r>
              <a:rPr lang="en-US" altLang="ko-KR" sz="900" i="1" dirty="0">
                <a:solidFill>
                  <a:schemeClr val="tx1"/>
                </a:solidFill>
              </a:rPr>
              <a:t>list</a:t>
            </a:r>
            <a:r>
              <a:rPr lang="en-US" altLang="ko-KR" sz="900" dirty="0">
                <a:solidFill>
                  <a:schemeClr val="tx1"/>
                </a:solidFill>
              </a:rPr>
              <a:t>.name === </a:t>
            </a:r>
            <a:r>
              <a:rPr lang="en-US" altLang="ko-KR" sz="900" i="1" dirty="0" err="1">
                <a:solidFill>
                  <a:schemeClr val="tx1"/>
                </a:solidFill>
              </a:rPr>
              <a:t>params</a:t>
            </a:r>
            <a:r>
              <a:rPr lang="en-US" altLang="ko-KR" sz="900" dirty="0" err="1">
                <a:solidFill>
                  <a:schemeClr val="tx1"/>
                </a:solidFill>
              </a:rPr>
              <a:t>.userName</a:t>
            </a:r>
            <a:r>
              <a:rPr lang="en-US" altLang="ko-KR" sz="900" dirty="0">
                <a:solidFill>
                  <a:schemeClr val="tx1"/>
                </a:solidFill>
              </a:rPr>
              <a:t>));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    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  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&lt;style scoped&gt;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&lt;/style&gt;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3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Introduction to Vue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3FCD32-3EA3-4501-B372-192574E3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4" y="1930618"/>
            <a:ext cx="6943725" cy="3590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EC40C83-D46E-4897-A0F7-EE2FE85398FD}"/>
              </a:ext>
            </a:extLst>
          </p:cNvPr>
          <p:cNvSpPr/>
          <p:nvPr/>
        </p:nvSpPr>
        <p:spPr>
          <a:xfrm>
            <a:off x="7570573" y="1602423"/>
            <a:ext cx="443195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데이터 바인딩과 화면 단위를 컴포넌트 형태로 제공하며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관련 </a:t>
            </a:r>
            <a:r>
              <a:rPr lang="en-US" altLang="ko-KR" sz="1600" dirty="0">
                <a:latin typeface="+mn-ea"/>
              </a:rPr>
              <a:t>API </a:t>
            </a:r>
            <a:r>
              <a:rPr lang="ko-KR" altLang="en-US" sz="1600" dirty="0">
                <a:latin typeface="+mn-ea"/>
              </a:rPr>
              <a:t>를 지원하는데 궁극적인 목적이 있음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+mn-ea"/>
              </a:rPr>
              <a:t>Angular</a:t>
            </a:r>
            <a:r>
              <a:rPr lang="ko-KR" altLang="en-US" sz="1600" dirty="0">
                <a:latin typeface="+mn-ea"/>
              </a:rPr>
              <a:t>에서 지원하는 양방향 데이터 바인딩 을 동일하게 제공</a:t>
            </a:r>
            <a:endParaRPr lang="en-US" altLang="ko-KR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하지만 컴포넌트 간 통신의 기본 골격은 </a:t>
            </a:r>
            <a:r>
              <a:rPr lang="en-US" altLang="ko-KR" sz="1600" dirty="0">
                <a:latin typeface="+mn-ea"/>
              </a:rPr>
              <a:t>React</a:t>
            </a:r>
            <a:r>
              <a:rPr lang="ko-KR" altLang="en-US" sz="1600" dirty="0">
                <a:latin typeface="+mn-ea"/>
              </a:rPr>
              <a:t>의 단방향 데이터 흐름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부모 </a:t>
            </a:r>
            <a:r>
              <a:rPr lang="en-US" altLang="ko-KR" sz="1600" dirty="0">
                <a:latin typeface="+mn-ea"/>
              </a:rPr>
              <a:t>-&gt; </a:t>
            </a:r>
            <a:r>
              <a:rPr lang="ko-KR" altLang="en-US" sz="1600" dirty="0">
                <a:latin typeface="+mn-ea"/>
              </a:rPr>
              <a:t>자식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을 사용</a:t>
            </a:r>
            <a:endParaRPr lang="en-US" altLang="ko-KR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다른 </a:t>
            </a:r>
            <a:r>
              <a:rPr lang="en-US" altLang="ko-KR" sz="1600" dirty="0">
                <a:latin typeface="+mn-ea"/>
              </a:rPr>
              <a:t>Front-End</a:t>
            </a:r>
            <a:r>
              <a:rPr lang="ko-KR" altLang="en-US" sz="1600" dirty="0">
                <a:latin typeface="+mn-ea"/>
              </a:rPr>
              <a:t> 프레임워크</a:t>
            </a:r>
            <a:r>
              <a:rPr lang="en-US" altLang="ko-KR" sz="1600" dirty="0">
                <a:latin typeface="+mn-ea"/>
              </a:rPr>
              <a:t>(Angular, React)</a:t>
            </a:r>
            <a:r>
              <a:rPr lang="ko-KR" altLang="en-US" sz="1600" dirty="0">
                <a:latin typeface="+mn-ea"/>
              </a:rPr>
              <a:t>와 비교했을 때 상대적으로 가볍고 빠름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문법이 단순하고 간결하여 초기 학습 비용이 낮고 누구나 쉽게 접근 가능</a:t>
            </a:r>
            <a:endParaRPr lang="ko-KR" altLang="en-US" sz="160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7961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저장 화면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90"/>
            <a:ext cx="6919325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&lt;div&gt;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&lt;input type="text" v-model=“userInfo.name" 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&lt;input type="text" v-</a:t>
            </a:r>
            <a:r>
              <a:rPr lang="en-US" altLang="ko-KR" sz="1200" dirty="0" err="1">
                <a:solidFill>
                  <a:schemeClr val="tx1"/>
                </a:solidFill>
              </a:rPr>
              <a:t>model.number</a:t>
            </a:r>
            <a:r>
              <a:rPr lang="en-US" altLang="ko-KR" sz="1200" dirty="0">
                <a:solidFill>
                  <a:schemeClr val="tx1"/>
                </a:solidFill>
              </a:rPr>
              <a:t>=" </a:t>
            </a:r>
            <a:r>
              <a:rPr lang="en-US" altLang="ko-KR" sz="1200" dirty="0" err="1">
                <a:solidFill>
                  <a:schemeClr val="tx1"/>
                </a:solidFill>
              </a:rPr>
              <a:t>userInfo</a:t>
            </a:r>
            <a:r>
              <a:rPr lang="en-US" altLang="ko-KR" sz="1200" dirty="0">
                <a:solidFill>
                  <a:schemeClr val="tx1"/>
                </a:solidFill>
              </a:rPr>
              <a:t>. age" 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&lt;input type="text" v-model=" </a:t>
            </a:r>
            <a:r>
              <a:rPr lang="en-US" altLang="ko-KR" sz="1200" dirty="0" err="1">
                <a:solidFill>
                  <a:schemeClr val="tx1"/>
                </a:solidFill>
              </a:rPr>
              <a:t>userInfo</a:t>
            </a:r>
            <a:r>
              <a:rPr lang="en-US" altLang="ko-KR" sz="1200" dirty="0">
                <a:solidFill>
                  <a:schemeClr val="tx1"/>
                </a:solidFill>
              </a:rPr>
              <a:t>. job" 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&lt;button type="button" @click="</a:t>
            </a:r>
            <a:r>
              <a:rPr lang="en-US" altLang="ko-KR" sz="1200" dirty="0" err="1">
                <a:solidFill>
                  <a:schemeClr val="tx1"/>
                </a:solidFill>
              </a:rPr>
              <a:t>saveUserInfo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  <a:r>
              <a:rPr lang="ko-KR" altLang="en-US" sz="1200" dirty="0">
                <a:solidFill>
                  <a:schemeClr val="tx1"/>
                </a:solidFill>
              </a:rPr>
              <a:t>저장</a:t>
            </a:r>
            <a:r>
              <a:rPr lang="en-US" altLang="ko-KR" sz="12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&lt;div&gt;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&lt;tr&gt;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&lt;/tr&gt;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&lt;/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&lt;tr :key="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" v-for="(user, 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) in </a:t>
            </a:r>
            <a:r>
              <a:rPr lang="en-US" altLang="ko-KR" sz="1200" dirty="0" err="1">
                <a:solidFill>
                  <a:schemeClr val="tx1"/>
                </a:solidFill>
              </a:rPr>
              <a:t>userList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  &lt;td&gt;{{user.name}}&lt;/td&gt;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  &lt;td&gt;{{</a:t>
            </a:r>
            <a:r>
              <a:rPr lang="en-US" altLang="ko-KR" sz="1200" dirty="0" err="1">
                <a:solidFill>
                  <a:schemeClr val="tx1"/>
                </a:solidFill>
              </a:rPr>
              <a:t>user.age</a:t>
            </a:r>
            <a:r>
              <a:rPr lang="en-US" altLang="ko-KR" sz="1200" dirty="0">
                <a:solidFill>
                  <a:schemeClr val="tx1"/>
                </a:solidFill>
              </a:rPr>
              <a:t>}}&lt;/td&gt;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  &lt;td&gt;{{</a:t>
            </a:r>
            <a:r>
              <a:rPr lang="en-US" altLang="ko-KR" sz="1200" dirty="0" err="1">
                <a:solidFill>
                  <a:schemeClr val="tx1"/>
                </a:solidFill>
              </a:rPr>
              <a:t>user.job</a:t>
            </a:r>
            <a:r>
              <a:rPr lang="en-US" altLang="ko-KR" sz="1200" dirty="0">
                <a:solidFill>
                  <a:schemeClr val="tx1"/>
                </a:solidFill>
              </a:rPr>
              <a:t>}}&lt;/td&gt;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  &lt;/tr&gt;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  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  &lt;/table&gt;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 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&lt;/template&gt;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7241059" y="1326289"/>
            <a:ext cx="4654609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export default 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data(){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    return{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</a:t>
            </a:r>
            <a:r>
              <a:rPr lang="en-US" altLang="ko-KR" sz="900" dirty="0" err="1">
                <a:solidFill>
                  <a:schemeClr val="tx1"/>
                </a:solidFill>
              </a:rPr>
              <a:t>userInfo</a:t>
            </a:r>
            <a:r>
              <a:rPr lang="en-US" altLang="ko-KR" sz="900" dirty="0">
                <a:solidFill>
                  <a:schemeClr val="tx1"/>
                </a:solidFill>
              </a:rPr>
              <a:t>: 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       name: '',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       age: 0,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      job: ‘’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   </a:t>
            </a:r>
            <a:r>
              <a:rPr lang="en-US" altLang="ko-KR" sz="900" dirty="0" err="1">
                <a:solidFill>
                  <a:schemeClr val="tx1"/>
                </a:solidFill>
              </a:rPr>
              <a:t>userList</a:t>
            </a:r>
            <a:r>
              <a:rPr lang="en-US" altLang="ko-KR" sz="900" dirty="0">
                <a:solidFill>
                  <a:schemeClr val="tx1"/>
                </a:solidFill>
              </a:rPr>
              <a:t>: [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    {name:'</a:t>
            </a:r>
            <a:r>
              <a:rPr lang="ko-KR" altLang="en-US" sz="900" dirty="0">
                <a:solidFill>
                  <a:schemeClr val="tx1"/>
                </a:solidFill>
              </a:rPr>
              <a:t>이순신</a:t>
            </a:r>
            <a:r>
              <a:rPr lang="en-US" altLang="ko-KR" sz="900" dirty="0">
                <a:solidFill>
                  <a:schemeClr val="tx1"/>
                </a:solidFill>
              </a:rPr>
              <a:t>', age:'45', job:'</a:t>
            </a:r>
            <a:r>
              <a:rPr lang="ko-KR" altLang="en-US" sz="900" dirty="0">
                <a:solidFill>
                  <a:schemeClr val="tx1"/>
                </a:solidFill>
              </a:rPr>
              <a:t>장수</a:t>
            </a:r>
            <a:r>
              <a:rPr lang="en-US" altLang="ko-KR" sz="900" dirty="0">
                <a:solidFill>
                  <a:schemeClr val="tx1"/>
                </a:solidFill>
              </a:rPr>
              <a:t>'},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  {name:'</a:t>
            </a:r>
            <a:r>
              <a:rPr lang="ko-KR" altLang="en-US" sz="900" dirty="0">
                <a:solidFill>
                  <a:schemeClr val="tx1"/>
                </a:solidFill>
              </a:rPr>
              <a:t>문익점</a:t>
            </a:r>
            <a:r>
              <a:rPr lang="en-US" altLang="ko-KR" sz="900" dirty="0">
                <a:solidFill>
                  <a:schemeClr val="tx1"/>
                </a:solidFill>
              </a:rPr>
              <a:t>', age:'54', job:'</a:t>
            </a:r>
            <a:r>
              <a:rPr lang="ko-KR" altLang="en-US" sz="900" dirty="0">
                <a:solidFill>
                  <a:schemeClr val="tx1"/>
                </a:solidFill>
              </a:rPr>
              <a:t>학자</a:t>
            </a:r>
            <a:r>
              <a:rPr lang="en-US" altLang="ko-KR" sz="900" dirty="0">
                <a:solidFill>
                  <a:schemeClr val="tx1"/>
                </a:solidFill>
              </a:rPr>
              <a:t>'}      ]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    };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 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 methods: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  </a:t>
            </a:r>
            <a:r>
              <a:rPr lang="en-US" altLang="ko-KR" sz="900" dirty="0" err="1">
                <a:solidFill>
                  <a:schemeClr val="tx1"/>
                </a:solidFill>
              </a:rPr>
              <a:t>saveUserInfo</a:t>
            </a:r>
            <a:r>
              <a:rPr lang="en-US" altLang="ko-KR" sz="900" dirty="0">
                <a:solidFill>
                  <a:schemeClr val="tx1"/>
                </a:solidFill>
              </a:rPr>
              <a:t>()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   if (this.userInfo.name == '')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    return alert("</a:t>
            </a:r>
            <a:r>
              <a:rPr lang="ko-KR" altLang="en-US" sz="900" dirty="0">
                <a:solidFill>
                  <a:schemeClr val="tx1"/>
                </a:solidFill>
              </a:rPr>
              <a:t>사용자 이름을 입력하세요</a:t>
            </a:r>
            <a:r>
              <a:rPr lang="en-US" altLang="ko-KR" sz="900" dirty="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if (</a:t>
            </a:r>
            <a:r>
              <a:rPr lang="en-US" altLang="ko-KR" sz="900" dirty="0" err="1">
                <a:solidFill>
                  <a:schemeClr val="tx1"/>
                </a:solidFill>
              </a:rPr>
              <a:t>this.userInfo.age</a:t>
            </a:r>
            <a:r>
              <a:rPr lang="en-US" altLang="ko-KR" sz="900" dirty="0">
                <a:solidFill>
                  <a:schemeClr val="tx1"/>
                </a:solidFill>
              </a:rPr>
              <a:t> == 0 || </a:t>
            </a:r>
            <a:r>
              <a:rPr lang="en-US" altLang="ko-KR" sz="900" dirty="0" err="1">
                <a:solidFill>
                  <a:schemeClr val="tx1"/>
                </a:solidFill>
              </a:rPr>
              <a:t>this.userInfo.age</a:t>
            </a:r>
            <a:r>
              <a:rPr lang="en-US" altLang="ko-KR" sz="900" dirty="0">
                <a:solidFill>
                  <a:schemeClr val="tx1"/>
                </a:solidFill>
              </a:rPr>
              <a:t> == '')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  return alert("</a:t>
            </a:r>
            <a:r>
              <a:rPr lang="ko-KR" altLang="en-US" sz="900" dirty="0">
                <a:solidFill>
                  <a:schemeClr val="tx1"/>
                </a:solidFill>
              </a:rPr>
              <a:t>사용자 나이를 입력하세요</a:t>
            </a:r>
            <a:r>
              <a:rPr lang="en-US" altLang="ko-KR" sz="900" dirty="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}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      const result = </a:t>
            </a:r>
            <a:r>
              <a:rPr lang="en-US" altLang="ko-KR" sz="900" dirty="0" err="1">
                <a:solidFill>
                  <a:schemeClr val="tx1"/>
                </a:solidFill>
              </a:rPr>
              <a:t>this.saveData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this.userInfo</a:t>
            </a:r>
            <a:r>
              <a:rPr lang="en-US" altLang="ko-KR" sz="9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if (result) alert("</a:t>
            </a:r>
            <a:r>
              <a:rPr lang="ko-KR" altLang="en-US" sz="900" dirty="0">
                <a:solidFill>
                  <a:schemeClr val="tx1"/>
                </a:solidFill>
              </a:rPr>
              <a:t>사용자 정보가 생성되었습니다</a:t>
            </a:r>
            <a:r>
              <a:rPr lang="en-US" altLang="ko-KR" sz="900" dirty="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</a:t>
            </a:r>
            <a:r>
              <a:rPr lang="en-US" altLang="ko-KR" sz="900" dirty="0" err="1">
                <a:solidFill>
                  <a:schemeClr val="tx1"/>
                </a:solidFill>
              </a:rPr>
              <a:t>saveData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i="1" dirty="0">
                <a:solidFill>
                  <a:schemeClr val="tx1"/>
                </a:solidFill>
              </a:rPr>
              <a:t>params</a:t>
            </a:r>
            <a:r>
              <a:rPr lang="en-US" altLang="ko-KR" sz="900" dirty="0">
                <a:solidFill>
                  <a:schemeClr val="tx1"/>
                </a:solidFill>
              </a:rPr>
              <a:t>)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</a:t>
            </a:r>
            <a:r>
              <a:rPr lang="en-US" altLang="ko-KR" sz="900" dirty="0" err="1">
                <a:solidFill>
                  <a:schemeClr val="tx1"/>
                </a:solidFill>
              </a:rPr>
              <a:t>this.userList.push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i="1" dirty="0">
                <a:solidFill>
                  <a:schemeClr val="tx1"/>
                </a:solidFill>
              </a:rPr>
              <a:t>params</a:t>
            </a:r>
            <a:r>
              <a:rPr lang="en-US" altLang="ko-KR" sz="9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const result = true;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return result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&lt;/script&gt;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&lt;style scoped&gt;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&lt;/style&gt;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15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Component</a:t>
            </a:r>
            <a:r>
              <a:rPr lang="ko-KR" altLang="en-US" sz="3200" dirty="0"/>
              <a:t>에서 다른 </a:t>
            </a:r>
            <a:r>
              <a:rPr lang="en-US" altLang="ko-KR" sz="3200" dirty="0"/>
              <a:t>Component </a:t>
            </a:r>
            <a:r>
              <a:rPr lang="ko-KR" altLang="en-US" sz="3200" dirty="0"/>
              <a:t>부르기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89"/>
            <a:ext cx="6919325" cy="5272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  </a:t>
            </a:r>
            <a:r>
              <a:rPr lang="en-US" altLang="ko-KR" sz="1600" dirty="0">
                <a:solidFill>
                  <a:srgbClr val="FF0000"/>
                </a:solidFill>
              </a:rPr>
              <a:t>&lt;</a:t>
            </a:r>
            <a:r>
              <a:rPr lang="en-US" altLang="ko-KR" sz="1600" dirty="0" err="1">
                <a:solidFill>
                  <a:srgbClr val="FF0000"/>
                </a:solidFill>
              </a:rPr>
              <a:t>PageTitle</a:t>
            </a:r>
            <a:r>
              <a:rPr lang="en-US" altLang="ko-KR" sz="1600" dirty="0">
                <a:solidFill>
                  <a:srgbClr val="FF0000"/>
                </a:solidFill>
              </a:rPr>
              <a:t> title='This is a title of pages.'/&gt;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&lt;/template&gt;</a:t>
            </a:r>
          </a:p>
          <a:p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import  </a:t>
            </a:r>
            <a:r>
              <a:rPr lang="en-US" altLang="ko-KR" sz="1600" dirty="0" err="1">
                <a:solidFill>
                  <a:srgbClr val="FF0000"/>
                </a:solidFill>
              </a:rPr>
              <a:t>PageTitle</a:t>
            </a:r>
            <a:r>
              <a:rPr lang="en-US" altLang="ko-KR" sz="1600" dirty="0">
                <a:solidFill>
                  <a:srgbClr val="FF0000"/>
                </a:solidFill>
              </a:rPr>
              <a:t>  from './components/ </a:t>
            </a:r>
            <a:r>
              <a:rPr lang="en-US" altLang="ko-KR" sz="1600" dirty="0" err="1">
                <a:solidFill>
                  <a:srgbClr val="FF0000"/>
                </a:solidFill>
              </a:rPr>
              <a:t>PageTitle.vue</a:t>
            </a:r>
            <a:r>
              <a:rPr lang="en-US" altLang="ko-KR" sz="1600" dirty="0">
                <a:solidFill>
                  <a:srgbClr val="FF0000"/>
                </a:solidFill>
              </a:rPr>
              <a:t>'</a:t>
            </a:r>
          </a:p>
          <a:p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export default 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  name: 'App',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 </a:t>
            </a:r>
            <a:r>
              <a:rPr lang="en-US" altLang="ko-KR" sz="1600" dirty="0">
                <a:solidFill>
                  <a:srgbClr val="FF0000"/>
                </a:solidFill>
              </a:rPr>
              <a:t> components: {  </a:t>
            </a:r>
            <a:r>
              <a:rPr lang="en-US" altLang="ko-KR" sz="1600" dirty="0" err="1">
                <a:solidFill>
                  <a:srgbClr val="FF0000"/>
                </a:solidFill>
              </a:rPr>
              <a:t>PageTitle</a:t>
            </a:r>
            <a:r>
              <a:rPr lang="en-US" altLang="ko-KR" sz="1600" dirty="0">
                <a:solidFill>
                  <a:srgbClr val="FF0000"/>
                </a:solidFill>
              </a:rPr>
              <a:t>  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&lt;/script&gt;</a:t>
            </a:r>
          </a:p>
          <a:p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&lt;style&gt;</a:t>
            </a:r>
          </a:p>
          <a:p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&lt;/style&gt;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7241059" y="1326289"/>
            <a:ext cx="4654609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  &lt;div&gt;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    </a:t>
            </a:r>
            <a:r>
              <a:rPr lang="en-US" altLang="ko-KR" sz="1600" dirty="0">
                <a:solidFill>
                  <a:srgbClr val="FF0000"/>
                </a:solidFill>
              </a:rPr>
              <a:t>&lt;h1&gt;{{title}}&lt;/h1&gt;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  &lt;/div&gt;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&lt;/template&gt;</a:t>
            </a:r>
          </a:p>
          <a:p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export default {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  props: {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    title: {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      type: String,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      default: '</a:t>
            </a:r>
            <a:r>
              <a:rPr lang="ko-KR" altLang="en-US" sz="1600" dirty="0">
                <a:solidFill>
                  <a:srgbClr val="FF0000"/>
                </a:solidFill>
              </a:rPr>
              <a:t>페이지 타이틀</a:t>
            </a:r>
            <a:r>
              <a:rPr lang="en-US" altLang="ko-KR" sz="1600" dirty="0">
                <a:solidFill>
                  <a:srgbClr val="FF0000"/>
                </a:solidFill>
              </a:rPr>
              <a:t>'</a:t>
            </a:r>
            <a:endParaRPr lang="ko-KR" altLang="en-US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    </a:t>
            </a: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  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&lt;/script&gt;</a:t>
            </a:r>
          </a:p>
          <a:p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&lt;style scoped&gt;</a:t>
            </a:r>
          </a:p>
          <a:p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&lt;/style&gt;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B3510-326E-4C55-9432-A1CAEE483D1A}"/>
              </a:ext>
            </a:extLst>
          </p:cNvPr>
          <p:cNvSpPr txBox="1"/>
          <p:nvPr/>
        </p:nvSpPr>
        <p:spPr>
          <a:xfrm>
            <a:off x="6285077" y="1045668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App.vue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77F9A-6411-4693-8540-786E25DC608A}"/>
              </a:ext>
            </a:extLst>
          </p:cNvPr>
          <p:cNvSpPr txBox="1"/>
          <p:nvPr/>
        </p:nvSpPr>
        <p:spPr>
          <a:xfrm>
            <a:off x="9583477" y="1045668"/>
            <a:ext cx="21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./components/</a:t>
            </a:r>
            <a:r>
              <a:rPr lang="en-US" altLang="ko-KR" sz="1200" dirty="0" err="1"/>
              <a:t>PageTitle.vue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665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</a:t>
            </a:r>
            <a:r>
              <a:rPr lang="en-US" altLang="ko-KR" sz="3200" dirty="0"/>
              <a:t>1 : Components </a:t>
            </a:r>
            <a:r>
              <a:rPr lang="ko-KR" altLang="en-US" sz="3200" dirty="0"/>
              <a:t>구성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4E19BD-77CA-4394-A78E-DC54FF78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1" y="1066800"/>
            <a:ext cx="7924800" cy="5114925"/>
          </a:xfrm>
          <a:prstGeom prst="rect">
            <a:avLst/>
          </a:prstGeom>
        </p:spPr>
      </p:pic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E474E245-CFE3-431E-8F29-BED73D06F374}"/>
              </a:ext>
            </a:extLst>
          </p:cNvPr>
          <p:cNvSpPr/>
          <p:nvPr/>
        </p:nvSpPr>
        <p:spPr>
          <a:xfrm>
            <a:off x="8442963" y="1155032"/>
            <a:ext cx="284586" cy="3651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041263-280D-4898-934D-7BCB51006CAB}"/>
              </a:ext>
            </a:extLst>
          </p:cNvPr>
          <p:cNvSpPr txBox="1"/>
          <p:nvPr/>
        </p:nvSpPr>
        <p:spPr>
          <a:xfrm>
            <a:off x="8953583" y="1150825"/>
            <a:ext cx="145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Control.vue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F7FBF36E-FA1E-4608-8635-9844DC21F83F}"/>
              </a:ext>
            </a:extLst>
          </p:cNvPr>
          <p:cNvSpPr/>
          <p:nvPr/>
        </p:nvSpPr>
        <p:spPr>
          <a:xfrm>
            <a:off x="8468307" y="1836821"/>
            <a:ext cx="284586" cy="12817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52FF1-C567-4CCE-8758-8D69C051A536}"/>
              </a:ext>
            </a:extLst>
          </p:cNvPr>
          <p:cNvSpPr txBox="1"/>
          <p:nvPr/>
        </p:nvSpPr>
        <p:spPr>
          <a:xfrm>
            <a:off x="8969743" y="1827518"/>
            <a:ext cx="25901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Company.vue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company: {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name: ‘RACOS System’,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mission: ‘</a:t>
            </a:r>
            <a:r>
              <a:rPr lang="ko-KR" altLang="en-US" sz="1200" b="1" dirty="0">
                <a:solidFill>
                  <a:srgbClr val="FF0000"/>
                </a:solidFill>
              </a:rPr>
              <a:t>고객에게는 </a:t>
            </a:r>
            <a:r>
              <a:rPr lang="en-US" altLang="ko-KR" sz="1200" b="1" dirty="0">
                <a:solidFill>
                  <a:srgbClr val="FF0000"/>
                </a:solidFill>
              </a:rPr>
              <a:t>~~~’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}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000CC381-557E-4A2D-A6D7-C3C8EECE3343}"/>
              </a:ext>
            </a:extLst>
          </p:cNvPr>
          <p:cNvSpPr/>
          <p:nvPr/>
        </p:nvSpPr>
        <p:spPr>
          <a:xfrm>
            <a:off x="2134884" y="3409818"/>
            <a:ext cx="284586" cy="120965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1B54AC-A015-42FF-B4A3-225D4C2BDCE9}"/>
              </a:ext>
            </a:extLst>
          </p:cNvPr>
          <p:cNvSpPr txBox="1"/>
          <p:nvPr/>
        </p:nvSpPr>
        <p:spPr>
          <a:xfrm>
            <a:off x="2636320" y="3255817"/>
            <a:ext cx="3019929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Product.vue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1200" b="1" dirty="0">
              <a:solidFill>
                <a:srgbClr val="FFFF00"/>
              </a:solidFill>
            </a:endParaRPr>
          </a:p>
          <a:p>
            <a:r>
              <a:rPr lang="en-US" altLang="ko-KR" sz="1200" b="1" dirty="0" err="1">
                <a:solidFill>
                  <a:srgbClr val="FFFF00"/>
                </a:solidFill>
              </a:rPr>
              <a:t>productList</a:t>
            </a:r>
            <a:r>
              <a:rPr lang="en-US" altLang="ko-KR" sz="1200" b="1" dirty="0">
                <a:solidFill>
                  <a:srgbClr val="FFFF00"/>
                </a:solidFill>
              </a:rPr>
              <a:t>: [</a:t>
            </a:r>
          </a:p>
          <a:p>
            <a:r>
              <a:rPr lang="en-US" altLang="ko-KR" sz="1200" b="1" dirty="0">
                <a:solidFill>
                  <a:srgbClr val="FFFF00"/>
                </a:solidFill>
              </a:rPr>
              <a:t>  {id:1, name: ‘CMS’, desc: ‘</a:t>
            </a:r>
            <a:r>
              <a:rPr lang="ko-KR" altLang="en-US" sz="1200" b="1" dirty="0">
                <a:solidFill>
                  <a:srgbClr val="FFFF00"/>
                </a:solidFill>
              </a:rPr>
              <a:t>국내 </a:t>
            </a:r>
            <a:r>
              <a:rPr lang="en-US" altLang="ko-KR" sz="1200" b="1" dirty="0">
                <a:solidFill>
                  <a:srgbClr val="FFFF00"/>
                </a:solidFill>
              </a:rPr>
              <a:t>~~’},</a:t>
            </a:r>
          </a:p>
          <a:p>
            <a:r>
              <a:rPr lang="en-US" altLang="ko-KR" sz="1200" b="1" dirty="0">
                <a:solidFill>
                  <a:srgbClr val="FFFF00"/>
                </a:solidFill>
              </a:rPr>
              <a:t>  {id:2, name: ‘RCS’,  desc: ‘</a:t>
            </a:r>
            <a:r>
              <a:rPr lang="ko-KR" altLang="en-US" sz="1200" b="1" dirty="0">
                <a:solidFill>
                  <a:srgbClr val="FFFF00"/>
                </a:solidFill>
              </a:rPr>
              <a:t>호텔 </a:t>
            </a:r>
            <a:r>
              <a:rPr lang="en-US" altLang="ko-KR" sz="1200" b="1" dirty="0">
                <a:solidFill>
                  <a:srgbClr val="FFFF00"/>
                </a:solidFill>
              </a:rPr>
              <a:t>~~’},</a:t>
            </a:r>
          </a:p>
          <a:p>
            <a:r>
              <a:rPr lang="en-US" altLang="ko-KR" sz="1200" b="1" dirty="0">
                <a:solidFill>
                  <a:srgbClr val="FFFF00"/>
                </a:solidFill>
              </a:rPr>
              <a:t>  {id:3, name: ‘RMS’, desc: ‘</a:t>
            </a:r>
            <a:r>
              <a:rPr lang="ko-KR" altLang="en-US" sz="1200" b="1" dirty="0">
                <a:solidFill>
                  <a:srgbClr val="FFFF00"/>
                </a:solidFill>
              </a:rPr>
              <a:t>출입 </a:t>
            </a:r>
            <a:r>
              <a:rPr lang="en-US" altLang="ko-KR" sz="1200" b="1" dirty="0">
                <a:solidFill>
                  <a:srgbClr val="FFFF00"/>
                </a:solidFill>
              </a:rPr>
              <a:t>~~’}</a:t>
            </a:r>
          </a:p>
          <a:p>
            <a:r>
              <a:rPr lang="en-US" altLang="ko-KR" sz="1200" b="1" dirty="0">
                <a:solidFill>
                  <a:srgbClr val="FFFF00"/>
                </a:solidFill>
              </a:rPr>
              <a:t>]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51F2943C-101D-43AC-849C-06AC428EF543}"/>
              </a:ext>
            </a:extLst>
          </p:cNvPr>
          <p:cNvSpPr/>
          <p:nvPr/>
        </p:nvSpPr>
        <p:spPr>
          <a:xfrm>
            <a:off x="4512324" y="4834276"/>
            <a:ext cx="284586" cy="120965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488853-B885-44D8-83D2-12701C8107A5}"/>
              </a:ext>
            </a:extLst>
          </p:cNvPr>
          <p:cNvSpPr txBox="1"/>
          <p:nvPr/>
        </p:nvSpPr>
        <p:spPr>
          <a:xfrm>
            <a:off x="4987603" y="4801173"/>
            <a:ext cx="190308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Description.vue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1200" b="1" dirty="0">
              <a:solidFill>
                <a:srgbClr val="FFFF00"/>
              </a:solidFill>
            </a:endParaRPr>
          </a:p>
          <a:p>
            <a:r>
              <a:rPr lang="en-US" altLang="ko-KR" sz="1200" b="1" dirty="0">
                <a:solidFill>
                  <a:srgbClr val="FFFF00"/>
                </a:solidFill>
              </a:rPr>
              <a:t>description: {</a:t>
            </a:r>
          </a:p>
          <a:p>
            <a:r>
              <a:rPr lang="en-US" altLang="ko-KR" sz="1200" b="1" dirty="0">
                <a:solidFill>
                  <a:srgbClr val="FFFF00"/>
                </a:solidFill>
              </a:rPr>
              <a:t>  title: ‘</a:t>
            </a:r>
            <a:r>
              <a:rPr lang="ko-KR" altLang="en-US" sz="1200" b="1" dirty="0">
                <a:solidFill>
                  <a:srgbClr val="FFFF00"/>
                </a:solidFill>
              </a:rPr>
              <a:t>본사</a:t>
            </a:r>
            <a:r>
              <a:rPr lang="en-US" altLang="ko-KR" sz="1200" b="1" dirty="0">
                <a:solidFill>
                  <a:srgbClr val="FFFF00"/>
                </a:solidFill>
              </a:rPr>
              <a:t>’,</a:t>
            </a:r>
          </a:p>
          <a:p>
            <a:r>
              <a:rPr lang="en-US" altLang="ko-KR" sz="1200" b="1" dirty="0">
                <a:solidFill>
                  <a:srgbClr val="FFFF00"/>
                </a:solidFill>
              </a:rPr>
              <a:t>  desc: ‘</a:t>
            </a:r>
            <a:r>
              <a:rPr lang="ko-KR" altLang="en-US" sz="1200" b="1" dirty="0">
                <a:solidFill>
                  <a:srgbClr val="FFFF00"/>
                </a:solidFill>
              </a:rPr>
              <a:t>서울특별시</a:t>
            </a:r>
            <a:r>
              <a:rPr lang="en-US" altLang="ko-KR" sz="1200" b="1" dirty="0">
                <a:solidFill>
                  <a:srgbClr val="FFFF00"/>
                </a:solidFill>
              </a:rPr>
              <a:t>~~~’</a:t>
            </a:r>
          </a:p>
          <a:p>
            <a:r>
              <a:rPr lang="en-US" altLang="ko-KR" sz="1200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F4A8D9-10FF-498B-BB0A-677732A757EF}"/>
              </a:ext>
            </a:extLst>
          </p:cNvPr>
          <p:cNvSpPr/>
          <p:nvPr/>
        </p:nvSpPr>
        <p:spPr>
          <a:xfrm>
            <a:off x="8355133" y="5322610"/>
            <a:ext cx="38194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location: [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{loc : ’</a:t>
            </a:r>
            <a:r>
              <a:rPr lang="ko-KR" altLang="en-US" sz="1100" b="1" dirty="0">
                <a:solidFill>
                  <a:srgbClr val="FF0000"/>
                </a:solidFill>
              </a:rPr>
              <a:t>본사</a:t>
            </a:r>
            <a:r>
              <a:rPr lang="en-US" altLang="ko-KR" sz="1100" b="1" dirty="0">
                <a:solidFill>
                  <a:srgbClr val="FF0000"/>
                </a:solidFill>
              </a:rPr>
              <a:t>’, </a:t>
            </a:r>
            <a:r>
              <a:rPr lang="en-US" altLang="ko-KR" sz="1100" b="1" dirty="0" err="1">
                <a:solidFill>
                  <a:srgbClr val="FF0000"/>
                </a:solidFill>
              </a:rPr>
              <a:t>addr</a:t>
            </a:r>
            <a:r>
              <a:rPr lang="en-US" altLang="ko-KR" sz="1100" b="1" dirty="0">
                <a:solidFill>
                  <a:srgbClr val="FF0000"/>
                </a:solidFill>
              </a:rPr>
              <a:t> : ‘</a:t>
            </a:r>
            <a:r>
              <a:rPr lang="ko-KR" altLang="en-US" sz="1100" b="1" dirty="0">
                <a:solidFill>
                  <a:srgbClr val="FF0000"/>
                </a:solidFill>
              </a:rPr>
              <a:t>서울특별시 중구 청구로</a:t>
            </a:r>
            <a:r>
              <a:rPr lang="en-US" altLang="ko-KR" sz="1100" b="1" dirty="0">
                <a:solidFill>
                  <a:srgbClr val="FF0000"/>
                </a:solidFill>
              </a:rPr>
              <a:t>6</a:t>
            </a:r>
            <a:r>
              <a:rPr lang="ko-KR" altLang="en-US" sz="1100" b="1" dirty="0">
                <a:solidFill>
                  <a:srgbClr val="FF0000"/>
                </a:solidFill>
              </a:rPr>
              <a:t>길 </a:t>
            </a:r>
            <a:r>
              <a:rPr lang="en-US" altLang="ko-KR" sz="1100" b="1" dirty="0">
                <a:solidFill>
                  <a:srgbClr val="FF0000"/>
                </a:solidFill>
              </a:rPr>
              <a:t>32’},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{loc : ’</a:t>
            </a:r>
            <a:r>
              <a:rPr lang="ko-KR" altLang="en-US" sz="1100" b="1" dirty="0">
                <a:solidFill>
                  <a:srgbClr val="FF0000"/>
                </a:solidFill>
              </a:rPr>
              <a:t>지사</a:t>
            </a:r>
            <a:r>
              <a:rPr lang="en-US" altLang="ko-KR" sz="1100" b="1" dirty="0">
                <a:solidFill>
                  <a:srgbClr val="FF0000"/>
                </a:solidFill>
              </a:rPr>
              <a:t>’, </a:t>
            </a:r>
            <a:r>
              <a:rPr lang="en-US" altLang="ko-KR" sz="1100" b="1" dirty="0" err="1">
                <a:solidFill>
                  <a:srgbClr val="FF0000"/>
                </a:solidFill>
              </a:rPr>
              <a:t>addr</a:t>
            </a:r>
            <a:r>
              <a:rPr lang="en-US" altLang="ko-KR" sz="1100" b="1" dirty="0">
                <a:solidFill>
                  <a:srgbClr val="FF0000"/>
                </a:solidFill>
              </a:rPr>
              <a:t> : ‘</a:t>
            </a:r>
            <a:r>
              <a:rPr lang="ko-KR" altLang="en-US" sz="1100" b="1" dirty="0">
                <a:solidFill>
                  <a:srgbClr val="FF0000"/>
                </a:solidFill>
              </a:rPr>
              <a:t>독일 연방공화국 프랑크푸르트 </a:t>
            </a:r>
            <a:r>
              <a:rPr lang="en-US" altLang="ko-KR" sz="1100" b="1" dirty="0">
                <a:solidFill>
                  <a:srgbClr val="FF0000"/>
                </a:solidFill>
              </a:rPr>
              <a:t>…’}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]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832630-77E0-4AA3-B8EA-0EC1DF52DA14}"/>
              </a:ext>
            </a:extLst>
          </p:cNvPr>
          <p:cNvSpPr txBox="1"/>
          <p:nvPr/>
        </p:nvSpPr>
        <p:spPr>
          <a:xfrm>
            <a:off x="321872" y="617168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App.vue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C682-3A99-438B-AB90-D1EF5FA219D4}"/>
              </a:ext>
            </a:extLst>
          </p:cNvPr>
          <p:cNvSpPr txBox="1"/>
          <p:nvPr/>
        </p:nvSpPr>
        <p:spPr>
          <a:xfrm>
            <a:off x="-122936" y="201704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&lt;h1&gt;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EAB7D9-A20C-429C-B255-CF474F6B1CD8}"/>
              </a:ext>
            </a:extLst>
          </p:cNvPr>
          <p:cNvSpPr txBox="1"/>
          <p:nvPr/>
        </p:nvSpPr>
        <p:spPr>
          <a:xfrm>
            <a:off x="-72442" y="2752289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&lt;p&gt;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A2CEEE-7B5B-4405-A6C6-F2E74BB2D4D8}"/>
              </a:ext>
            </a:extLst>
          </p:cNvPr>
          <p:cNvSpPr txBox="1"/>
          <p:nvPr/>
        </p:nvSpPr>
        <p:spPr>
          <a:xfrm>
            <a:off x="-87984" y="362483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&lt;ul&gt;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B143C4-8695-4B7A-952E-A54D22F0C072}"/>
              </a:ext>
            </a:extLst>
          </p:cNvPr>
          <p:cNvSpPr txBox="1"/>
          <p:nvPr/>
        </p:nvSpPr>
        <p:spPr>
          <a:xfrm>
            <a:off x="-61602" y="38362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&lt;li&gt;</a:t>
            </a:r>
            <a:endParaRPr lang="ko-KR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7BF512-46FA-4D58-B4F0-57CC1BF2BE1A}"/>
              </a:ext>
            </a:extLst>
          </p:cNvPr>
          <p:cNvSpPr txBox="1"/>
          <p:nvPr/>
        </p:nvSpPr>
        <p:spPr>
          <a:xfrm>
            <a:off x="-20552" y="402551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&lt;a&gt;</a:t>
            </a:r>
            <a:endParaRPr lang="ko-KR" alt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03EFF7-E925-4752-B74A-51C48F05F6C2}"/>
              </a:ext>
            </a:extLst>
          </p:cNvPr>
          <p:cNvSpPr txBox="1"/>
          <p:nvPr/>
        </p:nvSpPr>
        <p:spPr>
          <a:xfrm>
            <a:off x="-37911" y="218869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&lt;a&gt;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27F2ED-B138-4E02-AE2C-DC739C1F6C35}"/>
              </a:ext>
            </a:extLst>
          </p:cNvPr>
          <p:cNvSpPr txBox="1"/>
          <p:nvPr/>
        </p:nvSpPr>
        <p:spPr>
          <a:xfrm>
            <a:off x="-115172" y="4997071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&lt;h2&gt;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2DFD7-4467-4C09-968F-C4A88CBA5223}"/>
              </a:ext>
            </a:extLst>
          </p:cNvPr>
          <p:cNvSpPr txBox="1"/>
          <p:nvPr/>
        </p:nvSpPr>
        <p:spPr>
          <a:xfrm>
            <a:off x="-68647" y="5649987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&lt;p&gt;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1404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Component</a:t>
            </a:r>
            <a:r>
              <a:rPr lang="ko-KR" altLang="en-US" sz="3200" dirty="0"/>
              <a:t>에서 다른 </a:t>
            </a:r>
            <a:r>
              <a:rPr lang="en-US" altLang="ko-KR" sz="3200" dirty="0"/>
              <a:t>Component</a:t>
            </a:r>
            <a:r>
              <a:rPr lang="ko-KR" altLang="en-US" sz="3200" dirty="0"/>
              <a:t>로 데이터 전달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89"/>
            <a:ext cx="6919325" cy="5272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</a:t>
            </a:r>
            <a:r>
              <a:rPr lang="en-US" altLang="ko-KR" sz="1100" dirty="0">
                <a:solidFill>
                  <a:srgbClr val="FF0000"/>
                </a:solidFill>
              </a:rPr>
              <a:t>page-title</a:t>
            </a:r>
            <a:r>
              <a:rPr lang="en-US" altLang="ko-KR" sz="1100" dirty="0">
                <a:solidFill>
                  <a:schemeClr val="tx1"/>
                </a:solidFill>
              </a:rPr>
              <a:t> :title='This is a title of pages.'/&gt;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</a:t>
            </a:r>
            <a:r>
              <a:rPr lang="en-US" altLang="ko-KR" sz="1100" dirty="0">
                <a:solidFill>
                  <a:srgbClr val="FF0000"/>
                </a:solidFill>
              </a:rPr>
              <a:t>&lt;Child :likes="22" :</a:t>
            </a:r>
            <a:r>
              <a:rPr lang="en-US" altLang="ko-KR" sz="1100" dirty="0" err="1">
                <a:solidFill>
                  <a:srgbClr val="FF0000"/>
                </a:solidFill>
              </a:rPr>
              <a:t>isOK</a:t>
            </a:r>
            <a:r>
              <a:rPr lang="en-US" altLang="ko-KR" sz="1100" dirty="0">
                <a:solidFill>
                  <a:srgbClr val="FF0000"/>
                </a:solidFill>
              </a:rPr>
              <a:t>="true" :</a:t>
            </a:r>
            <a:r>
              <a:rPr lang="en-US" altLang="ko-KR" sz="1100" dirty="0" err="1">
                <a:solidFill>
                  <a:srgbClr val="FF0000"/>
                </a:solidFill>
              </a:rPr>
              <a:t>commentID</a:t>
            </a:r>
            <a:r>
              <a:rPr lang="en-US" altLang="ko-KR" sz="1100" dirty="0">
                <a:solidFill>
                  <a:srgbClr val="FF0000"/>
                </a:solidFill>
              </a:rPr>
              <a:t>="[1,5,2,3]" :author="{name:'</a:t>
            </a:r>
            <a:r>
              <a:rPr lang="ko-KR" altLang="en-US" sz="1100" dirty="0">
                <a:solidFill>
                  <a:srgbClr val="FF0000"/>
                </a:solidFill>
              </a:rPr>
              <a:t>홍길동</a:t>
            </a:r>
            <a:r>
              <a:rPr lang="en-US" altLang="ko-KR" sz="1100" dirty="0">
                <a:solidFill>
                  <a:srgbClr val="FF0000"/>
                </a:solidFill>
              </a:rPr>
              <a:t>', company:'</a:t>
            </a:r>
            <a:r>
              <a:rPr lang="ko-KR" altLang="en-US" sz="1100" dirty="0" err="1">
                <a:solidFill>
                  <a:srgbClr val="FF0000"/>
                </a:solidFill>
              </a:rPr>
              <a:t>라코스</a:t>
            </a:r>
            <a:r>
              <a:rPr lang="en-US" altLang="ko-KR" sz="1100" dirty="0">
                <a:solidFill>
                  <a:srgbClr val="FF0000"/>
                </a:solidFill>
              </a:rPr>
              <a:t>'}"/&gt;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&lt;/template&gt;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import </a:t>
            </a:r>
            <a:r>
              <a:rPr lang="en-US" altLang="ko-KR" sz="1100" dirty="0" err="1">
                <a:solidFill>
                  <a:schemeClr val="tx1"/>
                </a:solidFill>
              </a:rPr>
              <a:t>PageTitle</a:t>
            </a:r>
            <a:r>
              <a:rPr lang="en-US" altLang="ko-KR" sz="1100" dirty="0">
                <a:solidFill>
                  <a:schemeClr val="tx1"/>
                </a:solidFill>
              </a:rPr>
              <a:t> from './components/</a:t>
            </a:r>
            <a:r>
              <a:rPr lang="en-US" altLang="ko-KR" sz="1100" dirty="0" err="1">
                <a:solidFill>
                  <a:schemeClr val="tx1"/>
                </a:solidFill>
              </a:rPr>
              <a:t>PageTitle.vue</a:t>
            </a:r>
            <a:r>
              <a:rPr lang="en-US" altLang="ko-KR" sz="1100" dirty="0">
                <a:solidFill>
                  <a:schemeClr val="tx1"/>
                </a:solidFill>
              </a:rPr>
              <a:t>'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import Child from './components/</a:t>
            </a:r>
            <a:r>
              <a:rPr lang="en-US" altLang="ko-KR" sz="1100" dirty="0" err="1">
                <a:solidFill>
                  <a:srgbClr val="FF0000"/>
                </a:solidFill>
              </a:rPr>
              <a:t>Child.vue</a:t>
            </a:r>
            <a:r>
              <a:rPr lang="en-US" altLang="ko-KR" sz="1100" dirty="0">
                <a:solidFill>
                  <a:srgbClr val="FF0000"/>
                </a:solidFill>
              </a:rPr>
              <a:t>'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export default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name: 'App',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</a:t>
            </a:r>
            <a:r>
              <a:rPr lang="en-US" altLang="ko-KR" sz="1100" dirty="0">
                <a:solidFill>
                  <a:srgbClr val="FF0000"/>
                </a:solidFill>
              </a:rPr>
              <a:t>components: { ’page-title’: </a:t>
            </a:r>
            <a:r>
              <a:rPr lang="en-US" altLang="ko-KR" sz="1100" dirty="0" err="1">
                <a:solidFill>
                  <a:srgbClr val="FF0000"/>
                </a:solidFill>
              </a:rPr>
              <a:t>PageTitle</a:t>
            </a:r>
            <a:r>
              <a:rPr lang="en-US" altLang="ko-KR" sz="1100" dirty="0">
                <a:solidFill>
                  <a:srgbClr val="FF0000"/>
                </a:solidFill>
              </a:rPr>
              <a:t>, Child },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data() {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return {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title: ‘123456’,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likes: 23,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</a:t>
            </a:r>
            <a:r>
              <a:rPr lang="en-US" altLang="ko-KR" sz="1100" dirty="0" err="1">
                <a:solidFill>
                  <a:srgbClr val="FF0000"/>
                </a:solidFill>
              </a:rPr>
              <a:t>isOK</a:t>
            </a:r>
            <a:r>
              <a:rPr lang="en-US" altLang="ko-KR" sz="1100" dirty="0">
                <a:solidFill>
                  <a:srgbClr val="FF0000"/>
                </a:solidFill>
              </a:rPr>
              <a:t>: true,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</a:t>
            </a:r>
            <a:r>
              <a:rPr lang="en-US" altLang="ko-KR" sz="1100" dirty="0" err="1">
                <a:solidFill>
                  <a:srgbClr val="FF0000"/>
                </a:solidFill>
              </a:rPr>
              <a:t>commentID</a:t>
            </a:r>
            <a:r>
              <a:rPr lang="en-US" altLang="ko-KR" sz="1100" dirty="0">
                <a:solidFill>
                  <a:srgbClr val="FF0000"/>
                </a:solidFill>
              </a:rPr>
              <a:t>: [1,5,2,3],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author: {name: ‘</a:t>
            </a:r>
            <a:r>
              <a:rPr lang="ko-KR" altLang="en-US" sz="1100" dirty="0">
                <a:solidFill>
                  <a:srgbClr val="FF0000"/>
                </a:solidFill>
              </a:rPr>
              <a:t>홍길동</a:t>
            </a:r>
            <a:r>
              <a:rPr lang="en-US" altLang="ko-KR" sz="1100" dirty="0">
                <a:solidFill>
                  <a:srgbClr val="FF0000"/>
                </a:solidFill>
              </a:rPr>
              <a:t>’, company: ‘</a:t>
            </a:r>
            <a:r>
              <a:rPr lang="ko-KR" altLang="en-US" sz="1100" dirty="0">
                <a:solidFill>
                  <a:srgbClr val="FF0000"/>
                </a:solidFill>
              </a:rPr>
              <a:t>회사이름</a:t>
            </a:r>
            <a:r>
              <a:rPr lang="en-US" altLang="ko-KR" sz="1100" dirty="0">
                <a:solidFill>
                  <a:srgbClr val="FF0000"/>
                </a:solidFill>
              </a:rPr>
              <a:t>’}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&lt;/script&gt;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&lt;style&gt;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&lt;/style&gt;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7241059" y="1326289"/>
            <a:ext cx="4654609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</a:t>
            </a:r>
            <a:r>
              <a:rPr lang="en-US" altLang="ko-KR" sz="1100" dirty="0">
                <a:solidFill>
                  <a:srgbClr val="FF0000"/>
                </a:solidFill>
              </a:rPr>
              <a:t>&lt;div&gt;likes: {{likes + 1}}&lt;/div&gt;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&lt;div&gt;</a:t>
            </a:r>
            <a:r>
              <a:rPr lang="en-US" altLang="ko-KR" sz="1100" dirty="0" err="1">
                <a:solidFill>
                  <a:srgbClr val="FF0000"/>
                </a:solidFill>
              </a:rPr>
              <a:t>isOK</a:t>
            </a:r>
            <a:r>
              <a:rPr lang="en-US" altLang="ko-KR" sz="1100" dirty="0">
                <a:solidFill>
                  <a:srgbClr val="FF0000"/>
                </a:solidFill>
              </a:rPr>
              <a:t>: {{</a:t>
            </a:r>
            <a:r>
              <a:rPr lang="en-US" altLang="ko-KR" sz="1100" dirty="0" err="1">
                <a:solidFill>
                  <a:srgbClr val="FF0000"/>
                </a:solidFill>
              </a:rPr>
              <a:t>isOK</a:t>
            </a:r>
            <a:r>
              <a:rPr lang="en-US" altLang="ko-KR" sz="1100" dirty="0">
                <a:solidFill>
                  <a:srgbClr val="FF0000"/>
                </a:solidFill>
              </a:rPr>
              <a:t>}}&lt;/div&gt;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&lt;div&gt;</a:t>
            </a:r>
            <a:r>
              <a:rPr lang="en-US" altLang="ko-KR" sz="1100" dirty="0" err="1">
                <a:solidFill>
                  <a:srgbClr val="FF0000"/>
                </a:solidFill>
              </a:rPr>
              <a:t>commentID</a:t>
            </a:r>
            <a:r>
              <a:rPr lang="en-US" altLang="ko-KR" sz="1100" dirty="0">
                <a:solidFill>
                  <a:srgbClr val="FF0000"/>
                </a:solidFill>
              </a:rPr>
              <a:t>: {{</a:t>
            </a:r>
            <a:r>
              <a:rPr lang="en-US" altLang="ko-KR" sz="1100" dirty="0" err="1">
                <a:solidFill>
                  <a:srgbClr val="FF0000"/>
                </a:solidFill>
              </a:rPr>
              <a:t>commentID</a:t>
            </a:r>
            <a:r>
              <a:rPr lang="en-US" altLang="ko-KR" sz="1100" dirty="0">
                <a:solidFill>
                  <a:srgbClr val="FF0000"/>
                </a:solidFill>
              </a:rPr>
              <a:t>}}&lt;/div&gt;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&lt;div&gt;author: {{author}}&lt;/div&gt;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&lt;/div&gt;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&lt;/template&gt;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export default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</a:t>
            </a:r>
            <a:r>
              <a:rPr lang="en-US" altLang="ko-KR" sz="1100" dirty="0">
                <a:solidFill>
                  <a:srgbClr val="FF0000"/>
                </a:solidFill>
              </a:rPr>
              <a:t>props: {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likes: {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  type: Number,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  default: 0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},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</a:t>
            </a:r>
            <a:r>
              <a:rPr lang="en-US" altLang="ko-KR" sz="1100" dirty="0" err="1">
                <a:solidFill>
                  <a:srgbClr val="FF0000"/>
                </a:solidFill>
              </a:rPr>
              <a:t>isOK</a:t>
            </a:r>
            <a:r>
              <a:rPr lang="en-US" altLang="ko-KR" sz="1100" dirty="0">
                <a:solidFill>
                  <a:srgbClr val="FF0000"/>
                </a:solidFill>
              </a:rPr>
              <a:t>: {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  type: Boolean,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  default: false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},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</a:t>
            </a:r>
            <a:r>
              <a:rPr lang="en-US" altLang="ko-KR" sz="1100" dirty="0" err="1">
                <a:solidFill>
                  <a:srgbClr val="FF0000"/>
                </a:solidFill>
              </a:rPr>
              <a:t>commentID</a:t>
            </a:r>
            <a:r>
              <a:rPr lang="en-US" altLang="ko-KR" sz="1100" dirty="0">
                <a:solidFill>
                  <a:srgbClr val="FF0000"/>
                </a:solidFill>
              </a:rPr>
              <a:t>: {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  type: Array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},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author: {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  type: Object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}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&lt;/script&gt;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&lt;style scoped&gt;&lt;/style&gt;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B3510-326E-4C55-9432-A1CAEE483D1A}"/>
              </a:ext>
            </a:extLst>
          </p:cNvPr>
          <p:cNvSpPr txBox="1"/>
          <p:nvPr/>
        </p:nvSpPr>
        <p:spPr>
          <a:xfrm>
            <a:off x="6360139" y="1038844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App.vue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77F9A-6411-4693-8540-786E25DC608A}"/>
              </a:ext>
            </a:extLst>
          </p:cNvPr>
          <p:cNvSpPr txBox="1"/>
          <p:nvPr/>
        </p:nvSpPr>
        <p:spPr>
          <a:xfrm>
            <a:off x="9951970" y="1038844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./components/</a:t>
            </a:r>
            <a:r>
              <a:rPr lang="en-US" altLang="ko-KR" sz="1200" dirty="0" err="1"/>
              <a:t>Child.vue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DA329-57DF-41B8-B778-4C0D0E1EA1B9}"/>
              </a:ext>
            </a:extLst>
          </p:cNvPr>
          <p:cNvSpPr txBox="1"/>
          <p:nvPr/>
        </p:nvSpPr>
        <p:spPr>
          <a:xfrm>
            <a:off x="1446588" y="6200358"/>
            <a:ext cx="5794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./components/</a:t>
            </a:r>
            <a:r>
              <a:rPr lang="en-US" altLang="ko-KR" sz="1600" dirty="0" err="1"/>
              <a:t>PageTitle.vue</a:t>
            </a:r>
            <a:r>
              <a:rPr lang="en-US" altLang="ko-KR" sz="1600" dirty="0"/>
              <a:t> </a:t>
            </a:r>
            <a:r>
              <a:rPr lang="ko-KR" altLang="en-US" sz="1600" dirty="0"/>
              <a:t>파일은 이전 페이지 내용과 동일</a:t>
            </a:r>
          </a:p>
        </p:txBody>
      </p:sp>
    </p:spTree>
    <p:extLst>
      <p:ext uri="{BB962C8B-B14F-4D97-AF65-F5344CB8AC3E}">
        <p14:creationId xmlns:p14="http://schemas.microsoft.com/office/powerpoint/2010/main" val="422549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부모 </a:t>
            </a:r>
            <a:r>
              <a:rPr lang="en-US" altLang="ko-KR" sz="3200" dirty="0"/>
              <a:t>Component</a:t>
            </a:r>
            <a:r>
              <a:rPr lang="ko-KR" altLang="en-US" sz="3200" dirty="0"/>
              <a:t>에서 자식 </a:t>
            </a:r>
            <a:r>
              <a:rPr lang="en-US" altLang="ko-KR" sz="3200" dirty="0"/>
              <a:t>Component</a:t>
            </a:r>
            <a:r>
              <a:rPr lang="ko-KR" altLang="en-US" sz="3200" dirty="0"/>
              <a:t>의 이벤트 발생시키기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89"/>
            <a:ext cx="5335263" cy="5272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&lt;page-title title='This is a title of pages.'/&gt;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&lt;Child </a:t>
            </a:r>
            <a:r>
              <a:rPr lang="en-US" altLang="ko-KR" sz="1100" dirty="0">
                <a:solidFill>
                  <a:srgbClr val="FF0000"/>
                </a:solidFill>
              </a:rPr>
              <a:t>ref="</a:t>
            </a:r>
            <a:r>
              <a:rPr lang="en-US" altLang="ko-KR" sz="1100" dirty="0" err="1">
                <a:solidFill>
                  <a:srgbClr val="FF0000"/>
                </a:solidFill>
              </a:rPr>
              <a:t>child_component</a:t>
            </a:r>
            <a:r>
              <a:rPr lang="en-US" altLang="ko-KR" sz="1100" dirty="0">
                <a:solidFill>
                  <a:srgbClr val="FF0000"/>
                </a:solidFill>
              </a:rPr>
              <a:t>"</a:t>
            </a:r>
            <a:r>
              <a:rPr lang="en-US" altLang="ko-KR" sz="1100" dirty="0">
                <a:solidFill>
                  <a:schemeClr val="tx1"/>
                </a:solidFill>
              </a:rPr>
              <a:t> :likes="22" :</a:t>
            </a:r>
            <a:r>
              <a:rPr lang="en-US" altLang="ko-KR" sz="1100" dirty="0" err="1">
                <a:solidFill>
                  <a:schemeClr val="tx1"/>
                </a:solidFill>
              </a:rPr>
              <a:t>isOK</a:t>
            </a:r>
            <a:r>
              <a:rPr lang="en-US" altLang="ko-KR" sz="1100" dirty="0">
                <a:solidFill>
                  <a:schemeClr val="tx1"/>
                </a:solidFill>
              </a:rPr>
              <a:t>="true" :</a:t>
            </a:r>
            <a:r>
              <a:rPr lang="en-US" altLang="ko-KR" sz="1100" dirty="0" err="1">
                <a:solidFill>
                  <a:schemeClr val="tx1"/>
                </a:solidFill>
              </a:rPr>
              <a:t>commentID</a:t>
            </a:r>
            <a:r>
              <a:rPr lang="en-US" altLang="ko-KR" sz="1100" dirty="0">
                <a:solidFill>
                  <a:schemeClr val="tx1"/>
                </a:solidFill>
              </a:rPr>
              <a:t>="[1,5,2,3]" :author="{name:'</a:t>
            </a:r>
            <a:r>
              <a:rPr lang="ko-KR" altLang="en-US" sz="1100" dirty="0">
                <a:solidFill>
                  <a:schemeClr val="tx1"/>
                </a:solidFill>
              </a:rPr>
              <a:t>홍길동</a:t>
            </a:r>
            <a:r>
              <a:rPr lang="en-US" altLang="ko-KR" sz="1100" dirty="0">
                <a:solidFill>
                  <a:schemeClr val="tx1"/>
                </a:solidFill>
              </a:rPr>
              <a:t>', company:'</a:t>
            </a:r>
            <a:r>
              <a:rPr lang="ko-KR" altLang="en-US" sz="1100" dirty="0" err="1">
                <a:solidFill>
                  <a:schemeClr val="tx1"/>
                </a:solidFill>
              </a:rPr>
              <a:t>라코스</a:t>
            </a:r>
            <a:r>
              <a:rPr lang="en-US" altLang="ko-KR" sz="1100" dirty="0">
                <a:solidFill>
                  <a:schemeClr val="tx1"/>
                </a:solidFill>
              </a:rPr>
              <a:t>'}"/&gt;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</a:t>
            </a:r>
            <a:r>
              <a:rPr lang="en-US" altLang="ko-KR" sz="1100" dirty="0">
                <a:solidFill>
                  <a:srgbClr val="FF0000"/>
                </a:solidFill>
              </a:rPr>
              <a:t>&lt;button type="button" @click="</a:t>
            </a:r>
            <a:r>
              <a:rPr lang="en-US" altLang="ko-KR" sz="1100" dirty="0" err="1">
                <a:solidFill>
                  <a:srgbClr val="FF0000"/>
                </a:solidFill>
              </a:rPr>
              <a:t>callChildFunc</a:t>
            </a:r>
            <a:r>
              <a:rPr lang="en-US" altLang="ko-KR" sz="1100" dirty="0">
                <a:solidFill>
                  <a:srgbClr val="FF0000"/>
                </a:solidFill>
              </a:rPr>
              <a:t>"&gt;</a:t>
            </a:r>
            <a:r>
              <a:rPr lang="ko-KR" altLang="en-US" sz="1100" dirty="0">
                <a:solidFill>
                  <a:srgbClr val="FF0000"/>
                </a:solidFill>
              </a:rPr>
              <a:t>부모 컴포넌트 버튼</a:t>
            </a:r>
            <a:r>
              <a:rPr lang="en-US" altLang="ko-KR" sz="1100" dirty="0">
                <a:solidFill>
                  <a:srgbClr val="FF0000"/>
                </a:solidFill>
              </a:rPr>
              <a:t>&lt;/button&gt;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&lt;/template&gt;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import </a:t>
            </a:r>
            <a:r>
              <a:rPr lang="en-US" altLang="ko-KR" sz="1100" dirty="0" err="1">
                <a:solidFill>
                  <a:schemeClr val="tx1"/>
                </a:solidFill>
              </a:rPr>
              <a:t>PageTitle</a:t>
            </a:r>
            <a:r>
              <a:rPr lang="en-US" altLang="ko-KR" sz="1100" dirty="0">
                <a:solidFill>
                  <a:schemeClr val="tx1"/>
                </a:solidFill>
              </a:rPr>
              <a:t> from './components/</a:t>
            </a:r>
            <a:r>
              <a:rPr lang="en-US" altLang="ko-KR" sz="1100" dirty="0" err="1">
                <a:solidFill>
                  <a:schemeClr val="tx1"/>
                </a:solidFill>
              </a:rPr>
              <a:t>PageTitle.vue</a:t>
            </a:r>
            <a:r>
              <a:rPr lang="en-US" altLang="ko-KR" sz="1100" dirty="0">
                <a:solidFill>
                  <a:schemeClr val="tx1"/>
                </a:solidFill>
              </a:rPr>
              <a:t>'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import Child from './components/</a:t>
            </a:r>
            <a:r>
              <a:rPr lang="en-US" altLang="ko-KR" sz="1100" dirty="0" err="1">
                <a:solidFill>
                  <a:schemeClr val="tx1"/>
                </a:solidFill>
              </a:rPr>
              <a:t>Child.vue</a:t>
            </a:r>
            <a:r>
              <a:rPr lang="en-US" altLang="ko-KR" sz="1100" dirty="0">
                <a:solidFill>
                  <a:schemeClr val="tx1"/>
                </a:solidFill>
              </a:rPr>
              <a:t>'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export default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name: 'App',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components: { 'page-title': </a:t>
            </a:r>
            <a:r>
              <a:rPr lang="en-US" altLang="ko-KR" sz="1100" dirty="0" err="1">
                <a:solidFill>
                  <a:schemeClr val="tx1"/>
                </a:solidFill>
              </a:rPr>
              <a:t>PageTitle</a:t>
            </a:r>
            <a:r>
              <a:rPr lang="en-US" altLang="ko-KR" sz="1100" dirty="0">
                <a:solidFill>
                  <a:schemeClr val="tx1"/>
                </a:solidFill>
              </a:rPr>
              <a:t>, Child 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</a:t>
            </a:r>
            <a:r>
              <a:rPr lang="en-US" altLang="ko-KR" sz="1100" dirty="0">
                <a:solidFill>
                  <a:srgbClr val="FF0000"/>
                </a:solidFill>
              </a:rPr>
              <a:t>methods: {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</a:t>
            </a:r>
            <a:r>
              <a:rPr lang="en-US" altLang="ko-KR" sz="1100" b="1" dirty="0" err="1">
                <a:solidFill>
                  <a:srgbClr val="FF0000"/>
                </a:solidFill>
              </a:rPr>
              <a:t>callChildFunc</a:t>
            </a:r>
            <a:r>
              <a:rPr lang="en-US" altLang="ko-KR" sz="1100" dirty="0">
                <a:solidFill>
                  <a:srgbClr val="FF0000"/>
                </a:solidFill>
              </a:rPr>
              <a:t>() {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  this.$refs.child_component.$</a:t>
            </a:r>
            <a:r>
              <a:rPr lang="en-US" altLang="ko-KR" sz="1100" dirty="0" err="1">
                <a:solidFill>
                  <a:srgbClr val="FF0000"/>
                </a:solidFill>
              </a:rPr>
              <a:t>refs.child_btn.</a:t>
            </a:r>
            <a:r>
              <a:rPr lang="en-US" altLang="ko-KR" sz="1100" b="1" dirty="0" err="1">
                <a:solidFill>
                  <a:srgbClr val="FF0000"/>
                </a:solidFill>
              </a:rPr>
              <a:t>click</a:t>
            </a:r>
            <a:r>
              <a:rPr lang="en-US" altLang="ko-KR" sz="11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}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&lt;/script&gt;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&lt;style&gt;&lt;/style&gt;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5656997" y="1326289"/>
            <a:ext cx="6238671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&lt;div&gt;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&lt;div&gt;likes: {{likes + 1}}&lt;/div&gt;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&lt;div&gt;</a:t>
            </a:r>
            <a:r>
              <a:rPr lang="en-US" altLang="ko-KR" sz="900" dirty="0" err="1">
                <a:solidFill>
                  <a:schemeClr val="tx1"/>
                </a:solidFill>
              </a:rPr>
              <a:t>isOK</a:t>
            </a:r>
            <a:r>
              <a:rPr lang="en-US" altLang="ko-KR" sz="900" dirty="0">
                <a:solidFill>
                  <a:schemeClr val="tx1"/>
                </a:solidFill>
              </a:rPr>
              <a:t>: {{</a:t>
            </a:r>
            <a:r>
              <a:rPr lang="en-US" altLang="ko-KR" sz="900" dirty="0" err="1">
                <a:solidFill>
                  <a:schemeClr val="tx1"/>
                </a:solidFill>
              </a:rPr>
              <a:t>isOK</a:t>
            </a:r>
            <a:r>
              <a:rPr lang="en-US" altLang="ko-KR" sz="900" dirty="0">
                <a:solidFill>
                  <a:schemeClr val="tx1"/>
                </a:solidFill>
              </a:rPr>
              <a:t>}}&lt;/div&gt;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&lt;div&gt;</a:t>
            </a:r>
            <a:r>
              <a:rPr lang="en-US" altLang="ko-KR" sz="900" dirty="0" err="1">
                <a:solidFill>
                  <a:schemeClr val="tx1"/>
                </a:solidFill>
              </a:rPr>
              <a:t>commentID</a:t>
            </a:r>
            <a:r>
              <a:rPr lang="en-US" altLang="ko-KR" sz="900" dirty="0">
                <a:solidFill>
                  <a:schemeClr val="tx1"/>
                </a:solidFill>
              </a:rPr>
              <a:t>: {{</a:t>
            </a:r>
            <a:r>
              <a:rPr lang="en-US" altLang="ko-KR" sz="900" dirty="0" err="1">
                <a:solidFill>
                  <a:schemeClr val="tx1"/>
                </a:solidFill>
              </a:rPr>
              <a:t>commentID</a:t>
            </a:r>
            <a:r>
              <a:rPr lang="en-US" altLang="ko-KR" sz="900" dirty="0">
                <a:solidFill>
                  <a:schemeClr val="tx1"/>
                </a:solidFill>
              </a:rPr>
              <a:t>}}&lt;/div&gt;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&lt;div&gt;author: {{author}}&lt;/div&gt;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</a:t>
            </a:r>
            <a:r>
              <a:rPr lang="en-US" altLang="ko-KR" sz="900" dirty="0">
                <a:solidFill>
                  <a:srgbClr val="FF0000"/>
                </a:solidFill>
              </a:rPr>
              <a:t>   &lt;button type="button" @click="</a:t>
            </a:r>
            <a:r>
              <a:rPr lang="en-US" altLang="ko-KR" sz="900" dirty="0" err="1">
                <a:solidFill>
                  <a:srgbClr val="FF0000"/>
                </a:solidFill>
              </a:rPr>
              <a:t>childFunc</a:t>
            </a:r>
            <a:r>
              <a:rPr lang="en-US" altLang="ko-KR" sz="900" dirty="0">
                <a:solidFill>
                  <a:srgbClr val="FF0000"/>
                </a:solidFill>
              </a:rPr>
              <a:t>" ref="</a:t>
            </a:r>
            <a:r>
              <a:rPr lang="en-US" altLang="ko-KR" sz="900" dirty="0" err="1">
                <a:solidFill>
                  <a:srgbClr val="FF0000"/>
                </a:solidFill>
              </a:rPr>
              <a:t>child_btn</a:t>
            </a:r>
            <a:r>
              <a:rPr lang="en-US" altLang="ko-KR" sz="900" dirty="0">
                <a:solidFill>
                  <a:srgbClr val="FF0000"/>
                </a:solidFill>
              </a:rPr>
              <a:t>"&gt;</a:t>
            </a:r>
            <a:r>
              <a:rPr lang="ko-KR" altLang="en-US" sz="900" dirty="0">
                <a:solidFill>
                  <a:srgbClr val="FF0000"/>
                </a:solidFill>
              </a:rPr>
              <a:t>자식 컴포넌트 버튼</a:t>
            </a:r>
            <a:r>
              <a:rPr lang="en-US" altLang="ko-KR" sz="900" dirty="0">
                <a:solidFill>
                  <a:srgbClr val="FF0000"/>
                </a:solidFill>
              </a:rPr>
              <a:t>&lt;/button&gt;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&lt;/div&gt;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&lt;/template&gt;</a:t>
            </a:r>
          </a:p>
          <a:p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export default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props: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likes: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type: Number,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default: 0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</a:t>
            </a:r>
            <a:r>
              <a:rPr lang="en-US" altLang="ko-KR" sz="900" dirty="0" err="1">
                <a:solidFill>
                  <a:schemeClr val="tx1"/>
                </a:solidFill>
              </a:rPr>
              <a:t>isOK</a:t>
            </a:r>
            <a:r>
              <a:rPr lang="en-US" altLang="ko-KR" sz="900" dirty="0">
                <a:solidFill>
                  <a:schemeClr val="tx1"/>
                </a:solidFill>
              </a:rPr>
              <a:t>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type: Boolean,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default: false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</a:t>
            </a:r>
            <a:r>
              <a:rPr lang="en-US" altLang="ko-KR" sz="900" dirty="0" err="1">
                <a:solidFill>
                  <a:schemeClr val="tx1"/>
                </a:solidFill>
              </a:rPr>
              <a:t>commentID</a:t>
            </a:r>
            <a:r>
              <a:rPr lang="en-US" altLang="ko-KR" sz="900" dirty="0">
                <a:solidFill>
                  <a:schemeClr val="tx1"/>
                </a:solidFill>
              </a:rPr>
              <a:t>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type: Array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author: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type: Object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},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  methods: {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    </a:t>
            </a:r>
            <a:r>
              <a:rPr lang="en-US" altLang="ko-KR" sz="900" b="1" dirty="0" err="1">
                <a:solidFill>
                  <a:srgbClr val="FF0000"/>
                </a:solidFill>
              </a:rPr>
              <a:t>childFunc</a:t>
            </a:r>
            <a:r>
              <a:rPr lang="en-US" altLang="ko-KR" sz="900" dirty="0">
                <a:solidFill>
                  <a:srgbClr val="FF0000"/>
                </a:solidFill>
              </a:rPr>
              <a:t>() {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      </a:t>
            </a:r>
            <a:r>
              <a:rPr lang="en-US" altLang="ko-KR" sz="900" b="1" dirty="0">
                <a:solidFill>
                  <a:srgbClr val="FF0000"/>
                </a:solidFill>
              </a:rPr>
              <a:t>alert</a:t>
            </a:r>
            <a:r>
              <a:rPr lang="en-US" altLang="ko-KR" sz="900" dirty="0">
                <a:solidFill>
                  <a:srgbClr val="FF0000"/>
                </a:solidFill>
              </a:rPr>
              <a:t>('</a:t>
            </a:r>
            <a:r>
              <a:rPr lang="ko-KR" altLang="en-US" sz="900" dirty="0">
                <a:solidFill>
                  <a:srgbClr val="FF0000"/>
                </a:solidFill>
              </a:rPr>
              <a:t>부모 컴포넌트에서 </a:t>
            </a:r>
            <a:r>
              <a:rPr lang="ko-KR" altLang="en-US" sz="900" dirty="0" err="1">
                <a:solidFill>
                  <a:srgbClr val="FF0000"/>
                </a:solidFill>
              </a:rPr>
              <a:t>콜한</a:t>
            </a:r>
            <a:r>
              <a:rPr lang="ko-KR" altLang="en-US" sz="900" dirty="0">
                <a:solidFill>
                  <a:srgbClr val="FF0000"/>
                </a:solidFill>
              </a:rPr>
              <a:t> 자식 컴포넌트 이벤트</a:t>
            </a:r>
            <a:r>
              <a:rPr lang="en-US" altLang="ko-KR" sz="900" dirty="0">
                <a:solidFill>
                  <a:srgbClr val="FF0000"/>
                </a:solidFill>
              </a:rPr>
              <a:t>');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    }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  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&lt;/script&gt;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&lt;style scoped&gt;&lt;/style&gt;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B3510-326E-4C55-9432-A1CAEE483D1A}"/>
              </a:ext>
            </a:extLst>
          </p:cNvPr>
          <p:cNvSpPr txBox="1"/>
          <p:nvPr/>
        </p:nvSpPr>
        <p:spPr>
          <a:xfrm>
            <a:off x="4626866" y="1066800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App.vue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77F9A-6411-4693-8540-786E25DC608A}"/>
              </a:ext>
            </a:extLst>
          </p:cNvPr>
          <p:cNvSpPr txBox="1"/>
          <p:nvPr/>
        </p:nvSpPr>
        <p:spPr>
          <a:xfrm>
            <a:off x="9982200" y="1031134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./components/</a:t>
            </a:r>
            <a:r>
              <a:rPr lang="en-US" altLang="ko-KR" sz="1200" dirty="0" err="1"/>
              <a:t>Child.vue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7232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부모 </a:t>
            </a:r>
            <a:r>
              <a:rPr lang="en-US" altLang="ko-KR" sz="3200" dirty="0"/>
              <a:t>Component</a:t>
            </a:r>
            <a:r>
              <a:rPr lang="ko-KR" altLang="en-US" sz="3200" dirty="0"/>
              <a:t>에서 자식 </a:t>
            </a:r>
            <a:r>
              <a:rPr lang="en-US" altLang="ko-KR" sz="3200" dirty="0"/>
              <a:t>Component</a:t>
            </a:r>
            <a:r>
              <a:rPr lang="ko-KR" altLang="en-US" sz="3200" dirty="0"/>
              <a:t>의 메소드 실행시키기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89"/>
            <a:ext cx="5335263" cy="5272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&lt;page-title title='This is a title of pages.'/&gt;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&lt;Child ref="</a:t>
            </a:r>
            <a:r>
              <a:rPr lang="en-US" altLang="ko-KR" sz="1100" dirty="0" err="1">
                <a:solidFill>
                  <a:schemeClr val="tx1"/>
                </a:solidFill>
              </a:rPr>
              <a:t>child_component</a:t>
            </a:r>
            <a:r>
              <a:rPr lang="en-US" altLang="ko-KR" sz="1100" dirty="0">
                <a:solidFill>
                  <a:schemeClr val="tx1"/>
                </a:solidFill>
              </a:rPr>
              <a:t>" :likes="22" :</a:t>
            </a:r>
            <a:r>
              <a:rPr lang="en-US" altLang="ko-KR" sz="1100" dirty="0" err="1">
                <a:solidFill>
                  <a:schemeClr val="tx1"/>
                </a:solidFill>
              </a:rPr>
              <a:t>isOK</a:t>
            </a:r>
            <a:r>
              <a:rPr lang="en-US" altLang="ko-KR" sz="1100" dirty="0">
                <a:solidFill>
                  <a:schemeClr val="tx1"/>
                </a:solidFill>
              </a:rPr>
              <a:t>="true" :</a:t>
            </a:r>
            <a:r>
              <a:rPr lang="en-US" altLang="ko-KR" sz="1100" dirty="0" err="1">
                <a:solidFill>
                  <a:schemeClr val="tx1"/>
                </a:solidFill>
              </a:rPr>
              <a:t>commentID</a:t>
            </a:r>
            <a:r>
              <a:rPr lang="en-US" altLang="ko-KR" sz="1100" dirty="0">
                <a:solidFill>
                  <a:schemeClr val="tx1"/>
                </a:solidFill>
              </a:rPr>
              <a:t>="[1,5,2,3]" :author="{name:'</a:t>
            </a:r>
            <a:r>
              <a:rPr lang="ko-KR" altLang="en-US" sz="1100" dirty="0">
                <a:solidFill>
                  <a:schemeClr val="tx1"/>
                </a:solidFill>
              </a:rPr>
              <a:t>홍길동</a:t>
            </a:r>
            <a:r>
              <a:rPr lang="en-US" altLang="ko-KR" sz="1100" dirty="0">
                <a:solidFill>
                  <a:schemeClr val="tx1"/>
                </a:solidFill>
              </a:rPr>
              <a:t>', company:'</a:t>
            </a:r>
            <a:r>
              <a:rPr lang="ko-KR" altLang="en-US" sz="1100" dirty="0" err="1">
                <a:solidFill>
                  <a:schemeClr val="tx1"/>
                </a:solidFill>
              </a:rPr>
              <a:t>라코스</a:t>
            </a:r>
            <a:r>
              <a:rPr lang="en-US" altLang="ko-KR" sz="1100" dirty="0">
                <a:solidFill>
                  <a:schemeClr val="tx1"/>
                </a:solidFill>
              </a:rPr>
              <a:t>'}"/&gt;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&lt;button type="button" @click="</a:t>
            </a:r>
            <a:r>
              <a:rPr lang="en-US" altLang="ko-KR" sz="1100" dirty="0" err="1">
                <a:solidFill>
                  <a:schemeClr val="tx1"/>
                </a:solidFill>
              </a:rPr>
              <a:t>callChildFunc</a:t>
            </a:r>
            <a:r>
              <a:rPr lang="en-US" altLang="ko-KR" sz="1100" dirty="0">
                <a:solidFill>
                  <a:schemeClr val="tx1"/>
                </a:solidFill>
              </a:rPr>
              <a:t>"&gt;</a:t>
            </a:r>
            <a:r>
              <a:rPr lang="ko-KR" altLang="en-US" sz="1100" dirty="0">
                <a:solidFill>
                  <a:schemeClr val="tx1"/>
                </a:solidFill>
              </a:rPr>
              <a:t>부모 컴포넌트 버튼</a:t>
            </a:r>
            <a:r>
              <a:rPr lang="en-US" altLang="ko-KR" sz="11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&lt;/template&gt;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import </a:t>
            </a:r>
            <a:r>
              <a:rPr lang="en-US" altLang="ko-KR" sz="1100" dirty="0" err="1">
                <a:solidFill>
                  <a:schemeClr val="tx1"/>
                </a:solidFill>
              </a:rPr>
              <a:t>PageTitle</a:t>
            </a:r>
            <a:r>
              <a:rPr lang="en-US" altLang="ko-KR" sz="1100" dirty="0">
                <a:solidFill>
                  <a:schemeClr val="tx1"/>
                </a:solidFill>
              </a:rPr>
              <a:t> from './components/</a:t>
            </a:r>
            <a:r>
              <a:rPr lang="en-US" altLang="ko-KR" sz="1100" dirty="0" err="1">
                <a:solidFill>
                  <a:schemeClr val="tx1"/>
                </a:solidFill>
              </a:rPr>
              <a:t>PageTitle.vue</a:t>
            </a:r>
            <a:r>
              <a:rPr lang="en-US" altLang="ko-KR" sz="1100" dirty="0">
                <a:solidFill>
                  <a:schemeClr val="tx1"/>
                </a:solidFill>
              </a:rPr>
              <a:t>'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import Child from './components/</a:t>
            </a:r>
            <a:r>
              <a:rPr lang="en-US" altLang="ko-KR" sz="1100" dirty="0" err="1">
                <a:solidFill>
                  <a:schemeClr val="tx1"/>
                </a:solidFill>
              </a:rPr>
              <a:t>Child.vue</a:t>
            </a:r>
            <a:r>
              <a:rPr lang="en-US" altLang="ko-KR" sz="1100" dirty="0">
                <a:solidFill>
                  <a:schemeClr val="tx1"/>
                </a:solidFill>
              </a:rPr>
              <a:t>'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export default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name: 'App',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components: { 'page-title': </a:t>
            </a:r>
            <a:r>
              <a:rPr lang="en-US" altLang="ko-KR" sz="1100" dirty="0" err="1">
                <a:solidFill>
                  <a:schemeClr val="tx1"/>
                </a:solidFill>
              </a:rPr>
              <a:t>PageTitle</a:t>
            </a:r>
            <a:r>
              <a:rPr lang="en-US" altLang="ko-KR" sz="1100" dirty="0">
                <a:solidFill>
                  <a:schemeClr val="tx1"/>
                </a:solidFill>
              </a:rPr>
              <a:t>, Child 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methods: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</a:t>
            </a:r>
            <a:r>
              <a:rPr lang="en-US" altLang="ko-KR" sz="1100" b="1" dirty="0" err="1">
                <a:solidFill>
                  <a:schemeClr val="tx1"/>
                </a:solidFill>
              </a:rPr>
              <a:t>callChildFunc</a:t>
            </a:r>
            <a:r>
              <a:rPr lang="en-US" altLang="ko-KR" sz="1100" dirty="0">
                <a:solidFill>
                  <a:schemeClr val="tx1"/>
                </a:solidFill>
              </a:rPr>
              <a:t>()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// this.$refs.child_component.$</a:t>
            </a:r>
            <a:r>
              <a:rPr lang="en-US" altLang="ko-KR" sz="1100" dirty="0" err="1">
                <a:solidFill>
                  <a:schemeClr val="tx1"/>
                </a:solidFill>
              </a:rPr>
              <a:t>refs.child_btn.</a:t>
            </a:r>
            <a:r>
              <a:rPr lang="en-US" altLang="ko-KR" sz="1100" b="1" dirty="0" err="1">
                <a:solidFill>
                  <a:schemeClr val="tx1"/>
                </a:solidFill>
              </a:rPr>
              <a:t>click</a:t>
            </a:r>
            <a:r>
              <a:rPr lang="en-US" altLang="ko-KR" sz="11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</a:t>
            </a:r>
            <a:r>
              <a:rPr lang="en-US" altLang="ko-KR" sz="1100" dirty="0">
                <a:solidFill>
                  <a:srgbClr val="FF0000"/>
                </a:solidFill>
              </a:rPr>
              <a:t>this.$</a:t>
            </a:r>
            <a:r>
              <a:rPr lang="en-US" altLang="ko-KR" sz="1100" dirty="0" err="1">
                <a:solidFill>
                  <a:srgbClr val="FF0000"/>
                </a:solidFill>
              </a:rPr>
              <a:t>refs.child_component.childFunc</a:t>
            </a:r>
            <a:r>
              <a:rPr lang="en-US" altLang="ko-KR" sz="11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&lt;/script&gt;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&lt;style&gt;&lt;/style&gt;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5656997" y="1326289"/>
            <a:ext cx="6238671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&lt;div&gt;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&lt;div&gt;likes: {{likes + 1}}&lt;/div&gt;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&lt;div&gt;</a:t>
            </a:r>
            <a:r>
              <a:rPr lang="en-US" altLang="ko-KR" sz="900" dirty="0" err="1">
                <a:solidFill>
                  <a:schemeClr val="tx1"/>
                </a:solidFill>
              </a:rPr>
              <a:t>isOK</a:t>
            </a:r>
            <a:r>
              <a:rPr lang="en-US" altLang="ko-KR" sz="900" dirty="0">
                <a:solidFill>
                  <a:schemeClr val="tx1"/>
                </a:solidFill>
              </a:rPr>
              <a:t>: {{</a:t>
            </a:r>
            <a:r>
              <a:rPr lang="en-US" altLang="ko-KR" sz="900" dirty="0" err="1">
                <a:solidFill>
                  <a:schemeClr val="tx1"/>
                </a:solidFill>
              </a:rPr>
              <a:t>isOK</a:t>
            </a:r>
            <a:r>
              <a:rPr lang="en-US" altLang="ko-KR" sz="900" dirty="0">
                <a:solidFill>
                  <a:schemeClr val="tx1"/>
                </a:solidFill>
              </a:rPr>
              <a:t>}}&lt;/div&gt;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&lt;div&gt;</a:t>
            </a:r>
            <a:r>
              <a:rPr lang="en-US" altLang="ko-KR" sz="900" dirty="0" err="1">
                <a:solidFill>
                  <a:schemeClr val="tx1"/>
                </a:solidFill>
              </a:rPr>
              <a:t>commentID</a:t>
            </a:r>
            <a:r>
              <a:rPr lang="en-US" altLang="ko-KR" sz="900" dirty="0">
                <a:solidFill>
                  <a:schemeClr val="tx1"/>
                </a:solidFill>
              </a:rPr>
              <a:t>: {{</a:t>
            </a:r>
            <a:r>
              <a:rPr lang="en-US" altLang="ko-KR" sz="900" dirty="0" err="1">
                <a:solidFill>
                  <a:schemeClr val="tx1"/>
                </a:solidFill>
              </a:rPr>
              <a:t>commentID</a:t>
            </a:r>
            <a:r>
              <a:rPr lang="en-US" altLang="ko-KR" sz="900" dirty="0">
                <a:solidFill>
                  <a:schemeClr val="tx1"/>
                </a:solidFill>
              </a:rPr>
              <a:t>}}&lt;/div&gt;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&lt;div&gt;author: {{author}}&lt;/div&gt;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&lt;button type="button" @click="</a:t>
            </a:r>
            <a:r>
              <a:rPr lang="en-US" altLang="ko-KR" sz="900" dirty="0" err="1">
                <a:solidFill>
                  <a:schemeClr val="tx1"/>
                </a:solidFill>
              </a:rPr>
              <a:t>childFunc</a:t>
            </a:r>
            <a:r>
              <a:rPr lang="en-US" altLang="ko-KR" sz="900" dirty="0">
                <a:solidFill>
                  <a:schemeClr val="tx1"/>
                </a:solidFill>
              </a:rPr>
              <a:t>" ref="</a:t>
            </a:r>
            <a:r>
              <a:rPr lang="en-US" altLang="ko-KR" sz="900" dirty="0" err="1">
                <a:solidFill>
                  <a:schemeClr val="tx1"/>
                </a:solidFill>
              </a:rPr>
              <a:t>child_btn</a:t>
            </a:r>
            <a:r>
              <a:rPr lang="en-US" altLang="ko-KR" sz="900" dirty="0">
                <a:solidFill>
                  <a:schemeClr val="tx1"/>
                </a:solidFill>
              </a:rPr>
              <a:t>"&gt;</a:t>
            </a:r>
            <a:r>
              <a:rPr lang="ko-KR" altLang="en-US" sz="900" dirty="0">
                <a:solidFill>
                  <a:schemeClr val="tx1"/>
                </a:solidFill>
              </a:rPr>
              <a:t>자식 컴포넌트 버튼</a:t>
            </a:r>
            <a:r>
              <a:rPr lang="en-US" altLang="ko-KR" sz="9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&lt;/div&gt;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&lt;/template&gt;</a:t>
            </a:r>
          </a:p>
          <a:p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export default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props: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likes: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type: Number,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default: 0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</a:t>
            </a:r>
            <a:r>
              <a:rPr lang="en-US" altLang="ko-KR" sz="900" dirty="0" err="1">
                <a:solidFill>
                  <a:schemeClr val="tx1"/>
                </a:solidFill>
              </a:rPr>
              <a:t>isOK</a:t>
            </a:r>
            <a:r>
              <a:rPr lang="en-US" altLang="ko-KR" sz="900" dirty="0">
                <a:solidFill>
                  <a:schemeClr val="tx1"/>
                </a:solidFill>
              </a:rPr>
              <a:t>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type: Boolean,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default: false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</a:t>
            </a:r>
            <a:r>
              <a:rPr lang="en-US" altLang="ko-KR" sz="900" dirty="0" err="1">
                <a:solidFill>
                  <a:schemeClr val="tx1"/>
                </a:solidFill>
              </a:rPr>
              <a:t>commentID</a:t>
            </a:r>
            <a:r>
              <a:rPr lang="en-US" altLang="ko-KR" sz="900" dirty="0">
                <a:solidFill>
                  <a:schemeClr val="tx1"/>
                </a:solidFill>
              </a:rPr>
              <a:t>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type: Array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author: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type: Object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methods: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</a:t>
            </a:r>
            <a:r>
              <a:rPr lang="en-US" altLang="ko-KR" sz="900" b="1" dirty="0" err="1">
                <a:solidFill>
                  <a:schemeClr val="tx1"/>
                </a:solidFill>
              </a:rPr>
              <a:t>childFunc</a:t>
            </a:r>
            <a:r>
              <a:rPr lang="en-US" altLang="ko-KR" sz="900" dirty="0">
                <a:solidFill>
                  <a:schemeClr val="tx1"/>
                </a:solidFill>
              </a:rPr>
              <a:t>()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// </a:t>
            </a:r>
            <a:r>
              <a:rPr lang="en-US" altLang="ko-KR" sz="900" b="1" dirty="0">
                <a:solidFill>
                  <a:schemeClr val="tx1"/>
                </a:solidFill>
              </a:rPr>
              <a:t>alert</a:t>
            </a:r>
            <a:r>
              <a:rPr lang="en-US" altLang="ko-KR" sz="900" dirty="0">
                <a:solidFill>
                  <a:schemeClr val="tx1"/>
                </a:solidFill>
              </a:rPr>
              <a:t>('</a:t>
            </a:r>
            <a:r>
              <a:rPr lang="ko-KR" altLang="en-US" sz="900" dirty="0">
                <a:solidFill>
                  <a:schemeClr val="tx1"/>
                </a:solidFill>
              </a:rPr>
              <a:t>부모 컴포넌트에서 </a:t>
            </a:r>
            <a:r>
              <a:rPr lang="ko-KR" altLang="en-US" sz="900" dirty="0" err="1">
                <a:solidFill>
                  <a:schemeClr val="tx1"/>
                </a:solidFill>
              </a:rPr>
              <a:t>콜한</a:t>
            </a:r>
            <a:r>
              <a:rPr lang="ko-KR" altLang="en-US" sz="900" dirty="0">
                <a:solidFill>
                  <a:schemeClr val="tx1"/>
                </a:solidFill>
              </a:rPr>
              <a:t> 자식 컴포넌트의 이벤트</a:t>
            </a:r>
            <a:r>
              <a:rPr lang="en-US" altLang="ko-KR" sz="900" dirty="0">
                <a:solidFill>
                  <a:schemeClr val="tx1"/>
                </a:solidFill>
              </a:rPr>
              <a:t>’);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</a:t>
            </a:r>
            <a:r>
              <a:rPr lang="en-US" altLang="ko-KR" sz="900" b="1" dirty="0">
                <a:solidFill>
                  <a:srgbClr val="FF0000"/>
                </a:solidFill>
              </a:rPr>
              <a:t>alert</a:t>
            </a:r>
            <a:r>
              <a:rPr lang="en-US" altLang="ko-KR" sz="900" dirty="0">
                <a:solidFill>
                  <a:srgbClr val="FF0000"/>
                </a:solidFill>
              </a:rPr>
              <a:t>('</a:t>
            </a:r>
            <a:r>
              <a:rPr lang="ko-KR" altLang="en-US" sz="900" dirty="0">
                <a:solidFill>
                  <a:srgbClr val="FF0000"/>
                </a:solidFill>
              </a:rPr>
              <a:t>부모 컴포넌트에서 자식 컴포넌트의 메소드 실행</a:t>
            </a:r>
            <a:r>
              <a:rPr lang="en-US" altLang="ko-KR" sz="900" dirty="0">
                <a:solidFill>
                  <a:srgbClr val="FF0000"/>
                </a:solidFill>
              </a:rPr>
              <a:t>')</a:t>
            </a:r>
            <a:r>
              <a:rPr lang="en-US" altLang="ko-KR" sz="9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&lt;/script&gt;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&lt;style scoped&gt;&lt;/style&gt;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B3510-326E-4C55-9432-A1CAEE483D1A}"/>
              </a:ext>
            </a:extLst>
          </p:cNvPr>
          <p:cNvSpPr txBox="1"/>
          <p:nvPr/>
        </p:nvSpPr>
        <p:spPr>
          <a:xfrm>
            <a:off x="4626866" y="1066800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App.vue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77F9A-6411-4693-8540-786E25DC608A}"/>
              </a:ext>
            </a:extLst>
          </p:cNvPr>
          <p:cNvSpPr txBox="1"/>
          <p:nvPr/>
        </p:nvSpPr>
        <p:spPr>
          <a:xfrm>
            <a:off x="9982200" y="1031134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./components/</a:t>
            </a:r>
            <a:r>
              <a:rPr lang="en-US" altLang="ko-KR" sz="1200" dirty="0" err="1"/>
              <a:t>Child.vue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9489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부모 </a:t>
            </a:r>
            <a:r>
              <a:rPr lang="en-US" altLang="ko-KR" sz="3200" dirty="0"/>
              <a:t>Component</a:t>
            </a:r>
            <a:r>
              <a:rPr lang="ko-KR" altLang="en-US" sz="3200" dirty="0"/>
              <a:t>에서 자식 </a:t>
            </a:r>
            <a:r>
              <a:rPr lang="en-US" altLang="ko-KR" sz="3200" dirty="0"/>
              <a:t>Component</a:t>
            </a:r>
            <a:r>
              <a:rPr lang="ko-KR" altLang="en-US" sz="3200" dirty="0"/>
              <a:t>의 데이터 전달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89"/>
            <a:ext cx="5335263" cy="5272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&lt;page-title title='This is a title of pages.'/&gt;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&lt;Child ref="</a:t>
            </a:r>
            <a:r>
              <a:rPr lang="en-US" altLang="ko-KR" sz="1100" dirty="0" err="1">
                <a:solidFill>
                  <a:schemeClr val="tx1"/>
                </a:solidFill>
              </a:rPr>
              <a:t>child_component</a:t>
            </a:r>
            <a:r>
              <a:rPr lang="en-US" altLang="ko-KR" sz="1100" dirty="0">
                <a:solidFill>
                  <a:schemeClr val="tx1"/>
                </a:solidFill>
              </a:rPr>
              <a:t>" :likes="22" :</a:t>
            </a:r>
            <a:r>
              <a:rPr lang="en-US" altLang="ko-KR" sz="1100" dirty="0" err="1">
                <a:solidFill>
                  <a:schemeClr val="tx1"/>
                </a:solidFill>
              </a:rPr>
              <a:t>isOK</a:t>
            </a:r>
            <a:r>
              <a:rPr lang="en-US" altLang="ko-KR" sz="1100" dirty="0">
                <a:solidFill>
                  <a:schemeClr val="tx1"/>
                </a:solidFill>
              </a:rPr>
              <a:t>="true" :</a:t>
            </a:r>
            <a:r>
              <a:rPr lang="en-US" altLang="ko-KR" sz="1100" dirty="0" err="1">
                <a:solidFill>
                  <a:schemeClr val="tx1"/>
                </a:solidFill>
              </a:rPr>
              <a:t>commentID</a:t>
            </a:r>
            <a:r>
              <a:rPr lang="en-US" altLang="ko-KR" sz="1100" dirty="0">
                <a:solidFill>
                  <a:schemeClr val="tx1"/>
                </a:solidFill>
              </a:rPr>
              <a:t>="[1,5,2,3]" :author="{name:'</a:t>
            </a:r>
            <a:r>
              <a:rPr lang="ko-KR" altLang="en-US" sz="1100" dirty="0">
                <a:solidFill>
                  <a:schemeClr val="tx1"/>
                </a:solidFill>
              </a:rPr>
              <a:t>홍길동</a:t>
            </a:r>
            <a:r>
              <a:rPr lang="en-US" altLang="ko-KR" sz="1100" dirty="0">
                <a:solidFill>
                  <a:schemeClr val="tx1"/>
                </a:solidFill>
              </a:rPr>
              <a:t>', company:'</a:t>
            </a:r>
            <a:r>
              <a:rPr lang="ko-KR" altLang="en-US" sz="1100" dirty="0" err="1">
                <a:solidFill>
                  <a:schemeClr val="tx1"/>
                </a:solidFill>
              </a:rPr>
              <a:t>라코스</a:t>
            </a:r>
            <a:r>
              <a:rPr lang="en-US" altLang="ko-KR" sz="1100" dirty="0">
                <a:solidFill>
                  <a:schemeClr val="tx1"/>
                </a:solidFill>
              </a:rPr>
              <a:t>'}"/&gt;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&lt;button type="button" @click="</a:t>
            </a:r>
            <a:r>
              <a:rPr lang="en-US" altLang="ko-KR" sz="1100" dirty="0" err="1">
                <a:solidFill>
                  <a:schemeClr val="tx1"/>
                </a:solidFill>
              </a:rPr>
              <a:t>callChildFunc</a:t>
            </a:r>
            <a:r>
              <a:rPr lang="en-US" altLang="ko-KR" sz="1100" dirty="0">
                <a:solidFill>
                  <a:schemeClr val="tx1"/>
                </a:solidFill>
              </a:rPr>
              <a:t>"&gt;</a:t>
            </a:r>
            <a:r>
              <a:rPr lang="ko-KR" altLang="en-US" sz="1100" dirty="0">
                <a:solidFill>
                  <a:schemeClr val="tx1"/>
                </a:solidFill>
              </a:rPr>
              <a:t>부모 컴포넌트 버튼</a:t>
            </a:r>
            <a:r>
              <a:rPr lang="en-US" altLang="ko-KR" sz="11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&lt;/template&gt;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import </a:t>
            </a:r>
            <a:r>
              <a:rPr lang="en-US" altLang="ko-KR" sz="1100" dirty="0" err="1">
                <a:solidFill>
                  <a:schemeClr val="tx1"/>
                </a:solidFill>
              </a:rPr>
              <a:t>PageTitle</a:t>
            </a:r>
            <a:r>
              <a:rPr lang="en-US" altLang="ko-KR" sz="1100" dirty="0">
                <a:solidFill>
                  <a:schemeClr val="tx1"/>
                </a:solidFill>
              </a:rPr>
              <a:t> from './components/</a:t>
            </a:r>
            <a:r>
              <a:rPr lang="en-US" altLang="ko-KR" sz="1100" dirty="0" err="1">
                <a:solidFill>
                  <a:schemeClr val="tx1"/>
                </a:solidFill>
              </a:rPr>
              <a:t>PageTitle.vue</a:t>
            </a:r>
            <a:r>
              <a:rPr lang="en-US" altLang="ko-KR" sz="1100" dirty="0">
                <a:solidFill>
                  <a:schemeClr val="tx1"/>
                </a:solidFill>
              </a:rPr>
              <a:t>'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import Child from './components/</a:t>
            </a:r>
            <a:r>
              <a:rPr lang="en-US" altLang="ko-KR" sz="1100" dirty="0" err="1">
                <a:solidFill>
                  <a:schemeClr val="tx1"/>
                </a:solidFill>
              </a:rPr>
              <a:t>Child.vue</a:t>
            </a:r>
            <a:r>
              <a:rPr lang="en-US" altLang="ko-KR" sz="1100" dirty="0">
                <a:solidFill>
                  <a:schemeClr val="tx1"/>
                </a:solidFill>
              </a:rPr>
              <a:t>'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export default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name: 'App',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components: { 'page-title': </a:t>
            </a:r>
            <a:r>
              <a:rPr lang="en-US" altLang="ko-KR" sz="1100" dirty="0" err="1">
                <a:solidFill>
                  <a:schemeClr val="tx1"/>
                </a:solidFill>
              </a:rPr>
              <a:t>PageTitle</a:t>
            </a:r>
            <a:r>
              <a:rPr lang="en-US" altLang="ko-KR" sz="1100" dirty="0">
                <a:solidFill>
                  <a:schemeClr val="tx1"/>
                </a:solidFill>
              </a:rPr>
              <a:t>, Child 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methods: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</a:t>
            </a:r>
            <a:r>
              <a:rPr lang="en-US" altLang="ko-KR" sz="1100" b="1" dirty="0" err="1">
                <a:solidFill>
                  <a:schemeClr val="tx1"/>
                </a:solidFill>
              </a:rPr>
              <a:t>callChildFunc</a:t>
            </a:r>
            <a:r>
              <a:rPr lang="en-US" altLang="ko-KR" sz="1100" dirty="0">
                <a:solidFill>
                  <a:schemeClr val="tx1"/>
                </a:solidFill>
              </a:rPr>
              <a:t>()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// this.$refs.child_component.$</a:t>
            </a:r>
            <a:r>
              <a:rPr lang="en-US" altLang="ko-KR" sz="1100" dirty="0" err="1">
                <a:solidFill>
                  <a:schemeClr val="tx1"/>
                </a:solidFill>
              </a:rPr>
              <a:t>refs.child_btn.</a:t>
            </a:r>
            <a:r>
              <a:rPr lang="en-US" altLang="ko-KR" sz="1100" b="1" dirty="0" err="1">
                <a:solidFill>
                  <a:schemeClr val="tx1"/>
                </a:solidFill>
              </a:rPr>
              <a:t>click</a:t>
            </a:r>
            <a:r>
              <a:rPr lang="en-US" altLang="ko-KR" sz="11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// this.$</a:t>
            </a:r>
            <a:r>
              <a:rPr lang="en-US" altLang="ko-KR" sz="1100" dirty="0" err="1">
                <a:solidFill>
                  <a:schemeClr val="tx1"/>
                </a:solidFill>
              </a:rPr>
              <a:t>refs.child_component.childFunc</a:t>
            </a:r>
            <a:r>
              <a:rPr lang="en-US" altLang="ko-KR" sz="1100" dirty="0">
                <a:solidFill>
                  <a:schemeClr val="tx1"/>
                </a:solidFill>
              </a:rPr>
              <a:t>();    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this.$refs.child_component.msg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= ‘</a:t>
            </a:r>
            <a:r>
              <a:rPr lang="ko-KR" altLang="en-US" sz="1100" dirty="0">
                <a:solidFill>
                  <a:srgbClr val="FF0000"/>
                </a:solidFill>
              </a:rPr>
              <a:t>부모에서 보낸 메시지</a:t>
            </a:r>
            <a:r>
              <a:rPr lang="en-US" altLang="ko-KR" sz="1100" dirty="0">
                <a:solidFill>
                  <a:srgbClr val="FF0000"/>
                </a:solidFill>
              </a:rPr>
              <a:t>’;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&lt;/script&gt;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&lt;style&gt;&lt;/style&gt;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5656997" y="1326289"/>
            <a:ext cx="6238671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&lt;div&gt;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    &lt;h3&gt;{{msg}}&lt;/h3&gt;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&lt;div&gt;likes: {{likes + 1}}&lt;/div&gt;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&lt;div&gt;</a:t>
            </a:r>
            <a:r>
              <a:rPr lang="en-US" altLang="ko-KR" sz="900" dirty="0" err="1">
                <a:solidFill>
                  <a:schemeClr val="tx1"/>
                </a:solidFill>
              </a:rPr>
              <a:t>isOK</a:t>
            </a:r>
            <a:r>
              <a:rPr lang="en-US" altLang="ko-KR" sz="900" dirty="0">
                <a:solidFill>
                  <a:schemeClr val="tx1"/>
                </a:solidFill>
              </a:rPr>
              <a:t>: {{</a:t>
            </a:r>
            <a:r>
              <a:rPr lang="en-US" altLang="ko-KR" sz="900" dirty="0" err="1">
                <a:solidFill>
                  <a:schemeClr val="tx1"/>
                </a:solidFill>
              </a:rPr>
              <a:t>isOK</a:t>
            </a:r>
            <a:r>
              <a:rPr lang="en-US" altLang="ko-KR" sz="900" dirty="0">
                <a:solidFill>
                  <a:schemeClr val="tx1"/>
                </a:solidFill>
              </a:rPr>
              <a:t>}}&lt;/div&gt;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&lt;div&gt;</a:t>
            </a:r>
            <a:r>
              <a:rPr lang="en-US" altLang="ko-KR" sz="900" dirty="0" err="1">
                <a:solidFill>
                  <a:schemeClr val="tx1"/>
                </a:solidFill>
              </a:rPr>
              <a:t>commentID</a:t>
            </a:r>
            <a:r>
              <a:rPr lang="en-US" altLang="ko-KR" sz="900" dirty="0">
                <a:solidFill>
                  <a:schemeClr val="tx1"/>
                </a:solidFill>
              </a:rPr>
              <a:t>: {{</a:t>
            </a:r>
            <a:r>
              <a:rPr lang="en-US" altLang="ko-KR" sz="900" dirty="0" err="1">
                <a:solidFill>
                  <a:schemeClr val="tx1"/>
                </a:solidFill>
              </a:rPr>
              <a:t>commentID</a:t>
            </a:r>
            <a:r>
              <a:rPr lang="en-US" altLang="ko-KR" sz="900" dirty="0">
                <a:solidFill>
                  <a:schemeClr val="tx1"/>
                </a:solidFill>
              </a:rPr>
              <a:t>}}&lt;/div&gt;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&lt;div&gt;author: {{author}}&lt;/div&gt;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&lt;button type="button" @click="</a:t>
            </a:r>
            <a:r>
              <a:rPr lang="en-US" altLang="ko-KR" sz="900" dirty="0" err="1">
                <a:solidFill>
                  <a:schemeClr val="tx1"/>
                </a:solidFill>
              </a:rPr>
              <a:t>childFunc</a:t>
            </a:r>
            <a:r>
              <a:rPr lang="en-US" altLang="ko-KR" sz="900" dirty="0">
                <a:solidFill>
                  <a:schemeClr val="tx1"/>
                </a:solidFill>
              </a:rPr>
              <a:t>" ref="</a:t>
            </a:r>
            <a:r>
              <a:rPr lang="en-US" altLang="ko-KR" sz="900" dirty="0" err="1">
                <a:solidFill>
                  <a:schemeClr val="tx1"/>
                </a:solidFill>
              </a:rPr>
              <a:t>child_btn</a:t>
            </a:r>
            <a:r>
              <a:rPr lang="en-US" altLang="ko-KR" sz="900" dirty="0">
                <a:solidFill>
                  <a:schemeClr val="tx1"/>
                </a:solidFill>
              </a:rPr>
              <a:t>"&gt;</a:t>
            </a:r>
            <a:r>
              <a:rPr lang="ko-KR" altLang="en-US" sz="900" dirty="0">
                <a:solidFill>
                  <a:schemeClr val="tx1"/>
                </a:solidFill>
              </a:rPr>
              <a:t>자식 컴포넌트 버튼</a:t>
            </a:r>
            <a:r>
              <a:rPr lang="en-US" altLang="ko-KR" sz="9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&lt;/div&gt;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&lt;/template&gt;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export default {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  data: {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    return {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      msg: ‘</a:t>
            </a:r>
            <a:r>
              <a:rPr lang="ko-KR" altLang="en-US" sz="900" dirty="0">
                <a:solidFill>
                  <a:srgbClr val="FF0000"/>
                </a:solidFill>
              </a:rPr>
              <a:t>자식에 있던 메시지</a:t>
            </a:r>
            <a:r>
              <a:rPr lang="en-US" altLang="ko-KR" sz="900" dirty="0">
                <a:solidFill>
                  <a:srgbClr val="FF0000"/>
                </a:solidFill>
              </a:rPr>
              <a:t>’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    };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  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props: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likes: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type: Number,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default: 0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</a:t>
            </a:r>
            <a:r>
              <a:rPr lang="en-US" altLang="ko-KR" sz="900" dirty="0" err="1">
                <a:solidFill>
                  <a:schemeClr val="tx1"/>
                </a:solidFill>
              </a:rPr>
              <a:t>isOK</a:t>
            </a:r>
            <a:r>
              <a:rPr lang="en-US" altLang="ko-KR" sz="900" dirty="0">
                <a:solidFill>
                  <a:schemeClr val="tx1"/>
                </a:solidFill>
              </a:rPr>
              <a:t>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type: Boolean,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default: false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</a:t>
            </a:r>
            <a:r>
              <a:rPr lang="en-US" altLang="ko-KR" sz="900" dirty="0" err="1">
                <a:solidFill>
                  <a:schemeClr val="tx1"/>
                </a:solidFill>
              </a:rPr>
              <a:t>commentID</a:t>
            </a:r>
            <a:r>
              <a:rPr lang="en-US" altLang="ko-KR" sz="900" dirty="0">
                <a:solidFill>
                  <a:schemeClr val="tx1"/>
                </a:solidFill>
              </a:rPr>
              <a:t>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type: Array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author: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type: Object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methods: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</a:t>
            </a:r>
            <a:r>
              <a:rPr lang="en-US" altLang="ko-KR" sz="900" b="1" dirty="0" err="1">
                <a:solidFill>
                  <a:schemeClr val="tx1"/>
                </a:solidFill>
              </a:rPr>
              <a:t>childFunc</a:t>
            </a:r>
            <a:r>
              <a:rPr lang="en-US" altLang="ko-KR" sz="900" dirty="0">
                <a:solidFill>
                  <a:schemeClr val="tx1"/>
                </a:solidFill>
              </a:rPr>
              <a:t>() {</a:t>
            </a:r>
          </a:p>
          <a:p>
            <a:r>
              <a:rPr lang="en-US" altLang="ko-KR" sz="900" b="1" dirty="0">
                <a:solidFill>
                  <a:schemeClr val="tx1"/>
                </a:solidFill>
              </a:rPr>
              <a:t>      alert</a:t>
            </a:r>
            <a:r>
              <a:rPr lang="en-US" altLang="ko-KR" sz="900" dirty="0">
                <a:solidFill>
                  <a:schemeClr val="tx1"/>
                </a:solidFill>
              </a:rPr>
              <a:t>('</a:t>
            </a:r>
            <a:r>
              <a:rPr lang="ko-KR" altLang="en-US" sz="900" dirty="0">
                <a:solidFill>
                  <a:schemeClr val="tx1"/>
                </a:solidFill>
              </a:rPr>
              <a:t>부모 컴포넌트에서 자식 컴포넌트의 메소드 실행</a:t>
            </a:r>
            <a:r>
              <a:rPr lang="en-US" altLang="ko-KR" sz="9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&lt;/script&gt;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&lt;style scoped&gt;&lt;/style&gt;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B3510-326E-4C55-9432-A1CAEE483D1A}"/>
              </a:ext>
            </a:extLst>
          </p:cNvPr>
          <p:cNvSpPr txBox="1"/>
          <p:nvPr/>
        </p:nvSpPr>
        <p:spPr>
          <a:xfrm>
            <a:off x="4626866" y="1066800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App.vue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77F9A-6411-4693-8540-786E25DC608A}"/>
              </a:ext>
            </a:extLst>
          </p:cNvPr>
          <p:cNvSpPr txBox="1"/>
          <p:nvPr/>
        </p:nvSpPr>
        <p:spPr>
          <a:xfrm>
            <a:off x="9982200" y="1031134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./components/</a:t>
            </a:r>
            <a:r>
              <a:rPr lang="en-US" altLang="ko-KR" sz="1200" dirty="0" err="1"/>
              <a:t>Child.vue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2667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자식 </a:t>
            </a:r>
            <a:r>
              <a:rPr lang="en-US" altLang="ko-KR" sz="3200" dirty="0"/>
              <a:t>Component</a:t>
            </a:r>
            <a:r>
              <a:rPr lang="ko-KR" altLang="en-US" sz="3200" dirty="0"/>
              <a:t>에서 부모 </a:t>
            </a:r>
            <a:r>
              <a:rPr lang="en-US" altLang="ko-KR" sz="3200" dirty="0"/>
              <a:t>Component</a:t>
            </a:r>
            <a:r>
              <a:rPr lang="ko-KR" altLang="en-US" sz="3200" dirty="0"/>
              <a:t>로 이벤트</a:t>
            </a:r>
            <a:r>
              <a:rPr lang="en-US" altLang="ko-KR" sz="3200" dirty="0"/>
              <a:t>/</a:t>
            </a:r>
            <a:r>
              <a:rPr lang="ko-KR" altLang="en-US" sz="3200" dirty="0"/>
              <a:t>데이터 전달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89"/>
            <a:ext cx="5335263" cy="5272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&lt;page-title title='This is a title of pages.'/&gt;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&lt;Child ref="</a:t>
            </a:r>
            <a:r>
              <a:rPr lang="en-US" altLang="ko-KR" sz="1100" dirty="0" err="1">
                <a:solidFill>
                  <a:schemeClr val="tx1"/>
                </a:solidFill>
              </a:rPr>
              <a:t>child_component</a:t>
            </a:r>
            <a:r>
              <a:rPr lang="en-US" altLang="ko-KR" sz="1100" dirty="0">
                <a:solidFill>
                  <a:schemeClr val="tx1"/>
                </a:solidFill>
              </a:rPr>
              <a:t>" :likes="22" :</a:t>
            </a:r>
            <a:r>
              <a:rPr lang="en-US" altLang="ko-KR" sz="1100" dirty="0" err="1">
                <a:solidFill>
                  <a:schemeClr val="tx1"/>
                </a:solidFill>
              </a:rPr>
              <a:t>isOK</a:t>
            </a:r>
            <a:r>
              <a:rPr lang="en-US" altLang="ko-KR" sz="1100" dirty="0">
                <a:solidFill>
                  <a:schemeClr val="tx1"/>
                </a:solidFill>
              </a:rPr>
              <a:t>="true" :</a:t>
            </a:r>
            <a:r>
              <a:rPr lang="en-US" altLang="ko-KR" sz="1100" dirty="0" err="1">
                <a:solidFill>
                  <a:schemeClr val="tx1"/>
                </a:solidFill>
              </a:rPr>
              <a:t>commentID</a:t>
            </a:r>
            <a:r>
              <a:rPr lang="en-US" altLang="ko-KR" sz="1100" dirty="0">
                <a:solidFill>
                  <a:schemeClr val="tx1"/>
                </a:solidFill>
              </a:rPr>
              <a:t>="[1,5,2,3]" :author="{name:'</a:t>
            </a:r>
            <a:r>
              <a:rPr lang="ko-KR" altLang="en-US" sz="1100" dirty="0">
                <a:solidFill>
                  <a:schemeClr val="tx1"/>
                </a:solidFill>
              </a:rPr>
              <a:t>홍길동</a:t>
            </a:r>
            <a:r>
              <a:rPr lang="en-US" altLang="ko-KR" sz="1100" dirty="0">
                <a:solidFill>
                  <a:schemeClr val="tx1"/>
                </a:solidFill>
              </a:rPr>
              <a:t>', company:'</a:t>
            </a:r>
            <a:r>
              <a:rPr lang="ko-KR" altLang="en-US" sz="1100" dirty="0" err="1">
                <a:solidFill>
                  <a:schemeClr val="tx1"/>
                </a:solidFill>
              </a:rPr>
              <a:t>라코스</a:t>
            </a:r>
            <a:r>
              <a:rPr lang="en-US" altLang="ko-KR" sz="1100" dirty="0">
                <a:solidFill>
                  <a:schemeClr val="tx1"/>
                </a:solidFill>
              </a:rPr>
              <a:t>'}"/&gt;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&lt;button type="button" @click="</a:t>
            </a:r>
            <a:r>
              <a:rPr lang="en-US" altLang="ko-KR" sz="1100" dirty="0" err="1">
                <a:solidFill>
                  <a:schemeClr val="tx1"/>
                </a:solidFill>
              </a:rPr>
              <a:t>callChildFunc</a:t>
            </a:r>
            <a:r>
              <a:rPr lang="en-US" altLang="ko-KR" sz="1100" dirty="0">
                <a:solidFill>
                  <a:schemeClr val="tx1"/>
                </a:solidFill>
              </a:rPr>
              <a:t>"&gt;</a:t>
            </a:r>
            <a:r>
              <a:rPr lang="ko-KR" altLang="en-US" sz="1100" dirty="0">
                <a:solidFill>
                  <a:schemeClr val="tx1"/>
                </a:solidFill>
              </a:rPr>
              <a:t>부모 컴포넌트 버튼</a:t>
            </a:r>
            <a:r>
              <a:rPr lang="en-US" altLang="ko-KR" sz="11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&lt;Child01 @send-message=“</a:t>
            </a:r>
            <a:r>
              <a:rPr lang="en-US" altLang="ko-KR" sz="1100" dirty="0" err="1">
                <a:solidFill>
                  <a:srgbClr val="FF0000"/>
                </a:solidFill>
              </a:rPr>
              <a:t>sendMessage</a:t>
            </a:r>
            <a:r>
              <a:rPr lang="en-US" altLang="ko-KR" sz="1100" dirty="0">
                <a:solidFill>
                  <a:srgbClr val="FF0000"/>
                </a:solidFill>
              </a:rPr>
              <a:t>” /&gt;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&lt;h2&gt;{{</a:t>
            </a:r>
            <a:r>
              <a:rPr lang="en-US" altLang="ko-KR" sz="1100" dirty="0" err="1">
                <a:solidFill>
                  <a:srgbClr val="FF0000"/>
                </a:solidFill>
              </a:rPr>
              <a:t>parentMessage</a:t>
            </a:r>
            <a:r>
              <a:rPr lang="en-US" altLang="ko-KR" sz="1100" dirty="0">
                <a:solidFill>
                  <a:srgbClr val="FF0000"/>
                </a:solidFill>
              </a:rPr>
              <a:t>}}&lt;/h2&gt;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&lt;/template&gt;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Import </a:t>
            </a:r>
            <a:r>
              <a:rPr lang="en-US" altLang="ko-KR" sz="1100" dirty="0" err="1">
                <a:solidFill>
                  <a:schemeClr val="tx1"/>
                </a:solidFill>
              </a:rPr>
              <a:t>PageTitle</a:t>
            </a:r>
            <a:r>
              <a:rPr lang="en-US" altLang="ko-KR" sz="1100" dirty="0">
                <a:solidFill>
                  <a:schemeClr val="tx1"/>
                </a:solidFill>
              </a:rPr>
              <a:t> from ’./components/</a:t>
            </a:r>
            <a:r>
              <a:rPr lang="en-US" altLang="ko-KR" sz="1100" dirty="0" err="1">
                <a:solidFill>
                  <a:schemeClr val="tx1"/>
                </a:solidFill>
              </a:rPr>
              <a:t>PageTitle.vue</a:t>
            </a:r>
            <a:r>
              <a:rPr lang="en-US" altLang="ko-KR" sz="1100" dirty="0">
                <a:solidFill>
                  <a:schemeClr val="tx1"/>
                </a:solidFill>
              </a:rPr>
              <a:t>’;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Import Child from ’./components/</a:t>
            </a:r>
            <a:r>
              <a:rPr lang="en-US" altLang="ko-KR" sz="1100" dirty="0" err="1">
                <a:solidFill>
                  <a:schemeClr val="tx1"/>
                </a:solidFill>
              </a:rPr>
              <a:t>Child.vue</a:t>
            </a:r>
            <a:r>
              <a:rPr lang="en-US" altLang="ko-KR" sz="1100" dirty="0">
                <a:solidFill>
                  <a:schemeClr val="tx1"/>
                </a:solidFill>
              </a:rPr>
              <a:t>’;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Import Child01 from ’./components/Child01.vue’;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export default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name: ’App’,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components: { ’page-title’: </a:t>
            </a:r>
            <a:r>
              <a:rPr lang="en-US" altLang="ko-KR" sz="1100" dirty="0" err="1">
                <a:solidFill>
                  <a:schemeClr val="tx1"/>
                </a:solidFill>
              </a:rPr>
              <a:t>PageTitle</a:t>
            </a:r>
            <a:r>
              <a:rPr lang="en-US" altLang="ko-KR" sz="1100" dirty="0">
                <a:solidFill>
                  <a:schemeClr val="tx1"/>
                </a:solidFill>
              </a:rPr>
              <a:t>, Child, </a:t>
            </a:r>
            <a:r>
              <a:rPr lang="en-US" altLang="ko-KR" sz="1100" dirty="0">
                <a:solidFill>
                  <a:srgbClr val="FF0000"/>
                </a:solidFill>
              </a:rPr>
              <a:t>Child01</a:t>
            </a:r>
            <a:r>
              <a:rPr lang="en-US" altLang="ko-KR" sz="1100" dirty="0">
                <a:solidFill>
                  <a:schemeClr val="tx1"/>
                </a:solidFill>
              </a:rPr>
              <a:t> },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data() {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return {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</a:t>
            </a:r>
            <a:r>
              <a:rPr lang="en-US" altLang="ko-KR" sz="1100" dirty="0" err="1">
                <a:solidFill>
                  <a:srgbClr val="FF0000"/>
                </a:solidFill>
              </a:rPr>
              <a:t>parentMessage</a:t>
            </a:r>
            <a:r>
              <a:rPr lang="en-US" altLang="ko-KR" sz="1100" dirty="0">
                <a:solidFill>
                  <a:srgbClr val="FF0000"/>
                </a:solidFill>
              </a:rPr>
              <a:t>: ‘’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};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methods: {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</a:t>
            </a:r>
            <a:r>
              <a:rPr lang="en-US" altLang="ko-KR" sz="1100" dirty="0" err="1">
                <a:solidFill>
                  <a:srgbClr val="FF0000"/>
                </a:solidFill>
              </a:rPr>
              <a:t>sendMessage</a:t>
            </a:r>
            <a:r>
              <a:rPr lang="en-US" altLang="ko-KR" sz="1100" dirty="0">
                <a:solidFill>
                  <a:srgbClr val="FF0000"/>
                </a:solidFill>
              </a:rPr>
              <a:t>(data) {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  alert(data);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</a:t>
            </a:r>
            <a:r>
              <a:rPr lang="en-US" altLang="ko-KR" sz="1100" dirty="0" err="1">
                <a:solidFill>
                  <a:srgbClr val="FF0000"/>
                </a:solidFill>
              </a:rPr>
              <a:t>this.parentMessage</a:t>
            </a:r>
            <a:r>
              <a:rPr lang="en-US" altLang="ko-KR" sz="1100" dirty="0">
                <a:solidFill>
                  <a:srgbClr val="FF0000"/>
                </a:solidFill>
              </a:rPr>
              <a:t> = data;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&lt;/script&gt;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&lt;style&gt;&lt;/style&gt;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5656997" y="1326289"/>
            <a:ext cx="6238671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&lt;button type="button" @click="sendFromChild01"&gt;</a:t>
            </a:r>
            <a:r>
              <a:rPr lang="ko-KR" altLang="en-US" sz="1100" dirty="0">
                <a:solidFill>
                  <a:schemeClr val="tx1"/>
                </a:solidFill>
              </a:rPr>
              <a:t>자식</a:t>
            </a:r>
            <a:r>
              <a:rPr lang="en-US" altLang="ko-KR" sz="1100" dirty="0">
                <a:solidFill>
                  <a:schemeClr val="tx1"/>
                </a:solidFill>
              </a:rPr>
              <a:t>01 </a:t>
            </a:r>
            <a:r>
              <a:rPr lang="ko-KR" altLang="en-US" sz="1100" dirty="0">
                <a:solidFill>
                  <a:schemeClr val="tx1"/>
                </a:solidFill>
              </a:rPr>
              <a:t>컴포넌트 버튼</a:t>
            </a:r>
            <a:r>
              <a:rPr lang="en-US" altLang="ko-KR" sz="11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&lt;/div&gt;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&lt;/template&gt;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export default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name:'',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components: {},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data(){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return{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msg: '</a:t>
            </a:r>
            <a:r>
              <a:rPr lang="ko-KR" altLang="en-US" sz="1100" dirty="0">
                <a:solidFill>
                  <a:schemeClr val="tx1"/>
                </a:solidFill>
              </a:rPr>
              <a:t>자식</a:t>
            </a:r>
            <a:r>
              <a:rPr lang="en-US" altLang="ko-KR" sz="1100" dirty="0">
                <a:solidFill>
                  <a:schemeClr val="tx1"/>
                </a:solidFill>
              </a:rPr>
              <a:t>01 </a:t>
            </a:r>
            <a:r>
              <a:rPr lang="ko-KR" altLang="en-US" sz="1100" dirty="0">
                <a:solidFill>
                  <a:schemeClr val="tx1"/>
                </a:solidFill>
              </a:rPr>
              <a:t>컴포넌트에서 보내 온 메시지</a:t>
            </a:r>
            <a:r>
              <a:rPr lang="en-US" altLang="ko-KR" sz="1100" dirty="0">
                <a:solidFill>
                  <a:schemeClr val="tx1"/>
                </a:solidFill>
              </a:rPr>
              <a:t>'</a:t>
            </a:r>
            <a:endParaRPr lang="ko-KR" altLang="en-US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    </a:t>
            </a:r>
            <a:r>
              <a:rPr lang="en-US" altLang="ko-KR" sz="1100" dirty="0">
                <a:solidFill>
                  <a:schemeClr val="tx1"/>
                </a:solidFill>
              </a:rPr>
              <a:t>};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methods: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sendFromChild01()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</a:t>
            </a:r>
            <a:r>
              <a:rPr lang="en-US" altLang="ko-KR" sz="1100" dirty="0" err="1">
                <a:solidFill>
                  <a:schemeClr val="tx1"/>
                </a:solidFill>
              </a:rPr>
              <a:t>this.$emit</a:t>
            </a:r>
            <a:r>
              <a:rPr lang="en-US" altLang="ko-KR" sz="1100" dirty="0">
                <a:solidFill>
                  <a:schemeClr val="tx1"/>
                </a:solidFill>
              </a:rPr>
              <a:t>('send-message', this.msg)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&lt;/script&gt;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&lt;style scoped&gt;&lt;/style&gt;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B3510-326E-4C55-9432-A1CAEE483D1A}"/>
              </a:ext>
            </a:extLst>
          </p:cNvPr>
          <p:cNvSpPr txBox="1"/>
          <p:nvPr/>
        </p:nvSpPr>
        <p:spPr>
          <a:xfrm>
            <a:off x="4626866" y="1066800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App.vue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77F9A-6411-4693-8540-786E25DC608A}"/>
              </a:ext>
            </a:extLst>
          </p:cNvPr>
          <p:cNvSpPr txBox="1"/>
          <p:nvPr/>
        </p:nvSpPr>
        <p:spPr>
          <a:xfrm>
            <a:off x="9982200" y="1031134"/>
            <a:ext cx="201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./components/Child01.vue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4490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부모 </a:t>
            </a:r>
            <a:r>
              <a:rPr lang="en-US" altLang="ko-KR" sz="3200" dirty="0"/>
              <a:t>Component</a:t>
            </a:r>
            <a:r>
              <a:rPr lang="ko-KR" altLang="en-US" sz="3200" dirty="0"/>
              <a:t>에서 자식 </a:t>
            </a:r>
            <a:r>
              <a:rPr lang="en-US" altLang="ko-KR" sz="3200" dirty="0"/>
              <a:t>Component</a:t>
            </a:r>
            <a:r>
              <a:rPr lang="ko-KR" altLang="en-US" sz="3200" dirty="0"/>
              <a:t>의 데이터 동기화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89"/>
            <a:ext cx="5669633" cy="5272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……..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&lt;h2&gt;{{</a:t>
            </a:r>
            <a:r>
              <a:rPr lang="en-US" altLang="ko-KR" sz="1100" dirty="0" err="1">
                <a:solidFill>
                  <a:srgbClr val="FF0000"/>
                </a:solidFill>
              </a:rPr>
              <a:t>childMessage</a:t>
            </a:r>
            <a:r>
              <a:rPr lang="en-US" altLang="ko-KR" sz="1100" dirty="0">
                <a:solidFill>
                  <a:srgbClr val="FF0000"/>
                </a:solidFill>
              </a:rPr>
              <a:t>}}&lt;/h2&gt;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&lt;Child02 ref=“child02_component” /&gt;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&lt;button type=“button” @click=“</a:t>
            </a:r>
            <a:r>
              <a:rPr lang="en-US" altLang="ko-KR" sz="1100" dirty="0" err="1">
                <a:solidFill>
                  <a:srgbClr val="FF0000"/>
                </a:solidFill>
              </a:rPr>
              <a:t>showChildData</a:t>
            </a:r>
            <a:r>
              <a:rPr lang="en-US" altLang="ko-KR" sz="1100" dirty="0">
                <a:solidFill>
                  <a:srgbClr val="FF0000"/>
                </a:solidFill>
              </a:rPr>
              <a:t>”&gt;</a:t>
            </a:r>
            <a:r>
              <a:rPr lang="ko-KR" altLang="en-US" sz="1100" dirty="0">
                <a:solidFill>
                  <a:srgbClr val="FF0000"/>
                </a:solidFill>
              </a:rPr>
              <a:t>부모데이터 확인 버튼</a:t>
            </a:r>
            <a:r>
              <a:rPr lang="en-US" altLang="ko-KR" sz="1100" dirty="0">
                <a:solidFill>
                  <a:srgbClr val="FF0000"/>
                </a:solidFill>
              </a:rPr>
              <a:t>&lt;/button&gt;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&lt;/template&gt;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……….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Import Child02 from ’./components/Child02.vue’;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export default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name: ’App’,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components: { ’page-title’: </a:t>
            </a:r>
            <a:r>
              <a:rPr lang="en-US" altLang="ko-KR" sz="1100" dirty="0" err="1">
                <a:solidFill>
                  <a:schemeClr val="tx1"/>
                </a:solidFill>
              </a:rPr>
              <a:t>PageTitle</a:t>
            </a:r>
            <a:r>
              <a:rPr lang="en-US" altLang="ko-KR" sz="1100" dirty="0">
                <a:solidFill>
                  <a:schemeClr val="tx1"/>
                </a:solidFill>
              </a:rPr>
              <a:t>, Child, Child01, </a:t>
            </a:r>
            <a:r>
              <a:rPr lang="en-US" altLang="ko-KR" sz="1100" dirty="0">
                <a:solidFill>
                  <a:srgbClr val="FF0000"/>
                </a:solidFill>
              </a:rPr>
              <a:t>Child02</a:t>
            </a:r>
            <a:r>
              <a:rPr lang="en-US" altLang="ko-KR" sz="1100" dirty="0">
                <a:solidFill>
                  <a:schemeClr val="tx1"/>
                </a:solidFill>
              </a:rPr>
              <a:t> },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computed: {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msg() {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return this.$refs.child02_component.msg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data()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return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</a:t>
            </a:r>
            <a:r>
              <a:rPr lang="en-US" altLang="ko-KR" sz="1100" dirty="0" err="1">
                <a:solidFill>
                  <a:schemeClr val="tx1"/>
                </a:solidFill>
              </a:rPr>
              <a:t>parentMessage</a:t>
            </a:r>
            <a:r>
              <a:rPr lang="en-US" altLang="ko-KR" sz="1100" dirty="0">
                <a:solidFill>
                  <a:schemeClr val="tx1"/>
                </a:solidFill>
              </a:rPr>
              <a:t>: ‘’,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</a:t>
            </a:r>
            <a:r>
              <a:rPr lang="en-US" altLang="ko-KR" sz="1100" dirty="0" err="1">
                <a:solidFill>
                  <a:srgbClr val="FF0000"/>
                </a:solidFill>
              </a:rPr>
              <a:t>childMessage</a:t>
            </a:r>
            <a:r>
              <a:rPr lang="en-US" altLang="ko-KR" sz="1100" dirty="0">
                <a:solidFill>
                  <a:srgbClr val="FF0000"/>
                </a:solidFill>
              </a:rPr>
              <a:t>: ‘’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};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methods: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.…….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</a:t>
            </a:r>
            <a:r>
              <a:rPr lang="en-US" altLang="ko-KR" sz="1100" dirty="0" err="1">
                <a:solidFill>
                  <a:srgbClr val="FF0000"/>
                </a:solidFill>
              </a:rPr>
              <a:t>showChildData</a:t>
            </a:r>
            <a:r>
              <a:rPr lang="en-US" altLang="ko-KR" sz="1100" dirty="0">
                <a:solidFill>
                  <a:srgbClr val="FF0000"/>
                </a:solidFill>
              </a:rPr>
              <a:t>() {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      alert(this.msg);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</a:t>
            </a:r>
            <a:r>
              <a:rPr lang="en-US" altLang="ko-KR" sz="1100" dirty="0" err="1">
                <a:solidFill>
                  <a:srgbClr val="FF0000"/>
                </a:solidFill>
              </a:rPr>
              <a:t>this.childMessage</a:t>
            </a:r>
            <a:r>
              <a:rPr lang="en-US" altLang="ko-KR" sz="1100" dirty="0">
                <a:solidFill>
                  <a:srgbClr val="FF0000"/>
                </a:solidFill>
              </a:rPr>
              <a:t> = this.msg;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   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&lt;/script&gt;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&lt;style&gt;&lt;/style&gt;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5991367" y="1326289"/>
            <a:ext cx="5904301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&lt;button type="button" @click="</a:t>
            </a:r>
            <a:r>
              <a:rPr lang="en-US" altLang="ko-KR" sz="1100" dirty="0" err="1">
                <a:solidFill>
                  <a:schemeClr val="tx1"/>
                </a:solidFill>
              </a:rPr>
              <a:t>changData</a:t>
            </a:r>
            <a:r>
              <a:rPr lang="en-US" altLang="ko-KR" sz="1100" dirty="0">
                <a:solidFill>
                  <a:schemeClr val="tx1"/>
                </a:solidFill>
              </a:rPr>
              <a:t>"&gt;</a:t>
            </a:r>
            <a:r>
              <a:rPr lang="ko-KR" altLang="en-US" sz="1100" dirty="0">
                <a:solidFill>
                  <a:schemeClr val="tx1"/>
                </a:solidFill>
              </a:rPr>
              <a:t>자식</a:t>
            </a:r>
            <a:r>
              <a:rPr lang="en-US" altLang="ko-KR" sz="1100" dirty="0">
                <a:solidFill>
                  <a:schemeClr val="tx1"/>
                </a:solidFill>
              </a:rPr>
              <a:t>02 </a:t>
            </a:r>
            <a:r>
              <a:rPr lang="ko-KR" altLang="en-US" sz="1100" dirty="0">
                <a:solidFill>
                  <a:schemeClr val="tx1"/>
                </a:solidFill>
              </a:rPr>
              <a:t>컴포넌트 데이터 변경</a:t>
            </a:r>
            <a:r>
              <a:rPr lang="en-US" altLang="ko-KR" sz="11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&lt;/div&gt;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&lt;/template&gt;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export default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name:'',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components: {},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data(){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return{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msg: ’</a:t>
            </a:r>
            <a:r>
              <a:rPr lang="ko-KR" altLang="en-US" sz="1100" dirty="0">
                <a:solidFill>
                  <a:schemeClr val="tx1"/>
                </a:solidFill>
              </a:rPr>
              <a:t>자식</a:t>
            </a:r>
            <a:r>
              <a:rPr lang="en-US" altLang="ko-KR" sz="1100" dirty="0">
                <a:solidFill>
                  <a:schemeClr val="tx1"/>
                </a:solidFill>
              </a:rPr>
              <a:t>02</a:t>
            </a:r>
            <a:r>
              <a:rPr lang="ko-KR" altLang="en-US" sz="1100" dirty="0">
                <a:solidFill>
                  <a:schemeClr val="tx1"/>
                </a:solidFill>
              </a:rPr>
              <a:t> 데이터 원본</a:t>
            </a:r>
            <a:r>
              <a:rPr lang="en-US" altLang="ko-KR" sz="1100" dirty="0">
                <a:solidFill>
                  <a:schemeClr val="tx1"/>
                </a:solidFill>
              </a:rPr>
              <a:t>'</a:t>
            </a:r>
            <a:endParaRPr lang="ko-KR" altLang="en-US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    </a:t>
            </a:r>
            <a:r>
              <a:rPr lang="en-US" altLang="ko-KR" sz="1100" dirty="0">
                <a:solidFill>
                  <a:schemeClr val="tx1"/>
                </a:solidFill>
              </a:rPr>
              <a:t>};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},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methods: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</a:t>
            </a:r>
            <a:r>
              <a:rPr lang="en-US" altLang="ko-KR" sz="1100" dirty="0" err="1">
                <a:solidFill>
                  <a:schemeClr val="tx1"/>
                </a:solidFill>
              </a:rPr>
              <a:t>changData</a:t>
            </a:r>
            <a:r>
              <a:rPr lang="en-US" altLang="ko-KR" sz="1100" dirty="0">
                <a:solidFill>
                  <a:schemeClr val="tx1"/>
                </a:solidFill>
              </a:rPr>
              <a:t>() 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  this.msg = '</a:t>
            </a:r>
            <a:r>
              <a:rPr lang="ko-KR" altLang="en-US" sz="1100" dirty="0">
                <a:solidFill>
                  <a:schemeClr val="tx1"/>
                </a:solidFill>
              </a:rPr>
              <a:t>자식</a:t>
            </a:r>
            <a:r>
              <a:rPr lang="en-US" altLang="ko-KR" sz="1100" dirty="0">
                <a:solidFill>
                  <a:schemeClr val="tx1"/>
                </a:solidFill>
              </a:rPr>
              <a:t>02 </a:t>
            </a:r>
            <a:r>
              <a:rPr lang="ko-KR" altLang="en-US" sz="1100" dirty="0">
                <a:solidFill>
                  <a:schemeClr val="tx1"/>
                </a:solidFill>
              </a:rPr>
              <a:t>컴포넌트에서 데이터 변경이 일어 났습니다</a:t>
            </a:r>
            <a:r>
              <a:rPr lang="en-US" altLang="ko-KR" sz="1100" dirty="0">
                <a:solidFill>
                  <a:schemeClr val="tx1"/>
                </a:solidFill>
              </a:rPr>
              <a:t>.';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  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&lt;/script&gt;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&lt;style scoped&gt;</a:t>
            </a: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&lt;/style&gt;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B3510-326E-4C55-9432-A1CAEE483D1A}"/>
              </a:ext>
            </a:extLst>
          </p:cNvPr>
          <p:cNvSpPr txBox="1"/>
          <p:nvPr/>
        </p:nvSpPr>
        <p:spPr>
          <a:xfrm>
            <a:off x="4626866" y="1066800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App.vue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77F9A-6411-4693-8540-786E25DC608A}"/>
              </a:ext>
            </a:extLst>
          </p:cNvPr>
          <p:cNvSpPr txBox="1"/>
          <p:nvPr/>
        </p:nvSpPr>
        <p:spPr>
          <a:xfrm>
            <a:off x="9982200" y="1031134"/>
            <a:ext cx="201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./components/Child02.vue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188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외부 패키지 사용하기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90"/>
            <a:ext cx="6919325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현재 작업 폴더에서 실행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$ </a:t>
            </a: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 install  --save  sweetalert2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$ </a:t>
            </a: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 install  --save  vue-sweetalert2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[main.js </a:t>
            </a:r>
            <a:r>
              <a:rPr lang="ko-KR" altLang="en-US" sz="1400" b="1" dirty="0">
                <a:solidFill>
                  <a:schemeClr val="tx1"/>
                </a:solidFill>
              </a:rPr>
              <a:t>파일 편집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import { </a:t>
            </a:r>
            <a:r>
              <a:rPr lang="en-US" altLang="ko-KR" sz="1400" dirty="0" err="1">
                <a:solidFill>
                  <a:schemeClr val="tx1"/>
                </a:solidFill>
              </a:rPr>
              <a:t>createApp</a:t>
            </a:r>
            <a:r>
              <a:rPr lang="en-US" altLang="ko-KR" sz="1400" dirty="0">
                <a:solidFill>
                  <a:schemeClr val="tx1"/>
                </a:solidFill>
              </a:rPr>
              <a:t> } from '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import App from './</a:t>
            </a:r>
            <a:r>
              <a:rPr lang="en-US" altLang="ko-KR" sz="1400" dirty="0" err="1">
                <a:solidFill>
                  <a:schemeClr val="tx1"/>
                </a:solidFill>
              </a:rPr>
              <a:t>App.vue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import router from './router'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import store from './store'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import VueSweetalert2 from 'vue-sweetalert2'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import 'sweetalert2/</a:t>
            </a:r>
            <a:r>
              <a:rPr lang="en-US" altLang="ko-KR" sz="1400" dirty="0" err="1">
                <a:solidFill>
                  <a:srgbClr val="FF0000"/>
                </a:solidFill>
              </a:rPr>
              <a:t>dist</a:t>
            </a:r>
            <a:r>
              <a:rPr lang="en-US" altLang="ko-KR" sz="1400" dirty="0">
                <a:solidFill>
                  <a:srgbClr val="FF0000"/>
                </a:solidFill>
              </a:rPr>
              <a:t>/sweetalert2.min.css'</a:t>
            </a:r>
          </a:p>
          <a:p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i="1" dirty="0">
                <a:solidFill>
                  <a:schemeClr val="tx1"/>
                </a:solidFill>
              </a:rPr>
              <a:t>// </a:t>
            </a:r>
            <a:r>
              <a:rPr lang="en-US" altLang="ko-KR" sz="1400" i="1" dirty="0" err="1">
                <a:solidFill>
                  <a:schemeClr val="tx1"/>
                </a:solidFill>
              </a:rPr>
              <a:t>createApp</a:t>
            </a:r>
            <a:r>
              <a:rPr lang="en-US" altLang="ko-KR" sz="1400" i="1" dirty="0">
                <a:solidFill>
                  <a:schemeClr val="tx1"/>
                </a:solidFill>
              </a:rPr>
              <a:t>(App).use(store).use(router).mount('#app')</a:t>
            </a:r>
            <a:endParaRPr lang="en-US" altLang="ko-KR" sz="1400" dirty="0">
              <a:solidFill>
                <a:schemeClr val="tx1"/>
              </a:solidFill>
            </a:endParaRPr>
          </a:p>
          <a:p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const app = </a:t>
            </a:r>
            <a:r>
              <a:rPr lang="en-US" altLang="ko-KR" sz="1400" b="1" dirty="0" err="1">
                <a:solidFill>
                  <a:schemeClr val="tx1"/>
                </a:solidFill>
              </a:rPr>
              <a:t>createApp</a:t>
            </a:r>
            <a:r>
              <a:rPr lang="en-US" altLang="ko-KR" sz="1400" dirty="0">
                <a:solidFill>
                  <a:schemeClr val="tx1"/>
                </a:solidFill>
              </a:rPr>
              <a:t>(App);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app.</a:t>
            </a:r>
            <a:r>
              <a:rPr lang="en-US" altLang="ko-KR" sz="1400" b="1" dirty="0" err="1">
                <a:solidFill>
                  <a:schemeClr val="tx1"/>
                </a:solidFill>
              </a:rPr>
              <a:t>use</a:t>
            </a:r>
            <a:r>
              <a:rPr lang="en-US" altLang="ko-KR" sz="1400" dirty="0">
                <a:solidFill>
                  <a:schemeClr val="tx1"/>
                </a:solidFill>
              </a:rPr>
              <a:t>(router);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app.</a:t>
            </a:r>
            <a:r>
              <a:rPr lang="en-US" altLang="ko-KR" sz="1400" b="1" dirty="0" err="1">
                <a:solidFill>
                  <a:srgbClr val="FF0000"/>
                </a:solidFill>
              </a:rPr>
              <a:t>use</a:t>
            </a:r>
            <a:r>
              <a:rPr lang="en-US" altLang="ko-KR" sz="1400" dirty="0">
                <a:solidFill>
                  <a:srgbClr val="FF0000"/>
                </a:solidFill>
              </a:rPr>
              <a:t>(VueSweetalert2);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app.</a:t>
            </a:r>
            <a:r>
              <a:rPr lang="en-US" altLang="ko-KR" sz="1400" b="1" dirty="0" err="1">
                <a:solidFill>
                  <a:schemeClr val="tx1"/>
                </a:solidFill>
              </a:rPr>
              <a:t>mount</a:t>
            </a:r>
            <a:r>
              <a:rPr lang="en-US" altLang="ko-KR" sz="1400" dirty="0">
                <a:solidFill>
                  <a:schemeClr val="tx1"/>
                </a:solidFill>
              </a:rPr>
              <a:t>('#app’);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7241059" y="1326289"/>
            <a:ext cx="4654609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export default 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data(){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    return{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</a:t>
            </a:r>
            <a:r>
              <a:rPr lang="en-US" altLang="ko-KR" sz="900" dirty="0" err="1">
                <a:solidFill>
                  <a:schemeClr val="tx1"/>
                </a:solidFill>
              </a:rPr>
              <a:t>userInfo</a:t>
            </a:r>
            <a:r>
              <a:rPr lang="en-US" altLang="ko-KR" sz="900" dirty="0">
                <a:solidFill>
                  <a:schemeClr val="tx1"/>
                </a:solidFill>
              </a:rPr>
              <a:t>: 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       name: '',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       age: 0,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      job: ‘’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   </a:t>
            </a:r>
            <a:r>
              <a:rPr lang="en-US" altLang="ko-KR" sz="900" dirty="0" err="1">
                <a:solidFill>
                  <a:schemeClr val="tx1"/>
                </a:solidFill>
              </a:rPr>
              <a:t>userList</a:t>
            </a:r>
            <a:r>
              <a:rPr lang="en-US" altLang="ko-KR" sz="900" dirty="0">
                <a:solidFill>
                  <a:schemeClr val="tx1"/>
                </a:solidFill>
              </a:rPr>
              <a:t>: [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    {name:'</a:t>
            </a:r>
            <a:r>
              <a:rPr lang="ko-KR" altLang="en-US" sz="900" dirty="0">
                <a:solidFill>
                  <a:schemeClr val="tx1"/>
                </a:solidFill>
              </a:rPr>
              <a:t>이순신</a:t>
            </a:r>
            <a:r>
              <a:rPr lang="en-US" altLang="ko-KR" sz="900" dirty="0">
                <a:solidFill>
                  <a:schemeClr val="tx1"/>
                </a:solidFill>
              </a:rPr>
              <a:t>', age:'45', job:'</a:t>
            </a:r>
            <a:r>
              <a:rPr lang="ko-KR" altLang="en-US" sz="900" dirty="0">
                <a:solidFill>
                  <a:schemeClr val="tx1"/>
                </a:solidFill>
              </a:rPr>
              <a:t>장수</a:t>
            </a:r>
            <a:r>
              <a:rPr lang="en-US" altLang="ko-KR" sz="900" dirty="0">
                <a:solidFill>
                  <a:schemeClr val="tx1"/>
                </a:solidFill>
              </a:rPr>
              <a:t>'},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  {name:'</a:t>
            </a:r>
            <a:r>
              <a:rPr lang="ko-KR" altLang="en-US" sz="900" dirty="0">
                <a:solidFill>
                  <a:schemeClr val="tx1"/>
                </a:solidFill>
              </a:rPr>
              <a:t>문익점</a:t>
            </a:r>
            <a:r>
              <a:rPr lang="en-US" altLang="ko-KR" sz="900" dirty="0">
                <a:solidFill>
                  <a:schemeClr val="tx1"/>
                </a:solidFill>
              </a:rPr>
              <a:t>', age:'54', job:'</a:t>
            </a:r>
            <a:r>
              <a:rPr lang="ko-KR" altLang="en-US" sz="900" dirty="0">
                <a:solidFill>
                  <a:schemeClr val="tx1"/>
                </a:solidFill>
              </a:rPr>
              <a:t>학자</a:t>
            </a:r>
            <a:r>
              <a:rPr lang="en-US" altLang="ko-KR" sz="900" dirty="0">
                <a:solidFill>
                  <a:schemeClr val="tx1"/>
                </a:solidFill>
              </a:rPr>
              <a:t>'}      ]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    };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 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 methods: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  </a:t>
            </a:r>
            <a:r>
              <a:rPr lang="en-US" altLang="ko-KR" sz="900" dirty="0" err="1">
                <a:solidFill>
                  <a:schemeClr val="tx1"/>
                </a:solidFill>
              </a:rPr>
              <a:t>saveUserInfo</a:t>
            </a:r>
            <a:r>
              <a:rPr lang="en-US" altLang="ko-KR" sz="900" dirty="0">
                <a:solidFill>
                  <a:schemeClr val="tx1"/>
                </a:solidFill>
              </a:rPr>
              <a:t>()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   if (this.userInfo.name == '')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    return this.$</a:t>
            </a:r>
            <a:r>
              <a:rPr lang="en-US" altLang="ko-KR" sz="900" dirty="0" err="1">
                <a:solidFill>
                  <a:schemeClr val="tx1"/>
                </a:solidFill>
              </a:rPr>
              <a:t>swal</a:t>
            </a:r>
            <a:r>
              <a:rPr lang="en-US" altLang="ko-KR" sz="900" dirty="0">
                <a:solidFill>
                  <a:schemeClr val="tx1"/>
                </a:solidFill>
              </a:rPr>
              <a:t>("</a:t>
            </a:r>
            <a:r>
              <a:rPr lang="ko-KR" altLang="en-US" sz="900" dirty="0">
                <a:solidFill>
                  <a:schemeClr val="tx1"/>
                </a:solidFill>
              </a:rPr>
              <a:t>사용자 이름을 입력하세요</a:t>
            </a:r>
            <a:r>
              <a:rPr lang="en-US" altLang="ko-KR" sz="900" dirty="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if (</a:t>
            </a:r>
            <a:r>
              <a:rPr lang="en-US" altLang="ko-KR" sz="900" dirty="0" err="1">
                <a:solidFill>
                  <a:schemeClr val="tx1"/>
                </a:solidFill>
              </a:rPr>
              <a:t>this.userInfo.age</a:t>
            </a:r>
            <a:r>
              <a:rPr lang="en-US" altLang="ko-KR" sz="900" dirty="0">
                <a:solidFill>
                  <a:schemeClr val="tx1"/>
                </a:solidFill>
              </a:rPr>
              <a:t> == 0 || </a:t>
            </a:r>
            <a:r>
              <a:rPr lang="en-US" altLang="ko-KR" sz="900" dirty="0" err="1">
                <a:solidFill>
                  <a:schemeClr val="tx1"/>
                </a:solidFill>
              </a:rPr>
              <a:t>this.userInfo.age</a:t>
            </a:r>
            <a:r>
              <a:rPr lang="en-US" altLang="ko-KR" sz="900" dirty="0">
                <a:solidFill>
                  <a:schemeClr val="tx1"/>
                </a:solidFill>
              </a:rPr>
              <a:t> == '')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  return this.$</a:t>
            </a:r>
            <a:r>
              <a:rPr lang="en-US" altLang="ko-KR" sz="900" dirty="0" err="1">
                <a:solidFill>
                  <a:schemeClr val="tx1"/>
                </a:solidFill>
              </a:rPr>
              <a:t>swal</a:t>
            </a:r>
            <a:r>
              <a:rPr lang="en-US" altLang="ko-KR" sz="900" dirty="0">
                <a:solidFill>
                  <a:schemeClr val="tx1"/>
                </a:solidFill>
              </a:rPr>
              <a:t>("</a:t>
            </a:r>
            <a:r>
              <a:rPr lang="ko-KR" altLang="en-US" sz="900" dirty="0">
                <a:solidFill>
                  <a:schemeClr val="tx1"/>
                </a:solidFill>
              </a:rPr>
              <a:t>사용자 나이를 입력하세요</a:t>
            </a:r>
            <a:r>
              <a:rPr lang="en-US" altLang="ko-KR" sz="900" dirty="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 }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      const result = </a:t>
            </a:r>
            <a:r>
              <a:rPr lang="en-US" altLang="ko-KR" sz="900" dirty="0" err="1">
                <a:solidFill>
                  <a:schemeClr val="tx1"/>
                </a:solidFill>
              </a:rPr>
              <a:t>this.saveData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this.userInfo</a:t>
            </a:r>
            <a:r>
              <a:rPr lang="en-US" altLang="ko-KR" sz="9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if (result) alert("</a:t>
            </a:r>
            <a:r>
              <a:rPr lang="ko-KR" altLang="en-US" sz="900" dirty="0">
                <a:solidFill>
                  <a:schemeClr val="tx1"/>
                </a:solidFill>
              </a:rPr>
              <a:t>사용자 정보가 생성되었습니다</a:t>
            </a:r>
            <a:r>
              <a:rPr lang="en-US" altLang="ko-KR" sz="900" dirty="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</a:t>
            </a:r>
            <a:r>
              <a:rPr lang="en-US" altLang="ko-KR" sz="900" dirty="0" err="1">
                <a:solidFill>
                  <a:schemeClr val="tx1"/>
                </a:solidFill>
              </a:rPr>
              <a:t>saveData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i="1" dirty="0">
                <a:solidFill>
                  <a:schemeClr val="tx1"/>
                </a:solidFill>
              </a:rPr>
              <a:t>params</a:t>
            </a:r>
            <a:r>
              <a:rPr lang="en-US" altLang="ko-KR" sz="900" dirty="0">
                <a:solidFill>
                  <a:schemeClr val="tx1"/>
                </a:solidFill>
              </a:rPr>
              <a:t>) 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</a:t>
            </a:r>
            <a:r>
              <a:rPr lang="en-US" altLang="ko-KR" sz="900" dirty="0" err="1">
                <a:solidFill>
                  <a:schemeClr val="tx1"/>
                </a:solidFill>
              </a:rPr>
              <a:t>this.userList.push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i="1" dirty="0">
                <a:solidFill>
                  <a:schemeClr val="tx1"/>
                </a:solidFill>
              </a:rPr>
              <a:t>params</a:t>
            </a:r>
            <a:r>
              <a:rPr lang="en-US" altLang="ko-KR" sz="9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const result = true;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  return result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  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&lt;/script&gt;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&lt;style scoped&gt;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&lt;/style&gt;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개발환경 구성 및 설치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95968F-A6A8-4EB8-8EF8-825040C45427}"/>
              </a:ext>
            </a:extLst>
          </p:cNvPr>
          <p:cNvSpPr/>
          <p:nvPr/>
        </p:nvSpPr>
        <p:spPr>
          <a:xfrm>
            <a:off x="338667" y="1187807"/>
            <a:ext cx="113389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1. Node.js</a:t>
            </a:r>
            <a:r>
              <a:rPr lang="ko-KR" altLang="en-US" sz="1600" b="1" dirty="0">
                <a:solidFill>
                  <a:srgbClr val="002060"/>
                </a:solidFill>
              </a:rPr>
              <a:t>가 설치되어 있으면 설치 도구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npm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r>
              <a:rPr lang="ko-KR" altLang="en-US" sz="1600" b="1" dirty="0">
                <a:solidFill>
                  <a:srgbClr val="002060"/>
                </a:solidFill>
              </a:rPr>
              <a:t>는 이미 설치되어 있는 것이며 아래 명령으로 각각의 버전 확인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400" dirty="0"/>
              <a:t>    $ node</a:t>
            </a:r>
            <a:r>
              <a:rPr lang="ko-KR" altLang="en-US" sz="1400" dirty="0"/>
              <a:t> </a:t>
            </a:r>
            <a:r>
              <a:rPr lang="en-US" altLang="ko-KR" sz="1400" dirty="0"/>
              <a:t>–v</a:t>
            </a:r>
          </a:p>
          <a:p>
            <a:r>
              <a:rPr lang="en-US" altLang="ko-KR" sz="1400" dirty="0"/>
              <a:t>    $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–v</a:t>
            </a:r>
          </a:p>
          <a:p>
            <a:endParaRPr lang="en-US" altLang="ko-KR" sz="1400" dirty="0"/>
          </a:p>
          <a:p>
            <a:r>
              <a:rPr lang="en-US" altLang="ko-KR" sz="1600" b="1" dirty="0">
                <a:solidFill>
                  <a:srgbClr val="002060"/>
                </a:solidFill>
                <a:latin typeface="+mn-ea"/>
                <a:cs typeface="Arial" panose="020B0604020202020204" pitchFamily="34" charset="0"/>
              </a:rPr>
              <a:t>2. vue.js (v3) </a:t>
            </a:r>
            <a:r>
              <a:rPr lang="ko-KR" altLang="en-US" sz="1600" b="1" dirty="0">
                <a:solidFill>
                  <a:srgbClr val="002060"/>
                </a:solidFill>
                <a:latin typeface="+mn-ea"/>
                <a:cs typeface="Arial" panose="020B0604020202020204" pitchFamily="34" charset="0"/>
              </a:rPr>
              <a:t>홈페이지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  <a:cs typeface="Arial" panose="020B0604020202020204" pitchFamily="34" charset="0"/>
                <a:hlinkClick r:id="rId3"/>
              </a:rPr>
              <a:t>https://v3.vuejs.org/</a:t>
            </a:r>
            <a:r>
              <a:rPr lang="en-US" altLang="ko-KR" sz="1600" dirty="0">
                <a:solidFill>
                  <a:srgbClr val="002060"/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endParaRPr lang="en-US" altLang="ko-KR" sz="1600" dirty="0"/>
          </a:p>
          <a:p>
            <a:r>
              <a:rPr lang="en-US" altLang="ko-KR" sz="1600" b="1" dirty="0">
                <a:solidFill>
                  <a:srgbClr val="002060"/>
                </a:solidFill>
              </a:rPr>
              <a:t>3. </a:t>
            </a:r>
            <a:r>
              <a:rPr lang="ko-KR" altLang="en-US" sz="1600" b="1" dirty="0">
                <a:solidFill>
                  <a:srgbClr val="002060"/>
                </a:solidFill>
              </a:rPr>
              <a:t>각자 원하는 위치에 </a:t>
            </a:r>
            <a:r>
              <a:rPr lang="en-US" altLang="ko-KR" sz="1600" b="1" dirty="0" err="1">
                <a:solidFill>
                  <a:srgbClr val="002060"/>
                </a:solidFill>
              </a:rPr>
              <a:t>vue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폴더 생성하고 그 위치에 </a:t>
            </a:r>
            <a:r>
              <a:rPr lang="en-US" altLang="ko-KR" sz="1600" b="1" dirty="0">
                <a:solidFill>
                  <a:srgbClr val="002060"/>
                </a:solidFill>
              </a:rPr>
              <a:t>“</a:t>
            </a:r>
            <a:r>
              <a:rPr lang="ko-KR" altLang="en-US" sz="1600" b="1" dirty="0">
                <a:solidFill>
                  <a:srgbClr val="002060"/>
                </a:solidFill>
              </a:rPr>
              <a:t>명령 프롬프트</a:t>
            </a:r>
            <a:r>
              <a:rPr lang="en-US" altLang="ko-KR" sz="1600" b="1" dirty="0">
                <a:solidFill>
                  <a:srgbClr val="002060"/>
                </a:solidFill>
              </a:rPr>
              <a:t>” </a:t>
            </a:r>
            <a:r>
              <a:rPr lang="ko-KR" altLang="en-US" sz="1600" b="1" dirty="0">
                <a:solidFill>
                  <a:srgbClr val="002060"/>
                </a:solidFill>
              </a:rPr>
              <a:t>실행 후 아래 명령 실행</a:t>
            </a:r>
            <a:endParaRPr lang="en-US" altLang="ko-KR" sz="1600" dirty="0"/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 C:\…\…\vue&gt; </a:t>
            </a:r>
            <a:r>
              <a:rPr lang="en-US" altLang="ko-KR" sz="1600" b="1" dirty="0" err="1">
                <a:solidFill>
                  <a:srgbClr val="FF0000"/>
                </a:solidFill>
              </a:rPr>
              <a:t>npm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install –g @</a:t>
            </a:r>
            <a:r>
              <a:rPr lang="en-US" altLang="ko-KR" sz="1600" b="1" dirty="0" err="1">
                <a:solidFill>
                  <a:srgbClr val="FF0000"/>
                </a:solidFill>
              </a:rPr>
              <a:t>vue</a:t>
            </a:r>
            <a:r>
              <a:rPr lang="en-US" altLang="ko-KR" sz="1600" b="1" dirty="0">
                <a:solidFill>
                  <a:srgbClr val="FF0000"/>
                </a:solidFill>
              </a:rPr>
              <a:t>/cli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4. Chrome Store</a:t>
            </a:r>
            <a:r>
              <a:rPr lang="ko-KR" altLang="en-US" sz="1600" b="1" dirty="0">
                <a:solidFill>
                  <a:srgbClr val="002060"/>
                </a:solidFill>
              </a:rPr>
              <a:t>에서 </a:t>
            </a:r>
            <a:r>
              <a:rPr lang="en-US" altLang="ko-KR" sz="1600" b="1" dirty="0">
                <a:solidFill>
                  <a:srgbClr val="002060"/>
                </a:solidFill>
              </a:rPr>
              <a:t>“Vue </a:t>
            </a:r>
            <a:r>
              <a:rPr lang="en-US" altLang="ko-KR" sz="1600" b="1" dirty="0" err="1">
                <a:solidFill>
                  <a:srgbClr val="002060"/>
                </a:solidFill>
              </a:rPr>
              <a:t>DevTools</a:t>
            </a:r>
            <a:r>
              <a:rPr lang="en-US" altLang="ko-KR" sz="1600" b="1" dirty="0">
                <a:solidFill>
                  <a:srgbClr val="002060"/>
                </a:solidFill>
              </a:rPr>
              <a:t>” </a:t>
            </a:r>
            <a:r>
              <a:rPr lang="ko-KR" altLang="en-US" sz="1600" b="1" dirty="0">
                <a:solidFill>
                  <a:srgbClr val="002060"/>
                </a:solidFill>
              </a:rPr>
              <a:t>설치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5. VS Code</a:t>
            </a:r>
            <a:r>
              <a:rPr lang="ko-KR" altLang="en-US" sz="1600" b="1" dirty="0">
                <a:solidFill>
                  <a:srgbClr val="002060"/>
                </a:solidFill>
              </a:rPr>
              <a:t>에 위에서 생성한 </a:t>
            </a:r>
            <a:r>
              <a:rPr lang="en-US" altLang="ko-KR" sz="1600" b="1" dirty="0" err="1">
                <a:solidFill>
                  <a:srgbClr val="002060"/>
                </a:solidFill>
              </a:rPr>
              <a:t>vue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폴더를 </a:t>
            </a:r>
            <a:r>
              <a:rPr lang="en-US" altLang="ko-KR" sz="1600" b="1" dirty="0">
                <a:solidFill>
                  <a:srgbClr val="002060"/>
                </a:solidFill>
              </a:rPr>
              <a:t>“Add Folder to Workspace…”</a:t>
            </a:r>
            <a:r>
              <a:rPr lang="ko-KR" altLang="en-US" sz="1600" b="1" dirty="0">
                <a:solidFill>
                  <a:srgbClr val="002060"/>
                </a:solidFill>
              </a:rPr>
              <a:t>으로 등록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  <a:latin typeface="Spoqa Han Sans"/>
              </a:rPr>
              <a:t>6. Visual Studio Code</a:t>
            </a:r>
            <a:r>
              <a:rPr lang="ko-KR" altLang="en-US" sz="1600" b="1" dirty="0">
                <a:solidFill>
                  <a:srgbClr val="002060"/>
                </a:solidFill>
                <a:latin typeface="Spoqa Han Sans"/>
              </a:rPr>
              <a:t>에 아래 </a:t>
            </a:r>
            <a:r>
              <a:rPr lang="en-US" altLang="ko-KR" sz="1600" b="1" dirty="0">
                <a:solidFill>
                  <a:srgbClr val="002060"/>
                </a:solidFill>
                <a:latin typeface="Spoqa Han Sans"/>
              </a:rPr>
              <a:t>3</a:t>
            </a:r>
            <a:r>
              <a:rPr lang="ko-KR" altLang="en-US" sz="1600" b="1" dirty="0">
                <a:solidFill>
                  <a:srgbClr val="002060"/>
                </a:solidFill>
                <a:latin typeface="Spoqa Han Sans"/>
              </a:rPr>
              <a:t>가지 </a:t>
            </a:r>
            <a:r>
              <a:rPr lang="en-US" altLang="ko-KR" sz="1600" b="1" dirty="0">
                <a:solidFill>
                  <a:srgbClr val="002060"/>
                </a:solidFill>
                <a:latin typeface="Spoqa Han Sans"/>
              </a:rPr>
              <a:t>Plug-in </a:t>
            </a:r>
            <a:r>
              <a:rPr lang="ko-KR" altLang="en-US" sz="1600" b="1" dirty="0">
                <a:solidFill>
                  <a:srgbClr val="002060"/>
                </a:solidFill>
                <a:latin typeface="Spoqa Han Sans"/>
              </a:rPr>
              <a:t>설치</a:t>
            </a:r>
            <a:endParaRPr lang="en-US" altLang="ko-KR" sz="1600" b="1" dirty="0">
              <a:solidFill>
                <a:srgbClr val="002060"/>
              </a:solidFill>
              <a:latin typeface="Spoqa Han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Spoqa Ha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</a:t>
            </a:r>
            <a:r>
              <a:rPr lang="en-US" altLang="ko-KR" sz="1400" dirty="0" err="1">
                <a:latin typeface="Spoqa Han Sans"/>
              </a:rPr>
              <a:t>etur</a:t>
            </a:r>
            <a:r>
              <a:rPr lang="en-US" altLang="ko-KR" sz="1400" dirty="0">
                <a:latin typeface="Spoqa Han Sans"/>
              </a:rPr>
              <a:t> (by Pine Wu)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Spoqa Ha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Prettier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Spoqa Ha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Vue3 Snippet</a:t>
            </a:r>
            <a:endParaRPr lang="en-US" altLang="ko-KR" sz="1400" dirty="0">
              <a:latin typeface="Spoqa Han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ko-KR" sz="1600" dirty="0">
              <a:solidFill>
                <a:srgbClr val="71AFD0"/>
              </a:solidFill>
              <a:latin typeface="Spoqa Han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File -&gt; Preference -&gt; Settings -&gt; </a:t>
            </a:r>
            <a:r>
              <a:rPr lang="ko-KR" altLang="en-US" sz="1600" dirty="0">
                <a:solidFill>
                  <a:srgbClr val="FF0000"/>
                </a:solidFill>
              </a:rPr>
              <a:t>우측 상단 버튼 </a:t>
            </a:r>
            <a:r>
              <a:rPr lang="en-US" altLang="ko-KR" sz="1600" dirty="0">
                <a:solidFill>
                  <a:srgbClr val="FF0000"/>
                </a:solidFill>
              </a:rPr>
              <a:t>(Open Settings JSON)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EC54B-A613-4351-A388-DECC9F39775A}"/>
              </a:ext>
            </a:extLst>
          </p:cNvPr>
          <p:cNvSpPr txBox="1"/>
          <p:nvPr/>
        </p:nvSpPr>
        <p:spPr>
          <a:xfrm>
            <a:off x="7386784" y="4755912"/>
            <a:ext cx="3064476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 err="1">
                <a:solidFill>
                  <a:srgbClr val="FF0000"/>
                </a:solidFill>
              </a:rPr>
              <a:t>files.autoSave</a:t>
            </a:r>
            <a:r>
              <a:rPr lang="en-US" altLang="ko-KR" sz="1400" dirty="0">
                <a:solidFill>
                  <a:srgbClr val="FF0000"/>
                </a:solidFill>
              </a:rPr>
              <a:t>": "</a:t>
            </a:r>
            <a:r>
              <a:rPr lang="en-US" altLang="ko-KR" sz="1400" dirty="0" err="1">
                <a:solidFill>
                  <a:srgbClr val="FF0000"/>
                </a:solidFill>
              </a:rPr>
              <a:t>afterDelay</a:t>
            </a:r>
            <a:r>
              <a:rPr lang="en-US" altLang="ko-KR" sz="1400" dirty="0">
                <a:solidFill>
                  <a:srgbClr val="FF0000"/>
                </a:solidFill>
              </a:rPr>
              <a:t>",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 err="1">
                <a:solidFill>
                  <a:srgbClr val="FF0000"/>
                </a:solidFill>
              </a:rPr>
              <a:t>files.associations</a:t>
            </a:r>
            <a:r>
              <a:rPr lang="en-US" altLang="ko-KR" sz="1400" dirty="0">
                <a:solidFill>
                  <a:srgbClr val="FF0000"/>
                </a:solidFill>
              </a:rPr>
              <a:t>": {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        "*.</a:t>
            </a:r>
            <a:r>
              <a:rPr lang="en-US" altLang="ko-KR" sz="1400" dirty="0" err="1">
                <a:solidFill>
                  <a:srgbClr val="FF0000"/>
                </a:solidFill>
              </a:rPr>
              <a:t>vue</a:t>
            </a:r>
            <a:r>
              <a:rPr lang="en-US" altLang="ko-KR" sz="1400" dirty="0">
                <a:solidFill>
                  <a:srgbClr val="FF0000"/>
                </a:solidFill>
              </a:rPr>
              <a:t>": "html"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    },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 err="1">
                <a:solidFill>
                  <a:srgbClr val="FF0000"/>
                </a:solidFill>
              </a:rPr>
              <a:t>vetur.validation.template</a:t>
            </a:r>
            <a:r>
              <a:rPr lang="en-US" altLang="ko-KR" sz="1400" dirty="0">
                <a:solidFill>
                  <a:srgbClr val="FF0000"/>
                </a:solidFill>
              </a:rPr>
              <a:t>": false,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 err="1">
                <a:solidFill>
                  <a:srgbClr val="FF0000"/>
                </a:solidFill>
              </a:rPr>
              <a:t>vetur.validation.script</a:t>
            </a:r>
            <a:r>
              <a:rPr lang="en-US" altLang="ko-KR" sz="1400" dirty="0">
                <a:solidFill>
                  <a:srgbClr val="FF0000"/>
                </a:solidFill>
              </a:rPr>
              <a:t>": false,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 err="1">
                <a:solidFill>
                  <a:srgbClr val="FF0000"/>
                </a:solidFill>
              </a:rPr>
              <a:t>vetur.validation.style</a:t>
            </a:r>
            <a:r>
              <a:rPr lang="en-US" altLang="ko-KR" sz="1400" dirty="0">
                <a:solidFill>
                  <a:srgbClr val="FF0000"/>
                </a:solidFill>
              </a:rPr>
              <a:t>": false,</a:t>
            </a:r>
          </a:p>
        </p:txBody>
      </p:sp>
    </p:spTree>
    <p:extLst>
      <p:ext uri="{BB962C8B-B14F-4D97-AF65-F5344CB8AC3E}">
        <p14:creationId xmlns:p14="http://schemas.microsoft.com/office/powerpoint/2010/main" val="3275441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json-server &amp; </a:t>
            </a:r>
            <a:r>
              <a:rPr lang="en-US" altLang="ko-KR" sz="3200" dirty="0" err="1"/>
              <a:t>axios</a:t>
            </a:r>
            <a:r>
              <a:rPr lang="ko-KR" altLang="en-US" sz="3200" dirty="0"/>
              <a:t> 설치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174811" y="1185331"/>
            <a:ext cx="11720857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json server </a:t>
            </a:r>
            <a:r>
              <a:rPr lang="ko-KR" altLang="en-US" sz="1200" dirty="0"/>
              <a:t>는 아주 짧은 시간에 </a:t>
            </a:r>
            <a:r>
              <a:rPr lang="en-US" altLang="ko-KR" sz="1200" dirty="0"/>
              <a:t>REST API </a:t>
            </a:r>
            <a:r>
              <a:rPr lang="ko-KR" altLang="en-US" sz="1200" dirty="0"/>
              <a:t>를 구축해주는 라이브러리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ko-KR" altLang="en-US" sz="1200" dirty="0"/>
              <a:t>하지만</a:t>
            </a:r>
            <a:r>
              <a:rPr lang="en-US" altLang="ko-KR" sz="1200" dirty="0"/>
              <a:t>, REST API </a:t>
            </a:r>
            <a:r>
              <a:rPr lang="ko-KR" altLang="en-US" sz="1200" dirty="0"/>
              <a:t>서버의 기본적인 기능을 대부분 갖추고 있어 개발용으로는 용이하나 프로덕션 전용은 아님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ko-KR" altLang="en-US" sz="1200" dirty="0"/>
              <a:t>프로토타입을 만들거나</a:t>
            </a:r>
            <a:r>
              <a:rPr lang="en-US" altLang="ko-KR" sz="1200" dirty="0"/>
              <a:t>, </a:t>
            </a:r>
            <a:r>
              <a:rPr lang="ko-KR" altLang="en-US" sz="1200" dirty="0"/>
              <a:t>지금처럼 공부를 위하여 서버가 필요할 때에 사용하면 아주 적당한 도구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[ json-server</a:t>
            </a:r>
            <a:r>
              <a:rPr lang="ko-KR" altLang="en-US" sz="1400" b="1" dirty="0">
                <a:solidFill>
                  <a:srgbClr val="FF0000"/>
                </a:solidFill>
              </a:rPr>
              <a:t> 설치 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ko-KR" sz="1400" dirty="0"/>
              <a:t>$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 install  -g  json-server</a:t>
            </a:r>
          </a:p>
          <a:p>
            <a:pPr marL="0" indent="0">
              <a:buNone/>
            </a:pPr>
            <a:r>
              <a:rPr lang="en-US" altLang="ko-KR" sz="1400" dirty="0"/>
              <a:t>$ json-server  --version</a:t>
            </a:r>
          </a:p>
          <a:p>
            <a:pPr marL="0" indent="0">
              <a:buNone/>
            </a:pPr>
            <a:r>
              <a:rPr lang="en-US" altLang="ko-KR" sz="1400" dirty="0"/>
              <a:t>$ json-server  --watch  ./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db</a:t>
            </a:r>
            <a:r>
              <a:rPr lang="en-US" altLang="ko-KR" sz="1400" dirty="0"/>
              <a:t>/</a:t>
            </a:r>
            <a:r>
              <a:rPr lang="en-US" altLang="ko-KR" sz="1400" dirty="0" err="1"/>
              <a:t>data.json</a:t>
            </a:r>
            <a:r>
              <a:rPr lang="en-US" altLang="ko-KR" sz="1400" dirty="0"/>
              <a:t>  --port 3005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*** </a:t>
            </a:r>
            <a:r>
              <a:rPr lang="ko-KR" altLang="en-US" sz="1400" dirty="0"/>
              <a:t>접속테스트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http://localhost:3005/product</a:t>
            </a:r>
          </a:p>
          <a:p>
            <a:pPr marL="0" indent="0">
              <a:buNone/>
            </a:pPr>
            <a:r>
              <a:rPr lang="en-US" altLang="ko-KR" sz="1400" dirty="0"/>
              <a:t>http://localhost:3005/product?product_name=</a:t>
            </a:r>
            <a:r>
              <a:rPr lang="ko-KR" altLang="en-US" sz="1400" dirty="0"/>
              <a:t>마우스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[ </a:t>
            </a:r>
            <a:r>
              <a:rPr lang="en-US" altLang="ko-KR" sz="1400" b="1" dirty="0" err="1">
                <a:solidFill>
                  <a:srgbClr val="FF0000"/>
                </a:solidFill>
              </a:rPr>
              <a:t>axios</a:t>
            </a:r>
            <a:r>
              <a:rPr lang="ko-KR" altLang="en-US" sz="1400" b="1" dirty="0">
                <a:solidFill>
                  <a:srgbClr val="FF0000"/>
                </a:solidFill>
              </a:rPr>
              <a:t> 설치 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ko-KR" sz="1400" dirty="0"/>
              <a:t>$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 install  --save  </a:t>
            </a:r>
            <a:r>
              <a:rPr lang="en-US" altLang="ko-KR" sz="1400" dirty="0" err="1"/>
              <a:t>axios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 </a:t>
            </a:r>
            <a:r>
              <a:rPr lang="en-US" altLang="ko-KR" sz="1400" dirty="0" err="1"/>
              <a:t>axios</a:t>
            </a:r>
            <a:r>
              <a:rPr lang="en-US" altLang="ko-KR" sz="1400" dirty="0"/>
              <a:t>  --version</a:t>
            </a:r>
          </a:p>
        </p:txBody>
      </p:sp>
    </p:spTree>
    <p:extLst>
      <p:ext uri="{BB962C8B-B14F-4D97-AF65-F5344CB8AC3E}">
        <p14:creationId xmlns:p14="http://schemas.microsoft.com/office/powerpoint/2010/main" val="1517708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조회 화면 </a:t>
            </a:r>
            <a:r>
              <a:rPr lang="en-US" altLang="ko-KR" sz="3200" dirty="0"/>
              <a:t>(from json-server)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04F37F-5E4E-4180-819D-6AD17A360543}"/>
              </a:ext>
            </a:extLst>
          </p:cNvPr>
          <p:cNvSpPr/>
          <p:nvPr/>
        </p:nvSpPr>
        <p:spPr>
          <a:xfrm>
            <a:off x="321734" y="1326290"/>
            <a:ext cx="6186159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&lt;template&gt;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&lt;div&gt;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&lt;button type="button" @click="</a:t>
            </a:r>
            <a:r>
              <a:rPr lang="en-US" altLang="ko-KR" sz="1200" dirty="0" err="1">
                <a:solidFill>
                  <a:schemeClr val="tx1"/>
                </a:solidFill>
              </a:rPr>
              <a:t>getProductList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r>
              <a:rPr lang="en-US" altLang="ko-KR" sz="1200" dirty="0">
                <a:solidFill>
                  <a:schemeClr val="tx1"/>
                </a:solidFill>
              </a:rPr>
              <a:t>&lt;/button&gt;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&lt;table&gt;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    &lt;tr&gt;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  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제 품 명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&gt;&amp;</a:t>
            </a:r>
            <a:r>
              <a:rPr lang="en-US" altLang="ko-KR" sz="1200" dirty="0" err="1">
                <a:solidFill>
                  <a:schemeClr val="tx1"/>
                </a:solidFill>
              </a:rPr>
              <a:t>nbsp</a:t>
            </a:r>
            <a:r>
              <a:rPr lang="en-US" altLang="ko-KR" sz="1200" dirty="0">
                <a:solidFill>
                  <a:schemeClr val="tx1"/>
                </a:solidFill>
              </a:rPr>
              <a:t>;&amp;</a:t>
            </a:r>
            <a:r>
              <a:rPr lang="en-US" altLang="ko-KR" sz="1200" dirty="0" err="1">
                <a:solidFill>
                  <a:schemeClr val="tx1"/>
                </a:solidFill>
              </a:rPr>
              <a:t>nbsp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  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제품가격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&gt;&amp;</a:t>
            </a:r>
            <a:r>
              <a:rPr lang="en-US" altLang="ko-KR" sz="1200" dirty="0" err="1">
                <a:solidFill>
                  <a:schemeClr val="tx1"/>
                </a:solidFill>
              </a:rPr>
              <a:t>nbsp</a:t>
            </a:r>
            <a:r>
              <a:rPr lang="en-US" altLang="ko-KR" sz="1200" dirty="0">
                <a:solidFill>
                  <a:schemeClr val="tx1"/>
                </a:solidFill>
              </a:rPr>
              <a:t>;&amp;</a:t>
            </a:r>
            <a:r>
              <a:rPr lang="en-US" altLang="ko-KR" sz="1200" dirty="0" err="1">
                <a:solidFill>
                  <a:schemeClr val="tx1"/>
                </a:solidFill>
              </a:rPr>
              <a:t>nbsp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  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배 송 료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&gt;&amp;</a:t>
            </a:r>
            <a:r>
              <a:rPr lang="en-US" altLang="ko-KR" sz="1200" dirty="0" err="1">
                <a:solidFill>
                  <a:schemeClr val="tx1"/>
                </a:solidFill>
              </a:rPr>
              <a:t>nbsp</a:t>
            </a:r>
            <a:r>
              <a:rPr lang="en-US" altLang="ko-KR" sz="1200" dirty="0">
                <a:solidFill>
                  <a:schemeClr val="tx1"/>
                </a:solidFill>
              </a:rPr>
              <a:t>;&amp;</a:t>
            </a:r>
            <a:r>
              <a:rPr lang="en-US" altLang="ko-KR" sz="1200" dirty="0" err="1">
                <a:solidFill>
                  <a:schemeClr val="tx1"/>
                </a:solidFill>
              </a:rPr>
              <a:t>nbsp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  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카테고리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&gt;&amp;</a:t>
            </a:r>
            <a:r>
              <a:rPr lang="en-US" altLang="ko-KR" sz="1200" dirty="0" err="1">
                <a:solidFill>
                  <a:schemeClr val="tx1"/>
                </a:solidFill>
              </a:rPr>
              <a:t>nbsp</a:t>
            </a:r>
            <a:r>
              <a:rPr lang="en-US" altLang="ko-KR" sz="1200" dirty="0">
                <a:solidFill>
                  <a:schemeClr val="tx1"/>
                </a:solidFill>
              </a:rPr>
              <a:t>;&amp;</a:t>
            </a:r>
            <a:r>
              <a:rPr lang="en-US" altLang="ko-KR" sz="1200" dirty="0" err="1">
                <a:solidFill>
                  <a:schemeClr val="tx1"/>
                </a:solidFill>
              </a:rPr>
              <a:t>nbsp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    &lt;/tr&gt;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  &lt;/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  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    &lt;tr :key="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" v-for="(product, 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) in </a:t>
            </a:r>
            <a:r>
              <a:rPr lang="en-US" altLang="ko-KR" sz="1200" dirty="0" err="1">
                <a:solidFill>
                  <a:schemeClr val="tx1"/>
                </a:solidFill>
              </a:rPr>
              <a:t>productList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      &lt;td&gt;{{</a:t>
            </a:r>
            <a:r>
              <a:rPr lang="en-US" altLang="ko-KR" sz="1200" dirty="0" err="1">
                <a:solidFill>
                  <a:schemeClr val="tx1"/>
                </a:solidFill>
              </a:rPr>
              <a:t>product.product_name</a:t>
            </a:r>
            <a:r>
              <a:rPr lang="en-US" altLang="ko-KR" sz="1200" dirty="0">
                <a:solidFill>
                  <a:schemeClr val="tx1"/>
                </a:solidFill>
              </a:rPr>
              <a:t>}}&lt;/td&gt;&amp;</a:t>
            </a:r>
            <a:r>
              <a:rPr lang="en-US" altLang="ko-KR" sz="1200" dirty="0" err="1">
                <a:solidFill>
                  <a:schemeClr val="tx1"/>
                </a:solidFill>
              </a:rPr>
              <a:t>nbsp</a:t>
            </a:r>
            <a:r>
              <a:rPr lang="en-US" altLang="ko-KR" sz="1200" dirty="0">
                <a:solidFill>
                  <a:schemeClr val="tx1"/>
                </a:solidFill>
              </a:rPr>
              <a:t>;&amp;</a:t>
            </a:r>
            <a:r>
              <a:rPr lang="en-US" altLang="ko-KR" sz="1200" dirty="0" err="1">
                <a:solidFill>
                  <a:schemeClr val="tx1"/>
                </a:solidFill>
              </a:rPr>
              <a:t>nbsp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      &lt;td&gt;{{</a:t>
            </a:r>
            <a:r>
              <a:rPr lang="en-US" altLang="ko-KR" sz="1200" dirty="0" err="1">
                <a:solidFill>
                  <a:schemeClr val="tx1"/>
                </a:solidFill>
              </a:rPr>
              <a:t>product.price</a:t>
            </a:r>
            <a:r>
              <a:rPr lang="en-US" altLang="ko-KR" sz="1200" dirty="0">
                <a:solidFill>
                  <a:schemeClr val="tx1"/>
                </a:solidFill>
              </a:rPr>
              <a:t>}}&lt;/td&gt;&amp;</a:t>
            </a:r>
            <a:r>
              <a:rPr lang="en-US" altLang="ko-KR" sz="1200" dirty="0" err="1">
                <a:solidFill>
                  <a:schemeClr val="tx1"/>
                </a:solidFill>
              </a:rPr>
              <a:t>nbsp</a:t>
            </a:r>
            <a:r>
              <a:rPr lang="en-US" altLang="ko-KR" sz="1200" dirty="0">
                <a:solidFill>
                  <a:schemeClr val="tx1"/>
                </a:solidFill>
              </a:rPr>
              <a:t>;&amp;</a:t>
            </a:r>
            <a:r>
              <a:rPr lang="en-US" altLang="ko-KR" sz="1200" dirty="0" err="1">
                <a:solidFill>
                  <a:schemeClr val="tx1"/>
                </a:solidFill>
              </a:rPr>
              <a:t>nbsp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      &lt;td&gt;{{</a:t>
            </a:r>
            <a:r>
              <a:rPr lang="en-US" altLang="ko-KR" sz="1200" dirty="0" err="1">
                <a:solidFill>
                  <a:schemeClr val="tx1"/>
                </a:solidFill>
              </a:rPr>
              <a:t>product.delivery_price</a:t>
            </a:r>
            <a:r>
              <a:rPr lang="en-US" altLang="ko-KR" sz="1200" dirty="0">
                <a:solidFill>
                  <a:schemeClr val="tx1"/>
                </a:solidFill>
              </a:rPr>
              <a:t>}}&lt;/td&gt;&amp;</a:t>
            </a:r>
            <a:r>
              <a:rPr lang="en-US" altLang="ko-KR" sz="1200" dirty="0" err="1">
                <a:solidFill>
                  <a:schemeClr val="tx1"/>
                </a:solidFill>
              </a:rPr>
              <a:t>nbsp</a:t>
            </a:r>
            <a:r>
              <a:rPr lang="en-US" altLang="ko-KR" sz="1200" dirty="0">
                <a:solidFill>
                  <a:schemeClr val="tx1"/>
                </a:solidFill>
              </a:rPr>
              <a:t>;&amp;</a:t>
            </a:r>
            <a:r>
              <a:rPr lang="en-US" altLang="ko-KR" sz="1200" dirty="0" err="1">
                <a:solidFill>
                  <a:schemeClr val="tx1"/>
                </a:solidFill>
              </a:rPr>
              <a:t>nbsp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      &lt;td&gt;{{</a:t>
            </a:r>
            <a:r>
              <a:rPr lang="en-US" altLang="ko-KR" sz="1200" dirty="0" err="1">
                <a:solidFill>
                  <a:schemeClr val="tx1"/>
                </a:solidFill>
              </a:rPr>
              <a:t>product.category</a:t>
            </a:r>
            <a:r>
              <a:rPr lang="en-US" altLang="ko-KR" sz="1200" dirty="0">
                <a:solidFill>
                  <a:schemeClr val="tx1"/>
                </a:solidFill>
              </a:rPr>
              <a:t>}}&lt;/td&gt;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    &lt;/tr&gt;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  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  &lt;/table&gt;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  &lt;/div&gt;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&lt;/template&gt;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6507893" y="1326289"/>
            <a:ext cx="5387776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&lt;script&gt;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import </a:t>
            </a:r>
            <a:r>
              <a:rPr lang="en-US" altLang="ko-KR" sz="1100" dirty="0" err="1">
                <a:solidFill>
                  <a:schemeClr val="tx1"/>
                </a:solidFill>
              </a:rPr>
              <a:t>axios</a:t>
            </a:r>
            <a:r>
              <a:rPr lang="en-US" altLang="ko-KR" sz="1100" dirty="0">
                <a:solidFill>
                  <a:schemeClr val="tx1"/>
                </a:solidFill>
              </a:rPr>
              <a:t> from '</a:t>
            </a:r>
            <a:r>
              <a:rPr lang="en-US" altLang="ko-KR" sz="1100" dirty="0" err="1">
                <a:solidFill>
                  <a:schemeClr val="tx1"/>
                </a:solidFill>
              </a:rPr>
              <a:t>axios</a:t>
            </a:r>
            <a:r>
              <a:rPr lang="en-US" altLang="ko-KR" sz="1100" dirty="0">
                <a:solidFill>
                  <a:schemeClr val="tx1"/>
                </a:solidFill>
              </a:rPr>
              <a:t>';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export default {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data(){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  return{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    </a:t>
            </a:r>
            <a:r>
              <a:rPr lang="en-US" altLang="ko-KR" sz="1100" dirty="0" err="1">
                <a:solidFill>
                  <a:schemeClr val="tx1"/>
                </a:solidFill>
              </a:rPr>
              <a:t>productList</a:t>
            </a:r>
            <a:r>
              <a:rPr lang="en-US" altLang="ko-KR" sz="1100" dirty="0">
                <a:solidFill>
                  <a:schemeClr val="tx1"/>
                </a:solidFill>
              </a:rPr>
              <a:t>: []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  };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},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methods: {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  async </a:t>
            </a:r>
            <a:r>
              <a:rPr lang="en-US" altLang="ko-KR" sz="1100" dirty="0" err="1">
                <a:solidFill>
                  <a:schemeClr val="tx1"/>
                </a:solidFill>
              </a:rPr>
              <a:t>getProductList</a:t>
            </a:r>
            <a:r>
              <a:rPr lang="en-US" altLang="ko-KR" sz="1100" dirty="0">
                <a:solidFill>
                  <a:schemeClr val="tx1"/>
                </a:solidFill>
              </a:rPr>
              <a:t>(){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    </a:t>
            </a:r>
            <a:r>
              <a:rPr lang="en-US" altLang="ko-KR" sz="1100" dirty="0" err="1">
                <a:solidFill>
                  <a:schemeClr val="tx1"/>
                </a:solidFill>
              </a:rPr>
              <a:t>this.productList</a:t>
            </a:r>
            <a:r>
              <a:rPr lang="en-US" altLang="ko-KR" sz="1100" dirty="0">
                <a:solidFill>
                  <a:schemeClr val="tx1"/>
                </a:solidFill>
              </a:rPr>
              <a:t> = await </a:t>
            </a:r>
            <a:r>
              <a:rPr lang="en-US" altLang="ko-KR" sz="1100" dirty="0" err="1">
                <a:solidFill>
                  <a:schemeClr val="tx1"/>
                </a:solidFill>
              </a:rPr>
              <a:t>this.api</a:t>
            </a:r>
            <a:r>
              <a:rPr lang="en-US" altLang="ko-KR" sz="1100" dirty="0">
                <a:solidFill>
                  <a:schemeClr val="tx1"/>
                </a:solidFill>
              </a:rPr>
              <a:t>('http://localhost:3005/product', 'get’, {});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    console.log(</a:t>
            </a:r>
            <a:r>
              <a:rPr lang="en-US" altLang="ko-KR" sz="1100" dirty="0" err="1">
                <a:solidFill>
                  <a:schemeClr val="tx1"/>
                </a:solidFill>
              </a:rPr>
              <a:t>this.productList</a:t>
            </a:r>
            <a:r>
              <a:rPr lang="en-US" altLang="ko-KR" sz="11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  },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  async </a:t>
            </a:r>
            <a:r>
              <a:rPr lang="en-US" altLang="ko-KR" sz="1100" dirty="0" err="1">
                <a:solidFill>
                  <a:schemeClr val="tx1"/>
                </a:solidFill>
              </a:rPr>
              <a:t>api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i="1" dirty="0" err="1">
                <a:solidFill>
                  <a:schemeClr val="tx1"/>
                </a:solidFill>
              </a:rPr>
              <a:t>url</a:t>
            </a:r>
            <a:r>
              <a:rPr lang="en-US" altLang="ko-KR" sz="1100" dirty="0">
                <a:solidFill>
                  <a:schemeClr val="tx1"/>
                </a:solidFill>
              </a:rPr>
              <a:t>, </a:t>
            </a:r>
            <a:r>
              <a:rPr lang="en-US" altLang="ko-KR" sz="1100" i="1" dirty="0">
                <a:solidFill>
                  <a:schemeClr val="tx1"/>
                </a:solidFill>
              </a:rPr>
              <a:t>method</a:t>
            </a:r>
            <a:r>
              <a:rPr lang="en-US" altLang="ko-KR" sz="1100" dirty="0">
                <a:solidFill>
                  <a:schemeClr val="tx1"/>
                </a:solidFill>
              </a:rPr>
              <a:t>, </a:t>
            </a:r>
            <a:r>
              <a:rPr lang="en-US" altLang="ko-KR" sz="1100" i="1" dirty="0">
                <a:solidFill>
                  <a:schemeClr val="tx1"/>
                </a:solidFill>
              </a:rPr>
              <a:t>data</a:t>
            </a:r>
            <a:r>
              <a:rPr lang="en-US" altLang="ko-KR" sz="1100" dirty="0">
                <a:solidFill>
                  <a:schemeClr val="tx1"/>
                </a:solidFill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    return (await </a:t>
            </a:r>
            <a:r>
              <a:rPr lang="en-US" altLang="ko-KR" sz="1100" dirty="0" err="1">
                <a:solidFill>
                  <a:schemeClr val="tx1"/>
                </a:solidFill>
              </a:rPr>
              <a:t>axios</a:t>
            </a:r>
            <a:r>
              <a:rPr lang="en-US" altLang="ko-KR" sz="1100" dirty="0">
                <a:solidFill>
                  <a:schemeClr val="tx1"/>
                </a:solidFill>
              </a:rPr>
              <a:t>({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      method: </a:t>
            </a:r>
            <a:r>
              <a:rPr lang="en-US" altLang="ko-KR" sz="1100" i="1" dirty="0">
                <a:solidFill>
                  <a:schemeClr val="tx1"/>
                </a:solidFill>
              </a:rPr>
              <a:t>method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      url: </a:t>
            </a:r>
            <a:r>
              <a:rPr lang="en-US" altLang="ko-KR" sz="1100" i="1" dirty="0" err="1">
                <a:solidFill>
                  <a:schemeClr val="tx1"/>
                </a:solidFill>
              </a:rPr>
              <a:t>url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      data: </a:t>
            </a:r>
            <a:r>
              <a:rPr lang="en-US" altLang="ko-KR" sz="1100" i="1" dirty="0">
                <a:solidFill>
                  <a:schemeClr val="tx1"/>
                </a:solidFill>
              </a:rPr>
              <a:t>data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    }).catch(</a:t>
            </a:r>
            <a:r>
              <a:rPr lang="en-US" altLang="ko-KR" sz="1100" i="1" dirty="0">
                <a:solidFill>
                  <a:schemeClr val="tx1"/>
                </a:solidFill>
              </a:rPr>
              <a:t>e</a:t>
            </a:r>
            <a:r>
              <a:rPr lang="en-US" altLang="ko-KR" sz="1100" dirty="0">
                <a:solidFill>
                  <a:schemeClr val="tx1"/>
                </a:solidFill>
              </a:rPr>
              <a:t> =&gt; {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      console.log(</a:t>
            </a:r>
            <a:r>
              <a:rPr lang="en-US" altLang="ko-KR" sz="1100" i="1" dirty="0">
                <a:solidFill>
                  <a:schemeClr val="tx1"/>
                </a:solidFill>
              </a:rPr>
              <a:t>e</a:t>
            </a:r>
            <a:r>
              <a:rPr lang="en-US" altLang="ko-KR" sz="11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    })).data;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  }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  }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&lt;/script&gt;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&lt;style scoped&gt;&lt;/style&gt;</a:t>
            </a:r>
          </a:p>
          <a:p>
            <a:pPr>
              <a:lnSpc>
                <a:spcPct val="120000"/>
              </a:lnSpc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5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slot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174812" y="1185331"/>
            <a:ext cx="5535557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&lt;template&gt;</a:t>
            </a:r>
          </a:p>
          <a:p>
            <a:pPr marL="0" indent="0">
              <a:buNone/>
            </a:pPr>
            <a:r>
              <a:rPr lang="en-US" altLang="ko-KR" sz="1100" dirty="0"/>
              <a:t>  &lt;</a:t>
            </a:r>
            <a:r>
              <a:rPr lang="en-US" altLang="ko-KR" sz="1100" dirty="0" err="1"/>
              <a:t>SlotUseModalLayout</a:t>
            </a:r>
            <a:r>
              <a:rPr lang="en-US" altLang="ko-KR" sz="1100" dirty="0"/>
              <a:t> /&gt;</a:t>
            </a:r>
          </a:p>
          <a:p>
            <a:pPr marL="0" indent="0">
              <a:buNone/>
            </a:pPr>
            <a:r>
              <a:rPr lang="en-US" altLang="ko-KR" sz="1100" dirty="0"/>
              <a:t>&lt;/template&gt;</a:t>
            </a:r>
          </a:p>
          <a:p>
            <a:pPr marL="0" indent="0">
              <a:buNone/>
            </a:pPr>
            <a:br>
              <a:rPr lang="en-US" altLang="ko-KR" sz="1100" dirty="0"/>
            </a:br>
            <a:r>
              <a:rPr lang="en-US" altLang="ko-KR" sz="1100" dirty="0"/>
              <a:t>&lt;script&gt;</a:t>
            </a:r>
          </a:p>
          <a:p>
            <a:pPr marL="0" indent="0">
              <a:buNone/>
            </a:pPr>
            <a:r>
              <a:rPr lang="en-US" altLang="ko-KR" sz="1100" dirty="0"/>
              <a:t>import </a:t>
            </a:r>
            <a:r>
              <a:rPr lang="en-US" altLang="ko-KR" sz="1100" dirty="0" err="1"/>
              <a:t>SlotUseModalLayout</a:t>
            </a:r>
            <a:r>
              <a:rPr lang="en-US" altLang="ko-KR" sz="1100" dirty="0"/>
              <a:t> from './components/</a:t>
            </a:r>
            <a:r>
              <a:rPr lang="en-US" altLang="ko-KR" sz="1100" dirty="0" err="1"/>
              <a:t>SlotUseModalLayout.vue</a:t>
            </a:r>
            <a:r>
              <a:rPr lang="en-US" altLang="ko-KR" sz="1100" dirty="0"/>
              <a:t>'</a:t>
            </a:r>
          </a:p>
          <a:p>
            <a:pPr marL="0" indent="0">
              <a:buNone/>
            </a:pPr>
            <a:br>
              <a:rPr lang="en-US" altLang="ko-KR" sz="1100" dirty="0"/>
            </a:br>
            <a:r>
              <a:rPr lang="en-US" altLang="ko-KR" sz="1100" dirty="0"/>
              <a:t>export default {</a:t>
            </a:r>
          </a:p>
          <a:p>
            <a:pPr marL="0" indent="0">
              <a:buNone/>
            </a:pPr>
            <a:r>
              <a:rPr lang="en-US" altLang="ko-KR" sz="1100" dirty="0"/>
              <a:t>  name: 'App',</a:t>
            </a:r>
          </a:p>
          <a:p>
            <a:pPr marL="0" indent="0">
              <a:buNone/>
            </a:pPr>
            <a:r>
              <a:rPr lang="en-US" altLang="ko-KR" sz="1100" dirty="0"/>
              <a:t>  components: {</a:t>
            </a:r>
          </a:p>
          <a:p>
            <a:pPr marL="0" indent="0">
              <a:buNone/>
            </a:pPr>
            <a:r>
              <a:rPr lang="en-US" altLang="ko-KR" sz="1100" dirty="0"/>
              <a:t>    </a:t>
            </a:r>
            <a:r>
              <a:rPr lang="en-US" altLang="ko-KR" sz="1100" dirty="0" err="1"/>
              <a:t>SlotUseModalLayout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  }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&lt;/script&gt;</a:t>
            </a:r>
          </a:p>
          <a:p>
            <a:pPr marL="0" indent="0">
              <a:buNone/>
            </a:pPr>
            <a:br>
              <a:rPr lang="en-US" altLang="ko-KR" sz="1100" dirty="0"/>
            </a:br>
            <a:r>
              <a:rPr lang="en-US" altLang="ko-KR" sz="1100" dirty="0"/>
              <a:t>&lt;style&gt;&lt;/style&gt;</a:t>
            </a:r>
          </a:p>
          <a:p>
            <a:pPr marL="0" indent="0">
              <a:buNone/>
            </a:pPr>
            <a:br>
              <a:rPr lang="en-US" altLang="ko-KR" sz="1200" dirty="0"/>
            </a:b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79A62CB-DA48-469B-8623-B9FC40AB2F8D}"/>
              </a:ext>
            </a:extLst>
          </p:cNvPr>
          <p:cNvSpPr txBox="1">
            <a:spLocks/>
          </p:cNvSpPr>
          <p:nvPr/>
        </p:nvSpPr>
        <p:spPr>
          <a:xfrm>
            <a:off x="5710370" y="1185330"/>
            <a:ext cx="3571160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&lt;template&gt;</a:t>
            </a:r>
          </a:p>
          <a:p>
            <a:pPr marL="0" indent="0">
              <a:buNone/>
            </a:pPr>
            <a:r>
              <a:rPr lang="en-US" altLang="ko-KR" dirty="0"/>
              <a:t>  &lt;modal-layout&gt;</a:t>
            </a:r>
          </a:p>
          <a:p>
            <a:pPr marL="0" indent="0">
              <a:buNone/>
            </a:pPr>
            <a:r>
              <a:rPr lang="en-US" altLang="ko-KR" dirty="0"/>
              <a:t>    &lt;template </a:t>
            </a:r>
            <a:r>
              <a:rPr lang="en-US" altLang="ko-KR" dirty="0" err="1">
                <a:solidFill>
                  <a:srgbClr val="FF0000"/>
                </a:solidFill>
              </a:rPr>
              <a:t>v-slot:header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      </a:t>
            </a:r>
            <a:r>
              <a:rPr lang="en-US" altLang="ko-KR" dirty="0">
                <a:solidFill>
                  <a:srgbClr val="FF0000"/>
                </a:solidFill>
              </a:rPr>
              <a:t>&lt;h1&gt;</a:t>
            </a:r>
            <a:r>
              <a:rPr lang="ko-KR" altLang="en-US" dirty="0">
                <a:solidFill>
                  <a:srgbClr val="FF0000"/>
                </a:solidFill>
              </a:rPr>
              <a:t>팝업 타이틀</a:t>
            </a:r>
            <a:r>
              <a:rPr lang="en-US" altLang="ko-KR" dirty="0">
                <a:solidFill>
                  <a:srgbClr val="FF0000"/>
                </a:solidFill>
              </a:rPr>
              <a:t>&lt;/h1&gt;</a:t>
            </a:r>
            <a:r>
              <a:rPr lang="en-US" altLang="ko-KR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    &lt;/template&gt;</a:t>
            </a:r>
          </a:p>
          <a:p>
            <a:pPr marL="0" indent="0">
              <a:buNone/>
            </a:pPr>
            <a:r>
              <a:rPr lang="en-US" altLang="ko-KR" dirty="0"/>
              <a:t>    &lt;template </a:t>
            </a:r>
            <a:r>
              <a:rPr lang="en-US" altLang="ko-KR" dirty="0" err="1">
                <a:solidFill>
                  <a:srgbClr val="FF0000"/>
                </a:solidFill>
              </a:rPr>
              <a:t>v-slot:default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      </a:t>
            </a:r>
            <a:r>
              <a:rPr lang="en-US" altLang="ko-KR" dirty="0">
                <a:solidFill>
                  <a:srgbClr val="FF0000"/>
                </a:solidFill>
              </a:rPr>
              <a:t>&lt;p&gt;</a:t>
            </a:r>
            <a:r>
              <a:rPr lang="ko-KR" altLang="en-US" dirty="0">
                <a:solidFill>
                  <a:srgbClr val="FF0000"/>
                </a:solidFill>
              </a:rPr>
              <a:t>팝업 콘텐트 </a:t>
            </a:r>
            <a:r>
              <a:rPr lang="en-US" altLang="ko-KR" dirty="0">
                <a:solidFill>
                  <a:srgbClr val="FF0000"/>
                </a:solidFill>
              </a:rPr>
              <a:t>1&lt;/p&gt;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      &lt;p&gt;</a:t>
            </a:r>
            <a:r>
              <a:rPr lang="ko-KR" altLang="en-US" dirty="0">
                <a:solidFill>
                  <a:srgbClr val="FF0000"/>
                </a:solidFill>
              </a:rPr>
              <a:t>팝업 콘텐트 </a:t>
            </a:r>
            <a:r>
              <a:rPr lang="en-US" altLang="ko-KR" dirty="0">
                <a:solidFill>
                  <a:srgbClr val="FF0000"/>
                </a:solidFill>
              </a:rPr>
              <a:t>2&lt;/p&gt;</a:t>
            </a:r>
          </a:p>
          <a:p>
            <a:pPr marL="0" indent="0">
              <a:buNone/>
            </a:pPr>
            <a:r>
              <a:rPr lang="en-US" altLang="ko-KR" dirty="0"/>
              <a:t>    &lt;/template&gt;</a:t>
            </a:r>
          </a:p>
          <a:p>
            <a:pPr marL="0" indent="0">
              <a:buNone/>
            </a:pPr>
            <a:r>
              <a:rPr lang="en-US" altLang="ko-KR" dirty="0"/>
              <a:t>    &lt;template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r>
              <a:rPr lang="en-US" altLang="ko-KR" dirty="0" err="1">
                <a:solidFill>
                  <a:srgbClr val="FF0000"/>
                </a:solidFill>
              </a:rPr>
              <a:t>v-slot:footer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      </a:t>
            </a:r>
            <a:r>
              <a:rPr lang="en-US" altLang="ko-KR" dirty="0">
                <a:solidFill>
                  <a:srgbClr val="FF0000"/>
                </a:solidFill>
              </a:rPr>
              <a:t>&lt;button type="button"&gt;</a:t>
            </a:r>
            <a:r>
              <a:rPr lang="ko-KR" altLang="en-US" dirty="0">
                <a:solidFill>
                  <a:srgbClr val="FF0000"/>
                </a:solidFill>
              </a:rPr>
              <a:t>닫기</a:t>
            </a:r>
            <a:r>
              <a:rPr lang="en-US" altLang="ko-KR" dirty="0">
                <a:solidFill>
                  <a:srgbClr val="FF0000"/>
                </a:solidFill>
              </a:rPr>
              <a:t>&lt;/button&gt;</a:t>
            </a:r>
            <a:r>
              <a:rPr lang="en-US" altLang="ko-KR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    &lt;/template&gt;</a:t>
            </a:r>
          </a:p>
          <a:p>
            <a:pPr marL="0" indent="0">
              <a:buNone/>
            </a:pPr>
            <a:r>
              <a:rPr lang="en-US" altLang="ko-KR" dirty="0"/>
              <a:t>  &lt;/modal-layout&gt;</a:t>
            </a:r>
          </a:p>
          <a:p>
            <a:pPr marL="0" indent="0">
              <a:buNone/>
            </a:pPr>
            <a:r>
              <a:rPr lang="en-US" altLang="ko-KR" dirty="0"/>
              <a:t>&lt;/template&gt;</a:t>
            </a:r>
          </a:p>
          <a:p>
            <a:pPr marL="0" indent="0">
              <a:buNone/>
            </a:pPr>
            <a:r>
              <a:rPr lang="en-US" altLang="ko-KR" dirty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  import </a:t>
            </a:r>
            <a:r>
              <a:rPr lang="en-US" altLang="ko-KR" dirty="0" err="1"/>
              <a:t>SlotModalLayout</a:t>
            </a:r>
            <a:r>
              <a:rPr lang="en-US" altLang="ko-KR" dirty="0"/>
              <a:t> from "./</a:t>
            </a:r>
            <a:r>
              <a:rPr lang="en-US" altLang="ko-KR" dirty="0" err="1"/>
              <a:t>SlotModalLayout</a:t>
            </a:r>
            <a:r>
              <a:rPr lang="en-US" altLang="ko-KR" dirty="0"/>
              <a:t>";</a:t>
            </a:r>
          </a:p>
          <a:p>
            <a:pPr marL="0" indent="0">
              <a:buNone/>
            </a:pPr>
            <a:r>
              <a:rPr lang="en-US" altLang="ko-KR" dirty="0"/>
              <a:t>  export default {</a:t>
            </a:r>
          </a:p>
          <a:p>
            <a:pPr marL="0" indent="0">
              <a:buNone/>
            </a:pPr>
            <a:r>
              <a:rPr lang="en-US" altLang="ko-KR" dirty="0"/>
              <a:t>    components: {'modal-layout': </a:t>
            </a:r>
            <a:r>
              <a:rPr lang="en-US" altLang="ko-KR" dirty="0" err="1"/>
              <a:t>SlotModalLayout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/>
              <a:t>  };</a:t>
            </a:r>
          </a:p>
          <a:p>
            <a:pPr marL="0" indent="0">
              <a:buNone/>
            </a:pPr>
            <a:r>
              <a:rPr lang="en-US" altLang="ko-KR" dirty="0"/>
              <a:t>&lt;/script&gt;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FCA792-7C67-4A3A-A22D-A40CBD4CE56D}"/>
              </a:ext>
            </a:extLst>
          </p:cNvPr>
          <p:cNvSpPr txBox="1">
            <a:spLocks/>
          </p:cNvSpPr>
          <p:nvPr/>
        </p:nvSpPr>
        <p:spPr>
          <a:xfrm>
            <a:off x="9281530" y="1185331"/>
            <a:ext cx="2743201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&lt;template&gt;</a:t>
            </a:r>
          </a:p>
          <a:p>
            <a:pPr marL="0" indent="0">
              <a:buNone/>
            </a:pPr>
            <a:r>
              <a:rPr lang="en-US" altLang="ko-KR" sz="1100" dirty="0"/>
              <a:t>  &lt;div class="modal-container"&gt;</a:t>
            </a:r>
          </a:p>
          <a:p>
            <a:pPr marL="0" indent="0">
              <a:buNone/>
            </a:pPr>
            <a:r>
              <a:rPr lang="en-US" altLang="ko-KR" sz="1100" dirty="0"/>
              <a:t>    &lt;header&gt;</a:t>
            </a:r>
          </a:p>
          <a:p>
            <a:pPr marL="0" indent="0">
              <a:buNone/>
            </a:pPr>
            <a:r>
              <a:rPr lang="en-US" altLang="ko-KR" sz="1100" dirty="0"/>
              <a:t>      </a:t>
            </a:r>
            <a:r>
              <a:rPr lang="en-US" altLang="ko-KR" sz="1100" dirty="0">
                <a:solidFill>
                  <a:srgbClr val="FF0000"/>
                </a:solidFill>
              </a:rPr>
              <a:t>&lt;slot name="header"&gt;&lt;/slot&gt;</a:t>
            </a:r>
          </a:p>
          <a:p>
            <a:pPr marL="0" indent="0">
              <a:buNone/>
            </a:pPr>
            <a:r>
              <a:rPr lang="en-US" altLang="ko-KR" sz="1100" dirty="0"/>
              <a:t>    &lt;/header&gt;</a:t>
            </a:r>
          </a:p>
          <a:p>
            <a:pPr marL="0" indent="0">
              <a:buNone/>
            </a:pPr>
            <a:r>
              <a:rPr lang="en-US" altLang="ko-KR" sz="1100" dirty="0"/>
              <a:t>    &lt;main&gt;</a:t>
            </a:r>
          </a:p>
          <a:p>
            <a:pPr marL="0" indent="0">
              <a:buNone/>
            </a:pPr>
            <a:r>
              <a:rPr lang="en-US" altLang="ko-KR" sz="1100" dirty="0"/>
              <a:t>      </a:t>
            </a:r>
            <a:r>
              <a:rPr lang="en-US" altLang="ko-KR" sz="1100" dirty="0">
                <a:solidFill>
                  <a:srgbClr val="FF0000"/>
                </a:solidFill>
              </a:rPr>
              <a:t>&lt;slot&gt;&lt;/slot&gt;</a:t>
            </a:r>
          </a:p>
          <a:p>
            <a:pPr marL="0" indent="0">
              <a:buNone/>
            </a:pPr>
            <a:r>
              <a:rPr lang="en-US" altLang="ko-KR" sz="1100" dirty="0"/>
              <a:t>    &lt;/main&gt;</a:t>
            </a:r>
          </a:p>
          <a:p>
            <a:pPr marL="0" indent="0">
              <a:buNone/>
            </a:pPr>
            <a:r>
              <a:rPr lang="en-US" altLang="ko-KR" sz="1100" dirty="0"/>
              <a:t>    &lt;footer&gt;</a:t>
            </a:r>
          </a:p>
          <a:p>
            <a:pPr marL="0" indent="0">
              <a:buNone/>
            </a:pPr>
            <a:r>
              <a:rPr lang="en-US" altLang="ko-KR" sz="1100" dirty="0"/>
              <a:t>      </a:t>
            </a:r>
            <a:r>
              <a:rPr lang="en-US" altLang="ko-KR" sz="1100" dirty="0">
                <a:solidFill>
                  <a:srgbClr val="FF0000"/>
                </a:solidFill>
              </a:rPr>
              <a:t>&lt;slot name="footer"&gt;&lt;/slot&gt;</a:t>
            </a:r>
          </a:p>
          <a:p>
            <a:pPr marL="0" indent="0">
              <a:buNone/>
            </a:pPr>
            <a:r>
              <a:rPr lang="en-US" altLang="ko-KR" sz="1100" dirty="0"/>
              <a:t>    &lt;/footer&gt;</a:t>
            </a:r>
          </a:p>
          <a:p>
            <a:pPr marL="0" indent="0">
              <a:buNone/>
            </a:pPr>
            <a:r>
              <a:rPr lang="en-US" altLang="ko-KR" sz="1100" dirty="0"/>
              <a:t>  &lt;/div&gt;</a:t>
            </a:r>
          </a:p>
          <a:p>
            <a:pPr marL="0" indent="0">
              <a:buNone/>
            </a:pPr>
            <a:r>
              <a:rPr lang="en-US" altLang="ko-KR" sz="1100" dirty="0"/>
              <a:t>&lt;/template&gt;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46780-7637-4767-A3DD-8D70A9A86DE6}"/>
              </a:ext>
            </a:extLst>
          </p:cNvPr>
          <p:cNvSpPr txBox="1"/>
          <p:nvPr/>
        </p:nvSpPr>
        <p:spPr>
          <a:xfrm>
            <a:off x="4909751" y="935995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App.vue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DF4B5-B51B-4EB6-AABE-DA9BC6007701}"/>
              </a:ext>
            </a:extLst>
          </p:cNvPr>
          <p:cNvSpPr txBox="1"/>
          <p:nvPr/>
        </p:nvSpPr>
        <p:spPr>
          <a:xfrm>
            <a:off x="6723216" y="931411"/>
            <a:ext cx="26548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./components/</a:t>
            </a:r>
            <a:r>
              <a:rPr lang="en-US" altLang="ko-KR" sz="1050" dirty="0" err="1"/>
              <a:t>SlotUseModalLayout.vue</a:t>
            </a:r>
            <a:endParaRPr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4BE51-47EE-47F8-B8AD-C51CAF6DED68}"/>
              </a:ext>
            </a:extLst>
          </p:cNvPr>
          <p:cNvSpPr txBox="1"/>
          <p:nvPr/>
        </p:nvSpPr>
        <p:spPr>
          <a:xfrm>
            <a:off x="9741785" y="931411"/>
            <a:ext cx="23503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./components/</a:t>
            </a:r>
            <a:r>
              <a:rPr lang="en-US" altLang="ko-KR" sz="1050" dirty="0" err="1"/>
              <a:t>SlotModalLayout.vue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3286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provide &amp; Inject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174813" y="1185331"/>
            <a:ext cx="3779350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&lt;template&gt;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&lt;div&gt;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  &lt;</a:t>
            </a:r>
            <a:r>
              <a:rPr lang="en-US" altLang="ko-KR" sz="1100" dirty="0" err="1"/>
              <a:t>ProvideInjectChild</a:t>
            </a:r>
            <a:r>
              <a:rPr lang="en-US" altLang="ko-KR" sz="1100" dirty="0"/>
              <a:t> :</a:t>
            </a:r>
            <a:r>
              <a:rPr lang="en-US" altLang="ko-KR" sz="1100" dirty="0" err="1"/>
              <a:t>itemLength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items.length</a:t>
            </a:r>
            <a:r>
              <a:rPr lang="en-US" altLang="ko-KR" sz="1100" dirty="0"/>
              <a:t>" /&gt;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  </a:t>
            </a:r>
            <a:r>
              <a:rPr lang="en-US" altLang="ko-KR" sz="1100" i="1" dirty="0"/>
              <a:t>&lt;!-- &lt;</a:t>
            </a:r>
            <a:r>
              <a:rPr lang="en-US" altLang="ko-KR" sz="1100" i="1" dirty="0" err="1"/>
              <a:t>ProvideInjectChild</a:t>
            </a:r>
            <a:r>
              <a:rPr lang="en-US" altLang="ko-KR" sz="1100" i="1" dirty="0"/>
              <a:t> /&gt; --&gt;</a:t>
            </a:r>
            <a:endParaRPr lang="en-US" altLang="ko-KR" sz="11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&lt;/div&gt;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&lt;/template&gt;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&lt;script&gt;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import </a:t>
            </a:r>
            <a:r>
              <a:rPr lang="en-US" altLang="ko-KR" sz="1100" dirty="0" err="1"/>
              <a:t>ProvideInjectChild</a:t>
            </a:r>
            <a:r>
              <a:rPr lang="en-US" altLang="ko-KR" sz="1100" dirty="0"/>
              <a:t> from "./</a:t>
            </a:r>
            <a:r>
              <a:rPr lang="en-US" altLang="ko-KR" sz="1100" dirty="0" err="1"/>
              <a:t>ProvideInjectChild</a:t>
            </a:r>
            <a:r>
              <a:rPr lang="en-US" altLang="ko-KR" sz="1100" dirty="0"/>
              <a:t>";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export default 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  components: { </a:t>
            </a:r>
            <a:r>
              <a:rPr lang="en-US" altLang="ko-KR" sz="1100" dirty="0" err="1"/>
              <a:t>ProvideInjectChild</a:t>
            </a:r>
            <a:r>
              <a:rPr lang="en-US" altLang="ko-KR" sz="1100" dirty="0"/>
              <a:t> 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  </a:t>
            </a:r>
            <a:r>
              <a:rPr lang="en-US" altLang="ko-KR" sz="1100" b="1" dirty="0"/>
              <a:t>data</a:t>
            </a:r>
            <a:r>
              <a:rPr lang="en-US" altLang="ko-KR" sz="1100" dirty="0"/>
              <a:t>() 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    return 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      items: ["A", "B", "C"],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    };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  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  </a:t>
            </a:r>
            <a:r>
              <a:rPr lang="en-US" altLang="ko-KR" sz="1100" i="1" dirty="0"/>
              <a:t>// provide() {</a:t>
            </a:r>
            <a:endParaRPr lang="en-US" altLang="ko-KR" sz="11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  </a:t>
            </a:r>
            <a:r>
              <a:rPr lang="en-US" altLang="ko-KR" sz="1100" i="1" dirty="0"/>
              <a:t>//  return {</a:t>
            </a:r>
            <a:endParaRPr lang="en-US" altLang="ko-KR" sz="11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  </a:t>
            </a:r>
            <a:r>
              <a:rPr lang="en-US" altLang="ko-KR" sz="1100" i="1" dirty="0"/>
              <a:t>//    </a:t>
            </a:r>
            <a:r>
              <a:rPr lang="en-US" altLang="ko-KR" sz="1100" i="1" dirty="0" err="1"/>
              <a:t>itemLength</a:t>
            </a:r>
            <a:r>
              <a:rPr lang="en-US" altLang="ko-KR" sz="1100" i="1" dirty="0"/>
              <a:t>: </a:t>
            </a:r>
            <a:r>
              <a:rPr lang="en-US" altLang="ko-KR" sz="1100" i="1" dirty="0" err="1"/>
              <a:t>this.items.length</a:t>
            </a:r>
            <a:r>
              <a:rPr lang="en-US" altLang="ko-KR" sz="1100" i="1" dirty="0"/>
              <a:t>,</a:t>
            </a:r>
            <a:endParaRPr lang="en-US" altLang="ko-KR" sz="11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  </a:t>
            </a:r>
            <a:r>
              <a:rPr lang="en-US" altLang="ko-KR" sz="1100" i="1" dirty="0"/>
              <a:t>//    items: </a:t>
            </a:r>
            <a:r>
              <a:rPr lang="en-US" altLang="ko-KR" sz="1100" i="1" dirty="0" err="1"/>
              <a:t>this.items</a:t>
            </a:r>
            <a:r>
              <a:rPr lang="en-US" altLang="ko-KR" sz="1100" i="1" dirty="0"/>
              <a:t>,</a:t>
            </a:r>
            <a:endParaRPr lang="en-US" altLang="ko-KR" sz="11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  </a:t>
            </a:r>
            <a:r>
              <a:rPr lang="en-US" altLang="ko-KR" sz="1100" i="1" dirty="0"/>
              <a:t>//  };</a:t>
            </a:r>
            <a:endParaRPr lang="en-US" altLang="ko-KR" sz="11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  </a:t>
            </a:r>
            <a:r>
              <a:rPr lang="en-US" altLang="ko-KR" sz="1100" i="1" dirty="0"/>
              <a:t>// },</a:t>
            </a:r>
            <a:endParaRPr lang="en-US" altLang="ko-KR" sz="11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  };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/>
              <a:t>&lt;/script&gt;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79A62CB-DA48-469B-8623-B9FC40AB2F8D}"/>
              </a:ext>
            </a:extLst>
          </p:cNvPr>
          <p:cNvSpPr txBox="1">
            <a:spLocks/>
          </p:cNvSpPr>
          <p:nvPr/>
        </p:nvSpPr>
        <p:spPr>
          <a:xfrm>
            <a:off x="3954164" y="1185330"/>
            <a:ext cx="4725180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&lt;template&gt;</a:t>
            </a:r>
          </a:p>
          <a:p>
            <a:pPr marL="0" indent="0">
              <a:buNone/>
            </a:pPr>
            <a:r>
              <a:rPr lang="en-US" altLang="ko-KR" sz="1200" dirty="0"/>
              <a:t>  &lt;div&gt;</a:t>
            </a:r>
          </a:p>
          <a:p>
            <a:pPr marL="0" indent="0">
              <a:buNone/>
            </a:pPr>
            <a:r>
              <a:rPr lang="en-US" altLang="ko-KR" sz="1200" dirty="0"/>
              <a:t>    &lt;</a:t>
            </a:r>
            <a:r>
              <a:rPr lang="en-US" altLang="ko-KR" sz="1200" dirty="0" err="1"/>
              <a:t>ProvideInjectChildChild</a:t>
            </a:r>
            <a:r>
              <a:rPr lang="en-US" altLang="ko-KR" sz="1200" dirty="0"/>
              <a:t> :</a:t>
            </a:r>
            <a:r>
              <a:rPr lang="en-US" altLang="ko-KR" sz="1200" dirty="0" err="1"/>
              <a:t>itemLength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itemLength</a:t>
            </a:r>
            <a:r>
              <a:rPr lang="en-US" altLang="ko-KR" sz="1200" dirty="0"/>
              <a:t>" /&gt;</a:t>
            </a:r>
          </a:p>
          <a:p>
            <a:pPr marL="0" indent="0">
              <a:buNone/>
            </a:pPr>
            <a:r>
              <a:rPr lang="en-US" altLang="ko-KR" sz="1200" dirty="0"/>
              <a:t>    </a:t>
            </a:r>
            <a:r>
              <a:rPr lang="en-US" altLang="ko-KR" sz="1200" i="1" dirty="0"/>
              <a:t>&lt;!-- &lt;</a:t>
            </a:r>
            <a:r>
              <a:rPr lang="en-US" altLang="ko-KR" sz="1200" i="1" dirty="0" err="1"/>
              <a:t>ProvideInjectChildChild</a:t>
            </a:r>
            <a:r>
              <a:rPr lang="en-US" altLang="ko-KR" sz="1200" i="1" dirty="0"/>
              <a:t> /&gt; --&gt;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  &lt;/div&gt;</a:t>
            </a:r>
          </a:p>
          <a:p>
            <a:pPr marL="0" indent="0">
              <a:buNone/>
            </a:pPr>
            <a:r>
              <a:rPr lang="en-US" altLang="ko-KR" sz="1200" dirty="0"/>
              <a:t>&lt;/template&gt;</a:t>
            </a:r>
          </a:p>
          <a:p>
            <a:pPr marL="0" indent="0">
              <a:buNone/>
            </a:pPr>
            <a:r>
              <a:rPr lang="en-US" altLang="ko-KR" sz="1200" dirty="0"/>
              <a:t>&lt;script&gt;</a:t>
            </a:r>
          </a:p>
          <a:p>
            <a:pPr marL="0" indent="0">
              <a:buNone/>
            </a:pPr>
            <a:r>
              <a:rPr lang="en-US" altLang="ko-KR" sz="1200" dirty="0"/>
              <a:t>  import </a:t>
            </a:r>
            <a:r>
              <a:rPr lang="en-US" altLang="ko-KR" sz="1200" dirty="0" err="1"/>
              <a:t>ProvideInjectChildChild</a:t>
            </a:r>
            <a:r>
              <a:rPr lang="en-US" altLang="ko-KR" sz="1200" dirty="0"/>
              <a:t> from "./</a:t>
            </a:r>
            <a:r>
              <a:rPr lang="en-US" altLang="ko-KR" sz="1200" dirty="0" err="1"/>
              <a:t>ProvideInjectChildChild</a:t>
            </a:r>
            <a:r>
              <a:rPr lang="en-US" altLang="ko-KR" sz="1200" dirty="0"/>
              <a:t>";</a:t>
            </a:r>
          </a:p>
          <a:p>
            <a:pPr marL="0" indent="0">
              <a:buNone/>
            </a:pPr>
            <a:r>
              <a:rPr lang="en-US" altLang="ko-KR" sz="1200" dirty="0"/>
              <a:t>  export default {</a:t>
            </a:r>
          </a:p>
          <a:p>
            <a:pPr marL="0" indent="0">
              <a:buNone/>
            </a:pPr>
            <a:r>
              <a:rPr lang="en-US" altLang="ko-KR" sz="1200" dirty="0"/>
              <a:t>    components: { </a:t>
            </a:r>
            <a:r>
              <a:rPr lang="en-US" altLang="ko-KR" sz="1200" dirty="0" err="1"/>
              <a:t>ProvideInjectChildChild</a:t>
            </a:r>
            <a:r>
              <a:rPr lang="en-US" altLang="ko-KR" sz="1200" dirty="0"/>
              <a:t> },</a:t>
            </a:r>
          </a:p>
          <a:p>
            <a:pPr marL="0" indent="0">
              <a:buNone/>
            </a:pPr>
            <a:r>
              <a:rPr lang="en-US" altLang="ko-KR" sz="1200" dirty="0"/>
              <a:t>    props: {</a:t>
            </a:r>
          </a:p>
          <a:p>
            <a:pPr marL="0" indent="0">
              <a:buNone/>
            </a:pPr>
            <a:r>
              <a:rPr lang="en-US" altLang="ko-KR" sz="1200" dirty="0"/>
              <a:t>      </a:t>
            </a:r>
            <a:r>
              <a:rPr lang="en-US" altLang="ko-KR" sz="1200" dirty="0" err="1"/>
              <a:t>itemLength</a:t>
            </a:r>
            <a:r>
              <a:rPr lang="en-US" altLang="ko-KR" sz="1200" dirty="0"/>
              <a:t>: {</a:t>
            </a:r>
          </a:p>
          <a:p>
            <a:pPr marL="0" indent="0">
              <a:buNone/>
            </a:pPr>
            <a:r>
              <a:rPr lang="en-US" altLang="ko-KR" sz="1200" dirty="0"/>
              <a:t>        type: Number,</a:t>
            </a:r>
          </a:p>
          <a:p>
            <a:pPr marL="0" indent="0">
              <a:buNone/>
            </a:pPr>
            <a:r>
              <a:rPr lang="en-US" altLang="ko-KR" sz="1200" dirty="0"/>
              <a:t>        default: 0,</a:t>
            </a:r>
          </a:p>
          <a:p>
            <a:pPr marL="0" indent="0">
              <a:buNone/>
            </a:pPr>
            <a:r>
              <a:rPr lang="en-US" altLang="ko-KR" sz="1200" dirty="0"/>
              <a:t>      },</a:t>
            </a:r>
          </a:p>
          <a:p>
            <a:pPr marL="0" indent="0">
              <a:buNone/>
            </a:pPr>
            <a:r>
              <a:rPr lang="en-US" altLang="ko-KR" sz="1200" dirty="0"/>
              <a:t>    },</a:t>
            </a:r>
          </a:p>
          <a:p>
            <a:pPr marL="0" indent="0">
              <a:buNone/>
            </a:pPr>
            <a:r>
              <a:rPr lang="en-US" altLang="ko-KR" sz="1200" dirty="0"/>
              <a:t>  };</a:t>
            </a:r>
          </a:p>
          <a:p>
            <a:pPr marL="0" indent="0">
              <a:buNone/>
            </a:pPr>
            <a:r>
              <a:rPr lang="en-US" altLang="ko-KR" sz="1200" dirty="0"/>
              <a:t>&lt;/script&gt;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FCA792-7C67-4A3A-A22D-A40CBD4CE56D}"/>
              </a:ext>
            </a:extLst>
          </p:cNvPr>
          <p:cNvSpPr txBox="1">
            <a:spLocks/>
          </p:cNvSpPr>
          <p:nvPr/>
        </p:nvSpPr>
        <p:spPr>
          <a:xfrm>
            <a:off x="8679342" y="1185331"/>
            <a:ext cx="3345389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&lt;template&gt;</a:t>
            </a:r>
          </a:p>
          <a:p>
            <a:pPr marL="0" indent="0">
              <a:buNone/>
            </a:pPr>
            <a:r>
              <a:rPr lang="en-US" altLang="ko-KR" sz="1100" dirty="0"/>
              <a:t>  &lt;div&gt;Item Length: {{</a:t>
            </a:r>
            <a:r>
              <a:rPr lang="en-US" altLang="ko-KR" sz="1100" dirty="0" err="1"/>
              <a:t>this.itemLength</a:t>
            </a:r>
            <a:r>
              <a:rPr lang="en-US" altLang="ko-KR" sz="1100" dirty="0"/>
              <a:t>}}&lt;/div&gt;</a:t>
            </a:r>
          </a:p>
          <a:p>
            <a:pPr marL="0" indent="0">
              <a:buNone/>
            </a:pPr>
            <a:r>
              <a:rPr lang="en-US" altLang="ko-KR" sz="1100" dirty="0"/>
              <a:t>  </a:t>
            </a:r>
            <a:r>
              <a:rPr lang="en-US" altLang="ko-KR" sz="1100" i="1" dirty="0"/>
              <a:t>&lt;!-- &lt;div&gt;Items: {{items}}&lt;/div&gt; --&gt;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&lt;/template&gt;</a:t>
            </a:r>
          </a:p>
          <a:p>
            <a:pPr marL="0" indent="0">
              <a:buNone/>
            </a:pPr>
            <a:r>
              <a:rPr lang="en-US" altLang="ko-KR" sz="1100" dirty="0"/>
              <a:t>&lt;script&gt;</a:t>
            </a:r>
          </a:p>
          <a:p>
            <a:pPr marL="0" indent="0">
              <a:buNone/>
            </a:pPr>
            <a:r>
              <a:rPr lang="en-US" altLang="ko-KR" sz="1100" dirty="0"/>
              <a:t>  export default {</a:t>
            </a:r>
          </a:p>
          <a:p>
            <a:pPr marL="0" indent="0">
              <a:buNone/>
            </a:pPr>
            <a:r>
              <a:rPr lang="en-US" altLang="ko-KR" sz="1100" dirty="0"/>
              <a:t>    props: {</a:t>
            </a:r>
          </a:p>
          <a:p>
            <a:pPr marL="0" indent="0">
              <a:buNone/>
            </a:pPr>
            <a:r>
              <a:rPr lang="en-US" altLang="ko-KR" sz="1100" dirty="0"/>
              <a:t>      </a:t>
            </a:r>
            <a:r>
              <a:rPr lang="en-US" altLang="ko-KR" sz="1100" dirty="0" err="1"/>
              <a:t>itemLength</a:t>
            </a:r>
            <a:r>
              <a:rPr lang="en-US" altLang="ko-KR" sz="1100" dirty="0"/>
              <a:t>: {</a:t>
            </a:r>
          </a:p>
          <a:p>
            <a:pPr marL="0" indent="0">
              <a:buNone/>
            </a:pPr>
            <a:r>
              <a:rPr lang="en-US" altLang="ko-KR" sz="1100" dirty="0"/>
              <a:t>        type: Number,</a:t>
            </a:r>
          </a:p>
          <a:p>
            <a:pPr marL="0" indent="0">
              <a:buNone/>
            </a:pPr>
            <a:r>
              <a:rPr lang="en-US" altLang="ko-KR" sz="1100" dirty="0"/>
              <a:t>        default: 0,</a:t>
            </a:r>
          </a:p>
          <a:p>
            <a:pPr marL="0" indent="0">
              <a:buNone/>
            </a:pPr>
            <a:r>
              <a:rPr lang="en-US" altLang="ko-KR" sz="1100" dirty="0"/>
              <a:t>      },</a:t>
            </a:r>
          </a:p>
          <a:p>
            <a:pPr marL="0" indent="0">
              <a:buNone/>
            </a:pPr>
            <a:r>
              <a:rPr lang="en-US" altLang="ko-KR" sz="1100" dirty="0"/>
              <a:t>    },</a:t>
            </a:r>
          </a:p>
          <a:p>
            <a:pPr marL="0" indent="0">
              <a:buNone/>
            </a:pPr>
            <a:r>
              <a:rPr lang="en-US" altLang="ko-KR" sz="1100" dirty="0"/>
              <a:t>    </a:t>
            </a:r>
            <a:r>
              <a:rPr lang="en-US" altLang="ko-KR" sz="1100" i="1" dirty="0"/>
              <a:t>// inject: ["</a:t>
            </a:r>
            <a:r>
              <a:rPr lang="en-US" altLang="ko-KR" sz="1100" i="1" dirty="0" err="1"/>
              <a:t>itemLength</a:t>
            </a:r>
            <a:r>
              <a:rPr lang="en-US" altLang="ko-KR" sz="1100" i="1" dirty="0"/>
              <a:t>", "items"],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  };</a:t>
            </a:r>
          </a:p>
          <a:p>
            <a:pPr marL="0" indent="0">
              <a:buNone/>
            </a:pPr>
            <a:r>
              <a:rPr lang="en-US" altLang="ko-KR" sz="1100" dirty="0"/>
              <a:t>&lt;/script&gt;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CDB72-EE94-4D59-AFFE-EA29895FFBAB}"/>
              </a:ext>
            </a:extLst>
          </p:cNvPr>
          <p:cNvSpPr txBox="1"/>
          <p:nvPr/>
        </p:nvSpPr>
        <p:spPr>
          <a:xfrm>
            <a:off x="1911431" y="974928"/>
            <a:ext cx="2111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./components/</a:t>
            </a:r>
            <a:r>
              <a:rPr lang="en-US" altLang="ko-KR" sz="1050" dirty="0" err="1"/>
              <a:t>ProvideInject.vue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862A9-3C81-4505-9FC3-ED5027F7A11D}"/>
              </a:ext>
            </a:extLst>
          </p:cNvPr>
          <p:cNvSpPr txBox="1"/>
          <p:nvPr/>
        </p:nvSpPr>
        <p:spPr>
          <a:xfrm>
            <a:off x="6108701" y="972215"/>
            <a:ext cx="24240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./components/</a:t>
            </a:r>
            <a:r>
              <a:rPr lang="en-US" altLang="ko-KR" sz="1050" dirty="0" err="1"/>
              <a:t>ProvideInjectChild.vue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45D79-AB7E-4E5C-83F4-BADDCFBB4443}"/>
              </a:ext>
            </a:extLst>
          </p:cNvPr>
          <p:cNvSpPr txBox="1"/>
          <p:nvPr/>
        </p:nvSpPr>
        <p:spPr>
          <a:xfrm>
            <a:off x="9406527" y="944112"/>
            <a:ext cx="2736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./components/</a:t>
            </a:r>
            <a:r>
              <a:rPr lang="en-US" altLang="ko-KR" sz="1050" dirty="0" err="1"/>
              <a:t>ProvideInjectChildChild.vue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12277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Mixin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174813" y="1185331"/>
            <a:ext cx="4187637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endParaRPr lang="en-US" altLang="ko-KR" sz="10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&lt;template&gt;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&lt;div&gt;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&lt;button type="button" @click="</a:t>
            </a:r>
            <a:r>
              <a:rPr lang="en-US" altLang="ko-KR" sz="1000" dirty="0" err="1"/>
              <a:t>getProductList</a:t>
            </a:r>
            <a:r>
              <a:rPr lang="en-US" altLang="ko-KR" sz="1000" dirty="0"/>
              <a:t>"&gt;</a:t>
            </a:r>
            <a:r>
              <a:rPr lang="ko-KR" altLang="en-US" sz="1000" dirty="0"/>
              <a:t>조회</a:t>
            </a:r>
            <a:r>
              <a:rPr lang="en-US" altLang="ko-KR" sz="1000" dirty="0"/>
              <a:t>&lt;/button&gt;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&lt;table&gt;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&lt;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&lt;tr&gt;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  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</a:t>
            </a:r>
            <a:r>
              <a:rPr lang="ko-KR" altLang="en-US" sz="1000" dirty="0"/>
              <a:t>제 품 명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  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</a:t>
            </a:r>
            <a:r>
              <a:rPr lang="ko-KR" altLang="en-US" sz="1000" dirty="0"/>
              <a:t>제품가격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  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</a:t>
            </a:r>
            <a:r>
              <a:rPr lang="ko-KR" altLang="en-US" sz="1000" dirty="0"/>
              <a:t>배 송 료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  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</a:t>
            </a:r>
            <a:r>
              <a:rPr lang="ko-KR" altLang="en-US" sz="1000" dirty="0"/>
              <a:t>카테고리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&lt;/tr&gt;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&lt;/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&lt;</a:t>
            </a:r>
            <a:r>
              <a:rPr lang="en-US" altLang="ko-KR" sz="1000" dirty="0" err="1"/>
              <a:t>tbody</a:t>
            </a:r>
            <a:r>
              <a:rPr lang="en-US" altLang="ko-KR" sz="1000" dirty="0"/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&lt;tr :key="</a:t>
            </a:r>
            <a:r>
              <a:rPr lang="en-US" altLang="ko-KR" sz="1000" dirty="0" err="1"/>
              <a:t>i</a:t>
            </a:r>
            <a:r>
              <a:rPr lang="en-US" altLang="ko-KR" sz="1000" dirty="0"/>
              <a:t>" v-for="(product, 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 in </a:t>
            </a:r>
            <a:r>
              <a:rPr lang="en-US" altLang="ko-KR" sz="1000" dirty="0" err="1"/>
              <a:t>productList</a:t>
            </a:r>
            <a:r>
              <a:rPr lang="en-US" altLang="ko-KR" sz="1000" dirty="0"/>
              <a:t>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  &lt;td&gt;{{</a:t>
            </a:r>
            <a:r>
              <a:rPr lang="en-US" altLang="ko-KR" sz="1000" dirty="0" err="1"/>
              <a:t>product.product_name</a:t>
            </a:r>
            <a:r>
              <a:rPr lang="en-US" altLang="ko-KR" sz="1000" dirty="0"/>
              <a:t>}}&lt;/td&gt;&amp;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  &lt;td&gt;{{</a:t>
            </a:r>
            <a:r>
              <a:rPr lang="en-US" altLang="ko-KR" sz="1000" dirty="0" err="1"/>
              <a:t>product.price</a:t>
            </a:r>
            <a:r>
              <a:rPr lang="en-US" altLang="ko-KR" sz="1000" dirty="0"/>
              <a:t>}}&lt;/td&gt;&amp;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  &lt;td&gt;{{</a:t>
            </a:r>
            <a:r>
              <a:rPr lang="en-US" altLang="ko-KR" sz="1000" dirty="0" err="1"/>
              <a:t>product.delivery_price</a:t>
            </a:r>
            <a:r>
              <a:rPr lang="en-US" altLang="ko-KR" sz="1000" dirty="0"/>
              <a:t>}}&lt;/td&gt;&amp;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  &lt;td&gt;{{</a:t>
            </a:r>
            <a:r>
              <a:rPr lang="en-US" altLang="ko-KR" sz="1000" dirty="0" err="1"/>
              <a:t>product.category</a:t>
            </a:r>
            <a:r>
              <a:rPr lang="en-US" altLang="ko-KR" sz="1000" dirty="0"/>
              <a:t>}}&lt;/td&gt;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&lt;/tr&gt;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&lt;/</a:t>
            </a:r>
            <a:r>
              <a:rPr lang="en-US" altLang="ko-KR" sz="1000" dirty="0" err="1"/>
              <a:t>tbody</a:t>
            </a:r>
            <a:r>
              <a:rPr lang="en-US" altLang="ko-KR" sz="1000" dirty="0"/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&lt;/table&gt;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&lt;/div&gt;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&lt;/template&gt;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79A62CB-DA48-469B-8623-B9FC40AB2F8D}"/>
              </a:ext>
            </a:extLst>
          </p:cNvPr>
          <p:cNvSpPr txBox="1">
            <a:spLocks/>
          </p:cNvSpPr>
          <p:nvPr/>
        </p:nvSpPr>
        <p:spPr>
          <a:xfrm>
            <a:off x="4362450" y="1185330"/>
            <a:ext cx="4964623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endParaRPr lang="en-US" altLang="ko-KR" sz="10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&lt;script&gt;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import </a:t>
            </a:r>
            <a:r>
              <a:rPr lang="en-US" altLang="ko-KR" sz="1000" dirty="0" err="1">
                <a:solidFill>
                  <a:srgbClr val="FF0000"/>
                </a:solidFill>
              </a:rPr>
              <a:t>ApiMixin</a:t>
            </a:r>
            <a:r>
              <a:rPr lang="en-US" altLang="ko-KR" sz="1000" dirty="0">
                <a:solidFill>
                  <a:srgbClr val="FF0000"/>
                </a:solidFill>
              </a:rPr>
              <a:t> from '../api.js';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altLang="ko-KR" sz="1000" dirty="0"/>
            </a:br>
            <a:r>
              <a:rPr lang="en-US" altLang="ko-KR" sz="1000" dirty="0"/>
              <a:t>export default 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  </a:t>
            </a:r>
            <a:r>
              <a:rPr lang="en-US" altLang="ko-KR" sz="1000" dirty="0" err="1">
                <a:solidFill>
                  <a:srgbClr val="FF0000"/>
                </a:solidFill>
              </a:rPr>
              <a:t>mixins</a:t>
            </a:r>
            <a:r>
              <a:rPr lang="en-US" altLang="ko-KR" sz="1000" dirty="0">
                <a:solidFill>
                  <a:srgbClr val="FF0000"/>
                </a:solidFill>
              </a:rPr>
              <a:t>: [</a:t>
            </a:r>
            <a:r>
              <a:rPr lang="en-US" altLang="ko-KR" sz="1000" dirty="0" err="1">
                <a:solidFill>
                  <a:srgbClr val="FF0000"/>
                </a:solidFill>
              </a:rPr>
              <a:t>ApiMixin</a:t>
            </a:r>
            <a:r>
              <a:rPr lang="en-US" altLang="ko-KR" sz="1000" dirty="0">
                <a:solidFill>
                  <a:srgbClr val="FF0000"/>
                </a:solidFill>
              </a:rPr>
              <a:t>],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</a:t>
            </a:r>
            <a:r>
              <a:rPr lang="en-US" altLang="ko-KR" sz="1000" b="1" dirty="0"/>
              <a:t>data</a:t>
            </a:r>
            <a:r>
              <a:rPr lang="en-US" altLang="ko-KR" sz="1000" dirty="0"/>
              <a:t>(){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return{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</a:t>
            </a:r>
            <a:r>
              <a:rPr lang="en-US" altLang="ko-KR" sz="1000" dirty="0" err="1"/>
              <a:t>productList</a:t>
            </a:r>
            <a:r>
              <a:rPr lang="en-US" altLang="ko-KR" sz="1000" dirty="0"/>
              <a:t>: []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};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</a:t>
            </a:r>
            <a:r>
              <a:rPr lang="en-US" altLang="ko-KR" sz="1000" b="1" dirty="0"/>
              <a:t>mounted</a:t>
            </a:r>
            <a:r>
              <a:rPr lang="en-US" altLang="ko-KR" sz="1000" dirty="0"/>
              <a:t>() 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console.</a:t>
            </a:r>
            <a:r>
              <a:rPr lang="en-US" altLang="ko-KR" sz="1000" b="1" dirty="0"/>
              <a:t>log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콤포넌트</a:t>
            </a:r>
            <a:r>
              <a:rPr lang="ko-KR" altLang="en-US" sz="1000" dirty="0"/>
              <a:t> </a:t>
            </a:r>
            <a:r>
              <a:rPr lang="en-US" altLang="ko-KR" sz="1000" dirty="0"/>
              <a:t>mounted()');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methods: 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    async </a:t>
            </a:r>
            <a:r>
              <a:rPr lang="en-US" altLang="ko-KR" sz="1000" b="1" dirty="0" err="1">
                <a:solidFill>
                  <a:srgbClr val="FF0000"/>
                </a:solidFill>
              </a:rPr>
              <a:t>getProductList</a:t>
            </a:r>
            <a:r>
              <a:rPr lang="en-US" altLang="ko-KR" sz="1000" dirty="0">
                <a:solidFill>
                  <a:srgbClr val="FF0000"/>
                </a:solidFill>
              </a:rPr>
              <a:t>(){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      </a:t>
            </a:r>
            <a:r>
              <a:rPr lang="en-US" altLang="ko-KR" sz="1000" dirty="0" err="1">
                <a:solidFill>
                  <a:srgbClr val="FF0000"/>
                </a:solidFill>
              </a:rPr>
              <a:t>this.productList</a:t>
            </a:r>
            <a:r>
              <a:rPr lang="en-US" altLang="ko-KR" sz="1000" dirty="0">
                <a:solidFill>
                  <a:srgbClr val="FF0000"/>
                </a:solidFill>
              </a:rPr>
              <a:t> = await this.</a:t>
            </a:r>
            <a:r>
              <a:rPr lang="en-US" altLang="ko-KR" sz="1000" b="1" dirty="0">
                <a:solidFill>
                  <a:srgbClr val="FF0000"/>
                </a:solidFill>
              </a:rPr>
              <a:t>$</a:t>
            </a:r>
            <a:r>
              <a:rPr lang="en-US" altLang="ko-KR" sz="1000" b="1" dirty="0" err="1">
                <a:solidFill>
                  <a:srgbClr val="FF0000"/>
                </a:solidFill>
              </a:rPr>
              <a:t>callAPI</a:t>
            </a:r>
            <a:r>
              <a:rPr lang="en-US" altLang="ko-KR" sz="1000" dirty="0">
                <a:solidFill>
                  <a:srgbClr val="FF0000"/>
                </a:solidFill>
              </a:rPr>
              <a:t>('http://localhost:3005/product', 'get', {});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      console.</a:t>
            </a:r>
            <a:r>
              <a:rPr lang="en-US" altLang="ko-KR" sz="1000" b="1" dirty="0">
                <a:solidFill>
                  <a:srgbClr val="FF0000"/>
                </a:solidFill>
              </a:rPr>
              <a:t>log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</a:rPr>
              <a:t>this.productList</a:t>
            </a:r>
            <a:r>
              <a:rPr lang="en-US" altLang="ko-KR" sz="10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    },  </a:t>
            </a:r>
            <a:r>
              <a:rPr lang="en-US" altLang="ko-KR" sz="1000" dirty="0"/>
              <a:t>  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&lt;/script&gt;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&lt;style scoped&gt;&lt;/style&gt;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FCA792-7C67-4A3A-A22D-A40CBD4CE56D}"/>
              </a:ext>
            </a:extLst>
          </p:cNvPr>
          <p:cNvSpPr txBox="1">
            <a:spLocks/>
          </p:cNvSpPr>
          <p:nvPr/>
        </p:nvSpPr>
        <p:spPr>
          <a:xfrm>
            <a:off x="9327073" y="1185331"/>
            <a:ext cx="269765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import </a:t>
            </a:r>
            <a:r>
              <a:rPr lang="en-US" altLang="ko-KR" sz="1100" dirty="0" err="1">
                <a:solidFill>
                  <a:srgbClr val="FF0000"/>
                </a:solidFill>
              </a:rPr>
              <a:t>axios</a:t>
            </a:r>
            <a:r>
              <a:rPr lang="en-US" altLang="ko-KR" sz="1100" dirty="0">
                <a:solidFill>
                  <a:srgbClr val="FF0000"/>
                </a:solidFill>
              </a:rPr>
              <a:t> from '</a:t>
            </a:r>
            <a:r>
              <a:rPr lang="en-US" altLang="ko-KR" sz="1100" dirty="0" err="1">
                <a:solidFill>
                  <a:srgbClr val="FF0000"/>
                </a:solidFill>
              </a:rPr>
              <a:t>axios</a:t>
            </a:r>
            <a:r>
              <a:rPr lang="en-US" altLang="ko-KR" sz="1100" dirty="0">
                <a:solidFill>
                  <a:srgbClr val="FF0000"/>
                </a:solidFill>
              </a:rPr>
              <a:t>';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100" dirty="0">
                <a:solidFill>
                  <a:srgbClr val="FF0000"/>
                </a:solidFill>
              </a:rPr>
              <a:t>export default 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mounted() 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console.log('</a:t>
            </a:r>
            <a:r>
              <a:rPr lang="ko-KR" altLang="en-US" sz="1100" dirty="0">
                <a:solidFill>
                  <a:srgbClr val="FF0000"/>
                </a:solidFill>
              </a:rPr>
              <a:t>믹스인 </a:t>
            </a:r>
            <a:r>
              <a:rPr lang="en-US" altLang="ko-KR" sz="1100" dirty="0">
                <a:solidFill>
                  <a:srgbClr val="FF0000"/>
                </a:solidFill>
              </a:rPr>
              <a:t>mounted()');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methods: 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async $</a:t>
            </a:r>
            <a:r>
              <a:rPr lang="en-US" altLang="ko-KR" sz="1100" dirty="0" err="1">
                <a:solidFill>
                  <a:srgbClr val="FF0000"/>
                </a:solidFill>
              </a:rPr>
              <a:t>callAPI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i="1" dirty="0" err="1">
                <a:solidFill>
                  <a:srgbClr val="FF0000"/>
                </a:solidFill>
              </a:rPr>
              <a:t>url</a:t>
            </a:r>
            <a:r>
              <a:rPr lang="en-US" altLang="ko-KR" sz="1100" dirty="0">
                <a:solidFill>
                  <a:srgbClr val="FF0000"/>
                </a:solidFill>
              </a:rPr>
              <a:t>, </a:t>
            </a:r>
            <a:r>
              <a:rPr lang="en-US" altLang="ko-KR" sz="1100" i="1" dirty="0">
                <a:solidFill>
                  <a:srgbClr val="FF0000"/>
                </a:solidFill>
              </a:rPr>
              <a:t>method</a:t>
            </a:r>
            <a:r>
              <a:rPr lang="en-US" altLang="ko-KR" sz="1100" dirty="0">
                <a:solidFill>
                  <a:srgbClr val="FF0000"/>
                </a:solidFill>
              </a:rPr>
              <a:t>, </a:t>
            </a:r>
            <a:r>
              <a:rPr lang="en-US" altLang="ko-KR" sz="1100" i="1" dirty="0">
                <a:solidFill>
                  <a:srgbClr val="FF0000"/>
                </a:solidFill>
              </a:rPr>
              <a:t>data</a:t>
            </a:r>
            <a:r>
              <a:rPr lang="en-US" altLang="ko-KR" sz="1100" dirty="0">
                <a:solidFill>
                  <a:srgbClr val="FF0000"/>
                </a:solidFill>
              </a:rPr>
              <a:t>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return (await </a:t>
            </a:r>
            <a:r>
              <a:rPr lang="en-US" altLang="ko-KR" sz="1100" dirty="0" err="1">
                <a:solidFill>
                  <a:srgbClr val="FF0000"/>
                </a:solidFill>
              </a:rPr>
              <a:t>axios</a:t>
            </a:r>
            <a:r>
              <a:rPr lang="en-US" altLang="ko-KR" sz="1100" dirty="0">
                <a:solidFill>
                  <a:srgbClr val="FF0000"/>
                </a:solidFill>
              </a:rPr>
              <a:t>({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  method: method,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  url: </a:t>
            </a:r>
            <a:r>
              <a:rPr lang="en-US" altLang="ko-KR" sz="1100" dirty="0" err="1">
                <a:solidFill>
                  <a:srgbClr val="FF0000"/>
                </a:solidFill>
              </a:rPr>
              <a:t>url</a:t>
            </a:r>
            <a:r>
              <a:rPr lang="en-US" altLang="ko-KR" sz="1100" dirty="0">
                <a:solidFill>
                  <a:srgbClr val="FF0000"/>
                </a:solidFill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  data: data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}).catch(</a:t>
            </a:r>
            <a:r>
              <a:rPr lang="en-US" altLang="ko-KR" sz="1100" i="1" dirty="0">
                <a:solidFill>
                  <a:srgbClr val="FF0000"/>
                </a:solidFill>
              </a:rPr>
              <a:t>e</a:t>
            </a:r>
            <a:r>
              <a:rPr lang="en-US" altLang="ko-KR" sz="1100" dirty="0">
                <a:solidFill>
                  <a:srgbClr val="FF0000"/>
                </a:solidFill>
              </a:rPr>
              <a:t> =&gt; 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  console.log(e);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})).data;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CDB72-EE94-4D59-AFFE-EA29895FFBAB}"/>
              </a:ext>
            </a:extLst>
          </p:cNvPr>
          <p:cNvSpPr txBox="1"/>
          <p:nvPr/>
        </p:nvSpPr>
        <p:spPr>
          <a:xfrm>
            <a:off x="3425906" y="974928"/>
            <a:ext cx="1653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./components/</a:t>
            </a:r>
            <a:r>
              <a:rPr lang="en-US" altLang="ko-KR" sz="1050" dirty="0" err="1"/>
              <a:t>Mixin.vue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45D79-AB7E-4E5C-83F4-BADDCFBB4443}"/>
              </a:ext>
            </a:extLst>
          </p:cNvPr>
          <p:cNvSpPr txBox="1"/>
          <p:nvPr/>
        </p:nvSpPr>
        <p:spPr>
          <a:xfrm>
            <a:off x="11168652" y="944112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</a:t>
            </a:r>
            <a:r>
              <a:rPr lang="en-US" altLang="ko-KR" sz="1050" dirty="0" err="1"/>
              <a:t>api.vue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72675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Mixin</a:t>
            </a:r>
            <a:r>
              <a:rPr lang="en-US" altLang="ko-KR" sz="3200" dirty="0"/>
              <a:t> – global</a:t>
            </a:r>
            <a:r>
              <a:rPr lang="ko-KR" altLang="en-US" sz="3200" dirty="0"/>
              <a:t> 등록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174813" y="1185331"/>
            <a:ext cx="4187637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endParaRPr lang="en-US" altLang="ko-KR" sz="10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&lt;template&gt;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&lt;div&gt;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&lt;button type="button" @click="</a:t>
            </a:r>
            <a:r>
              <a:rPr lang="en-US" altLang="ko-KR" sz="1000" dirty="0" err="1"/>
              <a:t>getProductList</a:t>
            </a:r>
            <a:r>
              <a:rPr lang="en-US" altLang="ko-KR" sz="1000" dirty="0"/>
              <a:t>"&gt;</a:t>
            </a:r>
            <a:r>
              <a:rPr lang="ko-KR" altLang="en-US" sz="1000" dirty="0"/>
              <a:t>조회</a:t>
            </a:r>
            <a:r>
              <a:rPr lang="en-US" altLang="ko-KR" sz="1000" dirty="0"/>
              <a:t>&lt;/button&gt;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&lt;table&gt;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&lt;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&lt;tr&gt;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  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</a:t>
            </a:r>
            <a:r>
              <a:rPr lang="ko-KR" altLang="en-US" sz="1000" dirty="0"/>
              <a:t>제 품 명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  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</a:t>
            </a:r>
            <a:r>
              <a:rPr lang="ko-KR" altLang="en-US" sz="1000" dirty="0"/>
              <a:t>제품가격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  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</a:t>
            </a:r>
            <a:r>
              <a:rPr lang="ko-KR" altLang="en-US" sz="1000" dirty="0"/>
              <a:t>배 송 료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  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</a:t>
            </a:r>
            <a:r>
              <a:rPr lang="ko-KR" altLang="en-US" sz="1000" dirty="0"/>
              <a:t>카테고리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&lt;/tr&gt;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&lt;/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&lt;</a:t>
            </a:r>
            <a:r>
              <a:rPr lang="en-US" altLang="ko-KR" sz="1000" dirty="0" err="1"/>
              <a:t>tbody</a:t>
            </a:r>
            <a:r>
              <a:rPr lang="en-US" altLang="ko-KR" sz="1000" dirty="0"/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&lt;tr :key="</a:t>
            </a:r>
            <a:r>
              <a:rPr lang="en-US" altLang="ko-KR" sz="1000" dirty="0" err="1"/>
              <a:t>i</a:t>
            </a:r>
            <a:r>
              <a:rPr lang="en-US" altLang="ko-KR" sz="1000" dirty="0"/>
              <a:t>" v-for="(product, 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 in </a:t>
            </a:r>
            <a:r>
              <a:rPr lang="en-US" altLang="ko-KR" sz="1000" dirty="0" err="1"/>
              <a:t>productList</a:t>
            </a:r>
            <a:r>
              <a:rPr lang="en-US" altLang="ko-KR" sz="1000" dirty="0"/>
              <a:t>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  &lt;td&gt;{{</a:t>
            </a:r>
            <a:r>
              <a:rPr lang="en-US" altLang="ko-KR" sz="1000" dirty="0" err="1"/>
              <a:t>product.product_name</a:t>
            </a:r>
            <a:r>
              <a:rPr lang="en-US" altLang="ko-KR" sz="1000" dirty="0"/>
              <a:t>}}&lt;/td&gt;&amp;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  &lt;td&gt;{{</a:t>
            </a:r>
            <a:r>
              <a:rPr lang="en-US" altLang="ko-KR" sz="1000" dirty="0" err="1"/>
              <a:t>product.price</a:t>
            </a:r>
            <a:r>
              <a:rPr lang="en-US" altLang="ko-KR" sz="1000" dirty="0"/>
              <a:t>}}&lt;/td&gt;&amp;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  &lt;td&gt;{{</a:t>
            </a:r>
            <a:r>
              <a:rPr lang="en-US" altLang="ko-KR" sz="1000" dirty="0" err="1"/>
              <a:t>product.delivery_price</a:t>
            </a:r>
            <a:r>
              <a:rPr lang="en-US" altLang="ko-KR" sz="1000" dirty="0"/>
              <a:t>}}&lt;/td&gt;&amp;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  &lt;td&gt;{{</a:t>
            </a:r>
            <a:r>
              <a:rPr lang="en-US" altLang="ko-KR" sz="1000" dirty="0" err="1"/>
              <a:t>product.category</a:t>
            </a:r>
            <a:r>
              <a:rPr lang="en-US" altLang="ko-KR" sz="1000" dirty="0"/>
              <a:t>}}&lt;/td&gt;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  &lt;/tr&gt;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&lt;/</a:t>
            </a:r>
            <a:r>
              <a:rPr lang="en-US" altLang="ko-KR" sz="1000" dirty="0" err="1"/>
              <a:t>tbody</a:t>
            </a:r>
            <a:r>
              <a:rPr lang="en-US" altLang="ko-KR" sz="1000" dirty="0"/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&lt;/table&gt;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&lt;/div&gt;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&lt;/template&gt;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79A62CB-DA48-469B-8623-B9FC40AB2F8D}"/>
              </a:ext>
            </a:extLst>
          </p:cNvPr>
          <p:cNvSpPr txBox="1">
            <a:spLocks/>
          </p:cNvSpPr>
          <p:nvPr/>
        </p:nvSpPr>
        <p:spPr>
          <a:xfrm>
            <a:off x="4362450" y="1185330"/>
            <a:ext cx="4964623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endParaRPr lang="en-US" altLang="ko-KR" sz="10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&lt;script&gt;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// import </a:t>
            </a:r>
            <a:r>
              <a:rPr lang="en-US" altLang="ko-KR" sz="1000" dirty="0" err="1">
                <a:solidFill>
                  <a:srgbClr val="FF0000"/>
                </a:solidFill>
              </a:rPr>
              <a:t>ApiMixin</a:t>
            </a:r>
            <a:r>
              <a:rPr lang="en-US" altLang="ko-KR" sz="1000" dirty="0">
                <a:solidFill>
                  <a:srgbClr val="FF0000"/>
                </a:solidFill>
              </a:rPr>
              <a:t> from '../api.js';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altLang="ko-KR" sz="1000" dirty="0"/>
            </a:br>
            <a:r>
              <a:rPr lang="en-US" altLang="ko-KR" sz="1000" dirty="0"/>
              <a:t>export default 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  // </a:t>
            </a:r>
            <a:r>
              <a:rPr lang="en-US" altLang="ko-KR" sz="1000" dirty="0" err="1">
                <a:solidFill>
                  <a:srgbClr val="FF0000"/>
                </a:solidFill>
              </a:rPr>
              <a:t>mixins</a:t>
            </a:r>
            <a:r>
              <a:rPr lang="en-US" altLang="ko-KR" sz="1000" dirty="0">
                <a:solidFill>
                  <a:srgbClr val="FF0000"/>
                </a:solidFill>
              </a:rPr>
              <a:t>: [</a:t>
            </a:r>
            <a:r>
              <a:rPr lang="en-US" altLang="ko-KR" sz="1000" dirty="0" err="1">
                <a:solidFill>
                  <a:srgbClr val="FF0000"/>
                </a:solidFill>
              </a:rPr>
              <a:t>ApiMixin</a:t>
            </a:r>
            <a:r>
              <a:rPr lang="en-US" altLang="ko-KR" sz="1000" dirty="0">
                <a:solidFill>
                  <a:srgbClr val="FF0000"/>
                </a:solidFill>
              </a:rPr>
              <a:t>],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</a:t>
            </a:r>
            <a:r>
              <a:rPr lang="en-US" altLang="ko-KR" sz="1000" b="1" dirty="0"/>
              <a:t>data</a:t>
            </a:r>
            <a:r>
              <a:rPr lang="en-US" altLang="ko-KR" sz="1000" dirty="0"/>
              <a:t>(){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return{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</a:t>
            </a:r>
            <a:r>
              <a:rPr lang="en-US" altLang="ko-KR" sz="1000" dirty="0" err="1"/>
              <a:t>productList</a:t>
            </a:r>
            <a:r>
              <a:rPr lang="en-US" altLang="ko-KR" sz="1000" dirty="0"/>
              <a:t>: []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};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</a:t>
            </a:r>
            <a:r>
              <a:rPr lang="en-US" altLang="ko-KR" sz="1000" b="1" dirty="0"/>
              <a:t>mounted</a:t>
            </a:r>
            <a:r>
              <a:rPr lang="en-US" altLang="ko-KR" sz="1000" dirty="0"/>
              <a:t>() 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console.</a:t>
            </a:r>
            <a:r>
              <a:rPr lang="en-US" altLang="ko-KR" sz="1000" b="1" dirty="0"/>
              <a:t>log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콤포넌트</a:t>
            </a:r>
            <a:r>
              <a:rPr lang="ko-KR" altLang="en-US" sz="1000" dirty="0"/>
              <a:t> </a:t>
            </a:r>
            <a:r>
              <a:rPr lang="en-US" altLang="ko-KR" sz="1000" dirty="0"/>
              <a:t>mounted()');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methods: 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async </a:t>
            </a:r>
            <a:r>
              <a:rPr lang="en-US" altLang="ko-KR" sz="1000" b="1" dirty="0" err="1"/>
              <a:t>getProductList</a:t>
            </a:r>
            <a:r>
              <a:rPr lang="en-US" altLang="ko-KR" sz="1000" dirty="0"/>
              <a:t>(){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</a:t>
            </a:r>
            <a:r>
              <a:rPr lang="en-US" altLang="ko-KR" sz="1000" dirty="0" err="1"/>
              <a:t>this.productList</a:t>
            </a:r>
            <a:r>
              <a:rPr lang="en-US" altLang="ko-KR" sz="1000" dirty="0"/>
              <a:t> = await this.</a:t>
            </a:r>
            <a:r>
              <a:rPr lang="en-US" altLang="ko-KR" sz="1000" b="1" dirty="0"/>
              <a:t>$</a:t>
            </a:r>
            <a:r>
              <a:rPr lang="en-US" altLang="ko-KR" sz="1000" b="1" dirty="0" err="1"/>
              <a:t>callAPI</a:t>
            </a:r>
            <a:r>
              <a:rPr lang="en-US" altLang="ko-KR" sz="1000" dirty="0"/>
              <a:t>('http://localhost:3005/product', 'get', {});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  console.</a:t>
            </a:r>
            <a:r>
              <a:rPr lang="en-US" altLang="ko-KR" sz="1000" b="1" dirty="0"/>
              <a:t>log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this.productList</a:t>
            </a:r>
            <a:r>
              <a:rPr lang="en-US" altLang="ko-KR" sz="1000" dirty="0"/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  },    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  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&lt;/script&gt;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00" dirty="0"/>
              <a:t>&lt;style scoped&gt;&lt;/style&gt;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FCA792-7C67-4A3A-A22D-A40CBD4CE56D}"/>
              </a:ext>
            </a:extLst>
          </p:cNvPr>
          <p:cNvSpPr txBox="1">
            <a:spLocks/>
          </p:cNvSpPr>
          <p:nvPr/>
        </p:nvSpPr>
        <p:spPr>
          <a:xfrm>
            <a:off x="9327073" y="1185331"/>
            <a:ext cx="269765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50" dirty="0"/>
              <a:t>import { </a:t>
            </a:r>
            <a:r>
              <a:rPr lang="en-US" altLang="ko-KR" sz="1050" dirty="0" err="1"/>
              <a:t>createApp</a:t>
            </a:r>
            <a:r>
              <a:rPr lang="en-US" altLang="ko-KR" sz="1050" dirty="0"/>
              <a:t> } from '</a:t>
            </a:r>
            <a:r>
              <a:rPr lang="en-US" altLang="ko-KR" sz="1050" dirty="0" err="1"/>
              <a:t>vue</a:t>
            </a:r>
            <a:r>
              <a:rPr lang="en-US" altLang="ko-KR" sz="1050" dirty="0"/>
              <a:t>'</a:t>
            </a:r>
          </a:p>
          <a:p>
            <a:pPr marL="0" indent="0">
              <a:buNone/>
            </a:pPr>
            <a:r>
              <a:rPr lang="en-US" altLang="ko-KR" sz="1050" dirty="0"/>
              <a:t>import App from './</a:t>
            </a:r>
            <a:r>
              <a:rPr lang="en-US" altLang="ko-KR" sz="1050" dirty="0" err="1"/>
              <a:t>App.vue</a:t>
            </a:r>
            <a:r>
              <a:rPr lang="en-US" altLang="ko-KR" sz="1050" dirty="0"/>
              <a:t>'</a:t>
            </a:r>
          </a:p>
          <a:p>
            <a:pPr marL="0" indent="0">
              <a:buNone/>
            </a:pPr>
            <a:r>
              <a:rPr lang="en-US" altLang="ko-KR" sz="1050" dirty="0"/>
              <a:t>import router from './router'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import </a:t>
            </a:r>
            <a:r>
              <a:rPr lang="en-US" altLang="ko-KR" sz="1050" dirty="0" err="1">
                <a:solidFill>
                  <a:srgbClr val="FF0000"/>
                </a:solidFill>
              </a:rPr>
              <a:t>api</a:t>
            </a:r>
            <a:r>
              <a:rPr lang="en-US" altLang="ko-KR" sz="1050" dirty="0">
                <a:solidFill>
                  <a:srgbClr val="FF0000"/>
                </a:solidFill>
              </a:rPr>
              <a:t> from './</a:t>
            </a:r>
            <a:r>
              <a:rPr lang="en-US" altLang="ko-KR" sz="1050" dirty="0" err="1">
                <a:solidFill>
                  <a:srgbClr val="FF0000"/>
                </a:solidFill>
              </a:rPr>
              <a:t>api</a:t>
            </a:r>
            <a:r>
              <a:rPr lang="en-US" altLang="ko-KR" sz="1050" dirty="0">
                <a:solidFill>
                  <a:srgbClr val="FF0000"/>
                </a:solidFill>
              </a:rPr>
              <a:t>'</a:t>
            </a:r>
          </a:p>
          <a:p>
            <a:pPr marL="0" indent="0">
              <a:buNone/>
            </a:pPr>
            <a:r>
              <a:rPr lang="en-US" altLang="ko-KR" sz="1050" dirty="0"/>
              <a:t>import store from './store'</a:t>
            </a:r>
          </a:p>
          <a:p>
            <a:pPr marL="0" indent="0">
              <a:buNone/>
            </a:pPr>
            <a:r>
              <a:rPr lang="en-US" altLang="ko-KR" sz="1050" dirty="0"/>
              <a:t>import VueSweetalert2 from 'vue-sweetalert2'</a:t>
            </a:r>
          </a:p>
          <a:p>
            <a:pPr marL="0" indent="0">
              <a:buNone/>
            </a:pPr>
            <a:r>
              <a:rPr lang="en-US" altLang="ko-KR" sz="1050" dirty="0"/>
              <a:t>import 'sweetalert2/</a:t>
            </a:r>
            <a:r>
              <a:rPr lang="en-US" altLang="ko-KR" sz="1050" dirty="0" err="1"/>
              <a:t>dist</a:t>
            </a:r>
            <a:r>
              <a:rPr lang="en-US" altLang="ko-KR" sz="1050" dirty="0"/>
              <a:t>/sweetalert2.css'</a:t>
            </a:r>
          </a:p>
          <a:p>
            <a:pPr marL="0" indent="0">
              <a:buNone/>
            </a:pPr>
            <a:br>
              <a:rPr lang="en-US" altLang="ko-KR" sz="1050" dirty="0"/>
            </a:br>
            <a:r>
              <a:rPr lang="en-US" altLang="ko-KR" sz="1050" i="1" dirty="0"/>
              <a:t>// </a:t>
            </a:r>
            <a:r>
              <a:rPr lang="en-US" altLang="ko-KR" sz="1050" i="1" dirty="0" err="1"/>
              <a:t>createApp</a:t>
            </a:r>
            <a:r>
              <a:rPr lang="en-US" altLang="ko-KR" sz="1050" i="1" dirty="0"/>
              <a:t>(App).use(store).use(router).mount('#app')</a:t>
            </a:r>
            <a:endParaRPr lang="en-US" altLang="ko-KR" sz="1050" dirty="0"/>
          </a:p>
          <a:p>
            <a:pPr marL="0" indent="0">
              <a:buNone/>
            </a:pPr>
            <a:br>
              <a:rPr lang="en-US" altLang="ko-KR" sz="1050" dirty="0"/>
            </a:br>
            <a:r>
              <a:rPr lang="en-US" altLang="ko-KR" sz="1050" dirty="0"/>
              <a:t>const app = </a:t>
            </a:r>
            <a:r>
              <a:rPr lang="en-US" altLang="ko-KR" sz="1050" b="1" dirty="0" err="1"/>
              <a:t>createApp</a:t>
            </a:r>
            <a:r>
              <a:rPr lang="en-US" altLang="ko-KR" sz="1050" dirty="0"/>
              <a:t>(App);</a:t>
            </a:r>
          </a:p>
          <a:p>
            <a:pPr marL="0" indent="0">
              <a:buNone/>
            </a:pPr>
            <a:r>
              <a:rPr lang="en-US" altLang="ko-KR" sz="1050" dirty="0" err="1"/>
              <a:t>app.</a:t>
            </a:r>
            <a:r>
              <a:rPr lang="en-US" altLang="ko-KR" sz="1050" b="1" dirty="0" err="1"/>
              <a:t>use</a:t>
            </a:r>
            <a:r>
              <a:rPr lang="en-US" altLang="ko-KR" sz="1050" dirty="0"/>
              <a:t>(router);</a:t>
            </a:r>
          </a:p>
          <a:p>
            <a:pPr marL="0" indent="0">
              <a:buNone/>
            </a:pPr>
            <a:r>
              <a:rPr lang="en-US" altLang="ko-KR" sz="1050" dirty="0" err="1">
                <a:solidFill>
                  <a:srgbClr val="FF0000"/>
                </a:solidFill>
              </a:rPr>
              <a:t>app.</a:t>
            </a:r>
            <a:r>
              <a:rPr lang="en-US" altLang="ko-KR" sz="1050" b="1" dirty="0" err="1">
                <a:solidFill>
                  <a:srgbClr val="FF0000"/>
                </a:solidFill>
              </a:rPr>
              <a:t>mixin</a:t>
            </a:r>
            <a:r>
              <a:rPr lang="en-US" altLang="ko-KR" sz="1050" dirty="0">
                <a:solidFill>
                  <a:srgbClr val="FF0000"/>
                </a:solidFill>
              </a:rPr>
              <a:t>(</a:t>
            </a:r>
            <a:r>
              <a:rPr lang="en-US" altLang="ko-KR" sz="1050" dirty="0" err="1">
                <a:solidFill>
                  <a:srgbClr val="FF0000"/>
                </a:solidFill>
              </a:rPr>
              <a:t>api</a:t>
            </a:r>
            <a:r>
              <a:rPr lang="en-US" altLang="ko-KR" sz="105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1050" dirty="0" err="1"/>
              <a:t>app.</a:t>
            </a:r>
            <a:r>
              <a:rPr lang="en-US" altLang="ko-KR" sz="1050" b="1" dirty="0" err="1"/>
              <a:t>use</a:t>
            </a:r>
            <a:r>
              <a:rPr lang="en-US" altLang="ko-KR" sz="1050" dirty="0"/>
              <a:t>(VueSweetalert2);</a:t>
            </a:r>
          </a:p>
          <a:p>
            <a:pPr marL="0" indent="0">
              <a:buNone/>
            </a:pPr>
            <a:r>
              <a:rPr lang="en-US" altLang="ko-KR" sz="1050" dirty="0" err="1"/>
              <a:t>app.</a:t>
            </a:r>
            <a:r>
              <a:rPr lang="en-US" altLang="ko-KR" sz="1050" b="1" dirty="0" err="1"/>
              <a:t>mount</a:t>
            </a:r>
            <a:r>
              <a:rPr lang="en-US" altLang="ko-KR" sz="1050" dirty="0"/>
              <a:t>('#app');</a:t>
            </a:r>
          </a:p>
          <a:p>
            <a:pPr marL="0" indent="0">
              <a:buNone/>
            </a:pPr>
            <a:br>
              <a:rPr lang="en-US" altLang="ko-KR" sz="1050" dirty="0"/>
            </a:br>
            <a:endParaRPr lang="en-US" altLang="ko-KR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CDB72-EE94-4D59-AFFE-EA29895FFBAB}"/>
              </a:ext>
            </a:extLst>
          </p:cNvPr>
          <p:cNvSpPr txBox="1"/>
          <p:nvPr/>
        </p:nvSpPr>
        <p:spPr>
          <a:xfrm>
            <a:off x="3425906" y="974928"/>
            <a:ext cx="1653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./components/</a:t>
            </a:r>
            <a:r>
              <a:rPr lang="en-US" altLang="ko-KR" sz="1050" dirty="0" err="1"/>
              <a:t>Mixin.vue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45D79-AB7E-4E5C-83F4-BADDCFBB4443}"/>
              </a:ext>
            </a:extLst>
          </p:cNvPr>
          <p:cNvSpPr txBox="1"/>
          <p:nvPr/>
        </p:nvSpPr>
        <p:spPr>
          <a:xfrm>
            <a:off x="11168652" y="944112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./main.js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52765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Composition API (0)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174813" y="1185331"/>
            <a:ext cx="5458732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&lt;template&gt;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&lt;div&gt;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{{text}}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&lt;/div&gt;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&lt;/template&gt;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&lt;script&gt;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export default 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name: '',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components: {},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</a:t>
            </a:r>
            <a:r>
              <a:rPr lang="en-US" altLang="ko-KR" sz="1100" b="1" dirty="0"/>
              <a:t>data</a:t>
            </a:r>
            <a:r>
              <a:rPr lang="en-US" altLang="ko-KR" sz="1100" dirty="0"/>
              <a:t>() 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  return{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    text: 'Hello'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  };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},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    </a:t>
            </a:r>
            <a:r>
              <a:rPr lang="en-US" altLang="ko-KR" sz="1100" b="1" dirty="0"/>
              <a:t>mounted</a:t>
            </a:r>
            <a:r>
              <a:rPr lang="en-US" altLang="ko-KR" sz="1100" dirty="0"/>
              <a:t>() 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  </a:t>
            </a:r>
            <a:r>
              <a:rPr lang="en-US" altLang="ko-KR" sz="1100" b="1" dirty="0" err="1"/>
              <a:t>setTimeout</a:t>
            </a:r>
            <a:r>
              <a:rPr lang="en-US" altLang="ko-KR" sz="1100" dirty="0"/>
              <a:t>(() =&gt; 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    </a:t>
            </a:r>
            <a:r>
              <a:rPr lang="en-US" altLang="ko-KR" sz="1100" dirty="0" err="1"/>
              <a:t>this.text</a:t>
            </a:r>
            <a:r>
              <a:rPr lang="en-US" altLang="ko-KR" sz="1100" dirty="0"/>
              <a:t> = </a:t>
            </a:r>
            <a:r>
              <a:rPr lang="en-US" altLang="ko-KR" sz="1100" dirty="0" err="1"/>
              <a:t>this.text</a:t>
            </a:r>
            <a:r>
              <a:rPr lang="en-US" altLang="ko-KR" sz="1100" dirty="0"/>
              <a:t> + "Vue2"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  }, 2000)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},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}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&lt;/script&gt;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&lt;style scoped&gt;&lt;/style&gt;</a:t>
            </a:r>
          </a:p>
          <a:p>
            <a:pPr marL="0" indent="0">
              <a:lnSpc>
                <a:spcPts val="800"/>
              </a:lnSpc>
              <a:buNone/>
            </a:pPr>
            <a:br>
              <a:rPr lang="en-US" altLang="ko-KR" sz="1100" dirty="0"/>
            </a:br>
            <a:endParaRPr lang="en-US" altLang="ko-KR" sz="11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FCA792-7C67-4A3A-A22D-A40CBD4CE56D}"/>
              </a:ext>
            </a:extLst>
          </p:cNvPr>
          <p:cNvSpPr txBox="1">
            <a:spLocks/>
          </p:cNvSpPr>
          <p:nvPr/>
        </p:nvSpPr>
        <p:spPr>
          <a:xfrm>
            <a:off x="6201103" y="1185331"/>
            <a:ext cx="582362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&lt;template&gt;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&lt;div&gt;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{{text1}}&lt;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&gt;{{text2}}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&lt;/div&gt;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&lt;/template&gt;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&lt;script&gt;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import {ref} from '</a:t>
            </a:r>
            <a:r>
              <a:rPr lang="en-US" altLang="ko-KR" sz="1100" dirty="0" err="1">
                <a:solidFill>
                  <a:srgbClr val="FF0000"/>
                </a:solidFill>
              </a:rPr>
              <a:t>vue</a:t>
            </a:r>
            <a:r>
              <a:rPr lang="en-US" altLang="ko-KR" sz="1100" dirty="0">
                <a:solidFill>
                  <a:srgbClr val="FF0000"/>
                </a:solidFill>
              </a:rPr>
              <a:t>';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export default 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</a:t>
            </a:r>
            <a:r>
              <a:rPr lang="en-US" altLang="ko-KR" sz="1100" dirty="0">
                <a:solidFill>
                  <a:srgbClr val="FF0000"/>
                </a:solidFill>
              </a:rPr>
              <a:t>setup() 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let text1 = "Hello";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let text2 = ref("Hello");</a:t>
            </a:r>
          </a:p>
          <a:p>
            <a:pPr marL="0" indent="0">
              <a:lnSpc>
                <a:spcPts val="800"/>
              </a:lnSpc>
              <a:buNone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</a:t>
            </a:r>
            <a:r>
              <a:rPr lang="en-US" altLang="ko-KR" sz="1100" dirty="0" err="1">
                <a:solidFill>
                  <a:srgbClr val="FF0000"/>
                </a:solidFill>
              </a:rPr>
              <a:t>setTimeout</a:t>
            </a:r>
            <a:r>
              <a:rPr lang="en-US" altLang="ko-KR" sz="1100" dirty="0">
                <a:solidFill>
                  <a:srgbClr val="FF0000"/>
                </a:solidFill>
              </a:rPr>
              <a:t>(() =&gt; 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  text1 = text1 + "Vue3";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  text2.value = text1 + " Vue3 World";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}, 2000);</a:t>
            </a:r>
          </a:p>
          <a:p>
            <a:pPr marL="0" indent="0">
              <a:lnSpc>
                <a:spcPts val="800"/>
              </a:lnSpc>
              <a:buNone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return {text1, text2};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},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}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&lt;/script&gt;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&lt;style scoped&gt;&lt;/style&gt;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CDB72-EE94-4D59-AFFE-EA29895FFBAB}"/>
              </a:ext>
            </a:extLst>
          </p:cNvPr>
          <p:cNvSpPr txBox="1"/>
          <p:nvPr/>
        </p:nvSpPr>
        <p:spPr>
          <a:xfrm>
            <a:off x="3447792" y="939842"/>
            <a:ext cx="1901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./components/Reactive1.vue</a:t>
            </a:r>
            <a:endParaRPr lang="ko-KR" alt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6A142-2F1A-4B50-A40B-4F5DBA0D7A62}"/>
              </a:ext>
            </a:extLst>
          </p:cNvPr>
          <p:cNvSpPr txBox="1"/>
          <p:nvPr/>
        </p:nvSpPr>
        <p:spPr>
          <a:xfrm>
            <a:off x="10123248" y="931414"/>
            <a:ext cx="19752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./components/Reactive2.vue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81844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Composition API (1)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174813" y="1185331"/>
            <a:ext cx="6026290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&lt;template&gt;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&lt;div&gt;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&lt;h2&gt;Calculator&lt;/h2&gt;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&lt;div&gt;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  &lt;input type="text" v-</a:t>
            </a:r>
            <a:r>
              <a:rPr lang="en-US" altLang="ko-KR" sz="1200" dirty="0" err="1"/>
              <a:t>model.number</a:t>
            </a:r>
            <a:r>
              <a:rPr lang="en-US" altLang="ko-KR" sz="1200" dirty="0"/>
              <a:t>="state.num1" @</a:t>
            </a:r>
            <a:r>
              <a:rPr lang="en-US" altLang="ko-KR" sz="1200" dirty="0" err="1"/>
              <a:t>keyup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plusNumbers</a:t>
            </a:r>
            <a:r>
              <a:rPr lang="en-US" altLang="ko-KR" sz="1200" dirty="0"/>
              <a:t>" /&gt;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  &lt;span&gt;+&lt;/span&gt;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  &lt;input type="text" v-</a:t>
            </a:r>
            <a:r>
              <a:rPr lang="en-US" altLang="ko-KR" sz="1200" dirty="0" err="1"/>
              <a:t>model.number</a:t>
            </a:r>
            <a:r>
              <a:rPr lang="en-US" altLang="ko-KR" sz="1200" dirty="0"/>
              <a:t>="state.num2" @</a:t>
            </a:r>
            <a:r>
              <a:rPr lang="en-US" altLang="ko-KR" sz="1200" dirty="0" err="1"/>
              <a:t>keyup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plusNumbers</a:t>
            </a:r>
            <a:r>
              <a:rPr lang="en-US" altLang="ko-KR" sz="1200" dirty="0"/>
              <a:t>" /&gt;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  &lt;span&gt;=&lt;/span&gt;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  &lt;span&gt;{{</a:t>
            </a:r>
            <a:r>
              <a:rPr lang="en-US" altLang="ko-KR" sz="1200" dirty="0" err="1"/>
              <a:t>state.result</a:t>
            </a:r>
            <a:r>
              <a:rPr lang="en-US" altLang="ko-KR" sz="1200" dirty="0"/>
              <a:t>}}&lt;/span&gt;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&lt;/div&gt;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&lt;/div&gt;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&lt;/template&gt;</a:t>
            </a:r>
          </a:p>
          <a:p>
            <a:pPr marL="0" indent="0">
              <a:lnSpc>
                <a:spcPts val="900"/>
              </a:lnSpc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FCA792-7C67-4A3A-A22D-A40CBD4CE56D}"/>
              </a:ext>
            </a:extLst>
          </p:cNvPr>
          <p:cNvSpPr txBox="1">
            <a:spLocks/>
          </p:cNvSpPr>
          <p:nvPr/>
        </p:nvSpPr>
        <p:spPr>
          <a:xfrm>
            <a:off x="6201103" y="1185331"/>
            <a:ext cx="582362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&lt;script&gt;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import {reactive} from '</a:t>
            </a:r>
            <a:r>
              <a:rPr lang="en-US" altLang="ko-KR" sz="1100" dirty="0" err="1">
                <a:solidFill>
                  <a:srgbClr val="FF0000"/>
                </a:solidFill>
              </a:rPr>
              <a:t>vue</a:t>
            </a:r>
            <a:r>
              <a:rPr lang="en-US" altLang="ko-KR" sz="1100" dirty="0">
                <a:solidFill>
                  <a:srgbClr val="FF0000"/>
                </a:solidFill>
              </a:rPr>
              <a:t>';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export default {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  name: 'calculator',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  components: {},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  </a:t>
            </a:r>
            <a:r>
              <a:rPr lang="en-US" altLang="ko-KR" sz="1100" b="1" dirty="0">
                <a:solidFill>
                  <a:srgbClr val="FF0000"/>
                </a:solidFill>
              </a:rPr>
              <a:t>setup</a:t>
            </a:r>
            <a:r>
              <a:rPr lang="en-US" altLang="ko-KR" sz="1100" dirty="0">
                <a:solidFill>
                  <a:srgbClr val="FF0000"/>
                </a:solidFill>
              </a:rPr>
              <a:t>() {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let state = </a:t>
            </a:r>
            <a:r>
              <a:rPr lang="en-US" altLang="ko-KR" sz="1100" b="1" dirty="0">
                <a:solidFill>
                  <a:srgbClr val="FF0000"/>
                </a:solidFill>
              </a:rPr>
              <a:t>reactive</a:t>
            </a:r>
            <a:r>
              <a:rPr lang="en-US" altLang="ko-KR" sz="1100" dirty="0">
                <a:solidFill>
                  <a:srgbClr val="FF0000"/>
                </a:solidFill>
              </a:rPr>
              <a:t>({ </a:t>
            </a:r>
            <a:endParaRPr lang="ko-KR" altLang="en-US" sz="1100" dirty="0">
              <a:solidFill>
                <a:srgbClr val="FF0000"/>
              </a:solidFill>
            </a:endParaRPr>
          </a:p>
          <a:p>
            <a:pPr marL="0" indent="0">
              <a:lnSpc>
                <a:spcPts val="900"/>
              </a:lnSpc>
              <a:buNone/>
            </a:pPr>
            <a:r>
              <a:rPr lang="ko-KR" altLang="en-US" sz="1100" dirty="0">
                <a:solidFill>
                  <a:srgbClr val="FF0000"/>
                </a:solidFill>
              </a:rPr>
              <a:t>      </a:t>
            </a:r>
            <a:r>
              <a:rPr lang="en-US" altLang="ko-KR" sz="1100" dirty="0">
                <a:solidFill>
                  <a:srgbClr val="FF0000"/>
                </a:solidFill>
              </a:rPr>
              <a:t>num1: 0, num2: 0, result: 0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});</a:t>
            </a:r>
          </a:p>
          <a:p>
            <a:pPr marL="0" indent="0">
              <a:lnSpc>
                <a:spcPts val="900"/>
              </a:lnSpc>
              <a:buNone/>
            </a:pP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100" dirty="0">
                <a:solidFill>
                  <a:srgbClr val="FF0000"/>
                </a:solidFill>
              </a:rPr>
              <a:t>    function </a:t>
            </a:r>
            <a:r>
              <a:rPr lang="en-US" altLang="ko-KR" sz="1100" b="1" dirty="0" err="1">
                <a:solidFill>
                  <a:srgbClr val="FF0000"/>
                </a:solidFill>
              </a:rPr>
              <a:t>plusNumbers</a:t>
            </a:r>
            <a:r>
              <a:rPr lang="en-US" altLang="ko-KR" sz="1100" dirty="0">
                <a:solidFill>
                  <a:srgbClr val="FF0000"/>
                </a:solidFill>
              </a:rPr>
              <a:t>() {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</a:t>
            </a:r>
            <a:r>
              <a:rPr lang="en-US" altLang="ko-KR" sz="1100" dirty="0" err="1">
                <a:solidFill>
                  <a:srgbClr val="FF0000"/>
                </a:solidFill>
              </a:rPr>
              <a:t>state.result</a:t>
            </a:r>
            <a:r>
              <a:rPr lang="en-US" altLang="ko-KR" sz="1100" dirty="0">
                <a:solidFill>
                  <a:srgbClr val="FF0000"/>
                </a:solidFill>
              </a:rPr>
              <a:t> = state.num1 + state.num2;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}</a:t>
            </a:r>
            <a:br>
              <a:rPr lang="en-US" altLang="ko-KR" sz="1100" dirty="0">
                <a:solidFill>
                  <a:srgbClr val="FF0000"/>
                </a:solidFill>
              </a:rPr>
            </a:br>
            <a:endParaRPr lang="en-US" altLang="ko-KR" sz="1100" dirty="0">
              <a:solidFill>
                <a:srgbClr val="FF0000"/>
              </a:solidFill>
            </a:endParaRP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return { </a:t>
            </a:r>
          </a:p>
          <a:p>
            <a:pPr marL="0" indent="0">
              <a:lnSpc>
                <a:spcPts val="900"/>
              </a:lnSpc>
              <a:buNone/>
            </a:pPr>
            <a:r>
              <a:rPr lang="ko-KR" altLang="en-US" sz="1100" dirty="0">
                <a:solidFill>
                  <a:srgbClr val="FF0000"/>
                </a:solidFill>
              </a:rPr>
              <a:t>      </a:t>
            </a:r>
            <a:r>
              <a:rPr lang="en-US" altLang="ko-KR" sz="1100" dirty="0">
                <a:solidFill>
                  <a:srgbClr val="FF0000"/>
                </a:solidFill>
              </a:rPr>
              <a:t>state,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</a:t>
            </a:r>
            <a:r>
              <a:rPr lang="en-US" altLang="ko-KR" sz="1100" dirty="0" err="1">
                <a:solidFill>
                  <a:srgbClr val="FF0000"/>
                </a:solidFill>
              </a:rPr>
              <a:t>plusNumbers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}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},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}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&lt;/script&gt;</a:t>
            </a:r>
          </a:p>
          <a:p>
            <a:pPr marL="0" indent="0">
              <a:lnSpc>
                <a:spcPts val="900"/>
              </a:lnSpc>
              <a:buNone/>
            </a:pPr>
            <a:br>
              <a:rPr lang="en-US" altLang="ko-KR" sz="1100" dirty="0"/>
            </a:br>
            <a:r>
              <a:rPr lang="en-US" altLang="ko-KR" sz="1100" dirty="0"/>
              <a:t>&lt;style scoped&gt;&lt;/style&gt;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CDB72-EE94-4D59-AFFE-EA29895FFBAB}"/>
              </a:ext>
            </a:extLst>
          </p:cNvPr>
          <p:cNvSpPr txBox="1"/>
          <p:nvPr/>
        </p:nvSpPr>
        <p:spPr>
          <a:xfrm>
            <a:off x="5108427" y="931413"/>
            <a:ext cx="22974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./components/</a:t>
            </a:r>
            <a:r>
              <a:rPr lang="en-US" altLang="ko-KR" sz="1050" dirty="0" err="1"/>
              <a:t>CompositionAPI.vue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44363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Composition API (2)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174813" y="1185331"/>
            <a:ext cx="6026290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&lt;template&gt;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&lt;div&gt;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&lt;h2&gt;Calculator&lt;/h2&gt;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&lt;div&gt;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  &lt;input type="text" v-</a:t>
            </a:r>
            <a:r>
              <a:rPr lang="en-US" altLang="ko-KR" sz="1200" dirty="0" err="1"/>
              <a:t>model.number</a:t>
            </a:r>
            <a:r>
              <a:rPr lang="en-US" altLang="ko-KR" sz="1200" dirty="0"/>
              <a:t>="state.num1" /&gt;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  &lt;span&gt;+&lt;/span&gt;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  &lt;input type="text" v-</a:t>
            </a:r>
            <a:r>
              <a:rPr lang="en-US" altLang="ko-KR" sz="1200" dirty="0" err="1"/>
              <a:t>model.number</a:t>
            </a:r>
            <a:r>
              <a:rPr lang="en-US" altLang="ko-KR" sz="1200" dirty="0"/>
              <a:t>="state.num2" /&gt;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  &lt;span&gt;=&lt;/span&gt;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  &lt;span&gt;{{</a:t>
            </a:r>
            <a:r>
              <a:rPr lang="en-US" altLang="ko-KR" sz="1200" dirty="0" err="1"/>
              <a:t>state.result</a:t>
            </a:r>
            <a:r>
              <a:rPr lang="en-US" altLang="ko-KR" sz="1200" dirty="0"/>
              <a:t>}}&lt;/span&gt;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&lt;/div&gt;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&lt;/div&gt;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&lt;/template&gt;</a:t>
            </a:r>
          </a:p>
          <a:p>
            <a:pPr marL="0" indent="0">
              <a:lnSpc>
                <a:spcPts val="900"/>
              </a:lnSpc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FCA792-7C67-4A3A-A22D-A40CBD4CE56D}"/>
              </a:ext>
            </a:extLst>
          </p:cNvPr>
          <p:cNvSpPr txBox="1">
            <a:spLocks/>
          </p:cNvSpPr>
          <p:nvPr/>
        </p:nvSpPr>
        <p:spPr>
          <a:xfrm>
            <a:off x="6201103" y="1185331"/>
            <a:ext cx="582362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&lt;script&gt;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import {reactive, </a:t>
            </a:r>
            <a:r>
              <a:rPr lang="en-US" altLang="ko-KR" sz="1100" dirty="0">
                <a:solidFill>
                  <a:srgbClr val="FF0000"/>
                </a:solidFill>
              </a:rPr>
              <a:t>computed</a:t>
            </a:r>
            <a:r>
              <a:rPr lang="en-US" altLang="ko-KR" sz="1100" dirty="0"/>
              <a:t>} from '</a:t>
            </a:r>
            <a:r>
              <a:rPr lang="en-US" altLang="ko-KR" sz="1100" dirty="0" err="1"/>
              <a:t>vue</a:t>
            </a:r>
            <a:r>
              <a:rPr lang="en-US" altLang="ko-KR" sz="1100" dirty="0"/>
              <a:t>’;</a:t>
            </a:r>
          </a:p>
          <a:p>
            <a:pPr marL="0" indent="0">
              <a:lnSpc>
                <a:spcPts val="900"/>
              </a:lnSpc>
              <a:buNone/>
            </a:pPr>
            <a:endParaRPr lang="en-US" altLang="ko-KR" sz="1100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export default {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  name: 'calculator',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  components: {},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  </a:t>
            </a:r>
            <a:r>
              <a:rPr lang="en-US" altLang="ko-KR" sz="1100" b="1" dirty="0"/>
              <a:t>setup</a:t>
            </a:r>
            <a:r>
              <a:rPr lang="en-US" altLang="ko-KR" sz="1100" dirty="0"/>
              <a:t>() {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    let state = </a:t>
            </a:r>
            <a:r>
              <a:rPr lang="en-US" altLang="ko-KR" sz="1100" b="1" dirty="0"/>
              <a:t>reactive</a:t>
            </a:r>
            <a:r>
              <a:rPr lang="en-US" altLang="ko-KR" sz="1100" dirty="0"/>
              <a:t>({ </a:t>
            </a:r>
            <a:endParaRPr lang="ko-KR" altLang="en-US" sz="1100" dirty="0"/>
          </a:p>
          <a:p>
            <a:pPr marL="0" indent="0">
              <a:lnSpc>
                <a:spcPts val="900"/>
              </a:lnSpc>
              <a:buNone/>
            </a:pPr>
            <a:r>
              <a:rPr lang="ko-KR" altLang="en-US" sz="1100" dirty="0"/>
              <a:t>      </a:t>
            </a:r>
            <a:r>
              <a:rPr lang="en-US" altLang="ko-KR" sz="1100" dirty="0"/>
              <a:t>num1: 0, 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      num2: 0, 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      </a:t>
            </a:r>
            <a:r>
              <a:rPr lang="en-US" altLang="ko-KR" sz="1100" dirty="0">
                <a:solidFill>
                  <a:srgbClr val="FF0000"/>
                </a:solidFill>
              </a:rPr>
              <a:t>result: computed(() =&gt; state.num1 + state.num2)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    });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return { </a:t>
            </a:r>
          </a:p>
          <a:p>
            <a:pPr marL="0" indent="0">
              <a:lnSpc>
                <a:spcPts val="900"/>
              </a:lnSpc>
              <a:buNone/>
            </a:pPr>
            <a:r>
              <a:rPr lang="ko-KR" altLang="en-US" sz="1100" dirty="0">
                <a:solidFill>
                  <a:srgbClr val="FF0000"/>
                </a:solidFill>
              </a:rPr>
              <a:t>      </a:t>
            </a:r>
            <a:r>
              <a:rPr lang="en-US" altLang="ko-KR" sz="1100" dirty="0">
                <a:solidFill>
                  <a:srgbClr val="FF0000"/>
                </a:solidFill>
              </a:rPr>
              <a:t>state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}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  },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}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&lt;/script&gt;</a:t>
            </a:r>
          </a:p>
          <a:p>
            <a:pPr marL="0" indent="0">
              <a:lnSpc>
                <a:spcPts val="900"/>
              </a:lnSpc>
              <a:buNone/>
            </a:pPr>
            <a:br>
              <a:rPr lang="en-US" altLang="ko-KR" sz="1100" dirty="0"/>
            </a:br>
            <a:r>
              <a:rPr lang="en-US" altLang="ko-KR" sz="1100" dirty="0"/>
              <a:t>&lt;style scoped&gt;&lt;/style&gt;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CDB72-EE94-4D59-AFFE-EA29895FFBAB}"/>
              </a:ext>
            </a:extLst>
          </p:cNvPr>
          <p:cNvSpPr txBox="1"/>
          <p:nvPr/>
        </p:nvSpPr>
        <p:spPr>
          <a:xfrm>
            <a:off x="5108427" y="931413"/>
            <a:ext cx="23711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./components/CompositionAPI2.vue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45645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Composition API (3)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174813" y="1185331"/>
            <a:ext cx="6026290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&lt;template&gt;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&lt;div&gt;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&lt;h2&gt;Calculator&lt;/h2&gt;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&lt;div&gt;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  &lt;input type="text" v-</a:t>
            </a:r>
            <a:r>
              <a:rPr lang="en-US" altLang="ko-KR" sz="1200" dirty="0" err="1"/>
              <a:t>model.number</a:t>
            </a:r>
            <a:r>
              <a:rPr lang="en-US" altLang="ko-KR" sz="1200" dirty="0"/>
              <a:t>="num1" /&gt;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  &lt;span&gt;+&lt;/span&gt;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  &lt;input type="text" v-</a:t>
            </a:r>
            <a:r>
              <a:rPr lang="en-US" altLang="ko-KR" sz="1200" dirty="0" err="1"/>
              <a:t>model.number</a:t>
            </a:r>
            <a:r>
              <a:rPr lang="en-US" altLang="ko-KR" sz="1200" dirty="0"/>
              <a:t>="num2" /&gt;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  &lt;span&gt;=&lt;/span&gt;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  &lt;span&gt;{{result}}&lt;/span&gt;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&lt;/div&gt;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&lt;/div&gt;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&lt;/template&gt;</a:t>
            </a:r>
          </a:p>
          <a:p>
            <a:pPr marL="0" indent="0">
              <a:lnSpc>
                <a:spcPts val="900"/>
              </a:lnSpc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FCA792-7C67-4A3A-A22D-A40CBD4CE56D}"/>
              </a:ext>
            </a:extLst>
          </p:cNvPr>
          <p:cNvSpPr txBox="1">
            <a:spLocks/>
          </p:cNvSpPr>
          <p:nvPr/>
        </p:nvSpPr>
        <p:spPr>
          <a:xfrm>
            <a:off x="6201103" y="1185331"/>
            <a:ext cx="582362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&lt;script&gt;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import {reactive, computed, </a:t>
            </a:r>
            <a:r>
              <a:rPr lang="en-US" altLang="ko-KR" sz="1100" dirty="0" err="1">
                <a:solidFill>
                  <a:srgbClr val="FF0000"/>
                </a:solidFill>
              </a:rPr>
              <a:t>toRefs</a:t>
            </a:r>
            <a:r>
              <a:rPr lang="en-US" altLang="ko-KR" sz="1100" dirty="0"/>
              <a:t>} from '</a:t>
            </a:r>
            <a:r>
              <a:rPr lang="en-US" altLang="ko-KR" sz="1100" dirty="0" err="1"/>
              <a:t>vue</a:t>
            </a:r>
            <a:r>
              <a:rPr lang="en-US" altLang="ko-KR" sz="1100" dirty="0"/>
              <a:t>’;</a:t>
            </a:r>
          </a:p>
          <a:p>
            <a:pPr marL="0" indent="0">
              <a:lnSpc>
                <a:spcPts val="900"/>
              </a:lnSpc>
              <a:buNone/>
            </a:pPr>
            <a:endParaRPr lang="en-US" altLang="ko-KR" sz="1100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function </a:t>
            </a:r>
            <a:r>
              <a:rPr lang="en-US" altLang="ko-KR" sz="1100" dirty="0" err="1">
                <a:solidFill>
                  <a:srgbClr val="FF0000"/>
                </a:solidFill>
              </a:rPr>
              <a:t>plusCalculater</a:t>
            </a:r>
            <a:r>
              <a:rPr lang="en-US" altLang="ko-KR" sz="1100" dirty="0">
                <a:solidFill>
                  <a:srgbClr val="FF0000"/>
                </a:solidFill>
              </a:rPr>
              <a:t>() {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  let state = reactive({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      num1: 0,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      num2: 0,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      result: computed(() =&gt; state.num1 + state.num2)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      });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  return </a:t>
            </a:r>
            <a:r>
              <a:rPr lang="en-US" altLang="ko-KR" sz="1100" dirty="0" err="1">
                <a:solidFill>
                  <a:srgbClr val="FF0000"/>
                </a:solidFill>
              </a:rPr>
              <a:t>toRefs</a:t>
            </a:r>
            <a:r>
              <a:rPr lang="en-US" altLang="ko-KR" sz="1100" dirty="0">
                <a:solidFill>
                  <a:srgbClr val="FF0000"/>
                </a:solidFill>
              </a:rPr>
              <a:t>(state);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export default {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  name: 'calculator',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  components: {},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  </a:t>
            </a:r>
            <a:r>
              <a:rPr lang="en-US" altLang="ko-KR" sz="1100" b="1" dirty="0"/>
              <a:t>setup</a:t>
            </a:r>
            <a:r>
              <a:rPr lang="en-US" altLang="ko-KR" sz="1100" dirty="0"/>
              <a:t>() {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    let {num1, num2, result} = </a:t>
            </a:r>
            <a:r>
              <a:rPr lang="en-US" altLang="ko-KR" sz="1100" dirty="0" err="1">
                <a:solidFill>
                  <a:srgbClr val="FF0000"/>
                </a:solidFill>
              </a:rPr>
              <a:t>plusCalculator</a:t>
            </a:r>
            <a:r>
              <a:rPr lang="en-US" altLang="ko-KR" sz="11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return {num1, num2, result};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  },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}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100" dirty="0"/>
              <a:t>&lt;/script&gt;</a:t>
            </a:r>
          </a:p>
          <a:p>
            <a:pPr marL="0" indent="0">
              <a:lnSpc>
                <a:spcPts val="900"/>
              </a:lnSpc>
              <a:buNone/>
            </a:pPr>
            <a:br>
              <a:rPr lang="en-US" altLang="ko-KR" sz="1100" dirty="0"/>
            </a:br>
            <a:r>
              <a:rPr lang="en-US" altLang="ko-KR" sz="1100" dirty="0"/>
              <a:t>&lt;style scoped&gt;&lt;/style&gt;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CDB72-EE94-4D59-AFFE-EA29895FFBAB}"/>
              </a:ext>
            </a:extLst>
          </p:cNvPr>
          <p:cNvSpPr txBox="1"/>
          <p:nvPr/>
        </p:nvSpPr>
        <p:spPr>
          <a:xfrm>
            <a:off x="5108427" y="931413"/>
            <a:ext cx="2444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./components/CompositionAPI3.vue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8336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Vue : </a:t>
            </a:r>
            <a:r>
              <a:rPr lang="ko-KR" altLang="en-US" sz="3200" dirty="0"/>
              <a:t>프로젝트 생성 방법 </a:t>
            </a:r>
            <a:r>
              <a:rPr lang="en-US" altLang="ko-KR" sz="3200" dirty="0"/>
              <a:t>3</a:t>
            </a:r>
            <a:r>
              <a:rPr lang="ko-KR" altLang="en-US" sz="3200" dirty="0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573934" cy="51710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*** Project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Name</a:t>
            </a:r>
            <a:r>
              <a:rPr lang="ko-KR" altLang="en-US" sz="1400" b="1" dirty="0">
                <a:solidFill>
                  <a:srgbClr val="FF0000"/>
                </a:solidFill>
              </a:rPr>
              <a:t> 생성시 소문자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대문자 포함할 수 없음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Default Option</a:t>
            </a:r>
            <a:r>
              <a:rPr lang="ko-KR" altLang="en-US" sz="1800" dirty="0"/>
              <a:t>으로 생성</a:t>
            </a:r>
            <a:endParaRPr lang="en-US" altLang="ko-KR" sz="18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>
                <a:solidFill>
                  <a:srgbClr val="0070C0"/>
                </a:solidFill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</a:rPr>
              <a:t>vue</a:t>
            </a:r>
            <a:r>
              <a:rPr lang="en-US" altLang="ko-KR" sz="1600" dirty="0">
                <a:solidFill>
                  <a:srgbClr val="FF0000"/>
                </a:solidFill>
              </a:rPr>
              <a:t> create </a:t>
            </a:r>
            <a:r>
              <a:rPr lang="en-US" altLang="ko-KR" sz="1600" dirty="0" err="1">
                <a:solidFill>
                  <a:srgbClr val="FF0000"/>
                </a:solidFill>
              </a:rPr>
              <a:t>vue</a:t>
            </a:r>
            <a:r>
              <a:rPr lang="en-US" altLang="ko-KR" sz="1600" dirty="0">
                <a:solidFill>
                  <a:srgbClr val="FF0000"/>
                </a:solidFill>
              </a:rPr>
              <a:t>-default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r>
              <a:rPr lang="ko-KR" altLang="en-US" sz="1600" dirty="0">
                <a:solidFill>
                  <a:srgbClr val="0070C0"/>
                </a:solidFill>
              </a:rPr>
              <a:t>가지</a:t>
            </a:r>
            <a:r>
              <a:rPr lang="en-US" altLang="ko-KR" sz="1600" dirty="0">
                <a:solidFill>
                  <a:srgbClr val="0070C0"/>
                </a:solidFill>
              </a:rPr>
              <a:t>( Default vue2, Default vue3, Manually) </a:t>
            </a:r>
            <a:r>
              <a:rPr lang="ko-KR" altLang="en-US" sz="1600" dirty="0">
                <a:solidFill>
                  <a:srgbClr val="0070C0"/>
                </a:solidFill>
              </a:rPr>
              <a:t>중에서 </a:t>
            </a:r>
            <a:r>
              <a:rPr lang="en-US" altLang="ko-KR" sz="1600" dirty="0">
                <a:solidFill>
                  <a:srgbClr val="0070C0"/>
                </a:solidFill>
              </a:rPr>
              <a:t>“Default vue3” </a:t>
            </a:r>
            <a:r>
              <a:rPr lang="ko-KR" altLang="en-US" sz="1600" dirty="0">
                <a:solidFill>
                  <a:srgbClr val="0070C0"/>
                </a:solidFill>
              </a:rPr>
              <a:t>선택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Manually select features Option</a:t>
            </a:r>
            <a:r>
              <a:rPr lang="ko-KR" altLang="en-US" sz="1800" dirty="0"/>
              <a:t>으로 생성 </a:t>
            </a:r>
            <a:endParaRPr lang="en-US" altLang="ko-KR" sz="18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vue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create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vue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-manually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r>
              <a:rPr lang="ko-KR" altLang="en-US" sz="1600" dirty="0">
                <a:solidFill>
                  <a:srgbClr val="0070C0"/>
                </a:solidFill>
              </a:rPr>
              <a:t>가지</a:t>
            </a:r>
            <a:r>
              <a:rPr lang="en-US" altLang="ko-KR" sz="1600" dirty="0">
                <a:solidFill>
                  <a:srgbClr val="0070C0"/>
                </a:solidFill>
              </a:rPr>
              <a:t>( Default vue2, Default vue3, Manually) </a:t>
            </a:r>
            <a:r>
              <a:rPr lang="ko-KR" altLang="en-US" sz="1600" dirty="0">
                <a:solidFill>
                  <a:srgbClr val="0070C0"/>
                </a:solidFill>
              </a:rPr>
              <a:t>중에서 </a:t>
            </a:r>
            <a:r>
              <a:rPr lang="en-US" altLang="ko-KR" sz="1600" dirty="0">
                <a:solidFill>
                  <a:srgbClr val="FF0000"/>
                </a:solidFill>
              </a:rPr>
              <a:t>“Manually select features” </a:t>
            </a:r>
            <a:r>
              <a:rPr lang="ko-KR" altLang="en-US" sz="1600" dirty="0">
                <a:solidFill>
                  <a:srgbClr val="0070C0"/>
                </a:solidFill>
              </a:rPr>
              <a:t>선택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>
                <a:solidFill>
                  <a:srgbClr val="0070C0"/>
                </a:solidFill>
              </a:rPr>
              <a:t>Please pick a preset : </a:t>
            </a:r>
            <a:r>
              <a:rPr lang="en-US" altLang="ko-KR" sz="1600" dirty="0">
                <a:solidFill>
                  <a:srgbClr val="FF0000"/>
                </a:solidFill>
              </a:rPr>
              <a:t>“Choose Vue version”, “Babel”, “Router”, “</a:t>
            </a:r>
            <a:r>
              <a:rPr lang="en-US" altLang="ko-KR" sz="1600" dirty="0" err="1">
                <a:solidFill>
                  <a:srgbClr val="FF0000"/>
                </a:solidFill>
              </a:rPr>
              <a:t>Vuex</a:t>
            </a:r>
            <a:r>
              <a:rPr lang="en-US" altLang="ko-KR" sz="1600" dirty="0">
                <a:solidFill>
                  <a:srgbClr val="FF0000"/>
                </a:solidFill>
              </a:rPr>
              <a:t>”, “Linter / Formatter” </a:t>
            </a:r>
            <a:r>
              <a:rPr lang="en-US" altLang="ko-KR" sz="1600" dirty="0">
                <a:solidFill>
                  <a:srgbClr val="0070C0"/>
                </a:solidFill>
              </a:rPr>
              <a:t>5</a:t>
            </a:r>
            <a:r>
              <a:rPr lang="ko-KR" altLang="en-US" sz="1600" dirty="0">
                <a:solidFill>
                  <a:srgbClr val="0070C0"/>
                </a:solidFill>
              </a:rPr>
              <a:t>개 선택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>
                <a:solidFill>
                  <a:srgbClr val="0070C0"/>
                </a:solidFill>
              </a:rPr>
              <a:t>Choose a version : </a:t>
            </a:r>
            <a:r>
              <a:rPr lang="en-US" altLang="ko-KR" sz="1600" dirty="0">
                <a:solidFill>
                  <a:srgbClr val="FF0000"/>
                </a:solidFill>
              </a:rPr>
              <a:t>“3.x”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선택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>
                <a:solidFill>
                  <a:srgbClr val="0070C0"/>
                </a:solidFill>
              </a:rPr>
              <a:t>Use  history mode for router : </a:t>
            </a:r>
            <a:r>
              <a:rPr lang="en-US" altLang="ko-KR" sz="1600" dirty="0">
                <a:solidFill>
                  <a:srgbClr val="FF0000"/>
                </a:solidFill>
              </a:rPr>
              <a:t>“Y”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선택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>
                <a:solidFill>
                  <a:srgbClr val="0070C0"/>
                </a:solidFill>
              </a:rPr>
              <a:t>Pick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a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linter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/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formatter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config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: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“</a:t>
            </a:r>
            <a:r>
              <a:rPr lang="en-US" altLang="ko-KR" sz="1600" dirty="0" err="1">
                <a:solidFill>
                  <a:srgbClr val="FF0000"/>
                </a:solidFill>
              </a:rPr>
              <a:t>ESLint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+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Standard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config”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선택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>
                <a:solidFill>
                  <a:srgbClr val="0070C0"/>
                </a:solidFill>
              </a:rPr>
              <a:t>Pick additional lint features : </a:t>
            </a:r>
            <a:r>
              <a:rPr lang="en-US" altLang="ko-KR" sz="1600" dirty="0">
                <a:solidFill>
                  <a:srgbClr val="FF0000"/>
                </a:solidFill>
              </a:rPr>
              <a:t>“Lint on save”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선택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>
                <a:solidFill>
                  <a:srgbClr val="0070C0"/>
                </a:solidFill>
              </a:rPr>
              <a:t>Where do you prefer placing config for Babel, </a:t>
            </a:r>
            <a:r>
              <a:rPr lang="en-US" altLang="ko-KR" sz="1600" dirty="0" err="1">
                <a:solidFill>
                  <a:srgbClr val="0070C0"/>
                </a:solidFill>
              </a:rPr>
              <a:t>ESLint</a:t>
            </a:r>
            <a:r>
              <a:rPr lang="en-US" altLang="ko-KR" sz="1600" dirty="0">
                <a:solidFill>
                  <a:srgbClr val="0070C0"/>
                </a:solidFill>
              </a:rPr>
              <a:t>, etc.? : </a:t>
            </a:r>
            <a:r>
              <a:rPr lang="en-US" altLang="ko-KR" sz="1600" dirty="0">
                <a:solidFill>
                  <a:srgbClr val="FF0000"/>
                </a:solidFill>
              </a:rPr>
              <a:t>“In </a:t>
            </a:r>
            <a:r>
              <a:rPr lang="en-US" altLang="ko-KR" sz="1600" dirty="0" err="1">
                <a:solidFill>
                  <a:srgbClr val="FF0000"/>
                </a:solidFill>
              </a:rPr>
              <a:t>package.json</a:t>
            </a:r>
            <a:r>
              <a:rPr lang="en-US" altLang="ko-KR" sz="1600" dirty="0">
                <a:solidFill>
                  <a:srgbClr val="FF0000"/>
                </a:solidFill>
              </a:rPr>
              <a:t>” </a:t>
            </a:r>
            <a:r>
              <a:rPr lang="ko-KR" altLang="en-US" sz="1600" dirty="0">
                <a:solidFill>
                  <a:srgbClr val="0070C0"/>
                </a:solidFill>
              </a:rPr>
              <a:t>선택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>
                <a:solidFill>
                  <a:srgbClr val="0070C0"/>
                </a:solidFill>
              </a:rPr>
              <a:t>Save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this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as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a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preset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for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future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projects?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: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“y” </a:t>
            </a:r>
            <a:r>
              <a:rPr lang="ko-KR" altLang="en-US" sz="1600" dirty="0">
                <a:solidFill>
                  <a:srgbClr val="0070C0"/>
                </a:solidFill>
              </a:rPr>
              <a:t>선택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>
                <a:solidFill>
                  <a:srgbClr val="0070C0"/>
                </a:solidFill>
              </a:rPr>
              <a:t>Save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preset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as : “</a:t>
            </a:r>
            <a:r>
              <a:rPr lang="ko-KR" altLang="en-US" sz="1600" dirty="0">
                <a:solidFill>
                  <a:srgbClr val="0070C0"/>
                </a:solidFill>
              </a:rPr>
              <a:t>원하는 이름</a:t>
            </a:r>
            <a:r>
              <a:rPr lang="en-US" altLang="ko-KR" sz="1600" dirty="0">
                <a:solidFill>
                  <a:srgbClr val="0070C0"/>
                </a:solidFill>
              </a:rPr>
              <a:t>” (</a:t>
            </a:r>
            <a:r>
              <a:rPr lang="ko-KR" altLang="en-US" sz="1600" dirty="0">
                <a:solidFill>
                  <a:srgbClr val="0070C0"/>
                </a:solidFill>
              </a:rPr>
              <a:t>예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en-US" altLang="ko-KR" sz="1600" dirty="0" err="1">
                <a:solidFill>
                  <a:srgbClr val="0070C0"/>
                </a:solidFill>
              </a:rPr>
              <a:t>vue</a:t>
            </a:r>
            <a:r>
              <a:rPr lang="en-US" altLang="ko-KR" sz="1600" dirty="0">
                <a:solidFill>
                  <a:srgbClr val="0070C0"/>
                </a:solidFill>
              </a:rPr>
              <a:t>-basic, </a:t>
            </a:r>
            <a:r>
              <a:rPr lang="ko-KR" altLang="en-US" sz="1600" dirty="0">
                <a:solidFill>
                  <a:srgbClr val="0070C0"/>
                </a:solidFill>
              </a:rPr>
              <a:t>이것이 어디에서 나오는지 확인</a:t>
            </a:r>
            <a:r>
              <a:rPr lang="en-US" altLang="ko-KR" sz="1600" dirty="0">
                <a:solidFill>
                  <a:srgbClr val="0070C0"/>
                </a:solidFill>
              </a:rPr>
              <a:t>^^) </a:t>
            </a:r>
            <a:endParaRPr lang="en-US" altLang="ko-KR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Vue Project Manager</a:t>
            </a:r>
            <a:r>
              <a:rPr lang="ko-KR" altLang="en-US" sz="1800" dirty="0"/>
              <a:t>로 생성 </a:t>
            </a:r>
            <a:r>
              <a:rPr lang="en-US" altLang="ko-KR" sz="1800" dirty="0"/>
              <a:t>: GUI </a:t>
            </a:r>
            <a:r>
              <a:rPr lang="ko-KR" altLang="en-US" sz="1800" dirty="0"/>
              <a:t>환경에서 생성</a:t>
            </a:r>
            <a:endParaRPr lang="en-US" altLang="ko-KR" sz="18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>
                <a:solidFill>
                  <a:srgbClr val="0070C0"/>
                </a:solidFill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</a:rPr>
              <a:t>vue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ui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>
                <a:solidFill>
                  <a:srgbClr val="0070C0"/>
                </a:solidFill>
              </a:rPr>
              <a:t>나머지는 </a:t>
            </a:r>
            <a:r>
              <a:rPr lang="en-US" altLang="ko-KR" sz="1600" dirty="0">
                <a:solidFill>
                  <a:srgbClr val="0070C0"/>
                </a:solidFill>
              </a:rPr>
              <a:t>Manually </a:t>
            </a:r>
            <a:r>
              <a:rPr lang="ko-KR" altLang="en-US" sz="1600" dirty="0">
                <a:solidFill>
                  <a:srgbClr val="0070C0"/>
                </a:solidFill>
              </a:rPr>
              <a:t>작업과 동일한 과정을 </a:t>
            </a:r>
            <a:r>
              <a:rPr lang="en-US" altLang="ko-KR" sz="1600" dirty="0">
                <a:solidFill>
                  <a:srgbClr val="0070C0"/>
                </a:solidFill>
              </a:rPr>
              <a:t>GUI </a:t>
            </a:r>
            <a:r>
              <a:rPr lang="ko-KR" altLang="en-US" sz="1600" dirty="0">
                <a:solidFill>
                  <a:srgbClr val="0070C0"/>
                </a:solidFill>
              </a:rPr>
              <a:t>환경으로 진행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 실행 </a:t>
            </a:r>
            <a:r>
              <a:rPr lang="en-US" altLang="ko-KR" sz="2000" dirty="0"/>
              <a:t>:    C:\…\…\vue\vue-default &gt; </a:t>
            </a:r>
            <a:r>
              <a:rPr lang="en-US" altLang="ko-KR" sz="2000" dirty="0" err="1"/>
              <a:t>npm</a:t>
            </a:r>
            <a:r>
              <a:rPr lang="en-US" altLang="ko-KR" sz="2000" dirty="0"/>
              <a:t> run serve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/>
              <a:t>접속 </a:t>
            </a:r>
            <a:r>
              <a:rPr lang="en-US" altLang="ko-KR" sz="2000" dirty="0"/>
              <a:t>:    http://localhost:8080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112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Composition API (4)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174813" y="1185331"/>
            <a:ext cx="6026290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&lt;template&gt;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&lt;div&gt;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&lt;h2&gt;Calculator&lt;/h2&gt;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&lt;div&gt;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  &lt;input type="text" v-</a:t>
            </a:r>
            <a:r>
              <a:rPr lang="en-US" altLang="ko-KR" sz="1100" dirty="0" err="1"/>
              <a:t>model.number</a:t>
            </a:r>
            <a:r>
              <a:rPr lang="en-US" altLang="ko-KR" sz="1100" dirty="0"/>
              <a:t>="num1"/&gt;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  &lt;span&gt;+&lt;/span&gt;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  &lt;input type="text" v-</a:t>
            </a:r>
            <a:r>
              <a:rPr lang="en-US" altLang="ko-KR" sz="1100" dirty="0" err="1"/>
              <a:t>model.number</a:t>
            </a:r>
            <a:r>
              <a:rPr lang="en-US" altLang="ko-KR" sz="1100" dirty="0"/>
              <a:t>="num2"/&gt;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  &lt;span&gt;=&lt;/span&gt;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  &lt;span&gt;{{result}}&lt;/span&gt;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&lt;/div&gt;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&lt;/div&gt;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&lt;/template&gt;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&lt;script&gt;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import {</a:t>
            </a:r>
            <a:r>
              <a:rPr lang="en-US" altLang="ko-KR" sz="1100" dirty="0" err="1">
                <a:solidFill>
                  <a:srgbClr val="FF0000"/>
                </a:solidFill>
              </a:rPr>
              <a:t>plusCalculator</a:t>
            </a:r>
            <a:r>
              <a:rPr lang="en-US" altLang="ko-KR" sz="1100" dirty="0">
                <a:solidFill>
                  <a:srgbClr val="FF0000"/>
                </a:solidFill>
              </a:rPr>
              <a:t>} from '../common.js’;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export default 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name: 'calculator',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components: {},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</a:t>
            </a:r>
            <a:r>
              <a:rPr lang="en-US" altLang="ko-KR" sz="1100" b="1" dirty="0"/>
              <a:t>setup</a:t>
            </a:r>
            <a:r>
              <a:rPr lang="en-US" altLang="ko-KR" sz="1100" dirty="0"/>
              <a:t>() 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let {num1, num2, result} = </a:t>
            </a:r>
            <a:r>
              <a:rPr lang="en-US" altLang="ko-KR" sz="1100" b="1" dirty="0" err="1"/>
              <a:t>plusCalculator</a:t>
            </a:r>
            <a:r>
              <a:rPr lang="en-US" altLang="ko-KR" sz="1100" dirty="0"/>
              <a:t>();  </a:t>
            </a:r>
            <a:r>
              <a:rPr lang="en-US" altLang="ko-KR" sz="1100" i="1" dirty="0"/>
              <a:t>//</a:t>
            </a:r>
            <a:r>
              <a:rPr lang="ko-KR" altLang="en-US" sz="1100" i="1" dirty="0"/>
              <a:t>외부 </a:t>
            </a:r>
            <a:r>
              <a:rPr lang="en-US" altLang="ko-KR" sz="1100" i="1" dirty="0"/>
              <a:t>function</a:t>
            </a:r>
            <a:endParaRPr lang="en-US" altLang="ko-KR" sz="1100" dirty="0"/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  return { num1, num2, result };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  },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};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&lt;/script&gt;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ko-KR" sz="1100" dirty="0"/>
              <a:t>&lt;style scoped&gt;&lt;/style&gt;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FCA792-7C67-4A3A-A22D-A40CBD4CE56D}"/>
              </a:ext>
            </a:extLst>
          </p:cNvPr>
          <p:cNvSpPr txBox="1">
            <a:spLocks/>
          </p:cNvSpPr>
          <p:nvPr/>
        </p:nvSpPr>
        <p:spPr>
          <a:xfrm>
            <a:off x="6201103" y="1185331"/>
            <a:ext cx="582362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import {reactive, computed, </a:t>
            </a:r>
            <a:r>
              <a:rPr lang="en-US" altLang="ko-KR" sz="1100" dirty="0" err="1"/>
              <a:t>toRefs</a:t>
            </a:r>
            <a:r>
              <a:rPr lang="en-US" altLang="ko-KR" sz="1100" dirty="0"/>
              <a:t>} from '</a:t>
            </a:r>
            <a:r>
              <a:rPr lang="en-US" altLang="ko-KR" sz="1100" dirty="0" err="1"/>
              <a:t>vue</a:t>
            </a:r>
            <a:r>
              <a:rPr lang="en-US" altLang="ko-KR" sz="1100" dirty="0"/>
              <a:t>';</a:t>
            </a:r>
          </a:p>
          <a:p>
            <a:pPr marL="0" indent="0">
              <a:buNone/>
            </a:pPr>
            <a:br>
              <a:rPr lang="en-US" altLang="ko-KR" sz="1100" dirty="0"/>
            </a:br>
            <a:r>
              <a:rPr lang="en-US" altLang="ko-KR" sz="1100" dirty="0"/>
              <a:t>function </a:t>
            </a:r>
            <a:r>
              <a:rPr lang="en-US" altLang="ko-KR" sz="1100" b="1" dirty="0" err="1"/>
              <a:t>plusCalculator</a:t>
            </a:r>
            <a:r>
              <a:rPr lang="en-US" altLang="ko-KR" sz="1100" dirty="0"/>
              <a:t>() {</a:t>
            </a:r>
            <a:endParaRPr lang="ko-KR" altLang="en-US" sz="1100" dirty="0"/>
          </a:p>
          <a:p>
            <a:pPr marL="0" indent="0">
              <a:buNone/>
            </a:pPr>
            <a:r>
              <a:rPr lang="ko-KR" altLang="en-US" sz="1100" dirty="0"/>
              <a:t>  </a:t>
            </a:r>
            <a:r>
              <a:rPr lang="en-US" altLang="ko-KR" sz="1100" dirty="0"/>
              <a:t>let state = </a:t>
            </a:r>
            <a:r>
              <a:rPr lang="en-US" altLang="ko-KR" sz="1100" b="1" dirty="0"/>
              <a:t>reactive</a:t>
            </a:r>
            <a:r>
              <a:rPr lang="en-US" altLang="ko-KR" sz="1100" dirty="0"/>
              <a:t>({</a:t>
            </a:r>
          </a:p>
          <a:p>
            <a:pPr marL="0" indent="0">
              <a:buNone/>
            </a:pPr>
            <a:r>
              <a:rPr lang="en-US" altLang="ko-KR" sz="1100" dirty="0"/>
              <a:t>      num1: 0,</a:t>
            </a:r>
          </a:p>
          <a:p>
            <a:pPr marL="0" indent="0">
              <a:buNone/>
            </a:pPr>
            <a:r>
              <a:rPr lang="en-US" altLang="ko-KR" sz="1100" dirty="0"/>
              <a:t>      num2: 0,</a:t>
            </a:r>
          </a:p>
          <a:p>
            <a:pPr marL="0" indent="0">
              <a:buNone/>
            </a:pPr>
            <a:r>
              <a:rPr lang="en-US" altLang="ko-KR" sz="1100" dirty="0"/>
              <a:t>      result: </a:t>
            </a:r>
            <a:r>
              <a:rPr lang="en-US" altLang="ko-KR" sz="1100" b="1" dirty="0"/>
              <a:t>computed</a:t>
            </a:r>
            <a:r>
              <a:rPr lang="en-US" altLang="ko-KR" sz="1100" dirty="0"/>
              <a:t>(() =&gt; state.num1 + state.num2)</a:t>
            </a:r>
          </a:p>
          <a:p>
            <a:pPr marL="0" indent="0">
              <a:buNone/>
            </a:pPr>
            <a:r>
              <a:rPr lang="en-US" altLang="ko-KR" sz="1100" dirty="0"/>
              <a:t>    });</a:t>
            </a:r>
          </a:p>
          <a:p>
            <a:pPr marL="0" indent="0">
              <a:buNone/>
            </a:pPr>
            <a:br>
              <a:rPr lang="en-US" altLang="ko-KR" sz="1100" dirty="0"/>
            </a:br>
            <a:r>
              <a:rPr lang="en-US" altLang="ko-KR" sz="1100" dirty="0"/>
              <a:t>    return </a:t>
            </a:r>
            <a:r>
              <a:rPr lang="en-US" altLang="ko-KR" sz="1100" b="1" dirty="0" err="1"/>
              <a:t>toRefs</a:t>
            </a:r>
            <a:r>
              <a:rPr lang="en-US" altLang="ko-KR" sz="1100" dirty="0"/>
              <a:t>(state);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br>
              <a:rPr lang="en-US" altLang="ko-KR" sz="1100" dirty="0"/>
            </a:br>
            <a:r>
              <a:rPr lang="en-US" altLang="ko-KR" sz="1100" dirty="0"/>
              <a:t>export {</a:t>
            </a:r>
          </a:p>
          <a:p>
            <a:pPr marL="0" indent="0">
              <a:buNone/>
            </a:pPr>
            <a:r>
              <a:rPr lang="en-US" altLang="ko-KR" sz="1100" dirty="0"/>
              <a:t>  </a:t>
            </a:r>
            <a:r>
              <a:rPr lang="en-US" altLang="ko-KR" sz="1100" b="1" dirty="0" err="1"/>
              <a:t>plusCalculator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CDB72-EE94-4D59-AFFE-EA29895FFBAB}"/>
              </a:ext>
            </a:extLst>
          </p:cNvPr>
          <p:cNvSpPr txBox="1"/>
          <p:nvPr/>
        </p:nvSpPr>
        <p:spPr>
          <a:xfrm>
            <a:off x="3731569" y="931413"/>
            <a:ext cx="2444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./components/CompositionAPI4.vue</a:t>
            </a:r>
            <a:endParaRPr lang="ko-KR" alt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15238-F9DE-4B9E-A5C5-68E4A9E6EC18}"/>
              </a:ext>
            </a:extLst>
          </p:cNvPr>
          <p:cNvSpPr txBox="1"/>
          <p:nvPr/>
        </p:nvSpPr>
        <p:spPr>
          <a:xfrm>
            <a:off x="11022712" y="939842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./common.js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00460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Composition API (5)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174813" y="1185331"/>
            <a:ext cx="6026290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&lt;template&gt;</a:t>
            </a:r>
          </a:p>
          <a:p>
            <a:pPr marL="0" indent="0">
              <a:buNone/>
            </a:pPr>
            <a:r>
              <a:rPr lang="en-US" altLang="ko-KR" sz="1200" dirty="0"/>
              <a:t>  &lt;div&gt;</a:t>
            </a:r>
          </a:p>
          <a:p>
            <a:pPr marL="0" indent="0">
              <a:buNone/>
            </a:pPr>
            <a:r>
              <a:rPr lang="en-US" altLang="ko-KR" sz="1200" dirty="0"/>
              <a:t>  </a:t>
            </a:r>
            <a:r>
              <a:rPr lang="en-US" altLang="ko-KR" sz="1200" dirty="0">
                <a:solidFill>
                  <a:srgbClr val="FF0000"/>
                </a:solidFill>
              </a:rPr>
              <a:t>  &lt;</a:t>
            </a:r>
            <a:r>
              <a:rPr lang="en-US" altLang="ko-KR" sz="1200" dirty="0" err="1">
                <a:solidFill>
                  <a:srgbClr val="FF0000"/>
                </a:solidFill>
              </a:rPr>
              <a:t>CompositionAPIInject</a:t>
            </a:r>
            <a:r>
              <a:rPr lang="en-US" altLang="ko-KR" sz="1200" dirty="0">
                <a:solidFill>
                  <a:srgbClr val="FF000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altLang="ko-KR" sz="1200" dirty="0"/>
              <a:t>  &lt;/div&gt;</a:t>
            </a:r>
          </a:p>
          <a:p>
            <a:pPr marL="0" indent="0">
              <a:buNone/>
            </a:pPr>
            <a:r>
              <a:rPr lang="en-US" altLang="ko-KR" sz="1200" dirty="0"/>
              <a:t>&lt;/template&gt;</a:t>
            </a:r>
          </a:p>
          <a:p>
            <a:pPr marL="0" indent="0">
              <a:buNone/>
            </a:pPr>
            <a:r>
              <a:rPr lang="en-US" altLang="ko-KR" sz="1200" dirty="0"/>
              <a:t>&lt;script&gt;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  import {provide} from '</a:t>
            </a:r>
            <a:r>
              <a:rPr lang="en-US" altLang="ko-KR" sz="1200" dirty="0" err="1">
                <a:solidFill>
                  <a:srgbClr val="FF0000"/>
                </a:solidFill>
              </a:rPr>
              <a:t>vue</a:t>
            </a:r>
            <a:r>
              <a:rPr lang="en-US" altLang="ko-KR" sz="1200" dirty="0">
                <a:solidFill>
                  <a:srgbClr val="FF0000"/>
                </a:solidFill>
              </a:rPr>
              <a:t>';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  import </a:t>
            </a:r>
            <a:r>
              <a:rPr lang="en-US" altLang="ko-KR" sz="1200" dirty="0" err="1">
                <a:solidFill>
                  <a:srgbClr val="FF0000"/>
                </a:solidFill>
              </a:rPr>
              <a:t>CompositionAPIInject</a:t>
            </a:r>
            <a:r>
              <a:rPr lang="en-US" altLang="ko-KR" sz="1200" dirty="0">
                <a:solidFill>
                  <a:srgbClr val="FF0000"/>
                </a:solidFill>
              </a:rPr>
              <a:t> from './</a:t>
            </a:r>
            <a:r>
              <a:rPr lang="en-US" altLang="ko-KR" sz="1200" dirty="0" err="1">
                <a:solidFill>
                  <a:srgbClr val="FF0000"/>
                </a:solidFill>
              </a:rPr>
              <a:t>CompositionAPIInject</a:t>
            </a:r>
            <a:r>
              <a:rPr lang="en-US" altLang="ko-KR" sz="1200" dirty="0">
                <a:solidFill>
                  <a:srgbClr val="FF0000"/>
                </a:solidFill>
              </a:rPr>
              <a:t>’;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  export default {</a:t>
            </a:r>
          </a:p>
          <a:p>
            <a:pPr marL="0" indent="0">
              <a:buNone/>
            </a:pPr>
            <a:r>
              <a:rPr lang="en-US" altLang="ko-KR" sz="1200" dirty="0"/>
              <a:t>    </a:t>
            </a:r>
            <a:r>
              <a:rPr lang="en-US" altLang="ko-KR" sz="1200" dirty="0">
                <a:solidFill>
                  <a:srgbClr val="FF0000"/>
                </a:solidFill>
              </a:rPr>
              <a:t>components: {</a:t>
            </a:r>
            <a:r>
              <a:rPr lang="en-US" altLang="ko-KR" sz="1200" dirty="0" err="1">
                <a:solidFill>
                  <a:srgbClr val="FF0000"/>
                </a:solidFill>
              </a:rPr>
              <a:t>CompositionAPIInject</a:t>
            </a:r>
            <a:r>
              <a:rPr lang="en-US" altLang="ko-KR" sz="1200" dirty="0">
                <a:solidFill>
                  <a:srgbClr val="FF0000"/>
                </a:solidFill>
              </a:rPr>
              <a:t>},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    setup() {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      provide('msg', 'Vue.js </a:t>
            </a:r>
            <a:r>
              <a:rPr lang="ko-KR" altLang="en-US" sz="1200" dirty="0">
                <a:solidFill>
                  <a:srgbClr val="FF0000"/>
                </a:solidFill>
              </a:rPr>
              <a:t>프로젝트</a:t>
            </a:r>
            <a:r>
              <a:rPr lang="en-US" altLang="ko-KR" sz="1200" dirty="0">
                <a:solidFill>
                  <a:srgbClr val="FF0000"/>
                </a:solidFill>
              </a:rPr>
              <a:t>')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    }</a:t>
            </a:r>
          </a:p>
          <a:p>
            <a:pPr marL="0" indent="0">
              <a:buNone/>
            </a:pPr>
            <a:r>
              <a:rPr lang="en-US" altLang="ko-KR" sz="1200" dirty="0"/>
              <a:t>  }</a:t>
            </a:r>
          </a:p>
          <a:p>
            <a:pPr marL="0" indent="0">
              <a:buNone/>
            </a:pPr>
            <a:r>
              <a:rPr lang="en-US" altLang="ko-KR" sz="1200" dirty="0"/>
              <a:t>&lt;/script&gt;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FCA792-7C67-4A3A-A22D-A40CBD4CE56D}"/>
              </a:ext>
            </a:extLst>
          </p:cNvPr>
          <p:cNvSpPr txBox="1">
            <a:spLocks/>
          </p:cNvSpPr>
          <p:nvPr/>
        </p:nvSpPr>
        <p:spPr>
          <a:xfrm>
            <a:off x="6201103" y="1185331"/>
            <a:ext cx="582362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&lt;template&gt;</a:t>
            </a:r>
          </a:p>
          <a:p>
            <a:pPr marL="0" indent="0">
              <a:buNone/>
            </a:pPr>
            <a:r>
              <a:rPr lang="en-US" altLang="ko-KR" sz="1200" dirty="0"/>
              <a:t>  &lt;div&gt;</a:t>
            </a:r>
          </a:p>
          <a:p>
            <a:pPr marL="0" indent="0">
              <a:buNone/>
            </a:pPr>
            <a:r>
              <a:rPr lang="en-US" altLang="ko-KR" sz="1200" dirty="0"/>
              <a:t>    </a:t>
            </a:r>
            <a:r>
              <a:rPr lang="en-US" altLang="ko-KR" sz="1200" dirty="0">
                <a:solidFill>
                  <a:srgbClr val="FF0000"/>
                </a:solidFill>
              </a:rPr>
              <a:t>&lt;h2&gt;{{msg}}&lt;/h2&gt;</a:t>
            </a:r>
          </a:p>
          <a:p>
            <a:pPr marL="0" indent="0">
              <a:buNone/>
            </a:pPr>
            <a:r>
              <a:rPr lang="en-US" altLang="ko-KR" sz="1200" dirty="0"/>
              <a:t>  &lt;/div&gt;</a:t>
            </a:r>
          </a:p>
          <a:p>
            <a:pPr marL="0" indent="0">
              <a:buNone/>
            </a:pPr>
            <a:r>
              <a:rPr lang="en-US" altLang="ko-KR" sz="1200" dirty="0"/>
              <a:t>&lt;/template&gt;</a:t>
            </a:r>
          </a:p>
          <a:p>
            <a:pPr marL="0" indent="0">
              <a:buNone/>
            </a:pPr>
            <a:r>
              <a:rPr lang="en-US" altLang="ko-KR" sz="1200" dirty="0"/>
              <a:t>&lt;script&gt;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  import {inject} from '</a:t>
            </a:r>
            <a:r>
              <a:rPr lang="en-US" altLang="ko-KR" sz="1200" dirty="0" err="1">
                <a:solidFill>
                  <a:srgbClr val="FF0000"/>
                </a:solidFill>
              </a:rPr>
              <a:t>vue</a:t>
            </a:r>
            <a:r>
              <a:rPr lang="en-US" altLang="ko-KR" sz="1200" dirty="0">
                <a:solidFill>
                  <a:srgbClr val="FF0000"/>
                </a:solidFill>
              </a:rPr>
              <a:t>’;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  export default {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    setup() {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      const msg = inject("msg");</a:t>
            </a:r>
          </a:p>
          <a:p>
            <a:pPr marL="0" indent="0">
              <a:buNone/>
            </a:pP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      return {msg};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    },</a:t>
            </a:r>
          </a:p>
          <a:p>
            <a:pPr marL="0" indent="0">
              <a:buNone/>
            </a:pPr>
            <a:r>
              <a:rPr lang="en-US" altLang="ko-KR" sz="1200" dirty="0"/>
              <a:t>  };</a:t>
            </a:r>
          </a:p>
          <a:p>
            <a:pPr marL="0" indent="0">
              <a:buNone/>
            </a:pPr>
            <a:r>
              <a:rPr lang="en-US" altLang="ko-KR" sz="1200" dirty="0"/>
              <a:t>&lt;/script&gt;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CDB72-EE94-4D59-AFFE-EA29895FFBAB}"/>
              </a:ext>
            </a:extLst>
          </p:cNvPr>
          <p:cNvSpPr txBox="1"/>
          <p:nvPr/>
        </p:nvSpPr>
        <p:spPr>
          <a:xfrm>
            <a:off x="3468812" y="931413"/>
            <a:ext cx="2755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./components/</a:t>
            </a:r>
            <a:r>
              <a:rPr lang="en-US" altLang="ko-KR" sz="1050" dirty="0" err="1"/>
              <a:t>CompositionAPIProvide.vue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34296-EB93-4900-9046-EF3A59879648}"/>
              </a:ext>
            </a:extLst>
          </p:cNvPr>
          <p:cNvSpPr txBox="1"/>
          <p:nvPr/>
        </p:nvSpPr>
        <p:spPr>
          <a:xfrm>
            <a:off x="9268848" y="939843"/>
            <a:ext cx="26292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./components/</a:t>
            </a:r>
            <a:r>
              <a:rPr lang="en-US" altLang="ko-KR" sz="1050" dirty="0" err="1"/>
              <a:t>CompositionAPIInject.vue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41848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Custom Directives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174813" y="1185331"/>
            <a:ext cx="6026290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&lt;template&gt;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&lt;div&gt;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&lt;input type="text" /&gt;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  &lt;input type="text" v-focus/&gt;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&lt;/div&gt;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&lt;/template&gt;</a:t>
            </a:r>
          </a:p>
          <a:p>
            <a:pPr marL="0" indent="0">
              <a:lnSpc>
                <a:spcPts val="900"/>
              </a:lnSpc>
              <a:buNone/>
            </a:pPr>
            <a:br>
              <a:rPr lang="en-US" altLang="ko-KR" sz="1200" dirty="0"/>
            </a:br>
            <a:r>
              <a:rPr lang="en-US" altLang="ko-KR" sz="1200" dirty="0"/>
              <a:t>&lt;script&gt;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export default {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    directives: {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      focus: {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        </a:t>
            </a:r>
            <a:r>
              <a:rPr lang="en-US" altLang="ko-KR" sz="1200" b="1" dirty="0">
                <a:solidFill>
                  <a:srgbClr val="FF0000"/>
                </a:solidFill>
              </a:rPr>
              <a:t>mounted</a:t>
            </a:r>
            <a:r>
              <a:rPr lang="en-US" altLang="ko-KR" sz="1200" dirty="0">
                <a:solidFill>
                  <a:srgbClr val="FF0000"/>
                </a:solidFill>
              </a:rPr>
              <a:t>(el) {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          </a:t>
            </a:r>
            <a:r>
              <a:rPr lang="en-US" altLang="ko-KR" sz="1200" dirty="0" err="1">
                <a:solidFill>
                  <a:srgbClr val="FF0000"/>
                </a:solidFill>
              </a:rPr>
              <a:t>el.</a:t>
            </a:r>
            <a:r>
              <a:rPr lang="en-US" altLang="ko-KR" sz="1200" b="1" dirty="0" err="1">
                <a:solidFill>
                  <a:srgbClr val="FF0000"/>
                </a:solidFill>
              </a:rPr>
              <a:t>focus</a:t>
            </a:r>
            <a:r>
              <a:rPr lang="en-US" altLang="ko-KR" sz="12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        }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      }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    },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  }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&lt;/script&gt;</a:t>
            </a:r>
          </a:p>
          <a:p>
            <a:pPr marL="0" indent="0">
              <a:lnSpc>
                <a:spcPts val="900"/>
              </a:lnSpc>
              <a:buNone/>
            </a:pPr>
            <a:br>
              <a:rPr lang="en-US" altLang="ko-KR" sz="1200" dirty="0"/>
            </a:br>
            <a:r>
              <a:rPr lang="en-US" altLang="ko-KR" sz="1200" dirty="0"/>
              <a:t>&lt;style scoped&gt;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200" dirty="0"/>
              <a:t>&lt;/style&gt;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FCA792-7C67-4A3A-A22D-A40CBD4CE56D}"/>
              </a:ext>
            </a:extLst>
          </p:cNvPr>
          <p:cNvSpPr txBox="1">
            <a:spLocks/>
          </p:cNvSpPr>
          <p:nvPr/>
        </p:nvSpPr>
        <p:spPr>
          <a:xfrm>
            <a:off x="6201103" y="1185331"/>
            <a:ext cx="582362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import { </a:t>
            </a:r>
            <a:r>
              <a:rPr lang="en-US" altLang="ko-KR" dirty="0" err="1"/>
              <a:t>createApp</a:t>
            </a:r>
            <a:r>
              <a:rPr lang="en-US" altLang="ko-KR" dirty="0"/>
              <a:t> } from '</a:t>
            </a:r>
            <a:r>
              <a:rPr lang="en-US" altLang="ko-KR" dirty="0" err="1"/>
              <a:t>vue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dirty="0"/>
              <a:t>import App from './</a:t>
            </a:r>
            <a:r>
              <a:rPr lang="en-US" altLang="ko-KR" dirty="0" err="1"/>
              <a:t>App.vue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dirty="0"/>
              <a:t>import router from './router'</a:t>
            </a:r>
          </a:p>
          <a:p>
            <a:pPr marL="0" indent="0">
              <a:buNone/>
            </a:pPr>
            <a:r>
              <a:rPr lang="en-US" altLang="ko-KR" dirty="0"/>
              <a:t>import </a:t>
            </a:r>
            <a:r>
              <a:rPr lang="en-US" altLang="ko-KR" dirty="0" err="1"/>
              <a:t>api</a:t>
            </a:r>
            <a:r>
              <a:rPr lang="en-US" altLang="ko-KR" dirty="0"/>
              <a:t> from './</a:t>
            </a:r>
            <a:r>
              <a:rPr lang="en-US" altLang="ko-KR" dirty="0" err="1"/>
              <a:t>api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dirty="0"/>
              <a:t>import store from './store'</a:t>
            </a:r>
          </a:p>
          <a:p>
            <a:pPr marL="0" indent="0">
              <a:buNone/>
            </a:pPr>
            <a:r>
              <a:rPr lang="en-US" altLang="ko-KR" dirty="0"/>
              <a:t>import VueSweetalert2 from 'vue-sweetalert2'</a:t>
            </a:r>
          </a:p>
          <a:p>
            <a:pPr marL="0" indent="0">
              <a:buNone/>
            </a:pPr>
            <a:r>
              <a:rPr lang="en-US" altLang="ko-KR" dirty="0"/>
              <a:t>import 'sweetalert2/</a:t>
            </a:r>
            <a:r>
              <a:rPr lang="en-US" altLang="ko-KR" dirty="0" err="1"/>
              <a:t>dist</a:t>
            </a:r>
            <a:r>
              <a:rPr lang="en-US" altLang="ko-KR" dirty="0"/>
              <a:t>/sweetalert2.css'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// </a:t>
            </a:r>
            <a:r>
              <a:rPr lang="en-US" altLang="ko-KR" dirty="0" err="1"/>
              <a:t>createApp</a:t>
            </a:r>
            <a:r>
              <a:rPr lang="en-US" altLang="ko-KR" dirty="0"/>
              <a:t>(App).use(store).use(router).mount('#app')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const app = </a:t>
            </a:r>
            <a:r>
              <a:rPr lang="en-US" altLang="ko-KR" dirty="0" err="1"/>
              <a:t>createApp</a:t>
            </a:r>
            <a:r>
              <a:rPr lang="en-US" altLang="ko-KR" dirty="0"/>
              <a:t>(App);</a:t>
            </a:r>
          </a:p>
          <a:p>
            <a:pPr marL="0" indent="0">
              <a:buNone/>
            </a:pPr>
            <a:r>
              <a:rPr lang="en-US" altLang="ko-KR" dirty="0" err="1"/>
              <a:t>app.use</a:t>
            </a:r>
            <a:r>
              <a:rPr lang="en-US" altLang="ko-KR" dirty="0"/>
              <a:t>(router);</a:t>
            </a:r>
          </a:p>
          <a:p>
            <a:pPr marL="0" indent="0">
              <a:buNone/>
            </a:pPr>
            <a:r>
              <a:rPr lang="en-US" altLang="ko-KR" dirty="0" err="1"/>
              <a:t>app.mixin</a:t>
            </a:r>
            <a:r>
              <a:rPr lang="en-US" altLang="ko-KR" dirty="0"/>
              <a:t>(</a:t>
            </a:r>
            <a:r>
              <a:rPr lang="en-US" altLang="ko-KR" dirty="0" err="1"/>
              <a:t>api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app.use</a:t>
            </a:r>
            <a:r>
              <a:rPr lang="en-US" altLang="ko-KR" dirty="0"/>
              <a:t>(VueSweetalert2);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app.directive</a:t>
            </a:r>
            <a:r>
              <a:rPr lang="en-US" altLang="ko-KR" dirty="0">
                <a:solidFill>
                  <a:srgbClr val="FF0000"/>
                </a:solidFill>
              </a:rPr>
              <a:t>('focus', 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  mounted(el) 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    </a:t>
            </a:r>
            <a:r>
              <a:rPr lang="en-US" altLang="ko-KR" dirty="0" err="1">
                <a:solidFill>
                  <a:srgbClr val="FF0000"/>
                </a:solidFill>
              </a:rPr>
              <a:t>el.focus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  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});</a:t>
            </a:r>
          </a:p>
          <a:p>
            <a:pPr marL="0" indent="0">
              <a:buNone/>
            </a:pPr>
            <a:r>
              <a:rPr lang="en-US" altLang="ko-KR" dirty="0" err="1"/>
              <a:t>app.mount</a:t>
            </a:r>
            <a:r>
              <a:rPr lang="en-US" altLang="ko-KR" dirty="0"/>
              <a:t>('#app');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CDB72-EE94-4D59-AFFE-EA29895FFBAB}"/>
              </a:ext>
            </a:extLst>
          </p:cNvPr>
          <p:cNvSpPr txBox="1"/>
          <p:nvPr/>
        </p:nvSpPr>
        <p:spPr>
          <a:xfrm>
            <a:off x="4246577" y="931413"/>
            <a:ext cx="2037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./components/</a:t>
            </a:r>
            <a:r>
              <a:rPr lang="en-US" altLang="ko-KR" sz="1050" dirty="0" err="1"/>
              <a:t>CustomDir.vue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34296-EB93-4900-9046-EF3A59879648}"/>
              </a:ext>
            </a:extLst>
          </p:cNvPr>
          <p:cNvSpPr txBox="1"/>
          <p:nvPr/>
        </p:nvSpPr>
        <p:spPr>
          <a:xfrm>
            <a:off x="11223765" y="939843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./main.js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50548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VUEX (Ver 4)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384710" y="1182558"/>
            <a:ext cx="4955452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900"/>
              </a:lnSpc>
              <a:buNone/>
            </a:pPr>
            <a:endParaRPr lang="en-US" altLang="ko-KR" sz="1600" dirty="0"/>
          </a:p>
          <a:p>
            <a:pPr marL="0" indent="0">
              <a:lnSpc>
                <a:spcPts val="900"/>
              </a:lnSpc>
              <a:buNone/>
            </a:pPr>
            <a:r>
              <a:rPr lang="ko-KR" altLang="en-US" sz="1600" b="1" dirty="0">
                <a:solidFill>
                  <a:srgbClr val="FF0000"/>
                </a:solidFill>
              </a:rPr>
              <a:t>추가 설치 </a:t>
            </a:r>
            <a:r>
              <a:rPr lang="en-US" altLang="ko-KR" sz="1600" b="1" dirty="0">
                <a:solidFill>
                  <a:srgbClr val="FF0000"/>
                </a:solidFill>
              </a:rPr>
              <a:t>: 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600" dirty="0"/>
              <a:t>$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err="1"/>
              <a:t>vuex@next</a:t>
            </a:r>
            <a:r>
              <a:rPr lang="en-US" altLang="ko-KR" sz="1600" dirty="0"/>
              <a:t> –save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600" dirty="0"/>
              <a:t>$ </a:t>
            </a:r>
            <a:r>
              <a:rPr lang="en-US" altLang="ko-KR" sz="1600" dirty="0" err="1"/>
              <a:t>vue</a:t>
            </a:r>
            <a:r>
              <a:rPr lang="ko-KR" altLang="en-US" sz="1600" dirty="0"/>
              <a:t> </a:t>
            </a:r>
            <a:r>
              <a:rPr lang="en-US" altLang="ko-KR" sz="1600" dirty="0"/>
              <a:t>add</a:t>
            </a:r>
            <a:r>
              <a:rPr lang="ko-KR" altLang="en-US" sz="1600" dirty="0"/>
              <a:t> </a:t>
            </a:r>
            <a:r>
              <a:rPr lang="en-US" altLang="ko-KR" sz="1600" dirty="0" err="1"/>
              <a:t>vuex@next</a:t>
            </a:r>
            <a:endParaRPr lang="en-US" altLang="ko-KR" sz="1600" dirty="0"/>
          </a:p>
          <a:p>
            <a:pPr marL="0" indent="0">
              <a:lnSpc>
                <a:spcPts val="900"/>
              </a:lnSpc>
              <a:buNone/>
            </a:pPr>
            <a:endParaRPr lang="en-US" altLang="ko-KR" sz="1600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./</a:t>
            </a:r>
            <a:r>
              <a:rPr lang="en-US" altLang="ko-KR" sz="1600" b="1" dirty="0" err="1">
                <a:solidFill>
                  <a:srgbClr val="FF0000"/>
                </a:solidFill>
              </a:rPr>
              <a:t>src</a:t>
            </a:r>
            <a:r>
              <a:rPr lang="en-US" altLang="ko-KR" sz="1600" b="1" dirty="0">
                <a:solidFill>
                  <a:srgbClr val="FF0000"/>
                </a:solidFill>
              </a:rPr>
              <a:t>/main.js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600" dirty="0"/>
              <a:t>Import { store } from ‘./store/store’;</a:t>
            </a:r>
          </a:p>
          <a:p>
            <a:pPr marL="0" indent="0">
              <a:lnSpc>
                <a:spcPts val="900"/>
              </a:lnSpc>
              <a:buNone/>
            </a:pPr>
            <a:endParaRPr lang="en-US" altLang="ko-KR" sz="1600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600" dirty="0" err="1"/>
              <a:t>createApp</a:t>
            </a:r>
            <a:r>
              <a:rPr lang="en-US" altLang="ko-KR" sz="1600" dirty="0"/>
              <a:t>(App)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600" dirty="0"/>
              <a:t>  .use(store)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600" dirty="0"/>
              <a:t>  .mount(‘#app’);</a:t>
            </a:r>
          </a:p>
          <a:p>
            <a:pPr marL="0" indent="0">
              <a:lnSpc>
                <a:spcPts val="900"/>
              </a:lnSpc>
              <a:buNone/>
            </a:pPr>
            <a:endParaRPr lang="en-US" altLang="ko-KR" sz="1600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./</a:t>
            </a:r>
            <a:r>
              <a:rPr lang="en-US" altLang="ko-KR" sz="1600" b="1" dirty="0" err="1">
                <a:solidFill>
                  <a:srgbClr val="FF0000"/>
                </a:solidFill>
              </a:rPr>
              <a:t>src</a:t>
            </a:r>
            <a:r>
              <a:rPr lang="en-US" altLang="ko-KR" sz="1600" b="1" dirty="0">
                <a:solidFill>
                  <a:srgbClr val="FF0000"/>
                </a:solidFill>
              </a:rPr>
              <a:t>/store/store.js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600" dirty="0"/>
              <a:t>import {</a:t>
            </a:r>
            <a:r>
              <a:rPr lang="en-US" altLang="ko-KR" sz="1600" dirty="0" err="1"/>
              <a:t>createStore</a:t>
            </a:r>
            <a:r>
              <a:rPr lang="en-US" altLang="ko-KR" sz="1600" dirty="0"/>
              <a:t>} from ‘</a:t>
            </a:r>
            <a:r>
              <a:rPr lang="en-US" altLang="ko-KR" sz="1600" dirty="0" err="1"/>
              <a:t>vuex</a:t>
            </a:r>
            <a:r>
              <a:rPr lang="en-US" altLang="ko-KR" sz="1600" dirty="0"/>
              <a:t>’;</a:t>
            </a:r>
          </a:p>
          <a:p>
            <a:pPr marL="0" indent="0">
              <a:lnSpc>
                <a:spcPts val="900"/>
              </a:lnSpc>
              <a:buNone/>
            </a:pPr>
            <a:endParaRPr lang="en-US" altLang="ko-KR" sz="1600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600" dirty="0"/>
              <a:t>export const store = </a:t>
            </a:r>
            <a:r>
              <a:rPr lang="en-US" altLang="ko-KR" sz="1600" dirty="0" err="1"/>
              <a:t>createStore</a:t>
            </a:r>
            <a:r>
              <a:rPr lang="en-US" altLang="ko-KR" sz="1600" dirty="0"/>
              <a:t>({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600" dirty="0"/>
              <a:t>  state: { },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600" dirty="0"/>
              <a:t>  getters: { },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600" dirty="0"/>
              <a:t>  mutations: { },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600" dirty="0"/>
              <a:t>  actions: { }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ko-KR" sz="1600" dirty="0"/>
              <a:t>});</a:t>
            </a:r>
          </a:p>
          <a:p>
            <a:pPr marL="0" indent="0">
              <a:lnSpc>
                <a:spcPts val="900"/>
              </a:lnSpc>
              <a:buNone/>
            </a:pPr>
            <a:endParaRPr lang="en-US" altLang="ko-KR" sz="1600" dirty="0"/>
          </a:p>
          <a:p>
            <a:pPr marL="0" indent="0">
              <a:lnSpc>
                <a:spcPts val="900"/>
              </a:lnSpc>
              <a:buNone/>
            </a:pPr>
            <a:endParaRPr lang="en-US" altLang="ko-KR" sz="1600" dirty="0"/>
          </a:p>
        </p:txBody>
      </p:sp>
      <p:pic>
        <p:nvPicPr>
          <p:cNvPr id="1026" name="Picture 2" descr="https://t1.daumcdn.net/cfile/tistory/9925CF3E5D08ACED38">
            <a:extLst>
              <a:ext uri="{FF2B5EF4-FFF2-40B4-BE49-F238E27FC236}">
                <a16:creationId xmlns:a16="http://schemas.microsoft.com/office/drawing/2014/main" id="{5C34EF4B-3829-4756-9938-251CA8A4A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62" y="1143928"/>
            <a:ext cx="6677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23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SSR : Server</a:t>
            </a:r>
            <a:r>
              <a:rPr lang="ko-KR" altLang="en-US" sz="3200" dirty="0"/>
              <a:t> </a:t>
            </a:r>
            <a:r>
              <a:rPr lang="en-US" altLang="ko-KR" sz="3200" dirty="0"/>
              <a:t>Side</a:t>
            </a:r>
            <a:r>
              <a:rPr lang="ko-KR" altLang="en-US" sz="3200" dirty="0"/>
              <a:t> </a:t>
            </a:r>
            <a:r>
              <a:rPr lang="en-US" altLang="ko-KR" sz="3200" dirty="0"/>
              <a:t>Rendering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1EE3D0-DC9A-4FE6-A3D3-EE9812C5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4" y="1123950"/>
            <a:ext cx="5705475" cy="2771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5AD941-5744-449F-B924-2E820B4BB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1" y="1123949"/>
            <a:ext cx="5705475" cy="2771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DB8E14-1C6E-4E55-A1D1-17AED7737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533" y="3968750"/>
            <a:ext cx="5705475" cy="2752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3819AA-5EA4-4380-A2F6-FAFC56C32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751" y="3987800"/>
            <a:ext cx="5686425" cy="2733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그래픽 15" descr="오른쪽 화살표가 있는 원">
            <a:extLst>
              <a:ext uri="{FF2B5EF4-FFF2-40B4-BE49-F238E27FC236}">
                <a16:creationId xmlns:a16="http://schemas.microsoft.com/office/drawing/2014/main" id="{9FE6114B-AD90-4D58-91FC-EE81470008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8020" y="5279494"/>
            <a:ext cx="273580" cy="273580"/>
          </a:xfrm>
          <a:prstGeom prst="rect">
            <a:avLst/>
          </a:prstGeom>
        </p:spPr>
      </p:pic>
      <p:pic>
        <p:nvPicPr>
          <p:cNvPr id="17" name="그래픽 16" descr="오른쪽 화살표가 있는 원">
            <a:extLst>
              <a:ext uri="{FF2B5EF4-FFF2-40B4-BE49-F238E27FC236}">
                <a16:creationId xmlns:a16="http://schemas.microsoft.com/office/drawing/2014/main" id="{A3724A1E-349F-43EF-94D0-8DCC65465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4470" y="5489045"/>
            <a:ext cx="273580" cy="273580"/>
          </a:xfrm>
          <a:prstGeom prst="rect">
            <a:avLst/>
          </a:prstGeom>
        </p:spPr>
      </p:pic>
      <p:pic>
        <p:nvPicPr>
          <p:cNvPr id="18" name="그래픽 17" descr="오른쪽 화살표가 있는 원">
            <a:extLst>
              <a:ext uri="{FF2B5EF4-FFF2-40B4-BE49-F238E27FC236}">
                <a16:creationId xmlns:a16="http://schemas.microsoft.com/office/drawing/2014/main" id="{01319349-6E6C-4BAF-A498-6D78A8B637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4945" y="2236256"/>
            <a:ext cx="273580" cy="273580"/>
          </a:xfrm>
          <a:prstGeom prst="rect">
            <a:avLst/>
          </a:prstGeom>
        </p:spPr>
      </p:pic>
      <p:pic>
        <p:nvPicPr>
          <p:cNvPr id="19" name="그래픽 18" descr="오른쪽 화살표가 있는 원">
            <a:extLst>
              <a:ext uri="{FF2B5EF4-FFF2-40B4-BE49-F238E27FC236}">
                <a16:creationId xmlns:a16="http://schemas.microsoft.com/office/drawing/2014/main" id="{33CE7A69-1800-4449-83DA-8CC688477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2495" y="1398056"/>
            <a:ext cx="273580" cy="2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49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React</a:t>
            </a:r>
            <a:r>
              <a:rPr lang="ko-KR" altLang="en-US" sz="3200" dirty="0"/>
              <a:t> </a:t>
            </a:r>
            <a:r>
              <a:rPr lang="en-US" altLang="ko-KR" sz="3200" dirty="0"/>
              <a:t>&amp; express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174812" y="1185331"/>
            <a:ext cx="4342867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const </a:t>
            </a:r>
            <a:r>
              <a:rPr lang="en-US" altLang="ko-KR" b="1" dirty="0"/>
              <a:t>express</a:t>
            </a:r>
            <a:r>
              <a:rPr lang="en-US" altLang="ko-KR" dirty="0"/>
              <a:t> = </a:t>
            </a:r>
            <a:r>
              <a:rPr lang="en-US" altLang="ko-KR" b="1" dirty="0"/>
              <a:t>require</a:t>
            </a:r>
            <a:r>
              <a:rPr lang="en-US" altLang="ko-KR" dirty="0"/>
              <a:t>('express');</a:t>
            </a:r>
          </a:p>
          <a:p>
            <a:pPr marL="0" indent="0">
              <a:buNone/>
            </a:pPr>
            <a:r>
              <a:rPr lang="en-US" altLang="ko-KR" dirty="0"/>
              <a:t>const </a:t>
            </a:r>
            <a:r>
              <a:rPr lang="en-US" altLang="ko-KR" b="1" dirty="0" err="1"/>
              <a:t>bodyParser</a:t>
            </a:r>
            <a:r>
              <a:rPr lang="en-US" altLang="ko-KR" dirty="0"/>
              <a:t> = </a:t>
            </a:r>
            <a:r>
              <a:rPr lang="en-US" altLang="ko-KR" b="1" dirty="0"/>
              <a:t>require</a:t>
            </a:r>
            <a:r>
              <a:rPr lang="en-US" altLang="ko-KR" dirty="0"/>
              <a:t>('body-parser');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const app = </a:t>
            </a:r>
            <a:r>
              <a:rPr lang="en-US" altLang="ko-KR" b="1" dirty="0"/>
              <a:t>express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let product = </a:t>
            </a:r>
          </a:p>
          <a:p>
            <a:pPr marL="0" indent="0">
              <a:buNone/>
            </a:pPr>
            <a:r>
              <a:rPr lang="en-US" altLang="ko-KR" dirty="0"/>
              <a:t>    [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        {id:1, </a:t>
            </a:r>
            <a:r>
              <a:rPr lang="en-US" altLang="ko-KR" dirty="0" err="1"/>
              <a:t>name:"CMS</a:t>
            </a:r>
            <a:r>
              <a:rPr lang="en-US" altLang="ko-KR" dirty="0"/>
              <a:t>", desc:"</a:t>
            </a:r>
            <a:r>
              <a:rPr lang="ko-KR" altLang="en-US" dirty="0"/>
              <a:t>국내 자체 개발한 </a:t>
            </a:r>
            <a:r>
              <a:rPr lang="ko-KR" altLang="en-US" dirty="0" err="1"/>
              <a:t>근접식</a:t>
            </a:r>
            <a:r>
              <a:rPr lang="ko-KR" altLang="en-US" dirty="0"/>
              <a:t> </a:t>
            </a:r>
            <a:r>
              <a:rPr lang="en-US" altLang="ko-KR" dirty="0"/>
              <a:t>RF</a:t>
            </a:r>
            <a:r>
              <a:rPr lang="ko-KR" altLang="en-US" dirty="0"/>
              <a:t>방식으로 호텔 </a:t>
            </a:r>
            <a:r>
              <a:rPr lang="en-US" altLang="ko-KR" dirty="0"/>
              <a:t>PMS </a:t>
            </a:r>
            <a:r>
              <a:rPr lang="ko-KR" altLang="en-US" dirty="0"/>
              <a:t>및 출입통제시스템과 연계</a:t>
            </a:r>
            <a:r>
              <a:rPr lang="en-US" altLang="ko-KR" dirty="0"/>
              <a:t>."},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        {id:2, </a:t>
            </a:r>
            <a:r>
              <a:rPr lang="en-US" altLang="ko-KR" dirty="0" err="1"/>
              <a:t>name:"RCS</a:t>
            </a:r>
            <a:r>
              <a:rPr lang="en-US" altLang="ko-KR" dirty="0"/>
              <a:t>", desc:"</a:t>
            </a:r>
            <a:r>
              <a:rPr lang="ko-KR" altLang="en-US" dirty="0"/>
              <a:t>호텔 경영에 필수 불가격한 에너지 및 인력절감</a:t>
            </a:r>
            <a:r>
              <a:rPr lang="en-US" altLang="ko-KR" dirty="0"/>
              <a:t>, System</a:t>
            </a:r>
            <a:r>
              <a:rPr lang="ko-KR" altLang="en-US" dirty="0"/>
              <a:t>의 효율적 관리를 제공</a:t>
            </a:r>
            <a:r>
              <a:rPr lang="en-US" altLang="ko-KR" dirty="0"/>
              <a:t>."},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        {id:3, </a:t>
            </a:r>
            <a:r>
              <a:rPr lang="en-US" altLang="ko-KR" dirty="0" err="1"/>
              <a:t>name:"RMS</a:t>
            </a:r>
            <a:r>
              <a:rPr lang="en-US" altLang="ko-KR" dirty="0"/>
              <a:t>", desc:"</a:t>
            </a:r>
            <a:r>
              <a:rPr lang="ko-KR" altLang="en-US" dirty="0"/>
              <a:t>출입통제시스템과 에너지관리시스템을 일식의 </a:t>
            </a:r>
            <a:r>
              <a:rPr lang="en-US" altLang="ko-KR" dirty="0"/>
              <a:t>Hardware</a:t>
            </a:r>
            <a:r>
              <a:rPr lang="ko-KR" altLang="en-US" dirty="0"/>
              <a:t>와 </a:t>
            </a:r>
            <a:r>
              <a:rPr lang="en-US" altLang="ko-KR" dirty="0"/>
              <a:t>Software</a:t>
            </a:r>
            <a:r>
              <a:rPr lang="ko-KR" altLang="en-US" dirty="0"/>
              <a:t>로 구성</a:t>
            </a:r>
            <a:r>
              <a:rPr lang="en-US" altLang="ko-KR" dirty="0"/>
              <a:t>."}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    ]</a:t>
            </a:r>
          </a:p>
          <a:p>
            <a:pPr marL="0" indent="0">
              <a:buNone/>
            </a:pP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app.</a:t>
            </a:r>
            <a:r>
              <a:rPr lang="en-US" altLang="ko-KR" b="1" dirty="0" err="1"/>
              <a:t>use</a:t>
            </a:r>
            <a:r>
              <a:rPr lang="en-US" altLang="ko-KR" dirty="0"/>
              <a:t>(</a:t>
            </a:r>
            <a:r>
              <a:rPr lang="en-US" altLang="ko-KR" b="1" dirty="0" err="1"/>
              <a:t>bodyParser</a:t>
            </a:r>
            <a:r>
              <a:rPr lang="en-US" altLang="ko-KR" dirty="0" err="1"/>
              <a:t>.</a:t>
            </a:r>
            <a:r>
              <a:rPr lang="en-US" altLang="ko-KR" b="1" dirty="0" err="1"/>
              <a:t>json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    </a:t>
            </a:r>
          </a:p>
          <a:p>
            <a:pPr marL="0" indent="0">
              <a:buNone/>
            </a:pPr>
            <a:r>
              <a:rPr lang="en-US" altLang="ko-KR" dirty="0" err="1"/>
              <a:t>app.</a:t>
            </a:r>
            <a:r>
              <a:rPr lang="en-US" altLang="ko-KR" b="1" dirty="0" err="1"/>
              <a:t>get</a:t>
            </a:r>
            <a:r>
              <a:rPr lang="en-US" altLang="ko-KR" dirty="0"/>
              <a:t>('/product/select', (</a:t>
            </a:r>
            <a:r>
              <a:rPr lang="en-US" altLang="ko-KR" i="1" dirty="0"/>
              <a:t>request</a:t>
            </a:r>
            <a:r>
              <a:rPr lang="en-US" altLang="ko-KR" dirty="0"/>
              <a:t>, </a:t>
            </a:r>
            <a:r>
              <a:rPr lang="en-US" altLang="ko-KR" i="1" dirty="0"/>
              <a:t>response</a:t>
            </a:r>
            <a:r>
              <a:rPr lang="en-US" altLang="ko-KR" dirty="0"/>
              <a:t>) =&gt; {</a:t>
            </a:r>
          </a:p>
          <a:p>
            <a:pPr marL="0" indent="0">
              <a:buNone/>
            </a:pPr>
            <a:r>
              <a:rPr lang="en-US" altLang="ko-KR" dirty="0"/>
              <a:t>    </a:t>
            </a:r>
            <a:r>
              <a:rPr lang="en-US" altLang="ko-KR" i="1" dirty="0" err="1"/>
              <a:t>response</a:t>
            </a:r>
            <a:r>
              <a:rPr lang="en-US" altLang="ko-KR" dirty="0" err="1"/>
              <a:t>.</a:t>
            </a:r>
            <a:r>
              <a:rPr lang="en-US" altLang="ko-KR" b="1" dirty="0" err="1"/>
              <a:t>send</a:t>
            </a:r>
            <a:r>
              <a:rPr lang="en-US" altLang="ko-KR" dirty="0"/>
              <a:t>(product);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79A62CB-DA48-469B-8623-B9FC40AB2F8D}"/>
              </a:ext>
            </a:extLst>
          </p:cNvPr>
          <p:cNvSpPr txBox="1">
            <a:spLocks/>
          </p:cNvSpPr>
          <p:nvPr/>
        </p:nvSpPr>
        <p:spPr>
          <a:xfrm>
            <a:off x="4607237" y="1185331"/>
            <a:ext cx="2916193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 err="1"/>
              <a:t>app.</a:t>
            </a:r>
            <a:r>
              <a:rPr lang="en-US" altLang="ko-KR" sz="1000" b="1" dirty="0" err="1"/>
              <a:t>post</a:t>
            </a:r>
            <a:r>
              <a:rPr lang="en-US" altLang="ko-KR" sz="1000" dirty="0"/>
              <a:t>('/product/insert', (</a:t>
            </a:r>
            <a:r>
              <a:rPr lang="en-US" altLang="ko-KR" sz="1000" i="1" dirty="0"/>
              <a:t>req</a:t>
            </a:r>
            <a:r>
              <a:rPr lang="en-US" altLang="ko-KR" sz="1000" dirty="0"/>
              <a:t>, </a:t>
            </a:r>
            <a:r>
              <a:rPr lang="en-US" altLang="ko-KR" sz="1000" i="1" dirty="0"/>
              <a:t>res</a:t>
            </a:r>
            <a:r>
              <a:rPr lang="en-US" altLang="ko-KR" sz="1000" dirty="0"/>
              <a:t>, </a:t>
            </a:r>
            <a:r>
              <a:rPr lang="en-US" altLang="ko-KR" sz="1000" b="1" dirty="0"/>
              <a:t>next</a:t>
            </a:r>
            <a:r>
              <a:rPr lang="en-US" altLang="ko-KR" sz="1000" dirty="0"/>
              <a:t>) =&gt; {</a:t>
            </a:r>
          </a:p>
          <a:p>
            <a:pPr marL="0" indent="0">
              <a:buNone/>
            </a:pPr>
            <a:r>
              <a:rPr lang="en-US" altLang="ko-KR" sz="1000" dirty="0"/>
              <a:t>    </a:t>
            </a:r>
            <a:r>
              <a:rPr lang="en-US" altLang="ko-KR" sz="1000" i="1" dirty="0"/>
              <a:t>// </a:t>
            </a:r>
            <a:r>
              <a:rPr lang="ko-KR" altLang="en-US" sz="1000" i="1" dirty="0"/>
              <a:t>입력 로직</a:t>
            </a: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    </a:t>
            </a:r>
            <a:r>
              <a:rPr lang="en-US" altLang="ko-KR" sz="1000" dirty="0" err="1"/>
              <a:t>product.</a:t>
            </a:r>
            <a:r>
              <a:rPr lang="en-US" altLang="ko-KR" sz="1000" b="1" dirty="0" err="1"/>
              <a:t>push</a:t>
            </a:r>
            <a:r>
              <a:rPr lang="en-US" altLang="ko-KR" sz="1000" dirty="0"/>
              <a:t>({</a:t>
            </a:r>
            <a:r>
              <a:rPr lang="en-US" altLang="ko-KR" sz="1000" dirty="0" err="1"/>
              <a:t>id:</a:t>
            </a:r>
            <a:r>
              <a:rPr lang="en-US" altLang="ko-KR" sz="1000" i="1" dirty="0" err="1"/>
              <a:t>req</a:t>
            </a:r>
            <a:r>
              <a:rPr lang="en-US" altLang="ko-KR" sz="1000" dirty="0" err="1"/>
              <a:t>.body.id</a:t>
            </a:r>
            <a:r>
              <a:rPr lang="en-US" altLang="ko-KR" sz="1000" dirty="0"/>
              <a:t>, </a:t>
            </a:r>
          </a:p>
          <a:p>
            <a:pPr marL="0" indent="0">
              <a:buNone/>
            </a:pPr>
            <a:r>
              <a:rPr lang="en-US" altLang="ko-KR" sz="1000" dirty="0"/>
              <a:t>                       </a:t>
            </a:r>
            <a:r>
              <a:rPr lang="en-US" altLang="ko-KR" sz="1000" dirty="0" err="1"/>
              <a:t>name:</a:t>
            </a:r>
            <a:r>
              <a:rPr lang="en-US" altLang="ko-KR" sz="1000" i="1" dirty="0" err="1"/>
              <a:t>req</a:t>
            </a:r>
            <a:r>
              <a:rPr lang="en-US" altLang="ko-KR" sz="1000" dirty="0" err="1"/>
              <a:t>.body.name</a:t>
            </a:r>
            <a:r>
              <a:rPr lang="en-US" altLang="ko-KR" sz="1000" dirty="0"/>
              <a:t>, </a:t>
            </a:r>
          </a:p>
          <a:p>
            <a:pPr marL="0" indent="0">
              <a:buNone/>
            </a:pPr>
            <a:r>
              <a:rPr lang="en-US" altLang="ko-KR" sz="1000" dirty="0"/>
              <a:t>                       </a:t>
            </a:r>
            <a:r>
              <a:rPr lang="en-US" altLang="ko-KR" sz="1000" dirty="0" err="1"/>
              <a:t>desc:</a:t>
            </a:r>
            <a:r>
              <a:rPr lang="en-US" altLang="ko-KR" sz="1000" i="1" dirty="0" err="1"/>
              <a:t>req</a:t>
            </a:r>
            <a:r>
              <a:rPr lang="en-US" altLang="ko-KR" sz="1000" dirty="0" err="1"/>
              <a:t>.body.desc</a:t>
            </a:r>
            <a:r>
              <a:rPr lang="en-US" altLang="ko-KR" sz="1000" dirty="0"/>
              <a:t>});</a:t>
            </a:r>
          </a:p>
          <a:p>
            <a:pPr marL="0" indent="0">
              <a:buNone/>
            </a:pPr>
            <a:r>
              <a:rPr lang="en-US" altLang="ko-KR" sz="1000" dirty="0"/>
              <a:t>    </a:t>
            </a:r>
            <a:r>
              <a:rPr lang="en-US" altLang="ko-KR" sz="1000" i="1" dirty="0" err="1"/>
              <a:t>res</a:t>
            </a:r>
            <a:r>
              <a:rPr lang="en-US" altLang="ko-KR" sz="1000" dirty="0" err="1"/>
              <a:t>.</a:t>
            </a:r>
            <a:r>
              <a:rPr lang="en-US" altLang="ko-KR" sz="1000" b="1" dirty="0" err="1"/>
              <a:t>send</a:t>
            </a:r>
            <a:r>
              <a:rPr lang="en-US" altLang="ko-KR" sz="1000" dirty="0"/>
              <a:t>(product);</a:t>
            </a:r>
          </a:p>
          <a:p>
            <a:pPr marL="0" indent="0">
              <a:buNone/>
            </a:pPr>
            <a:r>
              <a:rPr lang="en-US" altLang="ko-KR" sz="1000" dirty="0"/>
              <a:t>});</a:t>
            </a:r>
          </a:p>
          <a:p>
            <a:pPr marL="0" indent="0">
              <a:buNone/>
            </a:pPr>
            <a:br>
              <a:rPr lang="en-US" altLang="ko-KR" sz="1000" dirty="0"/>
            </a:br>
            <a:r>
              <a:rPr lang="en-US" altLang="ko-KR" sz="1000" dirty="0" err="1"/>
              <a:t>app.</a:t>
            </a:r>
            <a:r>
              <a:rPr lang="en-US" altLang="ko-KR" sz="1000" b="1" dirty="0" err="1"/>
              <a:t>put</a:t>
            </a:r>
            <a:r>
              <a:rPr lang="en-US" altLang="ko-KR" sz="1000" dirty="0"/>
              <a:t>('/product/update', (</a:t>
            </a:r>
            <a:r>
              <a:rPr lang="en-US" altLang="ko-KR" sz="1000" i="1" dirty="0"/>
              <a:t>request</a:t>
            </a:r>
            <a:r>
              <a:rPr lang="en-US" altLang="ko-KR" sz="1000" dirty="0"/>
              <a:t>, </a:t>
            </a:r>
            <a:r>
              <a:rPr lang="en-US" altLang="ko-KR" sz="1000" i="1" dirty="0"/>
              <a:t>response</a:t>
            </a:r>
            <a:r>
              <a:rPr lang="en-US" altLang="ko-KR" sz="1000" dirty="0"/>
              <a:t>) =&gt; {</a:t>
            </a:r>
          </a:p>
          <a:p>
            <a:pPr marL="0" indent="0">
              <a:buNone/>
            </a:pPr>
            <a:r>
              <a:rPr lang="en-US" altLang="ko-KR" sz="1000" dirty="0"/>
              <a:t>    </a:t>
            </a:r>
            <a:r>
              <a:rPr lang="en-US" altLang="ko-KR" sz="1000" i="1" dirty="0"/>
              <a:t>// </a:t>
            </a:r>
            <a:r>
              <a:rPr lang="ko-KR" altLang="en-US" sz="1000" i="1" dirty="0"/>
              <a:t>수정 로직</a:t>
            </a: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    </a:t>
            </a:r>
            <a:r>
              <a:rPr lang="en-US" altLang="ko-KR" sz="1000" dirty="0"/>
              <a:t>const _product = product;</a:t>
            </a:r>
          </a:p>
          <a:p>
            <a:pPr marL="0" indent="0">
              <a:buNone/>
            </a:pPr>
            <a:r>
              <a:rPr lang="en-US" altLang="ko-KR" sz="1000" dirty="0"/>
              <a:t>    product = _</a:t>
            </a:r>
            <a:r>
              <a:rPr lang="en-US" altLang="ko-KR" sz="1000" dirty="0" err="1"/>
              <a:t>product.</a:t>
            </a:r>
            <a:r>
              <a:rPr lang="en-US" altLang="ko-KR" sz="1000" b="1" dirty="0" err="1"/>
              <a:t>map</a:t>
            </a:r>
            <a:r>
              <a:rPr lang="en-US" altLang="ko-KR" sz="1000" dirty="0"/>
              <a:t>((</a:t>
            </a:r>
            <a:r>
              <a:rPr lang="en-US" altLang="ko-KR" sz="1000" i="1" dirty="0"/>
              <a:t>items</a:t>
            </a:r>
            <a:r>
              <a:rPr lang="en-US" altLang="ko-KR" sz="1000" dirty="0"/>
              <a:t>) =&gt; {</a:t>
            </a:r>
          </a:p>
          <a:p>
            <a:pPr marL="0" indent="0">
              <a:buNone/>
            </a:pPr>
            <a:r>
              <a:rPr lang="en-US" altLang="ko-KR" sz="1000" dirty="0"/>
              <a:t>        </a:t>
            </a:r>
            <a:r>
              <a:rPr lang="en-US" altLang="ko-KR" sz="1000" i="1" dirty="0"/>
              <a:t>// </a:t>
            </a:r>
            <a:r>
              <a:rPr lang="ko-KR" altLang="en-US" sz="1000" i="1" dirty="0"/>
              <a:t>수정 요망</a:t>
            </a: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        </a:t>
            </a:r>
            <a:r>
              <a:rPr lang="en-US" altLang="ko-KR" sz="1000" i="1" dirty="0"/>
              <a:t>// console.log(</a:t>
            </a:r>
            <a:r>
              <a:rPr lang="en-US" altLang="ko-KR" sz="1000" i="1" dirty="0" err="1"/>
              <a:t>typeof</a:t>
            </a:r>
            <a:r>
              <a:rPr lang="en-US" altLang="ko-KR" sz="1000" i="1" dirty="0"/>
              <a:t> request.body.id);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        if (</a:t>
            </a:r>
            <a:r>
              <a:rPr lang="en-US" altLang="ko-KR" sz="1000" i="1" dirty="0"/>
              <a:t>items</a:t>
            </a:r>
            <a:r>
              <a:rPr lang="en-US" altLang="ko-KR" sz="1000" dirty="0"/>
              <a:t>.id === </a:t>
            </a:r>
            <a:r>
              <a:rPr lang="en-US" altLang="ko-KR" sz="1000" i="1" dirty="0"/>
              <a:t>request</a:t>
            </a:r>
            <a:r>
              <a:rPr lang="en-US" altLang="ko-KR" sz="1000" dirty="0"/>
              <a:t>.body.id) {</a:t>
            </a:r>
          </a:p>
          <a:p>
            <a:pPr marL="0" indent="0">
              <a:buNone/>
            </a:pPr>
            <a:r>
              <a:rPr lang="en-US" altLang="ko-KR" sz="1000" dirty="0"/>
              <a:t>            </a:t>
            </a:r>
            <a:r>
              <a:rPr lang="en-US" altLang="ko-KR" sz="1000" i="1" dirty="0"/>
              <a:t>items</a:t>
            </a:r>
            <a:r>
              <a:rPr lang="en-US" altLang="ko-KR" sz="1000" dirty="0"/>
              <a:t>.name = </a:t>
            </a:r>
            <a:r>
              <a:rPr lang="en-US" altLang="ko-KR" sz="1000" i="1" dirty="0"/>
              <a:t>request</a:t>
            </a:r>
            <a:r>
              <a:rPr lang="en-US" altLang="ko-KR" sz="1000" dirty="0"/>
              <a:t>.body.name;</a:t>
            </a:r>
          </a:p>
          <a:p>
            <a:pPr marL="0" indent="0">
              <a:buNone/>
            </a:pPr>
            <a:r>
              <a:rPr lang="en-US" altLang="ko-KR" sz="1000" dirty="0"/>
              <a:t>            </a:t>
            </a:r>
            <a:r>
              <a:rPr lang="en-US" altLang="ko-KR" sz="1000" i="1" dirty="0" err="1"/>
              <a:t>items</a:t>
            </a:r>
            <a:r>
              <a:rPr lang="en-US" altLang="ko-KR" sz="1000" dirty="0" err="1"/>
              <a:t>.desc</a:t>
            </a:r>
            <a:r>
              <a:rPr lang="en-US" altLang="ko-KR" sz="1000" dirty="0"/>
              <a:t> = </a:t>
            </a:r>
            <a:r>
              <a:rPr lang="en-US" altLang="ko-KR" sz="1000" i="1" dirty="0" err="1"/>
              <a:t>request</a:t>
            </a:r>
            <a:r>
              <a:rPr lang="en-US" altLang="ko-KR" sz="1000" dirty="0" err="1"/>
              <a:t>.body.desc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        }</a:t>
            </a:r>
          </a:p>
          <a:p>
            <a:pPr marL="0" indent="0">
              <a:buNone/>
            </a:pPr>
            <a:r>
              <a:rPr lang="en-US" altLang="ko-KR" sz="1000" dirty="0"/>
              <a:t>        return </a:t>
            </a:r>
            <a:r>
              <a:rPr lang="en-US" altLang="ko-KR" sz="1000" i="1" dirty="0"/>
              <a:t>items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    })</a:t>
            </a:r>
          </a:p>
          <a:p>
            <a:pPr marL="0" indent="0">
              <a:buNone/>
            </a:pPr>
            <a:r>
              <a:rPr lang="en-US" altLang="ko-KR" sz="1000" dirty="0"/>
              <a:t>    </a:t>
            </a:r>
            <a:r>
              <a:rPr lang="en-US" altLang="ko-KR" sz="1000" i="1" dirty="0" err="1"/>
              <a:t>response</a:t>
            </a:r>
            <a:r>
              <a:rPr lang="en-US" altLang="ko-KR" sz="1000" dirty="0" err="1"/>
              <a:t>.</a:t>
            </a:r>
            <a:r>
              <a:rPr lang="en-US" altLang="ko-KR" sz="1000" b="1" dirty="0" err="1"/>
              <a:t>send</a:t>
            </a:r>
            <a:r>
              <a:rPr lang="en-US" altLang="ko-KR" sz="1000" dirty="0"/>
              <a:t>(product);</a:t>
            </a:r>
          </a:p>
          <a:p>
            <a:pPr marL="0" indent="0">
              <a:buNone/>
            </a:pPr>
            <a:r>
              <a:rPr lang="en-US" altLang="ko-KR" sz="1000" dirty="0"/>
              <a:t>});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FCA792-7C67-4A3A-A22D-A40CBD4CE56D}"/>
              </a:ext>
            </a:extLst>
          </p:cNvPr>
          <p:cNvSpPr txBox="1">
            <a:spLocks/>
          </p:cNvSpPr>
          <p:nvPr/>
        </p:nvSpPr>
        <p:spPr>
          <a:xfrm>
            <a:off x="7612988" y="1185331"/>
            <a:ext cx="4411744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 err="1"/>
              <a:t>app.</a:t>
            </a:r>
            <a:r>
              <a:rPr lang="en-US" altLang="ko-KR" sz="1000" b="1" dirty="0" err="1"/>
              <a:t>delete</a:t>
            </a:r>
            <a:r>
              <a:rPr lang="en-US" altLang="ko-KR" sz="1000" dirty="0"/>
              <a:t>('/product/delete', (</a:t>
            </a:r>
            <a:r>
              <a:rPr lang="en-US" altLang="ko-KR" sz="1000" i="1" dirty="0"/>
              <a:t>request</a:t>
            </a:r>
            <a:r>
              <a:rPr lang="en-US" altLang="ko-KR" sz="1000" dirty="0"/>
              <a:t>, </a:t>
            </a:r>
            <a:r>
              <a:rPr lang="en-US" altLang="ko-KR" sz="1000" i="1" dirty="0"/>
              <a:t>response</a:t>
            </a:r>
            <a:r>
              <a:rPr lang="en-US" altLang="ko-KR" sz="1000" dirty="0"/>
              <a:t>) =&gt; {</a:t>
            </a:r>
          </a:p>
          <a:p>
            <a:pPr marL="0" indent="0">
              <a:buNone/>
            </a:pPr>
            <a:r>
              <a:rPr lang="en-US" altLang="ko-KR" sz="1000" dirty="0"/>
              <a:t>    </a:t>
            </a:r>
            <a:r>
              <a:rPr lang="en-US" altLang="ko-KR" sz="1000" i="1" dirty="0"/>
              <a:t>// </a:t>
            </a:r>
            <a:r>
              <a:rPr lang="ko-KR" altLang="en-US" sz="1000" i="1" dirty="0"/>
              <a:t>삭제 로직</a:t>
            </a: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    </a:t>
            </a:r>
            <a:r>
              <a:rPr lang="en-US" altLang="ko-KR" sz="1000" dirty="0"/>
              <a:t>const _product = product;</a:t>
            </a:r>
          </a:p>
          <a:p>
            <a:pPr marL="0" indent="0">
              <a:buNone/>
            </a:pPr>
            <a:r>
              <a:rPr lang="en-US" altLang="ko-KR" sz="1000" dirty="0"/>
              <a:t>    product = _</a:t>
            </a:r>
            <a:r>
              <a:rPr lang="en-US" altLang="ko-KR" sz="1000" dirty="0" err="1"/>
              <a:t>product.</a:t>
            </a:r>
            <a:r>
              <a:rPr lang="en-US" altLang="ko-KR" sz="1000" b="1" dirty="0" err="1"/>
              <a:t>filter</a:t>
            </a:r>
            <a:r>
              <a:rPr lang="en-US" altLang="ko-KR" sz="1000" dirty="0"/>
              <a:t>((</a:t>
            </a:r>
            <a:r>
              <a:rPr lang="en-US" altLang="ko-KR" sz="1000" i="1" dirty="0"/>
              <a:t>items</a:t>
            </a:r>
            <a:r>
              <a:rPr lang="en-US" altLang="ko-KR" sz="1000" dirty="0"/>
              <a:t>) =&gt; (</a:t>
            </a:r>
            <a:r>
              <a:rPr lang="en-US" altLang="ko-KR" sz="1000" i="1" dirty="0"/>
              <a:t>items</a:t>
            </a:r>
            <a:r>
              <a:rPr lang="en-US" altLang="ko-KR" sz="1000" dirty="0"/>
              <a:t>.id !== </a:t>
            </a:r>
            <a:r>
              <a:rPr lang="en-US" altLang="ko-KR" sz="1000" i="1" dirty="0"/>
              <a:t>request</a:t>
            </a:r>
            <a:r>
              <a:rPr lang="en-US" altLang="ko-KR" sz="1000" dirty="0"/>
              <a:t>.body.id));</a:t>
            </a:r>
          </a:p>
          <a:p>
            <a:pPr marL="0" indent="0">
              <a:buNone/>
            </a:pPr>
            <a:r>
              <a:rPr lang="en-US" altLang="ko-KR" sz="1000" dirty="0"/>
              <a:t>    </a:t>
            </a:r>
            <a:r>
              <a:rPr lang="en-US" altLang="ko-KR" sz="1000" i="1" dirty="0" err="1"/>
              <a:t>response</a:t>
            </a:r>
            <a:r>
              <a:rPr lang="en-US" altLang="ko-KR" sz="1000" dirty="0" err="1"/>
              <a:t>.</a:t>
            </a:r>
            <a:r>
              <a:rPr lang="en-US" altLang="ko-KR" sz="1000" b="1" dirty="0" err="1"/>
              <a:t>send</a:t>
            </a:r>
            <a:r>
              <a:rPr lang="en-US" altLang="ko-KR" sz="1000" dirty="0"/>
              <a:t>(product);</a:t>
            </a:r>
          </a:p>
          <a:p>
            <a:pPr marL="0" indent="0">
              <a:buNone/>
            </a:pPr>
            <a:r>
              <a:rPr lang="en-US" altLang="ko-KR" sz="1000" dirty="0"/>
              <a:t>});</a:t>
            </a:r>
          </a:p>
          <a:p>
            <a:pPr marL="0" indent="0">
              <a:buNone/>
            </a:pPr>
            <a:br>
              <a:rPr lang="en-US" altLang="ko-KR" sz="1000" dirty="0"/>
            </a:br>
            <a:r>
              <a:rPr lang="en-US" altLang="ko-KR" sz="1000" dirty="0" err="1"/>
              <a:t>app.</a:t>
            </a:r>
            <a:r>
              <a:rPr lang="en-US" altLang="ko-KR" sz="1000" b="1" dirty="0" err="1"/>
              <a:t>listen</a:t>
            </a:r>
            <a:r>
              <a:rPr lang="en-US" altLang="ko-KR" sz="1000" dirty="0"/>
              <a:t>(5000, () =&gt; {</a:t>
            </a:r>
          </a:p>
          <a:p>
            <a:pPr marL="0" indent="0">
              <a:buNone/>
            </a:pPr>
            <a:r>
              <a:rPr lang="en-US" altLang="ko-KR" sz="1000" dirty="0"/>
              <a:t>    console.</a:t>
            </a:r>
            <a:r>
              <a:rPr lang="en-US" altLang="ko-KR" sz="1000" b="1" dirty="0"/>
              <a:t>log</a:t>
            </a:r>
            <a:r>
              <a:rPr lang="en-US" altLang="ko-KR" sz="1000" dirty="0"/>
              <a:t>('Server running on 5000');</a:t>
            </a:r>
          </a:p>
          <a:p>
            <a:pPr marL="0" indent="0">
              <a:buNone/>
            </a:pPr>
            <a:r>
              <a:rPr lang="en-US" altLang="ko-KR" sz="10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645155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React</a:t>
            </a:r>
            <a:r>
              <a:rPr lang="ko-KR" altLang="en-US" sz="3200" dirty="0"/>
              <a:t>에서 </a:t>
            </a:r>
            <a:r>
              <a:rPr lang="en-US" altLang="ko-KR" sz="3200" dirty="0"/>
              <a:t>Proxy server </a:t>
            </a:r>
            <a:r>
              <a:rPr lang="ko-KR" altLang="en-US" sz="3200" dirty="0"/>
              <a:t>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174811" y="1185331"/>
            <a:ext cx="11720857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1. Proxy Server</a:t>
            </a:r>
          </a:p>
          <a:p>
            <a:pPr marL="0" indent="0">
              <a:buNone/>
            </a:pPr>
            <a:r>
              <a:rPr lang="en-US" altLang="ko-KR" sz="1800" dirty="0"/>
              <a:t>   Client</a:t>
            </a:r>
            <a:r>
              <a:rPr lang="ko-KR" altLang="en-US" sz="1800" dirty="0"/>
              <a:t>와 </a:t>
            </a:r>
            <a:r>
              <a:rPr lang="en-US" altLang="ko-KR" sz="1800" dirty="0"/>
              <a:t>Server</a:t>
            </a:r>
            <a:r>
              <a:rPr lang="ko-KR" altLang="en-US" sz="1800" dirty="0"/>
              <a:t>간의 중계 서버로 통신을 대리 수행하는 서버</a:t>
            </a:r>
            <a:r>
              <a:rPr lang="en-US" altLang="ko-KR" sz="1800" dirty="0"/>
              <a:t>, </a:t>
            </a:r>
          </a:p>
          <a:p>
            <a:pPr marL="0" indent="0">
              <a:buNone/>
            </a:pPr>
            <a:r>
              <a:rPr lang="en-US" altLang="ko-KR" sz="1800" dirty="0"/>
              <a:t>   Cache, </a:t>
            </a:r>
            <a:r>
              <a:rPr lang="ko-KR" altLang="en-US" sz="1800" dirty="0"/>
              <a:t>익명성</a:t>
            </a:r>
            <a:r>
              <a:rPr lang="en-US" altLang="ko-KR" sz="1800" dirty="0"/>
              <a:t>, </a:t>
            </a:r>
            <a:r>
              <a:rPr lang="ko-KR" altLang="en-US" sz="1800" dirty="0"/>
              <a:t>보안성</a:t>
            </a:r>
            <a:r>
              <a:rPr lang="en-US" altLang="ko-KR" sz="1800" dirty="0"/>
              <a:t>, Traffic </a:t>
            </a:r>
            <a:r>
              <a:rPr lang="ko-KR" altLang="en-US" sz="1800" dirty="0"/>
              <a:t>분산 등 장점</a:t>
            </a:r>
            <a:endParaRPr lang="en-US" altLang="ko-KR" sz="1800" dirty="0"/>
          </a:p>
          <a:p>
            <a:pPr marL="0" indent="0">
              <a:buNone/>
            </a:pPr>
            <a:br>
              <a:rPr lang="en-US" altLang="ko-KR" sz="1800" dirty="0"/>
            </a:br>
            <a:r>
              <a:rPr lang="en-US" altLang="ko-KR" sz="1800" dirty="0"/>
              <a:t>2</a:t>
            </a:r>
            <a:r>
              <a:rPr lang="en-US" altLang="ko-KR" sz="2000" dirty="0"/>
              <a:t>. React</a:t>
            </a:r>
            <a:r>
              <a:rPr lang="ko-KR" altLang="en-US" sz="2000" dirty="0"/>
              <a:t>에서 </a:t>
            </a:r>
            <a:r>
              <a:rPr lang="en-US" altLang="ko-KR" sz="2000" dirty="0"/>
              <a:t>Proxy </a:t>
            </a:r>
            <a:r>
              <a:rPr lang="ko-KR" altLang="en-US" sz="2000" dirty="0"/>
              <a:t>필요성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/>
              <a:t>   React Dev Server : 3000</a:t>
            </a:r>
            <a:r>
              <a:rPr lang="ko-KR" altLang="en-US" sz="1800" dirty="0"/>
              <a:t>번 </a:t>
            </a:r>
            <a:r>
              <a:rPr lang="en-US" altLang="ko-KR" sz="1800" dirty="0"/>
              <a:t>Port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express </a:t>
            </a:r>
            <a:r>
              <a:rPr lang="ko-KR" altLang="en-US" sz="1800" dirty="0"/>
              <a:t>또는 </a:t>
            </a:r>
            <a:r>
              <a:rPr lang="en-US" altLang="ko-KR" sz="1800" dirty="0"/>
              <a:t>json-server : </a:t>
            </a:r>
            <a:r>
              <a:rPr lang="ko-KR" altLang="en-US" sz="1800" dirty="0"/>
              <a:t>다른 </a:t>
            </a:r>
            <a:r>
              <a:rPr lang="en-US" altLang="ko-KR" sz="1800" dirty="0"/>
              <a:t>Port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어떻게 연계</a:t>
            </a:r>
            <a:r>
              <a:rPr lang="en-US" altLang="ko-KR" sz="1800" dirty="0"/>
              <a:t>?....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3. Network</a:t>
            </a:r>
            <a:r>
              <a:rPr lang="ko-KR" altLang="en-US" sz="2000" dirty="0"/>
              <a:t> </a:t>
            </a:r>
            <a:r>
              <a:rPr lang="en-US" altLang="ko-KR" sz="2000" dirty="0"/>
              <a:t>Proxy</a:t>
            </a:r>
          </a:p>
          <a:p>
            <a:pPr marL="0" indent="0">
              <a:buNone/>
            </a:pPr>
            <a:r>
              <a:rPr lang="en-US" altLang="ko-KR" sz="1800" dirty="0"/>
              <a:t>    - Forward Proxy : Caching,</a:t>
            </a:r>
            <a:r>
              <a:rPr lang="ko-KR" altLang="en-US" sz="1800" dirty="0"/>
              <a:t> 익명성</a:t>
            </a:r>
            <a:r>
              <a:rPr lang="en-US" altLang="ko-KR" sz="1800" dirty="0"/>
              <a:t>, </a:t>
            </a:r>
          </a:p>
          <a:p>
            <a:pPr marL="0" indent="0">
              <a:buNone/>
            </a:pPr>
            <a:r>
              <a:rPr lang="en-US" altLang="ko-KR" sz="1800" dirty="0"/>
              <a:t>    - Reverse Proxy : Caching, </a:t>
            </a:r>
            <a:r>
              <a:rPr lang="ko-KR" altLang="en-US" sz="1800" dirty="0"/>
              <a:t>보안성</a:t>
            </a:r>
            <a:r>
              <a:rPr lang="en-US" altLang="ko-KR" sz="1800" dirty="0"/>
              <a:t>, Load Balancing (</a:t>
            </a:r>
            <a:r>
              <a:rPr lang="ko-KR" altLang="en-US" sz="1800" dirty="0"/>
              <a:t>부하분산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4. React</a:t>
            </a:r>
            <a:r>
              <a:rPr lang="ko-KR" altLang="en-US" sz="2000" dirty="0"/>
              <a:t>에서 </a:t>
            </a:r>
            <a:r>
              <a:rPr lang="en-US" altLang="ko-KR" sz="2000" dirty="0"/>
              <a:t>Proxy </a:t>
            </a:r>
            <a:r>
              <a:rPr lang="ko-KR" altLang="en-US" sz="2000" dirty="0"/>
              <a:t>설정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91721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</a:t>
            </a:r>
            <a:r>
              <a:rPr lang="en-US" altLang="ko-KR" sz="3200" dirty="0"/>
              <a:t> II : http://localhost:8080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445B59-9075-4F62-B33A-B42AD7F21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62" y="2287133"/>
            <a:ext cx="7915275" cy="18192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76B00C3-EF9A-479C-BCF2-AE8DE5C05569}"/>
              </a:ext>
            </a:extLst>
          </p:cNvPr>
          <p:cNvSpPr/>
          <p:nvPr/>
        </p:nvSpPr>
        <p:spPr>
          <a:xfrm>
            <a:off x="1811551" y="2369427"/>
            <a:ext cx="7737891" cy="710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3177D312-D2E4-4B98-8B04-417847A4BA2A}"/>
              </a:ext>
            </a:extLst>
          </p:cNvPr>
          <p:cNvSpPr/>
          <p:nvPr/>
        </p:nvSpPr>
        <p:spPr>
          <a:xfrm>
            <a:off x="9074993" y="1247946"/>
            <a:ext cx="1552754" cy="598098"/>
          </a:xfrm>
          <a:prstGeom prst="borderCallout1">
            <a:avLst>
              <a:gd name="adj1" fmla="val 18750"/>
              <a:gd name="adj2" fmla="val -8333"/>
              <a:gd name="adj3" fmla="val 187500"/>
              <a:gd name="adj4" fmla="val -248333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Header.js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9AC552-BAAC-4A06-B961-981384C174D8}"/>
              </a:ext>
            </a:extLst>
          </p:cNvPr>
          <p:cNvSpPr/>
          <p:nvPr/>
        </p:nvSpPr>
        <p:spPr>
          <a:xfrm>
            <a:off x="1831713" y="3229290"/>
            <a:ext cx="4612220" cy="8253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8DF6C954-A526-4445-8FEA-7C23FF7283BF}"/>
              </a:ext>
            </a:extLst>
          </p:cNvPr>
          <p:cNvSpPr/>
          <p:nvPr/>
        </p:nvSpPr>
        <p:spPr>
          <a:xfrm>
            <a:off x="7433099" y="4728643"/>
            <a:ext cx="1552754" cy="598098"/>
          </a:xfrm>
          <a:prstGeom prst="borderCallout1">
            <a:avLst>
              <a:gd name="adj1" fmla="val 18750"/>
              <a:gd name="adj2" fmla="val -8333"/>
              <a:gd name="adj3" fmla="val -161539"/>
              <a:gd name="adj4" fmla="val -6277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DayList.js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4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</a:t>
            </a:r>
            <a:r>
              <a:rPr lang="en-US" altLang="ko-KR" sz="3200" dirty="0"/>
              <a:t> II : http://localhost:8080/day/1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99E6EA-8EE8-47CC-9B96-5E987F77F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1871662"/>
            <a:ext cx="8086725" cy="3114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CB5902F-FE9C-4935-BC94-3243F81A85B7}"/>
              </a:ext>
            </a:extLst>
          </p:cNvPr>
          <p:cNvSpPr/>
          <p:nvPr/>
        </p:nvSpPr>
        <p:spPr>
          <a:xfrm>
            <a:off x="2176769" y="2677200"/>
            <a:ext cx="7786740" cy="2222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3465D422-DD4E-4C5F-A45B-E734A3C661F0}"/>
              </a:ext>
            </a:extLst>
          </p:cNvPr>
          <p:cNvSpPr/>
          <p:nvPr/>
        </p:nvSpPr>
        <p:spPr>
          <a:xfrm>
            <a:off x="7985189" y="5890393"/>
            <a:ext cx="1552754" cy="598098"/>
          </a:xfrm>
          <a:prstGeom prst="borderCallout1">
            <a:avLst>
              <a:gd name="adj1" fmla="val 18750"/>
              <a:gd name="adj2" fmla="val -8333"/>
              <a:gd name="adj3" fmla="val -161539"/>
              <a:gd name="adj4" fmla="val -6277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Word.js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BB5447-7E7C-4AF9-9F4B-6A7FCF176A7D}"/>
              </a:ext>
            </a:extLst>
          </p:cNvPr>
          <p:cNvSpPr/>
          <p:nvPr/>
        </p:nvSpPr>
        <p:spPr>
          <a:xfrm>
            <a:off x="2199729" y="1894989"/>
            <a:ext cx="7737891" cy="710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B2DA8EBA-8188-4F7C-9F96-813AFE5A8153}"/>
              </a:ext>
            </a:extLst>
          </p:cNvPr>
          <p:cNvSpPr/>
          <p:nvPr/>
        </p:nvSpPr>
        <p:spPr>
          <a:xfrm>
            <a:off x="9463171" y="773508"/>
            <a:ext cx="1552754" cy="598098"/>
          </a:xfrm>
          <a:prstGeom prst="borderCallout1">
            <a:avLst>
              <a:gd name="adj1" fmla="val 18750"/>
              <a:gd name="adj2" fmla="val -8333"/>
              <a:gd name="adj3" fmla="val 187500"/>
              <a:gd name="adj4" fmla="val -248333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Header.js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930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</a:t>
            </a:r>
            <a:r>
              <a:rPr lang="en-US" altLang="ko-KR" sz="3200" dirty="0"/>
              <a:t> II : http://localhost:8080/day/2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A626A3-48DF-411E-8436-AD9505B5B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1871662"/>
            <a:ext cx="7972425" cy="31146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0E188A-1014-4D67-90FE-8CA1392042E7}"/>
              </a:ext>
            </a:extLst>
          </p:cNvPr>
          <p:cNvSpPr/>
          <p:nvPr/>
        </p:nvSpPr>
        <p:spPr>
          <a:xfrm>
            <a:off x="2176769" y="2677200"/>
            <a:ext cx="7786740" cy="2222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360E85E0-933E-4D6A-A229-0E53E8B14243}"/>
              </a:ext>
            </a:extLst>
          </p:cNvPr>
          <p:cNvSpPr/>
          <p:nvPr/>
        </p:nvSpPr>
        <p:spPr>
          <a:xfrm>
            <a:off x="7985189" y="5890393"/>
            <a:ext cx="1552754" cy="598098"/>
          </a:xfrm>
          <a:prstGeom prst="borderCallout1">
            <a:avLst>
              <a:gd name="adj1" fmla="val 18750"/>
              <a:gd name="adj2" fmla="val -8333"/>
              <a:gd name="adj3" fmla="val -161539"/>
              <a:gd name="adj4" fmla="val -6277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Word.js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A83F7-98D5-4FC4-9854-045BC454307C}"/>
              </a:ext>
            </a:extLst>
          </p:cNvPr>
          <p:cNvSpPr/>
          <p:nvPr/>
        </p:nvSpPr>
        <p:spPr>
          <a:xfrm>
            <a:off x="2216995" y="1912223"/>
            <a:ext cx="7737891" cy="710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CF64BF01-1F95-4633-9125-22EE23F46E82}"/>
              </a:ext>
            </a:extLst>
          </p:cNvPr>
          <p:cNvSpPr/>
          <p:nvPr/>
        </p:nvSpPr>
        <p:spPr>
          <a:xfrm>
            <a:off x="9480437" y="790742"/>
            <a:ext cx="1552754" cy="598098"/>
          </a:xfrm>
          <a:prstGeom prst="borderCallout1">
            <a:avLst>
              <a:gd name="adj1" fmla="val 18750"/>
              <a:gd name="adj2" fmla="val -8333"/>
              <a:gd name="adj3" fmla="val 187500"/>
              <a:gd name="adj4" fmla="val -248333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Header.js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66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Vue : </a:t>
            </a:r>
            <a:r>
              <a:rPr lang="ko-KR" altLang="en-US" sz="3200" dirty="0"/>
              <a:t>프로젝트 폴더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573934" cy="5171017"/>
          </a:xfrm>
        </p:spPr>
        <p:txBody>
          <a:bodyPr>
            <a:normAutofit/>
          </a:bodyPr>
          <a:lstStyle/>
          <a:p>
            <a:pPr marL="0" indent="0">
              <a:lnSpc>
                <a:spcPts val="2600"/>
              </a:lnSpc>
              <a:buNone/>
            </a:pPr>
            <a:r>
              <a:rPr lang="en-US" altLang="ko-KR" sz="2000" b="1" dirty="0" err="1">
                <a:solidFill>
                  <a:srgbClr val="0070C0"/>
                </a:solidFill>
              </a:rPr>
              <a:t>Node_modules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en-US" altLang="ko-KR" sz="2000" dirty="0" err="1"/>
              <a:t>npm</a:t>
            </a:r>
            <a:r>
              <a:rPr lang="ko-KR" altLang="en-US" sz="2000" dirty="0"/>
              <a:t>으로 설치된 패키지들이 모여 있는 폴더</a:t>
            </a:r>
            <a:endParaRPr lang="en-US" altLang="ko-KR" sz="2000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public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웹팩을</a:t>
            </a:r>
            <a:r>
              <a:rPr lang="ko-KR" altLang="en-US" sz="2000" dirty="0"/>
              <a:t> 통해 관리되지 않는 정적 리소스가 모여 있는 폴더</a:t>
            </a:r>
            <a:endParaRPr lang="en-US" altLang="ko-KR" sz="2000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sz="2000" b="1" dirty="0" err="1">
                <a:solidFill>
                  <a:srgbClr val="0070C0"/>
                </a:solidFill>
              </a:rPr>
              <a:t>src</a:t>
            </a:r>
            <a:r>
              <a:rPr lang="en-US" altLang="ko-KR" sz="2000" b="1" dirty="0">
                <a:solidFill>
                  <a:srgbClr val="0070C0"/>
                </a:solidFill>
              </a:rPr>
              <a:t>/assets : </a:t>
            </a:r>
            <a:r>
              <a:rPr lang="en-US" altLang="ko-KR" sz="2000" dirty="0"/>
              <a:t>image, 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, font </a:t>
            </a:r>
            <a:r>
              <a:rPr lang="ko-KR" altLang="en-US" sz="2000" dirty="0"/>
              <a:t>등을 관리하는 폴더</a:t>
            </a:r>
            <a:endParaRPr lang="en-US" altLang="ko-KR" sz="2000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sz="2000" b="1" dirty="0" err="1">
                <a:solidFill>
                  <a:srgbClr val="0070C0"/>
                </a:solidFill>
              </a:rPr>
              <a:t>src</a:t>
            </a:r>
            <a:r>
              <a:rPr lang="en-US" altLang="ko-KR" sz="2000" b="1" dirty="0">
                <a:solidFill>
                  <a:srgbClr val="0070C0"/>
                </a:solidFill>
              </a:rPr>
              <a:t>/components : </a:t>
            </a:r>
            <a:r>
              <a:rPr lang="en-US" altLang="ko-KR" sz="2000" dirty="0"/>
              <a:t>Vue Component </a:t>
            </a:r>
            <a:r>
              <a:rPr lang="ko-KR" altLang="en-US" sz="2000" dirty="0"/>
              <a:t>파일들이 모여 있는 폴더</a:t>
            </a:r>
            <a:endParaRPr lang="en-US" altLang="ko-KR" sz="2000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sz="2000" b="1" dirty="0" err="1">
                <a:solidFill>
                  <a:srgbClr val="0070C0"/>
                </a:solidFill>
              </a:rPr>
              <a:t>src</a:t>
            </a:r>
            <a:r>
              <a:rPr lang="en-US" altLang="ko-KR" sz="2000" b="1" dirty="0">
                <a:solidFill>
                  <a:srgbClr val="0070C0"/>
                </a:solidFill>
              </a:rPr>
              <a:t>/</a:t>
            </a:r>
            <a:r>
              <a:rPr lang="en-US" altLang="ko-KR" sz="2000" b="1" dirty="0" err="1">
                <a:solidFill>
                  <a:srgbClr val="0070C0"/>
                </a:solidFill>
              </a:rPr>
              <a:t>App.vue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dirty="0"/>
              <a:t>최상위</a:t>
            </a:r>
            <a:r>
              <a:rPr lang="en-US" altLang="ko-KR" sz="2000" dirty="0"/>
              <a:t>(Root) Component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ko-KR" sz="2000" b="1" dirty="0" err="1">
                <a:solidFill>
                  <a:srgbClr val="0070C0"/>
                </a:solidFill>
              </a:rPr>
              <a:t>src</a:t>
            </a:r>
            <a:r>
              <a:rPr lang="en-US" altLang="ko-KR" sz="2000" b="1" dirty="0">
                <a:solidFill>
                  <a:srgbClr val="0070C0"/>
                </a:solidFill>
              </a:rPr>
              <a:t>/main.js : </a:t>
            </a:r>
            <a:r>
              <a:rPr lang="ko-KR" altLang="en-US" sz="2000" dirty="0"/>
              <a:t>가장 먼저 실행되는 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 </a:t>
            </a:r>
            <a:r>
              <a:rPr lang="ko-KR" altLang="en-US" sz="2000" dirty="0"/>
              <a:t>파일로서</a:t>
            </a:r>
            <a:r>
              <a:rPr lang="en-US" altLang="ko-KR" sz="2000" dirty="0"/>
              <a:t>, Vue </a:t>
            </a:r>
            <a:r>
              <a:rPr lang="ko-KR" altLang="en-US" sz="2000" dirty="0"/>
              <a:t>인스턴스를 생성하는 역할을 담당</a:t>
            </a:r>
            <a:endParaRPr lang="en-US" altLang="ko-KR" sz="2000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  <a:r>
              <a:rPr lang="en-US" altLang="ko-KR" sz="2000" b="1" dirty="0" err="1">
                <a:solidFill>
                  <a:srgbClr val="0070C0"/>
                </a:solidFill>
              </a:rPr>
              <a:t>gitignore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dirty="0" err="1"/>
              <a:t>깃허브에</a:t>
            </a:r>
            <a:r>
              <a:rPr lang="ko-KR" altLang="en-US" sz="2000" dirty="0"/>
              <a:t> 업로드할 때 제외 할 파일 설정</a:t>
            </a:r>
            <a:endParaRPr lang="en-US" altLang="ko-KR" sz="2000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babel.config.js : </a:t>
            </a:r>
            <a:r>
              <a:rPr lang="ko-KR" altLang="en-US" sz="2000" dirty="0"/>
              <a:t>바벨 설정 파일</a:t>
            </a:r>
            <a:endParaRPr lang="en-US" altLang="ko-KR" sz="2000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package-</a:t>
            </a:r>
            <a:r>
              <a:rPr lang="en-US" altLang="ko-KR" sz="2000" b="1" dirty="0" err="1">
                <a:solidFill>
                  <a:srgbClr val="0070C0"/>
                </a:solidFill>
              </a:rPr>
              <a:t>lock.json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dirty="0"/>
              <a:t>설치된 </a:t>
            </a:r>
            <a:r>
              <a:rPr lang="en-US" altLang="ko-KR" sz="2000" dirty="0"/>
              <a:t>package</a:t>
            </a:r>
            <a:r>
              <a:rPr lang="ko-KR" altLang="en-US" sz="2000" dirty="0"/>
              <a:t>의 </a:t>
            </a:r>
            <a:r>
              <a:rPr lang="en-US" altLang="ko-KR" sz="2000" dirty="0"/>
              <a:t>dependency </a:t>
            </a:r>
            <a:r>
              <a:rPr lang="ko-KR" altLang="en-US" sz="2000" dirty="0"/>
              <a:t>정보를 관리하는 파일</a:t>
            </a:r>
            <a:endParaRPr lang="en-US" altLang="ko-KR" sz="2000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sz="2000" b="1" dirty="0" err="1">
                <a:solidFill>
                  <a:srgbClr val="0070C0"/>
                </a:solidFill>
              </a:rPr>
              <a:t>package.json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dirty="0"/>
              <a:t>프로젝트에 필요한 </a:t>
            </a:r>
            <a:r>
              <a:rPr lang="en-US" altLang="ko-KR" sz="2000" dirty="0"/>
              <a:t>package</a:t>
            </a:r>
            <a:r>
              <a:rPr lang="ko-KR" altLang="en-US" sz="2000" dirty="0"/>
              <a:t>를 정의하고 관리하는 파일</a:t>
            </a:r>
            <a:endParaRPr lang="en-US" altLang="ko-KR" sz="2000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README.md : </a:t>
            </a:r>
            <a:r>
              <a:rPr lang="ko-KR" altLang="en-US" sz="2000" dirty="0"/>
              <a:t>프로젝트 정보를 기록하는 파일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8396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</a:t>
            </a:r>
            <a:r>
              <a:rPr lang="en-US" altLang="ko-KR" sz="3200" dirty="0"/>
              <a:t> II : http://localhost:8080/day/3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321DDF-3B41-485E-96E1-77BA9C49D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2119312"/>
            <a:ext cx="8143875" cy="2619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DF95F7-40F9-4043-AE75-B1509CC3FC1E}"/>
              </a:ext>
            </a:extLst>
          </p:cNvPr>
          <p:cNvSpPr/>
          <p:nvPr/>
        </p:nvSpPr>
        <p:spPr>
          <a:xfrm>
            <a:off x="2176769" y="3105508"/>
            <a:ext cx="7786740" cy="150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E0715334-3731-4A6A-B2DD-22E7564F7F16}"/>
              </a:ext>
            </a:extLst>
          </p:cNvPr>
          <p:cNvSpPr/>
          <p:nvPr/>
        </p:nvSpPr>
        <p:spPr>
          <a:xfrm>
            <a:off x="7985189" y="6005649"/>
            <a:ext cx="1552754" cy="403915"/>
          </a:xfrm>
          <a:prstGeom prst="borderCallout1">
            <a:avLst>
              <a:gd name="adj1" fmla="val 18750"/>
              <a:gd name="adj2" fmla="val -8333"/>
              <a:gd name="adj3" fmla="val -340938"/>
              <a:gd name="adj4" fmla="val -8166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Word.js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0DBFCB-299E-41C1-B190-D7F9E3CAB34A}"/>
              </a:ext>
            </a:extLst>
          </p:cNvPr>
          <p:cNvSpPr/>
          <p:nvPr/>
        </p:nvSpPr>
        <p:spPr>
          <a:xfrm>
            <a:off x="2234245" y="2231411"/>
            <a:ext cx="7737891" cy="710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1352A418-5B35-40D4-B4F9-2E5C9FC3A658}"/>
              </a:ext>
            </a:extLst>
          </p:cNvPr>
          <p:cNvSpPr/>
          <p:nvPr/>
        </p:nvSpPr>
        <p:spPr>
          <a:xfrm>
            <a:off x="9497687" y="1109930"/>
            <a:ext cx="1552754" cy="598098"/>
          </a:xfrm>
          <a:prstGeom prst="borderCallout1">
            <a:avLst>
              <a:gd name="adj1" fmla="val 18750"/>
              <a:gd name="adj2" fmla="val -8333"/>
              <a:gd name="adj3" fmla="val 187500"/>
              <a:gd name="adj4" fmla="val -248333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Header.js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052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</a:t>
            </a:r>
            <a:r>
              <a:rPr lang="en-US" altLang="ko-KR" sz="3200" dirty="0"/>
              <a:t> II : http://localhost:8080/create_word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F57BE2-7EC7-4112-99EB-E319BD38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319212"/>
            <a:ext cx="8048625" cy="42195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4B21D2-9A8B-4AFF-BEF0-7D52C8A5854A}"/>
              </a:ext>
            </a:extLst>
          </p:cNvPr>
          <p:cNvSpPr/>
          <p:nvPr/>
        </p:nvSpPr>
        <p:spPr>
          <a:xfrm>
            <a:off x="2176769" y="2277374"/>
            <a:ext cx="7786740" cy="31572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F70B1F18-83F1-4062-A73D-4151A31E8130}"/>
              </a:ext>
            </a:extLst>
          </p:cNvPr>
          <p:cNvSpPr/>
          <p:nvPr/>
        </p:nvSpPr>
        <p:spPr>
          <a:xfrm>
            <a:off x="7985188" y="5782801"/>
            <a:ext cx="2135123" cy="849614"/>
          </a:xfrm>
          <a:prstGeom prst="borderCallout1">
            <a:avLst>
              <a:gd name="adj1" fmla="val 18750"/>
              <a:gd name="adj2" fmla="val -8333"/>
              <a:gd name="adj3" fmla="val -39699"/>
              <a:gd name="adj4" fmla="val -7974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CreateWord.js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316124-9886-48F4-AAAB-264CE26BCADF}"/>
              </a:ext>
            </a:extLst>
          </p:cNvPr>
          <p:cNvSpPr/>
          <p:nvPr/>
        </p:nvSpPr>
        <p:spPr>
          <a:xfrm>
            <a:off x="2251491" y="1446409"/>
            <a:ext cx="7737891" cy="710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AC28F09A-47ED-4715-A27D-62B6FDD487FA}"/>
              </a:ext>
            </a:extLst>
          </p:cNvPr>
          <p:cNvSpPr/>
          <p:nvPr/>
        </p:nvSpPr>
        <p:spPr>
          <a:xfrm>
            <a:off x="9514933" y="324928"/>
            <a:ext cx="1552754" cy="598098"/>
          </a:xfrm>
          <a:prstGeom prst="borderCallout1">
            <a:avLst>
              <a:gd name="adj1" fmla="val 18750"/>
              <a:gd name="adj2" fmla="val -8333"/>
              <a:gd name="adj3" fmla="val 187500"/>
              <a:gd name="adj4" fmla="val -248333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Header.js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26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</a:t>
            </a:r>
            <a:r>
              <a:rPr lang="en-US" altLang="ko-KR" sz="3200" dirty="0"/>
              <a:t> II : http://localhost:8080/create_day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F11A3F-BBA5-4CAA-BD32-F1AEA0B27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2328862"/>
            <a:ext cx="8162925" cy="22002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2E1BFC-186D-43EC-BE49-DC6879BFC74F}"/>
              </a:ext>
            </a:extLst>
          </p:cNvPr>
          <p:cNvSpPr/>
          <p:nvPr/>
        </p:nvSpPr>
        <p:spPr>
          <a:xfrm>
            <a:off x="2176769" y="3174521"/>
            <a:ext cx="7786740" cy="12249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4379A5AE-D8DC-4097-8D51-A81DBB5730D4}"/>
              </a:ext>
            </a:extLst>
          </p:cNvPr>
          <p:cNvSpPr/>
          <p:nvPr/>
        </p:nvSpPr>
        <p:spPr>
          <a:xfrm>
            <a:off x="7985189" y="6024221"/>
            <a:ext cx="1552754" cy="329632"/>
          </a:xfrm>
          <a:prstGeom prst="borderCallout1">
            <a:avLst>
              <a:gd name="adj1" fmla="val 18750"/>
              <a:gd name="adj2" fmla="val -8333"/>
              <a:gd name="adj3" fmla="val -491279"/>
              <a:gd name="adj4" fmla="val -108333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CreateDay.js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E99535-261C-4419-832D-D728473BE033}"/>
              </a:ext>
            </a:extLst>
          </p:cNvPr>
          <p:cNvSpPr/>
          <p:nvPr/>
        </p:nvSpPr>
        <p:spPr>
          <a:xfrm>
            <a:off x="2234235" y="2369427"/>
            <a:ext cx="7737891" cy="710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999C6CA7-AEDC-4F67-9C29-270937447BFE}"/>
              </a:ext>
            </a:extLst>
          </p:cNvPr>
          <p:cNvSpPr/>
          <p:nvPr/>
        </p:nvSpPr>
        <p:spPr>
          <a:xfrm>
            <a:off x="9497677" y="1247946"/>
            <a:ext cx="1552754" cy="598098"/>
          </a:xfrm>
          <a:prstGeom prst="borderCallout1">
            <a:avLst>
              <a:gd name="adj1" fmla="val 18750"/>
              <a:gd name="adj2" fmla="val -8333"/>
              <a:gd name="adj3" fmla="val 187500"/>
              <a:gd name="adj4" fmla="val -248333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Header.js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375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D05CE0-E314-43A8-B2A3-0F461C96B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2395537"/>
            <a:ext cx="8067675" cy="20669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</a:t>
            </a:r>
            <a:r>
              <a:rPr lang="en-US" altLang="ko-KR" sz="3200" dirty="0"/>
              <a:t> II : http://localhost:8080/create_day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2E1BFC-186D-43EC-BE49-DC6879BFC74F}"/>
              </a:ext>
            </a:extLst>
          </p:cNvPr>
          <p:cNvSpPr/>
          <p:nvPr/>
        </p:nvSpPr>
        <p:spPr>
          <a:xfrm>
            <a:off x="2176769" y="3174521"/>
            <a:ext cx="7786740" cy="12249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4379A5AE-D8DC-4097-8D51-A81DBB5730D4}"/>
              </a:ext>
            </a:extLst>
          </p:cNvPr>
          <p:cNvSpPr/>
          <p:nvPr/>
        </p:nvSpPr>
        <p:spPr>
          <a:xfrm>
            <a:off x="7985189" y="6024221"/>
            <a:ext cx="1552754" cy="329632"/>
          </a:xfrm>
          <a:prstGeom prst="borderCallout1">
            <a:avLst>
              <a:gd name="adj1" fmla="val 18750"/>
              <a:gd name="adj2" fmla="val -8333"/>
              <a:gd name="adj3" fmla="val -491279"/>
              <a:gd name="adj4" fmla="val -108333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EmptyPage.js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E99535-261C-4419-832D-D728473BE033}"/>
              </a:ext>
            </a:extLst>
          </p:cNvPr>
          <p:cNvSpPr/>
          <p:nvPr/>
        </p:nvSpPr>
        <p:spPr>
          <a:xfrm>
            <a:off x="2234235" y="2369427"/>
            <a:ext cx="7737891" cy="710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999C6CA7-AEDC-4F67-9C29-270937447BFE}"/>
              </a:ext>
            </a:extLst>
          </p:cNvPr>
          <p:cNvSpPr/>
          <p:nvPr/>
        </p:nvSpPr>
        <p:spPr>
          <a:xfrm>
            <a:off x="9497677" y="1247946"/>
            <a:ext cx="1552754" cy="598098"/>
          </a:xfrm>
          <a:prstGeom prst="borderCallout1">
            <a:avLst>
              <a:gd name="adj1" fmla="val 18750"/>
              <a:gd name="adj2" fmla="val -8333"/>
              <a:gd name="adj3" fmla="val 187500"/>
              <a:gd name="adj4" fmla="val -248333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Header.js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12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</a:t>
            </a:r>
            <a:r>
              <a:rPr lang="en-US" altLang="ko-KR" sz="3200" dirty="0"/>
              <a:t> II : Component </a:t>
            </a:r>
            <a:r>
              <a:rPr lang="ko-KR" altLang="en-US" sz="3200" dirty="0"/>
              <a:t>구성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2789AB-0BBA-4817-A7EC-4E35E33BC1D7}"/>
              </a:ext>
            </a:extLst>
          </p:cNvPr>
          <p:cNvSpPr/>
          <p:nvPr/>
        </p:nvSpPr>
        <p:spPr>
          <a:xfrm>
            <a:off x="4019909" y="1496508"/>
            <a:ext cx="1811548" cy="70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App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CE601B-2F8C-409F-B400-1923734571B4}"/>
              </a:ext>
            </a:extLst>
          </p:cNvPr>
          <p:cNvSpPr/>
          <p:nvPr/>
        </p:nvSpPr>
        <p:spPr>
          <a:xfrm>
            <a:off x="321734" y="3009895"/>
            <a:ext cx="1811548" cy="70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Header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849AC7-379F-45E9-A2BE-879E23FDCFF4}"/>
              </a:ext>
            </a:extLst>
          </p:cNvPr>
          <p:cNvSpPr/>
          <p:nvPr/>
        </p:nvSpPr>
        <p:spPr>
          <a:xfrm>
            <a:off x="4393720" y="3045432"/>
            <a:ext cx="1811548" cy="70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DayList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199659-3151-4463-AD2D-95F5B82C121B}"/>
              </a:ext>
            </a:extLst>
          </p:cNvPr>
          <p:cNvSpPr/>
          <p:nvPr/>
        </p:nvSpPr>
        <p:spPr>
          <a:xfrm>
            <a:off x="7818409" y="4484321"/>
            <a:ext cx="1811548" cy="70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Day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042680-DF86-4531-8831-570B554A9A74}"/>
              </a:ext>
            </a:extLst>
          </p:cNvPr>
          <p:cNvSpPr/>
          <p:nvPr/>
        </p:nvSpPr>
        <p:spPr>
          <a:xfrm>
            <a:off x="7818409" y="5837237"/>
            <a:ext cx="1811548" cy="70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Word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E0E9A5-8B18-4625-925D-AE85674F561B}"/>
              </a:ext>
            </a:extLst>
          </p:cNvPr>
          <p:cNvSpPr/>
          <p:nvPr/>
        </p:nvSpPr>
        <p:spPr>
          <a:xfrm>
            <a:off x="321734" y="4602152"/>
            <a:ext cx="1811548" cy="70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CreateWord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D05242-6AFA-46F8-AEAE-6940DEB6A19F}"/>
              </a:ext>
            </a:extLst>
          </p:cNvPr>
          <p:cNvSpPr/>
          <p:nvPr/>
        </p:nvSpPr>
        <p:spPr>
          <a:xfrm>
            <a:off x="2284805" y="4609579"/>
            <a:ext cx="1811548" cy="70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CreateDay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69860C-FAA9-4B5E-B672-BA4847F38E86}"/>
              </a:ext>
            </a:extLst>
          </p:cNvPr>
          <p:cNvSpPr/>
          <p:nvPr/>
        </p:nvSpPr>
        <p:spPr>
          <a:xfrm>
            <a:off x="10013831" y="3009894"/>
            <a:ext cx="1811548" cy="70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EmptyPage</a:t>
            </a:r>
            <a:endParaRPr lang="ko-KR" altLang="en-US" sz="2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F8E51B2-AB03-4D97-8F71-338ADACCD45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227508" y="2198183"/>
            <a:ext cx="3698175" cy="811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CD026E7-B94C-4179-A224-1F570EC8DCA3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4925683" y="2198183"/>
            <a:ext cx="373811" cy="847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FFA129-C70E-4E8E-B846-2D39FD67C99C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4925683" y="2198183"/>
            <a:ext cx="5993922" cy="81171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681D25A-3EE2-4F90-AA33-D4BD0DBC0350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1227508" y="2198183"/>
            <a:ext cx="3698175" cy="2403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A2995A6-3363-4056-87D8-EB5BA50DC7D7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3190579" y="2198183"/>
            <a:ext cx="1735104" cy="2411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138FF97-11A5-456A-893A-47A099F98D1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925683" y="2198183"/>
            <a:ext cx="3798500" cy="2286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85BA1A-416B-4F79-8B46-F671C6CE280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8724183" y="5185996"/>
            <a:ext cx="0" cy="651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761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실습</a:t>
            </a:r>
            <a:r>
              <a:rPr lang="en-US" altLang="ko-KR" sz="3200" dirty="0"/>
              <a:t> II : </a:t>
            </a:r>
            <a:r>
              <a:rPr lang="ko-KR" altLang="en-US" sz="3200" dirty="0"/>
              <a:t>실습 준비 </a:t>
            </a:r>
            <a:r>
              <a:rPr lang="en-US" altLang="ko-KR" sz="3200" dirty="0"/>
              <a:t>(/</a:t>
            </a:r>
            <a:r>
              <a:rPr lang="en-US" altLang="ko-KR" sz="3200" dirty="0" err="1"/>
              <a:t>src</a:t>
            </a:r>
            <a:r>
              <a:rPr lang="en-US" altLang="ko-KR" sz="3200" dirty="0"/>
              <a:t>/</a:t>
            </a:r>
            <a:r>
              <a:rPr lang="en-US" altLang="ko-KR" sz="3200" dirty="0" err="1"/>
              <a:t>db</a:t>
            </a:r>
            <a:r>
              <a:rPr lang="en-US" altLang="ko-KR" sz="3200" dirty="0"/>
              <a:t>/</a:t>
            </a:r>
            <a:r>
              <a:rPr lang="en-US" altLang="ko-KR" sz="3200" dirty="0" err="1"/>
              <a:t>data.json</a:t>
            </a:r>
            <a:r>
              <a:rPr lang="en-US" altLang="ko-KR" sz="3200" dirty="0"/>
              <a:t>) (/</a:t>
            </a:r>
            <a:r>
              <a:rPr lang="en-US" altLang="ko-KR" sz="3200" dirty="0" err="1"/>
              <a:t>src</a:t>
            </a:r>
            <a:r>
              <a:rPr lang="en-US" altLang="ko-KR" sz="3200" dirty="0"/>
              <a:t>/index.css : </a:t>
            </a:r>
            <a:r>
              <a:rPr lang="ko-KR" altLang="en-US" sz="3200" dirty="0"/>
              <a:t>카톡 송부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174812" y="1185331"/>
            <a:ext cx="2636050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  "days": [</a:t>
            </a:r>
          </a:p>
          <a:p>
            <a:pPr marL="0" indent="0">
              <a:buNone/>
            </a:pPr>
            <a:r>
              <a:rPr lang="en-US" altLang="ko-KR" sz="1600" dirty="0"/>
              <a:t>    {</a:t>
            </a:r>
          </a:p>
          <a:p>
            <a:pPr marL="0" indent="0">
              <a:buNone/>
            </a:pPr>
            <a:r>
              <a:rPr lang="en-US" altLang="ko-KR" sz="1600" dirty="0"/>
              <a:t>      "id": 1,</a:t>
            </a:r>
          </a:p>
          <a:p>
            <a:pPr marL="0" indent="0">
              <a:buNone/>
            </a:pPr>
            <a:r>
              <a:rPr lang="en-US" altLang="ko-KR" sz="1600" dirty="0"/>
              <a:t>      "day": 1</a:t>
            </a:r>
          </a:p>
          <a:p>
            <a:pPr marL="0" indent="0">
              <a:buNone/>
            </a:pPr>
            <a:r>
              <a:rPr lang="en-US" altLang="ko-KR" sz="1600" dirty="0"/>
              <a:t>    },</a:t>
            </a:r>
          </a:p>
          <a:p>
            <a:pPr marL="0" indent="0">
              <a:buNone/>
            </a:pPr>
            <a:r>
              <a:rPr lang="en-US" altLang="ko-KR" sz="1600" dirty="0"/>
              <a:t>    {</a:t>
            </a:r>
          </a:p>
          <a:p>
            <a:pPr marL="0" indent="0">
              <a:buNone/>
            </a:pPr>
            <a:r>
              <a:rPr lang="en-US" altLang="ko-KR" sz="1600" dirty="0"/>
              <a:t>      "id": 2,</a:t>
            </a:r>
          </a:p>
          <a:p>
            <a:pPr marL="0" indent="0">
              <a:buNone/>
            </a:pPr>
            <a:r>
              <a:rPr lang="en-US" altLang="ko-KR" sz="1600" dirty="0"/>
              <a:t>      "day": 2</a:t>
            </a:r>
          </a:p>
          <a:p>
            <a:pPr marL="0" indent="0">
              <a:buNone/>
            </a:pPr>
            <a:r>
              <a:rPr lang="en-US" altLang="ko-KR" sz="1600" dirty="0"/>
              <a:t>    },</a:t>
            </a:r>
          </a:p>
          <a:p>
            <a:pPr marL="0" indent="0">
              <a:buNone/>
            </a:pPr>
            <a:r>
              <a:rPr lang="en-US" altLang="ko-KR" sz="1600" dirty="0"/>
              <a:t>    {</a:t>
            </a:r>
          </a:p>
          <a:p>
            <a:pPr marL="0" indent="0">
              <a:buNone/>
            </a:pPr>
            <a:r>
              <a:rPr lang="en-US" altLang="ko-KR" sz="1600" dirty="0"/>
              <a:t>      "id": 3,</a:t>
            </a:r>
          </a:p>
          <a:p>
            <a:pPr marL="0" indent="0">
              <a:buNone/>
            </a:pPr>
            <a:r>
              <a:rPr lang="en-US" altLang="ko-KR" sz="1600" dirty="0"/>
              <a:t>      "day": 3</a:t>
            </a:r>
          </a:p>
          <a:p>
            <a:pPr marL="0" indent="0">
              <a:buNone/>
            </a:pPr>
            <a:r>
              <a:rPr lang="en-US" altLang="ko-KR" sz="1600" dirty="0"/>
              <a:t>    }</a:t>
            </a:r>
          </a:p>
          <a:p>
            <a:pPr marL="0" indent="0">
              <a:buNone/>
            </a:pPr>
            <a:r>
              <a:rPr lang="en-US" altLang="ko-KR" sz="1600" dirty="0"/>
              <a:t>  ],</a:t>
            </a:r>
          </a:p>
          <a:p>
            <a:pPr marL="0" indent="0">
              <a:buNone/>
            </a:pPr>
            <a:br>
              <a:rPr lang="en-US" altLang="ko-KR" sz="1600" dirty="0"/>
            </a:b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79A62CB-DA48-469B-8623-B9FC40AB2F8D}"/>
              </a:ext>
            </a:extLst>
          </p:cNvPr>
          <p:cNvSpPr txBox="1">
            <a:spLocks/>
          </p:cNvSpPr>
          <p:nvPr/>
        </p:nvSpPr>
        <p:spPr>
          <a:xfrm>
            <a:off x="8955314" y="1185331"/>
            <a:ext cx="3061874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    {</a:t>
            </a:r>
          </a:p>
          <a:p>
            <a:pPr marL="0" indent="0">
              <a:buNone/>
            </a:pPr>
            <a:r>
              <a:rPr lang="en-US" altLang="ko-KR" sz="1600" dirty="0"/>
              <a:t>      "id": 5,</a:t>
            </a:r>
          </a:p>
          <a:p>
            <a:pPr marL="0" indent="0">
              <a:buNone/>
            </a:pPr>
            <a:r>
              <a:rPr lang="en-US" altLang="ko-KR" sz="1600" dirty="0"/>
              <a:t>      "day": 3,</a:t>
            </a:r>
          </a:p>
          <a:p>
            <a:pPr marL="0" indent="0">
              <a:buNone/>
            </a:pPr>
            <a:r>
              <a:rPr lang="en-US" altLang="ko-KR" sz="1600" dirty="0"/>
              <a:t>      "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": "school",</a:t>
            </a:r>
          </a:p>
          <a:p>
            <a:pPr marL="0" indent="0">
              <a:buNone/>
            </a:pPr>
            <a:r>
              <a:rPr lang="en-US" altLang="ko-KR" sz="1600" dirty="0"/>
              <a:t>      "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": "</a:t>
            </a:r>
            <a:r>
              <a:rPr lang="ko-KR" altLang="en-US" sz="1600" dirty="0"/>
              <a:t>학교</a:t>
            </a:r>
            <a:r>
              <a:rPr lang="en-US" altLang="ko-KR" sz="1600" dirty="0"/>
              <a:t>",</a:t>
            </a:r>
          </a:p>
          <a:p>
            <a:pPr marL="0" indent="0">
              <a:buNone/>
            </a:pPr>
            <a:r>
              <a:rPr lang="en-US" altLang="ko-KR" sz="1600" dirty="0"/>
              <a:t>      "</a:t>
            </a:r>
            <a:r>
              <a:rPr lang="en-US" altLang="ko-KR" sz="1600" dirty="0" err="1"/>
              <a:t>isDone</a:t>
            </a:r>
            <a:r>
              <a:rPr lang="en-US" altLang="ko-KR" sz="1600" dirty="0"/>
              <a:t>": false</a:t>
            </a:r>
          </a:p>
          <a:p>
            <a:pPr marL="0" indent="0">
              <a:buNone/>
            </a:pPr>
            <a:r>
              <a:rPr lang="en-US" altLang="ko-KR" sz="1600" dirty="0"/>
              <a:t>    }</a:t>
            </a:r>
          </a:p>
          <a:p>
            <a:pPr marL="0" indent="0">
              <a:buNone/>
            </a:pPr>
            <a:r>
              <a:rPr lang="en-US" altLang="ko-KR" sz="1600" dirty="0"/>
              <a:t>  ]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FC0984D-8D2E-496B-A557-4E15002B6826}"/>
              </a:ext>
            </a:extLst>
          </p:cNvPr>
          <p:cNvSpPr txBox="1">
            <a:spLocks/>
          </p:cNvSpPr>
          <p:nvPr/>
        </p:nvSpPr>
        <p:spPr>
          <a:xfrm>
            <a:off x="3097518" y="1185331"/>
            <a:ext cx="2642242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"words": [</a:t>
            </a:r>
          </a:p>
          <a:p>
            <a:pPr marL="0" indent="0">
              <a:buNone/>
            </a:pPr>
            <a:r>
              <a:rPr lang="en-US" altLang="ko-KR" sz="1600" dirty="0"/>
              <a:t>    {</a:t>
            </a:r>
          </a:p>
          <a:p>
            <a:pPr marL="0" indent="0">
              <a:buNone/>
            </a:pPr>
            <a:r>
              <a:rPr lang="en-US" altLang="ko-KR" sz="1600" dirty="0"/>
              <a:t>      "id": 1,</a:t>
            </a:r>
          </a:p>
          <a:p>
            <a:pPr marL="0" indent="0">
              <a:buNone/>
            </a:pPr>
            <a:r>
              <a:rPr lang="en-US" altLang="ko-KR" sz="1600" dirty="0"/>
              <a:t>      "day": 1,</a:t>
            </a:r>
          </a:p>
          <a:p>
            <a:pPr marL="0" indent="0">
              <a:buNone/>
            </a:pPr>
            <a:r>
              <a:rPr lang="en-US" altLang="ko-KR" sz="1600" dirty="0"/>
              <a:t>      "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": "book",</a:t>
            </a:r>
          </a:p>
          <a:p>
            <a:pPr marL="0" indent="0">
              <a:buNone/>
            </a:pPr>
            <a:r>
              <a:rPr lang="en-US" altLang="ko-KR" sz="1600" dirty="0"/>
              <a:t>      "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": "</a:t>
            </a:r>
            <a:r>
              <a:rPr lang="ko-KR" altLang="en-US" sz="1600" dirty="0"/>
              <a:t>책</a:t>
            </a:r>
            <a:r>
              <a:rPr lang="en-US" altLang="ko-KR" sz="1600" dirty="0"/>
              <a:t>",</a:t>
            </a:r>
          </a:p>
          <a:p>
            <a:pPr marL="0" indent="0">
              <a:buNone/>
            </a:pPr>
            <a:r>
              <a:rPr lang="en-US" altLang="ko-KR" sz="1600" dirty="0"/>
              <a:t>      "</a:t>
            </a:r>
            <a:r>
              <a:rPr lang="en-US" altLang="ko-KR" sz="1600" dirty="0" err="1"/>
              <a:t>isDone</a:t>
            </a:r>
            <a:r>
              <a:rPr lang="en-US" altLang="ko-KR" sz="1600" dirty="0"/>
              <a:t>": false</a:t>
            </a:r>
          </a:p>
          <a:p>
            <a:pPr marL="0" indent="0">
              <a:buNone/>
            </a:pPr>
            <a:r>
              <a:rPr lang="en-US" altLang="ko-KR" sz="1600" dirty="0"/>
              <a:t>    },</a:t>
            </a:r>
          </a:p>
          <a:p>
            <a:pPr marL="0" indent="0">
              <a:buNone/>
            </a:pPr>
            <a:r>
              <a:rPr lang="en-US" altLang="ko-KR" sz="1600" dirty="0"/>
              <a:t>    {</a:t>
            </a:r>
          </a:p>
          <a:p>
            <a:pPr marL="0" indent="0">
              <a:buNone/>
            </a:pPr>
            <a:r>
              <a:rPr lang="en-US" altLang="ko-KR" sz="1600" dirty="0"/>
              <a:t>      "id": 2,</a:t>
            </a:r>
          </a:p>
          <a:p>
            <a:pPr marL="0" indent="0">
              <a:buNone/>
            </a:pPr>
            <a:r>
              <a:rPr lang="en-US" altLang="ko-KR" sz="1600" dirty="0"/>
              <a:t>      "day": 1,</a:t>
            </a:r>
          </a:p>
          <a:p>
            <a:pPr marL="0" indent="0">
              <a:buNone/>
            </a:pPr>
            <a:r>
              <a:rPr lang="en-US" altLang="ko-KR" sz="1600" dirty="0"/>
              <a:t>      "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": "chair",</a:t>
            </a:r>
          </a:p>
          <a:p>
            <a:pPr marL="0" indent="0">
              <a:buNone/>
            </a:pPr>
            <a:r>
              <a:rPr lang="en-US" altLang="ko-KR" sz="1600" dirty="0"/>
              <a:t>      "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": "</a:t>
            </a:r>
            <a:r>
              <a:rPr lang="ko-KR" altLang="en-US" sz="1600" dirty="0"/>
              <a:t>의자</a:t>
            </a:r>
            <a:r>
              <a:rPr lang="en-US" altLang="ko-KR" sz="1600" dirty="0"/>
              <a:t>",</a:t>
            </a:r>
          </a:p>
          <a:p>
            <a:pPr marL="0" indent="0">
              <a:buNone/>
            </a:pPr>
            <a:r>
              <a:rPr lang="en-US" altLang="ko-KR" sz="1600" dirty="0"/>
              <a:t>      "</a:t>
            </a:r>
            <a:r>
              <a:rPr lang="en-US" altLang="ko-KR" sz="1600" dirty="0" err="1"/>
              <a:t>isDone</a:t>
            </a:r>
            <a:r>
              <a:rPr lang="en-US" altLang="ko-KR" sz="1600" dirty="0"/>
              <a:t>": false</a:t>
            </a:r>
          </a:p>
          <a:p>
            <a:pPr marL="0" indent="0">
              <a:buNone/>
            </a:pPr>
            <a:r>
              <a:rPr lang="en-US" altLang="ko-KR" sz="1600" dirty="0"/>
              <a:t>    },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7540D02-7AE8-4DED-BBB1-08752E4859AA}"/>
              </a:ext>
            </a:extLst>
          </p:cNvPr>
          <p:cNvSpPr txBox="1">
            <a:spLocks/>
          </p:cNvSpPr>
          <p:nvPr/>
        </p:nvSpPr>
        <p:spPr>
          <a:xfrm>
            <a:off x="6026416" y="1185331"/>
            <a:ext cx="2642242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    {</a:t>
            </a:r>
          </a:p>
          <a:p>
            <a:pPr marL="0" indent="0">
              <a:buNone/>
            </a:pPr>
            <a:r>
              <a:rPr lang="en-US" altLang="ko-KR" sz="1600" dirty="0"/>
              <a:t>      "id": 3,</a:t>
            </a:r>
          </a:p>
          <a:p>
            <a:pPr marL="0" indent="0">
              <a:buNone/>
            </a:pPr>
            <a:r>
              <a:rPr lang="en-US" altLang="ko-KR" sz="1600" dirty="0"/>
              <a:t>      "day": 2,</a:t>
            </a:r>
          </a:p>
          <a:p>
            <a:pPr marL="0" indent="0">
              <a:buNone/>
            </a:pPr>
            <a:r>
              <a:rPr lang="en-US" altLang="ko-KR" sz="1600" dirty="0"/>
              <a:t>      "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": "car",</a:t>
            </a:r>
          </a:p>
          <a:p>
            <a:pPr marL="0" indent="0">
              <a:buNone/>
            </a:pPr>
            <a:r>
              <a:rPr lang="en-US" altLang="ko-KR" sz="1600" dirty="0"/>
              <a:t>      "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": "</a:t>
            </a:r>
            <a:r>
              <a:rPr lang="ko-KR" altLang="en-US" sz="1600" dirty="0"/>
              <a:t>자동차</a:t>
            </a:r>
            <a:r>
              <a:rPr lang="en-US" altLang="ko-KR" sz="1600" dirty="0"/>
              <a:t>",</a:t>
            </a:r>
          </a:p>
          <a:p>
            <a:pPr marL="0" indent="0">
              <a:buNone/>
            </a:pPr>
            <a:r>
              <a:rPr lang="en-US" altLang="ko-KR" sz="1600" dirty="0"/>
              <a:t>      "</a:t>
            </a:r>
            <a:r>
              <a:rPr lang="en-US" altLang="ko-KR" sz="1600" dirty="0" err="1"/>
              <a:t>isDone</a:t>
            </a:r>
            <a:r>
              <a:rPr lang="en-US" altLang="ko-KR" sz="1600" dirty="0"/>
              <a:t>": false</a:t>
            </a:r>
          </a:p>
          <a:p>
            <a:pPr marL="0" indent="0">
              <a:buNone/>
            </a:pPr>
            <a:r>
              <a:rPr lang="en-US" altLang="ko-KR" sz="1600" dirty="0"/>
              <a:t>    },</a:t>
            </a:r>
          </a:p>
          <a:p>
            <a:pPr marL="0" indent="0">
              <a:buNone/>
            </a:pPr>
            <a:r>
              <a:rPr lang="en-US" altLang="ko-KR" sz="1600" dirty="0"/>
              <a:t>    {</a:t>
            </a:r>
          </a:p>
          <a:p>
            <a:pPr marL="0" indent="0">
              <a:buNone/>
            </a:pPr>
            <a:r>
              <a:rPr lang="en-US" altLang="ko-KR" sz="1600" dirty="0"/>
              <a:t>      "id": 4,</a:t>
            </a:r>
          </a:p>
          <a:p>
            <a:pPr marL="0" indent="0">
              <a:buNone/>
            </a:pPr>
            <a:r>
              <a:rPr lang="en-US" altLang="ko-KR" sz="1600" dirty="0"/>
              <a:t>      "day": 2,</a:t>
            </a:r>
          </a:p>
          <a:p>
            <a:pPr marL="0" indent="0">
              <a:buNone/>
            </a:pPr>
            <a:r>
              <a:rPr lang="en-US" altLang="ko-KR" sz="1600" dirty="0"/>
              <a:t>      "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": "pen",</a:t>
            </a:r>
          </a:p>
          <a:p>
            <a:pPr marL="0" indent="0">
              <a:buNone/>
            </a:pPr>
            <a:r>
              <a:rPr lang="en-US" altLang="ko-KR" sz="1600" dirty="0"/>
              <a:t>      "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": "</a:t>
            </a:r>
            <a:r>
              <a:rPr lang="ko-KR" altLang="en-US" sz="1600" dirty="0"/>
              <a:t>펜</a:t>
            </a:r>
            <a:r>
              <a:rPr lang="en-US" altLang="ko-KR" sz="1600" dirty="0"/>
              <a:t>",</a:t>
            </a:r>
          </a:p>
          <a:p>
            <a:pPr marL="0" indent="0">
              <a:buNone/>
            </a:pPr>
            <a:r>
              <a:rPr lang="en-US" altLang="ko-KR" sz="1600" dirty="0"/>
              <a:t>      "</a:t>
            </a:r>
            <a:r>
              <a:rPr lang="en-US" altLang="ko-KR" sz="1600" dirty="0" err="1"/>
              <a:t>isDone</a:t>
            </a:r>
            <a:r>
              <a:rPr lang="en-US" altLang="ko-KR" sz="1600" dirty="0"/>
              <a:t>": false</a:t>
            </a:r>
          </a:p>
          <a:p>
            <a:pPr marL="0" indent="0">
              <a:buNone/>
            </a:pPr>
            <a:r>
              <a:rPr lang="en-US" altLang="ko-KR" sz="1600" dirty="0"/>
              <a:t>    },</a:t>
            </a:r>
          </a:p>
        </p:txBody>
      </p:sp>
    </p:spTree>
    <p:extLst>
      <p:ext uri="{BB962C8B-B14F-4D97-AF65-F5344CB8AC3E}">
        <p14:creationId xmlns:p14="http://schemas.microsoft.com/office/powerpoint/2010/main" val="8226491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json-server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174811" y="1185331"/>
            <a:ext cx="11720857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/>
              <a:t>json server </a:t>
            </a:r>
            <a:r>
              <a:rPr lang="ko-KR" altLang="en-US" sz="1800" dirty="0"/>
              <a:t>는 아주 짧은 시간에 </a:t>
            </a:r>
            <a:r>
              <a:rPr lang="en-US" altLang="ko-KR" sz="1800" dirty="0"/>
              <a:t>REST API </a:t>
            </a:r>
            <a:r>
              <a:rPr lang="ko-KR" altLang="en-US" sz="1800" dirty="0"/>
              <a:t>를 구축해주는 라이브러리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ko-KR" altLang="en-US" sz="1800" dirty="0"/>
              <a:t>하지만</a:t>
            </a:r>
            <a:r>
              <a:rPr lang="en-US" altLang="ko-KR" sz="1800" dirty="0"/>
              <a:t>, REST API </a:t>
            </a:r>
            <a:r>
              <a:rPr lang="ko-KR" altLang="en-US" sz="1800" dirty="0"/>
              <a:t>서버의 기본적인 기능을 대부분 갖추고 있어 개발용으로는 용이하나 프로덕션 전용은 아님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ko-KR" altLang="en-US" sz="1800" dirty="0"/>
              <a:t>프로토타입을 만들거나</a:t>
            </a:r>
            <a:r>
              <a:rPr lang="en-US" altLang="ko-KR" sz="1800" dirty="0"/>
              <a:t>, </a:t>
            </a:r>
            <a:r>
              <a:rPr lang="ko-KR" altLang="en-US" sz="1800" dirty="0"/>
              <a:t>지금처럼 공부를 위하여 서버가 필요할 때에 사용하면 아주 적당한 도구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install –g json-server</a:t>
            </a:r>
          </a:p>
          <a:p>
            <a:pPr marL="0" indent="0">
              <a:buNone/>
            </a:pPr>
            <a:r>
              <a:rPr lang="en-US" altLang="ko-KR" sz="1600" dirty="0"/>
              <a:t>$ json-server --watch ./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db</a:t>
            </a:r>
            <a:r>
              <a:rPr lang="en-US" altLang="ko-KR" sz="1600" dirty="0"/>
              <a:t>/</a:t>
            </a:r>
            <a:r>
              <a:rPr lang="en-US" altLang="ko-KR" sz="1600" dirty="0" err="1"/>
              <a:t>data.json</a:t>
            </a:r>
            <a:r>
              <a:rPr lang="en-US" altLang="ko-KR" sz="1600" dirty="0"/>
              <a:t> --port 3005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*** </a:t>
            </a:r>
            <a:r>
              <a:rPr lang="ko-KR" altLang="en-US" sz="1600" dirty="0"/>
              <a:t>접속테스트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hlinkClick r:id="rId3"/>
              </a:rPr>
              <a:t>http://localhost:3005/days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hlinkClick r:id="rId4"/>
              </a:rPr>
              <a:t>http://localhost:3005/words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77647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React Router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C51AB7-A4E4-48CB-9AEF-B76BD0143C7F}"/>
              </a:ext>
            </a:extLst>
          </p:cNvPr>
          <p:cNvSpPr txBox="1">
            <a:spLocks/>
          </p:cNvSpPr>
          <p:nvPr/>
        </p:nvSpPr>
        <p:spPr>
          <a:xfrm>
            <a:off x="174811" y="1185331"/>
            <a:ext cx="6017759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import {</a:t>
            </a:r>
            <a:r>
              <a:rPr lang="en-US" altLang="ko-KR" sz="1100" dirty="0" err="1">
                <a:solidFill>
                  <a:srgbClr val="FF0000"/>
                </a:solidFill>
              </a:rPr>
              <a:t>BrowserRouter</a:t>
            </a:r>
            <a:r>
              <a:rPr lang="en-US" altLang="ko-KR" sz="1100" dirty="0">
                <a:solidFill>
                  <a:srgbClr val="FF0000"/>
                </a:solidFill>
              </a:rPr>
              <a:t>, Route, Switch} from 'react-router-</a:t>
            </a:r>
            <a:r>
              <a:rPr lang="en-US" altLang="ko-KR" sz="1100" dirty="0" err="1">
                <a:solidFill>
                  <a:srgbClr val="FF0000"/>
                </a:solidFill>
              </a:rPr>
              <a:t>dom</a:t>
            </a:r>
            <a:r>
              <a:rPr lang="en-US" altLang="ko-KR" sz="1100" dirty="0">
                <a:solidFill>
                  <a:srgbClr val="FF0000"/>
                </a:solidFill>
              </a:rPr>
              <a:t>’;</a:t>
            </a:r>
          </a:p>
          <a:p>
            <a:pPr marL="0" indent="0">
              <a:buNone/>
            </a:pPr>
            <a:r>
              <a:rPr lang="en-US" altLang="ko-KR" sz="1100" dirty="0"/>
              <a:t>function </a:t>
            </a:r>
            <a:r>
              <a:rPr lang="en-US" altLang="ko-KR" sz="1100" b="1" dirty="0"/>
              <a:t>App</a:t>
            </a:r>
            <a:r>
              <a:rPr lang="en-US" altLang="ko-KR" sz="1100" dirty="0"/>
              <a:t>() {</a:t>
            </a:r>
          </a:p>
          <a:p>
            <a:pPr marL="0" indent="0">
              <a:buNone/>
            </a:pPr>
            <a:r>
              <a:rPr lang="en-US" altLang="ko-KR" sz="1100" dirty="0"/>
              <a:t>  return (</a:t>
            </a:r>
          </a:p>
          <a:p>
            <a:pPr marL="0" indent="0">
              <a:buNone/>
            </a:pPr>
            <a:r>
              <a:rPr lang="en-US" altLang="ko-KR" sz="1100" dirty="0"/>
              <a:t>    </a:t>
            </a:r>
            <a:r>
              <a:rPr lang="en-US" altLang="ko-KR" sz="1100" dirty="0">
                <a:solidFill>
                  <a:srgbClr val="FF0000"/>
                </a:solidFill>
              </a:rPr>
              <a:t>&lt;</a:t>
            </a:r>
            <a:r>
              <a:rPr lang="en-US" altLang="ko-KR" sz="1100" dirty="0" err="1">
                <a:solidFill>
                  <a:srgbClr val="FF0000"/>
                </a:solidFill>
              </a:rPr>
              <a:t>BrowserRouter</a:t>
            </a:r>
            <a:r>
              <a:rPr lang="en-US" altLang="ko-KR" sz="11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      &lt;div </a:t>
            </a:r>
            <a:r>
              <a:rPr lang="en-US" altLang="ko-KR" sz="1100" i="1" dirty="0" err="1"/>
              <a:t>className</a:t>
            </a:r>
            <a:r>
              <a:rPr lang="en-US" altLang="ko-KR" sz="1100" dirty="0"/>
              <a:t>="App"&gt;</a:t>
            </a:r>
          </a:p>
          <a:p>
            <a:pPr marL="0" indent="0">
              <a:buNone/>
            </a:pPr>
            <a:r>
              <a:rPr lang="en-US" altLang="ko-KR" sz="1100" dirty="0"/>
              <a:t>        &lt;Header /&gt;</a:t>
            </a:r>
          </a:p>
          <a:p>
            <a:pPr marL="0" indent="0">
              <a:buNone/>
            </a:pPr>
            <a:r>
              <a:rPr lang="en-US" altLang="ko-KR" sz="1100" dirty="0"/>
              <a:t>        </a:t>
            </a:r>
            <a:r>
              <a:rPr lang="en-US" altLang="ko-KR" sz="1100" dirty="0">
                <a:solidFill>
                  <a:srgbClr val="FF0000"/>
                </a:solidFill>
              </a:rPr>
              <a:t>&lt;Switch&gt;</a:t>
            </a:r>
          </a:p>
          <a:p>
            <a:pPr marL="0" indent="0">
              <a:buNone/>
            </a:pPr>
            <a:r>
              <a:rPr lang="en-US" altLang="ko-KR" sz="1100" dirty="0"/>
              <a:t>          </a:t>
            </a:r>
            <a:r>
              <a:rPr lang="en-US" altLang="ko-KR" sz="1100" dirty="0">
                <a:solidFill>
                  <a:srgbClr val="FF0000"/>
                </a:solidFill>
              </a:rPr>
              <a:t>&lt;Route </a:t>
            </a:r>
            <a:r>
              <a:rPr lang="en-US" altLang="ko-KR" sz="1100" i="1" dirty="0">
                <a:solidFill>
                  <a:srgbClr val="FF0000"/>
                </a:solidFill>
              </a:rPr>
              <a:t>exact</a:t>
            </a:r>
            <a:r>
              <a:rPr lang="en-US" altLang="ko-KR" sz="1100" dirty="0">
                <a:solidFill>
                  <a:srgbClr val="FF0000"/>
                </a:solidFill>
              </a:rPr>
              <a:t> </a:t>
            </a:r>
            <a:r>
              <a:rPr lang="en-US" altLang="ko-KR" sz="1100" i="1" dirty="0">
                <a:solidFill>
                  <a:srgbClr val="FF0000"/>
                </a:solidFill>
              </a:rPr>
              <a:t>path</a:t>
            </a:r>
            <a:r>
              <a:rPr lang="en-US" altLang="ko-KR" sz="1100" dirty="0">
                <a:solidFill>
                  <a:srgbClr val="FF0000"/>
                </a:solidFill>
              </a:rPr>
              <a:t>="/"&gt;</a:t>
            </a:r>
            <a:r>
              <a:rPr lang="en-US" altLang="ko-KR" sz="1100" dirty="0"/>
              <a:t>      </a:t>
            </a:r>
          </a:p>
          <a:p>
            <a:pPr marL="0" indent="0">
              <a:buNone/>
            </a:pPr>
            <a:r>
              <a:rPr lang="en-US" altLang="ko-KR" sz="1100" dirty="0"/>
              <a:t>            &lt;</a:t>
            </a:r>
            <a:r>
              <a:rPr lang="en-US" altLang="ko-KR" sz="1100" dirty="0" err="1"/>
              <a:t>DayList</a:t>
            </a:r>
            <a:r>
              <a:rPr lang="en-US" altLang="ko-KR" sz="1100" dirty="0"/>
              <a:t> /&gt;</a:t>
            </a:r>
          </a:p>
          <a:p>
            <a:pPr marL="0" indent="0">
              <a:buNone/>
            </a:pPr>
            <a:r>
              <a:rPr lang="en-US" altLang="ko-KR" sz="1100" dirty="0"/>
              <a:t>          </a:t>
            </a:r>
            <a:r>
              <a:rPr lang="en-US" altLang="ko-KR" sz="1100" dirty="0">
                <a:solidFill>
                  <a:srgbClr val="FF0000"/>
                </a:solidFill>
              </a:rPr>
              <a:t>&lt;/Route&gt;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    &lt;Route </a:t>
            </a:r>
            <a:r>
              <a:rPr lang="en-US" altLang="ko-KR" sz="1100" i="1" dirty="0">
                <a:solidFill>
                  <a:srgbClr val="FF0000"/>
                </a:solidFill>
              </a:rPr>
              <a:t>path</a:t>
            </a:r>
            <a:r>
              <a:rPr lang="en-US" altLang="ko-KR" sz="1100" dirty="0">
                <a:solidFill>
                  <a:srgbClr val="FF0000"/>
                </a:solidFill>
              </a:rPr>
              <a:t>="/day/:day"&gt;</a:t>
            </a:r>
          </a:p>
          <a:p>
            <a:pPr marL="0" indent="0">
              <a:buNone/>
            </a:pPr>
            <a:r>
              <a:rPr lang="en-US" altLang="ko-KR" sz="1100" dirty="0"/>
              <a:t>            &lt;Day /&gt;</a:t>
            </a:r>
          </a:p>
          <a:p>
            <a:pPr marL="0" indent="0">
              <a:buNone/>
            </a:pPr>
            <a:r>
              <a:rPr lang="en-US" altLang="ko-KR" sz="1100" dirty="0"/>
              <a:t>          </a:t>
            </a:r>
            <a:r>
              <a:rPr lang="en-US" altLang="ko-KR" sz="1100" dirty="0">
                <a:solidFill>
                  <a:srgbClr val="FF0000"/>
                </a:solidFill>
              </a:rPr>
              <a:t>&lt;/Route&gt;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        &lt;/Switch&gt;</a:t>
            </a:r>
          </a:p>
          <a:p>
            <a:pPr marL="0" indent="0">
              <a:buNone/>
            </a:pPr>
            <a:r>
              <a:rPr lang="en-US" altLang="ko-KR" sz="1100" dirty="0"/>
              <a:t>      &lt;/div&gt;</a:t>
            </a:r>
          </a:p>
          <a:p>
            <a:pPr marL="0" indent="0">
              <a:buNone/>
            </a:pPr>
            <a:r>
              <a:rPr lang="en-US" altLang="ko-KR" sz="1100" dirty="0"/>
              <a:t>   </a:t>
            </a:r>
            <a:r>
              <a:rPr lang="en-US" altLang="ko-KR" sz="1100" dirty="0">
                <a:solidFill>
                  <a:srgbClr val="FF0000"/>
                </a:solidFill>
              </a:rPr>
              <a:t> &lt;/</a:t>
            </a:r>
            <a:r>
              <a:rPr lang="en-US" altLang="ko-KR" sz="1100" dirty="0" err="1">
                <a:solidFill>
                  <a:srgbClr val="FF0000"/>
                </a:solidFill>
              </a:rPr>
              <a:t>BrowserRouter</a:t>
            </a:r>
            <a:r>
              <a:rPr lang="en-US" altLang="ko-KR" sz="11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  );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  <a:br>
              <a:rPr lang="en-US" altLang="ko-KR" sz="1100" dirty="0"/>
            </a:br>
            <a:r>
              <a:rPr lang="en-US" altLang="ko-KR" sz="1100" dirty="0"/>
              <a:t>export default </a:t>
            </a:r>
            <a:r>
              <a:rPr lang="en-US" altLang="ko-KR" sz="1100" b="1" dirty="0"/>
              <a:t>App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1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90063FB-F2B5-4D4A-B4EE-4A9432AD93A6}"/>
              </a:ext>
            </a:extLst>
          </p:cNvPr>
          <p:cNvSpPr txBox="1">
            <a:spLocks/>
          </p:cNvSpPr>
          <p:nvPr/>
        </p:nvSpPr>
        <p:spPr>
          <a:xfrm>
            <a:off x="6264998" y="1185330"/>
            <a:ext cx="5752191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E08D08-E108-48BB-A788-2680AFA56B9C}"/>
              </a:ext>
            </a:extLst>
          </p:cNvPr>
          <p:cNvSpPr/>
          <p:nvPr/>
        </p:nvSpPr>
        <p:spPr>
          <a:xfrm>
            <a:off x="669957" y="3132500"/>
            <a:ext cx="1756372" cy="760491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A1BB4E-8210-429D-8224-800FC81834E0}"/>
              </a:ext>
            </a:extLst>
          </p:cNvPr>
          <p:cNvSpPr/>
          <p:nvPr/>
        </p:nvSpPr>
        <p:spPr>
          <a:xfrm>
            <a:off x="677502" y="3965419"/>
            <a:ext cx="1756372" cy="76049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66902D19-5B2A-42DA-A397-DF71C6A4F51B}"/>
              </a:ext>
            </a:extLst>
          </p:cNvPr>
          <p:cNvSpPr/>
          <p:nvPr/>
        </p:nvSpPr>
        <p:spPr>
          <a:xfrm>
            <a:off x="434566" y="2987644"/>
            <a:ext cx="162963" cy="19555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05D745CC-698F-41A3-8F3D-0EB7EDE89038}"/>
              </a:ext>
            </a:extLst>
          </p:cNvPr>
          <p:cNvSpPr/>
          <p:nvPr/>
        </p:nvSpPr>
        <p:spPr>
          <a:xfrm>
            <a:off x="212646" y="2154726"/>
            <a:ext cx="162963" cy="32954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14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</a:t>
            </a:r>
            <a:r>
              <a:rPr lang="en-US" altLang="ko-KR" sz="3200" dirty="0"/>
              <a:t> II : App.js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79A62CB-DA48-469B-8623-B9FC40AB2F8D}"/>
              </a:ext>
            </a:extLst>
          </p:cNvPr>
          <p:cNvSpPr txBox="1">
            <a:spLocks/>
          </p:cNvSpPr>
          <p:nvPr/>
        </p:nvSpPr>
        <p:spPr>
          <a:xfrm>
            <a:off x="198408" y="1185331"/>
            <a:ext cx="5303811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import </a:t>
            </a:r>
            <a:r>
              <a:rPr lang="en-US" altLang="ko-KR" sz="1400" dirty="0" err="1"/>
              <a:t>CreateWord</a:t>
            </a:r>
            <a:r>
              <a:rPr lang="en-US" altLang="ko-KR" sz="1400" dirty="0"/>
              <a:t> from './component/</a:t>
            </a:r>
            <a:r>
              <a:rPr lang="en-US" altLang="ko-KR" sz="1400" dirty="0" err="1"/>
              <a:t>CreateWord</a:t>
            </a:r>
            <a:r>
              <a:rPr lang="en-US" altLang="ko-KR" sz="1400" dirty="0"/>
              <a:t>';</a:t>
            </a:r>
          </a:p>
          <a:p>
            <a:pPr marL="0" indent="0">
              <a:buNone/>
            </a:pPr>
            <a:r>
              <a:rPr lang="en-US" altLang="ko-KR" sz="1400" dirty="0"/>
              <a:t>import </a:t>
            </a:r>
            <a:r>
              <a:rPr lang="en-US" altLang="ko-KR" sz="1400" dirty="0" err="1"/>
              <a:t>CreateDay</a:t>
            </a:r>
            <a:r>
              <a:rPr lang="en-US" altLang="ko-KR" sz="1400" dirty="0"/>
              <a:t> from './component/</a:t>
            </a:r>
            <a:r>
              <a:rPr lang="en-US" altLang="ko-KR" sz="1400" dirty="0" err="1"/>
              <a:t>CreateDay</a:t>
            </a:r>
            <a:r>
              <a:rPr lang="en-US" altLang="ko-KR" sz="1400" dirty="0"/>
              <a:t>';</a:t>
            </a:r>
          </a:p>
          <a:p>
            <a:pPr marL="0" indent="0">
              <a:buNone/>
            </a:pPr>
            <a:r>
              <a:rPr lang="en-US" altLang="ko-KR" sz="1400" dirty="0"/>
              <a:t>import Header from './component/Header';</a:t>
            </a:r>
          </a:p>
          <a:p>
            <a:pPr marL="0" indent="0">
              <a:buNone/>
            </a:pPr>
            <a:r>
              <a:rPr lang="en-US" altLang="ko-KR" sz="1400" dirty="0"/>
              <a:t>import </a:t>
            </a:r>
            <a:r>
              <a:rPr lang="en-US" altLang="ko-KR" sz="1400" dirty="0" err="1"/>
              <a:t>DayList</a:t>
            </a:r>
            <a:r>
              <a:rPr lang="en-US" altLang="ko-KR" sz="1400" dirty="0"/>
              <a:t> from './component/</a:t>
            </a:r>
            <a:r>
              <a:rPr lang="en-US" altLang="ko-KR" sz="1400" dirty="0" err="1"/>
              <a:t>DayList</a:t>
            </a:r>
            <a:r>
              <a:rPr lang="en-US" altLang="ko-KR" sz="1400" dirty="0"/>
              <a:t>';</a:t>
            </a:r>
          </a:p>
          <a:p>
            <a:pPr marL="0" indent="0">
              <a:buNone/>
            </a:pPr>
            <a:r>
              <a:rPr lang="en-US" altLang="ko-KR" sz="1400" dirty="0"/>
              <a:t>import Day from './component/Day';</a:t>
            </a:r>
          </a:p>
          <a:p>
            <a:pPr marL="0" indent="0">
              <a:buNone/>
            </a:pPr>
            <a:r>
              <a:rPr lang="en-US" altLang="ko-KR" sz="1400" dirty="0"/>
              <a:t>import </a:t>
            </a:r>
            <a:r>
              <a:rPr lang="en-US" altLang="ko-KR" sz="1400" dirty="0" err="1"/>
              <a:t>EmptyPage</a:t>
            </a:r>
            <a:r>
              <a:rPr lang="en-US" altLang="ko-KR" sz="1400" dirty="0"/>
              <a:t> from './component/</a:t>
            </a:r>
            <a:r>
              <a:rPr lang="en-US" altLang="ko-KR" sz="1400" dirty="0" err="1"/>
              <a:t>EmptyPage</a:t>
            </a:r>
            <a:r>
              <a:rPr lang="en-US" altLang="ko-KR" sz="1400" dirty="0"/>
              <a:t>';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/>
              <a:t>import {</a:t>
            </a:r>
            <a:r>
              <a:rPr lang="en-US" altLang="ko-KR" sz="1400" dirty="0" err="1"/>
              <a:t>BrowserRouter</a:t>
            </a:r>
            <a:r>
              <a:rPr lang="en-US" altLang="ko-KR" sz="1400" dirty="0"/>
              <a:t>, Route, Switch} from 'react-router-</a:t>
            </a:r>
            <a:r>
              <a:rPr lang="en-US" altLang="ko-KR" sz="1400" dirty="0" err="1"/>
              <a:t>dom</a:t>
            </a:r>
            <a:r>
              <a:rPr lang="en-US" altLang="ko-KR" sz="1400" dirty="0"/>
              <a:t>';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1474F9-9E18-42E0-AF4B-180A9702A074}"/>
              </a:ext>
            </a:extLst>
          </p:cNvPr>
          <p:cNvSpPr txBox="1">
            <a:spLocks/>
          </p:cNvSpPr>
          <p:nvPr/>
        </p:nvSpPr>
        <p:spPr>
          <a:xfrm>
            <a:off x="5630175" y="1185330"/>
            <a:ext cx="3065252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function </a:t>
            </a:r>
            <a:r>
              <a:rPr lang="en-US" altLang="ko-KR" sz="1400" b="1" dirty="0"/>
              <a:t>App</a:t>
            </a:r>
            <a:r>
              <a:rPr lang="en-US" altLang="ko-KR" sz="1400" dirty="0"/>
              <a:t>() {</a:t>
            </a:r>
          </a:p>
          <a:p>
            <a:pPr marL="0" indent="0">
              <a:buNone/>
            </a:pPr>
            <a:r>
              <a:rPr lang="en-US" altLang="ko-KR" sz="1400" dirty="0"/>
              <a:t>  return (</a:t>
            </a:r>
          </a:p>
          <a:p>
            <a:pPr marL="0" indent="0">
              <a:buNone/>
            </a:pPr>
            <a:r>
              <a:rPr lang="en-US" altLang="ko-KR" sz="1400" dirty="0"/>
              <a:t>    &lt;</a:t>
            </a:r>
            <a:r>
              <a:rPr lang="en-US" altLang="ko-KR" sz="1400" dirty="0" err="1"/>
              <a:t>BrowserRouter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      &lt;div </a:t>
            </a:r>
            <a:r>
              <a:rPr lang="en-US" altLang="ko-KR" sz="1400" i="1" dirty="0" err="1"/>
              <a:t>className</a:t>
            </a:r>
            <a:r>
              <a:rPr lang="en-US" altLang="ko-KR" sz="1400" dirty="0"/>
              <a:t>="App"&gt;</a:t>
            </a:r>
          </a:p>
          <a:p>
            <a:pPr marL="0" indent="0">
              <a:buNone/>
            </a:pPr>
            <a:r>
              <a:rPr lang="en-US" altLang="ko-KR" sz="1400" dirty="0"/>
              <a:t>        &lt;Header /&gt;</a:t>
            </a:r>
          </a:p>
          <a:p>
            <a:pPr marL="0" indent="0">
              <a:buNone/>
            </a:pPr>
            <a:r>
              <a:rPr lang="en-US" altLang="ko-KR" sz="1400" dirty="0"/>
              <a:t>        &lt;Switch&gt;</a:t>
            </a:r>
          </a:p>
          <a:p>
            <a:pPr marL="0" indent="0">
              <a:buNone/>
            </a:pPr>
            <a:r>
              <a:rPr lang="en-US" altLang="ko-KR" sz="1400" dirty="0"/>
              <a:t>          &lt;Route </a:t>
            </a:r>
            <a:r>
              <a:rPr lang="en-US" altLang="ko-KR" sz="1400" i="1" dirty="0"/>
              <a:t>exact</a:t>
            </a:r>
            <a:r>
              <a:rPr lang="en-US" altLang="ko-KR" sz="1400" dirty="0"/>
              <a:t> </a:t>
            </a:r>
            <a:r>
              <a:rPr lang="en-US" altLang="ko-KR" sz="1400" i="1" dirty="0"/>
              <a:t>path</a:t>
            </a:r>
            <a:r>
              <a:rPr lang="en-US" altLang="ko-KR" sz="1400" dirty="0"/>
              <a:t>="/"&gt;      </a:t>
            </a:r>
          </a:p>
          <a:p>
            <a:pPr marL="0" indent="0">
              <a:buNone/>
            </a:pPr>
            <a:r>
              <a:rPr lang="en-US" altLang="ko-KR" sz="1400" dirty="0"/>
              <a:t>            &lt;</a:t>
            </a:r>
            <a:r>
              <a:rPr lang="en-US" altLang="ko-KR" sz="1400" dirty="0" err="1"/>
              <a:t>DayList</a:t>
            </a:r>
            <a:r>
              <a:rPr lang="en-US" altLang="ko-KR" sz="1400" dirty="0"/>
              <a:t> /&gt;</a:t>
            </a:r>
          </a:p>
          <a:p>
            <a:pPr marL="0" indent="0">
              <a:buNone/>
            </a:pPr>
            <a:r>
              <a:rPr lang="en-US" altLang="ko-KR" sz="1400" dirty="0"/>
              <a:t>          &lt;/Route&gt;</a:t>
            </a:r>
          </a:p>
          <a:p>
            <a:pPr marL="0" indent="0">
              <a:buNone/>
            </a:pPr>
            <a:r>
              <a:rPr lang="en-US" altLang="ko-KR" sz="1400" dirty="0"/>
              <a:t>          &lt;Route </a:t>
            </a:r>
            <a:r>
              <a:rPr lang="en-US" altLang="ko-KR" sz="1400" i="1" dirty="0"/>
              <a:t>path</a:t>
            </a:r>
            <a:r>
              <a:rPr lang="en-US" altLang="ko-KR" sz="1400" dirty="0"/>
              <a:t>="/day/:day"&gt;</a:t>
            </a:r>
          </a:p>
          <a:p>
            <a:pPr marL="0" indent="0">
              <a:buNone/>
            </a:pPr>
            <a:r>
              <a:rPr lang="en-US" altLang="ko-KR" sz="1400" dirty="0"/>
              <a:t>            &lt;Day /&gt;</a:t>
            </a:r>
          </a:p>
          <a:p>
            <a:pPr marL="0" indent="0">
              <a:buNone/>
            </a:pPr>
            <a:r>
              <a:rPr lang="en-US" altLang="ko-KR" sz="1400" dirty="0"/>
              <a:t>          &lt;/Route&gt;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C9C5E50-F756-4CA5-A825-C474BEB00A03}"/>
              </a:ext>
            </a:extLst>
          </p:cNvPr>
          <p:cNvSpPr txBox="1">
            <a:spLocks/>
          </p:cNvSpPr>
          <p:nvPr/>
        </p:nvSpPr>
        <p:spPr>
          <a:xfrm>
            <a:off x="8823383" y="1185330"/>
            <a:ext cx="3273719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          &lt;Route </a:t>
            </a:r>
            <a:r>
              <a:rPr lang="en-US" altLang="ko-KR" sz="1400" i="1" dirty="0"/>
              <a:t>path</a:t>
            </a:r>
            <a:r>
              <a:rPr lang="en-US" altLang="ko-KR" sz="1400" dirty="0"/>
              <a:t>="/</a:t>
            </a:r>
            <a:r>
              <a:rPr lang="en-US" altLang="ko-KR" sz="1400" dirty="0" err="1"/>
              <a:t>create_word</a:t>
            </a:r>
            <a:r>
              <a:rPr lang="en-US" altLang="ko-KR" sz="1400" dirty="0"/>
              <a:t>"&gt;</a:t>
            </a:r>
          </a:p>
          <a:p>
            <a:pPr marL="0" indent="0">
              <a:buNone/>
            </a:pPr>
            <a:r>
              <a:rPr lang="en-US" altLang="ko-KR" sz="1400" dirty="0"/>
              <a:t>            &lt;</a:t>
            </a:r>
            <a:r>
              <a:rPr lang="en-US" altLang="ko-KR" sz="1400" dirty="0" err="1"/>
              <a:t>CreateWord</a:t>
            </a:r>
            <a:r>
              <a:rPr lang="en-US" altLang="ko-KR" sz="1400" dirty="0"/>
              <a:t> /&gt;</a:t>
            </a:r>
          </a:p>
          <a:p>
            <a:pPr marL="0" indent="0">
              <a:buNone/>
            </a:pPr>
            <a:r>
              <a:rPr lang="en-US" altLang="ko-KR" sz="1400" dirty="0"/>
              <a:t>          &lt;/Route&gt;</a:t>
            </a:r>
          </a:p>
          <a:p>
            <a:pPr marL="0" indent="0">
              <a:buNone/>
            </a:pPr>
            <a:r>
              <a:rPr lang="en-US" altLang="ko-KR" sz="1400" dirty="0"/>
              <a:t>          &lt;Route </a:t>
            </a:r>
            <a:r>
              <a:rPr lang="en-US" altLang="ko-KR" sz="1400" i="1" dirty="0"/>
              <a:t>path</a:t>
            </a:r>
            <a:r>
              <a:rPr lang="en-US" altLang="ko-KR" sz="1400" dirty="0"/>
              <a:t>="/</a:t>
            </a:r>
            <a:r>
              <a:rPr lang="en-US" altLang="ko-KR" sz="1400" dirty="0" err="1"/>
              <a:t>create_day</a:t>
            </a:r>
            <a:r>
              <a:rPr lang="en-US" altLang="ko-KR" sz="1400" dirty="0"/>
              <a:t>"&gt;</a:t>
            </a:r>
          </a:p>
          <a:p>
            <a:pPr marL="0" indent="0">
              <a:buNone/>
            </a:pPr>
            <a:r>
              <a:rPr lang="en-US" altLang="ko-KR" sz="1400" dirty="0"/>
              <a:t>            &lt;</a:t>
            </a:r>
            <a:r>
              <a:rPr lang="en-US" altLang="ko-KR" sz="1400" dirty="0" err="1"/>
              <a:t>CreateDay</a:t>
            </a:r>
            <a:r>
              <a:rPr lang="en-US" altLang="ko-KR" sz="1400" dirty="0"/>
              <a:t> /&gt;</a:t>
            </a:r>
          </a:p>
          <a:p>
            <a:pPr marL="0" indent="0">
              <a:buNone/>
            </a:pPr>
            <a:r>
              <a:rPr lang="en-US" altLang="ko-KR" sz="1400" dirty="0"/>
              <a:t>          &lt;/Route&gt;</a:t>
            </a:r>
          </a:p>
          <a:p>
            <a:pPr marL="0" indent="0">
              <a:buNone/>
            </a:pPr>
            <a:r>
              <a:rPr lang="en-US" altLang="ko-KR" sz="1400" dirty="0"/>
              <a:t>          &lt;Route&gt;</a:t>
            </a:r>
          </a:p>
          <a:p>
            <a:pPr marL="0" indent="0">
              <a:buNone/>
            </a:pPr>
            <a:r>
              <a:rPr lang="en-US" altLang="ko-KR" sz="1400" dirty="0"/>
              <a:t>            &lt;</a:t>
            </a:r>
            <a:r>
              <a:rPr lang="en-US" altLang="ko-KR" sz="1400" dirty="0" err="1"/>
              <a:t>EmptyPage</a:t>
            </a:r>
            <a:r>
              <a:rPr lang="en-US" altLang="ko-KR" sz="1400" dirty="0"/>
              <a:t> /&gt;</a:t>
            </a:r>
          </a:p>
          <a:p>
            <a:pPr marL="0" indent="0">
              <a:buNone/>
            </a:pPr>
            <a:r>
              <a:rPr lang="en-US" altLang="ko-KR" sz="1400" dirty="0"/>
              <a:t>          &lt;/Route&gt;</a:t>
            </a:r>
          </a:p>
          <a:p>
            <a:pPr marL="0" indent="0">
              <a:buNone/>
            </a:pPr>
            <a:r>
              <a:rPr lang="en-US" altLang="ko-KR" sz="1400" dirty="0"/>
              <a:t>        &lt;/Switch&gt;</a:t>
            </a:r>
          </a:p>
          <a:p>
            <a:pPr marL="0" indent="0">
              <a:buNone/>
            </a:pPr>
            <a:r>
              <a:rPr lang="en-US" altLang="ko-KR" sz="1400" dirty="0"/>
              <a:t>      &lt;/div&gt;</a:t>
            </a:r>
          </a:p>
          <a:p>
            <a:pPr marL="0" indent="0">
              <a:buNone/>
            </a:pPr>
            <a:r>
              <a:rPr lang="en-US" altLang="ko-KR" sz="1400" dirty="0"/>
              <a:t>    &lt;/</a:t>
            </a:r>
            <a:r>
              <a:rPr lang="en-US" altLang="ko-KR" sz="1400" dirty="0" err="1"/>
              <a:t>BrowserRouter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  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/>
              <a:t>export default </a:t>
            </a:r>
            <a:r>
              <a:rPr lang="en-US" altLang="ko-KR" sz="1400" b="1" dirty="0"/>
              <a:t>App</a:t>
            </a:r>
            <a:r>
              <a:rPr lang="en-US" altLang="ko-KR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550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Vue Router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573934" cy="5171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What is “Vue Router”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400" dirty="0">
                <a:latin typeface="Open Sans" panose="020B0606030504020204" pitchFamily="34" charset="0"/>
                <a:cs typeface="Open Sans" panose="020B0606030504020204" pitchFamily="34" charset="0"/>
              </a:rPr>
              <a:t>일반적으로 </a:t>
            </a:r>
            <a:r>
              <a:rPr lang="en-US" altLang="ko-KR" sz="1400" dirty="0">
                <a:latin typeface="Open Sans" panose="020B0606030504020204" pitchFamily="34" charset="0"/>
                <a:cs typeface="Open Sans" panose="020B0606030504020204" pitchFamily="34" charset="0"/>
              </a:rPr>
              <a:t>Vue</a:t>
            </a:r>
            <a:r>
              <a:rPr lang="ko-KR" altLang="ko-KR" sz="1400" dirty="0">
                <a:latin typeface="Open Sans" panose="020B0606030504020204" pitchFamily="34" charset="0"/>
                <a:cs typeface="Open Sans" panose="020B0606030504020204" pitchFamily="34" charset="0"/>
              </a:rPr>
              <a:t>에서 화면이 전환될 때, 전환하는 행위를 </a:t>
            </a:r>
            <a:r>
              <a:rPr lang="ko-KR" altLang="ko-KR" sz="1400" dirty="0" err="1">
                <a:latin typeface="Open Sans" panose="020B0606030504020204" pitchFamily="34" charset="0"/>
                <a:cs typeface="Open Sans" panose="020B0606030504020204" pitchFamily="34" charset="0"/>
              </a:rPr>
              <a:t>Route</a:t>
            </a:r>
            <a:r>
              <a:rPr lang="en-US" altLang="ko-KR" sz="1400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ko-KR" sz="1400" dirty="0">
                <a:latin typeface="Open Sans" panose="020B0606030504020204" pitchFamily="34" charset="0"/>
                <a:cs typeface="Open Sans" panose="020B0606030504020204" pitchFamily="34" charset="0"/>
              </a:rPr>
              <a:t>라고 표현한다. </a:t>
            </a:r>
            <a:endParaRPr lang="en-US" altLang="ko-KR" sz="140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Open Sans" panose="020B0606030504020204" pitchFamily="34" charset="0"/>
                <a:cs typeface="Open Sans" panose="020B0606030504020204" pitchFamily="34" charset="0"/>
              </a:rPr>
              <a:t>Vue</a:t>
            </a:r>
            <a:r>
              <a:rPr lang="ko-KR" altLang="ko-KR" sz="1400" dirty="0">
                <a:latin typeface="Open Sans" panose="020B0606030504020204" pitchFamily="34" charset="0"/>
                <a:cs typeface="Open Sans" panose="020B0606030504020204" pitchFamily="34" charset="0"/>
              </a:rPr>
              <a:t>에서는 </a:t>
            </a:r>
            <a:r>
              <a:rPr lang="ko-KR" altLang="ko-KR" sz="1400" dirty="0" err="1">
                <a:latin typeface="Open Sans" panose="020B0606030504020204" pitchFamily="34" charset="0"/>
                <a:cs typeface="Open Sans" panose="020B0606030504020204" pitchFamily="34" charset="0"/>
              </a:rPr>
              <a:t>SPA를</a:t>
            </a:r>
            <a:r>
              <a:rPr lang="ko-KR" altLang="ko-KR" sz="1400" dirty="0">
                <a:latin typeface="Open Sans" panose="020B0606030504020204" pitchFamily="34" charset="0"/>
                <a:cs typeface="Open Sans" panose="020B0606030504020204" pitchFamily="34" charset="0"/>
              </a:rPr>
              <a:t> 제작할 때 유용한 라우팅 라이브러리로 </a:t>
            </a:r>
            <a:r>
              <a:rPr lang="ko-KR" altLang="ko-KR" sz="1400" dirty="0" err="1">
                <a:latin typeface="Open Sans" panose="020B0606030504020204" pitchFamily="34" charset="0"/>
                <a:cs typeface="Open Sans" panose="020B0606030504020204" pitchFamily="34" charset="0"/>
              </a:rPr>
              <a:t>Vue</a:t>
            </a:r>
            <a:r>
              <a:rPr lang="ko-KR" altLang="ko-KR" sz="1400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ko-KR" sz="1400" dirty="0" err="1">
                <a:latin typeface="Open Sans" panose="020B0606030504020204" pitchFamily="34" charset="0"/>
                <a:cs typeface="Open Sans" panose="020B0606030504020204" pitchFamily="34" charset="0"/>
              </a:rPr>
              <a:t>Router를</a:t>
            </a:r>
            <a:r>
              <a:rPr lang="ko-KR" altLang="ko-KR" sz="1400" dirty="0">
                <a:latin typeface="Open Sans" panose="020B0606030504020204" pitchFamily="34" charset="0"/>
                <a:cs typeface="Open Sans" panose="020B0606030504020204" pitchFamily="34" charset="0"/>
              </a:rPr>
              <a:t> 제공</a:t>
            </a:r>
            <a:r>
              <a:rPr lang="ko-KR" altLang="en-US" sz="1400" dirty="0">
                <a:latin typeface="Open Sans" panose="020B0606030504020204" pitchFamily="34" charset="0"/>
                <a:cs typeface="Open Sans" panose="020B0606030504020204" pitchFamily="34" charset="0"/>
              </a:rPr>
              <a:t>한다</a:t>
            </a:r>
            <a:r>
              <a:rPr lang="ko-KR" altLang="ko-KR" sz="1400" dirty="0"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ko-KR" sz="140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1400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400" dirty="0" err="1">
                <a:latin typeface="Arial" panose="020B0604020202020204" pitchFamily="34" charset="0"/>
              </a:rPr>
              <a:t>SPA에</a:t>
            </a:r>
            <a:r>
              <a:rPr lang="ko-KR" altLang="ko-KR" sz="1400" dirty="0">
                <a:latin typeface="Arial" panose="020B0604020202020204" pitchFamily="34" charset="0"/>
              </a:rPr>
              <a:t> 대하여</a:t>
            </a:r>
            <a:r>
              <a:rPr lang="en-US" altLang="ko-KR" sz="1400" dirty="0">
                <a:latin typeface="Arial" panose="020B0604020202020204" pitchFamily="34" charset="0"/>
              </a:rPr>
              <a:t> :</a:t>
            </a:r>
            <a:endParaRPr lang="ko-KR" altLang="ko-KR" sz="14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2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200" dirty="0">
                <a:latin typeface="Arial" panose="020B0604020202020204" pitchFamily="34" charset="0"/>
              </a:rPr>
              <a:t>일반적으로 웹 어플리케이션은 해당 웹 페이지를 서버에 요청하고, 서버가 </a:t>
            </a:r>
            <a:r>
              <a:rPr lang="ko-KR" altLang="ko-KR" sz="1200" dirty="0" err="1">
                <a:latin typeface="Arial" panose="020B0604020202020204" pitchFamily="34" charset="0"/>
              </a:rPr>
              <a:t>html을</a:t>
            </a:r>
            <a:r>
              <a:rPr lang="ko-KR" altLang="ko-KR" sz="1200" dirty="0">
                <a:latin typeface="Arial" panose="020B0604020202020204" pitchFamily="34" charset="0"/>
              </a:rPr>
              <a:t> 돌려 줬을 때 그것을 </a:t>
            </a:r>
            <a:r>
              <a:rPr lang="ko-KR" altLang="ko-KR" sz="1200" dirty="0" err="1">
                <a:latin typeface="Arial" panose="020B0604020202020204" pitchFamily="34" charset="0"/>
              </a:rPr>
              <a:t>랜더링</a:t>
            </a:r>
            <a:r>
              <a:rPr lang="ko-KR" altLang="ko-KR" sz="1200" dirty="0">
                <a:latin typeface="Arial" panose="020B0604020202020204" pitchFamily="34" charset="0"/>
              </a:rPr>
              <a:t> 엔진을 통해 화면에 보여준다. </a:t>
            </a:r>
            <a:r>
              <a:rPr lang="ko-KR" altLang="ko-KR" sz="1200" dirty="0" err="1">
                <a:latin typeface="Arial" panose="020B0604020202020204" pitchFamily="34" charset="0"/>
              </a:rPr>
              <a:t>SPA는</a:t>
            </a:r>
            <a:r>
              <a:rPr lang="ko-KR" altLang="ko-KR" sz="1200" dirty="0">
                <a:latin typeface="Arial" panose="020B0604020202020204" pitchFamily="34" charset="0"/>
              </a:rPr>
              <a:t> 해당 화면에 대한 정보를 미리 가지고 있다가, 해당 화면으로 넘어갈 때 서버에 요청하는 것이 아니라 클라이언트 내부적으로 라우터를 이용해서 서버에 요청하지 않고(데이터를 받아오지 않고)도 화면을 매끄럽게 전환할 수 있게 해준다.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1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Vue Router </a:t>
            </a:r>
            <a:r>
              <a:rPr lang="ko-KR" altLang="en-US" sz="2000" b="1" dirty="0">
                <a:solidFill>
                  <a:srgbClr val="FF0000"/>
                </a:solidFill>
              </a:rPr>
              <a:t>설치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$ cd </a:t>
            </a:r>
            <a:r>
              <a:rPr lang="en-US" altLang="ko-KR" sz="2000" dirty="0" err="1"/>
              <a:t>vue</a:t>
            </a:r>
            <a:r>
              <a:rPr lang="en-US" altLang="ko-KR" sz="2000" dirty="0"/>
              <a:t>-default   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vue</a:t>
            </a:r>
            <a:r>
              <a:rPr lang="en-US" altLang="ko-KR" sz="1600" dirty="0"/>
              <a:t>-default</a:t>
            </a:r>
            <a:r>
              <a:rPr lang="ko-KR" altLang="en-US" sz="1600" dirty="0"/>
              <a:t>는 </a:t>
            </a:r>
            <a:r>
              <a:rPr lang="en-US" altLang="ko-KR" sz="1600" dirty="0"/>
              <a:t>Default </a:t>
            </a:r>
            <a:r>
              <a:rPr lang="ko-KR" altLang="en-US" sz="1600" dirty="0"/>
              <a:t>설치하면서 </a:t>
            </a:r>
            <a:r>
              <a:rPr lang="en-US" altLang="ko-KR" sz="1600" dirty="0" err="1"/>
              <a:t>vue</a:t>
            </a:r>
            <a:r>
              <a:rPr lang="en-US" altLang="ko-KR" sz="1600" dirty="0"/>
              <a:t> router</a:t>
            </a:r>
            <a:r>
              <a:rPr lang="ko-KR" altLang="en-US" sz="1600" dirty="0"/>
              <a:t>가 설치되지 않아서 별도로 설치하는 것임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$ </a:t>
            </a:r>
            <a:r>
              <a:rPr lang="en-US" altLang="ko-KR" sz="2000" dirty="0" err="1"/>
              <a:t>vue</a:t>
            </a:r>
            <a:r>
              <a:rPr lang="en-US" altLang="ko-KR" sz="2000" dirty="0"/>
              <a:t> add router  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vue</a:t>
            </a:r>
            <a:r>
              <a:rPr lang="en-US" altLang="ko-KR" sz="1600" dirty="0"/>
              <a:t> </a:t>
            </a:r>
            <a:r>
              <a:rPr lang="ko-KR" altLang="en-US" sz="1600" dirty="0"/>
              <a:t>프로젝트 폴더 변경 사항 확인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실행해서 상단의 </a:t>
            </a:r>
            <a:r>
              <a:rPr lang="en-US" altLang="ko-KR" sz="2000" dirty="0"/>
              <a:t>Home | About</a:t>
            </a:r>
            <a:r>
              <a:rPr lang="ko-KR" altLang="en-US" sz="2000" dirty="0"/>
              <a:t> 에 대해 </a:t>
            </a:r>
            <a:r>
              <a:rPr lang="en-US" altLang="ko-KR" sz="2000" dirty="0"/>
              <a:t>Router</a:t>
            </a:r>
            <a:r>
              <a:rPr lang="ko-KR" altLang="en-US" sz="2000" dirty="0"/>
              <a:t>의 역할 확인</a:t>
            </a:r>
            <a:r>
              <a:rPr lang="en-US" altLang="ko-KR" sz="2000" dirty="0"/>
              <a:t> </a:t>
            </a:r>
            <a:r>
              <a:rPr lang="ko-KR" altLang="en-US" sz="2000" dirty="0"/>
              <a:t>해 볼 것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“Contact”</a:t>
            </a:r>
            <a:r>
              <a:rPr lang="ko-KR" altLang="en-US" sz="2000" dirty="0"/>
              <a:t> </a:t>
            </a:r>
            <a:r>
              <a:rPr lang="en-US" altLang="ko-KR" sz="2000" dirty="0"/>
              <a:t>Component</a:t>
            </a:r>
            <a:r>
              <a:rPr lang="ko-KR" altLang="en-US" sz="2000" dirty="0"/>
              <a:t> 만들어 </a:t>
            </a:r>
            <a:r>
              <a:rPr lang="en-US" altLang="ko-KR" sz="2000" dirty="0"/>
              <a:t>Router</a:t>
            </a:r>
            <a:r>
              <a:rPr lang="ko-KR" altLang="en-US" sz="2000" dirty="0"/>
              <a:t>에 추가해 볼 것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64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Vue Router : lazy</a:t>
            </a:r>
            <a:r>
              <a:rPr lang="ko-KR" altLang="en-US" sz="3200" dirty="0"/>
              <a:t> </a:t>
            </a:r>
            <a:r>
              <a:rPr lang="en-US" altLang="ko-KR" sz="3200" dirty="0"/>
              <a:t>Load (Component</a:t>
            </a:r>
            <a:r>
              <a:rPr lang="ko-KR" altLang="en-US" sz="3200" dirty="0"/>
              <a:t>에 대한 비동기 로딩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3"/>
            <a:ext cx="11573934" cy="2058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Vue Component </a:t>
            </a:r>
            <a:r>
              <a:rPr lang="ko-KR" altLang="en-US" sz="2000" b="1" dirty="0">
                <a:solidFill>
                  <a:srgbClr val="0070C0"/>
                </a:solidFill>
              </a:rPr>
              <a:t>로딩의 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ko-KR" altLang="en-US" sz="2000" b="1" dirty="0">
                <a:solidFill>
                  <a:srgbClr val="0070C0"/>
                </a:solidFill>
              </a:rPr>
              <a:t>가지 방식 </a:t>
            </a:r>
            <a:r>
              <a:rPr lang="en-US" altLang="ko-KR" sz="2000" b="1" dirty="0">
                <a:solidFill>
                  <a:srgbClr val="0070C0"/>
                </a:solidFill>
              </a:rPr>
              <a:t>=&gt; </a:t>
            </a:r>
            <a:r>
              <a:rPr lang="ko-KR" altLang="en-US" sz="2000" b="1" dirty="0">
                <a:solidFill>
                  <a:srgbClr val="0070C0"/>
                </a:solidFill>
              </a:rPr>
              <a:t>개발자도구 </a:t>
            </a:r>
            <a:r>
              <a:rPr lang="en-US" altLang="ko-KR" sz="2000" b="1" dirty="0">
                <a:solidFill>
                  <a:srgbClr val="0070C0"/>
                </a:solidFill>
              </a:rPr>
              <a:t>: network</a:t>
            </a:r>
            <a:r>
              <a:rPr lang="ko-KR" altLang="en-US" sz="2000" b="1" dirty="0">
                <a:solidFill>
                  <a:srgbClr val="0070C0"/>
                </a:solidFill>
              </a:rPr>
              <a:t>에서 확인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200" b="1" dirty="0">
                <a:solidFill>
                  <a:srgbClr val="FF0000"/>
                </a:solidFill>
              </a:rPr>
              <a:t>어느 것이 절대적으로 성능에 유리하다고 말 할 수 없으며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각각의 </a:t>
            </a:r>
            <a:r>
              <a:rPr lang="en-US" altLang="ko-KR" sz="1200" b="1" dirty="0">
                <a:solidFill>
                  <a:srgbClr val="FF0000"/>
                </a:solidFill>
              </a:rPr>
              <a:t>Component</a:t>
            </a:r>
            <a:r>
              <a:rPr lang="ko-KR" altLang="en-US" sz="1200" b="1" dirty="0">
                <a:solidFill>
                  <a:srgbClr val="FF0000"/>
                </a:solidFill>
              </a:rPr>
              <a:t>의 특성을 따져 상기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가지 하나를 선택하여 </a:t>
            </a:r>
            <a:r>
              <a:rPr lang="en-US" altLang="ko-KR" sz="1200" b="1" dirty="0">
                <a:solidFill>
                  <a:srgbClr val="FF0000"/>
                </a:solidFill>
              </a:rPr>
              <a:t>Loading </a:t>
            </a:r>
            <a:r>
              <a:rPr lang="ko-KR" altLang="en-US" sz="1200" b="1" dirty="0">
                <a:solidFill>
                  <a:srgbClr val="FF0000"/>
                </a:solidFill>
              </a:rPr>
              <a:t>한다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1200" dirty="0"/>
              <a:t>분리되어 있는 </a:t>
            </a:r>
            <a:r>
              <a:rPr lang="en-US" altLang="ko-KR" sz="1200" dirty="0"/>
              <a:t>Component</a:t>
            </a:r>
            <a:r>
              <a:rPr lang="ko-KR" altLang="en-US" sz="1200" dirty="0"/>
              <a:t>들을 </a:t>
            </a:r>
            <a:r>
              <a:rPr lang="en-US" altLang="ko-KR" sz="1200" dirty="0" err="1"/>
              <a:t>WebPack</a:t>
            </a:r>
            <a:r>
              <a:rPr lang="ko-KR" altLang="en-US" sz="1200" dirty="0"/>
              <a:t>으로 </a:t>
            </a:r>
            <a:r>
              <a:rPr lang="en-US" altLang="ko-KR" sz="1200" dirty="0"/>
              <a:t>app.js</a:t>
            </a:r>
            <a:r>
              <a:rPr lang="ko-KR" altLang="en-US" sz="1200" dirty="0"/>
              <a:t>로 묶어 하나로 </a:t>
            </a:r>
            <a:r>
              <a:rPr lang="en-US" altLang="ko-KR" sz="1200" dirty="0"/>
              <a:t>Loading </a:t>
            </a:r>
            <a:r>
              <a:rPr lang="ko-KR" altLang="en-US" sz="1200" dirty="0"/>
              <a:t>하는 방식</a:t>
            </a:r>
            <a:endParaRPr lang="en-US" altLang="ko-KR" sz="12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1200" dirty="0"/>
              <a:t>분리되어 있는 </a:t>
            </a:r>
            <a:r>
              <a:rPr lang="en-US" altLang="ko-KR" sz="1200" dirty="0"/>
              <a:t>Component </a:t>
            </a:r>
            <a:r>
              <a:rPr lang="ko-KR" altLang="en-US" sz="1200" dirty="0"/>
              <a:t>중 화면에 표시해야 하는 </a:t>
            </a:r>
            <a:r>
              <a:rPr lang="en-US" altLang="ko-KR" sz="1200" dirty="0"/>
              <a:t>Component</a:t>
            </a:r>
            <a:r>
              <a:rPr lang="ko-KR" altLang="en-US" sz="1200" dirty="0"/>
              <a:t>만 </a:t>
            </a:r>
            <a:r>
              <a:rPr lang="en-US" altLang="ko-KR" sz="1200" dirty="0"/>
              <a:t>Down Loading</a:t>
            </a:r>
            <a:r>
              <a:rPr lang="ko-KR" altLang="en-US" sz="1200" dirty="0"/>
              <a:t>하고 나머지는 사용자가 해당 </a:t>
            </a:r>
            <a:r>
              <a:rPr lang="en-US" altLang="ko-KR" sz="1200" dirty="0"/>
              <a:t>Component</a:t>
            </a:r>
            <a:r>
              <a:rPr lang="ko-KR" altLang="en-US" sz="1200" dirty="0"/>
              <a:t>를 </a:t>
            </a:r>
            <a:r>
              <a:rPr lang="en-US" altLang="ko-KR" sz="1200" dirty="0"/>
              <a:t>Click </a:t>
            </a:r>
            <a:r>
              <a:rPr lang="ko-KR" altLang="en-US" sz="1200" dirty="0"/>
              <a:t>할 때 그 때 서버로 부터 </a:t>
            </a:r>
            <a:r>
              <a:rPr lang="en-US" altLang="ko-KR" sz="1200" dirty="0"/>
              <a:t>Loading </a:t>
            </a:r>
            <a:r>
              <a:rPr lang="ko-KR" altLang="en-US" sz="1200" dirty="0"/>
              <a:t>하는 방식 </a:t>
            </a:r>
            <a:r>
              <a:rPr lang="en-US" altLang="ko-KR" sz="1200" dirty="0"/>
              <a:t>(vue.config.js </a:t>
            </a:r>
            <a:r>
              <a:rPr lang="ko-KR" altLang="en-US" sz="1200" dirty="0"/>
              <a:t>로 </a:t>
            </a:r>
            <a:r>
              <a:rPr lang="en-US" altLang="ko-KR" sz="1200" dirty="0"/>
              <a:t>Prefetch </a:t>
            </a:r>
            <a:r>
              <a:rPr lang="ko-KR" altLang="en-US" sz="1200" dirty="0"/>
              <a:t>삭제한 경우</a:t>
            </a:r>
            <a:r>
              <a:rPr lang="en-US" altLang="ko-KR" sz="1200" dirty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1200" dirty="0"/>
              <a:t>분리되어 있는 </a:t>
            </a:r>
            <a:r>
              <a:rPr lang="en-US" altLang="ko-KR" sz="1200" dirty="0"/>
              <a:t>Component</a:t>
            </a:r>
            <a:r>
              <a:rPr lang="ko-KR" altLang="en-US" sz="1200" dirty="0"/>
              <a:t>들을 각각 별도로 </a:t>
            </a:r>
            <a:r>
              <a:rPr lang="en-US" altLang="ko-KR" sz="1200" dirty="0"/>
              <a:t>Loading </a:t>
            </a:r>
            <a:r>
              <a:rPr lang="ko-KR" altLang="en-US" sz="1200" dirty="0"/>
              <a:t>하되</a:t>
            </a:r>
            <a:r>
              <a:rPr lang="en-US" altLang="ko-KR" sz="1200" dirty="0"/>
              <a:t>, </a:t>
            </a:r>
            <a:r>
              <a:rPr lang="ko-KR" altLang="en-US" sz="1200" dirty="0"/>
              <a:t>화면에 아직 표시되지 않은 </a:t>
            </a:r>
            <a:r>
              <a:rPr lang="en-US" altLang="ko-KR" sz="1200" dirty="0"/>
              <a:t>Component</a:t>
            </a:r>
            <a:r>
              <a:rPr lang="ko-KR" altLang="en-US" sz="1200" dirty="0"/>
              <a:t>는 </a:t>
            </a:r>
            <a:r>
              <a:rPr lang="en-US" altLang="ko-KR" sz="1200" dirty="0"/>
              <a:t>Prefetch </a:t>
            </a:r>
            <a:r>
              <a:rPr lang="ko-KR" altLang="en-US" sz="1200" dirty="0"/>
              <a:t>방식으로 </a:t>
            </a:r>
            <a:r>
              <a:rPr lang="en-US" altLang="ko-KR" sz="1200" dirty="0"/>
              <a:t>Memory</a:t>
            </a:r>
            <a:r>
              <a:rPr lang="ko-KR" altLang="en-US" sz="1200" dirty="0"/>
              <a:t>에 미리 </a:t>
            </a:r>
            <a:r>
              <a:rPr lang="en-US" altLang="ko-KR" sz="1200" dirty="0"/>
              <a:t>Caching</a:t>
            </a:r>
            <a:r>
              <a:rPr lang="ko-KR" altLang="en-US" sz="1200" dirty="0"/>
              <a:t>해 두었다가 나중에 사용자가 해당 </a:t>
            </a:r>
            <a:r>
              <a:rPr lang="en-US" altLang="ko-KR" sz="1200" dirty="0"/>
              <a:t>Component</a:t>
            </a:r>
            <a:r>
              <a:rPr lang="ko-KR" altLang="en-US" sz="1200" dirty="0"/>
              <a:t>를 </a:t>
            </a:r>
            <a:r>
              <a:rPr lang="en-US" altLang="ko-KR" sz="1200" dirty="0"/>
              <a:t>Click</a:t>
            </a:r>
            <a:r>
              <a:rPr lang="ko-KR" altLang="en-US" sz="1200" dirty="0"/>
              <a:t>하면 그 때 서버로 부터 다운받아 </a:t>
            </a:r>
            <a:r>
              <a:rPr lang="en-US" altLang="ko-KR" sz="1200" dirty="0"/>
              <a:t>Loading </a:t>
            </a:r>
            <a:r>
              <a:rPr lang="ko-KR" altLang="en-US" sz="1200" dirty="0"/>
              <a:t>하는 것이 아니라 메모리에 </a:t>
            </a:r>
            <a:r>
              <a:rPr lang="en-US" altLang="ko-KR" sz="1200" dirty="0"/>
              <a:t>Caching</a:t>
            </a:r>
            <a:r>
              <a:rPr lang="ko-KR" altLang="en-US" sz="1200" dirty="0"/>
              <a:t>되어 있는 </a:t>
            </a:r>
            <a:r>
              <a:rPr lang="en-US" altLang="ko-KR" sz="1200" dirty="0"/>
              <a:t>Component </a:t>
            </a:r>
            <a:r>
              <a:rPr lang="ko-KR" altLang="en-US" sz="1200" dirty="0"/>
              <a:t>정보를 표시하는 방식 </a:t>
            </a:r>
            <a:r>
              <a:rPr lang="en-US" altLang="ko-KR" sz="1200" dirty="0"/>
              <a:t>(vue.config.js </a:t>
            </a:r>
            <a:r>
              <a:rPr lang="ko-KR" altLang="en-US" sz="1200" dirty="0"/>
              <a:t>로 </a:t>
            </a:r>
            <a:r>
              <a:rPr lang="en-US" altLang="ko-KR" sz="1200" dirty="0"/>
              <a:t>Prefetch </a:t>
            </a:r>
            <a:r>
              <a:rPr lang="ko-KR" altLang="en-US" sz="1200" dirty="0"/>
              <a:t>삭제하고 </a:t>
            </a:r>
            <a:r>
              <a:rPr lang="en-US" altLang="ko-KR" sz="1200" dirty="0"/>
              <a:t>index.js</a:t>
            </a:r>
            <a:r>
              <a:rPr lang="ko-KR" altLang="en-US" sz="1200" dirty="0"/>
              <a:t>에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webpackPrefetch</a:t>
            </a:r>
            <a:r>
              <a:rPr lang="en-US" altLang="ko-KR" sz="1200" dirty="0"/>
              <a:t>: true” </a:t>
            </a:r>
            <a:r>
              <a:rPr lang="ko-KR" altLang="en-US" sz="1200" dirty="0"/>
              <a:t>로 설정한 경우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A7065-F1CD-4F42-A803-767B6DC76C7F}"/>
              </a:ext>
            </a:extLst>
          </p:cNvPr>
          <p:cNvSpPr txBox="1"/>
          <p:nvPr/>
        </p:nvSpPr>
        <p:spPr>
          <a:xfrm>
            <a:off x="321733" y="3243600"/>
            <a:ext cx="7421836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……</a:t>
            </a:r>
          </a:p>
          <a:p>
            <a:r>
              <a:rPr lang="en-US" altLang="ko-KR" sz="1100" dirty="0"/>
              <a:t>import Home from '../views/</a:t>
            </a:r>
            <a:r>
              <a:rPr lang="en-US" altLang="ko-KR" sz="1100" dirty="0" err="1"/>
              <a:t>Home.vue</a:t>
            </a:r>
            <a:r>
              <a:rPr lang="en-US" altLang="ko-KR" sz="1100" dirty="0"/>
              <a:t>'</a:t>
            </a:r>
          </a:p>
          <a:p>
            <a:br>
              <a:rPr lang="en-US" altLang="ko-KR" sz="1100" dirty="0"/>
            </a:br>
            <a:r>
              <a:rPr lang="en-US" altLang="ko-KR" sz="1100" dirty="0"/>
              <a:t>const routes = [</a:t>
            </a:r>
          </a:p>
          <a:p>
            <a:r>
              <a:rPr lang="en-US" altLang="ko-KR" sz="1100" dirty="0"/>
              <a:t>  {</a:t>
            </a:r>
          </a:p>
          <a:p>
            <a:r>
              <a:rPr lang="en-US" altLang="ko-KR" sz="1100" dirty="0"/>
              <a:t>    path: '/',</a:t>
            </a:r>
          </a:p>
          <a:p>
            <a:r>
              <a:rPr lang="en-US" altLang="ko-KR" sz="1100" dirty="0"/>
              <a:t>    name: 'Home',</a:t>
            </a:r>
          </a:p>
          <a:p>
            <a:r>
              <a:rPr lang="en-US" altLang="ko-KR" sz="1100" dirty="0"/>
              <a:t>    component: Home</a:t>
            </a:r>
          </a:p>
          <a:p>
            <a:r>
              <a:rPr lang="en-US" altLang="ko-KR" sz="1100" dirty="0"/>
              <a:t>  },  {</a:t>
            </a:r>
          </a:p>
          <a:p>
            <a:r>
              <a:rPr lang="en-US" altLang="ko-KR" sz="1100" dirty="0"/>
              <a:t>    path: '/about',</a:t>
            </a:r>
          </a:p>
          <a:p>
            <a:r>
              <a:rPr lang="en-US" altLang="ko-KR" sz="1100" dirty="0"/>
              <a:t>    name: 'About',</a:t>
            </a:r>
          </a:p>
          <a:p>
            <a:r>
              <a:rPr lang="en-US" altLang="ko-KR" sz="1100" dirty="0"/>
              <a:t>    </a:t>
            </a:r>
            <a:r>
              <a:rPr lang="en-US" altLang="ko-KR" sz="1100" b="1" dirty="0">
                <a:solidFill>
                  <a:srgbClr val="FF0000"/>
                </a:solidFill>
              </a:rPr>
              <a:t>component</a:t>
            </a:r>
            <a:r>
              <a:rPr lang="en-US" altLang="ko-KR" sz="1100" dirty="0">
                <a:solidFill>
                  <a:srgbClr val="FF0000"/>
                </a:solidFill>
              </a:rPr>
              <a:t>: () =&gt; </a:t>
            </a:r>
            <a:r>
              <a:rPr lang="en-US" altLang="ko-KR" sz="1100" b="1" dirty="0">
                <a:solidFill>
                  <a:srgbClr val="FF0000"/>
                </a:solidFill>
              </a:rPr>
              <a:t>import</a:t>
            </a:r>
            <a:r>
              <a:rPr lang="en-US" altLang="ko-KR" sz="1100" dirty="0">
                <a:solidFill>
                  <a:srgbClr val="FF0000"/>
                </a:solidFill>
              </a:rPr>
              <a:t>(/* </a:t>
            </a:r>
            <a:r>
              <a:rPr lang="en-US" altLang="ko-KR" sz="1100" dirty="0" err="1">
                <a:solidFill>
                  <a:srgbClr val="FF0000"/>
                </a:solidFill>
              </a:rPr>
              <a:t>webpackChunkName</a:t>
            </a:r>
            <a:r>
              <a:rPr lang="en-US" altLang="ko-KR" sz="1100" dirty="0">
                <a:solidFill>
                  <a:srgbClr val="FF0000"/>
                </a:solidFill>
              </a:rPr>
              <a:t>: "about" */ '../views/</a:t>
            </a:r>
            <a:r>
              <a:rPr lang="en-US" altLang="ko-KR" sz="1100" dirty="0" err="1">
                <a:solidFill>
                  <a:srgbClr val="FF0000"/>
                </a:solidFill>
              </a:rPr>
              <a:t>About.vue</a:t>
            </a:r>
            <a:r>
              <a:rPr lang="en-US" altLang="ko-KR" sz="1100" dirty="0">
                <a:solidFill>
                  <a:srgbClr val="FF0000"/>
                </a:solidFill>
              </a:rPr>
              <a:t>’)</a:t>
            </a:r>
          </a:p>
          <a:p>
            <a:r>
              <a:rPr lang="en-US" altLang="ko-KR" sz="1100" dirty="0"/>
              <a:t>  },</a:t>
            </a:r>
          </a:p>
          <a:p>
            <a:r>
              <a:rPr lang="en-US" altLang="ko-KR" sz="1100" dirty="0"/>
              <a:t>  {</a:t>
            </a:r>
          </a:p>
          <a:p>
            <a:r>
              <a:rPr lang="en-US" altLang="ko-KR" sz="1100" dirty="0"/>
              <a:t>    path: ’/contact’,</a:t>
            </a:r>
          </a:p>
          <a:p>
            <a:r>
              <a:rPr lang="en-US" altLang="ko-KR" sz="1100" dirty="0"/>
              <a:t>    name: ’Contact’, </a:t>
            </a:r>
          </a:p>
          <a:p>
            <a:r>
              <a:rPr lang="en-US" altLang="ko-KR" sz="1100" dirty="0"/>
              <a:t>    </a:t>
            </a:r>
            <a:r>
              <a:rPr lang="en-US" altLang="ko-KR" sz="1100" b="1" dirty="0"/>
              <a:t>component</a:t>
            </a:r>
            <a:r>
              <a:rPr lang="en-US" altLang="ko-KR" sz="1100" dirty="0"/>
              <a:t>: () =&gt; </a:t>
            </a:r>
            <a:r>
              <a:rPr lang="en-US" altLang="ko-KR" sz="1100" b="1" dirty="0"/>
              <a:t>import</a:t>
            </a:r>
            <a:r>
              <a:rPr lang="en-US" altLang="ko-KR" sz="1100" dirty="0"/>
              <a:t>(/* </a:t>
            </a:r>
            <a:r>
              <a:rPr lang="en-US" altLang="ko-KR" sz="1100" dirty="0" err="1"/>
              <a:t>webpackChunkName</a:t>
            </a:r>
            <a:r>
              <a:rPr lang="en-US" altLang="ko-KR" sz="1100" dirty="0"/>
              <a:t>: ”contact”, </a:t>
            </a:r>
            <a:r>
              <a:rPr lang="en-US" altLang="ko-KR" sz="1100" dirty="0" err="1">
                <a:solidFill>
                  <a:srgbClr val="FF0000"/>
                </a:solidFill>
              </a:rPr>
              <a:t>webpackPrefetch</a:t>
            </a:r>
            <a:r>
              <a:rPr lang="en-US" altLang="ko-KR" sz="1100" dirty="0">
                <a:solidFill>
                  <a:srgbClr val="FF0000"/>
                </a:solidFill>
              </a:rPr>
              <a:t>: true </a:t>
            </a:r>
            <a:r>
              <a:rPr lang="en-US" altLang="ko-KR" sz="1100" dirty="0"/>
              <a:t>*/ '../views/</a:t>
            </a:r>
            <a:r>
              <a:rPr lang="en-US" altLang="ko-KR" sz="1100" dirty="0" err="1"/>
              <a:t>Contact.vue</a:t>
            </a:r>
            <a:r>
              <a:rPr lang="en-US" altLang="ko-KR" sz="1100" dirty="0"/>
              <a:t>')</a:t>
            </a:r>
          </a:p>
          <a:p>
            <a:r>
              <a:rPr lang="en-US" altLang="ko-KR" sz="1100" dirty="0"/>
              <a:t>  }</a:t>
            </a:r>
          </a:p>
          <a:p>
            <a:r>
              <a:rPr lang="en-US" altLang="ko-KR" sz="1100" dirty="0"/>
              <a:t>]</a:t>
            </a:r>
          </a:p>
          <a:p>
            <a:r>
              <a:rPr lang="en-US" altLang="ko-KR" sz="1100" dirty="0"/>
              <a:t>…….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D5A1F-10C9-43EF-83B7-9D6B4521EA3E}"/>
              </a:ext>
            </a:extLst>
          </p:cNvPr>
          <p:cNvSpPr txBox="1"/>
          <p:nvPr/>
        </p:nvSpPr>
        <p:spPr>
          <a:xfrm>
            <a:off x="5535827" y="3245068"/>
            <a:ext cx="214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/router/index.js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8670E-4A24-462F-9CF0-098BB6E58553}"/>
              </a:ext>
            </a:extLst>
          </p:cNvPr>
          <p:cNvSpPr txBox="1"/>
          <p:nvPr/>
        </p:nvSpPr>
        <p:spPr>
          <a:xfrm>
            <a:off x="7743570" y="3243599"/>
            <a:ext cx="4262164" cy="3493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module.exports</a:t>
            </a:r>
            <a:r>
              <a:rPr lang="en-US" altLang="ko-KR" sz="1200" dirty="0"/>
              <a:t> = {</a:t>
            </a:r>
          </a:p>
          <a:p>
            <a:r>
              <a:rPr lang="en-US" altLang="ko-KR" sz="1200" dirty="0"/>
              <a:t>    </a:t>
            </a:r>
            <a:r>
              <a:rPr lang="en-US" altLang="ko-KR" sz="1200" b="1" dirty="0" err="1"/>
              <a:t>chainWebpack</a:t>
            </a:r>
            <a:r>
              <a:rPr lang="en-US" altLang="ko-KR" sz="1200" dirty="0"/>
              <a:t>: config =&gt; {</a:t>
            </a:r>
          </a:p>
          <a:p>
            <a:r>
              <a:rPr lang="en-US" altLang="ko-KR" sz="1200" dirty="0"/>
              <a:t>        </a:t>
            </a:r>
            <a:r>
              <a:rPr lang="en-US" altLang="ko-KR" sz="1200" dirty="0" err="1"/>
              <a:t>config.plugins.</a:t>
            </a:r>
            <a:r>
              <a:rPr lang="en-US" altLang="ko-KR" sz="1200" b="1" dirty="0" err="1"/>
              <a:t>delete</a:t>
            </a:r>
            <a:r>
              <a:rPr lang="en-US" altLang="ko-KR" sz="1200" dirty="0"/>
              <a:t>('prefetch');  // prefetch </a:t>
            </a:r>
            <a:r>
              <a:rPr lang="ko-KR" altLang="en-US" sz="1200" dirty="0"/>
              <a:t>삭제</a:t>
            </a:r>
          </a:p>
          <a:p>
            <a:r>
              <a:rPr lang="ko-KR" altLang="en-US" sz="1200" dirty="0"/>
              <a:t>    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};</a:t>
            </a:r>
          </a:p>
          <a:p>
            <a:endParaRPr lang="en-US" altLang="ko-KR" sz="12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** </a:t>
            </a:r>
            <a:r>
              <a:rPr lang="en-US" altLang="ko-KR" sz="1100" dirty="0" err="1">
                <a:solidFill>
                  <a:srgbClr val="FF0000"/>
                </a:solidFill>
              </a:rPr>
              <a:t>ESLint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>
                <a:solidFill>
                  <a:srgbClr val="FF0000"/>
                </a:solidFill>
              </a:rPr>
              <a:t>말썽 부리면 상기에 아래 내용 추가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050" b="1" dirty="0" err="1"/>
              <a:t>lintOnSave:false</a:t>
            </a:r>
            <a:r>
              <a:rPr lang="en-US" altLang="ko-KR" sz="1050" b="1" dirty="0"/>
              <a:t>  </a:t>
            </a:r>
            <a:r>
              <a:rPr lang="en-US" altLang="ko-KR" sz="1050" b="1" dirty="0">
                <a:sym typeface="Wingdings" panose="05000000000000000000" pitchFamily="2" charset="2"/>
              </a:rPr>
              <a:t> </a:t>
            </a:r>
            <a:r>
              <a:rPr lang="ko-KR" altLang="en-US" sz="1050" b="1" dirty="0">
                <a:sym typeface="Wingdings" panose="05000000000000000000" pitchFamily="2" charset="2"/>
              </a:rPr>
              <a:t>앞에 콤마</a:t>
            </a:r>
            <a:r>
              <a:rPr lang="en-US" altLang="ko-KR" sz="1050" b="1" dirty="0">
                <a:sym typeface="Wingdings" panose="05000000000000000000" pitchFamily="2" charset="2"/>
              </a:rPr>
              <a:t>, </a:t>
            </a:r>
            <a:r>
              <a:rPr lang="ko-KR" altLang="en-US" sz="1050" b="1" dirty="0">
                <a:sym typeface="Wingdings" panose="05000000000000000000" pitchFamily="2" charset="2"/>
              </a:rPr>
              <a:t>즉  </a:t>
            </a:r>
            <a:r>
              <a:rPr lang="en-US" altLang="ko-KR" sz="1050" b="1" dirty="0">
                <a:sym typeface="Wingdings" panose="05000000000000000000" pitchFamily="2" charset="2"/>
              </a:rPr>
              <a:t>}, </a:t>
            </a:r>
            <a:r>
              <a:rPr lang="en-US" altLang="ko-KR" sz="1050" b="1" dirty="0" err="1">
                <a:sym typeface="Wingdings" panose="05000000000000000000" pitchFamily="2" charset="2"/>
              </a:rPr>
              <a:t>lintOnSave</a:t>
            </a:r>
            <a:r>
              <a:rPr lang="en-US" altLang="ko-KR" sz="1050" b="1" dirty="0">
                <a:sym typeface="Wingdings" panose="05000000000000000000" pitchFamily="2" charset="2"/>
              </a:rPr>
              <a:t>~~</a:t>
            </a:r>
            <a:endParaRPr lang="en-US" altLang="ko-KR" sz="1050" b="1" dirty="0"/>
          </a:p>
          <a:p>
            <a:endParaRPr lang="en-US" altLang="ko-KR" sz="1200" dirty="0"/>
          </a:p>
          <a:p>
            <a:r>
              <a:rPr lang="en-US" altLang="ko-KR" sz="1200" dirty="0"/>
              <a:t>Index.js</a:t>
            </a:r>
            <a:r>
              <a:rPr lang="ko-KR" altLang="en-US" sz="1200" dirty="0"/>
              <a:t>에 </a:t>
            </a:r>
            <a:r>
              <a:rPr lang="en-US" altLang="ko-KR" sz="1200" dirty="0"/>
              <a:t>“About” </a:t>
            </a:r>
            <a:r>
              <a:rPr lang="ko-KR" altLang="en-US" sz="1200" dirty="0"/>
              <a:t>같이 기술하고 상기와 같이 </a:t>
            </a:r>
            <a:r>
              <a:rPr lang="en-US" altLang="ko-KR" sz="1200" dirty="0"/>
              <a:t>vue.config.js</a:t>
            </a:r>
            <a:r>
              <a:rPr lang="ko-KR" altLang="en-US" sz="1200" dirty="0"/>
              <a:t>에 </a:t>
            </a:r>
            <a:r>
              <a:rPr lang="en-US" altLang="ko-KR" sz="1200" dirty="0"/>
              <a:t>prefetch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삭제해 버리면 </a:t>
            </a:r>
            <a:r>
              <a:rPr lang="en-US" altLang="ko-KR" sz="1200" dirty="0"/>
              <a:t>App.js</a:t>
            </a:r>
            <a:r>
              <a:rPr lang="ko-KR" altLang="en-US" sz="1200" dirty="0"/>
              <a:t>와 </a:t>
            </a:r>
            <a:r>
              <a:rPr lang="en-US" altLang="ko-KR" sz="1200" dirty="0"/>
              <a:t>About.js</a:t>
            </a:r>
            <a:r>
              <a:rPr lang="ko-KR" altLang="en-US" sz="1200" dirty="0"/>
              <a:t>로 나뉘어 </a:t>
            </a:r>
            <a:r>
              <a:rPr lang="en-US" altLang="ko-KR" sz="1200" dirty="0"/>
              <a:t>Down Loading </a:t>
            </a:r>
            <a:r>
              <a:rPr lang="ko-KR" altLang="en-US" sz="1200" dirty="0"/>
              <a:t>되나 </a:t>
            </a:r>
            <a:r>
              <a:rPr lang="en-US" altLang="ko-KR" sz="1200" dirty="0"/>
              <a:t>Prefetch</a:t>
            </a:r>
            <a:r>
              <a:rPr lang="ko-KR" altLang="en-US" sz="1200" dirty="0"/>
              <a:t>는 되지 않고 사용자 </a:t>
            </a:r>
            <a:r>
              <a:rPr lang="en-US" altLang="ko-KR" sz="1200" dirty="0"/>
              <a:t>Click</a:t>
            </a:r>
            <a:r>
              <a:rPr lang="ko-KR" altLang="en-US" sz="1200" dirty="0"/>
              <a:t>시 </a:t>
            </a:r>
            <a:r>
              <a:rPr lang="en-US" altLang="ko-KR" sz="1200" dirty="0"/>
              <a:t>Down Loading </a:t>
            </a:r>
            <a:r>
              <a:rPr lang="ko-KR" altLang="en-US" sz="1200" dirty="0"/>
              <a:t>된다</a:t>
            </a:r>
            <a:r>
              <a:rPr lang="en-US" altLang="ko-KR" sz="1200" dirty="0"/>
              <a:t>. </a:t>
            </a:r>
            <a:r>
              <a:rPr lang="ko-KR" altLang="en-US" sz="1200" dirty="0"/>
              <a:t>상기 구문을 썼음에도 불구하도 </a:t>
            </a:r>
            <a:r>
              <a:rPr lang="en-US" altLang="ko-KR" sz="1200" dirty="0"/>
              <a:t>Prefetch</a:t>
            </a:r>
            <a:r>
              <a:rPr lang="ko-KR" altLang="en-US" sz="1200" dirty="0"/>
              <a:t>를 사용하기 위해서는 </a:t>
            </a:r>
            <a:r>
              <a:rPr lang="en-US" altLang="ko-KR" sz="1200" dirty="0"/>
              <a:t>index.js</a:t>
            </a:r>
            <a:r>
              <a:rPr lang="ko-KR" altLang="en-US" sz="1200" dirty="0"/>
              <a:t>에 </a:t>
            </a:r>
            <a:r>
              <a:rPr lang="en-US" altLang="ko-KR" sz="1200" dirty="0"/>
              <a:t>Contact</a:t>
            </a:r>
            <a:r>
              <a:rPr lang="ko-KR" altLang="en-US" sz="1200" dirty="0"/>
              <a:t>와 같이 </a:t>
            </a:r>
            <a:r>
              <a:rPr lang="en-US" altLang="ko-KR" sz="1200" dirty="0"/>
              <a:t>“</a:t>
            </a:r>
            <a:r>
              <a:rPr lang="en-US" altLang="ko-KR" sz="1200" dirty="0" err="1">
                <a:solidFill>
                  <a:srgbClr val="FF0000"/>
                </a:solidFill>
              </a:rPr>
              <a:t>webpackPrefetch</a:t>
            </a:r>
            <a:r>
              <a:rPr lang="en-US" altLang="ko-KR" sz="1200" dirty="0">
                <a:solidFill>
                  <a:srgbClr val="FF0000"/>
                </a:solidFill>
              </a:rPr>
              <a:t>: true” </a:t>
            </a:r>
            <a:r>
              <a:rPr lang="ko-KR" altLang="en-US" sz="1200" dirty="0"/>
              <a:t>를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/>
              <a:t>기술하면 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D91B3-4B59-498A-BDA2-DC1CDACF3484}"/>
              </a:ext>
            </a:extLst>
          </p:cNvPr>
          <p:cNvSpPr txBox="1"/>
          <p:nvPr/>
        </p:nvSpPr>
        <p:spPr>
          <a:xfrm>
            <a:off x="10258873" y="324359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/vue.config.js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1578B-6002-44E4-87D8-EBE5EBE3DDE6}"/>
              </a:ext>
            </a:extLst>
          </p:cNvPr>
          <p:cNvSpPr txBox="1"/>
          <p:nvPr/>
        </p:nvSpPr>
        <p:spPr>
          <a:xfrm>
            <a:off x="113984" y="43054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C62A0-6C5E-4DC1-9775-092D27F4E40D}"/>
              </a:ext>
            </a:extLst>
          </p:cNvPr>
          <p:cNvSpPr txBox="1"/>
          <p:nvPr/>
        </p:nvSpPr>
        <p:spPr>
          <a:xfrm>
            <a:off x="113983" y="49804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291D1F-95E8-4F72-8726-D22CA0BC1582}"/>
              </a:ext>
            </a:extLst>
          </p:cNvPr>
          <p:cNvSpPr txBox="1"/>
          <p:nvPr/>
        </p:nvSpPr>
        <p:spPr>
          <a:xfrm>
            <a:off x="113983" y="58255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85405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Vue Component</a:t>
            </a:r>
            <a:r>
              <a:rPr lang="ko-KR" altLang="en-US" sz="3200" dirty="0"/>
              <a:t> 기본 구조 </a:t>
            </a:r>
            <a:r>
              <a:rPr lang="en-US" altLang="ko-KR" sz="3200" dirty="0"/>
              <a:t>: </a:t>
            </a:r>
            <a:r>
              <a:rPr lang="ko-KR" altLang="en-US" sz="3200" dirty="0"/>
              <a:t>파일 확장자는 </a:t>
            </a:r>
            <a:r>
              <a:rPr lang="ko-KR" altLang="en-US" sz="3200" b="1" dirty="0">
                <a:solidFill>
                  <a:srgbClr val="FF0000"/>
                </a:solidFill>
              </a:rPr>
              <a:t>파일명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  <a:r>
              <a:rPr lang="en-US" altLang="ko-KR" sz="3200" b="1" dirty="0" err="1">
                <a:solidFill>
                  <a:srgbClr val="FF0000"/>
                </a:solidFill>
              </a:rPr>
              <a:t>vue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E8AE6-9EAB-4A82-9E50-29C2E0A60FBE}"/>
              </a:ext>
            </a:extLst>
          </p:cNvPr>
          <p:cNvSpPr txBox="1"/>
          <p:nvPr/>
        </p:nvSpPr>
        <p:spPr>
          <a:xfrm>
            <a:off x="321734" y="1326293"/>
            <a:ext cx="5634223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&lt;template&gt;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&lt;/template&gt;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&lt;script&gt;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&lt;/script&gt;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&lt;style&gt;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&lt;/style&gt;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82347-8AA9-4619-B07B-7D2AC30AFE4F}"/>
              </a:ext>
            </a:extLst>
          </p:cNvPr>
          <p:cNvSpPr txBox="1"/>
          <p:nvPr/>
        </p:nvSpPr>
        <p:spPr>
          <a:xfrm>
            <a:off x="2660822" y="1734750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&lt;= HTML </a:t>
            </a:r>
            <a:r>
              <a:rPr lang="ko-KR" altLang="en-US" b="1" dirty="0">
                <a:solidFill>
                  <a:srgbClr val="FF0000"/>
                </a:solidFill>
              </a:rPr>
              <a:t>코드 부분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BCDDB-7992-4B7D-9AA5-DAB30B9D7969}"/>
              </a:ext>
            </a:extLst>
          </p:cNvPr>
          <p:cNvSpPr txBox="1"/>
          <p:nvPr/>
        </p:nvSpPr>
        <p:spPr>
          <a:xfrm>
            <a:off x="2252765" y="3598103"/>
            <a:ext cx="276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&lt;= </a:t>
            </a:r>
            <a:r>
              <a:rPr lang="en-US" altLang="ko-KR" b="1" dirty="0" err="1">
                <a:solidFill>
                  <a:srgbClr val="FF0000"/>
                </a:solidFill>
              </a:rPr>
              <a:t>Javascript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코드 부분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6DBA9-6E9D-4889-9443-AA3828DCCDAA}"/>
              </a:ext>
            </a:extLst>
          </p:cNvPr>
          <p:cNvSpPr txBox="1"/>
          <p:nvPr/>
        </p:nvSpPr>
        <p:spPr>
          <a:xfrm>
            <a:off x="2021541" y="5431163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&lt;= CSS </a:t>
            </a:r>
            <a:r>
              <a:rPr lang="ko-KR" altLang="en-US" b="1" dirty="0">
                <a:solidFill>
                  <a:srgbClr val="FF0000"/>
                </a:solidFill>
              </a:rPr>
              <a:t>코드 부분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A85E873D-02F0-406F-84D0-A345B2468855}"/>
              </a:ext>
            </a:extLst>
          </p:cNvPr>
          <p:cNvSpPr/>
          <p:nvPr/>
        </p:nvSpPr>
        <p:spPr>
          <a:xfrm>
            <a:off x="2264801" y="1499286"/>
            <a:ext cx="165361" cy="8402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77D2C79E-EC22-49D0-B961-E17436737F09}"/>
              </a:ext>
            </a:extLst>
          </p:cNvPr>
          <p:cNvSpPr/>
          <p:nvPr/>
        </p:nvSpPr>
        <p:spPr>
          <a:xfrm>
            <a:off x="1953740" y="3031710"/>
            <a:ext cx="164757" cy="1482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E300D388-FDD3-4A42-9ABC-D91A70ABBE0D}"/>
              </a:ext>
            </a:extLst>
          </p:cNvPr>
          <p:cNvSpPr/>
          <p:nvPr/>
        </p:nvSpPr>
        <p:spPr>
          <a:xfrm>
            <a:off x="1722516" y="5140411"/>
            <a:ext cx="164757" cy="9061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2901D-BD84-4EE5-AB5E-12AB1155B4FD}"/>
              </a:ext>
            </a:extLst>
          </p:cNvPr>
          <p:cNvSpPr txBox="1"/>
          <p:nvPr/>
        </p:nvSpPr>
        <p:spPr>
          <a:xfrm>
            <a:off x="5964195" y="1326293"/>
            <a:ext cx="5634223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Basic.vue</a:t>
            </a:r>
            <a:r>
              <a:rPr lang="en-US" altLang="ko-KR" sz="1400" dirty="0"/>
              <a:t>, Index.js</a:t>
            </a:r>
            <a:r>
              <a:rPr lang="ko-KR" altLang="en-US" sz="1400" dirty="0"/>
              <a:t>에 </a:t>
            </a:r>
            <a:r>
              <a:rPr lang="en-US" altLang="ko-KR" sz="1400" dirty="0"/>
              <a:t>Router </a:t>
            </a:r>
            <a:r>
              <a:rPr lang="ko-KR" altLang="en-US" sz="1400" dirty="0"/>
              <a:t>등록</a:t>
            </a:r>
            <a:endParaRPr lang="en-US" altLang="ko-KR" sz="1400" dirty="0"/>
          </a:p>
          <a:p>
            <a:r>
              <a:rPr lang="en-US" altLang="ko-KR" dirty="0"/>
              <a:t>----------------------------------------------------------</a:t>
            </a:r>
          </a:p>
          <a:p>
            <a:r>
              <a:rPr lang="en-US" altLang="ko-KR" sz="1200" dirty="0"/>
              <a:t>&lt;template&gt;</a:t>
            </a:r>
          </a:p>
          <a:p>
            <a:r>
              <a:rPr lang="en-US" altLang="ko-KR" sz="1200" dirty="0"/>
              <a:t>    &lt;div&gt;</a:t>
            </a:r>
          </a:p>
          <a:p>
            <a:r>
              <a:rPr lang="en-US" altLang="ko-KR" sz="1200" dirty="0"/>
              <a:t>        &lt;h1&gt; Hello Vue World &lt;/h1&gt;</a:t>
            </a:r>
          </a:p>
          <a:p>
            <a:r>
              <a:rPr lang="en-US" altLang="ko-KR" sz="1200" dirty="0"/>
              <a:t>        &lt;h2&gt; {{title}} &lt;/h2&gt;</a:t>
            </a:r>
          </a:p>
          <a:p>
            <a:r>
              <a:rPr lang="en-US" altLang="ko-KR" sz="1200" dirty="0"/>
              <a:t>        &lt;input type=“text” v-model=“title” /&gt;</a:t>
            </a:r>
          </a:p>
          <a:p>
            <a:r>
              <a:rPr lang="en-US" altLang="ko-KR" sz="1200" dirty="0"/>
              <a:t>    &lt;/div&gt;</a:t>
            </a:r>
          </a:p>
          <a:p>
            <a:r>
              <a:rPr lang="en-US" altLang="ko-KR" sz="1200" dirty="0"/>
              <a:t>&lt;/template&gt;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&lt;script&gt;</a:t>
            </a:r>
          </a:p>
          <a:p>
            <a:r>
              <a:rPr lang="en-US" altLang="ko-KR" sz="1200" dirty="0"/>
              <a:t>Export default {</a:t>
            </a:r>
          </a:p>
          <a:p>
            <a:r>
              <a:rPr lang="en-US" altLang="ko-KR" sz="1200" dirty="0"/>
              <a:t>    name</a:t>
            </a:r>
            <a:r>
              <a:rPr lang="ko-KR" altLang="en-US" sz="1200" dirty="0"/>
              <a:t> </a:t>
            </a:r>
            <a:r>
              <a:rPr lang="en-US" altLang="ko-KR" sz="1200" dirty="0"/>
              <a:t>: ‘’,</a:t>
            </a:r>
          </a:p>
          <a:p>
            <a:r>
              <a:rPr lang="en-US" altLang="ko-KR" sz="1200" dirty="0"/>
              <a:t>    components: { },</a:t>
            </a:r>
          </a:p>
          <a:p>
            <a:r>
              <a:rPr lang="en-US" altLang="ko-KR" sz="1200" dirty="0"/>
              <a:t>    data() {</a:t>
            </a:r>
          </a:p>
          <a:p>
            <a:r>
              <a:rPr lang="en-US" altLang="ko-KR" sz="1200" dirty="0"/>
              <a:t>        return {</a:t>
            </a:r>
          </a:p>
          <a:p>
            <a:r>
              <a:rPr lang="en-US" altLang="ko-KR" sz="1200" dirty="0"/>
              <a:t>            title: ‘Hello RACOS’</a:t>
            </a:r>
          </a:p>
          <a:p>
            <a:r>
              <a:rPr lang="en-US" altLang="ko-KR" sz="1200" dirty="0"/>
              <a:t>        };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&lt;/script&gt;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&lt;style scoped&gt;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&lt;/style&gt;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946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HTML</a:t>
            </a:r>
            <a:r>
              <a:rPr lang="ko-KR" altLang="en-US" sz="3200" dirty="0"/>
              <a:t> 데이터</a:t>
            </a:r>
            <a:r>
              <a:rPr lang="en-US" altLang="ko-KR" sz="3200" dirty="0"/>
              <a:t> </a:t>
            </a:r>
            <a:r>
              <a:rPr lang="ko-KR" altLang="en-US" sz="3200" dirty="0"/>
              <a:t>바인딩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6C62E2-1CF6-4627-B471-1C66348C3D51}"/>
              </a:ext>
            </a:extLst>
          </p:cNvPr>
          <p:cNvSpPr/>
          <p:nvPr/>
        </p:nvSpPr>
        <p:spPr>
          <a:xfrm>
            <a:off x="321734" y="1326289"/>
            <a:ext cx="11573935" cy="527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&lt;template&gt;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&lt;div&gt;{{</a:t>
            </a:r>
            <a:r>
              <a:rPr lang="en-US" altLang="ko-KR" sz="1400" dirty="0" err="1">
                <a:solidFill>
                  <a:schemeClr val="tx1"/>
                </a:solidFill>
              </a:rPr>
              <a:t>htmlString</a:t>
            </a:r>
            <a:r>
              <a:rPr lang="en-US" altLang="ko-KR" sz="1400" dirty="0">
                <a:solidFill>
                  <a:schemeClr val="tx1"/>
                </a:solidFill>
              </a:rPr>
              <a:t>}}&lt;/div&gt;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&lt;div v-html=“</a:t>
            </a:r>
            <a:r>
              <a:rPr lang="en-US" altLang="ko-KR" sz="1400" dirty="0" err="1">
                <a:solidFill>
                  <a:schemeClr val="tx1"/>
                </a:solidFill>
              </a:rPr>
              <a:t>htmlString</a:t>
            </a:r>
            <a:r>
              <a:rPr lang="en-US" altLang="ko-KR" sz="1400" dirty="0">
                <a:solidFill>
                  <a:schemeClr val="tx1"/>
                </a:solidFill>
              </a:rPr>
              <a:t>”&gt;&lt;/div&gt;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&lt;/template&gt;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export default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name: ‘’,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components: {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data()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return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htmlString</a:t>
            </a:r>
            <a:r>
              <a:rPr lang="en-US" altLang="ko-KR" sz="1400" dirty="0">
                <a:solidFill>
                  <a:schemeClr val="tx1"/>
                </a:solidFill>
              </a:rPr>
              <a:t>: ‘&lt;p style=“</a:t>
            </a:r>
            <a:r>
              <a:rPr lang="en-US" altLang="ko-KR" sz="1400" dirty="0" err="1">
                <a:solidFill>
                  <a:schemeClr val="tx1"/>
                </a:solidFill>
              </a:rPr>
              <a:t>color:red</a:t>
            </a:r>
            <a:r>
              <a:rPr lang="en-US" altLang="ko-KR" sz="1400" dirty="0">
                <a:solidFill>
                  <a:schemeClr val="tx1"/>
                </a:solidFill>
              </a:rPr>
              <a:t>;”&gt;This is a red string.&lt;/p&gt;’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};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&lt;style scoped&gt;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&lt;/style&gt;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9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18094</TotalTime>
  <Words>17473</Words>
  <Application>Microsoft Office PowerPoint</Application>
  <PresentationFormat>와이드스크린</PresentationFormat>
  <Paragraphs>2125</Paragraphs>
  <Slides>58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Spoqa Han Sans</vt:lpstr>
      <vt:lpstr>맑은 고딕</vt:lpstr>
      <vt:lpstr>Arial</vt:lpstr>
      <vt:lpstr>Open Sans</vt:lpstr>
      <vt:lpstr>Wingdings</vt:lpstr>
      <vt:lpstr>Office 테마</vt:lpstr>
      <vt:lpstr>Vue.js (v3)</vt:lpstr>
      <vt:lpstr>Introduction to Vue</vt:lpstr>
      <vt:lpstr>개발환경 구성 및 설치</vt:lpstr>
      <vt:lpstr>Vue : 프로젝트 생성 방법 3가지</vt:lpstr>
      <vt:lpstr>Vue : 프로젝트 폴더 구조</vt:lpstr>
      <vt:lpstr>Vue Router</vt:lpstr>
      <vt:lpstr>Vue Router : lazy Load (Component에 대한 비동기 로딩)</vt:lpstr>
      <vt:lpstr>Vue Component 기본 구조 : 파일 확장자는 파일명.vue</vt:lpstr>
      <vt:lpstr>HTML 데이터 바인딩</vt:lpstr>
      <vt:lpstr>폼입력 데이터 바인딩 (input text, number, textarea)</vt:lpstr>
      <vt:lpstr>폼입력 데이터 바인딩 (select, checkbox, radio)</vt:lpstr>
      <vt:lpstr>속성(Attribute) 데이터 바인딩</vt:lpstr>
      <vt:lpstr>Class &amp; Style 데이터 바인딩</vt:lpstr>
      <vt:lpstr>List Rendering</vt:lpstr>
      <vt:lpstr>v-if, v-show</vt:lpstr>
      <vt:lpstr>Event 처리</vt:lpstr>
      <vt:lpstr>computed</vt:lpstr>
      <vt:lpstr>watch</vt:lpstr>
      <vt:lpstr>조회 화면</vt:lpstr>
      <vt:lpstr>저장 화면</vt:lpstr>
      <vt:lpstr>Component에서 다른 Component 부르기</vt:lpstr>
      <vt:lpstr>실습1 : Components 구성</vt:lpstr>
      <vt:lpstr>Component에서 다른 Component로 데이터 전달</vt:lpstr>
      <vt:lpstr>부모 Component에서 자식 Component의 이벤트 발생시키기</vt:lpstr>
      <vt:lpstr>부모 Component에서 자식 Component의 메소드 실행시키기</vt:lpstr>
      <vt:lpstr>부모 Component에서 자식 Component의 데이터 전달</vt:lpstr>
      <vt:lpstr>자식 Component에서 부모 Component로 이벤트/데이터 전달</vt:lpstr>
      <vt:lpstr>부모 Component에서 자식 Component의 데이터 동기화</vt:lpstr>
      <vt:lpstr>외부 패키지 사용하기</vt:lpstr>
      <vt:lpstr>json-server &amp; axios 설치</vt:lpstr>
      <vt:lpstr>조회 화면 (from json-server)</vt:lpstr>
      <vt:lpstr>slot</vt:lpstr>
      <vt:lpstr>provide &amp; Inject</vt:lpstr>
      <vt:lpstr>Mixin</vt:lpstr>
      <vt:lpstr>Mixin – global 등록</vt:lpstr>
      <vt:lpstr>Composition API (0)</vt:lpstr>
      <vt:lpstr>Composition API (1)</vt:lpstr>
      <vt:lpstr>Composition API (2)</vt:lpstr>
      <vt:lpstr>Composition API (3)</vt:lpstr>
      <vt:lpstr>Composition API (4)</vt:lpstr>
      <vt:lpstr>Composition API (5)</vt:lpstr>
      <vt:lpstr>Custom Directives</vt:lpstr>
      <vt:lpstr>VUEX (Ver 4)</vt:lpstr>
      <vt:lpstr>SSR : Server Side Rendering</vt:lpstr>
      <vt:lpstr>React &amp; express</vt:lpstr>
      <vt:lpstr>React에서 Proxy server 설정</vt:lpstr>
      <vt:lpstr>실습 II : http://localhost:8080</vt:lpstr>
      <vt:lpstr>실습 II : http://localhost:8080/day/1</vt:lpstr>
      <vt:lpstr>실습 II : http://localhost:8080/day/2</vt:lpstr>
      <vt:lpstr>실습 II : http://localhost:8080/day/3</vt:lpstr>
      <vt:lpstr>실습 II : http://localhost:8080/create_word</vt:lpstr>
      <vt:lpstr>실습 II : http://localhost:8080/create_day</vt:lpstr>
      <vt:lpstr>실습 II : http://localhost:8080/create_day</vt:lpstr>
      <vt:lpstr>실습 II : Component 구성</vt:lpstr>
      <vt:lpstr>실습 II : 실습 준비 (/src/db/data.json) (/src/index.css : 카톡 송부)</vt:lpstr>
      <vt:lpstr>json-server</vt:lpstr>
      <vt:lpstr>React Router</vt:lpstr>
      <vt:lpstr>실습 II : App.js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</dc:title>
  <dc:creator>Hong Anddy</dc:creator>
  <cp:lastModifiedBy>Anddy Hong</cp:lastModifiedBy>
  <cp:revision>830</cp:revision>
  <cp:lastPrinted>2021-03-17T04:33:50Z</cp:lastPrinted>
  <dcterms:created xsi:type="dcterms:W3CDTF">2020-06-16T01:53:29Z</dcterms:created>
  <dcterms:modified xsi:type="dcterms:W3CDTF">2021-08-18T10:52:43Z</dcterms:modified>
</cp:coreProperties>
</file>