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EAFB7-A0A1-44D6-B489-EF571E10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4081E-83A8-414F-A527-E28F0E4AB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D31F4-F8FD-4B07-AE3C-8D849A65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5EAE3-94B7-47D9-91E0-A056B24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14140-46D9-4E8F-B350-06CC2F4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E6153-D2B5-4DA9-8654-BA4D59CA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1D90-6BB6-4DB1-8BCC-2014C521B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B96E0-D93A-49E4-BE77-63F94CBE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553F9-2296-45E2-A54B-F6451E4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9B0DC-DEB3-4328-8908-3BDA2DD3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2C07-BE3C-4889-941F-29AE78371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708B8-9460-4DB7-8085-B8937CE8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4F32B-DB4F-4F43-96FD-EA85824F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C046A-135B-45C2-8217-06283CB7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9F201-CAF7-4773-8327-65999412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68B60-A850-4BE3-A1DD-BE861BE4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516C2-329B-4866-89D1-CF8F1911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01D98-D615-4434-B56D-AA28F988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4E62-6821-4FA3-97CC-ABF285B7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3BC89-23D8-40CA-8AEB-1F8F4AED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35B6-86F7-42A9-81EB-69BF0B14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3463D-E2A4-4D0C-AD1D-04C10DAB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7F63A-C717-44FF-9650-5F6604E2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9E21D-E529-41A4-8826-F71AD7BF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A3223-5F46-4380-A967-1A4754F0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6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4CE6-00FB-47A0-880A-B62EE452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56E2B-997C-48EA-9CB7-46F569467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F39AF-430F-47A1-A7EA-574D8681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0F075-9BB3-47FB-893D-7D5B9FA9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99BFC-3BB5-4E34-9CD6-E7E22F48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FA832-4BC0-43C3-A0B3-E365E857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79034-4C6D-4242-86F0-AEC10C11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E3CD9-7B43-4313-B950-3EABD0A0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E11B16-3A13-4294-AC54-07049976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17B997-B874-48E5-A323-F6580D991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2D984-3EDE-443D-B60C-014CDD34B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9616D3-ADC4-439C-9DC3-2F4B308B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0784A-C6EB-43EA-A17C-DA25E7BA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090D0-444D-430B-B546-1D64F76F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E684F-13AC-4308-A02D-0B34F08D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01D75-35B4-40A9-B22F-D271593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8FA89-C9B1-48E5-B399-A854B61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E0EEE-6A21-44D3-9F8C-627CF04A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2C582E-314E-4202-9F39-BCD75D3F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5D959C-C6E2-459C-9938-BE8A8551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84798-2D3B-4D5B-A3F2-A97F066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6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5223F-BF0D-46CC-BE5D-060D1ACF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7EA66-9975-4441-9F0D-224169AC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08A65-23CD-49F1-8918-82FAEADB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B7B28-66B2-4E0B-A56E-CD776604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30306-9CDD-46FE-8A23-ED3097E6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ED218-21A0-4667-8CCB-3C77539C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81F1E-2ECC-4C11-A657-CA6727AB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AE6696-273E-46D3-97D8-4172A250E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DEA73-228A-4C9B-9BF8-EB3678D4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651FE-6762-4DFA-93E0-4BBA84F7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4E7E8-5271-4E51-AD3C-522F23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28D54-2216-497A-A86F-1643C598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CCAF3A-B716-4884-9CD6-6856F938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2475C-0C2A-4EC8-85E7-790289A2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6AB93-8DCD-44B3-BD1C-2024F9E8A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1CAC-2366-4B4B-9877-E9B1E4D98A5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E18A1-819D-4BB4-A9DB-EC8F3BDB0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87076-D605-4822-97DB-D57FBC426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088B-B1C1-4F57-A28D-3637D18C7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5B2D-DC6D-47EC-9B5F-C82909A9D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App for CMS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16BB1-DFBE-41A2-9B5E-8F68053F2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pPr algn="r"/>
            <a:r>
              <a:rPr lang="en-US" altLang="ko-KR" dirty="0"/>
              <a:t>RACOS System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2021.08.02</a:t>
            </a:r>
          </a:p>
          <a:p>
            <a:pPr algn="r"/>
            <a:r>
              <a:rPr lang="ko-KR" altLang="en-US" dirty="0" err="1"/>
              <a:t>신재홍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42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9A5E-26CE-4BAE-B5FE-97F4A2CF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365126"/>
            <a:ext cx="11467323" cy="89840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Scenario</a:t>
            </a:r>
            <a:r>
              <a:rPr lang="ko-KR" altLang="en-US" sz="3200" dirty="0"/>
              <a:t> </a:t>
            </a:r>
            <a:r>
              <a:rPr lang="en-US" altLang="ko-KR" sz="3200" dirty="0"/>
              <a:t>for</a:t>
            </a:r>
            <a:r>
              <a:rPr lang="ko-KR" altLang="en-US" sz="3200" dirty="0"/>
              <a:t> </a:t>
            </a:r>
            <a:r>
              <a:rPr lang="en-US" altLang="ko-KR" sz="3200" dirty="0"/>
              <a:t>Mobile Web App</a:t>
            </a:r>
            <a:endParaRPr lang="ko-KR" altLang="en-US" sz="32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C7ABD15-4E54-4835-B018-CE5DD6AE4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733019"/>
              </p:ext>
            </p:extLst>
          </p:nvPr>
        </p:nvGraphicFramePr>
        <p:xfrm>
          <a:off x="382555" y="1463675"/>
          <a:ext cx="11448661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47">
                  <a:extLst>
                    <a:ext uri="{9D8B030D-6E8A-4147-A177-3AD203B41FA5}">
                      <a16:colId xmlns:a16="http://schemas.microsoft.com/office/drawing/2014/main" val="3542171256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4228636552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48832372"/>
                    </a:ext>
                  </a:extLst>
                </a:gridCol>
                <a:gridCol w="4214553">
                  <a:extLst>
                    <a:ext uri="{9D8B030D-6E8A-4147-A177-3AD203B41FA5}">
                      <a16:colId xmlns:a16="http://schemas.microsoft.com/office/drawing/2014/main" val="2104425199"/>
                    </a:ext>
                  </a:extLst>
                </a:gridCol>
                <a:gridCol w="4150256">
                  <a:extLst>
                    <a:ext uri="{9D8B030D-6E8A-4147-A177-3AD203B41FA5}">
                      <a16:colId xmlns:a16="http://schemas.microsoft.com/office/drawing/2014/main" val="85370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From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To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Action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Remark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0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호텔 시스템 </a:t>
                      </a:r>
                      <a:r>
                        <a:rPr lang="en-US" altLang="ko-KR" sz="1200" dirty="0"/>
                        <a:t>(Mobile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Web)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정보를 전달한다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 또는 유사 매체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2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 발급을 요청한다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CMS</a:t>
                      </a:r>
                      <a:r>
                        <a:rPr lang="ko-KR" altLang="en-US" sz="1200" dirty="0"/>
                        <a:t>로 예약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전화번호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및 체크인 정보 전달되어야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5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CMS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 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 정보가 있는 </a:t>
                      </a:r>
                      <a:r>
                        <a:rPr lang="en-US" altLang="ko-KR" sz="1200" dirty="0"/>
                        <a:t>Web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정보를 문자로 전달한다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CMS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추가 개발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문자 전송 비용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83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 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ko-KR" altLang="en-US" sz="1200" dirty="0"/>
                        <a:t> 정보를 터치한다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44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 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 App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Url</a:t>
                      </a:r>
                      <a:r>
                        <a:rPr lang="ko-KR" altLang="en-US" sz="1200" dirty="0"/>
                        <a:t>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접근하여 </a:t>
                      </a:r>
                      <a:r>
                        <a:rPr lang="en-US" altLang="ko-KR" sz="1200" dirty="0"/>
                        <a:t>Mobile Web </a:t>
                      </a:r>
                      <a:r>
                        <a:rPr lang="ko-KR" altLang="en-US" sz="1200" dirty="0"/>
                        <a:t>화면이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 App</a:t>
                      </a:r>
                      <a:r>
                        <a:rPr lang="ko-KR" altLang="en-US" sz="1200" dirty="0"/>
                        <a:t>에 필요한 정보가 </a:t>
                      </a:r>
                      <a:r>
                        <a:rPr lang="en-US" altLang="ko-KR" sz="1200" dirty="0"/>
                        <a:t>Fill in </a:t>
                      </a:r>
                      <a:r>
                        <a:rPr lang="ko-KR" altLang="en-US" sz="1200" dirty="0"/>
                        <a:t>되어 있는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12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Guest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 App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 App</a:t>
                      </a:r>
                      <a:r>
                        <a:rPr lang="ko-KR" altLang="en-US" sz="1200" dirty="0"/>
                        <a:t>에 표시된 키를 터치한다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App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신규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6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 App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MWS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통해 전달된 내용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MWS(Mobile Web Server)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신규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5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MWS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DoorLock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키 정보</a:t>
                      </a:r>
                      <a:r>
                        <a:rPr lang="en-US" altLang="ko-KR" sz="1200" dirty="0"/>
                        <a:t>” </a:t>
                      </a:r>
                      <a:r>
                        <a:rPr lang="ko-KR" altLang="en-US" sz="1200" dirty="0" err="1"/>
                        <a:t>도어락에</a:t>
                      </a:r>
                      <a:r>
                        <a:rPr lang="ko-KR" altLang="en-US" sz="1200" dirty="0"/>
                        <a:t> 전달한다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F/W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에 기존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RF(NFC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포함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), BLE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외에 추가로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WIFI, 485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를 통해 키 정보 전달 체계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추가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44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DoorLock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전달된 </a:t>
                      </a: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키 정보</a:t>
                      </a:r>
                      <a:r>
                        <a:rPr lang="en-US" altLang="ko-KR" sz="1200" dirty="0"/>
                        <a:t>”</a:t>
                      </a:r>
                      <a:r>
                        <a:rPr lang="ko-KR" altLang="en-US" sz="1200" dirty="0"/>
                        <a:t>로 판단하여 문을 연다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생각 풍선: 구름 모양 61">
            <a:extLst>
              <a:ext uri="{FF2B5EF4-FFF2-40B4-BE49-F238E27FC236}">
                <a16:creationId xmlns:a16="http://schemas.microsoft.com/office/drawing/2014/main" id="{2345AD6B-9D9C-42F1-9D09-96FA3C9CC3C4}"/>
              </a:ext>
            </a:extLst>
          </p:cNvPr>
          <p:cNvSpPr/>
          <p:nvPr/>
        </p:nvSpPr>
        <p:spPr>
          <a:xfrm>
            <a:off x="7396292" y="1853659"/>
            <a:ext cx="2493039" cy="4541507"/>
          </a:xfrm>
          <a:prstGeom prst="cloudCallout">
            <a:avLst>
              <a:gd name="adj1" fmla="val 1745"/>
              <a:gd name="adj2" fmla="val 499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WIFI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사설망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BD39F6-3F02-4D9E-9FC5-05E8F4D9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7" y="288054"/>
            <a:ext cx="11325884" cy="869088"/>
          </a:xfrm>
        </p:spPr>
        <p:txBody>
          <a:bodyPr/>
          <a:lstStyle/>
          <a:p>
            <a:r>
              <a:rPr lang="en-US" altLang="ko-KR" dirty="0"/>
              <a:t>System Architecture for Web App</a:t>
            </a:r>
            <a:endParaRPr lang="ko-KR" altLang="en-US" sz="2400" dirty="0"/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6604F8FF-3C43-4D5B-900E-78A1212C9BB0}"/>
              </a:ext>
            </a:extLst>
          </p:cNvPr>
          <p:cNvGrpSpPr/>
          <p:nvPr/>
        </p:nvGrpSpPr>
        <p:grpSpPr>
          <a:xfrm>
            <a:off x="315687" y="1321806"/>
            <a:ext cx="11625942" cy="5394680"/>
            <a:chOff x="315687" y="1321806"/>
            <a:chExt cx="11625942" cy="5394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EC2BACA-FE6E-4DE7-9612-7DDC716BC730}"/>
                </a:ext>
              </a:extLst>
            </p:cNvPr>
            <p:cNvSpPr/>
            <p:nvPr/>
          </p:nvSpPr>
          <p:spPr>
            <a:xfrm>
              <a:off x="661237" y="2657055"/>
              <a:ext cx="6437397" cy="273771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ko-KR" sz="2400" b="1" dirty="0"/>
                <a:t>CMS</a:t>
              </a:r>
              <a:endParaRPr lang="ko-KR" altLang="en-US" sz="16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4C5ED-6736-4308-8033-4D615B2E02A4}"/>
                </a:ext>
              </a:extLst>
            </p:cNvPr>
            <p:cNvSpPr/>
            <p:nvPr/>
          </p:nvSpPr>
          <p:spPr>
            <a:xfrm>
              <a:off x="5478918" y="1469798"/>
              <a:ext cx="1199480" cy="689214"/>
            </a:xfrm>
            <a:prstGeom prst="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PMS</a:t>
              </a:r>
            </a:p>
          </p:txBody>
        </p:sp>
        <p:sp>
          <p:nvSpPr>
            <p:cNvPr id="15" name="순서도: 자기 디스크 14">
              <a:extLst>
                <a:ext uri="{FF2B5EF4-FFF2-40B4-BE49-F238E27FC236}">
                  <a16:creationId xmlns:a16="http://schemas.microsoft.com/office/drawing/2014/main" id="{F5366346-7034-4FA6-9C9C-79FB1F6D4B10}"/>
                </a:ext>
              </a:extLst>
            </p:cNvPr>
            <p:cNvSpPr/>
            <p:nvPr/>
          </p:nvSpPr>
          <p:spPr>
            <a:xfrm>
              <a:off x="3527674" y="4841671"/>
              <a:ext cx="456635" cy="391563"/>
            </a:xfrm>
            <a:prstGeom prst="flowChartMagneticDisk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DB</a:t>
              </a:r>
              <a:endParaRPr lang="ko-KR" altLang="en-US" sz="1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2D91C6D-13FB-418D-BB91-67BEA572A4BE}"/>
                </a:ext>
              </a:extLst>
            </p:cNvPr>
            <p:cNvSpPr/>
            <p:nvPr/>
          </p:nvSpPr>
          <p:spPr>
            <a:xfrm>
              <a:off x="3103253" y="3921920"/>
              <a:ext cx="1301859" cy="538116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CMS</a:t>
              </a:r>
            </a:p>
            <a:p>
              <a:pPr algn="ctr"/>
              <a:r>
                <a:rPr lang="en-US" altLang="ko-KR" sz="1400" b="1" dirty="0"/>
                <a:t>Core</a:t>
              </a:r>
              <a:endParaRPr lang="ko-KR" altLang="en-US" sz="1400" b="1" dirty="0"/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EB9DE57E-466D-452A-B317-86EAB8AE8318}"/>
                </a:ext>
              </a:extLst>
            </p:cNvPr>
            <p:cNvSpPr/>
            <p:nvPr/>
          </p:nvSpPr>
          <p:spPr>
            <a:xfrm>
              <a:off x="3148466" y="3051465"/>
              <a:ext cx="1201584" cy="659565"/>
            </a:xfrm>
            <a:prstGeom prst="flowChartAlternateProcess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PMS</a:t>
              </a:r>
            </a:p>
            <a:p>
              <a:pPr algn="ctr"/>
              <a:r>
                <a:rPr lang="en-US" altLang="ko-KR" sz="1200" dirty="0"/>
                <a:t>interface</a:t>
              </a:r>
              <a:endParaRPr lang="ko-KR" altLang="en-US" sz="12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AE76439F-D7FF-42AF-B025-F34A901CFC20}"/>
                </a:ext>
              </a:extLst>
            </p:cNvPr>
            <p:cNvSpPr/>
            <p:nvPr/>
          </p:nvSpPr>
          <p:spPr>
            <a:xfrm>
              <a:off x="1174464" y="3312723"/>
              <a:ext cx="1201584" cy="659565"/>
            </a:xfrm>
            <a:prstGeom prst="flowChartAlternateProcess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Encoder</a:t>
              </a:r>
            </a:p>
            <a:p>
              <a:pPr algn="ctr"/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C5AB840F-909D-4F8D-9225-0A9E38A08BE7}"/>
                </a:ext>
              </a:extLst>
            </p:cNvPr>
            <p:cNvSpPr/>
            <p:nvPr/>
          </p:nvSpPr>
          <p:spPr>
            <a:xfrm>
              <a:off x="1174464" y="4450037"/>
              <a:ext cx="1201584" cy="659565"/>
            </a:xfrm>
            <a:prstGeom prst="flowChartAlternateProcess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HHT</a:t>
              </a:r>
            </a:p>
            <a:p>
              <a:pPr algn="ctr"/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CC8585-C12F-4B8F-90DA-3995BF17466A}"/>
                </a:ext>
              </a:extLst>
            </p:cNvPr>
            <p:cNvSpPr/>
            <p:nvPr/>
          </p:nvSpPr>
          <p:spPr>
            <a:xfrm>
              <a:off x="4289387" y="5706638"/>
              <a:ext cx="893928" cy="42600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Special Readers</a:t>
              </a:r>
              <a:endParaRPr lang="ko-KR" altLang="en-US" sz="1200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B3DE3D-9D79-4297-B8B6-D48C3B85D1E7}"/>
                </a:ext>
              </a:extLst>
            </p:cNvPr>
            <p:cNvSpPr/>
            <p:nvPr/>
          </p:nvSpPr>
          <p:spPr>
            <a:xfrm>
              <a:off x="5675817" y="5737676"/>
              <a:ext cx="916802" cy="37369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Door</a:t>
              </a:r>
            </a:p>
            <a:p>
              <a:pPr algn="ctr"/>
              <a:r>
                <a:rPr lang="en-US" altLang="ko-KR" sz="1200" b="1" dirty="0"/>
                <a:t>Locks</a:t>
              </a:r>
              <a:endParaRPr lang="ko-KR" altLang="en-US" sz="1200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6B66EBC-7151-430B-8261-98C4C0F5CFE6}"/>
                </a:ext>
              </a:extLst>
            </p:cNvPr>
            <p:cNvSpPr/>
            <p:nvPr/>
          </p:nvSpPr>
          <p:spPr>
            <a:xfrm>
              <a:off x="813638" y="1688307"/>
              <a:ext cx="1321806" cy="37369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Encoder</a:t>
              </a:r>
              <a:endParaRPr lang="ko-KR" altLang="en-US" sz="14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7D2EEC-B9D8-4414-9987-A8B7D896DDC1}"/>
                </a:ext>
              </a:extLst>
            </p:cNvPr>
            <p:cNvSpPr/>
            <p:nvPr/>
          </p:nvSpPr>
          <p:spPr>
            <a:xfrm>
              <a:off x="966038" y="1840707"/>
              <a:ext cx="1321806" cy="37369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Encoder</a:t>
              </a:r>
              <a:endParaRPr lang="ko-KR" altLang="en-US" sz="1400" b="1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560AEB9-2922-4A1C-AA80-2003E020790F}"/>
                </a:ext>
              </a:extLst>
            </p:cNvPr>
            <p:cNvSpPr/>
            <p:nvPr/>
          </p:nvSpPr>
          <p:spPr>
            <a:xfrm>
              <a:off x="1118438" y="1993107"/>
              <a:ext cx="1321806" cy="37369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Encoder</a:t>
              </a:r>
              <a:endParaRPr lang="ko-KR" altLang="en-US" sz="14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391DE5-0D4F-4AED-831C-9FF4A78CDDD5}"/>
                </a:ext>
              </a:extLst>
            </p:cNvPr>
            <p:cNvSpPr/>
            <p:nvPr/>
          </p:nvSpPr>
          <p:spPr>
            <a:xfrm>
              <a:off x="1299949" y="5730892"/>
              <a:ext cx="950614" cy="45218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HHT</a:t>
              </a:r>
              <a:endParaRPr lang="ko-KR" altLang="en-US" sz="1600" b="1" dirty="0"/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0CD52EE0-A343-4DC4-8432-C35E17AC66F8}"/>
                </a:ext>
              </a:extLst>
            </p:cNvPr>
            <p:cNvSpPr/>
            <p:nvPr/>
          </p:nvSpPr>
          <p:spPr>
            <a:xfrm>
              <a:off x="5093174" y="3312723"/>
              <a:ext cx="1201585" cy="659565"/>
            </a:xfrm>
            <a:prstGeom prst="flowChartAlternate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Mobile Web</a:t>
              </a:r>
            </a:p>
            <a:p>
              <a:pPr algn="ctr"/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4FBBD67-9949-464E-AA70-CDB03F343307}"/>
                </a:ext>
              </a:extLst>
            </p:cNvPr>
            <p:cNvCxnSpPr>
              <a:cxnSpLocks/>
              <a:stCxn id="23" idx="2"/>
              <a:endCxn id="37" idx="0"/>
            </p:cNvCxnSpPr>
            <p:nvPr/>
          </p:nvCxnSpPr>
          <p:spPr>
            <a:xfrm>
              <a:off x="1775256" y="5109602"/>
              <a:ext cx="0" cy="62129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96D0D0A8-23A3-4DA5-9CF5-BF2788BA037C}"/>
                </a:ext>
              </a:extLst>
            </p:cNvPr>
            <p:cNvSpPr/>
            <p:nvPr/>
          </p:nvSpPr>
          <p:spPr>
            <a:xfrm>
              <a:off x="5076141" y="4470331"/>
              <a:ext cx="1201585" cy="659565"/>
            </a:xfrm>
            <a:prstGeom prst="flowChartAlternateProcess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Reader</a:t>
              </a:r>
            </a:p>
            <a:p>
              <a:pPr algn="ctr"/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B34B271-9FE3-4AC5-816A-4450774CFDCC}"/>
                </a:ext>
              </a:extLst>
            </p:cNvPr>
            <p:cNvCxnSpPr>
              <a:cxnSpLocks/>
              <a:stCxn id="21" idx="0"/>
              <a:endCxn id="36" idx="2"/>
            </p:cNvCxnSpPr>
            <p:nvPr/>
          </p:nvCxnSpPr>
          <p:spPr>
            <a:xfrm flipV="1">
              <a:off x="1775256" y="2366799"/>
              <a:ext cx="4085" cy="94592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BEA9060-0636-4CAE-8FA2-13DFD207A954}"/>
                </a:ext>
              </a:extLst>
            </p:cNvPr>
            <p:cNvCxnSpPr>
              <a:cxnSpLocks/>
              <a:stCxn id="32" idx="0"/>
              <a:endCxn id="24" idx="2"/>
            </p:cNvCxnSpPr>
            <p:nvPr/>
          </p:nvCxnSpPr>
          <p:spPr>
            <a:xfrm flipH="1" flipV="1">
              <a:off x="5676934" y="5129896"/>
              <a:ext cx="457284" cy="60778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3EBD6D3-DBFD-4155-B203-A39C5F7B1A2A}"/>
                </a:ext>
              </a:extLst>
            </p:cNvPr>
            <p:cNvCxnSpPr>
              <a:cxnSpLocks/>
              <a:stCxn id="18" idx="2"/>
              <a:endCxn id="15" idx="1"/>
            </p:cNvCxnSpPr>
            <p:nvPr/>
          </p:nvCxnSpPr>
          <p:spPr>
            <a:xfrm>
              <a:off x="3754183" y="4460036"/>
              <a:ext cx="1809" cy="381635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2A0DF22A-13DA-446F-A161-830C93BDE788}"/>
                </a:ext>
              </a:extLst>
            </p:cNvPr>
            <p:cNvCxnSpPr>
              <a:cxnSpLocks/>
              <a:stCxn id="21" idx="3"/>
              <a:endCxn id="18" idx="1"/>
            </p:cNvCxnSpPr>
            <p:nvPr/>
          </p:nvCxnSpPr>
          <p:spPr>
            <a:xfrm>
              <a:off x="2376048" y="3642506"/>
              <a:ext cx="727205" cy="548472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7DBE9A5C-C30C-4306-8F84-907D8AEC9208}"/>
                </a:ext>
              </a:extLst>
            </p:cNvPr>
            <p:cNvCxnSpPr>
              <a:cxnSpLocks/>
              <a:stCxn id="23" idx="3"/>
              <a:endCxn id="18" idx="1"/>
            </p:cNvCxnSpPr>
            <p:nvPr/>
          </p:nvCxnSpPr>
          <p:spPr>
            <a:xfrm flipV="1">
              <a:off x="2376048" y="4190978"/>
              <a:ext cx="727205" cy="588842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4FCA21-0970-44DE-9BE7-C0F4958B74D7}"/>
                </a:ext>
              </a:extLst>
            </p:cNvPr>
            <p:cNvCxnSpPr>
              <a:cxnSpLocks/>
              <a:stCxn id="24" idx="1"/>
              <a:endCxn id="18" idx="3"/>
            </p:cNvCxnSpPr>
            <p:nvPr/>
          </p:nvCxnSpPr>
          <p:spPr>
            <a:xfrm flipH="1" flipV="1">
              <a:off x="4405112" y="4190978"/>
              <a:ext cx="671029" cy="609136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1651DD24-D132-4BEE-83CD-2DF6D2DCB169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405112" y="3642506"/>
              <a:ext cx="688062" cy="548472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459A5746-8495-4248-9AF5-E1A1E0B06836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3749258" y="3711030"/>
              <a:ext cx="4925" cy="210890"/>
            </a:xfrm>
            <a:prstGeom prst="straightConnector1">
              <a:avLst/>
            </a:prstGeom>
            <a:ln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20209BCC-A1AC-4E87-B1D1-1DB2EE734109}"/>
                </a:ext>
              </a:extLst>
            </p:cNvPr>
            <p:cNvCxnSpPr>
              <a:cxnSpLocks/>
              <a:stCxn id="54" idx="0"/>
              <a:endCxn id="91" idx="0"/>
            </p:cNvCxnSpPr>
            <p:nvPr/>
          </p:nvCxnSpPr>
          <p:spPr>
            <a:xfrm rot="16200000" flipH="1">
              <a:off x="7870693" y="1167420"/>
              <a:ext cx="707334" cy="4520094"/>
            </a:xfrm>
            <a:prstGeom prst="bentConnector3">
              <a:avLst>
                <a:gd name="adj1" fmla="val -45246"/>
              </a:avLst>
            </a:prstGeom>
            <a:ln w="38100">
              <a:solidFill>
                <a:srgbClr val="00B05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760E492-16F6-460F-9DD6-90CF7C9C311D}"/>
                </a:ext>
              </a:extLst>
            </p:cNvPr>
            <p:cNvSpPr/>
            <p:nvPr/>
          </p:nvSpPr>
          <p:spPr>
            <a:xfrm>
              <a:off x="5755619" y="3073800"/>
              <a:ext cx="417388" cy="237204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5, 7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6E1658B-D314-467B-ABBC-72E169E5D427}"/>
                </a:ext>
              </a:extLst>
            </p:cNvPr>
            <p:cNvSpPr/>
            <p:nvPr/>
          </p:nvSpPr>
          <p:spPr>
            <a:xfrm>
              <a:off x="10275713" y="3781134"/>
              <a:ext cx="417388" cy="280858"/>
            </a:xfrm>
            <a:prstGeom prst="rect">
              <a:avLst/>
            </a:pr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5, 7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D8020A6-D36B-4955-8CD4-5CA39DCB3C4F}"/>
                </a:ext>
              </a:extLst>
            </p:cNvPr>
            <p:cNvSpPr/>
            <p:nvPr/>
          </p:nvSpPr>
          <p:spPr>
            <a:xfrm>
              <a:off x="6303073" y="3494261"/>
              <a:ext cx="441946" cy="260006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8, 9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470327C-857A-4187-A25A-AC7B201971E4}"/>
                </a:ext>
              </a:extLst>
            </p:cNvPr>
            <p:cNvSpPr/>
            <p:nvPr/>
          </p:nvSpPr>
          <p:spPr>
            <a:xfrm>
              <a:off x="5247994" y="3075519"/>
              <a:ext cx="417388" cy="237204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4, 6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709E3D16-42F4-43E6-9A7E-5FFA7F5CC877}"/>
                </a:ext>
              </a:extLst>
            </p:cNvPr>
            <p:cNvSpPr/>
            <p:nvPr/>
          </p:nvSpPr>
          <p:spPr>
            <a:xfrm>
              <a:off x="5057375" y="1537140"/>
              <a:ext cx="417388" cy="2372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B80C9E2-04C8-4E86-8331-B42DFBB5DEB3}"/>
                </a:ext>
              </a:extLst>
            </p:cNvPr>
            <p:cNvSpPr/>
            <p:nvPr/>
          </p:nvSpPr>
          <p:spPr>
            <a:xfrm>
              <a:off x="5057375" y="1853659"/>
              <a:ext cx="417388" cy="2372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5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68C5D692-B3A6-4EEE-AD21-7C51968184EA}"/>
                </a:ext>
              </a:extLst>
            </p:cNvPr>
            <p:cNvCxnSpPr>
              <a:cxnSpLocks/>
              <a:stCxn id="31" idx="0"/>
              <a:endCxn id="24" idx="2"/>
            </p:cNvCxnSpPr>
            <p:nvPr/>
          </p:nvCxnSpPr>
          <p:spPr>
            <a:xfrm flipV="1">
              <a:off x="4736351" y="5129896"/>
              <a:ext cx="940583" cy="57674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813757E1-C47B-4DB5-A8FB-71B98F272744}"/>
                </a:ext>
              </a:extLst>
            </p:cNvPr>
            <p:cNvSpPr/>
            <p:nvPr/>
          </p:nvSpPr>
          <p:spPr>
            <a:xfrm>
              <a:off x="3783010" y="2764575"/>
              <a:ext cx="425127" cy="280858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5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8EBB0872-7A7C-4B9E-B256-60DDB2036CD5}"/>
                </a:ext>
              </a:extLst>
            </p:cNvPr>
            <p:cNvSpPr/>
            <p:nvPr/>
          </p:nvSpPr>
          <p:spPr>
            <a:xfrm>
              <a:off x="3272789" y="2764574"/>
              <a:ext cx="425127" cy="280858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연결선: 꺾임 226">
              <a:extLst>
                <a:ext uri="{FF2B5EF4-FFF2-40B4-BE49-F238E27FC236}">
                  <a16:creationId xmlns:a16="http://schemas.microsoft.com/office/drawing/2014/main" id="{6D1ADABA-09F1-439A-923F-A62FDBFA297B}"/>
                </a:ext>
              </a:extLst>
            </p:cNvPr>
            <p:cNvCxnSpPr>
              <a:cxnSpLocks/>
              <a:stCxn id="226" idx="0"/>
              <a:endCxn id="213" idx="1"/>
            </p:cNvCxnSpPr>
            <p:nvPr/>
          </p:nvCxnSpPr>
          <p:spPr>
            <a:xfrm rot="5400000" flipH="1" flipV="1">
              <a:off x="3716948" y="1424147"/>
              <a:ext cx="1108832" cy="1572022"/>
            </a:xfrm>
            <a:prstGeom prst="bentConnector2">
              <a:avLst/>
            </a:prstGeom>
            <a:ln w="38100">
              <a:solidFill>
                <a:srgbClr val="00B0F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연결선: 꺾임 229">
              <a:extLst>
                <a:ext uri="{FF2B5EF4-FFF2-40B4-BE49-F238E27FC236}">
                  <a16:creationId xmlns:a16="http://schemas.microsoft.com/office/drawing/2014/main" id="{49F26C25-EC93-4235-9F3E-E75F6C72F066}"/>
                </a:ext>
              </a:extLst>
            </p:cNvPr>
            <p:cNvCxnSpPr>
              <a:cxnSpLocks/>
              <a:stCxn id="214" idx="1"/>
              <a:endCxn id="225" idx="0"/>
            </p:cNvCxnSpPr>
            <p:nvPr/>
          </p:nvCxnSpPr>
          <p:spPr>
            <a:xfrm rot="10800000" flipV="1">
              <a:off x="3995575" y="1972261"/>
              <a:ext cx="1061801" cy="792314"/>
            </a:xfrm>
            <a:prstGeom prst="bentConnector2">
              <a:avLst/>
            </a:prstGeom>
            <a:ln w="38100">
              <a:solidFill>
                <a:srgbClr val="00B0F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FCC5A773-0B51-4BC6-87C6-ABA96EE2E3E6}"/>
                </a:ext>
              </a:extLst>
            </p:cNvPr>
            <p:cNvSpPr/>
            <p:nvPr/>
          </p:nvSpPr>
          <p:spPr>
            <a:xfrm>
              <a:off x="10273437" y="5606877"/>
              <a:ext cx="1118491" cy="50449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WIFI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ACADB2A-5ABC-4379-82B9-EACB027ECBEF}"/>
                </a:ext>
              </a:extLst>
            </p:cNvPr>
            <p:cNvSpPr/>
            <p:nvPr/>
          </p:nvSpPr>
          <p:spPr>
            <a:xfrm>
              <a:off x="10273437" y="4397297"/>
              <a:ext cx="1118491" cy="12173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Mobile</a:t>
              </a:r>
            </a:p>
            <a:p>
              <a:pPr algn="ctr"/>
              <a:r>
                <a:rPr lang="en-US" altLang="ko-KR" sz="1200" dirty="0"/>
                <a:t>Web App</a:t>
              </a: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2DBAD90E-93B6-41B7-9049-240D8093A24A}"/>
                </a:ext>
              </a:extLst>
            </p:cNvPr>
            <p:cNvSpPr/>
            <p:nvPr/>
          </p:nvSpPr>
          <p:spPr>
            <a:xfrm>
              <a:off x="5828217" y="5890076"/>
              <a:ext cx="916802" cy="373692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Door</a:t>
              </a:r>
            </a:p>
            <a:p>
              <a:pPr algn="ctr"/>
              <a:r>
                <a:rPr lang="en-US" altLang="ko-KR" sz="1200" b="1" dirty="0"/>
                <a:t>Lock</a:t>
              </a:r>
              <a:endParaRPr lang="ko-KR" altLang="en-US" sz="1200" b="1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A10688D-F857-48FB-9581-231B59519167}"/>
                </a:ext>
              </a:extLst>
            </p:cNvPr>
            <p:cNvSpPr/>
            <p:nvPr/>
          </p:nvSpPr>
          <p:spPr>
            <a:xfrm>
              <a:off x="4441787" y="5859038"/>
              <a:ext cx="893928" cy="42600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Special Reader</a:t>
              </a:r>
              <a:endParaRPr lang="ko-KR" altLang="en-US" sz="1200" b="1" dirty="0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AA6CDBAD-1FF8-4912-B02E-DACFBC40DD5E}"/>
                </a:ext>
              </a:extLst>
            </p:cNvPr>
            <p:cNvSpPr/>
            <p:nvPr/>
          </p:nvSpPr>
          <p:spPr>
            <a:xfrm>
              <a:off x="3986507" y="5539046"/>
              <a:ext cx="3144893" cy="8581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그래픽 251" descr="스마트폰">
              <a:extLst>
                <a:ext uri="{FF2B5EF4-FFF2-40B4-BE49-F238E27FC236}">
                  <a16:creationId xmlns:a16="http://schemas.microsoft.com/office/drawing/2014/main" id="{838A472C-E584-4BA8-9D23-60072A6E661D}"/>
                </a:ext>
              </a:extLst>
            </p:cNvPr>
            <p:cNvSpPr/>
            <p:nvPr/>
          </p:nvSpPr>
          <p:spPr>
            <a:xfrm>
              <a:off x="10034782" y="4049061"/>
              <a:ext cx="1557399" cy="2413140"/>
            </a:xfrm>
            <a:custGeom>
              <a:avLst/>
              <a:gdLst>
                <a:gd name="connsiteX0" fmla="*/ 1362932 w 1557398"/>
                <a:gd name="connsiteY0" fmla="*/ 2084561 h 2413139"/>
                <a:gd name="connsiteX1" fmla="*/ 218721 w 1557398"/>
                <a:gd name="connsiteY1" fmla="*/ 2084561 h 2413139"/>
                <a:gd name="connsiteX2" fmla="*/ 218721 w 1557398"/>
                <a:gd name="connsiteY2" fmla="*/ 349269 h 2413139"/>
                <a:gd name="connsiteX3" fmla="*/ 1362932 w 1557398"/>
                <a:gd name="connsiteY3" fmla="*/ 349269 h 2413139"/>
                <a:gd name="connsiteX4" fmla="*/ 1362932 w 1557398"/>
                <a:gd name="connsiteY4" fmla="*/ 2084561 h 2413139"/>
                <a:gd name="connsiteX5" fmla="*/ 663692 w 1557398"/>
                <a:gd name="connsiteY5" fmla="*/ 132358 h 2413139"/>
                <a:gd name="connsiteX6" fmla="*/ 917961 w 1557398"/>
                <a:gd name="connsiteY6" fmla="*/ 132358 h 2413139"/>
                <a:gd name="connsiteX7" fmla="*/ 981528 w 1557398"/>
                <a:gd name="connsiteY7" fmla="*/ 186586 h 2413139"/>
                <a:gd name="connsiteX8" fmla="*/ 917961 w 1557398"/>
                <a:gd name="connsiteY8" fmla="*/ 240814 h 2413139"/>
                <a:gd name="connsiteX9" fmla="*/ 663692 w 1557398"/>
                <a:gd name="connsiteY9" fmla="*/ 240814 h 2413139"/>
                <a:gd name="connsiteX10" fmla="*/ 600124 w 1557398"/>
                <a:gd name="connsiteY10" fmla="*/ 186586 h 2413139"/>
                <a:gd name="connsiteX11" fmla="*/ 663692 w 1557398"/>
                <a:gd name="connsiteY11" fmla="*/ 132358 h 2413139"/>
                <a:gd name="connsiteX12" fmla="*/ 1490066 w 1557398"/>
                <a:gd name="connsiteY12" fmla="*/ 23902 h 2413139"/>
                <a:gd name="connsiteX13" fmla="*/ 91586 w 1557398"/>
                <a:gd name="connsiteY13" fmla="*/ 23902 h 2413139"/>
                <a:gd name="connsiteX14" fmla="*/ 28019 w 1557398"/>
                <a:gd name="connsiteY14" fmla="*/ 78130 h 2413139"/>
                <a:gd name="connsiteX15" fmla="*/ 28019 w 1557398"/>
                <a:gd name="connsiteY15" fmla="*/ 2355700 h 2413139"/>
                <a:gd name="connsiteX16" fmla="*/ 91586 w 1557398"/>
                <a:gd name="connsiteY16" fmla="*/ 2409928 h 2413139"/>
                <a:gd name="connsiteX17" fmla="*/ 1490066 w 1557398"/>
                <a:gd name="connsiteY17" fmla="*/ 2409928 h 2413139"/>
                <a:gd name="connsiteX18" fmla="*/ 1553634 w 1557398"/>
                <a:gd name="connsiteY18" fmla="*/ 2355700 h 2413139"/>
                <a:gd name="connsiteX19" fmla="*/ 1553634 w 1557398"/>
                <a:gd name="connsiteY19" fmla="*/ 78130 h 2413139"/>
                <a:gd name="connsiteX20" fmla="*/ 1490066 w 1557398"/>
                <a:gd name="connsiteY20" fmla="*/ 23902 h 241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57398" h="2413139">
                  <a:moveTo>
                    <a:pt x="1362932" y="2084561"/>
                  </a:moveTo>
                  <a:lnTo>
                    <a:pt x="218721" y="2084561"/>
                  </a:lnTo>
                  <a:lnTo>
                    <a:pt x="218721" y="349269"/>
                  </a:lnTo>
                  <a:lnTo>
                    <a:pt x="1362932" y="349269"/>
                  </a:lnTo>
                  <a:lnTo>
                    <a:pt x="1362932" y="2084561"/>
                  </a:lnTo>
                  <a:close/>
                  <a:moveTo>
                    <a:pt x="663692" y="132358"/>
                  </a:moveTo>
                  <a:lnTo>
                    <a:pt x="917961" y="132358"/>
                  </a:lnTo>
                  <a:cubicBezTo>
                    <a:pt x="952923" y="132358"/>
                    <a:pt x="981528" y="156760"/>
                    <a:pt x="981528" y="186586"/>
                  </a:cubicBezTo>
                  <a:cubicBezTo>
                    <a:pt x="981528" y="216411"/>
                    <a:pt x="952923" y="240814"/>
                    <a:pt x="917961" y="240814"/>
                  </a:cubicBezTo>
                  <a:lnTo>
                    <a:pt x="663692" y="240814"/>
                  </a:lnTo>
                  <a:cubicBezTo>
                    <a:pt x="628730" y="240814"/>
                    <a:pt x="600124" y="216411"/>
                    <a:pt x="600124" y="186586"/>
                  </a:cubicBezTo>
                  <a:cubicBezTo>
                    <a:pt x="600124" y="156760"/>
                    <a:pt x="628730" y="132358"/>
                    <a:pt x="663692" y="132358"/>
                  </a:cubicBezTo>
                  <a:close/>
                  <a:moveTo>
                    <a:pt x="1490066" y="23902"/>
                  </a:moveTo>
                  <a:lnTo>
                    <a:pt x="91586" y="23902"/>
                  </a:lnTo>
                  <a:cubicBezTo>
                    <a:pt x="56624" y="23902"/>
                    <a:pt x="28019" y="48305"/>
                    <a:pt x="28019" y="78130"/>
                  </a:cubicBezTo>
                  <a:lnTo>
                    <a:pt x="28019" y="2355700"/>
                  </a:lnTo>
                  <a:cubicBezTo>
                    <a:pt x="28019" y="2385525"/>
                    <a:pt x="56624" y="2409928"/>
                    <a:pt x="91586" y="2409928"/>
                  </a:cubicBezTo>
                  <a:lnTo>
                    <a:pt x="1490066" y="2409928"/>
                  </a:lnTo>
                  <a:cubicBezTo>
                    <a:pt x="1525028" y="2409928"/>
                    <a:pt x="1553634" y="2385525"/>
                    <a:pt x="1553634" y="2355700"/>
                  </a:cubicBezTo>
                  <a:lnTo>
                    <a:pt x="1553634" y="78130"/>
                  </a:lnTo>
                  <a:cubicBezTo>
                    <a:pt x="1553634" y="48305"/>
                    <a:pt x="1525028" y="23902"/>
                    <a:pt x="1490066" y="23902"/>
                  </a:cubicBezTo>
                  <a:close/>
                </a:path>
              </a:pathLst>
            </a:custGeom>
            <a:noFill/>
            <a:ln w="11196" cap="flat">
              <a:solidFill>
                <a:schemeClr val="tx1">
                  <a:lumMod val="9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6331882A-9EC3-4FA6-9AD2-6FA0FC925A21}"/>
                </a:ext>
              </a:extLst>
            </p:cNvPr>
            <p:cNvSpPr/>
            <p:nvPr/>
          </p:nvSpPr>
          <p:spPr>
            <a:xfrm>
              <a:off x="315687" y="1321806"/>
              <a:ext cx="11625942" cy="5394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4A85A7D8-D180-403D-BD36-6488FC340B2D}"/>
              </a:ext>
            </a:extLst>
          </p:cNvPr>
          <p:cNvCxnSpPr>
            <a:cxnSpLocks/>
            <a:stCxn id="81" idx="0"/>
            <a:endCxn id="168" idx="0"/>
          </p:cNvCxnSpPr>
          <p:nvPr/>
        </p:nvCxnSpPr>
        <p:spPr>
          <a:xfrm rot="16200000" flipV="1">
            <a:off x="7982680" y="549528"/>
            <a:ext cx="709107" cy="5761089"/>
          </a:xfrm>
          <a:prstGeom prst="bentConnector3">
            <a:avLst>
              <a:gd name="adj1" fmla="val 187335"/>
            </a:avLst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F00B94-1886-4155-8576-87E0B5D2A6EB}"/>
              </a:ext>
            </a:extLst>
          </p:cNvPr>
          <p:cNvSpPr/>
          <p:nvPr/>
        </p:nvSpPr>
        <p:spPr>
          <a:xfrm>
            <a:off x="11005213" y="3784626"/>
            <a:ext cx="425127" cy="280858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4, 6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E96B5EBC-4A73-4E67-8105-B3C6F33BB653}"/>
              </a:ext>
            </a:extLst>
          </p:cNvPr>
          <p:cNvCxnSpPr>
            <a:cxnSpLocks/>
            <a:stCxn id="297" idx="3"/>
            <a:endCxn id="115" idx="3"/>
          </p:cNvCxnSpPr>
          <p:nvPr/>
        </p:nvCxnSpPr>
        <p:spPr>
          <a:xfrm flipH="1" flipV="1">
            <a:off x="6745019" y="3624264"/>
            <a:ext cx="386381" cy="2343880"/>
          </a:xfrm>
          <a:prstGeom prst="bentConnector3">
            <a:avLst>
              <a:gd name="adj1" fmla="val -242036"/>
            </a:avLst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3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9A5E-26CE-4BAE-B5FE-97F4A2CF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365126"/>
            <a:ext cx="11467323" cy="89840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Pros</a:t>
            </a:r>
            <a:r>
              <a:rPr lang="ko-KR" altLang="en-US" sz="3200" dirty="0"/>
              <a:t> </a:t>
            </a:r>
            <a:r>
              <a:rPr lang="en-US" altLang="ko-KR" sz="3200" dirty="0"/>
              <a:t>&amp; Cons (</a:t>
            </a:r>
            <a:r>
              <a:rPr lang="ko-KR" altLang="en-US" sz="3200" dirty="0"/>
              <a:t>장단점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C7ABD15-4E54-4835-B018-CE5DD6AE4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66572"/>
              </p:ext>
            </p:extLst>
          </p:nvPr>
        </p:nvGraphicFramePr>
        <p:xfrm>
          <a:off x="382555" y="1463675"/>
          <a:ext cx="11404892" cy="363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110">
                  <a:extLst>
                    <a:ext uri="{9D8B030D-6E8A-4147-A177-3AD203B41FA5}">
                      <a16:colId xmlns:a16="http://schemas.microsoft.com/office/drawing/2014/main" val="2104425199"/>
                    </a:ext>
                  </a:extLst>
                </a:gridCol>
                <a:gridCol w="5735782">
                  <a:extLst>
                    <a:ext uri="{9D8B030D-6E8A-4147-A177-3AD203B41FA5}">
                      <a16:colId xmlns:a16="http://schemas.microsoft.com/office/drawing/2014/main" val="85370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Pros (</a:t>
                      </a:r>
                      <a:r>
                        <a:rPr lang="ko-KR" altLang="en-US" b="1" dirty="0"/>
                        <a:t>장점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Cons (</a:t>
                      </a:r>
                      <a:r>
                        <a:rPr lang="ko-KR" altLang="en-US" b="1" dirty="0"/>
                        <a:t>단점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0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휴대폰에 앱을 설치하지 않아도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휴대폰에 문자로 전달된 키 정보가 누출되어 악용될 수 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기존 </a:t>
                      </a:r>
                      <a:r>
                        <a:rPr lang="en-US" altLang="ko-KR" sz="1400" dirty="0"/>
                        <a:t>F/W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매카니즘을</a:t>
                      </a:r>
                      <a:r>
                        <a:rPr lang="ko-KR" altLang="en-US" sz="1400" dirty="0"/>
                        <a:t> 그대로 사용하기 때문에 카드키와 함께 사용 가능하다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원격지에서 문을 열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52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기본적으로 온라인시스템 기반이므로 다양한 추가 서비스 개발 가능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PMS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와 연동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키 발급 요청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주체가 없다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(PMS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에서 해 주어야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5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 발송 비용이 발생한다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83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통신을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 이용하는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Guest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Web App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 전에 사설망에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WIFI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접속을 하여야 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44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485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통신을 기반으로 하는 경우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안정성에 대한 확보 어려움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12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(MWS)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Down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시에는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Web App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으로는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도어락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시스템 접근 불가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61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시스템 설계 이후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도어락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반응속도에 대한 검증 필요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56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4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386</Words>
  <Application>Microsoft Office PowerPoint</Application>
  <PresentationFormat>와이드스크린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Web App for CMS </vt:lpstr>
      <vt:lpstr>Scenario for Mobile Web App</vt:lpstr>
      <vt:lpstr>System Architecture for Web App</vt:lpstr>
      <vt:lpstr>Pros &amp; Cons (장단점)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for CMS</dc:title>
  <dc:creator>Anddy Hong</dc:creator>
  <cp:lastModifiedBy>Anddy Hong</cp:lastModifiedBy>
  <cp:revision>23</cp:revision>
  <cp:lastPrinted>2021-08-01T03:20:20Z</cp:lastPrinted>
  <dcterms:created xsi:type="dcterms:W3CDTF">2021-07-30T07:30:11Z</dcterms:created>
  <dcterms:modified xsi:type="dcterms:W3CDTF">2021-08-01T03:52:50Z</dcterms:modified>
</cp:coreProperties>
</file>