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3"/>
  </p:notesMasterIdLst>
  <p:sldIdLst>
    <p:sldId id="256" r:id="rId2"/>
    <p:sldId id="346" r:id="rId3"/>
    <p:sldId id="257" r:id="rId4"/>
    <p:sldId id="258" r:id="rId5"/>
    <p:sldId id="267" r:id="rId6"/>
    <p:sldId id="262" r:id="rId7"/>
    <p:sldId id="268" r:id="rId8"/>
    <p:sldId id="269" r:id="rId9"/>
    <p:sldId id="270" r:id="rId10"/>
    <p:sldId id="271" r:id="rId11"/>
    <p:sldId id="272" r:id="rId12"/>
    <p:sldId id="273" r:id="rId13"/>
    <p:sldId id="274" r:id="rId14"/>
    <p:sldId id="275" r:id="rId15"/>
    <p:sldId id="276" r:id="rId16"/>
    <p:sldId id="277" r:id="rId17"/>
    <p:sldId id="297" r:id="rId18"/>
    <p:sldId id="295" r:id="rId19"/>
    <p:sldId id="296" r:id="rId20"/>
    <p:sldId id="259" r:id="rId21"/>
    <p:sldId id="278" r:id="rId22"/>
    <p:sldId id="279" r:id="rId23"/>
    <p:sldId id="280" r:id="rId24"/>
    <p:sldId id="281" r:id="rId25"/>
    <p:sldId id="298" r:id="rId26"/>
    <p:sldId id="285" r:id="rId27"/>
    <p:sldId id="299" r:id="rId28"/>
    <p:sldId id="282" r:id="rId29"/>
    <p:sldId id="300" r:id="rId30"/>
    <p:sldId id="301" r:id="rId31"/>
    <p:sldId id="302" r:id="rId32"/>
    <p:sldId id="303" r:id="rId33"/>
    <p:sldId id="283" r:id="rId34"/>
    <p:sldId id="304" r:id="rId35"/>
    <p:sldId id="305" r:id="rId36"/>
    <p:sldId id="284" r:id="rId37"/>
    <p:sldId id="306" r:id="rId38"/>
    <p:sldId id="307" r:id="rId39"/>
    <p:sldId id="308" r:id="rId40"/>
    <p:sldId id="309" r:id="rId41"/>
    <p:sldId id="310" r:id="rId42"/>
    <p:sldId id="286" r:id="rId43"/>
    <p:sldId id="311" r:id="rId44"/>
    <p:sldId id="312" r:id="rId45"/>
    <p:sldId id="313" r:id="rId46"/>
    <p:sldId id="314" r:id="rId47"/>
    <p:sldId id="372" r:id="rId48"/>
    <p:sldId id="373" r:id="rId49"/>
    <p:sldId id="374" r:id="rId50"/>
    <p:sldId id="315" r:id="rId51"/>
    <p:sldId id="316" r:id="rId52"/>
    <p:sldId id="317" r:id="rId53"/>
    <p:sldId id="318" r:id="rId54"/>
    <p:sldId id="319" r:id="rId55"/>
    <p:sldId id="320" r:id="rId56"/>
    <p:sldId id="321" r:id="rId57"/>
    <p:sldId id="287" r:id="rId58"/>
    <p:sldId id="288" r:id="rId59"/>
    <p:sldId id="323" r:id="rId60"/>
    <p:sldId id="324" r:id="rId61"/>
    <p:sldId id="325" r:id="rId62"/>
    <p:sldId id="326" r:id="rId63"/>
    <p:sldId id="327" r:id="rId64"/>
    <p:sldId id="328" r:id="rId65"/>
    <p:sldId id="329" r:id="rId66"/>
    <p:sldId id="330" r:id="rId67"/>
    <p:sldId id="331" r:id="rId68"/>
    <p:sldId id="322" r:id="rId69"/>
    <p:sldId id="332" r:id="rId70"/>
    <p:sldId id="334" r:id="rId71"/>
    <p:sldId id="335" r:id="rId72"/>
    <p:sldId id="333" r:id="rId73"/>
    <p:sldId id="336" r:id="rId74"/>
    <p:sldId id="289" r:id="rId75"/>
    <p:sldId id="337" r:id="rId76"/>
    <p:sldId id="338" r:id="rId77"/>
    <p:sldId id="339" r:id="rId78"/>
    <p:sldId id="340" r:id="rId79"/>
    <p:sldId id="341" r:id="rId80"/>
    <p:sldId id="342" r:id="rId81"/>
    <p:sldId id="343" r:id="rId82"/>
    <p:sldId id="344" r:id="rId83"/>
    <p:sldId id="345" r:id="rId84"/>
    <p:sldId id="347" r:id="rId85"/>
    <p:sldId id="290" r:id="rId86"/>
    <p:sldId id="348" r:id="rId87"/>
    <p:sldId id="291" r:id="rId88"/>
    <p:sldId id="292" r:id="rId89"/>
    <p:sldId id="293" r:id="rId90"/>
    <p:sldId id="350" r:id="rId91"/>
    <p:sldId id="351" r:id="rId92"/>
    <p:sldId id="294" r:id="rId93"/>
    <p:sldId id="352" r:id="rId94"/>
    <p:sldId id="353" r:id="rId95"/>
    <p:sldId id="354" r:id="rId96"/>
    <p:sldId id="355" r:id="rId97"/>
    <p:sldId id="356" r:id="rId98"/>
    <p:sldId id="357" r:id="rId99"/>
    <p:sldId id="358" r:id="rId100"/>
    <p:sldId id="359" r:id="rId101"/>
    <p:sldId id="360" r:id="rId102"/>
    <p:sldId id="362" r:id="rId103"/>
    <p:sldId id="364" r:id="rId104"/>
    <p:sldId id="363" r:id="rId105"/>
    <p:sldId id="365" r:id="rId106"/>
    <p:sldId id="366" r:id="rId107"/>
    <p:sldId id="367" r:id="rId108"/>
    <p:sldId id="368" r:id="rId109"/>
    <p:sldId id="369" r:id="rId110"/>
    <p:sldId id="370" r:id="rId111"/>
    <p:sldId id="371" r:id="rId112"/>
    <p:sldId id="375" r:id="rId113"/>
    <p:sldId id="376" r:id="rId114"/>
    <p:sldId id="377" r:id="rId115"/>
    <p:sldId id="378" r:id="rId116"/>
    <p:sldId id="379" r:id="rId117"/>
    <p:sldId id="380" r:id="rId118"/>
    <p:sldId id="381" r:id="rId119"/>
    <p:sldId id="382"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7" r:id="rId143"/>
    <p:sldId id="405" r:id="rId144"/>
    <p:sldId id="406" r:id="rId145"/>
    <p:sldId id="408" r:id="rId146"/>
    <p:sldId id="409" r:id="rId147"/>
    <p:sldId id="410" r:id="rId148"/>
    <p:sldId id="411" r:id="rId149"/>
    <p:sldId id="412" r:id="rId150"/>
    <p:sldId id="413" r:id="rId151"/>
    <p:sldId id="414" r:id="rId152"/>
    <p:sldId id="415" r:id="rId153"/>
    <p:sldId id="416" r:id="rId154"/>
    <p:sldId id="417" r:id="rId155"/>
    <p:sldId id="420" r:id="rId156"/>
    <p:sldId id="419" r:id="rId157"/>
    <p:sldId id="421" r:id="rId158"/>
    <p:sldId id="422" r:id="rId159"/>
    <p:sldId id="423" r:id="rId160"/>
    <p:sldId id="424" r:id="rId161"/>
    <p:sldId id="425" r:id="rId162"/>
    <p:sldId id="426" r:id="rId163"/>
    <p:sldId id="427" r:id="rId164"/>
    <p:sldId id="428" r:id="rId165"/>
    <p:sldId id="429" r:id="rId166"/>
    <p:sldId id="430" r:id="rId167"/>
    <p:sldId id="431" r:id="rId168"/>
    <p:sldId id="432" r:id="rId169"/>
    <p:sldId id="433" r:id="rId170"/>
    <p:sldId id="434" r:id="rId171"/>
    <p:sldId id="435" r:id="rId172"/>
    <p:sldId id="436" r:id="rId173"/>
    <p:sldId id="437" r:id="rId174"/>
    <p:sldId id="438" r:id="rId175"/>
    <p:sldId id="440" r:id="rId176"/>
    <p:sldId id="439" r:id="rId177"/>
    <p:sldId id="441" r:id="rId178"/>
    <p:sldId id="442" r:id="rId179"/>
    <p:sldId id="443" r:id="rId180"/>
    <p:sldId id="444" r:id="rId181"/>
    <p:sldId id="446" r:id="rId182"/>
    <p:sldId id="445" r:id="rId183"/>
    <p:sldId id="447" r:id="rId184"/>
    <p:sldId id="448" r:id="rId185"/>
    <p:sldId id="449" r:id="rId186"/>
    <p:sldId id="450" r:id="rId187"/>
    <p:sldId id="451" r:id="rId188"/>
    <p:sldId id="452" r:id="rId189"/>
    <p:sldId id="453" r:id="rId190"/>
    <p:sldId id="455" r:id="rId191"/>
    <p:sldId id="456" r:id="rId192"/>
    <p:sldId id="457" r:id="rId193"/>
    <p:sldId id="454" r:id="rId194"/>
    <p:sldId id="458" r:id="rId195"/>
    <p:sldId id="459" r:id="rId196"/>
    <p:sldId id="460" r:id="rId197"/>
    <p:sldId id="461" r:id="rId198"/>
    <p:sldId id="462" r:id="rId199"/>
    <p:sldId id="463" r:id="rId200"/>
    <p:sldId id="464" r:id="rId201"/>
    <p:sldId id="465" r:id="rId202"/>
    <p:sldId id="466" r:id="rId203"/>
    <p:sldId id="467" r:id="rId204"/>
    <p:sldId id="468" r:id="rId205"/>
    <p:sldId id="469" r:id="rId206"/>
    <p:sldId id="470" r:id="rId207"/>
    <p:sldId id="472" r:id="rId208"/>
    <p:sldId id="471" r:id="rId209"/>
    <p:sldId id="473" r:id="rId210"/>
    <p:sldId id="474" r:id="rId211"/>
    <p:sldId id="475" r:id="rId212"/>
    <p:sldId id="476" r:id="rId213"/>
    <p:sldId id="477" r:id="rId214"/>
    <p:sldId id="478" r:id="rId215"/>
    <p:sldId id="479" r:id="rId216"/>
    <p:sldId id="480" r:id="rId217"/>
    <p:sldId id="483" r:id="rId218"/>
    <p:sldId id="484" r:id="rId219"/>
    <p:sldId id="485" r:id="rId220"/>
    <p:sldId id="486" r:id="rId221"/>
    <p:sldId id="487" r:id="rId222"/>
    <p:sldId id="488" r:id="rId223"/>
    <p:sldId id="489" r:id="rId224"/>
    <p:sldId id="490" r:id="rId225"/>
    <p:sldId id="492" r:id="rId226"/>
    <p:sldId id="493" r:id="rId227"/>
    <p:sldId id="494" r:id="rId228"/>
    <p:sldId id="495" r:id="rId229"/>
    <p:sldId id="496" r:id="rId230"/>
    <p:sldId id="497" r:id="rId231"/>
    <p:sldId id="498" r:id="rId232"/>
    <p:sldId id="499" r:id="rId233"/>
    <p:sldId id="500" r:id="rId234"/>
    <p:sldId id="501" r:id="rId235"/>
    <p:sldId id="502" r:id="rId236"/>
    <p:sldId id="503" r:id="rId237"/>
    <p:sldId id="504" r:id="rId238"/>
    <p:sldId id="505" r:id="rId239"/>
    <p:sldId id="506" r:id="rId240"/>
    <p:sldId id="507" r:id="rId241"/>
    <p:sldId id="508" r:id="rId242"/>
    <p:sldId id="509" r:id="rId243"/>
    <p:sldId id="510" r:id="rId244"/>
    <p:sldId id="511" r:id="rId245"/>
    <p:sldId id="512" r:id="rId246"/>
    <p:sldId id="513" r:id="rId247"/>
    <p:sldId id="514" r:id="rId248"/>
    <p:sldId id="515" r:id="rId249"/>
    <p:sldId id="516" r:id="rId250"/>
    <p:sldId id="517" r:id="rId251"/>
    <p:sldId id="518" r:id="rId252"/>
    <p:sldId id="519" r:id="rId253"/>
    <p:sldId id="520" r:id="rId254"/>
    <p:sldId id="521" r:id="rId255"/>
    <p:sldId id="522" r:id="rId256"/>
    <p:sldId id="523" r:id="rId257"/>
    <p:sldId id="524" r:id="rId258"/>
    <p:sldId id="526" r:id="rId259"/>
    <p:sldId id="525" r:id="rId260"/>
    <p:sldId id="527" r:id="rId261"/>
    <p:sldId id="528" r:id="rId262"/>
    <p:sldId id="529" r:id="rId263"/>
    <p:sldId id="530" r:id="rId264"/>
    <p:sldId id="531" r:id="rId265"/>
    <p:sldId id="532" r:id="rId266"/>
    <p:sldId id="533" r:id="rId267"/>
    <p:sldId id="534" r:id="rId268"/>
    <p:sldId id="535" r:id="rId269"/>
    <p:sldId id="536" r:id="rId270"/>
    <p:sldId id="537" r:id="rId271"/>
    <p:sldId id="538" r:id="rId272"/>
    <p:sldId id="539" r:id="rId273"/>
    <p:sldId id="540" r:id="rId274"/>
    <p:sldId id="541" r:id="rId275"/>
    <p:sldId id="542" r:id="rId276"/>
    <p:sldId id="543" r:id="rId277"/>
    <p:sldId id="544" r:id="rId278"/>
    <p:sldId id="545" r:id="rId279"/>
    <p:sldId id="546" r:id="rId280"/>
    <p:sldId id="547" r:id="rId281"/>
    <p:sldId id="548" r:id="rId282"/>
    <p:sldId id="549" r:id="rId283"/>
    <p:sldId id="550" r:id="rId284"/>
    <p:sldId id="551" r:id="rId285"/>
    <p:sldId id="552" r:id="rId286"/>
    <p:sldId id="553" r:id="rId287"/>
    <p:sldId id="554" r:id="rId288"/>
    <p:sldId id="555" r:id="rId289"/>
    <p:sldId id="556" r:id="rId290"/>
    <p:sldId id="557" r:id="rId291"/>
    <p:sldId id="558" r:id="rId292"/>
    <p:sldId id="559" r:id="rId293"/>
    <p:sldId id="560" r:id="rId294"/>
    <p:sldId id="561" r:id="rId295"/>
    <p:sldId id="562" r:id="rId296"/>
    <p:sldId id="563" r:id="rId297"/>
    <p:sldId id="564" r:id="rId298"/>
    <p:sldId id="565" r:id="rId299"/>
    <p:sldId id="566" r:id="rId300"/>
    <p:sldId id="567" r:id="rId301"/>
    <p:sldId id="568" r:id="rId302"/>
    <p:sldId id="569" r:id="rId303"/>
    <p:sldId id="570" r:id="rId304"/>
    <p:sldId id="571" r:id="rId305"/>
    <p:sldId id="572" r:id="rId306"/>
    <p:sldId id="573" r:id="rId307"/>
    <p:sldId id="574" r:id="rId308"/>
    <p:sldId id="575" r:id="rId309"/>
    <p:sldId id="576" r:id="rId310"/>
    <p:sldId id="577" r:id="rId311"/>
    <p:sldId id="578" r:id="rId312"/>
    <p:sldId id="579" r:id="rId313"/>
    <p:sldId id="580" r:id="rId314"/>
    <p:sldId id="581" r:id="rId315"/>
    <p:sldId id="582" r:id="rId316"/>
    <p:sldId id="583" r:id="rId317"/>
    <p:sldId id="584" r:id="rId318"/>
    <p:sldId id="585" r:id="rId319"/>
    <p:sldId id="586" r:id="rId320"/>
    <p:sldId id="587" r:id="rId321"/>
    <p:sldId id="588" r:id="rId322"/>
    <p:sldId id="589" r:id="rId323"/>
    <p:sldId id="590" r:id="rId324"/>
    <p:sldId id="591" r:id="rId325"/>
    <p:sldId id="592" r:id="rId326"/>
    <p:sldId id="593" r:id="rId327"/>
    <p:sldId id="594" r:id="rId328"/>
    <p:sldId id="595" r:id="rId329"/>
    <p:sldId id="596" r:id="rId330"/>
    <p:sldId id="597" r:id="rId331"/>
    <p:sldId id="598" r:id="rId332"/>
    <p:sldId id="599" r:id="rId333"/>
    <p:sldId id="600" r:id="rId334"/>
    <p:sldId id="601" r:id="rId335"/>
    <p:sldId id="602" r:id="rId336"/>
    <p:sldId id="603" r:id="rId337"/>
    <p:sldId id="604" r:id="rId338"/>
    <p:sldId id="605" r:id="rId339"/>
    <p:sldId id="606" r:id="rId340"/>
    <p:sldId id="607" r:id="rId341"/>
    <p:sldId id="608" r:id="rId342"/>
    <p:sldId id="609" r:id="rId343"/>
    <p:sldId id="610" r:id="rId344"/>
    <p:sldId id="611" r:id="rId345"/>
    <p:sldId id="612" r:id="rId346"/>
    <p:sldId id="613" r:id="rId347"/>
    <p:sldId id="614" r:id="rId348"/>
    <p:sldId id="615" r:id="rId349"/>
    <p:sldId id="616" r:id="rId350"/>
    <p:sldId id="617" r:id="rId351"/>
    <p:sldId id="618" r:id="rId352"/>
    <p:sldId id="619" r:id="rId353"/>
    <p:sldId id="620" r:id="rId354"/>
    <p:sldId id="621" r:id="rId355"/>
    <p:sldId id="622" r:id="rId356"/>
    <p:sldId id="623" r:id="rId357"/>
    <p:sldId id="624" r:id="rId358"/>
    <p:sldId id="626" r:id="rId359"/>
    <p:sldId id="625" r:id="rId360"/>
    <p:sldId id="627" r:id="rId361"/>
    <p:sldId id="628" r:id="rId362"/>
    <p:sldId id="629" r:id="rId363"/>
    <p:sldId id="630" r:id="rId364"/>
    <p:sldId id="631" r:id="rId365"/>
    <p:sldId id="632" r:id="rId366"/>
    <p:sldId id="633" r:id="rId367"/>
    <p:sldId id="634" r:id="rId368"/>
    <p:sldId id="635" r:id="rId369"/>
    <p:sldId id="636" r:id="rId370"/>
    <p:sldId id="637" r:id="rId371"/>
    <p:sldId id="638" r:id="rId372"/>
    <p:sldId id="639" r:id="rId373"/>
    <p:sldId id="640" r:id="rId374"/>
    <p:sldId id="641" r:id="rId375"/>
    <p:sldId id="642" r:id="rId376"/>
    <p:sldId id="643" r:id="rId377"/>
    <p:sldId id="644" r:id="rId378"/>
    <p:sldId id="645" r:id="rId379"/>
    <p:sldId id="646" r:id="rId380"/>
    <p:sldId id="647" r:id="rId381"/>
    <p:sldId id="649" r:id="rId382"/>
    <p:sldId id="648" r:id="rId383"/>
    <p:sldId id="650" r:id="rId384"/>
    <p:sldId id="651" r:id="rId385"/>
    <p:sldId id="652" r:id="rId386"/>
    <p:sldId id="653" r:id="rId387"/>
    <p:sldId id="654" r:id="rId388"/>
    <p:sldId id="655" r:id="rId389"/>
    <p:sldId id="657" r:id="rId390"/>
    <p:sldId id="656" r:id="rId391"/>
    <p:sldId id="659" r:id="rId392"/>
    <p:sldId id="658" r:id="rId393"/>
    <p:sldId id="660" r:id="rId394"/>
    <p:sldId id="661" r:id="rId395"/>
    <p:sldId id="662" r:id="rId396"/>
    <p:sldId id="663" r:id="rId397"/>
    <p:sldId id="664" r:id="rId398"/>
    <p:sldId id="665" r:id="rId399"/>
    <p:sldId id="666" r:id="rId400"/>
    <p:sldId id="667" r:id="rId401"/>
    <p:sldId id="668" r:id="rId402"/>
    <p:sldId id="669" r:id="rId403"/>
    <p:sldId id="670" r:id="rId404"/>
    <p:sldId id="671" r:id="rId405"/>
    <p:sldId id="672" r:id="rId406"/>
    <p:sldId id="673" r:id="rId407"/>
    <p:sldId id="674" r:id="rId408"/>
    <p:sldId id="675" r:id="rId409"/>
    <p:sldId id="676" r:id="rId410"/>
    <p:sldId id="677" r:id="rId411"/>
    <p:sldId id="678" r:id="rId412"/>
    <p:sldId id="679" r:id="rId413"/>
    <p:sldId id="680" r:id="rId414"/>
    <p:sldId id="681" r:id="rId415"/>
    <p:sldId id="682" r:id="rId416"/>
    <p:sldId id="683" r:id="rId417"/>
    <p:sldId id="684" r:id="rId418"/>
    <p:sldId id="685" r:id="rId419"/>
    <p:sldId id="686" r:id="rId420"/>
    <p:sldId id="688" r:id="rId421"/>
    <p:sldId id="687" r:id="rId422"/>
    <p:sldId id="689" r:id="rId423"/>
    <p:sldId id="690" r:id="rId424"/>
    <p:sldId id="691" r:id="rId425"/>
    <p:sldId id="692" r:id="rId426"/>
    <p:sldId id="693" r:id="rId427"/>
    <p:sldId id="695" r:id="rId428"/>
    <p:sldId id="696" r:id="rId429"/>
    <p:sldId id="694" r:id="rId430"/>
    <p:sldId id="697" r:id="rId431"/>
    <p:sldId id="698" r:id="rId4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4660"/>
  </p:normalViewPr>
  <p:slideViewPr>
    <p:cSldViewPr snapToGrid="0">
      <p:cViewPr varScale="1">
        <p:scale>
          <a:sx n="116" d="100"/>
          <a:sy n="116" d="100"/>
        </p:scale>
        <p:origin x="6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notesMaster" Target="notesMasters/notesMaster1.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viewProps" Target="view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ableStyles" Target="tableStyle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presProps" Target="pres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heme" Target="theme/theme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BA622-2EF4-4AC6-AB1A-37E4CD1D1D3F}" type="datetimeFigureOut">
              <a:rPr lang="ko-KR" altLang="en-US" smtClean="0"/>
              <a:t>2020-07-27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BFE55-078A-4E6E-9368-B56376557902}" type="slidenum">
              <a:rPr lang="ko-KR" altLang="en-US" smtClean="0"/>
              <a:t>‹#›</a:t>
            </a:fld>
            <a:endParaRPr lang="ko-KR" altLang="en-US"/>
          </a:p>
        </p:txBody>
      </p:sp>
    </p:spTree>
    <p:extLst>
      <p:ext uri="{BB962C8B-B14F-4D97-AF65-F5344CB8AC3E}">
        <p14:creationId xmlns:p14="http://schemas.microsoft.com/office/powerpoint/2010/main" val="36805932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ED2B86-1A9D-4C4E-AE44-71B2CECEE1C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D8E145D-B735-40AC-B36B-F25E395A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1F57698-625E-4F73-A902-43674C10B560}"/>
              </a:ext>
            </a:extLst>
          </p:cNvPr>
          <p:cNvSpPr>
            <a:spLocks noGrp="1"/>
          </p:cNvSpPr>
          <p:nvPr>
            <p:ph type="dt" sz="half" idx="10"/>
          </p:nvPr>
        </p:nvSpPr>
        <p:spPr/>
        <p:txBody>
          <a:bodyPr/>
          <a:lstStyle/>
          <a:p>
            <a:fld id="{AC4706BA-357A-441C-95A7-CEB279434556}"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57684858-CEC4-4BDA-97A3-F480D947EC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F40A20-6883-4A50-8E6C-DF6C2D55BD3B}"/>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162611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A2A8B7-7D95-4E72-9FBE-F3DD6B8735B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68EAEB4-8A0D-47CD-8281-1A0DB55EAA2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99A34F1-AEF5-4BC5-B977-640FAD61C2F0}"/>
              </a:ext>
            </a:extLst>
          </p:cNvPr>
          <p:cNvSpPr>
            <a:spLocks noGrp="1"/>
          </p:cNvSpPr>
          <p:nvPr>
            <p:ph type="dt" sz="half" idx="10"/>
          </p:nvPr>
        </p:nvSpPr>
        <p:spPr/>
        <p:txBody>
          <a:bodyPr/>
          <a:lstStyle/>
          <a:p>
            <a:fld id="{56F3DE9B-7457-4E75-BD56-244EF84FC228}"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5B12024A-6985-45BD-907A-0DF29E4F67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85C020-6087-4BEA-B66B-A59654750F7D}"/>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49009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170DE7F-B9E3-45D5-A591-9A152587266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105EF5B-6579-4533-B2B7-1FE0F28DB2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0F68B13-27D7-4FD3-AF1F-8F8B520BAF52}"/>
              </a:ext>
            </a:extLst>
          </p:cNvPr>
          <p:cNvSpPr>
            <a:spLocks noGrp="1"/>
          </p:cNvSpPr>
          <p:nvPr>
            <p:ph type="dt" sz="half" idx="10"/>
          </p:nvPr>
        </p:nvSpPr>
        <p:spPr/>
        <p:txBody>
          <a:bodyPr/>
          <a:lstStyle/>
          <a:p>
            <a:fld id="{24812D21-146D-495C-8D4C-B83AD3E04055}"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9C489775-2CA9-4C3A-B8CF-E5F63E1F72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3DAB45-5857-484E-8C3C-092F7FC3C595}"/>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47264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71D483-3FDB-4619-A726-D027A6A30B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0F63E3A-0CD6-4B0C-ACF9-7DAF1E1925C3}"/>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F0D523D-418A-4728-B0AE-06BD75867C49}"/>
              </a:ext>
            </a:extLst>
          </p:cNvPr>
          <p:cNvSpPr>
            <a:spLocks noGrp="1"/>
          </p:cNvSpPr>
          <p:nvPr>
            <p:ph type="dt" sz="half" idx="10"/>
          </p:nvPr>
        </p:nvSpPr>
        <p:spPr/>
        <p:txBody>
          <a:bodyPr/>
          <a:lstStyle/>
          <a:p>
            <a:fld id="{055BB161-F8F1-4C8E-9CF5-86FDEF24D364}"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B493149D-1752-40D7-89F4-A3E5E010866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DDFAF18-ED03-4295-BF2E-9C1B3841B2C2}"/>
              </a:ext>
            </a:extLst>
          </p:cNvPr>
          <p:cNvSpPr>
            <a:spLocks noGrp="1"/>
          </p:cNvSpPr>
          <p:nvPr>
            <p:ph type="sldNum" sz="quarter" idx="12"/>
          </p:nvPr>
        </p:nvSpPr>
        <p:spPr/>
        <p:txBody>
          <a:bodyPr/>
          <a:lstStyle>
            <a:lvl1pPr>
              <a:defRPr/>
            </a:lvl1pPr>
          </a:lstStyle>
          <a:p>
            <a:fld id="{6762AF88-47A1-43E8-A2F9-70A71FF6D4CE}" type="slidenum">
              <a:rPr lang="ko-KR" altLang="en-US" smtClean="0"/>
              <a:pPr/>
              <a:t>‹#›</a:t>
            </a:fld>
            <a:endParaRPr lang="ko-KR" altLang="en-US" dirty="0"/>
          </a:p>
        </p:txBody>
      </p:sp>
    </p:spTree>
    <p:extLst>
      <p:ext uri="{BB962C8B-B14F-4D97-AF65-F5344CB8AC3E}">
        <p14:creationId xmlns:p14="http://schemas.microsoft.com/office/powerpoint/2010/main" val="248505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251F3D-A65D-4A55-9179-8AC4346D95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5A291C7-095D-4577-81FE-756A235C3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545E2E8B-A81B-414A-9704-FEB592678DBE}"/>
              </a:ext>
            </a:extLst>
          </p:cNvPr>
          <p:cNvSpPr>
            <a:spLocks noGrp="1"/>
          </p:cNvSpPr>
          <p:nvPr>
            <p:ph type="dt" sz="half" idx="10"/>
          </p:nvPr>
        </p:nvSpPr>
        <p:spPr/>
        <p:txBody>
          <a:bodyPr/>
          <a:lstStyle/>
          <a:p>
            <a:fld id="{E23750EC-8745-45C9-8F90-73CB6C8BD0FC}"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9D47F987-59A2-4691-A189-33B34A299AA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B7EFD3-7883-4523-99AA-0B4A2EDB7A45}"/>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67400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43A11-C5E7-4635-8B64-DBEEF38F402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768233-153F-40DF-910A-614453AA335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4B5D348F-3BE0-462D-A64E-44D008BDE80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37ADF867-9DDC-4F83-8D71-9EF70661A8F1}"/>
              </a:ext>
            </a:extLst>
          </p:cNvPr>
          <p:cNvSpPr>
            <a:spLocks noGrp="1"/>
          </p:cNvSpPr>
          <p:nvPr>
            <p:ph type="dt" sz="half" idx="10"/>
          </p:nvPr>
        </p:nvSpPr>
        <p:spPr/>
        <p:txBody>
          <a:bodyPr/>
          <a:lstStyle/>
          <a:p>
            <a:fld id="{07BFF9FA-6505-465F-B771-E018F8ACEA03}" type="datetime1">
              <a:rPr lang="ko-KR" altLang="en-US" smtClean="0"/>
              <a:t>2020-07-27</a:t>
            </a:fld>
            <a:endParaRPr lang="ko-KR" altLang="en-US"/>
          </a:p>
        </p:txBody>
      </p:sp>
      <p:sp>
        <p:nvSpPr>
          <p:cNvPr id="6" name="바닥글 개체 틀 5">
            <a:extLst>
              <a:ext uri="{FF2B5EF4-FFF2-40B4-BE49-F238E27FC236}">
                <a16:creationId xmlns:a16="http://schemas.microsoft.com/office/drawing/2014/main" id="{25C866A8-B49A-495C-A373-E15008EE00E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570A8B3-0084-440F-B058-896EAB3C5294}"/>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056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7EC067-ADA9-4EBE-BB5A-D788462E560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69BB6AC-E031-4966-A910-12CF66B2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76DFA64-5242-45E1-940E-881DF785549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FDF3CF1A-2CAD-44BF-B984-8F9E35C4C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922D59A-EE0A-4975-A826-C8231D80385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C42656CA-CE95-4E16-AE6D-7B126D3251C6}"/>
              </a:ext>
            </a:extLst>
          </p:cNvPr>
          <p:cNvSpPr>
            <a:spLocks noGrp="1"/>
          </p:cNvSpPr>
          <p:nvPr>
            <p:ph type="dt" sz="half" idx="10"/>
          </p:nvPr>
        </p:nvSpPr>
        <p:spPr/>
        <p:txBody>
          <a:bodyPr/>
          <a:lstStyle/>
          <a:p>
            <a:fld id="{974FC610-FEF7-4964-AFBA-232FE45FB448}" type="datetime1">
              <a:rPr lang="ko-KR" altLang="en-US" smtClean="0"/>
              <a:t>2020-07-27</a:t>
            </a:fld>
            <a:endParaRPr lang="ko-KR" altLang="en-US"/>
          </a:p>
        </p:txBody>
      </p:sp>
      <p:sp>
        <p:nvSpPr>
          <p:cNvPr id="8" name="바닥글 개체 틀 7">
            <a:extLst>
              <a:ext uri="{FF2B5EF4-FFF2-40B4-BE49-F238E27FC236}">
                <a16:creationId xmlns:a16="http://schemas.microsoft.com/office/drawing/2014/main" id="{E5BAF310-688B-415B-94F2-2F645485316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AD4AEAD-F26C-4E65-AFE7-8FE97E7CEF47}"/>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89115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209E05-914C-410C-931F-A9ECC8AE1D2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3882F15-25A8-4483-960B-2800DEEEC80F}"/>
              </a:ext>
            </a:extLst>
          </p:cNvPr>
          <p:cNvSpPr>
            <a:spLocks noGrp="1"/>
          </p:cNvSpPr>
          <p:nvPr>
            <p:ph type="dt" sz="half" idx="10"/>
          </p:nvPr>
        </p:nvSpPr>
        <p:spPr/>
        <p:txBody>
          <a:bodyPr/>
          <a:lstStyle/>
          <a:p>
            <a:fld id="{84AC9B74-360C-4AF4-9F0B-B8E7298F5695}" type="datetime1">
              <a:rPr lang="ko-KR" altLang="en-US" smtClean="0"/>
              <a:t>2020-07-27</a:t>
            </a:fld>
            <a:endParaRPr lang="ko-KR" altLang="en-US"/>
          </a:p>
        </p:txBody>
      </p:sp>
      <p:sp>
        <p:nvSpPr>
          <p:cNvPr id="4" name="바닥글 개체 틀 3">
            <a:extLst>
              <a:ext uri="{FF2B5EF4-FFF2-40B4-BE49-F238E27FC236}">
                <a16:creationId xmlns:a16="http://schemas.microsoft.com/office/drawing/2014/main" id="{7C1BAEAE-1B68-48D3-ACF6-1200E50CB4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FF01586-E861-4A3E-8928-516E2F91E3E4}"/>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87055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9908D49-73E0-4AB1-A5D3-D27F5419AA0B}"/>
              </a:ext>
            </a:extLst>
          </p:cNvPr>
          <p:cNvSpPr>
            <a:spLocks noGrp="1"/>
          </p:cNvSpPr>
          <p:nvPr>
            <p:ph type="dt" sz="half" idx="10"/>
          </p:nvPr>
        </p:nvSpPr>
        <p:spPr/>
        <p:txBody>
          <a:bodyPr/>
          <a:lstStyle/>
          <a:p>
            <a:fld id="{399D6737-F328-43CF-8903-C3DA873AB291}" type="datetime1">
              <a:rPr lang="ko-KR" altLang="en-US" smtClean="0"/>
              <a:t>2020-07-27</a:t>
            </a:fld>
            <a:endParaRPr lang="ko-KR" altLang="en-US"/>
          </a:p>
        </p:txBody>
      </p:sp>
      <p:sp>
        <p:nvSpPr>
          <p:cNvPr id="3" name="바닥글 개체 틀 2">
            <a:extLst>
              <a:ext uri="{FF2B5EF4-FFF2-40B4-BE49-F238E27FC236}">
                <a16:creationId xmlns:a16="http://schemas.microsoft.com/office/drawing/2014/main" id="{C45D8B69-B4AA-4BB6-8F97-6369FF2318A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9965F7F-03BA-4866-87A0-7563677B8721}"/>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414648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352E21-CC14-4FE7-BEA0-2A29CBC2100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C769767-B4F9-4AED-875C-295908CA6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6B36FBE1-2C5C-44F8-8B17-1F47AA3CA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7E85E5F-E376-4F5D-9852-38027A57A7E3}"/>
              </a:ext>
            </a:extLst>
          </p:cNvPr>
          <p:cNvSpPr>
            <a:spLocks noGrp="1"/>
          </p:cNvSpPr>
          <p:nvPr>
            <p:ph type="dt" sz="half" idx="10"/>
          </p:nvPr>
        </p:nvSpPr>
        <p:spPr/>
        <p:txBody>
          <a:bodyPr/>
          <a:lstStyle/>
          <a:p>
            <a:fld id="{1DC3CD0B-03BA-41FD-BBF0-801E94D4C3A6}" type="datetime1">
              <a:rPr lang="ko-KR" altLang="en-US" smtClean="0"/>
              <a:t>2020-07-27</a:t>
            </a:fld>
            <a:endParaRPr lang="ko-KR" altLang="en-US"/>
          </a:p>
        </p:txBody>
      </p:sp>
      <p:sp>
        <p:nvSpPr>
          <p:cNvPr id="6" name="바닥글 개체 틀 5">
            <a:extLst>
              <a:ext uri="{FF2B5EF4-FFF2-40B4-BE49-F238E27FC236}">
                <a16:creationId xmlns:a16="http://schemas.microsoft.com/office/drawing/2014/main" id="{F8F59DB4-2605-4848-AD02-9524DDA415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1044C2-6EFB-4D01-9BB2-64345FB06919}"/>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72710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B86FB9-FBC5-49C1-A04A-00B36E261D6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0336405-677C-45E4-88D8-0967BB0A0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973C33-BE6C-47B7-9670-D6743E8E8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FAD4FAA-3760-4E9A-9D0F-B1852F8CF265}"/>
              </a:ext>
            </a:extLst>
          </p:cNvPr>
          <p:cNvSpPr>
            <a:spLocks noGrp="1"/>
          </p:cNvSpPr>
          <p:nvPr>
            <p:ph type="dt" sz="half" idx="10"/>
          </p:nvPr>
        </p:nvSpPr>
        <p:spPr/>
        <p:txBody>
          <a:bodyPr/>
          <a:lstStyle/>
          <a:p>
            <a:fld id="{F168139F-0DFA-48B8-A365-12DC31CCAAFE}" type="datetime1">
              <a:rPr lang="ko-KR" altLang="en-US" smtClean="0"/>
              <a:t>2020-07-27</a:t>
            </a:fld>
            <a:endParaRPr lang="ko-KR" altLang="en-US"/>
          </a:p>
        </p:txBody>
      </p:sp>
      <p:sp>
        <p:nvSpPr>
          <p:cNvPr id="6" name="바닥글 개체 틀 5">
            <a:extLst>
              <a:ext uri="{FF2B5EF4-FFF2-40B4-BE49-F238E27FC236}">
                <a16:creationId xmlns:a16="http://schemas.microsoft.com/office/drawing/2014/main" id="{C6B468C6-52B5-48BE-A3E1-7B52B70882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9FD9345-B4DC-47F8-BBCA-7FBF40E17CDE}"/>
              </a:ext>
            </a:extLst>
          </p:cNvPr>
          <p:cNvSpPr>
            <a:spLocks noGrp="1"/>
          </p:cNvSpPr>
          <p:nvPr>
            <p:ph type="sldNum" sz="quarter" idx="12"/>
          </p:nvPr>
        </p:nvSpPr>
        <p:spPr/>
        <p:txBody>
          <a:body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300977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AF85C9D-5C33-48C4-9265-DCF612CF4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CA3CBA4-58DA-441B-A27E-3651C6978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5CC6660-87F3-4C6E-B9BE-6D9A301CF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EA74-50BF-4C7B-8847-0A65CF84AC88}" type="datetime1">
              <a:rPr lang="ko-KR" altLang="en-US" smtClean="0"/>
              <a:t>2020-07-27</a:t>
            </a:fld>
            <a:endParaRPr lang="ko-KR" altLang="en-US"/>
          </a:p>
        </p:txBody>
      </p:sp>
      <p:sp>
        <p:nvSpPr>
          <p:cNvPr id="5" name="바닥글 개체 틀 4">
            <a:extLst>
              <a:ext uri="{FF2B5EF4-FFF2-40B4-BE49-F238E27FC236}">
                <a16:creationId xmlns:a16="http://schemas.microsoft.com/office/drawing/2014/main" id="{8584004E-88CA-42DA-A36F-C48E7F2CA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6152034-A2A3-4BA4-ABCE-3C2B63F8E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4EA3C-387B-44CD-AFC5-82F3A0A6D280}" type="slidenum">
              <a:rPr lang="ko-KR" altLang="en-US" smtClean="0"/>
              <a:t>‹#›</a:t>
            </a:fld>
            <a:endParaRPr lang="ko-KR" altLang="en-US"/>
          </a:p>
        </p:txBody>
      </p:sp>
    </p:spTree>
    <p:extLst>
      <p:ext uri="{BB962C8B-B14F-4D97-AF65-F5344CB8AC3E}">
        <p14:creationId xmlns:p14="http://schemas.microsoft.com/office/powerpoint/2010/main" val="2818703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org/TR/html4/sgml/entities.html"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org/TR/css3-selectors/#sibling-combinators"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hyperlink" Target="https://www.w3.org/TR/css3-selectors/#sibling-combinators"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org/Style/CSS/current-work"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97B3E2-320B-4A8D-9393-0730392E5043}"/>
              </a:ext>
            </a:extLst>
          </p:cNvPr>
          <p:cNvSpPr>
            <a:spLocks noGrp="1"/>
          </p:cNvSpPr>
          <p:nvPr>
            <p:ph type="ctrTitle"/>
          </p:nvPr>
        </p:nvSpPr>
        <p:spPr/>
        <p:txBody>
          <a:bodyPr/>
          <a:lstStyle/>
          <a:p>
            <a:r>
              <a:rPr lang="en-US" altLang="ko-KR" b="1" dirty="0"/>
              <a:t>HTML,</a:t>
            </a:r>
            <a:r>
              <a:rPr lang="ko-KR" altLang="en-US" b="1" dirty="0"/>
              <a:t> </a:t>
            </a:r>
            <a:r>
              <a:rPr lang="en-US" altLang="ko-KR" b="1" dirty="0"/>
              <a:t>CSS,</a:t>
            </a:r>
            <a:r>
              <a:rPr lang="ko-KR" altLang="en-US" b="1" dirty="0"/>
              <a:t> </a:t>
            </a:r>
            <a:r>
              <a:rPr lang="en-US" altLang="ko-KR" b="1" dirty="0" err="1"/>
              <a:t>Javascript</a:t>
            </a:r>
            <a:endParaRPr lang="ko-KR" altLang="en-US" b="1" dirty="0"/>
          </a:p>
        </p:txBody>
      </p:sp>
      <p:sp>
        <p:nvSpPr>
          <p:cNvPr id="3" name="부제목 2">
            <a:extLst>
              <a:ext uri="{FF2B5EF4-FFF2-40B4-BE49-F238E27FC236}">
                <a16:creationId xmlns:a16="http://schemas.microsoft.com/office/drawing/2014/main" id="{61E28D0A-4AED-4CCC-A4DC-20DD8D0B036F}"/>
              </a:ext>
            </a:extLst>
          </p:cNvPr>
          <p:cNvSpPr>
            <a:spLocks noGrp="1"/>
          </p:cNvSpPr>
          <p:nvPr>
            <p:ph type="subTitle" idx="1"/>
          </p:nvPr>
        </p:nvSpPr>
        <p:spPr/>
        <p:txBody>
          <a:bodyPr/>
          <a:lstStyle/>
          <a:p>
            <a:endParaRPr lang="en-US" altLang="ko-KR" dirty="0"/>
          </a:p>
          <a:p>
            <a:r>
              <a:rPr lang="en-US" altLang="ko-KR" dirty="0"/>
              <a:t>RACOS</a:t>
            </a:r>
            <a:endParaRPr lang="ko-KR" altLang="en-US" dirty="0"/>
          </a:p>
        </p:txBody>
      </p:sp>
    </p:spTree>
    <p:extLst>
      <p:ext uri="{BB962C8B-B14F-4D97-AF65-F5344CB8AC3E}">
        <p14:creationId xmlns:p14="http://schemas.microsoft.com/office/powerpoint/2010/main" val="3295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텍스트 요소 </a:t>
            </a:r>
            <a:r>
              <a:rPr lang="en-US" altLang="ko-KR" sz="3200" dirty="0"/>
              <a:t>:</a:t>
            </a:r>
            <a:r>
              <a:rPr lang="ko-KR" altLang="en-US" sz="3200" dirty="0"/>
              <a:t> 단락 </a:t>
            </a:r>
            <a:r>
              <a:rPr lang="en-US" altLang="ko-KR" sz="3200" dirty="0"/>
              <a:t>(</a:t>
            </a:r>
            <a:r>
              <a:rPr lang="ko-KR" altLang="en-US" sz="3200" dirty="0"/>
              <a:t>텍스트 서식 미리 정하기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a:solidFill>
                  <a:schemeClr val="tx1"/>
                </a:solidFill>
              </a:rPr>
              <a:t>&lt;!DOCTYPE html&gt;</a:t>
            </a:r>
          </a:p>
          <a:p>
            <a:r>
              <a:rPr lang="en-US" altLang="ko-KR" sz="1600">
                <a:solidFill>
                  <a:schemeClr val="tx1"/>
                </a:solidFill>
              </a:rPr>
              <a:t>&lt;html lang="ko"&gt;</a:t>
            </a:r>
          </a:p>
          <a:p>
            <a:endParaRPr lang="en-US" altLang="ko-KR" sz="1600">
              <a:solidFill>
                <a:schemeClr val="tx1"/>
              </a:solidFill>
            </a:endParaRPr>
          </a:p>
          <a:p>
            <a:r>
              <a:rPr lang="en-US" altLang="ko-KR" sz="1600">
                <a:solidFill>
                  <a:schemeClr val="tx1"/>
                </a:solidFill>
              </a:rPr>
              <a:t>&lt;head&gt;</a:t>
            </a:r>
          </a:p>
          <a:p>
            <a:r>
              <a:rPr lang="en-US" altLang="ko-KR" sz="1600">
                <a:solidFill>
                  <a:schemeClr val="tx1"/>
                </a:solidFill>
              </a:rPr>
              <a:t>	&lt;meta charset="UTF-8"&gt;</a:t>
            </a:r>
          </a:p>
          <a:p>
            <a:r>
              <a:rPr lang="en-US" altLang="ko-KR" sz="1600">
                <a:solidFill>
                  <a:schemeClr val="tx1"/>
                </a:solidFill>
              </a:rPr>
              <a:t>	&lt;title&gt;HTML Paragraph&lt;/title&gt;</a:t>
            </a:r>
          </a:p>
          <a:p>
            <a:r>
              <a:rPr lang="en-US" altLang="ko-KR" sz="1600">
                <a:solidFill>
                  <a:schemeClr val="tx1"/>
                </a:solidFill>
              </a:rPr>
              <a:t>&lt;/head&gt;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	&lt;pre&gt;</a:t>
            </a:r>
          </a:p>
          <a:p>
            <a:r>
              <a:rPr lang="ko-KR" altLang="en-US" sz="1600">
                <a:solidFill>
                  <a:schemeClr val="tx1"/>
                </a:solidFill>
              </a:rPr>
              <a:t>줄을 나누고 싶어서</a:t>
            </a:r>
          </a:p>
          <a:p>
            <a:r>
              <a:rPr lang="ko-KR" altLang="en-US" sz="1600">
                <a:solidFill>
                  <a:schemeClr val="tx1"/>
                </a:solidFill>
              </a:rPr>
              <a:t>이렇게 줄을 나눠봤습니다</a:t>
            </a:r>
            <a:r>
              <a:rPr lang="en-US" altLang="ko-KR" sz="1600">
                <a:solidFill>
                  <a:schemeClr val="tx1"/>
                </a:solidFill>
              </a:rPr>
              <a:t>.</a:t>
            </a:r>
          </a:p>
          <a:p>
            <a:endParaRPr lang="en-US" altLang="ko-KR" sz="1600">
              <a:solidFill>
                <a:schemeClr val="tx1"/>
              </a:solidFill>
            </a:endParaRPr>
          </a:p>
          <a:p>
            <a:r>
              <a:rPr lang="ko-KR" altLang="en-US" sz="1600">
                <a:solidFill>
                  <a:schemeClr val="tx1"/>
                </a:solidFill>
              </a:rPr>
              <a:t>과연     그대로     출력이     될까요</a:t>
            </a:r>
            <a:r>
              <a:rPr lang="en-US" altLang="ko-KR" sz="1600">
                <a:solidFill>
                  <a:schemeClr val="tx1"/>
                </a:solidFill>
              </a:rPr>
              <a:t>?</a:t>
            </a:r>
          </a:p>
          <a:p>
            <a:r>
              <a:rPr lang="en-US" altLang="ko-KR" sz="1600">
                <a:solidFill>
                  <a:schemeClr val="tx1"/>
                </a:solidFill>
              </a:rPr>
              <a:t>	&lt;/pre&gt;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&lt;/html&gt;</a:t>
            </a:r>
            <a:endParaRPr lang="ko-KR" altLang="en-US" sz="16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b="1" dirty="0">
              <a:solidFill>
                <a:schemeClr val="tx1"/>
              </a:solidFill>
            </a:endParaRPr>
          </a:p>
          <a:p>
            <a:r>
              <a:rPr lang="ko-KR" altLang="en-US" b="1" dirty="0">
                <a:solidFill>
                  <a:schemeClr val="tx1"/>
                </a:solidFill>
              </a:rPr>
              <a:t>텍스트</a:t>
            </a:r>
            <a:r>
              <a:rPr lang="en-US" altLang="ko-KR" b="1" dirty="0">
                <a:solidFill>
                  <a:schemeClr val="tx1"/>
                </a:solidFill>
              </a:rPr>
              <a:t>(text) </a:t>
            </a:r>
            <a:r>
              <a:rPr lang="ko-KR" altLang="en-US" b="1" dirty="0">
                <a:solidFill>
                  <a:schemeClr val="tx1"/>
                </a:solidFill>
              </a:rPr>
              <a:t>서식 미리 정의하기</a:t>
            </a:r>
          </a:p>
          <a:p>
            <a:r>
              <a:rPr lang="en-US" altLang="ko-KR" dirty="0">
                <a:solidFill>
                  <a:schemeClr val="tx1"/>
                </a:solidFill>
              </a:rPr>
              <a:t>HTML </a:t>
            </a:r>
            <a:r>
              <a:rPr lang="ko-KR" altLang="en-US" dirty="0">
                <a:solidFill>
                  <a:schemeClr val="tx1"/>
                </a:solidFill>
              </a:rPr>
              <a:t>코드에서 작성한 텍스트 서식을 그대로 표현하려면 </a:t>
            </a:r>
            <a:r>
              <a:rPr lang="en-US" altLang="ko-KR" dirty="0">
                <a:solidFill>
                  <a:schemeClr val="tx1"/>
                </a:solidFill>
              </a:rPr>
              <a:t>&lt;pre&gt;</a:t>
            </a:r>
            <a:r>
              <a:rPr lang="ko-KR" altLang="en-US" dirty="0">
                <a:solidFill>
                  <a:schemeClr val="tx1"/>
                </a:solidFill>
              </a:rPr>
              <a:t>태그를 사용해야 합니다</a:t>
            </a:r>
            <a:r>
              <a:rPr lang="en-US" altLang="ko-KR" dirty="0">
                <a:solidFill>
                  <a:schemeClr val="tx1"/>
                </a:solidFill>
              </a:rPr>
              <a:t>.</a:t>
            </a:r>
          </a:p>
          <a:p>
            <a:endParaRPr lang="en-US" altLang="ko-KR" dirty="0">
              <a:solidFill>
                <a:schemeClr val="tx1"/>
              </a:solidFill>
            </a:endParaRPr>
          </a:p>
          <a:p>
            <a:r>
              <a:rPr lang="en-US" altLang="ko-KR" dirty="0">
                <a:solidFill>
                  <a:schemeClr val="tx1"/>
                </a:solidFill>
              </a:rPr>
              <a:t>&lt;pre&gt;</a:t>
            </a:r>
            <a:r>
              <a:rPr lang="ko-KR" altLang="en-US" dirty="0">
                <a:solidFill>
                  <a:schemeClr val="tx1"/>
                </a:solidFill>
              </a:rPr>
              <a:t>태그</a:t>
            </a:r>
            <a:r>
              <a:rPr lang="en-US" altLang="ko-KR" dirty="0">
                <a:solidFill>
                  <a:schemeClr val="tx1"/>
                </a:solidFill>
              </a:rPr>
              <a:t>(preformatted text) </a:t>
            </a:r>
            <a:r>
              <a:rPr lang="ko-KR" altLang="en-US" dirty="0">
                <a:solidFill>
                  <a:schemeClr val="tx1"/>
                </a:solidFill>
              </a:rPr>
              <a:t>내에 작성된 텍스트의 모든 띄어쓰기와 줄 나누기는 웹 브라우저에 그대로 표현됩니다</a:t>
            </a:r>
            <a:r>
              <a:rPr lang="en-US" altLang="ko-KR" dirty="0">
                <a:solidFill>
                  <a:schemeClr val="tx1"/>
                </a:solidFill>
              </a:rPr>
              <a:t>.</a:t>
            </a:r>
          </a:p>
          <a:p>
            <a:endParaRPr lang="en-US" altLang="ko-KR" dirty="0">
              <a:solidFill>
                <a:schemeClr val="tx1"/>
              </a:solidFill>
            </a:endParaRPr>
          </a:p>
          <a:p>
            <a:r>
              <a:rPr lang="en-US" altLang="ko-KR" dirty="0">
                <a:solidFill>
                  <a:schemeClr val="tx1"/>
                </a:solidFill>
              </a:rPr>
              <a:t>&lt;pre&gt;</a:t>
            </a:r>
            <a:r>
              <a:rPr lang="ko-KR" altLang="en-US" dirty="0">
                <a:solidFill>
                  <a:schemeClr val="tx1"/>
                </a:solidFill>
              </a:rPr>
              <a:t>태그 내에 작성된 텍스트의 글꼴</a:t>
            </a:r>
            <a:r>
              <a:rPr lang="en-US" altLang="ko-KR" dirty="0">
                <a:solidFill>
                  <a:schemeClr val="tx1"/>
                </a:solidFill>
              </a:rPr>
              <a:t>(font)</a:t>
            </a:r>
            <a:r>
              <a:rPr lang="ko-KR" altLang="en-US" dirty="0">
                <a:solidFill>
                  <a:schemeClr val="tx1"/>
                </a:solidFill>
              </a:rPr>
              <a:t>은 </a:t>
            </a:r>
            <a:r>
              <a:rPr lang="ko-KR" altLang="en-US" dirty="0" err="1">
                <a:solidFill>
                  <a:schemeClr val="tx1"/>
                </a:solidFill>
              </a:rPr>
              <a:t>고정폭</a:t>
            </a:r>
            <a:r>
              <a:rPr lang="ko-KR" altLang="en-US" dirty="0">
                <a:solidFill>
                  <a:schemeClr val="tx1"/>
                </a:solidFill>
              </a:rPr>
              <a:t> 글꼴</a:t>
            </a:r>
            <a:r>
              <a:rPr lang="en-US" altLang="ko-KR" dirty="0">
                <a:solidFill>
                  <a:schemeClr val="tx1"/>
                </a:solidFill>
              </a:rPr>
              <a:t>(fixed-width font)</a:t>
            </a:r>
            <a:r>
              <a:rPr lang="ko-KR" altLang="en-US" dirty="0">
                <a:solidFill>
                  <a:schemeClr val="tx1"/>
                </a:solidFill>
              </a:rPr>
              <a:t>로 자동 변환됩니다</a:t>
            </a:r>
            <a:r>
              <a:rPr lang="en-US" altLang="ko-KR"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a:t>
            </a:fld>
            <a:endParaRPr lang="ko-KR" altLang="en-US" dirty="0"/>
          </a:p>
        </p:txBody>
      </p:sp>
    </p:spTree>
    <p:extLst>
      <p:ext uri="{BB962C8B-B14F-4D97-AF65-F5344CB8AC3E}">
        <p14:creationId xmlns:p14="http://schemas.microsoft.com/office/powerpoint/2010/main" val="12687240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(background-attachment)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a:t>
            </a:r>
            <a:r>
              <a:rPr lang="ko-KR" altLang="en-US" sz="1200" dirty="0">
                <a:solidFill>
                  <a:schemeClr val="tx1"/>
                </a:solidFill>
              </a:rPr>
              <a:t>“</a:t>
            </a:r>
            <a:r>
              <a:rPr lang="en-US" altLang="ko-KR" sz="1200" dirty="0">
                <a:solidFill>
                  <a:schemeClr val="tx1"/>
                </a:solidFill>
              </a:rPr>
              <a:t>racos.png");</a:t>
            </a:r>
          </a:p>
          <a:p>
            <a:r>
              <a:rPr lang="en-US" altLang="ko-KR" sz="1200" dirty="0">
                <a:solidFill>
                  <a:schemeClr val="tx1"/>
                </a:solidFill>
              </a:rPr>
              <a:t>			background-repeat: no-repeat;</a:t>
            </a:r>
          </a:p>
          <a:p>
            <a:r>
              <a:rPr lang="en-US" altLang="ko-KR" sz="1200" dirty="0">
                <a:solidFill>
                  <a:schemeClr val="tx1"/>
                </a:solidFill>
              </a:rPr>
              <a:t>			background-position: left bottom;</a:t>
            </a:r>
          </a:p>
          <a:p>
            <a:r>
              <a:rPr lang="en-US" altLang="ko-KR" sz="1200" dirty="0">
                <a:solidFill>
                  <a:schemeClr val="tx1"/>
                </a:solidFill>
              </a:rPr>
              <a:t>			background-attachment: fixed;</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&lt;h1&gt;CSS</a:t>
            </a:r>
            <a:r>
              <a:rPr lang="ko-KR" altLang="en-US" sz="1200" dirty="0">
                <a:solidFill>
                  <a:schemeClr val="tx1"/>
                </a:solidFill>
              </a:rPr>
              <a:t>를 이용한 </a:t>
            </a:r>
            <a:r>
              <a:rPr lang="ko-KR" altLang="en-US" sz="1200" dirty="0" err="1">
                <a:solidFill>
                  <a:schemeClr val="tx1"/>
                </a:solidFill>
              </a:rPr>
              <a:t>배경이미지</a:t>
            </a:r>
            <a:r>
              <a:rPr lang="ko-KR" altLang="en-US" sz="1200" dirty="0">
                <a:solidFill>
                  <a:schemeClr val="tx1"/>
                </a:solidFill>
              </a:rPr>
              <a:t> 설정입니다</a:t>
            </a:r>
            <a:r>
              <a:rPr lang="en-US" altLang="ko-KR" sz="1200" dirty="0">
                <a:solidFill>
                  <a:schemeClr val="tx1"/>
                </a:solidFill>
              </a:rPr>
              <a:t>.&lt;/h1&gt;</a:t>
            </a:r>
          </a:p>
          <a:p>
            <a:r>
              <a:rPr lang="en-US" altLang="ko-KR" sz="1200" dirty="0">
                <a:solidFill>
                  <a:schemeClr val="tx1"/>
                </a:solidFill>
              </a:rPr>
              <a:t>	&lt;p&gt;</a:t>
            </a:r>
            <a:r>
              <a:rPr lang="ko-KR" altLang="en-US" sz="1200" dirty="0" err="1">
                <a:solidFill>
                  <a:schemeClr val="tx1"/>
                </a:solidFill>
              </a:rPr>
              <a:t>배경이미지가</a:t>
            </a:r>
            <a:r>
              <a:rPr lang="ko-KR" altLang="en-US" sz="1200" dirty="0">
                <a:solidFill>
                  <a:schemeClr val="tx1"/>
                </a:solidFill>
              </a:rPr>
              <a:t> 지정된 위치에서 움직이지 않습니다</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스크롤을 해도 배경은 움직이지 않아요</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스크롤을 해도 배경은 움직이지 않아요</a:t>
            </a:r>
            <a:r>
              <a:rPr lang="en-US" altLang="ko-KR" sz="1200" dirty="0">
                <a:solidFill>
                  <a:schemeClr val="tx1"/>
                </a:solidFill>
              </a:rPr>
              <a:t>!&lt;/p&gt;</a:t>
            </a:r>
          </a:p>
          <a:p>
            <a:r>
              <a:rPr lang="en-US" altLang="ko-KR" sz="1200" dirty="0">
                <a:solidFill>
                  <a:schemeClr val="tx1"/>
                </a:solidFill>
              </a:rPr>
              <a:t>                      ~~~ 30</a:t>
            </a:r>
            <a:r>
              <a:rPr lang="ko-KR" altLang="en-US" sz="1200" dirty="0">
                <a:solidFill>
                  <a:schemeClr val="tx1"/>
                </a:solidFill>
              </a:rPr>
              <a:t>개 정도 복사 삽입</a:t>
            </a:r>
            <a:endParaRPr lang="en-US" altLang="ko-KR" sz="1200" dirty="0">
              <a:solidFill>
                <a:schemeClr val="tx1"/>
              </a:solidFill>
            </a:endParaRPr>
          </a:p>
          <a:p>
            <a:r>
              <a:rPr lang="en-US" altLang="ko-KR" sz="1200" dirty="0">
                <a:solidFill>
                  <a:schemeClr val="tx1"/>
                </a:solidFill>
              </a:rPr>
              <a:t>	&lt;p&gt;</a:t>
            </a:r>
            <a:r>
              <a:rPr lang="ko-KR" altLang="en-US" sz="1200" dirty="0">
                <a:solidFill>
                  <a:schemeClr val="tx1"/>
                </a:solidFill>
              </a:rPr>
              <a:t>스크롤을 해도 배경은 움직이지 않아요</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스크롤을 해도 배경은 움직이지 않아요</a:t>
            </a:r>
            <a:r>
              <a:rPr lang="en-US" altLang="ko-KR" sz="1200" dirty="0">
                <a:solidFill>
                  <a:schemeClr val="tx1"/>
                </a:solidFill>
              </a:rPr>
              <a:t>!&lt;/p&gt;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background-attachment </a:t>
            </a:r>
            <a:r>
              <a:rPr lang="ko-KR" altLang="en-US" sz="1200" b="1" dirty="0">
                <a:solidFill>
                  <a:schemeClr val="tx1"/>
                </a:solidFill>
              </a:rPr>
              <a:t>속성</a:t>
            </a:r>
          </a:p>
          <a:p>
            <a:r>
              <a:rPr lang="en-US" altLang="ko-KR" sz="1200" dirty="0">
                <a:solidFill>
                  <a:schemeClr val="tx1"/>
                </a:solidFill>
              </a:rPr>
              <a:t>background-attachment </a:t>
            </a:r>
            <a:r>
              <a:rPr lang="ko-KR" altLang="en-US" sz="1200" dirty="0">
                <a:solidFill>
                  <a:schemeClr val="tx1"/>
                </a:solidFill>
              </a:rPr>
              <a:t>속성을 사용하여 위치가 설정된 배경 이미지를 해당 위치에 고정시킬 수도 있습니다</a:t>
            </a:r>
            <a:r>
              <a:rPr lang="en-US" altLang="ko-KR" sz="1200" dirty="0">
                <a:solidFill>
                  <a:schemeClr val="tx1"/>
                </a:solidFill>
              </a:rPr>
              <a:t>.</a:t>
            </a:r>
          </a:p>
          <a:p>
            <a:r>
              <a:rPr lang="ko-KR" altLang="en-US" sz="1200" dirty="0">
                <a:solidFill>
                  <a:schemeClr val="tx1"/>
                </a:solidFill>
              </a:rPr>
              <a:t>이렇게 고정된 배경 이미지는 스크롤과는 무관하게 화면의 위치에서 이동하지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100</a:t>
            </a:fld>
            <a:endParaRPr lang="ko-KR" altLang="en-US" dirty="0"/>
          </a:p>
        </p:txBody>
      </p:sp>
    </p:spTree>
    <p:extLst>
      <p:ext uri="{BB962C8B-B14F-4D97-AF65-F5344CB8AC3E}">
        <p14:creationId xmlns:p14="http://schemas.microsoft.com/office/powerpoint/2010/main" val="36668123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 </a:t>
            </a:r>
            <a:r>
              <a:rPr lang="ko-KR" altLang="en-US" sz="3200" dirty="0"/>
              <a:t>속성 한 번에 적용하기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0772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a:t>
            </a:r>
          </a:p>
          <a:p>
            <a:r>
              <a:rPr lang="en-US" altLang="ko-KR" sz="1200" dirty="0">
                <a:solidFill>
                  <a:schemeClr val="tx1"/>
                </a:solidFill>
              </a:rPr>
              <a:t>       	    	background: #FFCCCC </a:t>
            </a:r>
            <a:r>
              <a:rPr lang="en-US" altLang="ko-KR" sz="1200" dirty="0" err="1">
                <a:solidFill>
                  <a:schemeClr val="tx1"/>
                </a:solidFill>
              </a:rPr>
              <a:t>url</a:t>
            </a:r>
            <a:r>
              <a:rPr lang="en-US" altLang="ko-KR" sz="1200" dirty="0">
                <a:solidFill>
                  <a:schemeClr val="tx1"/>
                </a:solidFill>
              </a:rPr>
              <a:t>(“racos.png") no-repeat left bottom fixed;</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를 이용한 </a:t>
            </a:r>
            <a:r>
              <a:rPr lang="ko-KR" altLang="en-US" sz="1200" dirty="0" err="1">
                <a:solidFill>
                  <a:schemeClr val="tx1"/>
                </a:solidFill>
              </a:rPr>
              <a:t>배경이미지</a:t>
            </a:r>
            <a:r>
              <a:rPr lang="ko-KR" altLang="en-US" sz="1200" dirty="0">
                <a:solidFill>
                  <a:schemeClr val="tx1"/>
                </a:solidFill>
              </a:rPr>
              <a:t> 설정입니다</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여러 </a:t>
            </a:r>
            <a:r>
              <a:rPr lang="en-US" altLang="ko-KR" sz="1200" dirty="0">
                <a:solidFill>
                  <a:schemeClr val="tx1"/>
                </a:solidFill>
              </a:rPr>
              <a:t>background </a:t>
            </a:r>
            <a:r>
              <a:rPr lang="ko-KR" altLang="en-US" sz="1200" dirty="0">
                <a:solidFill>
                  <a:schemeClr val="tx1"/>
                </a:solidFill>
              </a:rPr>
              <a:t>속성을 한 번에 설정할 수 있습니다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533314" y="1185333"/>
            <a:ext cx="435388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 </a:t>
            </a:r>
            <a:r>
              <a:rPr lang="ko-KR" altLang="en-US" sz="1200" b="1" dirty="0">
                <a:solidFill>
                  <a:schemeClr val="tx1"/>
                </a:solidFill>
              </a:rPr>
              <a:t>속성 한 번에 적용하기</a:t>
            </a:r>
          </a:p>
          <a:p>
            <a:r>
              <a:rPr lang="ko-KR" altLang="en-US" sz="1200" dirty="0">
                <a:solidFill>
                  <a:schemeClr val="tx1"/>
                </a:solidFill>
              </a:rPr>
              <a:t>위에서 언급한 모든 </a:t>
            </a:r>
            <a:r>
              <a:rPr lang="en-US" altLang="ko-KR" sz="1200" dirty="0">
                <a:solidFill>
                  <a:schemeClr val="tx1"/>
                </a:solidFill>
              </a:rPr>
              <a:t>background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101</a:t>
            </a:fld>
            <a:endParaRPr lang="ko-KR" altLang="en-US" dirty="0"/>
          </a:p>
        </p:txBody>
      </p:sp>
    </p:spTree>
    <p:extLst>
      <p:ext uri="{BB962C8B-B14F-4D97-AF65-F5344CB8AC3E}">
        <p14:creationId xmlns:p14="http://schemas.microsoft.com/office/powerpoint/2010/main" val="42642428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(color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body { color: red; }</a:t>
            </a:r>
          </a:p>
          <a:p>
            <a:r>
              <a:rPr lang="en-US" altLang="ko-KR" sz="1200">
                <a:solidFill>
                  <a:schemeClr val="tx1"/>
                </a:solidFill>
              </a:rPr>
              <a:t>		p { color: maroon;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&lt;h1&gt;color </a:t>
            </a:r>
            <a:r>
              <a:rPr lang="ko-KR" altLang="en-US" sz="1200">
                <a:solidFill>
                  <a:schemeClr val="tx1"/>
                </a:solidFill>
              </a:rPr>
              <a:t>속성을 이용한 텍스트의 색상 설정</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각 요소별로 따로 명시된 </a:t>
            </a:r>
            <a:r>
              <a:rPr lang="en-US" altLang="ko-KR" sz="1200">
                <a:solidFill>
                  <a:schemeClr val="tx1"/>
                </a:solidFill>
              </a:rPr>
              <a:t>color </a:t>
            </a:r>
            <a:r>
              <a:rPr lang="ko-KR" altLang="en-US" sz="1200">
                <a:solidFill>
                  <a:schemeClr val="tx1"/>
                </a:solidFill>
              </a:rPr>
              <a:t>속성값은 </a:t>
            </a:r>
            <a:r>
              <a:rPr lang="en-US" altLang="ko-KR" sz="1200">
                <a:solidFill>
                  <a:schemeClr val="tx1"/>
                </a:solidFill>
              </a:rPr>
              <a:t>body </a:t>
            </a:r>
            <a:r>
              <a:rPr lang="ko-KR" altLang="en-US" sz="1200">
                <a:solidFill>
                  <a:schemeClr val="tx1"/>
                </a:solidFill>
              </a:rPr>
              <a:t>태그에 명시된 속성값보다 우선 적용됩니다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color </a:t>
            </a:r>
            <a:r>
              <a:rPr lang="ko-KR" altLang="en-US" sz="1200" b="1" dirty="0">
                <a:solidFill>
                  <a:schemeClr val="tx1"/>
                </a:solidFill>
              </a:rPr>
              <a:t>속성</a:t>
            </a:r>
          </a:p>
          <a:p>
            <a:r>
              <a:rPr lang="en-US" altLang="ko-KR" sz="1200" dirty="0">
                <a:solidFill>
                  <a:schemeClr val="tx1"/>
                </a:solidFill>
              </a:rPr>
              <a:t>color </a:t>
            </a:r>
            <a:r>
              <a:rPr lang="ko-KR" altLang="en-US" sz="1200" dirty="0">
                <a:solidFill>
                  <a:schemeClr val="tx1"/>
                </a:solidFill>
              </a:rPr>
              <a:t>속성은 텍스트의 색상을 설정합니다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페이지에서 텍스트의 기본 색상은 검정색입니다</a:t>
            </a:r>
            <a:r>
              <a:rPr lang="en-US" altLang="ko-KR" sz="1200" dirty="0">
                <a:solidFill>
                  <a:schemeClr val="tx1"/>
                </a:solidFill>
              </a:rPr>
              <a:t>.</a:t>
            </a:r>
          </a:p>
          <a:p>
            <a:r>
              <a:rPr lang="en-US" altLang="ko-KR" sz="1200" dirty="0">
                <a:solidFill>
                  <a:schemeClr val="tx1"/>
                </a:solidFill>
              </a:rPr>
              <a:t>&lt;body&gt;</a:t>
            </a:r>
            <a:r>
              <a:rPr lang="ko-KR" altLang="en-US" sz="1200" dirty="0">
                <a:solidFill>
                  <a:schemeClr val="tx1"/>
                </a:solidFill>
              </a:rPr>
              <a:t>태그에 명시된 </a:t>
            </a:r>
            <a:r>
              <a:rPr lang="en-US" altLang="ko-KR" sz="1200" dirty="0">
                <a:solidFill>
                  <a:schemeClr val="tx1"/>
                </a:solidFill>
              </a:rPr>
              <a:t>color </a:t>
            </a:r>
            <a:r>
              <a:rPr lang="ko-KR" altLang="en-US" sz="1200" dirty="0">
                <a:solidFill>
                  <a:schemeClr val="tx1"/>
                </a:solidFill>
              </a:rPr>
              <a:t>속성값은 웹 페이지 내의 모든 텍스트 요소에 적용됩니다</a:t>
            </a:r>
            <a:r>
              <a:rPr lang="en-US" altLang="ko-KR" sz="1200" dirty="0">
                <a:solidFill>
                  <a:schemeClr val="tx1"/>
                </a:solidFill>
              </a:rPr>
              <a:t>.</a:t>
            </a:r>
          </a:p>
          <a:p>
            <a:r>
              <a:rPr lang="ko-KR" altLang="en-US" sz="1200" dirty="0">
                <a:solidFill>
                  <a:schemeClr val="tx1"/>
                </a:solidFill>
              </a:rPr>
              <a:t>하지만 각 요소별로 따로 명시된 </a:t>
            </a:r>
            <a:r>
              <a:rPr lang="en-US" altLang="ko-KR" sz="1200" dirty="0">
                <a:solidFill>
                  <a:schemeClr val="tx1"/>
                </a:solidFill>
              </a:rPr>
              <a:t>color </a:t>
            </a:r>
            <a:r>
              <a:rPr lang="ko-KR" altLang="en-US" sz="1200" dirty="0">
                <a:solidFill>
                  <a:schemeClr val="tx1"/>
                </a:solidFill>
              </a:rPr>
              <a:t>속성값이 있다면</a:t>
            </a:r>
            <a:r>
              <a:rPr lang="en-US" altLang="ko-KR" sz="1200" dirty="0">
                <a:solidFill>
                  <a:schemeClr val="tx1"/>
                </a:solidFill>
              </a:rPr>
              <a:t>, </a:t>
            </a:r>
            <a:r>
              <a:rPr lang="ko-KR" altLang="en-US" sz="1200" dirty="0">
                <a:solidFill>
                  <a:schemeClr val="tx1"/>
                </a:solidFill>
              </a:rPr>
              <a:t>해당 속성값이 </a:t>
            </a:r>
            <a:r>
              <a:rPr lang="en-US" altLang="ko-KR" sz="1200" dirty="0">
                <a:solidFill>
                  <a:schemeClr val="tx1"/>
                </a:solidFill>
              </a:rPr>
              <a:t>&lt;body&gt;</a:t>
            </a:r>
            <a:r>
              <a:rPr lang="ko-KR" altLang="en-US" sz="1200" dirty="0">
                <a:solidFill>
                  <a:schemeClr val="tx1"/>
                </a:solidFill>
              </a:rPr>
              <a:t>태그에 명시된 속성값보다 우선 적용됩니다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102</a:t>
            </a:fld>
            <a:endParaRPr lang="ko-KR" altLang="en-US" dirty="0"/>
          </a:p>
        </p:txBody>
      </p:sp>
    </p:spTree>
    <p:extLst>
      <p:ext uri="{BB962C8B-B14F-4D97-AF65-F5344CB8AC3E}">
        <p14:creationId xmlns:p14="http://schemas.microsoft.com/office/powerpoint/2010/main" val="6642579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(direction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.rightToLeft { direction: rtl;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&lt;h1&gt;direction </a:t>
            </a:r>
            <a:r>
              <a:rPr lang="ko-KR" altLang="en-US" sz="1200">
                <a:solidFill>
                  <a:schemeClr val="tx1"/>
                </a:solidFill>
              </a:rPr>
              <a:t>속성을 이용한 텍스트 방향 설정</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기본적으로 텍스트가 써지는 방향은 왼쪽에서 오른쪽입니다</a:t>
            </a:r>
            <a:r>
              <a:rPr lang="en-US" altLang="ko-KR" sz="1200">
                <a:solidFill>
                  <a:schemeClr val="tx1"/>
                </a:solidFill>
              </a:rPr>
              <a:t>~&lt;/p&gt;</a:t>
            </a:r>
          </a:p>
          <a:p>
            <a:r>
              <a:rPr lang="en-US" altLang="ko-KR" sz="1200">
                <a:solidFill>
                  <a:schemeClr val="tx1"/>
                </a:solidFill>
              </a:rPr>
              <a:t>	&lt;p&gt;</a:t>
            </a:r>
            <a:r>
              <a:rPr lang="ko-KR" altLang="en-US" sz="1200">
                <a:solidFill>
                  <a:schemeClr val="tx1"/>
                </a:solidFill>
              </a:rPr>
              <a:t>객체 지향 프로그래밍</a:t>
            </a:r>
            <a:r>
              <a:rPr lang="en-US" altLang="ko-KR" sz="1200">
                <a:solidFill>
                  <a:schemeClr val="tx1"/>
                </a:solidFill>
              </a:rPr>
              <a:t>!!!&lt;/p&gt;</a:t>
            </a:r>
          </a:p>
          <a:p>
            <a:r>
              <a:rPr lang="en-US" altLang="ko-KR" sz="1200">
                <a:solidFill>
                  <a:schemeClr val="tx1"/>
                </a:solidFill>
              </a:rPr>
              <a:t>	&lt;p class="rightToLeft"&gt;</a:t>
            </a:r>
            <a:r>
              <a:rPr lang="ar-AE" altLang="ko-KR" sz="1200">
                <a:solidFill>
                  <a:schemeClr val="tx1"/>
                </a:solidFill>
              </a:rPr>
              <a:t>برمجة كائنية التوجه!!!&lt;/</a:t>
            </a:r>
            <a:r>
              <a:rPr lang="en-US" altLang="ko-KR" sz="1200">
                <a:solidFill>
                  <a:schemeClr val="tx1"/>
                </a:solidFill>
              </a:rPr>
              <a: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direction </a:t>
            </a:r>
            <a:r>
              <a:rPr lang="ko-KR" altLang="en-US" sz="1200" b="1" dirty="0">
                <a:solidFill>
                  <a:schemeClr val="tx1"/>
                </a:solidFill>
              </a:rPr>
              <a:t>속성</a:t>
            </a:r>
          </a:p>
          <a:p>
            <a:r>
              <a:rPr lang="en-US" altLang="ko-KR" sz="1200" dirty="0">
                <a:solidFill>
                  <a:schemeClr val="tx1"/>
                </a:solidFill>
              </a:rPr>
              <a:t>direction </a:t>
            </a:r>
            <a:r>
              <a:rPr lang="ko-KR" altLang="en-US" sz="1200" dirty="0">
                <a:solidFill>
                  <a:schemeClr val="tx1"/>
                </a:solidFill>
              </a:rPr>
              <a:t>속성은 텍스트가 써지는 방향을 설정합니다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페이지에서 텍스트는 기본적으로 왼쪽에서 오른쪽 방향으로 써집니다</a:t>
            </a:r>
            <a:r>
              <a:rPr lang="en-US" altLang="ko-KR" sz="1200" dirty="0">
                <a:solidFill>
                  <a:schemeClr val="tx1"/>
                </a:solidFill>
              </a:rPr>
              <a:t>.</a:t>
            </a:r>
          </a:p>
          <a:p>
            <a:r>
              <a:rPr lang="en-US" altLang="ko-KR" sz="1200" dirty="0">
                <a:solidFill>
                  <a:schemeClr val="tx1"/>
                </a:solidFill>
              </a:rPr>
              <a:t>direction </a:t>
            </a:r>
            <a:r>
              <a:rPr lang="ko-KR" altLang="en-US" sz="1200" dirty="0">
                <a:solidFill>
                  <a:schemeClr val="tx1"/>
                </a:solidFill>
              </a:rPr>
              <a:t>속성이 </a:t>
            </a:r>
            <a:r>
              <a:rPr lang="en-US" altLang="ko-KR" sz="1200" dirty="0">
                <a:solidFill>
                  <a:schemeClr val="tx1"/>
                </a:solidFill>
              </a:rPr>
              <a:t>left-to-right(</a:t>
            </a:r>
            <a:r>
              <a:rPr lang="en-US" altLang="ko-KR" sz="1200" dirty="0" err="1">
                <a:solidFill>
                  <a:schemeClr val="tx1"/>
                </a:solidFill>
              </a:rPr>
              <a:t>ltr</a:t>
            </a:r>
            <a:r>
              <a:rPr lang="en-US" altLang="ko-KR" sz="1200" dirty="0">
                <a:solidFill>
                  <a:schemeClr val="tx1"/>
                </a:solidFill>
              </a:rPr>
              <a:t>)</a:t>
            </a:r>
            <a:r>
              <a:rPr lang="ko-KR" altLang="en-US" sz="1200" dirty="0">
                <a:solidFill>
                  <a:schemeClr val="tx1"/>
                </a:solidFill>
              </a:rPr>
              <a:t>일 때는 기본 설정처럼 텍스트가 왼쪽에서 오른쪽 방향으로 써집니다</a:t>
            </a:r>
            <a:r>
              <a:rPr lang="en-US" altLang="ko-KR" sz="1200" dirty="0">
                <a:solidFill>
                  <a:schemeClr val="tx1"/>
                </a:solidFill>
              </a:rPr>
              <a:t>.</a:t>
            </a:r>
          </a:p>
          <a:p>
            <a:r>
              <a:rPr lang="ko-KR" altLang="en-US" sz="1200" dirty="0">
                <a:solidFill>
                  <a:schemeClr val="tx1"/>
                </a:solidFill>
              </a:rPr>
              <a:t>하지만</a:t>
            </a:r>
            <a:r>
              <a:rPr lang="en-US" altLang="ko-KR" sz="1200" dirty="0">
                <a:solidFill>
                  <a:schemeClr val="tx1"/>
                </a:solidFill>
              </a:rPr>
              <a:t>, direction </a:t>
            </a:r>
            <a:r>
              <a:rPr lang="ko-KR" altLang="en-US" sz="1200" dirty="0">
                <a:solidFill>
                  <a:schemeClr val="tx1"/>
                </a:solidFill>
              </a:rPr>
              <a:t>속성이 </a:t>
            </a:r>
            <a:r>
              <a:rPr lang="en-US" altLang="ko-KR" sz="1200" dirty="0">
                <a:solidFill>
                  <a:schemeClr val="tx1"/>
                </a:solidFill>
              </a:rPr>
              <a:t>right-to-left(</a:t>
            </a:r>
            <a:r>
              <a:rPr lang="en-US" altLang="ko-KR" sz="1200" dirty="0" err="1">
                <a:solidFill>
                  <a:schemeClr val="tx1"/>
                </a:solidFill>
              </a:rPr>
              <a:t>rtl</a:t>
            </a:r>
            <a:r>
              <a:rPr lang="en-US" altLang="ko-KR" sz="1200" dirty="0">
                <a:solidFill>
                  <a:schemeClr val="tx1"/>
                </a:solidFill>
              </a:rPr>
              <a:t>)</a:t>
            </a:r>
            <a:r>
              <a:rPr lang="ko-KR" altLang="en-US" sz="1200" dirty="0">
                <a:solidFill>
                  <a:schemeClr val="tx1"/>
                </a:solidFill>
              </a:rPr>
              <a:t>일 때는 텍스트가 반대 방향인 오른쪽에서 왼쪽 방향으로 써집니다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a:t>
            </a:r>
            <a:r>
              <a:rPr lang="ko-KR" altLang="en-US" sz="1200" dirty="0">
                <a:solidFill>
                  <a:schemeClr val="tx1"/>
                </a:solidFill>
              </a:rPr>
              <a:t>객체 지향 프로그래밍</a:t>
            </a:r>
            <a:r>
              <a:rPr lang="en-US" altLang="ko-KR" sz="1200" dirty="0">
                <a:solidFill>
                  <a:schemeClr val="tx1"/>
                </a:solidFill>
              </a:rPr>
              <a:t>"</a:t>
            </a:r>
            <a:r>
              <a:rPr lang="ko-KR" altLang="en-US" sz="1200" dirty="0">
                <a:solidFill>
                  <a:schemeClr val="tx1"/>
                </a:solidFill>
              </a:rPr>
              <a:t>이라는 문자열을 한글과 아랍어로 나타낸 예제입니다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아랍어는 한글이나 영어와는 달리 오른쪽에서 왼쪽 방향으로 텍스트를 읽고 쓰는 언어입니다</a:t>
            </a:r>
            <a:r>
              <a:rPr lang="en-US" altLang="ko-KR" sz="1200" dirty="0">
                <a:solidFill>
                  <a:schemeClr val="tx1"/>
                </a:solidFill>
              </a:rPr>
              <a:t>. </a:t>
            </a:r>
            <a:r>
              <a:rPr lang="ko-KR" altLang="en-US" sz="1200" dirty="0">
                <a:solidFill>
                  <a:schemeClr val="tx1"/>
                </a:solidFill>
              </a:rPr>
              <a:t>따라서 아랍어와 같이 텍스트를 반대 방향으로 쓰는 언어를 나타낼 때는 텍스트가 써지는 방향을 </a:t>
            </a:r>
            <a:r>
              <a:rPr lang="en-US" altLang="ko-KR" sz="1200" dirty="0">
                <a:solidFill>
                  <a:schemeClr val="tx1"/>
                </a:solidFill>
              </a:rPr>
              <a:t>direction </a:t>
            </a:r>
            <a:r>
              <a:rPr lang="ko-KR" altLang="en-US" sz="1200" dirty="0">
                <a:solidFill>
                  <a:schemeClr val="tx1"/>
                </a:solidFill>
              </a:rPr>
              <a:t>속성을 사용하여 변경해 줘야 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103</a:t>
            </a:fld>
            <a:endParaRPr lang="ko-KR" altLang="en-US" dirty="0"/>
          </a:p>
        </p:txBody>
      </p:sp>
    </p:spTree>
    <p:extLst>
      <p:ext uri="{BB962C8B-B14F-4D97-AF65-F5344CB8AC3E}">
        <p14:creationId xmlns:p14="http://schemas.microsoft.com/office/powerpoint/2010/main" val="1421320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(letter-spacing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.decLetterSpacing { letter-spacing: -3px; }</a:t>
            </a:r>
          </a:p>
          <a:p>
            <a:r>
              <a:rPr lang="en-US" altLang="ko-KR" sz="1200">
                <a:solidFill>
                  <a:schemeClr val="tx1"/>
                </a:solidFill>
              </a:rPr>
              <a:t>		.incLetterSpacing { letter-spacing: 10px;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&lt;h1&gt;letter-spacing </a:t>
            </a:r>
            <a:r>
              <a:rPr lang="ko-KR" altLang="en-US" sz="1200">
                <a:solidFill>
                  <a:schemeClr val="tx1"/>
                </a:solidFill>
              </a:rPr>
              <a:t>속성을 이용한 글자 간격 설정</a:t>
            </a:r>
            <a:r>
              <a:rPr lang="en-US" altLang="ko-KR" sz="1200">
                <a:solidFill>
                  <a:schemeClr val="tx1"/>
                </a:solidFill>
              </a:rPr>
              <a:t>&lt;/h1&gt;</a:t>
            </a:r>
          </a:p>
          <a:p>
            <a:r>
              <a:rPr lang="en-US" altLang="ko-KR" sz="1200">
                <a:solidFill>
                  <a:schemeClr val="tx1"/>
                </a:solidFill>
              </a:rPr>
              <a:t>	&lt;p class="decLetterSpacing"&gt;</a:t>
            </a:r>
            <a:r>
              <a:rPr lang="ko-KR" altLang="en-US" sz="1200">
                <a:solidFill>
                  <a:schemeClr val="tx1"/>
                </a:solidFill>
              </a:rPr>
              <a:t>글자 간격을 줄여봅시다</a:t>
            </a:r>
            <a:r>
              <a:rPr lang="en-US" altLang="ko-KR" sz="1200">
                <a:solidFill>
                  <a:schemeClr val="tx1"/>
                </a:solidFill>
              </a:rPr>
              <a:t>!&lt;/p&gt;</a:t>
            </a:r>
          </a:p>
          <a:p>
            <a:r>
              <a:rPr lang="en-US" altLang="ko-KR" sz="1200">
                <a:solidFill>
                  <a:schemeClr val="tx1"/>
                </a:solidFill>
              </a:rPr>
              <a:t>	&lt;p&gt;</a:t>
            </a:r>
            <a:r>
              <a:rPr lang="ko-KR" altLang="en-US" sz="1200">
                <a:solidFill>
                  <a:schemeClr val="tx1"/>
                </a:solidFill>
              </a:rPr>
              <a:t>기본적인 글자 간격은 이 정도입니다</a:t>
            </a:r>
            <a:r>
              <a:rPr lang="en-US" altLang="ko-KR" sz="1200">
                <a:solidFill>
                  <a:schemeClr val="tx1"/>
                </a:solidFill>
              </a:rPr>
              <a:t>.&lt;/p&gt;</a:t>
            </a:r>
          </a:p>
          <a:p>
            <a:r>
              <a:rPr lang="en-US" altLang="ko-KR" sz="1200">
                <a:solidFill>
                  <a:schemeClr val="tx1"/>
                </a:solidFill>
              </a:rPr>
              <a:t>	&lt;p class="incLetterSpacing"&gt;</a:t>
            </a:r>
            <a:r>
              <a:rPr lang="ko-KR" altLang="en-US" sz="1200">
                <a:solidFill>
                  <a:schemeClr val="tx1"/>
                </a:solidFill>
              </a:rPr>
              <a:t>글자 간격을 늘려봅시다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letter-spacing </a:t>
            </a:r>
            <a:r>
              <a:rPr lang="ko-KR" altLang="en-US" sz="1200" b="1" dirty="0">
                <a:solidFill>
                  <a:schemeClr val="tx1"/>
                </a:solidFill>
              </a:rPr>
              <a:t>속성</a:t>
            </a:r>
          </a:p>
          <a:p>
            <a:r>
              <a:rPr lang="en-US" altLang="ko-KR" sz="1200" dirty="0">
                <a:solidFill>
                  <a:schemeClr val="tx1"/>
                </a:solidFill>
              </a:rPr>
              <a:t>letter-spacing </a:t>
            </a:r>
            <a:r>
              <a:rPr lang="ko-KR" altLang="en-US" sz="1200" dirty="0">
                <a:solidFill>
                  <a:schemeClr val="tx1"/>
                </a:solidFill>
              </a:rPr>
              <a:t>속성은 텍스트 내에서 글자 사이의 간격을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104</a:t>
            </a:fld>
            <a:endParaRPr lang="ko-KR" altLang="en-US" dirty="0"/>
          </a:p>
        </p:txBody>
      </p:sp>
    </p:spTree>
    <p:extLst>
      <p:ext uri="{BB962C8B-B14F-4D97-AF65-F5344CB8AC3E}">
        <p14:creationId xmlns:p14="http://schemas.microsoft.com/office/powerpoint/2010/main" val="12571146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(word-spacing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.decWordSpacing { word-spacing: -3px; }</a:t>
            </a:r>
          </a:p>
          <a:p>
            <a:r>
              <a:rPr lang="en-US" altLang="ko-KR" sz="1200">
                <a:solidFill>
                  <a:schemeClr val="tx1"/>
                </a:solidFill>
              </a:rPr>
              <a:t>		.incWordSpacing { word-spacing: 10px;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&lt;h1&gt;word-spacing </a:t>
            </a:r>
            <a:r>
              <a:rPr lang="ko-KR" altLang="en-US" sz="1200">
                <a:solidFill>
                  <a:schemeClr val="tx1"/>
                </a:solidFill>
              </a:rPr>
              <a:t>속성을 이용한 단어 간격 설정</a:t>
            </a:r>
            <a:r>
              <a:rPr lang="en-US" altLang="ko-KR" sz="1200">
                <a:solidFill>
                  <a:schemeClr val="tx1"/>
                </a:solidFill>
              </a:rPr>
              <a:t>&lt;/h1&gt;</a:t>
            </a:r>
          </a:p>
          <a:p>
            <a:r>
              <a:rPr lang="en-US" altLang="ko-KR" sz="1200">
                <a:solidFill>
                  <a:schemeClr val="tx1"/>
                </a:solidFill>
              </a:rPr>
              <a:t>	&lt;p class="decWordSpacing"&gt;</a:t>
            </a:r>
            <a:r>
              <a:rPr lang="ko-KR" altLang="en-US" sz="1200">
                <a:solidFill>
                  <a:schemeClr val="tx1"/>
                </a:solidFill>
              </a:rPr>
              <a:t>단어 간격을 줄여봅시다</a:t>
            </a:r>
            <a:r>
              <a:rPr lang="en-US" altLang="ko-KR" sz="1200">
                <a:solidFill>
                  <a:schemeClr val="tx1"/>
                </a:solidFill>
              </a:rPr>
              <a:t>!&lt;/p&gt;</a:t>
            </a:r>
          </a:p>
          <a:p>
            <a:r>
              <a:rPr lang="en-US" altLang="ko-KR" sz="1200">
                <a:solidFill>
                  <a:schemeClr val="tx1"/>
                </a:solidFill>
              </a:rPr>
              <a:t>	&lt;p&gt;</a:t>
            </a:r>
            <a:r>
              <a:rPr lang="ko-KR" altLang="en-US" sz="1200">
                <a:solidFill>
                  <a:schemeClr val="tx1"/>
                </a:solidFill>
              </a:rPr>
              <a:t>기본적인 단어들의 간격은 이 정도입니다</a:t>
            </a:r>
            <a:r>
              <a:rPr lang="en-US" altLang="ko-KR" sz="1200">
                <a:solidFill>
                  <a:schemeClr val="tx1"/>
                </a:solidFill>
              </a:rPr>
              <a:t>.&lt;/p&gt;</a:t>
            </a:r>
          </a:p>
          <a:p>
            <a:r>
              <a:rPr lang="en-US" altLang="ko-KR" sz="1200">
                <a:solidFill>
                  <a:schemeClr val="tx1"/>
                </a:solidFill>
              </a:rPr>
              <a:t>	&lt;p class="incWordSpacing"&gt;</a:t>
            </a:r>
            <a:r>
              <a:rPr lang="ko-KR" altLang="en-US" sz="1200">
                <a:solidFill>
                  <a:schemeClr val="tx1"/>
                </a:solidFill>
              </a:rPr>
              <a:t>단어 간격을 늘려봅시다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word-spacing </a:t>
            </a:r>
            <a:r>
              <a:rPr lang="ko-KR" altLang="en-US" sz="1200" b="1" dirty="0">
                <a:solidFill>
                  <a:schemeClr val="tx1"/>
                </a:solidFill>
              </a:rPr>
              <a:t>속성</a:t>
            </a:r>
          </a:p>
          <a:p>
            <a:r>
              <a:rPr lang="en-US" altLang="ko-KR" sz="1200" dirty="0">
                <a:solidFill>
                  <a:schemeClr val="tx1"/>
                </a:solidFill>
              </a:rPr>
              <a:t>word-spacing </a:t>
            </a:r>
            <a:r>
              <a:rPr lang="ko-KR" altLang="en-US" sz="1200" dirty="0">
                <a:solidFill>
                  <a:schemeClr val="tx1"/>
                </a:solidFill>
              </a:rPr>
              <a:t>속성은 텍스트 내에서 단어 사이의 간격을 설정합니다</a:t>
            </a:r>
            <a:r>
              <a:rPr lang="en-US" altLang="ko-KR" sz="1200" dirty="0">
                <a:solidFill>
                  <a:schemeClr val="tx1"/>
                </a:solidFill>
              </a:rPr>
              <a:t>.</a:t>
            </a:r>
          </a:p>
          <a:p>
            <a:r>
              <a:rPr lang="en-US" altLang="ko-KR" sz="1200" dirty="0">
                <a:solidFill>
                  <a:schemeClr val="tx1"/>
                </a:solidFill>
              </a:rPr>
              <a:t>letter-spacing </a:t>
            </a:r>
            <a:r>
              <a:rPr lang="ko-KR" altLang="en-US" sz="1200" dirty="0">
                <a:solidFill>
                  <a:schemeClr val="tx1"/>
                </a:solidFill>
              </a:rPr>
              <a:t>속성과는 달리 문자 간의 간격이 아닌 단어 간의 간격을 기준으로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105</a:t>
            </a:fld>
            <a:endParaRPr lang="ko-KR" altLang="en-US" dirty="0"/>
          </a:p>
        </p:txBody>
      </p:sp>
    </p:spTree>
    <p:extLst>
      <p:ext uri="{BB962C8B-B14F-4D97-AF65-F5344CB8AC3E}">
        <p14:creationId xmlns:p14="http://schemas.microsoft.com/office/powerpoint/2010/main" val="7640700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(text-indent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Text&lt;/title&gt;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paraIndent</a:t>
            </a:r>
            <a:r>
              <a:rPr lang="en-US" altLang="ko-KR" sz="1200" dirty="0">
                <a:solidFill>
                  <a:schemeClr val="tx1"/>
                </a:solidFill>
              </a:rPr>
              <a:t> { text-indent: 30px;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&lt;h1&gt;text-indent </a:t>
            </a:r>
            <a:r>
              <a:rPr lang="ko-KR" altLang="en-US" sz="1200" dirty="0">
                <a:solidFill>
                  <a:schemeClr val="tx1"/>
                </a:solidFill>
              </a:rPr>
              <a:t>속성을 이용한 들여쓰기 설정</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기본 설정은 들여쓰기를 사용하지 않습니다</a:t>
            </a:r>
            <a:r>
              <a:rPr lang="en-US" altLang="ko-KR" sz="1200" dirty="0">
                <a:solidFill>
                  <a:schemeClr val="tx1"/>
                </a:solidFill>
              </a:rPr>
              <a:t>!! Lorem ipsum dolor sit </a:t>
            </a:r>
            <a:r>
              <a:rPr lang="en-US" altLang="ko-KR" sz="1200" dirty="0" err="1">
                <a:solidFill>
                  <a:schemeClr val="tx1"/>
                </a:solidFill>
              </a:rPr>
              <a:t>amet</a:t>
            </a:r>
            <a:r>
              <a:rPr lang="en-US" altLang="ko-KR" sz="1200" dirty="0">
                <a:solidFill>
                  <a:schemeClr val="tx1"/>
                </a:solidFill>
              </a:rPr>
              <a:t>, </a:t>
            </a:r>
            <a:r>
              <a:rPr lang="en-US" altLang="ko-KR" sz="1200" dirty="0" err="1">
                <a:solidFill>
                  <a:schemeClr val="tx1"/>
                </a:solidFill>
              </a:rPr>
              <a:t>consectetur</a:t>
            </a:r>
            <a:r>
              <a:rPr lang="en-US" altLang="ko-KR" sz="1200" dirty="0">
                <a:solidFill>
                  <a:schemeClr val="tx1"/>
                </a:solidFill>
              </a:rPr>
              <a:t> </a:t>
            </a:r>
            <a:r>
              <a:rPr lang="en-US" altLang="ko-KR" sz="1200" dirty="0" err="1">
                <a:solidFill>
                  <a:schemeClr val="tx1"/>
                </a:solidFill>
              </a:rPr>
              <a:t>adipiscing</a:t>
            </a:r>
            <a:r>
              <a:rPr lang="en-US" altLang="ko-KR" sz="1200" dirty="0">
                <a:solidFill>
                  <a:schemeClr val="tx1"/>
                </a:solidFill>
              </a:rPr>
              <a:t> </a:t>
            </a:r>
            <a:r>
              <a:rPr lang="en-US" altLang="ko-KR" sz="1200" dirty="0" err="1">
                <a:solidFill>
                  <a:schemeClr val="tx1"/>
                </a:solidFill>
              </a:rPr>
              <a:t>elit</a:t>
            </a:r>
            <a:r>
              <a:rPr lang="en-US" altLang="ko-KR" sz="1200" dirty="0">
                <a:solidFill>
                  <a:schemeClr val="tx1"/>
                </a:solidFill>
              </a:rPr>
              <a:t>. Morbi </a:t>
            </a:r>
            <a:r>
              <a:rPr lang="en-US" altLang="ko-KR" sz="1200" dirty="0" err="1">
                <a:solidFill>
                  <a:schemeClr val="tx1"/>
                </a:solidFill>
              </a:rPr>
              <a:t>eget</a:t>
            </a:r>
            <a:r>
              <a:rPr lang="en-US" altLang="ko-KR" sz="1200" dirty="0">
                <a:solidFill>
                  <a:schemeClr val="tx1"/>
                </a:solidFill>
              </a:rPr>
              <a:t> </a:t>
            </a:r>
            <a:r>
              <a:rPr lang="en-US" altLang="ko-KR" sz="1200" dirty="0" err="1">
                <a:solidFill>
                  <a:schemeClr val="tx1"/>
                </a:solidFill>
              </a:rPr>
              <a:t>mauris</a:t>
            </a:r>
            <a:r>
              <a:rPr lang="en-US" altLang="ko-KR" sz="1200" dirty="0">
                <a:solidFill>
                  <a:schemeClr val="tx1"/>
                </a:solidFill>
              </a:rPr>
              <a:t> at </a:t>
            </a:r>
            <a:r>
              <a:rPr lang="en-US" altLang="ko-KR" sz="1200" dirty="0" err="1">
                <a:solidFill>
                  <a:schemeClr val="tx1"/>
                </a:solidFill>
              </a:rPr>
              <a:t>metus</a:t>
            </a:r>
            <a:r>
              <a:rPr lang="en-US" altLang="ko-KR" sz="1200" dirty="0">
                <a:solidFill>
                  <a:schemeClr val="tx1"/>
                </a:solidFill>
              </a:rPr>
              <a:t> </a:t>
            </a:r>
            <a:r>
              <a:rPr lang="en-US" altLang="ko-KR" sz="1200" dirty="0" err="1">
                <a:solidFill>
                  <a:schemeClr val="tx1"/>
                </a:solidFill>
              </a:rPr>
              <a:t>ullamcorper</a:t>
            </a:r>
            <a:r>
              <a:rPr lang="en-US" altLang="ko-KR" sz="1200" dirty="0">
                <a:solidFill>
                  <a:schemeClr val="tx1"/>
                </a:solidFill>
              </a:rPr>
              <a:t> </a:t>
            </a:r>
            <a:r>
              <a:rPr lang="en-US" altLang="ko-KR" sz="1200" dirty="0" err="1">
                <a:solidFill>
                  <a:schemeClr val="tx1"/>
                </a:solidFill>
              </a:rPr>
              <a:t>placerat</a:t>
            </a:r>
            <a:r>
              <a:rPr lang="en-US" altLang="ko-KR" sz="1200" dirty="0">
                <a:solidFill>
                  <a:schemeClr val="tx1"/>
                </a:solidFill>
              </a:rPr>
              <a:t>. Maecenas </a:t>
            </a:r>
            <a:r>
              <a:rPr lang="en-US" altLang="ko-KR" sz="1200" dirty="0" err="1">
                <a:solidFill>
                  <a:schemeClr val="tx1"/>
                </a:solidFill>
              </a:rPr>
              <a:t>elementum</a:t>
            </a:r>
            <a:r>
              <a:rPr lang="en-US" altLang="ko-KR" sz="1200" dirty="0">
                <a:solidFill>
                  <a:schemeClr val="tx1"/>
                </a:solidFill>
              </a:rPr>
              <a:t> </a:t>
            </a:r>
            <a:r>
              <a:rPr lang="en-US" altLang="ko-KR" sz="1200" dirty="0" err="1">
                <a:solidFill>
                  <a:schemeClr val="tx1"/>
                </a:solidFill>
              </a:rPr>
              <a:t>accumsan</a:t>
            </a:r>
            <a:r>
              <a:rPr lang="en-US" altLang="ko-KR" sz="1200" dirty="0">
                <a:solidFill>
                  <a:schemeClr val="tx1"/>
                </a:solidFill>
              </a:rPr>
              <a:t> </a:t>
            </a:r>
            <a:r>
              <a:rPr lang="en-US" altLang="ko-KR" sz="1200" dirty="0" err="1">
                <a:solidFill>
                  <a:schemeClr val="tx1"/>
                </a:solidFill>
              </a:rPr>
              <a:t>lacus</a:t>
            </a:r>
            <a:r>
              <a:rPr lang="en-US" altLang="ko-KR" sz="1200" dirty="0">
                <a:solidFill>
                  <a:schemeClr val="tx1"/>
                </a:solidFill>
              </a:rPr>
              <a:t> </a:t>
            </a:r>
            <a:r>
              <a:rPr lang="en-US" altLang="ko-KR" sz="1200" dirty="0" err="1">
                <a:solidFill>
                  <a:schemeClr val="tx1"/>
                </a:solidFill>
              </a:rPr>
              <a:t>quis</a:t>
            </a:r>
            <a:r>
              <a:rPr lang="en-US" altLang="ko-KR" sz="1200" dirty="0">
                <a:solidFill>
                  <a:schemeClr val="tx1"/>
                </a:solidFill>
              </a:rPr>
              <a:t> </a:t>
            </a:r>
            <a:r>
              <a:rPr lang="en-US" altLang="ko-KR" sz="1200" dirty="0" err="1">
                <a:solidFill>
                  <a:schemeClr val="tx1"/>
                </a:solidFill>
              </a:rPr>
              <a:t>venenatis</a:t>
            </a:r>
            <a:r>
              <a:rPr lang="en-US" altLang="ko-KR" sz="1200" dirty="0">
                <a:solidFill>
                  <a:schemeClr val="tx1"/>
                </a:solidFill>
              </a:rPr>
              <a:t>. </a:t>
            </a:r>
            <a:r>
              <a:rPr lang="en-US" altLang="ko-KR" sz="1200" dirty="0" err="1">
                <a:solidFill>
                  <a:schemeClr val="tx1"/>
                </a:solidFill>
              </a:rPr>
              <a:t>Nullam</a:t>
            </a:r>
            <a:r>
              <a:rPr lang="en-US" altLang="ko-KR" sz="1200" dirty="0">
                <a:solidFill>
                  <a:schemeClr val="tx1"/>
                </a:solidFill>
              </a:rPr>
              <a:t> </a:t>
            </a:r>
            <a:r>
              <a:rPr lang="en-US" altLang="ko-KR" sz="1200" dirty="0" err="1">
                <a:solidFill>
                  <a:schemeClr val="tx1"/>
                </a:solidFill>
              </a:rPr>
              <a:t>rhoncus</a:t>
            </a:r>
            <a:r>
              <a:rPr lang="en-US" altLang="ko-KR" sz="1200" dirty="0">
                <a:solidFill>
                  <a:schemeClr val="tx1"/>
                </a:solidFill>
              </a:rPr>
              <a:t> </a:t>
            </a:r>
            <a:r>
              <a:rPr lang="en-US" altLang="ko-KR" sz="1200" dirty="0" err="1">
                <a:solidFill>
                  <a:schemeClr val="tx1"/>
                </a:solidFill>
              </a:rPr>
              <a:t>luctus</a:t>
            </a:r>
            <a:r>
              <a:rPr lang="en-US" altLang="ko-KR" sz="1200" dirty="0">
                <a:solidFill>
                  <a:schemeClr val="tx1"/>
                </a:solidFill>
              </a:rPr>
              <a:t> semper. </a:t>
            </a:r>
            <a:r>
              <a:rPr lang="en-US" altLang="ko-KR" sz="1200" dirty="0" err="1">
                <a:solidFill>
                  <a:schemeClr val="tx1"/>
                </a:solidFill>
              </a:rPr>
              <a:t>Etiam</a:t>
            </a:r>
            <a:r>
              <a:rPr lang="en-US" altLang="ko-KR" sz="1200" dirty="0">
                <a:solidFill>
                  <a:schemeClr val="tx1"/>
                </a:solidFill>
              </a:rPr>
              <a:t> vestibulum </a:t>
            </a:r>
            <a:r>
              <a:rPr lang="en-US" altLang="ko-KR" sz="1200" dirty="0" err="1">
                <a:solidFill>
                  <a:schemeClr val="tx1"/>
                </a:solidFill>
              </a:rPr>
              <a:t>felis</a:t>
            </a:r>
            <a:r>
              <a:rPr lang="en-US" altLang="ko-KR" sz="1200" dirty="0">
                <a:solidFill>
                  <a:schemeClr val="tx1"/>
                </a:solidFill>
              </a:rPr>
              <a:t> non </a:t>
            </a:r>
            <a:r>
              <a:rPr lang="en-US" altLang="ko-KR" sz="1200" dirty="0" err="1">
                <a:solidFill>
                  <a:schemeClr val="tx1"/>
                </a:solidFill>
              </a:rPr>
              <a:t>justo</a:t>
            </a:r>
            <a:r>
              <a:rPr lang="en-US" altLang="ko-KR" sz="1200" dirty="0">
                <a:solidFill>
                  <a:schemeClr val="tx1"/>
                </a:solidFill>
              </a:rPr>
              <a:t> </a:t>
            </a:r>
            <a:r>
              <a:rPr lang="en-US" altLang="ko-KR" sz="1200" dirty="0" err="1">
                <a:solidFill>
                  <a:schemeClr val="tx1"/>
                </a:solidFill>
              </a:rPr>
              <a:t>vulputate</a:t>
            </a:r>
            <a:r>
              <a:rPr lang="en-US" altLang="ko-KR" sz="1200" dirty="0">
                <a:solidFill>
                  <a:schemeClr val="tx1"/>
                </a:solidFill>
              </a:rPr>
              <a:t>, a </a:t>
            </a:r>
            <a:r>
              <a:rPr lang="en-US" altLang="ko-KR" sz="1200" dirty="0" err="1">
                <a:solidFill>
                  <a:schemeClr val="tx1"/>
                </a:solidFill>
              </a:rPr>
              <a:t>scelerisque</a:t>
            </a:r>
            <a:r>
              <a:rPr lang="en-US" altLang="ko-KR" sz="1200" dirty="0">
                <a:solidFill>
                  <a:schemeClr val="tx1"/>
                </a:solidFill>
              </a:rPr>
              <a:t> </a:t>
            </a:r>
            <a:r>
              <a:rPr lang="en-US" altLang="ko-KR" sz="1200" dirty="0" err="1">
                <a:solidFill>
                  <a:schemeClr val="tx1"/>
                </a:solidFill>
              </a:rPr>
              <a:t>leo</a:t>
            </a:r>
            <a:r>
              <a:rPr lang="en-US" altLang="ko-KR" sz="1200" dirty="0">
                <a:solidFill>
                  <a:schemeClr val="tx1"/>
                </a:solidFill>
              </a:rPr>
              <a:t> fermentum. Maecenas </a:t>
            </a:r>
            <a:r>
              <a:rPr lang="en-US" altLang="ko-KR" sz="1200" dirty="0" err="1">
                <a:solidFill>
                  <a:schemeClr val="tx1"/>
                </a:solidFill>
              </a:rPr>
              <a:t>ultrices</a:t>
            </a:r>
            <a:r>
              <a:rPr lang="en-US" altLang="ko-KR" sz="1200" dirty="0">
                <a:solidFill>
                  <a:schemeClr val="tx1"/>
                </a:solidFill>
              </a:rPr>
              <a:t> </a:t>
            </a:r>
            <a:r>
              <a:rPr lang="en-US" altLang="ko-KR" sz="1200" dirty="0" err="1">
                <a:solidFill>
                  <a:schemeClr val="tx1"/>
                </a:solidFill>
              </a:rPr>
              <a:t>leo</a:t>
            </a:r>
            <a:r>
              <a:rPr lang="en-US" altLang="ko-KR" sz="1200" dirty="0">
                <a:solidFill>
                  <a:schemeClr val="tx1"/>
                </a:solidFill>
              </a:rPr>
              <a:t> ac magna gravida, et </a:t>
            </a:r>
            <a:r>
              <a:rPr lang="en-US" altLang="ko-KR" sz="1200" dirty="0" err="1">
                <a:solidFill>
                  <a:schemeClr val="tx1"/>
                </a:solidFill>
              </a:rPr>
              <a:t>ultricies</a:t>
            </a:r>
            <a:r>
              <a:rPr lang="en-US" altLang="ko-KR" sz="1200" dirty="0">
                <a:solidFill>
                  <a:schemeClr val="tx1"/>
                </a:solidFill>
              </a:rPr>
              <a:t> ipsum </a:t>
            </a:r>
            <a:r>
              <a:rPr lang="en-US" altLang="ko-KR" sz="1200" dirty="0" err="1">
                <a:solidFill>
                  <a:schemeClr val="tx1"/>
                </a:solidFill>
              </a:rPr>
              <a:t>vulputate</a:t>
            </a:r>
            <a:r>
              <a:rPr lang="en-US" altLang="ko-KR" sz="1200" dirty="0">
                <a:solidFill>
                  <a:schemeClr val="tx1"/>
                </a:solidFill>
              </a:rPr>
              <a:t>. p&gt;</a:t>
            </a:r>
          </a:p>
          <a:p>
            <a:r>
              <a:rPr lang="en-US" altLang="ko-KR" sz="1200" dirty="0">
                <a:solidFill>
                  <a:schemeClr val="tx1"/>
                </a:solidFill>
              </a:rPr>
              <a:t>	&lt;p class="</a:t>
            </a:r>
            <a:r>
              <a:rPr lang="en-US" altLang="ko-KR" sz="1200" dirty="0" err="1">
                <a:solidFill>
                  <a:schemeClr val="tx1"/>
                </a:solidFill>
              </a:rPr>
              <a:t>paraIndent</a:t>
            </a:r>
            <a:r>
              <a:rPr lang="en-US" altLang="ko-KR" sz="1200" dirty="0">
                <a:solidFill>
                  <a:schemeClr val="tx1"/>
                </a:solidFill>
              </a:rPr>
              <a:t>"&gt;</a:t>
            </a:r>
            <a:r>
              <a:rPr lang="ko-KR" altLang="en-US" sz="1200" dirty="0">
                <a:solidFill>
                  <a:schemeClr val="tx1"/>
                </a:solidFill>
              </a:rPr>
              <a:t>자 이제 들여쓰기를 설정해 봅시다</a:t>
            </a:r>
            <a:r>
              <a:rPr lang="en-US" altLang="ko-KR" sz="1200" dirty="0">
                <a:solidFill>
                  <a:schemeClr val="tx1"/>
                </a:solidFill>
              </a:rPr>
              <a:t>!! Lorem ipsum dolor sit </a:t>
            </a:r>
            <a:r>
              <a:rPr lang="en-US" altLang="ko-KR" sz="1200" dirty="0" err="1">
                <a:solidFill>
                  <a:schemeClr val="tx1"/>
                </a:solidFill>
              </a:rPr>
              <a:t>amet</a:t>
            </a:r>
            <a:r>
              <a:rPr lang="en-US" altLang="ko-KR" sz="1200" dirty="0">
                <a:solidFill>
                  <a:schemeClr val="tx1"/>
                </a:solidFill>
              </a:rPr>
              <a:t>, </a:t>
            </a:r>
            <a:r>
              <a:rPr lang="en-US" altLang="ko-KR" sz="1200" dirty="0" err="1">
                <a:solidFill>
                  <a:schemeClr val="tx1"/>
                </a:solidFill>
              </a:rPr>
              <a:t>consectetur</a:t>
            </a:r>
            <a:r>
              <a:rPr lang="en-US" altLang="ko-KR" sz="1200" dirty="0">
                <a:solidFill>
                  <a:schemeClr val="tx1"/>
                </a:solidFill>
              </a:rPr>
              <a:t> </a:t>
            </a:r>
            <a:r>
              <a:rPr lang="en-US" altLang="ko-KR" sz="1200" dirty="0" err="1">
                <a:solidFill>
                  <a:schemeClr val="tx1"/>
                </a:solidFill>
              </a:rPr>
              <a:t>adipiscing</a:t>
            </a:r>
            <a:r>
              <a:rPr lang="en-US" altLang="ko-KR" sz="1200" dirty="0">
                <a:solidFill>
                  <a:schemeClr val="tx1"/>
                </a:solidFill>
              </a:rPr>
              <a:t> </a:t>
            </a:r>
            <a:r>
              <a:rPr lang="en-US" altLang="ko-KR" sz="1200" dirty="0" err="1">
                <a:solidFill>
                  <a:schemeClr val="tx1"/>
                </a:solidFill>
              </a:rPr>
              <a:t>elit</a:t>
            </a:r>
            <a:r>
              <a:rPr lang="en-US" altLang="ko-KR" sz="1200" dirty="0">
                <a:solidFill>
                  <a:schemeClr val="tx1"/>
                </a:solidFill>
              </a:rPr>
              <a:t>. Morbi </a:t>
            </a:r>
            <a:r>
              <a:rPr lang="en-US" altLang="ko-KR" sz="1200" dirty="0" err="1">
                <a:solidFill>
                  <a:schemeClr val="tx1"/>
                </a:solidFill>
              </a:rPr>
              <a:t>eget</a:t>
            </a:r>
            <a:r>
              <a:rPr lang="en-US" altLang="ko-KR" sz="1200" dirty="0">
                <a:solidFill>
                  <a:schemeClr val="tx1"/>
                </a:solidFill>
              </a:rPr>
              <a:t> </a:t>
            </a:r>
            <a:r>
              <a:rPr lang="en-US" altLang="ko-KR" sz="1200" dirty="0" err="1">
                <a:solidFill>
                  <a:schemeClr val="tx1"/>
                </a:solidFill>
              </a:rPr>
              <a:t>mauris</a:t>
            </a:r>
            <a:r>
              <a:rPr lang="en-US" altLang="ko-KR" sz="1200" dirty="0">
                <a:solidFill>
                  <a:schemeClr val="tx1"/>
                </a:solidFill>
              </a:rPr>
              <a:t> at </a:t>
            </a:r>
            <a:r>
              <a:rPr lang="en-US" altLang="ko-KR" sz="1200" dirty="0" err="1">
                <a:solidFill>
                  <a:schemeClr val="tx1"/>
                </a:solidFill>
              </a:rPr>
              <a:t>metus</a:t>
            </a:r>
            <a:r>
              <a:rPr lang="en-US" altLang="ko-KR" sz="1200" dirty="0">
                <a:solidFill>
                  <a:schemeClr val="tx1"/>
                </a:solidFill>
              </a:rPr>
              <a:t> </a:t>
            </a:r>
            <a:r>
              <a:rPr lang="en-US" altLang="ko-KR" sz="1200" dirty="0" err="1">
                <a:solidFill>
                  <a:schemeClr val="tx1"/>
                </a:solidFill>
              </a:rPr>
              <a:t>ullamcorper</a:t>
            </a:r>
            <a:r>
              <a:rPr lang="en-US" altLang="ko-KR" sz="1200" dirty="0">
                <a:solidFill>
                  <a:schemeClr val="tx1"/>
                </a:solidFill>
              </a:rPr>
              <a:t> </a:t>
            </a:r>
            <a:r>
              <a:rPr lang="en-US" altLang="ko-KR" sz="1200" dirty="0" err="1">
                <a:solidFill>
                  <a:schemeClr val="tx1"/>
                </a:solidFill>
              </a:rPr>
              <a:t>placerat</a:t>
            </a:r>
            <a:r>
              <a:rPr lang="en-US" altLang="ko-KR" sz="1200" dirty="0">
                <a:solidFill>
                  <a:schemeClr val="tx1"/>
                </a:solidFill>
              </a:rPr>
              <a:t>. Maecenas </a:t>
            </a:r>
            <a:r>
              <a:rPr lang="en-US" altLang="ko-KR" sz="1200" dirty="0" err="1">
                <a:solidFill>
                  <a:schemeClr val="tx1"/>
                </a:solidFill>
              </a:rPr>
              <a:t>elementum</a:t>
            </a:r>
            <a:r>
              <a:rPr lang="en-US" altLang="ko-KR" sz="1200" dirty="0">
                <a:solidFill>
                  <a:schemeClr val="tx1"/>
                </a:solidFill>
              </a:rPr>
              <a:t> </a:t>
            </a:r>
            <a:r>
              <a:rPr lang="en-US" altLang="ko-KR" sz="1200" dirty="0" err="1">
                <a:solidFill>
                  <a:schemeClr val="tx1"/>
                </a:solidFill>
              </a:rPr>
              <a:t>accumsan</a:t>
            </a:r>
            <a:r>
              <a:rPr lang="en-US" altLang="ko-KR" sz="1200" dirty="0">
                <a:solidFill>
                  <a:schemeClr val="tx1"/>
                </a:solidFill>
              </a:rPr>
              <a:t> </a:t>
            </a:r>
            <a:r>
              <a:rPr lang="en-US" altLang="ko-KR" sz="1200" dirty="0" err="1">
                <a:solidFill>
                  <a:schemeClr val="tx1"/>
                </a:solidFill>
              </a:rPr>
              <a:t>lacus</a:t>
            </a:r>
            <a:r>
              <a:rPr lang="en-US" altLang="ko-KR" sz="1200" dirty="0">
                <a:solidFill>
                  <a:schemeClr val="tx1"/>
                </a:solidFill>
              </a:rPr>
              <a:t> </a:t>
            </a:r>
            <a:r>
              <a:rPr lang="en-US" altLang="ko-KR" sz="1200" dirty="0" err="1">
                <a:solidFill>
                  <a:schemeClr val="tx1"/>
                </a:solidFill>
              </a:rPr>
              <a:t>quis</a:t>
            </a:r>
            <a:r>
              <a:rPr lang="en-US" altLang="ko-KR" sz="1200" dirty="0">
                <a:solidFill>
                  <a:schemeClr val="tx1"/>
                </a:solidFill>
              </a:rPr>
              <a:t> </a:t>
            </a:r>
            <a:r>
              <a:rPr lang="en-US" altLang="ko-KR" sz="1200" dirty="0" err="1">
                <a:solidFill>
                  <a:schemeClr val="tx1"/>
                </a:solidFill>
              </a:rPr>
              <a:t>venenatis</a:t>
            </a:r>
            <a:r>
              <a:rPr lang="en-US" altLang="ko-KR" sz="1200" dirty="0">
                <a:solidFill>
                  <a:schemeClr val="tx1"/>
                </a:solidFill>
              </a:rPr>
              <a:t>. </a:t>
            </a:r>
            <a:r>
              <a:rPr lang="en-US" altLang="ko-KR" sz="1200" dirty="0" err="1">
                <a:solidFill>
                  <a:schemeClr val="tx1"/>
                </a:solidFill>
              </a:rPr>
              <a:t>Nullam</a:t>
            </a:r>
            <a:r>
              <a:rPr lang="en-US" altLang="ko-KR" sz="1200" dirty="0">
                <a:solidFill>
                  <a:schemeClr val="tx1"/>
                </a:solidFill>
              </a:rPr>
              <a:t> </a:t>
            </a:r>
            <a:r>
              <a:rPr lang="en-US" altLang="ko-KR" sz="1200" dirty="0" err="1">
                <a:solidFill>
                  <a:schemeClr val="tx1"/>
                </a:solidFill>
              </a:rPr>
              <a:t>rhoncus</a:t>
            </a:r>
            <a:r>
              <a:rPr lang="en-US" altLang="ko-KR" sz="1200" dirty="0">
                <a:solidFill>
                  <a:schemeClr val="tx1"/>
                </a:solidFill>
              </a:rPr>
              <a:t> </a:t>
            </a:r>
            <a:r>
              <a:rPr lang="en-US" altLang="ko-KR" sz="1200" dirty="0" err="1">
                <a:solidFill>
                  <a:schemeClr val="tx1"/>
                </a:solidFill>
              </a:rPr>
              <a:t>luctus</a:t>
            </a:r>
            <a:r>
              <a:rPr lang="en-US" altLang="ko-KR" sz="1200" dirty="0">
                <a:solidFill>
                  <a:schemeClr val="tx1"/>
                </a:solidFill>
              </a:rPr>
              <a:t> semper. </a:t>
            </a:r>
            <a:r>
              <a:rPr lang="en-US" altLang="ko-KR" sz="1200" dirty="0" err="1">
                <a:solidFill>
                  <a:schemeClr val="tx1"/>
                </a:solidFill>
              </a:rPr>
              <a:t>Etiam</a:t>
            </a:r>
            <a:r>
              <a:rPr lang="en-US" altLang="ko-KR" sz="1200" dirty="0">
                <a:solidFill>
                  <a:schemeClr val="tx1"/>
                </a:solidFill>
              </a:rPr>
              <a:t> vestibulum </a:t>
            </a:r>
            <a:r>
              <a:rPr lang="en-US" altLang="ko-KR" sz="1200" dirty="0" err="1">
                <a:solidFill>
                  <a:schemeClr val="tx1"/>
                </a:solidFill>
              </a:rPr>
              <a:t>felis</a:t>
            </a:r>
            <a:r>
              <a:rPr lang="en-US" altLang="ko-KR" sz="1200" dirty="0">
                <a:solidFill>
                  <a:schemeClr val="tx1"/>
                </a:solidFill>
              </a:rPr>
              <a:t> non </a:t>
            </a:r>
            <a:r>
              <a:rPr lang="en-US" altLang="ko-KR" sz="1200" dirty="0" err="1">
                <a:solidFill>
                  <a:schemeClr val="tx1"/>
                </a:solidFill>
              </a:rPr>
              <a:t>justo</a:t>
            </a:r>
            <a:r>
              <a:rPr lang="en-US" altLang="ko-KR" sz="1200" dirty="0">
                <a:solidFill>
                  <a:schemeClr val="tx1"/>
                </a:solidFill>
              </a:rPr>
              <a:t> </a:t>
            </a:r>
            <a:r>
              <a:rPr lang="en-US" altLang="ko-KR" sz="1200" dirty="0" err="1">
                <a:solidFill>
                  <a:schemeClr val="tx1"/>
                </a:solidFill>
              </a:rPr>
              <a:t>vulputate</a:t>
            </a:r>
            <a:r>
              <a:rPr lang="en-US" altLang="ko-KR" sz="1200" dirty="0">
                <a:solidFill>
                  <a:schemeClr val="tx1"/>
                </a:solidFill>
              </a:rPr>
              <a:t>, a </a:t>
            </a:r>
            <a:r>
              <a:rPr lang="en-US" altLang="ko-KR" sz="1200" dirty="0" err="1">
                <a:solidFill>
                  <a:schemeClr val="tx1"/>
                </a:solidFill>
              </a:rPr>
              <a:t>scelerisque</a:t>
            </a:r>
            <a:r>
              <a:rPr lang="en-US" altLang="ko-KR" sz="1200" dirty="0">
                <a:solidFill>
                  <a:schemeClr val="tx1"/>
                </a:solidFill>
              </a:rPr>
              <a:t> </a:t>
            </a:r>
            <a:r>
              <a:rPr lang="en-US" altLang="ko-KR" sz="1200" dirty="0" err="1">
                <a:solidFill>
                  <a:schemeClr val="tx1"/>
                </a:solidFill>
              </a:rPr>
              <a:t>leo</a:t>
            </a:r>
            <a:r>
              <a:rPr lang="en-US" altLang="ko-KR" sz="1200" dirty="0">
                <a:solidFill>
                  <a:schemeClr val="tx1"/>
                </a:solidFill>
              </a:rPr>
              <a:t> fermentum. Maecenas </a:t>
            </a:r>
            <a:r>
              <a:rPr lang="en-US" altLang="ko-KR" sz="1200" dirty="0" err="1">
                <a:solidFill>
                  <a:schemeClr val="tx1"/>
                </a:solidFill>
              </a:rPr>
              <a:t>ultrices</a:t>
            </a:r>
            <a:r>
              <a:rPr lang="en-US" altLang="ko-KR" sz="1200" dirty="0">
                <a:solidFill>
                  <a:schemeClr val="tx1"/>
                </a:solidFill>
              </a:rPr>
              <a:t> </a:t>
            </a:r>
            <a:r>
              <a:rPr lang="en-US" altLang="ko-KR" sz="1200" dirty="0" err="1">
                <a:solidFill>
                  <a:schemeClr val="tx1"/>
                </a:solidFill>
              </a:rPr>
              <a:t>leo</a:t>
            </a:r>
            <a:r>
              <a:rPr lang="en-US" altLang="ko-KR" sz="1200" dirty="0">
                <a:solidFill>
                  <a:schemeClr val="tx1"/>
                </a:solidFill>
              </a:rPr>
              <a:t> ac magna gravida, et </a:t>
            </a:r>
            <a:r>
              <a:rPr lang="en-US" altLang="ko-KR" sz="1200" dirty="0" err="1">
                <a:solidFill>
                  <a:schemeClr val="tx1"/>
                </a:solidFill>
              </a:rPr>
              <a:t>ultricies</a:t>
            </a:r>
            <a:r>
              <a:rPr lang="en-US" altLang="ko-KR" sz="1200" dirty="0">
                <a:solidFill>
                  <a:schemeClr val="tx1"/>
                </a:solidFill>
              </a:rPr>
              <a:t> ipsum </a:t>
            </a:r>
            <a:r>
              <a:rPr lang="en-US" altLang="ko-KR" sz="1200" dirty="0" err="1">
                <a:solidFill>
                  <a:schemeClr val="tx1"/>
                </a:solidFill>
              </a:rPr>
              <a:t>vulputate</a:t>
            </a:r>
            <a:r>
              <a:rPr lang="en-US" altLang="ko-KR" sz="1200" dirty="0">
                <a:solidFill>
                  <a:schemeClr val="tx1"/>
                </a:solidFill>
              </a:rPr>
              <a:t>. p&gt;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text-indent </a:t>
            </a:r>
            <a:r>
              <a:rPr lang="ko-KR" altLang="en-US" sz="1200" b="1" dirty="0">
                <a:solidFill>
                  <a:schemeClr val="tx1"/>
                </a:solidFill>
              </a:rPr>
              <a:t>속성</a:t>
            </a:r>
          </a:p>
          <a:p>
            <a:r>
              <a:rPr lang="en-US" altLang="ko-KR" sz="1200" dirty="0">
                <a:solidFill>
                  <a:schemeClr val="tx1"/>
                </a:solidFill>
              </a:rPr>
              <a:t>text-indent </a:t>
            </a:r>
            <a:r>
              <a:rPr lang="ko-KR" altLang="en-US" sz="1200" dirty="0">
                <a:solidFill>
                  <a:schemeClr val="tx1"/>
                </a:solidFill>
              </a:rPr>
              <a:t>속성은 단락의 첫 줄에 </a:t>
            </a:r>
            <a:r>
              <a:rPr lang="ko-KR" altLang="en-US" sz="1200" dirty="0" err="1">
                <a:solidFill>
                  <a:schemeClr val="tx1"/>
                </a:solidFill>
              </a:rPr>
              <a:t>들여쓰기할지</a:t>
            </a:r>
            <a:r>
              <a:rPr lang="ko-KR" altLang="en-US" sz="1200" dirty="0">
                <a:solidFill>
                  <a:schemeClr val="tx1"/>
                </a:solidFill>
              </a:rPr>
              <a:t> 안 할지를 설정합니다</a:t>
            </a:r>
            <a:r>
              <a:rPr lang="en-US" altLang="ko-KR" sz="1200" dirty="0">
                <a:solidFill>
                  <a:schemeClr val="tx1"/>
                </a:solidFill>
              </a:rPr>
              <a:t>.</a:t>
            </a:r>
          </a:p>
          <a:p>
            <a:r>
              <a:rPr lang="ko-KR" altLang="en-US" sz="1200" dirty="0">
                <a:solidFill>
                  <a:schemeClr val="tx1"/>
                </a:solidFill>
              </a:rPr>
              <a:t>웹 페이지에서 단락은 기본적으로 들여쓰기가 설정되어 있지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106</a:t>
            </a:fld>
            <a:endParaRPr lang="ko-KR" altLang="en-US" dirty="0"/>
          </a:p>
        </p:txBody>
      </p:sp>
    </p:spTree>
    <p:extLst>
      <p:ext uri="{BB962C8B-B14F-4D97-AF65-F5344CB8AC3E}">
        <p14:creationId xmlns:p14="http://schemas.microsoft.com/office/powerpoint/2010/main" val="3994790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(text-align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h2 { text-align: left; }</a:t>
            </a:r>
          </a:p>
          <a:p>
            <a:r>
              <a:rPr lang="en-US" altLang="ko-KR" sz="1200">
                <a:solidFill>
                  <a:schemeClr val="tx1"/>
                </a:solidFill>
              </a:rPr>
              <a:t>		h3 { text-align: right; }</a:t>
            </a:r>
          </a:p>
          <a:p>
            <a:r>
              <a:rPr lang="en-US" altLang="ko-KR" sz="1200">
                <a:solidFill>
                  <a:schemeClr val="tx1"/>
                </a:solidFill>
              </a:rPr>
              <a:t>		h4 { text-align: center;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&lt;h1&gt;text-align </a:t>
            </a:r>
            <a:r>
              <a:rPr lang="ko-KR" altLang="en-US" sz="1200">
                <a:solidFill>
                  <a:schemeClr val="tx1"/>
                </a:solidFill>
              </a:rPr>
              <a:t>속성을 이용한 수평 정렬</a:t>
            </a:r>
            <a:r>
              <a:rPr lang="en-US" altLang="ko-KR" sz="1200">
                <a:solidFill>
                  <a:schemeClr val="tx1"/>
                </a:solidFill>
              </a:rPr>
              <a:t>&lt;/h1&gt;</a:t>
            </a:r>
          </a:p>
          <a:p>
            <a:r>
              <a:rPr lang="en-US" altLang="ko-KR" sz="1200">
                <a:solidFill>
                  <a:schemeClr val="tx1"/>
                </a:solidFill>
              </a:rPr>
              <a:t>	&lt;h2&gt;</a:t>
            </a:r>
            <a:r>
              <a:rPr lang="ko-KR" altLang="en-US" sz="1200">
                <a:solidFill>
                  <a:schemeClr val="tx1"/>
                </a:solidFill>
              </a:rPr>
              <a:t>텍스트의 왼쪽 정렬입니다</a:t>
            </a:r>
            <a:r>
              <a:rPr lang="en-US" altLang="ko-KR" sz="1200">
                <a:solidFill>
                  <a:schemeClr val="tx1"/>
                </a:solidFill>
              </a:rPr>
              <a:t>.&lt;/h2&gt;</a:t>
            </a:r>
          </a:p>
          <a:p>
            <a:r>
              <a:rPr lang="en-US" altLang="ko-KR" sz="1200">
                <a:solidFill>
                  <a:schemeClr val="tx1"/>
                </a:solidFill>
              </a:rPr>
              <a:t>	&lt;h3&gt;</a:t>
            </a:r>
            <a:r>
              <a:rPr lang="ko-KR" altLang="en-US" sz="1200">
                <a:solidFill>
                  <a:schemeClr val="tx1"/>
                </a:solidFill>
              </a:rPr>
              <a:t>텍스트의 오른쪽 정렬입니다</a:t>
            </a:r>
            <a:r>
              <a:rPr lang="en-US" altLang="ko-KR" sz="1200">
                <a:solidFill>
                  <a:schemeClr val="tx1"/>
                </a:solidFill>
              </a:rPr>
              <a:t>.&lt;/h3&gt;</a:t>
            </a:r>
          </a:p>
          <a:p>
            <a:r>
              <a:rPr lang="en-US" altLang="ko-KR" sz="1200">
                <a:solidFill>
                  <a:schemeClr val="tx1"/>
                </a:solidFill>
              </a:rPr>
              <a:t>	&lt;h4&gt;</a:t>
            </a:r>
            <a:r>
              <a:rPr lang="ko-KR" altLang="en-US" sz="1200">
                <a:solidFill>
                  <a:schemeClr val="tx1"/>
                </a:solidFill>
              </a:rPr>
              <a:t>텍스트의 가운데 정렬입니다</a:t>
            </a:r>
            <a:r>
              <a:rPr lang="en-US" altLang="ko-KR" sz="1200">
                <a:solidFill>
                  <a:schemeClr val="tx1"/>
                </a:solidFill>
              </a:rPr>
              <a:t>.&lt;/h4&gt;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text-align </a:t>
            </a:r>
            <a:r>
              <a:rPr lang="ko-KR" altLang="en-US" sz="1200" b="1" dirty="0">
                <a:solidFill>
                  <a:schemeClr val="tx1"/>
                </a:solidFill>
              </a:rPr>
              <a:t>속성</a:t>
            </a:r>
          </a:p>
          <a:p>
            <a:r>
              <a:rPr lang="en-US" altLang="ko-KR" sz="1200" dirty="0">
                <a:solidFill>
                  <a:schemeClr val="tx1"/>
                </a:solidFill>
              </a:rPr>
              <a:t>text-align </a:t>
            </a:r>
            <a:r>
              <a:rPr lang="ko-KR" altLang="en-US" sz="1200" dirty="0">
                <a:solidFill>
                  <a:schemeClr val="tx1"/>
                </a:solidFill>
              </a:rPr>
              <a:t>속성은 텍스트의 수평 방향 정렬을 설정합니다</a:t>
            </a:r>
            <a:r>
              <a:rPr lang="en-US" altLang="ko-KR" sz="1200" dirty="0">
                <a:solidFill>
                  <a:schemeClr val="tx1"/>
                </a:solidFill>
              </a:rPr>
              <a:t>.</a:t>
            </a:r>
          </a:p>
          <a:p>
            <a:r>
              <a:rPr lang="en-US" altLang="ko-KR" sz="1200" dirty="0">
                <a:solidFill>
                  <a:schemeClr val="tx1"/>
                </a:solidFill>
              </a:rPr>
              <a:t>text-align </a:t>
            </a:r>
            <a:r>
              <a:rPr lang="ko-KR" altLang="en-US" sz="1200" dirty="0">
                <a:solidFill>
                  <a:schemeClr val="tx1"/>
                </a:solidFill>
              </a:rPr>
              <a:t>속성으로 설정된 정렬 방향은 </a:t>
            </a:r>
            <a:r>
              <a:rPr lang="en-US" altLang="ko-KR" sz="1200" dirty="0">
                <a:solidFill>
                  <a:schemeClr val="tx1"/>
                </a:solidFill>
              </a:rPr>
              <a:t>text-direction </a:t>
            </a:r>
            <a:r>
              <a:rPr lang="ko-KR" altLang="en-US" sz="1200" dirty="0">
                <a:solidFill>
                  <a:schemeClr val="tx1"/>
                </a:solidFill>
              </a:rPr>
              <a:t>속성과는 상관없이 우선적으로 적용됩니다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107</a:t>
            </a:fld>
            <a:endParaRPr lang="ko-KR" altLang="en-US" dirty="0"/>
          </a:p>
        </p:txBody>
      </p:sp>
    </p:spTree>
    <p:extLst>
      <p:ext uri="{BB962C8B-B14F-4D97-AF65-F5344CB8AC3E}">
        <p14:creationId xmlns:p14="http://schemas.microsoft.com/office/powerpoint/2010/main" val="2966572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(text-decoration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h2 { text-decoration: overline; }</a:t>
            </a:r>
          </a:p>
          <a:p>
            <a:r>
              <a:rPr lang="en-US" altLang="ko-KR" sz="1200">
                <a:solidFill>
                  <a:schemeClr val="tx1"/>
                </a:solidFill>
              </a:rPr>
              <a:t>		h3 { text-decoration: line-through; }</a:t>
            </a:r>
          </a:p>
          <a:p>
            <a:r>
              <a:rPr lang="en-US" altLang="ko-KR" sz="1200">
                <a:solidFill>
                  <a:schemeClr val="tx1"/>
                </a:solidFill>
              </a:rPr>
              <a:t>		h4 { text-decoration: underline; }</a:t>
            </a:r>
          </a:p>
          <a:p>
            <a:r>
              <a:rPr lang="en-US" altLang="ko-KR" sz="1200">
                <a:solidFill>
                  <a:schemeClr val="tx1"/>
                </a:solidFill>
              </a:rPr>
              <a:t>		a { text-decoration: none;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&lt;h1&gt;text-decoration </a:t>
            </a:r>
            <a:r>
              <a:rPr lang="ko-KR" altLang="en-US" sz="1200">
                <a:solidFill>
                  <a:schemeClr val="tx1"/>
                </a:solidFill>
              </a:rPr>
              <a:t>속성을 이용한 텍스트의 효과 설정</a:t>
            </a:r>
            <a:r>
              <a:rPr lang="en-US" altLang="ko-KR" sz="1200">
                <a:solidFill>
                  <a:schemeClr val="tx1"/>
                </a:solidFill>
              </a:rPr>
              <a:t>&lt;/h1&gt;</a:t>
            </a:r>
          </a:p>
          <a:p>
            <a:r>
              <a:rPr lang="en-US" altLang="ko-KR" sz="1200">
                <a:solidFill>
                  <a:schemeClr val="tx1"/>
                </a:solidFill>
              </a:rPr>
              <a:t>	&lt;h2&gt;</a:t>
            </a:r>
            <a:r>
              <a:rPr lang="ko-KR" altLang="en-US" sz="1200">
                <a:solidFill>
                  <a:schemeClr val="tx1"/>
                </a:solidFill>
              </a:rPr>
              <a:t>텍스트에 윗줄을 만듭니다</a:t>
            </a:r>
            <a:r>
              <a:rPr lang="en-US" altLang="ko-KR" sz="1200">
                <a:solidFill>
                  <a:schemeClr val="tx1"/>
                </a:solidFill>
              </a:rPr>
              <a:t>.&lt;/h2&gt;</a:t>
            </a:r>
          </a:p>
          <a:p>
            <a:r>
              <a:rPr lang="en-US" altLang="ko-KR" sz="1200">
                <a:solidFill>
                  <a:schemeClr val="tx1"/>
                </a:solidFill>
              </a:rPr>
              <a:t>	&lt;h3&gt;</a:t>
            </a:r>
            <a:r>
              <a:rPr lang="ko-KR" altLang="en-US" sz="1200">
                <a:solidFill>
                  <a:schemeClr val="tx1"/>
                </a:solidFill>
              </a:rPr>
              <a:t>텍스트를 통과하는 가운데 줄을 만듭니다</a:t>
            </a:r>
            <a:r>
              <a:rPr lang="en-US" altLang="ko-KR" sz="1200">
                <a:solidFill>
                  <a:schemeClr val="tx1"/>
                </a:solidFill>
              </a:rPr>
              <a:t>.&lt;/h3&gt;</a:t>
            </a:r>
          </a:p>
          <a:p>
            <a:r>
              <a:rPr lang="en-US" altLang="ko-KR" sz="1200">
                <a:solidFill>
                  <a:schemeClr val="tx1"/>
                </a:solidFill>
              </a:rPr>
              <a:t>	&lt;h4&gt;</a:t>
            </a:r>
            <a:r>
              <a:rPr lang="ko-KR" altLang="en-US" sz="1200">
                <a:solidFill>
                  <a:schemeClr val="tx1"/>
                </a:solidFill>
              </a:rPr>
              <a:t>텍스트에 밑줄을 만듭니다</a:t>
            </a:r>
            <a:r>
              <a:rPr lang="en-US" altLang="ko-KR" sz="1200">
                <a:solidFill>
                  <a:schemeClr val="tx1"/>
                </a:solidFill>
              </a:rPr>
              <a:t>.&lt;/h4&gt;</a:t>
            </a:r>
          </a:p>
          <a:p>
            <a:r>
              <a:rPr lang="en-US" altLang="ko-KR" sz="1200">
                <a:solidFill>
                  <a:schemeClr val="tx1"/>
                </a:solidFill>
              </a:rPr>
              <a:t>	&lt;a href="#"&gt;&lt;p&gt;</a:t>
            </a:r>
            <a:r>
              <a:rPr lang="ko-KR" altLang="en-US" sz="1200">
                <a:solidFill>
                  <a:schemeClr val="tx1"/>
                </a:solidFill>
              </a:rPr>
              <a:t>링크에 생기는 밑줄을 제거합니다</a:t>
            </a:r>
            <a:r>
              <a:rPr lang="en-US" altLang="ko-KR" sz="1200">
                <a:solidFill>
                  <a:schemeClr val="tx1"/>
                </a:solidFill>
              </a:rPr>
              <a:t>!&lt;/p&gt;&lt;/a&gt;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text-decoration </a:t>
            </a:r>
            <a:r>
              <a:rPr lang="ko-KR" altLang="en-US" sz="1200" b="1" dirty="0">
                <a:solidFill>
                  <a:schemeClr val="tx1"/>
                </a:solidFill>
              </a:rPr>
              <a:t>속성</a:t>
            </a:r>
          </a:p>
          <a:p>
            <a:r>
              <a:rPr lang="en-US" altLang="ko-KR" sz="1200" dirty="0">
                <a:solidFill>
                  <a:schemeClr val="tx1"/>
                </a:solidFill>
              </a:rPr>
              <a:t>text-decoration </a:t>
            </a:r>
            <a:r>
              <a:rPr lang="ko-KR" altLang="en-US" sz="1200" dirty="0">
                <a:solidFill>
                  <a:schemeClr val="tx1"/>
                </a:solidFill>
              </a:rPr>
              <a:t>속성은 텍스트에 여러 가지 효과를 설정하거나 제거하는데 사용합니다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text-decoration </a:t>
            </a:r>
            <a:r>
              <a:rPr lang="ko-KR" altLang="en-US" sz="1200" dirty="0">
                <a:solidFill>
                  <a:schemeClr val="tx1"/>
                </a:solidFill>
              </a:rPr>
              <a:t>속성값을 </a:t>
            </a:r>
            <a:r>
              <a:rPr lang="en-US" altLang="ko-KR" sz="1200" dirty="0">
                <a:solidFill>
                  <a:schemeClr val="tx1"/>
                </a:solidFill>
              </a:rPr>
              <a:t>none</a:t>
            </a:r>
            <a:r>
              <a:rPr lang="ko-KR" altLang="en-US" sz="1200" dirty="0">
                <a:solidFill>
                  <a:schemeClr val="tx1"/>
                </a:solidFill>
              </a:rPr>
              <a:t>으로 설정하여 링크</a:t>
            </a:r>
            <a:r>
              <a:rPr lang="en-US" altLang="ko-KR" sz="1200" dirty="0">
                <a:solidFill>
                  <a:schemeClr val="tx1"/>
                </a:solidFill>
              </a:rPr>
              <a:t>(link)</a:t>
            </a:r>
            <a:r>
              <a:rPr lang="ko-KR" altLang="en-US" sz="1200" dirty="0">
                <a:solidFill>
                  <a:schemeClr val="tx1"/>
                </a:solidFill>
              </a:rPr>
              <a:t>가 설정된 텍스트의 밑줄을 제거하는데 자주 사용합니다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108</a:t>
            </a:fld>
            <a:endParaRPr lang="ko-KR" altLang="en-US" dirty="0"/>
          </a:p>
        </p:txBody>
      </p:sp>
    </p:spTree>
    <p:extLst>
      <p:ext uri="{BB962C8B-B14F-4D97-AF65-F5344CB8AC3E}">
        <p14:creationId xmlns:p14="http://schemas.microsoft.com/office/powerpoint/2010/main" val="8673092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(text-transform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73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Text&lt;/title&gt;</a:t>
            </a:r>
          </a:p>
          <a:p>
            <a:r>
              <a:rPr lang="en-US" altLang="ko-KR" sz="1200">
                <a:solidFill>
                  <a:schemeClr val="tx1"/>
                </a:solidFill>
              </a:rPr>
              <a:t>	&lt;style&gt;</a:t>
            </a:r>
          </a:p>
          <a:p>
            <a:r>
              <a:rPr lang="en-US" altLang="ko-KR" sz="1200">
                <a:solidFill>
                  <a:schemeClr val="tx1"/>
                </a:solidFill>
              </a:rPr>
              <a:t>		h2 { text-transform: uppercase; }</a:t>
            </a:r>
          </a:p>
          <a:p>
            <a:r>
              <a:rPr lang="en-US" altLang="ko-KR" sz="1200">
                <a:solidFill>
                  <a:schemeClr val="tx1"/>
                </a:solidFill>
              </a:rPr>
              <a:t>		h3 { text-transform: lowercase; }</a:t>
            </a:r>
          </a:p>
          <a:p>
            <a:r>
              <a:rPr lang="en-US" altLang="ko-KR" sz="1200">
                <a:solidFill>
                  <a:schemeClr val="tx1"/>
                </a:solidFill>
              </a:rPr>
              <a:t>		h4 { text-transform: capitalize;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&lt;h1&gt;text-transform </a:t>
            </a:r>
            <a:r>
              <a:rPr lang="ko-KR" altLang="en-US" sz="1200">
                <a:solidFill>
                  <a:schemeClr val="tx1"/>
                </a:solidFill>
              </a:rPr>
              <a:t>속성을 이용한 대소문자 설정</a:t>
            </a:r>
            <a:r>
              <a:rPr lang="en-US" altLang="ko-KR" sz="1200">
                <a:solidFill>
                  <a:schemeClr val="tx1"/>
                </a:solidFill>
              </a:rPr>
              <a:t>&lt;/h1&gt;</a:t>
            </a:r>
          </a:p>
          <a:p>
            <a:r>
              <a:rPr lang="en-US" altLang="ko-KR" sz="1200">
                <a:solidFill>
                  <a:schemeClr val="tx1"/>
                </a:solidFill>
              </a:rPr>
              <a:t>	&lt;h2&gt;</a:t>
            </a:r>
            <a:r>
              <a:rPr lang="ko-KR" altLang="en-US" sz="1200">
                <a:solidFill>
                  <a:schemeClr val="tx1"/>
                </a:solidFill>
              </a:rPr>
              <a:t>텍스트의 모든 영문자를 대문자</a:t>
            </a:r>
            <a:r>
              <a:rPr lang="en-US" altLang="ko-KR" sz="1200">
                <a:solidFill>
                  <a:schemeClr val="tx1"/>
                </a:solidFill>
              </a:rPr>
              <a:t>(upper case)</a:t>
            </a:r>
            <a:r>
              <a:rPr lang="ko-KR" altLang="en-US" sz="1200">
                <a:solidFill>
                  <a:schemeClr val="tx1"/>
                </a:solidFill>
              </a:rPr>
              <a:t>로 만듭니다</a:t>
            </a:r>
            <a:r>
              <a:rPr lang="en-US" altLang="ko-KR" sz="1200">
                <a:solidFill>
                  <a:schemeClr val="tx1"/>
                </a:solidFill>
              </a:rPr>
              <a:t>.&lt;/h2&gt;</a:t>
            </a:r>
          </a:p>
          <a:p>
            <a:r>
              <a:rPr lang="en-US" altLang="ko-KR" sz="1200">
                <a:solidFill>
                  <a:schemeClr val="tx1"/>
                </a:solidFill>
              </a:rPr>
              <a:t>	&lt;h3&gt;</a:t>
            </a:r>
            <a:r>
              <a:rPr lang="ko-KR" altLang="en-US" sz="1200">
                <a:solidFill>
                  <a:schemeClr val="tx1"/>
                </a:solidFill>
              </a:rPr>
              <a:t>텍스트의 모든 영문자를 소문자</a:t>
            </a:r>
            <a:r>
              <a:rPr lang="en-US" altLang="ko-KR" sz="1200">
                <a:solidFill>
                  <a:schemeClr val="tx1"/>
                </a:solidFill>
              </a:rPr>
              <a:t>(LOWER CASE)</a:t>
            </a:r>
            <a:r>
              <a:rPr lang="ko-KR" altLang="en-US" sz="1200">
                <a:solidFill>
                  <a:schemeClr val="tx1"/>
                </a:solidFill>
              </a:rPr>
              <a:t>로 만듭니다</a:t>
            </a:r>
            <a:r>
              <a:rPr lang="en-US" altLang="ko-KR" sz="1200">
                <a:solidFill>
                  <a:schemeClr val="tx1"/>
                </a:solidFill>
              </a:rPr>
              <a:t>.&lt;/h3&gt;</a:t>
            </a:r>
          </a:p>
          <a:p>
            <a:r>
              <a:rPr lang="en-US" altLang="ko-KR" sz="1200">
                <a:solidFill>
                  <a:schemeClr val="tx1"/>
                </a:solidFill>
              </a:rPr>
              <a:t>	&lt;h4&gt;</a:t>
            </a:r>
            <a:r>
              <a:rPr lang="ko-KR" altLang="en-US" sz="1200">
                <a:solidFill>
                  <a:schemeClr val="tx1"/>
                </a:solidFill>
              </a:rPr>
              <a:t>텍스트의 모든 영단어의 첫 문자</a:t>
            </a:r>
            <a:r>
              <a:rPr lang="en-US" altLang="ko-KR" sz="1200">
                <a:solidFill>
                  <a:schemeClr val="tx1"/>
                </a:solidFill>
              </a:rPr>
              <a:t>(first character)</a:t>
            </a:r>
            <a:r>
              <a:rPr lang="ko-KR" altLang="en-US" sz="1200">
                <a:solidFill>
                  <a:schemeClr val="tx1"/>
                </a:solidFill>
              </a:rPr>
              <a:t>만을 대문자</a:t>
            </a:r>
            <a:r>
              <a:rPr lang="en-US" altLang="ko-KR" sz="1200">
                <a:solidFill>
                  <a:schemeClr val="tx1"/>
                </a:solidFill>
              </a:rPr>
              <a:t>(upper case)</a:t>
            </a:r>
            <a:r>
              <a:rPr lang="ko-KR" altLang="en-US" sz="1200">
                <a:solidFill>
                  <a:schemeClr val="tx1"/>
                </a:solidFill>
              </a:rPr>
              <a:t>로 만듭니다</a:t>
            </a:r>
            <a:r>
              <a:rPr lang="en-US" altLang="ko-KR" sz="1200">
                <a:solidFill>
                  <a:schemeClr val="tx1"/>
                </a:solidFill>
              </a:rPr>
              <a:t>.&lt;/h4&gt;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137321" y="1185333"/>
            <a:ext cx="37498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text-transform </a:t>
            </a:r>
            <a:r>
              <a:rPr lang="ko-KR" altLang="en-US" sz="1200" b="1" dirty="0">
                <a:solidFill>
                  <a:schemeClr val="tx1"/>
                </a:solidFill>
              </a:rPr>
              <a:t>속성</a:t>
            </a:r>
          </a:p>
          <a:p>
            <a:r>
              <a:rPr lang="en-US" altLang="ko-KR" sz="1200" dirty="0">
                <a:solidFill>
                  <a:schemeClr val="tx1"/>
                </a:solidFill>
              </a:rPr>
              <a:t>text-transform </a:t>
            </a:r>
            <a:r>
              <a:rPr lang="ko-KR" altLang="en-US" sz="1200" dirty="0">
                <a:solidFill>
                  <a:schemeClr val="tx1"/>
                </a:solidFill>
              </a:rPr>
              <a:t>속성은 텍스트에 포함된 영문자에 대한 대소문자를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 속성은 텍스트에 포함된 모든 영문자를 대문자나 소문자로 변경시켜 줍니다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단어의 첫 문자만을 대문자로 변경시킬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text-transform </a:t>
            </a:r>
            <a:r>
              <a:rPr lang="ko-KR" altLang="en-US" sz="1200" dirty="0">
                <a:solidFill>
                  <a:schemeClr val="tx1"/>
                </a:solidFill>
              </a:rPr>
              <a:t>속성은 한글에는 영향을 주지 않으며</a:t>
            </a:r>
            <a:r>
              <a:rPr lang="en-US" altLang="ko-KR" sz="1200" dirty="0">
                <a:solidFill>
                  <a:schemeClr val="tx1"/>
                </a:solidFill>
              </a:rPr>
              <a:t>, </a:t>
            </a:r>
            <a:r>
              <a:rPr lang="ko-KR" altLang="en-US" sz="1200" dirty="0">
                <a:solidFill>
                  <a:schemeClr val="tx1"/>
                </a:solidFill>
              </a:rPr>
              <a:t>오직 영문자에만 적용됩니다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109</a:t>
            </a:fld>
            <a:endParaRPr lang="ko-KR" altLang="en-US" dirty="0"/>
          </a:p>
        </p:txBody>
      </p:sp>
    </p:spTree>
    <p:extLst>
      <p:ext uri="{BB962C8B-B14F-4D97-AF65-F5344CB8AC3E}">
        <p14:creationId xmlns:p14="http://schemas.microsoft.com/office/powerpoint/2010/main" val="14086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텍스트 요소 </a:t>
            </a:r>
            <a:r>
              <a:rPr lang="en-US" altLang="ko-KR" sz="3200" dirty="0"/>
              <a:t>:</a:t>
            </a:r>
            <a:r>
              <a:rPr lang="ko-KR" altLang="en-US" sz="3200" dirty="0"/>
              <a:t> 단락 </a:t>
            </a:r>
            <a:r>
              <a:rPr lang="en-US" altLang="ko-KR" sz="3200" dirty="0"/>
              <a:t>(</a:t>
            </a:r>
            <a:r>
              <a:rPr lang="ko-KR" altLang="en-US" sz="3200" dirty="0"/>
              <a:t>수평 가로 구분선</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a:solidFill>
                  <a:schemeClr val="tx1"/>
                </a:solidFill>
              </a:rPr>
              <a:t>&lt;!DOCTYPE html&gt;</a:t>
            </a:r>
          </a:p>
          <a:p>
            <a:r>
              <a:rPr lang="en-US" altLang="ko-KR" sz="1600">
                <a:solidFill>
                  <a:schemeClr val="tx1"/>
                </a:solidFill>
              </a:rPr>
              <a:t>&lt;html lang="ko"&gt;</a:t>
            </a:r>
          </a:p>
          <a:p>
            <a:endParaRPr lang="en-US" altLang="ko-KR" sz="1600">
              <a:solidFill>
                <a:schemeClr val="tx1"/>
              </a:solidFill>
            </a:endParaRPr>
          </a:p>
          <a:p>
            <a:r>
              <a:rPr lang="en-US" altLang="ko-KR" sz="1600">
                <a:solidFill>
                  <a:schemeClr val="tx1"/>
                </a:solidFill>
              </a:rPr>
              <a:t>&lt;head&gt;</a:t>
            </a:r>
          </a:p>
          <a:p>
            <a:r>
              <a:rPr lang="en-US" altLang="ko-KR" sz="1600">
                <a:solidFill>
                  <a:schemeClr val="tx1"/>
                </a:solidFill>
              </a:rPr>
              <a:t>	&lt;meta charset="UTF-8"&gt;</a:t>
            </a:r>
          </a:p>
          <a:p>
            <a:r>
              <a:rPr lang="en-US" altLang="ko-KR" sz="1600">
                <a:solidFill>
                  <a:schemeClr val="tx1"/>
                </a:solidFill>
              </a:rPr>
              <a:t>	&lt;title&gt;HTML Paragraph&lt;/title&gt;</a:t>
            </a:r>
          </a:p>
          <a:p>
            <a:r>
              <a:rPr lang="en-US" altLang="ko-KR" sz="1600">
                <a:solidFill>
                  <a:schemeClr val="tx1"/>
                </a:solidFill>
              </a:rPr>
              <a:t>&lt;/head&gt;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	&lt;p&gt;</a:t>
            </a:r>
            <a:r>
              <a:rPr lang="ko-KR" altLang="en-US" sz="1600">
                <a:solidFill>
                  <a:schemeClr val="tx1"/>
                </a:solidFill>
              </a:rPr>
              <a:t>저는 하나의 단락입니다</a:t>
            </a:r>
            <a:r>
              <a:rPr lang="en-US" altLang="ko-KR" sz="1600">
                <a:solidFill>
                  <a:schemeClr val="tx1"/>
                </a:solidFill>
              </a:rPr>
              <a:t>.&lt;/p&gt;</a:t>
            </a:r>
          </a:p>
          <a:p>
            <a:r>
              <a:rPr lang="en-US" altLang="ko-KR" sz="1600">
                <a:solidFill>
                  <a:schemeClr val="tx1"/>
                </a:solidFill>
              </a:rPr>
              <a:t>	&lt;hr&gt;</a:t>
            </a:r>
          </a:p>
          <a:p>
            <a:r>
              <a:rPr lang="en-US" altLang="ko-KR" sz="1600">
                <a:solidFill>
                  <a:schemeClr val="tx1"/>
                </a:solidFill>
              </a:rPr>
              <a:t>	&lt;p&gt;</a:t>
            </a:r>
            <a:r>
              <a:rPr lang="ko-KR" altLang="en-US" sz="1600">
                <a:solidFill>
                  <a:schemeClr val="tx1"/>
                </a:solidFill>
              </a:rPr>
              <a:t>저는 하나의 단락입니다</a:t>
            </a:r>
            <a:r>
              <a:rPr lang="en-US" altLang="ko-KR" sz="1600">
                <a:solidFill>
                  <a:schemeClr val="tx1"/>
                </a:solidFill>
              </a:rPr>
              <a:t>.&lt;/p&gt;</a:t>
            </a:r>
          </a:p>
          <a:p>
            <a:r>
              <a:rPr lang="en-US" altLang="ko-KR" sz="1600">
                <a:solidFill>
                  <a:schemeClr val="tx1"/>
                </a:solidFill>
              </a:rPr>
              <a:t>	&lt;hr&gt;</a:t>
            </a:r>
          </a:p>
          <a:p>
            <a:r>
              <a:rPr lang="en-US" altLang="ko-KR" sz="1600">
                <a:solidFill>
                  <a:schemeClr val="tx1"/>
                </a:solidFill>
              </a:rPr>
              <a:t>	&lt;p&gt;</a:t>
            </a:r>
            <a:r>
              <a:rPr lang="ko-KR" altLang="en-US" sz="1600">
                <a:solidFill>
                  <a:schemeClr val="tx1"/>
                </a:solidFill>
              </a:rPr>
              <a:t>저는 하나의 단락입니다</a:t>
            </a:r>
            <a:r>
              <a:rPr lang="en-US" altLang="ko-KR" sz="1600">
                <a:solidFill>
                  <a:schemeClr val="tx1"/>
                </a:solidFill>
              </a:rPr>
              <a:t>.&lt;/p&gt;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&lt;/html&gt;</a:t>
            </a:r>
            <a:endParaRPr lang="ko-KR" altLang="en-US" sz="16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dirty="0">
              <a:solidFill>
                <a:schemeClr val="tx1"/>
              </a:solidFill>
            </a:endParaRPr>
          </a:p>
          <a:p>
            <a:r>
              <a:rPr lang="ko-KR" altLang="en-US" dirty="0">
                <a:solidFill>
                  <a:schemeClr val="tx1"/>
                </a:solidFill>
              </a:rPr>
              <a:t>단락을 나눌 때나 내용상의 구분을 표현하고자 할 때 수평 가로 구분선을 사용합니다</a:t>
            </a:r>
            <a:r>
              <a:rPr lang="en-US" altLang="ko-KR" dirty="0">
                <a:solidFill>
                  <a:schemeClr val="tx1"/>
                </a:solidFill>
              </a:rPr>
              <a:t>.</a:t>
            </a:r>
          </a:p>
          <a:p>
            <a:endParaRPr lang="en-US" altLang="ko-KR" dirty="0">
              <a:solidFill>
                <a:schemeClr val="tx1"/>
              </a:solidFill>
            </a:endParaRPr>
          </a:p>
          <a:p>
            <a:r>
              <a:rPr lang="ko-KR" altLang="en-US" dirty="0">
                <a:solidFill>
                  <a:schemeClr val="tx1"/>
                </a:solidFill>
              </a:rPr>
              <a:t>이렇게 사용되는 수평 가로 구분선을 </a:t>
            </a:r>
            <a:r>
              <a:rPr lang="en-US" altLang="ko-KR" dirty="0">
                <a:solidFill>
                  <a:schemeClr val="tx1"/>
                </a:solidFill>
              </a:rPr>
              <a:t>HTML </a:t>
            </a:r>
            <a:r>
              <a:rPr lang="ko-KR" altLang="en-US" dirty="0">
                <a:solidFill>
                  <a:schemeClr val="tx1"/>
                </a:solidFill>
              </a:rPr>
              <a:t>코드에서는 </a:t>
            </a:r>
            <a:r>
              <a:rPr lang="en-US" altLang="ko-KR" dirty="0">
                <a:solidFill>
                  <a:schemeClr val="tx1"/>
                </a:solidFill>
              </a:rPr>
              <a:t>&lt;</a:t>
            </a:r>
            <a:r>
              <a:rPr lang="en-US" altLang="ko-KR" dirty="0" err="1">
                <a:solidFill>
                  <a:schemeClr val="tx1"/>
                </a:solidFill>
              </a:rPr>
              <a:t>hr</a:t>
            </a:r>
            <a:r>
              <a:rPr lang="en-US" altLang="ko-KR" dirty="0">
                <a:solidFill>
                  <a:schemeClr val="tx1"/>
                </a:solidFill>
              </a:rPr>
              <a:t>&gt;</a:t>
            </a:r>
            <a:r>
              <a:rPr lang="ko-KR" altLang="en-US" dirty="0">
                <a:solidFill>
                  <a:schemeClr val="tx1"/>
                </a:solidFill>
              </a:rPr>
              <a:t>태그</a:t>
            </a:r>
            <a:r>
              <a:rPr lang="en-US" altLang="ko-KR" dirty="0">
                <a:solidFill>
                  <a:schemeClr val="tx1"/>
                </a:solidFill>
              </a:rPr>
              <a:t>(horizontal rule)</a:t>
            </a:r>
            <a:r>
              <a:rPr lang="ko-KR" altLang="en-US" dirty="0">
                <a:solidFill>
                  <a:schemeClr val="tx1"/>
                </a:solidFill>
              </a:rPr>
              <a:t>로 간단하게 만들 수 있습니다</a:t>
            </a:r>
            <a:r>
              <a:rPr lang="en-US" altLang="ko-KR"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a:t>
            </a:fld>
            <a:endParaRPr lang="ko-KR" altLang="en-US" dirty="0"/>
          </a:p>
        </p:txBody>
      </p:sp>
    </p:spTree>
    <p:extLst>
      <p:ext uri="{BB962C8B-B14F-4D97-AF65-F5344CB8AC3E}">
        <p14:creationId xmlns:p14="http://schemas.microsoft.com/office/powerpoint/2010/main" val="79457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(line-height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6708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Text&lt;/title&gt;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narrowLineHeight</a:t>
            </a:r>
            <a:r>
              <a:rPr lang="en-US" altLang="ko-KR" sz="1200" dirty="0">
                <a:solidFill>
                  <a:schemeClr val="tx1"/>
                </a:solidFill>
              </a:rPr>
              <a:t> {</a:t>
            </a:r>
          </a:p>
          <a:p>
            <a:r>
              <a:rPr lang="en-US" altLang="ko-KR" sz="1200" dirty="0">
                <a:solidFill>
                  <a:schemeClr val="tx1"/>
                </a:solidFill>
              </a:rPr>
              <a:t>			line-height: 0.8;</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wideLineHeight</a:t>
            </a:r>
            <a:r>
              <a:rPr lang="en-US" altLang="ko-KR" sz="1200" dirty="0">
                <a:solidFill>
                  <a:schemeClr val="tx1"/>
                </a:solidFill>
              </a:rPr>
              <a:t> {</a:t>
            </a:r>
          </a:p>
          <a:p>
            <a:r>
              <a:rPr lang="en-US" altLang="ko-KR" sz="1200" dirty="0">
                <a:solidFill>
                  <a:schemeClr val="tx1"/>
                </a:solidFill>
              </a:rPr>
              <a:t>			line-height: 1.8;</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&lt;h1&gt;line-height </a:t>
            </a:r>
            <a:r>
              <a:rPr lang="ko-KR" altLang="en-US" sz="1200" dirty="0">
                <a:solidFill>
                  <a:schemeClr val="tx1"/>
                </a:solidFill>
              </a:rPr>
              <a:t>속성을 이용한 </a:t>
            </a:r>
            <a:r>
              <a:rPr lang="ko-KR" altLang="en-US" sz="1200" dirty="0" err="1">
                <a:solidFill>
                  <a:schemeClr val="tx1"/>
                </a:solidFill>
              </a:rPr>
              <a:t>줄간격</a:t>
            </a:r>
            <a:r>
              <a:rPr lang="ko-KR" altLang="en-US" sz="1200" dirty="0">
                <a:solidFill>
                  <a:schemeClr val="tx1"/>
                </a:solidFill>
              </a:rPr>
              <a:t> 설정</a:t>
            </a:r>
            <a:r>
              <a:rPr lang="en-US" altLang="ko-KR" sz="1200" dirty="0">
                <a:solidFill>
                  <a:schemeClr val="tx1"/>
                </a:solidFill>
              </a:rPr>
              <a:t>&lt;/h1&gt;</a:t>
            </a:r>
          </a:p>
          <a:p>
            <a:r>
              <a:rPr lang="en-US" altLang="ko-KR" sz="1200" dirty="0">
                <a:solidFill>
                  <a:schemeClr val="tx1"/>
                </a:solidFill>
              </a:rPr>
              <a:t>	&lt;p class="</a:t>
            </a:r>
            <a:r>
              <a:rPr lang="en-US" altLang="ko-KR" sz="1200" dirty="0" err="1">
                <a:solidFill>
                  <a:schemeClr val="tx1"/>
                </a:solidFill>
              </a:rPr>
              <a:t>narrowLineHeight</a:t>
            </a:r>
            <a:r>
              <a:rPr lang="en-US" altLang="ko-KR" sz="1200" dirty="0">
                <a:solidFill>
                  <a:schemeClr val="tx1"/>
                </a:solidFill>
              </a:rPr>
              <a:t>"&gt;</a:t>
            </a:r>
            <a:r>
              <a:rPr lang="ko-KR" altLang="en-US" sz="1200" dirty="0">
                <a:solidFill>
                  <a:schemeClr val="tx1"/>
                </a:solidFill>
              </a:rPr>
              <a:t>이 부분은 줄간격을 줄여보았어요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부분은 줄간격을 줄여보았어요</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이 부분은 기본 </a:t>
            </a:r>
            <a:r>
              <a:rPr lang="ko-KR" altLang="en-US" sz="1200" dirty="0" err="1">
                <a:solidFill>
                  <a:schemeClr val="tx1"/>
                </a:solidFill>
              </a:rPr>
              <a:t>줄간격입니다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부분은 기본 </a:t>
            </a:r>
            <a:r>
              <a:rPr lang="ko-KR" altLang="en-US" sz="1200" dirty="0" err="1">
                <a:solidFill>
                  <a:schemeClr val="tx1"/>
                </a:solidFill>
              </a:rPr>
              <a:t>줄간격입니다</a:t>
            </a:r>
            <a:r>
              <a:rPr lang="en-US" altLang="ko-KR" sz="1200" dirty="0">
                <a:solidFill>
                  <a:schemeClr val="tx1"/>
                </a:solidFill>
              </a:rPr>
              <a:t>.&lt;/p&gt;</a:t>
            </a:r>
          </a:p>
          <a:p>
            <a:r>
              <a:rPr lang="en-US" altLang="ko-KR" sz="1200" dirty="0">
                <a:solidFill>
                  <a:schemeClr val="tx1"/>
                </a:solidFill>
              </a:rPr>
              <a:t>	&lt;p class="</a:t>
            </a:r>
            <a:r>
              <a:rPr lang="en-US" altLang="ko-KR" sz="1200" dirty="0" err="1">
                <a:solidFill>
                  <a:schemeClr val="tx1"/>
                </a:solidFill>
              </a:rPr>
              <a:t>wideLineHeight</a:t>
            </a:r>
            <a:r>
              <a:rPr lang="en-US" altLang="ko-KR" sz="1200" dirty="0">
                <a:solidFill>
                  <a:schemeClr val="tx1"/>
                </a:solidFill>
              </a:rPr>
              <a:t>"&gt;</a:t>
            </a:r>
            <a:r>
              <a:rPr lang="ko-KR" altLang="en-US" sz="1200" dirty="0">
                <a:solidFill>
                  <a:schemeClr val="tx1"/>
                </a:solidFill>
              </a:rPr>
              <a:t>이 부분은 줄간격을 늘려보았어요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부분은 줄간격을 늘려보았어요</a:t>
            </a:r>
            <a:r>
              <a:rPr lang="en-US" altLang="ko-KR" sz="1200" dirty="0">
                <a:solidFill>
                  <a:schemeClr val="tx1"/>
                </a:solidFill>
              </a:rPr>
              <a:t>!&lt;/p&gt;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128000" y="1185333"/>
            <a:ext cx="37592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line-height </a:t>
            </a:r>
            <a:r>
              <a:rPr lang="ko-KR" altLang="en-US" sz="1200" b="1" dirty="0">
                <a:solidFill>
                  <a:schemeClr val="tx1"/>
                </a:solidFill>
              </a:rPr>
              <a:t>속성</a:t>
            </a:r>
          </a:p>
          <a:p>
            <a:r>
              <a:rPr lang="en-US" altLang="ko-KR" sz="1200" dirty="0">
                <a:solidFill>
                  <a:schemeClr val="tx1"/>
                </a:solidFill>
              </a:rPr>
              <a:t>line-height </a:t>
            </a:r>
            <a:r>
              <a:rPr lang="ko-KR" altLang="en-US" sz="1200" dirty="0">
                <a:solidFill>
                  <a:schemeClr val="tx1"/>
                </a:solidFill>
              </a:rPr>
              <a:t>속성은 텍스트의 줄 간격을 설정합니다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110</a:t>
            </a:fld>
            <a:endParaRPr lang="ko-KR" altLang="en-US" dirty="0"/>
          </a:p>
        </p:txBody>
      </p:sp>
    </p:spTree>
    <p:extLst>
      <p:ext uri="{BB962C8B-B14F-4D97-AF65-F5344CB8AC3E}">
        <p14:creationId xmlns:p14="http://schemas.microsoft.com/office/powerpoint/2010/main" val="3461375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텍스트 </a:t>
            </a:r>
            <a:r>
              <a:rPr lang="en-US" altLang="ko-KR" sz="3200" dirty="0"/>
              <a:t>(text-shadow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Text&lt;/title&gt;</a:t>
            </a:r>
          </a:p>
          <a:p>
            <a:r>
              <a:rPr lang="en-US" altLang="ko-KR" sz="1200" dirty="0">
                <a:solidFill>
                  <a:schemeClr val="tx1"/>
                </a:solidFill>
              </a:rPr>
              <a:t>	&lt;style&gt;</a:t>
            </a:r>
          </a:p>
          <a:p>
            <a:r>
              <a:rPr lang="en-US" altLang="ko-KR" sz="1200" dirty="0">
                <a:solidFill>
                  <a:schemeClr val="tx1"/>
                </a:solidFill>
              </a:rPr>
              <a:t>		p { text-shadow: 2px </a:t>
            </a:r>
            <a:r>
              <a:rPr lang="en-US" altLang="ko-KR" sz="1200" dirty="0" err="1">
                <a:solidFill>
                  <a:schemeClr val="tx1"/>
                </a:solidFill>
              </a:rPr>
              <a:t>2px</a:t>
            </a:r>
            <a:r>
              <a:rPr lang="en-US" altLang="ko-KR" sz="1200" dirty="0">
                <a:solidFill>
                  <a:schemeClr val="tx1"/>
                </a:solidFill>
              </a:rPr>
              <a:t> </a:t>
            </a:r>
            <a:r>
              <a:rPr lang="en-US" altLang="ko-KR" sz="1200" dirty="0" err="1">
                <a:solidFill>
                  <a:schemeClr val="tx1"/>
                </a:solidFill>
              </a:rPr>
              <a:t>lightgray</a:t>
            </a:r>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&lt;h1&gt;text-shadow </a:t>
            </a:r>
            <a:r>
              <a:rPr lang="ko-KR" altLang="en-US" sz="1200" dirty="0">
                <a:solidFill>
                  <a:schemeClr val="tx1"/>
                </a:solidFill>
              </a:rPr>
              <a:t>속성을 이용한 그림자 효과 설정</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텍스트에 간단히 그림자 효과를 줄 수 있습니다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대표적인 </a:t>
            </a:r>
            <a:r>
              <a:rPr lang="en-US" altLang="ko-KR" sz="1200" dirty="0">
                <a:solidFill>
                  <a:schemeClr val="tx1"/>
                </a:solidFill>
              </a:rPr>
              <a:t>text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color</a:t>
            </a:r>
          </a:p>
          <a:p>
            <a:r>
              <a:rPr lang="en-US" altLang="ko-KR" sz="1200" dirty="0">
                <a:solidFill>
                  <a:schemeClr val="tx1"/>
                </a:solidFill>
              </a:rPr>
              <a:t>2. direction</a:t>
            </a:r>
          </a:p>
          <a:p>
            <a:r>
              <a:rPr lang="en-US" altLang="ko-KR" sz="1200" dirty="0">
                <a:solidFill>
                  <a:schemeClr val="tx1"/>
                </a:solidFill>
              </a:rPr>
              <a:t>3. letter-spacing</a:t>
            </a:r>
          </a:p>
          <a:p>
            <a:r>
              <a:rPr lang="en-US" altLang="ko-KR" sz="1200" dirty="0">
                <a:solidFill>
                  <a:schemeClr val="tx1"/>
                </a:solidFill>
              </a:rPr>
              <a:t>4. word-spacing</a:t>
            </a:r>
          </a:p>
          <a:p>
            <a:r>
              <a:rPr lang="en-US" altLang="ko-KR" sz="1200" dirty="0">
                <a:solidFill>
                  <a:schemeClr val="tx1"/>
                </a:solidFill>
              </a:rPr>
              <a:t>5. text-indent</a:t>
            </a:r>
          </a:p>
          <a:p>
            <a:r>
              <a:rPr lang="en-US" altLang="ko-KR" sz="1200" dirty="0">
                <a:solidFill>
                  <a:schemeClr val="tx1"/>
                </a:solidFill>
              </a:rPr>
              <a:t>6. text-align</a:t>
            </a:r>
          </a:p>
          <a:p>
            <a:r>
              <a:rPr lang="en-US" altLang="ko-KR" sz="1200" dirty="0">
                <a:solidFill>
                  <a:schemeClr val="tx1"/>
                </a:solidFill>
              </a:rPr>
              <a:t>7. text-decoration</a:t>
            </a:r>
          </a:p>
          <a:p>
            <a:r>
              <a:rPr lang="en-US" altLang="ko-KR" sz="1200" dirty="0">
                <a:solidFill>
                  <a:schemeClr val="tx1"/>
                </a:solidFill>
              </a:rPr>
              <a:t>8. text-transform</a:t>
            </a:r>
          </a:p>
          <a:p>
            <a:r>
              <a:rPr lang="en-US" altLang="ko-KR" sz="1200" dirty="0">
                <a:solidFill>
                  <a:schemeClr val="tx1"/>
                </a:solidFill>
              </a:rPr>
              <a:t>9. line-height</a:t>
            </a:r>
          </a:p>
          <a:p>
            <a:r>
              <a:rPr lang="en-US" altLang="ko-KR" sz="1200" dirty="0">
                <a:solidFill>
                  <a:schemeClr val="tx1"/>
                </a:solidFill>
              </a:rPr>
              <a:t>10. text-shadow</a:t>
            </a:r>
          </a:p>
          <a:p>
            <a:endParaRPr lang="en-US" altLang="ko-KR" sz="1200" dirty="0">
              <a:solidFill>
                <a:schemeClr val="tx1"/>
              </a:solidFill>
            </a:endParaRPr>
          </a:p>
          <a:p>
            <a:r>
              <a:rPr lang="en-US" altLang="ko-KR" sz="1200" b="1" dirty="0">
                <a:solidFill>
                  <a:schemeClr val="tx1"/>
                </a:solidFill>
              </a:rPr>
              <a:t>text-shadow </a:t>
            </a:r>
            <a:r>
              <a:rPr lang="ko-KR" altLang="en-US" sz="1200" b="1" dirty="0">
                <a:solidFill>
                  <a:schemeClr val="tx1"/>
                </a:solidFill>
              </a:rPr>
              <a:t>속성</a:t>
            </a:r>
          </a:p>
          <a:p>
            <a:r>
              <a:rPr lang="en-US" altLang="ko-KR" sz="1200" dirty="0">
                <a:solidFill>
                  <a:schemeClr val="tx1"/>
                </a:solidFill>
              </a:rPr>
              <a:t>text-shadow </a:t>
            </a:r>
            <a:r>
              <a:rPr lang="ko-KR" altLang="en-US" sz="1200" dirty="0">
                <a:solidFill>
                  <a:schemeClr val="tx1"/>
                </a:solidFill>
              </a:rPr>
              <a:t>속성은 텍스트에 간단한 그림자 효과를 설정합니다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111</a:t>
            </a:fld>
            <a:endParaRPr lang="ko-KR" altLang="en-US" dirty="0"/>
          </a:p>
        </p:txBody>
      </p:sp>
    </p:spTree>
    <p:extLst>
      <p:ext uri="{BB962C8B-B14F-4D97-AF65-F5344CB8AC3E}">
        <p14:creationId xmlns:p14="http://schemas.microsoft.com/office/powerpoint/2010/main" val="13679408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글꼴 </a:t>
            </a:r>
            <a:r>
              <a:rPr lang="en-US" altLang="ko-KR" sz="3200" dirty="0"/>
              <a:t>(font-family)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Fonts&lt;/title&gt;</a:t>
            </a:r>
          </a:p>
          <a:p>
            <a:r>
              <a:rPr lang="en-US" altLang="ko-KR" sz="1200">
                <a:solidFill>
                  <a:schemeClr val="tx1"/>
                </a:solidFill>
              </a:rPr>
              <a:t>	&lt;style&gt;</a:t>
            </a:r>
          </a:p>
          <a:p>
            <a:r>
              <a:rPr lang="en-US" altLang="ko-KR" sz="1200">
                <a:solidFill>
                  <a:schemeClr val="tx1"/>
                </a:solidFill>
              </a:rPr>
              <a:t>		.serif { font-family: "Times New Roman", Times, serif; }</a:t>
            </a:r>
          </a:p>
          <a:p>
            <a:r>
              <a:rPr lang="en-US" altLang="ko-KR" sz="1200">
                <a:solidFill>
                  <a:schemeClr val="tx1"/>
                </a:solidFill>
              </a:rPr>
              <a:t>		.sansserif { font-family: Arial, Helvetica, sans-serif;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&lt;h1&gt;font-family </a:t>
            </a:r>
            <a:r>
              <a:rPr lang="ko-KR" altLang="en-US" sz="1200">
                <a:solidFill>
                  <a:schemeClr val="tx1"/>
                </a:solidFill>
              </a:rPr>
              <a:t>속성을 이용한 글꼴 설정</a:t>
            </a:r>
            <a:r>
              <a:rPr lang="en-US" altLang="ko-KR" sz="1200">
                <a:solidFill>
                  <a:schemeClr val="tx1"/>
                </a:solidFill>
              </a:rPr>
              <a:t>&lt;/h1&gt;</a:t>
            </a:r>
          </a:p>
          <a:p>
            <a:r>
              <a:rPr lang="en-US" altLang="ko-KR" sz="1200">
                <a:solidFill>
                  <a:schemeClr val="tx1"/>
                </a:solidFill>
              </a:rPr>
              <a:t>	&lt;p class="serif"&gt;Times New Roman </a:t>
            </a:r>
            <a:r>
              <a:rPr lang="ko-KR" altLang="en-US" sz="1200">
                <a:solidFill>
                  <a:schemeClr val="tx1"/>
                </a:solidFill>
              </a:rPr>
              <a:t>글꼴을 적용합니다</a:t>
            </a:r>
            <a:r>
              <a:rPr lang="en-US" altLang="ko-KR" sz="1200">
                <a:solidFill>
                  <a:schemeClr val="tx1"/>
                </a:solidFill>
              </a:rPr>
              <a:t>.&lt;/p&gt;</a:t>
            </a:r>
          </a:p>
          <a:p>
            <a:r>
              <a:rPr lang="en-US" altLang="ko-KR" sz="1200">
                <a:solidFill>
                  <a:schemeClr val="tx1"/>
                </a:solidFill>
              </a:rPr>
              <a:t>	&lt;p class="sansserif"&gt;Arial </a:t>
            </a:r>
            <a:r>
              <a:rPr lang="ko-KR" altLang="en-US" sz="1200">
                <a:solidFill>
                  <a:schemeClr val="tx1"/>
                </a:solidFill>
              </a:rPr>
              <a:t>글꼴을 적용합니다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i="1" dirty="0">
                <a:solidFill>
                  <a:schemeClr val="tx1"/>
                </a:solidFill>
              </a:rPr>
              <a:t>CSS</a:t>
            </a:r>
            <a:r>
              <a:rPr lang="ko-KR" altLang="en-US" sz="1200" dirty="0">
                <a:solidFill>
                  <a:schemeClr val="tx1"/>
                </a:solidFill>
              </a:rPr>
              <a:t>를 사용하면 웹 페이지에 나타나는 글꼴</a:t>
            </a:r>
            <a:r>
              <a:rPr lang="en-US" altLang="ko-KR" sz="1200" cap="small" dirty="0">
                <a:solidFill>
                  <a:schemeClr val="tx1"/>
                </a:solidFill>
              </a:rPr>
              <a:t>(Font)</a:t>
            </a:r>
            <a:r>
              <a:rPr lang="ko-KR" altLang="en-US" sz="1200" dirty="0">
                <a:solidFill>
                  <a:schemeClr val="tx1"/>
                </a:solidFill>
              </a:rPr>
              <a:t>을 다양하게 설정할 수 있다</a:t>
            </a:r>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font </a:t>
            </a:r>
            <a:r>
              <a:rPr lang="ko-KR" altLang="en-US" sz="1200" dirty="0">
                <a:solidFill>
                  <a:schemeClr val="tx1"/>
                </a:solidFill>
              </a:rPr>
              <a:t>속성은 다음과 같다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1.font-family</a:t>
            </a:r>
          </a:p>
          <a:p>
            <a:r>
              <a:rPr lang="en-US" altLang="ko-KR" sz="1200" dirty="0">
                <a:solidFill>
                  <a:schemeClr val="tx1"/>
                </a:solidFill>
              </a:rPr>
              <a:t>2.font-style</a:t>
            </a:r>
          </a:p>
          <a:p>
            <a:r>
              <a:rPr lang="en-US" altLang="ko-KR" sz="1200" dirty="0">
                <a:solidFill>
                  <a:schemeClr val="tx1"/>
                </a:solidFill>
              </a:rPr>
              <a:t>3.font-variant</a:t>
            </a:r>
          </a:p>
          <a:p>
            <a:r>
              <a:rPr lang="en-US" altLang="ko-KR" sz="1200" dirty="0">
                <a:solidFill>
                  <a:schemeClr val="tx1"/>
                </a:solidFill>
              </a:rPr>
              <a:t>4.font-weight</a:t>
            </a:r>
          </a:p>
          <a:p>
            <a:r>
              <a:rPr lang="en-US" altLang="ko-KR" sz="1200" dirty="0">
                <a:solidFill>
                  <a:schemeClr val="tx1"/>
                </a:solidFill>
              </a:rPr>
              <a:t>5.font-size</a:t>
            </a:r>
          </a:p>
          <a:p>
            <a:endParaRPr lang="en-US" altLang="ko-KR" sz="1200" dirty="0">
              <a:solidFill>
                <a:schemeClr val="tx1"/>
              </a:solidFill>
            </a:endParaRPr>
          </a:p>
          <a:p>
            <a:r>
              <a:rPr lang="en-US" altLang="ko-KR" sz="1200" b="1" dirty="0">
                <a:solidFill>
                  <a:schemeClr val="tx1"/>
                </a:solidFill>
              </a:rPr>
              <a:t>CSS </a:t>
            </a:r>
            <a:r>
              <a:rPr lang="ko-KR" altLang="en-US" sz="1200" b="1" dirty="0">
                <a:solidFill>
                  <a:schemeClr val="tx1"/>
                </a:solidFill>
              </a:rPr>
              <a:t>글꼴 집합 </a:t>
            </a:r>
            <a:r>
              <a:rPr lang="en-US" altLang="ko-KR" sz="1200" b="1" dirty="0">
                <a:solidFill>
                  <a:schemeClr val="tx1"/>
                </a:solidFill>
              </a:rPr>
              <a:t>(font-family)</a:t>
            </a:r>
          </a:p>
          <a:p>
            <a:r>
              <a:rPr lang="en-US" altLang="ko-KR" sz="1200" dirty="0">
                <a:solidFill>
                  <a:schemeClr val="tx1"/>
                </a:solidFill>
              </a:rPr>
              <a:t>CSS</a:t>
            </a:r>
            <a:r>
              <a:rPr lang="ko-KR" altLang="en-US" sz="1200" dirty="0">
                <a:solidFill>
                  <a:schemeClr val="tx1"/>
                </a:solidFill>
              </a:rPr>
              <a:t>에는 두 가지의 글꼴 집합</a:t>
            </a:r>
            <a:r>
              <a:rPr lang="en-US" altLang="ko-KR" sz="1200" dirty="0">
                <a:solidFill>
                  <a:schemeClr val="tx1"/>
                </a:solidFill>
              </a:rPr>
              <a:t>(font family)</a:t>
            </a:r>
            <a:r>
              <a:rPr lang="ko-KR" altLang="en-US" sz="1200" dirty="0">
                <a:solidFill>
                  <a:schemeClr val="tx1"/>
                </a:solidFill>
              </a:rPr>
              <a:t>이 존재합니다</a:t>
            </a:r>
            <a:r>
              <a:rPr lang="en-US" altLang="ko-KR" sz="1200" dirty="0">
                <a:solidFill>
                  <a:schemeClr val="tx1"/>
                </a:solidFill>
              </a:rPr>
              <a:t>. </a:t>
            </a:r>
          </a:p>
          <a:p>
            <a:r>
              <a:rPr lang="en-US" altLang="ko-KR" sz="1200" dirty="0">
                <a:solidFill>
                  <a:schemeClr val="tx1"/>
                </a:solidFill>
              </a:rPr>
              <a:t>- generic family : </a:t>
            </a:r>
            <a:r>
              <a:rPr lang="ko-KR" altLang="en-US" sz="1200" dirty="0">
                <a:solidFill>
                  <a:schemeClr val="tx1"/>
                </a:solidFill>
              </a:rPr>
              <a:t>비슷한 모양을 가지는 글꼴 집합 </a:t>
            </a:r>
            <a:r>
              <a:rPr lang="en-US" altLang="ko-KR" sz="1200" dirty="0">
                <a:solidFill>
                  <a:schemeClr val="tx1"/>
                </a:solidFill>
              </a:rPr>
              <a:t>("Serif", "Monospace" </a:t>
            </a:r>
            <a:r>
              <a:rPr lang="ko-KR" altLang="en-US" sz="1200" dirty="0">
                <a:solidFill>
                  <a:schemeClr val="tx1"/>
                </a:solidFill>
              </a:rPr>
              <a:t>등</a:t>
            </a:r>
            <a:r>
              <a:rPr lang="en-US" altLang="ko-KR" sz="1200" dirty="0">
                <a:solidFill>
                  <a:schemeClr val="tx1"/>
                </a:solidFill>
              </a:rPr>
              <a:t>)</a:t>
            </a:r>
          </a:p>
          <a:p>
            <a:pPr marL="171450" indent="-171450">
              <a:buFontTx/>
              <a:buChar char="-"/>
            </a:pPr>
            <a:r>
              <a:rPr lang="en-US" altLang="ko-KR" sz="1200" dirty="0">
                <a:solidFill>
                  <a:schemeClr val="tx1"/>
                </a:solidFill>
              </a:rPr>
              <a:t>font family : </a:t>
            </a:r>
            <a:r>
              <a:rPr lang="ko-KR" altLang="en-US" sz="1200" dirty="0">
                <a:solidFill>
                  <a:schemeClr val="tx1"/>
                </a:solidFill>
              </a:rPr>
              <a:t>특정 글꼴 집합 </a:t>
            </a:r>
            <a:r>
              <a:rPr lang="en-US" altLang="ko-KR" sz="1200" dirty="0">
                <a:solidFill>
                  <a:schemeClr val="tx1"/>
                </a:solidFill>
              </a:rPr>
              <a:t>("Times", "Courier" </a:t>
            </a:r>
            <a:r>
              <a:rPr lang="ko-KR" altLang="en-US" sz="1200" dirty="0">
                <a:solidFill>
                  <a:schemeClr val="tx1"/>
                </a:solidFill>
              </a:rPr>
              <a:t>등</a:t>
            </a:r>
            <a:r>
              <a:rPr lang="en-US" altLang="ko-KR" sz="1200" dirty="0">
                <a:solidFill>
                  <a:schemeClr val="tx1"/>
                </a:solidFill>
              </a:rPr>
              <a:t>)</a:t>
            </a:r>
          </a:p>
          <a:p>
            <a:pPr marL="171450" indent="-171450">
              <a:buFontTx/>
              <a:buChar char="-"/>
            </a:pPr>
            <a:endParaRPr lang="en-US" altLang="ko-KR" sz="1200" dirty="0">
              <a:solidFill>
                <a:schemeClr val="tx1"/>
              </a:solidFill>
            </a:endParaRPr>
          </a:p>
          <a:p>
            <a:r>
              <a:rPr lang="en-US" altLang="ko-KR" sz="1200" b="1" dirty="0">
                <a:solidFill>
                  <a:schemeClr val="tx1"/>
                </a:solidFill>
              </a:rPr>
              <a:t>font-family </a:t>
            </a:r>
            <a:r>
              <a:rPr lang="ko-KR" altLang="en-US" sz="1200" b="1" dirty="0">
                <a:solidFill>
                  <a:schemeClr val="tx1"/>
                </a:solidFill>
              </a:rPr>
              <a:t>속성</a:t>
            </a:r>
          </a:p>
          <a:p>
            <a:r>
              <a:rPr lang="en-US" altLang="ko-KR" sz="1200" dirty="0">
                <a:solidFill>
                  <a:schemeClr val="tx1"/>
                </a:solidFill>
              </a:rPr>
              <a:t>font-family </a:t>
            </a:r>
            <a:r>
              <a:rPr lang="ko-KR" altLang="en-US" sz="1200" dirty="0">
                <a:solidFill>
                  <a:schemeClr val="tx1"/>
                </a:solidFill>
              </a:rPr>
              <a:t>속성은 하나의 글꼴만을 설정할 수도 있고</a:t>
            </a:r>
            <a:r>
              <a:rPr lang="en-US" altLang="ko-KR" sz="1200" dirty="0">
                <a:solidFill>
                  <a:schemeClr val="tx1"/>
                </a:solidFill>
              </a:rPr>
              <a:t>, </a:t>
            </a:r>
            <a:r>
              <a:rPr lang="ko-KR" altLang="en-US" sz="1200" dirty="0">
                <a:solidFill>
                  <a:schemeClr val="tx1"/>
                </a:solidFill>
              </a:rPr>
              <a:t>여러 개의 글꼴을 같이 설정할 수도 있습니다</a:t>
            </a:r>
            <a:r>
              <a:rPr lang="en-US" altLang="ko-KR" sz="1200" dirty="0">
                <a:solidFill>
                  <a:schemeClr val="tx1"/>
                </a:solidFill>
              </a:rPr>
              <a:t>.</a:t>
            </a:r>
          </a:p>
          <a:p>
            <a:r>
              <a:rPr lang="en-US" altLang="ko-KR" sz="1200" dirty="0">
                <a:solidFill>
                  <a:schemeClr val="tx1"/>
                </a:solidFill>
              </a:rPr>
              <a:t>font-family </a:t>
            </a:r>
            <a:r>
              <a:rPr lang="ko-KR" altLang="en-US" sz="1200" dirty="0">
                <a:solidFill>
                  <a:schemeClr val="tx1"/>
                </a:solidFill>
              </a:rPr>
              <a:t>속성값이 여러 개의 글꼴로 설정되어 있으면</a:t>
            </a:r>
            <a:r>
              <a:rPr lang="en-US" altLang="ko-KR" sz="1200" dirty="0">
                <a:solidFill>
                  <a:schemeClr val="tx1"/>
                </a:solidFill>
              </a:rPr>
              <a:t>, </a:t>
            </a:r>
            <a:r>
              <a:rPr lang="ko-KR" altLang="en-US" sz="1200" dirty="0">
                <a:solidFill>
                  <a:schemeClr val="tx1"/>
                </a:solidFill>
              </a:rPr>
              <a:t>웹 브라우저는 위에서부터 순서대로 글꼴을 읽어 들입니다</a:t>
            </a:r>
            <a:r>
              <a:rPr lang="en-US" altLang="ko-KR" sz="1200" dirty="0">
                <a:solidFill>
                  <a:schemeClr val="tx1"/>
                </a:solidFill>
              </a:rPr>
              <a:t>.</a:t>
            </a:r>
          </a:p>
          <a:p>
            <a:r>
              <a:rPr lang="ko-KR" altLang="en-US" sz="1200" dirty="0">
                <a:solidFill>
                  <a:schemeClr val="tx1"/>
                </a:solidFill>
              </a:rPr>
              <a:t>만약 사용자의 컴퓨터에 첫 번째로 읽어 들인 글꼴이 없으면 다음 글꼴을 확인하게 됩니다</a:t>
            </a:r>
            <a:r>
              <a:rPr lang="en-US" altLang="ko-KR" sz="1200" dirty="0">
                <a:solidFill>
                  <a:schemeClr val="tx1"/>
                </a:solidFill>
              </a:rPr>
              <a:t>.</a:t>
            </a:r>
          </a:p>
          <a:p>
            <a:r>
              <a:rPr lang="ko-KR" altLang="en-US" sz="1200" dirty="0">
                <a:solidFill>
                  <a:schemeClr val="tx1"/>
                </a:solidFill>
              </a:rPr>
              <a:t>이런 방식으로 계속해서 읽어 들인 글꼴이 존재하는지를 확인하여</a:t>
            </a:r>
            <a:r>
              <a:rPr lang="en-US" altLang="ko-KR" sz="1200" dirty="0">
                <a:solidFill>
                  <a:schemeClr val="tx1"/>
                </a:solidFill>
              </a:rPr>
              <a:t>, </a:t>
            </a:r>
            <a:r>
              <a:rPr lang="ko-KR" altLang="en-US" sz="1200" dirty="0">
                <a:solidFill>
                  <a:schemeClr val="tx1"/>
                </a:solidFill>
              </a:rPr>
              <a:t>읽어 들인 글꼴이 사용자의 컴퓨터에 존재하면 해당 글꼴로 표시하게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글꼴의 이름이 한 단어 이상으로 이루어지면 반드시 따옴표를 사용하여 둘러 쌓아야 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여러 개의 글꼴을 나열할 때에는 쉼표</a:t>
            </a:r>
            <a:r>
              <a:rPr lang="en-US" altLang="ko-KR" sz="1200" dirty="0">
                <a:solidFill>
                  <a:schemeClr val="tx1"/>
                </a:solidFill>
              </a:rPr>
              <a:t>(,)</a:t>
            </a:r>
            <a:r>
              <a:rPr lang="ko-KR" altLang="en-US" sz="1200" dirty="0">
                <a:solidFill>
                  <a:schemeClr val="tx1"/>
                </a:solidFill>
              </a:rPr>
              <a:t>로 구분 짓습니다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112</a:t>
            </a:fld>
            <a:endParaRPr lang="ko-KR" altLang="en-US" dirty="0"/>
          </a:p>
        </p:txBody>
      </p:sp>
    </p:spTree>
    <p:extLst>
      <p:ext uri="{BB962C8B-B14F-4D97-AF65-F5344CB8AC3E}">
        <p14:creationId xmlns:p14="http://schemas.microsoft.com/office/powerpoint/2010/main" val="1127742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글꼴 </a:t>
            </a:r>
            <a:r>
              <a:rPr lang="en-US" altLang="ko-KR" sz="3200" dirty="0"/>
              <a:t>(font-style)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5537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Fonts&lt;/title&gt;</a:t>
            </a:r>
          </a:p>
          <a:p>
            <a:r>
              <a:rPr lang="en-US" altLang="ko-KR" sz="1200">
                <a:solidFill>
                  <a:schemeClr val="tx1"/>
                </a:solidFill>
              </a:rPr>
              <a:t>	&lt;style&gt;</a:t>
            </a:r>
          </a:p>
          <a:p>
            <a:r>
              <a:rPr lang="en-US" altLang="ko-KR" sz="1200">
                <a:solidFill>
                  <a:schemeClr val="tx1"/>
                </a:solidFill>
              </a:rPr>
              <a:t>		.normal { font-style: normal; }</a:t>
            </a:r>
          </a:p>
          <a:p>
            <a:r>
              <a:rPr lang="en-US" altLang="ko-KR" sz="1200">
                <a:solidFill>
                  <a:schemeClr val="tx1"/>
                </a:solidFill>
              </a:rPr>
              <a:t>		.italic { font-style: italic; }</a:t>
            </a:r>
          </a:p>
          <a:p>
            <a:r>
              <a:rPr lang="en-US" altLang="ko-KR" sz="1200">
                <a:solidFill>
                  <a:schemeClr val="tx1"/>
                </a:solidFill>
              </a:rPr>
              <a:t>		.oblique { font-style: oblique;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&lt;h1&gt;font-style </a:t>
            </a:r>
            <a:r>
              <a:rPr lang="ko-KR" altLang="en-US" sz="1200">
                <a:solidFill>
                  <a:schemeClr val="tx1"/>
                </a:solidFill>
              </a:rPr>
              <a:t>속성을 이용한 글꼴의 스타일 설정</a:t>
            </a:r>
            <a:r>
              <a:rPr lang="en-US" altLang="ko-KR" sz="1200">
                <a:solidFill>
                  <a:schemeClr val="tx1"/>
                </a:solidFill>
              </a:rPr>
              <a:t>&lt;/h1&gt;</a:t>
            </a:r>
          </a:p>
          <a:p>
            <a:r>
              <a:rPr lang="en-US" altLang="ko-KR" sz="1200">
                <a:solidFill>
                  <a:schemeClr val="tx1"/>
                </a:solidFill>
              </a:rPr>
              <a:t>	&lt;p class="normal"&gt;</a:t>
            </a:r>
            <a:r>
              <a:rPr lang="ko-KR" altLang="en-US" sz="1200">
                <a:solidFill>
                  <a:schemeClr val="tx1"/>
                </a:solidFill>
              </a:rPr>
              <a:t>이 문단은 </a:t>
            </a:r>
            <a:r>
              <a:rPr lang="en-US" altLang="ko-KR" sz="1200">
                <a:solidFill>
                  <a:schemeClr val="tx1"/>
                </a:solidFill>
              </a:rPr>
              <a:t>normal </a:t>
            </a:r>
            <a:r>
              <a:rPr lang="ko-KR" altLang="en-US" sz="1200">
                <a:solidFill>
                  <a:schemeClr val="tx1"/>
                </a:solidFill>
              </a:rPr>
              <a:t>스타일이 적용되어 있습니다</a:t>
            </a:r>
            <a:r>
              <a:rPr lang="en-US" altLang="ko-KR" sz="1200">
                <a:solidFill>
                  <a:schemeClr val="tx1"/>
                </a:solidFill>
              </a:rPr>
              <a:t>.&lt;/p&gt;</a:t>
            </a:r>
          </a:p>
          <a:p>
            <a:r>
              <a:rPr lang="en-US" altLang="ko-KR" sz="1200">
                <a:solidFill>
                  <a:schemeClr val="tx1"/>
                </a:solidFill>
              </a:rPr>
              <a:t>	&lt;p class="italic"&gt;</a:t>
            </a:r>
            <a:r>
              <a:rPr lang="ko-KR" altLang="en-US" sz="1200">
                <a:solidFill>
                  <a:schemeClr val="tx1"/>
                </a:solidFill>
              </a:rPr>
              <a:t>이 문단은 </a:t>
            </a:r>
            <a:r>
              <a:rPr lang="en-US" altLang="ko-KR" sz="1200">
                <a:solidFill>
                  <a:schemeClr val="tx1"/>
                </a:solidFill>
              </a:rPr>
              <a:t>italic </a:t>
            </a:r>
            <a:r>
              <a:rPr lang="ko-KR" altLang="en-US" sz="1200">
                <a:solidFill>
                  <a:schemeClr val="tx1"/>
                </a:solidFill>
              </a:rPr>
              <a:t>스타일이 적용되어 있습니다</a:t>
            </a:r>
            <a:r>
              <a:rPr lang="en-US" altLang="ko-KR" sz="1200">
                <a:solidFill>
                  <a:schemeClr val="tx1"/>
                </a:solidFill>
              </a:rPr>
              <a:t>.&lt;/p&gt;</a:t>
            </a:r>
          </a:p>
          <a:p>
            <a:r>
              <a:rPr lang="en-US" altLang="ko-KR" sz="1200">
                <a:solidFill>
                  <a:schemeClr val="tx1"/>
                </a:solidFill>
              </a:rPr>
              <a:t>	&lt;p class="oblique"&gt;</a:t>
            </a:r>
            <a:r>
              <a:rPr lang="ko-KR" altLang="en-US" sz="1200">
                <a:solidFill>
                  <a:schemeClr val="tx1"/>
                </a:solidFill>
              </a:rPr>
              <a:t>이 문단은 </a:t>
            </a:r>
            <a:r>
              <a:rPr lang="en-US" altLang="ko-KR" sz="1200">
                <a:solidFill>
                  <a:schemeClr val="tx1"/>
                </a:solidFill>
              </a:rPr>
              <a:t>oblique </a:t>
            </a:r>
            <a:r>
              <a:rPr lang="ko-KR" altLang="en-US" sz="1200">
                <a:solidFill>
                  <a:schemeClr val="tx1"/>
                </a:solidFill>
              </a:rPr>
              <a:t>스타일이 적용되어 있습니다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00568" y="1185333"/>
            <a:ext cx="488663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i="1" dirty="0">
                <a:solidFill>
                  <a:schemeClr val="tx1"/>
                </a:solidFill>
              </a:rPr>
              <a:t>CSS</a:t>
            </a:r>
            <a:r>
              <a:rPr lang="ko-KR" altLang="en-US" sz="1200" dirty="0">
                <a:solidFill>
                  <a:schemeClr val="tx1"/>
                </a:solidFill>
              </a:rPr>
              <a:t>를 사용하면 웹 페이지에 나타나는 글꼴</a:t>
            </a:r>
            <a:r>
              <a:rPr lang="en-US" altLang="ko-KR" sz="1200" cap="small" dirty="0">
                <a:solidFill>
                  <a:schemeClr val="tx1"/>
                </a:solidFill>
              </a:rPr>
              <a:t>(Font)</a:t>
            </a:r>
            <a:r>
              <a:rPr lang="ko-KR" altLang="en-US" sz="1200" dirty="0">
                <a:solidFill>
                  <a:schemeClr val="tx1"/>
                </a:solidFill>
              </a:rPr>
              <a:t>을 다양하게 설정할 수 있다</a:t>
            </a:r>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font </a:t>
            </a:r>
            <a:r>
              <a:rPr lang="ko-KR" altLang="en-US" sz="1200" dirty="0">
                <a:solidFill>
                  <a:schemeClr val="tx1"/>
                </a:solidFill>
              </a:rPr>
              <a:t>속성은 다음과 같다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1.font-family</a:t>
            </a:r>
          </a:p>
          <a:p>
            <a:r>
              <a:rPr lang="en-US" altLang="ko-KR" sz="1200" dirty="0">
                <a:solidFill>
                  <a:schemeClr val="tx1"/>
                </a:solidFill>
              </a:rPr>
              <a:t>2.font-style</a:t>
            </a:r>
          </a:p>
          <a:p>
            <a:r>
              <a:rPr lang="en-US" altLang="ko-KR" sz="1200" dirty="0">
                <a:solidFill>
                  <a:schemeClr val="tx1"/>
                </a:solidFill>
              </a:rPr>
              <a:t>3.font-variant</a:t>
            </a:r>
          </a:p>
          <a:p>
            <a:r>
              <a:rPr lang="en-US" altLang="ko-KR" sz="1200" dirty="0">
                <a:solidFill>
                  <a:schemeClr val="tx1"/>
                </a:solidFill>
              </a:rPr>
              <a:t>4.font-weight</a:t>
            </a:r>
          </a:p>
          <a:p>
            <a:r>
              <a:rPr lang="en-US" altLang="ko-KR" sz="1200" dirty="0">
                <a:solidFill>
                  <a:schemeClr val="tx1"/>
                </a:solidFill>
              </a:rPr>
              <a:t>5.font-size</a:t>
            </a:r>
          </a:p>
          <a:p>
            <a:endParaRPr lang="en-US" altLang="ko-KR" sz="1200" dirty="0">
              <a:solidFill>
                <a:schemeClr val="tx1"/>
              </a:solidFill>
            </a:endParaRPr>
          </a:p>
          <a:p>
            <a:r>
              <a:rPr lang="en-US" altLang="ko-KR" sz="1200" b="1" dirty="0">
                <a:solidFill>
                  <a:schemeClr val="tx1"/>
                </a:solidFill>
              </a:rPr>
              <a:t>font-style </a:t>
            </a:r>
            <a:r>
              <a:rPr lang="ko-KR" altLang="en-US" sz="1200" b="1" dirty="0">
                <a:solidFill>
                  <a:schemeClr val="tx1"/>
                </a:solidFill>
              </a:rPr>
              <a:t>속성</a:t>
            </a:r>
          </a:p>
          <a:p>
            <a:r>
              <a:rPr lang="en-US" altLang="ko-KR" sz="1200" dirty="0">
                <a:solidFill>
                  <a:schemeClr val="tx1"/>
                </a:solidFill>
              </a:rPr>
              <a:t>font-style </a:t>
            </a:r>
            <a:r>
              <a:rPr lang="ko-KR" altLang="en-US" sz="1200" dirty="0">
                <a:solidFill>
                  <a:schemeClr val="tx1"/>
                </a:solidFill>
              </a:rPr>
              <a:t>속성은 주로 이탤릭체를 사용하기 위해 사용하며</a:t>
            </a:r>
            <a:r>
              <a:rPr lang="en-US" altLang="ko-KR" sz="1200" dirty="0">
                <a:solidFill>
                  <a:schemeClr val="tx1"/>
                </a:solidFill>
              </a:rPr>
              <a:t>, </a:t>
            </a:r>
            <a:r>
              <a:rPr lang="ko-KR" altLang="en-US" sz="1200" dirty="0">
                <a:solidFill>
                  <a:schemeClr val="tx1"/>
                </a:solidFill>
              </a:rPr>
              <a:t>다음과 같이 </a:t>
            </a:r>
            <a:r>
              <a:rPr lang="en-US" altLang="ko-KR" sz="1200" dirty="0">
                <a:solidFill>
                  <a:schemeClr val="tx1"/>
                </a:solidFill>
              </a:rPr>
              <a:t>3</a:t>
            </a:r>
            <a:r>
              <a:rPr lang="ko-KR" altLang="en-US" sz="1200" dirty="0">
                <a:solidFill>
                  <a:schemeClr val="tx1"/>
                </a:solidFill>
              </a:rPr>
              <a:t>가지의 속성값을 가집니다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normal : </a:t>
            </a:r>
            <a:r>
              <a:rPr lang="ko-KR" altLang="en-US" sz="1200" dirty="0">
                <a:solidFill>
                  <a:schemeClr val="tx1"/>
                </a:solidFill>
              </a:rPr>
              <a:t>텍스트에 어떠한 스타일도 적용하지 않습니다</a:t>
            </a:r>
            <a:r>
              <a:rPr lang="en-US" altLang="ko-KR" sz="1200" dirty="0">
                <a:solidFill>
                  <a:schemeClr val="tx1"/>
                </a:solidFill>
              </a:rPr>
              <a:t>.</a:t>
            </a:r>
          </a:p>
          <a:p>
            <a:r>
              <a:rPr lang="en-US" altLang="ko-KR" sz="1200" dirty="0">
                <a:solidFill>
                  <a:schemeClr val="tx1"/>
                </a:solidFill>
              </a:rPr>
              <a:t>- italic : </a:t>
            </a:r>
            <a:r>
              <a:rPr lang="ko-KR" altLang="en-US" sz="1200" dirty="0">
                <a:solidFill>
                  <a:schemeClr val="tx1"/>
                </a:solidFill>
              </a:rPr>
              <a:t>텍스트를 이탤릭체로 나타냅니다</a:t>
            </a:r>
            <a:r>
              <a:rPr lang="en-US" altLang="ko-KR" sz="1200" dirty="0">
                <a:solidFill>
                  <a:schemeClr val="tx1"/>
                </a:solidFill>
              </a:rPr>
              <a:t>.</a:t>
            </a:r>
          </a:p>
          <a:p>
            <a:r>
              <a:rPr lang="en-US" altLang="ko-KR" sz="1200" dirty="0">
                <a:solidFill>
                  <a:schemeClr val="tx1"/>
                </a:solidFill>
              </a:rPr>
              <a:t>- oblique : </a:t>
            </a:r>
            <a:r>
              <a:rPr lang="ko-KR" altLang="en-US" sz="1200" dirty="0">
                <a:solidFill>
                  <a:schemeClr val="tx1"/>
                </a:solidFill>
              </a:rPr>
              <a:t>텍스트를 기울입니다</a:t>
            </a:r>
            <a:r>
              <a:rPr lang="en-US" altLang="ko-KR" sz="1200" dirty="0">
                <a:solidFill>
                  <a:schemeClr val="tx1"/>
                </a:solidFill>
              </a:rPr>
              <a:t>. </a:t>
            </a:r>
            <a:r>
              <a:rPr lang="ko-KR" altLang="en-US" sz="1200" dirty="0">
                <a:solidFill>
                  <a:schemeClr val="tx1"/>
                </a:solidFill>
              </a:rPr>
              <a:t>이 속성값은 </a:t>
            </a:r>
            <a:r>
              <a:rPr lang="en-US" altLang="ko-KR" sz="1200" dirty="0">
                <a:solidFill>
                  <a:schemeClr val="tx1"/>
                </a:solidFill>
              </a:rPr>
              <a:t>italic</a:t>
            </a:r>
            <a:r>
              <a:rPr lang="ko-KR" altLang="en-US" sz="1200" dirty="0">
                <a:solidFill>
                  <a:schemeClr val="tx1"/>
                </a:solidFill>
              </a:rPr>
              <a:t>과 매우 유사하지만 지원하는 웹 브라우저가 거의 없습니다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113</a:t>
            </a:fld>
            <a:endParaRPr lang="ko-KR" altLang="en-US" dirty="0"/>
          </a:p>
        </p:txBody>
      </p:sp>
    </p:spTree>
    <p:extLst>
      <p:ext uri="{BB962C8B-B14F-4D97-AF65-F5344CB8AC3E}">
        <p14:creationId xmlns:p14="http://schemas.microsoft.com/office/powerpoint/2010/main" val="15529916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글꼴 </a:t>
            </a:r>
            <a:r>
              <a:rPr lang="en-US" altLang="ko-KR" sz="3200" dirty="0"/>
              <a:t>(font-variant)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5537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Fonts&lt;/title&gt;</a:t>
            </a:r>
          </a:p>
          <a:p>
            <a:r>
              <a:rPr lang="en-US" altLang="ko-KR" sz="1200">
                <a:solidFill>
                  <a:schemeClr val="tx1"/>
                </a:solidFill>
              </a:rPr>
              <a:t>	&lt;style&gt;</a:t>
            </a:r>
          </a:p>
          <a:p>
            <a:r>
              <a:rPr lang="en-US" altLang="ko-KR" sz="1200">
                <a:solidFill>
                  <a:schemeClr val="tx1"/>
                </a:solidFill>
              </a:rPr>
              <a:t>		.normal { font-variant: normal; }</a:t>
            </a:r>
          </a:p>
          <a:p>
            <a:r>
              <a:rPr lang="en-US" altLang="ko-KR" sz="1200">
                <a:solidFill>
                  <a:schemeClr val="tx1"/>
                </a:solidFill>
              </a:rPr>
              <a:t>		.smallCaps { font-variant: small-caps;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&lt;h1&gt;font-variant </a:t>
            </a:r>
            <a:r>
              <a:rPr lang="ko-KR" altLang="en-US" sz="1200">
                <a:solidFill>
                  <a:schemeClr val="tx1"/>
                </a:solidFill>
              </a:rPr>
              <a:t>속성을 이용한 폰트의 </a:t>
            </a:r>
            <a:r>
              <a:rPr lang="en-US" altLang="ko-KR" sz="1200">
                <a:solidFill>
                  <a:schemeClr val="tx1"/>
                </a:solidFill>
              </a:rPr>
              <a:t>variant </a:t>
            </a:r>
            <a:r>
              <a:rPr lang="ko-KR" altLang="en-US" sz="1200">
                <a:solidFill>
                  <a:schemeClr val="tx1"/>
                </a:solidFill>
              </a:rPr>
              <a:t>설정</a:t>
            </a:r>
            <a:r>
              <a:rPr lang="en-US" altLang="ko-KR" sz="1200">
                <a:solidFill>
                  <a:schemeClr val="tx1"/>
                </a:solidFill>
              </a:rPr>
              <a:t>&lt;/h1&gt;</a:t>
            </a:r>
          </a:p>
          <a:p>
            <a:r>
              <a:rPr lang="en-US" altLang="ko-KR" sz="1200">
                <a:solidFill>
                  <a:schemeClr val="tx1"/>
                </a:solidFill>
              </a:rPr>
              <a:t>	&lt;p class="normal"&gt;</a:t>
            </a:r>
            <a:r>
              <a:rPr lang="ko-KR" altLang="en-US" sz="1200">
                <a:solidFill>
                  <a:schemeClr val="tx1"/>
                </a:solidFill>
              </a:rPr>
              <a:t>이 문단은 </a:t>
            </a:r>
            <a:r>
              <a:rPr lang="en-US" altLang="ko-KR" sz="1200">
                <a:solidFill>
                  <a:schemeClr val="tx1"/>
                </a:solidFill>
              </a:rPr>
              <a:t>normal </a:t>
            </a:r>
            <a:r>
              <a:rPr lang="ko-KR" altLang="en-US" sz="1200">
                <a:solidFill>
                  <a:schemeClr val="tx1"/>
                </a:solidFill>
              </a:rPr>
              <a:t>스타일이 적용되어 있습니다</a:t>
            </a:r>
            <a:r>
              <a:rPr lang="en-US" altLang="ko-KR" sz="1200">
                <a:solidFill>
                  <a:schemeClr val="tx1"/>
                </a:solidFill>
              </a:rPr>
              <a:t>.&lt;/p&gt;</a:t>
            </a:r>
          </a:p>
          <a:p>
            <a:r>
              <a:rPr lang="en-US" altLang="ko-KR" sz="1200">
                <a:solidFill>
                  <a:schemeClr val="tx1"/>
                </a:solidFill>
              </a:rPr>
              <a:t>	&lt;p class="smallCaps"&gt;</a:t>
            </a:r>
            <a:r>
              <a:rPr lang="ko-KR" altLang="en-US" sz="1200">
                <a:solidFill>
                  <a:schemeClr val="tx1"/>
                </a:solidFill>
              </a:rPr>
              <a:t>이 문단은 </a:t>
            </a:r>
            <a:r>
              <a:rPr lang="en-US" altLang="ko-KR" sz="1200">
                <a:solidFill>
                  <a:schemeClr val="tx1"/>
                </a:solidFill>
              </a:rPr>
              <a:t>Small-Caps </a:t>
            </a:r>
            <a:r>
              <a:rPr lang="ko-KR" altLang="en-US" sz="1200">
                <a:solidFill>
                  <a:schemeClr val="tx1"/>
                </a:solidFill>
              </a:rPr>
              <a:t>글꼴이 적용되어 있습니다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00568" y="1185333"/>
            <a:ext cx="488663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i="1" dirty="0">
                <a:solidFill>
                  <a:schemeClr val="tx1"/>
                </a:solidFill>
              </a:rPr>
              <a:t>CSS</a:t>
            </a:r>
            <a:r>
              <a:rPr lang="ko-KR" altLang="en-US" sz="1200" dirty="0">
                <a:solidFill>
                  <a:schemeClr val="tx1"/>
                </a:solidFill>
              </a:rPr>
              <a:t>를 사용하면 웹 페이지에 나타나는 글꼴</a:t>
            </a:r>
            <a:r>
              <a:rPr lang="en-US" altLang="ko-KR" sz="1200" cap="small" dirty="0">
                <a:solidFill>
                  <a:schemeClr val="tx1"/>
                </a:solidFill>
              </a:rPr>
              <a:t>(Font)</a:t>
            </a:r>
            <a:r>
              <a:rPr lang="ko-KR" altLang="en-US" sz="1200" dirty="0">
                <a:solidFill>
                  <a:schemeClr val="tx1"/>
                </a:solidFill>
              </a:rPr>
              <a:t>을 다양하게 설정할 수 있다</a:t>
            </a:r>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font </a:t>
            </a:r>
            <a:r>
              <a:rPr lang="ko-KR" altLang="en-US" sz="1200" dirty="0">
                <a:solidFill>
                  <a:schemeClr val="tx1"/>
                </a:solidFill>
              </a:rPr>
              <a:t>속성은 다음과 같다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1.font-family</a:t>
            </a:r>
          </a:p>
          <a:p>
            <a:r>
              <a:rPr lang="en-US" altLang="ko-KR" sz="1200" dirty="0">
                <a:solidFill>
                  <a:schemeClr val="tx1"/>
                </a:solidFill>
              </a:rPr>
              <a:t>2.font-style</a:t>
            </a:r>
          </a:p>
          <a:p>
            <a:r>
              <a:rPr lang="en-US" altLang="ko-KR" sz="1200" dirty="0">
                <a:solidFill>
                  <a:schemeClr val="tx1"/>
                </a:solidFill>
              </a:rPr>
              <a:t>3.font-variant</a:t>
            </a:r>
          </a:p>
          <a:p>
            <a:r>
              <a:rPr lang="en-US" altLang="ko-KR" sz="1200" dirty="0">
                <a:solidFill>
                  <a:schemeClr val="tx1"/>
                </a:solidFill>
              </a:rPr>
              <a:t>4.font-weight</a:t>
            </a:r>
          </a:p>
          <a:p>
            <a:r>
              <a:rPr lang="en-US" altLang="ko-KR" sz="1200" dirty="0">
                <a:solidFill>
                  <a:schemeClr val="tx1"/>
                </a:solidFill>
              </a:rPr>
              <a:t>5.font-size</a:t>
            </a:r>
          </a:p>
          <a:p>
            <a:endParaRPr lang="en-US" altLang="ko-KR" sz="1200" dirty="0">
              <a:solidFill>
                <a:schemeClr val="tx1"/>
              </a:solidFill>
            </a:endParaRPr>
          </a:p>
          <a:p>
            <a:r>
              <a:rPr lang="en-US" altLang="ko-KR" sz="1200" b="1" dirty="0">
                <a:solidFill>
                  <a:schemeClr val="tx1"/>
                </a:solidFill>
              </a:rPr>
              <a:t>font-variant </a:t>
            </a:r>
            <a:r>
              <a:rPr lang="ko-KR" altLang="en-US" sz="1200" b="1" dirty="0">
                <a:solidFill>
                  <a:schemeClr val="tx1"/>
                </a:solidFill>
              </a:rPr>
              <a:t>속성</a:t>
            </a:r>
          </a:p>
          <a:p>
            <a:r>
              <a:rPr lang="en-US" altLang="ko-KR" sz="1200" dirty="0">
                <a:solidFill>
                  <a:schemeClr val="tx1"/>
                </a:solidFill>
              </a:rPr>
              <a:t>font-variant </a:t>
            </a:r>
            <a:r>
              <a:rPr lang="ko-KR" altLang="en-US" sz="1200" dirty="0">
                <a:solidFill>
                  <a:schemeClr val="tx1"/>
                </a:solidFill>
              </a:rPr>
              <a:t>속성은 속성값이 </a:t>
            </a:r>
            <a:r>
              <a:rPr lang="en-US" altLang="ko-KR" sz="1200" dirty="0">
                <a:solidFill>
                  <a:schemeClr val="tx1"/>
                </a:solidFill>
              </a:rPr>
              <a:t>small-caps</a:t>
            </a:r>
            <a:r>
              <a:rPr lang="ko-KR" altLang="en-US" sz="1200" dirty="0">
                <a:solidFill>
                  <a:schemeClr val="tx1"/>
                </a:solidFill>
              </a:rPr>
              <a:t>로 설정되면</a:t>
            </a:r>
            <a:r>
              <a:rPr lang="en-US" altLang="ko-KR" sz="1200" dirty="0">
                <a:solidFill>
                  <a:schemeClr val="tx1"/>
                </a:solidFill>
              </a:rPr>
              <a:t>, </a:t>
            </a:r>
            <a:r>
              <a:rPr lang="ko-KR" altLang="en-US" sz="1200" dirty="0">
                <a:solidFill>
                  <a:schemeClr val="tx1"/>
                </a:solidFill>
              </a:rPr>
              <a:t>텍스트에 포함된 영문자 중 모든 소문자를 작은 대문자</a:t>
            </a:r>
            <a:r>
              <a:rPr lang="en-US" altLang="ko-KR" sz="1200" dirty="0">
                <a:solidFill>
                  <a:schemeClr val="tx1"/>
                </a:solidFill>
              </a:rPr>
              <a:t>(small-caps) </a:t>
            </a:r>
            <a:r>
              <a:rPr lang="ko-KR" altLang="en-US" sz="1200" dirty="0">
                <a:solidFill>
                  <a:schemeClr val="tx1"/>
                </a:solidFill>
              </a:rPr>
              <a:t>글꼴로 변경시킵니다</a:t>
            </a:r>
            <a:r>
              <a:rPr lang="en-US" altLang="ko-KR" sz="1200" dirty="0">
                <a:solidFill>
                  <a:schemeClr val="tx1"/>
                </a:solidFill>
              </a:rPr>
              <a:t>.</a:t>
            </a:r>
          </a:p>
          <a:p>
            <a:r>
              <a:rPr lang="ko-KR" altLang="en-US" sz="1200" dirty="0">
                <a:solidFill>
                  <a:schemeClr val="tx1"/>
                </a:solidFill>
              </a:rPr>
              <a:t>이때 영문자 중 대문자는 기존 크기 그대로 출력합니다</a:t>
            </a:r>
            <a:r>
              <a:rPr lang="en-US" altLang="ko-KR" sz="1200" dirty="0">
                <a:solidFill>
                  <a:schemeClr val="tx1"/>
                </a:solidFill>
              </a:rPr>
              <a:t>.</a:t>
            </a:r>
          </a:p>
          <a:p>
            <a:r>
              <a:rPr lang="ko-KR" altLang="en-US" sz="1200" dirty="0">
                <a:solidFill>
                  <a:schemeClr val="tx1"/>
                </a:solidFill>
              </a:rPr>
              <a:t>작은 대문자</a:t>
            </a:r>
            <a:r>
              <a:rPr lang="en-US" altLang="ko-KR" sz="1200" dirty="0">
                <a:solidFill>
                  <a:schemeClr val="tx1"/>
                </a:solidFill>
              </a:rPr>
              <a:t>(small-caps) </a:t>
            </a:r>
            <a:r>
              <a:rPr lang="ko-KR" altLang="en-US" sz="1200" dirty="0">
                <a:solidFill>
                  <a:schemeClr val="tx1"/>
                </a:solidFill>
              </a:rPr>
              <a:t>글꼴이란 텍스트의 기존 대문자보다는 약간 작은 크기의 대문자를 의미합니다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font-variant </a:t>
            </a:r>
            <a:r>
              <a:rPr lang="ko-KR" altLang="en-US" sz="1200" dirty="0">
                <a:solidFill>
                  <a:schemeClr val="tx1"/>
                </a:solidFill>
              </a:rPr>
              <a:t>속성은 한글에는 적용되지 않으며</a:t>
            </a:r>
            <a:r>
              <a:rPr lang="en-US" altLang="ko-KR" sz="1200" dirty="0">
                <a:solidFill>
                  <a:schemeClr val="tx1"/>
                </a:solidFill>
              </a:rPr>
              <a:t>, </a:t>
            </a:r>
            <a:r>
              <a:rPr lang="ko-KR" altLang="en-US" sz="1200" dirty="0">
                <a:solidFill>
                  <a:schemeClr val="tx1"/>
                </a:solidFill>
              </a:rPr>
              <a:t>영문자에만 적용됩니다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114</a:t>
            </a:fld>
            <a:endParaRPr lang="ko-KR" altLang="en-US" dirty="0"/>
          </a:p>
        </p:txBody>
      </p:sp>
    </p:spTree>
    <p:extLst>
      <p:ext uri="{BB962C8B-B14F-4D97-AF65-F5344CB8AC3E}">
        <p14:creationId xmlns:p14="http://schemas.microsoft.com/office/powerpoint/2010/main" val="11634988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글꼴 </a:t>
            </a:r>
            <a:r>
              <a:rPr lang="en-US" altLang="ko-KR" sz="3200" dirty="0"/>
              <a:t>(font-weight)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98636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Fonts&lt;/title&gt;</a:t>
            </a:r>
          </a:p>
          <a:p>
            <a:r>
              <a:rPr lang="en-US" altLang="ko-KR" sz="1200">
                <a:solidFill>
                  <a:schemeClr val="tx1"/>
                </a:solidFill>
              </a:rPr>
              <a:t>	&lt;style&gt;</a:t>
            </a:r>
          </a:p>
          <a:p>
            <a:r>
              <a:rPr lang="en-US" altLang="ko-KR" sz="1200">
                <a:solidFill>
                  <a:schemeClr val="tx1"/>
                </a:solidFill>
              </a:rPr>
              <a:t>		.normal { font-weight: normal; }</a:t>
            </a:r>
          </a:p>
          <a:p>
            <a:r>
              <a:rPr lang="en-US" altLang="ko-KR" sz="1200">
                <a:solidFill>
                  <a:schemeClr val="tx1"/>
                </a:solidFill>
              </a:rPr>
              <a:t>		.bold { font-weight: 600; }</a:t>
            </a:r>
          </a:p>
          <a:p>
            <a:r>
              <a:rPr lang="en-US" altLang="ko-KR" sz="1200">
                <a:solidFill>
                  <a:schemeClr val="tx1"/>
                </a:solidFill>
              </a:rPr>
              <a:t>		.bolder { font-weight: bolder;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&lt;h1&gt;font-weight </a:t>
            </a:r>
            <a:r>
              <a:rPr lang="ko-KR" altLang="en-US" sz="1200">
                <a:solidFill>
                  <a:schemeClr val="tx1"/>
                </a:solidFill>
              </a:rPr>
              <a:t>속성을 이용한 글꼴의 두께 설정</a:t>
            </a:r>
            <a:r>
              <a:rPr lang="en-US" altLang="ko-KR" sz="1200">
                <a:solidFill>
                  <a:schemeClr val="tx1"/>
                </a:solidFill>
              </a:rPr>
              <a:t>&lt;/h1&gt;</a:t>
            </a:r>
          </a:p>
          <a:p>
            <a:r>
              <a:rPr lang="en-US" altLang="ko-KR" sz="1200">
                <a:solidFill>
                  <a:schemeClr val="tx1"/>
                </a:solidFill>
              </a:rPr>
              <a:t>	&lt;p class="normal"&gt;</a:t>
            </a:r>
            <a:r>
              <a:rPr lang="ko-KR" altLang="en-US" sz="1200">
                <a:solidFill>
                  <a:schemeClr val="tx1"/>
                </a:solidFill>
              </a:rPr>
              <a:t>이 텍스트의 두께는 </a:t>
            </a:r>
            <a:r>
              <a:rPr lang="en-US" altLang="ko-KR" sz="1200">
                <a:solidFill>
                  <a:schemeClr val="tx1"/>
                </a:solidFill>
              </a:rPr>
              <a:t>normal </a:t>
            </a:r>
            <a:r>
              <a:rPr lang="ko-KR" altLang="en-US" sz="1200">
                <a:solidFill>
                  <a:schemeClr val="tx1"/>
                </a:solidFill>
              </a:rPr>
              <a:t>스타일이 적용되어 있습니다</a:t>
            </a:r>
            <a:r>
              <a:rPr lang="en-US" altLang="ko-KR" sz="1200">
                <a:solidFill>
                  <a:schemeClr val="tx1"/>
                </a:solidFill>
              </a:rPr>
              <a:t>.&lt;/p&gt;</a:t>
            </a:r>
          </a:p>
          <a:p>
            <a:r>
              <a:rPr lang="en-US" altLang="ko-KR" sz="1200">
                <a:solidFill>
                  <a:schemeClr val="tx1"/>
                </a:solidFill>
              </a:rPr>
              <a:t>	&lt;p class="bold"&gt;</a:t>
            </a:r>
            <a:r>
              <a:rPr lang="ko-KR" altLang="en-US" sz="1200">
                <a:solidFill>
                  <a:schemeClr val="tx1"/>
                </a:solidFill>
              </a:rPr>
              <a:t>이 텍스트의 두께는 </a:t>
            </a:r>
            <a:r>
              <a:rPr lang="en-US" altLang="ko-KR" sz="1200">
                <a:solidFill>
                  <a:schemeClr val="tx1"/>
                </a:solidFill>
              </a:rPr>
              <a:t>600</a:t>
            </a:r>
            <a:r>
              <a:rPr lang="ko-KR" altLang="en-US" sz="1200">
                <a:solidFill>
                  <a:schemeClr val="tx1"/>
                </a:solidFill>
              </a:rPr>
              <a:t>이 적용되어 있습니다</a:t>
            </a:r>
            <a:r>
              <a:rPr lang="en-US" altLang="ko-KR" sz="1200">
                <a:solidFill>
                  <a:schemeClr val="tx1"/>
                </a:solidFill>
              </a:rPr>
              <a:t>.&lt;/p&gt;</a:t>
            </a:r>
          </a:p>
          <a:p>
            <a:r>
              <a:rPr lang="en-US" altLang="ko-KR" sz="1200">
                <a:solidFill>
                  <a:schemeClr val="tx1"/>
                </a:solidFill>
              </a:rPr>
              <a:t>	&lt;p class="bolder"&gt;</a:t>
            </a:r>
            <a:r>
              <a:rPr lang="ko-KR" altLang="en-US" sz="1200">
                <a:solidFill>
                  <a:schemeClr val="tx1"/>
                </a:solidFill>
              </a:rPr>
              <a:t>이 텍스트의 두께는 </a:t>
            </a:r>
            <a:r>
              <a:rPr lang="en-US" altLang="ko-KR" sz="1200">
                <a:solidFill>
                  <a:schemeClr val="tx1"/>
                </a:solidFill>
              </a:rPr>
              <a:t>bolder </a:t>
            </a:r>
            <a:r>
              <a:rPr lang="ko-KR" altLang="en-US" sz="1200">
                <a:solidFill>
                  <a:schemeClr val="tx1"/>
                </a:solidFill>
              </a:rPr>
              <a:t>스타일이 적용되어 있습니다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413522" y="1185333"/>
            <a:ext cx="4473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i="1" dirty="0">
                <a:solidFill>
                  <a:schemeClr val="tx1"/>
                </a:solidFill>
              </a:rPr>
              <a:t>CSS</a:t>
            </a:r>
            <a:r>
              <a:rPr lang="ko-KR" altLang="en-US" sz="1200" dirty="0">
                <a:solidFill>
                  <a:schemeClr val="tx1"/>
                </a:solidFill>
              </a:rPr>
              <a:t>를 사용하면 웹 페이지에 나타나는 글꼴</a:t>
            </a:r>
            <a:r>
              <a:rPr lang="en-US" altLang="ko-KR" sz="1200" cap="small" dirty="0">
                <a:solidFill>
                  <a:schemeClr val="tx1"/>
                </a:solidFill>
              </a:rPr>
              <a:t>(Font)</a:t>
            </a:r>
            <a:r>
              <a:rPr lang="ko-KR" altLang="en-US" sz="1200" dirty="0">
                <a:solidFill>
                  <a:schemeClr val="tx1"/>
                </a:solidFill>
              </a:rPr>
              <a:t>을 다양하게 설정할 수 있다</a:t>
            </a:r>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font </a:t>
            </a:r>
            <a:r>
              <a:rPr lang="ko-KR" altLang="en-US" sz="1200" dirty="0">
                <a:solidFill>
                  <a:schemeClr val="tx1"/>
                </a:solidFill>
              </a:rPr>
              <a:t>속성은 다음과 같다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1.font-family</a:t>
            </a:r>
          </a:p>
          <a:p>
            <a:r>
              <a:rPr lang="en-US" altLang="ko-KR" sz="1200" dirty="0">
                <a:solidFill>
                  <a:schemeClr val="tx1"/>
                </a:solidFill>
              </a:rPr>
              <a:t>2.font-style</a:t>
            </a:r>
          </a:p>
          <a:p>
            <a:r>
              <a:rPr lang="en-US" altLang="ko-KR" sz="1200" dirty="0">
                <a:solidFill>
                  <a:schemeClr val="tx1"/>
                </a:solidFill>
              </a:rPr>
              <a:t>3.font-variant</a:t>
            </a:r>
          </a:p>
          <a:p>
            <a:r>
              <a:rPr lang="en-US" altLang="ko-KR" sz="1200" dirty="0">
                <a:solidFill>
                  <a:schemeClr val="tx1"/>
                </a:solidFill>
              </a:rPr>
              <a:t>4.font-weight</a:t>
            </a:r>
          </a:p>
          <a:p>
            <a:r>
              <a:rPr lang="en-US" altLang="ko-KR" sz="1200" dirty="0">
                <a:solidFill>
                  <a:schemeClr val="tx1"/>
                </a:solidFill>
              </a:rPr>
              <a:t>5.font-size</a:t>
            </a:r>
          </a:p>
          <a:p>
            <a:endParaRPr lang="en-US" altLang="ko-KR" sz="1200" dirty="0">
              <a:solidFill>
                <a:schemeClr val="tx1"/>
              </a:solidFill>
            </a:endParaRPr>
          </a:p>
          <a:p>
            <a:r>
              <a:rPr lang="en-US" altLang="ko-KR" sz="1200" b="1" dirty="0">
                <a:solidFill>
                  <a:schemeClr val="tx1"/>
                </a:solidFill>
              </a:rPr>
              <a:t>font-weight </a:t>
            </a:r>
            <a:r>
              <a:rPr lang="ko-KR" altLang="en-US" sz="1200" b="1" dirty="0">
                <a:solidFill>
                  <a:schemeClr val="tx1"/>
                </a:solidFill>
              </a:rPr>
              <a:t>속성</a:t>
            </a:r>
          </a:p>
          <a:p>
            <a:r>
              <a:rPr lang="en-US" altLang="ko-KR" sz="1200" dirty="0">
                <a:solidFill>
                  <a:schemeClr val="tx1"/>
                </a:solidFill>
              </a:rPr>
              <a:t>font-weight </a:t>
            </a:r>
            <a:r>
              <a:rPr lang="ko-KR" altLang="en-US" sz="1200" dirty="0">
                <a:solidFill>
                  <a:schemeClr val="tx1"/>
                </a:solidFill>
              </a:rPr>
              <a:t>속성은 텍스트를 얼마나 두껍게 표현할지를 설정합니다</a:t>
            </a:r>
            <a:r>
              <a:rPr lang="en-US" altLang="ko-KR" sz="1200" dirty="0">
                <a:solidFill>
                  <a:schemeClr val="tx1"/>
                </a:solidFill>
              </a:rPr>
              <a:t>.</a:t>
            </a:r>
          </a:p>
          <a:p>
            <a:r>
              <a:rPr lang="ko-KR" altLang="en-US" sz="1200" dirty="0">
                <a:solidFill>
                  <a:schemeClr val="tx1"/>
                </a:solidFill>
              </a:rPr>
              <a:t>사용할 수 있는 속성값에는 </a:t>
            </a:r>
            <a:r>
              <a:rPr lang="en-US" altLang="ko-KR" sz="1200" dirty="0">
                <a:solidFill>
                  <a:schemeClr val="tx1"/>
                </a:solidFill>
              </a:rPr>
              <a:t>lighter, normal, bold, bolder </a:t>
            </a:r>
            <a:r>
              <a:rPr lang="ko-KR" altLang="en-US" sz="1200" dirty="0">
                <a:solidFill>
                  <a:schemeClr val="tx1"/>
                </a:solidFill>
              </a:rPr>
              <a:t>등이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100, 200, 300, ... , 900 </a:t>
            </a:r>
            <a:r>
              <a:rPr lang="ko-KR" altLang="en-US" sz="1200" dirty="0">
                <a:solidFill>
                  <a:schemeClr val="tx1"/>
                </a:solidFill>
              </a:rPr>
              <a:t>등과 같이 숫자로 텍스트의 두께를 설정할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115</a:t>
            </a:fld>
            <a:endParaRPr lang="ko-KR" altLang="en-US" dirty="0"/>
          </a:p>
        </p:txBody>
      </p:sp>
    </p:spTree>
    <p:extLst>
      <p:ext uri="{BB962C8B-B14F-4D97-AF65-F5344CB8AC3E}">
        <p14:creationId xmlns:p14="http://schemas.microsoft.com/office/powerpoint/2010/main" val="13643592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글꼴 </a:t>
            </a:r>
            <a:r>
              <a:rPr lang="en-US" altLang="ko-KR" sz="3200" dirty="0"/>
              <a:t>(font-size)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Fonts&lt;/title&gt;</a:t>
            </a:r>
          </a:p>
          <a:p>
            <a:r>
              <a:rPr lang="en-US" altLang="ko-KR" sz="1200">
                <a:solidFill>
                  <a:schemeClr val="tx1"/>
                </a:solidFill>
              </a:rPr>
              <a:t>	&lt;style&gt;</a:t>
            </a:r>
          </a:p>
          <a:p>
            <a:r>
              <a:rPr lang="en-US" altLang="ko-KR" sz="1200">
                <a:solidFill>
                  <a:schemeClr val="tx1"/>
                </a:solidFill>
              </a:rPr>
              <a:t>		body { font-size: 100%; }</a:t>
            </a:r>
          </a:p>
          <a:p>
            <a:r>
              <a:rPr lang="en-US" altLang="ko-KR" sz="1200">
                <a:solidFill>
                  <a:schemeClr val="tx1"/>
                </a:solidFill>
              </a:rPr>
              <a:t>		#large { font-size: 2.5em; }</a:t>
            </a:r>
          </a:p>
          <a:p>
            <a:r>
              <a:rPr lang="en-US" altLang="ko-KR" sz="1200">
                <a:solidFill>
                  <a:schemeClr val="tx1"/>
                </a:solidFill>
              </a:rPr>
              <a:t>		#small { font-size: 0.7em; }</a:t>
            </a:r>
          </a:p>
          <a:p>
            <a:r>
              <a:rPr lang="en-US" altLang="ko-KR" sz="1200">
                <a:solidFill>
                  <a:schemeClr val="tx1"/>
                </a:solidFill>
              </a:rPr>
              <a:t>		#fixed { font-size: 20px;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&lt;h1&gt;font-size </a:t>
            </a:r>
            <a:r>
              <a:rPr lang="ko-KR" altLang="en-US" sz="1200">
                <a:solidFill>
                  <a:schemeClr val="tx1"/>
                </a:solidFill>
              </a:rPr>
              <a:t>속성을 이용한 글꼴의 크기 설정</a:t>
            </a:r>
            <a:r>
              <a:rPr lang="en-US" altLang="ko-KR" sz="1200">
                <a:solidFill>
                  <a:schemeClr val="tx1"/>
                </a:solidFill>
              </a:rPr>
              <a:t>&lt;/h1&gt;</a:t>
            </a:r>
          </a:p>
          <a:p>
            <a:r>
              <a:rPr lang="en-US" altLang="ko-KR" sz="1200">
                <a:solidFill>
                  <a:schemeClr val="tx1"/>
                </a:solidFill>
              </a:rPr>
              <a:t>	&lt;p id="large"&gt;</a:t>
            </a:r>
            <a:r>
              <a:rPr lang="ko-KR" altLang="en-US" sz="1200">
                <a:solidFill>
                  <a:schemeClr val="tx1"/>
                </a:solidFill>
              </a:rPr>
              <a:t>글꼴의 크기를 </a:t>
            </a:r>
            <a:r>
              <a:rPr lang="en-US" altLang="ko-KR" sz="1200">
                <a:solidFill>
                  <a:schemeClr val="tx1"/>
                </a:solidFill>
              </a:rPr>
              <a:t>2.5em </a:t>
            </a:r>
            <a:r>
              <a:rPr lang="ko-KR" altLang="en-US" sz="1200">
                <a:solidFill>
                  <a:schemeClr val="tx1"/>
                </a:solidFill>
              </a:rPr>
              <a:t>으로 변경합니다</a:t>
            </a:r>
            <a:r>
              <a:rPr lang="en-US" altLang="ko-KR" sz="1200">
                <a:solidFill>
                  <a:schemeClr val="tx1"/>
                </a:solidFill>
              </a:rPr>
              <a:t>.&lt;/p&gt;</a:t>
            </a:r>
          </a:p>
          <a:p>
            <a:r>
              <a:rPr lang="en-US" altLang="ko-KR" sz="1200">
                <a:solidFill>
                  <a:schemeClr val="tx1"/>
                </a:solidFill>
              </a:rPr>
              <a:t>	&lt;p&gt;</a:t>
            </a:r>
            <a:r>
              <a:rPr lang="ko-KR" altLang="en-US" sz="1200">
                <a:solidFill>
                  <a:schemeClr val="tx1"/>
                </a:solidFill>
              </a:rPr>
              <a:t>글꼴의 기본 크기인 </a:t>
            </a:r>
            <a:r>
              <a:rPr lang="en-US" altLang="ko-KR" sz="1200">
                <a:solidFill>
                  <a:schemeClr val="tx1"/>
                </a:solidFill>
              </a:rPr>
              <a:t>1em </a:t>
            </a:r>
            <a:r>
              <a:rPr lang="ko-KR" altLang="en-US" sz="1200">
                <a:solidFill>
                  <a:schemeClr val="tx1"/>
                </a:solidFill>
              </a:rPr>
              <a:t>입니다</a:t>
            </a:r>
            <a:r>
              <a:rPr lang="en-US" altLang="ko-KR" sz="1200">
                <a:solidFill>
                  <a:schemeClr val="tx1"/>
                </a:solidFill>
              </a:rPr>
              <a:t>.&lt;/p&gt;</a:t>
            </a:r>
          </a:p>
          <a:p>
            <a:r>
              <a:rPr lang="en-US" altLang="ko-KR" sz="1200">
                <a:solidFill>
                  <a:schemeClr val="tx1"/>
                </a:solidFill>
              </a:rPr>
              <a:t>	&lt;p id="small"&gt;</a:t>
            </a:r>
            <a:r>
              <a:rPr lang="ko-KR" altLang="en-US" sz="1200">
                <a:solidFill>
                  <a:schemeClr val="tx1"/>
                </a:solidFill>
              </a:rPr>
              <a:t>글꼴의 크기를 </a:t>
            </a:r>
            <a:r>
              <a:rPr lang="en-US" altLang="ko-KR" sz="1200">
                <a:solidFill>
                  <a:schemeClr val="tx1"/>
                </a:solidFill>
              </a:rPr>
              <a:t>0.7em </a:t>
            </a:r>
            <a:r>
              <a:rPr lang="ko-KR" altLang="en-US" sz="1200">
                <a:solidFill>
                  <a:schemeClr val="tx1"/>
                </a:solidFill>
              </a:rPr>
              <a:t>으로 변경합니다</a:t>
            </a:r>
            <a:r>
              <a:rPr lang="en-US" altLang="ko-KR" sz="1200">
                <a:solidFill>
                  <a:schemeClr val="tx1"/>
                </a:solidFill>
              </a:rPr>
              <a:t>.&lt;/p&gt;</a:t>
            </a:r>
          </a:p>
          <a:p>
            <a:r>
              <a:rPr lang="en-US" altLang="ko-KR" sz="1200">
                <a:solidFill>
                  <a:schemeClr val="tx1"/>
                </a:solidFill>
              </a:rPr>
              <a:t>	&lt;p id="fixed"&gt;</a:t>
            </a:r>
            <a:r>
              <a:rPr lang="ko-KR" altLang="en-US" sz="1200">
                <a:solidFill>
                  <a:schemeClr val="tx1"/>
                </a:solidFill>
              </a:rPr>
              <a:t>글꼴의 크기를 </a:t>
            </a:r>
            <a:r>
              <a:rPr lang="en-US" altLang="ko-KR" sz="1200">
                <a:solidFill>
                  <a:schemeClr val="tx1"/>
                </a:solidFill>
              </a:rPr>
              <a:t>20px </a:t>
            </a:r>
            <a:r>
              <a:rPr lang="ko-KR" altLang="en-US" sz="1200">
                <a:solidFill>
                  <a:schemeClr val="tx1"/>
                </a:solidFill>
              </a:rPr>
              <a:t>로 변경합니다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font-size </a:t>
            </a:r>
            <a:r>
              <a:rPr lang="ko-KR" altLang="en-US" sz="1200" b="1" dirty="0">
                <a:solidFill>
                  <a:schemeClr val="tx1"/>
                </a:solidFill>
              </a:rPr>
              <a:t>속성</a:t>
            </a:r>
          </a:p>
          <a:p>
            <a:r>
              <a:rPr lang="en-US" altLang="ko-KR" sz="1200" dirty="0">
                <a:solidFill>
                  <a:schemeClr val="tx1"/>
                </a:solidFill>
              </a:rPr>
              <a:t>font-size </a:t>
            </a:r>
            <a:r>
              <a:rPr lang="ko-KR" altLang="en-US" sz="1200" dirty="0">
                <a:solidFill>
                  <a:schemeClr val="tx1"/>
                </a:solidFill>
              </a:rPr>
              <a:t>속성은 텍스트의 크기를 설정합니다</a:t>
            </a:r>
            <a:r>
              <a:rPr lang="en-US" altLang="ko-KR" sz="1200" dirty="0">
                <a:solidFill>
                  <a:schemeClr val="tx1"/>
                </a:solidFill>
              </a:rPr>
              <a:t>. </a:t>
            </a:r>
            <a:r>
              <a:rPr lang="ko-KR" altLang="en-US" sz="1200" dirty="0">
                <a:solidFill>
                  <a:schemeClr val="tx1"/>
                </a:solidFill>
              </a:rPr>
              <a:t>웹 디자인에서 텍스트의 크기는 매우 중요한 표현 요소입니다</a:t>
            </a:r>
            <a:r>
              <a:rPr lang="en-US" altLang="ko-KR" sz="1200" dirty="0">
                <a:solidFill>
                  <a:schemeClr val="tx1"/>
                </a:solidFill>
              </a:rPr>
              <a:t>. </a:t>
            </a:r>
            <a:r>
              <a:rPr lang="ko-KR" altLang="en-US" sz="1200" dirty="0">
                <a:solidFill>
                  <a:schemeClr val="tx1"/>
                </a:solidFill>
              </a:rPr>
              <a:t>하지만 제목을 표현하기 위해서 텍스트의 크기만을 크게 해서는 안 됩니다</a:t>
            </a:r>
            <a:r>
              <a:rPr lang="en-US" altLang="ko-KR" sz="1200" dirty="0">
                <a:solidFill>
                  <a:schemeClr val="tx1"/>
                </a:solidFill>
              </a:rPr>
              <a:t>. </a:t>
            </a:r>
            <a:r>
              <a:rPr lang="ko-KR" altLang="en-US" sz="1200" dirty="0">
                <a:solidFill>
                  <a:schemeClr val="tx1"/>
                </a:solidFill>
              </a:rPr>
              <a:t>이때에는 제목을 위한 </a:t>
            </a:r>
            <a:r>
              <a:rPr lang="en-US" altLang="ko-KR" sz="1200" dirty="0">
                <a:solidFill>
                  <a:schemeClr val="tx1"/>
                </a:solidFill>
              </a:rPr>
              <a:t>HTML </a:t>
            </a:r>
            <a:r>
              <a:rPr lang="ko-KR" altLang="en-US" sz="1200" dirty="0">
                <a:solidFill>
                  <a:schemeClr val="tx1"/>
                </a:solidFill>
              </a:rPr>
              <a:t>요소인 </a:t>
            </a:r>
            <a:r>
              <a:rPr lang="en-US" altLang="ko-KR" sz="1200" dirty="0">
                <a:solidFill>
                  <a:schemeClr val="tx1"/>
                </a:solidFill>
              </a:rPr>
              <a:t>&lt;h1&gt;</a:t>
            </a:r>
            <a:r>
              <a:rPr lang="ko-KR" altLang="en-US" sz="1200" dirty="0">
                <a:solidFill>
                  <a:schemeClr val="tx1"/>
                </a:solidFill>
              </a:rPr>
              <a:t>태그부터 </a:t>
            </a:r>
            <a:r>
              <a:rPr lang="en-US" altLang="ko-KR" sz="1200" dirty="0">
                <a:solidFill>
                  <a:schemeClr val="tx1"/>
                </a:solidFill>
              </a:rPr>
              <a:t>&lt;h6&gt;</a:t>
            </a:r>
            <a:r>
              <a:rPr lang="ko-KR" altLang="en-US" sz="1200" dirty="0">
                <a:solidFill>
                  <a:schemeClr val="tx1"/>
                </a:solidFill>
              </a:rPr>
              <a:t>태그를 사용해야 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font-size </a:t>
            </a:r>
            <a:r>
              <a:rPr lang="ko-KR" altLang="en-US" sz="1200" b="1" dirty="0">
                <a:solidFill>
                  <a:schemeClr val="tx1"/>
                </a:solidFill>
              </a:rPr>
              <a:t>속성값</a:t>
            </a:r>
          </a:p>
          <a:p>
            <a:r>
              <a:rPr lang="en-US" altLang="ko-KR" sz="1200" dirty="0">
                <a:solidFill>
                  <a:schemeClr val="tx1"/>
                </a:solidFill>
              </a:rPr>
              <a:t>font-size </a:t>
            </a:r>
            <a:r>
              <a:rPr lang="ko-KR" altLang="en-US" sz="1200" dirty="0">
                <a:solidFill>
                  <a:schemeClr val="tx1"/>
                </a:solidFill>
              </a:rPr>
              <a:t>속성값은 다음과 같이 두 가지 방식으로 표현할 수 있습니다</a:t>
            </a:r>
            <a:r>
              <a:rPr lang="en-US" altLang="ko-KR" sz="1200" dirty="0">
                <a:solidFill>
                  <a:schemeClr val="tx1"/>
                </a:solidFill>
              </a:rPr>
              <a:t>.</a:t>
            </a:r>
          </a:p>
          <a:p>
            <a:r>
              <a:rPr lang="en-US" altLang="ko-KR" sz="1200" dirty="0">
                <a:solidFill>
                  <a:schemeClr val="tx1"/>
                </a:solidFill>
              </a:rPr>
              <a:t>1. </a:t>
            </a:r>
            <a:r>
              <a:rPr lang="ko-KR" altLang="en-US" sz="1200" dirty="0">
                <a:solidFill>
                  <a:schemeClr val="tx1"/>
                </a:solidFill>
              </a:rPr>
              <a:t>절대적 크기</a:t>
            </a:r>
          </a:p>
          <a:p>
            <a:r>
              <a:rPr lang="en-US" altLang="ko-KR" sz="1200" dirty="0">
                <a:solidFill>
                  <a:schemeClr val="tx1"/>
                </a:solidFill>
              </a:rPr>
              <a:t>2. </a:t>
            </a:r>
            <a:r>
              <a:rPr lang="ko-KR" altLang="en-US" sz="1200" dirty="0">
                <a:solidFill>
                  <a:schemeClr val="tx1"/>
                </a:solidFill>
              </a:rPr>
              <a:t>상대적 크기</a:t>
            </a:r>
          </a:p>
          <a:p>
            <a:r>
              <a:rPr lang="ko-KR" altLang="en-US" sz="1200" dirty="0">
                <a:solidFill>
                  <a:schemeClr val="tx1"/>
                </a:solidFill>
              </a:rPr>
              <a:t> </a:t>
            </a:r>
          </a:p>
          <a:p>
            <a:r>
              <a:rPr lang="ko-KR" altLang="en-US" sz="1200" dirty="0">
                <a:solidFill>
                  <a:schemeClr val="tx1"/>
                </a:solidFill>
              </a:rPr>
              <a:t>절대적 크기는 텍스트의 크기를 명시된 크기 그대로 설정하고자 할 때 사용합니다</a:t>
            </a:r>
            <a:r>
              <a:rPr lang="en-US" altLang="ko-KR" sz="1200" dirty="0">
                <a:solidFill>
                  <a:schemeClr val="tx1"/>
                </a:solidFill>
              </a:rPr>
              <a:t>. </a:t>
            </a:r>
            <a:r>
              <a:rPr lang="ko-KR" altLang="en-US" sz="1200" dirty="0">
                <a:solidFill>
                  <a:schemeClr val="tx1"/>
                </a:solidFill>
              </a:rPr>
              <a:t>절대적 크기로 설정된 텍스트는 모든 웹 브라우저에서 같은 크기로 표현됩니다</a:t>
            </a:r>
            <a:r>
              <a:rPr lang="en-US" altLang="ko-KR" sz="1200" dirty="0">
                <a:solidFill>
                  <a:schemeClr val="tx1"/>
                </a:solidFill>
              </a:rPr>
              <a:t>. </a:t>
            </a:r>
            <a:r>
              <a:rPr lang="ko-KR" altLang="en-US" sz="1200" dirty="0">
                <a:solidFill>
                  <a:schemeClr val="tx1"/>
                </a:solidFill>
              </a:rPr>
              <a:t>상대적 크기는 텍스트를 둘러싸고 있는 </a:t>
            </a:r>
            <a:r>
              <a:rPr lang="en-US" altLang="ko-KR" sz="1200" dirty="0">
                <a:solidFill>
                  <a:schemeClr val="tx1"/>
                </a:solidFill>
              </a:rPr>
              <a:t>HTML </a:t>
            </a:r>
            <a:r>
              <a:rPr lang="ko-KR" altLang="en-US" sz="1200" dirty="0">
                <a:solidFill>
                  <a:schemeClr val="tx1"/>
                </a:solidFill>
              </a:rPr>
              <a:t>요소들의 크기에 따라 텍스트의 크기도 같이 변하는 방식입니다</a:t>
            </a:r>
            <a:r>
              <a:rPr lang="en-US" altLang="ko-KR" sz="1200" dirty="0">
                <a:solidFill>
                  <a:schemeClr val="tx1"/>
                </a:solidFill>
              </a:rPr>
              <a:t>. </a:t>
            </a:r>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사용자가 웹 브라우저를 통해 텍스트의 크기를 직접 변경할 수도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font-size</a:t>
            </a:r>
            <a:r>
              <a:rPr lang="ko-KR" altLang="en-US" sz="1200" b="1" dirty="0">
                <a:solidFill>
                  <a:schemeClr val="tx1"/>
                </a:solidFill>
              </a:rPr>
              <a:t>의 크기 단위</a:t>
            </a:r>
          </a:p>
          <a:p>
            <a:r>
              <a:rPr lang="en-US" altLang="ko-KR" sz="1200" dirty="0">
                <a:solidFill>
                  <a:schemeClr val="tx1"/>
                </a:solidFill>
              </a:rPr>
              <a:t>font-size </a:t>
            </a:r>
            <a:r>
              <a:rPr lang="ko-KR" altLang="en-US" sz="1200" dirty="0">
                <a:solidFill>
                  <a:schemeClr val="tx1"/>
                </a:solidFill>
              </a:rPr>
              <a:t>속성값에 자주 사용되는 대표적인 크기 단위는 다음과 같습니다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백분율 단위</a:t>
            </a:r>
            <a:r>
              <a:rPr lang="en-US" altLang="ko-KR" sz="1200" dirty="0">
                <a:solidFill>
                  <a:schemeClr val="tx1"/>
                </a:solidFill>
              </a:rPr>
              <a:t>(%)</a:t>
            </a:r>
            <a:r>
              <a:rPr lang="ko-KR" altLang="en-US" sz="1200" dirty="0">
                <a:solidFill>
                  <a:schemeClr val="tx1"/>
                </a:solidFill>
              </a:rPr>
              <a:t>는 기본 크기를 </a:t>
            </a:r>
            <a:r>
              <a:rPr lang="en-US" altLang="ko-KR" sz="1200" dirty="0">
                <a:solidFill>
                  <a:schemeClr val="tx1"/>
                </a:solidFill>
              </a:rPr>
              <a:t>100%</a:t>
            </a:r>
            <a:r>
              <a:rPr lang="ko-KR" altLang="en-US" sz="1200" dirty="0">
                <a:solidFill>
                  <a:schemeClr val="tx1"/>
                </a:solidFill>
              </a:rPr>
              <a:t>로 놓고</a:t>
            </a:r>
            <a:r>
              <a:rPr lang="en-US" altLang="ko-KR" sz="1200" dirty="0">
                <a:solidFill>
                  <a:schemeClr val="tx1"/>
                </a:solidFill>
              </a:rPr>
              <a:t>, </a:t>
            </a:r>
            <a:r>
              <a:rPr lang="ko-KR" altLang="en-US" sz="1200" dirty="0">
                <a:solidFill>
                  <a:schemeClr val="tx1"/>
                </a:solidFill>
              </a:rPr>
              <a:t>그에 대한 상대적인 크기를 설정합니다</a:t>
            </a:r>
            <a:r>
              <a:rPr lang="en-US" altLang="ko-KR" sz="1200" dirty="0">
                <a:solidFill>
                  <a:schemeClr val="tx1"/>
                </a:solidFill>
              </a:rPr>
              <a:t>. </a:t>
            </a:r>
            <a:r>
              <a:rPr lang="ko-KR" altLang="en-US" sz="1200" dirty="0">
                <a:solidFill>
                  <a:schemeClr val="tx1"/>
                </a:solidFill>
              </a:rPr>
              <a:t>배수 단위</a:t>
            </a:r>
            <a:r>
              <a:rPr lang="en-US" altLang="ko-KR" sz="1200" dirty="0">
                <a:solidFill>
                  <a:schemeClr val="tx1"/>
                </a:solidFill>
              </a:rPr>
              <a:t>(</a:t>
            </a:r>
            <a:r>
              <a:rPr lang="en-US" altLang="ko-KR" sz="1200" dirty="0" err="1">
                <a:solidFill>
                  <a:schemeClr val="tx1"/>
                </a:solidFill>
              </a:rPr>
              <a:t>em</a:t>
            </a:r>
            <a:r>
              <a:rPr lang="en-US" altLang="ko-KR" sz="1200" dirty="0">
                <a:solidFill>
                  <a:schemeClr val="tx1"/>
                </a:solidFill>
              </a:rPr>
              <a:t>)</a:t>
            </a:r>
            <a:r>
              <a:rPr lang="ko-KR" altLang="en-US" sz="1200" dirty="0">
                <a:solidFill>
                  <a:schemeClr val="tx1"/>
                </a:solidFill>
              </a:rPr>
              <a:t>는 해당 글꼴</a:t>
            </a:r>
            <a:r>
              <a:rPr lang="en-US" altLang="ko-KR" sz="1200" dirty="0">
                <a:solidFill>
                  <a:schemeClr val="tx1"/>
                </a:solidFill>
              </a:rPr>
              <a:t>(font)</a:t>
            </a:r>
            <a:r>
              <a:rPr lang="ko-KR" altLang="en-US" sz="1200" dirty="0">
                <a:solidFill>
                  <a:schemeClr val="tx1"/>
                </a:solidFill>
              </a:rPr>
              <a:t>의 기본 크기를 </a:t>
            </a:r>
            <a:r>
              <a:rPr lang="en-US" altLang="ko-KR" sz="1200" dirty="0">
                <a:solidFill>
                  <a:schemeClr val="tx1"/>
                </a:solidFill>
              </a:rPr>
              <a:t>1em</a:t>
            </a:r>
            <a:r>
              <a:rPr lang="ko-KR" altLang="en-US" sz="1200" dirty="0">
                <a:solidFill>
                  <a:schemeClr val="tx1"/>
                </a:solidFill>
              </a:rPr>
              <a:t>으로 놓고</a:t>
            </a:r>
            <a:r>
              <a:rPr lang="en-US" altLang="ko-KR" sz="1200" dirty="0">
                <a:solidFill>
                  <a:schemeClr val="tx1"/>
                </a:solidFill>
              </a:rPr>
              <a:t>, </a:t>
            </a:r>
            <a:r>
              <a:rPr lang="ko-KR" altLang="en-US" sz="1200" dirty="0">
                <a:solidFill>
                  <a:schemeClr val="tx1"/>
                </a:solidFill>
              </a:rPr>
              <a:t>그에 대한 상대적인 크기를 설정합니다</a:t>
            </a:r>
            <a:r>
              <a:rPr lang="en-US" altLang="ko-KR" sz="1200" dirty="0">
                <a:solidFill>
                  <a:schemeClr val="tx1"/>
                </a:solidFill>
              </a:rPr>
              <a:t>. </a:t>
            </a:r>
            <a:r>
              <a:rPr lang="ko-KR" altLang="en-US" sz="1200" dirty="0">
                <a:solidFill>
                  <a:schemeClr val="tx1"/>
                </a:solidFill>
              </a:rPr>
              <a:t>픽셀 단위</a:t>
            </a:r>
            <a:r>
              <a:rPr lang="en-US" altLang="ko-KR" sz="1200" dirty="0">
                <a:solidFill>
                  <a:schemeClr val="tx1"/>
                </a:solidFill>
              </a:rPr>
              <a:t>(px)</a:t>
            </a:r>
            <a:r>
              <a:rPr lang="ko-KR" altLang="en-US" sz="1200" dirty="0">
                <a:solidFill>
                  <a:schemeClr val="tx1"/>
                </a:solidFill>
              </a:rPr>
              <a:t>는 스크린의 픽셀</a:t>
            </a:r>
            <a:r>
              <a:rPr lang="en-US" altLang="ko-KR" sz="1200" dirty="0">
                <a:solidFill>
                  <a:schemeClr val="tx1"/>
                </a:solidFill>
              </a:rPr>
              <a:t>(pixel)</a:t>
            </a:r>
            <a:r>
              <a:rPr lang="ko-KR" altLang="en-US" sz="1200" dirty="0">
                <a:solidFill>
                  <a:schemeClr val="tx1"/>
                </a:solidFill>
              </a:rPr>
              <a:t>을 기준으로 하는 절대적인 크기를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배수 단위</a:t>
            </a:r>
            <a:r>
              <a:rPr lang="en-US" altLang="ko-KR" sz="1200" dirty="0">
                <a:solidFill>
                  <a:schemeClr val="tx1"/>
                </a:solidFill>
              </a:rPr>
              <a:t>(</a:t>
            </a:r>
            <a:r>
              <a:rPr lang="en-US" altLang="ko-KR" sz="1200" dirty="0" err="1">
                <a:solidFill>
                  <a:schemeClr val="tx1"/>
                </a:solidFill>
              </a:rPr>
              <a:t>em</a:t>
            </a:r>
            <a:r>
              <a:rPr lang="en-US" altLang="ko-KR" sz="1200" dirty="0">
                <a:solidFill>
                  <a:schemeClr val="tx1"/>
                </a:solidFill>
              </a:rPr>
              <a:t>)</a:t>
            </a:r>
            <a:r>
              <a:rPr lang="ko-KR" altLang="en-US" sz="1200" dirty="0">
                <a:solidFill>
                  <a:schemeClr val="tx1"/>
                </a:solidFill>
              </a:rPr>
              <a:t>로 설정된 텍스트는 사용자가 웹 브라우저를 통해 크기를 재조정할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116</a:t>
            </a:fld>
            <a:endParaRPr lang="ko-KR" altLang="en-US" dirty="0"/>
          </a:p>
        </p:txBody>
      </p:sp>
    </p:spTree>
    <p:extLst>
      <p:ext uri="{BB962C8B-B14F-4D97-AF65-F5344CB8AC3E}">
        <p14:creationId xmlns:p14="http://schemas.microsoft.com/office/powerpoint/2010/main" val="515111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링크</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94358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Links&lt;/title&gt;</a:t>
            </a:r>
          </a:p>
          <a:p>
            <a:r>
              <a:rPr lang="en-US" altLang="ko-KR" sz="1200" dirty="0">
                <a:solidFill>
                  <a:schemeClr val="tx1"/>
                </a:solidFill>
              </a:rPr>
              <a:t>	&lt;style&gt;</a:t>
            </a:r>
          </a:p>
          <a:p>
            <a:r>
              <a:rPr lang="en-US" altLang="ko-KR" sz="1200" dirty="0">
                <a:solidFill>
                  <a:schemeClr val="tx1"/>
                </a:solidFill>
              </a:rPr>
              <a:t>		a {</a:t>
            </a:r>
          </a:p>
          <a:p>
            <a:r>
              <a:rPr lang="en-US" altLang="ko-KR" sz="1200" dirty="0">
                <a:solidFill>
                  <a:schemeClr val="tx1"/>
                </a:solidFill>
              </a:rPr>
              <a:t>			background-color: #FFFFE0;</a:t>
            </a:r>
          </a:p>
          <a:p>
            <a:r>
              <a:rPr lang="en-US" altLang="ko-KR" sz="1200" dirty="0">
                <a:solidFill>
                  <a:schemeClr val="tx1"/>
                </a:solidFill>
              </a:rPr>
              <a:t>			color: </a:t>
            </a:r>
            <a:r>
              <a:rPr lang="en-US" altLang="ko-KR" sz="1200" dirty="0" err="1">
                <a:solidFill>
                  <a:schemeClr val="tx1"/>
                </a:solidFill>
              </a:rPr>
              <a:t>darkslategray</a:t>
            </a:r>
            <a:r>
              <a:rPr lang="en-US" altLang="ko-KR" sz="1200" dirty="0">
                <a:solidFill>
                  <a:schemeClr val="tx1"/>
                </a:solidFill>
              </a:rPr>
              <a:t> ;</a:t>
            </a:r>
          </a:p>
          <a:p>
            <a:r>
              <a:rPr lang="en-US" altLang="ko-KR" sz="1200" dirty="0">
                <a:solidFill>
                  <a:schemeClr val="tx1"/>
                </a:solidFill>
              </a:rPr>
              <a:t>			font-size: 1.3em;</a:t>
            </a:r>
          </a:p>
          <a:p>
            <a:r>
              <a:rPr lang="en-US" altLang="ko-KR" sz="1200" dirty="0">
                <a:solidFill>
                  <a:schemeClr val="tx1"/>
                </a:solidFill>
              </a:rPr>
              <a:t>			text-decoration: none;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링크의 스타일 설정</a:t>
            </a:r>
            <a:r>
              <a:rPr lang="en-US" altLang="ko-KR" sz="1200" dirty="0">
                <a:solidFill>
                  <a:schemeClr val="tx1"/>
                </a:solidFill>
              </a:rPr>
              <a:t>&lt;/h1&gt;</a:t>
            </a:r>
          </a:p>
          <a:p>
            <a:r>
              <a:rPr lang="en-US" altLang="ko-KR" sz="1200" dirty="0">
                <a:solidFill>
                  <a:schemeClr val="tx1"/>
                </a:solidFill>
              </a:rPr>
              <a:t>	&lt;p&gt;&lt; a </a:t>
            </a:r>
            <a:r>
              <a:rPr lang="en-US" altLang="ko-KR" sz="1200" dirty="0" err="1">
                <a:solidFill>
                  <a:schemeClr val="tx1"/>
                </a:solidFill>
              </a:rPr>
              <a:t>href</a:t>
            </a:r>
            <a:r>
              <a:rPr lang="en-US" altLang="ko-KR" sz="1200" dirty="0">
                <a:solidFill>
                  <a:schemeClr val="tx1"/>
                </a:solidFill>
              </a:rPr>
              <a:t>=“http://www.racosys.com" target="_blank"&gt;</a:t>
            </a:r>
            <a:r>
              <a:rPr lang="ko-KR" altLang="en-US" sz="1200" dirty="0">
                <a:solidFill>
                  <a:schemeClr val="tx1"/>
                </a:solidFill>
              </a:rPr>
              <a:t>홈으로 가기</a:t>
            </a:r>
            <a:r>
              <a:rPr lang="en-US" altLang="ko-KR" sz="1200" dirty="0">
                <a:solidFill>
                  <a:schemeClr val="tx1"/>
                </a:solidFill>
              </a:rPr>
              <a:t>!&lt;/a&gt;&lt;/p&gt;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89341" y="1185333"/>
            <a:ext cx="44978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링크</a:t>
            </a:r>
            <a:r>
              <a:rPr lang="en-US" altLang="ko-KR" sz="1200" dirty="0">
                <a:solidFill>
                  <a:schemeClr val="tx1"/>
                </a:solidFill>
              </a:rPr>
              <a:t>(link)</a:t>
            </a:r>
            <a:r>
              <a:rPr lang="ko-KR" altLang="en-US" sz="1200" dirty="0">
                <a:solidFill>
                  <a:schemeClr val="tx1"/>
                </a:solidFill>
              </a:rPr>
              <a:t>에는 </a:t>
            </a:r>
            <a:r>
              <a:rPr lang="en-US" altLang="ko-KR" sz="1200" dirty="0">
                <a:solidFill>
                  <a:schemeClr val="tx1"/>
                </a:solidFill>
              </a:rPr>
              <a:t>color, font-family, background </a:t>
            </a:r>
            <a:r>
              <a:rPr lang="ko-KR" altLang="en-US" sz="1200" dirty="0">
                <a:solidFill>
                  <a:schemeClr val="tx1"/>
                </a:solidFill>
              </a:rPr>
              <a:t>속성 등 </a:t>
            </a:r>
            <a:r>
              <a:rPr lang="en-US" altLang="ko-KR" sz="1200" dirty="0">
                <a:solidFill>
                  <a:schemeClr val="tx1"/>
                </a:solidFill>
              </a:rPr>
              <a:t>CSS</a:t>
            </a:r>
            <a:r>
              <a:rPr lang="ko-KR" altLang="en-US" sz="1200" dirty="0">
                <a:solidFill>
                  <a:schemeClr val="tx1"/>
                </a:solidFill>
              </a:rPr>
              <a:t>의 다양한 속성들을 적용할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또한</a:t>
            </a:r>
            <a:r>
              <a:rPr lang="en-US" altLang="ko-KR" sz="1200" dirty="0">
                <a:solidFill>
                  <a:schemeClr val="tx1"/>
                </a:solidFill>
              </a:rPr>
              <a:t>, text-decoration </a:t>
            </a:r>
            <a:r>
              <a:rPr lang="ko-KR" altLang="en-US" sz="1200" dirty="0">
                <a:solidFill>
                  <a:schemeClr val="tx1"/>
                </a:solidFill>
              </a:rPr>
              <a:t>속성값을 </a:t>
            </a:r>
            <a:r>
              <a:rPr lang="en-US" altLang="ko-KR" sz="1200" dirty="0">
                <a:solidFill>
                  <a:schemeClr val="tx1"/>
                </a:solidFill>
              </a:rPr>
              <a:t>none</a:t>
            </a:r>
            <a:r>
              <a:rPr lang="ko-KR" altLang="en-US" sz="1200" dirty="0">
                <a:solidFill>
                  <a:schemeClr val="tx1"/>
                </a:solidFill>
              </a:rPr>
              <a:t>으로 설정하여</a:t>
            </a:r>
            <a:r>
              <a:rPr lang="en-US" altLang="ko-KR" sz="1200" dirty="0">
                <a:solidFill>
                  <a:schemeClr val="tx1"/>
                </a:solidFill>
              </a:rPr>
              <a:t>, </a:t>
            </a:r>
            <a:r>
              <a:rPr lang="ko-KR" altLang="en-US" sz="1200" dirty="0">
                <a:solidFill>
                  <a:schemeClr val="tx1"/>
                </a:solidFill>
              </a:rPr>
              <a:t>링크가 연결된 텍스트의 밑줄을 제거할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117</a:t>
            </a:fld>
            <a:endParaRPr lang="ko-KR" altLang="en-US" dirty="0"/>
          </a:p>
        </p:txBody>
      </p:sp>
    </p:spTree>
    <p:extLst>
      <p:ext uri="{BB962C8B-B14F-4D97-AF65-F5344CB8AC3E}">
        <p14:creationId xmlns:p14="http://schemas.microsoft.com/office/powerpoint/2010/main" val="42550046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링크의 상태</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Links&lt;/title&gt;</a:t>
            </a:r>
          </a:p>
          <a:p>
            <a:r>
              <a:rPr lang="en-US" altLang="ko-KR" sz="1200">
                <a:solidFill>
                  <a:schemeClr val="tx1"/>
                </a:solidFill>
              </a:rPr>
              <a:t>	&lt;style&gt;</a:t>
            </a:r>
          </a:p>
          <a:p>
            <a:r>
              <a:rPr lang="en-US" altLang="ko-KR" sz="1200">
                <a:solidFill>
                  <a:schemeClr val="tx1"/>
                </a:solidFill>
              </a:rPr>
              <a:t>		a:link { color: olive; }</a:t>
            </a:r>
          </a:p>
          <a:p>
            <a:r>
              <a:rPr lang="en-US" altLang="ko-KR" sz="1200">
                <a:solidFill>
                  <a:schemeClr val="tx1"/>
                </a:solidFill>
              </a:rPr>
              <a:t>		a:visited { color: brown; }</a:t>
            </a:r>
          </a:p>
          <a:p>
            <a:r>
              <a:rPr lang="en-US" altLang="ko-KR" sz="1200">
                <a:solidFill>
                  <a:schemeClr val="tx1"/>
                </a:solidFill>
              </a:rPr>
              <a:t>		a:hover { color: coral; }</a:t>
            </a:r>
          </a:p>
          <a:p>
            <a:r>
              <a:rPr lang="en-US" altLang="ko-KR" sz="1200">
                <a:solidFill>
                  <a:schemeClr val="tx1"/>
                </a:solidFill>
              </a:rPr>
              <a:t>		a:active { color: khaki;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링크의 상태에 따른 스타일 설정</a:t>
            </a:r>
            <a:r>
              <a:rPr lang="en-US" altLang="ko-KR" sz="1200">
                <a:solidFill>
                  <a:schemeClr val="tx1"/>
                </a:solidFill>
              </a:rPr>
              <a:t>&lt;/h1&gt;</a:t>
            </a:r>
          </a:p>
          <a:p>
            <a:r>
              <a:rPr lang="en-US" altLang="ko-KR" sz="1200">
                <a:solidFill>
                  <a:schemeClr val="tx1"/>
                </a:solidFill>
              </a:rPr>
              <a:t>	&lt;p&gt;&lt;a href="/index.php" target="_blank"&gt;</a:t>
            </a:r>
            <a:r>
              <a:rPr lang="ko-KR" altLang="en-US" sz="1200">
                <a:solidFill>
                  <a:schemeClr val="tx1"/>
                </a:solidFill>
              </a:rPr>
              <a:t>홈으로 가기</a:t>
            </a:r>
            <a:r>
              <a:rPr lang="en-US" altLang="ko-KR" sz="1200">
                <a:solidFill>
                  <a:schemeClr val="tx1"/>
                </a:solidFill>
              </a:rPr>
              <a:t>!&lt;/a&gt;&lt;/p&gt;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링크</a:t>
            </a:r>
            <a:r>
              <a:rPr lang="en-US" altLang="ko-KR" sz="1200" b="1" dirty="0">
                <a:solidFill>
                  <a:schemeClr val="tx1"/>
                </a:solidFill>
              </a:rPr>
              <a:t>(link)</a:t>
            </a:r>
            <a:r>
              <a:rPr lang="ko-KR" altLang="en-US" sz="1200" b="1" dirty="0">
                <a:solidFill>
                  <a:schemeClr val="tx1"/>
                </a:solidFill>
              </a:rPr>
              <a:t>의 상태</a:t>
            </a:r>
          </a:p>
          <a:p>
            <a:r>
              <a:rPr lang="ko-KR" altLang="en-US" sz="1200" dirty="0">
                <a:solidFill>
                  <a:schemeClr val="tx1"/>
                </a:solidFill>
              </a:rPr>
              <a:t>링크는 총 </a:t>
            </a:r>
            <a:r>
              <a:rPr lang="en-US" altLang="ko-KR" sz="1200" dirty="0">
                <a:solidFill>
                  <a:schemeClr val="tx1"/>
                </a:solidFill>
              </a:rPr>
              <a:t>5</a:t>
            </a:r>
            <a:r>
              <a:rPr lang="ko-KR" altLang="en-US" sz="1200" dirty="0">
                <a:solidFill>
                  <a:schemeClr val="tx1"/>
                </a:solidFill>
              </a:rPr>
              <a:t>가지의 상태를 가지며</a:t>
            </a:r>
            <a:r>
              <a:rPr lang="en-US" altLang="ko-KR" sz="1200" dirty="0">
                <a:solidFill>
                  <a:schemeClr val="tx1"/>
                </a:solidFill>
              </a:rPr>
              <a:t>, </a:t>
            </a:r>
            <a:r>
              <a:rPr lang="ko-KR" altLang="en-US" sz="1200" dirty="0">
                <a:solidFill>
                  <a:schemeClr val="tx1"/>
                </a:solidFill>
              </a:rPr>
              <a:t>각 상태마다 다른 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link : </a:t>
            </a:r>
            <a:r>
              <a:rPr lang="ko-KR" altLang="en-US" sz="1200" dirty="0">
                <a:solidFill>
                  <a:schemeClr val="tx1"/>
                </a:solidFill>
              </a:rPr>
              <a:t>링크의 기본 상태이며</a:t>
            </a:r>
            <a:r>
              <a:rPr lang="en-US" altLang="ko-KR" sz="1200" dirty="0">
                <a:solidFill>
                  <a:schemeClr val="tx1"/>
                </a:solidFill>
              </a:rPr>
              <a:t>, </a:t>
            </a:r>
            <a:r>
              <a:rPr lang="ko-KR" altLang="en-US" sz="1200" dirty="0">
                <a:solidFill>
                  <a:schemeClr val="tx1"/>
                </a:solidFill>
              </a:rPr>
              <a:t>사용자가 아직 한 번도 해당 링크를 통해 연결된 페이지를 방문하지 않은 상태입니다</a:t>
            </a:r>
            <a:r>
              <a:rPr lang="en-US" altLang="ko-KR" sz="1200" dirty="0">
                <a:solidFill>
                  <a:schemeClr val="tx1"/>
                </a:solidFill>
              </a:rPr>
              <a:t>.</a:t>
            </a:r>
          </a:p>
          <a:p>
            <a:r>
              <a:rPr lang="en-US" altLang="ko-KR" sz="1200" dirty="0">
                <a:solidFill>
                  <a:schemeClr val="tx1"/>
                </a:solidFill>
              </a:rPr>
              <a:t>2. visited : </a:t>
            </a:r>
            <a:r>
              <a:rPr lang="ko-KR" altLang="en-US" sz="1200" dirty="0">
                <a:solidFill>
                  <a:schemeClr val="tx1"/>
                </a:solidFill>
              </a:rPr>
              <a:t>사용자가 한 번이라도 해당 링크를 통해 연결된 페이지를 방문한 상태입니다</a:t>
            </a:r>
            <a:r>
              <a:rPr lang="en-US" altLang="ko-KR" sz="1200" dirty="0">
                <a:solidFill>
                  <a:schemeClr val="tx1"/>
                </a:solidFill>
              </a:rPr>
              <a:t>.</a:t>
            </a:r>
          </a:p>
          <a:p>
            <a:r>
              <a:rPr lang="en-US" altLang="ko-KR" sz="1200" dirty="0">
                <a:solidFill>
                  <a:schemeClr val="tx1"/>
                </a:solidFill>
              </a:rPr>
              <a:t>3. hover : </a:t>
            </a:r>
            <a:r>
              <a:rPr lang="ko-KR" altLang="en-US" sz="1200" dirty="0">
                <a:solidFill>
                  <a:schemeClr val="tx1"/>
                </a:solidFill>
              </a:rPr>
              <a:t>사용자의 마우스 커서가 링크 위에 올라가 있는 상태입니다</a:t>
            </a:r>
            <a:r>
              <a:rPr lang="en-US" altLang="ko-KR" sz="1200" dirty="0">
                <a:solidFill>
                  <a:schemeClr val="tx1"/>
                </a:solidFill>
              </a:rPr>
              <a:t>.</a:t>
            </a:r>
          </a:p>
          <a:p>
            <a:r>
              <a:rPr lang="en-US" altLang="ko-KR" sz="1200" dirty="0">
                <a:solidFill>
                  <a:schemeClr val="tx1"/>
                </a:solidFill>
              </a:rPr>
              <a:t>4. active : </a:t>
            </a:r>
            <a:r>
              <a:rPr lang="ko-KR" altLang="en-US" sz="1200" dirty="0">
                <a:solidFill>
                  <a:schemeClr val="tx1"/>
                </a:solidFill>
              </a:rPr>
              <a:t>사용자가 마우스로 링크를 클릭하고 있는 상태입니다</a:t>
            </a:r>
            <a:r>
              <a:rPr lang="en-US" altLang="ko-KR" sz="1200" dirty="0">
                <a:solidFill>
                  <a:schemeClr val="tx1"/>
                </a:solidFill>
              </a:rPr>
              <a:t>.</a:t>
            </a:r>
          </a:p>
          <a:p>
            <a:r>
              <a:rPr lang="en-US" altLang="ko-KR" sz="1200" dirty="0">
                <a:solidFill>
                  <a:schemeClr val="tx1"/>
                </a:solidFill>
              </a:rPr>
              <a:t>5. focus : </a:t>
            </a:r>
            <a:r>
              <a:rPr lang="ko-KR" altLang="en-US" sz="1200" dirty="0">
                <a:solidFill>
                  <a:schemeClr val="tx1"/>
                </a:solidFill>
              </a:rPr>
              <a:t>키보드나 마우스의 이벤트</a:t>
            </a:r>
            <a:r>
              <a:rPr lang="en-US" altLang="ko-KR" sz="1200" dirty="0">
                <a:solidFill>
                  <a:schemeClr val="tx1"/>
                </a:solidFill>
              </a:rPr>
              <a:t>(event) </a:t>
            </a:r>
            <a:r>
              <a:rPr lang="ko-KR" altLang="en-US" sz="1200" dirty="0">
                <a:solidFill>
                  <a:schemeClr val="tx1"/>
                </a:solidFill>
              </a:rPr>
              <a:t>또는 다른 형태로 해당 요소가 포커스</a:t>
            </a:r>
            <a:r>
              <a:rPr lang="en-US" altLang="ko-KR" sz="1200" dirty="0">
                <a:solidFill>
                  <a:schemeClr val="tx1"/>
                </a:solidFill>
              </a:rPr>
              <a:t>(focus)</a:t>
            </a:r>
            <a:r>
              <a:rPr lang="ko-KR" altLang="en-US" sz="1200" dirty="0">
                <a:solidFill>
                  <a:schemeClr val="tx1"/>
                </a:solidFill>
              </a:rPr>
              <a:t>를 가지고 있는 상태입니다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118</a:t>
            </a:fld>
            <a:endParaRPr lang="ko-KR" altLang="en-US" dirty="0"/>
          </a:p>
        </p:txBody>
      </p:sp>
    </p:spTree>
    <p:extLst>
      <p:ext uri="{BB962C8B-B14F-4D97-AF65-F5344CB8AC3E}">
        <p14:creationId xmlns:p14="http://schemas.microsoft.com/office/powerpoint/2010/main" val="17346991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링크를 활용한 버튼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Links&lt;/title&gt;</a:t>
            </a:r>
          </a:p>
          <a:p>
            <a:r>
              <a:rPr lang="en-US" altLang="ko-KR" sz="1200">
                <a:solidFill>
                  <a:schemeClr val="tx1"/>
                </a:solidFill>
              </a:rPr>
              <a:t>	&lt;style&gt;</a:t>
            </a:r>
          </a:p>
          <a:p>
            <a:r>
              <a:rPr lang="en-US" altLang="ko-KR" sz="1200">
                <a:solidFill>
                  <a:schemeClr val="tx1"/>
                </a:solidFill>
              </a:rPr>
              <a:t>		a:link, a:visited {</a:t>
            </a:r>
          </a:p>
          <a:p>
            <a:r>
              <a:rPr lang="en-US" altLang="ko-KR" sz="1200">
                <a:solidFill>
                  <a:schemeClr val="tx1"/>
                </a:solidFill>
              </a:rPr>
              <a:t>			background-color: #FFA500;</a:t>
            </a:r>
          </a:p>
          <a:p>
            <a:r>
              <a:rPr lang="en-US" altLang="ko-KR" sz="1200">
                <a:solidFill>
                  <a:schemeClr val="tx1"/>
                </a:solidFill>
              </a:rPr>
              <a:t>			color: maroon;</a:t>
            </a:r>
          </a:p>
          <a:p>
            <a:r>
              <a:rPr lang="en-US" altLang="ko-KR" sz="1200">
                <a:solidFill>
                  <a:schemeClr val="tx1"/>
                </a:solidFill>
              </a:rPr>
              <a:t>			padding: 15px 25px;</a:t>
            </a:r>
          </a:p>
          <a:p>
            <a:r>
              <a:rPr lang="en-US" altLang="ko-KR" sz="1200">
                <a:solidFill>
                  <a:schemeClr val="tx1"/>
                </a:solidFill>
              </a:rPr>
              <a:t>			text-align: center;	</a:t>
            </a:r>
          </a:p>
          <a:p>
            <a:r>
              <a:rPr lang="en-US" altLang="ko-KR" sz="1200">
                <a:solidFill>
                  <a:schemeClr val="tx1"/>
                </a:solidFill>
              </a:rPr>
              <a:t>			text-decoration: none;</a:t>
            </a:r>
          </a:p>
          <a:p>
            <a:r>
              <a:rPr lang="en-US" altLang="ko-KR" sz="1200">
                <a:solidFill>
                  <a:schemeClr val="tx1"/>
                </a:solidFill>
              </a:rPr>
              <a:t>			display: inline-block;</a:t>
            </a:r>
          </a:p>
          <a:p>
            <a:r>
              <a:rPr lang="en-US" altLang="ko-KR" sz="1200">
                <a:solidFill>
                  <a:schemeClr val="tx1"/>
                </a:solidFill>
              </a:rPr>
              <a:t>		}</a:t>
            </a:r>
          </a:p>
          <a:p>
            <a:r>
              <a:rPr lang="en-US" altLang="ko-KR" sz="1200">
                <a:solidFill>
                  <a:schemeClr val="tx1"/>
                </a:solidFill>
              </a:rPr>
              <a:t>		a:hover, a:active { background-color: #FF4500;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링크를 활용한 버튼</a:t>
            </a:r>
            <a:r>
              <a:rPr lang="en-US" altLang="ko-KR" sz="1200">
                <a:solidFill>
                  <a:schemeClr val="tx1"/>
                </a:solidFill>
              </a:rPr>
              <a:t>&lt;/h1&gt;</a:t>
            </a:r>
          </a:p>
          <a:p>
            <a:r>
              <a:rPr lang="en-US" altLang="ko-KR" sz="1200">
                <a:solidFill>
                  <a:schemeClr val="tx1"/>
                </a:solidFill>
              </a:rPr>
              <a:t>	&lt;p&gt;&lt;a href="/index.php" target="_blank"&gt;</a:t>
            </a:r>
            <a:r>
              <a:rPr lang="ko-KR" altLang="en-US" sz="1200">
                <a:solidFill>
                  <a:schemeClr val="tx1"/>
                </a:solidFill>
              </a:rPr>
              <a:t>홈으로 가기</a:t>
            </a:r>
            <a:r>
              <a:rPr lang="en-US" altLang="ko-KR" sz="1200">
                <a:solidFill>
                  <a:schemeClr val="tx1"/>
                </a:solidFill>
              </a:rPr>
              <a:t>!&lt;/a&gt;&lt;/p&gt;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링크를 활용한 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간단하게 링크를 버튼처럼 만들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119</a:t>
            </a:fld>
            <a:endParaRPr lang="ko-KR" altLang="en-US" dirty="0"/>
          </a:p>
        </p:txBody>
      </p:sp>
    </p:spTree>
    <p:extLst>
      <p:ext uri="{BB962C8B-B14F-4D97-AF65-F5344CB8AC3E}">
        <p14:creationId xmlns:p14="http://schemas.microsoft.com/office/powerpoint/2010/main" val="30147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텍스트 요소 </a:t>
            </a:r>
            <a:r>
              <a:rPr lang="en-US" altLang="ko-KR" sz="3200" dirty="0"/>
              <a:t>: </a:t>
            </a:r>
            <a:r>
              <a:rPr lang="ko-KR" altLang="en-US" sz="3200" dirty="0"/>
              <a:t>서식 </a:t>
            </a:r>
            <a:r>
              <a:rPr lang="en-US" altLang="ko-KR" sz="3200" b="1" dirty="0">
                <a:solidFill>
                  <a:schemeClr val="tx1"/>
                </a:solidFill>
              </a:rPr>
              <a:t>(Formatting) </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&lt;!DOCTYPE html&gt;</a:t>
            </a:r>
          </a:p>
          <a:p>
            <a:r>
              <a:rPr lang="en-US" altLang="ko-KR" sz="1100" dirty="0">
                <a:solidFill>
                  <a:schemeClr val="tx1"/>
                </a:solidFill>
              </a:rPr>
              <a:t>&lt;html </a:t>
            </a:r>
            <a:r>
              <a:rPr lang="en-US" altLang="ko-KR" sz="1100" dirty="0" err="1">
                <a:solidFill>
                  <a:schemeClr val="tx1"/>
                </a:solidFill>
              </a:rPr>
              <a:t>lang</a:t>
            </a:r>
            <a:r>
              <a:rPr lang="en-US" altLang="ko-KR" sz="1100" dirty="0">
                <a:solidFill>
                  <a:schemeClr val="tx1"/>
                </a:solidFill>
              </a:rPr>
              <a:t>="ko"&gt;</a:t>
            </a:r>
          </a:p>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&lt;title&gt;HTML Formatting&lt;/title&gt;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각 서식 태그들의 차이점</a:t>
            </a:r>
            <a:r>
              <a:rPr lang="en-US" altLang="ko-KR" sz="1100" dirty="0">
                <a:solidFill>
                  <a:schemeClr val="tx1"/>
                </a:solidFill>
              </a:rPr>
              <a:t>&lt;/h1&gt;</a:t>
            </a:r>
          </a:p>
          <a:p>
            <a:endParaRPr lang="en-US" altLang="ko-KR" sz="1100" dirty="0">
              <a:solidFill>
                <a:schemeClr val="tx1"/>
              </a:solidFill>
            </a:endParaRPr>
          </a:p>
          <a:p>
            <a:r>
              <a:rPr lang="en-US" altLang="ko-KR" sz="1100" dirty="0">
                <a:solidFill>
                  <a:schemeClr val="tx1"/>
                </a:solidFill>
              </a:rPr>
              <a:t>   &lt;p&gt;&lt;b&gt;"</a:t>
            </a:r>
            <a:r>
              <a:rPr lang="ko-KR" altLang="en-US" sz="1100" dirty="0">
                <a:solidFill>
                  <a:schemeClr val="tx1"/>
                </a:solidFill>
              </a:rPr>
              <a:t>이 부분</a:t>
            </a:r>
            <a:r>
              <a:rPr lang="en-US" altLang="ko-KR" sz="1100" dirty="0">
                <a:solidFill>
                  <a:schemeClr val="tx1"/>
                </a:solidFill>
              </a:rPr>
              <a:t>"&lt;/b&gt;</a:t>
            </a:r>
            <a:r>
              <a:rPr lang="ko-KR" altLang="en-US" sz="1100" dirty="0">
                <a:solidFill>
                  <a:schemeClr val="tx1"/>
                </a:solidFill>
              </a:rPr>
              <a:t>은 단순히 글씨가 굵은 </a:t>
            </a:r>
            <a:r>
              <a:rPr lang="ko-KR" altLang="en-US" sz="1100" dirty="0" err="1">
                <a:solidFill>
                  <a:schemeClr val="tx1"/>
                </a:solidFill>
              </a:rPr>
              <a:t>부분이에요</a:t>
            </a:r>
            <a:r>
              <a:rPr lang="en-US" altLang="ko-KR" sz="1100" dirty="0">
                <a:solidFill>
                  <a:schemeClr val="tx1"/>
                </a:solidFill>
              </a:rPr>
              <a:t>!&lt;/p&gt;</a:t>
            </a:r>
          </a:p>
          <a:p>
            <a:r>
              <a:rPr lang="en-US" altLang="ko-KR" sz="1100" dirty="0">
                <a:solidFill>
                  <a:schemeClr val="tx1"/>
                </a:solidFill>
              </a:rPr>
              <a:t>   &lt;p&gt;&lt;strong&gt;"</a:t>
            </a:r>
            <a:r>
              <a:rPr lang="ko-KR" altLang="en-US" sz="1100" dirty="0">
                <a:solidFill>
                  <a:schemeClr val="tx1"/>
                </a:solidFill>
              </a:rPr>
              <a:t>이 부분</a:t>
            </a:r>
            <a:r>
              <a:rPr lang="en-US" altLang="ko-KR" sz="1100" dirty="0">
                <a:solidFill>
                  <a:schemeClr val="tx1"/>
                </a:solidFill>
              </a:rPr>
              <a:t>"&lt;/strong&gt;</a:t>
            </a:r>
            <a:r>
              <a:rPr lang="ko-KR" altLang="en-US" sz="1100" dirty="0">
                <a:solidFill>
                  <a:schemeClr val="tx1"/>
                </a:solidFill>
              </a:rPr>
              <a:t>은 중요한 부분이라서 굵게 표현됐어요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&lt;p&gt;&lt;</a:t>
            </a:r>
            <a:r>
              <a:rPr lang="en-US" altLang="ko-KR" sz="1100" dirty="0" err="1">
                <a:solidFill>
                  <a:schemeClr val="tx1"/>
                </a:solidFill>
              </a:rPr>
              <a:t>i</a:t>
            </a:r>
            <a:r>
              <a:rPr lang="en-US" altLang="ko-KR" sz="1100" dirty="0">
                <a:solidFill>
                  <a:schemeClr val="tx1"/>
                </a:solidFill>
              </a:rPr>
              <a:t>&gt;"</a:t>
            </a:r>
            <a:r>
              <a:rPr lang="ko-KR" altLang="en-US" sz="1100" dirty="0">
                <a:solidFill>
                  <a:schemeClr val="tx1"/>
                </a:solidFill>
              </a:rPr>
              <a:t>이 부분</a:t>
            </a:r>
            <a:r>
              <a:rPr lang="en-US" altLang="ko-KR" sz="1100" dirty="0">
                <a:solidFill>
                  <a:schemeClr val="tx1"/>
                </a:solidFill>
              </a:rPr>
              <a:t>"&lt;/</a:t>
            </a:r>
            <a:r>
              <a:rPr lang="en-US" altLang="ko-KR" sz="1100" dirty="0" err="1">
                <a:solidFill>
                  <a:schemeClr val="tx1"/>
                </a:solidFill>
              </a:rPr>
              <a:t>i</a:t>
            </a:r>
            <a:r>
              <a:rPr lang="en-US" altLang="ko-KR" sz="1100" dirty="0">
                <a:solidFill>
                  <a:schemeClr val="tx1"/>
                </a:solidFill>
              </a:rPr>
              <a:t>&gt;</a:t>
            </a:r>
            <a:r>
              <a:rPr lang="ko-KR" altLang="en-US" sz="1100" dirty="0">
                <a:solidFill>
                  <a:schemeClr val="tx1"/>
                </a:solidFill>
              </a:rPr>
              <a:t>은 단순히 글씨가 이탤릭체인 </a:t>
            </a:r>
            <a:r>
              <a:rPr lang="ko-KR" altLang="en-US" sz="1100" dirty="0" err="1">
                <a:solidFill>
                  <a:schemeClr val="tx1"/>
                </a:solidFill>
              </a:rPr>
              <a:t>부분이에요</a:t>
            </a:r>
            <a:r>
              <a:rPr lang="en-US" altLang="ko-KR" sz="1100" dirty="0">
                <a:solidFill>
                  <a:schemeClr val="tx1"/>
                </a:solidFill>
              </a:rPr>
              <a:t>!&lt;/p&gt;</a:t>
            </a:r>
          </a:p>
          <a:p>
            <a:r>
              <a:rPr lang="en-US" altLang="ko-KR" sz="1100" dirty="0">
                <a:solidFill>
                  <a:schemeClr val="tx1"/>
                </a:solidFill>
              </a:rPr>
              <a:t>   &lt;p&gt;&lt;</a:t>
            </a:r>
            <a:r>
              <a:rPr lang="en-US" altLang="ko-KR" sz="1100" dirty="0" err="1">
                <a:solidFill>
                  <a:schemeClr val="tx1"/>
                </a:solidFill>
              </a:rPr>
              <a:t>em</a:t>
            </a:r>
            <a:r>
              <a:rPr lang="en-US" altLang="ko-KR" sz="1100" dirty="0">
                <a:solidFill>
                  <a:schemeClr val="tx1"/>
                </a:solidFill>
              </a:rPr>
              <a:t>&gt;"</a:t>
            </a:r>
            <a:r>
              <a:rPr lang="ko-KR" altLang="en-US" sz="1100" dirty="0">
                <a:solidFill>
                  <a:schemeClr val="tx1"/>
                </a:solidFill>
              </a:rPr>
              <a:t>이 부분</a:t>
            </a:r>
            <a:r>
              <a:rPr lang="en-US" altLang="ko-KR" sz="1100" dirty="0">
                <a:solidFill>
                  <a:schemeClr val="tx1"/>
                </a:solidFill>
              </a:rPr>
              <a:t>"&lt;/</a:t>
            </a:r>
            <a:r>
              <a:rPr lang="en-US" altLang="ko-KR" sz="1100" dirty="0" err="1">
                <a:solidFill>
                  <a:schemeClr val="tx1"/>
                </a:solidFill>
              </a:rPr>
              <a:t>em</a:t>
            </a:r>
            <a:r>
              <a:rPr lang="en-US" altLang="ko-KR" sz="1100" dirty="0">
                <a:solidFill>
                  <a:schemeClr val="tx1"/>
                </a:solidFill>
              </a:rPr>
              <a:t>&gt;</a:t>
            </a:r>
            <a:r>
              <a:rPr lang="ko-KR" altLang="en-US" sz="1100" dirty="0">
                <a:solidFill>
                  <a:schemeClr val="tx1"/>
                </a:solidFill>
              </a:rPr>
              <a:t>은 중요한 부분이라서 이탤릭체로 표현됐어요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&lt;p&gt;&lt;mark&gt;"</a:t>
            </a:r>
            <a:r>
              <a:rPr lang="ko-KR" altLang="en-US" sz="1100" dirty="0">
                <a:solidFill>
                  <a:schemeClr val="tx1"/>
                </a:solidFill>
              </a:rPr>
              <a:t>이 부분</a:t>
            </a:r>
            <a:r>
              <a:rPr lang="en-US" altLang="ko-KR" sz="1100" dirty="0">
                <a:solidFill>
                  <a:schemeClr val="tx1"/>
                </a:solidFill>
              </a:rPr>
              <a:t>"&lt;/mark&gt;</a:t>
            </a:r>
            <a:r>
              <a:rPr lang="ko-KR" altLang="en-US" sz="1100" dirty="0">
                <a:solidFill>
                  <a:schemeClr val="tx1"/>
                </a:solidFill>
              </a:rPr>
              <a:t>만 </a:t>
            </a:r>
            <a:r>
              <a:rPr lang="ko-KR" altLang="en-US" sz="1100" dirty="0" err="1">
                <a:solidFill>
                  <a:schemeClr val="tx1"/>
                </a:solidFill>
              </a:rPr>
              <a:t>하이라이팅</a:t>
            </a:r>
            <a:r>
              <a:rPr lang="ko-KR" altLang="en-US" sz="1100" dirty="0">
                <a:solidFill>
                  <a:schemeClr val="tx1"/>
                </a:solidFill>
              </a:rPr>
              <a:t> 하고 싶어요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&lt;p&gt;&lt;del&gt;"</a:t>
            </a:r>
            <a:r>
              <a:rPr lang="ko-KR" altLang="en-US" sz="1100" dirty="0">
                <a:solidFill>
                  <a:schemeClr val="tx1"/>
                </a:solidFill>
              </a:rPr>
              <a:t>이 부분</a:t>
            </a:r>
            <a:r>
              <a:rPr lang="en-US" altLang="ko-KR" sz="1100" dirty="0">
                <a:solidFill>
                  <a:schemeClr val="tx1"/>
                </a:solidFill>
              </a:rPr>
              <a:t>"&lt;/del&gt;</a:t>
            </a:r>
            <a:r>
              <a:rPr lang="ko-KR" altLang="en-US" sz="1100" dirty="0">
                <a:solidFill>
                  <a:schemeClr val="tx1"/>
                </a:solidFill>
              </a:rPr>
              <a:t>을 지운 것처럼 하고 싶어요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&lt;p&gt;&lt;ins&gt;"</a:t>
            </a:r>
            <a:r>
              <a:rPr lang="ko-KR" altLang="en-US" sz="1100" dirty="0">
                <a:solidFill>
                  <a:schemeClr val="tx1"/>
                </a:solidFill>
              </a:rPr>
              <a:t>밑줄 친 부분</a:t>
            </a:r>
            <a:r>
              <a:rPr lang="en-US" altLang="ko-KR" sz="1100" dirty="0">
                <a:solidFill>
                  <a:schemeClr val="tx1"/>
                </a:solidFill>
              </a:rPr>
              <a:t>"&lt;/ins&gt;</a:t>
            </a:r>
            <a:r>
              <a:rPr lang="ko-KR" altLang="en-US" sz="1100" dirty="0">
                <a:solidFill>
                  <a:schemeClr val="tx1"/>
                </a:solidFill>
              </a:rPr>
              <a:t>에 들어갈 알맞은 말을 고르세요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&lt;p&gt;X&lt;sup&gt;2&lt;/sup&gt; + Y&lt;sup&gt;3&lt;/sup&gt; = Z&lt;/p&gt;</a:t>
            </a:r>
          </a:p>
          <a:p>
            <a:r>
              <a:rPr lang="en-US" altLang="ko-KR" sz="1100" dirty="0">
                <a:solidFill>
                  <a:schemeClr val="tx1"/>
                </a:solidFill>
              </a:rPr>
              <a:t>   &lt;p&gt;</a:t>
            </a:r>
            <a:r>
              <a:rPr lang="ko-KR" altLang="en-US" sz="1100" dirty="0">
                <a:solidFill>
                  <a:schemeClr val="tx1"/>
                </a:solidFill>
              </a:rPr>
              <a:t>물을 나타내는 화학식은 </a:t>
            </a:r>
            <a:r>
              <a:rPr lang="en-US" altLang="ko-KR" sz="1100" dirty="0">
                <a:solidFill>
                  <a:schemeClr val="tx1"/>
                </a:solidFill>
              </a:rPr>
              <a:t>H&lt;sub&gt;2&lt;/sub&gt;O </a:t>
            </a:r>
            <a:r>
              <a:rPr lang="ko-KR" altLang="en-US" sz="1100" dirty="0">
                <a:solidFill>
                  <a:schemeClr val="tx1"/>
                </a:solidFill>
              </a:rPr>
              <a:t>입니다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&lt;/html&gt;</a:t>
            </a:r>
            <a:endParaRPr lang="ko-KR" altLang="en-US"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12933" y="1199091"/>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서식</a:t>
            </a:r>
            <a:r>
              <a:rPr lang="en-US" altLang="ko-KR" sz="1200" b="1" dirty="0">
                <a:solidFill>
                  <a:schemeClr val="tx1"/>
                </a:solidFill>
              </a:rPr>
              <a:t> : </a:t>
            </a:r>
            <a:r>
              <a:rPr lang="en-US" altLang="ko-KR" sz="1200" dirty="0">
                <a:solidFill>
                  <a:schemeClr val="tx1"/>
                </a:solidFill>
              </a:rPr>
              <a:t>HTML</a:t>
            </a:r>
            <a:r>
              <a:rPr lang="ko-KR" altLang="en-US" sz="1200" dirty="0">
                <a:solidFill>
                  <a:schemeClr val="tx1"/>
                </a:solidFill>
              </a:rPr>
              <a:t>은 텍스트</a:t>
            </a:r>
            <a:r>
              <a:rPr lang="en-US" altLang="ko-KR" sz="1200" dirty="0">
                <a:solidFill>
                  <a:schemeClr val="tx1"/>
                </a:solidFill>
              </a:rPr>
              <a:t>(text)</a:t>
            </a:r>
            <a:r>
              <a:rPr lang="ko-KR" altLang="en-US" sz="1200" dirty="0">
                <a:solidFill>
                  <a:schemeClr val="tx1"/>
                </a:solidFill>
              </a:rPr>
              <a:t>에 다양한 효과를 주는 여러 태그들을 제공</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강조 효과</a:t>
            </a:r>
          </a:p>
          <a:p>
            <a:r>
              <a:rPr lang="en-US" altLang="ko-KR" sz="1200" dirty="0">
                <a:solidFill>
                  <a:schemeClr val="tx1"/>
                </a:solidFill>
              </a:rPr>
              <a:t>HTML </a:t>
            </a:r>
            <a:r>
              <a:rPr lang="ko-KR" altLang="en-US" sz="1200" dirty="0">
                <a:solidFill>
                  <a:schemeClr val="tx1"/>
                </a:solidFill>
              </a:rPr>
              <a:t>문서에서 텍스트를 굵게 표현하고 싶을 때에는 </a:t>
            </a:r>
            <a:r>
              <a:rPr lang="en-US" altLang="ko-KR" sz="1200" dirty="0">
                <a:solidFill>
                  <a:schemeClr val="tx1"/>
                </a:solidFill>
              </a:rPr>
              <a:t>&lt;b&gt;</a:t>
            </a:r>
            <a:r>
              <a:rPr lang="ko-KR" altLang="en-US" sz="1200" dirty="0">
                <a:solidFill>
                  <a:schemeClr val="tx1"/>
                </a:solidFill>
              </a:rPr>
              <a:t>태그</a:t>
            </a:r>
            <a:r>
              <a:rPr lang="en-US" altLang="ko-KR" sz="1200" dirty="0">
                <a:solidFill>
                  <a:schemeClr val="tx1"/>
                </a:solidFill>
              </a:rPr>
              <a:t>(bold text)</a:t>
            </a:r>
            <a:r>
              <a:rPr lang="ko-KR" altLang="en-US" sz="1200" dirty="0">
                <a:solidFill>
                  <a:schemeClr val="tx1"/>
                </a:solidFill>
              </a:rPr>
              <a:t>나 </a:t>
            </a:r>
            <a:r>
              <a:rPr lang="en-US" altLang="ko-KR" sz="1200" dirty="0">
                <a:solidFill>
                  <a:schemeClr val="tx1"/>
                </a:solidFill>
              </a:rPr>
              <a:t>&lt;strong&gt;</a:t>
            </a:r>
            <a:r>
              <a:rPr lang="ko-KR" altLang="en-US" sz="1200" dirty="0">
                <a:solidFill>
                  <a:schemeClr val="tx1"/>
                </a:solidFill>
              </a:rPr>
              <a:t>태그를 사용하면 됩니다</a:t>
            </a:r>
            <a:r>
              <a:rPr lang="en-US" altLang="ko-KR" sz="1200" dirty="0">
                <a:solidFill>
                  <a:schemeClr val="tx1"/>
                </a:solidFill>
              </a:rPr>
              <a:t>. </a:t>
            </a:r>
            <a:r>
              <a:rPr lang="ko-KR" altLang="en-US" sz="1200" dirty="0">
                <a:solidFill>
                  <a:schemeClr val="tx1"/>
                </a:solidFill>
              </a:rPr>
              <a:t>단순히 화면의 텍스트를 굵게 표현해 줍니다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&lt;strong&gt;</a:t>
            </a:r>
            <a:r>
              <a:rPr lang="ko-KR" altLang="en-US" sz="1200" dirty="0">
                <a:solidFill>
                  <a:schemeClr val="tx1"/>
                </a:solidFill>
              </a:rPr>
              <a:t>태그는 텍스트를 굵게 표현해줄 뿐만 아니라 그 내용이 중요하다는 의미도 함께 포함해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 </a:t>
            </a:r>
            <a:r>
              <a:rPr lang="ko-KR" altLang="en-US" sz="1200" dirty="0">
                <a:solidFill>
                  <a:schemeClr val="tx1"/>
                </a:solidFill>
              </a:rPr>
              <a:t>문서에서 이탤릭체를 표현하고 싶을 때에는 </a:t>
            </a:r>
            <a:r>
              <a:rPr lang="en-US" altLang="ko-KR" sz="1200" dirty="0">
                <a:solidFill>
                  <a:schemeClr val="tx1"/>
                </a:solidFill>
              </a:rPr>
              <a:t>&lt;</a:t>
            </a:r>
            <a:r>
              <a:rPr lang="en-US" altLang="ko-KR" sz="1200" dirty="0" err="1">
                <a:solidFill>
                  <a:schemeClr val="tx1"/>
                </a:solidFill>
              </a:rPr>
              <a:t>i</a:t>
            </a:r>
            <a:r>
              <a:rPr lang="en-US" altLang="ko-KR" sz="1200" dirty="0">
                <a:solidFill>
                  <a:schemeClr val="tx1"/>
                </a:solidFill>
              </a:rPr>
              <a:t>&gt;</a:t>
            </a:r>
            <a:r>
              <a:rPr lang="ko-KR" altLang="en-US" sz="1200" dirty="0">
                <a:solidFill>
                  <a:schemeClr val="tx1"/>
                </a:solidFill>
              </a:rPr>
              <a:t>태그</a:t>
            </a:r>
            <a:r>
              <a:rPr lang="en-US" altLang="ko-KR" sz="1200" dirty="0">
                <a:solidFill>
                  <a:schemeClr val="tx1"/>
                </a:solidFill>
              </a:rPr>
              <a:t>(italic text)</a:t>
            </a:r>
            <a:r>
              <a:rPr lang="ko-KR" altLang="en-US" sz="1200" dirty="0">
                <a:solidFill>
                  <a:schemeClr val="tx1"/>
                </a:solidFill>
              </a:rPr>
              <a:t>나 </a:t>
            </a:r>
            <a:r>
              <a:rPr lang="en-US" altLang="ko-KR" sz="1200" dirty="0">
                <a:solidFill>
                  <a:schemeClr val="tx1"/>
                </a:solidFill>
              </a:rPr>
              <a:t>&lt;</a:t>
            </a:r>
            <a:r>
              <a:rPr lang="en-US" altLang="ko-KR" sz="1200" dirty="0" err="1">
                <a:solidFill>
                  <a:schemeClr val="tx1"/>
                </a:solidFill>
              </a:rPr>
              <a:t>em</a:t>
            </a:r>
            <a:r>
              <a:rPr lang="en-US" altLang="ko-KR" sz="1200" dirty="0">
                <a:solidFill>
                  <a:schemeClr val="tx1"/>
                </a:solidFill>
              </a:rPr>
              <a:t>&gt;</a:t>
            </a:r>
            <a:r>
              <a:rPr lang="ko-KR" altLang="en-US" sz="1200" dirty="0">
                <a:solidFill>
                  <a:schemeClr val="tx1"/>
                </a:solidFill>
              </a:rPr>
              <a:t>태그</a:t>
            </a:r>
            <a:r>
              <a:rPr lang="en-US" altLang="ko-KR" sz="1200" dirty="0">
                <a:solidFill>
                  <a:schemeClr val="tx1"/>
                </a:solidFill>
              </a:rPr>
              <a:t>(emphasized text)</a:t>
            </a:r>
            <a:r>
              <a:rPr lang="ko-KR" altLang="en-US" sz="1200" dirty="0">
                <a:solidFill>
                  <a:schemeClr val="tx1"/>
                </a:solidFill>
              </a:rPr>
              <a:t>를 사용합니다</a:t>
            </a:r>
            <a:r>
              <a:rPr lang="en-US" altLang="ko-KR" sz="1200" dirty="0">
                <a:solidFill>
                  <a:schemeClr val="tx1"/>
                </a:solidFill>
              </a:rPr>
              <a:t>. &lt;</a:t>
            </a:r>
            <a:r>
              <a:rPr lang="en-US" altLang="ko-KR" sz="1200" dirty="0" err="1">
                <a:solidFill>
                  <a:schemeClr val="tx1"/>
                </a:solidFill>
              </a:rPr>
              <a:t>i</a:t>
            </a:r>
            <a:r>
              <a:rPr lang="en-US" altLang="ko-KR" sz="1200" dirty="0">
                <a:solidFill>
                  <a:schemeClr val="tx1"/>
                </a:solidFill>
              </a:rPr>
              <a:t>&gt;</a:t>
            </a:r>
            <a:r>
              <a:rPr lang="ko-KR" altLang="en-US" sz="1200" dirty="0">
                <a:solidFill>
                  <a:schemeClr val="tx1"/>
                </a:solidFill>
              </a:rPr>
              <a:t>태그는 단순히 화면의 텍스트를 이탤릭체로 표현해 줍니다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&lt;</a:t>
            </a:r>
            <a:r>
              <a:rPr lang="en-US" altLang="ko-KR" sz="1200" dirty="0" err="1">
                <a:solidFill>
                  <a:schemeClr val="tx1"/>
                </a:solidFill>
              </a:rPr>
              <a:t>em</a:t>
            </a:r>
            <a:r>
              <a:rPr lang="en-US" altLang="ko-KR" sz="1200" dirty="0">
                <a:solidFill>
                  <a:schemeClr val="tx1"/>
                </a:solidFill>
              </a:rPr>
              <a:t>&gt;</a:t>
            </a:r>
            <a:r>
              <a:rPr lang="ko-KR" altLang="en-US" sz="1200" dirty="0">
                <a:solidFill>
                  <a:schemeClr val="tx1"/>
                </a:solidFill>
              </a:rPr>
              <a:t>태그는 텍스트를 이탤릭체로 변환해줄 뿐만 아니라 그 내용이 중요하다는 의미도 함께 포함해 줍니다</a:t>
            </a:r>
            <a:r>
              <a:rPr lang="en-US" altLang="ko-KR" sz="1200" dirty="0">
                <a:solidFill>
                  <a:schemeClr val="tx1"/>
                </a:solidFill>
              </a:rPr>
              <a:t>. </a:t>
            </a:r>
            <a:r>
              <a:rPr lang="ko-KR" altLang="en-US" sz="1200" dirty="0">
                <a:solidFill>
                  <a:schemeClr val="tx1"/>
                </a:solidFill>
              </a:rPr>
              <a:t>검색엔진은 </a:t>
            </a:r>
            <a:r>
              <a:rPr lang="en-US" altLang="ko-KR" sz="1200" dirty="0">
                <a:solidFill>
                  <a:schemeClr val="tx1"/>
                </a:solidFill>
              </a:rPr>
              <a:t>&lt;strong&gt;</a:t>
            </a:r>
            <a:r>
              <a:rPr lang="ko-KR" altLang="en-US" sz="1200" dirty="0">
                <a:solidFill>
                  <a:schemeClr val="tx1"/>
                </a:solidFill>
              </a:rPr>
              <a:t>태그나 </a:t>
            </a:r>
            <a:r>
              <a:rPr lang="en-US" altLang="ko-KR" sz="1200" dirty="0">
                <a:solidFill>
                  <a:schemeClr val="tx1"/>
                </a:solidFill>
              </a:rPr>
              <a:t>&lt;</a:t>
            </a:r>
            <a:r>
              <a:rPr lang="en-US" altLang="ko-KR" sz="1200" dirty="0" err="1">
                <a:solidFill>
                  <a:schemeClr val="tx1"/>
                </a:solidFill>
              </a:rPr>
              <a:t>em</a:t>
            </a:r>
            <a:r>
              <a:rPr lang="en-US" altLang="ko-KR" sz="1200" dirty="0">
                <a:solidFill>
                  <a:schemeClr val="tx1"/>
                </a:solidFill>
              </a:rPr>
              <a:t>&gt;</a:t>
            </a:r>
            <a:r>
              <a:rPr lang="ko-KR" altLang="en-US" sz="1200" dirty="0">
                <a:solidFill>
                  <a:schemeClr val="tx1"/>
                </a:solidFill>
              </a:rPr>
              <a:t>태그를 사용하여 강조된 텍스트를 더 중요하게 인식합니다</a:t>
            </a:r>
            <a:r>
              <a:rPr lang="en-US" altLang="ko-KR" sz="1200" dirty="0">
                <a:solidFill>
                  <a:schemeClr val="tx1"/>
                </a:solidFill>
              </a:rPr>
              <a:t>.</a:t>
            </a:r>
          </a:p>
          <a:p>
            <a:br>
              <a:rPr lang="ko-KR" altLang="en-US" sz="1200" dirty="0">
                <a:solidFill>
                  <a:schemeClr val="tx1"/>
                </a:solidFill>
              </a:rPr>
            </a:br>
            <a:r>
              <a:rPr lang="ko-KR" altLang="en-US" sz="1200" b="1" dirty="0" err="1">
                <a:solidFill>
                  <a:schemeClr val="tx1"/>
                </a:solidFill>
              </a:rPr>
              <a:t>하이라이팅</a:t>
            </a:r>
            <a:r>
              <a:rPr lang="ko-KR" altLang="en-US" sz="1200" b="1" dirty="0">
                <a:solidFill>
                  <a:schemeClr val="tx1"/>
                </a:solidFill>
              </a:rPr>
              <a:t> 효과</a:t>
            </a:r>
          </a:p>
          <a:p>
            <a:r>
              <a:rPr lang="en-US" altLang="ko-KR" sz="1200" dirty="0">
                <a:solidFill>
                  <a:schemeClr val="tx1"/>
                </a:solidFill>
              </a:rPr>
              <a:t>&lt;mark&gt;</a:t>
            </a:r>
            <a:r>
              <a:rPr lang="ko-KR" altLang="en-US" sz="1200" dirty="0">
                <a:solidFill>
                  <a:schemeClr val="tx1"/>
                </a:solidFill>
              </a:rPr>
              <a:t>태그는 텍스트에 </a:t>
            </a:r>
            <a:r>
              <a:rPr lang="ko-KR" altLang="en-US" sz="1200" dirty="0" err="1">
                <a:solidFill>
                  <a:schemeClr val="tx1"/>
                </a:solidFill>
              </a:rPr>
              <a:t>하이라이팅</a:t>
            </a:r>
            <a:r>
              <a:rPr lang="en-US" altLang="ko-KR" sz="1200" dirty="0">
                <a:solidFill>
                  <a:schemeClr val="tx1"/>
                </a:solidFill>
              </a:rPr>
              <a:t>(highlighting) </a:t>
            </a:r>
            <a:r>
              <a:rPr lang="ko-KR" altLang="en-US" sz="1200" dirty="0">
                <a:solidFill>
                  <a:schemeClr val="tx1"/>
                </a:solidFill>
              </a:rPr>
              <a:t>효과를 적용시켜 줍니다</a:t>
            </a:r>
            <a:r>
              <a:rPr lang="en-US" altLang="ko-KR" sz="1200" dirty="0">
                <a:solidFill>
                  <a:schemeClr val="tx1"/>
                </a:solidFill>
              </a:rPr>
              <a:t>.</a:t>
            </a:r>
          </a:p>
          <a:p>
            <a:endParaRPr lang="en-US" altLang="ko-KR" sz="1200" i="1" dirty="0">
              <a:solidFill>
                <a:schemeClr val="tx1"/>
              </a:solidFill>
            </a:endParaRPr>
          </a:p>
          <a:p>
            <a:r>
              <a:rPr lang="ko-KR" altLang="en-US" sz="1200" b="1" dirty="0">
                <a:solidFill>
                  <a:schemeClr val="tx1"/>
                </a:solidFill>
              </a:rPr>
              <a:t>삭제 효과</a:t>
            </a:r>
          </a:p>
          <a:p>
            <a:r>
              <a:rPr lang="en-US" altLang="ko-KR" sz="1200" dirty="0">
                <a:solidFill>
                  <a:schemeClr val="tx1"/>
                </a:solidFill>
              </a:rPr>
              <a:t>&lt;del&gt;</a:t>
            </a:r>
            <a:r>
              <a:rPr lang="ko-KR" altLang="en-US" sz="1200" dirty="0">
                <a:solidFill>
                  <a:schemeClr val="tx1"/>
                </a:solidFill>
              </a:rPr>
              <a:t>태그</a:t>
            </a:r>
            <a:r>
              <a:rPr lang="en-US" altLang="ko-KR" sz="1200" dirty="0">
                <a:solidFill>
                  <a:schemeClr val="tx1"/>
                </a:solidFill>
              </a:rPr>
              <a:t>(delete)</a:t>
            </a:r>
            <a:r>
              <a:rPr lang="ko-KR" altLang="en-US" sz="1200" dirty="0">
                <a:solidFill>
                  <a:schemeClr val="tx1"/>
                </a:solidFill>
              </a:rPr>
              <a:t>는 텍스트 중앙에 가로줄을 만들어 마치 텍스트를 지운 것과 같은 효과를 내줍니다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삽입 효과</a:t>
            </a:r>
          </a:p>
          <a:p>
            <a:r>
              <a:rPr lang="en-US" altLang="ko-KR" sz="1200" dirty="0">
                <a:solidFill>
                  <a:schemeClr val="tx1"/>
                </a:solidFill>
              </a:rPr>
              <a:t>&lt;ins&gt;</a:t>
            </a:r>
            <a:r>
              <a:rPr lang="ko-KR" altLang="en-US" sz="1200" dirty="0">
                <a:solidFill>
                  <a:schemeClr val="tx1"/>
                </a:solidFill>
              </a:rPr>
              <a:t>태그</a:t>
            </a:r>
            <a:r>
              <a:rPr lang="en-US" altLang="ko-KR" sz="1200" dirty="0">
                <a:solidFill>
                  <a:schemeClr val="tx1"/>
                </a:solidFill>
              </a:rPr>
              <a:t>(insert)</a:t>
            </a:r>
            <a:r>
              <a:rPr lang="ko-KR" altLang="en-US" sz="1200" dirty="0">
                <a:solidFill>
                  <a:schemeClr val="tx1"/>
                </a:solidFill>
              </a:rPr>
              <a:t>는 텍스트 밑에 가로줄을 만들어 마치 빈칸에 텍스트를 삽입한 것과 같은 효과를 내줍니다</a:t>
            </a:r>
            <a:r>
              <a:rPr lang="en-US" altLang="ko-KR" sz="1200" dirty="0">
                <a:solidFill>
                  <a:schemeClr val="tx1"/>
                </a:solidFill>
              </a:rPr>
              <a:t>.</a:t>
            </a:r>
          </a:p>
          <a:p>
            <a:endParaRPr lang="en-US" altLang="ko-KR" sz="1200" dirty="0">
              <a:solidFill>
                <a:schemeClr val="tx1"/>
              </a:solidFill>
            </a:endParaRPr>
          </a:p>
          <a:p>
            <a:r>
              <a:rPr lang="ko-KR" altLang="en-US" sz="1200" b="1" dirty="0" err="1">
                <a:solidFill>
                  <a:schemeClr val="tx1"/>
                </a:solidFill>
              </a:rPr>
              <a:t>위첨자와</a:t>
            </a:r>
            <a:r>
              <a:rPr lang="ko-KR" altLang="en-US" sz="1200" b="1" dirty="0">
                <a:solidFill>
                  <a:schemeClr val="tx1"/>
                </a:solidFill>
              </a:rPr>
              <a:t> </a:t>
            </a:r>
            <a:r>
              <a:rPr lang="ko-KR" altLang="en-US" sz="1200" b="1" dirty="0" err="1">
                <a:solidFill>
                  <a:schemeClr val="tx1"/>
                </a:solidFill>
              </a:rPr>
              <a:t>아래첨자</a:t>
            </a:r>
            <a:r>
              <a:rPr lang="ko-KR" altLang="en-US" sz="1200" b="1" dirty="0">
                <a:solidFill>
                  <a:schemeClr val="tx1"/>
                </a:solidFill>
              </a:rPr>
              <a:t> 효과</a:t>
            </a:r>
          </a:p>
          <a:p>
            <a:r>
              <a:rPr lang="ko-KR" altLang="en-US" sz="1200" dirty="0" err="1">
                <a:solidFill>
                  <a:schemeClr val="tx1"/>
                </a:solidFill>
              </a:rPr>
              <a:t>위첨자는</a:t>
            </a:r>
            <a:r>
              <a:rPr lang="ko-KR" altLang="en-US" sz="1200" dirty="0">
                <a:solidFill>
                  <a:schemeClr val="tx1"/>
                </a:solidFill>
              </a:rPr>
              <a:t> </a:t>
            </a:r>
            <a:r>
              <a:rPr lang="en-US" altLang="ko-KR" sz="1200" dirty="0">
                <a:solidFill>
                  <a:schemeClr val="tx1"/>
                </a:solidFill>
              </a:rPr>
              <a:t>&lt;sup&gt;</a:t>
            </a:r>
            <a:r>
              <a:rPr lang="ko-KR" altLang="en-US" sz="1200" dirty="0">
                <a:solidFill>
                  <a:schemeClr val="tx1"/>
                </a:solidFill>
              </a:rPr>
              <a:t>태그</a:t>
            </a:r>
            <a:r>
              <a:rPr lang="en-US" altLang="ko-KR" sz="1200" dirty="0">
                <a:solidFill>
                  <a:schemeClr val="tx1"/>
                </a:solidFill>
              </a:rPr>
              <a:t>(superscript)</a:t>
            </a:r>
            <a:r>
              <a:rPr lang="ko-KR" altLang="en-US" sz="1200" dirty="0">
                <a:solidFill>
                  <a:schemeClr val="tx1"/>
                </a:solidFill>
              </a:rPr>
              <a:t>를 사용하여</a:t>
            </a:r>
            <a:r>
              <a:rPr lang="en-US" altLang="ko-KR" sz="1200" dirty="0">
                <a:solidFill>
                  <a:schemeClr val="tx1"/>
                </a:solidFill>
              </a:rPr>
              <a:t>, </a:t>
            </a:r>
            <a:r>
              <a:rPr lang="ko-KR" altLang="en-US" sz="1200" dirty="0" err="1">
                <a:solidFill>
                  <a:schemeClr val="tx1"/>
                </a:solidFill>
              </a:rPr>
              <a:t>아래첨자는</a:t>
            </a:r>
            <a:r>
              <a:rPr lang="ko-KR" altLang="en-US" sz="1200" dirty="0">
                <a:solidFill>
                  <a:schemeClr val="tx1"/>
                </a:solidFill>
              </a:rPr>
              <a:t> </a:t>
            </a:r>
            <a:r>
              <a:rPr lang="en-US" altLang="ko-KR" sz="1200" dirty="0">
                <a:solidFill>
                  <a:schemeClr val="tx1"/>
                </a:solidFill>
              </a:rPr>
              <a:t>&lt;sub&gt;</a:t>
            </a:r>
            <a:r>
              <a:rPr lang="ko-KR" altLang="en-US" sz="1200" dirty="0">
                <a:solidFill>
                  <a:schemeClr val="tx1"/>
                </a:solidFill>
              </a:rPr>
              <a:t>태그</a:t>
            </a:r>
            <a:r>
              <a:rPr lang="en-US" altLang="ko-KR" sz="1200" dirty="0">
                <a:solidFill>
                  <a:schemeClr val="tx1"/>
                </a:solidFill>
              </a:rPr>
              <a:t>(subscript)</a:t>
            </a:r>
            <a:r>
              <a:rPr lang="ko-KR" altLang="en-US" sz="1200" dirty="0">
                <a:solidFill>
                  <a:schemeClr val="tx1"/>
                </a:solidFill>
              </a:rPr>
              <a:t>를 사용하여 각각 표현할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a:t>
            </a:fld>
            <a:endParaRPr lang="ko-KR" altLang="en-US" dirty="0"/>
          </a:p>
        </p:txBody>
      </p:sp>
    </p:spTree>
    <p:extLst>
      <p:ext uri="{BB962C8B-B14F-4D97-AF65-F5344CB8AC3E}">
        <p14:creationId xmlns:p14="http://schemas.microsoft.com/office/powerpoint/2010/main" val="22164312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리스트 </a:t>
            </a:r>
            <a:r>
              <a:rPr lang="en-US" altLang="ko-KR" sz="3200" dirty="0"/>
              <a:t>(list-style-type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.circle { list-style-type: circle; }</a:t>
            </a:r>
          </a:p>
          <a:p>
            <a:r>
              <a:rPr lang="en-US" altLang="ko-KR" sz="1200" dirty="0">
                <a:solidFill>
                  <a:schemeClr val="tx1"/>
                </a:solidFill>
              </a:rPr>
              <a:t>		.square { list-style-type: square; }</a:t>
            </a:r>
          </a:p>
          <a:p>
            <a:r>
              <a:rPr lang="en-US" altLang="ko-KR" sz="1200" dirty="0">
                <a:solidFill>
                  <a:schemeClr val="tx1"/>
                </a:solidFill>
              </a:rPr>
              <a:t>		.</a:t>
            </a:r>
            <a:r>
              <a:rPr lang="en-US" altLang="ko-KR" sz="1200" dirty="0" err="1">
                <a:solidFill>
                  <a:schemeClr val="tx1"/>
                </a:solidFill>
              </a:rPr>
              <a:t>upperAlpha</a:t>
            </a:r>
            <a:r>
              <a:rPr lang="en-US" altLang="ko-KR" sz="1200" dirty="0">
                <a:solidFill>
                  <a:schemeClr val="tx1"/>
                </a:solidFill>
              </a:rPr>
              <a:t> { list-style-type: upper-alpha; }</a:t>
            </a:r>
          </a:p>
          <a:p>
            <a:r>
              <a:rPr lang="en-US" altLang="ko-KR" sz="1200" dirty="0">
                <a:solidFill>
                  <a:schemeClr val="tx1"/>
                </a:solidFill>
              </a:rPr>
              <a:t>		.</a:t>
            </a:r>
            <a:r>
              <a:rPr lang="en-US" altLang="ko-KR" sz="1200" dirty="0" err="1">
                <a:solidFill>
                  <a:schemeClr val="tx1"/>
                </a:solidFill>
              </a:rPr>
              <a:t>lowerRoman</a:t>
            </a:r>
            <a:r>
              <a:rPr lang="en-US" altLang="ko-KR" sz="1200" dirty="0">
                <a:solidFill>
                  <a:schemeClr val="tx1"/>
                </a:solidFill>
              </a:rPr>
              <a:t> { list-style-type: lower-roman;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&lt;h1&gt;list-style-type </a:t>
            </a:r>
            <a:r>
              <a:rPr lang="ko-KR" altLang="en-US" sz="1200" dirty="0">
                <a:solidFill>
                  <a:schemeClr val="tx1"/>
                </a:solidFill>
              </a:rPr>
              <a:t>속성을 이용한 마커의 변경</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&lt;ul class="circle"&gt;</a:t>
            </a:r>
          </a:p>
          <a:p>
            <a:r>
              <a:rPr lang="en-US" altLang="ko-KR" sz="1200" dirty="0">
                <a:solidFill>
                  <a:schemeClr val="tx1"/>
                </a:solidFill>
              </a:rPr>
              <a:t>		&lt;li&gt;</a:t>
            </a:r>
            <a:r>
              <a:rPr lang="ko-KR" altLang="en-US" sz="1200" dirty="0">
                <a:solidFill>
                  <a:schemeClr val="tx1"/>
                </a:solidFill>
              </a:rPr>
              <a:t>사과</a:t>
            </a:r>
            <a:r>
              <a:rPr lang="en-US" altLang="ko-KR" sz="1200" dirty="0">
                <a:solidFill>
                  <a:schemeClr val="tx1"/>
                </a:solidFill>
              </a:rPr>
              <a:t>&lt;/li&gt;  &lt;li&gt;</a:t>
            </a:r>
            <a:r>
              <a:rPr lang="ko-KR" altLang="en-US" sz="1200" dirty="0">
                <a:solidFill>
                  <a:schemeClr val="tx1"/>
                </a:solidFill>
              </a:rPr>
              <a:t>멜론</a:t>
            </a:r>
            <a:r>
              <a:rPr lang="en-US" altLang="ko-KR" sz="1200" dirty="0">
                <a:solidFill>
                  <a:schemeClr val="tx1"/>
                </a:solidFill>
              </a:rPr>
              <a:t>&lt;/li&gt;  &lt;li&gt;</a:t>
            </a:r>
            <a:r>
              <a:rPr lang="ko-KR" altLang="en-US" sz="1200" dirty="0">
                <a:solidFill>
                  <a:schemeClr val="tx1"/>
                </a:solidFill>
              </a:rPr>
              <a:t>바나나</a:t>
            </a:r>
            <a:r>
              <a:rPr lang="en-US" altLang="ko-KR" sz="1200" dirty="0">
                <a:solidFill>
                  <a:schemeClr val="tx1"/>
                </a:solidFill>
              </a:rPr>
              <a:t>&lt;/li&gt;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	&lt;ul class="square"&gt;</a:t>
            </a:r>
          </a:p>
          <a:p>
            <a:r>
              <a:rPr lang="en-US" altLang="ko-KR" sz="1200" dirty="0">
                <a:solidFill>
                  <a:schemeClr val="tx1"/>
                </a:solidFill>
              </a:rPr>
              <a:t>		&lt;li&gt;</a:t>
            </a:r>
            <a:r>
              <a:rPr lang="ko-KR" altLang="en-US" sz="1200" dirty="0">
                <a:solidFill>
                  <a:schemeClr val="tx1"/>
                </a:solidFill>
              </a:rPr>
              <a:t>수박</a:t>
            </a:r>
            <a:r>
              <a:rPr lang="en-US" altLang="ko-KR" sz="1200" dirty="0">
                <a:solidFill>
                  <a:schemeClr val="tx1"/>
                </a:solidFill>
              </a:rPr>
              <a:t>&lt;/li&gt; &lt;li&gt;</a:t>
            </a:r>
            <a:r>
              <a:rPr lang="ko-KR" altLang="en-US" sz="1200" dirty="0">
                <a:solidFill>
                  <a:schemeClr val="tx1"/>
                </a:solidFill>
              </a:rPr>
              <a:t>참외</a:t>
            </a:r>
            <a:r>
              <a:rPr lang="en-US" altLang="ko-KR" sz="1200" dirty="0">
                <a:solidFill>
                  <a:schemeClr val="tx1"/>
                </a:solidFill>
              </a:rPr>
              <a:t>&lt;/li&gt; &lt;li&gt;</a:t>
            </a:r>
            <a:r>
              <a:rPr lang="ko-KR" altLang="en-US" sz="1200" dirty="0">
                <a:solidFill>
                  <a:schemeClr val="tx1"/>
                </a:solidFill>
              </a:rPr>
              <a:t>옥수수</a:t>
            </a:r>
            <a:r>
              <a:rPr lang="en-US" altLang="ko-KR" sz="1200" dirty="0">
                <a:solidFill>
                  <a:schemeClr val="tx1"/>
                </a:solidFill>
              </a:rPr>
              <a:t>&lt;/li&gt;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 class="</a:t>
            </a:r>
            <a:r>
              <a:rPr lang="en-US" altLang="ko-KR" sz="1200" dirty="0" err="1">
                <a:solidFill>
                  <a:schemeClr val="tx1"/>
                </a:solidFill>
              </a:rPr>
              <a:t>upperAlpha</a:t>
            </a:r>
            <a:r>
              <a:rPr lang="en-US" altLang="ko-KR" sz="1200" dirty="0">
                <a:solidFill>
                  <a:schemeClr val="tx1"/>
                </a:solidFill>
              </a:rPr>
              <a:t>"&gt;</a:t>
            </a:r>
          </a:p>
          <a:p>
            <a:r>
              <a:rPr lang="en-US" altLang="ko-KR" sz="1200" dirty="0">
                <a:solidFill>
                  <a:schemeClr val="tx1"/>
                </a:solidFill>
              </a:rPr>
              <a:t>		&lt;li&gt;</a:t>
            </a:r>
            <a:r>
              <a:rPr lang="ko-KR" altLang="en-US" sz="1200" dirty="0">
                <a:solidFill>
                  <a:schemeClr val="tx1"/>
                </a:solidFill>
              </a:rPr>
              <a:t>감자</a:t>
            </a:r>
            <a:r>
              <a:rPr lang="en-US" altLang="ko-KR" sz="1200" dirty="0">
                <a:solidFill>
                  <a:schemeClr val="tx1"/>
                </a:solidFill>
              </a:rPr>
              <a:t>&lt;/li&gt; &lt;li&gt;</a:t>
            </a:r>
            <a:r>
              <a:rPr lang="ko-KR" altLang="en-US" sz="1200" dirty="0">
                <a:solidFill>
                  <a:schemeClr val="tx1"/>
                </a:solidFill>
              </a:rPr>
              <a:t>상추</a:t>
            </a:r>
            <a:r>
              <a:rPr lang="en-US" altLang="ko-KR" sz="1200" dirty="0">
                <a:solidFill>
                  <a:schemeClr val="tx1"/>
                </a:solidFill>
              </a:rPr>
              <a:t>&lt;/li&gt; &lt;li&gt;</a:t>
            </a:r>
            <a:r>
              <a:rPr lang="ko-KR" altLang="en-US" sz="1200" dirty="0">
                <a:solidFill>
                  <a:schemeClr val="tx1"/>
                </a:solidFill>
              </a:rPr>
              <a:t>고구마</a:t>
            </a:r>
            <a:r>
              <a:rPr lang="en-US" altLang="ko-KR" sz="1200" dirty="0">
                <a:solidFill>
                  <a:schemeClr val="tx1"/>
                </a:solidFill>
              </a:rPr>
              <a:t>&lt;/li&gt;</a:t>
            </a: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&gt;</a:t>
            </a:r>
          </a:p>
          <a:p>
            <a:endParaRPr lang="en-US" altLang="ko-KR" sz="1200" dirty="0">
              <a:solidFill>
                <a:schemeClr val="tx1"/>
              </a:solidFill>
            </a:endParaRP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 class="</a:t>
            </a:r>
            <a:r>
              <a:rPr lang="en-US" altLang="ko-KR" sz="1200" dirty="0" err="1">
                <a:solidFill>
                  <a:schemeClr val="tx1"/>
                </a:solidFill>
              </a:rPr>
              <a:t>lowerRoman</a:t>
            </a:r>
            <a:r>
              <a:rPr lang="en-US" altLang="ko-KR" sz="1200" dirty="0">
                <a:solidFill>
                  <a:schemeClr val="tx1"/>
                </a:solidFill>
              </a:rPr>
              <a:t>"&gt;</a:t>
            </a:r>
          </a:p>
          <a:p>
            <a:r>
              <a:rPr lang="en-US" altLang="ko-KR" sz="1200" dirty="0">
                <a:solidFill>
                  <a:schemeClr val="tx1"/>
                </a:solidFill>
              </a:rPr>
              <a:t>		&lt;li&gt;</a:t>
            </a:r>
            <a:r>
              <a:rPr lang="ko-KR" altLang="en-US" sz="1200" dirty="0">
                <a:solidFill>
                  <a:schemeClr val="tx1"/>
                </a:solidFill>
              </a:rPr>
              <a:t>오이</a:t>
            </a:r>
            <a:r>
              <a:rPr lang="en-US" altLang="ko-KR" sz="1200" dirty="0">
                <a:solidFill>
                  <a:schemeClr val="tx1"/>
                </a:solidFill>
              </a:rPr>
              <a:t>&lt;/li&gt; &lt;li&gt;</a:t>
            </a:r>
            <a:r>
              <a:rPr lang="ko-KR" altLang="en-US" sz="1200" dirty="0">
                <a:solidFill>
                  <a:schemeClr val="tx1"/>
                </a:solidFill>
              </a:rPr>
              <a:t>배추</a:t>
            </a:r>
            <a:r>
              <a:rPr lang="en-US" altLang="ko-KR" sz="1200" dirty="0">
                <a:solidFill>
                  <a:schemeClr val="tx1"/>
                </a:solidFill>
              </a:rPr>
              <a:t>&lt;/li&gt; &lt;li&gt;</a:t>
            </a:r>
            <a:r>
              <a:rPr lang="ko-KR" altLang="en-US" sz="1200" dirty="0">
                <a:solidFill>
                  <a:schemeClr val="tx1"/>
                </a:solidFill>
              </a:rPr>
              <a:t>시금치</a:t>
            </a:r>
            <a:r>
              <a:rPr lang="en-US" altLang="ko-KR" sz="1200" dirty="0">
                <a:solidFill>
                  <a:schemeClr val="tx1"/>
                </a:solidFill>
              </a:rPr>
              <a:t>&lt;/li&gt;</a:t>
            </a: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리스트에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순서가 없는 리스트</a:t>
            </a:r>
            <a:r>
              <a:rPr lang="en-US" altLang="ko-KR" sz="1200" dirty="0">
                <a:solidFill>
                  <a:schemeClr val="tx1"/>
                </a:solidFill>
              </a:rPr>
              <a:t>(unordered list)</a:t>
            </a:r>
          </a:p>
          <a:p>
            <a:r>
              <a:rPr lang="ko-KR" altLang="en-US" sz="1200" dirty="0">
                <a:solidFill>
                  <a:schemeClr val="tx1"/>
                </a:solidFill>
              </a:rPr>
              <a:t>순서가 있는 리스트</a:t>
            </a:r>
            <a:r>
              <a:rPr lang="en-US" altLang="ko-KR" sz="1200" dirty="0">
                <a:solidFill>
                  <a:schemeClr val="tx1"/>
                </a:solidFill>
              </a:rPr>
              <a:t>(ordered list)</a:t>
            </a:r>
          </a:p>
          <a:p>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list-style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list-style-type</a:t>
            </a:r>
          </a:p>
          <a:p>
            <a:r>
              <a:rPr lang="en-US" altLang="ko-KR" sz="1200" dirty="0">
                <a:solidFill>
                  <a:schemeClr val="tx1"/>
                </a:solidFill>
              </a:rPr>
              <a:t>2. list-style-image</a:t>
            </a:r>
          </a:p>
          <a:p>
            <a:r>
              <a:rPr lang="en-US" altLang="ko-KR" sz="1200" dirty="0">
                <a:solidFill>
                  <a:schemeClr val="tx1"/>
                </a:solidFill>
              </a:rPr>
              <a:t>3. list-style-position</a:t>
            </a:r>
          </a:p>
          <a:p>
            <a:br>
              <a:rPr lang="en-US" altLang="ko-KR" sz="1200" dirty="0">
                <a:solidFill>
                  <a:schemeClr val="tx1"/>
                </a:solidFill>
              </a:rPr>
            </a:br>
            <a:r>
              <a:rPr lang="en-US" altLang="ko-KR" sz="1200" b="1" dirty="0">
                <a:solidFill>
                  <a:schemeClr val="tx1"/>
                </a:solidFill>
              </a:rPr>
              <a:t>list-style-type </a:t>
            </a:r>
            <a:r>
              <a:rPr lang="ko-KR" altLang="en-US" sz="1200" b="1" dirty="0">
                <a:solidFill>
                  <a:schemeClr val="tx1"/>
                </a:solidFill>
              </a:rPr>
              <a:t>속성</a:t>
            </a:r>
          </a:p>
          <a:p>
            <a:r>
              <a:rPr lang="ko-KR" altLang="en-US" sz="1200" dirty="0">
                <a:solidFill>
                  <a:schemeClr val="tx1"/>
                </a:solidFill>
              </a:rPr>
              <a:t>리스트 요소의 앞에 위치하는 숫자나 기호를 마커</a:t>
            </a:r>
            <a:r>
              <a:rPr lang="en-US" altLang="ko-KR" sz="1200" dirty="0">
                <a:solidFill>
                  <a:schemeClr val="tx1"/>
                </a:solidFill>
              </a:rPr>
              <a:t>(marker)</a:t>
            </a:r>
            <a:r>
              <a:rPr lang="ko-KR" altLang="en-US" sz="1200" dirty="0">
                <a:solidFill>
                  <a:schemeClr val="tx1"/>
                </a:solidFill>
              </a:rPr>
              <a:t>라고 합니다</a:t>
            </a:r>
            <a:r>
              <a:rPr lang="en-US" altLang="ko-KR" sz="1200" dirty="0">
                <a:solidFill>
                  <a:schemeClr val="tx1"/>
                </a:solidFill>
              </a:rPr>
              <a:t>.</a:t>
            </a:r>
          </a:p>
          <a:p>
            <a:r>
              <a:rPr lang="en-US" altLang="ko-KR" sz="1200" dirty="0">
                <a:solidFill>
                  <a:schemeClr val="tx1"/>
                </a:solidFill>
              </a:rPr>
              <a:t>list-style-type </a:t>
            </a:r>
            <a:r>
              <a:rPr lang="ko-KR" altLang="en-US" sz="1200" dirty="0">
                <a:solidFill>
                  <a:schemeClr val="tx1"/>
                </a:solidFill>
              </a:rPr>
              <a:t>속성을 이용하면 리스트에 다양한 마커</a:t>
            </a:r>
            <a:r>
              <a:rPr lang="en-US" altLang="ko-KR" sz="1200" dirty="0">
                <a:solidFill>
                  <a:schemeClr val="tx1"/>
                </a:solidFill>
              </a:rPr>
              <a:t>(marker)</a:t>
            </a:r>
            <a:r>
              <a:rPr lang="ko-KR" altLang="en-US" sz="1200" dirty="0">
                <a:solidFill>
                  <a:schemeClr val="tx1"/>
                </a:solidFill>
              </a:rPr>
              <a:t>를 적용할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120</a:t>
            </a:fld>
            <a:endParaRPr lang="ko-KR" altLang="en-US" dirty="0"/>
          </a:p>
        </p:txBody>
      </p:sp>
    </p:spTree>
    <p:extLst>
      <p:ext uri="{BB962C8B-B14F-4D97-AF65-F5344CB8AC3E}">
        <p14:creationId xmlns:p14="http://schemas.microsoft.com/office/powerpoint/2010/main" val="15734829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리스트 </a:t>
            </a:r>
            <a:r>
              <a:rPr lang="en-US" altLang="ko-KR" sz="3200" dirty="0"/>
              <a:t>(list-style-image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imageMarker</a:t>
            </a:r>
            <a:r>
              <a:rPr lang="en-US" altLang="ko-KR" sz="1200" dirty="0">
                <a:solidFill>
                  <a:schemeClr val="tx1"/>
                </a:solidFill>
              </a:rPr>
              <a:t> { list-style-image: </a:t>
            </a:r>
            <a:r>
              <a:rPr lang="en-US" altLang="ko-KR" sz="1200" dirty="0" err="1">
                <a:solidFill>
                  <a:schemeClr val="tx1"/>
                </a:solidFill>
              </a:rPr>
              <a:t>url</a:t>
            </a:r>
            <a:r>
              <a:rPr lang="en-US" altLang="ko-KR" sz="1200" dirty="0">
                <a:solidFill>
                  <a:schemeClr val="tx1"/>
                </a:solidFill>
              </a:rPr>
              <a:t>("/examples/images/img_list_marker.png");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&lt;h1&gt;list-style-image </a:t>
            </a:r>
            <a:r>
              <a:rPr lang="ko-KR" altLang="en-US" sz="1200" dirty="0">
                <a:solidFill>
                  <a:schemeClr val="tx1"/>
                </a:solidFill>
              </a:rPr>
              <a:t>속성을 이용한 마커의 변경</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&lt;ul class="</a:t>
            </a:r>
            <a:r>
              <a:rPr lang="en-US" altLang="ko-KR" sz="1200" dirty="0" err="1">
                <a:solidFill>
                  <a:schemeClr val="tx1"/>
                </a:solidFill>
              </a:rPr>
              <a:t>imageMarker</a:t>
            </a:r>
            <a:r>
              <a:rPr lang="en-US" altLang="ko-KR" sz="1200" dirty="0">
                <a:solidFill>
                  <a:schemeClr val="tx1"/>
                </a:solidFill>
              </a:rPr>
              <a:t>"&gt;</a:t>
            </a:r>
          </a:p>
          <a:p>
            <a:r>
              <a:rPr lang="en-US" altLang="ko-KR" sz="1200" dirty="0">
                <a:solidFill>
                  <a:schemeClr val="tx1"/>
                </a:solidFill>
              </a:rPr>
              <a:t>		&lt;li&gt;</a:t>
            </a:r>
            <a:r>
              <a:rPr lang="ko-KR" altLang="en-US" sz="1200" dirty="0">
                <a:solidFill>
                  <a:schemeClr val="tx1"/>
                </a:solidFill>
              </a:rPr>
              <a:t>사과</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멜론</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바나나</a:t>
            </a:r>
            <a:r>
              <a:rPr lang="en-US" altLang="ko-KR" sz="1200" dirty="0">
                <a:solidFill>
                  <a:schemeClr val="tx1"/>
                </a:solidFill>
              </a:rPr>
              <a:t>&lt;/li&gt;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리스트에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순서가 없는 리스트</a:t>
            </a:r>
            <a:r>
              <a:rPr lang="en-US" altLang="ko-KR" sz="1200" dirty="0">
                <a:solidFill>
                  <a:schemeClr val="tx1"/>
                </a:solidFill>
              </a:rPr>
              <a:t>(unordered list)</a:t>
            </a:r>
          </a:p>
          <a:p>
            <a:r>
              <a:rPr lang="ko-KR" altLang="en-US" sz="1200" dirty="0">
                <a:solidFill>
                  <a:schemeClr val="tx1"/>
                </a:solidFill>
              </a:rPr>
              <a:t>순서가 있는 리스트</a:t>
            </a:r>
            <a:r>
              <a:rPr lang="en-US" altLang="ko-KR" sz="1200" dirty="0">
                <a:solidFill>
                  <a:schemeClr val="tx1"/>
                </a:solidFill>
              </a:rPr>
              <a:t>(ordered list)</a:t>
            </a:r>
          </a:p>
          <a:p>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list-style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list-style-type</a:t>
            </a:r>
          </a:p>
          <a:p>
            <a:r>
              <a:rPr lang="en-US" altLang="ko-KR" sz="1200" dirty="0">
                <a:solidFill>
                  <a:schemeClr val="tx1"/>
                </a:solidFill>
              </a:rPr>
              <a:t>2. list-style-image</a:t>
            </a:r>
          </a:p>
          <a:p>
            <a:r>
              <a:rPr lang="en-US" altLang="ko-KR" sz="1200" dirty="0">
                <a:solidFill>
                  <a:schemeClr val="tx1"/>
                </a:solidFill>
              </a:rPr>
              <a:t>3. list-style-position</a:t>
            </a:r>
          </a:p>
          <a:p>
            <a:br>
              <a:rPr lang="en-US" altLang="ko-KR" sz="1200" dirty="0">
                <a:solidFill>
                  <a:schemeClr val="tx1"/>
                </a:solidFill>
              </a:rPr>
            </a:br>
            <a:r>
              <a:rPr lang="en-US" altLang="ko-KR" sz="1200" b="1" dirty="0">
                <a:solidFill>
                  <a:schemeClr val="tx1"/>
                </a:solidFill>
              </a:rPr>
              <a:t>list-style-image </a:t>
            </a:r>
            <a:r>
              <a:rPr lang="ko-KR" altLang="en-US" sz="1200" b="1" dirty="0">
                <a:solidFill>
                  <a:schemeClr val="tx1"/>
                </a:solidFill>
              </a:rPr>
              <a:t>속성</a:t>
            </a:r>
          </a:p>
          <a:p>
            <a:r>
              <a:rPr lang="en-US" altLang="ko-KR" sz="1200" dirty="0">
                <a:solidFill>
                  <a:schemeClr val="tx1"/>
                </a:solidFill>
              </a:rPr>
              <a:t>list-style-image </a:t>
            </a:r>
            <a:r>
              <a:rPr lang="ko-KR" altLang="en-US" sz="1200" dirty="0">
                <a:solidFill>
                  <a:schemeClr val="tx1"/>
                </a:solidFill>
              </a:rPr>
              <a:t>속성을 이용하면 마커</a:t>
            </a:r>
            <a:r>
              <a:rPr lang="en-US" altLang="ko-KR" sz="1200" dirty="0">
                <a:solidFill>
                  <a:schemeClr val="tx1"/>
                </a:solidFill>
              </a:rPr>
              <a:t>(marker)</a:t>
            </a:r>
            <a:r>
              <a:rPr lang="ko-KR" altLang="en-US" sz="1200" dirty="0">
                <a:solidFill>
                  <a:schemeClr val="tx1"/>
                </a:solidFill>
              </a:rPr>
              <a:t>로 자신만의 이미지를 사용할 수 있습니다</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121</a:t>
            </a:fld>
            <a:endParaRPr lang="ko-KR" altLang="en-US" dirty="0"/>
          </a:p>
        </p:txBody>
      </p:sp>
    </p:spTree>
    <p:extLst>
      <p:ext uri="{BB962C8B-B14F-4D97-AF65-F5344CB8AC3E}">
        <p14:creationId xmlns:p14="http://schemas.microsoft.com/office/powerpoint/2010/main" val="27383188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리스트 </a:t>
            </a:r>
            <a:r>
              <a:rPr lang="en-US" altLang="ko-KR" sz="3200" dirty="0"/>
              <a:t>(list-style-position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7005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.outside { list-style-position: outside; }</a:t>
            </a:r>
          </a:p>
          <a:p>
            <a:r>
              <a:rPr lang="en-US" altLang="ko-KR" sz="1200" dirty="0">
                <a:solidFill>
                  <a:schemeClr val="tx1"/>
                </a:solidFill>
              </a:rPr>
              <a:t>		.inside { list-style-position: inside;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&lt;h1&gt;list-style-position </a:t>
            </a:r>
            <a:r>
              <a:rPr lang="ko-KR" altLang="en-US" sz="1200" dirty="0">
                <a:solidFill>
                  <a:schemeClr val="tx1"/>
                </a:solidFill>
              </a:rPr>
              <a:t>속성을 이용한 리스트 요소의 위치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&lt;p&gt;</a:t>
            </a:r>
            <a:r>
              <a:rPr lang="ko-KR" altLang="en-US" sz="1200" dirty="0">
                <a:solidFill>
                  <a:schemeClr val="tx1"/>
                </a:solidFill>
              </a:rPr>
              <a:t>이 리스트는 위치를 </a:t>
            </a:r>
            <a:r>
              <a:rPr lang="en-US" altLang="ko-KR" sz="1200" dirty="0">
                <a:solidFill>
                  <a:schemeClr val="tx1"/>
                </a:solidFill>
              </a:rPr>
              <a:t>outside</a:t>
            </a:r>
            <a:r>
              <a:rPr lang="ko-KR" altLang="en-US" sz="1200" dirty="0">
                <a:solidFill>
                  <a:schemeClr val="tx1"/>
                </a:solidFill>
              </a:rPr>
              <a:t>로 지정했습니다</a:t>
            </a:r>
            <a:r>
              <a:rPr lang="en-US" altLang="ko-KR" sz="1200" dirty="0">
                <a:solidFill>
                  <a:schemeClr val="tx1"/>
                </a:solidFill>
              </a:rPr>
              <a:t>.(</a:t>
            </a:r>
            <a:r>
              <a:rPr lang="ko-KR" altLang="en-US" sz="1200" dirty="0">
                <a:solidFill>
                  <a:schemeClr val="tx1"/>
                </a:solidFill>
              </a:rPr>
              <a:t>기본설정</a:t>
            </a:r>
            <a:r>
              <a:rPr lang="en-US" altLang="ko-KR" sz="1200" dirty="0">
                <a:solidFill>
                  <a:schemeClr val="tx1"/>
                </a:solidFill>
              </a:rPr>
              <a:t>)&lt;/p&gt;</a:t>
            </a:r>
          </a:p>
          <a:p>
            <a:r>
              <a:rPr lang="en-US" altLang="ko-KR" sz="1200" dirty="0">
                <a:solidFill>
                  <a:schemeClr val="tx1"/>
                </a:solidFill>
              </a:rPr>
              <a:t>	&lt;ul class="outside"&gt;</a:t>
            </a:r>
          </a:p>
          <a:p>
            <a:r>
              <a:rPr lang="en-US" altLang="ko-KR" sz="1200" dirty="0">
                <a:solidFill>
                  <a:schemeClr val="tx1"/>
                </a:solidFill>
              </a:rPr>
              <a:t>		&lt;li&gt;</a:t>
            </a:r>
            <a:r>
              <a:rPr lang="ko-KR" altLang="en-US" sz="1200" dirty="0">
                <a:solidFill>
                  <a:schemeClr val="tx1"/>
                </a:solidFill>
              </a:rPr>
              <a:t>사과</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멜론</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바나나</a:t>
            </a:r>
            <a:r>
              <a:rPr lang="en-US" altLang="ko-KR" sz="1200" dirty="0">
                <a:solidFill>
                  <a:schemeClr val="tx1"/>
                </a:solidFill>
              </a:rPr>
              <a:t>&lt;/li&gt;</a:t>
            </a:r>
          </a:p>
          <a:p>
            <a:r>
              <a:rPr lang="en-US" altLang="ko-KR" sz="1200" dirty="0">
                <a:solidFill>
                  <a:schemeClr val="tx1"/>
                </a:solidFill>
              </a:rPr>
              <a:t>	&lt;/ul&gt;</a:t>
            </a:r>
          </a:p>
          <a:p>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endParaRPr lang="en-US" altLang="ko-KR" sz="1200" dirty="0">
              <a:solidFill>
                <a:schemeClr val="tx1"/>
              </a:solidFill>
            </a:endParaRPr>
          </a:p>
          <a:p>
            <a:r>
              <a:rPr lang="en-US" altLang="ko-KR" sz="1200" dirty="0">
                <a:solidFill>
                  <a:schemeClr val="tx1"/>
                </a:solidFill>
              </a:rPr>
              <a:t>	&lt;p&gt;</a:t>
            </a:r>
            <a:r>
              <a:rPr lang="ko-KR" altLang="en-US" sz="1200" dirty="0">
                <a:solidFill>
                  <a:schemeClr val="tx1"/>
                </a:solidFill>
              </a:rPr>
              <a:t>이 리스트는 위치를 </a:t>
            </a:r>
            <a:r>
              <a:rPr lang="en-US" altLang="ko-KR" sz="1200" dirty="0">
                <a:solidFill>
                  <a:schemeClr val="tx1"/>
                </a:solidFill>
              </a:rPr>
              <a:t>inside</a:t>
            </a:r>
            <a:r>
              <a:rPr lang="ko-KR" altLang="en-US" sz="1200" dirty="0">
                <a:solidFill>
                  <a:schemeClr val="tx1"/>
                </a:solidFill>
              </a:rPr>
              <a:t>로 지정했습니다</a:t>
            </a:r>
            <a:r>
              <a:rPr lang="en-US" altLang="ko-KR" sz="1200" dirty="0">
                <a:solidFill>
                  <a:schemeClr val="tx1"/>
                </a:solidFill>
              </a:rPr>
              <a:t>.&lt;/p&gt;</a:t>
            </a:r>
          </a:p>
          <a:p>
            <a:r>
              <a:rPr lang="en-US" altLang="ko-KR" sz="1200" dirty="0">
                <a:solidFill>
                  <a:schemeClr val="tx1"/>
                </a:solidFill>
              </a:rPr>
              <a:t>	&lt;ul class="inside"&gt;</a:t>
            </a:r>
          </a:p>
          <a:p>
            <a:r>
              <a:rPr lang="en-US" altLang="ko-KR" sz="1200" dirty="0">
                <a:solidFill>
                  <a:schemeClr val="tx1"/>
                </a:solidFill>
              </a:rPr>
              <a:t>		&lt;li&gt;</a:t>
            </a:r>
            <a:r>
              <a:rPr lang="ko-KR" altLang="en-US" sz="1200" dirty="0">
                <a:solidFill>
                  <a:schemeClr val="tx1"/>
                </a:solidFill>
              </a:rPr>
              <a:t>수박</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참외</a:t>
            </a:r>
            <a:r>
              <a:rPr lang="en-US" altLang="ko-KR" sz="1200" dirty="0">
                <a:solidFill>
                  <a:schemeClr val="tx1"/>
                </a:solidFill>
              </a:rPr>
              <a:t>&lt;/li&gt;</a:t>
            </a:r>
          </a:p>
          <a:p>
            <a:r>
              <a:rPr lang="en-US" altLang="ko-KR" sz="1200" dirty="0">
                <a:solidFill>
                  <a:schemeClr val="tx1"/>
                </a:solidFill>
              </a:rPr>
              <a:t>		&lt;li&gt;</a:t>
            </a:r>
            <a:r>
              <a:rPr lang="ko-KR" altLang="en-US" sz="1200" dirty="0">
                <a:solidFill>
                  <a:schemeClr val="tx1"/>
                </a:solidFill>
              </a:rPr>
              <a:t>옥수수</a:t>
            </a:r>
            <a:r>
              <a:rPr lang="en-US" altLang="ko-KR" sz="1200" dirty="0">
                <a:solidFill>
                  <a:schemeClr val="tx1"/>
                </a:solidFill>
              </a:rPr>
              <a:t>&lt;/li&gt;</a:t>
            </a:r>
          </a:p>
          <a:p>
            <a:r>
              <a:rPr lang="en-US" altLang="ko-KR" sz="1200" dirty="0">
                <a:solidFill>
                  <a:schemeClr val="tx1"/>
                </a:solidFill>
              </a:rPr>
              <a:t>	&lt;/ul&gt;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236542" y="1185333"/>
            <a:ext cx="465065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리스트에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순서가 없는 리스트</a:t>
            </a:r>
            <a:r>
              <a:rPr lang="en-US" altLang="ko-KR" sz="1200" dirty="0">
                <a:solidFill>
                  <a:schemeClr val="tx1"/>
                </a:solidFill>
              </a:rPr>
              <a:t>(unordered list)</a:t>
            </a:r>
          </a:p>
          <a:p>
            <a:r>
              <a:rPr lang="ko-KR" altLang="en-US" sz="1200" dirty="0">
                <a:solidFill>
                  <a:schemeClr val="tx1"/>
                </a:solidFill>
              </a:rPr>
              <a:t>순서가 있는 리스트</a:t>
            </a:r>
            <a:r>
              <a:rPr lang="en-US" altLang="ko-KR" sz="1200" dirty="0">
                <a:solidFill>
                  <a:schemeClr val="tx1"/>
                </a:solidFill>
              </a:rPr>
              <a:t>(ordered list)</a:t>
            </a:r>
          </a:p>
          <a:p>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list-style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list-style-type</a:t>
            </a:r>
          </a:p>
          <a:p>
            <a:r>
              <a:rPr lang="en-US" altLang="ko-KR" sz="1200" dirty="0">
                <a:solidFill>
                  <a:schemeClr val="tx1"/>
                </a:solidFill>
              </a:rPr>
              <a:t>2. list-style-image</a:t>
            </a:r>
          </a:p>
          <a:p>
            <a:r>
              <a:rPr lang="en-US" altLang="ko-KR" sz="1200" dirty="0">
                <a:solidFill>
                  <a:schemeClr val="tx1"/>
                </a:solidFill>
              </a:rPr>
              <a:t>3. list-style-position</a:t>
            </a:r>
          </a:p>
          <a:p>
            <a:br>
              <a:rPr lang="en-US" altLang="ko-KR" sz="1200" dirty="0">
                <a:solidFill>
                  <a:schemeClr val="tx1"/>
                </a:solidFill>
              </a:rPr>
            </a:br>
            <a:r>
              <a:rPr lang="en-US" altLang="ko-KR" sz="1200" b="1" dirty="0">
                <a:solidFill>
                  <a:schemeClr val="tx1"/>
                </a:solidFill>
              </a:rPr>
              <a:t>list-style-position </a:t>
            </a:r>
            <a:r>
              <a:rPr lang="ko-KR" altLang="en-US" sz="1200" b="1" dirty="0">
                <a:solidFill>
                  <a:schemeClr val="tx1"/>
                </a:solidFill>
              </a:rPr>
              <a:t>속성</a:t>
            </a:r>
          </a:p>
          <a:p>
            <a:r>
              <a:rPr lang="en-US" altLang="ko-KR" sz="1200" dirty="0">
                <a:solidFill>
                  <a:schemeClr val="tx1"/>
                </a:solidFill>
              </a:rPr>
              <a:t>list-style-position </a:t>
            </a:r>
            <a:r>
              <a:rPr lang="ko-KR" altLang="en-US" sz="1200" dirty="0">
                <a:solidFill>
                  <a:schemeClr val="tx1"/>
                </a:solidFill>
              </a:rPr>
              <a:t>속성을 이용하면 리스트 요소의 위치를 설정할 수 있습니다</a:t>
            </a:r>
            <a:r>
              <a:rPr lang="en-US" altLang="ko-KR" sz="1200" dirty="0">
                <a:solidFill>
                  <a:schemeClr val="tx1"/>
                </a:solidFill>
              </a:rPr>
              <a:t>.</a:t>
            </a:r>
          </a:p>
          <a:p>
            <a:r>
              <a:rPr lang="en-US" altLang="ko-KR" sz="1200" dirty="0">
                <a:solidFill>
                  <a:schemeClr val="tx1"/>
                </a:solidFill>
              </a:rPr>
              <a:t>list-style-position </a:t>
            </a:r>
            <a:r>
              <a:rPr lang="ko-KR" altLang="en-US" sz="1200" dirty="0">
                <a:solidFill>
                  <a:schemeClr val="tx1"/>
                </a:solidFill>
              </a:rPr>
              <a:t>속성의 기본 속성값은 </a:t>
            </a:r>
            <a:r>
              <a:rPr lang="en-US" altLang="ko-KR" sz="1200" dirty="0">
                <a:solidFill>
                  <a:schemeClr val="tx1"/>
                </a:solidFill>
              </a:rPr>
              <a:t>outside</a:t>
            </a:r>
            <a:r>
              <a:rPr lang="ko-KR" altLang="en-US" sz="1200" dirty="0">
                <a:solidFill>
                  <a:schemeClr val="tx1"/>
                </a:solidFill>
              </a:rPr>
              <a:t>로 설정되어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122</a:t>
            </a:fld>
            <a:endParaRPr lang="ko-KR" altLang="en-US" dirty="0"/>
          </a:p>
        </p:txBody>
      </p:sp>
    </p:spTree>
    <p:extLst>
      <p:ext uri="{BB962C8B-B14F-4D97-AF65-F5344CB8AC3E}">
        <p14:creationId xmlns:p14="http://schemas.microsoft.com/office/powerpoint/2010/main" val="30928695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리스트 </a:t>
            </a:r>
            <a:r>
              <a:rPr lang="en-US" altLang="ko-KR" sz="3200" dirty="0"/>
              <a:t>(list-style </a:t>
            </a:r>
            <a:r>
              <a:rPr lang="ko-KR" altLang="en-US" sz="3200" dirty="0"/>
              <a:t>속성 한번에 적용하기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7005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Lists&lt;/title&gt;</a:t>
            </a:r>
          </a:p>
          <a:p>
            <a:r>
              <a:rPr lang="en-US" altLang="ko-KR" sz="1200">
                <a:solidFill>
                  <a:schemeClr val="tx1"/>
                </a:solidFill>
              </a:rPr>
              <a:t>	&lt;style&gt;</a:t>
            </a:r>
          </a:p>
          <a:p>
            <a:r>
              <a:rPr lang="en-US" altLang="ko-KR" sz="1200">
                <a:solidFill>
                  <a:schemeClr val="tx1"/>
                </a:solidFill>
              </a:rPr>
              <a:t>		ul { list-style: square inside url("/examples/images/img_list_marker.png");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리스트의 스타일 설정</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&lt;ul class="shorthand"&gt;</a:t>
            </a:r>
          </a:p>
          <a:p>
            <a:r>
              <a:rPr lang="en-US" altLang="ko-KR" sz="1200">
                <a:solidFill>
                  <a:schemeClr val="tx1"/>
                </a:solidFill>
              </a:rPr>
              <a:t>		&lt;li&gt;</a:t>
            </a:r>
            <a:r>
              <a:rPr lang="ko-KR" altLang="en-US" sz="1200">
                <a:solidFill>
                  <a:schemeClr val="tx1"/>
                </a:solidFill>
              </a:rPr>
              <a:t>사과</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멜론</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바나나</a:t>
            </a:r>
            <a:r>
              <a:rPr lang="en-US" altLang="ko-KR" sz="1200">
                <a:solidFill>
                  <a:schemeClr val="tx1"/>
                </a:solidFill>
              </a:rPr>
              <a:t>&lt;/li&gt;</a:t>
            </a:r>
          </a:p>
          <a:p>
            <a:r>
              <a:rPr lang="en-US" altLang="ko-KR" sz="1200">
                <a:solidFill>
                  <a:schemeClr val="tx1"/>
                </a:solidFill>
              </a:rPr>
              <a:t>	&lt;/ul&gt;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236542" y="1185333"/>
            <a:ext cx="465065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리스트에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순서가 없는 리스트</a:t>
            </a:r>
            <a:r>
              <a:rPr lang="en-US" altLang="ko-KR" sz="1200" dirty="0">
                <a:solidFill>
                  <a:schemeClr val="tx1"/>
                </a:solidFill>
              </a:rPr>
              <a:t>(unordered list)</a:t>
            </a:r>
          </a:p>
          <a:p>
            <a:r>
              <a:rPr lang="ko-KR" altLang="en-US" sz="1200" dirty="0">
                <a:solidFill>
                  <a:schemeClr val="tx1"/>
                </a:solidFill>
              </a:rPr>
              <a:t>순서가 있는 리스트</a:t>
            </a:r>
            <a:r>
              <a:rPr lang="en-US" altLang="ko-KR" sz="1200" dirty="0">
                <a:solidFill>
                  <a:schemeClr val="tx1"/>
                </a:solidFill>
              </a:rPr>
              <a:t>(ordered list)</a:t>
            </a:r>
          </a:p>
          <a:p>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list-style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list-style-type</a:t>
            </a:r>
          </a:p>
          <a:p>
            <a:r>
              <a:rPr lang="en-US" altLang="ko-KR" sz="1200" dirty="0">
                <a:solidFill>
                  <a:schemeClr val="tx1"/>
                </a:solidFill>
              </a:rPr>
              <a:t>2. list-style-image</a:t>
            </a:r>
          </a:p>
          <a:p>
            <a:r>
              <a:rPr lang="en-US" altLang="ko-KR" sz="1200" dirty="0">
                <a:solidFill>
                  <a:schemeClr val="tx1"/>
                </a:solidFill>
              </a:rPr>
              <a:t>3. list-style-position</a:t>
            </a:r>
          </a:p>
          <a:p>
            <a:br>
              <a:rPr lang="en-US" altLang="ko-KR" sz="1200" dirty="0">
                <a:solidFill>
                  <a:schemeClr val="tx1"/>
                </a:solidFill>
              </a:rPr>
            </a:br>
            <a:r>
              <a:rPr lang="en-US" altLang="ko-KR" sz="1200" b="1" dirty="0">
                <a:solidFill>
                  <a:schemeClr val="tx1"/>
                </a:solidFill>
              </a:rPr>
              <a:t>list-style </a:t>
            </a:r>
            <a:r>
              <a:rPr lang="ko-KR" altLang="en-US" sz="1200" b="1" dirty="0">
                <a:solidFill>
                  <a:schemeClr val="tx1"/>
                </a:solidFill>
              </a:rPr>
              <a:t>속성 한 번에 적용하기</a:t>
            </a:r>
          </a:p>
          <a:p>
            <a:r>
              <a:rPr lang="ko-KR" altLang="en-US" sz="1200" dirty="0">
                <a:solidFill>
                  <a:schemeClr val="tx1"/>
                </a:solidFill>
              </a:rPr>
              <a:t>앞에서 언급한 모든 </a:t>
            </a:r>
            <a:r>
              <a:rPr lang="en-US" altLang="ko-KR" sz="1200" dirty="0">
                <a:solidFill>
                  <a:schemeClr val="tx1"/>
                </a:solidFill>
              </a:rPr>
              <a:t>list-style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123</a:t>
            </a:fld>
            <a:endParaRPr lang="ko-KR" altLang="en-US" dirty="0"/>
          </a:p>
        </p:txBody>
      </p:sp>
    </p:spTree>
    <p:extLst>
      <p:ext uri="{BB962C8B-B14F-4D97-AF65-F5344CB8AC3E}">
        <p14:creationId xmlns:p14="http://schemas.microsoft.com/office/powerpoint/2010/main" val="4173666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리스트에 배경색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7005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ul {</a:t>
            </a:r>
          </a:p>
          <a:p>
            <a:r>
              <a:rPr lang="en-US" altLang="ko-KR" sz="1200" dirty="0">
                <a:solidFill>
                  <a:schemeClr val="tx1"/>
                </a:solidFill>
              </a:rPr>
              <a:t>			background: #D2691E;</a:t>
            </a:r>
          </a:p>
          <a:p>
            <a:r>
              <a:rPr lang="en-US" altLang="ko-KR" sz="1200" dirty="0">
                <a:solidFill>
                  <a:schemeClr val="tx1"/>
                </a:solidFill>
              </a:rPr>
              <a:t>			padding: 15px;   	}</a:t>
            </a:r>
          </a:p>
          <a:p>
            <a:r>
              <a:rPr lang="en-US" altLang="ko-KR" sz="1200" dirty="0">
                <a:solidFill>
                  <a:schemeClr val="tx1"/>
                </a:solidFill>
              </a:rPr>
              <a:t>		</a:t>
            </a:r>
            <a:r>
              <a:rPr lang="en-US" altLang="ko-KR" sz="1200" dirty="0" err="1">
                <a:solidFill>
                  <a:schemeClr val="tx1"/>
                </a:solidFill>
              </a:rPr>
              <a:t>ol</a:t>
            </a:r>
            <a:r>
              <a:rPr lang="en-US" altLang="ko-KR" sz="1200" dirty="0">
                <a:solidFill>
                  <a:schemeClr val="tx1"/>
                </a:solidFill>
              </a:rPr>
              <a:t> {</a:t>
            </a:r>
          </a:p>
          <a:p>
            <a:r>
              <a:rPr lang="en-US" altLang="ko-KR" sz="1200" dirty="0">
                <a:solidFill>
                  <a:schemeClr val="tx1"/>
                </a:solidFill>
              </a:rPr>
              <a:t>			background: #6495ED;</a:t>
            </a:r>
          </a:p>
          <a:p>
            <a:r>
              <a:rPr lang="en-US" altLang="ko-KR" sz="1200" dirty="0">
                <a:solidFill>
                  <a:schemeClr val="tx1"/>
                </a:solidFill>
              </a:rPr>
              <a:t>			padding: 15px;   	}</a:t>
            </a:r>
          </a:p>
          <a:p>
            <a:r>
              <a:rPr lang="en-US" altLang="ko-KR" sz="1200" dirty="0">
                <a:solidFill>
                  <a:schemeClr val="tx1"/>
                </a:solidFill>
              </a:rPr>
              <a:t>		ul li {</a:t>
            </a:r>
          </a:p>
          <a:p>
            <a:r>
              <a:rPr lang="en-US" altLang="ko-KR" sz="1200" dirty="0">
                <a:solidFill>
                  <a:schemeClr val="tx1"/>
                </a:solidFill>
              </a:rPr>
              <a:t>			background: #DEB887;</a:t>
            </a:r>
          </a:p>
          <a:p>
            <a:r>
              <a:rPr lang="en-US" altLang="ko-KR" sz="1200" dirty="0">
                <a:solidFill>
                  <a:schemeClr val="tx1"/>
                </a:solidFill>
              </a:rPr>
              <a:t>			margin: 5px;   	}</a:t>
            </a:r>
          </a:p>
          <a:p>
            <a:r>
              <a:rPr lang="en-US" altLang="ko-KR" sz="1200" dirty="0">
                <a:solidFill>
                  <a:schemeClr val="tx1"/>
                </a:solidFill>
              </a:rPr>
              <a:t>		</a:t>
            </a:r>
            <a:r>
              <a:rPr lang="en-US" altLang="ko-KR" sz="1200" dirty="0" err="1">
                <a:solidFill>
                  <a:schemeClr val="tx1"/>
                </a:solidFill>
              </a:rPr>
              <a:t>ol</a:t>
            </a:r>
            <a:r>
              <a:rPr lang="en-US" altLang="ko-KR" sz="1200" dirty="0">
                <a:solidFill>
                  <a:schemeClr val="tx1"/>
                </a:solidFill>
              </a:rPr>
              <a:t> li {</a:t>
            </a:r>
          </a:p>
          <a:p>
            <a:r>
              <a:rPr lang="en-US" altLang="ko-KR" sz="1200" dirty="0">
                <a:solidFill>
                  <a:schemeClr val="tx1"/>
                </a:solidFill>
              </a:rPr>
              <a:t>			background: #00FFFF;</a:t>
            </a:r>
          </a:p>
          <a:p>
            <a:r>
              <a:rPr lang="en-US" altLang="ko-KR" sz="1200" dirty="0">
                <a:solidFill>
                  <a:schemeClr val="tx1"/>
                </a:solidFill>
              </a:rPr>
              <a:t>			margin-left: 15px;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ko-KR" altLang="en-US" sz="1200" dirty="0">
                <a:solidFill>
                  <a:schemeClr val="tx1"/>
                </a:solidFill>
              </a:rPr>
              <a:t>리스트 요소별 배경색 설정</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a:t>
            </a:r>
            <a:r>
              <a:rPr lang="ko-KR" altLang="en-US" sz="1200" dirty="0">
                <a:solidFill>
                  <a:schemeClr val="tx1"/>
                </a:solidFill>
              </a:rPr>
              <a:t>사과</a:t>
            </a:r>
            <a:r>
              <a:rPr lang="en-US" altLang="ko-KR" sz="1200" dirty="0">
                <a:solidFill>
                  <a:schemeClr val="tx1"/>
                </a:solidFill>
              </a:rPr>
              <a:t>&lt;/li&gt;  &lt;li&gt;</a:t>
            </a:r>
            <a:r>
              <a:rPr lang="ko-KR" altLang="en-US" sz="1200" dirty="0">
                <a:solidFill>
                  <a:schemeClr val="tx1"/>
                </a:solidFill>
              </a:rPr>
              <a:t>멜론</a:t>
            </a:r>
            <a:r>
              <a:rPr lang="en-US" altLang="ko-KR" sz="1200" dirty="0">
                <a:solidFill>
                  <a:schemeClr val="tx1"/>
                </a:solidFill>
              </a:rPr>
              <a:t>&lt;/li&gt;  &lt;li&gt;</a:t>
            </a:r>
            <a:r>
              <a:rPr lang="ko-KR" altLang="en-US" sz="1200" dirty="0">
                <a:solidFill>
                  <a:schemeClr val="tx1"/>
                </a:solidFill>
              </a:rPr>
              <a:t>바나나</a:t>
            </a:r>
            <a:r>
              <a:rPr lang="en-US" altLang="ko-KR" sz="1200" dirty="0">
                <a:solidFill>
                  <a:schemeClr val="tx1"/>
                </a:solidFill>
              </a:rPr>
              <a:t>&lt;/li&gt;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&gt;</a:t>
            </a:r>
          </a:p>
          <a:p>
            <a:r>
              <a:rPr lang="en-US" altLang="ko-KR" sz="1200" dirty="0">
                <a:solidFill>
                  <a:schemeClr val="tx1"/>
                </a:solidFill>
              </a:rPr>
              <a:t>		&lt;li&gt;</a:t>
            </a:r>
            <a:r>
              <a:rPr lang="ko-KR" altLang="en-US" sz="1200" dirty="0">
                <a:solidFill>
                  <a:schemeClr val="tx1"/>
                </a:solidFill>
              </a:rPr>
              <a:t>감자</a:t>
            </a:r>
            <a:r>
              <a:rPr lang="en-US" altLang="ko-KR" sz="1200" dirty="0">
                <a:solidFill>
                  <a:schemeClr val="tx1"/>
                </a:solidFill>
              </a:rPr>
              <a:t>&lt;/li&gt;  &lt;li&gt;</a:t>
            </a:r>
            <a:r>
              <a:rPr lang="ko-KR" altLang="en-US" sz="1200" dirty="0">
                <a:solidFill>
                  <a:schemeClr val="tx1"/>
                </a:solidFill>
              </a:rPr>
              <a:t>상추</a:t>
            </a:r>
            <a:r>
              <a:rPr lang="en-US" altLang="ko-KR" sz="1200" dirty="0">
                <a:solidFill>
                  <a:schemeClr val="tx1"/>
                </a:solidFill>
              </a:rPr>
              <a:t>&lt;/li&gt;  &lt;li&gt;</a:t>
            </a:r>
            <a:r>
              <a:rPr lang="ko-KR" altLang="en-US" sz="1200" dirty="0">
                <a:solidFill>
                  <a:schemeClr val="tx1"/>
                </a:solidFill>
              </a:rPr>
              <a:t>고구마</a:t>
            </a:r>
            <a:r>
              <a:rPr lang="en-US" altLang="ko-KR" sz="1200" dirty="0">
                <a:solidFill>
                  <a:schemeClr val="tx1"/>
                </a:solidFill>
              </a:rPr>
              <a:t>&lt;/li&gt;</a:t>
            </a:r>
          </a:p>
          <a:p>
            <a:r>
              <a:rPr lang="en-US" altLang="ko-KR" sz="1200" dirty="0">
                <a:solidFill>
                  <a:schemeClr val="tx1"/>
                </a:solidFill>
              </a:rPr>
              <a:t>	&lt;/</a:t>
            </a:r>
            <a:r>
              <a:rPr lang="en-US" altLang="ko-KR" sz="1200" dirty="0" err="1">
                <a:solidFill>
                  <a:schemeClr val="tx1"/>
                </a:solidFill>
              </a:rPr>
              <a:t>ol</a:t>
            </a:r>
            <a:r>
              <a:rPr lang="en-US" altLang="ko-KR" sz="1200" dirty="0">
                <a:solidFill>
                  <a:schemeClr val="tx1"/>
                </a:solidFill>
              </a:rPr>
              <a:t>&gt;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236542" y="1185333"/>
            <a:ext cx="465065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리스트에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순서가 없는 리스트</a:t>
            </a:r>
            <a:r>
              <a:rPr lang="en-US" altLang="ko-KR" sz="1200" dirty="0">
                <a:solidFill>
                  <a:schemeClr val="tx1"/>
                </a:solidFill>
              </a:rPr>
              <a:t>(unordered list)</a:t>
            </a:r>
          </a:p>
          <a:p>
            <a:r>
              <a:rPr lang="ko-KR" altLang="en-US" sz="1200" dirty="0">
                <a:solidFill>
                  <a:schemeClr val="tx1"/>
                </a:solidFill>
              </a:rPr>
              <a:t>순서가 있는 리스트</a:t>
            </a:r>
            <a:r>
              <a:rPr lang="en-US" altLang="ko-KR" sz="1200" dirty="0">
                <a:solidFill>
                  <a:schemeClr val="tx1"/>
                </a:solidFill>
              </a:rPr>
              <a:t>(ordered list)</a:t>
            </a:r>
          </a:p>
          <a:p>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list-style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list-style-type</a:t>
            </a:r>
          </a:p>
          <a:p>
            <a:r>
              <a:rPr lang="en-US" altLang="ko-KR" sz="1200" dirty="0">
                <a:solidFill>
                  <a:schemeClr val="tx1"/>
                </a:solidFill>
              </a:rPr>
              <a:t>2. list-style-image</a:t>
            </a:r>
          </a:p>
          <a:p>
            <a:r>
              <a:rPr lang="en-US" altLang="ko-KR" sz="1200" dirty="0">
                <a:solidFill>
                  <a:schemeClr val="tx1"/>
                </a:solidFill>
              </a:rPr>
              <a:t>3. list-style-position</a:t>
            </a:r>
          </a:p>
          <a:p>
            <a:br>
              <a:rPr lang="en-US" altLang="ko-KR" sz="1200" dirty="0">
                <a:solidFill>
                  <a:schemeClr val="tx1"/>
                </a:solidFill>
              </a:rPr>
            </a:br>
            <a:r>
              <a:rPr lang="ko-KR" altLang="en-US" sz="1200" b="1" dirty="0">
                <a:solidFill>
                  <a:schemeClr val="tx1"/>
                </a:solidFill>
              </a:rPr>
              <a:t>리스트에 배경색 적용</a:t>
            </a:r>
          </a:p>
          <a:p>
            <a:r>
              <a:rPr lang="en-US" altLang="ko-KR" sz="1200" dirty="0">
                <a:solidFill>
                  <a:schemeClr val="tx1"/>
                </a:solidFill>
              </a:rPr>
              <a:t>CSS</a:t>
            </a:r>
            <a:r>
              <a:rPr lang="ko-KR" altLang="en-US" sz="1200" dirty="0">
                <a:solidFill>
                  <a:schemeClr val="tx1"/>
                </a:solidFill>
              </a:rPr>
              <a:t>를 사용하면 리스트 전체 뿐만 아니라 리스트 요소별로도 각각의 배경색을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124</a:t>
            </a:fld>
            <a:endParaRPr lang="ko-KR" altLang="en-US" dirty="0"/>
          </a:p>
        </p:txBody>
      </p:sp>
    </p:spTree>
    <p:extLst>
      <p:ext uri="{BB962C8B-B14F-4D97-AF65-F5344CB8AC3E}">
        <p14:creationId xmlns:p14="http://schemas.microsoft.com/office/powerpoint/2010/main" val="29530668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테이블 </a:t>
            </a:r>
            <a:r>
              <a:rPr lang="en-US" altLang="ko-KR" sz="3200" dirty="0"/>
              <a:t>(border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2px solid orange;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&lt;h1&gt;border </a:t>
            </a:r>
            <a:r>
              <a:rPr lang="ko-KR" altLang="en-US" sz="1200" dirty="0">
                <a:solidFill>
                  <a:schemeClr val="tx1"/>
                </a:solidFill>
              </a:rPr>
              <a:t>속성을 이용한 테이블의 테두리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&lt;table&gt;</a:t>
            </a:r>
          </a:p>
          <a:p>
            <a:r>
              <a:rPr lang="en-US" altLang="ko-KR" sz="1200" dirty="0">
                <a:solidFill>
                  <a:schemeClr val="tx1"/>
                </a:solidFill>
              </a:rPr>
              <a:t>		&lt;tr&gt;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문어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고등어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다양한 형태의 테이블을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테이블에 다음 속성을 사용하여 </a:t>
            </a:r>
            <a:r>
              <a:rPr lang="en-US" altLang="ko-KR" sz="1200" dirty="0">
                <a:solidFill>
                  <a:schemeClr val="tx1"/>
                </a:solidFill>
              </a:rPr>
              <a:t>CSS </a:t>
            </a:r>
            <a:r>
              <a:rPr lang="ko-KR" altLang="en-US" sz="1200" dirty="0">
                <a:solidFill>
                  <a:schemeClr val="tx1"/>
                </a:solidFill>
              </a:rPr>
              <a:t>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a:t>
            </a:r>
          </a:p>
          <a:p>
            <a:r>
              <a:rPr lang="en-US" altLang="ko-KR" sz="1200" dirty="0">
                <a:solidFill>
                  <a:schemeClr val="tx1"/>
                </a:solidFill>
              </a:rPr>
              <a:t>2. border-collapse</a:t>
            </a:r>
          </a:p>
          <a:p>
            <a:r>
              <a:rPr lang="en-US" altLang="ko-KR" sz="1200" dirty="0">
                <a:solidFill>
                  <a:schemeClr val="tx1"/>
                </a:solidFill>
              </a:rPr>
              <a:t>3. border-spacing</a:t>
            </a:r>
          </a:p>
          <a:p>
            <a:r>
              <a:rPr lang="en-US" altLang="ko-KR" sz="1200" dirty="0">
                <a:solidFill>
                  <a:schemeClr val="tx1"/>
                </a:solidFill>
              </a:rPr>
              <a:t>4. text-align</a:t>
            </a:r>
          </a:p>
          <a:p>
            <a:r>
              <a:rPr lang="en-US" altLang="ko-KR" sz="1200" dirty="0">
                <a:solidFill>
                  <a:schemeClr val="tx1"/>
                </a:solidFill>
              </a:rPr>
              <a:t>5. vertical-align</a:t>
            </a:r>
          </a:p>
          <a:p>
            <a:endParaRPr lang="en-US" altLang="ko-KR" sz="1200" dirty="0">
              <a:solidFill>
                <a:schemeClr val="tx1"/>
              </a:solidFill>
            </a:endParaRPr>
          </a:p>
          <a:p>
            <a:r>
              <a:rPr lang="en-US" altLang="ko-KR" sz="1200" b="1" dirty="0">
                <a:solidFill>
                  <a:schemeClr val="tx1"/>
                </a:solidFill>
              </a:rPr>
              <a:t>border </a:t>
            </a:r>
            <a:r>
              <a:rPr lang="ko-KR" altLang="en-US" sz="1200" b="1" dirty="0">
                <a:solidFill>
                  <a:schemeClr val="tx1"/>
                </a:solidFill>
              </a:rPr>
              <a:t>속성</a:t>
            </a:r>
          </a:p>
          <a:p>
            <a:r>
              <a:rPr lang="en-US" altLang="ko-KR" sz="1200" dirty="0">
                <a:solidFill>
                  <a:schemeClr val="tx1"/>
                </a:solidFill>
              </a:rPr>
              <a:t>border </a:t>
            </a:r>
            <a:r>
              <a:rPr lang="ko-KR" altLang="en-US" sz="1200" dirty="0">
                <a:solidFill>
                  <a:schemeClr val="tx1"/>
                </a:solidFill>
              </a:rPr>
              <a:t>속성으로 테이블의 테두리</a:t>
            </a:r>
            <a:r>
              <a:rPr lang="en-US" altLang="ko-KR" sz="1200" dirty="0">
                <a:solidFill>
                  <a:schemeClr val="tx1"/>
                </a:solidFill>
              </a:rPr>
              <a:t>(border)</a:t>
            </a:r>
            <a:r>
              <a:rPr lang="ko-KR" altLang="en-US" sz="1200" dirty="0">
                <a:solidFill>
                  <a:schemeClr val="tx1"/>
                </a:solidFill>
              </a:rPr>
              <a:t>를 설정할 수 있습니다</a:t>
            </a:r>
            <a:r>
              <a:rPr lang="en-US" altLang="ko-KR" sz="1200" dirty="0">
                <a:solidFill>
                  <a:schemeClr val="tx1"/>
                </a:solidFill>
              </a:rPr>
              <a:t>.</a:t>
            </a:r>
          </a:p>
          <a:p>
            <a:r>
              <a:rPr lang="ko-KR" altLang="en-US" sz="1200" dirty="0">
                <a:solidFill>
                  <a:schemeClr val="tx1"/>
                </a:solidFill>
              </a:rPr>
              <a:t>이 속성을 명시하지 않으면 해당 테이블은 기본 설정으로 빈 테두리를 가지게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125</a:t>
            </a:fld>
            <a:endParaRPr lang="ko-KR" altLang="en-US" dirty="0"/>
          </a:p>
        </p:txBody>
      </p:sp>
    </p:spTree>
    <p:extLst>
      <p:ext uri="{BB962C8B-B14F-4D97-AF65-F5344CB8AC3E}">
        <p14:creationId xmlns:p14="http://schemas.microsoft.com/office/powerpoint/2010/main" val="23622124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테이블 </a:t>
            </a:r>
            <a:r>
              <a:rPr lang="en-US" altLang="ko-KR" sz="3200" dirty="0"/>
              <a:t>(border-collapse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2px solid orange; }</a:t>
            </a:r>
          </a:p>
          <a:p>
            <a:r>
              <a:rPr lang="en-US" altLang="ko-KR" sz="1200" dirty="0">
                <a:solidFill>
                  <a:schemeClr val="tx1"/>
                </a:solidFill>
              </a:rPr>
              <a:t>		table { border-collapse: collapse;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&lt;h1&gt;border-collapse </a:t>
            </a:r>
            <a:r>
              <a:rPr lang="ko-KR" altLang="en-US" sz="1200" dirty="0">
                <a:solidFill>
                  <a:schemeClr val="tx1"/>
                </a:solidFill>
              </a:rPr>
              <a:t>속성을 이용한 테이블의 테두리 설정</a:t>
            </a:r>
            <a:r>
              <a:rPr lang="en-US" altLang="ko-KR" sz="1200" dirty="0">
                <a:solidFill>
                  <a:schemeClr val="tx1"/>
                </a:solidFill>
              </a:rPr>
              <a:t>&lt;/h1&gt;</a:t>
            </a:r>
          </a:p>
          <a:p>
            <a:r>
              <a:rPr lang="en-US" altLang="ko-KR" sz="1200" dirty="0">
                <a:solidFill>
                  <a:schemeClr val="tx1"/>
                </a:solidFill>
              </a:rPr>
              <a:t>	&lt;table&gt;</a:t>
            </a:r>
          </a:p>
          <a:p>
            <a:r>
              <a:rPr lang="en-US" altLang="ko-KR" sz="1200" dirty="0">
                <a:solidFill>
                  <a:schemeClr val="tx1"/>
                </a:solidFill>
              </a:rPr>
              <a:t>		&lt;tr&gt;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문어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고등어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다양한 형태의 테이블을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테이블에 다음 속성을 사용하여 </a:t>
            </a:r>
            <a:r>
              <a:rPr lang="en-US" altLang="ko-KR" sz="1200" dirty="0">
                <a:solidFill>
                  <a:schemeClr val="tx1"/>
                </a:solidFill>
              </a:rPr>
              <a:t>CSS </a:t>
            </a:r>
            <a:r>
              <a:rPr lang="ko-KR" altLang="en-US" sz="1200" dirty="0">
                <a:solidFill>
                  <a:schemeClr val="tx1"/>
                </a:solidFill>
              </a:rPr>
              <a:t>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a:t>
            </a:r>
          </a:p>
          <a:p>
            <a:r>
              <a:rPr lang="en-US" altLang="ko-KR" sz="1200" dirty="0">
                <a:solidFill>
                  <a:schemeClr val="tx1"/>
                </a:solidFill>
              </a:rPr>
              <a:t>2. border-collapse</a:t>
            </a:r>
          </a:p>
          <a:p>
            <a:r>
              <a:rPr lang="en-US" altLang="ko-KR" sz="1200" dirty="0">
                <a:solidFill>
                  <a:schemeClr val="tx1"/>
                </a:solidFill>
              </a:rPr>
              <a:t>3. border-spacing</a:t>
            </a:r>
          </a:p>
          <a:p>
            <a:r>
              <a:rPr lang="en-US" altLang="ko-KR" sz="1200" dirty="0">
                <a:solidFill>
                  <a:schemeClr val="tx1"/>
                </a:solidFill>
              </a:rPr>
              <a:t>4. text-align</a:t>
            </a:r>
          </a:p>
          <a:p>
            <a:r>
              <a:rPr lang="en-US" altLang="ko-KR" sz="1200" dirty="0">
                <a:solidFill>
                  <a:schemeClr val="tx1"/>
                </a:solidFill>
              </a:rPr>
              <a:t>5. vertical-align</a:t>
            </a:r>
          </a:p>
          <a:p>
            <a:endParaRPr lang="en-US" altLang="ko-KR" sz="1200" dirty="0">
              <a:solidFill>
                <a:schemeClr val="tx1"/>
              </a:solidFill>
            </a:endParaRPr>
          </a:p>
          <a:p>
            <a:r>
              <a:rPr lang="en-US" altLang="ko-KR" sz="1200" b="1" dirty="0">
                <a:solidFill>
                  <a:schemeClr val="tx1"/>
                </a:solidFill>
              </a:rPr>
              <a:t>border-collapse </a:t>
            </a:r>
            <a:r>
              <a:rPr lang="ko-KR" altLang="en-US" sz="1200" b="1" dirty="0">
                <a:solidFill>
                  <a:schemeClr val="tx1"/>
                </a:solidFill>
              </a:rPr>
              <a:t>속성</a:t>
            </a:r>
          </a:p>
          <a:p>
            <a:r>
              <a:rPr lang="en-US" altLang="ko-KR" sz="1200" dirty="0">
                <a:solidFill>
                  <a:schemeClr val="tx1"/>
                </a:solidFill>
              </a:rPr>
              <a:t>border-collapse </a:t>
            </a:r>
            <a:r>
              <a:rPr lang="ko-KR" altLang="en-US" sz="1200" dirty="0">
                <a:solidFill>
                  <a:schemeClr val="tx1"/>
                </a:solidFill>
              </a:rPr>
              <a:t>속성값을 </a:t>
            </a:r>
            <a:r>
              <a:rPr lang="en-US" altLang="ko-KR" sz="1200" dirty="0">
                <a:solidFill>
                  <a:schemeClr val="tx1"/>
                </a:solidFill>
              </a:rPr>
              <a:t>collapse</a:t>
            </a:r>
            <a:r>
              <a:rPr lang="ko-KR" altLang="en-US" sz="1200" dirty="0">
                <a:solidFill>
                  <a:schemeClr val="tx1"/>
                </a:solidFill>
              </a:rPr>
              <a:t>로 설정하면 해당 테이블의 테두리는 한 줄로 표현됩니다</a:t>
            </a:r>
            <a:r>
              <a:rPr lang="en-US" altLang="ko-KR" sz="1200" dirty="0">
                <a:solidFill>
                  <a:schemeClr val="tx1"/>
                </a:solidFill>
              </a:rPr>
              <a:t>.</a:t>
            </a:r>
          </a:p>
          <a:p>
            <a:r>
              <a:rPr lang="ko-KR" altLang="en-US" sz="1200" dirty="0">
                <a:solidFill>
                  <a:schemeClr val="tx1"/>
                </a:solidFill>
              </a:rPr>
              <a:t>이 속성을 명시하지 않으면 해당 테이블은 기본 설정으로 테이블 요소별 테두리를 모두 표현하게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126</a:t>
            </a:fld>
            <a:endParaRPr lang="ko-KR" altLang="en-US" dirty="0"/>
          </a:p>
        </p:txBody>
      </p:sp>
    </p:spTree>
    <p:extLst>
      <p:ext uri="{BB962C8B-B14F-4D97-AF65-F5344CB8AC3E}">
        <p14:creationId xmlns:p14="http://schemas.microsoft.com/office/powerpoint/2010/main" val="36960406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테이블 </a:t>
            </a:r>
            <a:r>
              <a:rPr lang="en-US" altLang="ko-KR" sz="3200" dirty="0"/>
              <a:t>(border-spacing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8534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1px solid black; }</a:t>
            </a:r>
          </a:p>
          <a:p>
            <a:r>
              <a:rPr lang="en-US" altLang="ko-KR" sz="1200" dirty="0">
                <a:solidFill>
                  <a:schemeClr val="tx1"/>
                </a:solidFill>
              </a:rPr>
              <a:t>		table {</a:t>
            </a:r>
          </a:p>
          <a:p>
            <a:r>
              <a:rPr lang="en-US" altLang="ko-KR" sz="1200" dirty="0">
                <a:solidFill>
                  <a:schemeClr val="tx1"/>
                </a:solidFill>
              </a:rPr>
              <a:t>			width: 100%;</a:t>
            </a:r>
          </a:p>
          <a:p>
            <a:r>
              <a:rPr lang="en-US" altLang="ko-KR" sz="1200" dirty="0">
                <a:solidFill>
                  <a:schemeClr val="tx1"/>
                </a:solidFill>
              </a:rPr>
              <a:t>			border-collapse: </a:t>
            </a:r>
            <a:r>
              <a:rPr lang="en-US" altLang="ko-KR" sz="1200" dirty="0" err="1">
                <a:solidFill>
                  <a:schemeClr val="tx1"/>
                </a:solidFill>
              </a:rPr>
              <a:t>seperate</a:t>
            </a:r>
            <a:r>
              <a:rPr lang="en-US" altLang="ko-KR" sz="1200" dirty="0">
                <a:solidFill>
                  <a:schemeClr val="tx1"/>
                </a:solidFill>
              </a:rPr>
              <a:t>;</a:t>
            </a:r>
          </a:p>
          <a:p>
            <a:r>
              <a:rPr lang="en-US" altLang="ko-KR" sz="1200" dirty="0">
                <a:solidFill>
                  <a:schemeClr val="tx1"/>
                </a:solidFill>
              </a:rPr>
              <a:t>			border-spacing: 20px 30px;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&lt;h1&gt;border-spacing </a:t>
            </a:r>
            <a:r>
              <a:rPr lang="ko-KR" altLang="en-US" sz="1200" dirty="0">
                <a:solidFill>
                  <a:schemeClr val="tx1"/>
                </a:solidFill>
              </a:rPr>
              <a:t>속성을 이용한 테이블의 여백 설정</a:t>
            </a:r>
            <a:r>
              <a:rPr lang="en-US" altLang="ko-KR" sz="1200" dirty="0">
                <a:solidFill>
                  <a:schemeClr val="tx1"/>
                </a:solidFill>
              </a:rPr>
              <a:t>&lt;/h1&gt;</a:t>
            </a:r>
          </a:p>
          <a:p>
            <a:r>
              <a:rPr lang="en-US" altLang="ko-KR" sz="1200" dirty="0">
                <a:solidFill>
                  <a:schemeClr val="tx1"/>
                </a:solidFill>
              </a:rPr>
              <a:t>	&lt;table&gt;</a:t>
            </a:r>
          </a:p>
          <a:p>
            <a:r>
              <a:rPr lang="en-US" altLang="ko-KR" sz="1200" dirty="0">
                <a:solidFill>
                  <a:schemeClr val="tx1"/>
                </a:solidFill>
              </a:rPr>
              <a:t>	     &lt;tr&gt;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 &lt;td&gt;</a:t>
            </a:r>
            <a:r>
              <a:rPr lang="ko-KR" altLang="en-US" sz="1200" dirty="0">
                <a:solidFill>
                  <a:schemeClr val="tx1"/>
                </a:solidFill>
              </a:rPr>
              <a:t>문어</a:t>
            </a:r>
            <a:r>
              <a:rPr lang="en-US" altLang="ko-KR" sz="1200" dirty="0">
                <a:solidFill>
                  <a:schemeClr val="tx1"/>
                </a:solidFill>
              </a:rPr>
              <a:t>&lt;/td&gt;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 &lt;td&gt;</a:t>
            </a:r>
            <a:r>
              <a:rPr lang="ko-KR" altLang="en-US" sz="1200" dirty="0">
                <a:solidFill>
                  <a:schemeClr val="tx1"/>
                </a:solidFill>
              </a:rPr>
              <a:t>고등어</a:t>
            </a:r>
            <a:r>
              <a:rPr lang="en-US" altLang="ko-KR" sz="1200" dirty="0">
                <a:solidFill>
                  <a:schemeClr val="tx1"/>
                </a:solidFill>
              </a:rPr>
              <a:t>&lt;/td&gt;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290262" y="1185333"/>
            <a:ext cx="459693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다양한 형태의 테이블을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테이블에 다음 속성을 사용하여 </a:t>
            </a:r>
            <a:r>
              <a:rPr lang="en-US" altLang="ko-KR" sz="1200" dirty="0">
                <a:solidFill>
                  <a:schemeClr val="tx1"/>
                </a:solidFill>
              </a:rPr>
              <a:t>CSS </a:t>
            </a:r>
            <a:r>
              <a:rPr lang="ko-KR" altLang="en-US" sz="1200" dirty="0">
                <a:solidFill>
                  <a:schemeClr val="tx1"/>
                </a:solidFill>
              </a:rPr>
              <a:t>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a:t>
            </a:r>
          </a:p>
          <a:p>
            <a:r>
              <a:rPr lang="en-US" altLang="ko-KR" sz="1200" dirty="0">
                <a:solidFill>
                  <a:schemeClr val="tx1"/>
                </a:solidFill>
              </a:rPr>
              <a:t>2. border-collapse</a:t>
            </a:r>
          </a:p>
          <a:p>
            <a:r>
              <a:rPr lang="en-US" altLang="ko-KR" sz="1200" dirty="0">
                <a:solidFill>
                  <a:schemeClr val="tx1"/>
                </a:solidFill>
              </a:rPr>
              <a:t>3. border-spacing</a:t>
            </a:r>
          </a:p>
          <a:p>
            <a:r>
              <a:rPr lang="en-US" altLang="ko-KR" sz="1200" dirty="0">
                <a:solidFill>
                  <a:schemeClr val="tx1"/>
                </a:solidFill>
              </a:rPr>
              <a:t>4. text-align</a:t>
            </a:r>
          </a:p>
          <a:p>
            <a:r>
              <a:rPr lang="en-US" altLang="ko-KR" sz="1200" dirty="0">
                <a:solidFill>
                  <a:schemeClr val="tx1"/>
                </a:solidFill>
              </a:rPr>
              <a:t>5. vertical-align</a:t>
            </a:r>
          </a:p>
          <a:p>
            <a:endParaRPr lang="en-US" altLang="ko-KR" sz="1200" dirty="0">
              <a:solidFill>
                <a:schemeClr val="tx1"/>
              </a:solidFill>
            </a:endParaRPr>
          </a:p>
          <a:p>
            <a:r>
              <a:rPr lang="en-US" altLang="ko-KR" sz="1200" b="1" dirty="0">
                <a:solidFill>
                  <a:schemeClr val="tx1"/>
                </a:solidFill>
              </a:rPr>
              <a:t>border-spacing </a:t>
            </a:r>
            <a:r>
              <a:rPr lang="ko-KR" altLang="en-US" sz="1200" b="1" dirty="0">
                <a:solidFill>
                  <a:schemeClr val="tx1"/>
                </a:solidFill>
              </a:rPr>
              <a:t>속성</a:t>
            </a:r>
          </a:p>
          <a:p>
            <a:r>
              <a:rPr lang="en-US" altLang="ko-KR" sz="1200" dirty="0">
                <a:solidFill>
                  <a:schemeClr val="tx1"/>
                </a:solidFill>
              </a:rPr>
              <a:t>border-spacing </a:t>
            </a:r>
            <a:r>
              <a:rPr lang="ko-KR" altLang="en-US" sz="1200" dirty="0">
                <a:solidFill>
                  <a:schemeClr val="tx1"/>
                </a:solidFill>
              </a:rPr>
              <a:t>속성은 테이블 요소</a:t>
            </a:r>
            <a:r>
              <a:rPr lang="en-US" altLang="ko-KR" sz="1200" dirty="0">
                <a:solidFill>
                  <a:schemeClr val="tx1"/>
                </a:solidFill>
              </a:rPr>
              <a:t>(</a:t>
            </a:r>
            <a:r>
              <a:rPr lang="en-US" altLang="ko-KR" sz="1200" dirty="0" err="1">
                <a:solidFill>
                  <a:schemeClr val="tx1"/>
                </a:solidFill>
              </a:rPr>
              <a:t>th</a:t>
            </a:r>
            <a:r>
              <a:rPr lang="en-US" altLang="ko-KR" sz="1200" dirty="0">
                <a:solidFill>
                  <a:schemeClr val="tx1"/>
                </a:solidFill>
              </a:rPr>
              <a:t>, td)</a:t>
            </a:r>
            <a:r>
              <a:rPr lang="ko-KR" altLang="en-US" sz="1200" dirty="0">
                <a:solidFill>
                  <a:schemeClr val="tx1"/>
                </a:solidFill>
              </a:rPr>
              <a:t>간의 여백을 설정해 줍니다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127</a:t>
            </a:fld>
            <a:endParaRPr lang="ko-KR" altLang="en-US" dirty="0"/>
          </a:p>
        </p:txBody>
      </p:sp>
    </p:spTree>
    <p:extLst>
      <p:ext uri="{BB962C8B-B14F-4D97-AF65-F5344CB8AC3E}">
        <p14:creationId xmlns:p14="http://schemas.microsoft.com/office/powerpoint/2010/main" val="7824013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테이블 </a:t>
            </a:r>
            <a:r>
              <a:rPr lang="en-US" altLang="ko-KR" sz="3200" dirty="0"/>
              <a:t>(text-align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589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1px solid black; }</a:t>
            </a:r>
          </a:p>
          <a:p>
            <a:r>
              <a:rPr lang="en-US" altLang="ko-KR" sz="1200" dirty="0">
                <a:solidFill>
                  <a:schemeClr val="tx1"/>
                </a:solidFill>
              </a:rPr>
              <a:t>		table {</a:t>
            </a:r>
          </a:p>
          <a:p>
            <a:r>
              <a:rPr lang="en-US" altLang="ko-KR" sz="1200" dirty="0">
                <a:solidFill>
                  <a:schemeClr val="tx1"/>
                </a:solidFill>
              </a:rPr>
              <a:t>			border-collapse: collapse;</a:t>
            </a:r>
          </a:p>
          <a:p>
            <a:r>
              <a:rPr lang="en-US" altLang="ko-KR" sz="1200" dirty="0">
                <a:solidFill>
                  <a:schemeClr val="tx1"/>
                </a:solidFill>
              </a:rPr>
              <a:t>			width: 100%; 	}</a:t>
            </a:r>
          </a:p>
          <a:p>
            <a:r>
              <a:rPr lang="en-US" altLang="ko-KR" sz="1200" dirty="0">
                <a:solidFill>
                  <a:schemeClr val="tx1"/>
                </a:solidFill>
              </a:rPr>
              <a:t>		</a:t>
            </a:r>
            <a:r>
              <a:rPr lang="en-US" altLang="ko-KR" sz="1200" dirty="0" err="1">
                <a:solidFill>
                  <a:schemeClr val="tx1"/>
                </a:solidFill>
              </a:rPr>
              <a:t>th</a:t>
            </a:r>
            <a:r>
              <a:rPr lang="en-US" altLang="ko-KR" sz="1200" dirty="0">
                <a:solidFill>
                  <a:schemeClr val="tx1"/>
                </a:solidFill>
              </a:rPr>
              <a:t> { text-align: left; }</a:t>
            </a:r>
          </a:p>
          <a:p>
            <a:r>
              <a:rPr lang="en-US" altLang="ko-KR" sz="1200" dirty="0">
                <a:solidFill>
                  <a:schemeClr val="tx1"/>
                </a:solidFill>
              </a:rPr>
              <a:t>		td { text-align: center;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&lt;h1&gt;text-align </a:t>
            </a:r>
            <a:r>
              <a:rPr lang="ko-KR" altLang="en-US" sz="1200" dirty="0">
                <a:solidFill>
                  <a:schemeClr val="tx1"/>
                </a:solidFill>
              </a:rPr>
              <a:t>속성을 이용한 테이블의 수평 정렬</a:t>
            </a:r>
            <a:r>
              <a:rPr lang="en-US" altLang="ko-KR" sz="1200" dirty="0">
                <a:solidFill>
                  <a:schemeClr val="tx1"/>
                </a:solidFill>
              </a:rPr>
              <a:t>&lt;/h1&gt;</a:t>
            </a:r>
          </a:p>
          <a:p>
            <a:r>
              <a:rPr lang="en-US" altLang="ko-KR" sz="1200" dirty="0">
                <a:solidFill>
                  <a:schemeClr val="tx1"/>
                </a:solidFill>
              </a:rPr>
              <a:t>	&lt;table&gt;</a:t>
            </a:r>
          </a:p>
          <a:p>
            <a:r>
              <a:rPr lang="en-US" altLang="ko-KR" sz="1200" dirty="0">
                <a:solidFill>
                  <a:schemeClr val="tx1"/>
                </a:solidFill>
              </a:rPr>
              <a:t>  	     &lt;tr&gt;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   &lt;td&gt;</a:t>
            </a:r>
            <a:r>
              <a:rPr lang="ko-KR" altLang="en-US" sz="1200" dirty="0">
                <a:solidFill>
                  <a:schemeClr val="tx1"/>
                </a:solidFill>
              </a:rPr>
              <a:t>문어</a:t>
            </a:r>
            <a:r>
              <a:rPr lang="en-US" altLang="ko-KR" sz="1200" dirty="0">
                <a:solidFill>
                  <a:schemeClr val="tx1"/>
                </a:solidFill>
              </a:rPr>
              <a:t>&lt;/td&gt;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   &lt;td&gt;</a:t>
            </a:r>
            <a:r>
              <a:rPr lang="ko-KR" altLang="en-US" sz="1200" dirty="0">
                <a:solidFill>
                  <a:schemeClr val="tx1"/>
                </a:solidFill>
              </a:rPr>
              <a:t>고등어</a:t>
            </a:r>
            <a:r>
              <a:rPr lang="en-US" altLang="ko-KR" sz="1200" dirty="0">
                <a:solidFill>
                  <a:schemeClr val="tx1"/>
                </a:solidFill>
              </a:rPr>
              <a:t>&lt;/td&gt;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	&lt;p&gt;</a:t>
            </a:r>
            <a:r>
              <a:rPr lang="en-US" altLang="ko-KR" sz="1200" dirty="0" err="1">
                <a:solidFill>
                  <a:schemeClr val="tx1"/>
                </a:solidFill>
              </a:rPr>
              <a:t>th</a:t>
            </a:r>
            <a:r>
              <a:rPr lang="en-US" altLang="ko-KR" sz="1200" dirty="0">
                <a:solidFill>
                  <a:schemeClr val="tx1"/>
                </a:solidFill>
              </a:rPr>
              <a:t> </a:t>
            </a:r>
            <a:r>
              <a:rPr lang="ko-KR" altLang="en-US" sz="1200" dirty="0">
                <a:solidFill>
                  <a:schemeClr val="tx1"/>
                </a:solidFill>
              </a:rPr>
              <a:t>태그 내부는 가운데 정렬이</a:t>
            </a:r>
            <a:r>
              <a:rPr lang="en-US" altLang="ko-KR" sz="1200" dirty="0">
                <a:solidFill>
                  <a:schemeClr val="tx1"/>
                </a:solidFill>
              </a:rPr>
              <a:t>, td </a:t>
            </a:r>
            <a:r>
              <a:rPr lang="ko-KR" altLang="en-US" sz="1200" dirty="0">
                <a:solidFill>
                  <a:schemeClr val="tx1"/>
                </a:solidFill>
              </a:rPr>
              <a:t>태그 내부는 왼쪽 정렬이 기본 설정입니다</a:t>
            </a:r>
            <a:r>
              <a:rPr lang="en-US" altLang="ko-KR" sz="1200" dirty="0">
                <a:solidFill>
                  <a:schemeClr val="tx1"/>
                </a:solidFill>
              </a:rPr>
              <a:t>.&lt;/p&gt;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025" y="1185333"/>
            <a:ext cx="40981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다양한 형태의 테이블을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테이블에 다음 속성을 사용하여 </a:t>
            </a:r>
            <a:r>
              <a:rPr lang="en-US" altLang="ko-KR" sz="1200" dirty="0">
                <a:solidFill>
                  <a:schemeClr val="tx1"/>
                </a:solidFill>
              </a:rPr>
              <a:t>CSS </a:t>
            </a:r>
            <a:r>
              <a:rPr lang="ko-KR" altLang="en-US" sz="1200" dirty="0">
                <a:solidFill>
                  <a:schemeClr val="tx1"/>
                </a:solidFill>
              </a:rPr>
              <a:t>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a:t>
            </a:r>
          </a:p>
          <a:p>
            <a:r>
              <a:rPr lang="en-US" altLang="ko-KR" sz="1200" dirty="0">
                <a:solidFill>
                  <a:schemeClr val="tx1"/>
                </a:solidFill>
              </a:rPr>
              <a:t>2. border-collapse</a:t>
            </a:r>
          </a:p>
          <a:p>
            <a:r>
              <a:rPr lang="en-US" altLang="ko-KR" sz="1200" dirty="0">
                <a:solidFill>
                  <a:schemeClr val="tx1"/>
                </a:solidFill>
              </a:rPr>
              <a:t>3. border-spacing</a:t>
            </a:r>
          </a:p>
          <a:p>
            <a:r>
              <a:rPr lang="en-US" altLang="ko-KR" sz="1200" dirty="0">
                <a:solidFill>
                  <a:schemeClr val="tx1"/>
                </a:solidFill>
              </a:rPr>
              <a:t>4. text-align</a:t>
            </a:r>
          </a:p>
          <a:p>
            <a:r>
              <a:rPr lang="en-US" altLang="ko-KR" sz="1200" dirty="0">
                <a:solidFill>
                  <a:schemeClr val="tx1"/>
                </a:solidFill>
              </a:rPr>
              <a:t>5. vertical-align</a:t>
            </a:r>
          </a:p>
          <a:p>
            <a:endParaRPr lang="en-US" altLang="ko-KR" sz="1200" dirty="0">
              <a:solidFill>
                <a:schemeClr val="tx1"/>
              </a:solidFill>
            </a:endParaRPr>
          </a:p>
          <a:p>
            <a:r>
              <a:rPr lang="en-US" altLang="ko-KR" sz="1200" b="1" dirty="0">
                <a:solidFill>
                  <a:schemeClr val="tx1"/>
                </a:solidFill>
              </a:rPr>
              <a:t>text-align </a:t>
            </a:r>
            <a:r>
              <a:rPr lang="ko-KR" altLang="en-US" sz="1200" b="1" dirty="0">
                <a:solidFill>
                  <a:schemeClr val="tx1"/>
                </a:solidFill>
              </a:rPr>
              <a:t>속성</a:t>
            </a:r>
          </a:p>
          <a:p>
            <a:r>
              <a:rPr lang="en-US" altLang="ko-KR" sz="1200" dirty="0">
                <a:solidFill>
                  <a:schemeClr val="tx1"/>
                </a:solidFill>
              </a:rPr>
              <a:t>text-align </a:t>
            </a:r>
            <a:r>
              <a:rPr lang="ko-KR" altLang="en-US" sz="1200" dirty="0">
                <a:solidFill>
                  <a:schemeClr val="tx1"/>
                </a:solidFill>
              </a:rPr>
              <a:t>속성은 테이블 요소</a:t>
            </a:r>
            <a:r>
              <a:rPr lang="en-US" altLang="ko-KR" sz="1200" dirty="0">
                <a:solidFill>
                  <a:schemeClr val="tx1"/>
                </a:solidFill>
              </a:rPr>
              <a:t>(</a:t>
            </a:r>
            <a:r>
              <a:rPr lang="en-US" altLang="ko-KR" sz="1200" dirty="0" err="1">
                <a:solidFill>
                  <a:schemeClr val="tx1"/>
                </a:solidFill>
              </a:rPr>
              <a:t>th</a:t>
            </a:r>
            <a:r>
              <a:rPr lang="en-US" altLang="ko-KR" sz="1200" dirty="0">
                <a:solidFill>
                  <a:schemeClr val="tx1"/>
                </a:solidFill>
              </a:rPr>
              <a:t>, td) </a:t>
            </a:r>
            <a:r>
              <a:rPr lang="ko-KR" altLang="en-US" sz="1200" dirty="0">
                <a:solidFill>
                  <a:schemeClr val="tx1"/>
                </a:solidFill>
              </a:rPr>
              <a:t>내부에서 텍스트의 수평 방향 정렬을 설정합니다</a:t>
            </a:r>
            <a:r>
              <a:rPr lang="en-US" altLang="ko-KR" sz="1200" dirty="0">
                <a:solidFill>
                  <a:schemeClr val="tx1"/>
                </a:solidFill>
              </a:rPr>
              <a:t>.</a:t>
            </a:r>
          </a:p>
          <a:p>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태그 내부는 가운데 정렬이</a:t>
            </a:r>
            <a:r>
              <a:rPr lang="en-US" altLang="ko-KR" sz="1200" dirty="0">
                <a:solidFill>
                  <a:schemeClr val="tx1"/>
                </a:solidFill>
              </a:rPr>
              <a:t>, &lt;td&gt;</a:t>
            </a:r>
            <a:r>
              <a:rPr lang="ko-KR" altLang="en-US" sz="1200" dirty="0">
                <a:solidFill>
                  <a:schemeClr val="tx1"/>
                </a:solidFill>
              </a:rPr>
              <a:t>태그 내부는 왼쪽 정렬이 기본 설정입니다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128</a:t>
            </a:fld>
            <a:endParaRPr lang="ko-KR" altLang="en-US" dirty="0"/>
          </a:p>
        </p:txBody>
      </p:sp>
    </p:spTree>
    <p:extLst>
      <p:ext uri="{BB962C8B-B14F-4D97-AF65-F5344CB8AC3E}">
        <p14:creationId xmlns:p14="http://schemas.microsoft.com/office/powerpoint/2010/main" val="5017215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테이블 </a:t>
            </a:r>
            <a:r>
              <a:rPr lang="en-US" altLang="ko-KR" sz="3200" dirty="0"/>
              <a:t>(vertical-align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589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Lists&lt;/title&gt;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1px solid black; }</a:t>
            </a:r>
          </a:p>
          <a:p>
            <a:r>
              <a:rPr lang="en-US" altLang="ko-KR" sz="1200" dirty="0">
                <a:solidFill>
                  <a:schemeClr val="tx1"/>
                </a:solidFill>
              </a:rPr>
              <a:t>		table {	border-collapse: collapse;</a:t>
            </a:r>
          </a:p>
          <a:p>
            <a:r>
              <a:rPr lang="en-US" altLang="ko-KR" sz="1200" dirty="0">
                <a:solidFill>
                  <a:schemeClr val="tx1"/>
                </a:solidFill>
              </a:rPr>
              <a:t>			width: 100%; 	}</a:t>
            </a:r>
          </a:p>
          <a:p>
            <a:r>
              <a:rPr lang="en-US" altLang="ko-KR" sz="1200" dirty="0">
                <a:solidFill>
                  <a:schemeClr val="tx1"/>
                </a:solidFill>
              </a:rPr>
              <a:t>		</a:t>
            </a:r>
            <a:r>
              <a:rPr lang="en-US" altLang="ko-KR" sz="1200" dirty="0" err="1">
                <a:solidFill>
                  <a:schemeClr val="tx1"/>
                </a:solidFill>
              </a:rPr>
              <a:t>th</a:t>
            </a:r>
            <a:r>
              <a:rPr lang="en-US" altLang="ko-KR" sz="1200" dirty="0">
                <a:solidFill>
                  <a:schemeClr val="tx1"/>
                </a:solidFill>
              </a:rPr>
              <a:t> {	vertical-align: top;</a:t>
            </a:r>
          </a:p>
          <a:p>
            <a:r>
              <a:rPr lang="en-US" altLang="ko-KR" sz="1200" dirty="0">
                <a:solidFill>
                  <a:schemeClr val="tx1"/>
                </a:solidFill>
              </a:rPr>
              <a:t>			height: 50px; 	}</a:t>
            </a:r>
          </a:p>
          <a:p>
            <a:r>
              <a:rPr lang="en-US" altLang="ko-KR" sz="1200" dirty="0">
                <a:solidFill>
                  <a:schemeClr val="tx1"/>
                </a:solidFill>
              </a:rPr>
              <a:t>		td {	vertical-align: bottom;</a:t>
            </a:r>
          </a:p>
          <a:p>
            <a:r>
              <a:rPr lang="en-US" altLang="ko-KR" sz="1200" dirty="0">
                <a:solidFill>
                  <a:schemeClr val="tx1"/>
                </a:solidFill>
              </a:rPr>
              <a:t>			height: 50px;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&lt;h1&gt;vertical-align </a:t>
            </a:r>
            <a:r>
              <a:rPr lang="ko-KR" altLang="en-US" sz="1200" dirty="0">
                <a:solidFill>
                  <a:schemeClr val="tx1"/>
                </a:solidFill>
              </a:rPr>
              <a:t>속성을 이용한 테이블의 수직 정렬</a:t>
            </a:r>
            <a:r>
              <a:rPr lang="en-US" altLang="ko-KR" sz="1200" dirty="0">
                <a:solidFill>
                  <a:schemeClr val="tx1"/>
                </a:solidFill>
              </a:rPr>
              <a:t>&lt;/h1&gt;</a:t>
            </a:r>
          </a:p>
          <a:p>
            <a:r>
              <a:rPr lang="en-US" altLang="ko-KR" sz="1200" dirty="0">
                <a:solidFill>
                  <a:schemeClr val="tx1"/>
                </a:solidFill>
              </a:rPr>
              <a:t>	&lt;table&gt;</a:t>
            </a:r>
          </a:p>
          <a:p>
            <a:r>
              <a:rPr lang="en-US" altLang="ko-KR" sz="1200" dirty="0">
                <a:solidFill>
                  <a:schemeClr val="tx1"/>
                </a:solidFill>
              </a:rPr>
              <a:t>  	     &lt;tr&gt;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   &lt;td&gt;</a:t>
            </a:r>
            <a:r>
              <a:rPr lang="ko-KR" altLang="en-US" sz="1200" dirty="0">
                <a:solidFill>
                  <a:schemeClr val="tx1"/>
                </a:solidFill>
              </a:rPr>
              <a:t>문어</a:t>
            </a:r>
            <a:r>
              <a:rPr lang="en-US" altLang="ko-KR" sz="1200" dirty="0">
                <a:solidFill>
                  <a:schemeClr val="tx1"/>
                </a:solidFill>
              </a:rPr>
              <a:t>&lt;/td&gt;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   &lt;td&gt;</a:t>
            </a:r>
            <a:r>
              <a:rPr lang="ko-KR" altLang="en-US" sz="1200" dirty="0">
                <a:solidFill>
                  <a:schemeClr val="tx1"/>
                </a:solidFill>
              </a:rPr>
              <a:t>고등어</a:t>
            </a:r>
            <a:r>
              <a:rPr lang="en-US" altLang="ko-KR" sz="1200" dirty="0">
                <a:solidFill>
                  <a:schemeClr val="tx1"/>
                </a:solidFill>
              </a:rPr>
              <a:t>&lt;/td&gt;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	&lt;p&gt;</a:t>
            </a:r>
            <a:r>
              <a:rPr lang="en-US" altLang="ko-KR" sz="1200" dirty="0" err="1">
                <a:solidFill>
                  <a:schemeClr val="tx1"/>
                </a:solidFill>
              </a:rPr>
              <a:t>th</a:t>
            </a:r>
            <a:r>
              <a:rPr lang="en-US" altLang="ko-KR" sz="1200" dirty="0">
                <a:solidFill>
                  <a:schemeClr val="tx1"/>
                </a:solidFill>
              </a:rPr>
              <a:t> </a:t>
            </a:r>
            <a:r>
              <a:rPr lang="ko-KR" altLang="en-US" sz="1200" dirty="0">
                <a:solidFill>
                  <a:schemeClr val="tx1"/>
                </a:solidFill>
              </a:rPr>
              <a:t>태그 내부와</a:t>
            </a:r>
            <a:r>
              <a:rPr lang="en-US" altLang="ko-KR" sz="1200" dirty="0">
                <a:solidFill>
                  <a:schemeClr val="tx1"/>
                </a:solidFill>
              </a:rPr>
              <a:t> td </a:t>
            </a:r>
            <a:r>
              <a:rPr lang="ko-KR" altLang="en-US" sz="1200" dirty="0">
                <a:solidFill>
                  <a:schemeClr val="tx1"/>
                </a:solidFill>
              </a:rPr>
              <a:t>태그 모두 가운데 정렬이 기본 설정입니다</a:t>
            </a:r>
            <a:r>
              <a:rPr lang="en-US" altLang="ko-KR" sz="1200" dirty="0">
                <a:solidFill>
                  <a:schemeClr val="tx1"/>
                </a:solidFill>
              </a:rPr>
              <a:t>.&lt;/p&gt;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025" y="1185333"/>
            <a:ext cx="40981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를 이용하면 다양한 형태의 테이블을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테이블에 다음 속성을 사용하여 </a:t>
            </a:r>
            <a:r>
              <a:rPr lang="en-US" altLang="ko-KR" sz="1200" dirty="0">
                <a:solidFill>
                  <a:schemeClr val="tx1"/>
                </a:solidFill>
              </a:rPr>
              <a:t>CSS </a:t>
            </a:r>
            <a:r>
              <a:rPr lang="ko-KR" altLang="en-US" sz="1200" dirty="0">
                <a:solidFill>
                  <a:schemeClr val="tx1"/>
                </a:solidFill>
              </a:rPr>
              <a:t>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a:t>
            </a:r>
          </a:p>
          <a:p>
            <a:r>
              <a:rPr lang="en-US" altLang="ko-KR" sz="1200" dirty="0">
                <a:solidFill>
                  <a:schemeClr val="tx1"/>
                </a:solidFill>
              </a:rPr>
              <a:t>2. border-collapse</a:t>
            </a:r>
          </a:p>
          <a:p>
            <a:r>
              <a:rPr lang="en-US" altLang="ko-KR" sz="1200" dirty="0">
                <a:solidFill>
                  <a:schemeClr val="tx1"/>
                </a:solidFill>
              </a:rPr>
              <a:t>3. border-spacing</a:t>
            </a:r>
          </a:p>
          <a:p>
            <a:r>
              <a:rPr lang="en-US" altLang="ko-KR" sz="1200" dirty="0">
                <a:solidFill>
                  <a:schemeClr val="tx1"/>
                </a:solidFill>
              </a:rPr>
              <a:t>4. text-align</a:t>
            </a:r>
          </a:p>
          <a:p>
            <a:r>
              <a:rPr lang="en-US" altLang="ko-KR" sz="1200" dirty="0">
                <a:solidFill>
                  <a:schemeClr val="tx1"/>
                </a:solidFill>
              </a:rPr>
              <a:t>5. vertical-align</a:t>
            </a:r>
          </a:p>
          <a:p>
            <a:endParaRPr lang="en-US" altLang="ko-KR" sz="1200" dirty="0">
              <a:solidFill>
                <a:schemeClr val="tx1"/>
              </a:solidFill>
            </a:endParaRPr>
          </a:p>
          <a:p>
            <a:r>
              <a:rPr lang="en-US" altLang="ko-KR" sz="1200" b="1" dirty="0">
                <a:solidFill>
                  <a:schemeClr val="tx1"/>
                </a:solidFill>
              </a:rPr>
              <a:t>vertical-align </a:t>
            </a:r>
            <a:r>
              <a:rPr lang="ko-KR" altLang="en-US" sz="1200" b="1" dirty="0">
                <a:solidFill>
                  <a:schemeClr val="tx1"/>
                </a:solidFill>
              </a:rPr>
              <a:t>속성</a:t>
            </a:r>
          </a:p>
          <a:p>
            <a:r>
              <a:rPr lang="en-US" altLang="ko-KR" sz="1200" dirty="0">
                <a:solidFill>
                  <a:schemeClr val="tx1"/>
                </a:solidFill>
              </a:rPr>
              <a:t>vertical-align </a:t>
            </a:r>
            <a:r>
              <a:rPr lang="ko-KR" altLang="en-US" sz="1200" dirty="0">
                <a:solidFill>
                  <a:schemeClr val="tx1"/>
                </a:solidFill>
              </a:rPr>
              <a:t>속성은 테이블 요소</a:t>
            </a:r>
            <a:r>
              <a:rPr lang="en-US" altLang="ko-KR" sz="1200" dirty="0">
                <a:solidFill>
                  <a:schemeClr val="tx1"/>
                </a:solidFill>
              </a:rPr>
              <a:t>(</a:t>
            </a:r>
            <a:r>
              <a:rPr lang="en-US" altLang="ko-KR" sz="1200" dirty="0" err="1">
                <a:solidFill>
                  <a:schemeClr val="tx1"/>
                </a:solidFill>
              </a:rPr>
              <a:t>th</a:t>
            </a:r>
            <a:r>
              <a:rPr lang="en-US" altLang="ko-KR" sz="1200" dirty="0">
                <a:solidFill>
                  <a:schemeClr val="tx1"/>
                </a:solidFill>
              </a:rPr>
              <a:t>, td) </a:t>
            </a:r>
            <a:r>
              <a:rPr lang="ko-KR" altLang="en-US" sz="1200" dirty="0">
                <a:solidFill>
                  <a:schemeClr val="tx1"/>
                </a:solidFill>
              </a:rPr>
              <a:t>내부에서 텍스트의 수직 방향 정렬을 설정합니다</a:t>
            </a:r>
            <a:r>
              <a:rPr lang="en-US" altLang="ko-KR" sz="1200" dirty="0">
                <a:solidFill>
                  <a:schemeClr val="tx1"/>
                </a:solidFill>
              </a:rPr>
              <a:t>.</a:t>
            </a:r>
          </a:p>
          <a:p>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태그와 </a:t>
            </a:r>
            <a:r>
              <a:rPr lang="en-US" altLang="ko-KR" sz="1200" dirty="0">
                <a:solidFill>
                  <a:schemeClr val="tx1"/>
                </a:solidFill>
              </a:rPr>
              <a:t>&lt;td&gt;</a:t>
            </a:r>
            <a:r>
              <a:rPr lang="ko-KR" altLang="en-US" sz="1200" dirty="0">
                <a:solidFill>
                  <a:schemeClr val="tx1"/>
                </a:solidFill>
              </a:rPr>
              <a:t>태그 모두 가운데 정렬이 기본 설정입니다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129</a:t>
            </a:fld>
            <a:endParaRPr lang="ko-KR" altLang="en-US" dirty="0"/>
          </a:p>
        </p:txBody>
      </p:sp>
    </p:spTree>
    <p:extLst>
      <p:ext uri="{BB962C8B-B14F-4D97-AF65-F5344CB8AC3E}">
        <p14:creationId xmlns:p14="http://schemas.microsoft.com/office/powerpoint/2010/main" val="116331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인용구</a:t>
            </a:r>
            <a:r>
              <a:rPr lang="en-US" altLang="ko-KR" sz="3200" dirty="0"/>
              <a:t>(Quotation)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Quotations&lt;/title&gt;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&lt;h1&gt;q</a:t>
            </a:r>
            <a:r>
              <a:rPr lang="ko-KR" altLang="en-US" sz="1200" dirty="0">
                <a:solidFill>
                  <a:schemeClr val="tx1"/>
                </a:solidFill>
              </a:rPr>
              <a:t>태그를 이용한 짧은 인용구</a:t>
            </a:r>
            <a:r>
              <a:rPr lang="en-US" altLang="ko-KR" sz="1200" dirty="0">
                <a:solidFill>
                  <a:schemeClr val="tx1"/>
                </a:solidFill>
              </a:rPr>
              <a:t>&lt;/h1&gt;</a:t>
            </a:r>
          </a:p>
          <a:p>
            <a:r>
              <a:rPr lang="en-US" altLang="ko-KR" sz="1200" dirty="0">
                <a:solidFill>
                  <a:schemeClr val="tx1"/>
                </a:solidFill>
              </a:rPr>
              <a:t>   &lt;p&gt;HTML</a:t>
            </a:r>
            <a:r>
              <a:rPr lang="ko-KR" altLang="en-US" sz="1200" dirty="0">
                <a:solidFill>
                  <a:schemeClr val="tx1"/>
                </a:solidFill>
              </a:rPr>
              <a:t>의 정의는</a:t>
            </a:r>
          </a:p>
          <a:p>
            <a:r>
              <a:rPr lang="en-US" altLang="ko-KR" sz="1200" dirty="0">
                <a:solidFill>
                  <a:schemeClr val="tx1"/>
                </a:solidFill>
              </a:rPr>
              <a:t>     &lt;q&gt;</a:t>
            </a:r>
            <a:r>
              <a:rPr lang="ko-KR" altLang="en-US" sz="1200" dirty="0">
                <a:solidFill>
                  <a:schemeClr val="tx1"/>
                </a:solidFill>
              </a:rPr>
              <a:t>웹 페이지를 만들기 위한 하이퍼텍스트 마크업 언어</a:t>
            </a:r>
            <a:r>
              <a:rPr lang="en-US" altLang="ko-KR" sz="1200" dirty="0">
                <a:solidFill>
                  <a:schemeClr val="tx1"/>
                </a:solidFill>
              </a:rPr>
              <a:t>&lt;/q&gt; </a:t>
            </a:r>
            <a:r>
              <a:rPr lang="ko-KR" altLang="en-US" sz="1200" dirty="0">
                <a:solidFill>
                  <a:schemeClr val="tx1"/>
                </a:solidFill>
              </a:rPr>
              <a:t>입니다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   &lt;h1&gt;blockquote</a:t>
            </a:r>
            <a:r>
              <a:rPr lang="ko-KR" altLang="en-US" sz="1200" dirty="0">
                <a:solidFill>
                  <a:schemeClr val="tx1"/>
                </a:solidFill>
              </a:rPr>
              <a:t>태그를 이용한 블록 인용구</a:t>
            </a:r>
            <a:r>
              <a:rPr lang="en-US" altLang="ko-KR" sz="1200" dirty="0">
                <a:solidFill>
                  <a:schemeClr val="tx1"/>
                </a:solidFill>
              </a:rPr>
              <a:t>&lt;/h1&gt;</a:t>
            </a:r>
          </a:p>
          <a:p>
            <a:r>
              <a:rPr lang="en-US" altLang="ko-KR" sz="1200" dirty="0">
                <a:solidFill>
                  <a:schemeClr val="tx1"/>
                </a:solidFill>
              </a:rPr>
              <a:t>   &lt;p&gt;HTML</a:t>
            </a:r>
            <a:r>
              <a:rPr lang="ko-KR" altLang="en-US" sz="1200" dirty="0">
                <a:solidFill>
                  <a:schemeClr val="tx1"/>
                </a:solidFill>
              </a:rPr>
              <a:t>의 정의</a:t>
            </a:r>
            <a:r>
              <a:rPr lang="en-US" altLang="ko-KR" sz="1200" dirty="0">
                <a:solidFill>
                  <a:schemeClr val="tx1"/>
                </a:solidFill>
              </a:rPr>
              <a:t>&lt;/p&gt;</a:t>
            </a:r>
          </a:p>
          <a:p>
            <a:r>
              <a:rPr lang="en-US" altLang="ko-KR" sz="1200" dirty="0">
                <a:solidFill>
                  <a:schemeClr val="tx1"/>
                </a:solidFill>
              </a:rPr>
              <a:t>   &lt;blockquote&gt;</a:t>
            </a:r>
          </a:p>
          <a:p>
            <a:r>
              <a:rPr lang="ko-KR" altLang="en-US" sz="1200" dirty="0">
                <a:solidFill>
                  <a:schemeClr val="tx1"/>
                </a:solidFill>
              </a:rPr>
              <a:t>   인터넷 서비스의 하나인 월드 와이드 웹을 통해 볼 수 있는 </a:t>
            </a:r>
            <a:endParaRPr lang="en-US" altLang="ko-KR" sz="1200" dirty="0">
              <a:solidFill>
                <a:schemeClr val="tx1"/>
              </a:solidFill>
            </a:endParaRPr>
          </a:p>
          <a:p>
            <a:r>
              <a:rPr lang="ko-KR" altLang="en-US" sz="1200" dirty="0">
                <a:solidFill>
                  <a:schemeClr val="tx1"/>
                </a:solidFill>
              </a:rPr>
              <a:t>   문서를 만들 때 사용하는 프로그래밍 언어의 한 종류이다</a:t>
            </a:r>
            <a:r>
              <a:rPr lang="en-US" altLang="ko-KR" sz="1200" dirty="0">
                <a:solidFill>
                  <a:schemeClr val="tx1"/>
                </a:solidFill>
              </a:rPr>
              <a:t>.</a:t>
            </a:r>
          </a:p>
          <a:p>
            <a:r>
              <a:rPr lang="en-US" altLang="ko-KR" sz="1200" dirty="0">
                <a:solidFill>
                  <a:schemeClr val="tx1"/>
                </a:solidFill>
              </a:rPr>
              <a:t>   &lt;/blockquote&gt;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인용구</a:t>
            </a:r>
            <a:r>
              <a:rPr lang="en-US" altLang="ko-KR" sz="1200" b="1" dirty="0">
                <a:solidFill>
                  <a:schemeClr val="tx1"/>
                </a:solidFill>
              </a:rPr>
              <a:t>(Quotation) : </a:t>
            </a:r>
            <a:r>
              <a:rPr lang="en-US" altLang="ko-KR" sz="1200" dirty="0">
                <a:solidFill>
                  <a:schemeClr val="tx1"/>
                </a:solidFill>
              </a:rPr>
              <a:t>HTML</a:t>
            </a:r>
            <a:r>
              <a:rPr lang="ko-KR" altLang="en-US" sz="1200" dirty="0">
                <a:solidFill>
                  <a:schemeClr val="tx1"/>
                </a:solidFill>
              </a:rPr>
              <a:t>에서 인용구를 표현하는 두가지 방법</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짧은 인용구</a:t>
            </a:r>
          </a:p>
          <a:p>
            <a:r>
              <a:rPr lang="en-US" altLang="ko-KR" sz="1200" dirty="0">
                <a:solidFill>
                  <a:schemeClr val="tx1"/>
                </a:solidFill>
              </a:rPr>
              <a:t>2. </a:t>
            </a:r>
            <a:r>
              <a:rPr lang="ko-KR" altLang="en-US" sz="1200" dirty="0">
                <a:solidFill>
                  <a:schemeClr val="tx1"/>
                </a:solidFill>
              </a:rPr>
              <a:t>블록 인용구</a:t>
            </a:r>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짧은 인용구</a:t>
            </a:r>
          </a:p>
          <a:p>
            <a:r>
              <a:rPr lang="ko-KR" altLang="en-US" sz="1200" dirty="0">
                <a:solidFill>
                  <a:schemeClr val="tx1"/>
                </a:solidFill>
              </a:rPr>
              <a:t>짧은 인용구는 </a:t>
            </a:r>
            <a:r>
              <a:rPr lang="en-US" altLang="ko-KR" sz="1200" dirty="0">
                <a:solidFill>
                  <a:schemeClr val="tx1"/>
                </a:solidFill>
              </a:rPr>
              <a:t>&lt;q&gt;</a:t>
            </a:r>
            <a:r>
              <a:rPr lang="ko-KR" altLang="en-US" sz="1200" dirty="0">
                <a:solidFill>
                  <a:schemeClr val="tx1"/>
                </a:solidFill>
              </a:rPr>
              <a:t>태그</a:t>
            </a:r>
            <a:r>
              <a:rPr lang="en-US" altLang="ko-KR" sz="1200" dirty="0">
                <a:solidFill>
                  <a:schemeClr val="tx1"/>
                </a:solidFill>
              </a:rPr>
              <a:t>(quotation)</a:t>
            </a:r>
            <a:r>
              <a:rPr lang="ko-KR" altLang="en-US" sz="1200" dirty="0">
                <a:solidFill>
                  <a:schemeClr val="tx1"/>
                </a:solidFill>
              </a:rPr>
              <a:t>를 사용하여 표현할 수 있으며</a:t>
            </a:r>
            <a:r>
              <a:rPr lang="en-US" altLang="ko-KR" sz="1200" dirty="0">
                <a:solidFill>
                  <a:schemeClr val="tx1"/>
                </a:solidFill>
              </a:rPr>
              <a:t>, </a:t>
            </a:r>
            <a:r>
              <a:rPr lang="ko-KR" altLang="en-US" sz="1200" dirty="0">
                <a:solidFill>
                  <a:schemeClr val="tx1"/>
                </a:solidFill>
              </a:rPr>
              <a:t>자동으로 앞뒤에 큰따옴표가 붙습니다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블록 인용구</a:t>
            </a:r>
          </a:p>
          <a:p>
            <a:r>
              <a:rPr lang="ko-KR" altLang="en-US" sz="1200" dirty="0">
                <a:solidFill>
                  <a:schemeClr val="tx1"/>
                </a:solidFill>
              </a:rPr>
              <a:t>길이가 긴 인용문은 </a:t>
            </a:r>
            <a:r>
              <a:rPr lang="en-US" altLang="ko-KR" sz="1200" dirty="0">
                <a:solidFill>
                  <a:schemeClr val="tx1"/>
                </a:solidFill>
              </a:rPr>
              <a:t>&lt;blockquote&gt;</a:t>
            </a:r>
            <a:r>
              <a:rPr lang="ko-KR" altLang="en-US" sz="1200" dirty="0">
                <a:solidFill>
                  <a:schemeClr val="tx1"/>
                </a:solidFill>
              </a:rPr>
              <a:t>태그</a:t>
            </a:r>
            <a:r>
              <a:rPr lang="en-US" altLang="ko-KR" sz="1200" dirty="0">
                <a:solidFill>
                  <a:schemeClr val="tx1"/>
                </a:solidFill>
              </a:rPr>
              <a:t>(block </a:t>
            </a:r>
            <a:r>
              <a:rPr lang="en-US" altLang="ko-KR" sz="1200" dirty="0" err="1">
                <a:solidFill>
                  <a:schemeClr val="tx1"/>
                </a:solidFill>
              </a:rPr>
              <a:t>quatation</a:t>
            </a:r>
            <a:r>
              <a:rPr lang="en-US" altLang="ko-KR" sz="1200" dirty="0">
                <a:solidFill>
                  <a:schemeClr val="tx1"/>
                </a:solidFill>
              </a:rPr>
              <a:t>)</a:t>
            </a:r>
            <a:r>
              <a:rPr lang="ko-KR" altLang="en-US" sz="1200" dirty="0">
                <a:solidFill>
                  <a:schemeClr val="tx1"/>
                </a:solidFill>
              </a:rPr>
              <a:t>를 사용하여 표현할 수 있습니다</a:t>
            </a:r>
            <a:r>
              <a:rPr lang="en-US" altLang="ko-KR" sz="1200" dirty="0">
                <a:solidFill>
                  <a:schemeClr val="tx1"/>
                </a:solidFill>
              </a:rPr>
              <a:t>.</a:t>
            </a:r>
          </a:p>
          <a:p>
            <a:r>
              <a:rPr lang="en-US" altLang="ko-KR" sz="1200" dirty="0">
                <a:solidFill>
                  <a:schemeClr val="tx1"/>
                </a:solidFill>
              </a:rPr>
              <a:t>&lt;blockquote&gt;</a:t>
            </a:r>
            <a:r>
              <a:rPr lang="ko-KR" altLang="en-US" sz="1200" dirty="0">
                <a:solidFill>
                  <a:schemeClr val="tx1"/>
                </a:solidFill>
              </a:rPr>
              <a:t>태그는 이러한 인용 부분을 별도의 단락으로 구분하여 나타냅니다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a:t>
            </a:fld>
            <a:endParaRPr lang="ko-KR" altLang="en-US" dirty="0"/>
          </a:p>
        </p:txBody>
      </p:sp>
    </p:spTree>
    <p:extLst>
      <p:ext uri="{BB962C8B-B14F-4D97-AF65-F5344CB8AC3E}">
        <p14:creationId xmlns:p14="http://schemas.microsoft.com/office/powerpoint/2010/main" val="8760286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image</a:t>
            </a:r>
            <a:r>
              <a:rPr lang="ko-KR" altLang="en-US" sz="3200" dirty="0"/>
              <a:t> </a:t>
            </a:r>
            <a:r>
              <a:rPr lang="en-US" altLang="ko-KR" sz="3200" dirty="0"/>
              <a:t>sprite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Image Sprites&lt;/title&gt;</a:t>
            </a:r>
          </a:p>
          <a:p>
            <a:r>
              <a:rPr lang="en-US" altLang="ko-KR" sz="1200" dirty="0">
                <a:solidFill>
                  <a:schemeClr val="tx1"/>
                </a:solidFill>
              </a:rPr>
              <a:t>     &lt;style&gt;</a:t>
            </a:r>
          </a:p>
          <a:p>
            <a:r>
              <a:rPr lang="en-US" altLang="ko-KR" sz="1200" dirty="0">
                <a:solidFill>
                  <a:schemeClr val="tx1"/>
                </a:solidFill>
              </a:rPr>
              <a:t>	.up, .down, .right, .left {</a:t>
            </a:r>
          </a:p>
          <a:p>
            <a:r>
              <a:rPr lang="en-US" altLang="ko-KR" sz="1200" dirty="0">
                <a:solidFill>
                  <a:schemeClr val="tx1"/>
                </a:solidFill>
              </a:rPr>
              <a:t>	background: </a:t>
            </a:r>
            <a:r>
              <a:rPr lang="en-US" altLang="ko-KR" sz="1200" dirty="0" err="1">
                <a:solidFill>
                  <a:schemeClr val="tx1"/>
                </a:solidFill>
              </a:rPr>
              <a:t>url</a:t>
            </a:r>
            <a:r>
              <a:rPr lang="en-US" altLang="ko-KR" sz="1200" dirty="0">
                <a:solidFill>
                  <a:schemeClr val="tx1"/>
                </a:solidFill>
              </a:rPr>
              <a:t>("/examples/images/img_image_sprites.png") no-repeat;  	}</a:t>
            </a:r>
          </a:p>
          <a:p>
            <a:r>
              <a:rPr lang="en-US" altLang="ko-KR" sz="1200" dirty="0">
                <a:solidFill>
                  <a:schemeClr val="tx1"/>
                </a:solidFill>
              </a:rPr>
              <a:t>	.up {	width: 21px;</a:t>
            </a:r>
          </a:p>
          <a:p>
            <a:r>
              <a:rPr lang="en-US" altLang="ko-KR" sz="1200" dirty="0">
                <a:solidFill>
                  <a:schemeClr val="tx1"/>
                </a:solidFill>
              </a:rPr>
              <a:t>		height: 20px;</a:t>
            </a:r>
          </a:p>
          <a:p>
            <a:r>
              <a:rPr lang="en-US" altLang="ko-KR" sz="1200" dirty="0">
                <a:solidFill>
                  <a:schemeClr val="tx1"/>
                </a:solidFill>
              </a:rPr>
              <a:t>		background-position: 0 0; 	}</a:t>
            </a:r>
          </a:p>
          <a:p>
            <a:r>
              <a:rPr lang="en-US" altLang="ko-KR" sz="1200" dirty="0">
                <a:solidFill>
                  <a:schemeClr val="tx1"/>
                </a:solidFill>
              </a:rPr>
              <a:t>	.down {	width: 21px;</a:t>
            </a:r>
          </a:p>
          <a:p>
            <a:r>
              <a:rPr lang="en-US" altLang="ko-KR" sz="1200" dirty="0">
                <a:solidFill>
                  <a:schemeClr val="tx1"/>
                </a:solidFill>
              </a:rPr>
              <a:t>		height: 20px;</a:t>
            </a:r>
          </a:p>
          <a:p>
            <a:r>
              <a:rPr lang="en-US" altLang="ko-KR" sz="1200" dirty="0">
                <a:solidFill>
                  <a:schemeClr val="tx1"/>
                </a:solidFill>
              </a:rPr>
              <a:t>		background-position: -10px 0;	}</a:t>
            </a:r>
          </a:p>
          <a:p>
            <a:r>
              <a:rPr lang="en-US" altLang="ko-KR" sz="1200" dirty="0">
                <a:solidFill>
                  <a:schemeClr val="tx1"/>
                </a:solidFill>
              </a:rPr>
              <a:t>	.right {	width: 22px;</a:t>
            </a:r>
          </a:p>
          <a:p>
            <a:r>
              <a:rPr lang="en-US" altLang="ko-KR" sz="1200" dirty="0">
                <a:solidFill>
                  <a:schemeClr val="tx1"/>
                </a:solidFill>
              </a:rPr>
              <a:t>		height: 20px;</a:t>
            </a:r>
          </a:p>
          <a:p>
            <a:r>
              <a:rPr lang="en-US" altLang="ko-KR" sz="1200" dirty="0">
                <a:solidFill>
                  <a:schemeClr val="tx1"/>
                </a:solidFill>
              </a:rPr>
              <a:t>		background-position: -65px 0;	}</a:t>
            </a:r>
          </a:p>
          <a:p>
            <a:r>
              <a:rPr lang="en-US" altLang="ko-KR" sz="1200" dirty="0">
                <a:solidFill>
                  <a:schemeClr val="tx1"/>
                </a:solidFill>
              </a:rPr>
              <a:t>	.left {	width: 22px;</a:t>
            </a:r>
          </a:p>
          <a:p>
            <a:r>
              <a:rPr lang="en-US" altLang="ko-KR" sz="1200" dirty="0">
                <a:solidFill>
                  <a:schemeClr val="tx1"/>
                </a:solidFill>
              </a:rPr>
              <a:t>		height: 20px;</a:t>
            </a:r>
          </a:p>
          <a:p>
            <a:r>
              <a:rPr lang="en-US" altLang="ko-KR" sz="1200" dirty="0">
                <a:solidFill>
                  <a:schemeClr val="tx1"/>
                </a:solidFill>
              </a:rPr>
              <a:t>		background-position: -65px 0;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&lt;h2&gt;</a:t>
            </a:r>
            <a:r>
              <a:rPr lang="ko-KR" altLang="en-US" sz="1200" dirty="0">
                <a:solidFill>
                  <a:schemeClr val="tx1"/>
                </a:solidFill>
              </a:rPr>
              <a:t>이미지 </a:t>
            </a:r>
            <a:r>
              <a:rPr lang="ko-KR" altLang="en-US" sz="1200" dirty="0" err="1">
                <a:solidFill>
                  <a:schemeClr val="tx1"/>
                </a:solidFill>
              </a:rPr>
              <a:t>스프라이트를</a:t>
            </a:r>
            <a:r>
              <a:rPr lang="ko-KR" altLang="en-US" sz="1200" dirty="0">
                <a:solidFill>
                  <a:schemeClr val="tx1"/>
                </a:solidFill>
              </a:rPr>
              <a:t> 이용한 이미지 로딩</a:t>
            </a:r>
            <a:r>
              <a:rPr lang="en-US" altLang="ko-KR" sz="1200" dirty="0">
                <a:solidFill>
                  <a:schemeClr val="tx1"/>
                </a:solidFill>
              </a:rPr>
              <a:t>&lt;/h2&gt;</a:t>
            </a:r>
          </a:p>
          <a:p>
            <a:r>
              <a:rPr lang="en-US" altLang="ko-KR" sz="1200" dirty="0">
                <a:solidFill>
                  <a:schemeClr val="tx1"/>
                </a:solidFill>
              </a:rPr>
              <a:t>	&lt;p&gt;- </a:t>
            </a:r>
            <a:r>
              <a:rPr lang="ko-KR" altLang="en-US" sz="1200" dirty="0">
                <a:solidFill>
                  <a:schemeClr val="tx1"/>
                </a:solidFill>
              </a:rPr>
              <a:t>원본 이미지 </a:t>
            </a:r>
            <a:r>
              <a:rPr lang="en-US" altLang="ko-KR" sz="1200" dirty="0">
                <a:solidFill>
                  <a:schemeClr val="tx1"/>
                </a:solidFill>
              </a:rPr>
              <a:t>-&lt;/p&gt;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="sprites.png"&gt;&lt;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&lt;p&gt;- </a:t>
            </a:r>
            <a:r>
              <a:rPr lang="ko-KR" altLang="en-US" sz="1200" dirty="0">
                <a:solidFill>
                  <a:schemeClr val="tx1"/>
                </a:solidFill>
              </a:rPr>
              <a:t>추출한 이미지 </a:t>
            </a:r>
            <a:r>
              <a:rPr lang="en-US" altLang="ko-KR" sz="1200" dirty="0">
                <a:solidFill>
                  <a:schemeClr val="tx1"/>
                </a:solidFill>
              </a:rPr>
              <a:t>-&lt;/p&gt;</a:t>
            </a:r>
          </a:p>
          <a:p>
            <a:r>
              <a:rPr lang="en-US" altLang="ko-KR" sz="1200" dirty="0">
                <a:solidFill>
                  <a:schemeClr val="tx1"/>
                </a:solidFill>
              </a:rPr>
              <a:t>	&lt;div class="up"&gt;&lt;/div&gt;&lt;</a:t>
            </a:r>
            <a:r>
              <a:rPr lang="en-US" altLang="ko-KR" sz="1200" dirty="0" err="1">
                <a:solidFill>
                  <a:schemeClr val="tx1"/>
                </a:solidFill>
              </a:rPr>
              <a:t>br</a:t>
            </a:r>
            <a:r>
              <a:rPr lang="en-US" altLang="ko-KR" sz="1200" dirty="0">
                <a:solidFill>
                  <a:schemeClr val="tx1"/>
                </a:solidFill>
              </a:rPr>
              <a:t>&gt;  &lt;div class="down"&gt;&lt;/div&gt;&lt;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class="right"&gt;&lt;/div&gt;&lt;</a:t>
            </a:r>
            <a:r>
              <a:rPr lang="en-US" altLang="ko-KR" sz="1200" dirty="0" err="1">
                <a:solidFill>
                  <a:schemeClr val="tx1"/>
                </a:solidFill>
              </a:rPr>
              <a:t>br</a:t>
            </a:r>
            <a:r>
              <a:rPr lang="en-US" altLang="ko-KR" sz="1200" dirty="0">
                <a:solidFill>
                  <a:schemeClr val="tx1"/>
                </a:solidFill>
              </a:rPr>
              <a:t>&gt;  &lt;div class="left"&gt;&lt;/div&gt;&lt;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 </a:t>
            </a:r>
            <a:r>
              <a:rPr lang="ko-KR" altLang="en-US" sz="1200" b="1" dirty="0">
                <a:solidFill>
                  <a:schemeClr val="tx1"/>
                </a:solidFill>
              </a:rPr>
              <a:t>이미지 </a:t>
            </a:r>
            <a:r>
              <a:rPr lang="ko-KR" altLang="en-US" sz="1200" b="1" dirty="0" err="1">
                <a:solidFill>
                  <a:schemeClr val="tx1"/>
                </a:solidFill>
              </a:rPr>
              <a:t>스프라이트</a:t>
            </a:r>
            <a:r>
              <a:rPr lang="en-US" altLang="ko-KR" sz="1200" b="1" dirty="0">
                <a:solidFill>
                  <a:schemeClr val="tx1"/>
                </a:solidFill>
              </a:rPr>
              <a:t>(Image Sprite)</a:t>
            </a:r>
          </a:p>
          <a:p>
            <a:r>
              <a:rPr lang="ko-KR" altLang="en-US" sz="1200" dirty="0">
                <a:solidFill>
                  <a:schemeClr val="tx1"/>
                </a:solidFill>
              </a:rPr>
              <a:t>이미지 </a:t>
            </a:r>
            <a:r>
              <a:rPr lang="ko-KR" altLang="en-US" sz="1200" dirty="0" err="1">
                <a:solidFill>
                  <a:schemeClr val="tx1"/>
                </a:solidFill>
              </a:rPr>
              <a:t>스프라이트</a:t>
            </a:r>
            <a:r>
              <a:rPr lang="en-US" altLang="ko-KR" sz="1200" dirty="0">
                <a:solidFill>
                  <a:schemeClr val="tx1"/>
                </a:solidFill>
              </a:rPr>
              <a:t>(image sprite)</a:t>
            </a:r>
            <a:r>
              <a:rPr lang="ko-KR" altLang="en-US" sz="1200" dirty="0">
                <a:solidFill>
                  <a:schemeClr val="tx1"/>
                </a:solidFill>
              </a:rPr>
              <a:t>란 여러 개의 이미지를 하나의 이미지로 합쳐서 관리하는 이미지를 의미합니다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페이지에 이미지가 사용될 경우 해당 이미지를 다운받기 위해 웹 브라우저는 서버에 이미지를 요청하게 됩니다</a:t>
            </a:r>
            <a:r>
              <a:rPr lang="en-US" altLang="ko-KR" sz="1200" dirty="0">
                <a:solidFill>
                  <a:schemeClr val="tx1"/>
                </a:solidFill>
              </a:rPr>
              <a:t>.</a:t>
            </a:r>
          </a:p>
          <a:p>
            <a:r>
              <a:rPr lang="ko-KR" altLang="en-US" sz="1200" dirty="0">
                <a:solidFill>
                  <a:schemeClr val="tx1"/>
                </a:solidFill>
              </a:rPr>
              <a:t>하지만 사용된 이미지가 많을 경우 웹 브라우저는 서버에 해당 이미지의 수만큼 요청해야만 하므로 웹 페이지의 로딩 시간이 오래 걸리게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이미지 </a:t>
            </a:r>
            <a:r>
              <a:rPr lang="ko-KR" altLang="en-US" sz="1200" dirty="0" err="1">
                <a:solidFill>
                  <a:schemeClr val="tx1"/>
                </a:solidFill>
              </a:rPr>
              <a:t>스프라이트</a:t>
            </a:r>
            <a:r>
              <a:rPr lang="en-US" altLang="ko-KR" sz="1200" dirty="0">
                <a:solidFill>
                  <a:schemeClr val="tx1"/>
                </a:solidFill>
              </a:rPr>
              <a:t>(image sprite)</a:t>
            </a:r>
            <a:r>
              <a:rPr lang="ko-KR" altLang="en-US" sz="1200" dirty="0">
                <a:solidFill>
                  <a:schemeClr val="tx1"/>
                </a:solidFill>
              </a:rPr>
              <a:t>를 사용하면 이미지를 다운받기 위한 서버 요청을 단 몇 번으로 줄일 수 있습니다</a:t>
            </a:r>
            <a:r>
              <a:rPr lang="en-US" altLang="ko-KR" sz="1200" dirty="0">
                <a:solidFill>
                  <a:schemeClr val="tx1"/>
                </a:solidFill>
              </a:rPr>
              <a:t>.</a:t>
            </a:r>
          </a:p>
          <a:p>
            <a:r>
              <a:rPr lang="ko-KR" altLang="en-US" sz="1200" dirty="0">
                <a:solidFill>
                  <a:schemeClr val="tx1"/>
                </a:solidFill>
              </a:rPr>
              <a:t>모바일 환경과 같이 한정된 자원을 사용하는 플랫폼</a:t>
            </a:r>
            <a:r>
              <a:rPr lang="en-US" altLang="ko-KR" sz="1200" dirty="0">
                <a:solidFill>
                  <a:schemeClr val="tx1"/>
                </a:solidFill>
              </a:rPr>
              <a:t>(platform)</a:t>
            </a:r>
            <a:r>
              <a:rPr lang="ko-KR" altLang="en-US" sz="1200" dirty="0">
                <a:solidFill>
                  <a:schemeClr val="tx1"/>
                </a:solidFill>
              </a:rPr>
              <a:t>에서는 웹 페이지의 로딩 시간을 단축해주는 효과가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많은 이미지 파일을 관리하는 대신 몇 개의 </a:t>
            </a:r>
            <a:r>
              <a:rPr lang="ko-KR" altLang="en-US" sz="1200" dirty="0" err="1">
                <a:solidFill>
                  <a:schemeClr val="tx1"/>
                </a:solidFill>
              </a:rPr>
              <a:t>스프라이트</a:t>
            </a:r>
            <a:r>
              <a:rPr lang="ko-KR" altLang="en-US" sz="1200" dirty="0">
                <a:solidFill>
                  <a:schemeClr val="tx1"/>
                </a:solidFill>
              </a:rPr>
              <a:t> 이미지</a:t>
            </a:r>
            <a:r>
              <a:rPr lang="en-US" altLang="ko-KR" sz="1200" dirty="0">
                <a:solidFill>
                  <a:schemeClr val="tx1"/>
                </a:solidFill>
              </a:rPr>
              <a:t>(sprite image) </a:t>
            </a:r>
            <a:r>
              <a:rPr lang="ko-KR" altLang="en-US" sz="1200" dirty="0">
                <a:solidFill>
                  <a:schemeClr val="tx1"/>
                </a:solidFill>
              </a:rPr>
              <a:t>파일만을 관리하면 되므로 매우 간편합니다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하나의 이미지를 가지고 네 개의 아이콘을 만드는 예제입니다</a:t>
            </a:r>
            <a:r>
              <a:rPr lang="en-US" altLang="ko-KR" sz="1200" dirty="0">
                <a:solidFill>
                  <a:schemeClr val="tx1"/>
                </a:solidFill>
              </a:rPr>
              <a:t>.  </a:t>
            </a:r>
            <a:r>
              <a:rPr lang="ko-KR" altLang="en-US" sz="1200" dirty="0">
                <a:solidFill>
                  <a:schemeClr val="tx1"/>
                </a:solidFill>
              </a:rPr>
              <a:t>네 개의 아이콘을 만들기 위해 네 개의 이미지를 사용하는 것이 아닌 다음 이미지 하나만을 가지고 작업하게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130</a:t>
            </a:fld>
            <a:endParaRPr lang="ko-KR" altLang="en-US" dirty="0"/>
          </a:p>
        </p:txBody>
      </p:sp>
    </p:spTree>
    <p:extLst>
      <p:ext uri="{BB962C8B-B14F-4D97-AF65-F5344CB8AC3E}">
        <p14:creationId xmlns:p14="http://schemas.microsoft.com/office/powerpoint/2010/main" val="24941299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단위</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Units&lt;/title&gt;</a:t>
            </a:r>
          </a:p>
          <a:p>
            <a:r>
              <a:rPr lang="en-US" altLang="ko-KR" sz="1200" dirty="0">
                <a:solidFill>
                  <a:schemeClr val="tx1"/>
                </a:solidFill>
              </a:rPr>
              <a:t>	&lt;style&gt;</a:t>
            </a:r>
          </a:p>
          <a:p>
            <a:r>
              <a:rPr lang="en-US" altLang="ko-KR" sz="1200" dirty="0">
                <a:solidFill>
                  <a:schemeClr val="tx1"/>
                </a:solidFill>
              </a:rPr>
              <a:t>		#large { font-size: 200%; }</a:t>
            </a:r>
          </a:p>
          <a:p>
            <a:r>
              <a:rPr lang="en-US" altLang="ko-KR" sz="1200" dirty="0">
                <a:solidFill>
                  <a:schemeClr val="tx1"/>
                </a:solidFill>
              </a:rPr>
              <a:t>		#small { font-size: 0.7em; }</a:t>
            </a:r>
          </a:p>
          <a:p>
            <a:r>
              <a:rPr lang="en-US" altLang="ko-KR" sz="1200" dirty="0">
                <a:solidFill>
                  <a:schemeClr val="tx1"/>
                </a:solidFill>
              </a:rPr>
              <a:t>		#fixed { font-size: 20px;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에서의 크기 단위입니다</a:t>
            </a:r>
            <a:r>
              <a:rPr lang="en-US" altLang="ko-KR" sz="1200" dirty="0">
                <a:solidFill>
                  <a:schemeClr val="tx1"/>
                </a:solidFill>
              </a:rPr>
              <a:t>.&lt;/h1&gt;</a:t>
            </a:r>
          </a:p>
          <a:p>
            <a:r>
              <a:rPr lang="en-US" altLang="ko-KR" sz="1200" dirty="0">
                <a:solidFill>
                  <a:schemeClr val="tx1"/>
                </a:solidFill>
              </a:rPr>
              <a:t>	&lt;p id="large"&gt;</a:t>
            </a:r>
            <a:r>
              <a:rPr lang="ko-KR" altLang="en-US" sz="1200" dirty="0">
                <a:solidFill>
                  <a:schemeClr val="tx1"/>
                </a:solidFill>
              </a:rPr>
              <a:t>글꼴의 크기를 </a:t>
            </a:r>
            <a:r>
              <a:rPr lang="en-US" altLang="ko-KR" sz="1200" dirty="0">
                <a:solidFill>
                  <a:schemeClr val="tx1"/>
                </a:solidFill>
              </a:rPr>
              <a:t>200% </a:t>
            </a:r>
            <a:r>
              <a:rPr lang="ko-KR" altLang="en-US" sz="1200" dirty="0">
                <a:solidFill>
                  <a:schemeClr val="tx1"/>
                </a:solidFill>
              </a:rPr>
              <a:t>으로 변경합니다</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글꼴의 기본 크기인 </a:t>
            </a:r>
            <a:r>
              <a:rPr lang="en-US" altLang="ko-KR" sz="1200" dirty="0">
                <a:solidFill>
                  <a:schemeClr val="tx1"/>
                </a:solidFill>
              </a:rPr>
              <a:t>100% </a:t>
            </a:r>
            <a:r>
              <a:rPr lang="ko-KR" altLang="en-US" sz="1200" dirty="0">
                <a:solidFill>
                  <a:schemeClr val="tx1"/>
                </a:solidFill>
              </a:rPr>
              <a:t>입니다</a:t>
            </a:r>
            <a:r>
              <a:rPr lang="en-US" altLang="ko-KR" sz="1200" dirty="0">
                <a:solidFill>
                  <a:schemeClr val="tx1"/>
                </a:solidFill>
              </a:rPr>
              <a:t>.&lt;/p&gt;</a:t>
            </a:r>
          </a:p>
          <a:p>
            <a:r>
              <a:rPr lang="en-US" altLang="ko-KR" sz="1200" dirty="0">
                <a:solidFill>
                  <a:schemeClr val="tx1"/>
                </a:solidFill>
              </a:rPr>
              <a:t>	&lt;p id="small"&gt;</a:t>
            </a:r>
            <a:r>
              <a:rPr lang="ko-KR" altLang="en-US" sz="1200" dirty="0">
                <a:solidFill>
                  <a:schemeClr val="tx1"/>
                </a:solidFill>
              </a:rPr>
              <a:t>글꼴의 크기를 </a:t>
            </a:r>
            <a:r>
              <a:rPr lang="en-US" altLang="ko-KR" sz="1200" dirty="0">
                <a:solidFill>
                  <a:schemeClr val="tx1"/>
                </a:solidFill>
              </a:rPr>
              <a:t>0.7em </a:t>
            </a:r>
            <a:r>
              <a:rPr lang="ko-KR" altLang="en-US" sz="1200" dirty="0">
                <a:solidFill>
                  <a:schemeClr val="tx1"/>
                </a:solidFill>
              </a:rPr>
              <a:t>으로 변경합니다</a:t>
            </a:r>
            <a:r>
              <a:rPr lang="en-US" altLang="ko-KR" sz="1200" dirty="0">
                <a:solidFill>
                  <a:schemeClr val="tx1"/>
                </a:solidFill>
              </a:rPr>
              <a:t>.&lt;/p&gt;</a:t>
            </a:r>
          </a:p>
          <a:p>
            <a:r>
              <a:rPr lang="en-US" altLang="ko-KR" sz="1200" dirty="0">
                <a:solidFill>
                  <a:schemeClr val="tx1"/>
                </a:solidFill>
              </a:rPr>
              <a:t>	&lt;p id="fixed"&gt;</a:t>
            </a:r>
            <a:r>
              <a:rPr lang="ko-KR" altLang="en-US" sz="1200" dirty="0">
                <a:solidFill>
                  <a:schemeClr val="tx1"/>
                </a:solidFill>
              </a:rPr>
              <a:t>글꼴의 크기를 </a:t>
            </a:r>
            <a:r>
              <a:rPr lang="en-US" altLang="ko-KR" sz="1200" dirty="0">
                <a:solidFill>
                  <a:schemeClr val="tx1"/>
                </a:solidFill>
              </a:rPr>
              <a:t>20px </a:t>
            </a:r>
            <a:r>
              <a:rPr lang="ko-KR" altLang="en-US" sz="1200" dirty="0">
                <a:solidFill>
                  <a:schemeClr val="tx1"/>
                </a:solidFill>
              </a:rPr>
              <a:t>로 변경합니다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 단위</a:t>
            </a:r>
          </a:p>
          <a:p>
            <a:r>
              <a:rPr lang="en-US" altLang="ko-KR" sz="1200" dirty="0">
                <a:solidFill>
                  <a:schemeClr val="tx1"/>
                </a:solidFill>
              </a:rPr>
              <a:t>CSS</a:t>
            </a:r>
            <a:r>
              <a:rPr lang="ko-KR" altLang="en-US" sz="1200" dirty="0">
                <a:solidFill>
                  <a:schemeClr val="tx1"/>
                </a:solidFill>
              </a:rPr>
              <a:t>에서 사용하는 크기의 단위에는 </a:t>
            </a:r>
            <a:r>
              <a:rPr lang="en-US" altLang="ko-KR" sz="1200" dirty="0">
                <a:solidFill>
                  <a:schemeClr val="tx1"/>
                </a:solidFill>
              </a:rPr>
              <a:t>%, </a:t>
            </a:r>
            <a:r>
              <a:rPr lang="en-US" altLang="ko-KR" sz="1200" dirty="0" err="1">
                <a:solidFill>
                  <a:schemeClr val="tx1"/>
                </a:solidFill>
              </a:rPr>
              <a:t>em</a:t>
            </a:r>
            <a:r>
              <a:rPr lang="en-US" altLang="ko-KR" sz="1200" dirty="0">
                <a:solidFill>
                  <a:schemeClr val="tx1"/>
                </a:solidFill>
              </a:rPr>
              <a:t>, px, cm, mm, inch </a:t>
            </a:r>
            <a:r>
              <a:rPr lang="ko-KR" altLang="en-US" sz="1200" dirty="0">
                <a:solidFill>
                  <a:schemeClr val="tx1"/>
                </a:solidFill>
              </a:rPr>
              <a:t>등이 있습니다</a:t>
            </a:r>
            <a:r>
              <a:rPr lang="en-US" altLang="ko-KR" sz="1200" dirty="0">
                <a:solidFill>
                  <a:schemeClr val="tx1"/>
                </a:solidFill>
              </a:rPr>
              <a:t>.</a:t>
            </a:r>
          </a:p>
          <a:p>
            <a:br>
              <a:rPr lang="en-US" altLang="ko-KR" sz="1200" dirty="0">
                <a:solidFill>
                  <a:schemeClr val="tx1"/>
                </a:solidFill>
              </a:rPr>
            </a:br>
            <a:r>
              <a:rPr lang="ko-KR" altLang="en-US" sz="1200" dirty="0">
                <a:solidFill>
                  <a:schemeClr val="tx1"/>
                </a:solidFill>
              </a:rPr>
              <a:t>그 중에서도 가장 많이 쓰이는 크기 단위는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백분율 단위</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배수 단위</a:t>
            </a:r>
            <a:r>
              <a:rPr lang="en-US" altLang="ko-KR" sz="1200" dirty="0">
                <a:solidFill>
                  <a:schemeClr val="tx1"/>
                </a:solidFill>
              </a:rPr>
              <a:t>(</a:t>
            </a:r>
            <a:r>
              <a:rPr lang="en-US" altLang="ko-KR" sz="1200" dirty="0" err="1">
                <a:solidFill>
                  <a:schemeClr val="tx1"/>
                </a:solidFill>
              </a:rPr>
              <a:t>em</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픽셀 단위</a:t>
            </a:r>
            <a:r>
              <a:rPr lang="en-US" altLang="ko-KR" sz="1200" dirty="0">
                <a:solidFill>
                  <a:schemeClr val="tx1"/>
                </a:solidFill>
              </a:rPr>
              <a:t>(px)</a:t>
            </a:r>
          </a:p>
          <a:p>
            <a:r>
              <a:rPr lang="en-US" altLang="ko-KR" sz="1200" dirty="0">
                <a:solidFill>
                  <a:schemeClr val="tx1"/>
                </a:solidFill>
              </a:rPr>
              <a:t> </a:t>
            </a:r>
          </a:p>
          <a:p>
            <a:r>
              <a:rPr lang="ko-KR" altLang="en-US" sz="1200" dirty="0">
                <a:solidFill>
                  <a:schemeClr val="tx1"/>
                </a:solidFill>
              </a:rPr>
              <a:t>백분율 단위</a:t>
            </a:r>
            <a:r>
              <a:rPr lang="en-US" altLang="ko-KR" sz="1200" dirty="0">
                <a:solidFill>
                  <a:schemeClr val="tx1"/>
                </a:solidFill>
              </a:rPr>
              <a:t>(%)</a:t>
            </a:r>
            <a:r>
              <a:rPr lang="ko-KR" altLang="en-US" sz="1200" dirty="0">
                <a:solidFill>
                  <a:schemeClr val="tx1"/>
                </a:solidFill>
              </a:rPr>
              <a:t>는 기본 크기를 </a:t>
            </a:r>
            <a:r>
              <a:rPr lang="en-US" altLang="ko-KR" sz="1200" dirty="0">
                <a:solidFill>
                  <a:schemeClr val="tx1"/>
                </a:solidFill>
              </a:rPr>
              <a:t>100%</a:t>
            </a:r>
            <a:r>
              <a:rPr lang="ko-KR" altLang="en-US" sz="1200" dirty="0">
                <a:solidFill>
                  <a:schemeClr val="tx1"/>
                </a:solidFill>
              </a:rPr>
              <a:t>로 놓고</a:t>
            </a:r>
            <a:r>
              <a:rPr lang="en-US" altLang="ko-KR" sz="1200" dirty="0">
                <a:solidFill>
                  <a:schemeClr val="tx1"/>
                </a:solidFill>
              </a:rPr>
              <a:t>, </a:t>
            </a:r>
            <a:r>
              <a:rPr lang="ko-KR" altLang="en-US" sz="1200" dirty="0">
                <a:solidFill>
                  <a:schemeClr val="tx1"/>
                </a:solidFill>
              </a:rPr>
              <a:t>그에 대한 상대적인 크기를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배수 단위</a:t>
            </a:r>
            <a:r>
              <a:rPr lang="en-US" altLang="ko-KR" sz="1200" dirty="0">
                <a:solidFill>
                  <a:schemeClr val="tx1"/>
                </a:solidFill>
              </a:rPr>
              <a:t>(</a:t>
            </a:r>
            <a:r>
              <a:rPr lang="en-US" altLang="ko-KR" sz="1200" dirty="0" err="1">
                <a:solidFill>
                  <a:schemeClr val="tx1"/>
                </a:solidFill>
              </a:rPr>
              <a:t>em</a:t>
            </a:r>
            <a:r>
              <a:rPr lang="en-US" altLang="ko-KR" sz="1200" dirty="0">
                <a:solidFill>
                  <a:schemeClr val="tx1"/>
                </a:solidFill>
              </a:rPr>
              <a:t>)</a:t>
            </a:r>
            <a:r>
              <a:rPr lang="ko-KR" altLang="en-US" sz="1200" dirty="0">
                <a:solidFill>
                  <a:schemeClr val="tx1"/>
                </a:solidFill>
              </a:rPr>
              <a:t>는 해당 글꼴</a:t>
            </a:r>
            <a:r>
              <a:rPr lang="en-US" altLang="ko-KR" sz="1200" dirty="0">
                <a:solidFill>
                  <a:schemeClr val="tx1"/>
                </a:solidFill>
              </a:rPr>
              <a:t>(font)</a:t>
            </a:r>
            <a:r>
              <a:rPr lang="ko-KR" altLang="en-US" sz="1200" dirty="0">
                <a:solidFill>
                  <a:schemeClr val="tx1"/>
                </a:solidFill>
              </a:rPr>
              <a:t>의 기본 크기를 </a:t>
            </a:r>
            <a:r>
              <a:rPr lang="en-US" altLang="ko-KR" sz="1200" dirty="0">
                <a:solidFill>
                  <a:schemeClr val="tx1"/>
                </a:solidFill>
              </a:rPr>
              <a:t>1em</a:t>
            </a:r>
            <a:r>
              <a:rPr lang="ko-KR" altLang="en-US" sz="1200" dirty="0">
                <a:solidFill>
                  <a:schemeClr val="tx1"/>
                </a:solidFill>
              </a:rPr>
              <a:t>으로 놓고</a:t>
            </a:r>
            <a:r>
              <a:rPr lang="en-US" altLang="ko-KR" sz="1200" dirty="0">
                <a:solidFill>
                  <a:schemeClr val="tx1"/>
                </a:solidFill>
              </a:rPr>
              <a:t>, </a:t>
            </a:r>
            <a:r>
              <a:rPr lang="ko-KR" altLang="en-US" sz="1200" dirty="0">
                <a:solidFill>
                  <a:schemeClr val="tx1"/>
                </a:solidFill>
              </a:rPr>
              <a:t>그에 대한 상대적인 크기를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픽셀 단위</a:t>
            </a:r>
            <a:r>
              <a:rPr lang="en-US" altLang="ko-KR" sz="1200" dirty="0">
                <a:solidFill>
                  <a:schemeClr val="tx1"/>
                </a:solidFill>
              </a:rPr>
              <a:t>(px)</a:t>
            </a:r>
            <a:r>
              <a:rPr lang="ko-KR" altLang="en-US" sz="1200" dirty="0">
                <a:solidFill>
                  <a:schemeClr val="tx1"/>
                </a:solidFill>
              </a:rPr>
              <a:t>는 스크린의 픽셀</a:t>
            </a:r>
            <a:r>
              <a:rPr lang="en-US" altLang="ko-KR" sz="1200" dirty="0">
                <a:solidFill>
                  <a:schemeClr val="tx1"/>
                </a:solidFill>
              </a:rPr>
              <a:t>(pixel)</a:t>
            </a:r>
            <a:r>
              <a:rPr lang="ko-KR" altLang="en-US" sz="1200" dirty="0">
                <a:solidFill>
                  <a:schemeClr val="tx1"/>
                </a:solidFill>
              </a:rPr>
              <a:t>을 기준으로 하는 절대적인 크기를 설정합니다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1</a:t>
            </a:r>
            <a:r>
              <a:rPr lang="ko-KR" altLang="en-US" sz="1200" dirty="0">
                <a:solidFill>
                  <a:schemeClr val="tx1"/>
                </a:solidFill>
              </a:rPr>
              <a:t>배 </a:t>
            </a:r>
            <a:r>
              <a:rPr lang="en-US" altLang="ko-KR" sz="1200" dirty="0">
                <a:solidFill>
                  <a:schemeClr val="tx1"/>
                </a:solidFill>
              </a:rPr>
              <a:t>= 1em = 100%</a:t>
            </a:r>
            <a:r>
              <a:rPr lang="ko-KR" altLang="en-US" sz="1200" dirty="0">
                <a:solidFill>
                  <a:schemeClr val="tx1"/>
                </a:solidFill>
              </a:rPr>
              <a:t>를 의미합니다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131</a:t>
            </a:fld>
            <a:endParaRPr lang="ko-KR" altLang="en-US" dirty="0"/>
          </a:p>
        </p:txBody>
      </p:sp>
    </p:spTree>
    <p:extLst>
      <p:ext uri="{BB962C8B-B14F-4D97-AF65-F5344CB8AC3E}">
        <p14:creationId xmlns:p14="http://schemas.microsoft.com/office/powerpoint/2010/main" val="28602331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a:t>
            </a:r>
            <a:r>
              <a:rPr lang="en-US" altLang="ko-KR" sz="3200" dirty="0"/>
              <a:t>(height</a:t>
            </a:r>
            <a:r>
              <a:rPr lang="ko-KR" altLang="en-US" sz="3200" dirty="0"/>
              <a:t> </a:t>
            </a:r>
            <a:r>
              <a:rPr lang="en-US" altLang="ko-KR" sz="3200" dirty="0"/>
              <a:t>&amp;</a:t>
            </a:r>
            <a:r>
              <a:rPr lang="ko-KR" altLang="en-US" sz="3200" dirty="0"/>
              <a:t> </a:t>
            </a:r>
            <a:r>
              <a:rPr lang="en-US" altLang="ko-KR" sz="3200" dirty="0"/>
              <a:t>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Dimension&lt;/title&gt;</a:t>
            </a:r>
          </a:p>
          <a:p>
            <a:r>
              <a:rPr lang="en-US" altLang="ko-KR" sz="1200">
                <a:solidFill>
                  <a:schemeClr val="tx1"/>
                </a:solidFill>
              </a:rPr>
              <a:t>	&lt;style&gt;</a:t>
            </a:r>
          </a:p>
          <a:p>
            <a:r>
              <a:rPr lang="en-US" altLang="ko-KR" sz="1200">
                <a:solidFill>
                  <a:schemeClr val="tx1"/>
                </a:solidFill>
              </a:rPr>
              <a:t>		div {</a:t>
            </a:r>
          </a:p>
          <a:p>
            <a:r>
              <a:rPr lang="en-US" altLang="ko-KR" sz="1200">
                <a:solidFill>
                  <a:schemeClr val="tx1"/>
                </a:solidFill>
              </a:rPr>
              <a:t>			height: 200px;</a:t>
            </a:r>
          </a:p>
          <a:p>
            <a:r>
              <a:rPr lang="en-US" altLang="ko-KR" sz="1200">
                <a:solidFill>
                  <a:schemeClr val="tx1"/>
                </a:solidFill>
              </a:rPr>
              <a:t>			width: 500px;</a:t>
            </a:r>
          </a:p>
          <a:p>
            <a:r>
              <a:rPr lang="en-US" altLang="ko-KR" sz="1200">
                <a:solidFill>
                  <a:schemeClr val="tx1"/>
                </a:solidFill>
              </a:rPr>
              <a:t>			border: 2px solid lightsalmon;</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&lt;h1&gt;height</a:t>
            </a:r>
            <a:r>
              <a:rPr lang="ko-KR" altLang="en-US" sz="1200">
                <a:solidFill>
                  <a:schemeClr val="tx1"/>
                </a:solidFill>
              </a:rPr>
              <a:t>와 </a:t>
            </a:r>
            <a:r>
              <a:rPr lang="en-US" altLang="ko-KR" sz="1200">
                <a:solidFill>
                  <a:schemeClr val="tx1"/>
                </a:solidFill>
              </a:rPr>
              <a:t>width </a:t>
            </a:r>
            <a:r>
              <a:rPr lang="ko-KR" altLang="en-US" sz="1200">
                <a:solidFill>
                  <a:schemeClr val="tx1"/>
                </a:solidFill>
              </a:rPr>
              <a:t>속성</a:t>
            </a:r>
            <a:r>
              <a:rPr lang="en-US" altLang="ko-KR" sz="1200">
                <a:solidFill>
                  <a:schemeClr val="tx1"/>
                </a:solidFill>
              </a:rPr>
              <a:t>&lt;/h1&gt;</a:t>
            </a:r>
          </a:p>
          <a:p>
            <a:r>
              <a:rPr lang="en-US" altLang="ko-KR" sz="1200">
                <a:solidFill>
                  <a:schemeClr val="tx1"/>
                </a:solidFill>
              </a:rPr>
              <a:t>	&lt;div&gt;</a:t>
            </a:r>
            <a:r>
              <a:rPr lang="ko-KR" altLang="en-US" sz="1200">
                <a:solidFill>
                  <a:schemeClr val="tx1"/>
                </a:solidFill>
              </a:rPr>
              <a:t>이 </a:t>
            </a:r>
            <a:r>
              <a:rPr lang="en-US" altLang="ko-KR" sz="1200">
                <a:solidFill>
                  <a:schemeClr val="tx1"/>
                </a:solidFill>
              </a:rPr>
              <a:t>div </a:t>
            </a:r>
            <a:r>
              <a:rPr lang="ko-KR" altLang="en-US" sz="1200">
                <a:solidFill>
                  <a:schemeClr val="tx1"/>
                </a:solidFill>
              </a:rPr>
              <a:t>요소의 높이는 </a:t>
            </a:r>
            <a:r>
              <a:rPr lang="en-US" altLang="ko-KR" sz="1200">
                <a:solidFill>
                  <a:schemeClr val="tx1"/>
                </a:solidFill>
              </a:rPr>
              <a:t>200px</a:t>
            </a:r>
            <a:r>
              <a:rPr lang="ko-KR" altLang="en-US" sz="1200">
                <a:solidFill>
                  <a:schemeClr val="tx1"/>
                </a:solidFill>
              </a:rPr>
              <a:t>이고 너비는 </a:t>
            </a:r>
            <a:r>
              <a:rPr lang="en-US" altLang="ko-KR" sz="1200">
                <a:solidFill>
                  <a:schemeClr val="tx1"/>
                </a:solidFill>
              </a:rPr>
              <a:t>500px</a:t>
            </a:r>
            <a:r>
              <a:rPr lang="ko-KR" altLang="en-US" sz="1200">
                <a:solidFill>
                  <a:schemeClr val="tx1"/>
                </a:solidFill>
              </a:rPr>
              <a:t>입니다</a:t>
            </a:r>
            <a:r>
              <a:rPr lang="en-US" altLang="ko-KR" sz="1200">
                <a:solidFill>
                  <a:schemeClr val="tx1"/>
                </a:solidFill>
              </a:rPr>
              <a:t>.&lt;/div&gt;</a:t>
            </a:r>
          </a:p>
          <a:p>
            <a:endParaRPr lang="en-US" altLang="ko-KR" sz="1200">
              <a:solidFill>
                <a:schemeClr val="tx1"/>
              </a:solidFill>
            </a:endParaRPr>
          </a:p>
          <a:p>
            <a:r>
              <a:rPr lang="en-US" altLang="ko-KR" sz="120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a:t>
            </a:r>
            <a:r>
              <a:rPr lang="en-US" altLang="ko-KR" sz="1200" b="1" dirty="0">
                <a:solidFill>
                  <a:schemeClr val="tx1"/>
                </a:solidFill>
              </a:rPr>
              <a:t>(Dimension)</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HTML </a:t>
            </a:r>
            <a:r>
              <a:rPr lang="ko-KR" altLang="en-US" sz="1200" dirty="0">
                <a:solidFill>
                  <a:schemeClr val="tx1"/>
                </a:solidFill>
              </a:rPr>
              <a:t>요소의 크기를 마음대로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크기 조절을 위해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height</a:t>
            </a:r>
          </a:p>
          <a:p>
            <a:r>
              <a:rPr lang="en-US" altLang="ko-KR" sz="1200" dirty="0">
                <a:solidFill>
                  <a:schemeClr val="tx1"/>
                </a:solidFill>
              </a:rPr>
              <a:t>2. width</a:t>
            </a:r>
          </a:p>
          <a:p>
            <a:r>
              <a:rPr lang="en-US" altLang="ko-KR" sz="1200" dirty="0">
                <a:solidFill>
                  <a:schemeClr val="tx1"/>
                </a:solidFill>
              </a:rPr>
              <a:t>3. max-width</a:t>
            </a:r>
          </a:p>
          <a:p>
            <a:r>
              <a:rPr lang="en-US" altLang="ko-KR" sz="1200" dirty="0">
                <a:solidFill>
                  <a:schemeClr val="tx1"/>
                </a:solidFill>
              </a:rPr>
              <a:t>4. min-width</a:t>
            </a:r>
          </a:p>
          <a:p>
            <a:r>
              <a:rPr lang="en-US" altLang="ko-KR" sz="1200" dirty="0">
                <a:solidFill>
                  <a:schemeClr val="tx1"/>
                </a:solidFill>
              </a:rPr>
              <a:t>5. max-height</a:t>
            </a:r>
          </a:p>
          <a:p>
            <a:r>
              <a:rPr lang="en-US" altLang="ko-KR" sz="1200" dirty="0">
                <a:solidFill>
                  <a:schemeClr val="tx1"/>
                </a:solidFill>
              </a:rPr>
              <a:t>6. min-height</a:t>
            </a:r>
          </a:p>
          <a:p>
            <a:endParaRPr lang="en-US" altLang="ko-KR" sz="1200" dirty="0">
              <a:solidFill>
                <a:schemeClr val="tx1"/>
              </a:solidFill>
            </a:endParaRPr>
          </a:p>
          <a:p>
            <a:r>
              <a:rPr lang="en-US" altLang="ko-KR" sz="1200" b="1" dirty="0">
                <a:solidFill>
                  <a:schemeClr val="tx1"/>
                </a:solidFill>
              </a:rPr>
              <a:t>height</a:t>
            </a:r>
            <a:r>
              <a:rPr lang="ko-KR" altLang="en-US" sz="1200" b="1" dirty="0">
                <a:solidFill>
                  <a:schemeClr val="tx1"/>
                </a:solidFill>
              </a:rPr>
              <a:t>와 </a:t>
            </a:r>
            <a:r>
              <a:rPr lang="en-US" altLang="ko-KR" sz="1200" b="1" dirty="0">
                <a:solidFill>
                  <a:schemeClr val="tx1"/>
                </a:solidFill>
              </a:rPr>
              <a:t>width </a:t>
            </a:r>
            <a:r>
              <a:rPr lang="ko-KR" altLang="en-US" sz="1200" b="1" dirty="0">
                <a:solidFill>
                  <a:schemeClr val="tx1"/>
                </a:solidFill>
              </a:rPr>
              <a:t>속성</a:t>
            </a:r>
          </a:p>
          <a:p>
            <a:r>
              <a:rPr lang="en-US" altLang="ko-KR" sz="1200" dirty="0">
                <a:solidFill>
                  <a:schemeClr val="tx1"/>
                </a:solidFill>
              </a:rPr>
              <a:t>height</a:t>
            </a:r>
            <a:r>
              <a:rPr lang="ko-KR" altLang="en-US" sz="1200" dirty="0">
                <a:solidFill>
                  <a:schemeClr val="tx1"/>
                </a:solidFill>
              </a:rPr>
              <a:t>와 </a:t>
            </a:r>
            <a:r>
              <a:rPr lang="en-US" altLang="ko-KR" sz="1200" dirty="0">
                <a:solidFill>
                  <a:schemeClr val="tx1"/>
                </a:solidFill>
              </a:rPr>
              <a:t>width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요소의 높이와 너비를 각각 설정합니다</a:t>
            </a:r>
            <a:r>
              <a:rPr lang="en-US" altLang="ko-KR" sz="1200" dirty="0">
                <a:solidFill>
                  <a:schemeClr val="tx1"/>
                </a:solidFill>
              </a:rPr>
              <a:t>.</a:t>
            </a:r>
          </a:p>
          <a:p>
            <a:r>
              <a:rPr lang="ko-KR" altLang="en-US" sz="1200" dirty="0">
                <a:solidFill>
                  <a:schemeClr val="tx1"/>
                </a:solidFill>
              </a:rPr>
              <a:t>이 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auto</a:t>
            </a:r>
            <a:r>
              <a:rPr lang="ko-KR" altLang="en-US" sz="1200" dirty="0">
                <a:solidFill>
                  <a:schemeClr val="tx1"/>
                </a:solidFill>
              </a:rPr>
              <a:t>이며</a:t>
            </a:r>
            <a:r>
              <a:rPr lang="en-US" altLang="ko-KR" sz="1200" dirty="0">
                <a:solidFill>
                  <a:schemeClr val="tx1"/>
                </a:solidFill>
              </a:rPr>
              <a:t>, </a:t>
            </a:r>
            <a:r>
              <a:rPr lang="ko-KR" altLang="en-US" sz="1200" dirty="0">
                <a:solidFill>
                  <a:schemeClr val="tx1"/>
                </a:solidFill>
              </a:rPr>
              <a:t>웹 브라우저가 각 </a:t>
            </a:r>
            <a:r>
              <a:rPr lang="en-US" altLang="ko-KR" sz="1200" dirty="0">
                <a:solidFill>
                  <a:schemeClr val="tx1"/>
                </a:solidFill>
              </a:rPr>
              <a:t>HTML </a:t>
            </a:r>
            <a:r>
              <a:rPr lang="ko-KR" altLang="en-US" sz="1200" dirty="0">
                <a:solidFill>
                  <a:schemeClr val="tx1"/>
                </a:solidFill>
              </a:rPr>
              <a:t>요소에 맞게 자동으로 높이와 너비를 설정해 줍니다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132</a:t>
            </a:fld>
            <a:endParaRPr lang="ko-KR" altLang="en-US" dirty="0"/>
          </a:p>
        </p:txBody>
      </p:sp>
    </p:spTree>
    <p:extLst>
      <p:ext uri="{BB962C8B-B14F-4D97-AF65-F5344CB8AC3E}">
        <p14:creationId xmlns:p14="http://schemas.microsoft.com/office/powerpoint/2010/main" val="33658725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a:t>
            </a:r>
            <a:r>
              <a:rPr lang="en-US" altLang="ko-KR" sz="3200" dirty="0"/>
              <a:t>(max-width)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Dimension&lt;/title&gt;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div.width</a:t>
            </a:r>
            <a:r>
              <a:rPr lang="en-US" altLang="ko-KR" sz="1200" dirty="0">
                <a:solidFill>
                  <a:schemeClr val="tx1"/>
                </a:solidFill>
              </a:rPr>
              <a:t> {</a:t>
            </a:r>
          </a:p>
          <a:p>
            <a:r>
              <a:rPr lang="en-US" altLang="ko-KR" sz="1200" dirty="0">
                <a:solidFill>
                  <a:schemeClr val="tx1"/>
                </a:solidFill>
              </a:rPr>
              <a:t>			width: 500px;</a:t>
            </a:r>
          </a:p>
          <a:p>
            <a:r>
              <a:rPr lang="en-US" altLang="ko-KR" sz="1200" dirty="0">
                <a:solidFill>
                  <a:schemeClr val="tx1"/>
                </a:solidFill>
              </a:rPr>
              <a:t>			border: 2px solid #DAA520;</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div.maxWidth</a:t>
            </a:r>
            <a:r>
              <a:rPr lang="en-US" altLang="ko-KR" sz="1200" dirty="0">
                <a:solidFill>
                  <a:schemeClr val="tx1"/>
                </a:solidFill>
              </a:rPr>
              <a:t> {</a:t>
            </a:r>
          </a:p>
          <a:p>
            <a:r>
              <a:rPr lang="en-US" altLang="ko-KR" sz="1200" dirty="0">
                <a:solidFill>
                  <a:schemeClr val="tx1"/>
                </a:solidFill>
              </a:rPr>
              <a:t>			max-width: 500px;</a:t>
            </a:r>
          </a:p>
          <a:p>
            <a:r>
              <a:rPr lang="en-US" altLang="ko-KR" sz="1200" dirty="0">
                <a:solidFill>
                  <a:schemeClr val="tx1"/>
                </a:solidFill>
              </a:rPr>
              <a:t>			border: 2px solid #CD5C5C;</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&lt;h1&gt;max-width </a:t>
            </a:r>
            <a:r>
              <a:rPr lang="ko-KR" altLang="en-US" sz="1200" dirty="0">
                <a:solidFill>
                  <a:schemeClr val="tx1"/>
                </a:solidFill>
              </a:rPr>
              <a:t>속성</a:t>
            </a:r>
            <a:r>
              <a:rPr lang="en-US" altLang="ko-KR" sz="1200" dirty="0">
                <a:solidFill>
                  <a:schemeClr val="tx1"/>
                </a:solidFill>
              </a:rPr>
              <a:t>&lt;/h1&gt;</a:t>
            </a:r>
          </a:p>
          <a:p>
            <a:r>
              <a:rPr lang="en-US" altLang="ko-KR" sz="1200" dirty="0">
                <a:solidFill>
                  <a:schemeClr val="tx1"/>
                </a:solidFill>
              </a:rPr>
              <a:t>	&lt;div class="width"&gt;</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width </a:t>
            </a:r>
            <a:r>
              <a:rPr lang="ko-KR" altLang="en-US" sz="1200" dirty="0">
                <a:solidFill>
                  <a:schemeClr val="tx1"/>
                </a:solidFill>
              </a:rPr>
              <a:t>속성을 </a:t>
            </a:r>
            <a:r>
              <a:rPr lang="en-US" altLang="ko-KR" sz="1200" dirty="0">
                <a:solidFill>
                  <a:schemeClr val="tx1"/>
                </a:solidFill>
              </a:rPr>
              <a:t>500px</a:t>
            </a:r>
            <a:r>
              <a:rPr lang="ko-KR" altLang="en-US" sz="1200" dirty="0">
                <a:solidFill>
                  <a:schemeClr val="tx1"/>
                </a:solidFill>
              </a:rPr>
              <a:t>로 설정</a:t>
            </a:r>
            <a:r>
              <a:rPr lang="en-US" altLang="ko-KR" sz="1200" dirty="0">
                <a:solidFill>
                  <a:schemeClr val="tx1"/>
                </a:solidFill>
              </a:rPr>
              <a: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a:t>
            </a:r>
            <a:r>
              <a:rPr lang="en-US" altLang="ko-KR" sz="1200" dirty="0" err="1">
                <a:solidFill>
                  <a:schemeClr val="tx1"/>
                </a:solidFill>
              </a:rPr>
              <a:t>maxWidth</a:t>
            </a:r>
            <a:r>
              <a:rPr lang="en-US" altLang="ko-KR" sz="1200" dirty="0">
                <a:solidFill>
                  <a:schemeClr val="tx1"/>
                </a:solidFill>
              </a:rPr>
              <a:t>"&gt;</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max-width </a:t>
            </a:r>
            <a:r>
              <a:rPr lang="ko-KR" altLang="en-US" sz="1200" dirty="0">
                <a:solidFill>
                  <a:schemeClr val="tx1"/>
                </a:solidFill>
              </a:rPr>
              <a:t>속성을 </a:t>
            </a:r>
            <a:r>
              <a:rPr lang="en-US" altLang="ko-KR" sz="1200" dirty="0">
                <a:solidFill>
                  <a:schemeClr val="tx1"/>
                </a:solidFill>
              </a:rPr>
              <a:t>500px</a:t>
            </a:r>
            <a:r>
              <a:rPr lang="ko-KR" altLang="en-US" sz="1200" dirty="0">
                <a:solidFill>
                  <a:schemeClr val="tx1"/>
                </a:solidFill>
              </a:rPr>
              <a:t>로 설정</a:t>
            </a:r>
            <a:r>
              <a:rPr lang="en-US" altLang="ko-KR" sz="1200" dirty="0">
                <a:solidFill>
                  <a:schemeClr val="tx1"/>
                </a:solidFill>
              </a:rPr>
              <a:t>.&lt;/div&gt;</a:t>
            </a:r>
          </a:p>
          <a:p>
            <a:r>
              <a:rPr lang="en-US" altLang="ko-KR" sz="1200" dirty="0">
                <a:solidFill>
                  <a:schemeClr val="tx1"/>
                </a:solidFill>
              </a:rPr>
              <a:t>	&lt;p&gt;</a:t>
            </a:r>
            <a:r>
              <a:rPr lang="ko-KR" altLang="en-US" sz="1200" dirty="0">
                <a:solidFill>
                  <a:schemeClr val="tx1"/>
                </a:solidFill>
              </a:rPr>
              <a:t>웹 브라우저의 크기를 줄여서 두 </a:t>
            </a:r>
            <a:r>
              <a:rPr lang="en-US" altLang="ko-KR" sz="1200" dirty="0">
                <a:solidFill>
                  <a:schemeClr val="tx1"/>
                </a:solidFill>
              </a:rPr>
              <a:t>div </a:t>
            </a:r>
            <a:r>
              <a:rPr lang="ko-KR" altLang="en-US" sz="1200" dirty="0">
                <a:solidFill>
                  <a:schemeClr val="tx1"/>
                </a:solidFill>
              </a:rPr>
              <a:t>요소의 차이를 알아보자</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a:t>
            </a:r>
            <a:r>
              <a:rPr lang="en-US" altLang="ko-KR" sz="1200" b="1" dirty="0">
                <a:solidFill>
                  <a:schemeClr val="tx1"/>
                </a:solidFill>
              </a:rPr>
              <a:t>(Dimension)</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HTML </a:t>
            </a:r>
            <a:r>
              <a:rPr lang="ko-KR" altLang="en-US" sz="1200" dirty="0">
                <a:solidFill>
                  <a:schemeClr val="tx1"/>
                </a:solidFill>
              </a:rPr>
              <a:t>요소의 크기를 마음대로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크기 조절을 위해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height</a:t>
            </a:r>
          </a:p>
          <a:p>
            <a:r>
              <a:rPr lang="en-US" altLang="ko-KR" sz="1200" dirty="0">
                <a:solidFill>
                  <a:schemeClr val="tx1"/>
                </a:solidFill>
              </a:rPr>
              <a:t>2. width</a:t>
            </a:r>
          </a:p>
          <a:p>
            <a:r>
              <a:rPr lang="en-US" altLang="ko-KR" sz="1200" dirty="0">
                <a:solidFill>
                  <a:schemeClr val="tx1"/>
                </a:solidFill>
              </a:rPr>
              <a:t>3. max-width</a:t>
            </a:r>
          </a:p>
          <a:p>
            <a:r>
              <a:rPr lang="en-US" altLang="ko-KR" sz="1200" dirty="0">
                <a:solidFill>
                  <a:schemeClr val="tx1"/>
                </a:solidFill>
              </a:rPr>
              <a:t>4. min-width</a:t>
            </a:r>
          </a:p>
          <a:p>
            <a:r>
              <a:rPr lang="en-US" altLang="ko-KR" sz="1200" dirty="0">
                <a:solidFill>
                  <a:schemeClr val="tx1"/>
                </a:solidFill>
              </a:rPr>
              <a:t>5. max-height</a:t>
            </a:r>
          </a:p>
          <a:p>
            <a:r>
              <a:rPr lang="en-US" altLang="ko-KR" sz="1200" dirty="0">
                <a:solidFill>
                  <a:schemeClr val="tx1"/>
                </a:solidFill>
              </a:rPr>
              <a:t>6. min-height</a:t>
            </a:r>
          </a:p>
          <a:p>
            <a:endParaRPr lang="en-US" altLang="ko-KR" sz="1200" dirty="0">
              <a:solidFill>
                <a:schemeClr val="tx1"/>
              </a:solidFill>
            </a:endParaRPr>
          </a:p>
          <a:p>
            <a:r>
              <a:rPr lang="en-US" altLang="ko-KR" sz="1200" b="1" dirty="0">
                <a:solidFill>
                  <a:schemeClr val="tx1"/>
                </a:solidFill>
              </a:rPr>
              <a:t>max-width </a:t>
            </a:r>
            <a:r>
              <a:rPr lang="ko-KR" altLang="en-US" sz="1200" b="1" dirty="0">
                <a:solidFill>
                  <a:schemeClr val="tx1"/>
                </a:solidFill>
              </a:rPr>
              <a:t>속성</a:t>
            </a:r>
          </a:p>
          <a:p>
            <a:r>
              <a:rPr lang="en-US" altLang="ko-KR" sz="1200" dirty="0">
                <a:solidFill>
                  <a:schemeClr val="tx1"/>
                </a:solidFill>
              </a:rPr>
              <a:t>max-width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요소가 가질 수 있는 최대 너비</a:t>
            </a:r>
            <a:r>
              <a:rPr lang="en-US" altLang="ko-KR" sz="1200" dirty="0">
                <a:solidFill>
                  <a:schemeClr val="tx1"/>
                </a:solidFill>
              </a:rPr>
              <a:t>(width)</a:t>
            </a:r>
            <a:r>
              <a:rPr lang="ko-KR" altLang="en-US" sz="1200" dirty="0">
                <a:solidFill>
                  <a:schemeClr val="tx1"/>
                </a:solidFill>
              </a:rPr>
              <a:t>를 설정합니다</a:t>
            </a:r>
            <a:r>
              <a:rPr lang="en-US" altLang="ko-KR" sz="1200" dirty="0">
                <a:solidFill>
                  <a:schemeClr val="tx1"/>
                </a:solidFill>
              </a:rPr>
              <a:t>.</a:t>
            </a:r>
          </a:p>
          <a:p>
            <a:r>
              <a:rPr lang="ko-KR" altLang="en-US" sz="1200" dirty="0">
                <a:solidFill>
                  <a:schemeClr val="tx1"/>
                </a:solidFill>
              </a:rPr>
              <a:t>이 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none</a:t>
            </a:r>
            <a:r>
              <a:rPr lang="ko-KR" altLang="en-US" sz="1200" dirty="0">
                <a:solidFill>
                  <a:schemeClr val="tx1"/>
                </a:solidFill>
              </a:rPr>
              <a:t>이며</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너비에 제한을 두지 않겠다는 의미입니다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width </a:t>
            </a:r>
            <a:r>
              <a:rPr lang="ko-KR" altLang="en-US" sz="1200" dirty="0">
                <a:solidFill>
                  <a:schemeClr val="tx1"/>
                </a:solidFill>
              </a:rPr>
              <a:t>속성으로 너비를 설정하면</a:t>
            </a:r>
            <a:r>
              <a:rPr lang="en-US" altLang="ko-KR" sz="1200" dirty="0">
                <a:solidFill>
                  <a:schemeClr val="tx1"/>
                </a:solidFill>
              </a:rPr>
              <a:t>, </a:t>
            </a:r>
            <a:r>
              <a:rPr lang="ko-KR" altLang="en-US" sz="1200" dirty="0">
                <a:solidFill>
                  <a:schemeClr val="tx1"/>
                </a:solidFill>
              </a:rPr>
              <a:t>설정된 너비 이하로 브라우저의 크기가 줄어들 때 해당 요소에 스크롤 바를 생성하게 됩니다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max-width </a:t>
            </a:r>
            <a:r>
              <a:rPr lang="ko-KR" altLang="en-US" sz="1200" dirty="0">
                <a:solidFill>
                  <a:schemeClr val="tx1"/>
                </a:solidFill>
              </a:rPr>
              <a:t>속성으로 너비를 설정하면 다음과 같이 좀 더 유연한 결과를 얻을 수 있습니다</a:t>
            </a:r>
            <a:r>
              <a:rPr lang="en-US" altLang="ko-KR" sz="1200" dirty="0">
                <a:solidFill>
                  <a:schemeClr val="tx1"/>
                </a:solidFill>
              </a:rPr>
              <a:t>.</a:t>
            </a:r>
          </a:p>
          <a:p>
            <a:r>
              <a:rPr lang="en-US" altLang="ko-KR" sz="1200" dirty="0">
                <a:solidFill>
                  <a:schemeClr val="tx1"/>
                </a:solidFill>
              </a:rPr>
              <a:t>max-width </a:t>
            </a:r>
            <a:r>
              <a:rPr lang="ko-KR" altLang="en-US" sz="1200" dirty="0">
                <a:solidFill>
                  <a:schemeClr val="tx1"/>
                </a:solidFill>
              </a:rPr>
              <a:t>속성으로 너비를 설정하면 줄어드는 웹 브라우저의 크기에 맞춰 해당 </a:t>
            </a:r>
            <a:r>
              <a:rPr lang="en-US" altLang="ko-KR" sz="1200" dirty="0">
                <a:solidFill>
                  <a:schemeClr val="tx1"/>
                </a:solidFill>
              </a:rPr>
              <a:t>HTML </a:t>
            </a:r>
            <a:r>
              <a:rPr lang="ko-KR" altLang="en-US" sz="1200" dirty="0">
                <a:solidFill>
                  <a:schemeClr val="tx1"/>
                </a:solidFill>
              </a:rPr>
              <a:t>요소의 너비도 자동으로 줄어듭니다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133</a:t>
            </a:fld>
            <a:endParaRPr lang="ko-KR" altLang="en-US" dirty="0"/>
          </a:p>
        </p:txBody>
      </p:sp>
    </p:spTree>
    <p:extLst>
      <p:ext uri="{BB962C8B-B14F-4D97-AF65-F5344CB8AC3E}">
        <p14:creationId xmlns:p14="http://schemas.microsoft.com/office/powerpoint/2010/main" val="3239390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a:t>
            </a:r>
            <a:r>
              <a:rPr lang="en-US" altLang="ko-KR" sz="3200" dirty="0"/>
              <a:t>(min-width)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Dimension&lt;/title&gt;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div.width</a:t>
            </a:r>
            <a:r>
              <a:rPr lang="en-US" altLang="ko-KR" sz="1200" dirty="0">
                <a:solidFill>
                  <a:schemeClr val="tx1"/>
                </a:solidFill>
              </a:rPr>
              <a:t> {</a:t>
            </a:r>
          </a:p>
          <a:p>
            <a:r>
              <a:rPr lang="en-US" altLang="ko-KR" sz="1200" dirty="0">
                <a:solidFill>
                  <a:schemeClr val="tx1"/>
                </a:solidFill>
              </a:rPr>
              <a:t>			width: 500px;</a:t>
            </a:r>
          </a:p>
          <a:p>
            <a:r>
              <a:rPr lang="en-US" altLang="ko-KR" sz="1200" dirty="0">
                <a:solidFill>
                  <a:schemeClr val="tx1"/>
                </a:solidFill>
              </a:rPr>
              <a:t>			border: 2px solid #DAA520;</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div.minWidth</a:t>
            </a:r>
            <a:r>
              <a:rPr lang="en-US" altLang="ko-KR" sz="1200" dirty="0">
                <a:solidFill>
                  <a:schemeClr val="tx1"/>
                </a:solidFill>
              </a:rPr>
              <a:t> {</a:t>
            </a:r>
          </a:p>
          <a:p>
            <a:r>
              <a:rPr lang="en-US" altLang="ko-KR" sz="1200" dirty="0">
                <a:solidFill>
                  <a:schemeClr val="tx1"/>
                </a:solidFill>
              </a:rPr>
              <a:t>			min-width: 500px;</a:t>
            </a:r>
          </a:p>
          <a:p>
            <a:r>
              <a:rPr lang="en-US" altLang="ko-KR" sz="1200" dirty="0">
                <a:solidFill>
                  <a:schemeClr val="tx1"/>
                </a:solidFill>
              </a:rPr>
              <a:t>			border: 2px solid #CD5C5C;</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&lt;h1&gt;min-width </a:t>
            </a:r>
            <a:r>
              <a:rPr lang="ko-KR" altLang="en-US" sz="1200" dirty="0">
                <a:solidFill>
                  <a:schemeClr val="tx1"/>
                </a:solidFill>
              </a:rPr>
              <a:t>속성</a:t>
            </a:r>
            <a:r>
              <a:rPr lang="en-US" altLang="ko-KR" sz="1200" dirty="0">
                <a:solidFill>
                  <a:schemeClr val="tx1"/>
                </a:solidFill>
              </a:rPr>
              <a:t>&lt;/h1&gt;</a:t>
            </a:r>
          </a:p>
          <a:p>
            <a:r>
              <a:rPr lang="en-US" altLang="ko-KR" sz="1200" dirty="0">
                <a:solidFill>
                  <a:schemeClr val="tx1"/>
                </a:solidFill>
              </a:rPr>
              <a:t>	&lt;div class="width"&gt;</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width </a:t>
            </a:r>
            <a:r>
              <a:rPr lang="ko-KR" altLang="en-US" sz="1200" dirty="0">
                <a:solidFill>
                  <a:schemeClr val="tx1"/>
                </a:solidFill>
              </a:rPr>
              <a:t>속성을 </a:t>
            </a:r>
            <a:r>
              <a:rPr lang="en-US" altLang="ko-KR" sz="1200" dirty="0">
                <a:solidFill>
                  <a:schemeClr val="tx1"/>
                </a:solidFill>
              </a:rPr>
              <a:t>500px</a:t>
            </a:r>
            <a:r>
              <a:rPr lang="ko-KR" altLang="en-US" sz="1200" dirty="0">
                <a:solidFill>
                  <a:schemeClr val="tx1"/>
                </a:solidFill>
              </a:rPr>
              <a:t>로 설정</a:t>
            </a:r>
            <a:r>
              <a:rPr lang="en-US" altLang="ko-KR" sz="1200" dirty="0">
                <a:solidFill>
                  <a:schemeClr val="tx1"/>
                </a:solidFill>
              </a:rPr>
              <a: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a:t>
            </a:r>
            <a:r>
              <a:rPr lang="en-US" altLang="ko-KR" sz="1200" dirty="0" err="1">
                <a:solidFill>
                  <a:schemeClr val="tx1"/>
                </a:solidFill>
              </a:rPr>
              <a:t>minWidth</a:t>
            </a:r>
            <a:r>
              <a:rPr lang="en-US" altLang="ko-KR" sz="1200" dirty="0">
                <a:solidFill>
                  <a:schemeClr val="tx1"/>
                </a:solidFill>
              </a:rPr>
              <a:t>"&gt;</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min-width </a:t>
            </a:r>
            <a:r>
              <a:rPr lang="ko-KR" altLang="en-US" sz="1200" dirty="0">
                <a:solidFill>
                  <a:schemeClr val="tx1"/>
                </a:solidFill>
              </a:rPr>
              <a:t>속성을 </a:t>
            </a:r>
            <a:r>
              <a:rPr lang="en-US" altLang="ko-KR" sz="1200" dirty="0">
                <a:solidFill>
                  <a:schemeClr val="tx1"/>
                </a:solidFill>
              </a:rPr>
              <a:t>500px</a:t>
            </a:r>
            <a:r>
              <a:rPr lang="ko-KR" altLang="en-US" sz="1200" dirty="0">
                <a:solidFill>
                  <a:schemeClr val="tx1"/>
                </a:solidFill>
              </a:rPr>
              <a:t>로 설정</a:t>
            </a:r>
            <a:r>
              <a:rPr lang="en-US" altLang="ko-KR" sz="1200" dirty="0">
                <a:solidFill>
                  <a:schemeClr val="tx1"/>
                </a:solidFill>
              </a:rPr>
              <a:t>.&lt;/div&gt;</a:t>
            </a:r>
          </a:p>
          <a:p>
            <a:r>
              <a:rPr lang="en-US" altLang="ko-KR" sz="1200" dirty="0">
                <a:solidFill>
                  <a:schemeClr val="tx1"/>
                </a:solidFill>
              </a:rPr>
              <a:t>	&lt;p&gt;</a:t>
            </a:r>
            <a:r>
              <a:rPr lang="ko-KR" altLang="en-US" sz="1200" dirty="0">
                <a:solidFill>
                  <a:schemeClr val="tx1"/>
                </a:solidFill>
              </a:rPr>
              <a:t>웹 브라우저의 크기를 줄여서 두 </a:t>
            </a:r>
            <a:r>
              <a:rPr lang="en-US" altLang="ko-KR" sz="1200" dirty="0">
                <a:solidFill>
                  <a:schemeClr val="tx1"/>
                </a:solidFill>
              </a:rPr>
              <a:t>div </a:t>
            </a:r>
            <a:r>
              <a:rPr lang="ko-KR" altLang="en-US" sz="1200" dirty="0">
                <a:solidFill>
                  <a:schemeClr val="tx1"/>
                </a:solidFill>
              </a:rPr>
              <a:t>요소의 차이를 알아보자</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a:t>
            </a:r>
            <a:r>
              <a:rPr lang="en-US" altLang="ko-KR" sz="1200" b="1" dirty="0">
                <a:solidFill>
                  <a:schemeClr val="tx1"/>
                </a:solidFill>
              </a:rPr>
              <a:t>(Dimension)</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HTML </a:t>
            </a:r>
            <a:r>
              <a:rPr lang="ko-KR" altLang="en-US" sz="1200" dirty="0">
                <a:solidFill>
                  <a:schemeClr val="tx1"/>
                </a:solidFill>
              </a:rPr>
              <a:t>요소의 크기를 마음대로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크기 조절을 위해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height</a:t>
            </a:r>
          </a:p>
          <a:p>
            <a:r>
              <a:rPr lang="en-US" altLang="ko-KR" sz="1200" dirty="0">
                <a:solidFill>
                  <a:schemeClr val="tx1"/>
                </a:solidFill>
              </a:rPr>
              <a:t>2. width</a:t>
            </a:r>
          </a:p>
          <a:p>
            <a:r>
              <a:rPr lang="en-US" altLang="ko-KR" sz="1200" dirty="0">
                <a:solidFill>
                  <a:schemeClr val="tx1"/>
                </a:solidFill>
              </a:rPr>
              <a:t>3. max-width</a:t>
            </a:r>
          </a:p>
          <a:p>
            <a:r>
              <a:rPr lang="en-US" altLang="ko-KR" sz="1200" dirty="0">
                <a:solidFill>
                  <a:schemeClr val="tx1"/>
                </a:solidFill>
              </a:rPr>
              <a:t>4. min-width</a:t>
            </a:r>
          </a:p>
          <a:p>
            <a:r>
              <a:rPr lang="en-US" altLang="ko-KR" sz="1200" dirty="0">
                <a:solidFill>
                  <a:schemeClr val="tx1"/>
                </a:solidFill>
              </a:rPr>
              <a:t>5. max-height</a:t>
            </a:r>
          </a:p>
          <a:p>
            <a:r>
              <a:rPr lang="en-US" altLang="ko-KR" sz="1200" dirty="0">
                <a:solidFill>
                  <a:schemeClr val="tx1"/>
                </a:solidFill>
              </a:rPr>
              <a:t>6. min-height</a:t>
            </a:r>
          </a:p>
          <a:p>
            <a:endParaRPr lang="en-US" altLang="ko-KR" sz="1200" dirty="0">
              <a:solidFill>
                <a:schemeClr val="tx1"/>
              </a:solidFill>
            </a:endParaRPr>
          </a:p>
          <a:p>
            <a:r>
              <a:rPr lang="en-US" altLang="ko-KR" sz="1200" b="1" dirty="0">
                <a:solidFill>
                  <a:schemeClr val="tx1"/>
                </a:solidFill>
              </a:rPr>
              <a:t>min-width </a:t>
            </a:r>
            <a:r>
              <a:rPr lang="ko-KR" altLang="en-US" sz="1200" b="1" dirty="0">
                <a:solidFill>
                  <a:schemeClr val="tx1"/>
                </a:solidFill>
              </a:rPr>
              <a:t>속성</a:t>
            </a:r>
          </a:p>
          <a:p>
            <a:r>
              <a:rPr lang="en-US" altLang="ko-KR" sz="1200" dirty="0">
                <a:solidFill>
                  <a:schemeClr val="tx1"/>
                </a:solidFill>
              </a:rPr>
              <a:t>min-width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요소가 가질 수 있는 최소 너비</a:t>
            </a:r>
            <a:r>
              <a:rPr lang="en-US" altLang="ko-KR" sz="1200" dirty="0">
                <a:solidFill>
                  <a:schemeClr val="tx1"/>
                </a:solidFill>
              </a:rPr>
              <a:t>(width)</a:t>
            </a:r>
            <a:r>
              <a:rPr lang="ko-KR" altLang="en-US" sz="1200" dirty="0">
                <a:solidFill>
                  <a:schemeClr val="tx1"/>
                </a:solidFill>
              </a:rPr>
              <a:t>를 설정합니다</a:t>
            </a:r>
            <a:r>
              <a:rPr lang="en-US" altLang="ko-KR" sz="1200" dirty="0">
                <a:solidFill>
                  <a:schemeClr val="tx1"/>
                </a:solidFill>
              </a:rPr>
              <a:t>.</a:t>
            </a:r>
          </a:p>
          <a:p>
            <a:r>
              <a:rPr lang="ko-KR" altLang="en-US" sz="1200" dirty="0">
                <a:solidFill>
                  <a:schemeClr val="tx1"/>
                </a:solidFill>
              </a:rPr>
              <a:t>이 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0</a:t>
            </a:r>
            <a:r>
              <a:rPr lang="ko-KR" altLang="en-US" sz="1200" dirty="0">
                <a:solidFill>
                  <a:schemeClr val="tx1"/>
                </a:solidFill>
              </a:rPr>
              <a:t>이며</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너비에 제한을 두지 않겠다는 의미입니다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min-width </a:t>
            </a:r>
            <a:r>
              <a:rPr lang="ko-KR" altLang="en-US" sz="1200" dirty="0">
                <a:solidFill>
                  <a:schemeClr val="tx1"/>
                </a:solidFill>
              </a:rPr>
              <a:t>속성이 설정된 요소에 </a:t>
            </a:r>
            <a:r>
              <a:rPr lang="en-US" altLang="ko-KR" sz="1200" dirty="0">
                <a:solidFill>
                  <a:schemeClr val="tx1"/>
                </a:solidFill>
              </a:rPr>
              <a:t>width </a:t>
            </a:r>
            <a:r>
              <a:rPr lang="ko-KR" altLang="en-US" sz="1200" dirty="0">
                <a:solidFill>
                  <a:schemeClr val="tx1"/>
                </a:solidFill>
              </a:rPr>
              <a:t>속성값을 따로 설정하지 않으면 초기 너비</a:t>
            </a:r>
            <a:r>
              <a:rPr lang="en-US" altLang="ko-KR" sz="1200" dirty="0">
                <a:solidFill>
                  <a:schemeClr val="tx1"/>
                </a:solidFill>
              </a:rPr>
              <a:t>(width)</a:t>
            </a:r>
            <a:r>
              <a:rPr lang="ko-KR" altLang="en-US" sz="1200" dirty="0">
                <a:solidFill>
                  <a:schemeClr val="tx1"/>
                </a:solidFill>
              </a:rPr>
              <a:t>는 </a:t>
            </a:r>
            <a:r>
              <a:rPr lang="en-US" altLang="ko-KR" sz="1200" dirty="0">
                <a:solidFill>
                  <a:schemeClr val="tx1"/>
                </a:solidFill>
              </a:rPr>
              <a:t>100%</a:t>
            </a:r>
            <a:r>
              <a:rPr lang="ko-KR" altLang="en-US" sz="1200" dirty="0">
                <a:solidFill>
                  <a:schemeClr val="tx1"/>
                </a:solidFill>
              </a:rPr>
              <a:t>를 가지게 됩니다</a:t>
            </a:r>
            <a:r>
              <a:rPr lang="en-US" altLang="ko-KR" sz="1200" dirty="0">
                <a:solidFill>
                  <a:schemeClr val="tx1"/>
                </a:solidFill>
              </a:rPr>
              <a:t>.</a:t>
            </a:r>
          </a:p>
          <a:p>
            <a:r>
              <a:rPr lang="ko-KR" altLang="en-US" sz="1200" dirty="0">
                <a:solidFill>
                  <a:schemeClr val="tx1"/>
                </a:solidFill>
              </a:rPr>
              <a:t>이때 웹 브라우저의 크기가 줄어들면 거기에 맞춰 </a:t>
            </a:r>
            <a:r>
              <a:rPr lang="en-US" altLang="ko-KR" sz="1200" dirty="0">
                <a:solidFill>
                  <a:schemeClr val="tx1"/>
                </a:solidFill>
              </a:rPr>
              <a:t>HTML </a:t>
            </a:r>
            <a:r>
              <a:rPr lang="ko-KR" altLang="en-US" sz="1200" dirty="0">
                <a:solidFill>
                  <a:schemeClr val="tx1"/>
                </a:solidFill>
              </a:rPr>
              <a:t>요소의 너비도 자동으로 줄어듭니다</a:t>
            </a:r>
            <a:r>
              <a:rPr lang="en-US" altLang="ko-KR" sz="1200" dirty="0">
                <a:solidFill>
                  <a:schemeClr val="tx1"/>
                </a:solidFill>
              </a:rPr>
              <a:t>.</a:t>
            </a:r>
          </a:p>
          <a:p>
            <a:r>
              <a:rPr lang="ko-KR" altLang="en-US" sz="1200" dirty="0">
                <a:solidFill>
                  <a:schemeClr val="tx1"/>
                </a:solidFill>
              </a:rPr>
              <a:t>하지만 웹 브라우저가 </a:t>
            </a:r>
            <a:r>
              <a:rPr lang="en-US" altLang="ko-KR" sz="1200" dirty="0">
                <a:solidFill>
                  <a:schemeClr val="tx1"/>
                </a:solidFill>
              </a:rPr>
              <a:t>min-width </a:t>
            </a:r>
            <a:r>
              <a:rPr lang="ko-KR" altLang="en-US" sz="1200" dirty="0">
                <a:solidFill>
                  <a:schemeClr val="tx1"/>
                </a:solidFill>
              </a:rPr>
              <a:t>속성으로 설정된 너비 이하로 줄어들면</a:t>
            </a:r>
            <a:r>
              <a:rPr lang="en-US" altLang="ko-KR" sz="1200" dirty="0">
                <a:solidFill>
                  <a:schemeClr val="tx1"/>
                </a:solidFill>
              </a:rPr>
              <a:t>, HTML </a:t>
            </a:r>
            <a:r>
              <a:rPr lang="ko-KR" altLang="en-US" sz="1200" dirty="0">
                <a:solidFill>
                  <a:schemeClr val="tx1"/>
                </a:solidFill>
              </a:rPr>
              <a:t>요소의 너비는 더는 줄어들지 않고 수평 스크롤 바를 생성하게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134</a:t>
            </a:fld>
            <a:endParaRPr lang="ko-KR" altLang="en-US" dirty="0"/>
          </a:p>
        </p:txBody>
      </p:sp>
    </p:spTree>
    <p:extLst>
      <p:ext uri="{BB962C8B-B14F-4D97-AF65-F5344CB8AC3E}">
        <p14:creationId xmlns:p14="http://schemas.microsoft.com/office/powerpoint/2010/main" val="13240488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a:t>
            </a:r>
            <a:r>
              <a:rPr lang="en-US" altLang="ko-KR" sz="3200" dirty="0"/>
              <a:t>(max-height)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Dimension&lt;/title&gt;</a:t>
            </a:r>
          </a:p>
          <a:p>
            <a:r>
              <a:rPr lang="en-US" altLang="ko-KR" sz="1200" dirty="0">
                <a:solidFill>
                  <a:schemeClr val="tx1"/>
                </a:solidFill>
              </a:rPr>
              <a:t>	&lt;style&gt;</a:t>
            </a:r>
          </a:p>
          <a:p>
            <a:r>
              <a:rPr lang="en-US" altLang="ko-KR" sz="1200" dirty="0">
                <a:solidFill>
                  <a:schemeClr val="tx1"/>
                </a:solidFill>
              </a:rPr>
              <a:t>		p {</a:t>
            </a:r>
          </a:p>
          <a:p>
            <a:r>
              <a:rPr lang="en-US" altLang="ko-KR" sz="1200" dirty="0">
                <a:solidFill>
                  <a:schemeClr val="tx1"/>
                </a:solidFill>
              </a:rPr>
              <a:t>			max-height: 50px;</a:t>
            </a:r>
          </a:p>
          <a:p>
            <a:r>
              <a:rPr lang="en-US" altLang="ko-KR" sz="1200" dirty="0">
                <a:solidFill>
                  <a:schemeClr val="tx1"/>
                </a:solidFill>
              </a:rPr>
              <a:t>			background-color: </a:t>
            </a:r>
            <a:r>
              <a:rPr lang="en-US" altLang="ko-KR" sz="1200" dirty="0" err="1">
                <a:solidFill>
                  <a:schemeClr val="tx1"/>
                </a:solidFill>
              </a:rPr>
              <a:t>greenyellow</a:t>
            </a:r>
            <a:r>
              <a:rPr lang="en-US" altLang="ko-KR" sz="1200" dirty="0">
                <a:solidFill>
                  <a:schemeClr val="tx1"/>
                </a:solidFill>
              </a:rPr>
              <a:t>;</a:t>
            </a:r>
          </a:p>
          <a:p>
            <a:r>
              <a:rPr lang="en-US" altLang="ko-KR" sz="1200" dirty="0">
                <a:solidFill>
                  <a:schemeClr val="tx1"/>
                </a:solidFill>
              </a:rPr>
              <a:t>			overflow: auto;</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&lt;h1&gt;max-height </a:t>
            </a:r>
            <a:r>
              <a:rPr lang="ko-KR" altLang="en-US" sz="1200" dirty="0">
                <a:solidFill>
                  <a:schemeClr val="tx1"/>
                </a:solidFill>
              </a:rPr>
              <a:t>속성</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max-height </a:t>
            </a:r>
            <a:r>
              <a:rPr lang="ko-KR" altLang="en-US" sz="1200" dirty="0">
                <a:solidFill>
                  <a:schemeClr val="tx1"/>
                </a:solidFill>
              </a:rPr>
              <a:t>속성을 </a:t>
            </a:r>
            <a:r>
              <a:rPr lang="en-US" altLang="ko-KR" sz="1200" dirty="0">
                <a:solidFill>
                  <a:schemeClr val="tx1"/>
                </a:solidFill>
              </a:rPr>
              <a:t>50px</a:t>
            </a:r>
            <a:r>
              <a:rPr lang="ko-KR" altLang="en-US" sz="1200" dirty="0">
                <a:solidFill>
                  <a:schemeClr val="tx1"/>
                </a:solidFill>
              </a:rPr>
              <a:t>로 설정했습니다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pPr fontAlgn="base"/>
            <a:r>
              <a:rPr lang="en-US" altLang="ko-KR" sz="1200" dirty="0">
                <a:solidFill>
                  <a:schemeClr val="tx1"/>
                </a:solidFill>
              </a:rPr>
              <a:t>		The Independence Day gathering in Washington DC saw military flyovers, fireworks and a speech by </a:t>
            </a:r>
            <a:r>
              <a:rPr lang="en-US" altLang="ko-KR" sz="1200" dirty="0" err="1">
                <a:solidFill>
                  <a:schemeClr val="tx1"/>
                </a:solidFill>
              </a:rPr>
              <a:t>Mr</a:t>
            </a:r>
            <a:r>
              <a:rPr lang="en-US" altLang="ko-KR" sz="1200" dirty="0">
                <a:solidFill>
                  <a:schemeClr val="tx1"/>
                </a:solidFill>
              </a:rPr>
              <a:t> Trump. The guests include hundreds of medics who have been working through the Covid-19 epidemic. Thousands have gathered outside the White House, despite the city's mayor highlighting the health risks.</a:t>
            </a:r>
          </a:p>
          <a:p>
            <a:r>
              <a:rPr lang="en-US" altLang="ko-KR" sz="1200" dirty="0">
                <a:solidFill>
                  <a:schemeClr val="tx1"/>
                </a:solidFill>
              </a:rPr>
              <a:t>	&lt;/p&gt;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a:t>
            </a:r>
            <a:r>
              <a:rPr lang="en-US" altLang="ko-KR" sz="1200" b="1" dirty="0">
                <a:solidFill>
                  <a:schemeClr val="tx1"/>
                </a:solidFill>
              </a:rPr>
              <a:t>(Dimension)</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HTML </a:t>
            </a:r>
            <a:r>
              <a:rPr lang="ko-KR" altLang="en-US" sz="1200" dirty="0">
                <a:solidFill>
                  <a:schemeClr val="tx1"/>
                </a:solidFill>
              </a:rPr>
              <a:t>요소의 크기를 마음대로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크기 조절을 위해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height</a:t>
            </a:r>
          </a:p>
          <a:p>
            <a:r>
              <a:rPr lang="en-US" altLang="ko-KR" sz="1200" dirty="0">
                <a:solidFill>
                  <a:schemeClr val="tx1"/>
                </a:solidFill>
              </a:rPr>
              <a:t>2. width</a:t>
            </a:r>
          </a:p>
          <a:p>
            <a:r>
              <a:rPr lang="en-US" altLang="ko-KR" sz="1200" dirty="0">
                <a:solidFill>
                  <a:schemeClr val="tx1"/>
                </a:solidFill>
              </a:rPr>
              <a:t>3. max-width</a:t>
            </a:r>
          </a:p>
          <a:p>
            <a:r>
              <a:rPr lang="en-US" altLang="ko-KR" sz="1200" dirty="0">
                <a:solidFill>
                  <a:schemeClr val="tx1"/>
                </a:solidFill>
              </a:rPr>
              <a:t>4. min-width</a:t>
            </a:r>
          </a:p>
          <a:p>
            <a:r>
              <a:rPr lang="en-US" altLang="ko-KR" sz="1200" dirty="0">
                <a:solidFill>
                  <a:schemeClr val="tx1"/>
                </a:solidFill>
              </a:rPr>
              <a:t>5. max-height</a:t>
            </a:r>
          </a:p>
          <a:p>
            <a:r>
              <a:rPr lang="en-US" altLang="ko-KR" sz="1200" dirty="0">
                <a:solidFill>
                  <a:schemeClr val="tx1"/>
                </a:solidFill>
              </a:rPr>
              <a:t>6. min-height</a:t>
            </a:r>
          </a:p>
          <a:p>
            <a:endParaRPr lang="en-US" altLang="ko-KR" sz="1200" dirty="0">
              <a:solidFill>
                <a:schemeClr val="tx1"/>
              </a:solidFill>
            </a:endParaRPr>
          </a:p>
          <a:p>
            <a:r>
              <a:rPr lang="en-US" altLang="ko-KR" sz="1200" b="1" dirty="0">
                <a:solidFill>
                  <a:schemeClr val="tx1"/>
                </a:solidFill>
              </a:rPr>
              <a:t>max-height </a:t>
            </a:r>
            <a:r>
              <a:rPr lang="ko-KR" altLang="en-US" sz="1200" b="1" dirty="0">
                <a:solidFill>
                  <a:schemeClr val="tx1"/>
                </a:solidFill>
              </a:rPr>
              <a:t>속성</a:t>
            </a:r>
          </a:p>
          <a:p>
            <a:r>
              <a:rPr lang="en-US" altLang="ko-KR" sz="1200" dirty="0">
                <a:solidFill>
                  <a:schemeClr val="tx1"/>
                </a:solidFill>
              </a:rPr>
              <a:t>max-height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요소가 가질 수 있는 최대 높이</a:t>
            </a:r>
            <a:r>
              <a:rPr lang="en-US" altLang="ko-KR" sz="1200" dirty="0">
                <a:solidFill>
                  <a:schemeClr val="tx1"/>
                </a:solidFill>
              </a:rPr>
              <a:t>(height)</a:t>
            </a:r>
            <a:r>
              <a:rPr lang="ko-KR" altLang="en-US" sz="1200" dirty="0">
                <a:solidFill>
                  <a:schemeClr val="tx1"/>
                </a:solidFill>
              </a:rPr>
              <a:t>를 설정합니다</a:t>
            </a:r>
            <a:r>
              <a:rPr lang="en-US" altLang="ko-KR" sz="1200" dirty="0">
                <a:solidFill>
                  <a:schemeClr val="tx1"/>
                </a:solidFill>
              </a:rPr>
              <a:t>.</a:t>
            </a:r>
          </a:p>
          <a:p>
            <a:r>
              <a:rPr lang="ko-KR" altLang="en-US" sz="1200" dirty="0">
                <a:solidFill>
                  <a:schemeClr val="tx1"/>
                </a:solidFill>
              </a:rPr>
              <a:t>이 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none</a:t>
            </a:r>
            <a:r>
              <a:rPr lang="ko-KR" altLang="en-US" sz="1200" dirty="0">
                <a:solidFill>
                  <a:schemeClr val="tx1"/>
                </a:solidFill>
              </a:rPr>
              <a:t>이며</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크기에 따라 높이가 자동으로 설정됩니다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max-height </a:t>
            </a:r>
            <a:r>
              <a:rPr lang="ko-KR" altLang="en-US" sz="1200" dirty="0">
                <a:solidFill>
                  <a:schemeClr val="tx1"/>
                </a:solidFill>
              </a:rPr>
              <a:t>속성으로 최대 높이를 설정하면</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높이를 설정된 높이 이하로 제한합니다</a:t>
            </a:r>
            <a:r>
              <a:rPr lang="en-US" altLang="ko-KR" sz="1200" dirty="0">
                <a:solidFill>
                  <a:schemeClr val="tx1"/>
                </a:solidFill>
              </a:rPr>
              <a:t>.</a:t>
            </a:r>
          </a:p>
          <a:p>
            <a:r>
              <a:rPr lang="ko-KR" altLang="en-US" sz="1200" dirty="0">
                <a:solidFill>
                  <a:schemeClr val="tx1"/>
                </a:solidFill>
              </a:rPr>
              <a:t>만약 해당 요소의 높이가 설정된 최대 높이보다 클 경우에는 수직 스크롤 바를 생성하게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135</a:t>
            </a:fld>
            <a:endParaRPr lang="ko-KR" altLang="en-US" dirty="0"/>
          </a:p>
        </p:txBody>
      </p:sp>
    </p:spTree>
    <p:extLst>
      <p:ext uri="{BB962C8B-B14F-4D97-AF65-F5344CB8AC3E}">
        <p14:creationId xmlns:p14="http://schemas.microsoft.com/office/powerpoint/2010/main" val="16634836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크기 </a:t>
            </a:r>
            <a:r>
              <a:rPr lang="en-US" altLang="ko-KR" sz="3200" dirty="0"/>
              <a:t>(min-height)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6552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Dimension&lt;/title&gt;</a:t>
            </a:r>
          </a:p>
          <a:p>
            <a:r>
              <a:rPr lang="en-US" altLang="ko-KR" sz="1200">
                <a:solidFill>
                  <a:schemeClr val="tx1"/>
                </a:solidFill>
              </a:rPr>
              <a:t>	&lt;style&gt;</a:t>
            </a:r>
          </a:p>
          <a:p>
            <a:r>
              <a:rPr lang="en-US" altLang="ko-KR" sz="1200">
                <a:solidFill>
                  <a:schemeClr val="tx1"/>
                </a:solidFill>
              </a:rPr>
              <a:t>		p {</a:t>
            </a:r>
          </a:p>
          <a:p>
            <a:r>
              <a:rPr lang="en-US" altLang="ko-KR" sz="1200">
                <a:solidFill>
                  <a:schemeClr val="tx1"/>
                </a:solidFill>
              </a:rPr>
              <a:t>			min-height: 100px;</a:t>
            </a:r>
          </a:p>
          <a:p>
            <a:r>
              <a:rPr lang="en-US" altLang="ko-KR" sz="1200">
                <a:solidFill>
                  <a:schemeClr val="tx1"/>
                </a:solidFill>
              </a:rPr>
              <a:t>			background-color: greenyellow;</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&lt;h1&gt;min-height </a:t>
            </a:r>
            <a:r>
              <a:rPr lang="ko-KR" altLang="en-US" sz="1200">
                <a:solidFill>
                  <a:schemeClr val="tx1"/>
                </a:solidFill>
              </a:rPr>
              <a:t>속성</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이 </a:t>
            </a:r>
            <a:r>
              <a:rPr lang="en-US" altLang="ko-KR" sz="1200">
                <a:solidFill>
                  <a:schemeClr val="tx1"/>
                </a:solidFill>
              </a:rPr>
              <a:t>div </a:t>
            </a:r>
            <a:r>
              <a:rPr lang="ko-KR" altLang="en-US" sz="1200">
                <a:solidFill>
                  <a:schemeClr val="tx1"/>
                </a:solidFill>
              </a:rPr>
              <a:t>요소는 </a:t>
            </a:r>
            <a:r>
              <a:rPr lang="en-US" altLang="ko-KR" sz="1200">
                <a:solidFill>
                  <a:schemeClr val="tx1"/>
                </a:solidFill>
              </a:rPr>
              <a:t>min-height </a:t>
            </a:r>
            <a:r>
              <a:rPr lang="ko-KR" altLang="en-US" sz="1200">
                <a:solidFill>
                  <a:schemeClr val="tx1"/>
                </a:solidFill>
              </a:rPr>
              <a:t>속성을 </a:t>
            </a:r>
            <a:r>
              <a:rPr lang="en-US" altLang="ko-KR" sz="1200">
                <a:solidFill>
                  <a:schemeClr val="tx1"/>
                </a:solidFill>
              </a:rPr>
              <a:t>100px</a:t>
            </a:r>
            <a:r>
              <a:rPr lang="ko-KR" altLang="en-US" sz="1200">
                <a:solidFill>
                  <a:schemeClr val="tx1"/>
                </a:solidFill>
              </a:rPr>
              <a:t>로 설정했습니다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076303" y="1185333"/>
            <a:ext cx="48108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크기</a:t>
            </a:r>
            <a:r>
              <a:rPr lang="en-US" altLang="ko-KR" sz="1200" b="1" dirty="0">
                <a:solidFill>
                  <a:schemeClr val="tx1"/>
                </a:solidFill>
              </a:rPr>
              <a:t>(Dimension)</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HTML </a:t>
            </a:r>
            <a:r>
              <a:rPr lang="ko-KR" altLang="en-US" sz="1200" dirty="0">
                <a:solidFill>
                  <a:schemeClr val="tx1"/>
                </a:solidFill>
              </a:rPr>
              <a:t>요소의 크기를 마음대로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크기 조절을 위해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height</a:t>
            </a:r>
          </a:p>
          <a:p>
            <a:r>
              <a:rPr lang="en-US" altLang="ko-KR" sz="1200" dirty="0">
                <a:solidFill>
                  <a:schemeClr val="tx1"/>
                </a:solidFill>
              </a:rPr>
              <a:t>2. width</a:t>
            </a:r>
          </a:p>
          <a:p>
            <a:r>
              <a:rPr lang="en-US" altLang="ko-KR" sz="1200" dirty="0">
                <a:solidFill>
                  <a:schemeClr val="tx1"/>
                </a:solidFill>
              </a:rPr>
              <a:t>3. max-width</a:t>
            </a:r>
          </a:p>
          <a:p>
            <a:r>
              <a:rPr lang="en-US" altLang="ko-KR" sz="1200" dirty="0">
                <a:solidFill>
                  <a:schemeClr val="tx1"/>
                </a:solidFill>
              </a:rPr>
              <a:t>4. min-width</a:t>
            </a:r>
          </a:p>
          <a:p>
            <a:r>
              <a:rPr lang="en-US" altLang="ko-KR" sz="1200" dirty="0">
                <a:solidFill>
                  <a:schemeClr val="tx1"/>
                </a:solidFill>
              </a:rPr>
              <a:t>5. max-height</a:t>
            </a:r>
          </a:p>
          <a:p>
            <a:r>
              <a:rPr lang="en-US" altLang="ko-KR" sz="1200" dirty="0">
                <a:solidFill>
                  <a:schemeClr val="tx1"/>
                </a:solidFill>
              </a:rPr>
              <a:t>6. min-height</a:t>
            </a:r>
          </a:p>
          <a:p>
            <a:endParaRPr lang="en-US" altLang="ko-KR" sz="1200" dirty="0">
              <a:solidFill>
                <a:schemeClr val="tx1"/>
              </a:solidFill>
            </a:endParaRPr>
          </a:p>
          <a:p>
            <a:r>
              <a:rPr lang="en-US" altLang="ko-KR" sz="1200" b="1" dirty="0">
                <a:solidFill>
                  <a:schemeClr val="tx1"/>
                </a:solidFill>
              </a:rPr>
              <a:t>min-height </a:t>
            </a:r>
            <a:r>
              <a:rPr lang="ko-KR" altLang="en-US" sz="1200" b="1" dirty="0">
                <a:solidFill>
                  <a:schemeClr val="tx1"/>
                </a:solidFill>
              </a:rPr>
              <a:t>속성</a:t>
            </a:r>
          </a:p>
          <a:p>
            <a:r>
              <a:rPr lang="en-US" altLang="ko-KR" sz="1200" dirty="0">
                <a:solidFill>
                  <a:schemeClr val="tx1"/>
                </a:solidFill>
              </a:rPr>
              <a:t>min-height </a:t>
            </a:r>
            <a:r>
              <a:rPr lang="ko-KR" altLang="en-US" sz="1200" dirty="0">
                <a:solidFill>
                  <a:schemeClr val="tx1"/>
                </a:solidFill>
              </a:rPr>
              <a:t>속성은 지정된 </a:t>
            </a:r>
            <a:r>
              <a:rPr lang="en-US" altLang="ko-KR" sz="1200" dirty="0">
                <a:solidFill>
                  <a:schemeClr val="tx1"/>
                </a:solidFill>
              </a:rPr>
              <a:t>HTML </a:t>
            </a:r>
            <a:r>
              <a:rPr lang="ko-KR" altLang="en-US" sz="1200" dirty="0">
                <a:solidFill>
                  <a:schemeClr val="tx1"/>
                </a:solidFill>
              </a:rPr>
              <a:t>요소가 가질 수 있는 최소 높이</a:t>
            </a:r>
            <a:r>
              <a:rPr lang="en-US" altLang="ko-KR" sz="1200" dirty="0">
                <a:solidFill>
                  <a:schemeClr val="tx1"/>
                </a:solidFill>
              </a:rPr>
              <a:t>(height)</a:t>
            </a:r>
            <a:r>
              <a:rPr lang="ko-KR" altLang="en-US" sz="1200" dirty="0">
                <a:solidFill>
                  <a:schemeClr val="tx1"/>
                </a:solidFill>
              </a:rPr>
              <a:t>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 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0</a:t>
            </a:r>
            <a:r>
              <a:rPr lang="ko-KR" altLang="en-US" sz="1200" dirty="0">
                <a:solidFill>
                  <a:schemeClr val="tx1"/>
                </a:solidFill>
              </a:rPr>
              <a:t>이며</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높이에 제한을 두지 않겠다는 의미입니다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min-height </a:t>
            </a:r>
            <a:r>
              <a:rPr lang="ko-KR" altLang="en-US" sz="1200" dirty="0">
                <a:solidFill>
                  <a:schemeClr val="tx1"/>
                </a:solidFill>
              </a:rPr>
              <a:t>속성을 설정하면 해당 </a:t>
            </a:r>
            <a:r>
              <a:rPr lang="en-US" altLang="ko-KR" sz="1200" dirty="0">
                <a:solidFill>
                  <a:schemeClr val="tx1"/>
                </a:solidFill>
              </a:rPr>
              <a:t>HTML </a:t>
            </a:r>
            <a:r>
              <a:rPr lang="ko-KR" altLang="en-US" sz="1200" dirty="0">
                <a:solidFill>
                  <a:schemeClr val="tx1"/>
                </a:solidFill>
              </a:rPr>
              <a:t>요소의 높이를 설정된 높이 이하로 제한합니다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즉 </a:t>
            </a:r>
            <a:r>
              <a:rPr lang="en-US" altLang="ko-KR" sz="1200" dirty="0">
                <a:solidFill>
                  <a:schemeClr val="tx1"/>
                </a:solidFill>
              </a:rPr>
              <a:t>height </a:t>
            </a:r>
            <a:r>
              <a:rPr lang="ko-KR" altLang="en-US" sz="1200" dirty="0">
                <a:solidFill>
                  <a:schemeClr val="tx1"/>
                </a:solidFill>
              </a:rPr>
              <a:t>속성값이 </a:t>
            </a:r>
            <a:r>
              <a:rPr lang="en-US" altLang="ko-KR" sz="1200" dirty="0">
                <a:solidFill>
                  <a:schemeClr val="tx1"/>
                </a:solidFill>
              </a:rPr>
              <a:t>min-height </a:t>
            </a:r>
            <a:r>
              <a:rPr lang="ko-KR" altLang="en-US" sz="1200" dirty="0">
                <a:solidFill>
                  <a:schemeClr val="tx1"/>
                </a:solidFill>
              </a:rPr>
              <a:t>속성값 이하로 낮아지지 않도록 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이러한 </a:t>
            </a:r>
            <a:r>
              <a:rPr lang="en-US" altLang="ko-KR" sz="1200" dirty="0">
                <a:solidFill>
                  <a:schemeClr val="tx1"/>
                </a:solidFill>
              </a:rPr>
              <a:t>min-height </a:t>
            </a:r>
            <a:r>
              <a:rPr lang="ko-KR" altLang="en-US" sz="1200" dirty="0">
                <a:solidFill>
                  <a:schemeClr val="tx1"/>
                </a:solidFill>
              </a:rPr>
              <a:t>속성값은 </a:t>
            </a:r>
            <a:r>
              <a:rPr lang="en-US" altLang="ko-KR" sz="1200" dirty="0">
                <a:solidFill>
                  <a:schemeClr val="tx1"/>
                </a:solidFill>
              </a:rPr>
              <a:t>max-height </a:t>
            </a:r>
            <a:r>
              <a:rPr lang="ko-KR" altLang="en-US" sz="1200" dirty="0">
                <a:solidFill>
                  <a:schemeClr val="tx1"/>
                </a:solidFill>
              </a:rPr>
              <a:t>속성값과 </a:t>
            </a:r>
            <a:r>
              <a:rPr lang="en-US" altLang="ko-KR" sz="1200" dirty="0">
                <a:solidFill>
                  <a:schemeClr val="tx1"/>
                </a:solidFill>
              </a:rPr>
              <a:t>height </a:t>
            </a:r>
            <a:r>
              <a:rPr lang="ko-KR" altLang="en-US" sz="1200" dirty="0">
                <a:solidFill>
                  <a:schemeClr val="tx1"/>
                </a:solidFill>
              </a:rPr>
              <a:t>속성값보다 먼저 적용됩니다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136</a:t>
            </a:fld>
            <a:endParaRPr lang="ko-KR" altLang="en-US" dirty="0"/>
          </a:p>
        </p:txBody>
      </p:sp>
    </p:spTree>
    <p:extLst>
      <p:ext uri="{BB962C8B-B14F-4D97-AF65-F5344CB8AC3E}">
        <p14:creationId xmlns:p14="http://schemas.microsoft.com/office/powerpoint/2010/main" val="3348037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박스 모델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57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Box Model&lt;/title&gt;</a:t>
            </a:r>
          </a:p>
          <a:p>
            <a:r>
              <a:rPr lang="en-US" altLang="ko-KR" sz="1200" dirty="0">
                <a:solidFill>
                  <a:schemeClr val="tx1"/>
                </a:solidFill>
              </a:rPr>
              <a:t>	&lt;style&gt;</a:t>
            </a:r>
          </a:p>
          <a:p>
            <a:r>
              <a:rPr lang="en-US" altLang="ko-KR" sz="1200" dirty="0">
                <a:solidFill>
                  <a:schemeClr val="tx1"/>
                </a:solidFill>
              </a:rPr>
              <a:t>		div {	background-color: red;</a:t>
            </a:r>
          </a:p>
          <a:p>
            <a:r>
              <a:rPr lang="en-US" altLang="ko-KR" sz="1200" dirty="0">
                <a:solidFill>
                  <a:schemeClr val="tx1"/>
                </a:solidFill>
              </a:rPr>
              <a:t>			color: white;</a:t>
            </a:r>
          </a:p>
          <a:p>
            <a:r>
              <a:rPr lang="en-US" altLang="ko-KR" sz="1200" dirty="0">
                <a:solidFill>
                  <a:schemeClr val="tx1"/>
                </a:solidFill>
              </a:rPr>
              <a:t>			width: 400px;</a:t>
            </a:r>
          </a:p>
          <a:p>
            <a:r>
              <a:rPr lang="en-US" altLang="ko-KR" sz="1200" dirty="0">
                <a:solidFill>
                  <a:schemeClr val="tx1"/>
                </a:solidFill>
              </a:rPr>
              <a:t>			padding: 50px;</a:t>
            </a:r>
          </a:p>
          <a:p>
            <a:r>
              <a:rPr lang="en-US" altLang="ko-KR" sz="1200" dirty="0">
                <a:solidFill>
                  <a:schemeClr val="tx1"/>
                </a:solidFill>
              </a:rPr>
              <a:t>			border: 20px solid maroon;</a:t>
            </a:r>
          </a:p>
          <a:p>
            <a:r>
              <a:rPr lang="en-US" altLang="ko-KR" sz="1200" dirty="0">
                <a:solidFill>
                  <a:schemeClr val="tx1"/>
                </a:solidFill>
              </a:rPr>
              <a:t>			margin: 50px;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&lt;h1&gt;CSS </a:t>
            </a:r>
            <a:r>
              <a:rPr lang="ko-KR" altLang="en-US" sz="1200" dirty="0">
                <a:solidFill>
                  <a:schemeClr val="tx1"/>
                </a:solidFill>
              </a:rPr>
              <a:t>박스 모델</a:t>
            </a:r>
            <a:r>
              <a:rPr lang="en-US" altLang="ko-KR" sz="1200" dirty="0">
                <a:solidFill>
                  <a:schemeClr val="tx1"/>
                </a:solidFill>
              </a:rPr>
              <a:t>&lt;/h1&gt;</a:t>
            </a:r>
          </a:p>
          <a:p>
            <a:r>
              <a:rPr lang="en-US" altLang="ko-KR" sz="1200" dirty="0">
                <a:solidFill>
                  <a:schemeClr val="tx1"/>
                </a:solidFill>
              </a:rPr>
              <a:t>	&lt;div&gt;CSS </a:t>
            </a:r>
            <a:r>
              <a:rPr lang="ko-KR" altLang="en-US" sz="1200" dirty="0">
                <a:solidFill>
                  <a:schemeClr val="tx1"/>
                </a:solidFill>
              </a:rPr>
              <a:t>박스 모델입니다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pPr fontAlgn="base"/>
            <a:r>
              <a:rPr lang="en-US" altLang="ko-KR" sz="1200" dirty="0">
                <a:solidFill>
                  <a:schemeClr val="tx1"/>
                </a:solidFill>
              </a:rPr>
              <a:t>		The Independence Day gathering in Washington DC saw military flyovers, fireworks and a speech by </a:t>
            </a:r>
            <a:r>
              <a:rPr lang="en-US" altLang="ko-KR" sz="1200" dirty="0" err="1">
                <a:solidFill>
                  <a:schemeClr val="tx1"/>
                </a:solidFill>
              </a:rPr>
              <a:t>Mr</a:t>
            </a:r>
            <a:r>
              <a:rPr lang="en-US" altLang="ko-KR" sz="1200" dirty="0">
                <a:solidFill>
                  <a:schemeClr val="tx1"/>
                </a:solidFill>
              </a:rPr>
              <a:t> Trump. The guests include hundreds of medics who have been working through the Covid-19 epidemic. Thousands have gathered outside the White House, despite the city's mayor highlighting the health risks.</a:t>
            </a:r>
          </a:p>
          <a:p>
            <a:r>
              <a:rPr lang="en-US" altLang="ko-KR" sz="1200" dirty="0">
                <a:solidFill>
                  <a:schemeClr val="tx1"/>
                </a:solidFill>
              </a:rPr>
              <a:t>	&lt;/div&gt;</a:t>
            </a:r>
          </a:p>
          <a:p>
            <a:r>
              <a:rPr lang="en-US" altLang="ko-KR" sz="1200" dirty="0">
                <a:solidFill>
                  <a:schemeClr val="tx1"/>
                </a:solidFill>
              </a:rPr>
              <a:t>	&lt;p&gt;</a:t>
            </a:r>
            <a:r>
              <a:rPr lang="ko-KR" altLang="en-US" sz="1200" dirty="0">
                <a:solidFill>
                  <a:schemeClr val="tx1"/>
                </a:solidFill>
              </a:rPr>
              <a:t>패딩</a:t>
            </a:r>
            <a:r>
              <a:rPr lang="en-US" altLang="ko-KR" sz="1200" dirty="0">
                <a:solidFill>
                  <a:schemeClr val="tx1"/>
                </a:solidFill>
              </a:rPr>
              <a:t>(padding)</a:t>
            </a:r>
            <a:r>
              <a:rPr lang="ko-KR" altLang="en-US" sz="1200" dirty="0">
                <a:solidFill>
                  <a:schemeClr val="tx1"/>
                </a:solidFill>
              </a:rPr>
              <a:t>과 마진</a:t>
            </a:r>
            <a:r>
              <a:rPr lang="en-US" altLang="ko-KR" sz="1200" dirty="0">
                <a:solidFill>
                  <a:schemeClr val="tx1"/>
                </a:solidFill>
              </a:rPr>
              <a:t>(margin)</a:t>
            </a:r>
            <a:r>
              <a:rPr lang="ko-KR" altLang="en-US" sz="1200" dirty="0">
                <a:solidFill>
                  <a:schemeClr val="tx1"/>
                </a:solidFill>
              </a:rPr>
              <a:t>값을 변경하며 눈에 보이지 않는 속성의 존재를 느껴보자</a:t>
            </a:r>
            <a:r>
              <a:rPr lang="en-US" altLang="ko-KR" sz="1200" dirty="0">
                <a:solidFill>
                  <a:schemeClr val="tx1"/>
                </a:solidFill>
              </a:rPr>
              <a:t>&lt;/p&gt;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129868" y="1185333"/>
            <a:ext cx="5757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박스 모델</a:t>
            </a:r>
            <a:r>
              <a:rPr lang="en-US" altLang="ko-KR" sz="1200" b="1" dirty="0">
                <a:solidFill>
                  <a:schemeClr val="tx1"/>
                </a:solidFill>
              </a:rPr>
              <a:t>(box model)</a:t>
            </a:r>
          </a:p>
          <a:p>
            <a:r>
              <a:rPr lang="ko-KR" altLang="en-US" sz="1200" dirty="0">
                <a:solidFill>
                  <a:schemeClr val="tx1"/>
                </a:solidFill>
              </a:rPr>
              <a:t>모든 </a:t>
            </a:r>
            <a:r>
              <a:rPr lang="en-US" altLang="ko-KR" sz="1200" dirty="0">
                <a:solidFill>
                  <a:schemeClr val="tx1"/>
                </a:solidFill>
              </a:rPr>
              <a:t>HTML </a:t>
            </a:r>
            <a:r>
              <a:rPr lang="ko-KR" altLang="en-US" sz="1200" dirty="0">
                <a:solidFill>
                  <a:schemeClr val="tx1"/>
                </a:solidFill>
              </a:rPr>
              <a:t>요소는 박스</a:t>
            </a:r>
            <a:r>
              <a:rPr lang="en-US" altLang="ko-KR" sz="1200" dirty="0">
                <a:solidFill>
                  <a:schemeClr val="tx1"/>
                </a:solidFill>
              </a:rPr>
              <a:t>(box) </a:t>
            </a:r>
            <a:r>
              <a:rPr lang="ko-KR" altLang="en-US" sz="1200" dirty="0">
                <a:solidFill>
                  <a:schemeClr val="tx1"/>
                </a:solidFill>
              </a:rPr>
              <a:t>모양으로 구성되며</a:t>
            </a:r>
            <a:r>
              <a:rPr lang="en-US" altLang="ko-KR" sz="1200" dirty="0">
                <a:solidFill>
                  <a:schemeClr val="tx1"/>
                </a:solidFill>
              </a:rPr>
              <a:t>, </a:t>
            </a:r>
            <a:r>
              <a:rPr lang="ko-KR" altLang="en-US" sz="1200" dirty="0">
                <a:solidFill>
                  <a:schemeClr val="tx1"/>
                </a:solidFill>
              </a:rPr>
              <a:t>이것을 박스 모델</a:t>
            </a:r>
            <a:r>
              <a:rPr lang="en-US" altLang="ko-KR" sz="1200" dirty="0">
                <a:solidFill>
                  <a:schemeClr val="tx1"/>
                </a:solidFill>
              </a:rPr>
              <a:t>(box model)</a:t>
            </a:r>
            <a:r>
              <a:rPr lang="ko-KR" altLang="en-US" sz="1200" dirty="0">
                <a:solidFill>
                  <a:schemeClr val="tx1"/>
                </a:solidFill>
              </a:rPr>
              <a:t>이라고 부릅니다</a:t>
            </a:r>
            <a:r>
              <a:rPr lang="en-US" altLang="ko-KR" sz="1200" dirty="0">
                <a:solidFill>
                  <a:schemeClr val="tx1"/>
                </a:solidFill>
              </a:rPr>
              <a:t>.</a:t>
            </a:r>
          </a:p>
          <a:p>
            <a:r>
              <a:rPr lang="ko-KR" altLang="en-US" sz="1200" dirty="0">
                <a:solidFill>
                  <a:schemeClr val="tx1"/>
                </a:solidFill>
              </a:rPr>
              <a:t>박스 모델은 </a:t>
            </a:r>
            <a:r>
              <a:rPr lang="en-US" altLang="ko-KR" sz="1200" dirty="0">
                <a:solidFill>
                  <a:schemeClr val="tx1"/>
                </a:solidFill>
              </a:rPr>
              <a:t>HTML </a:t>
            </a:r>
            <a:r>
              <a:rPr lang="ko-KR" altLang="en-US" sz="1200" dirty="0">
                <a:solidFill>
                  <a:schemeClr val="tx1"/>
                </a:solidFill>
              </a:rPr>
              <a:t>요소를 패딩</a:t>
            </a:r>
            <a:r>
              <a:rPr lang="en-US" altLang="ko-KR" sz="1200" dirty="0">
                <a:solidFill>
                  <a:schemeClr val="tx1"/>
                </a:solidFill>
              </a:rPr>
              <a:t>(padding), </a:t>
            </a:r>
            <a:r>
              <a:rPr lang="ko-KR" altLang="en-US" sz="1200" dirty="0">
                <a:solidFill>
                  <a:schemeClr val="tx1"/>
                </a:solidFill>
              </a:rPr>
              <a:t>테두리</a:t>
            </a:r>
            <a:r>
              <a:rPr lang="en-US" altLang="ko-KR" sz="1200" dirty="0">
                <a:solidFill>
                  <a:schemeClr val="tx1"/>
                </a:solidFill>
              </a:rPr>
              <a:t>(border), </a:t>
            </a:r>
            <a:r>
              <a:rPr lang="ko-KR" altLang="en-US" sz="1200" dirty="0">
                <a:solidFill>
                  <a:schemeClr val="tx1"/>
                </a:solidFill>
              </a:rPr>
              <a:t>마진</a:t>
            </a:r>
            <a:r>
              <a:rPr lang="en-US" altLang="ko-KR" sz="1200" dirty="0">
                <a:solidFill>
                  <a:schemeClr val="tx1"/>
                </a:solidFill>
              </a:rPr>
              <a:t>(margin), </a:t>
            </a:r>
            <a:r>
              <a:rPr lang="ko-KR" altLang="en-US" sz="1200" dirty="0">
                <a:solidFill>
                  <a:schemeClr val="tx1"/>
                </a:solidFill>
              </a:rPr>
              <a:t>그리고 내용</a:t>
            </a:r>
            <a:r>
              <a:rPr lang="en-US" altLang="ko-KR" sz="1200" dirty="0">
                <a:solidFill>
                  <a:schemeClr val="tx1"/>
                </a:solidFill>
              </a:rPr>
              <a:t>(content)</a:t>
            </a:r>
            <a:r>
              <a:rPr lang="ko-KR" altLang="en-US" sz="1200" dirty="0">
                <a:solidFill>
                  <a:schemeClr val="tx1"/>
                </a:solidFill>
              </a:rPr>
              <a:t>으로 구분합니다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1. </a:t>
            </a:r>
            <a:r>
              <a:rPr lang="ko-KR" altLang="en-US" sz="1200" dirty="0">
                <a:solidFill>
                  <a:schemeClr val="tx1"/>
                </a:solidFill>
              </a:rPr>
              <a:t>내용</a:t>
            </a:r>
            <a:r>
              <a:rPr lang="en-US" altLang="ko-KR" sz="1200" dirty="0">
                <a:solidFill>
                  <a:schemeClr val="tx1"/>
                </a:solidFill>
              </a:rPr>
              <a:t>(content) : </a:t>
            </a:r>
            <a:r>
              <a:rPr lang="ko-KR" altLang="en-US" sz="1200" dirty="0">
                <a:solidFill>
                  <a:schemeClr val="tx1"/>
                </a:solidFill>
              </a:rPr>
              <a:t>텍스트나 이미지가 들어있는 박스의 실질적인 내용 부분</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패딩</a:t>
            </a:r>
            <a:r>
              <a:rPr lang="en-US" altLang="ko-KR" sz="1200" dirty="0">
                <a:solidFill>
                  <a:schemeClr val="tx1"/>
                </a:solidFill>
              </a:rPr>
              <a:t>(padding) : </a:t>
            </a:r>
            <a:r>
              <a:rPr lang="ko-KR" altLang="en-US" sz="1200" dirty="0">
                <a:solidFill>
                  <a:schemeClr val="tx1"/>
                </a:solidFill>
              </a:rPr>
              <a:t>내용과 테두리 사이의 간격입니다</a:t>
            </a:r>
            <a:r>
              <a:rPr lang="en-US" altLang="ko-KR" sz="1200" dirty="0">
                <a:solidFill>
                  <a:schemeClr val="tx1"/>
                </a:solidFill>
              </a:rPr>
              <a:t>. </a:t>
            </a:r>
            <a:r>
              <a:rPr lang="ko-KR" altLang="en-US" sz="1200" dirty="0">
                <a:solidFill>
                  <a:schemeClr val="tx1"/>
                </a:solidFill>
              </a:rPr>
              <a:t>패딩은 눈에 보이지 않음</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테두리</a:t>
            </a:r>
            <a:r>
              <a:rPr lang="en-US" altLang="ko-KR" sz="1200" dirty="0">
                <a:solidFill>
                  <a:schemeClr val="tx1"/>
                </a:solidFill>
              </a:rPr>
              <a:t>(border) : </a:t>
            </a:r>
            <a:r>
              <a:rPr lang="ko-KR" altLang="en-US" sz="1200" dirty="0" err="1">
                <a:solidFill>
                  <a:schemeClr val="tx1"/>
                </a:solidFill>
              </a:rPr>
              <a:t>내용와</a:t>
            </a:r>
            <a:r>
              <a:rPr lang="ko-KR" altLang="en-US" sz="1200" dirty="0">
                <a:solidFill>
                  <a:schemeClr val="tx1"/>
                </a:solidFill>
              </a:rPr>
              <a:t> 패딩 주변을 감싸는 테두리입니다</a:t>
            </a:r>
            <a:r>
              <a:rPr lang="en-US" altLang="ko-KR" sz="1200" dirty="0">
                <a:solidFill>
                  <a:schemeClr val="tx1"/>
                </a:solidFill>
              </a:rPr>
              <a:t>.</a:t>
            </a:r>
          </a:p>
          <a:p>
            <a:r>
              <a:rPr lang="en-US" altLang="ko-KR" sz="1200" dirty="0">
                <a:solidFill>
                  <a:schemeClr val="tx1"/>
                </a:solidFill>
              </a:rPr>
              <a:t>4. </a:t>
            </a:r>
            <a:r>
              <a:rPr lang="ko-KR" altLang="en-US" sz="1200" dirty="0">
                <a:solidFill>
                  <a:schemeClr val="tx1"/>
                </a:solidFill>
              </a:rPr>
              <a:t>마진</a:t>
            </a:r>
            <a:r>
              <a:rPr lang="en-US" altLang="ko-KR" sz="1200" dirty="0">
                <a:solidFill>
                  <a:schemeClr val="tx1"/>
                </a:solidFill>
              </a:rPr>
              <a:t>(margin) : </a:t>
            </a:r>
            <a:r>
              <a:rPr lang="ko-KR" altLang="en-US" sz="1200" dirty="0">
                <a:solidFill>
                  <a:schemeClr val="tx1"/>
                </a:solidFill>
              </a:rPr>
              <a:t>테두리와 이웃하는 요소 사이의 간격입니다</a:t>
            </a:r>
            <a:r>
              <a:rPr lang="en-US" altLang="ko-KR" sz="1200" dirty="0">
                <a:solidFill>
                  <a:schemeClr val="tx1"/>
                </a:solidFill>
              </a:rPr>
              <a:t>. </a:t>
            </a:r>
            <a:r>
              <a:rPr lang="ko-KR" altLang="en-US" sz="1200" dirty="0">
                <a:solidFill>
                  <a:schemeClr val="tx1"/>
                </a:solidFill>
              </a:rPr>
              <a:t>마진은 눈에 보이지 않음</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137</a:t>
            </a:fld>
            <a:endParaRPr lang="ko-KR" altLang="en-US" dirty="0"/>
          </a:p>
        </p:txBody>
      </p:sp>
      <p:pic>
        <p:nvPicPr>
          <p:cNvPr id="3" name="그림 2">
            <a:extLst>
              <a:ext uri="{FF2B5EF4-FFF2-40B4-BE49-F238E27FC236}">
                <a16:creationId xmlns:a16="http://schemas.microsoft.com/office/drawing/2014/main" id="{EB2A29ED-E81C-4AE0-92CC-E078AB414AD2}"/>
              </a:ext>
            </a:extLst>
          </p:cNvPr>
          <p:cNvPicPr>
            <a:picLocks noChangeAspect="1"/>
          </p:cNvPicPr>
          <p:nvPr/>
        </p:nvPicPr>
        <p:blipFill>
          <a:blip r:embed="rId2"/>
          <a:stretch>
            <a:fillRect/>
          </a:stretch>
        </p:blipFill>
        <p:spPr>
          <a:xfrm>
            <a:off x="7408094" y="3429000"/>
            <a:ext cx="2949564" cy="2640275"/>
          </a:xfrm>
          <a:prstGeom prst="rect">
            <a:avLst/>
          </a:prstGeom>
        </p:spPr>
      </p:pic>
    </p:spTree>
    <p:extLst>
      <p:ext uri="{BB962C8B-B14F-4D97-AF65-F5344CB8AC3E}">
        <p14:creationId xmlns:p14="http://schemas.microsoft.com/office/powerpoint/2010/main" val="903314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a:t>
            </a:r>
            <a:r>
              <a:rPr lang="ko-KR" altLang="en-US" sz="3200" dirty="0"/>
              <a:t>박스 모델</a:t>
            </a:r>
            <a:r>
              <a:rPr lang="en-US" altLang="ko-KR" sz="3200" dirty="0"/>
              <a:t>(height</a:t>
            </a:r>
            <a:r>
              <a:rPr lang="ko-KR" altLang="en-US" sz="3200" dirty="0"/>
              <a:t>와 </a:t>
            </a:r>
            <a:r>
              <a:rPr lang="en-US" altLang="ko-KR" sz="3200" dirty="0"/>
              <a:t>width )</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1883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Box Model&lt;/title&gt;</a:t>
            </a:r>
          </a:p>
          <a:p>
            <a:r>
              <a:rPr lang="en-US" altLang="ko-KR" sz="1200" dirty="0">
                <a:solidFill>
                  <a:schemeClr val="tx1"/>
                </a:solidFill>
              </a:rPr>
              <a:t>	&lt;style&gt;</a:t>
            </a:r>
          </a:p>
          <a:p>
            <a:r>
              <a:rPr lang="en-US" altLang="ko-KR" sz="1200" dirty="0">
                <a:solidFill>
                  <a:schemeClr val="tx1"/>
                </a:solidFill>
              </a:rPr>
              <a:t>		div {	width: 320px;</a:t>
            </a:r>
          </a:p>
          <a:p>
            <a:r>
              <a:rPr lang="en-US" altLang="ko-KR" sz="1200" dirty="0">
                <a:solidFill>
                  <a:schemeClr val="tx1"/>
                </a:solidFill>
              </a:rPr>
              <a:t>			padding: 10px;</a:t>
            </a:r>
          </a:p>
          <a:p>
            <a:r>
              <a:rPr lang="en-US" altLang="ko-KR" sz="1200" dirty="0">
                <a:solidFill>
                  <a:schemeClr val="tx1"/>
                </a:solidFill>
              </a:rPr>
              <a:t>			border: 5px solid maroon;</a:t>
            </a:r>
          </a:p>
          <a:p>
            <a:r>
              <a:rPr lang="en-US" altLang="ko-KR" sz="1200" dirty="0">
                <a:solidFill>
                  <a:schemeClr val="tx1"/>
                </a:solidFill>
              </a:rPr>
              <a:t>			margin: 0;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 </a:t>
            </a:r>
            <a:r>
              <a:rPr lang="ko-KR" altLang="en-US" sz="1200" dirty="0">
                <a:solidFill>
                  <a:schemeClr val="tx1"/>
                </a:solidFill>
              </a:rPr>
              <a:t>박스 모델의 전체 크기 계산법</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="flower.png" width="350" height="263" alt="flower"&gt;</a:t>
            </a:r>
          </a:p>
          <a:p>
            <a:r>
              <a:rPr lang="en-US" altLang="ko-KR" sz="1200" dirty="0">
                <a:solidFill>
                  <a:schemeClr val="tx1"/>
                </a:solidFill>
              </a:rPr>
              <a:t>	&lt;div&gt;</a:t>
            </a:r>
          </a:p>
          <a:p>
            <a:r>
              <a:rPr lang="en-US" altLang="ko-KR" sz="1200" dirty="0">
                <a:solidFill>
                  <a:schemeClr val="tx1"/>
                </a:solidFill>
              </a:rPr>
              <a:t>		</a:t>
            </a:r>
            <a:r>
              <a:rPr lang="ko-KR" altLang="en-US" sz="1200" dirty="0">
                <a:solidFill>
                  <a:schemeClr val="tx1"/>
                </a:solidFill>
              </a:rPr>
              <a:t>위 이미지의 너비는 </a:t>
            </a:r>
            <a:r>
              <a:rPr lang="en-US" altLang="ko-KR" sz="1200" dirty="0">
                <a:solidFill>
                  <a:schemeClr val="tx1"/>
                </a:solidFill>
              </a:rPr>
              <a:t>350px</a:t>
            </a:r>
            <a:r>
              <a:rPr lang="ko-KR" altLang="en-US" sz="1200" dirty="0">
                <a:solidFill>
                  <a:schemeClr val="tx1"/>
                </a:solidFill>
              </a:rPr>
              <a:t>입니다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a:t>
            </a:r>
            <a:r>
              <a:rPr lang="en-US" altLang="ko-KR" sz="1200" dirty="0">
                <a:solidFill>
                  <a:schemeClr val="tx1"/>
                </a:solidFill>
              </a:rPr>
              <a:t>div </a:t>
            </a:r>
            <a:r>
              <a:rPr lang="ko-KR" altLang="en-US" sz="1200" dirty="0">
                <a:solidFill>
                  <a:schemeClr val="tx1"/>
                </a:solidFill>
              </a:rPr>
              <a:t>요소의 </a:t>
            </a:r>
            <a:r>
              <a:rPr lang="en-US" altLang="ko-KR" sz="1200" dirty="0">
                <a:solidFill>
                  <a:schemeClr val="tx1"/>
                </a:solidFill>
              </a:rPr>
              <a:t>width </a:t>
            </a:r>
            <a:r>
              <a:rPr lang="ko-KR" altLang="en-US" sz="1200" dirty="0">
                <a:solidFill>
                  <a:schemeClr val="tx1"/>
                </a:solidFill>
              </a:rPr>
              <a:t>속성값은 </a:t>
            </a:r>
            <a:r>
              <a:rPr lang="en-US" altLang="ko-KR" sz="1200" dirty="0">
                <a:solidFill>
                  <a:schemeClr val="tx1"/>
                </a:solidFill>
              </a:rPr>
              <a:t>320px</a:t>
            </a:r>
            <a:r>
              <a:rPr lang="ko-KR" altLang="en-US" sz="1200" dirty="0">
                <a:solidFill>
                  <a:schemeClr val="tx1"/>
                </a:solidFill>
              </a:rPr>
              <a:t>입니다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하지만 좌우 패딩</a:t>
            </a:r>
            <a:r>
              <a:rPr lang="en-US" altLang="ko-KR" sz="1200" dirty="0">
                <a:solidFill>
                  <a:schemeClr val="tx1"/>
                </a:solidFill>
              </a:rPr>
              <a:t>(padding)</a:t>
            </a:r>
            <a:r>
              <a:rPr lang="ko-KR" altLang="en-US" sz="1200" dirty="0">
                <a:solidFill>
                  <a:schemeClr val="tx1"/>
                </a:solidFill>
              </a:rPr>
              <a:t>이 </a:t>
            </a:r>
            <a:r>
              <a:rPr lang="en-US" altLang="ko-KR" sz="1200" dirty="0">
                <a:solidFill>
                  <a:schemeClr val="tx1"/>
                </a:solidFill>
              </a:rPr>
              <a:t>10px</a:t>
            </a:r>
            <a:r>
              <a:rPr lang="ko-KR" altLang="en-US" sz="1200" dirty="0">
                <a:solidFill>
                  <a:schemeClr val="tx1"/>
                </a:solidFill>
              </a:rPr>
              <a:t>로 설정되어 있습니다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좌우 테두리</a:t>
            </a:r>
            <a:r>
              <a:rPr lang="en-US" altLang="ko-KR" sz="1200" dirty="0">
                <a:solidFill>
                  <a:schemeClr val="tx1"/>
                </a:solidFill>
              </a:rPr>
              <a:t>(border)</a:t>
            </a:r>
            <a:r>
              <a:rPr lang="ko-KR" altLang="en-US" sz="1200" dirty="0">
                <a:solidFill>
                  <a:schemeClr val="tx1"/>
                </a:solidFill>
              </a:rPr>
              <a:t>의 너비가 </a:t>
            </a:r>
            <a:r>
              <a:rPr lang="en-US" altLang="ko-KR" sz="1200" dirty="0">
                <a:solidFill>
                  <a:schemeClr val="tx1"/>
                </a:solidFill>
              </a:rPr>
              <a:t>5px</a:t>
            </a:r>
            <a:r>
              <a:rPr lang="ko-KR" altLang="en-US" sz="1200" dirty="0">
                <a:solidFill>
                  <a:schemeClr val="tx1"/>
                </a:solidFill>
              </a:rPr>
              <a:t>로 설정되어 있습니다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따라서 이 </a:t>
            </a:r>
            <a:r>
              <a:rPr lang="en-US" altLang="ko-KR" sz="1200" dirty="0">
                <a:solidFill>
                  <a:schemeClr val="tx1"/>
                </a:solidFill>
              </a:rPr>
              <a:t>div </a:t>
            </a:r>
            <a:r>
              <a:rPr lang="ko-KR" altLang="en-US" sz="1200" dirty="0">
                <a:solidFill>
                  <a:schemeClr val="tx1"/>
                </a:solidFill>
              </a:rPr>
              <a:t>요소의 전체 너비는 </a:t>
            </a:r>
            <a:r>
              <a:rPr lang="en-US" altLang="ko-KR" sz="1200" dirty="0">
                <a:solidFill>
                  <a:schemeClr val="tx1"/>
                </a:solidFill>
              </a:rPr>
              <a:t>320px + 10px + 10px + 5px + 5px = 350px</a:t>
            </a:r>
            <a:r>
              <a:rPr lang="ko-KR" altLang="en-US" sz="1200" dirty="0">
                <a:solidFill>
                  <a:schemeClr val="tx1"/>
                </a:solidFill>
              </a:rPr>
              <a:t>이 됩니다</a:t>
            </a:r>
            <a:r>
              <a:rPr lang="en-US" altLang="ko-KR" sz="1200" dirty="0">
                <a:solidFill>
                  <a:schemeClr val="tx1"/>
                </a:solidFill>
              </a:rPr>
              <a: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32320" y="1185333"/>
            <a:ext cx="475488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height</a:t>
            </a:r>
            <a:r>
              <a:rPr lang="ko-KR" altLang="en-US" sz="1200" b="1" dirty="0">
                <a:solidFill>
                  <a:schemeClr val="tx1"/>
                </a:solidFill>
              </a:rPr>
              <a:t>와 </a:t>
            </a:r>
            <a:r>
              <a:rPr lang="en-US" altLang="ko-KR" sz="1200" b="1" dirty="0">
                <a:solidFill>
                  <a:schemeClr val="tx1"/>
                </a:solidFill>
              </a:rPr>
              <a:t>width </a:t>
            </a:r>
            <a:r>
              <a:rPr lang="ko-KR" altLang="en-US" sz="1200" b="1" dirty="0">
                <a:solidFill>
                  <a:schemeClr val="tx1"/>
                </a:solidFill>
              </a:rPr>
              <a:t>속성의 이해</a:t>
            </a:r>
          </a:p>
          <a:p>
            <a:r>
              <a:rPr lang="ko-KR" altLang="en-US" sz="1200" dirty="0">
                <a:solidFill>
                  <a:schemeClr val="tx1"/>
                </a:solidFill>
              </a:rPr>
              <a:t>모든 웹 브라우저에서 정확하게 </a:t>
            </a:r>
            <a:r>
              <a:rPr lang="en-US" altLang="ko-KR" sz="1200" dirty="0">
                <a:solidFill>
                  <a:schemeClr val="tx1"/>
                </a:solidFill>
              </a:rPr>
              <a:t>HTML </a:t>
            </a:r>
            <a:r>
              <a:rPr lang="ko-KR" altLang="en-US" sz="1200" dirty="0">
                <a:solidFill>
                  <a:schemeClr val="tx1"/>
                </a:solidFill>
              </a:rPr>
              <a:t>요소들을 표현하려면 이러한 박스 모델이 어떻게 동작하는지 정확히 알아야만 합니다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a:t>
            </a:r>
            <a:r>
              <a:rPr lang="en-US" altLang="ko-KR" sz="1200" dirty="0">
                <a:solidFill>
                  <a:schemeClr val="tx1"/>
                </a:solidFill>
              </a:rPr>
              <a:t>height</a:t>
            </a:r>
            <a:r>
              <a:rPr lang="ko-KR" altLang="en-US" sz="1200" dirty="0">
                <a:solidFill>
                  <a:schemeClr val="tx1"/>
                </a:solidFill>
              </a:rPr>
              <a:t>와 </a:t>
            </a:r>
            <a:r>
              <a:rPr lang="en-US" altLang="ko-KR" sz="1200" dirty="0">
                <a:solidFill>
                  <a:schemeClr val="tx1"/>
                </a:solidFill>
              </a:rPr>
              <a:t>width </a:t>
            </a:r>
            <a:r>
              <a:rPr lang="ko-KR" altLang="en-US" sz="1200" dirty="0">
                <a:solidFill>
                  <a:schemeClr val="tx1"/>
                </a:solidFill>
              </a:rPr>
              <a:t>속성을 설정할 때 그 크기가 </a:t>
            </a:r>
            <a:r>
              <a:rPr lang="ko-KR" altLang="en-US" sz="1200" dirty="0" err="1">
                <a:solidFill>
                  <a:schemeClr val="tx1"/>
                </a:solidFill>
              </a:rPr>
              <a:t>가르키는</a:t>
            </a:r>
            <a:r>
              <a:rPr lang="ko-KR" altLang="en-US" sz="1200" dirty="0">
                <a:solidFill>
                  <a:schemeClr val="tx1"/>
                </a:solidFill>
              </a:rPr>
              <a:t> 부분은 내용</a:t>
            </a:r>
            <a:r>
              <a:rPr lang="en-US" altLang="ko-KR" sz="1200" dirty="0">
                <a:solidFill>
                  <a:schemeClr val="tx1"/>
                </a:solidFill>
              </a:rPr>
              <a:t>(content) </a:t>
            </a:r>
            <a:r>
              <a:rPr lang="ko-KR" altLang="en-US" sz="1200" dirty="0">
                <a:solidFill>
                  <a:schemeClr val="tx1"/>
                </a:solidFill>
              </a:rPr>
              <a:t>부분만을 대상으로 합니다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요소의 </a:t>
            </a:r>
            <a:r>
              <a:rPr lang="en-US" altLang="ko-KR" sz="1200" dirty="0">
                <a:solidFill>
                  <a:schemeClr val="tx1"/>
                </a:solidFill>
              </a:rPr>
              <a:t>height</a:t>
            </a:r>
            <a:r>
              <a:rPr lang="ko-KR" altLang="en-US" sz="1200" dirty="0">
                <a:solidFill>
                  <a:schemeClr val="tx1"/>
                </a:solidFill>
              </a:rPr>
              <a:t>와 </a:t>
            </a:r>
            <a:r>
              <a:rPr lang="en-US" altLang="ko-KR" sz="1200" dirty="0">
                <a:solidFill>
                  <a:schemeClr val="tx1"/>
                </a:solidFill>
              </a:rPr>
              <a:t>width </a:t>
            </a:r>
            <a:r>
              <a:rPr lang="ko-KR" altLang="en-US" sz="1200" dirty="0">
                <a:solidFill>
                  <a:schemeClr val="tx1"/>
                </a:solidFill>
              </a:rPr>
              <a:t>속성으로 설정된 높이와 너비에 패딩</a:t>
            </a:r>
            <a:r>
              <a:rPr lang="en-US" altLang="ko-KR" sz="1200" dirty="0">
                <a:solidFill>
                  <a:schemeClr val="tx1"/>
                </a:solidFill>
              </a:rPr>
              <a:t>(padding), </a:t>
            </a:r>
            <a:r>
              <a:rPr lang="ko-KR" altLang="en-US" sz="1200" dirty="0">
                <a:solidFill>
                  <a:schemeClr val="tx1"/>
                </a:solidFill>
              </a:rPr>
              <a:t>테두리</a:t>
            </a:r>
            <a:r>
              <a:rPr lang="en-US" altLang="ko-KR" sz="1200" dirty="0">
                <a:solidFill>
                  <a:schemeClr val="tx1"/>
                </a:solidFill>
              </a:rPr>
              <a:t>(border), </a:t>
            </a:r>
            <a:r>
              <a:rPr lang="ko-KR" altLang="en-US" sz="1200" dirty="0">
                <a:solidFill>
                  <a:schemeClr val="tx1"/>
                </a:solidFill>
              </a:rPr>
              <a:t>마진</a:t>
            </a:r>
            <a:r>
              <a:rPr lang="en-US" altLang="ko-KR" sz="1200" dirty="0">
                <a:solidFill>
                  <a:schemeClr val="tx1"/>
                </a:solidFill>
              </a:rPr>
              <a:t>(margin)</a:t>
            </a:r>
            <a:r>
              <a:rPr lang="ko-KR" altLang="en-US" sz="1200" dirty="0">
                <a:solidFill>
                  <a:schemeClr val="tx1"/>
                </a:solidFill>
              </a:rPr>
              <a:t>의 크기는 포함되지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138</a:t>
            </a:fld>
            <a:endParaRPr lang="ko-KR" altLang="en-US" dirty="0"/>
          </a:p>
        </p:txBody>
      </p:sp>
    </p:spTree>
    <p:extLst>
      <p:ext uri="{BB962C8B-B14F-4D97-AF65-F5344CB8AC3E}">
        <p14:creationId xmlns:p14="http://schemas.microsoft.com/office/powerpoint/2010/main" val="16921291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Autofit/>
          </a:bodyPr>
          <a:lstStyle/>
          <a:p>
            <a:r>
              <a:rPr lang="en-US" altLang="ko-KR" sz="3200" dirty="0"/>
              <a:t>CSS </a:t>
            </a:r>
            <a:r>
              <a:rPr lang="ko-KR" altLang="en-US" sz="3200" dirty="0"/>
              <a:t>박스 모델 </a:t>
            </a:r>
            <a:r>
              <a:rPr lang="en-US" altLang="ko-KR" sz="3200" dirty="0"/>
              <a:t>: </a:t>
            </a:r>
            <a:r>
              <a:rPr lang="ko-KR" altLang="en-US" sz="3200" dirty="0"/>
              <a:t>박스 모델</a:t>
            </a:r>
            <a:r>
              <a:rPr lang="en-US" altLang="ko-KR" sz="3200" dirty="0"/>
              <a:t>(HTML </a:t>
            </a:r>
            <a:r>
              <a:rPr lang="ko-KR" altLang="en-US" sz="3200" dirty="0"/>
              <a:t>요소의 높이와 너비 구하기</a:t>
            </a:r>
            <a:r>
              <a:rPr lang="en-US" altLang="ko-KR" sz="3200" dirty="0"/>
              <a:t>)</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338668" y="1185333"/>
            <a:ext cx="11548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a:solidFill>
                  <a:schemeClr val="tx1"/>
                </a:solidFill>
              </a:rPr>
              <a:t>그림에서 전체 너비</a:t>
            </a:r>
            <a:r>
              <a:rPr lang="en-US" altLang="ko-KR" sz="1200">
                <a:solidFill>
                  <a:schemeClr val="tx1"/>
                </a:solidFill>
              </a:rPr>
              <a:t>(width)</a:t>
            </a:r>
            <a:r>
              <a:rPr lang="ko-KR" altLang="en-US" sz="1200">
                <a:solidFill>
                  <a:schemeClr val="tx1"/>
                </a:solidFill>
              </a:rPr>
              <a:t>를 계산해 보면</a:t>
            </a:r>
            <a:r>
              <a:rPr lang="en-US" altLang="ko-KR" sz="1200">
                <a:solidFill>
                  <a:schemeClr val="tx1"/>
                </a:solidFill>
              </a:rPr>
              <a:t>,</a:t>
            </a:r>
          </a:p>
          <a:p>
            <a:r>
              <a:rPr lang="en-US" altLang="ko-KR" sz="1200">
                <a:solidFill>
                  <a:schemeClr val="tx1"/>
                </a:solidFill>
              </a:rPr>
              <a:t>width(70px) + left margin(10px) + left padding(5px) + right padding(5px) + right margin(10px) = 100px </a:t>
            </a:r>
            <a:r>
              <a:rPr lang="ko-KR" altLang="en-US" sz="1200">
                <a:solidFill>
                  <a:schemeClr val="tx1"/>
                </a:solidFill>
              </a:rPr>
              <a:t>이 됩니다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즉</a:t>
            </a:r>
            <a:r>
              <a:rPr lang="en-US" altLang="ko-KR" sz="1200">
                <a:solidFill>
                  <a:schemeClr val="tx1"/>
                </a:solidFill>
              </a:rPr>
              <a:t>, HTML </a:t>
            </a:r>
            <a:r>
              <a:rPr lang="ko-KR" altLang="en-US" sz="1200">
                <a:solidFill>
                  <a:schemeClr val="tx1"/>
                </a:solidFill>
              </a:rPr>
              <a:t>요소의 전체 너비</a:t>
            </a:r>
            <a:r>
              <a:rPr lang="en-US" altLang="ko-KR" sz="1200">
                <a:solidFill>
                  <a:schemeClr val="tx1"/>
                </a:solidFill>
              </a:rPr>
              <a:t>(width)</a:t>
            </a:r>
            <a:r>
              <a:rPr lang="ko-KR" altLang="en-US" sz="1200">
                <a:solidFill>
                  <a:schemeClr val="tx1"/>
                </a:solidFill>
              </a:rPr>
              <a:t>를 계산하는 공식은</a:t>
            </a:r>
          </a:p>
          <a:p>
            <a:r>
              <a:rPr lang="en-US" altLang="ko-KR" sz="1200">
                <a:solidFill>
                  <a:schemeClr val="tx1"/>
                </a:solidFill>
              </a:rPr>
              <a:t>width + left padding + right padding + left border + right border + left margin + right margin </a:t>
            </a:r>
            <a:r>
              <a:rPr lang="ko-KR" altLang="en-US" sz="1200">
                <a:solidFill>
                  <a:schemeClr val="tx1"/>
                </a:solidFill>
              </a:rPr>
              <a:t>입니다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또한</a:t>
            </a:r>
            <a:r>
              <a:rPr lang="en-US" altLang="ko-KR" sz="1200">
                <a:solidFill>
                  <a:schemeClr val="tx1"/>
                </a:solidFill>
              </a:rPr>
              <a:t>, HTML </a:t>
            </a:r>
            <a:r>
              <a:rPr lang="ko-KR" altLang="en-US" sz="1200">
                <a:solidFill>
                  <a:schemeClr val="tx1"/>
                </a:solidFill>
              </a:rPr>
              <a:t>요소의 전체 높이</a:t>
            </a:r>
            <a:r>
              <a:rPr lang="en-US" altLang="ko-KR" sz="1200">
                <a:solidFill>
                  <a:schemeClr val="tx1"/>
                </a:solidFill>
              </a:rPr>
              <a:t>(height)</a:t>
            </a:r>
            <a:r>
              <a:rPr lang="ko-KR" altLang="en-US" sz="1200">
                <a:solidFill>
                  <a:schemeClr val="tx1"/>
                </a:solidFill>
              </a:rPr>
              <a:t>를 계산하는 공식은</a:t>
            </a:r>
          </a:p>
          <a:p>
            <a:r>
              <a:rPr lang="en-US" altLang="ko-KR" sz="1200">
                <a:solidFill>
                  <a:schemeClr val="tx1"/>
                </a:solidFill>
              </a:rPr>
              <a:t>height + top padding + bottom padding + top border + bottom border + top margin + bottom margin </a:t>
            </a:r>
            <a:r>
              <a:rPr lang="ko-KR" altLang="en-US" sz="1200">
                <a:solidFill>
                  <a:schemeClr val="tx1"/>
                </a:solidFill>
              </a:rPr>
              <a:t>입니다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이때 마진</a:t>
            </a:r>
            <a:r>
              <a:rPr lang="en-US" altLang="ko-KR" sz="1200">
                <a:solidFill>
                  <a:schemeClr val="tx1"/>
                </a:solidFill>
              </a:rPr>
              <a:t>(margin) </a:t>
            </a:r>
            <a:r>
              <a:rPr lang="ko-KR" altLang="en-US" sz="1200">
                <a:solidFill>
                  <a:schemeClr val="tx1"/>
                </a:solidFill>
              </a:rPr>
              <a:t>영역의 크기는 눈으로 바로 확인할 수는 없을 것입니다</a:t>
            </a:r>
            <a:r>
              <a:rPr lang="en-US" altLang="ko-KR" sz="1200">
                <a:solidFill>
                  <a:schemeClr val="tx1"/>
                </a:solidFill>
              </a:rPr>
              <a:t>.</a:t>
            </a:r>
          </a:p>
          <a:p>
            <a:r>
              <a:rPr lang="ko-KR" altLang="en-US" sz="1200">
                <a:solidFill>
                  <a:schemeClr val="tx1"/>
                </a:solidFill>
              </a:rPr>
              <a:t>왜냐하면 마진이란 테두리</a:t>
            </a:r>
            <a:r>
              <a:rPr lang="en-US" altLang="ko-KR" sz="1200">
                <a:solidFill>
                  <a:schemeClr val="tx1"/>
                </a:solidFill>
              </a:rPr>
              <a:t>(border)</a:t>
            </a:r>
            <a:r>
              <a:rPr lang="ko-KR" altLang="en-US" sz="1200">
                <a:solidFill>
                  <a:schemeClr val="tx1"/>
                </a:solidFill>
              </a:rPr>
              <a:t>와 이웃하는 요소 사이의 간격이면서</a:t>
            </a:r>
            <a:r>
              <a:rPr lang="en-US" altLang="ko-KR" sz="1200">
                <a:solidFill>
                  <a:schemeClr val="tx1"/>
                </a:solidFill>
              </a:rPr>
              <a:t>, </a:t>
            </a:r>
            <a:r>
              <a:rPr lang="ko-KR" altLang="en-US" sz="1200">
                <a:solidFill>
                  <a:schemeClr val="tx1"/>
                </a:solidFill>
              </a:rPr>
              <a:t>배경색의 영향을 받지 않기 때문입니다</a:t>
            </a:r>
            <a:r>
              <a:rPr lang="en-US" altLang="ko-KR" sz="1200">
                <a:solidFill>
                  <a:schemeClr val="tx1"/>
                </a:solidFill>
              </a:rPr>
              <a:t>.</a:t>
            </a:r>
          </a:p>
          <a:p>
            <a:r>
              <a:rPr lang="ko-KR" altLang="en-US" sz="1200">
                <a:solidFill>
                  <a:schemeClr val="tx1"/>
                </a:solidFill>
              </a:rPr>
              <a:t>하지만 </a:t>
            </a:r>
            <a:r>
              <a:rPr lang="en-US" altLang="ko-KR" sz="1200">
                <a:solidFill>
                  <a:schemeClr val="tx1"/>
                </a:solidFill>
              </a:rPr>
              <a:t>HTML </a:t>
            </a:r>
            <a:r>
              <a:rPr lang="ko-KR" altLang="en-US" sz="1200">
                <a:solidFill>
                  <a:schemeClr val="tx1"/>
                </a:solidFill>
              </a:rPr>
              <a:t>요소가 차지하는 크기에는 포함됩니다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139</a:t>
            </a:fld>
            <a:endParaRPr lang="ko-KR" altLang="en-US" dirty="0"/>
          </a:p>
        </p:txBody>
      </p:sp>
      <p:pic>
        <p:nvPicPr>
          <p:cNvPr id="3" name="그림 2">
            <a:extLst>
              <a:ext uri="{FF2B5EF4-FFF2-40B4-BE49-F238E27FC236}">
                <a16:creationId xmlns:a16="http://schemas.microsoft.com/office/drawing/2014/main" id="{77E72D2F-3660-4F2C-9338-758A2D85554B}"/>
              </a:ext>
            </a:extLst>
          </p:cNvPr>
          <p:cNvPicPr>
            <a:picLocks noChangeAspect="1"/>
          </p:cNvPicPr>
          <p:nvPr/>
        </p:nvPicPr>
        <p:blipFill>
          <a:blip r:embed="rId2"/>
          <a:stretch>
            <a:fillRect/>
          </a:stretch>
        </p:blipFill>
        <p:spPr>
          <a:xfrm>
            <a:off x="8201995" y="2647235"/>
            <a:ext cx="3560409" cy="3590582"/>
          </a:xfrm>
          <a:prstGeom prst="rect">
            <a:avLst/>
          </a:prstGeom>
        </p:spPr>
      </p:pic>
    </p:spTree>
    <p:extLst>
      <p:ext uri="{BB962C8B-B14F-4D97-AF65-F5344CB8AC3E}">
        <p14:creationId xmlns:p14="http://schemas.microsoft.com/office/powerpoint/2010/main" val="45592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인용구</a:t>
            </a:r>
            <a:r>
              <a:rPr lang="en-US" altLang="ko-KR" sz="3200" dirty="0"/>
              <a:t>(Quotation)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Quotations&lt;/title&gt;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abbr</a:t>
            </a:r>
            <a:r>
              <a:rPr lang="ko-KR" altLang="en-US" sz="1200" dirty="0">
                <a:solidFill>
                  <a:schemeClr val="tx1"/>
                </a:solidFill>
              </a:rPr>
              <a:t>태그를 이용한 축약형 표현</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아래의 단락에서 </a:t>
            </a:r>
            <a:r>
              <a:rPr lang="en-US" altLang="ko-KR" sz="1200" dirty="0">
                <a:solidFill>
                  <a:schemeClr val="tx1"/>
                </a:solidFill>
              </a:rPr>
              <a:t>HTML5</a:t>
            </a:r>
            <a:r>
              <a:rPr lang="ko-KR" altLang="en-US" sz="1200" dirty="0">
                <a:solidFill>
                  <a:schemeClr val="tx1"/>
                </a:solidFill>
              </a:rPr>
              <a:t>이라는 단어 위에 마우스를 올려놓아 보세요</a:t>
            </a:r>
            <a:r>
              <a:rPr lang="en-US" altLang="ko-KR" sz="1200" dirty="0">
                <a:solidFill>
                  <a:schemeClr val="tx1"/>
                </a:solidFill>
              </a:rPr>
              <a:t>! </a:t>
            </a:r>
          </a:p>
          <a:p>
            <a:r>
              <a:rPr lang="en-US" altLang="ko-KR" sz="1200" dirty="0">
                <a:solidFill>
                  <a:schemeClr val="tx1"/>
                </a:solidFill>
              </a:rPr>
              <a:t>   &lt;/p&gt;</a:t>
            </a:r>
          </a:p>
          <a:p>
            <a:r>
              <a:rPr lang="en-US" altLang="ko-KR" sz="1200" dirty="0">
                <a:solidFill>
                  <a:schemeClr val="tx1"/>
                </a:solidFill>
              </a:rPr>
              <a:t>   &lt;p&gt;&lt;strong&gt;&lt;</a:t>
            </a:r>
            <a:r>
              <a:rPr lang="en-US" altLang="ko-KR" sz="1200" dirty="0" err="1">
                <a:solidFill>
                  <a:schemeClr val="tx1"/>
                </a:solidFill>
              </a:rPr>
              <a:t>abbr</a:t>
            </a:r>
            <a:r>
              <a:rPr lang="en-US" altLang="ko-KR" sz="1200" dirty="0">
                <a:solidFill>
                  <a:schemeClr val="tx1"/>
                </a:solidFill>
              </a:rPr>
              <a:t> title="</a:t>
            </a:r>
            <a:r>
              <a:rPr lang="en-US" altLang="ko-KR" sz="1200" dirty="0" err="1">
                <a:solidFill>
                  <a:schemeClr val="tx1"/>
                </a:solidFill>
              </a:rPr>
              <a:t>HyperText</a:t>
            </a:r>
            <a:r>
              <a:rPr lang="en-US" altLang="ko-KR" sz="1200" dirty="0">
                <a:solidFill>
                  <a:schemeClr val="tx1"/>
                </a:solidFill>
              </a:rPr>
              <a:t> Markup Language  5"&gt;  HTML5 </a:t>
            </a:r>
          </a:p>
          <a:p>
            <a:r>
              <a:rPr lang="en-US" altLang="ko-KR" sz="1200" dirty="0">
                <a:solidFill>
                  <a:schemeClr val="tx1"/>
                </a:solidFill>
              </a:rPr>
              <a:t>                    &lt;/</a:t>
            </a:r>
            <a:r>
              <a:rPr lang="en-US" altLang="ko-KR" sz="1200" dirty="0" err="1">
                <a:solidFill>
                  <a:schemeClr val="tx1"/>
                </a:solidFill>
              </a:rPr>
              <a:t>abbr</a:t>
            </a:r>
            <a:r>
              <a:rPr lang="en-US" altLang="ko-KR" sz="1200" dirty="0">
                <a:solidFill>
                  <a:schemeClr val="tx1"/>
                </a:solidFill>
              </a:rPr>
              <a:t>&gt;</a:t>
            </a:r>
          </a:p>
          <a:p>
            <a:r>
              <a:rPr lang="en-US" altLang="ko-KR" sz="1200" dirty="0">
                <a:solidFill>
                  <a:schemeClr val="tx1"/>
                </a:solidFill>
              </a:rPr>
              <a:t>         &lt;/strong&gt;  </a:t>
            </a:r>
            <a:r>
              <a:rPr lang="ko-KR" altLang="en-US" sz="1200" dirty="0">
                <a:solidFill>
                  <a:schemeClr val="tx1"/>
                </a:solidFill>
              </a:rPr>
              <a:t>란 웹 문서를 제작하는 데 쓰이는 프로그래밍 언어인 </a:t>
            </a:r>
            <a:r>
              <a:rPr lang="en-US" altLang="ko-KR" sz="1200" dirty="0">
                <a:solidFill>
                  <a:schemeClr val="tx1"/>
                </a:solidFill>
              </a:rPr>
              <a:t>HTML</a:t>
            </a:r>
            <a:r>
              <a:rPr lang="ko-KR" altLang="en-US" sz="1200" dirty="0">
                <a:solidFill>
                  <a:schemeClr val="tx1"/>
                </a:solidFill>
              </a:rPr>
              <a:t>의 </a:t>
            </a:r>
            <a:endParaRPr lang="en-US" altLang="ko-KR" sz="1200" dirty="0">
              <a:solidFill>
                <a:schemeClr val="tx1"/>
              </a:solidFill>
            </a:endParaRPr>
          </a:p>
          <a:p>
            <a:r>
              <a:rPr lang="en-US" altLang="ko-KR" sz="1200" dirty="0">
                <a:solidFill>
                  <a:schemeClr val="tx1"/>
                </a:solidFill>
              </a:rPr>
              <a:t>    </a:t>
            </a:r>
            <a:r>
              <a:rPr lang="ko-KR" altLang="en-US" sz="1200" dirty="0">
                <a:solidFill>
                  <a:schemeClr val="tx1"/>
                </a:solidFill>
              </a:rPr>
              <a:t>최신 규격입니다</a:t>
            </a:r>
            <a:r>
              <a:rPr lang="en-US" altLang="ko-KR" sz="1200" dirty="0">
                <a:solidFill>
                  <a:schemeClr val="tx1"/>
                </a:solidFill>
              </a:rPr>
              <a:t>.&lt;/p&gt;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   &lt;h1&gt;address</a:t>
            </a:r>
            <a:r>
              <a:rPr lang="ko-KR" altLang="en-US" sz="1200" dirty="0">
                <a:solidFill>
                  <a:schemeClr val="tx1"/>
                </a:solidFill>
              </a:rPr>
              <a:t>태그를 이용한 주소의 표현</a:t>
            </a:r>
            <a:r>
              <a:rPr lang="en-US" altLang="ko-KR" sz="1200" dirty="0">
                <a:solidFill>
                  <a:schemeClr val="tx1"/>
                </a:solidFill>
              </a:rPr>
              <a:t>&lt;/h1&gt;</a:t>
            </a:r>
          </a:p>
          <a:p>
            <a:r>
              <a:rPr lang="en-US" altLang="ko-KR" sz="1200" dirty="0">
                <a:solidFill>
                  <a:schemeClr val="tx1"/>
                </a:solidFill>
              </a:rPr>
              <a:t>   &lt;address&gt;</a:t>
            </a:r>
          </a:p>
          <a:p>
            <a:r>
              <a:rPr lang="en-US" altLang="ko-KR" sz="1200" dirty="0">
                <a:solidFill>
                  <a:schemeClr val="tx1"/>
                </a:solidFill>
              </a:rPr>
              <a:t>	</a:t>
            </a:r>
            <a:r>
              <a:rPr lang="ko-KR" altLang="en-US" sz="1200" dirty="0">
                <a:solidFill>
                  <a:schemeClr val="tx1"/>
                </a:solidFill>
              </a:rPr>
              <a:t>서울특별시</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 </a:t>
            </a:r>
          </a:p>
          <a:p>
            <a:r>
              <a:rPr lang="en-US" altLang="ko-KR" sz="1200" dirty="0">
                <a:solidFill>
                  <a:schemeClr val="tx1"/>
                </a:solidFill>
              </a:rPr>
              <a:t>	</a:t>
            </a:r>
            <a:r>
              <a:rPr lang="ko-KR" altLang="en-US" sz="1200" dirty="0">
                <a:solidFill>
                  <a:schemeClr val="tx1"/>
                </a:solidFill>
              </a:rPr>
              <a:t>강남구 </a:t>
            </a:r>
            <a:r>
              <a:rPr lang="ko-KR" altLang="en-US" sz="1200" dirty="0" err="1">
                <a:solidFill>
                  <a:schemeClr val="tx1"/>
                </a:solidFill>
              </a:rPr>
              <a:t>테헤란로</a:t>
            </a:r>
            <a:endParaRPr lang="ko-KR" altLang="en-US" sz="1200" dirty="0">
              <a:solidFill>
                <a:schemeClr val="tx1"/>
              </a:solidFill>
            </a:endParaRPr>
          </a:p>
          <a:p>
            <a:r>
              <a:rPr lang="en-US" altLang="ko-KR" sz="1200" dirty="0">
                <a:solidFill>
                  <a:schemeClr val="tx1"/>
                </a:solidFill>
              </a:rPr>
              <a:t>   &lt;/address&gt;</a:t>
            </a:r>
          </a:p>
          <a:p>
            <a:endParaRPr lang="en-US" altLang="ko-KR" sz="1200" dirty="0">
              <a:solidFill>
                <a:schemeClr val="tx1"/>
              </a:solidFill>
            </a:endParaRPr>
          </a:p>
          <a:p>
            <a:r>
              <a:rPr lang="en-US" altLang="ko-KR" sz="1200" dirty="0">
                <a:solidFill>
                  <a:schemeClr val="tx1"/>
                </a:solidFill>
              </a:rPr>
              <a:t>   &lt;/body&gt;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endParaRPr lang="en-US" altLang="ko-KR" sz="1200" b="1" dirty="0">
              <a:solidFill>
                <a:schemeClr val="tx1"/>
              </a:solidFill>
            </a:endParaRPr>
          </a:p>
          <a:p>
            <a:r>
              <a:rPr lang="ko-KR" altLang="en-US" sz="1200" b="1" dirty="0">
                <a:solidFill>
                  <a:schemeClr val="tx1"/>
                </a:solidFill>
              </a:rPr>
              <a:t>축약형 표현</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HTML</a:t>
            </a:r>
            <a:r>
              <a:rPr lang="ko-KR" altLang="en-US" sz="1200" dirty="0">
                <a:solidFill>
                  <a:schemeClr val="tx1"/>
                </a:solidFill>
              </a:rPr>
              <a:t>에서 용어의 축약형을 표현하기 위해서는 </a:t>
            </a:r>
            <a:r>
              <a:rPr lang="en-US" altLang="ko-KR" sz="1200" dirty="0">
                <a:solidFill>
                  <a:schemeClr val="tx1"/>
                </a:solidFill>
              </a:rPr>
              <a:t>&lt;</a:t>
            </a:r>
            <a:r>
              <a:rPr lang="en-US" altLang="ko-KR" sz="1200" dirty="0" err="1">
                <a:solidFill>
                  <a:schemeClr val="tx1"/>
                </a:solidFill>
              </a:rPr>
              <a:t>abbr</a:t>
            </a:r>
            <a:r>
              <a:rPr lang="en-US" altLang="ko-KR" sz="1200" dirty="0">
                <a:solidFill>
                  <a:schemeClr val="tx1"/>
                </a:solidFill>
              </a:rPr>
              <a:t>&gt;</a:t>
            </a:r>
            <a:r>
              <a:rPr lang="ko-KR" altLang="en-US" sz="1200" dirty="0">
                <a:solidFill>
                  <a:schemeClr val="tx1"/>
                </a:solidFill>
              </a:rPr>
              <a:t>태그</a:t>
            </a:r>
            <a:r>
              <a:rPr lang="en-US" altLang="ko-KR" sz="1200" dirty="0">
                <a:solidFill>
                  <a:schemeClr val="tx1"/>
                </a:solidFill>
              </a:rPr>
              <a:t>(abbreviation)</a:t>
            </a:r>
            <a:r>
              <a:rPr lang="ko-KR" altLang="en-US" sz="1200" dirty="0">
                <a:solidFill>
                  <a:schemeClr val="tx1"/>
                </a:solidFill>
              </a:rPr>
              <a:t>를 사용합니다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a:t>
            </a:r>
            <a:r>
              <a:rPr lang="en-US" altLang="ko-KR" sz="1200" dirty="0" err="1">
                <a:solidFill>
                  <a:schemeClr val="tx1"/>
                </a:solidFill>
              </a:rPr>
              <a:t>abbr</a:t>
            </a:r>
            <a:r>
              <a:rPr lang="en-US" altLang="ko-KR" sz="1200" dirty="0">
                <a:solidFill>
                  <a:schemeClr val="tx1"/>
                </a:solidFill>
              </a:rPr>
              <a:t>&gt;</a:t>
            </a:r>
            <a:r>
              <a:rPr lang="ko-KR" altLang="en-US" sz="1200" dirty="0">
                <a:solidFill>
                  <a:schemeClr val="tx1"/>
                </a:solidFill>
              </a:rPr>
              <a:t>태그 위에 마우스를 위치시키면 </a:t>
            </a:r>
            <a:r>
              <a:rPr lang="en-US" altLang="ko-KR" sz="1200" dirty="0">
                <a:solidFill>
                  <a:schemeClr val="tx1"/>
                </a:solidFill>
              </a:rPr>
              <a:t>title </a:t>
            </a:r>
            <a:r>
              <a:rPr lang="ko-KR" altLang="en-US" sz="1200" dirty="0">
                <a:solidFill>
                  <a:schemeClr val="tx1"/>
                </a:solidFill>
              </a:rPr>
              <a:t>속성에 명시한 용어의 원형이 나타납니다</a:t>
            </a:r>
            <a:r>
              <a:rPr lang="en-US" altLang="ko-KR" sz="1200" dirty="0">
                <a:solidFill>
                  <a:schemeClr val="tx1"/>
                </a:solidFill>
              </a:rPr>
              <a:t>.</a:t>
            </a:r>
            <a:endParaRPr lang="en-US" altLang="ko-KR" sz="1100" dirty="0">
              <a:solidFill>
                <a:schemeClr val="tx1"/>
              </a:solidFill>
            </a:endParaRPr>
          </a:p>
          <a:p>
            <a:endParaRPr lang="en-US" altLang="ko-KR" sz="1100" dirty="0">
              <a:solidFill>
                <a:schemeClr val="tx1"/>
              </a:solidFill>
            </a:endParaRPr>
          </a:p>
          <a:p>
            <a:endParaRPr lang="en-US" altLang="ko-KR" sz="1100" dirty="0">
              <a:solidFill>
                <a:schemeClr val="tx1"/>
              </a:solidFill>
            </a:endParaRPr>
          </a:p>
          <a:p>
            <a:r>
              <a:rPr lang="ko-KR" altLang="en-US" sz="1100" b="1" dirty="0">
                <a:solidFill>
                  <a:schemeClr val="tx1"/>
                </a:solidFill>
              </a:rPr>
              <a:t>주소 표현</a:t>
            </a:r>
          </a:p>
          <a:p>
            <a:r>
              <a:rPr lang="en-US" altLang="ko-KR" sz="1100" dirty="0">
                <a:solidFill>
                  <a:schemeClr val="tx1"/>
                </a:solidFill>
              </a:rPr>
              <a:t>&lt;address&gt;</a:t>
            </a:r>
            <a:r>
              <a:rPr lang="ko-KR" altLang="en-US" sz="1100" dirty="0">
                <a:solidFill>
                  <a:schemeClr val="tx1"/>
                </a:solidFill>
              </a:rPr>
              <a:t>태그를 사용하면 </a:t>
            </a:r>
            <a:r>
              <a:rPr lang="en-US" altLang="ko-KR" sz="1100" dirty="0">
                <a:solidFill>
                  <a:schemeClr val="tx1"/>
                </a:solidFill>
              </a:rPr>
              <a:t>HTML</a:t>
            </a:r>
            <a:r>
              <a:rPr lang="ko-KR" altLang="en-US" sz="1100" dirty="0">
                <a:solidFill>
                  <a:schemeClr val="tx1"/>
                </a:solidFill>
              </a:rPr>
              <a:t>에서 주소를 표현할 수 있습니다</a:t>
            </a:r>
            <a:r>
              <a:rPr lang="en-US" altLang="ko-KR" sz="1100" dirty="0">
                <a:solidFill>
                  <a:schemeClr val="tx1"/>
                </a:solidFill>
              </a:rPr>
              <a:t>.</a:t>
            </a:r>
          </a:p>
          <a:p>
            <a:r>
              <a:rPr lang="ko-KR" altLang="en-US" sz="1100" dirty="0">
                <a:solidFill>
                  <a:schemeClr val="tx1"/>
                </a:solidFill>
              </a:rPr>
              <a:t>이러한 주소는 이탤릭체로 표현되며</a:t>
            </a:r>
            <a:r>
              <a:rPr lang="en-US" altLang="ko-KR" sz="1100" dirty="0">
                <a:solidFill>
                  <a:schemeClr val="tx1"/>
                </a:solidFill>
              </a:rPr>
              <a:t>, </a:t>
            </a:r>
            <a:r>
              <a:rPr lang="ko-KR" altLang="en-US" sz="1100" dirty="0">
                <a:solidFill>
                  <a:schemeClr val="tx1"/>
                </a:solidFill>
              </a:rPr>
              <a:t>위아래로 약간의 공백이 자동으로 삽입됩니다</a:t>
            </a:r>
            <a:r>
              <a:rPr lang="en-US" altLang="ko-KR" sz="11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a:t>
            </a:fld>
            <a:endParaRPr lang="ko-KR" altLang="en-US" dirty="0"/>
          </a:p>
        </p:txBody>
      </p:sp>
    </p:spTree>
    <p:extLst>
      <p:ext uri="{BB962C8B-B14F-4D97-AF65-F5344CB8AC3E}">
        <p14:creationId xmlns:p14="http://schemas.microsoft.com/office/powerpoint/2010/main" val="13142932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padding</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1883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Padding&lt;/title&gt;</a:t>
            </a:r>
          </a:p>
          <a:p>
            <a:r>
              <a:rPr lang="en-US" altLang="ko-KR" sz="1200">
                <a:solidFill>
                  <a:schemeClr val="tx1"/>
                </a:solidFill>
              </a:rPr>
              <a:t>	&lt;style&gt;</a:t>
            </a:r>
          </a:p>
          <a:p>
            <a:r>
              <a:rPr lang="en-US" altLang="ko-KR" sz="1200">
                <a:solidFill>
                  <a:schemeClr val="tx1"/>
                </a:solidFill>
              </a:rPr>
              <a:t>		div {</a:t>
            </a:r>
          </a:p>
          <a:p>
            <a:r>
              <a:rPr lang="en-US" altLang="ko-KR" sz="1200">
                <a:solidFill>
                  <a:schemeClr val="tx1"/>
                </a:solidFill>
              </a:rPr>
              <a:t>			background-color: #7FFFD4;</a:t>
            </a:r>
          </a:p>
          <a:p>
            <a:r>
              <a:rPr lang="en-US" altLang="ko-KR" sz="1200">
                <a:solidFill>
                  <a:schemeClr val="tx1"/>
                </a:solidFill>
              </a:rPr>
              <a:t>			border: 2px solid teal;</a:t>
            </a:r>
          </a:p>
          <a:p>
            <a:r>
              <a:rPr lang="en-US" altLang="ko-KR" sz="1200">
                <a:solidFill>
                  <a:schemeClr val="tx1"/>
                </a:solidFill>
              </a:rPr>
              <a:t>		}</a:t>
            </a:r>
          </a:p>
          <a:p>
            <a:r>
              <a:rPr lang="en-US" altLang="ko-KR" sz="1200">
                <a:solidFill>
                  <a:schemeClr val="tx1"/>
                </a:solidFill>
              </a:rPr>
              <a:t>		div.pad {</a:t>
            </a:r>
          </a:p>
          <a:p>
            <a:r>
              <a:rPr lang="en-US" altLang="ko-KR" sz="1200">
                <a:solidFill>
                  <a:schemeClr val="tx1"/>
                </a:solidFill>
              </a:rPr>
              <a:t>			padding-top: 50px;</a:t>
            </a:r>
          </a:p>
          <a:p>
            <a:r>
              <a:rPr lang="en-US" altLang="ko-KR" sz="1200">
                <a:solidFill>
                  <a:schemeClr val="tx1"/>
                </a:solidFill>
              </a:rPr>
              <a:t>			padding-right: 10px;</a:t>
            </a:r>
          </a:p>
          <a:p>
            <a:r>
              <a:rPr lang="en-US" altLang="ko-KR" sz="1200">
                <a:solidFill>
                  <a:schemeClr val="tx1"/>
                </a:solidFill>
              </a:rPr>
              <a:t>			padding-bottom: 30px;</a:t>
            </a:r>
          </a:p>
          <a:p>
            <a:r>
              <a:rPr lang="en-US" altLang="ko-KR" sz="1200">
                <a:solidFill>
                  <a:schemeClr val="tx1"/>
                </a:solidFill>
              </a:rPr>
              <a:t>			padding-left: 100px;</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패딩</a:t>
            </a:r>
            <a:r>
              <a:rPr lang="en-US" altLang="ko-KR" sz="1200">
                <a:solidFill>
                  <a:schemeClr val="tx1"/>
                </a:solidFill>
              </a:rPr>
              <a:t>(padding) </a:t>
            </a:r>
            <a:r>
              <a:rPr lang="ko-KR" altLang="en-US" sz="1200">
                <a:solidFill>
                  <a:schemeClr val="tx1"/>
                </a:solidFill>
              </a:rPr>
              <a:t>영역 설정</a:t>
            </a:r>
            <a:r>
              <a:rPr lang="en-US" altLang="ko-KR" sz="1200">
                <a:solidFill>
                  <a:schemeClr val="tx1"/>
                </a:solidFill>
              </a:rPr>
              <a:t>&lt;/h1&gt;</a:t>
            </a:r>
          </a:p>
          <a:p>
            <a:r>
              <a:rPr lang="en-US" altLang="ko-KR" sz="1200">
                <a:solidFill>
                  <a:schemeClr val="tx1"/>
                </a:solidFill>
              </a:rPr>
              <a:t>	&lt;div&gt;padding </a:t>
            </a:r>
            <a:r>
              <a:rPr lang="ko-KR" altLang="en-US" sz="1200">
                <a:solidFill>
                  <a:schemeClr val="tx1"/>
                </a:solidFill>
              </a:rPr>
              <a:t>속성을 설정하지 않은 요소입니다</a:t>
            </a:r>
            <a:r>
              <a:rPr lang="en-US" altLang="ko-KR" sz="1200">
                <a:solidFill>
                  <a:schemeClr val="tx1"/>
                </a:solidFill>
              </a:rPr>
              <a:t>.&lt;/div&gt;&lt;br&gt;</a:t>
            </a:r>
          </a:p>
          <a:p>
            <a:r>
              <a:rPr lang="en-US" altLang="ko-KR" sz="1200">
                <a:solidFill>
                  <a:schemeClr val="tx1"/>
                </a:solidFill>
              </a:rPr>
              <a:t>	&lt;div class="pad"&gt;padding </a:t>
            </a:r>
            <a:r>
              <a:rPr lang="ko-KR" altLang="en-US" sz="1200">
                <a:solidFill>
                  <a:schemeClr val="tx1"/>
                </a:solidFill>
              </a:rPr>
              <a:t>속성값을 방향별로 따로 설정한 요소입니다</a:t>
            </a:r>
            <a:r>
              <a:rPr lang="en-US" altLang="ko-KR" sz="1200">
                <a:solidFill>
                  <a:schemeClr val="tx1"/>
                </a:solidFill>
              </a:rPr>
              <a:t>.&lt;/div&gt;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32320" y="1185333"/>
            <a:ext cx="475488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패딩</a:t>
            </a:r>
            <a:r>
              <a:rPr lang="en-US" altLang="ko-KR" sz="1200" b="1" dirty="0">
                <a:solidFill>
                  <a:schemeClr val="tx1"/>
                </a:solidFill>
              </a:rPr>
              <a:t>(padding)</a:t>
            </a:r>
          </a:p>
          <a:p>
            <a:r>
              <a:rPr lang="en-US" altLang="ko-KR" sz="1200" dirty="0">
                <a:solidFill>
                  <a:schemeClr val="tx1"/>
                </a:solidFill>
              </a:rPr>
              <a:t>padding </a:t>
            </a:r>
            <a:r>
              <a:rPr lang="ko-KR" altLang="en-US" sz="1200" dirty="0">
                <a:solidFill>
                  <a:schemeClr val="tx1"/>
                </a:solidFill>
              </a:rPr>
              <a:t>속성은 내용</a:t>
            </a:r>
            <a:r>
              <a:rPr lang="en-US" altLang="ko-KR" sz="1200" dirty="0">
                <a:solidFill>
                  <a:schemeClr val="tx1"/>
                </a:solidFill>
              </a:rPr>
              <a:t>(content)</a:t>
            </a:r>
            <a:r>
              <a:rPr lang="ko-KR" altLang="en-US" sz="1200" dirty="0">
                <a:solidFill>
                  <a:schemeClr val="tx1"/>
                </a:solidFill>
              </a:rPr>
              <a:t>과 테두리</a:t>
            </a:r>
            <a:r>
              <a:rPr lang="en-US" altLang="ko-KR" sz="1200" dirty="0">
                <a:solidFill>
                  <a:schemeClr val="tx1"/>
                </a:solidFill>
              </a:rPr>
              <a:t>(border) </a:t>
            </a:r>
            <a:r>
              <a:rPr lang="ko-KR" altLang="en-US" sz="1200" dirty="0">
                <a:solidFill>
                  <a:schemeClr val="tx1"/>
                </a:solidFill>
              </a:rPr>
              <a:t>사이의 간격인 패딩 영역의 크기를 설정합니다</a:t>
            </a:r>
            <a:r>
              <a:rPr lang="en-US" altLang="ko-KR" sz="1200" dirty="0">
                <a:solidFill>
                  <a:schemeClr val="tx1"/>
                </a:solidFill>
              </a:rPr>
              <a:t>.</a:t>
            </a:r>
          </a:p>
          <a:p>
            <a:r>
              <a:rPr lang="ko-KR" altLang="en-US" sz="1200" dirty="0">
                <a:solidFill>
                  <a:schemeClr val="tx1"/>
                </a:solidFill>
              </a:rPr>
              <a:t>이러한 패딩 영역은 </a:t>
            </a:r>
            <a:r>
              <a:rPr lang="en-US" altLang="ko-KR" sz="1200" dirty="0">
                <a:solidFill>
                  <a:schemeClr val="tx1"/>
                </a:solidFill>
              </a:rPr>
              <a:t>background-color </a:t>
            </a:r>
            <a:r>
              <a:rPr lang="ko-KR" altLang="en-US" sz="1200" dirty="0">
                <a:solidFill>
                  <a:schemeClr val="tx1"/>
                </a:solidFill>
              </a:rPr>
              <a:t>속성으로 설정하는 배경색의 영향을 함께 받습니다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를 사용하면 패딩 영역의 크기를 방향별로 따로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패딩</a:t>
            </a:r>
            <a:r>
              <a:rPr lang="en-US" altLang="ko-KR" sz="1200" b="1" dirty="0">
                <a:solidFill>
                  <a:schemeClr val="tx1"/>
                </a:solidFill>
              </a:rPr>
              <a:t>(padding) </a:t>
            </a:r>
            <a:r>
              <a:rPr lang="ko-KR" altLang="en-US" sz="1200" b="1" dirty="0">
                <a:solidFill>
                  <a:schemeClr val="tx1"/>
                </a:solidFill>
              </a:rPr>
              <a:t>속성</a:t>
            </a:r>
          </a:p>
          <a:p>
            <a:r>
              <a:rPr lang="en-US" altLang="ko-KR" sz="1200" dirty="0">
                <a:solidFill>
                  <a:schemeClr val="tx1"/>
                </a:solidFill>
              </a:rPr>
              <a:t>CSS</a:t>
            </a:r>
            <a:r>
              <a:rPr lang="ko-KR" altLang="en-US" sz="1200" dirty="0">
                <a:solidFill>
                  <a:schemeClr val="tx1"/>
                </a:solidFill>
              </a:rPr>
              <a:t>에서는 </a:t>
            </a:r>
            <a:r>
              <a:rPr lang="en-US" altLang="ko-KR" sz="1200" dirty="0">
                <a:solidFill>
                  <a:schemeClr val="tx1"/>
                </a:solidFill>
              </a:rPr>
              <a:t>HTML </a:t>
            </a:r>
            <a:r>
              <a:rPr lang="ko-KR" altLang="en-US" sz="1200" dirty="0">
                <a:solidFill>
                  <a:schemeClr val="tx1"/>
                </a:solidFill>
              </a:rPr>
              <a:t>요소의 패딩 영역을 설정하기 위해 다음과 같은 속성을 제공합니다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padding-top</a:t>
            </a:r>
          </a:p>
          <a:p>
            <a:r>
              <a:rPr lang="en-US" altLang="ko-KR" sz="1200" dirty="0">
                <a:solidFill>
                  <a:schemeClr val="tx1"/>
                </a:solidFill>
              </a:rPr>
              <a:t>2. padding-right</a:t>
            </a:r>
          </a:p>
          <a:p>
            <a:r>
              <a:rPr lang="en-US" altLang="ko-KR" sz="1200" dirty="0">
                <a:solidFill>
                  <a:schemeClr val="tx1"/>
                </a:solidFill>
              </a:rPr>
              <a:t>3. padding-bottom</a:t>
            </a:r>
          </a:p>
          <a:p>
            <a:r>
              <a:rPr lang="en-US" altLang="ko-KR" sz="1200" dirty="0">
                <a:solidFill>
                  <a:schemeClr val="tx1"/>
                </a:solidFill>
              </a:rPr>
              <a:t>4. padding-left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140</a:t>
            </a:fld>
            <a:endParaRPr lang="ko-KR" altLang="en-US" dirty="0"/>
          </a:p>
        </p:txBody>
      </p:sp>
      <p:pic>
        <p:nvPicPr>
          <p:cNvPr id="3" name="그림 2">
            <a:extLst>
              <a:ext uri="{FF2B5EF4-FFF2-40B4-BE49-F238E27FC236}">
                <a16:creationId xmlns:a16="http://schemas.microsoft.com/office/drawing/2014/main" id="{6C52EFFE-6CC5-4DD0-B147-7FAFD53F5D5B}"/>
              </a:ext>
            </a:extLst>
          </p:cNvPr>
          <p:cNvPicPr>
            <a:picLocks noChangeAspect="1"/>
          </p:cNvPicPr>
          <p:nvPr/>
        </p:nvPicPr>
        <p:blipFill>
          <a:blip r:embed="rId2"/>
          <a:stretch>
            <a:fillRect/>
          </a:stretch>
        </p:blipFill>
        <p:spPr>
          <a:xfrm>
            <a:off x="8808720" y="3551500"/>
            <a:ext cx="2903219" cy="2614378"/>
          </a:xfrm>
          <a:prstGeom prst="rect">
            <a:avLst/>
          </a:prstGeom>
        </p:spPr>
      </p:pic>
    </p:spTree>
    <p:extLst>
      <p:ext uri="{BB962C8B-B14F-4D97-AF65-F5344CB8AC3E}">
        <p14:creationId xmlns:p14="http://schemas.microsoft.com/office/powerpoint/2010/main" val="19387737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padding </a:t>
            </a:r>
            <a:r>
              <a:rPr lang="ko-KR" altLang="en-US" sz="3200" dirty="0"/>
              <a:t>축약표현</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9790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Padding&lt;/title&gt;</a:t>
            </a:r>
          </a:p>
          <a:p>
            <a:r>
              <a:rPr lang="en-US" altLang="ko-KR" sz="1200" dirty="0">
                <a:solidFill>
                  <a:schemeClr val="tx1"/>
                </a:solidFill>
              </a:rPr>
              <a:t>	&lt;style&gt;</a:t>
            </a:r>
          </a:p>
          <a:p>
            <a:r>
              <a:rPr lang="en-US" altLang="ko-KR" sz="1200" dirty="0">
                <a:solidFill>
                  <a:schemeClr val="tx1"/>
                </a:solidFill>
              </a:rPr>
              <a:t>		div {</a:t>
            </a:r>
          </a:p>
          <a:p>
            <a:r>
              <a:rPr lang="en-US" altLang="ko-KR" sz="1200" dirty="0">
                <a:solidFill>
                  <a:schemeClr val="tx1"/>
                </a:solidFill>
              </a:rPr>
              <a:t>			background-color: #7FFFD4;</a:t>
            </a:r>
          </a:p>
          <a:p>
            <a:r>
              <a:rPr lang="en-US" altLang="ko-KR" sz="1200" dirty="0">
                <a:solidFill>
                  <a:schemeClr val="tx1"/>
                </a:solidFill>
              </a:rPr>
              <a:t>			border: 2px solid teal;</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div.four</a:t>
            </a:r>
            <a:r>
              <a:rPr lang="en-US" altLang="ko-KR" sz="1200" dirty="0">
                <a:solidFill>
                  <a:schemeClr val="tx1"/>
                </a:solidFill>
              </a:rPr>
              <a:t> { padding: 20px 50px 30px 50px; }</a:t>
            </a:r>
          </a:p>
          <a:p>
            <a:r>
              <a:rPr lang="en-US" altLang="ko-KR" sz="1200" dirty="0">
                <a:solidFill>
                  <a:schemeClr val="tx1"/>
                </a:solidFill>
              </a:rPr>
              <a:t>		</a:t>
            </a:r>
            <a:r>
              <a:rPr lang="en-US" altLang="ko-KR" sz="1200" dirty="0" err="1">
                <a:solidFill>
                  <a:schemeClr val="tx1"/>
                </a:solidFill>
              </a:rPr>
              <a:t>div.three</a:t>
            </a:r>
            <a:r>
              <a:rPr lang="en-US" altLang="ko-KR" sz="1200" dirty="0">
                <a:solidFill>
                  <a:schemeClr val="tx1"/>
                </a:solidFill>
              </a:rPr>
              <a:t> { padding: 20px 50px 30px;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패딩</a:t>
            </a:r>
            <a:r>
              <a:rPr lang="en-US" altLang="ko-KR" sz="1200" dirty="0">
                <a:solidFill>
                  <a:schemeClr val="tx1"/>
                </a:solidFill>
              </a:rPr>
              <a:t>(padding) </a:t>
            </a:r>
            <a:r>
              <a:rPr lang="ko-KR" altLang="en-US" sz="1200" dirty="0">
                <a:solidFill>
                  <a:schemeClr val="tx1"/>
                </a:solidFill>
              </a:rPr>
              <a:t>영역 설정</a:t>
            </a:r>
            <a:r>
              <a:rPr lang="en-US" altLang="ko-KR" sz="1200" dirty="0">
                <a:solidFill>
                  <a:schemeClr val="tx1"/>
                </a:solidFill>
              </a:rPr>
              <a:t>&lt;/h1&gt;</a:t>
            </a:r>
          </a:p>
          <a:p>
            <a:r>
              <a:rPr lang="en-US" altLang="ko-KR" sz="1200" dirty="0">
                <a:solidFill>
                  <a:schemeClr val="tx1"/>
                </a:solidFill>
              </a:rPr>
              <a:t>	&lt;div&gt;padding </a:t>
            </a:r>
            <a:r>
              <a:rPr lang="ko-KR" altLang="en-US" sz="1200" dirty="0">
                <a:solidFill>
                  <a:schemeClr val="tx1"/>
                </a:solidFill>
              </a:rPr>
              <a:t>속성을 설정하지 않은 요소입니다</a:t>
            </a:r>
            <a:r>
              <a:rPr lang="en-US" altLang="ko-KR" sz="1200" dirty="0">
                <a:solidFill>
                  <a:schemeClr val="tx1"/>
                </a:solidFill>
              </a:rPr>
              <a: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class="four"&gt;padding </a:t>
            </a:r>
            <a:r>
              <a:rPr lang="ko-KR" altLang="en-US" sz="1200" dirty="0">
                <a:solidFill>
                  <a:schemeClr val="tx1"/>
                </a:solidFill>
              </a:rPr>
              <a:t>속성값을 </a:t>
            </a:r>
            <a:r>
              <a:rPr lang="en-US" altLang="ko-KR" sz="1200" dirty="0">
                <a:solidFill>
                  <a:schemeClr val="tx1"/>
                </a:solidFill>
              </a:rPr>
              <a:t>4</a:t>
            </a:r>
            <a:r>
              <a:rPr lang="ko-KR" altLang="en-US" sz="1200" dirty="0">
                <a:solidFill>
                  <a:schemeClr val="tx1"/>
                </a:solidFill>
              </a:rPr>
              <a:t>개로 설정한 요소</a:t>
            </a:r>
            <a:r>
              <a:rPr lang="en-US" altLang="ko-KR" sz="1200" dirty="0">
                <a:solidFill>
                  <a:schemeClr val="tx1"/>
                </a:solidFill>
              </a:rPr>
              <a: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class="three"&gt;padding </a:t>
            </a:r>
            <a:r>
              <a:rPr lang="ko-KR" altLang="en-US" sz="1200" dirty="0">
                <a:solidFill>
                  <a:schemeClr val="tx1"/>
                </a:solidFill>
              </a:rPr>
              <a:t>속성값을 </a:t>
            </a:r>
            <a:r>
              <a:rPr lang="en-US" altLang="ko-KR" sz="1200" dirty="0">
                <a:solidFill>
                  <a:schemeClr val="tx1"/>
                </a:solidFill>
              </a:rPr>
              <a:t>3</a:t>
            </a:r>
            <a:r>
              <a:rPr lang="ko-KR" altLang="en-US" sz="1200" dirty="0">
                <a:solidFill>
                  <a:schemeClr val="tx1"/>
                </a:solidFill>
              </a:rPr>
              <a:t>개로 설정한 요소</a:t>
            </a:r>
            <a:r>
              <a:rPr lang="en-US" altLang="ko-KR" sz="1200" dirty="0">
                <a:solidFill>
                  <a:schemeClr val="tx1"/>
                </a:solidFill>
              </a:rPr>
              <a:t>.&lt;/div&gt;&lt;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&lt;p&gt;padding </a:t>
            </a:r>
            <a:r>
              <a:rPr lang="ko-KR" altLang="en-US" sz="1200" dirty="0">
                <a:solidFill>
                  <a:schemeClr val="tx1"/>
                </a:solidFill>
              </a:rPr>
              <a:t>속성값을 </a:t>
            </a:r>
            <a:r>
              <a:rPr lang="en-US" altLang="ko-KR" sz="1200" dirty="0">
                <a:solidFill>
                  <a:schemeClr val="tx1"/>
                </a:solidFill>
              </a:rPr>
              <a:t>4</a:t>
            </a:r>
            <a:r>
              <a:rPr lang="ko-KR" altLang="en-US" sz="1200" dirty="0">
                <a:solidFill>
                  <a:schemeClr val="tx1"/>
                </a:solidFill>
              </a:rPr>
              <a:t>개로 한 것과 </a:t>
            </a:r>
            <a:r>
              <a:rPr lang="en-US" altLang="ko-KR" sz="1200" dirty="0">
                <a:solidFill>
                  <a:schemeClr val="tx1"/>
                </a:solidFill>
              </a:rPr>
              <a:t>3</a:t>
            </a:r>
            <a:r>
              <a:rPr lang="ko-KR" altLang="en-US" sz="1200" dirty="0">
                <a:solidFill>
                  <a:schemeClr val="tx1"/>
                </a:solidFill>
              </a:rPr>
              <a:t>개로 한 것이 같은 효과를 내는 것에 주목</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450676" y="1185333"/>
            <a:ext cx="543652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패딩 축약 표현</a:t>
            </a:r>
            <a:r>
              <a:rPr lang="en-US" altLang="ko-KR" sz="1200" b="1" dirty="0">
                <a:solidFill>
                  <a:schemeClr val="tx1"/>
                </a:solidFill>
              </a:rPr>
              <a:t>(padding shorthand)</a:t>
            </a:r>
          </a:p>
          <a:p>
            <a:r>
              <a:rPr lang="ko-KR" altLang="en-US" sz="1200" dirty="0">
                <a:solidFill>
                  <a:schemeClr val="tx1"/>
                </a:solidFill>
              </a:rPr>
              <a:t>모든 </a:t>
            </a:r>
            <a:r>
              <a:rPr lang="en-US" altLang="ko-KR" sz="1200" dirty="0">
                <a:solidFill>
                  <a:schemeClr val="tx1"/>
                </a:solidFill>
              </a:rPr>
              <a:t>padding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4</a:t>
            </a:r>
            <a:r>
              <a:rPr lang="ko-KR" altLang="en-US" sz="1200" dirty="0">
                <a:solidFill>
                  <a:schemeClr val="tx1"/>
                </a:solidFill>
              </a:rPr>
              <a:t>개의 </a:t>
            </a:r>
            <a:r>
              <a:rPr lang="en-US" altLang="ko-KR" sz="1200" dirty="0">
                <a:solidFill>
                  <a:schemeClr val="tx1"/>
                </a:solidFill>
              </a:rPr>
              <a:t>padding </a:t>
            </a:r>
            <a:r>
              <a:rPr lang="ko-KR" altLang="en-US" sz="1200" dirty="0">
                <a:solidFill>
                  <a:schemeClr val="tx1"/>
                </a:solidFill>
              </a:rPr>
              <a:t>속성값을 가질 때는 </a:t>
            </a:r>
            <a:r>
              <a:rPr lang="en-US" altLang="ko-KR" sz="1200" dirty="0">
                <a:solidFill>
                  <a:schemeClr val="tx1"/>
                </a:solidFill>
              </a:rPr>
              <a:t>top, right, bottom, left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padding: 10px 20px 30px 40px;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padding-top: 10px;		padding-right: 20px;</a:t>
            </a:r>
          </a:p>
          <a:p>
            <a:r>
              <a:rPr lang="en-US" altLang="ko-KR" sz="1200" dirty="0">
                <a:solidFill>
                  <a:schemeClr val="tx1"/>
                </a:solidFill>
              </a:rPr>
              <a:t>padding-bottom: 30px;		padding-left: 40px;</a:t>
            </a:r>
          </a:p>
          <a:p>
            <a:r>
              <a:rPr lang="en-US" altLang="ko-KR" sz="1200" dirty="0">
                <a:solidFill>
                  <a:schemeClr val="tx1"/>
                </a:solidFill>
              </a:rPr>
              <a:t> </a:t>
            </a:r>
          </a:p>
          <a:p>
            <a:r>
              <a:rPr lang="en-US" altLang="ko-KR" sz="1200" dirty="0">
                <a:solidFill>
                  <a:schemeClr val="tx1"/>
                </a:solidFill>
              </a:rPr>
              <a:t>3</a:t>
            </a:r>
            <a:r>
              <a:rPr lang="ko-KR" altLang="en-US" sz="1200" dirty="0">
                <a:solidFill>
                  <a:schemeClr val="tx1"/>
                </a:solidFill>
              </a:rPr>
              <a:t>개의 </a:t>
            </a:r>
            <a:r>
              <a:rPr lang="en-US" altLang="ko-KR" sz="1200" dirty="0">
                <a:solidFill>
                  <a:schemeClr val="tx1"/>
                </a:solidFill>
              </a:rPr>
              <a:t>padding </a:t>
            </a:r>
            <a:r>
              <a:rPr lang="ko-KR" altLang="en-US" sz="1200" dirty="0">
                <a:solidFill>
                  <a:schemeClr val="tx1"/>
                </a:solidFill>
              </a:rPr>
              <a:t>속성값을 가질 때는 </a:t>
            </a:r>
            <a:r>
              <a:rPr lang="en-US" altLang="ko-KR" sz="1200" dirty="0">
                <a:solidFill>
                  <a:schemeClr val="tx1"/>
                </a:solidFill>
              </a:rPr>
              <a:t>top, right</a:t>
            </a:r>
            <a:r>
              <a:rPr lang="ko-KR" altLang="en-US" sz="1200" dirty="0">
                <a:solidFill>
                  <a:schemeClr val="tx1"/>
                </a:solidFill>
              </a:rPr>
              <a:t>와 </a:t>
            </a:r>
            <a:r>
              <a:rPr lang="en-US" altLang="ko-KR" sz="1200" dirty="0">
                <a:solidFill>
                  <a:schemeClr val="tx1"/>
                </a:solidFill>
              </a:rPr>
              <a:t>left, bottom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padding: 10px 20px 30px;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padding-top: 10px;		padding-right: 20px;</a:t>
            </a:r>
          </a:p>
          <a:p>
            <a:r>
              <a:rPr lang="en-US" altLang="ko-KR" sz="1200" dirty="0">
                <a:solidFill>
                  <a:schemeClr val="tx1"/>
                </a:solidFill>
              </a:rPr>
              <a:t>padding-bottom: 30px;		padding-left: 20px;</a:t>
            </a:r>
          </a:p>
          <a:p>
            <a:r>
              <a:rPr lang="en-US" altLang="ko-KR" sz="1200" dirty="0">
                <a:solidFill>
                  <a:schemeClr val="tx1"/>
                </a:solidFill>
              </a:rPr>
              <a:t> </a:t>
            </a:r>
          </a:p>
          <a:p>
            <a:r>
              <a:rPr lang="en-US" altLang="ko-KR" sz="1200" dirty="0">
                <a:solidFill>
                  <a:schemeClr val="tx1"/>
                </a:solidFill>
              </a:rPr>
              <a:t>2</a:t>
            </a:r>
            <a:r>
              <a:rPr lang="ko-KR" altLang="en-US" sz="1200" dirty="0">
                <a:solidFill>
                  <a:schemeClr val="tx1"/>
                </a:solidFill>
              </a:rPr>
              <a:t>개의 </a:t>
            </a:r>
            <a:r>
              <a:rPr lang="en-US" altLang="ko-KR" sz="1200" dirty="0">
                <a:solidFill>
                  <a:schemeClr val="tx1"/>
                </a:solidFill>
              </a:rPr>
              <a:t>padding </a:t>
            </a:r>
            <a:r>
              <a:rPr lang="ko-KR" altLang="en-US" sz="1200" dirty="0">
                <a:solidFill>
                  <a:schemeClr val="tx1"/>
                </a:solidFill>
              </a:rPr>
              <a:t>속성값을 가질 때는 </a:t>
            </a:r>
            <a:r>
              <a:rPr lang="en-US" altLang="ko-KR" sz="1200" dirty="0">
                <a:solidFill>
                  <a:schemeClr val="tx1"/>
                </a:solidFill>
              </a:rPr>
              <a:t>top</a:t>
            </a:r>
            <a:r>
              <a:rPr lang="ko-KR" altLang="en-US" sz="1200" dirty="0">
                <a:solidFill>
                  <a:schemeClr val="tx1"/>
                </a:solidFill>
              </a:rPr>
              <a:t>과 </a:t>
            </a:r>
            <a:r>
              <a:rPr lang="en-US" altLang="ko-KR" sz="1200" dirty="0">
                <a:solidFill>
                  <a:schemeClr val="tx1"/>
                </a:solidFill>
              </a:rPr>
              <a:t>bottom, right</a:t>
            </a:r>
            <a:r>
              <a:rPr lang="ko-KR" altLang="en-US" sz="1200" dirty="0">
                <a:solidFill>
                  <a:schemeClr val="tx1"/>
                </a:solidFill>
              </a:rPr>
              <a:t>와 </a:t>
            </a:r>
            <a:r>
              <a:rPr lang="en-US" altLang="ko-KR" sz="1200" dirty="0">
                <a:solidFill>
                  <a:schemeClr val="tx1"/>
                </a:solidFill>
              </a:rPr>
              <a:t>left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padding: 10px 20px;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padding-top: 10px;		padding-right: 20px;</a:t>
            </a:r>
          </a:p>
          <a:p>
            <a:r>
              <a:rPr lang="en-US" altLang="ko-KR" sz="1200" dirty="0">
                <a:solidFill>
                  <a:schemeClr val="tx1"/>
                </a:solidFill>
              </a:rPr>
              <a:t>padding-bottom: 10px;		padding-left: 20px;</a:t>
            </a:r>
          </a:p>
          <a:p>
            <a:r>
              <a:rPr lang="en-US" altLang="ko-KR" sz="1200" dirty="0">
                <a:solidFill>
                  <a:schemeClr val="tx1"/>
                </a:solidFill>
              </a:rPr>
              <a:t> </a:t>
            </a:r>
          </a:p>
          <a:p>
            <a:r>
              <a:rPr lang="en-US" altLang="ko-KR" sz="1200" dirty="0">
                <a:solidFill>
                  <a:schemeClr val="tx1"/>
                </a:solidFill>
              </a:rPr>
              <a:t>1</a:t>
            </a:r>
            <a:r>
              <a:rPr lang="ko-KR" altLang="en-US" sz="1200" dirty="0">
                <a:solidFill>
                  <a:schemeClr val="tx1"/>
                </a:solidFill>
              </a:rPr>
              <a:t>개의 </a:t>
            </a:r>
            <a:r>
              <a:rPr lang="en-US" altLang="ko-KR" sz="1200" dirty="0">
                <a:solidFill>
                  <a:schemeClr val="tx1"/>
                </a:solidFill>
              </a:rPr>
              <a:t>padding </a:t>
            </a:r>
            <a:r>
              <a:rPr lang="ko-KR" altLang="en-US" sz="1200" dirty="0">
                <a:solidFill>
                  <a:schemeClr val="tx1"/>
                </a:solidFill>
              </a:rPr>
              <a:t>속성값을 가질 때는 모든 </a:t>
            </a:r>
            <a:r>
              <a:rPr lang="ko-KR" altLang="en-US" sz="1200" dirty="0" err="1">
                <a:solidFill>
                  <a:schemeClr val="tx1"/>
                </a:solidFill>
              </a:rPr>
              <a:t>패딩값을</a:t>
            </a:r>
            <a:r>
              <a:rPr lang="ko-KR" altLang="en-US" sz="1200" dirty="0">
                <a:solidFill>
                  <a:schemeClr val="tx1"/>
                </a:solidFill>
              </a:rPr>
              <a:t> 같게 설정</a:t>
            </a:r>
            <a:r>
              <a:rPr lang="en-US" altLang="ko-KR" sz="1200" dirty="0">
                <a:solidFill>
                  <a:schemeClr val="tx1"/>
                </a:solidFill>
              </a:rPr>
              <a:t>.</a:t>
            </a:r>
          </a:p>
          <a:p>
            <a:r>
              <a:rPr lang="en-US" altLang="ko-KR" sz="1200" dirty="0">
                <a:solidFill>
                  <a:schemeClr val="tx1"/>
                </a:solidFill>
              </a:rPr>
              <a:t>ex) padding: 10px;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padding-top: 10px;		padding-right: 10px;</a:t>
            </a:r>
          </a:p>
          <a:p>
            <a:r>
              <a:rPr lang="en-US" altLang="ko-KR" sz="1200" dirty="0">
                <a:solidFill>
                  <a:schemeClr val="tx1"/>
                </a:solidFill>
              </a:rPr>
              <a:t>padding-bottom: 10px;		padding-left: 10px;</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141</a:t>
            </a:fld>
            <a:endParaRPr lang="ko-KR" altLang="en-US" dirty="0"/>
          </a:p>
        </p:txBody>
      </p:sp>
    </p:spTree>
    <p:extLst>
      <p:ext uri="{BB962C8B-B14F-4D97-AF65-F5344CB8AC3E}">
        <p14:creationId xmlns:p14="http://schemas.microsoft.com/office/powerpoint/2010/main" val="15780915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border(border-style)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3780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Border&lt;/title&gt;</a:t>
            </a:r>
          </a:p>
          <a:p>
            <a:r>
              <a:rPr lang="en-US" altLang="ko-KR" sz="1100" dirty="0">
                <a:solidFill>
                  <a:schemeClr val="tx1"/>
                </a:solidFill>
              </a:rPr>
              <a:t>	&lt;style&gt;</a:t>
            </a:r>
          </a:p>
          <a:p>
            <a:r>
              <a:rPr lang="en-US" altLang="ko-KR" sz="1100" dirty="0">
                <a:solidFill>
                  <a:schemeClr val="tx1"/>
                </a:solidFill>
              </a:rPr>
              <a:t>		.dotted {border-style: dotted;}</a:t>
            </a:r>
          </a:p>
          <a:p>
            <a:r>
              <a:rPr lang="en-US" altLang="ko-KR" sz="1100" dirty="0">
                <a:solidFill>
                  <a:schemeClr val="tx1"/>
                </a:solidFill>
              </a:rPr>
              <a:t>		.dashed {border-style: dashed;}</a:t>
            </a:r>
          </a:p>
          <a:p>
            <a:r>
              <a:rPr lang="en-US" altLang="ko-KR" sz="1100" dirty="0">
                <a:solidFill>
                  <a:schemeClr val="tx1"/>
                </a:solidFill>
              </a:rPr>
              <a:t>		.solid {border-style: solid;}</a:t>
            </a:r>
          </a:p>
          <a:p>
            <a:r>
              <a:rPr lang="en-US" altLang="ko-KR" sz="1100" dirty="0">
                <a:solidFill>
                  <a:schemeClr val="tx1"/>
                </a:solidFill>
              </a:rPr>
              <a:t>		.double {border-style: double;}</a:t>
            </a:r>
          </a:p>
          <a:p>
            <a:r>
              <a:rPr lang="en-US" altLang="ko-KR" sz="1100" dirty="0">
                <a:solidFill>
                  <a:schemeClr val="tx1"/>
                </a:solidFill>
              </a:rPr>
              <a:t>		.groove {border-style: groove;}</a:t>
            </a:r>
          </a:p>
          <a:p>
            <a:r>
              <a:rPr lang="en-US" altLang="ko-KR" sz="1100" dirty="0">
                <a:solidFill>
                  <a:schemeClr val="tx1"/>
                </a:solidFill>
              </a:rPr>
              <a:t>		.ridge {border-style: ridge;}</a:t>
            </a:r>
          </a:p>
          <a:p>
            <a:r>
              <a:rPr lang="en-US" altLang="ko-KR" sz="1100" dirty="0">
                <a:solidFill>
                  <a:schemeClr val="tx1"/>
                </a:solidFill>
              </a:rPr>
              <a:t>		.inset {border-style: inset;}</a:t>
            </a:r>
          </a:p>
          <a:p>
            <a:r>
              <a:rPr lang="en-US" altLang="ko-KR" sz="1100" dirty="0">
                <a:solidFill>
                  <a:schemeClr val="tx1"/>
                </a:solidFill>
              </a:rPr>
              <a:t>		.outset {border-style: outset;}</a:t>
            </a:r>
          </a:p>
          <a:p>
            <a:r>
              <a:rPr lang="en-US" altLang="ko-KR" sz="1100" dirty="0">
                <a:solidFill>
                  <a:schemeClr val="tx1"/>
                </a:solidFill>
              </a:rPr>
              <a:t>		.none {border-style: none;}</a:t>
            </a:r>
          </a:p>
          <a:p>
            <a:r>
              <a:rPr lang="en-US" altLang="ko-KR" sz="1100" dirty="0">
                <a:solidFill>
                  <a:schemeClr val="tx1"/>
                </a:solidFill>
              </a:rPr>
              <a:t>		.hidden {border-style: hidden;}</a:t>
            </a:r>
          </a:p>
          <a:p>
            <a:r>
              <a:rPr lang="en-US" altLang="ko-KR" sz="1100" dirty="0">
                <a:solidFill>
                  <a:schemeClr val="tx1"/>
                </a:solidFill>
              </a:rPr>
              <a:t>		.mix {border-style: solid dashed dotted double;}</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&lt;h1&gt;border-style </a:t>
            </a:r>
            <a:r>
              <a:rPr lang="ko-KR" altLang="en-US" sz="1100" dirty="0">
                <a:solidFill>
                  <a:schemeClr val="tx1"/>
                </a:solidFill>
              </a:rPr>
              <a:t>속성을 이용한 테두리의 모양 변경</a:t>
            </a:r>
            <a:r>
              <a:rPr lang="en-US" altLang="ko-KR" sz="1100" dirty="0">
                <a:solidFill>
                  <a:schemeClr val="tx1"/>
                </a:solidFill>
              </a:rPr>
              <a:t>&lt;/h1&gt;</a:t>
            </a:r>
          </a:p>
          <a:p>
            <a:r>
              <a:rPr lang="en-US" altLang="ko-KR" sz="1100" dirty="0">
                <a:solidFill>
                  <a:schemeClr val="tx1"/>
                </a:solidFill>
              </a:rPr>
              <a:t>	&lt;p class="dotted"&gt;border-style </a:t>
            </a:r>
            <a:r>
              <a:rPr lang="ko-KR" altLang="en-US" sz="1100" dirty="0">
                <a:solidFill>
                  <a:schemeClr val="tx1"/>
                </a:solidFill>
              </a:rPr>
              <a:t>속성값을 </a:t>
            </a:r>
            <a:r>
              <a:rPr lang="en-US" altLang="ko-KR" sz="1100" dirty="0">
                <a:solidFill>
                  <a:schemeClr val="tx1"/>
                </a:solidFill>
              </a:rPr>
              <a:t>dotted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class="dashed"&gt;border-style </a:t>
            </a:r>
            <a:r>
              <a:rPr lang="ko-KR" altLang="en-US" sz="1100" dirty="0">
                <a:solidFill>
                  <a:schemeClr val="tx1"/>
                </a:solidFill>
              </a:rPr>
              <a:t>속성값을 </a:t>
            </a:r>
            <a:r>
              <a:rPr lang="en-US" altLang="ko-KR" sz="1100" dirty="0">
                <a:solidFill>
                  <a:schemeClr val="tx1"/>
                </a:solidFill>
              </a:rPr>
              <a:t>dashed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class="solid"&gt;border-style </a:t>
            </a:r>
            <a:r>
              <a:rPr lang="ko-KR" altLang="en-US" sz="1100" dirty="0">
                <a:solidFill>
                  <a:schemeClr val="tx1"/>
                </a:solidFill>
              </a:rPr>
              <a:t>속성값을 </a:t>
            </a:r>
            <a:r>
              <a:rPr lang="en-US" altLang="ko-KR" sz="1100" dirty="0">
                <a:solidFill>
                  <a:schemeClr val="tx1"/>
                </a:solidFill>
              </a:rPr>
              <a:t>solid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class="double"&gt;border-style </a:t>
            </a:r>
            <a:r>
              <a:rPr lang="ko-KR" altLang="en-US" sz="1100" dirty="0">
                <a:solidFill>
                  <a:schemeClr val="tx1"/>
                </a:solidFill>
              </a:rPr>
              <a:t>속성값을 </a:t>
            </a:r>
            <a:r>
              <a:rPr lang="en-US" altLang="ko-KR" sz="1100" dirty="0">
                <a:solidFill>
                  <a:schemeClr val="tx1"/>
                </a:solidFill>
              </a:rPr>
              <a:t>double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class="groove"&gt;border-style </a:t>
            </a:r>
            <a:r>
              <a:rPr lang="ko-KR" altLang="en-US" sz="1100" dirty="0">
                <a:solidFill>
                  <a:schemeClr val="tx1"/>
                </a:solidFill>
              </a:rPr>
              <a:t>속성값을 </a:t>
            </a:r>
            <a:r>
              <a:rPr lang="en-US" altLang="ko-KR" sz="1100" dirty="0">
                <a:solidFill>
                  <a:schemeClr val="tx1"/>
                </a:solidFill>
              </a:rPr>
              <a:t>groove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class="ridge"&gt;border-style </a:t>
            </a:r>
            <a:r>
              <a:rPr lang="ko-KR" altLang="en-US" sz="1100" dirty="0">
                <a:solidFill>
                  <a:schemeClr val="tx1"/>
                </a:solidFill>
              </a:rPr>
              <a:t>속성값을 </a:t>
            </a:r>
            <a:r>
              <a:rPr lang="en-US" altLang="ko-KR" sz="1100" dirty="0">
                <a:solidFill>
                  <a:schemeClr val="tx1"/>
                </a:solidFill>
              </a:rPr>
              <a:t>ridge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class="inset"&gt;border-style </a:t>
            </a:r>
            <a:r>
              <a:rPr lang="ko-KR" altLang="en-US" sz="1100" dirty="0">
                <a:solidFill>
                  <a:schemeClr val="tx1"/>
                </a:solidFill>
              </a:rPr>
              <a:t>속성값을 </a:t>
            </a:r>
            <a:r>
              <a:rPr lang="en-US" altLang="ko-KR" sz="1100" dirty="0">
                <a:solidFill>
                  <a:schemeClr val="tx1"/>
                </a:solidFill>
              </a:rPr>
              <a:t>inset</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class="outset"&gt;border-style </a:t>
            </a:r>
            <a:r>
              <a:rPr lang="ko-KR" altLang="en-US" sz="1100" dirty="0">
                <a:solidFill>
                  <a:schemeClr val="tx1"/>
                </a:solidFill>
              </a:rPr>
              <a:t>속성값을 </a:t>
            </a:r>
            <a:r>
              <a:rPr lang="en-US" altLang="ko-KR" sz="1100" dirty="0">
                <a:solidFill>
                  <a:schemeClr val="tx1"/>
                </a:solidFill>
              </a:rPr>
              <a:t>outset</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class="none"&gt;border-style </a:t>
            </a:r>
            <a:r>
              <a:rPr lang="ko-KR" altLang="en-US" sz="1100" dirty="0">
                <a:solidFill>
                  <a:schemeClr val="tx1"/>
                </a:solidFill>
              </a:rPr>
              <a:t>속성값을 </a:t>
            </a:r>
            <a:r>
              <a:rPr lang="en-US" altLang="ko-KR" sz="1100" dirty="0">
                <a:solidFill>
                  <a:schemeClr val="tx1"/>
                </a:solidFill>
              </a:rPr>
              <a:t>none</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class="hidden"&gt;border-style </a:t>
            </a:r>
            <a:r>
              <a:rPr lang="ko-KR" altLang="en-US" sz="1100" dirty="0">
                <a:solidFill>
                  <a:schemeClr val="tx1"/>
                </a:solidFill>
              </a:rPr>
              <a:t>속성값을 </a:t>
            </a:r>
            <a:r>
              <a:rPr lang="en-US" altLang="ko-KR" sz="1100" dirty="0">
                <a:solidFill>
                  <a:schemeClr val="tx1"/>
                </a:solidFill>
              </a:rPr>
              <a:t>hidden</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class="mix"&gt;border</a:t>
            </a:r>
            <a:r>
              <a:rPr lang="ko-KR" altLang="en-US" sz="1100" dirty="0">
                <a:solidFill>
                  <a:schemeClr val="tx1"/>
                </a:solidFill>
              </a:rPr>
              <a:t>마다 각각의 </a:t>
            </a:r>
            <a:r>
              <a:rPr lang="en-US" altLang="ko-KR" sz="1100" dirty="0">
                <a:solidFill>
                  <a:schemeClr val="tx1"/>
                </a:solidFill>
              </a:rPr>
              <a:t>border-style </a:t>
            </a:r>
            <a:r>
              <a:rPr lang="ko-KR" altLang="en-US" sz="1100" dirty="0">
                <a:solidFill>
                  <a:schemeClr val="tx1"/>
                </a:solidFill>
              </a:rPr>
              <a:t>속성값을 적용한 단락입니다</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24749" y="1185333"/>
            <a:ext cx="506245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테두리</a:t>
            </a:r>
            <a:r>
              <a:rPr lang="en-US" altLang="ko-KR" sz="1200" b="1" dirty="0">
                <a:solidFill>
                  <a:schemeClr val="tx1"/>
                </a:solidFill>
              </a:rPr>
              <a:t>(border)</a:t>
            </a:r>
          </a:p>
          <a:p>
            <a:r>
              <a:rPr lang="en-US" altLang="ko-KR" sz="1200" dirty="0">
                <a:solidFill>
                  <a:schemeClr val="tx1"/>
                </a:solidFill>
              </a:rPr>
              <a:t>border </a:t>
            </a:r>
            <a:r>
              <a:rPr lang="ko-KR" altLang="en-US" sz="1200" dirty="0">
                <a:solidFill>
                  <a:schemeClr val="tx1"/>
                </a:solidFill>
              </a:rPr>
              <a:t>속성은 내용</a:t>
            </a:r>
            <a:r>
              <a:rPr lang="en-US" altLang="ko-KR" sz="1200" dirty="0">
                <a:solidFill>
                  <a:schemeClr val="tx1"/>
                </a:solidFill>
              </a:rPr>
              <a:t>(content)</a:t>
            </a:r>
            <a:r>
              <a:rPr lang="ko-KR" altLang="en-US" sz="1200" dirty="0">
                <a:solidFill>
                  <a:schemeClr val="tx1"/>
                </a:solidFill>
              </a:rPr>
              <a:t>과 패딩</a:t>
            </a:r>
            <a:r>
              <a:rPr lang="en-US" altLang="ko-KR" sz="1200" dirty="0">
                <a:solidFill>
                  <a:schemeClr val="tx1"/>
                </a:solidFill>
              </a:rPr>
              <a:t>(padding) </a:t>
            </a:r>
            <a:r>
              <a:rPr lang="ko-KR" altLang="en-US" sz="1200" dirty="0">
                <a:solidFill>
                  <a:schemeClr val="tx1"/>
                </a:solidFill>
              </a:rPr>
              <a:t>영역을 둘러싸는 테두리의 스타일을 설정합니다</a:t>
            </a:r>
            <a:r>
              <a:rPr lang="en-US" altLang="ko-KR" sz="1200" dirty="0">
                <a:solidFill>
                  <a:schemeClr val="tx1"/>
                </a:solidFill>
              </a:rPr>
              <a:t>.</a:t>
            </a:r>
          </a:p>
          <a:p>
            <a:endParaRPr lang="en-US" altLang="ko-KR" sz="1200" b="1" dirty="0">
              <a:solidFill>
                <a:schemeClr val="tx1"/>
              </a:solidFill>
            </a:endParaRPr>
          </a:p>
          <a:p>
            <a:r>
              <a:rPr lang="en-US" altLang="ko-KR" sz="1200" b="1" dirty="0">
                <a:solidFill>
                  <a:schemeClr val="tx1"/>
                </a:solidFill>
              </a:rPr>
              <a:t>border-style </a:t>
            </a:r>
            <a:r>
              <a:rPr lang="ko-KR" altLang="en-US" sz="1200" b="1" dirty="0">
                <a:solidFill>
                  <a:schemeClr val="tx1"/>
                </a:solidFill>
              </a:rPr>
              <a:t>속성</a:t>
            </a:r>
          </a:p>
          <a:p>
            <a:r>
              <a:rPr lang="en-US" altLang="ko-KR" sz="1200" dirty="0">
                <a:solidFill>
                  <a:schemeClr val="tx1"/>
                </a:solidFill>
              </a:rPr>
              <a:t>border-style </a:t>
            </a:r>
            <a:r>
              <a:rPr lang="ko-KR" altLang="en-US" sz="1200" dirty="0">
                <a:solidFill>
                  <a:schemeClr val="tx1"/>
                </a:solidFill>
              </a:rPr>
              <a:t>속성을 이용하면 테두리</a:t>
            </a:r>
            <a:r>
              <a:rPr lang="en-US" altLang="ko-KR" sz="1200" dirty="0">
                <a:solidFill>
                  <a:schemeClr val="tx1"/>
                </a:solidFill>
              </a:rPr>
              <a:t>(border)</a:t>
            </a:r>
            <a:r>
              <a:rPr lang="ko-KR" altLang="en-US" sz="1200" dirty="0">
                <a:solidFill>
                  <a:schemeClr val="tx1"/>
                </a:solidFill>
              </a:rPr>
              <a:t>를 다양한 모양으로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dotted : </a:t>
            </a:r>
            <a:r>
              <a:rPr lang="ko-KR" altLang="en-US" sz="1200" dirty="0">
                <a:solidFill>
                  <a:schemeClr val="tx1"/>
                </a:solidFill>
              </a:rPr>
              <a:t>테두리를 점선으로 설정함</a:t>
            </a:r>
            <a:r>
              <a:rPr lang="en-US" altLang="ko-KR" sz="1200" dirty="0">
                <a:solidFill>
                  <a:schemeClr val="tx1"/>
                </a:solidFill>
              </a:rPr>
              <a:t>.</a:t>
            </a:r>
          </a:p>
          <a:p>
            <a:r>
              <a:rPr lang="en-US" altLang="ko-KR" sz="1200" dirty="0">
                <a:solidFill>
                  <a:schemeClr val="tx1"/>
                </a:solidFill>
              </a:rPr>
              <a:t>- dashed : </a:t>
            </a:r>
            <a:r>
              <a:rPr lang="ko-KR" altLang="en-US" sz="1200" dirty="0">
                <a:solidFill>
                  <a:schemeClr val="tx1"/>
                </a:solidFill>
              </a:rPr>
              <a:t>테두리를 약간 긴 점선으로 설정함</a:t>
            </a:r>
            <a:r>
              <a:rPr lang="en-US" altLang="ko-KR" sz="1200" dirty="0">
                <a:solidFill>
                  <a:schemeClr val="tx1"/>
                </a:solidFill>
              </a:rPr>
              <a:t>.</a:t>
            </a:r>
          </a:p>
          <a:p>
            <a:r>
              <a:rPr lang="en-US" altLang="ko-KR" sz="1200" dirty="0">
                <a:solidFill>
                  <a:schemeClr val="tx1"/>
                </a:solidFill>
              </a:rPr>
              <a:t>- solid : </a:t>
            </a:r>
            <a:r>
              <a:rPr lang="ko-KR" altLang="en-US" sz="1200" dirty="0">
                <a:solidFill>
                  <a:schemeClr val="tx1"/>
                </a:solidFill>
              </a:rPr>
              <a:t>테두리를 실선으로 설정함</a:t>
            </a:r>
            <a:r>
              <a:rPr lang="en-US" altLang="ko-KR" sz="1200" dirty="0">
                <a:solidFill>
                  <a:schemeClr val="tx1"/>
                </a:solidFill>
              </a:rPr>
              <a:t>.</a:t>
            </a:r>
          </a:p>
          <a:p>
            <a:r>
              <a:rPr lang="en-US" altLang="ko-KR" sz="1200" dirty="0">
                <a:solidFill>
                  <a:schemeClr val="tx1"/>
                </a:solidFill>
              </a:rPr>
              <a:t>- double : </a:t>
            </a:r>
            <a:r>
              <a:rPr lang="ko-KR" altLang="en-US" sz="1200" dirty="0">
                <a:solidFill>
                  <a:schemeClr val="tx1"/>
                </a:solidFill>
              </a:rPr>
              <a:t>테두리를 이중 실선으로 설정함</a:t>
            </a:r>
            <a:r>
              <a:rPr lang="en-US" altLang="ko-KR" sz="1200" dirty="0">
                <a:solidFill>
                  <a:schemeClr val="tx1"/>
                </a:solidFill>
              </a:rPr>
              <a:t>.</a:t>
            </a:r>
          </a:p>
          <a:p>
            <a:r>
              <a:rPr lang="en-US" altLang="ko-KR" sz="1200" dirty="0">
                <a:solidFill>
                  <a:schemeClr val="tx1"/>
                </a:solidFill>
              </a:rPr>
              <a:t>- groove : </a:t>
            </a:r>
            <a:r>
              <a:rPr lang="ko-KR" altLang="en-US" sz="1200" dirty="0">
                <a:solidFill>
                  <a:schemeClr val="tx1"/>
                </a:solidFill>
              </a:rPr>
              <a:t>테두리를 </a:t>
            </a:r>
            <a:r>
              <a:rPr lang="en-US" altLang="ko-KR" sz="1200" dirty="0">
                <a:solidFill>
                  <a:schemeClr val="tx1"/>
                </a:solidFill>
              </a:rPr>
              <a:t>3</a:t>
            </a:r>
            <a:r>
              <a:rPr lang="ko-KR" altLang="en-US" sz="1200" dirty="0">
                <a:solidFill>
                  <a:schemeClr val="tx1"/>
                </a:solidFill>
              </a:rPr>
              <a:t>차원인 입체적인 선으로 설정하며</a:t>
            </a:r>
            <a:r>
              <a:rPr lang="en-US" altLang="ko-KR" sz="1200" dirty="0">
                <a:solidFill>
                  <a:schemeClr val="tx1"/>
                </a:solidFill>
              </a:rPr>
              <a:t>, border-color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 ridge : </a:t>
            </a:r>
            <a:r>
              <a:rPr lang="ko-KR" altLang="en-US" sz="1200" dirty="0">
                <a:solidFill>
                  <a:schemeClr val="tx1"/>
                </a:solidFill>
              </a:rPr>
              <a:t>테두리를 </a:t>
            </a:r>
            <a:r>
              <a:rPr lang="en-US" altLang="ko-KR" sz="1200" dirty="0">
                <a:solidFill>
                  <a:schemeClr val="tx1"/>
                </a:solidFill>
              </a:rPr>
              <a:t>3</a:t>
            </a:r>
            <a:r>
              <a:rPr lang="ko-KR" altLang="en-US" sz="1200" dirty="0">
                <a:solidFill>
                  <a:schemeClr val="tx1"/>
                </a:solidFill>
              </a:rPr>
              <a:t>차원인 능선효과가 있는 선으로 설정하며</a:t>
            </a:r>
            <a:r>
              <a:rPr lang="en-US" altLang="ko-KR" sz="1200" dirty="0">
                <a:solidFill>
                  <a:schemeClr val="tx1"/>
                </a:solidFill>
              </a:rPr>
              <a:t>, border-color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 inset : </a:t>
            </a:r>
            <a:r>
              <a:rPr lang="ko-KR" altLang="en-US" sz="1200" dirty="0">
                <a:solidFill>
                  <a:schemeClr val="tx1"/>
                </a:solidFill>
              </a:rPr>
              <a:t>테두리를 </a:t>
            </a:r>
            <a:r>
              <a:rPr lang="en-US" altLang="ko-KR" sz="1200" dirty="0">
                <a:solidFill>
                  <a:schemeClr val="tx1"/>
                </a:solidFill>
              </a:rPr>
              <a:t>3</a:t>
            </a:r>
            <a:r>
              <a:rPr lang="ko-KR" altLang="en-US" sz="1200" dirty="0">
                <a:solidFill>
                  <a:schemeClr val="tx1"/>
                </a:solidFill>
              </a:rPr>
              <a:t>차원인 내지로 끼운 선으로 설정하며</a:t>
            </a:r>
            <a:r>
              <a:rPr lang="en-US" altLang="ko-KR" sz="1200" dirty="0">
                <a:solidFill>
                  <a:schemeClr val="tx1"/>
                </a:solidFill>
              </a:rPr>
              <a:t>, border-color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 outset : </a:t>
            </a:r>
            <a:r>
              <a:rPr lang="ko-KR" altLang="en-US" sz="1200" dirty="0">
                <a:solidFill>
                  <a:schemeClr val="tx1"/>
                </a:solidFill>
              </a:rPr>
              <a:t>테두리를 </a:t>
            </a:r>
            <a:r>
              <a:rPr lang="en-US" altLang="ko-KR" sz="1200" dirty="0">
                <a:solidFill>
                  <a:schemeClr val="tx1"/>
                </a:solidFill>
              </a:rPr>
              <a:t>3</a:t>
            </a:r>
            <a:r>
              <a:rPr lang="ko-KR" altLang="en-US" sz="1200" dirty="0">
                <a:solidFill>
                  <a:schemeClr val="tx1"/>
                </a:solidFill>
              </a:rPr>
              <a:t>차원인 외지로 끼운 선으로 설정하며</a:t>
            </a:r>
            <a:r>
              <a:rPr lang="en-US" altLang="ko-KR" sz="1200" dirty="0">
                <a:solidFill>
                  <a:schemeClr val="tx1"/>
                </a:solidFill>
              </a:rPr>
              <a:t>, border-color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 none : </a:t>
            </a:r>
            <a:r>
              <a:rPr lang="ko-KR" altLang="en-US" sz="1200" dirty="0">
                <a:solidFill>
                  <a:schemeClr val="tx1"/>
                </a:solidFill>
              </a:rPr>
              <a:t>테두리를 없앰</a:t>
            </a:r>
            <a:r>
              <a:rPr lang="en-US" altLang="ko-KR" sz="1200" dirty="0">
                <a:solidFill>
                  <a:schemeClr val="tx1"/>
                </a:solidFill>
              </a:rPr>
              <a:t>.</a:t>
            </a:r>
          </a:p>
          <a:p>
            <a:r>
              <a:rPr lang="en-US" altLang="ko-KR" sz="1200" dirty="0">
                <a:solidFill>
                  <a:schemeClr val="tx1"/>
                </a:solidFill>
              </a:rPr>
              <a:t>- hidden : </a:t>
            </a:r>
            <a:r>
              <a:rPr lang="ko-KR" altLang="en-US" sz="1200" dirty="0">
                <a:solidFill>
                  <a:schemeClr val="tx1"/>
                </a:solidFill>
              </a:rPr>
              <a:t>테두리가 존재하기는 하지만 표현되지는 않음</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142</a:t>
            </a:fld>
            <a:endParaRPr lang="ko-KR" altLang="en-US" dirty="0"/>
          </a:p>
        </p:txBody>
      </p:sp>
    </p:spTree>
    <p:extLst>
      <p:ext uri="{BB962C8B-B14F-4D97-AF65-F5344CB8AC3E}">
        <p14:creationId xmlns:p14="http://schemas.microsoft.com/office/powerpoint/2010/main" val="364547939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border(border-width)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3780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Border&lt;/title&gt;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dottedA</a:t>
            </a:r>
            <a:r>
              <a:rPr lang="en-US" altLang="ko-KR" sz="1100" dirty="0">
                <a:solidFill>
                  <a:schemeClr val="tx1"/>
                </a:solidFill>
              </a:rPr>
              <a:t> {	border-style: dotted;</a:t>
            </a:r>
          </a:p>
          <a:p>
            <a:r>
              <a:rPr lang="en-US" altLang="ko-KR" sz="1100" dirty="0">
                <a:solidFill>
                  <a:schemeClr val="tx1"/>
                </a:solidFill>
              </a:rPr>
              <a:t>			border-width: 2px; 	}</a:t>
            </a:r>
          </a:p>
          <a:p>
            <a:r>
              <a:rPr lang="en-US" altLang="ko-KR" sz="1100" dirty="0">
                <a:solidFill>
                  <a:schemeClr val="tx1"/>
                </a:solidFill>
              </a:rPr>
              <a:t>		.</a:t>
            </a:r>
            <a:r>
              <a:rPr lang="en-US" altLang="ko-KR" sz="1100" dirty="0" err="1">
                <a:solidFill>
                  <a:schemeClr val="tx1"/>
                </a:solidFill>
              </a:rPr>
              <a:t>dottedB</a:t>
            </a:r>
            <a:r>
              <a:rPr lang="en-US" altLang="ko-KR" sz="1100" dirty="0">
                <a:solidFill>
                  <a:schemeClr val="tx1"/>
                </a:solidFill>
              </a:rPr>
              <a:t> {	border-style: dotted;</a:t>
            </a:r>
          </a:p>
          <a:p>
            <a:r>
              <a:rPr lang="en-US" altLang="ko-KR" sz="1100" dirty="0">
                <a:solidFill>
                  <a:schemeClr val="tx1"/>
                </a:solidFill>
              </a:rPr>
              <a:t>			border-width: 5px;	}</a:t>
            </a:r>
          </a:p>
          <a:p>
            <a:r>
              <a:rPr lang="en-US" altLang="ko-KR" sz="1100" dirty="0">
                <a:solidFill>
                  <a:schemeClr val="tx1"/>
                </a:solidFill>
              </a:rPr>
              <a:t>		.</a:t>
            </a:r>
            <a:r>
              <a:rPr lang="en-US" altLang="ko-KR" sz="1100" dirty="0" err="1">
                <a:solidFill>
                  <a:schemeClr val="tx1"/>
                </a:solidFill>
              </a:rPr>
              <a:t>dashedA</a:t>
            </a:r>
            <a:r>
              <a:rPr lang="en-US" altLang="ko-KR" sz="1100" dirty="0">
                <a:solidFill>
                  <a:schemeClr val="tx1"/>
                </a:solidFill>
              </a:rPr>
              <a:t> 	border-style: dashed;</a:t>
            </a:r>
          </a:p>
          <a:p>
            <a:r>
              <a:rPr lang="en-US" altLang="ko-KR" sz="1100" dirty="0">
                <a:solidFill>
                  <a:schemeClr val="tx1"/>
                </a:solidFill>
              </a:rPr>
              <a:t>			border-width: thin;	}</a:t>
            </a:r>
          </a:p>
          <a:p>
            <a:r>
              <a:rPr lang="en-US" altLang="ko-KR" sz="1100" dirty="0">
                <a:solidFill>
                  <a:schemeClr val="tx1"/>
                </a:solidFill>
              </a:rPr>
              <a:t>		.</a:t>
            </a:r>
            <a:r>
              <a:rPr lang="en-US" altLang="ko-KR" sz="1100" dirty="0" err="1">
                <a:solidFill>
                  <a:schemeClr val="tx1"/>
                </a:solidFill>
              </a:rPr>
              <a:t>dashedB</a:t>
            </a:r>
            <a:r>
              <a:rPr lang="en-US" altLang="ko-KR" sz="1100" dirty="0">
                <a:solidFill>
                  <a:schemeClr val="tx1"/>
                </a:solidFill>
              </a:rPr>
              <a:t> {	border-style: dashed;</a:t>
            </a:r>
          </a:p>
          <a:p>
            <a:r>
              <a:rPr lang="en-US" altLang="ko-KR" sz="1100" dirty="0">
                <a:solidFill>
                  <a:schemeClr val="tx1"/>
                </a:solidFill>
              </a:rPr>
              <a:t>			border-width: thick;	}</a:t>
            </a:r>
          </a:p>
          <a:p>
            <a:r>
              <a:rPr lang="en-US" altLang="ko-KR" sz="1100" dirty="0">
                <a:solidFill>
                  <a:schemeClr val="tx1"/>
                </a:solidFill>
              </a:rPr>
              <a:t>		.</a:t>
            </a:r>
            <a:r>
              <a:rPr lang="en-US" altLang="ko-KR" sz="1100" dirty="0" err="1">
                <a:solidFill>
                  <a:schemeClr val="tx1"/>
                </a:solidFill>
              </a:rPr>
              <a:t>doubleA</a:t>
            </a:r>
            <a:r>
              <a:rPr lang="en-US" altLang="ko-KR" sz="1100" dirty="0">
                <a:solidFill>
                  <a:schemeClr val="tx1"/>
                </a:solidFill>
              </a:rPr>
              <a:t> {	border-style: double;</a:t>
            </a:r>
          </a:p>
          <a:p>
            <a:r>
              <a:rPr lang="en-US" altLang="ko-KR" sz="1100" dirty="0">
                <a:solidFill>
                  <a:schemeClr val="tx1"/>
                </a:solidFill>
              </a:rPr>
              <a:t>			border-width: 5px;	}</a:t>
            </a:r>
          </a:p>
          <a:p>
            <a:r>
              <a:rPr lang="en-US" altLang="ko-KR" sz="1100" dirty="0">
                <a:solidFill>
                  <a:schemeClr val="tx1"/>
                </a:solidFill>
              </a:rPr>
              <a:t>		.</a:t>
            </a:r>
            <a:r>
              <a:rPr lang="en-US" altLang="ko-KR" sz="1100" dirty="0" err="1">
                <a:solidFill>
                  <a:schemeClr val="tx1"/>
                </a:solidFill>
              </a:rPr>
              <a:t>doubleB</a:t>
            </a:r>
            <a:r>
              <a:rPr lang="en-US" altLang="ko-KR" sz="1100" dirty="0">
                <a:solidFill>
                  <a:schemeClr val="tx1"/>
                </a:solidFill>
              </a:rPr>
              <a:t> {	border-style: double;</a:t>
            </a:r>
          </a:p>
          <a:p>
            <a:r>
              <a:rPr lang="en-US" altLang="ko-KR" sz="1100" dirty="0">
                <a:solidFill>
                  <a:schemeClr val="tx1"/>
                </a:solidFill>
              </a:rPr>
              <a:t>			border-width: thick;	}</a:t>
            </a:r>
          </a:p>
          <a:p>
            <a:r>
              <a:rPr lang="en-US" altLang="ko-KR" sz="1100" dirty="0">
                <a:solidFill>
                  <a:schemeClr val="tx1"/>
                </a:solidFill>
              </a:rPr>
              <a:t>		.mix {	border-style: solid;</a:t>
            </a:r>
          </a:p>
          <a:p>
            <a:r>
              <a:rPr lang="en-US" altLang="ko-KR" sz="1100" dirty="0">
                <a:solidFill>
                  <a:schemeClr val="tx1"/>
                </a:solidFill>
              </a:rPr>
              <a:t>			border-width: 1px 2px 10px thick;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&lt;h1&gt;border-width </a:t>
            </a:r>
            <a:r>
              <a:rPr lang="ko-KR" altLang="en-US" sz="1100" dirty="0">
                <a:solidFill>
                  <a:schemeClr val="tx1"/>
                </a:solidFill>
              </a:rPr>
              <a:t>속성을 이용한 테두리의 두께 설정</a:t>
            </a:r>
            <a:r>
              <a:rPr lang="en-US" altLang="ko-KR" sz="1100" dirty="0">
                <a:solidFill>
                  <a:schemeClr val="tx1"/>
                </a:solidFill>
              </a:rPr>
              <a:t>&lt;/h1&gt;</a:t>
            </a:r>
          </a:p>
          <a:p>
            <a:r>
              <a:rPr lang="en-US" altLang="ko-KR" sz="1100" dirty="0">
                <a:solidFill>
                  <a:schemeClr val="tx1"/>
                </a:solidFill>
              </a:rPr>
              <a:t>	&lt;p class="</a:t>
            </a:r>
            <a:r>
              <a:rPr lang="en-US" altLang="ko-KR" sz="1100" dirty="0" err="1">
                <a:solidFill>
                  <a:schemeClr val="tx1"/>
                </a:solidFill>
              </a:rPr>
              <a:t>dottedA</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2px</a:t>
            </a:r>
            <a:r>
              <a:rPr lang="ko-KR" altLang="en-US" sz="1100" dirty="0">
                <a:solidFill>
                  <a:schemeClr val="tx1"/>
                </a:solidFill>
              </a:rPr>
              <a:t>로 한 단락</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dottedB</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5px</a:t>
            </a:r>
            <a:r>
              <a:rPr lang="ko-KR" altLang="en-US" sz="1100" dirty="0">
                <a:solidFill>
                  <a:schemeClr val="tx1"/>
                </a:solidFill>
              </a:rPr>
              <a:t>로 한 단락</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dashedA</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thin</a:t>
            </a:r>
            <a:r>
              <a:rPr lang="ko-KR" altLang="en-US" sz="1100" dirty="0">
                <a:solidFill>
                  <a:schemeClr val="tx1"/>
                </a:solidFill>
              </a:rPr>
              <a:t>으로 한 단락</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dashedB</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thick</a:t>
            </a:r>
            <a:r>
              <a:rPr lang="ko-KR" altLang="en-US" sz="1100" dirty="0">
                <a:solidFill>
                  <a:schemeClr val="tx1"/>
                </a:solidFill>
              </a:rPr>
              <a:t>으로 한 단락</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doubleA</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5px</a:t>
            </a:r>
            <a:r>
              <a:rPr lang="ko-KR" altLang="en-US" sz="1100" dirty="0">
                <a:solidFill>
                  <a:schemeClr val="tx1"/>
                </a:solidFill>
              </a:rPr>
              <a:t>로 한 단락</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doubleB</a:t>
            </a:r>
            <a:r>
              <a:rPr lang="en-US" altLang="ko-KR" sz="1100" dirty="0">
                <a:solidFill>
                  <a:schemeClr val="tx1"/>
                </a:solidFill>
              </a:rPr>
              <a:t>"&gt;border-width </a:t>
            </a:r>
            <a:r>
              <a:rPr lang="ko-KR" altLang="en-US" sz="1100" dirty="0">
                <a:solidFill>
                  <a:schemeClr val="tx1"/>
                </a:solidFill>
              </a:rPr>
              <a:t>속성값을 </a:t>
            </a:r>
            <a:r>
              <a:rPr lang="en-US" altLang="ko-KR" sz="1100" dirty="0">
                <a:solidFill>
                  <a:schemeClr val="tx1"/>
                </a:solidFill>
              </a:rPr>
              <a:t>thick</a:t>
            </a:r>
            <a:r>
              <a:rPr lang="ko-KR" altLang="en-US" sz="1100" dirty="0">
                <a:solidFill>
                  <a:schemeClr val="tx1"/>
                </a:solidFill>
              </a:rPr>
              <a:t>으로 한 단락</a:t>
            </a:r>
            <a:r>
              <a:rPr lang="en-US" altLang="ko-KR" sz="1100" dirty="0">
                <a:solidFill>
                  <a:schemeClr val="tx1"/>
                </a:solidFill>
              </a:rPr>
              <a:t>.&lt;/p&gt;</a:t>
            </a:r>
          </a:p>
          <a:p>
            <a:r>
              <a:rPr lang="en-US" altLang="ko-KR" sz="1100" dirty="0">
                <a:solidFill>
                  <a:schemeClr val="tx1"/>
                </a:solidFill>
              </a:rPr>
              <a:t>	&lt;p class="mix"&gt;border</a:t>
            </a:r>
            <a:r>
              <a:rPr lang="ko-KR" altLang="en-US" sz="1100" dirty="0">
                <a:solidFill>
                  <a:schemeClr val="tx1"/>
                </a:solidFill>
              </a:rPr>
              <a:t>마다 각각의 </a:t>
            </a:r>
            <a:r>
              <a:rPr lang="en-US" altLang="ko-KR" sz="1100" dirty="0">
                <a:solidFill>
                  <a:schemeClr val="tx1"/>
                </a:solidFill>
              </a:rPr>
              <a:t>border-width </a:t>
            </a:r>
            <a:r>
              <a:rPr lang="ko-KR" altLang="en-US" sz="1100" dirty="0">
                <a:solidFill>
                  <a:schemeClr val="tx1"/>
                </a:solidFill>
              </a:rPr>
              <a:t>속성값을 적용한 단락</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24749" y="1185333"/>
            <a:ext cx="506245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테두리</a:t>
            </a:r>
            <a:r>
              <a:rPr lang="en-US" altLang="ko-KR" sz="1200" b="1" dirty="0">
                <a:solidFill>
                  <a:schemeClr val="tx1"/>
                </a:solidFill>
              </a:rPr>
              <a:t>(border)</a:t>
            </a:r>
          </a:p>
          <a:p>
            <a:r>
              <a:rPr lang="en-US" altLang="ko-KR" sz="1200" dirty="0">
                <a:solidFill>
                  <a:schemeClr val="tx1"/>
                </a:solidFill>
              </a:rPr>
              <a:t>border </a:t>
            </a:r>
            <a:r>
              <a:rPr lang="ko-KR" altLang="en-US" sz="1200" dirty="0">
                <a:solidFill>
                  <a:schemeClr val="tx1"/>
                </a:solidFill>
              </a:rPr>
              <a:t>속성은 내용</a:t>
            </a:r>
            <a:r>
              <a:rPr lang="en-US" altLang="ko-KR" sz="1200" dirty="0">
                <a:solidFill>
                  <a:schemeClr val="tx1"/>
                </a:solidFill>
              </a:rPr>
              <a:t>(content)</a:t>
            </a:r>
            <a:r>
              <a:rPr lang="ko-KR" altLang="en-US" sz="1200" dirty="0">
                <a:solidFill>
                  <a:schemeClr val="tx1"/>
                </a:solidFill>
              </a:rPr>
              <a:t>과 패딩</a:t>
            </a:r>
            <a:r>
              <a:rPr lang="en-US" altLang="ko-KR" sz="1200" dirty="0">
                <a:solidFill>
                  <a:schemeClr val="tx1"/>
                </a:solidFill>
              </a:rPr>
              <a:t>(padding) </a:t>
            </a:r>
            <a:r>
              <a:rPr lang="ko-KR" altLang="en-US" sz="1200" dirty="0">
                <a:solidFill>
                  <a:schemeClr val="tx1"/>
                </a:solidFill>
              </a:rPr>
              <a:t>영역을 둘러싸는 테두리의 스타일을 설정합니다</a:t>
            </a:r>
            <a:r>
              <a:rPr lang="en-US" altLang="ko-KR" sz="1200" dirty="0">
                <a:solidFill>
                  <a:schemeClr val="tx1"/>
                </a:solidFill>
              </a:rPr>
              <a:t>.</a:t>
            </a:r>
          </a:p>
          <a:p>
            <a:endParaRPr lang="en-US" altLang="ko-KR" sz="1200" b="1" dirty="0">
              <a:solidFill>
                <a:schemeClr val="tx1"/>
              </a:solidFill>
            </a:endParaRPr>
          </a:p>
          <a:p>
            <a:r>
              <a:rPr lang="en-US" altLang="ko-KR" sz="1200" b="1" dirty="0">
                <a:solidFill>
                  <a:schemeClr val="tx1"/>
                </a:solidFill>
              </a:rPr>
              <a:t>border-width </a:t>
            </a:r>
            <a:r>
              <a:rPr lang="ko-KR" altLang="en-US" sz="1200" b="1" dirty="0">
                <a:solidFill>
                  <a:schemeClr val="tx1"/>
                </a:solidFill>
              </a:rPr>
              <a:t>속성</a:t>
            </a:r>
          </a:p>
          <a:p>
            <a:r>
              <a:rPr lang="en-US" altLang="ko-KR" sz="1200" dirty="0">
                <a:solidFill>
                  <a:schemeClr val="tx1"/>
                </a:solidFill>
              </a:rPr>
              <a:t>border-width </a:t>
            </a:r>
            <a:r>
              <a:rPr lang="ko-KR" altLang="en-US" sz="1200" dirty="0">
                <a:solidFill>
                  <a:schemeClr val="tx1"/>
                </a:solidFill>
              </a:rPr>
              <a:t>속성은 테두리</a:t>
            </a:r>
            <a:r>
              <a:rPr lang="en-US" altLang="ko-KR" sz="1200" dirty="0">
                <a:solidFill>
                  <a:schemeClr val="tx1"/>
                </a:solidFill>
              </a:rPr>
              <a:t>(border)</a:t>
            </a:r>
            <a:r>
              <a:rPr lang="ko-KR" altLang="en-US" sz="1200" dirty="0">
                <a:solidFill>
                  <a:schemeClr val="tx1"/>
                </a:solidFill>
              </a:rPr>
              <a:t>의 두께를 설정합니다</a:t>
            </a:r>
            <a:r>
              <a:rPr lang="en-US" altLang="ko-KR" sz="1200" dirty="0">
                <a:solidFill>
                  <a:schemeClr val="tx1"/>
                </a:solidFill>
              </a:rPr>
              <a:t>.</a:t>
            </a:r>
          </a:p>
          <a:p>
            <a:r>
              <a:rPr lang="en-US" altLang="ko-KR" sz="1200" dirty="0">
                <a:solidFill>
                  <a:schemeClr val="tx1"/>
                </a:solidFill>
              </a:rPr>
              <a:t>px, </a:t>
            </a:r>
            <a:r>
              <a:rPr lang="en-US" altLang="ko-KR" sz="1200" dirty="0" err="1">
                <a:solidFill>
                  <a:schemeClr val="tx1"/>
                </a:solidFill>
              </a:rPr>
              <a:t>em</a:t>
            </a:r>
            <a:r>
              <a:rPr lang="en-US" altLang="ko-KR" sz="1200" dirty="0">
                <a:solidFill>
                  <a:schemeClr val="tx1"/>
                </a:solidFill>
              </a:rPr>
              <a:t>  </a:t>
            </a:r>
            <a:r>
              <a:rPr lang="ko-KR" altLang="en-US" sz="1200" dirty="0">
                <a:solidFill>
                  <a:schemeClr val="tx1"/>
                </a:solidFill>
              </a:rPr>
              <a:t>등과 같은 </a:t>
            </a:r>
            <a:r>
              <a:rPr lang="en-US" altLang="ko-KR" sz="1200" dirty="0">
                <a:solidFill>
                  <a:schemeClr val="tx1"/>
                </a:solidFill>
              </a:rPr>
              <a:t>CSS </a:t>
            </a:r>
            <a:r>
              <a:rPr lang="ko-KR" altLang="en-US" sz="1200" dirty="0">
                <a:solidFill>
                  <a:schemeClr val="tx1"/>
                </a:solidFill>
              </a:rPr>
              <a:t>크기 단위를 이용하여 두께를 직접 설정할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미리 설정해 놓은 예약어인 </a:t>
            </a:r>
            <a:r>
              <a:rPr lang="en-US" altLang="ko-KR" sz="1200" dirty="0">
                <a:solidFill>
                  <a:schemeClr val="tx1"/>
                </a:solidFill>
              </a:rPr>
              <a:t>thin, medium, thick</a:t>
            </a:r>
            <a:r>
              <a:rPr lang="ko-KR" altLang="en-US" sz="1200" dirty="0">
                <a:solidFill>
                  <a:schemeClr val="tx1"/>
                </a:solidFill>
              </a:rPr>
              <a:t>을 사용하여 설정할 수도 있습니다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143</a:t>
            </a:fld>
            <a:endParaRPr lang="ko-KR" altLang="en-US" dirty="0"/>
          </a:p>
        </p:txBody>
      </p:sp>
    </p:spTree>
    <p:extLst>
      <p:ext uri="{BB962C8B-B14F-4D97-AF65-F5344CB8AC3E}">
        <p14:creationId xmlns:p14="http://schemas.microsoft.com/office/powerpoint/2010/main" val="48047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border(border-color)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3780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Border&lt;/title&gt;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border-style: solid;</a:t>
            </a:r>
          </a:p>
          <a:p>
            <a:r>
              <a:rPr lang="en-US" altLang="ko-KR" sz="1100">
                <a:solidFill>
                  <a:schemeClr val="tx1"/>
                </a:solidFill>
              </a:rPr>
              <a:t>			border-width: 3px;</a:t>
            </a:r>
          </a:p>
          <a:p>
            <a:r>
              <a:rPr lang="en-US" altLang="ko-KR" sz="1100">
                <a:solidFill>
                  <a:schemeClr val="tx1"/>
                </a:solidFill>
              </a:rPr>
              <a:t>		}</a:t>
            </a:r>
          </a:p>
          <a:p>
            <a:r>
              <a:rPr lang="en-US" altLang="ko-KR" sz="1100">
                <a:solidFill>
                  <a:schemeClr val="tx1"/>
                </a:solidFill>
              </a:rPr>
              <a:t>		.red { border-color: red; }</a:t>
            </a:r>
          </a:p>
          <a:p>
            <a:r>
              <a:rPr lang="en-US" altLang="ko-KR" sz="1100">
                <a:solidFill>
                  <a:schemeClr val="tx1"/>
                </a:solidFill>
              </a:rPr>
              <a:t>		.green { border-color: rgb(0,255,0); }</a:t>
            </a:r>
          </a:p>
          <a:p>
            <a:r>
              <a:rPr lang="en-US" altLang="ko-KR" sz="1100">
                <a:solidFill>
                  <a:schemeClr val="tx1"/>
                </a:solidFill>
              </a:rPr>
              <a:t>		.blue { border-color: #0000FF; }</a:t>
            </a:r>
          </a:p>
          <a:p>
            <a:r>
              <a:rPr lang="en-US" altLang="ko-KR" sz="1100">
                <a:solidFill>
                  <a:schemeClr val="tx1"/>
                </a:solidFill>
              </a:rPr>
              <a:t>		.mix { border-color: red green blue maroon; }</a:t>
            </a:r>
          </a:p>
          <a:p>
            <a:r>
              <a:rPr lang="en-US" altLang="ko-KR" sz="1100">
                <a:solidFill>
                  <a:schemeClr val="tx1"/>
                </a:solidFill>
              </a:rPr>
              <a:t>		.color { color: teal;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&lt;h1&gt;border-color </a:t>
            </a:r>
            <a:r>
              <a:rPr lang="ko-KR" altLang="en-US" sz="1100">
                <a:solidFill>
                  <a:schemeClr val="tx1"/>
                </a:solidFill>
              </a:rPr>
              <a:t>속성을 이용한 테두리의 색상 변경</a:t>
            </a:r>
            <a:r>
              <a:rPr lang="en-US" altLang="ko-KR" sz="1100">
                <a:solidFill>
                  <a:schemeClr val="tx1"/>
                </a:solidFill>
              </a:rPr>
              <a:t>&lt;/h1&gt;</a:t>
            </a:r>
          </a:p>
          <a:p>
            <a:r>
              <a:rPr lang="en-US" altLang="ko-KR" sz="1100">
                <a:solidFill>
                  <a:schemeClr val="tx1"/>
                </a:solidFill>
              </a:rPr>
              <a:t>	&lt;p class="red"&gt;border-color </a:t>
            </a:r>
            <a:r>
              <a:rPr lang="ko-KR" altLang="en-US" sz="1100">
                <a:solidFill>
                  <a:schemeClr val="tx1"/>
                </a:solidFill>
              </a:rPr>
              <a:t>속성값을 </a:t>
            </a:r>
            <a:r>
              <a:rPr lang="en-US" altLang="ko-KR" sz="1100">
                <a:solidFill>
                  <a:schemeClr val="tx1"/>
                </a:solidFill>
              </a:rPr>
              <a:t>red</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class="green"&gt;border-color </a:t>
            </a:r>
            <a:r>
              <a:rPr lang="ko-KR" altLang="en-US" sz="1100">
                <a:solidFill>
                  <a:schemeClr val="tx1"/>
                </a:solidFill>
              </a:rPr>
              <a:t>속성값을 </a:t>
            </a:r>
            <a:r>
              <a:rPr lang="en-US" altLang="ko-KR" sz="1100">
                <a:solidFill>
                  <a:schemeClr val="tx1"/>
                </a:solidFill>
              </a:rPr>
              <a:t>green</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class="blue"&gt;border-color </a:t>
            </a:r>
            <a:r>
              <a:rPr lang="ko-KR" altLang="en-US" sz="1100">
                <a:solidFill>
                  <a:schemeClr val="tx1"/>
                </a:solidFill>
              </a:rPr>
              <a:t>속성값을 </a:t>
            </a:r>
            <a:r>
              <a:rPr lang="en-US" altLang="ko-KR" sz="1100">
                <a:solidFill>
                  <a:schemeClr val="tx1"/>
                </a:solidFill>
              </a:rPr>
              <a:t>blue</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class="mix"&gt;</a:t>
            </a:r>
            <a:r>
              <a:rPr lang="ko-KR" altLang="en-US" sz="1100">
                <a:solidFill>
                  <a:schemeClr val="tx1"/>
                </a:solidFill>
              </a:rPr>
              <a:t>테두리마다 각각의 </a:t>
            </a:r>
            <a:r>
              <a:rPr lang="en-US" altLang="ko-KR" sz="1100">
                <a:solidFill>
                  <a:schemeClr val="tx1"/>
                </a:solidFill>
              </a:rPr>
              <a:t>border-color </a:t>
            </a:r>
            <a:r>
              <a:rPr lang="ko-KR" altLang="en-US" sz="1100">
                <a:solidFill>
                  <a:schemeClr val="tx1"/>
                </a:solidFill>
              </a:rPr>
              <a:t>속성값을 적용한 단락입니다</a:t>
            </a:r>
            <a:r>
              <a:rPr lang="en-US" altLang="ko-KR" sz="1100">
                <a:solidFill>
                  <a:schemeClr val="tx1"/>
                </a:solidFill>
              </a:rPr>
              <a:t>.&lt;/p&gt;</a:t>
            </a:r>
          </a:p>
          <a:p>
            <a:r>
              <a:rPr lang="en-US" altLang="ko-KR" sz="1100">
                <a:solidFill>
                  <a:schemeClr val="tx1"/>
                </a:solidFill>
              </a:rPr>
              <a:t>	&lt;p class="color"&gt;border-color </a:t>
            </a:r>
            <a:r>
              <a:rPr lang="ko-KR" altLang="en-US" sz="1100">
                <a:solidFill>
                  <a:schemeClr val="tx1"/>
                </a:solidFill>
              </a:rPr>
              <a:t>속성의 속성값을 명시하지 않은 단락입니다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24749" y="1185333"/>
            <a:ext cx="506245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테두리</a:t>
            </a:r>
            <a:r>
              <a:rPr lang="en-US" altLang="ko-KR" sz="1200" b="1" dirty="0">
                <a:solidFill>
                  <a:schemeClr val="tx1"/>
                </a:solidFill>
              </a:rPr>
              <a:t>(border)</a:t>
            </a:r>
          </a:p>
          <a:p>
            <a:r>
              <a:rPr lang="en-US" altLang="ko-KR" sz="1200" dirty="0">
                <a:solidFill>
                  <a:schemeClr val="tx1"/>
                </a:solidFill>
              </a:rPr>
              <a:t>border </a:t>
            </a:r>
            <a:r>
              <a:rPr lang="ko-KR" altLang="en-US" sz="1200" dirty="0">
                <a:solidFill>
                  <a:schemeClr val="tx1"/>
                </a:solidFill>
              </a:rPr>
              <a:t>속성은 내용</a:t>
            </a:r>
            <a:r>
              <a:rPr lang="en-US" altLang="ko-KR" sz="1200" dirty="0">
                <a:solidFill>
                  <a:schemeClr val="tx1"/>
                </a:solidFill>
              </a:rPr>
              <a:t>(content)</a:t>
            </a:r>
            <a:r>
              <a:rPr lang="ko-KR" altLang="en-US" sz="1200" dirty="0">
                <a:solidFill>
                  <a:schemeClr val="tx1"/>
                </a:solidFill>
              </a:rPr>
              <a:t>과 패딩</a:t>
            </a:r>
            <a:r>
              <a:rPr lang="en-US" altLang="ko-KR" sz="1200" dirty="0">
                <a:solidFill>
                  <a:schemeClr val="tx1"/>
                </a:solidFill>
              </a:rPr>
              <a:t>(padding) </a:t>
            </a:r>
            <a:r>
              <a:rPr lang="ko-KR" altLang="en-US" sz="1200" dirty="0">
                <a:solidFill>
                  <a:schemeClr val="tx1"/>
                </a:solidFill>
              </a:rPr>
              <a:t>영역을 둘러싸는 테두리의 스타일을 설정합니다</a:t>
            </a:r>
            <a:r>
              <a:rPr lang="en-US" altLang="ko-KR" sz="1200" dirty="0">
                <a:solidFill>
                  <a:schemeClr val="tx1"/>
                </a:solidFill>
              </a:rPr>
              <a:t>.</a:t>
            </a:r>
          </a:p>
          <a:p>
            <a:endParaRPr lang="en-US" altLang="ko-KR" sz="1200" b="1" dirty="0">
              <a:solidFill>
                <a:schemeClr val="tx1"/>
              </a:solidFill>
            </a:endParaRPr>
          </a:p>
          <a:p>
            <a:r>
              <a:rPr lang="en-US" altLang="ko-KR" sz="1200" b="1" dirty="0">
                <a:solidFill>
                  <a:schemeClr val="tx1"/>
                </a:solidFill>
              </a:rPr>
              <a:t>border-color </a:t>
            </a:r>
            <a:r>
              <a:rPr lang="ko-KR" altLang="en-US" sz="1200" b="1" dirty="0">
                <a:solidFill>
                  <a:schemeClr val="tx1"/>
                </a:solidFill>
              </a:rPr>
              <a:t>속성</a:t>
            </a:r>
          </a:p>
          <a:p>
            <a:r>
              <a:rPr lang="en-US" altLang="ko-KR" sz="1200" dirty="0">
                <a:solidFill>
                  <a:schemeClr val="tx1"/>
                </a:solidFill>
              </a:rPr>
              <a:t>border-color </a:t>
            </a:r>
            <a:r>
              <a:rPr lang="ko-KR" altLang="en-US" sz="1200" dirty="0">
                <a:solidFill>
                  <a:schemeClr val="tx1"/>
                </a:solidFill>
              </a:rPr>
              <a:t>속성은 테두리</a:t>
            </a:r>
            <a:r>
              <a:rPr lang="en-US" altLang="ko-KR" sz="1200" dirty="0">
                <a:solidFill>
                  <a:schemeClr val="tx1"/>
                </a:solidFill>
              </a:rPr>
              <a:t>(border)</a:t>
            </a:r>
            <a:r>
              <a:rPr lang="ko-KR" altLang="en-US" sz="1200" dirty="0">
                <a:solidFill>
                  <a:schemeClr val="tx1"/>
                </a:solidFill>
              </a:rPr>
              <a:t>의 색상을 설정합니다</a:t>
            </a:r>
            <a:r>
              <a:rPr lang="en-US" altLang="ko-KR" sz="1200" dirty="0">
                <a:solidFill>
                  <a:schemeClr val="tx1"/>
                </a:solidFill>
              </a:rPr>
              <a:t>.</a:t>
            </a:r>
          </a:p>
          <a:p>
            <a:r>
              <a:rPr lang="ko-KR" altLang="en-US" sz="1200" dirty="0">
                <a:solidFill>
                  <a:schemeClr val="tx1"/>
                </a:solidFill>
              </a:rPr>
              <a:t>기본적인 </a:t>
            </a:r>
            <a:r>
              <a:rPr lang="en-US" altLang="ko-KR" sz="1200" dirty="0">
                <a:solidFill>
                  <a:schemeClr val="tx1"/>
                </a:solidFill>
              </a:rPr>
              <a:t>color </a:t>
            </a:r>
            <a:r>
              <a:rPr lang="ko-KR" altLang="en-US" sz="1200" dirty="0">
                <a:solidFill>
                  <a:schemeClr val="tx1"/>
                </a:solidFill>
              </a:rPr>
              <a:t>속성값들 뿐만 아니라 투명한 선을 나타내는 </a:t>
            </a:r>
            <a:r>
              <a:rPr lang="en-US" altLang="ko-KR" sz="1200" dirty="0">
                <a:solidFill>
                  <a:schemeClr val="tx1"/>
                </a:solidFill>
              </a:rPr>
              <a:t>transparent </a:t>
            </a:r>
            <a:r>
              <a:rPr lang="ko-KR" altLang="en-US" sz="1200" dirty="0">
                <a:solidFill>
                  <a:schemeClr val="tx1"/>
                </a:solidFill>
              </a:rPr>
              <a:t>속성값을 사용할 수도 있습니다</a:t>
            </a:r>
            <a:r>
              <a:rPr lang="en-US" altLang="ko-KR" sz="1200" dirty="0">
                <a:solidFill>
                  <a:schemeClr val="tx1"/>
                </a:solidFill>
              </a:rPr>
              <a:t>.</a:t>
            </a:r>
          </a:p>
          <a:p>
            <a:r>
              <a:rPr lang="en-US" altLang="ko-KR" sz="1200" dirty="0">
                <a:solidFill>
                  <a:schemeClr val="tx1"/>
                </a:solidFill>
              </a:rPr>
              <a:t>border-color </a:t>
            </a:r>
            <a:r>
              <a:rPr lang="ko-KR" altLang="en-US" sz="1200" dirty="0">
                <a:solidFill>
                  <a:schemeClr val="tx1"/>
                </a:solidFill>
              </a:rPr>
              <a:t>속성값이 설정되지 않으면 해당 요소의 </a:t>
            </a:r>
            <a:r>
              <a:rPr lang="en-US" altLang="ko-KR" sz="1200" dirty="0">
                <a:solidFill>
                  <a:schemeClr val="tx1"/>
                </a:solidFill>
              </a:rPr>
              <a:t>color </a:t>
            </a:r>
            <a:r>
              <a:rPr lang="ko-KR" altLang="en-US" sz="1200" dirty="0">
                <a:solidFill>
                  <a:schemeClr val="tx1"/>
                </a:solidFill>
              </a:rPr>
              <a:t>속성값을 그대로 물려받습니다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144</a:t>
            </a:fld>
            <a:endParaRPr lang="ko-KR" altLang="en-US" dirty="0"/>
          </a:p>
        </p:txBody>
      </p:sp>
    </p:spTree>
    <p:extLst>
      <p:ext uri="{BB962C8B-B14F-4D97-AF65-F5344CB8AC3E}">
        <p14:creationId xmlns:p14="http://schemas.microsoft.com/office/powerpoint/2010/main" val="29822707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border(</a:t>
            </a:r>
            <a:r>
              <a:rPr lang="ko-KR" altLang="en-US" sz="3200" dirty="0"/>
              <a:t>개별 설정</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584795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Border&lt;/title&gt;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mixA</a:t>
            </a:r>
            <a:r>
              <a:rPr lang="en-US" altLang="ko-KR" sz="1100" dirty="0">
                <a:solidFill>
                  <a:schemeClr val="tx1"/>
                </a:solidFill>
              </a:rPr>
              <a:t>, .</a:t>
            </a:r>
            <a:r>
              <a:rPr lang="en-US" altLang="ko-KR" sz="1100" dirty="0" err="1">
                <a:solidFill>
                  <a:schemeClr val="tx1"/>
                </a:solidFill>
              </a:rPr>
              <a:t>mixB</a:t>
            </a:r>
            <a:r>
              <a:rPr lang="en-US" altLang="ko-KR" sz="1100" dirty="0">
                <a:solidFill>
                  <a:schemeClr val="tx1"/>
                </a:solidFill>
              </a:rPr>
              <a:t> {</a:t>
            </a:r>
          </a:p>
          <a:p>
            <a:r>
              <a:rPr lang="en-US" altLang="ko-KR" sz="1100" dirty="0">
                <a:solidFill>
                  <a:schemeClr val="tx1"/>
                </a:solidFill>
              </a:rPr>
              <a:t>			border-style: solid;</a:t>
            </a:r>
          </a:p>
          <a:p>
            <a:r>
              <a:rPr lang="en-US" altLang="ko-KR" sz="1100" dirty="0">
                <a:solidFill>
                  <a:schemeClr val="tx1"/>
                </a:solidFill>
              </a:rPr>
              <a:t>			border-width: 3px;</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mixA</a:t>
            </a:r>
            <a:r>
              <a:rPr lang="en-US" altLang="ko-KR" sz="1100" dirty="0">
                <a:solidFill>
                  <a:schemeClr val="tx1"/>
                </a:solidFill>
              </a:rPr>
              <a:t> {</a:t>
            </a:r>
          </a:p>
          <a:p>
            <a:r>
              <a:rPr lang="en-US" altLang="ko-KR" sz="1100" dirty="0">
                <a:solidFill>
                  <a:schemeClr val="tx1"/>
                </a:solidFill>
              </a:rPr>
              <a:t>			border-top-style: dotted;</a:t>
            </a:r>
          </a:p>
          <a:p>
            <a:r>
              <a:rPr lang="en-US" altLang="ko-KR" sz="1100" dirty="0">
                <a:solidFill>
                  <a:schemeClr val="tx1"/>
                </a:solidFill>
              </a:rPr>
              <a:t>			border-right-style: double;</a:t>
            </a:r>
          </a:p>
          <a:p>
            <a:r>
              <a:rPr lang="en-US" altLang="ko-KR" sz="1100" dirty="0">
                <a:solidFill>
                  <a:schemeClr val="tx1"/>
                </a:solidFill>
              </a:rPr>
              <a:t>			border-bottom-style: dotted;</a:t>
            </a:r>
          </a:p>
          <a:p>
            <a:r>
              <a:rPr lang="en-US" altLang="ko-KR" sz="1100" dirty="0">
                <a:solidFill>
                  <a:schemeClr val="tx1"/>
                </a:solidFill>
              </a:rPr>
              <a:t>			border-left-style: double;</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mixB</a:t>
            </a:r>
            <a:r>
              <a:rPr lang="en-US" altLang="ko-KR" sz="1100" dirty="0">
                <a:solidFill>
                  <a:schemeClr val="tx1"/>
                </a:solidFill>
              </a:rPr>
              <a:t> { border-style: dotted double;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테두리의 각 부분에 대한 별도의 스타일 설정</a:t>
            </a:r>
            <a:r>
              <a:rPr lang="en-US" altLang="ko-KR" sz="1100" dirty="0">
                <a:solidFill>
                  <a:schemeClr val="tx1"/>
                </a:solidFill>
              </a:rPr>
              <a:t>&lt;/h1&gt;</a:t>
            </a:r>
          </a:p>
          <a:p>
            <a:r>
              <a:rPr lang="en-US" altLang="ko-KR" sz="1100" dirty="0">
                <a:solidFill>
                  <a:schemeClr val="tx1"/>
                </a:solidFill>
              </a:rPr>
              <a:t>	&lt;p class="</a:t>
            </a:r>
            <a:r>
              <a:rPr lang="en-US" altLang="ko-KR" sz="1100" dirty="0" err="1">
                <a:solidFill>
                  <a:schemeClr val="tx1"/>
                </a:solidFill>
              </a:rPr>
              <a:t>mixA</a:t>
            </a:r>
            <a:r>
              <a:rPr lang="en-US" altLang="ko-KR" sz="1100" dirty="0">
                <a:solidFill>
                  <a:schemeClr val="tx1"/>
                </a:solidFill>
              </a:rPr>
              <a:t>"&gt;border-style </a:t>
            </a:r>
            <a:r>
              <a:rPr lang="ko-KR" altLang="en-US" sz="1100" dirty="0">
                <a:solidFill>
                  <a:schemeClr val="tx1"/>
                </a:solidFill>
              </a:rPr>
              <a:t>속성값을 </a:t>
            </a:r>
            <a:r>
              <a:rPr lang="en-US" altLang="ko-KR" sz="1100" dirty="0">
                <a:solidFill>
                  <a:schemeClr val="tx1"/>
                </a:solidFill>
              </a:rPr>
              <a:t>4</a:t>
            </a:r>
            <a:r>
              <a:rPr lang="ko-KR" altLang="en-US" sz="1100" dirty="0">
                <a:solidFill>
                  <a:schemeClr val="tx1"/>
                </a:solidFill>
              </a:rPr>
              <a:t>개로 설정한 단락입니다</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mixB</a:t>
            </a:r>
            <a:r>
              <a:rPr lang="en-US" altLang="ko-KR" sz="1100" dirty="0">
                <a:solidFill>
                  <a:schemeClr val="tx1"/>
                </a:solidFill>
              </a:rPr>
              <a:t>"&gt;border-style </a:t>
            </a:r>
            <a:r>
              <a:rPr lang="ko-KR" altLang="en-US" sz="1100" dirty="0">
                <a:solidFill>
                  <a:schemeClr val="tx1"/>
                </a:solidFill>
              </a:rPr>
              <a:t>속성값을 </a:t>
            </a:r>
            <a:r>
              <a:rPr lang="en-US" altLang="ko-KR" sz="1100" dirty="0">
                <a:solidFill>
                  <a:schemeClr val="tx1"/>
                </a:solidFill>
              </a:rPr>
              <a:t>2</a:t>
            </a:r>
            <a:r>
              <a:rPr lang="ko-KR" altLang="en-US" sz="1100" dirty="0">
                <a:solidFill>
                  <a:schemeClr val="tx1"/>
                </a:solidFill>
              </a:rPr>
              <a:t>개로 설정한 단락입니다</a:t>
            </a:r>
            <a:r>
              <a:rPr lang="en-US" altLang="ko-KR" sz="1100" dirty="0">
                <a:solidFill>
                  <a:schemeClr val="tx1"/>
                </a:solidFill>
              </a:rPr>
              <a:t>.&lt;/p&gt;</a:t>
            </a:r>
          </a:p>
          <a:p>
            <a:r>
              <a:rPr lang="en-US" altLang="ko-KR" sz="1100" dirty="0">
                <a:solidFill>
                  <a:schemeClr val="tx1"/>
                </a:solidFill>
              </a:rPr>
              <a:t>	&lt;p&gt;margin </a:t>
            </a:r>
            <a:r>
              <a:rPr lang="ko-KR" altLang="en-US" sz="1100" dirty="0">
                <a:solidFill>
                  <a:schemeClr val="tx1"/>
                </a:solidFill>
              </a:rPr>
              <a:t>속성값을 </a:t>
            </a:r>
            <a:r>
              <a:rPr lang="en-US" altLang="ko-KR" sz="1100" dirty="0">
                <a:solidFill>
                  <a:schemeClr val="tx1"/>
                </a:solidFill>
              </a:rPr>
              <a:t>4</a:t>
            </a:r>
            <a:r>
              <a:rPr lang="ko-KR" altLang="en-US" sz="1100" dirty="0">
                <a:solidFill>
                  <a:schemeClr val="tx1"/>
                </a:solidFill>
              </a:rPr>
              <a:t>개로 한 것과 </a:t>
            </a:r>
            <a:r>
              <a:rPr lang="en-US" altLang="ko-KR" sz="1100" dirty="0">
                <a:solidFill>
                  <a:schemeClr val="tx1"/>
                </a:solidFill>
              </a:rPr>
              <a:t>2</a:t>
            </a:r>
            <a:r>
              <a:rPr lang="ko-KR" altLang="en-US" sz="1100" dirty="0">
                <a:solidFill>
                  <a:schemeClr val="tx1"/>
                </a:solidFill>
              </a:rPr>
              <a:t>개로 한 것이 같은 효과를 내는 것에 주목</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85470" y="1185333"/>
            <a:ext cx="560173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테두리</a:t>
            </a:r>
            <a:r>
              <a:rPr lang="en-US" altLang="ko-KR" sz="1200" b="1" dirty="0">
                <a:solidFill>
                  <a:schemeClr val="tx1"/>
                </a:solidFill>
              </a:rPr>
              <a:t>(border)</a:t>
            </a:r>
            <a:r>
              <a:rPr lang="ko-KR" altLang="en-US" sz="1200" b="1" dirty="0">
                <a:solidFill>
                  <a:schemeClr val="tx1"/>
                </a:solidFill>
              </a:rPr>
              <a:t>의 개별 설정</a:t>
            </a:r>
          </a:p>
          <a:p>
            <a:r>
              <a:rPr lang="en-US" altLang="ko-KR" sz="1200" dirty="0">
                <a:solidFill>
                  <a:schemeClr val="tx1"/>
                </a:solidFill>
              </a:rPr>
              <a:t>CSS</a:t>
            </a:r>
            <a:r>
              <a:rPr lang="ko-KR" altLang="en-US" sz="1200" dirty="0">
                <a:solidFill>
                  <a:schemeClr val="tx1"/>
                </a:solidFill>
              </a:rPr>
              <a:t>를 사용하면 테두리의 위쪽</a:t>
            </a:r>
            <a:r>
              <a:rPr lang="en-US" altLang="ko-KR" sz="1200" dirty="0">
                <a:solidFill>
                  <a:schemeClr val="tx1"/>
                </a:solidFill>
              </a:rPr>
              <a:t>, </a:t>
            </a:r>
            <a:r>
              <a:rPr lang="ko-KR" altLang="en-US" sz="1200" dirty="0">
                <a:solidFill>
                  <a:schemeClr val="tx1"/>
                </a:solidFill>
              </a:rPr>
              <a:t>오른쪽</a:t>
            </a:r>
            <a:r>
              <a:rPr lang="en-US" altLang="ko-KR" sz="1200" dirty="0">
                <a:solidFill>
                  <a:schemeClr val="tx1"/>
                </a:solidFill>
              </a:rPr>
              <a:t>, </a:t>
            </a:r>
            <a:r>
              <a:rPr lang="ko-KR" altLang="en-US" sz="1200" dirty="0">
                <a:solidFill>
                  <a:schemeClr val="tx1"/>
                </a:solidFill>
              </a:rPr>
              <a:t>아래쪽</a:t>
            </a:r>
            <a:r>
              <a:rPr lang="en-US" altLang="ko-KR" sz="1200" dirty="0">
                <a:solidFill>
                  <a:schemeClr val="tx1"/>
                </a:solidFill>
              </a:rPr>
              <a:t>, </a:t>
            </a:r>
            <a:r>
              <a:rPr lang="ko-KR" altLang="en-US" sz="1200" dirty="0">
                <a:solidFill>
                  <a:schemeClr val="tx1"/>
                </a:solidFill>
              </a:rPr>
              <a:t>왼쪽 부분에 대하여 개별적으로 스타일을 적용할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4</a:t>
            </a:r>
            <a:r>
              <a:rPr lang="ko-KR" altLang="en-US" sz="1200" dirty="0">
                <a:solidFill>
                  <a:schemeClr val="tx1"/>
                </a:solidFill>
              </a:rPr>
              <a:t>개의 </a:t>
            </a:r>
            <a:r>
              <a:rPr lang="en-US" altLang="ko-KR" sz="1200" dirty="0">
                <a:solidFill>
                  <a:schemeClr val="tx1"/>
                </a:solidFill>
              </a:rPr>
              <a:t>border-style </a:t>
            </a:r>
            <a:r>
              <a:rPr lang="ko-KR" altLang="en-US" sz="1200" dirty="0">
                <a:solidFill>
                  <a:schemeClr val="tx1"/>
                </a:solidFill>
              </a:rPr>
              <a:t>속성값을 가질 때는 </a:t>
            </a:r>
            <a:r>
              <a:rPr lang="en-US" altLang="ko-KR" sz="1200" dirty="0">
                <a:solidFill>
                  <a:schemeClr val="tx1"/>
                </a:solidFill>
              </a:rPr>
              <a:t>top, right, bottom, left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border-style: dotted dashed solid double;</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border-style-top: dotted;		border-style-right: dashed;</a:t>
            </a:r>
          </a:p>
          <a:p>
            <a:r>
              <a:rPr lang="en-US" altLang="ko-KR" sz="1200" dirty="0">
                <a:solidFill>
                  <a:schemeClr val="tx1"/>
                </a:solidFill>
              </a:rPr>
              <a:t>border-style-bottom: solid;	border-style-left: double;</a:t>
            </a:r>
          </a:p>
          <a:p>
            <a:r>
              <a:rPr lang="en-US" altLang="ko-KR" sz="1200" dirty="0">
                <a:solidFill>
                  <a:schemeClr val="tx1"/>
                </a:solidFill>
              </a:rPr>
              <a:t> </a:t>
            </a:r>
          </a:p>
          <a:p>
            <a:r>
              <a:rPr lang="en-US" altLang="ko-KR" sz="1200" dirty="0">
                <a:solidFill>
                  <a:schemeClr val="tx1"/>
                </a:solidFill>
              </a:rPr>
              <a:t>3</a:t>
            </a:r>
            <a:r>
              <a:rPr lang="ko-KR" altLang="en-US" sz="1200" dirty="0">
                <a:solidFill>
                  <a:schemeClr val="tx1"/>
                </a:solidFill>
              </a:rPr>
              <a:t>개의 </a:t>
            </a:r>
            <a:r>
              <a:rPr lang="en-US" altLang="ko-KR" sz="1200" dirty="0">
                <a:solidFill>
                  <a:schemeClr val="tx1"/>
                </a:solidFill>
              </a:rPr>
              <a:t>border-style </a:t>
            </a:r>
            <a:r>
              <a:rPr lang="ko-KR" altLang="en-US" sz="1200" dirty="0">
                <a:solidFill>
                  <a:schemeClr val="tx1"/>
                </a:solidFill>
              </a:rPr>
              <a:t>속성값을 가질 때는 </a:t>
            </a:r>
            <a:r>
              <a:rPr lang="en-US" altLang="ko-KR" sz="1200" dirty="0">
                <a:solidFill>
                  <a:schemeClr val="tx1"/>
                </a:solidFill>
              </a:rPr>
              <a:t>top, right</a:t>
            </a:r>
            <a:r>
              <a:rPr lang="ko-KR" altLang="en-US" sz="1200" dirty="0">
                <a:solidFill>
                  <a:schemeClr val="tx1"/>
                </a:solidFill>
              </a:rPr>
              <a:t>와 </a:t>
            </a:r>
            <a:r>
              <a:rPr lang="en-US" altLang="ko-KR" sz="1200" dirty="0">
                <a:solidFill>
                  <a:schemeClr val="tx1"/>
                </a:solidFill>
              </a:rPr>
              <a:t>left, bottom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border-style: dotted dashed solid;</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border-style-top: dotted;		border-style-right: dashed;</a:t>
            </a:r>
          </a:p>
          <a:p>
            <a:r>
              <a:rPr lang="en-US" altLang="ko-KR" sz="1200" dirty="0">
                <a:solidFill>
                  <a:schemeClr val="tx1"/>
                </a:solidFill>
              </a:rPr>
              <a:t>border-style-bottom: solid;	border-style-left: dashed;</a:t>
            </a:r>
          </a:p>
          <a:p>
            <a:r>
              <a:rPr lang="en-US" altLang="ko-KR" sz="1200" dirty="0">
                <a:solidFill>
                  <a:schemeClr val="tx1"/>
                </a:solidFill>
              </a:rPr>
              <a:t> </a:t>
            </a:r>
          </a:p>
          <a:p>
            <a:r>
              <a:rPr lang="en-US" altLang="ko-KR" sz="1200" dirty="0">
                <a:solidFill>
                  <a:schemeClr val="tx1"/>
                </a:solidFill>
              </a:rPr>
              <a:t>2</a:t>
            </a:r>
            <a:r>
              <a:rPr lang="ko-KR" altLang="en-US" sz="1200" dirty="0">
                <a:solidFill>
                  <a:schemeClr val="tx1"/>
                </a:solidFill>
              </a:rPr>
              <a:t>개의 </a:t>
            </a:r>
            <a:r>
              <a:rPr lang="en-US" altLang="ko-KR" sz="1200" dirty="0">
                <a:solidFill>
                  <a:schemeClr val="tx1"/>
                </a:solidFill>
              </a:rPr>
              <a:t>border-style </a:t>
            </a:r>
            <a:r>
              <a:rPr lang="ko-KR" altLang="en-US" sz="1200" dirty="0">
                <a:solidFill>
                  <a:schemeClr val="tx1"/>
                </a:solidFill>
              </a:rPr>
              <a:t>속성값을 가질 때는 </a:t>
            </a:r>
            <a:r>
              <a:rPr lang="en-US" altLang="ko-KR" sz="1200" dirty="0">
                <a:solidFill>
                  <a:schemeClr val="tx1"/>
                </a:solidFill>
              </a:rPr>
              <a:t>top</a:t>
            </a:r>
            <a:r>
              <a:rPr lang="ko-KR" altLang="en-US" sz="1200" dirty="0">
                <a:solidFill>
                  <a:schemeClr val="tx1"/>
                </a:solidFill>
              </a:rPr>
              <a:t>과 </a:t>
            </a:r>
            <a:r>
              <a:rPr lang="en-US" altLang="ko-KR" sz="1200" dirty="0">
                <a:solidFill>
                  <a:schemeClr val="tx1"/>
                </a:solidFill>
              </a:rPr>
              <a:t>bottom, right</a:t>
            </a:r>
            <a:r>
              <a:rPr lang="ko-KR" altLang="en-US" sz="1200" dirty="0">
                <a:solidFill>
                  <a:schemeClr val="tx1"/>
                </a:solidFill>
              </a:rPr>
              <a:t>와 </a:t>
            </a:r>
            <a:r>
              <a:rPr lang="en-US" altLang="ko-KR" sz="1200" dirty="0">
                <a:solidFill>
                  <a:schemeClr val="tx1"/>
                </a:solidFill>
              </a:rPr>
              <a:t>left </a:t>
            </a:r>
            <a:r>
              <a:rPr lang="ko-KR" altLang="en-US" sz="1200" dirty="0">
                <a:solidFill>
                  <a:schemeClr val="tx1"/>
                </a:solidFill>
              </a:rPr>
              <a:t>순으로 설정</a:t>
            </a:r>
            <a:r>
              <a:rPr lang="en-US" altLang="ko-KR" sz="1200" dirty="0">
                <a:solidFill>
                  <a:schemeClr val="tx1"/>
                </a:solidFill>
              </a:rPr>
              <a:t>.</a:t>
            </a:r>
          </a:p>
          <a:p>
            <a:r>
              <a:rPr lang="en-US" altLang="ko-KR" sz="1200" dirty="0">
                <a:solidFill>
                  <a:schemeClr val="tx1"/>
                </a:solidFill>
              </a:rPr>
              <a:t>ex) border-style: dotted dashed;</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border-style-top: dotted;		border-style-right: dashed;</a:t>
            </a:r>
          </a:p>
          <a:p>
            <a:r>
              <a:rPr lang="en-US" altLang="ko-KR" sz="1200" dirty="0">
                <a:solidFill>
                  <a:schemeClr val="tx1"/>
                </a:solidFill>
              </a:rPr>
              <a:t>border-style-bottom: dotted;	border-style-left: dashed;</a:t>
            </a:r>
          </a:p>
          <a:p>
            <a:r>
              <a:rPr lang="en-US" altLang="ko-KR" sz="1200" dirty="0">
                <a:solidFill>
                  <a:schemeClr val="tx1"/>
                </a:solidFill>
              </a:rPr>
              <a:t> </a:t>
            </a:r>
          </a:p>
          <a:p>
            <a:r>
              <a:rPr lang="en-US" altLang="ko-KR" sz="1200" dirty="0">
                <a:solidFill>
                  <a:schemeClr val="tx1"/>
                </a:solidFill>
              </a:rPr>
              <a:t>1</a:t>
            </a:r>
            <a:r>
              <a:rPr lang="ko-KR" altLang="en-US" sz="1200" dirty="0">
                <a:solidFill>
                  <a:schemeClr val="tx1"/>
                </a:solidFill>
              </a:rPr>
              <a:t>개의 </a:t>
            </a:r>
            <a:r>
              <a:rPr lang="en-US" altLang="ko-KR" sz="1200" dirty="0">
                <a:solidFill>
                  <a:schemeClr val="tx1"/>
                </a:solidFill>
              </a:rPr>
              <a:t>border-style </a:t>
            </a:r>
            <a:r>
              <a:rPr lang="ko-KR" altLang="en-US" sz="1200" dirty="0">
                <a:solidFill>
                  <a:schemeClr val="tx1"/>
                </a:solidFill>
              </a:rPr>
              <a:t>속성값을 가질 때는 모든 테두리의 스타일을 같게 설정</a:t>
            </a:r>
            <a:r>
              <a:rPr lang="en-US" altLang="ko-KR" sz="1200" dirty="0">
                <a:solidFill>
                  <a:schemeClr val="tx1"/>
                </a:solidFill>
              </a:rPr>
              <a:t>.</a:t>
            </a:r>
          </a:p>
          <a:p>
            <a:r>
              <a:rPr lang="en-US" altLang="ko-KR" sz="1200" dirty="0">
                <a:solidFill>
                  <a:schemeClr val="tx1"/>
                </a:solidFill>
              </a:rPr>
              <a:t>ex) border-style: dotted;</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border-style-top: dotted;		border-style-right: dotted;</a:t>
            </a:r>
          </a:p>
          <a:p>
            <a:r>
              <a:rPr lang="en-US" altLang="ko-KR" sz="1200" dirty="0">
                <a:solidFill>
                  <a:schemeClr val="tx1"/>
                </a:solidFill>
              </a:rPr>
              <a:t>border-style-bottom: dotted;	border-style-left: dotted;</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145</a:t>
            </a:fld>
            <a:endParaRPr lang="ko-KR" altLang="en-US" dirty="0"/>
          </a:p>
        </p:txBody>
      </p:sp>
    </p:spTree>
    <p:extLst>
      <p:ext uri="{BB962C8B-B14F-4D97-AF65-F5344CB8AC3E}">
        <p14:creationId xmlns:p14="http://schemas.microsoft.com/office/powerpoint/2010/main" val="27732431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border(</a:t>
            </a:r>
            <a:r>
              <a:rPr lang="ko-KR" altLang="en-US" sz="3200" dirty="0"/>
              <a:t>축약 표현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Border&lt;/title&gt;</a:t>
            </a:r>
          </a:p>
          <a:p>
            <a:r>
              <a:rPr lang="en-US" altLang="ko-KR" sz="1100" dirty="0">
                <a:solidFill>
                  <a:schemeClr val="tx1"/>
                </a:solidFill>
              </a:rPr>
              <a:t>	&lt;style&gt;</a:t>
            </a:r>
          </a:p>
          <a:p>
            <a:r>
              <a:rPr lang="en-US" altLang="ko-KR" sz="1100" dirty="0">
                <a:solidFill>
                  <a:schemeClr val="tx1"/>
                </a:solidFill>
              </a:rPr>
              <a:t>		.good { border: 3px solid teal; }</a:t>
            </a:r>
          </a:p>
          <a:p>
            <a:r>
              <a:rPr lang="en-US" altLang="ko-KR" sz="1100" dirty="0">
                <a:solidFill>
                  <a:schemeClr val="tx1"/>
                </a:solidFill>
              </a:rPr>
              <a:t>		.wrong { border: 5px teal;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테두리의 스타일 변경</a:t>
            </a:r>
            <a:r>
              <a:rPr lang="en-US" altLang="ko-KR" sz="1100" dirty="0">
                <a:solidFill>
                  <a:schemeClr val="tx1"/>
                </a:solidFill>
              </a:rPr>
              <a:t>&lt;/h1&gt;</a:t>
            </a:r>
          </a:p>
          <a:p>
            <a:r>
              <a:rPr lang="en-US" altLang="ko-KR" sz="1100" dirty="0">
                <a:solidFill>
                  <a:schemeClr val="tx1"/>
                </a:solidFill>
              </a:rPr>
              <a:t>	&lt;p class="good"&gt;border-style </a:t>
            </a:r>
            <a:r>
              <a:rPr lang="ko-KR" altLang="en-US" sz="1100" dirty="0">
                <a:solidFill>
                  <a:schemeClr val="tx1"/>
                </a:solidFill>
              </a:rPr>
              <a:t>속성을 설정한 단락입니다</a:t>
            </a:r>
            <a:r>
              <a:rPr lang="en-US" altLang="ko-KR" sz="1100" dirty="0">
                <a:solidFill>
                  <a:schemeClr val="tx1"/>
                </a:solidFill>
              </a:rPr>
              <a:t>.&lt;/p&gt;</a:t>
            </a:r>
          </a:p>
          <a:p>
            <a:r>
              <a:rPr lang="en-US" altLang="ko-KR" sz="1100" dirty="0">
                <a:solidFill>
                  <a:schemeClr val="tx1"/>
                </a:solidFill>
              </a:rPr>
              <a:t>	&lt;p class="wrong"&gt;border-style </a:t>
            </a:r>
            <a:r>
              <a:rPr lang="ko-KR" altLang="en-US" sz="1100" dirty="0">
                <a:solidFill>
                  <a:schemeClr val="tx1"/>
                </a:solidFill>
              </a:rPr>
              <a:t>속성을 설정하지 않은 단락입니다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테두리의 축약 표현시에는 반드시 </a:t>
            </a:r>
            <a:r>
              <a:rPr lang="en-US" altLang="ko-KR" sz="1100" dirty="0">
                <a:solidFill>
                  <a:schemeClr val="tx1"/>
                </a:solidFill>
              </a:rPr>
              <a:t>border-style </a:t>
            </a:r>
            <a:r>
              <a:rPr lang="ko-KR" altLang="en-US" sz="1100" dirty="0">
                <a:solidFill>
                  <a:schemeClr val="tx1"/>
                </a:solidFill>
              </a:rPr>
              <a:t>속성이 먼저 설정되어 있어야 제대로 표현됩니다</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테두리 축약 표현</a:t>
            </a:r>
            <a:r>
              <a:rPr lang="en-US" altLang="ko-KR" sz="1200" b="1" dirty="0">
                <a:solidFill>
                  <a:schemeClr val="tx1"/>
                </a:solidFill>
              </a:rPr>
              <a:t>(border shorthand)</a:t>
            </a:r>
          </a:p>
          <a:p>
            <a:r>
              <a:rPr lang="ko-KR" altLang="en-US" sz="1200" dirty="0">
                <a:solidFill>
                  <a:schemeClr val="tx1"/>
                </a:solidFill>
              </a:rPr>
              <a:t>모든 </a:t>
            </a:r>
            <a:r>
              <a:rPr lang="en-US" altLang="ko-KR" sz="1200" dirty="0">
                <a:solidFill>
                  <a:schemeClr val="tx1"/>
                </a:solidFill>
              </a:rPr>
              <a:t>border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border </a:t>
            </a:r>
            <a:r>
              <a:rPr lang="ko-KR" altLang="en-US" sz="1200" dirty="0">
                <a:solidFill>
                  <a:schemeClr val="tx1"/>
                </a:solidFill>
              </a:rPr>
              <a:t>속성을 설정하기 위해서는 반드시 </a:t>
            </a:r>
            <a:r>
              <a:rPr lang="en-US" altLang="ko-KR" sz="1200" dirty="0">
                <a:solidFill>
                  <a:schemeClr val="tx1"/>
                </a:solidFill>
              </a:rPr>
              <a:t>border-style </a:t>
            </a:r>
            <a:r>
              <a:rPr lang="ko-KR" altLang="en-US" sz="1200" dirty="0">
                <a:solidFill>
                  <a:schemeClr val="tx1"/>
                </a:solidFill>
              </a:rPr>
              <a:t>속성이 먼저 설정되어 있어야 합니다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146</a:t>
            </a:fld>
            <a:endParaRPr lang="ko-KR" altLang="en-US" dirty="0"/>
          </a:p>
        </p:txBody>
      </p:sp>
    </p:spTree>
    <p:extLst>
      <p:ext uri="{BB962C8B-B14F-4D97-AF65-F5344CB8AC3E}">
        <p14:creationId xmlns:p14="http://schemas.microsoft.com/office/powerpoint/2010/main" val="10504505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margin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Margin&lt;/title&gt;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background-color: #7FFFD4;</a:t>
            </a:r>
          </a:p>
          <a:p>
            <a:r>
              <a:rPr lang="en-US" altLang="ko-KR" sz="1100">
                <a:solidFill>
                  <a:schemeClr val="tx1"/>
                </a:solidFill>
              </a:rPr>
              <a:t>			border: 2px solid teal;</a:t>
            </a:r>
          </a:p>
          <a:p>
            <a:r>
              <a:rPr lang="en-US" altLang="ko-KR" sz="1100">
                <a:solidFill>
                  <a:schemeClr val="tx1"/>
                </a:solidFill>
              </a:rPr>
              <a:t>		}</a:t>
            </a:r>
          </a:p>
          <a:p>
            <a:r>
              <a:rPr lang="en-US" altLang="ko-KR" sz="1100">
                <a:solidFill>
                  <a:schemeClr val="tx1"/>
                </a:solidFill>
              </a:rPr>
              <a:t>		div.mar {</a:t>
            </a:r>
          </a:p>
          <a:p>
            <a:r>
              <a:rPr lang="en-US" altLang="ko-KR" sz="1100">
                <a:solidFill>
                  <a:schemeClr val="tx1"/>
                </a:solidFill>
              </a:rPr>
              <a:t>			margin-top: -25px;</a:t>
            </a:r>
          </a:p>
          <a:p>
            <a:r>
              <a:rPr lang="en-US" altLang="ko-KR" sz="1100">
                <a:solidFill>
                  <a:schemeClr val="tx1"/>
                </a:solidFill>
              </a:rPr>
              <a:t>			margin-right: 10px;</a:t>
            </a:r>
          </a:p>
          <a:p>
            <a:r>
              <a:rPr lang="en-US" altLang="ko-KR" sz="1100">
                <a:solidFill>
                  <a:schemeClr val="tx1"/>
                </a:solidFill>
              </a:rPr>
              <a:t>			margin-bottom: 30px;</a:t>
            </a:r>
          </a:p>
          <a:p>
            <a:r>
              <a:rPr lang="en-US" altLang="ko-KR" sz="1100">
                <a:solidFill>
                  <a:schemeClr val="tx1"/>
                </a:solidFill>
              </a:rPr>
              <a:t>			margin-left: 100px;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마진</a:t>
            </a:r>
            <a:r>
              <a:rPr lang="en-US" altLang="ko-KR" sz="1100">
                <a:solidFill>
                  <a:schemeClr val="tx1"/>
                </a:solidFill>
              </a:rPr>
              <a:t>(margin) </a:t>
            </a:r>
            <a:r>
              <a:rPr lang="ko-KR" altLang="en-US" sz="1100">
                <a:solidFill>
                  <a:schemeClr val="tx1"/>
                </a:solidFill>
              </a:rPr>
              <a:t>영역 설정</a:t>
            </a:r>
            <a:r>
              <a:rPr lang="en-US" altLang="ko-KR" sz="1100">
                <a:solidFill>
                  <a:schemeClr val="tx1"/>
                </a:solidFill>
              </a:rPr>
              <a:t>&lt;/h1&gt;</a:t>
            </a:r>
          </a:p>
          <a:p>
            <a:r>
              <a:rPr lang="en-US" altLang="ko-KR" sz="1100">
                <a:solidFill>
                  <a:schemeClr val="tx1"/>
                </a:solidFill>
              </a:rPr>
              <a:t>	&lt;div&gt;</a:t>
            </a:r>
            <a:r>
              <a:rPr lang="ko-KR" altLang="en-US" sz="1100">
                <a:solidFill>
                  <a:schemeClr val="tx1"/>
                </a:solidFill>
              </a:rPr>
              <a:t>아무런 </a:t>
            </a:r>
            <a:r>
              <a:rPr lang="en-US" altLang="ko-KR" sz="1100">
                <a:solidFill>
                  <a:schemeClr val="tx1"/>
                </a:solidFill>
              </a:rPr>
              <a:t>margin </a:t>
            </a:r>
            <a:r>
              <a:rPr lang="ko-KR" altLang="en-US" sz="1100">
                <a:solidFill>
                  <a:schemeClr val="tx1"/>
                </a:solidFill>
              </a:rPr>
              <a:t>속성값도 설정하지 않은 요소입니다</a:t>
            </a:r>
            <a:r>
              <a:rPr lang="en-US" altLang="ko-KR" sz="1100">
                <a:solidFill>
                  <a:schemeClr val="tx1"/>
                </a:solidFill>
              </a:rPr>
              <a:t>.&lt;/div&gt;&lt;br&gt;</a:t>
            </a:r>
          </a:p>
          <a:p>
            <a:r>
              <a:rPr lang="en-US" altLang="ko-KR" sz="1100">
                <a:solidFill>
                  <a:schemeClr val="tx1"/>
                </a:solidFill>
              </a:rPr>
              <a:t>	&lt;div class="mar"&gt;margin </a:t>
            </a:r>
            <a:r>
              <a:rPr lang="ko-KR" altLang="en-US" sz="1100">
                <a:solidFill>
                  <a:schemeClr val="tx1"/>
                </a:solidFill>
              </a:rPr>
              <a:t>속성값을 각 측면마다 별도로 지정한 요소입니다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마진</a:t>
            </a:r>
            <a:r>
              <a:rPr lang="en-US" altLang="ko-KR" sz="1200" b="1" dirty="0">
                <a:solidFill>
                  <a:schemeClr val="tx1"/>
                </a:solidFill>
              </a:rPr>
              <a:t>(margin) </a:t>
            </a:r>
            <a:r>
              <a:rPr lang="ko-KR" altLang="en-US" sz="1200" b="1" dirty="0">
                <a:solidFill>
                  <a:schemeClr val="tx1"/>
                </a:solidFill>
              </a:rPr>
              <a:t>속성</a:t>
            </a:r>
          </a:p>
          <a:p>
            <a:r>
              <a:rPr lang="en-US" altLang="ko-KR" sz="1200" dirty="0">
                <a:solidFill>
                  <a:schemeClr val="tx1"/>
                </a:solidFill>
              </a:rPr>
              <a:t>CSS</a:t>
            </a:r>
            <a:r>
              <a:rPr lang="ko-KR" altLang="en-US" sz="1200" dirty="0">
                <a:solidFill>
                  <a:schemeClr val="tx1"/>
                </a:solidFill>
              </a:rPr>
              <a:t>에서는 </a:t>
            </a:r>
            <a:r>
              <a:rPr lang="en-US" altLang="ko-KR" sz="1200" dirty="0">
                <a:solidFill>
                  <a:schemeClr val="tx1"/>
                </a:solidFill>
              </a:rPr>
              <a:t>HTML </a:t>
            </a:r>
            <a:r>
              <a:rPr lang="ko-KR" altLang="en-US" sz="1200" dirty="0">
                <a:solidFill>
                  <a:schemeClr val="tx1"/>
                </a:solidFill>
              </a:rPr>
              <a:t>요소의 마진 영역을 설정하기 위해 다음과 같은 속성을 제공합니다</a:t>
            </a:r>
            <a:r>
              <a:rPr lang="en-US" altLang="ko-KR" sz="1200" dirty="0">
                <a:solidFill>
                  <a:schemeClr val="tx1"/>
                </a:solidFill>
              </a:rPr>
              <a:t>.</a:t>
            </a:r>
          </a:p>
          <a:p>
            <a:br>
              <a:rPr lang="en-US" altLang="ko-KR" sz="1200" dirty="0">
                <a:solidFill>
                  <a:schemeClr val="tx1"/>
                </a:solidFill>
              </a:rPr>
            </a:br>
            <a:r>
              <a:rPr lang="en-US" altLang="ko-KR" sz="1200" dirty="0">
                <a:solidFill>
                  <a:schemeClr val="tx1"/>
                </a:solidFill>
              </a:rPr>
              <a:t>1. margin-top</a:t>
            </a:r>
          </a:p>
          <a:p>
            <a:r>
              <a:rPr lang="en-US" altLang="ko-KR" sz="1200" dirty="0">
                <a:solidFill>
                  <a:schemeClr val="tx1"/>
                </a:solidFill>
              </a:rPr>
              <a:t>2. margin-right</a:t>
            </a:r>
          </a:p>
          <a:p>
            <a:r>
              <a:rPr lang="en-US" altLang="ko-KR" sz="1200" dirty="0">
                <a:solidFill>
                  <a:schemeClr val="tx1"/>
                </a:solidFill>
              </a:rPr>
              <a:t>3. margin-bottom</a:t>
            </a:r>
          </a:p>
          <a:p>
            <a:r>
              <a:rPr lang="en-US" altLang="ko-KR" sz="1200" dirty="0">
                <a:solidFill>
                  <a:schemeClr val="tx1"/>
                </a:solidFill>
              </a:rPr>
              <a:t>4. margin-left</a:t>
            </a:r>
          </a:p>
          <a:p>
            <a:endParaRPr lang="en-US" altLang="ko-KR" sz="1200" dirty="0">
              <a:solidFill>
                <a:schemeClr val="tx1"/>
              </a:solidFill>
            </a:endParaRPr>
          </a:p>
          <a:p>
            <a:br>
              <a:rPr lang="ko-KR" altLang="en-US" sz="1200" dirty="0">
                <a:solidFill>
                  <a:schemeClr val="tx1"/>
                </a:solidFill>
              </a:rPr>
            </a:br>
            <a:r>
              <a:rPr lang="en-US" altLang="ko-KR" sz="1200" dirty="0">
                <a:solidFill>
                  <a:schemeClr val="tx1"/>
                </a:solidFill>
              </a:rPr>
              <a:t>margin </a:t>
            </a:r>
            <a:r>
              <a:rPr lang="ko-KR" altLang="en-US" sz="1200" dirty="0">
                <a:solidFill>
                  <a:schemeClr val="tx1"/>
                </a:solidFill>
              </a:rPr>
              <a:t>속성값을 음수로 설정하여 해당 요소를 다른 요소의 위에 겹치게 할 수도 있습니다</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147</a:t>
            </a:fld>
            <a:endParaRPr lang="ko-KR" altLang="en-US" dirty="0"/>
          </a:p>
        </p:txBody>
      </p:sp>
    </p:spTree>
    <p:extLst>
      <p:ext uri="{BB962C8B-B14F-4D97-AF65-F5344CB8AC3E}">
        <p14:creationId xmlns:p14="http://schemas.microsoft.com/office/powerpoint/2010/main" val="32431663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margin(inherit)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Margin&lt;/title&gt;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background-color: #7FFFD4;</a:t>
            </a:r>
          </a:p>
          <a:p>
            <a:r>
              <a:rPr lang="en-US" altLang="ko-KR" sz="1100">
                <a:solidFill>
                  <a:schemeClr val="tx1"/>
                </a:solidFill>
              </a:rPr>
              <a:t>			border: 2px solid teal;</a:t>
            </a:r>
          </a:p>
          <a:p>
            <a:r>
              <a:rPr lang="en-US" altLang="ko-KR" sz="1100">
                <a:solidFill>
                  <a:schemeClr val="tx1"/>
                </a:solidFill>
              </a:rPr>
              <a:t>		}</a:t>
            </a:r>
          </a:p>
          <a:p>
            <a:r>
              <a:rPr lang="en-US" altLang="ko-KR" sz="1100">
                <a:solidFill>
                  <a:schemeClr val="tx1"/>
                </a:solidFill>
              </a:rPr>
              <a:t>		div.parent {</a:t>
            </a:r>
          </a:p>
          <a:p>
            <a:r>
              <a:rPr lang="en-US" altLang="ko-KR" sz="1100">
                <a:solidFill>
                  <a:schemeClr val="tx1"/>
                </a:solidFill>
              </a:rPr>
              <a:t>			height: 100px;</a:t>
            </a:r>
          </a:p>
          <a:p>
            <a:r>
              <a:rPr lang="en-US" altLang="ko-KR" sz="1100">
                <a:solidFill>
                  <a:schemeClr val="tx1"/>
                </a:solidFill>
              </a:rPr>
              <a:t>			margin-left: 100px;</a:t>
            </a:r>
          </a:p>
          <a:p>
            <a:r>
              <a:rPr lang="en-US" altLang="ko-KR" sz="1100">
                <a:solidFill>
                  <a:schemeClr val="tx1"/>
                </a:solidFill>
              </a:rPr>
              <a:t>		}</a:t>
            </a:r>
          </a:p>
          <a:p>
            <a:r>
              <a:rPr lang="en-US" altLang="ko-KR" sz="1100">
                <a:solidFill>
                  <a:schemeClr val="tx1"/>
                </a:solidFill>
              </a:rPr>
              <a:t>		div.child {</a:t>
            </a:r>
          </a:p>
          <a:p>
            <a:r>
              <a:rPr lang="en-US" altLang="ko-KR" sz="1100">
                <a:solidFill>
                  <a:schemeClr val="tx1"/>
                </a:solidFill>
              </a:rPr>
              <a:t>			background-color: #FFF8DC;</a:t>
            </a:r>
          </a:p>
          <a:p>
            <a:r>
              <a:rPr lang="en-US" altLang="ko-KR" sz="1100">
                <a:solidFill>
                  <a:schemeClr val="tx1"/>
                </a:solidFill>
              </a:rPr>
              <a:t>			margin-left: inherit;</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&lt;h1&gt;margin </a:t>
            </a:r>
            <a:r>
              <a:rPr lang="ko-KR" altLang="en-US" sz="1100">
                <a:solidFill>
                  <a:schemeClr val="tx1"/>
                </a:solidFill>
              </a:rPr>
              <a:t>속성값 조절</a:t>
            </a:r>
            <a:r>
              <a:rPr lang="en-US" altLang="ko-KR" sz="1100">
                <a:solidFill>
                  <a:schemeClr val="tx1"/>
                </a:solidFill>
              </a:rPr>
              <a:t>&lt;/h1&gt;</a:t>
            </a:r>
          </a:p>
          <a:p>
            <a:r>
              <a:rPr lang="en-US" altLang="ko-KR" sz="1100">
                <a:solidFill>
                  <a:schemeClr val="tx1"/>
                </a:solidFill>
              </a:rPr>
              <a:t>	&lt;div&gt;</a:t>
            </a:r>
            <a:r>
              <a:rPr lang="ko-KR" altLang="en-US" sz="1100">
                <a:solidFill>
                  <a:schemeClr val="tx1"/>
                </a:solidFill>
              </a:rPr>
              <a:t>아무런 </a:t>
            </a:r>
            <a:r>
              <a:rPr lang="en-US" altLang="ko-KR" sz="1100">
                <a:solidFill>
                  <a:schemeClr val="tx1"/>
                </a:solidFill>
              </a:rPr>
              <a:t>margin </a:t>
            </a:r>
            <a:r>
              <a:rPr lang="ko-KR" altLang="en-US" sz="1100">
                <a:solidFill>
                  <a:schemeClr val="tx1"/>
                </a:solidFill>
              </a:rPr>
              <a:t>속성값도 설정하지 않은 요소입니다</a:t>
            </a:r>
            <a:r>
              <a:rPr lang="en-US" altLang="ko-KR" sz="1100">
                <a:solidFill>
                  <a:schemeClr val="tx1"/>
                </a:solidFill>
              </a:rPr>
              <a:t>.&lt;/div&gt;&lt;br&gt;</a:t>
            </a:r>
          </a:p>
          <a:p>
            <a:r>
              <a:rPr lang="en-US" altLang="ko-KR" sz="1100">
                <a:solidFill>
                  <a:schemeClr val="tx1"/>
                </a:solidFill>
              </a:rPr>
              <a:t>	&lt;div class="parent"&gt;left-margin </a:t>
            </a:r>
            <a:r>
              <a:rPr lang="ko-KR" altLang="en-US" sz="1100">
                <a:solidFill>
                  <a:schemeClr val="tx1"/>
                </a:solidFill>
              </a:rPr>
              <a:t>속성값을 </a:t>
            </a:r>
            <a:r>
              <a:rPr lang="en-US" altLang="ko-KR" sz="1100">
                <a:solidFill>
                  <a:schemeClr val="tx1"/>
                </a:solidFill>
              </a:rPr>
              <a:t>100px</a:t>
            </a:r>
            <a:r>
              <a:rPr lang="ko-KR" altLang="en-US" sz="1100">
                <a:solidFill>
                  <a:schemeClr val="tx1"/>
                </a:solidFill>
              </a:rPr>
              <a:t>로 설정한 요소입니다</a:t>
            </a:r>
            <a:r>
              <a:rPr lang="en-US" altLang="ko-KR" sz="1100">
                <a:solidFill>
                  <a:schemeClr val="tx1"/>
                </a:solidFill>
              </a:rPr>
              <a:t>.</a:t>
            </a:r>
          </a:p>
          <a:p>
            <a:r>
              <a:rPr lang="en-US" altLang="ko-KR" sz="1100">
                <a:solidFill>
                  <a:schemeClr val="tx1"/>
                </a:solidFill>
              </a:rPr>
              <a:t>		&lt;div class="child"&gt;left-margin </a:t>
            </a:r>
            <a:r>
              <a:rPr lang="ko-KR" altLang="en-US" sz="1100">
                <a:solidFill>
                  <a:schemeClr val="tx1"/>
                </a:solidFill>
              </a:rPr>
              <a:t>속성값을 </a:t>
            </a:r>
            <a:r>
              <a:rPr lang="en-US" altLang="ko-KR" sz="1100">
                <a:solidFill>
                  <a:schemeClr val="tx1"/>
                </a:solidFill>
              </a:rPr>
              <a:t>inherit</a:t>
            </a:r>
            <a:r>
              <a:rPr lang="ko-KR" altLang="en-US" sz="1100">
                <a:solidFill>
                  <a:schemeClr val="tx1"/>
                </a:solidFill>
              </a:rPr>
              <a:t>로 설정한 요소입니다</a:t>
            </a:r>
            <a:r>
              <a:rPr lang="en-US" altLang="ko-KR" sz="1100">
                <a:solidFill>
                  <a:schemeClr val="tx1"/>
                </a:solidFill>
              </a:rPr>
              <a:t>.&lt;/div&gt;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a:solidFill>
                  <a:schemeClr val="tx1"/>
                </a:solidFill>
              </a:rPr>
              <a:t>margin </a:t>
            </a:r>
            <a:r>
              <a:rPr lang="ko-KR" altLang="en-US" sz="1200">
                <a:solidFill>
                  <a:schemeClr val="tx1"/>
                </a:solidFill>
              </a:rPr>
              <a:t>속성값을 </a:t>
            </a:r>
            <a:r>
              <a:rPr lang="en-US" altLang="ko-KR" sz="1200">
                <a:solidFill>
                  <a:schemeClr val="tx1"/>
                </a:solidFill>
              </a:rPr>
              <a:t>inherit</a:t>
            </a:r>
            <a:r>
              <a:rPr lang="ko-KR" altLang="en-US" sz="1200">
                <a:solidFill>
                  <a:schemeClr val="tx1"/>
                </a:solidFill>
              </a:rPr>
              <a:t>로 설정하면</a:t>
            </a:r>
            <a:r>
              <a:rPr lang="en-US" altLang="ko-KR" sz="1200">
                <a:solidFill>
                  <a:schemeClr val="tx1"/>
                </a:solidFill>
              </a:rPr>
              <a:t>, </a:t>
            </a:r>
            <a:r>
              <a:rPr lang="ko-KR" altLang="en-US" sz="1200">
                <a:solidFill>
                  <a:schemeClr val="tx1"/>
                </a:solidFill>
              </a:rPr>
              <a:t>부모</a:t>
            </a:r>
            <a:r>
              <a:rPr lang="en-US" altLang="ko-KR" sz="1200">
                <a:solidFill>
                  <a:schemeClr val="tx1"/>
                </a:solidFill>
              </a:rPr>
              <a:t>(parent) </a:t>
            </a:r>
            <a:r>
              <a:rPr lang="ko-KR" altLang="en-US" sz="1200">
                <a:solidFill>
                  <a:schemeClr val="tx1"/>
                </a:solidFill>
              </a:rPr>
              <a:t>요소의 </a:t>
            </a:r>
            <a:r>
              <a:rPr lang="en-US" altLang="ko-KR" sz="1200">
                <a:solidFill>
                  <a:schemeClr val="tx1"/>
                </a:solidFill>
              </a:rPr>
              <a:t>margin </a:t>
            </a:r>
            <a:r>
              <a:rPr lang="ko-KR" altLang="en-US" sz="1200">
                <a:solidFill>
                  <a:schemeClr val="tx1"/>
                </a:solidFill>
              </a:rPr>
              <a:t>속성값을 그대로 물려받습니다</a:t>
            </a:r>
            <a:r>
              <a:rPr lang="en-US" altLang="ko-KR" sz="1200">
                <a:solidFill>
                  <a:schemeClr val="tx1"/>
                </a:solidFill>
              </a:rPr>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148</a:t>
            </a:fld>
            <a:endParaRPr lang="ko-KR" altLang="en-US" dirty="0"/>
          </a:p>
        </p:txBody>
      </p:sp>
    </p:spTree>
    <p:extLst>
      <p:ext uri="{BB962C8B-B14F-4D97-AF65-F5344CB8AC3E}">
        <p14:creationId xmlns:p14="http://schemas.microsoft.com/office/powerpoint/2010/main" val="10863733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margin(</a:t>
            </a:r>
            <a:r>
              <a:rPr lang="ko-KR" altLang="en-US" sz="3200" dirty="0"/>
              <a:t>축약표현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Margin&lt;/title&gt;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background-color: #7FFFD4;</a:t>
            </a:r>
          </a:p>
          <a:p>
            <a:r>
              <a:rPr lang="en-US" altLang="ko-KR" sz="1100">
                <a:solidFill>
                  <a:schemeClr val="tx1"/>
                </a:solidFill>
              </a:rPr>
              <a:t>			border: 2px solid teal;</a:t>
            </a:r>
          </a:p>
          <a:p>
            <a:r>
              <a:rPr lang="en-US" altLang="ko-KR" sz="1100">
                <a:solidFill>
                  <a:schemeClr val="tx1"/>
                </a:solidFill>
              </a:rPr>
              <a:t>		}</a:t>
            </a:r>
          </a:p>
          <a:p>
            <a:r>
              <a:rPr lang="en-US" altLang="ko-KR" sz="1100">
                <a:solidFill>
                  <a:schemeClr val="tx1"/>
                </a:solidFill>
              </a:rPr>
              <a:t>		div.parent {</a:t>
            </a:r>
          </a:p>
          <a:p>
            <a:r>
              <a:rPr lang="en-US" altLang="ko-KR" sz="1100">
                <a:solidFill>
                  <a:schemeClr val="tx1"/>
                </a:solidFill>
              </a:rPr>
              <a:t>			height: 100px;</a:t>
            </a:r>
          </a:p>
          <a:p>
            <a:r>
              <a:rPr lang="en-US" altLang="ko-KR" sz="1100">
                <a:solidFill>
                  <a:schemeClr val="tx1"/>
                </a:solidFill>
              </a:rPr>
              <a:t>			margin-left: 100px;</a:t>
            </a:r>
          </a:p>
          <a:p>
            <a:r>
              <a:rPr lang="en-US" altLang="ko-KR" sz="1100">
                <a:solidFill>
                  <a:schemeClr val="tx1"/>
                </a:solidFill>
              </a:rPr>
              <a:t>		}</a:t>
            </a:r>
          </a:p>
          <a:p>
            <a:r>
              <a:rPr lang="en-US" altLang="ko-KR" sz="1100">
                <a:solidFill>
                  <a:schemeClr val="tx1"/>
                </a:solidFill>
              </a:rPr>
              <a:t>		div.child {</a:t>
            </a:r>
          </a:p>
          <a:p>
            <a:r>
              <a:rPr lang="en-US" altLang="ko-KR" sz="1100">
                <a:solidFill>
                  <a:schemeClr val="tx1"/>
                </a:solidFill>
              </a:rPr>
              <a:t>			background-color: #FFF8DC;</a:t>
            </a:r>
          </a:p>
          <a:p>
            <a:r>
              <a:rPr lang="en-US" altLang="ko-KR" sz="1100">
                <a:solidFill>
                  <a:schemeClr val="tx1"/>
                </a:solidFill>
              </a:rPr>
              <a:t>			margin-left: inherit;</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&lt;h1&gt;margin </a:t>
            </a:r>
            <a:r>
              <a:rPr lang="ko-KR" altLang="en-US" sz="1100">
                <a:solidFill>
                  <a:schemeClr val="tx1"/>
                </a:solidFill>
              </a:rPr>
              <a:t>속성값 조절</a:t>
            </a:r>
            <a:r>
              <a:rPr lang="en-US" altLang="ko-KR" sz="1100">
                <a:solidFill>
                  <a:schemeClr val="tx1"/>
                </a:solidFill>
              </a:rPr>
              <a:t>&lt;/h1&gt;</a:t>
            </a:r>
          </a:p>
          <a:p>
            <a:r>
              <a:rPr lang="en-US" altLang="ko-KR" sz="1100">
                <a:solidFill>
                  <a:schemeClr val="tx1"/>
                </a:solidFill>
              </a:rPr>
              <a:t>	&lt;div&gt;</a:t>
            </a:r>
            <a:r>
              <a:rPr lang="ko-KR" altLang="en-US" sz="1100">
                <a:solidFill>
                  <a:schemeClr val="tx1"/>
                </a:solidFill>
              </a:rPr>
              <a:t>아무런 </a:t>
            </a:r>
            <a:r>
              <a:rPr lang="en-US" altLang="ko-KR" sz="1100">
                <a:solidFill>
                  <a:schemeClr val="tx1"/>
                </a:solidFill>
              </a:rPr>
              <a:t>margin </a:t>
            </a:r>
            <a:r>
              <a:rPr lang="ko-KR" altLang="en-US" sz="1100">
                <a:solidFill>
                  <a:schemeClr val="tx1"/>
                </a:solidFill>
              </a:rPr>
              <a:t>속성값도 설정하지 않은 요소입니다</a:t>
            </a:r>
            <a:r>
              <a:rPr lang="en-US" altLang="ko-KR" sz="1100">
                <a:solidFill>
                  <a:schemeClr val="tx1"/>
                </a:solidFill>
              </a:rPr>
              <a:t>.&lt;/div&gt;&lt;br&gt;</a:t>
            </a:r>
          </a:p>
          <a:p>
            <a:r>
              <a:rPr lang="en-US" altLang="ko-KR" sz="1100">
                <a:solidFill>
                  <a:schemeClr val="tx1"/>
                </a:solidFill>
              </a:rPr>
              <a:t>	&lt;div class="parent"&gt;left-margin </a:t>
            </a:r>
            <a:r>
              <a:rPr lang="ko-KR" altLang="en-US" sz="1100">
                <a:solidFill>
                  <a:schemeClr val="tx1"/>
                </a:solidFill>
              </a:rPr>
              <a:t>속성값을 </a:t>
            </a:r>
            <a:r>
              <a:rPr lang="en-US" altLang="ko-KR" sz="1100">
                <a:solidFill>
                  <a:schemeClr val="tx1"/>
                </a:solidFill>
              </a:rPr>
              <a:t>100px</a:t>
            </a:r>
            <a:r>
              <a:rPr lang="ko-KR" altLang="en-US" sz="1100">
                <a:solidFill>
                  <a:schemeClr val="tx1"/>
                </a:solidFill>
              </a:rPr>
              <a:t>로 설정한 요소입니다</a:t>
            </a:r>
            <a:r>
              <a:rPr lang="en-US" altLang="ko-KR" sz="1100">
                <a:solidFill>
                  <a:schemeClr val="tx1"/>
                </a:solidFill>
              </a:rPr>
              <a:t>.</a:t>
            </a:r>
          </a:p>
          <a:p>
            <a:r>
              <a:rPr lang="en-US" altLang="ko-KR" sz="1100">
                <a:solidFill>
                  <a:schemeClr val="tx1"/>
                </a:solidFill>
              </a:rPr>
              <a:t>		&lt;div class="child"&gt;left-margin </a:t>
            </a:r>
            <a:r>
              <a:rPr lang="ko-KR" altLang="en-US" sz="1100">
                <a:solidFill>
                  <a:schemeClr val="tx1"/>
                </a:solidFill>
              </a:rPr>
              <a:t>속성값을 </a:t>
            </a:r>
            <a:r>
              <a:rPr lang="en-US" altLang="ko-KR" sz="1100">
                <a:solidFill>
                  <a:schemeClr val="tx1"/>
                </a:solidFill>
              </a:rPr>
              <a:t>inherit</a:t>
            </a:r>
            <a:r>
              <a:rPr lang="ko-KR" altLang="en-US" sz="1100">
                <a:solidFill>
                  <a:schemeClr val="tx1"/>
                </a:solidFill>
              </a:rPr>
              <a:t>로 설정한 요소입니다</a:t>
            </a:r>
            <a:r>
              <a:rPr lang="en-US" altLang="ko-KR" sz="1100">
                <a:solidFill>
                  <a:schemeClr val="tx1"/>
                </a:solidFill>
              </a:rPr>
              <a:t>.&lt;/div&gt;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4</a:t>
            </a:r>
            <a:r>
              <a:rPr lang="ko-KR" altLang="en-US" sz="1200" dirty="0">
                <a:solidFill>
                  <a:schemeClr val="tx1"/>
                </a:solidFill>
              </a:rPr>
              <a:t>개의 </a:t>
            </a:r>
            <a:r>
              <a:rPr lang="en-US" altLang="ko-KR" sz="1200" dirty="0">
                <a:solidFill>
                  <a:schemeClr val="tx1"/>
                </a:solidFill>
              </a:rPr>
              <a:t>margin </a:t>
            </a:r>
            <a:r>
              <a:rPr lang="ko-KR" altLang="en-US" sz="1200" dirty="0">
                <a:solidFill>
                  <a:schemeClr val="tx1"/>
                </a:solidFill>
              </a:rPr>
              <a:t>속성값을 가질 때는 </a:t>
            </a:r>
            <a:r>
              <a:rPr lang="en-US" altLang="ko-KR" sz="1200" dirty="0">
                <a:solidFill>
                  <a:schemeClr val="tx1"/>
                </a:solidFill>
              </a:rPr>
              <a:t>top, right, bottom, left </a:t>
            </a:r>
            <a:r>
              <a:rPr lang="ko-KR" altLang="en-US" sz="1200" dirty="0">
                <a:solidFill>
                  <a:schemeClr val="tx1"/>
                </a:solidFill>
              </a:rPr>
              <a:t>순으로 설정합니다</a:t>
            </a:r>
            <a:r>
              <a:rPr lang="en-US" altLang="ko-KR" sz="1200" dirty="0">
                <a:solidFill>
                  <a:schemeClr val="tx1"/>
                </a:solidFill>
              </a:rPr>
              <a:t>. ex) margin: 10px 20px 30px 40px;</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margin-top: 10px; 		margin-right: 20px;</a:t>
            </a:r>
          </a:p>
          <a:p>
            <a:r>
              <a:rPr lang="en-US" altLang="ko-KR" sz="1200" dirty="0">
                <a:solidFill>
                  <a:schemeClr val="tx1"/>
                </a:solidFill>
              </a:rPr>
              <a:t>margin-bottom: 30px;		margin-left: 40px;</a:t>
            </a:r>
          </a:p>
          <a:p>
            <a:r>
              <a:rPr lang="en-US" altLang="ko-KR" sz="1200" dirty="0">
                <a:solidFill>
                  <a:schemeClr val="tx1"/>
                </a:solidFill>
              </a:rPr>
              <a:t> </a:t>
            </a:r>
          </a:p>
          <a:p>
            <a:r>
              <a:rPr lang="en-US" altLang="ko-KR" sz="1200" dirty="0">
                <a:solidFill>
                  <a:schemeClr val="tx1"/>
                </a:solidFill>
              </a:rPr>
              <a:t>3</a:t>
            </a:r>
            <a:r>
              <a:rPr lang="ko-KR" altLang="en-US" sz="1200" dirty="0">
                <a:solidFill>
                  <a:schemeClr val="tx1"/>
                </a:solidFill>
              </a:rPr>
              <a:t>개의 </a:t>
            </a:r>
            <a:r>
              <a:rPr lang="en-US" altLang="ko-KR" sz="1200" dirty="0">
                <a:solidFill>
                  <a:schemeClr val="tx1"/>
                </a:solidFill>
              </a:rPr>
              <a:t>margin </a:t>
            </a:r>
            <a:r>
              <a:rPr lang="ko-KR" altLang="en-US" sz="1200" dirty="0">
                <a:solidFill>
                  <a:schemeClr val="tx1"/>
                </a:solidFill>
              </a:rPr>
              <a:t>속성값을 가질 때는 </a:t>
            </a:r>
            <a:r>
              <a:rPr lang="en-US" altLang="ko-KR" sz="1200" dirty="0">
                <a:solidFill>
                  <a:schemeClr val="tx1"/>
                </a:solidFill>
              </a:rPr>
              <a:t>top, right</a:t>
            </a:r>
            <a:r>
              <a:rPr lang="ko-KR" altLang="en-US" sz="1200" dirty="0">
                <a:solidFill>
                  <a:schemeClr val="tx1"/>
                </a:solidFill>
              </a:rPr>
              <a:t>와 </a:t>
            </a:r>
            <a:r>
              <a:rPr lang="en-US" altLang="ko-KR" sz="1200" dirty="0">
                <a:solidFill>
                  <a:schemeClr val="tx1"/>
                </a:solidFill>
              </a:rPr>
              <a:t>left, bottom </a:t>
            </a:r>
            <a:r>
              <a:rPr lang="ko-KR" altLang="en-US" sz="1200" dirty="0">
                <a:solidFill>
                  <a:schemeClr val="tx1"/>
                </a:solidFill>
              </a:rPr>
              <a:t>순으로 설정합니다</a:t>
            </a:r>
            <a:r>
              <a:rPr lang="en-US" altLang="ko-KR" sz="1200" dirty="0">
                <a:solidFill>
                  <a:schemeClr val="tx1"/>
                </a:solidFill>
              </a:rPr>
              <a:t>. ex) margin: 10px 20px 30px;</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margin-top: 10px;		margin-right: 20px;</a:t>
            </a:r>
          </a:p>
          <a:p>
            <a:r>
              <a:rPr lang="en-US" altLang="ko-KR" sz="1200" dirty="0">
                <a:solidFill>
                  <a:schemeClr val="tx1"/>
                </a:solidFill>
              </a:rPr>
              <a:t>margin-bottom: 30px;		margin-left: 20px;</a:t>
            </a:r>
          </a:p>
          <a:p>
            <a:r>
              <a:rPr lang="en-US" altLang="ko-KR" sz="1200" dirty="0">
                <a:solidFill>
                  <a:schemeClr val="tx1"/>
                </a:solidFill>
              </a:rPr>
              <a:t> </a:t>
            </a:r>
          </a:p>
          <a:p>
            <a:r>
              <a:rPr lang="en-US" altLang="ko-KR" sz="1200" dirty="0">
                <a:solidFill>
                  <a:schemeClr val="tx1"/>
                </a:solidFill>
              </a:rPr>
              <a:t>2</a:t>
            </a:r>
            <a:r>
              <a:rPr lang="ko-KR" altLang="en-US" sz="1200" dirty="0">
                <a:solidFill>
                  <a:schemeClr val="tx1"/>
                </a:solidFill>
              </a:rPr>
              <a:t>개의 </a:t>
            </a:r>
            <a:r>
              <a:rPr lang="en-US" altLang="ko-KR" sz="1200" dirty="0">
                <a:solidFill>
                  <a:schemeClr val="tx1"/>
                </a:solidFill>
              </a:rPr>
              <a:t>margin </a:t>
            </a:r>
            <a:r>
              <a:rPr lang="ko-KR" altLang="en-US" sz="1200" dirty="0">
                <a:solidFill>
                  <a:schemeClr val="tx1"/>
                </a:solidFill>
              </a:rPr>
              <a:t>속성값을 가질 때는 </a:t>
            </a:r>
            <a:r>
              <a:rPr lang="en-US" altLang="ko-KR" sz="1200" dirty="0">
                <a:solidFill>
                  <a:schemeClr val="tx1"/>
                </a:solidFill>
              </a:rPr>
              <a:t>top</a:t>
            </a:r>
            <a:r>
              <a:rPr lang="ko-KR" altLang="en-US" sz="1200" dirty="0">
                <a:solidFill>
                  <a:schemeClr val="tx1"/>
                </a:solidFill>
              </a:rPr>
              <a:t>과 </a:t>
            </a:r>
            <a:r>
              <a:rPr lang="en-US" altLang="ko-KR" sz="1200" dirty="0">
                <a:solidFill>
                  <a:schemeClr val="tx1"/>
                </a:solidFill>
              </a:rPr>
              <a:t>bottom, right</a:t>
            </a:r>
            <a:r>
              <a:rPr lang="ko-KR" altLang="en-US" sz="1200" dirty="0">
                <a:solidFill>
                  <a:schemeClr val="tx1"/>
                </a:solidFill>
              </a:rPr>
              <a:t>와 </a:t>
            </a:r>
            <a:r>
              <a:rPr lang="en-US" altLang="ko-KR" sz="1200" dirty="0">
                <a:solidFill>
                  <a:schemeClr val="tx1"/>
                </a:solidFill>
              </a:rPr>
              <a:t>left </a:t>
            </a:r>
            <a:r>
              <a:rPr lang="ko-KR" altLang="en-US" sz="1200" dirty="0">
                <a:solidFill>
                  <a:schemeClr val="tx1"/>
                </a:solidFill>
              </a:rPr>
              <a:t>순으로 설정합니다</a:t>
            </a:r>
            <a:r>
              <a:rPr lang="en-US" altLang="ko-KR" sz="1200" dirty="0">
                <a:solidFill>
                  <a:schemeClr val="tx1"/>
                </a:solidFill>
              </a:rPr>
              <a:t>. ex) margin: 10px 20px;</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margin-top: 10px;		margin-right: 20px;</a:t>
            </a:r>
          </a:p>
          <a:p>
            <a:r>
              <a:rPr lang="en-US" altLang="ko-KR" sz="1200" dirty="0">
                <a:solidFill>
                  <a:schemeClr val="tx1"/>
                </a:solidFill>
              </a:rPr>
              <a:t>margin-bottom: 10px;		margin-left: 20px;</a:t>
            </a:r>
          </a:p>
          <a:p>
            <a:r>
              <a:rPr lang="en-US" altLang="ko-KR" sz="1200" dirty="0">
                <a:solidFill>
                  <a:schemeClr val="tx1"/>
                </a:solidFill>
              </a:rPr>
              <a:t> </a:t>
            </a:r>
          </a:p>
          <a:p>
            <a:r>
              <a:rPr lang="en-US" altLang="ko-KR" sz="1200" dirty="0">
                <a:solidFill>
                  <a:schemeClr val="tx1"/>
                </a:solidFill>
              </a:rPr>
              <a:t>1</a:t>
            </a:r>
            <a:r>
              <a:rPr lang="ko-KR" altLang="en-US" sz="1200" dirty="0">
                <a:solidFill>
                  <a:schemeClr val="tx1"/>
                </a:solidFill>
              </a:rPr>
              <a:t>개의 </a:t>
            </a:r>
            <a:r>
              <a:rPr lang="en-US" altLang="ko-KR" sz="1200" dirty="0">
                <a:solidFill>
                  <a:schemeClr val="tx1"/>
                </a:solidFill>
              </a:rPr>
              <a:t>margin </a:t>
            </a:r>
            <a:r>
              <a:rPr lang="ko-KR" altLang="en-US" sz="1200" dirty="0">
                <a:solidFill>
                  <a:schemeClr val="tx1"/>
                </a:solidFill>
              </a:rPr>
              <a:t>속성값을 가질 때는 모든 </a:t>
            </a:r>
            <a:r>
              <a:rPr lang="ko-KR" altLang="en-US" sz="1200" dirty="0" err="1">
                <a:solidFill>
                  <a:schemeClr val="tx1"/>
                </a:solidFill>
              </a:rPr>
              <a:t>마진값을</a:t>
            </a:r>
            <a:r>
              <a:rPr lang="ko-KR" altLang="en-US" sz="1200" dirty="0">
                <a:solidFill>
                  <a:schemeClr val="tx1"/>
                </a:solidFill>
              </a:rPr>
              <a:t> 같게 설정합니다</a:t>
            </a:r>
            <a:r>
              <a:rPr lang="en-US" altLang="ko-KR" sz="1200" dirty="0">
                <a:solidFill>
                  <a:schemeClr val="tx1"/>
                </a:solidFill>
              </a:rPr>
              <a:t>.</a:t>
            </a:r>
          </a:p>
          <a:p>
            <a:r>
              <a:rPr lang="en-US" altLang="ko-KR" sz="1200" dirty="0">
                <a:solidFill>
                  <a:schemeClr val="tx1"/>
                </a:solidFill>
              </a:rPr>
              <a:t>ex) margin: 10px;</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margin-top: 10px;		margin-right: 10px;</a:t>
            </a:r>
          </a:p>
          <a:p>
            <a:r>
              <a:rPr lang="en-US" altLang="ko-KR" sz="1200" dirty="0">
                <a:solidFill>
                  <a:schemeClr val="tx1"/>
                </a:solidFill>
              </a:rPr>
              <a:t>margin-bottom: 10px;		margin-left: 10px;</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149</a:t>
            </a:fld>
            <a:endParaRPr lang="ko-KR" altLang="en-US" dirty="0"/>
          </a:p>
        </p:txBody>
      </p:sp>
    </p:spTree>
    <p:extLst>
      <p:ext uri="{BB962C8B-B14F-4D97-AF65-F5344CB8AC3E}">
        <p14:creationId xmlns:p14="http://schemas.microsoft.com/office/powerpoint/2010/main" val="312912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주석 </a:t>
            </a:r>
            <a:r>
              <a:rPr lang="en-US" altLang="ko-KR" sz="3200" dirty="0"/>
              <a:t>(Comment)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Comments&lt;/title&gt;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&lt;h1&gt;HTML </a:t>
            </a:r>
            <a:r>
              <a:rPr lang="ko-KR" altLang="en-US" sz="1200" dirty="0">
                <a:solidFill>
                  <a:schemeClr val="tx1"/>
                </a:solidFill>
              </a:rPr>
              <a:t>주석</a:t>
            </a:r>
            <a:r>
              <a:rPr lang="en-US" altLang="ko-KR" sz="1200" dirty="0">
                <a:solidFill>
                  <a:schemeClr val="tx1"/>
                </a:solidFill>
              </a:rPr>
              <a:t>&lt;/h1&gt;</a:t>
            </a:r>
          </a:p>
          <a:p>
            <a:r>
              <a:rPr lang="en-US" altLang="ko-KR" sz="1200" dirty="0">
                <a:solidFill>
                  <a:schemeClr val="tx1"/>
                </a:solidFill>
              </a:rPr>
              <a:t>	&lt;!-- </a:t>
            </a:r>
            <a:r>
              <a:rPr lang="ko-KR" altLang="en-US" sz="1200" dirty="0">
                <a:solidFill>
                  <a:schemeClr val="tx1"/>
                </a:solidFill>
              </a:rPr>
              <a:t>작성자 </a:t>
            </a:r>
            <a:r>
              <a:rPr lang="en-US" altLang="ko-KR" sz="1200" dirty="0">
                <a:solidFill>
                  <a:schemeClr val="tx1"/>
                </a:solidFill>
              </a:rPr>
              <a:t>: </a:t>
            </a:r>
            <a:r>
              <a:rPr lang="ko-KR" altLang="en-US" sz="1200" dirty="0">
                <a:solidFill>
                  <a:schemeClr val="tx1"/>
                </a:solidFill>
              </a:rPr>
              <a:t>홍길동 </a:t>
            </a:r>
            <a:r>
              <a:rPr lang="en-US" altLang="ko-KR" sz="1200" dirty="0">
                <a:solidFill>
                  <a:schemeClr val="tx1"/>
                </a:solidFill>
              </a:rPr>
              <a:t>--&gt;</a:t>
            </a:r>
          </a:p>
          <a:p>
            <a:r>
              <a:rPr lang="en-US" altLang="ko-KR" sz="1200" dirty="0">
                <a:solidFill>
                  <a:schemeClr val="tx1"/>
                </a:solidFill>
              </a:rPr>
              <a:t>	&lt;p&gt;</a:t>
            </a:r>
            <a:r>
              <a:rPr lang="ko-KR" altLang="en-US" sz="1200" dirty="0">
                <a:solidFill>
                  <a:schemeClr val="tx1"/>
                </a:solidFill>
              </a:rPr>
              <a:t>이 부분은 조금 어려운 코드입니다</a:t>
            </a:r>
            <a:r>
              <a:rPr lang="en-US" altLang="ko-KR" sz="1200" dirty="0">
                <a:solidFill>
                  <a:schemeClr val="tx1"/>
                </a:solidFill>
              </a:rPr>
              <a:t>.&lt;/p&gt;</a:t>
            </a:r>
          </a:p>
          <a:p>
            <a:r>
              <a:rPr lang="en-US" altLang="ko-KR" sz="1200" dirty="0">
                <a:solidFill>
                  <a:schemeClr val="tx1"/>
                </a:solidFill>
              </a:rPr>
              <a:t>	&lt;!-- </a:t>
            </a:r>
          </a:p>
          <a:p>
            <a:r>
              <a:rPr lang="en-US" altLang="ko-KR" sz="1200" dirty="0">
                <a:solidFill>
                  <a:schemeClr val="tx1"/>
                </a:solidFill>
              </a:rPr>
              <a:t>	</a:t>
            </a:r>
            <a:r>
              <a:rPr lang="ko-KR" altLang="en-US" sz="1200" dirty="0">
                <a:solidFill>
                  <a:schemeClr val="tx1"/>
                </a:solidFill>
              </a:rPr>
              <a:t>위와 같이 어려운 코드의 이해를 돕기 위해서 개발자가 적어 놓은 설명입니다</a:t>
            </a:r>
            <a:r>
              <a:rPr lang="en-US" altLang="ko-KR" sz="1200" dirty="0">
                <a:solidFill>
                  <a:schemeClr val="tx1"/>
                </a:solidFill>
              </a:rPr>
              <a:t>.</a:t>
            </a:r>
          </a:p>
          <a:p>
            <a:r>
              <a:rPr lang="en-US" altLang="ko-KR" sz="1200" dirty="0">
                <a:solidFill>
                  <a:schemeClr val="tx1"/>
                </a:solidFill>
              </a:rPr>
              <a:t>	--&gt;</a:t>
            </a:r>
          </a:p>
          <a:p>
            <a:endParaRPr lang="en-US" altLang="ko-KR" sz="1200" dirty="0">
              <a:solidFill>
                <a:schemeClr val="tx1"/>
              </a:solidFill>
            </a:endParaRPr>
          </a:p>
          <a:p>
            <a:r>
              <a:rPr lang="ko-KR" altLang="en-US" sz="1200" dirty="0">
                <a:solidFill>
                  <a:schemeClr val="tx1"/>
                </a:solidFill>
              </a:rPr>
              <a:t>	</a:t>
            </a:r>
            <a:r>
              <a:rPr lang="en-US" altLang="ko-KR" sz="1200" dirty="0">
                <a:solidFill>
                  <a:schemeClr val="tx1"/>
                </a:solidFill>
              </a:rPr>
              <a:t>&lt;h1&gt;HTML </a:t>
            </a:r>
            <a:r>
              <a:rPr lang="ko-KR" altLang="en-US" sz="1200" dirty="0">
                <a:solidFill>
                  <a:schemeClr val="tx1"/>
                </a:solidFill>
              </a:rPr>
              <a:t>중첩 주석</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이 부분은 조금 어려운 코드입니다</a:t>
            </a:r>
            <a:r>
              <a:rPr lang="en-US" altLang="ko-KR" sz="1200" dirty="0">
                <a:solidFill>
                  <a:schemeClr val="tx1"/>
                </a:solidFill>
              </a:rPr>
              <a:t>.&lt;/p&gt;</a:t>
            </a:r>
          </a:p>
          <a:p>
            <a:r>
              <a:rPr lang="en-US" altLang="ko-KR" sz="1200" dirty="0">
                <a:solidFill>
                  <a:schemeClr val="tx1"/>
                </a:solidFill>
              </a:rPr>
              <a:t>	&lt;!-- </a:t>
            </a:r>
          </a:p>
          <a:p>
            <a:r>
              <a:rPr lang="en-US" altLang="ko-KR" sz="1200" dirty="0">
                <a:solidFill>
                  <a:schemeClr val="tx1"/>
                </a:solidFill>
              </a:rPr>
              <a:t>		&lt;!-- </a:t>
            </a:r>
            <a:r>
              <a:rPr lang="ko-KR" altLang="en-US" sz="1200" dirty="0">
                <a:solidFill>
                  <a:schemeClr val="tx1"/>
                </a:solidFill>
              </a:rPr>
              <a:t>주석 안에 또 다른 주석을 삽입했습니다</a:t>
            </a:r>
            <a:r>
              <a:rPr lang="en-US" altLang="ko-KR" sz="1200" dirty="0">
                <a:solidFill>
                  <a:schemeClr val="tx1"/>
                </a:solidFill>
              </a:rPr>
              <a:t>. --&gt;</a:t>
            </a:r>
          </a:p>
          <a:p>
            <a:r>
              <a:rPr lang="en-US" altLang="ko-KR" sz="1200" dirty="0">
                <a:solidFill>
                  <a:schemeClr val="tx1"/>
                </a:solidFill>
              </a:rPr>
              <a:t>		</a:t>
            </a:r>
            <a:r>
              <a:rPr lang="ko-KR" altLang="en-US" sz="1200" dirty="0">
                <a:solidFill>
                  <a:schemeClr val="tx1"/>
                </a:solidFill>
              </a:rPr>
              <a:t>위와 같이 어려운 코드의 이해를 돕기 위해서 개발자가 적어 놓은 설명입니다</a:t>
            </a:r>
            <a:r>
              <a:rPr lang="en-US" altLang="ko-KR" sz="1200" dirty="0">
                <a:solidFill>
                  <a:schemeClr val="tx1"/>
                </a:solidFill>
              </a:rPr>
              <a:t>.</a:t>
            </a:r>
          </a:p>
          <a:p>
            <a:r>
              <a:rPr lang="en-US" altLang="ko-KR" sz="1200" dirty="0">
                <a:solidFill>
                  <a:schemeClr val="tx1"/>
                </a:solidFill>
              </a:rPr>
              <a:t>	--&gt;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주석</a:t>
            </a:r>
            <a:r>
              <a:rPr lang="en-US" altLang="ko-KR" sz="1200" b="1" dirty="0">
                <a:solidFill>
                  <a:schemeClr val="tx1"/>
                </a:solidFill>
              </a:rPr>
              <a:t>(Comment)</a:t>
            </a:r>
          </a:p>
          <a:p>
            <a:r>
              <a:rPr lang="ko-KR" altLang="en-US" sz="1200" dirty="0">
                <a:solidFill>
                  <a:schemeClr val="tx1"/>
                </a:solidFill>
              </a:rPr>
              <a:t>주석</a:t>
            </a:r>
            <a:r>
              <a:rPr lang="en-US" altLang="ko-KR" sz="1200" dirty="0">
                <a:solidFill>
                  <a:schemeClr val="tx1"/>
                </a:solidFill>
              </a:rPr>
              <a:t>(comment)</a:t>
            </a:r>
            <a:r>
              <a:rPr lang="ko-KR" altLang="en-US" sz="1200" dirty="0">
                <a:solidFill>
                  <a:schemeClr val="tx1"/>
                </a:solidFill>
              </a:rPr>
              <a:t>이란 개발자가 작성한 해당 코드에 대한 이해를 돕는 설명이나 디버깅을 위해 작성한 구문을 의미합니다</a:t>
            </a:r>
            <a:r>
              <a:rPr lang="en-US" altLang="ko-KR" sz="1200" dirty="0">
                <a:solidFill>
                  <a:schemeClr val="tx1"/>
                </a:solidFill>
              </a:rPr>
              <a:t>.</a:t>
            </a:r>
          </a:p>
          <a:p>
            <a:r>
              <a:rPr lang="ko-KR" altLang="en-US" sz="1200" dirty="0">
                <a:solidFill>
                  <a:schemeClr val="tx1"/>
                </a:solidFill>
              </a:rPr>
              <a:t>이러한 주석은 다른 </a:t>
            </a:r>
            <a:r>
              <a:rPr lang="en-US" altLang="ko-KR" sz="1200" dirty="0">
                <a:solidFill>
                  <a:schemeClr val="tx1"/>
                </a:solidFill>
              </a:rPr>
              <a:t>HTML </a:t>
            </a:r>
            <a:r>
              <a:rPr lang="ko-KR" altLang="en-US" sz="1200" dirty="0">
                <a:solidFill>
                  <a:schemeClr val="tx1"/>
                </a:solidFill>
              </a:rPr>
              <a:t>코드와는 달리 웹 브라우저에 의해 표현되지 않습니다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a:t>
            </a:r>
            <a:r>
              <a:rPr lang="ko-KR" altLang="en-US" sz="1200" dirty="0">
                <a:solidFill>
                  <a:schemeClr val="tx1"/>
                </a:solidFill>
              </a:rPr>
              <a:t>에서 주석을 표현하는 방법은 다음과 같습니다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a:t>
            </a:r>
          </a:p>
          <a:p>
            <a:r>
              <a:rPr lang="en-US" altLang="ko-KR" sz="1200" i="1" dirty="0">
                <a:solidFill>
                  <a:schemeClr val="tx1"/>
                </a:solidFill>
              </a:rPr>
              <a:t>&lt;!-- </a:t>
            </a:r>
            <a:r>
              <a:rPr lang="ko-KR" altLang="en-US" sz="1200" i="1" dirty="0">
                <a:solidFill>
                  <a:schemeClr val="tx1"/>
                </a:solidFill>
              </a:rPr>
              <a:t>주석내용 </a:t>
            </a:r>
            <a:r>
              <a:rPr lang="en-US" altLang="ko-KR" sz="1200" i="1" dirty="0">
                <a:solidFill>
                  <a:schemeClr val="tx1"/>
                </a:solidFill>
              </a:rPr>
              <a:t>--&gt;</a:t>
            </a:r>
            <a:endParaRPr lang="ko-KR" altLang="en-US" sz="1200" dirty="0">
              <a:solidFill>
                <a:schemeClr val="tx1"/>
              </a:solidFill>
            </a:endParaRPr>
          </a:p>
          <a:p>
            <a:endParaRPr lang="en-US" altLang="ko-KR" sz="1200" dirty="0">
              <a:solidFill>
                <a:schemeClr val="tx1"/>
              </a:solidFill>
            </a:endParaRPr>
          </a:p>
          <a:p>
            <a:r>
              <a:rPr lang="en-US" altLang="ko-KR" sz="1200" dirty="0">
                <a:solidFill>
                  <a:schemeClr val="tx1"/>
                </a:solidFill>
              </a:rPr>
              <a:t>HTML </a:t>
            </a:r>
            <a:r>
              <a:rPr lang="ko-KR" altLang="en-US" sz="1200" dirty="0">
                <a:solidFill>
                  <a:schemeClr val="tx1"/>
                </a:solidFill>
              </a:rPr>
              <a:t>주석의 시작 태그</a:t>
            </a:r>
            <a:r>
              <a:rPr lang="en-US" altLang="ko-KR" sz="1200" dirty="0">
                <a:solidFill>
                  <a:schemeClr val="tx1"/>
                </a:solidFill>
              </a:rPr>
              <a:t>(&lt;!--)</a:t>
            </a:r>
            <a:r>
              <a:rPr lang="ko-KR" altLang="en-US" sz="1200" dirty="0">
                <a:solidFill>
                  <a:schemeClr val="tx1"/>
                </a:solidFill>
              </a:rPr>
              <a:t>에는 느낌표</a:t>
            </a:r>
            <a:r>
              <a:rPr lang="en-US" altLang="ko-KR" sz="1200" dirty="0">
                <a:solidFill>
                  <a:schemeClr val="tx1"/>
                </a:solidFill>
              </a:rPr>
              <a:t>(!)</a:t>
            </a:r>
            <a:r>
              <a:rPr lang="ko-KR" altLang="en-US" sz="1200" dirty="0">
                <a:solidFill>
                  <a:schemeClr val="tx1"/>
                </a:solidFill>
              </a:rPr>
              <a:t>가 있지만 종료 태그</a:t>
            </a:r>
            <a:r>
              <a:rPr lang="en-US" altLang="ko-KR" sz="1200" dirty="0">
                <a:solidFill>
                  <a:schemeClr val="tx1"/>
                </a:solidFill>
              </a:rPr>
              <a:t>(--&gt;)</a:t>
            </a:r>
            <a:r>
              <a:rPr lang="ko-KR" altLang="en-US" sz="1200" dirty="0">
                <a:solidFill>
                  <a:schemeClr val="tx1"/>
                </a:solidFill>
              </a:rPr>
              <a:t>에는 느낌표가 없습니다</a:t>
            </a:r>
            <a:r>
              <a:rPr lang="en-US" altLang="ko-KR" sz="1200" dirty="0">
                <a:solidFill>
                  <a:schemeClr val="tx1"/>
                </a:solidFill>
              </a:rPr>
              <a:t>.</a:t>
            </a:r>
          </a:p>
          <a:p>
            <a:r>
              <a:rPr lang="ko-KR" altLang="en-US" sz="1200" dirty="0">
                <a:solidFill>
                  <a:schemeClr val="tx1"/>
                </a:solidFill>
              </a:rPr>
              <a:t>이러한 주석은 </a:t>
            </a:r>
            <a:r>
              <a:rPr lang="en-US" altLang="ko-KR" sz="1200" dirty="0">
                <a:solidFill>
                  <a:schemeClr val="tx1"/>
                </a:solidFill>
              </a:rPr>
              <a:t>HTML </a:t>
            </a:r>
            <a:r>
              <a:rPr lang="ko-KR" altLang="en-US" sz="1200" dirty="0">
                <a:solidFill>
                  <a:schemeClr val="tx1"/>
                </a:solidFill>
              </a:rPr>
              <a:t>코드의 어느 부분에서 라도 사용할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여러 줄에 걸쳐 주석을 작성해도 정확히 인식할 것입니다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코드에 삽입된 주석을 읽고 싶다면</a:t>
            </a:r>
            <a:r>
              <a:rPr lang="en-US" altLang="ko-KR" sz="1200" dirty="0">
                <a:solidFill>
                  <a:schemeClr val="tx1"/>
                </a:solidFill>
              </a:rPr>
              <a:t>, </a:t>
            </a:r>
            <a:r>
              <a:rPr lang="ko-KR" altLang="en-US" sz="1200" dirty="0">
                <a:solidFill>
                  <a:schemeClr val="tx1"/>
                </a:solidFill>
              </a:rPr>
              <a:t>웹 브라우저의 페이지 소스 보기 등을 통해서 확인할 수 있습니다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 익스플로러는 마우스 오른쪽을 누른 후 소스 보기를 통해서</a:t>
            </a:r>
            <a:r>
              <a:rPr lang="en-US" altLang="ko-KR" sz="1200" dirty="0">
                <a:solidFill>
                  <a:schemeClr val="tx1"/>
                </a:solidFill>
              </a:rPr>
              <a:t>, </a:t>
            </a:r>
            <a:r>
              <a:rPr lang="ko-KR" altLang="en-US" sz="1200" dirty="0">
                <a:solidFill>
                  <a:schemeClr val="tx1"/>
                </a:solidFill>
              </a:rPr>
              <a:t>크롬과 파이어폭스에서는 </a:t>
            </a:r>
            <a:r>
              <a:rPr lang="en-US" altLang="ko-KR" sz="1200" dirty="0">
                <a:solidFill>
                  <a:schemeClr val="tx1"/>
                </a:solidFill>
              </a:rPr>
              <a:t>F12 </a:t>
            </a:r>
            <a:r>
              <a:rPr lang="ko-KR" altLang="en-US" sz="1200" dirty="0">
                <a:solidFill>
                  <a:schemeClr val="tx1"/>
                </a:solidFill>
              </a:rPr>
              <a:t>버튼으로 </a:t>
            </a:r>
            <a:r>
              <a:rPr lang="en-US" altLang="ko-KR" sz="1200" dirty="0">
                <a:solidFill>
                  <a:schemeClr val="tx1"/>
                </a:solidFill>
              </a:rPr>
              <a:t>HTML </a:t>
            </a:r>
            <a:r>
              <a:rPr lang="ko-KR" altLang="en-US" sz="1200" dirty="0">
                <a:solidFill>
                  <a:schemeClr val="tx1"/>
                </a:solidFill>
              </a:rPr>
              <a:t>코드를 확인할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중첩 주석</a:t>
            </a:r>
          </a:p>
          <a:p>
            <a:r>
              <a:rPr lang="en-US" altLang="ko-KR" sz="1200" dirty="0">
                <a:solidFill>
                  <a:schemeClr val="tx1"/>
                </a:solidFill>
              </a:rPr>
              <a:t>HTML </a:t>
            </a:r>
            <a:r>
              <a:rPr lang="ko-KR" altLang="en-US" sz="1200" dirty="0">
                <a:solidFill>
                  <a:schemeClr val="tx1"/>
                </a:solidFill>
              </a:rPr>
              <a:t>주석은 </a:t>
            </a:r>
            <a:r>
              <a:rPr lang="en-US" altLang="ko-KR" sz="1200" dirty="0">
                <a:solidFill>
                  <a:schemeClr val="tx1"/>
                </a:solidFill>
              </a:rPr>
              <a:t>HTML </a:t>
            </a:r>
            <a:r>
              <a:rPr lang="ko-KR" altLang="en-US" sz="1200" dirty="0">
                <a:solidFill>
                  <a:schemeClr val="tx1"/>
                </a:solidFill>
              </a:rPr>
              <a:t>코드의 어느 부분에서 라도 사용할 수 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 </a:t>
            </a:r>
            <a:r>
              <a:rPr lang="ko-KR" altLang="en-US" sz="1200" dirty="0">
                <a:solidFill>
                  <a:schemeClr val="tx1"/>
                </a:solidFill>
              </a:rPr>
              <a:t>주석 안에 또 다른 주석을 작성할 수는 없습니다</a:t>
            </a:r>
            <a:r>
              <a:rPr lang="en-US" altLang="ko-KR" sz="1200" dirty="0">
                <a:solidFill>
                  <a:schemeClr val="tx1"/>
                </a:solidFill>
              </a:rPr>
              <a:t>.</a:t>
            </a:r>
          </a:p>
          <a:p>
            <a:r>
              <a:rPr lang="ko-KR" altLang="en-US" sz="1200" dirty="0">
                <a:solidFill>
                  <a:schemeClr val="tx1"/>
                </a:solidFill>
              </a:rPr>
              <a:t>위의 예제처럼 </a:t>
            </a:r>
            <a:r>
              <a:rPr lang="en-US" altLang="ko-KR" sz="1200" dirty="0">
                <a:solidFill>
                  <a:schemeClr val="tx1"/>
                </a:solidFill>
              </a:rPr>
              <a:t>HTML </a:t>
            </a:r>
            <a:r>
              <a:rPr lang="ko-KR" altLang="en-US" sz="1200" dirty="0">
                <a:solidFill>
                  <a:schemeClr val="tx1"/>
                </a:solidFill>
              </a:rPr>
              <a:t>주석 안에 또 다른 주석을 삽입하면</a:t>
            </a:r>
            <a:r>
              <a:rPr lang="en-US" altLang="ko-KR" sz="1200" dirty="0">
                <a:solidFill>
                  <a:schemeClr val="tx1"/>
                </a:solidFill>
              </a:rPr>
              <a:t>, </a:t>
            </a:r>
            <a:r>
              <a:rPr lang="ko-KR" altLang="en-US" sz="1200" dirty="0">
                <a:solidFill>
                  <a:schemeClr val="tx1"/>
                </a:solidFill>
              </a:rPr>
              <a:t>삽입한 주석의 종료 태그</a:t>
            </a:r>
            <a:r>
              <a:rPr lang="en-US" altLang="ko-KR" sz="1200" dirty="0">
                <a:solidFill>
                  <a:schemeClr val="tx1"/>
                </a:solidFill>
              </a:rPr>
              <a:t>(--&gt;)</a:t>
            </a:r>
            <a:r>
              <a:rPr lang="ko-KR" altLang="en-US" sz="1200" dirty="0">
                <a:solidFill>
                  <a:schemeClr val="tx1"/>
                </a:solidFill>
              </a:rPr>
              <a:t>를 첫 번째 주석이 자신의 종료 태그로 인식하게 됩니다</a:t>
            </a:r>
            <a:r>
              <a:rPr lang="en-US" altLang="ko-KR" sz="1200" dirty="0">
                <a:solidFill>
                  <a:schemeClr val="tx1"/>
                </a:solidFill>
              </a:rPr>
              <a:t>.</a:t>
            </a:r>
          </a:p>
          <a:p>
            <a:r>
              <a:rPr lang="ko-KR" altLang="en-US" sz="1200" dirty="0">
                <a:solidFill>
                  <a:schemeClr val="tx1"/>
                </a:solidFill>
              </a:rPr>
              <a:t>따라서 삽입한 주석의 종료 태그 다음부터 첫 번째 주석의 종료 태그까지의 모든 내용이 그대로 웹 페이지에 노출됩니다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그러므로 </a:t>
            </a:r>
            <a:r>
              <a:rPr lang="en-US" altLang="ko-KR" sz="1200" dirty="0">
                <a:solidFill>
                  <a:schemeClr val="tx1"/>
                </a:solidFill>
              </a:rPr>
              <a:t>HTML </a:t>
            </a:r>
            <a:r>
              <a:rPr lang="ko-KR" altLang="en-US" sz="1200" dirty="0">
                <a:solidFill>
                  <a:schemeClr val="tx1"/>
                </a:solidFill>
              </a:rPr>
              <a:t>주석은 절대로 중첩해서 사용해서는 안 됩니다</a:t>
            </a:r>
            <a:r>
              <a:rPr lang="en-US" altLang="ko-KR" sz="1200" dirty="0">
                <a:solidFill>
                  <a:schemeClr val="tx1"/>
                </a:solidFill>
              </a:rPr>
              <a:t>.</a:t>
            </a:r>
          </a:p>
          <a:p>
            <a:br>
              <a:rPr lang="ko-KR" altLang="en-US" sz="1200" dirty="0"/>
            </a:b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a:t>
            </a:fld>
            <a:endParaRPr lang="ko-KR" altLang="en-US" dirty="0"/>
          </a:p>
        </p:txBody>
      </p:sp>
    </p:spTree>
    <p:extLst>
      <p:ext uri="{BB962C8B-B14F-4D97-AF65-F5344CB8AC3E}">
        <p14:creationId xmlns:p14="http://schemas.microsoft.com/office/powerpoint/2010/main" val="130683428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margin(auto)</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Margin&lt;/title&gt;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border: 2px solid teal;</a:t>
            </a:r>
          </a:p>
          <a:p>
            <a:r>
              <a:rPr lang="en-US" altLang="ko-KR" sz="1100">
                <a:solidFill>
                  <a:schemeClr val="tx1"/>
                </a:solidFill>
              </a:rPr>
              <a:t>			width: 350px;</a:t>
            </a:r>
          </a:p>
          <a:p>
            <a:r>
              <a:rPr lang="en-US" altLang="ko-KR" sz="1100">
                <a:solidFill>
                  <a:schemeClr val="tx1"/>
                </a:solidFill>
              </a:rPr>
              <a:t>			margin: auto;</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&lt;h1&gt;margin </a:t>
            </a:r>
            <a:r>
              <a:rPr lang="ko-KR" altLang="en-US" sz="1100">
                <a:solidFill>
                  <a:schemeClr val="tx1"/>
                </a:solidFill>
              </a:rPr>
              <a:t>속성값 </a:t>
            </a:r>
            <a:r>
              <a:rPr lang="en-US" altLang="ko-KR" sz="1100">
                <a:solidFill>
                  <a:schemeClr val="tx1"/>
                </a:solidFill>
              </a:rPr>
              <a:t>auto</a:t>
            </a:r>
            <a:r>
              <a:rPr lang="ko-KR" altLang="en-US" sz="1100">
                <a:solidFill>
                  <a:schemeClr val="tx1"/>
                </a:solidFill>
              </a:rPr>
              <a:t>를 이용한 수평 정렬</a:t>
            </a:r>
            <a:r>
              <a:rPr lang="en-US" altLang="ko-KR" sz="1100">
                <a:solidFill>
                  <a:schemeClr val="tx1"/>
                </a:solidFill>
              </a:rPr>
              <a:t>&lt;/h1&gt;</a:t>
            </a:r>
          </a:p>
          <a:p>
            <a:r>
              <a:rPr lang="en-US" altLang="ko-KR" sz="1100">
                <a:solidFill>
                  <a:schemeClr val="tx1"/>
                </a:solidFill>
              </a:rPr>
              <a:t>	&lt;div&gt;margin </a:t>
            </a:r>
            <a:r>
              <a:rPr lang="ko-KR" altLang="en-US" sz="1100">
                <a:solidFill>
                  <a:schemeClr val="tx1"/>
                </a:solidFill>
              </a:rPr>
              <a:t>속성값을 </a:t>
            </a:r>
            <a:r>
              <a:rPr lang="en-US" altLang="ko-KR" sz="1100">
                <a:solidFill>
                  <a:schemeClr val="tx1"/>
                </a:solidFill>
              </a:rPr>
              <a:t>auto</a:t>
            </a:r>
            <a:r>
              <a:rPr lang="ko-KR" altLang="en-US" sz="1100">
                <a:solidFill>
                  <a:schemeClr val="tx1"/>
                </a:solidFill>
              </a:rPr>
              <a:t>로 설정한 요소입니다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600" b="1" dirty="0">
                <a:solidFill>
                  <a:schemeClr val="tx1"/>
                </a:solidFill>
              </a:rPr>
              <a:t>margin </a:t>
            </a:r>
            <a:r>
              <a:rPr lang="ko-KR" altLang="en-US" sz="1600" b="1" dirty="0">
                <a:solidFill>
                  <a:schemeClr val="tx1"/>
                </a:solidFill>
              </a:rPr>
              <a:t>속성값에 </a:t>
            </a:r>
            <a:r>
              <a:rPr lang="en-US" altLang="ko-KR" sz="1600" b="1" dirty="0">
                <a:solidFill>
                  <a:schemeClr val="tx1"/>
                </a:solidFill>
              </a:rPr>
              <a:t>auto</a:t>
            </a:r>
            <a:r>
              <a:rPr lang="ko-KR" altLang="en-US" sz="1600" b="1" dirty="0">
                <a:solidFill>
                  <a:schemeClr val="tx1"/>
                </a:solidFill>
              </a:rPr>
              <a:t>를 사용하는 이유</a:t>
            </a:r>
          </a:p>
          <a:p>
            <a:r>
              <a:rPr lang="en-US" altLang="ko-KR" sz="1200" dirty="0">
                <a:solidFill>
                  <a:schemeClr val="tx1"/>
                </a:solidFill>
              </a:rPr>
              <a:t>margin </a:t>
            </a:r>
            <a:r>
              <a:rPr lang="ko-KR" altLang="en-US" sz="1200" dirty="0">
                <a:solidFill>
                  <a:schemeClr val="tx1"/>
                </a:solidFill>
              </a:rPr>
              <a:t>속성값을 </a:t>
            </a:r>
            <a:r>
              <a:rPr lang="en-US" altLang="ko-KR" sz="1200" dirty="0">
                <a:solidFill>
                  <a:schemeClr val="tx1"/>
                </a:solidFill>
              </a:rPr>
              <a:t>auto</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웹 브라우저가 수평 방향 마진</a:t>
            </a:r>
            <a:r>
              <a:rPr lang="en-US" altLang="ko-KR" sz="1200" dirty="0">
                <a:solidFill>
                  <a:schemeClr val="tx1"/>
                </a:solidFill>
              </a:rPr>
              <a:t>(margin) </a:t>
            </a:r>
            <a:r>
              <a:rPr lang="ko-KR" altLang="en-US" sz="1200" dirty="0">
                <a:solidFill>
                  <a:schemeClr val="tx1"/>
                </a:solidFill>
              </a:rPr>
              <a:t>값을 자동으로 설정합니다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요소의 왼쪽과 오른쪽 마진을 자동으로 설정하게 됩니다</a:t>
            </a:r>
            <a:r>
              <a:rPr lang="en-US" altLang="ko-KR" sz="1200" dirty="0">
                <a:solidFill>
                  <a:schemeClr val="tx1"/>
                </a:solidFill>
              </a:rPr>
              <a:t>.</a:t>
            </a:r>
          </a:p>
          <a:p>
            <a:r>
              <a:rPr lang="ko-KR" altLang="en-US" sz="1200" dirty="0">
                <a:solidFill>
                  <a:schemeClr val="tx1"/>
                </a:solidFill>
              </a:rPr>
              <a:t>그 결과 해당 요소는 그 요소를 포함하고 있는 부모</a:t>
            </a:r>
            <a:r>
              <a:rPr lang="en-US" altLang="ko-KR" sz="1200" dirty="0">
                <a:solidFill>
                  <a:schemeClr val="tx1"/>
                </a:solidFill>
              </a:rPr>
              <a:t>(parent) </a:t>
            </a:r>
            <a:r>
              <a:rPr lang="ko-KR" altLang="en-US" sz="1200" dirty="0">
                <a:solidFill>
                  <a:schemeClr val="tx1"/>
                </a:solidFill>
              </a:rPr>
              <a:t>요소의 정중앙에 위치하게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150</a:t>
            </a:fld>
            <a:endParaRPr lang="ko-KR" altLang="en-US" dirty="0"/>
          </a:p>
        </p:txBody>
      </p:sp>
    </p:spTree>
    <p:extLst>
      <p:ext uri="{BB962C8B-B14F-4D97-AF65-F5344CB8AC3E}">
        <p14:creationId xmlns:p14="http://schemas.microsoft.com/office/powerpoint/2010/main" val="24547390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outline (outline-style)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Outline&lt;/title&gt;</a:t>
            </a:r>
          </a:p>
          <a:p>
            <a:r>
              <a:rPr lang="en-US" altLang="ko-KR" sz="1100" dirty="0">
                <a:solidFill>
                  <a:schemeClr val="tx1"/>
                </a:solidFill>
              </a:rPr>
              <a:t>	&lt;style&gt;</a:t>
            </a:r>
          </a:p>
          <a:p>
            <a:r>
              <a:rPr lang="en-US" altLang="ko-KR" sz="1100" dirty="0">
                <a:solidFill>
                  <a:schemeClr val="tx1"/>
                </a:solidFill>
              </a:rPr>
              <a:t>		p {	border: 1px solid black;</a:t>
            </a:r>
          </a:p>
          <a:p>
            <a:r>
              <a:rPr lang="en-US" altLang="ko-KR" sz="1100" dirty="0">
                <a:solidFill>
                  <a:schemeClr val="tx1"/>
                </a:solidFill>
              </a:rPr>
              <a:t>			outline-color: red;	}</a:t>
            </a:r>
          </a:p>
          <a:p>
            <a:r>
              <a:rPr lang="en-US" altLang="ko-KR" sz="1100" dirty="0">
                <a:solidFill>
                  <a:schemeClr val="tx1"/>
                </a:solidFill>
              </a:rPr>
              <a:t>		</a:t>
            </a:r>
            <a:r>
              <a:rPr lang="en-US" altLang="ko-KR" sz="1100" dirty="0" err="1">
                <a:solidFill>
                  <a:schemeClr val="tx1"/>
                </a:solidFill>
              </a:rPr>
              <a:t>p.dotted</a:t>
            </a:r>
            <a:r>
              <a:rPr lang="en-US" altLang="ko-KR" sz="1100" dirty="0">
                <a:solidFill>
                  <a:schemeClr val="tx1"/>
                </a:solidFill>
              </a:rPr>
              <a:t> {outline-style: dotted;}</a:t>
            </a:r>
          </a:p>
          <a:p>
            <a:r>
              <a:rPr lang="en-US" altLang="ko-KR" sz="1100" dirty="0">
                <a:solidFill>
                  <a:schemeClr val="tx1"/>
                </a:solidFill>
              </a:rPr>
              <a:t>		</a:t>
            </a:r>
            <a:r>
              <a:rPr lang="en-US" altLang="ko-KR" sz="1100" dirty="0" err="1">
                <a:solidFill>
                  <a:schemeClr val="tx1"/>
                </a:solidFill>
              </a:rPr>
              <a:t>p.dashed</a:t>
            </a:r>
            <a:r>
              <a:rPr lang="en-US" altLang="ko-KR" sz="1100" dirty="0">
                <a:solidFill>
                  <a:schemeClr val="tx1"/>
                </a:solidFill>
              </a:rPr>
              <a:t> {outline-style: dashed;}</a:t>
            </a:r>
          </a:p>
          <a:p>
            <a:r>
              <a:rPr lang="en-US" altLang="ko-KR" sz="1100" dirty="0">
                <a:solidFill>
                  <a:schemeClr val="tx1"/>
                </a:solidFill>
              </a:rPr>
              <a:t>		</a:t>
            </a:r>
            <a:r>
              <a:rPr lang="en-US" altLang="ko-KR" sz="1100" dirty="0" err="1">
                <a:solidFill>
                  <a:schemeClr val="tx1"/>
                </a:solidFill>
              </a:rPr>
              <a:t>p.solid</a:t>
            </a:r>
            <a:r>
              <a:rPr lang="en-US" altLang="ko-KR" sz="1100" dirty="0">
                <a:solidFill>
                  <a:schemeClr val="tx1"/>
                </a:solidFill>
              </a:rPr>
              <a:t> {outline-style: solid;}</a:t>
            </a:r>
          </a:p>
          <a:p>
            <a:r>
              <a:rPr lang="en-US" altLang="ko-KR" sz="1100" dirty="0">
                <a:solidFill>
                  <a:schemeClr val="tx1"/>
                </a:solidFill>
              </a:rPr>
              <a:t>		</a:t>
            </a:r>
            <a:r>
              <a:rPr lang="en-US" altLang="ko-KR" sz="1100" dirty="0" err="1">
                <a:solidFill>
                  <a:schemeClr val="tx1"/>
                </a:solidFill>
              </a:rPr>
              <a:t>p.double</a:t>
            </a:r>
            <a:r>
              <a:rPr lang="en-US" altLang="ko-KR" sz="1100" dirty="0">
                <a:solidFill>
                  <a:schemeClr val="tx1"/>
                </a:solidFill>
              </a:rPr>
              <a:t> {outline-style: double;}</a:t>
            </a:r>
          </a:p>
          <a:p>
            <a:r>
              <a:rPr lang="en-US" altLang="ko-KR" sz="1100" dirty="0">
                <a:solidFill>
                  <a:schemeClr val="tx1"/>
                </a:solidFill>
              </a:rPr>
              <a:t>		</a:t>
            </a:r>
            <a:r>
              <a:rPr lang="en-US" altLang="ko-KR" sz="1100" dirty="0" err="1">
                <a:solidFill>
                  <a:schemeClr val="tx1"/>
                </a:solidFill>
              </a:rPr>
              <a:t>p.groove</a:t>
            </a:r>
            <a:r>
              <a:rPr lang="en-US" altLang="ko-KR" sz="1100" dirty="0">
                <a:solidFill>
                  <a:schemeClr val="tx1"/>
                </a:solidFill>
              </a:rPr>
              <a:t> {outline-style: groove;}</a:t>
            </a:r>
          </a:p>
          <a:p>
            <a:r>
              <a:rPr lang="en-US" altLang="ko-KR" sz="1100" dirty="0">
                <a:solidFill>
                  <a:schemeClr val="tx1"/>
                </a:solidFill>
              </a:rPr>
              <a:t>		</a:t>
            </a:r>
            <a:r>
              <a:rPr lang="en-US" altLang="ko-KR" sz="1100" dirty="0" err="1">
                <a:solidFill>
                  <a:schemeClr val="tx1"/>
                </a:solidFill>
              </a:rPr>
              <a:t>p.ridge</a:t>
            </a:r>
            <a:r>
              <a:rPr lang="en-US" altLang="ko-KR" sz="1100" dirty="0">
                <a:solidFill>
                  <a:schemeClr val="tx1"/>
                </a:solidFill>
              </a:rPr>
              <a:t> {outline-style: ridge;}</a:t>
            </a:r>
          </a:p>
          <a:p>
            <a:r>
              <a:rPr lang="en-US" altLang="ko-KR" sz="1100" dirty="0">
                <a:solidFill>
                  <a:schemeClr val="tx1"/>
                </a:solidFill>
              </a:rPr>
              <a:t>		</a:t>
            </a:r>
            <a:r>
              <a:rPr lang="en-US" altLang="ko-KR" sz="1100" dirty="0" err="1">
                <a:solidFill>
                  <a:schemeClr val="tx1"/>
                </a:solidFill>
              </a:rPr>
              <a:t>p.inset</a:t>
            </a:r>
            <a:r>
              <a:rPr lang="en-US" altLang="ko-KR" sz="1100" dirty="0">
                <a:solidFill>
                  <a:schemeClr val="tx1"/>
                </a:solidFill>
              </a:rPr>
              <a:t> {outline-style: inset;}</a:t>
            </a:r>
          </a:p>
          <a:p>
            <a:r>
              <a:rPr lang="en-US" altLang="ko-KR" sz="1100" dirty="0">
                <a:solidFill>
                  <a:schemeClr val="tx1"/>
                </a:solidFill>
              </a:rPr>
              <a:t>		</a:t>
            </a:r>
            <a:r>
              <a:rPr lang="en-US" altLang="ko-KR" sz="1100" dirty="0" err="1">
                <a:solidFill>
                  <a:schemeClr val="tx1"/>
                </a:solidFill>
              </a:rPr>
              <a:t>p.outset</a:t>
            </a:r>
            <a:r>
              <a:rPr lang="en-US" altLang="ko-KR" sz="1100" dirty="0">
                <a:solidFill>
                  <a:schemeClr val="tx1"/>
                </a:solidFill>
              </a:rPr>
              <a:t> {outline-style: outset;}</a:t>
            </a:r>
          </a:p>
          <a:p>
            <a:r>
              <a:rPr lang="en-US" altLang="ko-KR" sz="1100" dirty="0">
                <a:solidFill>
                  <a:schemeClr val="tx1"/>
                </a:solidFill>
              </a:rPr>
              <a:t>		</a:t>
            </a:r>
            <a:r>
              <a:rPr lang="en-US" altLang="ko-KR" sz="1100" dirty="0" err="1">
                <a:solidFill>
                  <a:schemeClr val="tx1"/>
                </a:solidFill>
              </a:rPr>
              <a:t>p.none</a:t>
            </a:r>
            <a:r>
              <a:rPr lang="en-US" altLang="ko-KR" sz="1100" dirty="0">
                <a:solidFill>
                  <a:schemeClr val="tx1"/>
                </a:solidFill>
              </a:rPr>
              <a:t> {outline-style: none;}</a:t>
            </a:r>
          </a:p>
          <a:p>
            <a:r>
              <a:rPr lang="en-US" altLang="ko-KR" sz="1100" dirty="0">
                <a:solidFill>
                  <a:schemeClr val="tx1"/>
                </a:solidFill>
              </a:rPr>
              <a:t>		</a:t>
            </a:r>
            <a:r>
              <a:rPr lang="en-US" altLang="ko-KR" sz="1100" dirty="0" err="1">
                <a:solidFill>
                  <a:schemeClr val="tx1"/>
                </a:solidFill>
              </a:rPr>
              <a:t>p.hidden</a:t>
            </a:r>
            <a:r>
              <a:rPr lang="en-US" altLang="ko-KR" sz="1100" dirty="0">
                <a:solidFill>
                  <a:schemeClr val="tx1"/>
                </a:solidFill>
              </a:rPr>
              <a:t> {outline-style: hidden;}</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&lt;h1&gt;outline-style </a:t>
            </a:r>
            <a:r>
              <a:rPr lang="ko-KR" altLang="en-US" sz="1100" dirty="0">
                <a:solidFill>
                  <a:schemeClr val="tx1"/>
                </a:solidFill>
              </a:rPr>
              <a:t>속성을 이용한 외곽선의 모양 변경</a:t>
            </a:r>
            <a:r>
              <a:rPr lang="en-US" altLang="ko-KR" sz="1100" dirty="0">
                <a:solidFill>
                  <a:schemeClr val="tx1"/>
                </a:solidFill>
              </a:rPr>
              <a:t>&lt;/h1&gt;</a:t>
            </a:r>
          </a:p>
          <a:p>
            <a:r>
              <a:rPr lang="en-US" altLang="ko-KR" sz="1100" dirty="0">
                <a:solidFill>
                  <a:schemeClr val="tx1"/>
                </a:solidFill>
              </a:rPr>
              <a:t>	&lt;p class="dotted"&gt;outline-style </a:t>
            </a:r>
            <a:r>
              <a:rPr lang="ko-KR" altLang="en-US" sz="1100" dirty="0">
                <a:solidFill>
                  <a:schemeClr val="tx1"/>
                </a:solidFill>
              </a:rPr>
              <a:t>속성값을 </a:t>
            </a:r>
            <a:r>
              <a:rPr lang="en-US" altLang="ko-KR" sz="1100" dirty="0">
                <a:solidFill>
                  <a:schemeClr val="tx1"/>
                </a:solidFill>
              </a:rPr>
              <a:t>dotted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class="dashed"&gt;outline-style </a:t>
            </a:r>
            <a:r>
              <a:rPr lang="ko-KR" altLang="en-US" sz="1100" dirty="0">
                <a:solidFill>
                  <a:schemeClr val="tx1"/>
                </a:solidFill>
              </a:rPr>
              <a:t>속성값을 </a:t>
            </a:r>
            <a:r>
              <a:rPr lang="en-US" altLang="ko-KR" sz="1100" dirty="0">
                <a:solidFill>
                  <a:schemeClr val="tx1"/>
                </a:solidFill>
              </a:rPr>
              <a:t>dashed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class="solid"&gt;outline-style </a:t>
            </a:r>
            <a:r>
              <a:rPr lang="ko-KR" altLang="en-US" sz="1100" dirty="0">
                <a:solidFill>
                  <a:schemeClr val="tx1"/>
                </a:solidFill>
              </a:rPr>
              <a:t>속성값을 </a:t>
            </a:r>
            <a:r>
              <a:rPr lang="en-US" altLang="ko-KR" sz="1100" dirty="0">
                <a:solidFill>
                  <a:schemeClr val="tx1"/>
                </a:solidFill>
              </a:rPr>
              <a:t>solid</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class="double"&gt;outline-style </a:t>
            </a:r>
            <a:r>
              <a:rPr lang="ko-KR" altLang="en-US" sz="1100" dirty="0">
                <a:solidFill>
                  <a:schemeClr val="tx1"/>
                </a:solidFill>
              </a:rPr>
              <a:t>속성값을 </a:t>
            </a:r>
            <a:r>
              <a:rPr lang="en-US" altLang="ko-KR" sz="1100" dirty="0">
                <a:solidFill>
                  <a:schemeClr val="tx1"/>
                </a:solidFill>
              </a:rPr>
              <a:t>double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class="groove"&gt;outline-style </a:t>
            </a:r>
            <a:r>
              <a:rPr lang="ko-KR" altLang="en-US" sz="1100" dirty="0">
                <a:solidFill>
                  <a:schemeClr val="tx1"/>
                </a:solidFill>
              </a:rPr>
              <a:t>속성값을 </a:t>
            </a:r>
            <a:r>
              <a:rPr lang="en-US" altLang="ko-KR" sz="1100" dirty="0">
                <a:solidFill>
                  <a:schemeClr val="tx1"/>
                </a:solidFill>
              </a:rPr>
              <a:t>groove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class="ridge"&gt;outline-style </a:t>
            </a:r>
            <a:r>
              <a:rPr lang="ko-KR" altLang="en-US" sz="1100" dirty="0">
                <a:solidFill>
                  <a:schemeClr val="tx1"/>
                </a:solidFill>
              </a:rPr>
              <a:t>속성값을 </a:t>
            </a:r>
            <a:r>
              <a:rPr lang="en-US" altLang="ko-KR" sz="1100" dirty="0">
                <a:solidFill>
                  <a:schemeClr val="tx1"/>
                </a:solidFill>
              </a:rPr>
              <a:t>ridge</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class="inset"&gt;outline-style </a:t>
            </a:r>
            <a:r>
              <a:rPr lang="ko-KR" altLang="en-US" sz="1100" dirty="0">
                <a:solidFill>
                  <a:schemeClr val="tx1"/>
                </a:solidFill>
              </a:rPr>
              <a:t>속성값을 </a:t>
            </a:r>
            <a:r>
              <a:rPr lang="en-US" altLang="ko-KR" sz="1100" dirty="0">
                <a:solidFill>
                  <a:schemeClr val="tx1"/>
                </a:solidFill>
              </a:rPr>
              <a:t>inset</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class="outset"&gt;outline-style </a:t>
            </a:r>
            <a:r>
              <a:rPr lang="ko-KR" altLang="en-US" sz="1100" dirty="0">
                <a:solidFill>
                  <a:schemeClr val="tx1"/>
                </a:solidFill>
              </a:rPr>
              <a:t>속성값을 </a:t>
            </a:r>
            <a:r>
              <a:rPr lang="en-US" altLang="ko-KR" sz="1100" dirty="0">
                <a:solidFill>
                  <a:schemeClr val="tx1"/>
                </a:solidFill>
              </a:rPr>
              <a:t>outset</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class="none"&gt;outline-style </a:t>
            </a:r>
            <a:r>
              <a:rPr lang="ko-KR" altLang="en-US" sz="1100" dirty="0">
                <a:solidFill>
                  <a:schemeClr val="tx1"/>
                </a:solidFill>
              </a:rPr>
              <a:t>속성값을 </a:t>
            </a:r>
            <a:r>
              <a:rPr lang="en-US" altLang="ko-KR" sz="1100" dirty="0">
                <a:solidFill>
                  <a:schemeClr val="tx1"/>
                </a:solidFill>
              </a:rPr>
              <a:t>none</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class="hidden"&gt;outline-style </a:t>
            </a:r>
            <a:r>
              <a:rPr lang="ko-KR" altLang="en-US" sz="1100" dirty="0">
                <a:solidFill>
                  <a:schemeClr val="tx1"/>
                </a:solidFill>
              </a:rPr>
              <a:t>속성값을 </a:t>
            </a:r>
            <a:r>
              <a:rPr lang="en-US" altLang="ko-KR" sz="1100" dirty="0">
                <a:solidFill>
                  <a:schemeClr val="tx1"/>
                </a:solidFill>
              </a:rPr>
              <a:t>hidden</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아웃라인</a:t>
            </a:r>
            <a:r>
              <a:rPr lang="en-US" altLang="ko-KR" sz="1200" b="1" dirty="0">
                <a:solidFill>
                  <a:schemeClr val="tx1"/>
                </a:solidFill>
              </a:rPr>
              <a:t>(Outline)</a:t>
            </a:r>
          </a:p>
          <a:p>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요소의 가장 바깥 부분을 둘러싸고 있는 아웃라인 부분의 스타일을 설정합니다</a:t>
            </a:r>
            <a:r>
              <a:rPr lang="en-US" altLang="ko-KR" sz="1200" dirty="0">
                <a:solidFill>
                  <a:schemeClr val="tx1"/>
                </a:solidFill>
              </a:rPr>
              <a:t>. </a:t>
            </a:r>
            <a:r>
              <a:rPr lang="ko-KR" altLang="en-US" sz="1200" dirty="0">
                <a:solidFill>
                  <a:schemeClr val="tx1"/>
                </a:solidFill>
              </a:rPr>
              <a:t>이 속성은 </a:t>
            </a:r>
            <a:r>
              <a:rPr lang="en-US" altLang="ko-KR" sz="1200" dirty="0">
                <a:solidFill>
                  <a:schemeClr val="tx1"/>
                </a:solidFill>
              </a:rPr>
              <a:t>border </a:t>
            </a:r>
            <a:r>
              <a:rPr lang="ko-KR" altLang="en-US" sz="1200" dirty="0">
                <a:solidFill>
                  <a:schemeClr val="tx1"/>
                </a:solidFill>
              </a:rPr>
              <a:t>속성과 마찬가지로 </a:t>
            </a:r>
            <a:r>
              <a:rPr lang="en-US" altLang="ko-KR" sz="1200" dirty="0">
                <a:solidFill>
                  <a:schemeClr val="tx1"/>
                </a:solidFill>
              </a:rPr>
              <a:t>style, width, color </a:t>
            </a:r>
            <a:r>
              <a:rPr lang="ko-KR" altLang="en-US" sz="1200" dirty="0">
                <a:solidFill>
                  <a:schemeClr val="tx1"/>
                </a:solidFill>
              </a:rPr>
              <a:t>속성을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border </a:t>
            </a:r>
            <a:r>
              <a:rPr lang="ko-KR" altLang="en-US" sz="1200" dirty="0">
                <a:solidFill>
                  <a:schemeClr val="tx1"/>
                </a:solidFill>
              </a:rPr>
              <a:t>속성과는 달리 </a:t>
            </a:r>
            <a:r>
              <a:rPr lang="en-US" altLang="ko-KR" sz="1200" dirty="0">
                <a:solidFill>
                  <a:schemeClr val="tx1"/>
                </a:solidFill>
              </a:rPr>
              <a:t>HTML </a:t>
            </a:r>
            <a:r>
              <a:rPr lang="ko-KR" altLang="en-US" sz="1200" dirty="0">
                <a:solidFill>
                  <a:schemeClr val="tx1"/>
                </a:solidFill>
              </a:rPr>
              <a:t>요소의 전체 크기에는 포함되지 않습니다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요소의 높이나 너비는 </a:t>
            </a:r>
            <a:r>
              <a:rPr lang="en-US" altLang="ko-KR" sz="1200" dirty="0">
                <a:solidFill>
                  <a:schemeClr val="tx1"/>
                </a:solidFill>
              </a:rPr>
              <a:t>outline</a:t>
            </a:r>
            <a:r>
              <a:rPr lang="ko-KR" altLang="en-US" sz="1200" dirty="0">
                <a:solidFill>
                  <a:schemeClr val="tx1"/>
                </a:solidFill>
              </a:rPr>
              <a:t>의 두께에 전혀 영향을 받지 않습니다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outline-style </a:t>
            </a:r>
            <a:r>
              <a:rPr lang="ko-KR" altLang="en-US" sz="1200" b="1" dirty="0">
                <a:solidFill>
                  <a:schemeClr val="tx1"/>
                </a:solidFill>
              </a:rPr>
              <a:t>속성</a:t>
            </a:r>
          </a:p>
          <a:p>
            <a:r>
              <a:rPr lang="en-US" altLang="ko-KR" sz="1200" dirty="0">
                <a:solidFill>
                  <a:schemeClr val="tx1"/>
                </a:solidFill>
              </a:rPr>
              <a:t>outline-style </a:t>
            </a:r>
            <a:r>
              <a:rPr lang="ko-KR" altLang="en-US" sz="1200" dirty="0">
                <a:solidFill>
                  <a:schemeClr val="tx1"/>
                </a:solidFill>
              </a:rPr>
              <a:t>속성을 이용하면 아웃라인</a:t>
            </a:r>
            <a:r>
              <a:rPr lang="en-US" altLang="ko-KR" sz="1200" dirty="0">
                <a:solidFill>
                  <a:schemeClr val="tx1"/>
                </a:solidFill>
              </a:rPr>
              <a:t>(outline)</a:t>
            </a:r>
            <a:r>
              <a:rPr lang="ko-KR" altLang="en-US" sz="1200" dirty="0">
                <a:solidFill>
                  <a:schemeClr val="tx1"/>
                </a:solidFill>
              </a:rPr>
              <a:t>을 다양한 모양으로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dotted : </a:t>
            </a:r>
            <a:r>
              <a:rPr lang="ko-KR" altLang="en-US" sz="1200" dirty="0">
                <a:solidFill>
                  <a:schemeClr val="tx1"/>
                </a:solidFill>
              </a:rPr>
              <a:t>아웃라인을 점선으로 설정함</a:t>
            </a:r>
            <a:r>
              <a:rPr lang="en-US" altLang="ko-KR" sz="1200" dirty="0">
                <a:solidFill>
                  <a:schemeClr val="tx1"/>
                </a:solidFill>
              </a:rPr>
              <a:t>.</a:t>
            </a:r>
          </a:p>
          <a:p>
            <a:r>
              <a:rPr lang="en-US" altLang="ko-KR" sz="1200" dirty="0">
                <a:solidFill>
                  <a:schemeClr val="tx1"/>
                </a:solidFill>
              </a:rPr>
              <a:t>2. dashed : </a:t>
            </a:r>
            <a:r>
              <a:rPr lang="ko-KR" altLang="en-US" sz="1200" dirty="0">
                <a:solidFill>
                  <a:schemeClr val="tx1"/>
                </a:solidFill>
              </a:rPr>
              <a:t>아웃라인을 약간 긴 점선으로 설정함</a:t>
            </a:r>
            <a:r>
              <a:rPr lang="en-US" altLang="ko-KR" sz="1200" dirty="0">
                <a:solidFill>
                  <a:schemeClr val="tx1"/>
                </a:solidFill>
              </a:rPr>
              <a:t>.</a:t>
            </a:r>
          </a:p>
          <a:p>
            <a:r>
              <a:rPr lang="en-US" altLang="ko-KR" sz="1200" dirty="0">
                <a:solidFill>
                  <a:schemeClr val="tx1"/>
                </a:solidFill>
              </a:rPr>
              <a:t>3. solid : </a:t>
            </a:r>
            <a:r>
              <a:rPr lang="ko-KR" altLang="en-US" sz="1200" dirty="0">
                <a:solidFill>
                  <a:schemeClr val="tx1"/>
                </a:solidFill>
              </a:rPr>
              <a:t>아웃라인을 실선으로 설정함</a:t>
            </a:r>
            <a:r>
              <a:rPr lang="en-US" altLang="ko-KR" sz="1200" dirty="0">
                <a:solidFill>
                  <a:schemeClr val="tx1"/>
                </a:solidFill>
              </a:rPr>
              <a:t>.</a:t>
            </a:r>
          </a:p>
          <a:p>
            <a:r>
              <a:rPr lang="en-US" altLang="ko-KR" sz="1200" dirty="0">
                <a:solidFill>
                  <a:schemeClr val="tx1"/>
                </a:solidFill>
              </a:rPr>
              <a:t>4. double : </a:t>
            </a:r>
            <a:r>
              <a:rPr lang="ko-KR" altLang="en-US" sz="1200" dirty="0">
                <a:solidFill>
                  <a:schemeClr val="tx1"/>
                </a:solidFill>
              </a:rPr>
              <a:t>아웃라인을 이중 실선으로 설정함</a:t>
            </a:r>
            <a:r>
              <a:rPr lang="en-US" altLang="ko-KR" sz="1200" dirty="0">
                <a:solidFill>
                  <a:schemeClr val="tx1"/>
                </a:solidFill>
              </a:rPr>
              <a:t>.</a:t>
            </a:r>
          </a:p>
          <a:p>
            <a:r>
              <a:rPr lang="en-US" altLang="ko-KR" sz="1200" dirty="0">
                <a:solidFill>
                  <a:schemeClr val="tx1"/>
                </a:solidFill>
              </a:rPr>
              <a:t>5. groove : </a:t>
            </a:r>
            <a:r>
              <a:rPr lang="ko-KR" altLang="en-US" sz="1200" dirty="0">
                <a:solidFill>
                  <a:schemeClr val="tx1"/>
                </a:solidFill>
              </a:rPr>
              <a:t>아웃라인을 </a:t>
            </a:r>
            <a:r>
              <a:rPr lang="en-US" altLang="ko-KR" sz="1200" dirty="0">
                <a:solidFill>
                  <a:schemeClr val="tx1"/>
                </a:solidFill>
              </a:rPr>
              <a:t>3</a:t>
            </a:r>
            <a:r>
              <a:rPr lang="ko-KR" altLang="en-US" sz="1200" dirty="0">
                <a:solidFill>
                  <a:schemeClr val="tx1"/>
                </a:solidFill>
              </a:rPr>
              <a:t>차원인 입체적인 선으로 설정하며</a:t>
            </a:r>
            <a:r>
              <a:rPr lang="en-US" altLang="ko-KR" sz="1200" dirty="0">
                <a:solidFill>
                  <a:schemeClr val="tx1"/>
                </a:solidFill>
              </a:rPr>
              <a:t>, outline-color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6. ridge : </a:t>
            </a:r>
            <a:r>
              <a:rPr lang="ko-KR" altLang="en-US" sz="1200" dirty="0">
                <a:solidFill>
                  <a:schemeClr val="tx1"/>
                </a:solidFill>
              </a:rPr>
              <a:t>아웃라인을 </a:t>
            </a:r>
            <a:r>
              <a:rPr lang="en-US" altLang="ko-KR" sz="1200" dirty="0">
                <a:solidFill>
                  <a:schemeClr val="tx1"/>
                </a:solidFill>
              </a:rPr>
              <a:t>3</a:t>
            </a:r>
            <a:r>
              <a:rPr lang="ko-KR" altLang="en-US" sz="1200" dirty="0">
                <a:solidFill>
                  <a:schemeClr val="tx1"/>
                </a:solidFill>
              </a:rPr>
              <a:t>차원인 능선효과가 있는 선으로 설정하며</a:t>
            </a:r>
            <a:r>
              <a:rPr lang="en-US" altLang="ko-KR" sz="1200" dirty="0">
                <a:solidFill>
                  <a:schemeClr val="tx1"/>
                </a:solidFill>
              </a:rPr>
              <a:t>, outline-color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7. inset : 3</a:t>
            </a:r>
            <a:r>
              <a:rPr lang="ko-KR" altLang="en-US" sz="1200" dirty="0">
                <a:solidFill>
                  <a:schemeClr val="tx1"/>
                </a:solidFill>
              </a:rPr>
              <a:t>차원인 내지로 끼운 선으로 설정하며</a:t>
            </a:r>
            <a:r>
              <a:rPr lang="en-US" altLang="ko-KR" sz="1200" dirty="0">
                <a:solidFill>
                  <a:schemeClr val="tx1"/>
                </a:solidFill>
              </a:rPr>
              <a:t>, outline-color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8. outset : 3</a:t>
            </a:r>
            <a:r>
              <a:rPr lang="ko-KR" altLang="en-US" sz="1200" dirty="0">
                <a:solidFill>
                  <a:schemeClr val="tx1"/>
                </a:solidFill>
              </a:rPr>
              <a:t>차원인 외지로 끼운 선으로 설정하며</a:t>
            </a:r>
            <a:r>
              <a:rPr lang="en-US" altLang="ko-KR" sz="1200" dirty="0">
                <a:solidFill>
                  <a:schemeClr val="tx1"/>
                </a:solidFill>
              </a:rPr>
              <a:t>, outline-color </a:t>
            </a:r>
            <a:r>
              <a:rPr lang="ko-KR" altLang="en-US" sz="1200" dirty="0">
                <a:solidFill>
                  <a:schemeClr val="tx1"/>
                </a:solidFill>
              </a:rPr>
              <a:t>속성값에 영향을 받음</a:t>
            </a:r>
            <a:r>
              <a:rPr lang="en-US" altLang="ko-KR" sz="1200" dirty="0">
                <a:solidFill>
                  <a:schemeClr val="tx1"/>
                </a:solidFill>
              </a:rPr>
              <a:t>.</a:t>
            </a:r>
          </a:p>
          <a:p>
            <a:r>
              <a:rPr lang="en-US" altLang="ko-KR" sz="1200" dirty="0">
                <a:solidFill>
                  <a:schemeClr val="tx1"/>
                </a:solidFill>
              </a:rPr>
              <a:t>9. none : </a:t>
            </a:r>
            <a:r>
              <a:rPr lang="ko-KR" altLang="en-US" sz="1200" dirty="0">
                <a:solidFill>
                  <a:schemeClr val="tx1"/>
                </a:solidFill>
              </a:rPr>
              <a:t>아웃라인</a:t>
            </a:r>
            <a:r>
              <a:rPr lang="en-US" altLang="ko-KR" sz="1200" dirty="0">
                <a:solidFill>
                  <a:schemeClr val="tx1"/>
                </a:solidFill>
              </a:rPr>
              <a:t>(outline)</a:t>
            </a:r>
            <a:r>
              <a:rPr lang="ko-KR" altLang="en-US" sz="1200" dirty="0">
                <a:solidFill>
                  <a:schemeClr val="tx1"/>
                </a:solidFill>
              </a:rPr>
              <a:t>을 없앰</a:t>
            </a:r>
            <a:r>
              <a:rPr lang="en-US" altLang="ko-KR" sz="1200" dirty="0">
                <a:solidFill>
                  <a:schemeClr val="tx1"/>
                </a:solidFill>
              </a:rPr>
              <a:t>.</a:t>
            </a:r>
          </a:p>
          <a:p>
            <a:r>
              <a:rPr lang="en-US" altLang="ko-KR" sz="1200" dirty="0">
                <a:solidFill>
                  <a:schemeClr val="tx1"/>
                </a:solidFill>
              </a:rPr>
              <a:t>10. hidden : </a:t>
            </a:r>
            <a:r>
              <a:rPr lang="ko-KR" altLang="en-US" sz="1200" dirty="0">
                <a:solidFill>
                  <a:schemeClr val="tx1"/>
                </a:solidFill>
              </a:rPr>
              <a:t>아웃라인</a:t>
            </a:r>
            <a:r>
              <a:rPr lang="en-US" altLang="ko-KR" sz="1200" dirty="0">
                <a:solidFill>
                  <a:schemeClr val="tx1"/>
                </a:solidFill>
              </a:rPr>
              <a:t>(outline)</a:t>
            </a:r>
            <a:r>
              <a:rPr lang="ko-KR" altLang="en-US" sz="1200" dirty="0">
                <a:solidFill>
                  <a:schemeClr val="tx1"/>
                </a:solidFill>
              </a:rPr>
              <a:t>이 존재하기는 하지만 표현되지는 않음</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151</a:t>
            </a:fld>
            <a:endParaRPr lang="ko-KR" altLang="en-US" dirty="0"/>
          </a:p>
        </p:txBody>
      </p:sp>
    </p:spTree>
    <p:extLst>
      <p:ext uri="{BB962C8B-B14F-4D97-AF65-F5344CB8AC3E}">
        <p14:creationId xmlns:p14="http://schemas.microsoft.com/office/powerpoint/2010/main" val="25754303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outline (outline-width)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Outline&lt;/title&gt;</a:t>
            </a:r>
          </a:p>
          <a:p>
            <a:r>
              <a:rPr lang="en-US" altLang="ko-KR" sz="1100" dirty="0">
                <a:solidFill>
                  <a:schemeClr val="tx1"/>
                </a:solidFill>
              </a:rPr>
              <a:t>	&lt;style&gt;</a:t>
            </a:r>
          </a:p>
          <a:p>
            <a:r>
              <a:rPr lang="en-US" altLang="ko-KR" sz="1100" dirty="0">
                <a:solidFill>
                  <a:schemeClr val="tx1"/>
                </a:solidFill>
              </a:rPr>
              <a:t>		p { border: 1px solid black; }</a:t>
            </a:r>
          </a:p>
          <a:p>
            <a:r>
              <a:rPr lang="en-US" altLang="ko-KR" sz="1100" dirty="0">
                <a:solidFill>
                  <a:schemeClr val="tx1"/>
                </a:solidFill>
              </a:rPr>
              <a:t>		</a:t>
            </a:r>
            <a:r>
              <a:rPr lang="en-US" altLang="ko-KR" sz="1100" dirty="0" err="1">
                <a:solidFill>
                  <a:schemeClr val="tx1"/>
                </a:solidFill>
              </a:rPr>
              <a:t>p.solidA</a:t>
            </a:r>
            <a:r>
              <a:rPr lang="en-US" altLang="ko-KR" sz="1100" dirty="0">
                <a:solidFill>
                  <a:schemeClr val="tx1"/>
                </a:solidFill>
              </a:rPr>
              <a:t> {	outline-style: solid;</a:t>
            </a:r>
          </a:p>
          <a:p>
            <a:r>
              <a:rPr lang="en-US" altLang="ko-KR" sz="1100" dirty="0">
                <a:solidFill>
                  <a:schemeClr val="tx1"/>
                </a:solidFill>
              </a:rPr>
              <a:t>			outline-color: violet;</a:t>
            </a:r>
          </a:p>
          <a:p>
            <a:r>
              <a:rPr lang="en-US" altLang="ko-KR" sz="1100" dirty="0">
                <a:solidFill>
                  <a:schemeClr val="tx1"/>
                </a:solidFill>
              </a:rPr>
              <a:t>			outline-width: 2px;	}</a:t>
            </a:r>
          </a:p>
          <a:p>
            <a:r>
              <a:rPr lang="en-US" altLang="ko-KR" sz="1100" dirty="0">
                <a:solidFill>
                  <a:schemeClr val="tx1"/>
                </a:solidFill>
              </a:rPr>
              <a:t>		</a:t>
            </a:r>
            <a:r>
              <a:rPr lang="en-US" altLang="ko-KR" sz="1100" dirty="0" err="1">
                <a:solidFill>
                  <a:schemeClr val="tx1"/>
                </a:solidFill>
              </a:rPr>
              <a:t>p.solidB</a:t>
            </a:r>
            <a:r>
              <a:rPr lang="en-US" altLang="ko-KR" sz="1100" dirty="0">
                <a:solidFill>
                  <a:schemeClr val="tx1"/>
                </a:solidFill>
              </a:rPr>
              <a:t> {	outline-style: solid;</a:t>
            </a:r>
          </a:p>
          <a:p>
            <a:r>
              <a:rPr lang="en-US" altLang="ko-KR" sz="1100" dirty="0">
                <a:solidFill>
                  <a:schemeClr val="tx1"/>
                </a:solidFill>
              </a:rPr>
              <a:t>			outline-color: coral;</a:t>
            </a:r>
          </a:p>
          <a:p>
            <a:r>
              <a:rPr lang="en-US" altLang="ko-KR" sz="1100" dirty="0">
                <a:solidFill>
                  <a:schemeClr val="tx1"/>
                </a:solidFill>
              </a:rPr>
              <a:t>			outline-width: 7px;	}</a:t>
            </a:r>
          </a:p>
          <a:p>
            <a:r>
              <a:rPr lang="en-US" altLang="ko-KR" sz="1100" dirty="0">
                <a:solidFill>
                  <a:schemeClr val="tx1"/>
                </a:solidFill>
              </a:rPr>
              <a:t>		</a:t>
            </a:r>
            <a:r>
              <a:rPr lang="en-US" altLang="ko-KR" sz="1100" dirty="0" err="1">
                <a:solidFill>
                  <a:schemeClr val="tx1"/>
                </a:solidFill>
              </a:rPr>
              <a:t>p.dashedA</a:t>
            </a:r>
            <a:r>
              <a:rPr lang="en-US" altLang="ko-KR" sz="1100" dirty="0">
                <a:solidFill>
                  <a:schemeClr val="tx1"/>
                </a:solidFill>
              </a:rPr>
              <a:t> {	outline-style: dashed;</a:t>
            </a:r>
          </a:p>
          <a:p>
            <a:r>
              <a:rPr lang="en-US" altLang="ko-KR" sz="1100" dirty="0">
                <a:solidFill>
                  <a:schemeClr val="tx1"/>
                </a:solidFill>
              </a:rPr>
              <a:t>			outline-color: violet;</a:t>
            </a:r>
          </a:p>
          <a:p>
            <a:r>
              <a:rPr lang="en-US" altLang="ko-KR" sz="1100" dirty="0">
                <a:solidFill>
                  <a:schemeClr val="tx1"/>
                </a:solidFill>
              </a:rPr>
              <a:t>			outline-width: thin;	}</a:t>
            </a:r>
          </a:p>
          <a:p>
            <a:r>
              <a:rPr lang="en-US" altLang="ko-KR" sz="1100" dirty="0">
                <a:solidFill>
                  <a:schemeClr val="tx1"/>
                </a:solidFill>
              </a:rPr>
              <a:t>		</a:t>
            </a:r>
            <a:r>
              <a:rPr lang="en-US" altLang="ko-KR" sz="1100" dirty="0" err="1">
                <a:solidFill>
                  <a:schemeClr val="tx1"/>
                </a:solidFill>
              </a:rPr>
              <a:t>p.dashedB</a:t>
            </a:r>
            <a:r>
              <a:rPr lang="en-US" altLang="ko-KR" sz="1100" dirty="0">
                <a:solidFill>
                  <a:schemeClr val="tx1"/>
                </a:solidFill>
              </a:rPr>
              <a:t> {	outline-style: dashed;</a:t>
            </a:r>
          </a:p>
          <a:p>
            <a:r>
              <a:rPr lang="en-US" altLang="ko-KR" sz="1100" dirty="0">
                <a:solidFill>
                  <a:schemeClr val="tx1"/>
                </a:solidFill>
              </a:rPr>
              <a:t>			outline-color: coral;</a:t>
            </a:r>
          </a:p>
          <a:p>
            <a:r>
              <a:rPr lang="en-US" altLang="ko-KR" sz="1100" dirty="0">
                <a:solidFill>
                  <a:schemeClr val="tx1"/>
                </a:solidFill>
              </a:rPr>
              <a:t>			outline-width: thick;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&lt;h1&gt;outline-width </a:t>
            </a:r>
            <a:r>
              <a:rPr lang="ko-KR" altLang="en-US" sz="1100" dirty="0">
                <a:solidFill>
                  <a:schemeClr val="tx1"/>
                </a:solidFill>
              </a:rPr>
              <a:t>속성을 이용한 외곽선의 두께 설정</a:t>
            </a:r>
            <a:r>
              <a:rPr lang="en-US" altLang="ko-KR" sz="1100" dirty="0">
                <a:solidFill>
                  <a:schemeClr val="tx1"/>
                </a:solidFill>
              </a:rPr>
              <a:t>&lt;/h1&gt;</a:t>
            </a:r>
          </a:p>
          <a:p>
            <a:r>
              <a:rPr lang="en-US" altLang="ko-KR" sz="1100" dirty="0">
                <a:solidFill>
                  <a:schemeClr val="tx1"/>
                </a:solidFill>
              </a:rPr>
              <a:t>	&lt;p class="</a:t>
            </a:r>
            <a:r>
              <a:rPr lang="en-US" altLang="ko-KR" sz="1100" dirty="0" err="1">
                <a:solidFill>
                  <a:schemeClr val="tx1"/>
                </a:solidFill>
              </a:rPr>
              <a:t>solidA</a:t>
            </a:r>
            <a:r>
              <a:rPr lang="en-US" altLang="ko-KR" sz="1100" dirty="0">
                <a:solidFill>
                  <a:schemeClr val="tx1"/>
                </a:solidFill>
              </a:rPr>
              <a:t>"&gt;outline-width </a:t>
            </a:r>
            <a:r>
              <a:rPr lang="ko-KR" altLang="en-US" sz="1100" dirty="0">
                <a:solidFill>
                  <a:schemeClr val="tx1"/>
                </a:solidFill>
              </a:rPr>
              <a:t>속성값을 </a:t>
            </a:r>
            <a:r>
              <a:rPr lang="en-US" altLang="ko-KR" sz="1100" dirty="0">
                <a:solidFill>
                  <a:schemeClr val="tx1"/>
                </a:solidFill>
              </a:rPr>
              <a:t>2px</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solidB</a:t>
            </a:r>
            <a:r>
              <a:rPr lang="en-US" altLang="ko-KR" sz="1100" dirty="0">
                <a:solidFill>
                  <a:schemeClr val="tx1"/>
                </a:solidFill>
              </a:rPr>
              <a:t>"&gt;outline-width </a:t>
            </a:r>
            <a:r>
              <a:rPr lang="ko-KR" altLang="en-US" sz="1100" dirty="0">
                <a:solidFill>
                  <a:schemeClr val="tx1"/>
                </a:solidFill>
              </a:rPr>
              <a:t>속성값을 </a:t>
            </a:r>
            <a:r>
              <a:rPr lang="en-US" altLang="ko-KR" sz="1100" dirty="0">
                <a:solidFill>
                  <a:schemeClr val="tx1"/>
                </a:solidFill>
              </a:rPr>
              <a:t>5px</a:t>
            </a:r>
            <a:r>
              <a:rPr lang="ko-KR" altLang="en-US" sz="1100" dirty="0">
                <a:solidFill>
                  <a:schemeClr val="tx1"/>
                </a:solidFill>
              </a:rPr>
              <a:t>로 한 단락입니다</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dashedA</a:t>
            </a:r>
            <a:r>
              <a:rPr lang="en-US" altLang="ko-KR" sz="1100" dirty="0">
                <a:solidFill>
                  <a:schemeClr val="tx1"/>
                </a:solidFill>
              </a:rPr>
              <a:t>"&gt;outline-width </a:t>
            </a:r>
            <a:r>
              <a:rPr lang="ko-KR" altLang="en-US" sz="1100" dirty="0">
                <a:solidFill>
                  <a:schemeClr val="tx1"/>
                </a:solidFill>
              </a:rPr>
              <a:t>속성값을 </a:t>
            </a:r>
            <a:r>
              <a:rPr lang="en-US" altLang="ko-KR" sz="1100" dirty="0">
                <a:solidFill>
                  <a:schemeClr val="tx1"/>
                </a:solidFill>
              </a:rPr>
              <a:t>thin</a:t>
            </a:r>
            <a:r>
              <a:rPr lang="ko-KR" altLang="en-US" sz="1100" dirty="0">
                <a:solidFill>
                  <a:schemeClr val="tx1"/>
                </a:solidFill>
              </a:rPr>
              <a:t>으로 한 단락입니다</a:t>
            </a:r>
            <a:r>
              <a:rPr lang="en-US" altLang="ko-KR" sz="1100" dirty="0">
                <a:solidFill>
                  <a:schemeClr val="tx1"/>
                </a:solidFill>
              </a:rPr>
              <a:t>.&lt;/p&gt;</a:t>
            </a:r>
          </a:p>
          <a:p>
            <a:r>
              <a:rPr lang="en-US" altLang="ko-KR" sz="1100" dirty="0">
                <a:solidFill>
                  <a:schemeClr val="tx1"/>
                </a:solidFill>
              </a:rPr>
              <a:t>	&lt;p class="</a:t>
            </a:r>
            <a:r>
              <a:rPr lang="en-US" altLang="ko-KR" sz="1100" dirty="0" err="1">
                <a:solidFill>
                  <a:schemeClr val="tx1"/>
                </a:solidFill>
              </a:rPr>
              <a:t>dashedB</a:t>
            </a:r>
            <a:r>
              <a:rPr lang="en-US" altLang="ko-KR" sz="1100" dirty="0">
                <a:solidFill>
                  <a:schemeClr val="tx1"/>
                </a:solidFill>
              </a:rPr>
              <a:t>"&gt;outline-width </a:t>
            </a:r>
            <a:r>
              <a:rPr lang="ko-KR" altLang="en-US" sz="1100" dirty="0">
                <a:solidFill>
                  <a:schemeClr val="tx1"/>
                </a:solidFill>
              </a:rPr>
              <a:t>속성값을 </a:t>
            </a:r>
            <a:r>
              <a:rPr lang="en-US" altLang="ko-KR" sz="1100" dirty="0">
                <a:solidFill>
                  <a:schemeClr val="tx1"/>
                </a:solidFill>
              </a:rPr>
              <a:t>thick</a:t>
            </a:r>
            <a:r>
              <a:rPr lang="ko-KR" altLang="en-US" sz="1100" dirty="0">
                <a:solidFill>
                  <a:schemeClr val="tx1"/>
                </a:solidFill>
              </a:rPr>
              <a:t>으로 한 단락입니다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아웃라인</a:t>
            </a:r>
            <a:r>
              <a:rPr lang="en-US" altLang="ko-KR" sz="1200" b="1" dirty="0">
                <a:solidFill>
                  <a:schemeClr val="tx1"/>
                </a:solidFill>
              </a:rPr>
              <a:t>(Outline)</a:t>
            </a:r>
          </a:p>
          <a:p>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요소의 가장 바깥 부분을 둘러싸고 있는 아웃라인 부분의 스타일을 설정합니다</a:t>
            </a:r>
            <a:r>
              <a:rPr lang="en-US" altLang="ko-KR" sz="1200" dirty="0">
                <a:solidFill>
                  <a:schemeClr val="tx1"/>
                </a:solidFill>
              </a:rPr>
              <a:t>. </a:t>
            </a:r>
            <a:r>
              <a:rPr lang="ko-KR" altLang="en-US" sz="1200" dirty="0">
                <a:solidFill>
                  <a:schemeClr val="tx1"/>
                </a:solidFill>
              </a:rPr>
              <a:t>이 속성은 </a:t>
            </a:r>
            <a:r>
              <a:rPr lang="en-US" altLang="ko-KR" sz="1200" dirty="0">
                <a:solidFill>
                  <a:schemeClr val="tx1"/>
                </a:solidFill>
              </a:rPr>
              <a:t>border </a:t>
            </a:r>
            <a:r>
              <a:rPr lang="ko-KR" altLang="en-US" sz="1200" dirty="0">
                <a:solidFill>
                  <a:schemeClr val="tx1"/>
                </a:solidFill>
              </a:rPr>
              <a:t>속성과 마찬가지로 </a:t>
            </a:r>
            <a:r>
              <a:rPr lang="en-US" altLang="ko-KR" sz="1200" dirty="0">
                <a:solidFill>
                  <a:schemeClr val="tx1"/>
                </a:solidFill>
              </a:rPr>
              <a:t>style, width, color </a:t>
            </a:r>
            <a:r>
              <a:rPr lang="ko-KR" altLang="en-US" sz="1200" dirty="0">
                <a:solidFill>
                  <a:schemeClr val="tx1"/>
                </a:solidFill>
              </a:rPr>
              <a:t>속성을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border </a:t>
            </a:r>
            <a:r>
              <a:rPr lang="ko-KR" altLang="en-US" sz="1200" dirty="0">
                <a:solidFill>
                  <a:schemeClr val="tx1"/>
                </a:solidFill>
              </a:rPr>
              <a:t>속성과는 달리 </a:t>
            </a:r>
            <a:r>
              <a:rPr lang="en-US" altLang="ko-KR" sz="1200" dirty="0">
                <a:solidFill>
                  <a:schemeClr val="tx1"/>
                </a:solidFill>
              </a:rPr>
              <a:t>HTML </a:t>
            </a:r>
            <a:r>
              <a:rPr lang="ko-KR" altLang="en-US" sz="1200" dirty="0">
                <a:solidFill>
                  <a:schemeClr val="tx1"/>
                </a:solidFill>
              </a:rPr>
              <a:t>요소의 전체 크기에는 포함되지 않습니다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요소의 높이나 너비는 </a:t>
            </a:r>
            <a:r>
              <a:rPr lang="en-US" altLang="ko-KR" sz="1200" dirty="0">
                <a:solidFill>
                  <a:schemeClr val="tx1"/>
                </a:solidFill>
              </a:rPr>
              <a:t>outline</a:t>
            </a:r>
            <a:r>
              <a:rPr lang="ko-KR" altLang="en-US" sz="1200" dirty="0">
                <a:solidFill>
                  <a:schemeClr val="tx1"/>
                </a:solidFill>
              </a:rPr>
              <a:t>의 두께에 전혀 영향을 받지 않습니다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outline-width </a:t>
            </a:r>
            <a:r>
              <a:rPr lang="ko-KR" altLang="en-US" sz="1200" b="1" dirty="0">
                <a:solidFill>
                  <a:schemeClr val="tx1"/>
                </a:solidFill>
              </a:rPr>
              <a:t>속성</a:t>
            </a:r>
          </a:p>
          <a:p>
            <a:r>
              <a:rPr lang="en-US" altLang="ko-KR" sz="1200" dirty="0">
                <a:solidFill>
                  <a:schemeClr val="tx1"/>
                </a:solidFill>
              </a:rPr>
              <a:t>outline-width </a:t>
            </a:r>
            <a:r>
              <a:rPr lang="ko-KR" altLang="en-US" sz="1200" dirty="0">
                <a:solidFill>
                  <a:schemeClr val="tx1"/>
                </a:solidFill>
              </a:rPr>
              <a:t>속성은 아웃라인</a:t>
            </a:r>
            <a:r>
              <a:rPr lang="en-US" altLang="ko-KR" sz="1200" dirty="0">
                <a:solidFill>
                  <a:schemeClr val="tx1"/>
                </a:solidFill>
              </a:rPr>
              <a:t>(outline)</a:t>
            </a:r>
            <a:r>
              <a:rPr lang="ko-KR" altLang="en-US" sz="1200" dirty="0">
                <a:solidFill>
                  <a:schemeClr val="tx1"/>
                </a:solidFill>
              </a:rPr>
              <a:t>의 두께를 설정합니다</a:t>
            </a:r>
            <a:r>
              <a:rPr lang="en-US" altLang="ko-KR" sz="1200" dirty="0">
                <a:solidFill>
                  <a:schemeClr val="tx1"/>
                </a:solidFill>
              </a:rPr>
              <a:t>.</a:t>
            </a:r>
          </a:p>
          <a:p>
            <a:r>
              <a:rPr lang="en-US" altLang="ko-KR" sz="1200" dirty="0">
                <a:solidFill>
                  <a:schemeClr val="tx1"/>
                </a:solidFill>
              </a:rPr>
              <a:t>px, </a:t>
            </a:r>
            <a:r>
              <a:rPr lang="en-US" altLang="ko-KR" sz="1200" dirty="0" err="1">
                <a:solidFill>
                  <a:schemeClr val="tx1"/>
                </a:solidFill>
              </a:rPr>
              <a:t>em</a:t>
            </a:r>
            <a:r>
              <a:rPr lang="en-US" altLang="ko-KR" sz="1200" dirty="0">
                <a:solidFill>
                  <a:schemeClr val="tx1"/>
                </a:solidFill>
              </a:rPr>
              <a:t>, cm </a:t>
            </a:r>
            <a:r>
              <a:rPr lang="ko-KR" altLang="en-US" sz="1200" dirty="0">
                <a:solidFill>
                  <a:schemeClr val="tx1"/>
                </a:solidFill>
              </a:rPr>
              <a:t>등과 같은 </a:t>
            </a:r>
            <a:r>
              <a:rPr lang="en-US" altLang="ko-KR" sz="1200" dirty="0">
                <a:solidFill>
                  <a:schemeClr val="tx1"/>
                </a:solidFill>
              </a:rPr>
              <a:t>CSS </a:t>
            </a:r>
            <a:r>
              <a:rPr lang="ko-KR" altLang="en-US" sz="1200" dirty="0">
                <a:solidFill>
                  <a:schemeClr val="tx1"/>
                </a:solidFill>
              </a:rPr>
              <a:t>크기 단위를 이용하여 두께를 직접 설정할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미리 설정해 놓은 예약어인 </a:t>
            </a:r>
            <a:r>
              <a:rPr lang="en-US" altLang="ko-KR" sz="1200" dirty="0">
                <a:solidFill>
                  <a:schemeClr val="tx1"/>
                </a:solidFill>
              </a:rPr>
              <a:t>thin, medium, thick</a:t>
            </a:r>
            <a:r>
              <a:rPr lang="ko-KR" altLang="en-US" sz="1200" dirty="0">
                <a:solidFill>
                  <a:schemeClr val="tx1"/>
                </a:solidFill>
              </a:rPr>
              <a:t>을 사용하여 설정할 수도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152</a:t>
            </a:fld>
            <a:endParaRPr lang="ko-KR" altLang="en-US" dirty="0"/>
          </a:p>
        </p:txBody>
      </p:sp>
    </p:spTree>
    <p:extLst>
      <p:ext uri="{BB962C8B-B14F-4D97-AF65-F5344CB8AC3E}">
        <p14:creationId xmlns:p14="http://schemas.microsoft.com/office/powerpoint/2010/main" val="28909784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outline (outline-color)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Outline&lt;/title&gt;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border: 1px solid black;</a:t>
            </a:r>
          </a:p>
          <a:p>
            <a:r>
              <a:rPr lang="en-US" altLang="ko-KR" sz="1100">
                <a:solidFill>
                  <a:schemeClr val="tx1"/>
                </a:solidFill>
              </a:rPr>
              <a:t>			outline-style: dashed;</a:t>
            </a:r>
          </a:p>
          <a:p>
            <a:r>
              <a:rPr lang="en-US" altLang="ko-KR" sz="1100">
                <a:solidFill>
                  <a:schemeClr val="tx1"/>
                </a:solidFill>
              </a:rPr>
              <a:t>		}</a:t>
            </a:r>
          </a:p>
          <a:p>
            <a:r>
              <a:rPr lang="en-US" altLang="ko-KR" sz="1100">
                <a:solidFill>
                  <a:schemeClr val="tx1"/>
                </a:solidFill>
              </a:rPr>
              <a:t>		p.red { outline-color: red; }</a:t>
            </a:r>
          </a:p>
          <a:p>
            <a:r>
              <a:rPr lang="en-US" altLang="ko-KR" sz="1100">
                <a:solidFill>
                  <a:schemeClr val="tx1"/>
                </a:solidFill>
              </a:rPr>
              <a:t>		p.green { outline-color: rgb(0,255,0); }</a:t>
            </a:r>
          </a:p>
          <a:p>
            <a:r>
              <a:rPr lang="en-US" altLang="ko-KR" sz="1100">
                <a:solidFill>
                  <a:schemeClr val="tx1"/>
                </a:solidFill>
              </a:rPr>
              <a:t>		p.blue { outline-color: #0000FF; }</a:t>
            </a:r>
          </a:p>
          <a:p>
            <a:r>
              <a:rPr lang="en-US" altLang="ko-KR" sz="1100">
                <a:solidFill>
                  <a:schemeClr val="tx1"/>
                </a:solidFill>
              </a:rPr>
              <a:t>		p.invert { outline-color: invert;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&lt;h1&gt;outline-color </a:t>
            </a:r>
            <a:r>
              <a:rPr lang="ko-KR" altLang="en-US" sz="1100">
                <a:solidFill>
                  <a:schemeClr val="tx1"/>
                </a:solidFill>
              </a:rPr>
              <a:t>속성을 이용한 외곽선의 색상 변경</a:t>
            </a:r>
            <a:r>
              <a:rPr lang="en-US" altLang="ko-KR" sz="1100">
                <a:solidFill>
                  <a:schemeClr val="tx1"/>
                </a:solidFill>
              </a:rPr>
              <a:t>&lt;/h1&gt;</a:t>
            </a:r>
          </a:p>
          <a:p>
            <a:r>
              <a:rPr lang="en-US" altLang="ko-KR" sz="1100">
                <a:solidFill>
                  <a:schemeClr val="tx1"/>
                </a:solidFill>
              </a:rPr>
              <a:t>	&lt;p class="red"&gt;outline-color </a:t>
            </a:r>
            <a:r>
              <a:rPr lang="ko-KR" altLang="en-US" sz="1100">
                <a:solidFill>
                  <a:schemeClr val="tx1"/>
                </a:solidFill>
              </a:rPr>
              <a:t>속성값을 </a:t>
            </a:r>
            <a:r>
              <a:rPr lang="en-US" altLang="ko-KR" sz="1100">
                <a:solidFill>
                  <a:schemeClr val="tx1"/>
                </a:solidFill>
              </a:rPr>
              <a:t>red</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class="green"&gt;outline-color </a:t>
            </a:r>
            <a:r>
              <a:rPr lang="ko-KR" altLang="en-US" sz="1100">
                <a:solidFill>
                  <a:schemeClr val="tx1"/>
                </a:solidFill>
              </a:rPr>
              <a:t>속성값을 </a:t>
            </a:r>
            <a:r>
              <a:rPr lang="en-US" altLang="ko-KR" sz="1100">
                <a:solidFill>
                  <a:schemeClr val="tx1"/>
                </a:solidFill>
              </a:rPr>
              <a:t>green</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class="blue"&gt;outline-color </a:t>
            </a:r>
            <a:r>
              <a:rPr lang="ko-KR" altLang="en-US" sz="1100">
                <a:solidFill>
                  <a:schemeClr val="tx1"/>
                </a:solidFill>
              </a:rPr>
              <a:t>속성값을 </a:t>
            </a:r>
            <a:r>
              <a:rPr lang="en-US" altLang="ko-KR" sz="1100">
                <a:solidFill>
                  <a:schemeClr val="tx1"/>
                </a:solidFill>
              </a:rPr>
              <a:t>blue</a:t>
            </a:r>
            <a:r>
              <a:rPr lang="ko-KR" altLang="en-US" sz="1100">
                <a:solidFill>
                  <a:schemeClr val="tx1"/>
                </a:solidFill>
              </a:rPr>
              <a:t>로 한 단락입니다</a:t>
            </a:r>
            <a:r>
              <a:rPr lang="en-US" altLang="ko-KR" sz="1100">
                <a:solidFill>
                  <a:schemeClr val="tx1"/>
                </a:solidFill>
              </a:rPr>
              <a:t>.&lt;/p&gt;</a:t>
            </a:r>
          </a:p>
          <a:p>
            <a:r>
              <a:rPr lang="en-US" altLang="ko-KR" sz="1100">
                <a:solidFill>
                  <a:schemeClr val="tx1"/>
                </a:solidFill>
              </a:rPr>
              <a:t>	&lt;p class="invert"&gt;outline-color </a:t>
            </a:r>
            <a:r>
              <a:rPr lang="ko-KR" altLang="en-US" sz="1100">
                <a:solidFill>
                  <a:schemeClr val="tx1"/>
                </a:solidFill>
              </a:rPr>
              <a:t>속성값을 </a:t>
            </a:r>
            <a:r>
              <a:rPr lang="en-US" altLang="ko-KR" sz="1100">
                <a:solidFill>
                  <a:schemeClr val="tx1"/>
                </a:solidFill>
              </a:rPr>
              <a:t>invert</a:t>
            </a:r>
            <a:r>
              <a:rPr lang="ko-KR" altLang="en-US" sz="1100">
                <a:solidFill>
                  <a:schemeClr val="tx1"/>
                </a:solidFill>
              </a:rPr>
              <a:t>로 한 단락입니다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아웃라인</a:t>
            </a:r>
            <a:r>
              <a:rPr lang="en-US" altLang="ko-KR" sz="1200" b="1" dirty="0">
                <a:solidFill>
                  <a:schemeClr val="tx1"/>
                </a:solidFill>
              </a:rPr>
              <a:t>(Outline)</a:t>
            </a:r>
          </a:p>
          <a:p>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요소의 가장 바깥 부분을 둘러싸고 있는 아웃라인 부분의 스타일을 설정합니다</a:t>
            </a:r>
            <a:r>
              <a:rPr lang="en-US" altLang="ko-KR" sz="1200" dirty="0">
                <a:solidFill>
                  <a:schemeClr val="tx1"/>
                </a:solidFill>
              </a:rPr>
              <a:t>. </a:t>
            </a:r>
            <a:r>
              <a:rPr lang="ko-KR" altLang="en-US" sz="1200" dirty="0">
                <a:solidFill>
                  <a:schemeClr val="tx1"/>
                </a:solidFill>
              </a:rPr>
              <a:t>이 속성은 </a:t>
            </a:r>
            <a:r>
              <a:rPr lang="en-US" altLang="ko-KR" sz="1200" dirty="0">
                <a:solidFill>
                  <a:schemeClr val="tx1"/>
                </a:solidFill>
              </a:rPr>
              <a:t>border </a:t>
            </a:r>
            <a:r>
              <a:rPr lang="ko-KR" altLang="en-US" sz="1200" dirty="0">
                <a:solidFill>
                  <a:schemeClr val="tx1"/>
                </a:solidFill>
              </a:rPr>
              <a:t>속성과 마찬가지로 </a:t>
            </a:r>
            <a:r>
              <a:rPr lang="en-US" altLang="ko-KR" sz="1200" dirty="0">
                <a:solidFill>
                  <a:schemeClr val="tx1"/>
                </a:solidFill>
              </a:rPr>
              <a:t>style, width, color </a:t>
            </a:r>
            <a:r>
              <a:rPr lang="ko-KR" altLang="en-US" sz="1200" dirty="0">
                <a:solidFill>
                  <a:schemeClr val="tx1"/>
                </a:solidFill>
              </a:rPr>
              <a:t>속성을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border </a:t>
            </a:r>
            <a:r>
              <a:rPr lang="ko-KR" altLang="en-US" sz="1200" dirty="0">
                <a:solidFill>
                  <a:schemeClr val="tx1"/>
                </a:solidFill>
              </a:rPr>
              <a:t>속성과는 달리 </a:t>
            </a:r>
            <a:r>
              <a:rPr lang="en-US" altLang="ko-KR" sz="1200" dirty="0">
                <a:solidFill>
                  <a:schemeClr val="tx1"/>
                </a:solidFill>
              </a:rPr>
              <a:t>HTML </a:t>
            </a:r>
            <a:r>
              <a:rPr lang="ko-KR" altLang="en-US" sz="1200" dirty="0">
                <a:solidFill>
                  <a:schemeClr val="tx1"/>
                </a:solidFill>
              </a:rPr>
              <a:t>요소의 전체 크기에는 포함되지 않습니다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요소의 높이나 너비는 </a:t>
            </a:r>
            <a:r>
              <a:rPr lang="en-US" altLang="ko-KR" sz="1200" dirty="0">
                <a:solidFill>
                  <a:schemeClr val="tx1"/>
                </a:solidFill>
              </a:rPr>
              <a:t>outline</a:t>
            </a:r>
            <a:r>
              <a:rPr lang="ko-KR" altLang="en-US" sz="1200" dirty="0">
                <a:solidFill>
                  <a:schemeClr val="tx1"/>
                </a:solidFill>
              </a:rPr>
              <a:t>의 두께에 전혀 영향을 받지 않습니다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outline-color </a:t>
            </a:r>
            <a:r>
              <a:rPr lang="ko-KR" altLang="en-US" sz="1200" b="1" dirty="0">
                <a:solidFill>
                  <a:schemeClr val="tx1"/>
                </a:solidFill>
              </a:rPr>
              <a:t>속성</a:t>
            </a:r>
          </a:p>
          <a:p>
            <a:r>
              <a:rPr lang="en-US" altLang="ko-KR" sz="1200" dirty="0">
                <a:solidFill>
                  <a:schemeClr val="tx1"/>
                </a:solidFill>
              </a:rPr>
              <a:t>outline-color </a:t>
            </a:r>
            <a:r>
              <a:rPr lang="ko-KR" altLang="en-US" sz="1200" dirty="0">
                <a:solidFill>
                  <a:schemeClr val="tx1"/>
                </a:solidFill>
              </a:rPr>
              <a:t>속성은 아웃라인</a:t>
            </a:r>
            <a:r>
              <a:rPr lang="en-US" altLang="ko-KR" sz="1200" dirty="0">
                <a:solidFill>
                  <a:schemeClr val="tx1"/>
                </a:solidFill>
              </a:rPr>
              <a:t>(outline)</a:t>
            </a:r>
            <a:r>
              <a:rPr lang="ko-KR" altLang="en-US" sz="1200" dirty="0">
                <a:solidFill>
                  <a:schemeClr val="tx1"/>
                </a:solidFill>
              </a:rPr>
              <a:t>의 색상을 설정합니다</a:t>
            </a:r>
            <a:r>
              <a:rPr lang="en-US" altLang="ko-KR" sz="1200" dirty="0">
                <a:solidFill>
                  <a:schemeClr val="tx1"/>
                </a:solidFill>
              </a:rPr>
              <a:t>.</a:t>
            </a:r>
          </a:p>
          <a:p>
            <a:r>
              <a:rPr lang="ko-KR" altLang="en-US" sz="1200" dirty="0">
                <a:solidFill>
                  <a:schemeClr val="tx1"/>
                </a:solidFill>
              </a:rPr>
              <a:t>기본적인 </a:t>
            </a:r>
            <a:r>
              <a:rPr lang="en-US" altLang="ko-KR" sz="1200" dirty="0">
                <a:solidFill>
                  <a:schemeClr val="tx1"/>
                </a:solidFill>
              </a:rPr>
              <a:t>color </a:t>
            </a:r>
            <a:r>
              <a:rPr lang="ko-KR" altLang="en-US" sz="1200" dirty="0" err="1">
                <a:solidFill>
                  <a:schemeClr val="tx1"/>
                </a:solidFill>
              </a:rPr>
              <a:t>속성값들뿐만</a:t>
            </a:r>
            <a:r>
              <a:rPr lang="ko-KR" altLang="en-US" sz="1200" dirty="0">
                <a:solidFill>
                  <a:schemeClr val="tx1"/>
                </a:solidFill>
              </a:rPr>
              <a:t> 아니라 색반전을 나타내는 </a:t>
            </a:r>
            <a:r>
              <a:rPr lang="en-US" altLang="ko-KR" sz="1200" dirty="0">
                <a:solidFill>
                  <a:schemeClr val="tx1"/>
                </a:solidFill>
              </a:rPr>
              <a:t>invert </a:t>
            </a:r>
            <a:r>
              <a:rPr lang="ko-KR" altLang="en-US" sz="1200" dirty="0">
                <a:solidFill>
                  <a:schemeClr val="tx1"/>
                </a:solidFill>
              </a:rPr>
              <a:t>속성값을 사용할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invert </a:t>
            </a:r>
            <a:r>
              <a:rPr lang="ko-KR" altLang="en-US" sz="1200" dirty="0">
                <a:solidFill>
                  <a:schemeClr val="tx1"/>
                </a:solidFill>
              </a:rPr>
              <a:t>속성값은 배경색과 상관없이 아웃라인을 보여주기 위한 색반전을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153</a:t>
            </a:fld>
            <a:endParaRPr lang="ko-KR" altLang="en-US" dirty="0"/>
          </a:p>
        </p:txBody>
      </p:sp>
    </p:spTree>
    <p:extLst>
      <p:ext uri="{BB962C8B-B14F-4D97-AF65-F5344CB8AC3E}">
        <p14:creationId xmlns:p14="http://schemas.microsoft.com/office/powerpoint/2010/main" val="29498872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박스 모델 </a:t>
            </a:r>
            <a:r>
              <a:rPr lang="en-US" altLang="ko-KR" sz="3200" dirty="0"/>
              <a:t>: outline (</a:t>
            </a:r>
            <a:r>
              <a:rPr lang="ko-KR" altLang="en-US" sz="3200" dirty="0"/>
              <a:t>축약 표현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Outline&lt;/title&gt;</a:t>
            </a:r>
          </a:p>
          <a:p>
            <a:r>
              <a:rPr lang="en-US" altLang="ko-KR" sz="1100" dirty="0">
                <a:solidFill>
                  <a:schemeClr val="tx1"/>
                </a:solidFill>
              </a:rPr>
              <a:t>	&lt;style&gt;</a:t>
            </a:r>
          </a:p>
          <a:p>
            <a:r>
              <a:rPr lang="en-US" altLang="ko-KR" sz="1100" dirty="0">
                <a:solidFill>
                  <a:schemeClr val="tx1"/>
                </a:solidFill>
              </a:rPr>
              <a:t>		p { border: 1px solid black; }</a:t>
            </a:r>
          </a:p>
          <a:p>
            <a:r>
              <a:rPr lang="en-US" altLang="ko-KR" sz="1100" dirty="0">
                <a:solidFill>
                  <a:schemeClr val="tx1"/>
                </a:solidFill>
              </a:rPr>
              <a:t>		</a:t>
            </a:r>
            <a:r>
              <a:rPr lang="en-US" altLang="ko-KR" sz="1100" dirty="0" err="1">
                <a:solidFill>
                  <a:schemeClr val="tx1"/>
                </a:solidFill>
              </a:rPr>
              <a:t>p.none</a:t>
            </a:r>
            <a:r>
              <a:rPr lang="en-US" altLang="ko-KR" sz="1100" dirty="0">
                <a:solidFill>
                  <a:schemeClr val="tx1"/>
                </a:solidFill>
              </a:rPr>
              <a:t> { border-style: none; }</a:t>
            </a:r>
          </a:p>
          <a:p>
            <a:r>
              <a:rPr lang="en-US" altLang="ko-KR" sz="1100" dirty="0">
                <a:solidFill>
                  <a:schemeClr val="tx1"/>
                </a:solidFill>
              </a:rPr>
              <a:t>		</a:t>
            </a:r>
            <a:r>
              <a:rPr lang="en-US" altLang="ko-KR" sz="1100" dirty="0" err="1">
                <a:solidFill>
                  <a:schemeClr val="tx1"/>
                </a:solidFill>
              </a:rPr>
              <a:t>p.good</a:t>
            </a:r>
            <a:r>
              <a:rPr lang="en-US" altLang="ko-KR" sz="1100" dirty="0">
                <a:solidFill>
                  <a:schemeClr val="tx1"/>
                </a:solidFill>
              </a:rPr>
              <a:t> { outline: 3px solid teal; }</a:t>
            </a:r>
          </a:p>
          <a:p>
            <a:r>
              <a:rPr lang="en-US" altLang="ko-KR" sz="1100" dirty="0">
                <a:solidFill>
                  <a:schemeClr val="tx1"/>
                </a:solidFill>
              </a:rPr>
              <a:t>		</a:t>
            </a:r>
            <a:r>
              <a:rPr lang="en-US" altLang="ko-KR" sz="1100" dirty="0" err="1">
                <a:solidFill>
                  <a:schemeClr val="tx1"/>
                </a:solidFill>
              </a:rPr>
              <a:t>p.wrong</a:t>
            </a:r>
            <a:r>
              <a:rPr lang="en-US" altLang="ko-KR" sz="1100" dirty="0">
                <a:solidFill>
                  <a:schemeClr val="tx1"/>
                </a:solidFill>
              </a:rPr>
              <a:t> { outline: 5px teal;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외곽선의 스타일 변경</a:t>
            </a:r>
            <a:r>
              <a:rPr lang="en-US" altLang="ko-KR" sz="1100" dirty="0">
                <a:solidFill>
                  <a:schemeClr val="tx1"/>
                </a:solidFill>
              </a:rPr>
              <a:t>&lt;/h1&gt;</a:t>
            </a:r>
          </a:p>
          <a:p>
            <a:r>
              <a:rPr lang="en-US" altLang="ko-KR" sz="1100" dirty="0">
                <a:solidFill>
                  <a:schemeClr val="tx1"/>
                </a:solidFill>
              </a:rPr>
              <a:t>	&lt;p class="good"&gt;outline-style </a:t>
            </a:r>
            <a:r>
              <a:rPr lang="ko-KR" altLang="en-US" sz="1100" dirty="0">
                <a:solidFill>
                  <a:schemeClr val="tx1"/>
                </a:solidFill>
              </a:rPr>
              <a:t>속성을 설정한 단락입니다</a:t>
            </a:r>
            <a:r>
              <a:rPr lang="en-US" altLang="ko-KR" sz="1100" dirty="0">
                <a:solidFill>
                  <a:schemeClr val="tx1"/>
                </a:solidFill>
              </a:rPr>
              <a:t>.&lt;/p&gt;</a:t>
            </a:r>
          </a:p>
          <a:p>
            <a:r>
              <a:rPr lang="en-US" altLang="ko-KR" sz="1100" dirty="0">
                <a:solidFill>
                  <a:schemeClr val="tx1"/>
                </a:solidFill>
              </a:rPr>
              <a:t>	&lt;p class="wrong"&gt;outline-style </a:t>
            </a:r>
            <a:r>
              <a:rPr lang="ko-KR" altLang="en-US" sz="1100" dirty="0">
                <a:solidFill>
                  <a:schemeClr val="tx1"/>
                </a:solidFill>
              </a:rPr>
              <a:t>속성을 설정하지 않은 단락입니다</a:t>
            </a:r>
            <a:r>
              <a:rPr lang="en-US" altLang="ko-KR" sz="1100" dirty="0">
                <a:solidFill>
                  <a:schemeClr val="tx1"/>
                </a:solidFill>
              </a:rPr>
              <a:t>.&lt;/p&gt;</a:t>
            </a:r>
          </a:p>
          <a:p>
            <a:r>
              <a:rPr lang="en-US" altLang="ko-KR" sz="1100" dirty="0">
                <a:solidFill>
                  <a:schemeClr val="tx1"/>
                </a:solidFill>
              </a:rPr>
              <a:t>	&lt;p class="none"&gt;</a:t>
            </a:r>
            <a:r>
              <a:rPr lang="ko-KR" altLang="en-US" sz="1100" dirty="0">
                <a:solidFill>
                  <a:schemeClr val="tx1"/>
                </a:solidFill>
              </a:rPr>
              <a:t>외곽선의 축약 표현시에는 반드시 </a:t>
            </a:r>
            <a:r>
              <a:rPr lang="en-US" altLang="ko-KR" sz="1100" dirty="0">
                <a:solidFill>
                  <a:schemeClr val="tx1"/>
                </a:solidFill>
              </a:rPr>
              <a:t>outline-style </a:t>
            </a:r>
            <a:r>
              <a:rPr lang="ko-KR" altLang="en-US" sz="1100" dirty="0">
                <a:solidFill>
                  <a:schemeClr val="tx1"/>
                </a:solidFill>
              </a:rPr>
              <a:t>속성이 먼저 설정되어 있어야 제대로 표현됩니다</a:t>
            </a:r>
            <a:r>
              <a:rPr lang="en-US" altLang="ko-KR" sz="1100" dirty="0">
                <a:solidFill>
                  <a:schemeClr val="tx1"/>
                </a:solidFill>
              </a:rPr>
              <a:t>!&lt;/p&gt;</a:t>
            </a:r>
          </a:p>
          <a:p>
            <a:r>
              <a:rPr lang="en-US" altLang="ko-KR" sz="1100" dirty="0">
                <a:solidFill>
                  <a:schemeClr val="tx1"/>
                </a:solidFill>
              </a:rPr>
              <a:t>	</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아웃라인</a:t>
            </a:r>
            <a:r>
              <a:rPr lang="en-US" altLang="ko-KR" sz="1200" b="1" dirty="0">
                <a:solidFill>
                  <a:schemeClr val="tx1"/>
                </a:solidFill>
              </a:rPr>
              <a:t>(Outline)</a:t>
            </a:r>
          </a:p>
          <a:p>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요소의 가장 바깥 부분을 둘러싸고 있는 아웃라인 부분의 스타일을 설정합니다</a:t>
            </a:r>
            <a:r>
              <a:rPr lang="en-US" altLang="ko-KR" sz="1200" dirty="0">
                <a:solidFill>
                  <a:schemeClr val="tx1"/>
                </a:solidFill>
              </a:rPr>
              <a:t>. </a:t>
            </a:r>
            <a:r>
              <a:rPr lang="ko-KR" altLang="en-US" sz="1200" dirty="0">
                <a:solidFill>
                  <a:schemeClr val="tx1"/>
                </a:solidFill>
              </a:rPr>
              <a:t>이 속성은 </a:t>
            </a:r>
            <a:r>
              <a:rPr lang="en-US" altLang="ko-KR" sz="1200" dirty="0">
                <a:solidFill>
                  <a:schemeClr val="tx1"/>
                </a:solidFill>
              </a:rPr>
              <a:t>border </a:t>
            </a:r>
            <a:r>
              <a:rPr lang="ko-KR" altLang="en-US" sz="1200" dirty="0">
                <a:solidFill>
                  <a:schemeClr val="tx1"/>
                </a:solidFill>
              </a:rPr>
              <a:t>속성과 마찬가지로 </a:t>
            </a:r>
            <a:r>
              <a:rPr lang="en-US" altLang="ko-KR" sz="1200" dirty="0">
                <a:solidFill>
                  <a:schemeClr val="tx1"/>
                </a:solidFill>
              </a:rPr>
              <a:t>style, width, color </a:t>
            </a:r>
            <a:r>
              <a:rPr lang="ko-KR" altLang="en-US" sz="1200" dirty="0">
                <a:solidFill>
                  <a:schemeClr val="tx1"/>
                </a:solidFill>
              </a:rPr>
              <a:t>속성을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outline </a:t>
            </a:r>
            <a:r>
              <a:rPr lang="ko-KR" altLang="en-US" sz="1200" dirty="0">
                <a:solidFill>
                  <a:schemeClr val="tx1"/>
                </a:solidFill>
              </a:rPr>
              <a:t>속성은 </a:t>
            </a:r>
            <a:r>
              <a:rPr lang="en-US" altLang="ko-KR" sz="1200" dirty="0">
                <a:solidFill>
                  <a:schemeClr val="tx1"/>
                </a:solidFill>
              </a:rPr>
              <a:t>border </a:t>
            </a:r>
            <a:r>
              <a:rPr lang="ko-KR" altLang="en-US" sz="1200" dirty="0">
                <a:solidFill>
                  <a:schemeClr val="tx1"/>
                </a:solidFill>
              </a:rPr>
              <a:t>속성과는 달리 </a:t>
            </a:r>
            <a:r>
              <a:rPr lang="en-US" altLang="ko-KR" sz="1200" dirty="0">
                <a:solidFill>
                  <a:schemeClr val="tx1"/>
                </a:solidFill>
              </a:rPr>
              <a:t>HTML </a:t>
            </a:r>
            <a:r>
              <a:rPr lang="ko-KR" altLang="en-US" sz="1200" dirty="0">
                <a:solidFill>
                  <a:schemeClr val="tx1"/>
                </a:solidFill>
              </a:rPr>
              <a:t>요소의 전체 크기에는 포함되지 않습니다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요소의 높이나 너비는 </a:t>
            </a:r>
            <a:r>
              <a:rPr lang="en-US" altLang="ko-KR" sz="1200" dirty="0">
                <a:solidFill>
                  <a:schemeClr val="tx1"/>
                </a:solidFill>
              </a:rPr>
              <a:t>outline</a:t>
            </a:r>
            <a:r>
              <a:rPr lang="ko-KR" altLang="en-US" sz="1200" dirty="0">
                <a:solidFill>
                  <a:schemeClr val="tx1"/>
                </a:solidFill>
              </a:rPr>
              <a:t>의 두께에 전혀 영향을 받지 않습니다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아웃라인 축약 표현</a:t>
            </a:r>
            <a:r>
              <a:rPr lang="en-US" altLang="ko-KR" sz="1200" b="1" dirty="0">
                <a:solidFill>
                  <a:schemeClr val="tx1"/>
                </a:solidFill>
              </a:rPr>
              <a:t>(outline shorthand)</a:t>
            </a:r>
          </a:p>
          <a:p>
            <a:r>
              <a:rPr lang="ko-KR" altLang="en-US" sz="1200" dirty="0">
                <a:solidFill>
                  <a:schemeClr val="tx1"/>
                </a:solidFill>
              </a:rPr>
              <a:t>모든 </a:t>
            </a:r>
            <a:r>
              <a:rPr lang="en-US" altLang="ko-KR" sz="1200" dirty="0">
                <a:solidFill>
                  <a:schemeClr val="tx1"/>
                </a:solidFill>
              </a:rPr>
              <a:t>outline </a:t>
            </a:r>
            <a:r>
              <a:rPr lang="ko-KR" altLang="en-US" sz="1200" dirty="0">
                <a:solidFill>
                  <a:schemeClr val="tx1"/>
                </a:solidFill>
              </a:rPr>
              <a:t>속성을 이용한 스타일을 한 줄에 설정할 수 있습니다</a:t>
            </a:r>
            <a:r>
              <a:rPr lang="en-US" altLang="ko-KR" sz="1200" dirty="0">
                <a:solidFill>
                  <a:schemeClr val="tx1"/>
                </a:solidFill>
              </a:rPr>
              <a:t>.</a:t>
            </a:r>
          </a:p>
          <a:p>
            <a:r>
              <a:rPr lang="en-US" altLang="ko-KR" sz="1200" dirty="0">
                <a:solidFill>
                  <a:schemeClr val="tx1"/>
                </a:solidFill>
              </a:rPr>
              <a:t>outline </a:t>
            </a:r>
            <a:r>
              <a:rPr lang="ko-KR" altLang="en-US" sz="1200" dirty="0">
                <a:solidFill>
                  <a:schemeClr val="tx1"/>
                </a:solidFill>
              </a:rPr>
              <a:t>속성을 설정하기 위해서는 반드시 </a:t>
            </a:r>
            <a:r>
              <a:rPr lang="en-US" altLang="ko-KR" sz="1200" dirty="0">
                <a:solidFill>
                  <a:schemeClr val="tx1"/>
                </a:solidFill>
              </a:rPr>
              <a:t>outline-style </a:t>
            </a:r>
            <a:r>
              <a:rPr lang="ko-KR" altLang="en-US" sz="1200" dirty="0">
                <a:solidFill>
                  <a:schemeClr val="tx1"/>
                </a:solidFill>
              </a:rPr>
              <a:t>속성이 먼저 설정되어 있어야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154</a:t>
            </a:fld>
            <a:endParaRPr lang="ko-KR" altLang="en-US" dirty="0"/>
          </a:p>
        </p:txBody>
      </p:sp>
    </p:spTree>
    <p:extLst>
      <p:ext uri="{BB962C8B-B14F-4D97-AF65-F5344CB8AC3E}">
        <p14:creationId xmlns:p14="http://schemas.microsoft.com/office/powerpoint/2010/main" val="42244435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display </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1142570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tx1"/>
                </a:solidFill>
              </a:rPr>
              <a:t>display </a:t>
            </a:r>
            <a:r>
              <a:rPr lang="ko-KR" altLang="en-US" sz="1200" b="1" dirty="0">
                <a:solidFill>
                  <a:schemeClr val="tx1"/>
                </a:solidFill>
              </a:rPr>
              <a:t>속성</a:t>
            </a:r>
          </a:p>
          <a:p>
            <a:r>
              <a:rPr lang="en-US" altLang="ko-KR" sz="1200" dirty="0">
                <a:solidFill>
                  <a:schemeClr val="tx1"/>
                </a:solidFill>
              </a:rPr>
              <a:t>display </a:t>
            </a:r>
            <a:r>
              <a:rPr lang="ko-KR" altLang="en-US" sz="1200" dirty="0">
                <a:solidFill>
                  <a:schemeClr val="tx1"/>
                </a:solidFill>
              </a:rPr>
              <a:t>속성은 웹 페이지의 레이아웃</a:t>
            </a:r>
            <a:r>
              <a:rPr lang="en-US" altLang="ko-KR" sz="1200" dirty="0">
                <a:solidFill>
                  <a:schemeClr val="tx1"/>
                </a:solidFill>
              </a:rPr>
              <a:t>(layout)</a:t>
            </a:r>
            <a:r>
              <a:rPr lang="ko-KR" altLang="en-US" sz="1200" dirty="0">
                <a:solidFill>
                  <a:schemeClr val="tx1"/>
                </a:solidFill>
              </a:rPr>
              <a:t>을 결정하는 </a:t>
            </a:r>
            <a:r>
              <a:rPr lang="en-US" altLang="ko-KR" sz="1200" dirty="0">
                <a:solidFill>
                  <a:schemeClr val="tx1"/>
                </a:solidFill>
              </a:rPr>
              <a:t>CSS</a:t>
            </a:r>
            <a:r>
              <a:rPr lang="ko-KR" altLang="en-US" sz="1200" dirty="0">
                <a:solidFill>
                  <a:schemeClr val="tx1"/>
                </a:solidFill>
              </a:rPr>
              <a:t>의 중요한 속성 중 하나입니다</a:t>
            </a:r>
            <a:r>
              <a:rPr lang="en-US" altLang="ko-KR" sz="1200" dirty="0">
                <a:solidFill>
                  <a:schemeClr val="tx1"/>
                </a:solidFill>
              </a:rPr>
              <a:t>.</a:t>
            </a:r>
          </a:p>
          <a:p>
            <a:r>
              <a:rPr lang="ko-KR" altLang="en-US" sz="1200" dirty="0">
                <a:solidFill>
                  <a:schemeClr val="tx1"/>
                </a:solidFill>
              </a:rPr>
              <a:t>이 속성은 해당 </a:t>
            </a:r>
            <a:r>
              <a:rPr lang="en-US" altLang="ko-KR" sz="1200" dirty="0">
                <a:solidFill>
                  <a:schemeClr val="tx1"/>
                </a:solidFill>
              </a:rPr>
              <a:t>HTML </a:t>
            </a:r>
            <a:r>
              <a:rPr lang="ko-KR" altLang="en-US" sz="1200" dirty="0">
                <a:solidFill>
                  <a:schemeClr val="tx1"/>
                </a:solidFill>
              </a:rPr>
              <a:t>요소가 웹 브라우저에 언제 어떻게 보이는가를 결정합니다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대부분의 </a:t>
            </a:r>
            <a:r>
              <a:rPr lang="en-US" altLang="ko-KR" sz="1200" dirty="0">
                <a:solidFill>
                  <a:schemeClr val="tx1"/>
                </a:solidFill>
              </a:rPr>
              <a:t>HTML </a:t>
            </a:r>
            <a:r>
              <a:rPr lang="ko-KR" altLang="en-US" sz="1200" dirty="0">
                <a:solidFill>
                  <a:schemeClr val="tx1"/>
                </a:solidFill>
              </a:rPr>
              <a:t>요소는 </a:t>
            </a:r>
            <a:r>
              <a:rPr lang="en-US" altLang="ko-KR" sz="1200" dirty="0">
                <a:solidFill>
                  <a:schemeClr val="tx1"/>
                </a:solidFill>
              </a:rPr>
              <a:t>display </a:t>
            </a:r>
            <a:r>
              <a:rPr lang="ko-KR" altLang="en-US" sz="1200" dirty="0">
                <a:solidFill>
                  <a:schemeClr val="tx1"/>
                </a:solidFill>
              </a:rPr>
              <a:t>속성의 기본값으로 다음 두 가지 값 중 하나의 값을 가집니다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블록</a:t>
            </a:r>
            <a:r>
              <a:rPr lang="en-US" altLang="ko-KR" sz="1200" dirty="0">
                <a:solidFill>
                  <a:schemeClr val="tx1"/>
                </a:solidFill>
              </a:rPr>
              <a:t>(block)</a:t>
            </a:r>
          </a:p>
          <a:p>
            <a:r>
              <a:rPr lang="en-US" altLang="ko-KR" sz="1200" dirty="0">
                <a:solidFill>
                  <a:schemeClr val="tx1"/>
                </a:solidFill>
              </a:rPr>
              <a:t>2. </a:t>
            </a:r>
            <a:r>
              <a:rPr lang="ko-KR" altLang="en-US" sz="1200" dirty="0">
                <a:solidFill>
                  <a:schemeClr val="tx1"/>
                </a:solidFill>
              </a:rPr>
              <a:t>인라인</a:t>
            </a:r>
            <a:r>
              <a:rPr lang="en-US" altLang="ko-KR" sz="1200" dirty="0">
                <a:solidFill>
                  <a:schemeClr val="tx1"/>
                </a:solidFill>
              </a:rPr>
              <a:t>(inline)</a:t>
            </a:r>
          </a:p>
          <a:p>
            <a:endParaRPr lang="en-US" altLang="ko-KR" sz="1200" dirty="0">
              <a:solidFill>
                <a:schemeClr val="tx1"/>
              </a:solidFill>
            </a:endParaRPr>
          </a:p>
          <a:p>
            <a:r>
              <a:rPr lang="ko-KR" altLang="en-US" sz="1200" b="1" dirty="0">
                <a:solidFill>
                  <a:schemeClr val="tx1"/>
                </a:solidFill>
              </a:rPr>
              <a:t>블록</a:t>
            </a:r>
            <a:r>
              <a:rPr lang="en-US" altLang="ko-KR" sz="1200" b="1" dirty="0">
                <a:solidFill>
                  <a:schemeClr val="tx1"/>
                </a:solidFill>
              </a:rPr>
              <a:t>(block)</a:t>
            </a:r>
          </a:p>
          <a:p>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인 요소는 언제나 새로운 라인</a:t>
            </a:r>
            <a:r>
              <a:rPr lang="en-US" altLang="ko-KR" sz="1200" dirty="0">
                <a:solidFill>
                  <a:schemeClr val="tx1"/>
                </a:solidFill>
              </a:rPr>
              <a:t>(line)</a:t>
            </a:r>
            <a:r>
              <a:rPr lang="ko-KR" altLang="en-US" sz="1200" dirty="0">
                <a:solidFill>
                  <a:schemeClr val="tx1"/>
                </a:solidFill>
              </a:rPr>
              <a:t>에서 시작하며</a:t>
            </a:r>
            <a:r>
              <a:rPr lang="en-US" altLang="ko-KR" sz="1200" dirty="0">
                <a:solidFill>
                  <a:schemeClr val="tx1"/>
                </a:solidFill>
              </a:rPr>
              <a:t>, </a:t>
            </a:r>
            <a:r>
              <a:rPr lang="ko-KR" altLang="en-US" sz="1200" dirty="0">
                <a:solidFill>
                  <a:schemeClr val="tx1"/>
                </a:solidFill>
              </a:rPr>
              <a:t>해당 라인의 모든 너비를 차지합니다</a:t>
            </a:r>
            <a:r>
              <a:rPr lang="en-US" altLang="ko-KR" sz="1200" dirty="0">
                <a:solidFill>
                  <a:schemeClr val="tx1"/>
                </a:solidFill>
              </a:rPr>
              <a:t>. &lt;div&gt;, &lt;h1&gt;, &lt;p&gt;, &lt;ul&gt;, &lt;</a:t>
            </a:r>
            <a:r>
              <a:rPr lang="en-US" altLang="ko-KR" sz="1200" dirty="0" err="1">
                <a:solidFill>
                  <a:schemeClr val="tx1"/>
                </a:solidFill>
              </a:rPr>
              <a:t>ol</a:t>
            </a:r>
            <a:r>
              <a:rPr lang="en-US" altLang="ko-KR" sz="1200" dirty="0">
                <a:solidFill>
                  <a:schemeClr val="tx1"/>
                </a:solidFill>
              </a:rPr>
              <a:t>&gt;, &lt;form&gt;</a:t>
            </a:r>
            <a:r>
              <a:rPr lang="ko-KR" altLang="en-US" sz="1200" dirty="0">
                <a:solidFill>
                  <a:schemeClr val="tx1"/>
                </a:solidFill>
              </a:rPr>
              <a:t>요소는 대표적인 블록</a:t>
            </a:r>
            <a:r>
              <a:rPr lang="en-US" altLang="ko-KR" sz="1200" dirty="0">
                <a:solidFill>
                  <a:schemeClr val="tx1"/>
                </a:solidFill>
              </a:rPr>
              <a:t>(block) </a:t>
            </a:r>
            <a:r>
              <a:rPr lang="ko-KR" altLang="en-US" sz="1200" dirty="0">
                <a:solidFill>
                  <a:schemeClr val="tx1"/>
                </a:solidFill>
              </a:rPr>
              <a:t>요소입니다</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인라인</a:t>
            </a:r>
            <a:r>
              <a:rPr lang="en-US" altLang="ko-KR" sz="1200" b="1" dirty="0">
                <a:solidFill>
                  <a:schemeClr val="tx1"/>
                </a:solidFill>
              </a:rPr>
              <a:t>(inline)</a:t>
            </a:r>
          </a:p>
          <a:p>
            <a:r>
              <a:rPr lang="en-US" altLang="ko-KR" sz="1200" dirty="0">
                <a:solidFill>
                  <a:schemeClr val="tx1"/>
                </a:solidFill>
              </a:rPr>
              <a:t>display </a:t>
            </a:r>
            <a:r>
              <a:rPr lang="ko-KR" altLang="en-US" sz="1200" dirty="0">
                <a:solidFill>
                  <a:schemeClr val="tx1"/>
                </a:solidFill>
              </a:rPr>
              <a:t>속성값이 인라인</a:t>
            </a:r>
            <a:r>
              <a:rPr lang="en-US" altLang="ko-KR" sz="1200" dirty="0">
                <a:solidFill>
                  <a:schemeClr val="tx1"/>
                </a:solidFill>
              </a:rPr>
              <a:t>(inline)</a:t>
            </a:r>
            <a:r>
              <a:rPr lang="ko-KR" altLang="en-US" sz="1200" dirty="0">
                <a:solidFill>
                  <a:schemeClr val="tx1"/>
                </a:solidFill>
              </a:rPr>
              <a:t>인 요소는 새로운 라인</a:t>
            </a:r>
            <a:r>
              <a:rPr lang="en-US" altLang="ko-KR" sz="1200" dirty="0">
                <a:solidFill>
                  <a:schemeClr val="tx1"/>
                </a:solidFill>
              </a:rPr>
              <a:t>(line)</a:t>
            </a:r>
            <a:r>
              <a:rPr lang="ko-KR" altLang="en-US" sz="1200" dirty="0">
                <a:solidFill>
                  <a:schemeClr val="tx1"/>
                </a:solidFill>
              </a:rPr>
              <a:t>에서 시작하지 않습니다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요소의 너비도 해당 라인 전체가 아닌 해당 </a:t>
            </a:r>
            <a:r>
              <a:rPr lang="en-US" altLang="ko-KR" sz="1200" dirty="0">
                <a:solidFill>
                  <a:schemeClr val="tx1"/>
                </a:solidFill>
              </a:rPr>
              <a:t>HTML </a:t>
            </a:r>
            <a:r>
              <a:rPr lang="ko-KR" altLang="en-US" sz="1200" dirty="0">
                <a:solidFill>
                  <a:schemeClr val="tx1"/>
                </a:solidFill>
              </a:rPr>
              <a:t>요소의 내용</a:t>
            </a:r>
            <a:r>
              <a:rPr lang="en-US" altLang="ko-KR" sz="1200" dirty="0">
                <a:solidFill>
                  <a:schemeClr val="tx1"/>
                </a:solidFill>
              </a:rPr>
              <a:t>(content)</a:t>
            </a:r>
            <a:r>
              <a:rPr lang="ko-KR" altLang="en-US" sz="1200" dirty="0">
                <a:solidFill>
                  <a:schemeClr val="tx1"/>
                </a:solidFill>
              </a:rPr>
              <a:t>만큼만 차지합니다</a:t>
            </a:r>
            <a:r>
              <a:rPr lang="en-US" altLang="ko-KR" sz="1200" dirty="0">
                <a:solidFill>
                  <a:schemeClr val="tx1"/>
                </a:solidFill>
              </a:rPr>
              <a:t>. &lt;span&gt;, &lt;a&gt;, &lt;</a:t>
            </a:r>
            <a:r>
              <a:rPr lang="en-US" altLang="ko-KR" sz="1200" dirty="0" err="1">
                <a:solidFill>
                  <a:schemeClr val="tx1"/>
                </a:solidFill>
              </a:rPr>
              <a:t>img</a:t>
            </a:r>
            <a:r>
              <a:rPr lang="en-US" altLang="ko-KR" sz="1200" dirty="0">
                <a:solidFill>
                  <a:schemeClr val="tx1"/>
                </a:solidFill>
              </a:rPr>
              <a:t>&gt;</a:t>
            </a:r>
            <a:r>
              <a:rPr lang="ko-KR" altLang="en-US" sz="1200" dirty="0">
                <a:solidFill>
                  <a:schemeClr val="tx1"/>
                </a:solidFill>
              </a:rPr>
              <a:t>요소는 대표적인 인라인</a:t>
            </a:r>
            <a:r>
              <a:rPr lang="en-US" altLang="ko-KR" sz="1200" dirty="0">
                <a:solidFill>
                  <a:schemeClr val="tx1"/>
                </a:solidFill>
              </a:rPr>
              <a:t>(inline) </a:t>
            </a:r>
            <a:r>
              <a:rPr lang="ko-KR" altLang="en-US" sz="1200" dirty="0">
                <a:solidFill>
                  <a:schemeClr val="tx1"/>
                </a:solidFill>
              </a:rPr>
              <a:t>요소입니다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155</a:t>
            </a:fld>
            <a:endParaRPr lang="ko-KR" altLang="en-US" dirty="0"/>
          </a:p>
        </p:txBody>
      </p:sp>
    </p:spTree>
    <p:extLst>
      <p:ext uri="{BB962C8B-B14F-4D97-AF65-F5344CB8AC3E}">
        <p14:creationId xmlns:p14="http://schemas.microsoft.com/office/powerpoint/2010/main" val="7632547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display </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Display&lt;/title&gt;</a:t>
            </a:r>
          </a:p>
          <a:p>
            <a:r>
              <a:rPr lang="en-US" altLang="ko-KR" sz="1100" dirty="0">
                <a:solidFill>
                  <a:schemeClr val="tx1"/>
                </a:solidFill>
              </a:rPr>
              <a:t>	&lt;style&gt;</a:t>
            </a:r>
          </a:p>
          <a:p>
            <a:r>
              <a:rPr lang="en-US" altLang="ko-KR" sz="1100" dirty="0">
                <a:solidFill>
                  <a:schemeClr val="tx1"/>
                </a:solidFill>
              </a:rPr>
              <a:t>		li { display: inline;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&lt;h1&gt;display </a:t>
            </a:r>
            <a:r>
              <a:rPr lang="ko-KR" altLang="en-US" sz="1100" dirty="0">
                <a:solidFill>
                  <a:schemeClr val="tx1"/>
                </a:solidFill>
              </a:rPr>
              <a:t>속성의 기본 </a:t>
            </a:r>
            <a:r>
              <a:rPr lang="ko-KR" altLang="en-US" sz="1100" dirty="0" err="1">
                <a:solidFill>
                  <a:schemeClr val="tx1"/>
                </a:solidFill>
              </a:rPr>
              <a:t>설정값</a:t>
            </a:r>
            <a:r>
              <a:rPr lang="ko-KR" altLang="en-US" sz="1100" dirty="0">
                <a:solidFill>
                  <a:schemeClr val="tx1"/>
                </a:solidFill>
              </a:rPr>
              <a:t> 변경</a:t>
            </a:r>
            <a:r>
              <a:rPr lang="en-US" altLang="ko-KR" sz="1100" dirty="0">
                <a:solidFill>
                  <a:schemeClr val="tx1"/>
                </a:solidFill>
              </a:rPr>
              <a:t>&lt;/h1&gt;</a:t>
            </a:r>
          </a:p>
          <a:p>
            <a:r>
              <a:rPr lang="en-US" altLang="ko-KR" sz="1100" dirty="0">
                <a:solidFill>
                  <a:schemeClr val="tx1"/>
                </a:solidFill>
              </a:rPr>
              <a:t>	&lt;ul class="circle"&gt;</a:t>
            </a:r>
          </a:p>
          <a:p>
            <a:r>
              <a:rPr lang="en-US" altLang="ko-KR" sz="1100" dirty="0">
                <a:solidFill>
                  <a:schemeClr val="tx1"/>
                </a:solidFill>
              </a:rPr>
              <a:t>		&lt;li&gt;&lt;a </a:t>
            </a:r>
            <a:r>
              <a:rPr lang="en-US" altLang="ko-KR" sz="1100" dirty="0" err="1">
                <a:solidFill>
                  <a:schemeClr val="tx1"/>
                </a:solidFill>
              </a:rPr>
              <a:t>href</a:t>
            </a:r>
            <a:r>
              <a:rPr lang="en-US" altLang="ko-KR" sz="1100" dirty="0">
                <a:solidFill>
                  <a:schemeClr val="tx1"/>
                </a:solidFill>
              </a:rPr>
              <a:t>=“http://www.racosys.com"&gt;Home&lt;/a&gt;&lt;/li&gt;</a:t>
            </a:r>
          </a:p>
          <a:p>
            <a:r>
              <a:rPr lang="en-US" altLang="ko-KR" sz="1100" dirty="0">
                <a:solidFill>
                  <a:schemeClr val="tx1"/>
                </a:solidFill>
              </a:rPr>
              <a:t>		&lt;li&gt;&lt;a </a:t>
            </a:r>
            <a:r>
              <a:rPr lang="en-US" altLang="ko-KR" sz="1100" dirty="0" err="1">
                <a:solidFill>
                  <a:schemeClr val="tx1"/>
                </a:solidFill>
              </a:rPr>
              <a:t>href</a:t>
            </a:r>
            <a:r>
              <a:rPr lang="en-US" altLang="ko-KR" sz="1100" dirty="0">
                <a:solidFill>
                  <a:schemeClr val="tx1"/>
                </a:solidFill>
              </a:rPr>
              <a:t>=“http://www.naver.com"&gt;NAVER&lt;/a&gt;&lt;/li&gt;</a:t>
            </a:r>
          </a:p>
          <a:p>
            <a:r>
              <a:rPr lang="en-US" altLang="ko-KR" sz="1100" dirty="0">
                <a:solidFill>
                  <a:schemeClr val="tx1"/>
                </a:solidFill>
              </a:rPr>
              <a:t>		&lt;li&gt;&lt;a </a:t>
            </a:r>
            <a:r>
              <a:rPr lang="en-US" altLang="ko-KR" sz="1100" dirty="0" err="1">
                <a:solidFill>
                  <a:schemeClr val="tx1"/>
                </a:solidFill>
              </a:rPr>
              <a:t>href</a:t>
            </a:r>
            <a:r>
              <a:rPr lang="en-US" altLang="ko-KR" sz="1100" dirty="0">
                <a:solidFill>
                  <a:schemeClr val="tx1"/>
                </a:solidFill>
              </a:rPr>
              <a:t>=“http://www.daum.net"&gt;DAUM&lt;/a&gt;&lt;/li&gt;</a:t>
            </a:r>
          </a:p>
          <a:p>
            <a:r>
              <a:rPr lang="en-US" altLang="ko-KR" sz="1100" dirty="0">
                <a:solidFill>
                  <a:schemeClr val="tx1"/>
                </a:solidFill>
              </a:rPr>
              <a:t>	&lt;/ul&gt;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display </a:t>
            </a:r>
            <a:r>
              <a:rPr lang="ko-KR" altLang="en-US" sz="1200" b="1" dirty="0">
                <a:solidFill>
                  <a:schemeClr val="tx1"/>
                </a:solidFill>
              </a:rPr>
              <a:t>속성의 기본 </a:t>
            </a:r>
            <a:r>
              <a:rPr lang="ko-KR" altLang="en-US" sz="1200" b="1" dirty="0" err="1">
                <a:solidFill>
                  <a:schemeClr val="tx1"/>
                </a:solidFill>
              </a:rPr>
              <a:t>설정값의</a:t>
            </a:r>
            <a:r>
              <a:rPr lang="ko-KR" altLang="en-US" sz="1200" b="1" dirty="0">
                <a:solidFill>
                  <a:schemeClr val="tx1"/>
                </a:solidFill>
              </a:rPr>
              <a:t> 변경</a:t>
            </a:r>
          </a:p>
          <a:p>
            <a:r>
              <a:rPr lang="en-US" altLang="ko-KR" sz="1200" dirty="0">
                <a:solidFill>
                  <a:schemeClr val="tx1"/>
                </a:solidFill>
              </a:rPr>
              <a:t>HTML</a:t>
            </a:r>
            <a:r>
              <a:rPr lang="ko-KR" altLang="en-US" sz="1200" dirty="0">
                <a:solidFill>
                  <a:schemeClr val="tx1"/>
                </a:solidFill>
              </a:rPr>
              <a:t>의 모든 요소는 각각의 기본 </a:t>
            </a:r>
            <a:r>
              <a:rPr lang="en-US" altLang="ko-KR" sz="1200" dirty="0">
                <a:solidFill>
                  <a:schemeClr val="tx1"/>
                </a:solidFill>
              </a:rPr>
              <a:t>display </a:t>
            </a:r>
            <a:r>
              <a:rPr lang="ko-KR" altLang="en-US" sz="1200" dirty="0">
                <a:solidFill>
                  <a:schemeClr val="tx1"/>
                </a:solidFill>
              </a:rPr>
              <a:t>속성값을 가지고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display </a:t>
            </a:r>
            <a:r>
              <a:rPr lang="ko-KR" altLang="en-US" sz="1200" dirty="0">
                <a:solidFill>
                  <a:schemeClr val="tx1"/>
                </a:solidFill>
              </a:rPr>
              <a:t>속성값이 블록인 요소의 속성값을 인라인으로 바꿀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반대로 </a:t>
            </a:r>
            <a:r>
              <a:rPr lang="en-US" altLang="ko-KR" sz="1200" dirty="0">
                <a:solidFill>
                  <a:schemeClr val="tx1"/>
                </a:solidFill>
              </a:rPr>
              <a:t>display </a:t>
            </a:r>
            <a:r>
              <a:rPr lang="ko-KR" altLang="en-US" sz="1200" dirty="0">
                <a:solidFill>
                  <a:schemeClr val="tx1"/>
                </a:solidFill>
              </a:rPr>
              <a:t>속성값이 인라인인 요소의 속성값을 블록으로 바꿀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이렇게 </a:t>
            </a:r>
            <a:r>
              <a:rPr lang="en-US" altLang="ko-KR" sz="1200" dirty="0">
                <a:solidFill>
                  <a:schemeClr val="tx1"/>
                </a:solidFill>
              </a:rPr>
              <a:t>HTML </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속성값을 변경함으로써 웹 페이지를 개발자가 원하는 모양으로 변경할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 예제에서 블록 요소인 </a:t>
            </a:r>
            <a:r>
              <a:rPr lang="en-US" altLang="ko-KR" sz="1200" dirty="0">
                <a:solidFill>
                  <a:schemeClr val="tx1"/>
                </a:solidFill>
              </a:rPr>
              <a:t>&lt;li&gt;</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속성값을 인라인으로 변경하고 있습니다</a:t>
            </a:r>
            <a:r>
              <a:rPr lang="en-US" altLang="ko-KR" sz="1200" dirty="0">
                <a:solidFill>
                  <a:schemeClr val="tx1"/>
                </a:solidFill>
              </a:rPr>
              <a:t>.</a:t>
            </a:r>
          </a:p>
          <a:p>
            <a:r>
              <a:rPr lang="en-US" altLang="ko-KR" sz="1200" dirty="0">
                <a:solidFill>
                  <a:schemeClr val="tx1"/>
                </a:solidFill>
              </a:rPr>
              <a:t>display </a:t>
            </a:r>
            <a:r>
              <a:rPr lang="ko-KR" altLang="en-US" sz="1200" dirty="0">
                <a:solidFill>
                  <a:schemeClr val="tx1"/>
                </a:solidFill>
              </a:rPr>
              <a:t>속성값이 인라인으로 변경된 </a:t>
            </a:r>
            <a:r>
              <a:rPr lang="en-US" altLang="ko-KR" sz="1200" dirty="0">
                <a:solidFill>
                  <a:schemeClr val="tx1"/>
                </a:solidFill>
              </a:rPr>
              <a:t>&lt;li&gt;</a:t>
            </a:r>
            <a:r>
              <a:rPr lang="ko-KR" altLang="en-US" sz="1200" dirty="0">
                <a:solidFill>
                  <a:schemeClr val="tx1"/>
                </a:solidFill>
              </a:rPr>
              <a:t>요소는 해당 라인의 모든 너비를 차지하는 블록 요소의 특징을 잃어버리게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display </a:t>
            </a:r>
            <a:r>
              <a:rPr lang="ko-KR" altLang="en-US" sz="1200" dirty="0">
                <a:solidFill>
                  <a:schemeClr val="tx1"/>
                </a:solidFill>
              </a:rPr>
              <a:t>속성값을 변경해도</a:t>
            </a:r>
            <a:r>
              <a:rPr lang="en-US" altLang="ko-KR" sz="1200" dirty="0">
                <a:solidFill>
                  <a:schemeClr val="tx1"/>
                </a:solidFill>
              </a:rPr>
              <a:t>, </a:t>
            </a:r>
            <a:r>
              <a:rPr lang="ko-KR" altLang="en-US" sz="1200" dirty="0">
                <a:solidFill>
                  <a:schemeClr val="tx1"/>
                </a:solidFill>
              </a:rPr>
              <a:t>실제로 해당 요소가 완전히 다른 타입의 요소로 바뀌는 것은 아닙니다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display </a:t>
            </a:r>
            <a:r>
              <a:rPr lang="ko-KR" altLang="en-US" sz="1200" dirty="0">
                <a:solidFill>
                  <a:schemeClr val="tx1"/>
                </a:solidFill>
              </a:rPr>
              <a:t>속성값을 인라인에서 블록으로 변경했더라도</a:t>
            </a:r>
            <a:r>
              <a:rPr lang="en-US" altLang="ko-KR" sz="1200" dirty="0">
                <a:solidFill>
                  <a:schemeClr val="tx1"/>
                </a:solidFill>
              </a:rPr>
              <a:t>, </a:t>
            </a:r>
            <a:r>
              <a:rPr lang="ko-KR" altLang="en-US" sz="1200" dirty="0">
                <a:solidFill>
                  <a:schemeClr val="tx1"/>
                </a:solidFill>
              </a:rPr>
              <a:t>변경된 요소는 내부에 다른 요소를 포함할 수 없습니다</a:t>
            </a:r>
            <a:r>
              <a:rPr lang="en-US" altLang="ko-KR" sz="1200" dirty="0">
                <a:solidFill>
                  <a:schemeClr val="tx1"/>
                </a:solidFill>
              </a:rPr>
              <a:t>.</a:t>
            </a:r>
          </a:p>
          <a:p>
            <a:r>
              <a:rPr lang="ko-KR" altLang="en-US" sz="1200" dirty="0">
                <a:solidFill>
                  <a:schemeClr val="tx1"/>
                </a:solidFill>
              </a:rPr>
              <a:t>왜냐하면</a:t>
            </a:r>
            <a:r>
              <a:rPr lang="en-US" altLang="ko-KR" sz="1200" dirty="0">
                <a:solidFill>
                  <a:schemeClr val="tx1"/>
                </a:solidFill>
              </a:rPr>
              <a:t>, </a:t>
            </a:r>
            <a:r>
              <a:rPr lang="ko-KR" altLang="en-US" sz="1200" dirty="0">
                <a:solidFill>
                  <a:schemeClr val="tx1"/>
                </a:solidFill>
              </a:rPr>
              <a:t>처음부터 </a:t>
            </a:r>
            <a:r>
              <a:rPr lang="en-US" altLang="ko-KR" sz="1200" dirty="0">
                <a:solidFill>
                  <a:schemeClr val="tx1"/>
                </a:solidFill>
              </a:rPr>
              <a:t>display </a:t>
            </a:r>
            <a:r>
              <a:rPr lang="ko-KR" altLang="en-US" sz="1200" dirty="0">
                <a:solidFill>
                  <a:schemeClr val="tx1"/>
                </a:solidFill>
              </a:rPr>
              <a:t>속성값이 블록인 요소만이 내부에 다른 요소를 포함할 수 있기 때문입니다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156</a:t>
            </a:fld>
            <a:endParaRPr lang="ko-KR" altLang="en-US" dirty="0"/>
          </a:p>
        </p:txBody>
      </p:sp>
    </p:spTree>
    <p:extLst>
      <p:ext uri="{BB962C8B-B14F-4D97-AF65-F5344CB8AC3E}">
        <p14:creationId xmlns:p14="http://schemas.microsoft.com/office/powerpoint/2010/main" val="27971681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display (inline-block)</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Display&lt;/title&gt;</a:t>
            </a:r>
          </a:p>
          <a:p>
            <a:r>
              <a:rPr lang="en-US" altLang="ko-KR" sz="1100" dirty="0">
                <a:solidFill>
                  <a:schemeClr val="tx1"/>
                </a:solidFill>
              </a:rPr>
              <a:t>	&lt;style&gt;</a:t>
            </a:r>
          </a:p>
          <a:p>
            <a:r>
              <a:rPr lang="en-US" altLang="ko-KR" sz="1100" dirty="0">
                <a:solidFill>
                  <a:schemeClr val="tx1"/>
                </a:solidFill>
              </a:rPr>
              <a:t>		div { width: 100px; height: 50px; }</a:t>
            </a:r>
          </a:p>
          <a:p>
            <a:endParaRPr lang="en-US" altLang="ko-KR" sz="1100" dirty="0">
              <a:solidFill>
                <a:schemeClr val="tx1"/>
              </a:solidFill>
            </a:endParaRPr>
          </a:p>
          <a:p>
            <a:r>
              <a:rPr lang="en-US" altLang="ko-KR" sz="1100" dirty="0">
                <a:solidFill>
                  <a:schemeClr val="tx1"/>
                </a:solidFill>
              </a:rPr>
              <a:t>		.first { background-color: aqua; }</a:t>
            </a:r>
          </a:p>
          <a:p>
            <a:r>
              <a:rPr lang="en-US" altLang="ko-KR" sz="1100" dirty="0">
                <a:solidFill>
                  <a:schemeClr val="tx1"/>
                </a:solidFill>
              </a:rPr>
              <a:t>		.second { background-color: green; }</a:t>
            </a:r>
          </a:p>
          <a:p>
            <a:r>
              <a:rPr lang="en-US" altLang="ko-KR" sz="1100" dirty="0">
                <a:solidFill>
                  <a:schemeClr val="tx1"/>
                </a:solidFill>
              </a:rPr>
              <a:t>		.third { background-color: yellow; }</a:t>
            </a:r>
          </a:p>
          <a:p>
            <a:endParaRPr lang="en-US" altLang="ko-KR" sz="1100" dirty="0">
              <a:solidFill>
                <a:schemeClr val="tx1"/>
              </a:solidFill>
            </a:endParaRPr>
          </a:p>
          <a:p>
            <a:r>
              <a:rPr lang="en-US" altLang="ko-KR" sz="1100" dirty="0">
                <a:solidFill>
                  <a:schemeClr val="tx1"/>
                </a:solidFill>
              </a:rPr>
              <a:t>		.inline { display: inline; }</a:t>
            </a:r>
          </a:p>
          <a:p>
            <a:r>
              <a:rPr lang="en-US" altLang="ko-KR" sz="1100" dirty="0">
                <a:solidFill>
                  <a:schemeClr val="tx1"/>
                </a:solidFill>
              </a:rPr>
              <a:t>		.inline-block { display: inline-block;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다양한 </a:t>
            </a:r>
            <a:r>
              <a:rPr lang="en-US" altLang="ko-KR" sz="1100" dirty="0">
                <a:solidFill>
                  <a:schemeClr val="tx1"/>
                </a:solidFill>
              </a:rPr>
              <a:t>display </a:t>
            </a:r>
            <a:r>
              <a:rPr lang="ko-KR" altLang="en-US" sz="1100" dirty="0">
                <a:solidFill>
                  <a:schemeClr val="tx1"/>
                </a:solidFill>
              </a:rPr>
              <a:t>속성값</a:t>
            </a:r>
            <a:r>
              <a:rPr lang="en-US" altLang="ko-KR" sz="1100" dirty="0">
                <a:solidFill>
                  <a:schemeClr val="tx1"/>
                </a:solidFill>
              </a:rPr>
              <a:t>&lt;/h1&gt;</a:t>
            </a:r>
          </a:p>
          <a:p>
            <a:endParaRPr lang="en-US" altLang="ko-KR" sz="1100" dirty="0">
              <a:solidFill>
                <a:schemeClr val="tx1"/>
              </a:solidFill>
            </a:endParaRPr>
          </a:p>
          <a:p>
            <a:r>
              <a:rPr lang="en-US" altLang="ko-KR" sz="1100" dirty="0">
                <a:solidFill>
                  <a:schemeClr val="tx1"/>
                </a:solidFill>
              </a:rPr>
              <a:t>	&lt;p&gt;</a:t>
            </a:r>
            <a:r>
              <a:rPr lang="ko-KR" altLang="en-US" sz="1100" dirty="0">
                <a:solidFill>
                  <a:schemeClr val="tx1"/>
                </a:solidFill>
              </a:rPr>
              <a:t>아래에 나오는 </a:t>
            </a:r>
            <a:r>
              <a:rPr lang="en-US" altLang="ko-KR" sz="1100" dirty="0">
                <a:solidFill>
                  <a:schemeClr val="tx1"/>
                </a:solidFill>
              </a:rPr>
              <a:t>div </a:t>
            </a:r>
            <a:r>
              <a:rPr lang="ko-KR" altLang="en-US" sz="1100" dirty="0">
                <a:solidFill>
                  <a:schemeClr val="tx1"/>
                </a:solidFill>
              </a:rPr>
              <a:t>요소는 모두 </a:t>
            </a:r>
            <a:r>
              <a:rPr lang="en-US" altLang="ko-KR" sz="1100" dirty="0">
                <a:solidFill>
                  <a:schemeClr val="tx1"/>
                </a:solidFill>
              </a:rPr>
              <a:t>display </a:t>
            </a:r>
            <a:r>
              <a:rPr lang="ko-KR" altLang="en-US" sz="1100" dirty="0">
                <a:solidFill>
                  <a:schemeClr val="tx1"/>
                </a:solidFill>
              </a:rPr>
              <a:t>속성값이 블록입니다</a:t>
            </a:r>
            <a:r>
              <a:rPr lang="en-US" altLang="ko-KR" sz="1100" dirty="0">
                <a:solidFill>
                  <a:schemeClr val="tx1"/>
                </a:solidFill>
              </a:rPr>
              <a:t>.&lt;/p&gt;</a:t>
            </a:r>
          </a:p>
          <a:p>
            <a:r>
              <a:rPr lang="en-US" altLang="ko-KR" sz="1100" dirty="0">
                <a:solidFill>
                  <a:schemeClr val="tx1"/>
                </a:solidFill>
              </a:rPr>
              <a:t>	&lt;div class="first"&gt;</a:t>
            </a:r>
            <a:r>
              <a:rPr lang="ko-KR" altLang="en-US" sz="1100" dirty="0">
                <a:solidFill>
                  <a:schemeClr val="tx1"/>
                </a:solidFill>
              </a:rPr>
              <a:t>블록</a:t>
            </a:r>
            <a:r>
              <a:rPr lang="en-US" altLang="ko-KR" sz="1100" dirty="0">
                <a:solidFill>
                  <a:schemeClr val="tx1"/>
                </a:solidFill>
              </a:rPr>
              <a:t>&lt;/div&gt;</a:t>
            </a:r>
          </a:p>
          <a:p>
            <a:r>
              <a:rPr lang="en-US" altLang="ko-KR" sz="1100" dirty="0">
                <a:solidFill>
                  <a:schemeClr val="tx1"/>
                </a:solidFill>
              </a:rPr>
              <a:t>	&lt;div class="second"&gt;</a:t>
            </a:r>
            <a:r>
              <a:rPr lang="ko-KR" altLang="en-US" sz="1100" dirty="0">
                <a:solidFill>
                  <a:schemeClr val="tx1"/>
                </a:solidFill>
              </a:rPr>
              <a:t>블록</a:t>
            </a:r>
            <a:r>
              <a:rPr lang="en-US" altLang="ko-KR" sz="1100" dirty="0">
                <a:solidFill>
                  <a:schemeClr val="tx1"/>
                </a:solidFill>
              </a:rPr>
              <a:t>&lt;/div&gt;</a:t>
            </a:r>
          </a:p>
          <a:p>
            <a:r>
              <a:rPr lang="en-US" altLang="ko-KR" sz="1100" dirty="0">
                <a:solidFill>
                  <a:schemeClr val="tx1"/>
                </a:solidFill>
              </a:rPr>
              <a:t>	&lt;div class="third"&gt;</a:t>
            </a:r>
            <a:r>
              <a:rPr lang="ko-KR" altLang="en-US" sz="1100" dirty="0">
                <a:solidFill>
                  <a:schemeClr val="tx1"/>
                </a:solidFill>
              </a:rPr>
              <a:t>블록</a:t>
            </a:r>
            <a:r>
              <a:rPr lang="en-US" altLang="ko-KR" sz="1100" dirty="0">
                <a:solidFill>
                  <a:schemeClr val="tx1"/>
                </a:solidFill>
              </a:rPr>
              <a:t>&lt;/div&gt;&lt;</a:t>
            </a:r>
            <a:r>
              <a:rPr lang="en-US" altLang="ko-KR" sz="1100" dirty="0" err="1">
                <a:solidFill>
                  <a:schemeClr val="tx1"/>
                </a:solidFill>
              </a:rPr>
              <a:t>br</a:t>
            </a:r>
            <a:r>
              <a:rPr lang="en-US" altLang="ko-KR" sz="1100" dirty="0">
                <a:solidFill>
                  <a:schemeClr val="tx1"/>
                </a:solidFill>
              </a:rPr>
              <a:t>&gt;</a:t>
            </a:r>
          </a:p>
          <a:p>
            <a:endParaRPr lang="en-US" altLang="ko-KR" sz="1100" dirty="0">
              <a:solidFill>
                <a:schemeClr val="tx1"/>
              </a:solidFill>
            </a:endParaRPr>
          </a:p>
          <a:p>
            <a:r>
              <a:rPr lang="en-US" altLang="ko-KR" sz="1100" dirty="0">
                <a:solidFill>
                  <a:schemeClr val="tx1"/>
                </a:solidFill>
              </a:rPr>
              <a:t>	&lt;p&gt;</a:t>
            </a:r>
            <a:r>
              <a:rPr lang="ko-KR" altLang="en-US" sz="1100" dirty="0">
                <a:solidFill>
                  <a:schemeClr val="tx1"/>
                </a:solidFill>
              </a:rPr>
              <a:t>아래에 나오는 </a:t>
            </a:r>
            <a:r>
              <a:rPr lang="en-US" altLang="ko-KR" sz="1100" dirty="0">
                <a:solidFill>
                  <a:schemeClr val="tx1"/>
                </a:solidFill>
              </a:rPr>
              <a:t>div </a:t>
            </a:r>
            <a:r>
              <a:rPr lang="ko-KR" altLang="en-US" sz="1100" dirty="0">
                <a:solidFill>
                  <a:schemeClr val="tx1"/>
                </a:solidFill>
              </a:rPr>
              <a:t>요소는 모두 </a:t>
            </a:r>
            <a:r>
              <a:rPr lang="en-US" altLang="ko-KR" sz="1100" dirty="0">
                <a:solidFill>
                  <a:schemeClr val="tx1"/>
                </a:solidFill>
              </a:rPr>
              <a:t>display </a:t>
            </a:r>
            <a:r>
              <a:rPr lang="ko-KR" altLang="en-US" sz="1100" dirty="0">
                <a:solidFill>
                  <a:schemeClr val="tx1"/>
                </a:solidFill>
              </a:rPr>
              <a:t>속성값이 인라인입니다</a:t>
            </a:r>
            <a:r>
              <a:rPr lang="en-US" altLang="ko-KR" sz="1100" dirty="0">
                <a:solidFill>
                  <a:schemeClr val="tx1"/>
                </a:solidFill>
              </a:rPr>
              <a:t>.&lt;/p&gt;</a:t>
            </a:r>
          </a:p>
          <a:p>
            <a:r>
              <a:rPr lang="en-US" altLang="ko-KR" sz="1100" dirty="0">
                <a:solidFill>
                  <a:schemeClr val="tx1"/>
                </a:solidFill>
              </a:rPr>
              <a:t>	&lt;div class="first inline"&gt;</a:t>
            </a:r>
            <a:r>
              <a:rPr lang="ko-KR" altLang="en-US" sz="1100" dirty="0">
                <a:solidFill>
                  <a:schemeClr val="tx1"/>
                </a:solidFill>
              </a:rPr>
              <a:t>인라인</a:t>
            </a:r>
            <a:r>
              <a:rPr lang="en-US" altLang="ko-KR" sz="1100" dirty="0">
                <a:solidFill>
                  <a:schemeClr val="tx1"/>
                </a:solidFill>
              </a:rPr>
              <a:t>&lt;/div&gt;</a:t>
            </a:r>
          </a:p>
          <a:p>
            <a:r>
              <a:rPr lang="en-US" altLang="ko-KR" sz="1100" dirty="0">
                <a:solidFill>
                  <a:schemeClr val="tx1"/>
                </a:solidFill>
              </a:rPr>
              <a:t>	&lt;div class="second inline"&gt;</a:t>
            </a:r>
            <a:r>
              <a:rPr lang="ko-KR" altLang="en-US" sz="1100" dirty="0">
                <a:solidFill>
                  <a:schemeClr val="tx1"/>
                </a:solidFill>
              </a:rPr>
              <a:t>인라인</a:t>
            </a:r>
            <a:r>
              <a:rPr lang="en-US" altLang="ko-KR" sz="1100" dirty="0">
                <a:solidFill>
                  <a:schemeClr val="tx1"/>
                </a:solidFill>
              </a:rPr>
              <a:t>&lt;/div&gt;</a:t>
            </a:r>
          </a:p>
          <a:p>
            <a:r>
              <a:rPr lang="en-US" altLang="ko-KR" sz="1100" dirty="0">
                <a:solidFill>
                  <a:schemeClr val="tx1"/>
                </a:solidFill>
              </a:rPr>
              <a:t>	&lt;div class="third inline"&gt;</a:t>
            </a:r>
            <a:r>
              <a:rPr lang="ko-KR" altLang="en-US" sz="1100" dirty="0">
                <a:solidFill>
                  <a:schemeClr val="tx1"/>
                </a:solidFill>
              </a:rPr>
              <a:t>인라인</a:t>
            </a:r>
            <a:r>
              <a:rPr lang="en-US" altLang="ko-KR" sz="1100" dirty="0">
                <a:solidFill>
                  <a:schemeClr val="tx1"/>
                </a:solidFill>
              </a:rPr>
              <a:t>&lt;/div&gt;&lt;</a:t>
            </a:r>
            <a:r>
              <a:rPr lang="en-US" altLang="ko-KR" sz="1100" dirty="0" err="1">
                <a:solidFill>
                  <a:schemeClr val="tx1"/>
                </a:solidFill>
              </a:rPr>
              <a:t>br</a:t>
            </a:r>
            <a:r>
              <a:rPr lang="en-US" altLang="ko-KR" sz="1100" dirty="0">
                <a:solidFill>
                  <a:schemeClr val="tx1"/>
                </a:solidFill>
              </a:rPr>
              <a:t>&gt;&lt;</a:t>
            </a:r>
            <a:r>
              <a:rPr lang="en-US" altLang="ko-KR" sz="1100" dirty="0" err="1">
                <a:solidFill>
                  <a:schemeClr val="tx1"/>
                </a:solidFill>
              </a:rPr>
              <a:t>br</a:t>
            </a:r>
            <a:r>
              <a:rPr lang="en-US" altLang="ko-KR" sz="1100" dirty="0">
                <a:solidFill>
                  <a:schemeClr val="tx1"/>
                </a:solidFill>
              </a:rPr>
              <a:t>&gt;</a:t>
            </a:r>
          </a:p>
          <a:p>
            <a:endParaRPr lang="en-US" altLang="ko-KR" sz="1100" dirty="0">
              <a:solidFill>
                <a:schemeClr val="tx1"/>
              </a:solidFill>
            </a:endParaRPr>
          </a:p>
          <a:p>
            <a:r>
              <a:rPr lang="en-US" altLang="ko-KR" sz="1100" dirty="0">
                <a:solidFill>
                  <a:schemeClr val="tx1"/>
                </a:solidFill>
              </a:rPr>
              <a:t>	&lt;p&gt;</a:t>
            </a:r>
            <a:r>
              <a:rPr lang="ko-KR" altLang="en-US" sz="1100" dirty="0">
                <a:solidFill>
                  <a:schemeClr val="tx1"/>
                </a:solidFill>
              </a:rPr>
              <a:t>아래에 나오는 </a:t>
            </a:r>
            <a:r>
              <a:rPr lang="en-US" altLang="ko-KR" sz="1100" dirty="0">
                <a:solidFill>
                  <a:schemeClr val="tx1"/>
                </a:solidFill>
              </a:rPr>
              <a:t>div </a:t>
            </a:r>
            <a:r>
              <a:rPr lang="ko-KR" altLang="en-US" sz="1100" dirty="0">
                <a:solidFill>
                  <a:schemeClr val="tx1"/>
                </a:solidFill>
              </a:rPr>
              <a:t>요소는 모두 </a:t>
            </a:r>
            <a:r>
              <a:rPr lang="en-US" altLang="ko-KR" sz="1100" dirty="0">
                <a:solidFill>
                  <a:schemeClr val="tx1"/>
                </a:solidFill>
              </a:rPr>
              <a:t>display </a:t>
            </a:r>
            <a:r>
              <a:rPr lang="ko-KR" altLang="en-US" sz="1100" dirty="0">
                <a:solidFill>
                  <a:schemeClr val="tx1"/>
                </a:solidFill>
              </a:rPr>
              <a:t>속성값이 인라인</a:t>
            </a:r>
            <a:r>
              <a:rPr lang="en-US" altLang="ko-KR" sz="1100" dirty="0">
                <a:solidFill>
                  <a:schemeClr val="tx1"/>
                </a:solidFill>
              </a:rPr>
              <a:t>-</a:t>
            </a:r>
            <a:r>
              <a:rPr lang="ko-KR" altLang="en-US" sz="1100" dirty="0">
                <a:solidFill>
                  <a:schemeClr val="tx1"/>
                </a:solidFill>
              </a:rPr>
              <a:t>블록입니다</a:t>
            </a:r>
            <a:r>
              <a:rPr lang="en-US" altLang="ko-KR" sz="1100" dirty="0">
                <a:solidFill>
                  <a:schemeClr val="tx1"/>
                </a:solidFill>
              </a:rPr>
              <a:t>.&lt;/p&gt;</a:t>
            </a:r>
          </a:p>
          <a:p>
            <a:r>
              <a:rPr lang="en-US" altLang="ko-KR" sz="1100" dirty="0">
                <a:solidFill>
                  <a:schemeClr val="tx1"/>
                </a:solidFill>
              </a:rPr>
              <a:t>	&lt;div class="first inline-block"&gt;</a:t>
            </a:r>
            <a:r>
              <a:rPr lang="ko-KR" altLang="en-US" sz="1100" dirty="0">
                <a:solidFill>
                  <a:schemeClr val="tx1"/>
                </a:solidFill>
              </a:rPr>
              <a:t>인라인</a:t>
            </a:r>
            <a:r>
              <a:rPr lang="en-US" altLang="ko-KR" sz="1100" dirty="0">
                <a:solidFill>
                  <a:schemeClr val="tx1"/>
                </a:solidFill>
              </a:rPr>
              <a:t>-</a:t>
            </a:r>
            <a:r>
              <a:rPr lang="ko-KR" altLang="en-US" sz="1100" dirty="0">
                <a:solidFill>
                  <a:schemeClr val="tx1"/>
                </a:solidFill>
              </a:rPr>
              <a:t>블록</a:t>
            </a:r>
            <a:r>
              <a:rPr lang="en-US" altLang="ko-KR" sz="1100" dirty="0">
                <a:solidFill>
                  <a:schemeClr val="tx1"/>
                </a:solidFill>
              </a:rPr>
              <a:t>&lt;/div&gt;</a:t>
            </a:r>
          </a:p>
          <a:p>
            <a:r>
              <a:rPr lang="en-US" altLang="ko-KR" sz="1100" dirty="0">
                <a:solidFill>
                  <a:schemeClr val="tx1"/>
                </a:solidFill>
              </a:rPr>
              <a:t>	&lt;div class="second inline-block"&gt;</a:t>
            </a:r>
            <a:r>
              <a:rPr lang="ko-KR" altLang="en-US" sz="1100" dirty="0">
                <a:solidFill>
                  <a:schemeClr val="tx1"/>
                </a:solidFill>
              </a:rPr>
              <a:t>인라인</a:t>
            </a:r>
            <a:r>
              <a:rPr lang="en-US" altLang="ko-KR" sz="1100" dirty="0">
                <a:solidFill>
                  <a:schemeClr val="tx1"/>
                </a:solidFill>
              </a:rPr>
              <a:t>-</a:t>
            </a:r>
            <a:r>
              <a:rPr lang="ko-KR" altLang="en-US" sz="1100" dirty="0">
                <a:solidFill>
                  <a:schemeClr val="tx1"/>
                </a:solidFill>
              </a:rPr>
              <a:t>블록</a:t>
            </a:r>
            <a:r>
              <a:rPr lang="en-US" altLang="ko-KR" sz="1100" dirty="0">
                <a:solidFill>
                  <a:schemeClr val="tx1"/>
                </a:solidFill>
              </a:rPr>
              <a:t>&lt;/div&gt;</a:t>
            </a:r>
          </a:p>
          <a:p>
            <a:r>
              <a:rPr lang="en-US" altLang="ko-KR" sz="1100" dirty="0">
                <a:solidFill>
                  <a:schemeClr val="tx1"/>
                </a:solidFill>
              </a:rPr>
              <a:t>	&lt;div class="third inline-block"&gt;</a:t>
            </a:r>
            <a:r>
              <a:rPr lang="ko-KR" altLang="en-US" sz="1100" dirty="0">
                <a:solidFill>
                  <a:schemeClr val="tx1"/>
                </a:solidFill>
              </a:rPr>
              <a:t>인라인</a:t>
            </a:r>
            <a:r>
              <a:rPr lang="en-US" altLang="ko-KR" sz="1100" dirty="0">
                <a:solidFill>
                  <a:schemeClr val="tx1"/>
                </a:solidFill>
              </a:rPr>
              <a:t>-</a:t>
            </a:r>
            <a:r>
              <a:rPr lang="ko-KR" altLang="en-US" sz="1100" dirty="0">
                <a:solidFill>
                  <a:schemeClr val="tx1"/>
                </a:solidFill>
              </a:rPr>
              <a:t>블록</a:t>
            </a:r>
            <a:r>
              <a:rPr lang="en-US" altLang="ko-KR" sz="1100" dirty="0">
                <a:solidFill>
                  <a:schemeClr val="tx1"/>
                </a:solidFill>
              </a:rPr>
              <a:t>&lt;/div&gt;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인라인</a:t>
            </a:r>
            <a:r>
              <a:rPr lang="en-US" altLang="ko-KR" sz="1200" b="1" dirty="0">
                <a:solidFill>
                  <a:schemeClr val="tx1"/>
                </a:solidFill>
              </a:rPr>
              <a:t>-</a:t>
            </a:r>
            <a:r>
              <a:rPr lang="ko-KR" altLang="en-US" sz="1200" b="1" dirty="0">
                <a:solidFill>
                  <a:schemeClr val="tx1"/>
                </a:solidFill>
              </a:rPr>
              <a:t>블록</a:t>
            </a:r>
            <a:r>
              <a:rPr lang="en-US" altLang="ko-KR" sz="1200" b="1" dirty="0">
                <a:solidFill>
                  <a:schemeClr val="tx1"/>
                </a:solidFill>
              </a:rPr>
              <a:t>(inline-block)</a:t>
            </a:r>
          </a:p>
          <a:p>
            <a:r>
              <a:rPr lang="ko-KR" altLang="en-US" sz="1200" dirty="0">
                <a:solidFill>
                  <a:schemeClr val="tx1"/>
                </a:solidFill>
              </a:rPr>
              <a:t>인라인과 블록 이외에도 </a:t>
            </a:r>
            <a:r>
              <a:rPr lang="en-US" altLang="ko-KR" sz="1200" dirty="0">
                <a:solidFill>
                  <a:schemeClr val="tx1"/>
                </a:solidFill>
              </a:rPr>
              <a:t>display </a:t>
            </a:r>
            <a:r>
              <a:rPr lang="ko-KR" altLang="en-US" sz="1200" dirty="0">
                <a:solidFill>
                  <a:schemeClr val="tx1"/>
                </a:solidFill>
              </a:rPr>
              <a:t>속성에 자주 사용되는 속성값에는 인라인</a:t>
            </a:r>
            <a:r>
              <a:rPr lang="en-US" altLang="ko-KR" sz="1200" dirty="0">
                <a:solidFill>
                  <a:schemeClr val="tx1"/>
                </a:solidFill>
              </a:rPr>
              <a:t>-</a:t>
            </a:r>
            <a:r>
              <a:rPr lang="ko-KR" altLang="en-US" sz="1200" dirty="0">
                <a:solidFill>
                  <a:schemeClr val="tx1"/>
                </a:solidFill>
              </a:rPr>
              <a:t>블록</a:t>
            </a:r>
            <a:r>
              <a:rPr lang="en-US" altLang="ko-KR" sz="1200" dirty="0">
                <a:solidFill>
                  <a:schemeClr val="tx1"/>
                </a:solidFill>
              </a:rPr>
              <a:t>(inline-block)</a:t>
            </a:r>
            <a:r>
              <a:rPr lang="ko-KR" altLang="en-US" sz="1200" dirty="0">
                <a:solidFill>
                  <a:schemeClr val="tx1"/>
                </a:solidFill>
              </a:rPr>
              <a:t>이 있습니다</a:t>
            </a:r>
            <a:r>
              <a:rPr lang="en-US" altLang="ko-KR" sz="1200" dirty="0">
                <a:solidFill>
                  <a:schemeClr val="tx1"/>
                </a:solidFill>
              </a:rPr>
              <a:t>.</a:t>
            </a:r>
          </a:p>
          <a:p>
            <a:r>
              <a:rPr lang="en-US" altLang="ko-KR" sz="1200" dirty="0">
                <a:solidFill>
                  <a:schemeClr val="tx1"/>
                </a:solidFill>
              </a:rPr>
              <a:t>display </a:t>
            </a:r>
            <a:r>
              <a:rPr lang="ko-KR" altLang="en-US" sz="1200" dirty="0">
                <a:solidFill>
                  <a:schemeClr val="tx1"/>
                </a:solidFill>
              </a:rPr>
              <a:t>속성값이 인라인</a:t>
            </a:r>
            <a:r>
              <a:rPr lang="en-US" altLang="ko-KR" sz="1200" dirty="0">
                <a:solidFill>
                  <a:schemeClr val="tx1"/>
                </a:solidFill>
              </a:rPr>
              <a:t>-</a:t>
            </a:r>
            <a:r>
              <a:rPr lang="ko-KR" altLang="en-US" sz="1200" dirty="0">
                <a:solidFill>
                  <a:schemeClr val="tx1"/>
                </a:solidFill>
              </a:rPr>
              <a:t>블록으로 설정된 요소는 해당 요소 자체는 인라인</a:t>
            </a:r>
            <a:r>
              <a:rPr lang="en-US" altLang="ko-KR" sz="1200" dirty="0">
                <a:solidFill>
                  <a:schemeClr val="tx1"/>
                </a:solidFill>
              </a:rPr>
              <a:t>(inline) </a:t>
            </a:r>
            <a:r>
              <a:rPr lang="ko-KR" altLang="en-US" sz="1200" dirty="0">
                <a:solidFill>
                  <a:schemeClr val="tx1"/>
                </a:solidFill>
              </a:rPr>
              <a:t>요소처럼 동작합니다</a:t>
            </a:r>
            <a:r>
              <a:rPr lang="en-US" altLang="ko-KR" sz="1200" dirty="0">
                <a:solidFill>
                  <a:schemeClr val="tx1"/>
                </a:solidFill>
              </a:rPr>
              <a:t>.</a:t>
            </a:r>
          </a:p>
          <a:p>
            <a:r>
              <a:rPr lang="ko-KR" altLang="en-US" sz="1200" dirty="0">
                <a:solidFill>
                  <a:schemeClr val="tx1"/>
                </a:solidFill>
              </a:rPr>
              <a:t>하지만 해당 요소 내부에서는 블록</a:t>
            </a:r>
            <a:r>
              <a:rPr lang="en-US" altLang="ko-KR" sz="1200" dirty="0">
                <a:solidFill>
                  <a:schemeClr val="tx1"/>
                </a:solidFill>
              </a:rPr>
              <a:t>(block) </a:t>
            </a:r>
            <a:r>
              <a:rPr lang="ko-KR" altLang="en-US" sz="1200" dirty="0">
                <a:solidFill>
                  <a:schemeClr val="tx1"/>
                </a:solidFill>
              </a:rPr>
              <a:t>요소처럼 동작합니다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이처럼 인라인</a:t>
            </a:r>
            <a:r>
              <a:rPr lang="en-US" altLang="ko-KR" sz="1200" dirty="0">
                <a:solidFill>
                  <a:schemeClr val="tx1"/>
                </a:solidFill>
              </a:rPr>
              <a:t>-</a:t>
            </a:r>
            <a:r>
              <a:rPr lang="ko-KR" altLang="en-US" sz="1200" dirty="0">
                <a:solidFill>
                  <a:schemeClr val="tx1"/>
                </a:solidFill>
              </a:rPr>
              <a:t>블록 요소는 인라인 요소와 비슷하지만</a:t>
            </a:r>
            <a:r>
              <a:rPr lang="en-US" altLang="ko-KR" sz="1200" dirty="0">
                <a:solidFill>
                  <a:schemeClr val="tx1"/>
                </a:solidFill>
              </a:rPr>
              <a:t>, </a:t>
            </a:r>
            <a:r>
              <a:rPr lang="ko-KR" altLang="en-US" sz="1200" dirty="0">
                <a:solidFill>
                  <a:schemeClr val="tx1"/>
                </a:solidFill>
              </a:rPr>
              <a:t>너비와 높이를 설정할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블록 요소처럼 </a:t>
            </a:r>
            <a:r>
              <a:rPr lang="en-US" altLang="ko-KR" sz="1200" dirty="0">
                <a:solidFill>
                  <a:schemeClr val="tx1"/>
                </a:solidFill>
              </a:rPr>
              <a:t>margin</a:t>
            </a:r>
            <a:r>
              <a:rPr lang="ko-KR" altLang="en-US" sz="1200" dirty="0">
                <a:solidFill>
                  <a:schemeClr val="tx1"/>
                </a:solidFill>
              </a:rPr>
              <a:t>을 이용하여 여백을 지정할 수도 있게 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예제처럼 </a:t>
            </a:r>
            <a:r>
              <a:rPr lang="en-US" altLang="ko-KR" sz="1200" dirty="0">
                <a:solidFill>
                  <a:schemeClr val="tx1"/>
                </a:solidFill>
              </a:rPr>
              <a:t>display </a:t>
            </a:r>
            <a:r>
              <a:rPr lang="ko-KR" altLang="en-US" sz="1200" dirty="0">
                <a:solidFill>
                  <a:schemeClr val="tx1"/>
                </a:solidFill>
              </a:rPr>
              <a:t>속성값이 인라인</a:t>
            </a:r>
            <a:r>
              <a:rPr lang="en-US" altLang="ko-KR" sz="1200" dirty="0">
                <a:solidFill>
                  <a:schemeClr val="tx1"/>
                </a:solidFill>
              </a:rPr>
              <a:t>-</a:t>
            </a:r>
            <a:r>
              <a:rPr lang="ko-KR" altLang="en-US" sz="1200" dirty="0">
                <a:solidFill>
                  <a:schemeClr val="tx1"/>
                </a:solidFill>
              </a:rPr>
              <a:t>블록으로 설정된 요소들은 인라인 요소처럼 한 줄로 늘어서게 됩니다</a:t>
            </a:r>
            <a:r>
              <a:rPr lang="en-US" altLang="ko-KR" sz="1200" dirty="0">
                <a:solidFill>
                  <a:schemeClr val="tx1"/>
                </a:solidFill>
              </a:rPr>
              <a:t>.</a:t>
            </a:r>
          </a:p>
          <a:p>
            <a:r>
              <a:rPr lang="ko-KR" altLang="en-US" sz="1200" dirty="0">
                <a:solidFill>
                  <a:schemeClr val="tx1"/>
                </a:solidFill>
              </a:rPr>
              <a:t>하지만 블록 요소처럼 너비와 높이를 설정할 수 있게 됩니다</a:t>
            </a:r>
            <a:r>
              <a:rPr lang="en-US" altLang="ko-KR" sz="1200" dirty="0">
                <a:solidFill>
                  <a:schemeClr val="tx1"/>
                </a:solidFill>
              </a:rPr>
              <a:t>.</a:t>
            </a:r>
          </a:p>
          <a:p>
            <a:r>
              <a:rPr lang="ko-KR" altLang="en-US" sz="1200" dirty="0">
                <a:solidFill>
                  <a:schemeClr val="tx1"/>
                </a:solidFill>
              </a:rPr>
              <a:t>따라서 웹 사이트의 메뉴나 내비게이션 바를 만들 때 자주 사용됩니다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157</a:t>
            </a:fld>
            <a:endParaRPr lang="ko-KR" altLang="en-US" dirty="0"/>
          </a:p>
        </p:txBody>
      </p:sp>
    </p:spTree>
    <p:extLst>
      <p:ext uri="{BB962C8B-B14F-4D97-AF65-F5344CB8AC3E}">
        <p14:creationId xmlns:p14="http://schemas.microsoft.com/office/powerpoint/2010/main" val="1951421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display (visibility)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Display&lt;/title&gt;</a:t>
            </a:r>
          </a:p>
          <a:p>
            <a:r>
              <a:rPr lang="en-US" altLang="ko-KR" sz="1100" dirty="0">
                <a:solidFill>
                  <a:schemeClr val="tx1"/>
                </a:solidFill>
              </a:rPr>
              <a:t>	&lt;style&gt;</a:t>
            </a:r>
          </a:p>
          <a:p>
            <a:r>
              <a:rPr lang="en-US" altLang="ko-KR" sz="1100" dirty="0">
                <a:solidFill>
                  <a:schemeClr val="tx1"/>
                </a:solidFill>
              </a:rPr>
              <a:t>		div {</a:t>
            </a:r>
          </a:p>
          <a:p>
            <a:r>
              <a:rPr lang="en-US" altLang="ko-KR" sz="1100" dirty="0">
                <a:solidFill>
                  <a:schemeClr val="tx1"/>
                </a:solidFill>
              </a:rPr>
              <a:t>			background-color: ivory;</a:t>
            </a:r>
          </a:p>
          <a:p>
            <a:r>
              <a:rPr lang="en-US" altLang="ko-KR" sz="1100" dirty="0">
                <a:solidFill>
                  <a:schemeClr val="tx1"/>
                </a:solidFill>
              </a:rPr>
              <a:t>			border: 2px solid black;</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p.none</a:t>
            </a:r>
            <a:r>
              <a:rPr lang="en-US" altLang="ko-KR" sz="1100" dirty="0">
                <a:solidFill>
                  <a:schemeClr val="tx1"/>
                </a:solidFill>
              </a:rPr>
              <a:t> { display: none; }</a:t>
            </a:r>
          </a:p>
          <a:p>
            <a:r>
              <a:rPr lang="en-US" altLang="ko-KR" sz="1100" dirty="0">
                <a:solidFill>
                  <a:schemeClr val="tx1"/>
                </a:solidFill>
              </a:rPr>
              <a:t>		</a:t>
            </a:r>
            <a:r>
              <a:rPr lang="en-US" altLang="ko-KR" sz="1100" dirty="0" err="1">
                <a:solidFill>
                  <a:schemeClr val="tx1"/>
                </a:solidFill>
              </a:rPr>
              <a:t>p.hidden</a:t>
            </a:r>
            <a:r>
              <a:rPr lang="en-US" altLang="ko-KR" sz="1100" dirty="0">
                <a:solidFill>
                  <a:schemeClr val="tx1"/>
                </a:solidFill>
              </a:rPr>
              <a:t> { visibility: hidden;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&lt;h1&gt;HTML </a:t>
            </a:r>
            <a:r>
              <a:rPr lang="ko-KR" altLang="en-US" sz="1100" dirty="0">
                <a:solidFill>
                  <a:schemeClr val="tx1"/>
                </a:solidFill>
              </a:rPr>
              <a:t>요소의 숨기기</a:t>
            </a:r>
            <a:r>
              <a:rPr lang="en-US" altLang="ko-KR" sz="1100" dirty="0">
                <a:solidFill>
                  <a:schemeClr val="tx1"/>
                </a:solidFill>
              </a:rPr>
              <a:t>&lt;/h1&gt;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아래의 단락은 </a:t>
            </a:r>
            <a:r>
              <a:rPr lang="en-US" altLang="ko-KR" sz="1100" dirty="0">
                <a:solidFill>
                  <a:schemeClr val="tx1"/>
                </a:solidFill>
              </a:rPr>
              <a:t>display </a:t>
            </a:r>
            <a:r>
              <a:rPr lang="ko-KR" altLang="en-US" sz="1100" dirty="0">
                <a:solidFill>
                  <a:schemeClr val="tx1"/>
                </a:solidFill>
              </a:rPr>
              <a:t>속성값을 </a:t>
            </a:r>
            <a:r>
              <a:rPr lang="en-US" altLang="ko-KR" sz="1100" dirty="0">
                <a:solidFill>
                  <a:schemeClr val="tx1"/>
                </a:solidFill>
              </a:rPr>
              <a:t>none</a:t>
            </a:r>
            <a:r>
              <a:rPr lang="ko-KR" altLang="en-US" sz="1100" dirty="0">
                <a:solidFill>
                  <a:schemeClr val="tx1"/>
                </a:solidFill>
              </a:rPr>
              <a:t>으로 설정했습니다</a:t>
            </a:r>
            <a:r>
              <a:rPr lang="en-US" altLang="ko-KR" sz="1100" dirty="0">
                <a:solidFill>
                  <a:schemeClr val="tx1"/>
                </a:solidFill>
              </a:rPr>
              <a:t>&lt;/p&gt;</a:t>
            </a:r>
          </a:p>
          <a:p>
            <a:r>
              <a:rPr lang="en-US" altLang="ko-KR" sz="1100" dirty="0">
                <a:solidFill>
                  <a:schemeClr val="tx1"/>
                </a:solidFill>
              </a:rPr>
              <a:t>		&lt;p class="none"&gt;</a:t>
            </a:r>
            <a:r>
              <a:rPr lang="ko-KR" altLang="en-US" sz="1100" dirty="0">
                <a:solidFill>
                  <a:schemeClr val="tx1"/>
                </a:solidFill>
              </a:rPr>
              <a:t>이 단락은 </a:t>
            </a:r>
            <a:r>
              <a:rPr lang="en-US" altLang="ko-KR" sz="1100" dirty="0">
                <a:solidFill>
                  <a:schemeClr val="tx1"/>
                </a:solidFill>
              </a:rPr>
              <a:t>display </a:t>
            </a:r>
            <a:r>
              <a:rPr lang="ko-KR" altLang="en-US" sz="1100" dirty="0">
                <a:solidFill>
                  <a:schemeClr val="tx1"/>
                </a:solidFill>
              </a:rPr>
              <a:t>속성값을 </a:t>
            </a:r>
            <a:r>
              <a:rPr lang="en-US" altLang="ko-KR" sz="1100" dirty="0">
                <a:solidFill>
                  <a:schemeClr val="tx1"/>
                </a:solidFill>
              </a:rPr>
              <a:t>none</a:t>
            </a:r>
            <a:r>
              <a:rPr lang="ko-KR" altLang="en-US" sz="1100" dirty="0">
                <a:solidFill>
                  <a:schemeClr val="tx1"/>
                </a:solidFill>
              </a:rPr>
              <a:t>으로 설정</a:t>
            </a:r>
            <a:r>
              <a:rPr lang="en-US" altLang="ko-KR" sz="1100" dirty="0">
                <a:solidFill>
                  <a:schemeClr val="tx1"/>
                </a:solidFill>
              </a:rPr>
              <a:t>.&lt;/p&gt;</a:t>
            </a:r>
          </a:p>
          <a:p>
            <a:r>
              <a:rPr lang="en-US" altLang="ko-KR" sz="1100" dirty="0">
                <a:solidFill>
                  <a:schemeClr val="tx1"/>
                </a:solidFill>
              </a:rPr>
              <a:t>	&lt;/div&gt;&lt;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아래의 단락은 </a:t>
            </a:r>
            <a:r>
              <a:rPr lang="en-US" altLang="ko-KR" sz="1100" dirty="0">
                <a:solidFill>
                  <a:schemeClr val="tx1"/>
                </a:solidFill>
              </a:rPr>
              <a:t>visibility </a:t>
            </a:r>
            <a:r>
              <a:rPr lang="ko-KR" altLang="en-US" sz="1100" dirty="0">
                <a:solidFill>
                  <a:schemeClr val="tx1"/>
                </a:solidFill>
              </a:rPr>
              <a:t>속성값을 </a:t>
            </a:r>
            <a:r>
              <a:rPr lang="en-US" altLang="ko-KR" sz="1100" dirty="0">
                <a:solidFill>
                  <a:schemeClr val="tx1"/>
                </a:solidFill>
              </a:rPr>
              <a:t>hidden</a:t>
            </a:r>
            <a:r>
              <a:rPr lang="ko-KR" altLang="en-US" sz="1100" dirty="0">
                <a:solidFill>
                  <a:schemeClr val="tx1"/>
                </a:solidFill>
              </a:rPr>
              <a:t>으로 설정</a:t>
            </a:r>
            <a:r>
              <a:rPr lang="en-US" altLang="ko-KR" sz="1100" dirty="0">
                <a:solidFill>
                  <a:schemeClr val="tx1"/>
                </a:solidFill>
              </a:rPr>
              <a:t>.&lt;/p&gt;</a:t>
            </a:r>
          </a:p>
          <a:p>
            <a:r>
              <a:rPr lang="en-US" altLang="ko-KR" sz="1100" dirty="0">
                <a:solidFill>
                  <a:schemeClr val="tx1"/>
                </a:solidFill>
              </a:rPr>
              <a:t>		&lt;p class="hidden"&gt;</a:t>
            </a:r>
            <a:r>
              <a:rPr lang="ko-KR" altLang="en-US" sz="1100" dirty="0">
                <a:solidFill>
                  <a:schemeClr val="tx1"/>
                </a:solidFill>
              </a:rPr>
              <a:t>이 단락은 </a:t>
            </a:r>
            <a:r>
              <a:rPr lang="en-US" altLang="ko-KR" sz="1100" dirty="0">
                <a:solidFill>
                  <a:schemeClr val="tx1"/>
                </a:solidFill>
              </a:rPr>
              <a:t>visibility </a:t>
            </a:r>
            <a:r>
              <a:rPr lang="ko-KR" altLang="en-US" sz="1100" dirty="0">
                <a:solidFill>
                  <a:schemeClr val="tx1"/>
                </a:solidFill>
              </a:rPr>
              <a:t>속성값을 </a:t>
            </a:r>
            <a:r>
              <a:rPr lang="en-US" altLang="ko-KR" sz="1100" dirty="0">
                <a:solidFill>
                  <a:schemeClr val="tx1"/>
                </a:solidFill>
              </a:rPr>
              <a:t>hidden</a:t>
            </a:r>
            <a:r>
              <a:rPr lang="ko-KR" altLang="en-US" sz="1100" dirty="0">
                <a:solidFill>
                  <a:schemeClr val="tx1"/>
                </a:solidFill>
              </a:rPr>
              <a:t>으로 설정</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&lt;p&gt;visibility </a:t>
            </a:r>
            <a:r>
              <a:rPr lang="ko-KR" altLang="en-US" sz="1100" dirty="0">
                <a:solidFill>
                  <a:schemeClr val="tx1"/>
                </a:solidFill>
              </a:rPr>
              <a:t>속성값을 </a:t>
            </a:r>
            <a:r>
              <a:rPr lang="en-US" altLang="ko-KR" sz="1100" dirty="0">
                <a:solidFill>
                  <a:schemeClr val="tx1"/>
                </a:solidFill>
              </a:rPr>
              <a:t>hidden</a:t>
            </a:r>
            <a:r>
              <a:rPr lang="ko-KR" altLang="en-US" sz="1100" dirty="0">
                <a:solidFill>
                  <a:schemeClr val="tx1"/>
                </a:solidFill>
              </a:rPr>
              <a:t>으로 설정하면 눈에 보이지만 않을 뿐 여전히 웹 페이지 내에 존재하게 됩니다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visibility </a:t>
            </a:r>
            <a:r>
              <a:rPr lang="ko-KR" altLang="en-US" sz="1200" b="1" dirty="0">
                <a:solidFill>
                  <a:schemeClr val="tx1"/>
                </a:solidFill>
              </a:rPr>
              <a:t>속성</a:t>
            </a:r>
          </a:p>
          <a:p>
            <a:r>
              <a:rPr lang="en-US" altLang="ko-KR" sz="1200" dirty="0">
                <a:solidFill>
                  <a:schemeClr val="tx1"/>
                </a:solidFill>
              </a:rPr>
              <a:t>visibility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요소가 웹 페이지에 표현될지 </a:t>
            </a:r>
            <a:r>
              <a:rPr lang="ko-KR" altLang="en-US" sz="1200" dirty="0" err="1">
                <a:solidFill>
                  <a:schemeClr val="tx1"/>
                </a:solidFill>
              </a:rPr>
              <a:t>아닐지만을</a:t>
            </a:r>
            <a:r>
              <a:rPr lang="ko-KR" altLang="en-US" sz="1200" dirty="0">
                <a:solidFill>
                  <a:schemeClr val="tx1"/>
                </a:solidFill>
              </a:rPr>
              <a:t> 결정합니다</a:t>
            </a:r>
            <a:r>
              <a:rPr lang="en-US" altLang="ko-KR" sz="1200" dirty="0">
                <a:solidFill>
                  <a:schemeClr val="tx1"/>
                </a:solidFill>
              </a:rPr>
              <a:t>.</a:t>
            </a:r>
          </a:p>
          <a:p>
            <a:r>
              <a:rPr lang="ko-KR" altLang="en-US" sz="1200" dirty="0">
                <a:solidFill>
                  <a:schemeClr val="tx1"/>
                </a:solidFill>
              </a:rPr>
              <a:t>따라서 웹 페이지에는 나타나지 않더라도 레이아웃 내에는 여전히 존재하게 되며</a:t>
            </a:r>
            <a:r>
              <a:rPr lang="en-US" altLang="ko-KR" sz="1200" dirty="0">
                <a:solidFill>
                  <a:schemeClr val="tx1"/>
                </a:solidFill>
              </a:rPr>
              <a:t>, </a:t>
            </a:r>
            <a:r>
              <a:rPr lang="ko-KR" altLang="en-US" sz="1200" dirty="0">
                <a:solidFill>
                  <a:schemeClr val="tx1"/>
                </a:solidFill>
              </a:rPr>
              <a:t>코드 내에도 당연히 존재하게 됩니다</a:t>
            </a:r>
            <a:r>
              <a:rPr lang="en-US" altLang="ko-KR" sz="1200" dirty="0">
                <a:solidFill>
                  <a:schemeClr val="tx1"/>
                </a:solidFill>
              </a:rPr>
              <a:t>.</a:t>
            </a:r>
          </a:p>
          <a:p>
            <a:r>
              <a:rPr lang="en-US" altLang="ko-KR" sz="1200" dirty="0">
                <a:solidFill>
                  <a:schemeClr val="tx1"/>
                </a:solidFill>
              </a:rPr>
              <a:t>visibility </a:t>
            </a:r>
            <a:r>
              <a:rPr lang="ko-KR" altLang="en-US" sz="1200" dirty="0">
                <a:solidFill>
                  <a:schemeClr val="tx1"/>
                </a:solidFill>
              </a:rPr>
              <a:t>속성을 자바스크립트와 함께 사용하면 매우 복잡한 메뉴나 레이아웃을 손쉽게 만들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visibility </a:t>
            </a:r>
            <a:r>
              <a:rPr lang="ko-KR" altLang="en-US" sz="1200" dirty="0">
                <a:solidFill>
                  <a:schemeClr val="tx1"/>
                </a:solidFill>
              </a:rPr>
              <a:t>속성에 사용할 수 있는 속성값은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visible : </a:t>
            </a:r>
            <a:r>
              <a:rPr lang="ko-KR" altLang="en-US" sz="1200" dirty="0">
                <a:solidFill>
                  <a:schemeClr val="tx1"/>
                </a:solidFill>
              </a:rPr>
              <a:t>해당 </a:t>
            </a:r>
            <a:r>
              <a:rPr lang="en-US" altLang="ko-KR" sz="1200" dirty="0">
                <a:solidFill>
                  <a:schemeClr val="tx1"/>
                </a:solidFill>
              </a:rPr>
              <a:t>HTML </a:t>
            </a:r>
            <a:r>
              <a:rPr lang="ko-KR" altLang="en-US" sz="1200" dirty="0">
                <a:solidFill>
                  <a:schemeClr val="tx1"/>
                </a:solidFill>
              </a:rPr>
              <a:t>요소를 웹 페이지에 나타냅니다</a:t>
            </a:r>
            <a:r>
              <a:rPr lang="en-US" altLang="ko-KR" sz="1200" dirty="0">
                <a:solidFill>
                  <a:schemeClr val="tx1"/>
                </a:solidFill>
              </a:rPr>
              <a:t>.</a:t>
            </a:r>
          </a:p>
          <a:p>
            <a:r>
              <a:rPr lang="en-US" altLang="ko-KR" sz="1200" dirty="0">
                <a:solidFill>
                  <a:schemeClr val="tx1"/>
                </a:solidFill>
              </a:rPr>
              <a:t>2. hidden : HTML </a:t>
            </a:r>
            <a:r>
              <a:rPr lang="ko-KR" altLang="en-US" sz="1200" dirty="0">
                <a:solidFill>
                  <a:schemeClr val="tx1"/>
                </a:solidFill>
              </a:rPr>
              <a:t>요소를 웹 페이지에 나타내지 않습니다</a:t>
            </a:r>
            <a:r>
              <a:rPr lang="en-US" altLang="ko-KR" sz="1200" dirty="0">
                <a:solidFill>
                  <a:schemeClr val="tx1"/>
                </a:solidFill>
              </a:rPr>
              <a:t>. </a:t>
            </a:r>
            <a:r>
              <a:rPr lang="ko-KR" altLang="en-US" sz="1200" dirty="0">
                <a:solidFill>
                  <a:schemeClr val="tx1"/>
                </a:solidFill>
              </a:rPr>
              <a:t>하지만 여전히 웹 페이지의 레이아웃에는 존재합니다</a:t>
            </a:r>
            <a:r>
              <a:rPr lang="en-US" altLang="ko-KR" sz="1200" dirty="0">
                <a:solidFill>
                  <a:schemeClr val="tx1"/>
                </a:solidFill>
              </a:rPr>
              <a:t>.</a:t>
            </a:r>
          </a:p>
          <a:p>
            <a:r>
              <a:rPr lang="en-US" altLang="ko-KR" sz="1200" dirty="0">
                <a:solidFill>
                  <a:schemeClr val="tx1"/>
                </a:solidFill>
              </a:rPr>
              <a:t>3. collapse : </a:t>
            </a:r>
            <a:r>
              <a:rPr lang="ko-KR" altLang="en-US" sz="1200" dirty="0">
                <a:solidFill>
                  <a:schemeClr val="tx1"/>
                </a:solidFill>
              </a:rPr>
              <a:t>이 속성값은 동적인 테이블에서만 사용할 수 있으며</a:t>
            </a:r>
            <a:r>
              <a:rPr lang="en-US" altLang="ko-KR" sz="1200" dirty="0">
                <a:solidFill>
                  <a:schemeClr val="tx1"/>
                </a:solidFill>
              </a:rPr>
              <a:t>, </a:t>
            </a:r>
            <a:r>
              <a:rPr lang="ko-KR" altLang="en-US" sz="1200" dirty="0">
                <a:solidFill>
                  <a:schemeClr val="tx1"/>
                </a:solidFill>
              </a:rPr>
              <a:t>테이블의 테두리를 한 줄만 보여줍니다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 </a:t>
            </a:r>
            <a:r>
              <a:rPr lang="ko-KR" altLang="en-US" sz="1200" b="1" dirty="0">
                <a:solidFill>
                  <a:schemeClr val="tx1"/>
                </a:solidFill>
              </a:rPr>
              <a:t>요소 숨기기</a:t>
            </a:r>
          </a:p>
          <a:p>
            <a:r>
              <a:rPr lang="en-US" altLang="ko-KR" sz="1200" dirty="0">
                <a:solidFill>
                  <a:schemeClr val="tx1"/>
                </a:solidFill>
              </a:rPr>
              <a:t>HTML </a:t>
            </a:r>
            <a:r>
              <a:rPr lang="ko-KR" altLang="en-US" sz="1200" dirty="0">
                <a:solidFill>
                  <a:schemeClr val="tx1"/>
                </a:solidFill>
              </a:rPr>
              <a:t>요소를 숨기기 위해서는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none</a:t>
            </a:r>
            <a:r>
              <a:rPr lang="ko-KR" altLang="en-US" sz="1200" dirty="0">
                <a:solidFill>
                  <a:schemeClr val="tx1"/>
                </a:solidFill>
              </a:rPr>
              <a:t>으로 설정하면 됩니다</a:t>
            </a:r>
            <a:r>
              <a:rPr lang="en-US" altLang="ko-KR" sz="1200" dirty="0">
                <a:solidFill>
                  <a:schemeClr val="tx1"/>
                </a:solidFill>
              </a:rPr>
              <a:t>.</a:t>
            </a:r>
          </a:p>
          <a:p>
            <a:r>
              <a:rPr lang="ko-KR" altLang="en-US" sz="1200" dirty="0">
                <a:solidFill>
                  <a:schemeClr val="tx1"/>
                </a:solidFill>
              </a:rPr>
              <a:t>이렇게 하면 해당 요소는 웹 페이지에 더 이상 나타나지 않으며</a:t>
            </a:r>
            <a:r>
              <a:rPr lang="en-US" altLang="ko-KR" sz="1200" dirty="0">
                <a:solidFill>
                  <a:schemeClr val="tx1"/>
                </a:solidFill>
              </a:rPr>
              <a:t>, </a:t>
            </a:r>
            <a:r>
              <a:rPr lang="ko-KR" altLang="en-US" sz="1200" dirty="0">
                <a:solidFill>
                  <a:schemeClr val="tx1"/>
                </a:solidFill>
              </a:rPr>
              <a:t>웹 페이지의 레이아웃에도 영향을 미치지 않습니다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또한</a:t>
            </a:r>
            <a:r>
              <a:rPr lang="en-US" altLang="ko-KR" sz="1200" dirty="0">
                <a:solidFill>
                  <a:schemeClr val="tx1"/>
                </a:solidFill>
              </a:rPr>
              <a:t>, visibility </a:t>
            </a:r>
            <a:r>
              <a:rPr lang="ko-KR" altLang="en-US" sz="1200" dirty="0">
                <a:solidFill>
                  <a:schemeClr val="tx1"/>
                </a:solidFill>
              </a:rPr>
              <a:t>속성값을 </a:t>
            </a:r>
            <a:r>
              <a:rPr lang="en-US" altLang="ko-KR" sz="1200" dirty="0">
                <a:solidFill>
                  <a:schemeClr val="tx1"/>
                </a:solidFill>
              </a:rPr>
              <a:t>hidden</a:t>
            </a:r>
            <a:r>
              <a:rPr lang="ko-KR" altLang="en-US" sz="1200" dirty="0">
                <a:solidFill>
                  <a:schemeClr val="tx1"/>
                </a:solidFill>
              </a:rPr>
              <a:t>으로 설정해도 </a:t>
            </a:r>
            <a:r>
              <a:rPr lang="en-US" altLang="ko-KR" sz="1200" dirty="0">
                <a:solidFill>
                  <a:schemeClr val="tx1"/>
                </a:solidFill>
              </a:rPr>
              <a:t>HTML </a:t>
            </a:r>
            <a:r>
              <a:rPr lang="ko-KR" altLang="en-US" sz="1200" dirty="0">
                <a:solidFill>
                  <a:schemeClr val="tx1"/>
                </a:solidFill>
              </a:rPr>
              <a:t>요소를 숨길 수 있습니다</a:t>
            </a:r>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none</a:t>
            </a:r>
            <a:r>
              <a:rPr lang="ko-KR" altLang="en-US" sz="1200" dirty="0">
                <a:solidFill>
                  <a:schemeClr val="tx1"/>
                </a:solidFill>
              </a:rPr>
              <a:t>으로 설정한 것과는 달리</a:t>
            </a:r>
            <a:r>
              <a:rPr lang="en-US" altLang="ko-KR" sz="1200" dirty="0">
                <a:solidFill>
                  <a:schemeClr val="tx1"/>
                </a:solidFill>
              </a:rPr>
              <a:t>, </a:t>
            </a:r>
            <a:r>
              <a:rPr lang="ko-KR" altLang="en-US" sz="1200" dirty="0">
                <a:solidFill>
                  <a:schemeClr val="tx1"/>
                </a:solidFill>
              </a:rPr>
              <a:t>눈에 보이지만 않을 뿐 여전히 웹 페이지의 레이아웃에는 존재하게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158</a:t>
            </a:fld>
            <a:endParaRPr lang="ko-KR" altLang="en-US" dirty="0"/>
          </a:p>
        </p:txBody>
      </p:sp>
    </p:spTree>
    <p:extLst>
      <p:ext uri="{BB962C8B-B14F-4D97-AF65-F5344CB8AC3E}">
        <p14:creationId xmlns:p14="http://schemas.microsoft.com/office/powerpoint/2010/main" val="41636062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display (opacity)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Display&lt;/title&gt;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img</a:t>
            </a:r>
            <a:r>
              <a:rPr lang="en-US" altLang="ko-KR" sz="1100" dirty="0">
                <a:solidFill>
                  <a:schemeClr val="tx1"/>
                </a:solidFill>
              </a:rPr>
              <a:t> {</a:t>
            </a:r>
          </a:p>
          <a:p>
            <a:r>
              <a:rPr lang="en-US" altLang="ko-KR" sz="1100" dirty="0">
                <a:solidFill>
                  <a:schemeClr val="tx1"/>
                </a:solidFill>
              </a:rPr>
              <a:t>			opacity: 0.4;</a:t>
            </a:r>
          </a:p>
          <a:p>
            <a:r>
              <a:rPr lang="en-US" altLang="ko-KR" sz="1100" dirty="0">
                <a:solidFill>
                  <a:schemeClr val="tx1"/>
                </a:solidFill>
              </a:rPr>
              <a:t>			filter: alpha(opacity=40);</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img:hover</a:t>
            </a:r>
            <a:r>
              <a:rPr lang="en-US" altLang="ko-KR" sz="1100" dirty="0">
                <a:solidFill>
                  <a:schemeClr val="tx1"/>
                </a:solidFill>
              </a:rPr>
              <a:t> {</a:t>
            </a:r>
          </a:p>
          <a:p>
            <a:r>
              <a:rPr lang="en-US" altLang="ko-KR" sz="1100" dirty="0">
                <a:solidFill>
                  <a:schemeClr val="tx1"/>
                </a:solidFill>
              </a:rPr>
              <a:t>			opacity: 1.0;</a:t>
            </a:r>
          </a:p>
          <a:p>
            <a:r>
              <a:rPr lang="en-US" altLang="ko-KR" sz="1100" dirty="0">
                <a:solidFill>
                  <a:schemeClr val="tx1"/>
                </a:solidFill>
              </a:rPr>
              <a:t>			filter: alpha(opacity=100);</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이미지 투명화</a:t>
            </a:r>
            <a:r>
              <a:rPr lang="en-US" altLang="ko-KR" sz="1100" dirty="0">
                <a:solidFill>
                  <a:schemeClr val="tx1"/>
                </a:solidFill>
              </a:rPr>
              <a:t>&lt;/h1&gt;</a:t>
            </a:r>
          </a:p>
          <a:p>
            <a:r>
              <a:rPr lang="en-US" altLang="ko-KR" sz="1100" dirty="0">
                <a:solidFill>
                  <a:schemeClr val="tx1"/>
                </a:solidFill>
              </a:rPr>
              <a:t>	&lt;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="flower.png" width="350" height="263" alt="flower"&gt;</a:t>
            </a:r>
          </a:p>
          <a:p>
            <a:r>
              <a:rPr lang="en-US" altLang="ko-KR" sz="1100" dirty="0">
                <a:solidFill>
                  <a:schemeClr val="tx1"/>
                </a:solidFill>
              </a:rPr>
              <a:t>	&lt;p&gt;opacity </a:t>
            </a:r>
            <a:r>
              <a:rPr lang="ko-KR" altLang="en-US" sz="1100" dirty="0">
                <a:solidFill>
                  <a:schemeClr val="tx1"/>
                </a:solidFill>
              </a:rPr>
              <a:t>속성값을 조절하면 간단히 이미지를 투명하게 만들 수 있어요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opacity </a:t>
            </a:r>
            <a:r>
              <a:rPr lang="ko-KR" altLang="en-US" sz="1200" b="1" dirty="0">
                <a:solidFill>
                  <a:schemeClr val="tx1"/>
                </a:solidFill>
              </a:rPr>
              <a:t>속성</a:t>
            </a:r>
          </a:p>
          <a:p>
            <a:r>
              <a:rPr lang="en-US" altLang="ko-KR" sz="1200" dirty="0">
                <a:solidFill>
                  <a:schemeClr val="tx1"/>
                </a:solidFill>
              </a:rPr>
              <a:t>opacity </a:t>
            </a:r>
            <a:r>
              <a:rPr lang="ko-KR" altLang="en-US" sz="1200" dirty="0">
                <a:solidFill>
                  <a:schemeClr val="tx1"/>
                </a:solidFill>
              </a:rPr>
              <a:t>속성을 이용하면 </a:t>
            </a:r>
            <a:r>
              <a:rPr lang="en-US" altLang="ko-KR" sz="1200" dirty="0">
                <a:solidFill>
                  <a:schemeClr val="tx1"/>
                </a:solidFill>
              </a:rPr>
              <a:t>HTML </a:t>
            </a:r>
            <a:r>
              <a:rPr lang="ko-KR" altLang="en-US" sz="1200" dirty="0">
                <a:solidFill>
                  <a:schemeClr val="tx1"/>
                </a:solidFill>
              </a:rPr>
              <a:t>요소의 투명도를 간단히 조절할 수 있습니다</a:t>
            </a:r>
            <a:r>
              <a:rPr lang="en-US" altLang="ko-KR" sz="1200" dirty="0">
                <a:solidFill>
                  <a:schemeClr val="tx1"/>
                </a:solidFill>
              </a:rPr>
              <a:t>.</a:t>
            </a:r>
          </a:p>
          <a:p>
            <a:r>
              <a:rPr lang="en-US" altLang="ko-KR" sz="1200" dirty="0">
                <a:solidFill>
                  <a:schemeClr val="tx1"/>
                </a:solidFill>
              </a:rPr>
              <a:t>opacity </a:t>
            </a:r>
            <a:r>
              <a:rPr lang="ko-KR" altLang="en-US" sz="1200" dirty="0">
                <a:solidFill>
                  <a:schemeClr val="tx1"/>
                </a:solidFill>
              </a:rPr>
              <a:t>속성값은 </a:t>
            </a:r>
            <a:r>
              <a:rPr lang="en-US" altLang="ko-KR" sz="1200" dirty="0">
                <a:solidFill>
                  <a:schemeClr val="tx1"/>
                </a:solidFill>
              </a:rPr>
              <a:t>0.0</a:t>
            </a:r>
            <a:r>
              <a:rPr lang="ko-KR" altLang="en-US" sz="1200" dirty="0">
                <a:solidFill>
                  <a:schemeClr val="tx1"/>
                </a:solidFill>
              </a:rPr>
              <a:t>부터 </a:t>
            </a:r>
            <a:r>
              <a:rPr lang="en-US" altLang="ko-KR" sz="1200" dirty="0">
                <a:solidFill>
                  <a:schemeClr val="tx1"/>
                </a:solidFill>
              </a:rPr>
              <a:t>1.0</a:t>
            </a:r>
            <a:r>
              <a:rPr lang="ko-KR" altLang="en-US" sz="1200" dirty="0">
                <a:solidFill>
                  <a:schemeClr val="tx1"/>
                </a:solidFill>
              </a:rPr>
              <a:t>까지 설정할 수 있으며</a:t>
            </a:r>
            <a:r>
              <a:rPr lang="en-US" altLang="ko-KR" sz="1200" dirty="0">
                <a:solidFill>
                  <a:schemeClr val="tx1"/>
                </a:solidFill>
              </a:rPr>
              <a:t>, </a:t>
            </a:r>
            <a:r>
              <a:rPr lang="ko-KR" altLang="en-US" sz="1200" dirty="0">
                <a:solidFill>
                  <a:schemeClr val="tx1"/>
                </a:solidFill>
              </a:rPr>
              <a:t>속성값이 </a:t>
            </a:r>
            <a:r>
              <a:rPr lang="en-US" altLang="ko-KR" sz="1200" dirty="0">
                <a:solidFill>
                  <a:schemeClr val="tx1"/>
                </a:solidFill>
              </a:rPr>
              <a:t>0</a:t>
            </a:r>
            <a:r>
              <a:rPr lang="ko-KR" altLang="en-US" sz="1200" dirty="0">
                <a:solidFill>
                  <a:schemeClr val="tx1"/>
                </a:solidFill>
              </a:rPr>
              <a:t>에 가까울수록 투명한 상태가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익스플로러 </a:t>
            </a:r>
            <a:r>
              <a:rPr lang="en-US" altLang="ko-KR" sz="1200" dirty="0">
                <a:solidFill>
                  <a:schemeClr val="tx1"/>
                </a:solidFill>
              </a:rPr>
              <a:t>8</a:t>
            </a:r>
            <a:r>
              <a:rPr lang="ko-KR" altLang="en-US" sz="1200" dirty="0">
                <a:solidFill>
                  <a:schemeClr val="tx1"/>
                </a:solidFill>
              </a:rPr>
              <a:t>과 그 이전 버전에서는 투명도를 표현하기 위해 다음과 같은 문법을 사용합니다</a:t>
            </a:r>
            <a:r>
              <a:rPr lang="en-US" altLang="ko-KR" sz="1200" dirty="0">
                <a:solidFill>
                  <a:schemeClr val="tx1"/>
                </a:solidFill>
              </a:rPr>
              <a:t>.</a:t>
            </a:r>
          </a:p>
          <a:p>
            <a:endParaRPr lang="en-US" altLang="ko-KR" sz="1200" dirty="0">
              <a:solidFill>
                <a:schemeClr val="tx1"/>
              </a:solidFill>
            </a:endParaRPr>
          </a:p>
          <a:p>
            <a:br>
              <a:rPr lang="ko-KR" altLang="en-US" sz="1200" dirty="0">
                <a:solidFill>
                  <a:schemeClr val="tx1"/>
                </a:solidFill>
              </a:rPr>
            </a:br>
            <a:r>
              <a:rPr lang="ko-KR" altLang="en-US" sz="1200" dirty="0">
                <a:solidFill>
                  <a:schemeClr val="tx1"/>
                </a:solidFill>
              </a:rPr>
              <a:t>여기서 </a:t>
            </a:r>
            <a:r>
              <a:rPr lang="en-US" altLang="ko-KR" sz="1200" dirty="0">
                <a:solidFill>
                  <a:schemeClr val="tx1"/>
                </a:solidFill>
              </a:rPr>
              <a:t>x</a:t>
            </a:r>
            <a:r>
              <a:rPr lang="ko-KR" altLang="en-US" sz="1200" dirty="0">
                <a:solidFill>
                  <a:schemeClr val="tx1"/>
                </a:solidFill>
              </a:rPr>
              <a:t>값은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100</a:t>
            </a:r>
            <a:r>
              <a:rPr lang="ko-KR" altLang="en-US" sz="1200" dirty="0">
                <a:solidFill>
                  <a:schemeClr val="tx1"/>
                </a:solidFill>
              </a:rPr>
              <a:t>까지 설정할 수 있으며</a:t>
            </a:r>
            <a:r>
              <a:rPr lang="en-US" altLang="ko-KR" sz="1200" dirty="0">
                <a:solidFill>
                  <a:schemeClr val="tx1"/>
                </a:solidFill>
              </a:rPr>
              <a:t>, x</a:t>
            </a:r>
            <a:r>
              <a:rPr lang="ko-KR" altLang="en-US" sz="1200" dirty="0">
                <a:solidFill>
                  <a:schemeClr val="tx1"/>
                </a:solidFill>
              </a:rPr>
              <a:t>값이 </a:t>
            </a:r>
            <a:r>
              <a:rPr lang="en-US" altLang="ko-KR" sz="1200" dirty="0">
                <a:solidFill>
                  <a:schemeClr val="tx1"/>
                </a:solidFill>
              </a:rPr>
              <a:t>0</a:t>
            </a:r>
            <a:r>
              <a:rPr lang="ko-KR" altLang="en-US" sz="1200" dirty="0">
                <a:solidFill>
                  <a:schemeClr val="tx1"/>
                </a:solidFill>
              </a:rPr>
              <a:t>에 가까울수록 투명한 상태가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대부분의 웹 브라우저 뿐만 아니라 익스플로러 </a:t>
            </a:r>
            <a:r>
              <a:rPr lang="en-US" altLang="ko-KR" sz="1200" dirty="0">
                <a:solidFill>
                  <a:schemeClr val="tx1"/>
                </a:solidFill>
              </a:rPr>
              <a:t>8</a:t>
            </a:r>
            <a:r>
              <a:rPr lang="ko-KR" altLang="en-US" sz="1200" dirty="0">
                <a:solidFill>
                  <a:schemeClr val="tx1"/>
                </a:solidFill>
              </a:rPr>
              <a:t>과 그 이전 버전에서도 투명도를 정확하게 표현하는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159</a:t>
            </a:fld>
            <a:endParaRPr lang="ko-KR" altLang="en-US" dirty="0"/>
          </a:p>
        </p:txBody>
      </p:sp>
    </p:spTree>
    <p:extLst>
      <p:ext uri="{BB962C8B-B14F-4D97-AF65-F5344CB8AC3E}">
        <p14:creationId xmlns:p14="http://schemas.microsoft.com/office/powerpoint/2010/main" val="30140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엔티티</a:t>
            </a:r>
            <a:r>
              <a:rPr lang="en-US" altLang="ko-KR" sz="3200" dirty="0"/>
              <a:t>(Entity) &amp; </a:t>
            </a:r>
            <a:r>
              <a:rPr lang="ko-KR" altLang="en-US" sz="3200" dirty="0"/>
              <a:t>발음구별 부호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Entities&lt;/title&gt;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&lt;h1&gt;HTML </a:t>
            </a:r>
            <a:r>
              <a:rPr lang="ko-KR" altLang="en-US" sz="1200" dirty="0">
                <a:solidFill>
                  <a:schemeClr val="tx1"/>
                </a:solidFill>
              </a:rPr>
              <a:t>엔티티</a:t>
            </a:r>
            <a:r>
              <a:rPr lang="en-US" altLang="ko-KR" sz="1200" dirty="0">
                <a:solidFill>
                  <a:schemeClr val="tx1"/>
                </a:solidFill>
              </a:rPr>
              <a:t>&lt;/h1&gt;</a:t>
            </a:r>
          </a:p>
          <a:p>
            <a:r>
              <a:rPr lang="en-US" altLang="ko-KR" sz="1200" dirty="0">
                <a:solidFill>
                  <a:schemeClr val="tx1"/>
                </a:solidFill>
              </a:rPr>
              <a:t>	&lt;p&gt;&lt;p&gt;</a:t>
            </a:r>
            <a:r>
              <a:rPr lang="ko-KR" altLang="en-US" sz="1200" dirty="0">
                <a:solidFill>
                  <a:schemeClr val="tx1"/>
                </a:solidFill>
              </a:rPr>
              <a:t>태그는 단락을 나타내는 태그입니다</a:t>
            </a:r>
            <a:r>
              <a:rPr lang="en-US" altLang="ko-KR" sz="1200" dirty="0">
                <a:solidFill>
                  <a:schemeClr val="tx1"/>
                </a:solidFill>
              </a:rPr>
              <a:t>.&lt;/p&gt;</a:t>
            </a:r>
          </a:p>
          <a:p>
            <a:r>
              <a:rPr lang="en-US" altLang="ko-KR" sz="1200" dirty="0">
                <a:solidFill>
                  <a:schemeClr val="tx1"/>
                </a:solidFill>
              </a:rPr>
              <a:t>	&lt;p&gt;&lt;p&gt;</a:t>
            </a:r>
            <a:r>
              <a:rPr lang="ko-KR" altLang="en-US" sz="1200" dirty="0">
                <a:solidFill>
                  <a:schemeClr val="tx1"/>
                </a:solidFill>
              </a:rPr>
              <a:t>태그는 단락을 나타내는 태그입니다</a:t>
            </a:r>
            <a:r>
              <a:rPr lang="en-US" altLang="ko-KR" sz="1200" dirty="0">
                <a:solidFill>
                  <a:schemeClr val="tx1"/>
                </a:solidFill>
              </a:rPr>
              <a:t>.&lt;/p&gt;</a:t>
            </a:r>
          </a:p>
          <a:p>
            <a:endParaRPr lang="en-US" altLang="ko-KR" sz="1200" dirty="0">
              <a:solidFill>
                <a:schemeClr val="tx1"/>
              </a:solidFill>
            </a:endParaRPr>
          </a:p>
          <a:p>
            <a:r>
              <a:rPr lang="ko-KR" altLang="en-US" sz="1200" dirty="0">
                <a:solidFill>
                  <a:schemeClr val="tx1"/>
                </a:solidFill>
              </a:rPr>
              <a:t>	</a:t>
            </a:r>
            <a:r>
              <a:rPr lang="en-US" altLang="ko-KR" sz="1200" dirty="0">
                <a:solidFill>
                  <a:schemeClr val="tx1"/>
                </a:solidFill>
              </a:rPr>
              <a:t>&lt;h1&gt;</a:t>
            </a:r>
            <a:r>
              <a:rPr lang="ko-KR" altLang="en-US" sz="1200" dirty="0">
                <a:solidFill>
                  <a:schemeClr val="tx1"/>
                </a:solidFill>
              </a:rPr>
              <a:t>발음 구별 기호</a:t>
            </a:r>
            <a:r>
              <a:rPr lang="en-US" altLang="ko-KR" sz="1200" dirty="0">
                <a:solidFill>
                  <a:schemeClr val="tx1"/>
                </a:solidFill>
              </a:rPr>
              <a:t>&lt;/h1&gt;</a:t>
            </a:r>
          </a:p>
          <a:p>
            <a:r>
              <a:rPr lang="en-US" altLang="ko-KR" sz="1200" dirty="0">
                <a:solidFill>
                  <a:schemeClr val="tx1"/>
                </a:solidFill>
              </a:rPr>
              <a:t>	&lt;p&gt;j</a:t>
            </a:r>
            <a:r>
              <a:rPr lang="ko-KR" altLang="en-US" sz="1200" dirty="0">
                <a:solidFill>
                  <a:schemeClr val="tx1"/>
                </a:solidFill>
              </a:rPr>
              <a:t>에 악센트가 있다는 발음 기호는 </a:t>
            </a:r>
            <a:r>
              <a:rPr lang="en-US" altLang="ko-KR" sz="1200" dirty="0">
                <a:solidFill>
                  <a:schemeClr val="tx1"/>
                </a:solidFill>
              </a:rPr>
              <a:t>[j</a:t>
            </a:r>
            <a:r>
              <a:rPr lang="en-US" altLang="ko-KR" sz="1200" b="1" dirty="0">
                <a:solidFill>
                  <a:schemeClr val="tx1"/>
                </a:solidFill>
              </a:rPr>
              <a:t>&amp;#769;</a:t>
            </a:r>
            <a:r>
              <a:rPr lang="en-US" altLang="ko-KR" sz="1200" dirty="0">
                <a:solidFill>
                  <a:schemeClr val="tx1"/>
                </a:solidFill>
              </a:rPr>
              <a:t>]</a:t>
            </a:r>
            <a:r>
              <a:rPr lang="ko-KR" altLang="en-US" sz="1200" dirty="0">
                <a:solidFill>
                  <a:schemeClr val="tx1"/>
                </a:solidFill>
              </a:rPr>
              <a:t>입니다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400" b="1" dirty="0">
                <a:solidFill>
                  <a:schemeClr val="tx1"/>
                </a:solidFill>
              </a:rPr>
              <a:t>엔티티</a:t>
            </a:r>
            <a:r>
              <a:rPr lang="en-US" altLang="ko-KR" sz="1400" b="1" dirty="0">
                <a:solidFill>
                  <a:schemeClr val="tx1"/>
                </a:solidFill>
              </a:rPr>
              <a:t>(Entity)</a:t>
            </a:r>
            <a:endParaRPr lang="en-US" altLang="ko-KR" sz="1400" dirty="0">
              <a:solidFill>
                <a:schemeClr val="tx1"/>
              </a:solidFill>
            </a:endParaRPr>
          </a:p>
          <a:p>
            <a:r>
              <a:rPr lang="en-US" altLang="ko-KR" sz="1200" dirty="0">
                <a:solidFill>
                  <a:schemeClr val="tx1"/>
                </a:solidFill>
              </a:rPr>
              <a:t>HTML</a:t>
            </a:r>
            <a:r>
              <a:rPr lang="ko-KR" altLang="en-US" sz="1200" dirty="0">
                <a:solidFill>
                  <a:schemeClr val="tx1"/>
                </a:solidFill>
              </a:rPr>
              <a:t>에는 미리 예약된 몇몇 문자가 있으며</a:t>
            </a:r>
            <a:r>
              <a:rPr lang="en-US" altLang="ko-KR" sz="1200" dirty="0">
                <a:solidFill>
                  <a:schemeClr val="tx1"/>
                </a:solidFill>
              </a:rPr>
              <a:t>, </a:t>
            </a:r>
            <a:r>
              <a:rPr lang="ko-KR" altLang="en-US" sz="1200" dirty="0">
                <a:solidFill>
                  <a:schemeClr val="tx1"/>
                </a:solidFill>
              </a:rPr>
              <a:t>이러한 문자를 </a:t>
            </a:r>
            <a:r>
              <a:rPr lang="en-US" altLang="ko-KR" sz="1200" dirty="0">
                <a:solidFill>
                  <a:schemeClr val="tx1"/>
                </a:solidFill>
              </a:rPr>
              <a:t>HTML </a:t>
            </a:r>
            <a:r>
              <a:rPr lang="ko-KR" altLang="en-US" sz="1200" dirty="0" err="1">
                <a:solidFill>
                  <a:schemeClr val="tx1"/>
                </a:solidFill>
              </a:rPr>
              <a:t>예약어</a:t>
            </a:r>
            <a:r>
              <a:rPr lang="en-US" altLang="ko-KR" sz="1200" dirty="0">
                <a:solidFill>
                  <a:schemeClr val="tx1"/>
                </a:solidFill>
              </a:rPr>
              <a:t>(reserved characters)</a:t>
            </a:r>
            <a:r>
              <a:rPr lang="ko-KR" altLang="en-US" sz="1200" dirty="0">
                <a:solidFill>
                  <a:schemeClr val="tx1"/>
                </a:solidFill>
              </a:rPr>
              <a:t>라고 부릅니다</a:t>
            </a:r>
            <a:r>
              <a:rPr lang="en-US" altLang="ko-KR" sz="1200" dirty="0">
                <a:solidFill>
                  <a:schemeClr val="tx1"/>
                </a:solidFill>
              </a:rPr>
              <a:t>. </a:t>
            </a:r>
            <a:r>
              <a:rPr lang="ko-KR" altLang="en-US" sz="1200" dirty="0">
                <a:solidFill>
                  <a:schemeClr val="tx1"/>
                </a:solidFill>
              </a:rPr>
              <a:t>이러한 </a:t>
            </a:r>
            <a:r>
              <a:rPr lang="en-US" altLang="ko-KR" sz="1200" dirty="0">
                <a:solidFill>
                  <a:schemeClr val="tx1"/>
                </a:solidFill>
              </a:rPr>
              <a:t>HTML </a:t>
            </a:r>
            <a:r>
              <a:rPr lang="ko-KR" altLang="en-US" sz="1200" dirty="0" err="1">
                <a:solidFill>
                  <a:schemeClr val="tx1"/>
                </a:solidFill>
              </a:rPr>
              <a:t>예약어를</a:t>
            </a:r>
            <a:r>
              <a:rPr lang="ko-KR" altLang="en-US" sz="1200" dirty="0">
                <a:solidFill>
                  <a:schemeClr val="tx1"/>
                </a:solidFill>
              </a:rPr>
              <a:t> </a:t>
            </a:r>
            <a:r>
              <a:rPr lang="en-US" altLang="ko-KR" sz="1200" dirty="0">
                <a:solidFill>
                  <a:schemeClr val="tx1"/>
                </a:solidFill>
              </a:rPr>
              <a:t>HTML </a:t>
            </a:r>
            <a:r>
              <a:rPr lang="ko-KR" altLang="en-US" sz="1200" dirty="0">
                <a:solidFill>
                  <a:schemeClr val="tx1"/>
                </a:solidFill>
              </a:rPr>
              <a:t>코드에서 사용하면</a:t>
            </a:r>
            <a:r>
              <a:rPr lang="en-US" altLang="ko-KR" sz="1200" dirty="0">
                <a:solidFill>
                  <a:schemeClr val="tx1"/>
                </a:solidFill>
              </a:rPr>
              <a:t>, </a:t>
            </a:r>
            <a:r>
              <a:rPr lang="ko-KR" altLang="en-US" sz="1200" dirty="0">
                <a:solidFill>
                  <a:schemeClr val="tx1"/>
                </a:solidFill>
              </a:rPr>
              <a:t>웹 브라우저는 그것을 평소와는 다른 의미로 해석합니다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따라서 </a:t>
            </a:r>
            <a:r>
              <a:rPr lang="en-US" altLang="ko-KR" sz="1200" dirty="0">
                <a:solidFill>
                  <a:schemeClr val="tx1"/>
                </a:solidFill>
              </a:rPr>
              <a:t>HTML </a:t>
            </a:r>
            <a:r>
              <a:rPr lang="ko-KR" altLang="en-US" sz="1200" dirty="0" err="1">
                <a:solidFill>
                  <a:schemeClr val="tx1"/>
                </a:solidFill>
              </a:rPr>
              <a:t>예약어를</a:t>
            </a:r>
            <a:r>
              <a:rPr lang="ko-KR" altLang="en-US" sz="1200" dirty="0">
                <a:solidFill>
                  <a:schemeClr val="tx1"/>
                </a:solidFill>
              </a:rPr>
              <a:t> 기존에 사용하던 의미 그대로 사용하기 위해 별도로 만든 문자셋을 엔티티</a:t>
            </a:r>
            <a:r>
              <a:rPr lang="en-US" altLang="ko-KR" sz="1200" dirty="0">
                <a:solidFill>
                  <a:schemeClr val="tx1"/>
                </a:solidFill>
              </a:rPr>
              <a:t>(entity)</a:t>
            </a:r>
            <a:r>
              <a:rPr lang="ko-KR" altLang="en-US" sz="1200" dirty="0">
                <a:solidFill>
                  <a:schemeClr val="tx1"/>
                </a:solidFill>
              </a:rPr>
              <a:t>라고 합니다</a:t>
            </a:r>
            <a:r>
              <a:rPr lang="en-US" altLang="ko-KR" sz="1200" dirty="0">
                <a:solidFill>
                  <a:schemeClr val="tx1"/>
                </a:solidFill>
              </a:rPr>
              <a:t>.</a:t>
            </a:r>
          </a:p>
          <a:p>
            <a:endParaRPr lang="en-US" altLang="ko-KR" sz="1200" b="1" dirty="0">
              <a:solidFill>
                <a:schemeClr val="tx1"/>
              </a:solidFill>
            </a:endParaRPr>
          </a:p>
          <a:p>
            <a:r>
              <a:rPr lang="ko-KR" altLang="en-US" sz="1400" b="1" dirty="0">
                <a:solidFill>
                  <a:schemeClr val="tx1"/>
                </a:solidFill>
              </a:rPr>
              <a:t>문법 </a:t>
            </a:r>
            <a:r>
              <a:rPr lang="en-US" altLang="ko-KR" sz="1400" b="1" dirty="0">
                <a:solidFill>
                  <a:schemeClr val="tx1"/>
                </a:solidFill>
              </a:rPr>
              <a:t>:  </a:t>
            </a:r>
            <a:r>
              <a:rPr lang="en-US" altLang="ko-KR" sz="1200" dirty="0">
                <a:solidFill>
                  <a:schemeClr val="tx1"/>
                </a:solidFill>
              </a:rPr>
              <a:t>&amp;</a:t>
            </a:r>
            <a:r>
              <a:rPr lang="ko-KR" altLang="en-US" sz="1200" dirty="0" err="1">
                <a:solidFill>
                  <a:schemeClr val="tx1"/>
                </a:solidFill>
              </a:rPr>
              <a:t>엔티티이름</a:t>
            </a:r>
            <a:r>
              <a:rPr lang="en-US" altLang="ko-KR" sz="1200" dirty="0">
                <a:solidFill>
                  <a:schemeClr val="tx1"/>
                </a:solidFill>
              </a:rPr>
              <a:t>;  </a:t>
            </a:r>
            <a:r>
              <a:rPr lang="ko-KR" altLang="en-US" sz="1200" dirty="0">
                <a:solidFill>
                  <a:schemeClr val="tx1"/>
                </a:solidFill>
              </a:rPr>
              <a:t>또는  </a:t>
            </a:r>
            <a:r>
              <a:rPr lang="en-US" altLang="ko-KR" sz="1200" dirty="0">
                <a:solidFill>
                  <a:schemeClr val="tx1"/>
                </a:solidFill>
              </a:rPr>
              <a:t>&amp;#</a:t>
            </a:r>
            <a:r>
              <a:rPr lang="ko-KR" altLang="en-US" sz="1200" dirty="0" err="1">
                <a:solidFill>
                  <a:schemeClr val="tx1"/>
                </a:solidFill>
              </a:rPr>
              <a:t>엔티티숫자</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엔티티</a:t>
            </a:r>
            <a:r>
              <a:rPr lang="en-US" altLang="ko-KR" sz="1200" dirty="0">
                <a:solidFill>
                  <a:schemeClr val="tx1"/>
                </a:solidFill>
              </a:rPr>
              <a:t>(entity)</a:t>
            </a:r>
            <a:r>
              <a:rPr lang="ko-KR" altLang="en-US" sz="1200" dirty="0">
                <a:solidFill>
                  <a:schemeClr val="tx1"/>
                </a:solidFill>
              </a:rPr>
              <a:t>의 이름은 대소문자를 구분합니다</a:t>
            </a:r>
            <a:r>
              <a:rPr lang="en-US" altLang="ko-KR" sz="1200" dirty="0">
                <a:solidFill>
                  <a:schemeClr val="tx1"/>
                </a:solidFill>
              </a:rPr>
              <a:t>.</a:t>
            </a:r>
          </a:p>
          <a:p>
            <a:endParaRPr lang="en-US" altLang="ko-KR" sz="1200" dirty="0">
              <a:solidFill>
                <a:schemeClr val="tx1"/>
              </a:solidFill>
            </a:endParaRPr>
          </a:p>
          <a:p>
            <a:r>
              <a:rPr lang="en-US" altLang="ko-KR" sz="1200" dirty="0">
                <a:hlinkClick r:id="rId2"/>
              </a:rPr>
              <a:t>https://www.w3.org/TR/html4/sgml/entities.html</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400" b="1" dirty="0">
                <a:solidFill>
                  <a:schemeClr val="tx1"/>
                </a:solidFill>
              </a:rPr>
              <a:t>발음 구별 부호</a:t>
            </a:r>
            <a:r>
              <a:rPr lang="en-US" altLang="ko-KR" sz="1400" b="1" dirty="0">
                <a:solidFill>
                  <a:schemeClr val="tx1"/>
                </a:solidFill>
              </a:rPr>
              <a:t>(diacritical marks)</a:t>
            </a:r>
          </a:p>
          <a:p>
            <a:r>
              <a:rPr lang="ko-KR" altLang="en-US" sz="1200" dirty="0">
                <a:solidFill>
                  <a:schemeClr val="tx1"/>
                </a:solidFill>
              </a:rPr>
              <a:t>발음을 나타내는 부호를 악센트</a:t>
            </a:r>
            <a:r>
              <a:rPr lang="en-US" altLang="ko-KR" sz="1200" dirty="0">
                <a:solidFill>
                  <a:schemeClr val="tx1"/>
                </a:solidFill>
              </a:rPr>
              <a:t>(accent)</a:t>
            </a:r>
            <a:r>
              <a:rPr lang="ko-KR" altLang="en-US" sz="1200" dirty="0">
                <a:solidFill>
                  <a:schemeClr val="tx1"/>
                </a:solidFill>
              </a:rPr>
              <a:t>라고 합니다</a:t>
            </a:r>
            <a:r>
              <a:rPr lang="en-US" altLang="ko-KR" sz="1200" dirty="0">
                <a:solidFill>
                  <a:schemeClr val="tx1"/>
                </a:solidFill>
              </a:rPr>
              <a:t>.</a:t>
            </a:r>
          </a:p>
          <a:p>
            <a:r>
              <a:rPr lang="ko-KR" altLang="en-US" sz="1200" dirty="0">
                <a:solidFill>
                  <a:schemeClr val="tx1"/>
                </a:solidFill>
              </a:rPr>
              <a:t>이러한 악센트는 단독으로는 사용하지 않으며</a:t>
            </a:r>
            <a:r>
              <a:rPr lang="en-US" altLang="ko-KR" sz="1200" dirty="0">
                <a:solidFill>
                  <a:schemeClr val="tx1"/>
                </a:solidFill>
              </a:rPr>
              <a:t>, </a:t>
            </a:r>
            <a:r>
              <a:rPr lang="ko-KR" altLang="en-US" sz="1200" dirty="0">
                <a:solidFill>
                  <a:schemeClr val="tx1"/>
                </a:solidFill>
              </a:rPr>
              <a:t>보통 다른 문자와 함께 사용됩니다</a:t>
            </a:r>
            <a:r>
              <a:rPr lang="en-US" altLang="ko-KR" sz="1200" dirty="0">
                <a:solidFill>
                  <a:schemeClr val="tx1"/>
                </a:solidFill>
              </a:rPr>
              <a:t>. </a:t>
            </a:r>
            <a:r>
              <a:rPr lang="ko-KR" altLang="en-US" sz="1200" dirty="0">
                <a:solidFill>
                  <a:schemeClr val="tx1"/>
                </a:solidFill>
              </a:rPr>
              <a:t>이것을 정확하게 표현하기 위하여 </a:t>
            </a:r>
            <a:r>
              <a:rPr lang="en-US" altLang="ko-KR" sz="1200" dirty="0">
                <a:solidFill>
                  <a:schemeClr val="tx1"/>
                </a:solidFill>
              </a:rPr>
              <a:t>HTML</a:t>
            </a:r>
            <a:r>
              <a:rPr lang="ko-KR" altLang="en-US" sz="1200" dirty="0">
                <a:solidFill>
                  <a:schemeClr val="tx1"/>
                </a:solidFill>
              </a:rPr>
              <a:t>에서는 다음과 같은 발음 구별 부호를 별도로 제공하고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400" b="1" dirty="0">
                <a:solidFill>
                  <a:schemeClr val="tx1"/>
                </a:solidFill>
              </a:rPr>
              <a:t>심볼</a:t>
            </a:r>
            <a:r>
              <a:rPr lang="en-US" altLang="ko-KR" sz="1400" b="1" dirty="0">
                <a:solidFill>
                  <a:schemeClr val="tx1"/>
                </a:solidFill>
              </a:rPr>
              <a:t>(Symbol) </a:t>
            </a:r>
            <a:r>
              <a:rPr lang="ko-KR" altLang="en-US" sz="1400" b="1" dirty="0">
                <a:solidFill>
                  <a:schemeClr val="tx1"/>
                </a:solidFill>
              </a:rPr>
              <a:t>특수문자</a:t>
            </a:r>
          </a:p>
          <a:p>
            <a:r>
              <a:rPr lang="en-US" altLang="ko-KR" sz="1200" dirty="0">
                <a:solidFill>
                  <a:schemeClr val="tx1"/>
                </a:solidFill>
              </a:rPr>
              <a:t>HTML </a:t>
            </a:r>
            <a:r>
              <a:rPr lang="ko-KR" altLang="en-US" sz="1200" dirty="0" err="1">
                <a:solidFill>
                  <a:schemeClr val="tx1"/>
                </a:solidFill>
              </a:rPr>
              <a:t>예약어</a:t>
            </a:r>
            <a:r>
              <a:rPr lang="ko-KR" altLang="en-US" sz="1200" dirty="0">
                <a:solidFill>
                  <a:schemeClr val="tx1"/>
                </a:solidFill>
              </a:rPr>
              <a:t> 이외에도 키보드에 입력할 수 없는 문자를 표현하기 위한 심볼 특수문자를 사용할 수 있습니다</a:t>
            </a:r>
            <a:r>
              <a:rPr lang="en-US" altLang="ko-KR" sz="1200" dirty="0">
                <a:solidFill>
                  <a:schemeClr val="tx1"/>
                </a:solidFill>
              </a:rPr>
              <a:t>.</a:t>
            </a:r>
          </a:p>
          <a:p>
            <a:r>
              <a:rPr lang="ko-KR" altLang="en-US" sz="1200" dirty="0">
                <a:solidFill>
                  <a:schemeClr val="tx1"/>
                </a:solidFill>
              </a:rPr>
              <a:t>이러한 심볼 특수문자에는 수학 용어</a:t>
            </a:r>
            <a:r>
              <a:rPr lang="en-US" altLang="ko-KR" sz="1200" dirty="0">
                <a:solidFill>
                  <a:schemeClr val="tx1"/>
                </a:solidFill>
              </a:rPr>
              <a:t>, </a:t>
            </a:r>
            <a:r>
              <a:rPr lang="ko-KR" altLang="en-US" sz="1200" dirty="0">
                <a:solidFill>
                  <a:schemeClr val="tx1"/>
                </a:solidFill>
              </a:rPr>
              <a:t>그리스 문자</a:t>
            </a:r>
            <a:r>
              <a:rPr lang="en-US" altLang="ko-KR" sz="1200" dirty="0">
                <a:solidFill>
                  <a:schemeClr val="tx1"/>
                </a:solidFill>
              </a:rPr>
              <a:t>, </a:t>
            </a:r>
            <a:r>
              <a:rPr lang="ko-KR" altLang="en-US" sz="1200" dirty="0">
                <a:solidFill>
                  <a:schemeClr val="tx1"/>
                </a:solidFill>
              </a:rPr>
              <a:t>국제 통화 등이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a:t>
            </a:fld>
            <a:endParaRPr lang="ko-KR" altLang="en-US" dirty="0"/>
          </a:p>
        </p:txBody>
      </p:sp>
    </p:spTree>
    <p:extLst>
      <p:ext uri="{BB962C8B-B14F-4D97-AF65-F5344CB8AC3E}">
        <p14:creationId xmlns:p14="http://schemas.microsoft.com/office/powerpoint/2010/main" val="21703363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(static)</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Position&lt;/title&gt;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border: 2px solid #CD5C5C;</a:t>
            </a:r>
          </a:p>
          <a:p>
            <a:r>
              <a:rPr lang="en-US" altLang="ko-KR" sz="1100">
                <a:solidFill>
                  <a:schemeClr val="tx1"/>
                </a:solidFill>
              </a:rPr>
              <a:t>			position: static;</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정적 위치</a:t>
            </a:r>
            <a:r>
              <a:rPr lang="en-US" altLang="ko-KR" sz="1100">
                <a:solidFill>
                  <a:schemeClr val="tx1"/>
                </a:solidFill>
              </a:rPr>
              <a:t>(static position) </a:t>
            </a:r>
            <a:r>
              <a:rPr lang="ko-KR" altLang="en-US" sz="1100">
                <a:solidFill>
                  <a:schemeClr val="tx1"/>
                </a:solidFill>
              </a:rPr>
              <a:t>지정 방식</a:t>
            </a:r>
            <a:r>
              <a:rPr lang="en-US" altLang="ko-KR" sz="1100">
                <a:solidFill>
                  <a:schemeClr val="tx1"/>
                </a:solidFill>
              </a:rPr>
              <a:t>&lt;/h1&gt;</a:t>
            </a:r>
          </a:p>
          <a:p>
            <a:r>
              <a:rPr lang="en-US" altLang="ko-KR" sz="1100">
                <a:solidFill>
                  <a:schemeClr val="tx1"/>
                </a:solidFill>
              </a:rPr>
              <a:t>	&lt;div&gt;</a:t>
            </a:r>
            <a:r>
              <a:rPr lang="ko-KR" altLang="en-US" sz="1100">
                <a:solidFill>
                  <a:schemeClr val="tx1"/>
                </a:solidFill>
              </a:rPr>
              <a:t>이 요소는 정적 위치 지정 방식으로 위치를 설정하였습니다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정적 위치는 단순히 웹 페이지의 흐름에 따라 차례대로 요소들을 위치시키는 방식입니다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position </a:t>
            </a:r>
            <a:r>
              <a:rPr lang="ko-KR" altLang="en-US" sz="1200" b="1" dirty="0">
                <a:solidFill>
                  <a:schemeClr val="tx1"/>
                </a:solidFill>
              </a:rPr>
              <a:t>속성</a:t>
            </a:r>
          </a:p>
          <a:p>
            <a:r>
              <a:rPr lang="en-US" altLang="ko-KR" sz="1200" dirty="0">
                <a:solidFill>
                  <a:schemeClr val="tx1"/>
                </a:solidFill>
              </a:rPr>
              <a:t>position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요소가 위치를 결정하는 방식을 설정합니다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요소의 위치를 결정하는 방식에는 다음과 같이 </a:t>
            </a:r>
            <a:r>
              <a:rPr lang="en-US" altLang="ko-KR" sz="1200" dirty="0">
                <a:solidFill>
                  <a:schemeClr val="tx1"/>
                </a:solidFill>
              </a:rPr>
              <a:t>4</a:t>
            </a:r>
            <a:r>
              <a:rPr lang="ko-KR" altLang="en-US" sz="1200" dirty="0">
                <a:solidFill>
                  <a:schemeClr val="tx1"/>
                </a:solidFill>
              </a:rPr>
              <a:t>가지 방식이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정적 위치</a:t>
            </a:r>
            <a:r>
              <a:rPr lang="en-US" altLang="ko-KR" sz="1200" dirty="0">
                <a:solidFill>
                  <a:schemeClr val="tx1"/>
                </a:solidFill>
              </a:rPr>
              <a:t>(static position) </a:t>
            </a:r>
            <a:r>
              <a:rPr lang="ko-KR" altLang="en-US" sz="1200" dirty="0">
                <a:solidFill>
                  <a:schemeClr val="tx1"/>
                </a:solidFill>
              </a:rPr>
              <a:t>지정 방식</a:t>
            </a:r>
          </a:p>
          <a:p>
            <a:r>
              <a:rPr lang="en-US" altLang="ko-KR" sz="1200" dirty="0">
                <a:solidFill>
                  <a:schemeClr val="tx1"/>
                </a:solidFill>
              </a:rPr>
              <a:t>2. </a:t>
            </a:r>
            <a:r>
              <a:rPr lang="ko-KR" altLang="en-US" sz="1200" dirty="0">
                <a:solidFill>
                  <a:schemeClr val="tx1"/>
                </a:solidFill>
              </a:rPr>
              <a:t>상대 위치</a:t>
            </a:r>
            <a:r>
              <a:rPr lang="en-US" altLang="ko-KR" sz="1200" dirty="0">
                <a:solidFill>
                  <a:schemeClr val="tx1"/>
                </a:solidFill>
              </a:rPr>
              <a:t>(relative position) </a:t>
            </a:r>
            <a:r>
              <a:rPr lang="ko-KR" altLang="en-US" sz="1200" dirty="0">
                <a:solidFill>
                  <a:schemeClr val="tx1"/>
                </a:solidFill>
              </a:rPr>
              <a:t>지정 방식</a:t>
            </a:r>
          </a:p>
          <a:p>
            <a:r>
              <a:rPr lang="en-US" altLang="ko-KR" sz="1200" dirty="0">
                <a:solidFill>
                  <a:schemeClr val="tx1"/>
                </a:solidFill>
              </a:rPr>
              <a:t>3. </a:t>
            </a:r>
            <a:r>
              <a:rPr lang="ko-KR" altLang="en-US" sz="1200" dirty="0">
                <a:solidFill>
                  <a:schemeClr val="tx1"/>
                </a:solidFill>
              </a:rPr>
              <a:t>고정 위치</a:t>
            </a:r>
            <a:r>
              <a:rPr lang="en-US" altLang="ko-KR" sz="1200" dirty="0">
                <a:solidFill>
                  <a:schemeClr val="tx1"/>
                </a:solidFill>
              </a:rPr>
              <a:t>(fixed position) </a:t>
            </a:r>
            <a:r>
              <a:rPr lang="ko-KR" altLang="en-US" sz="1200" dirty="0">
                <a:solidFill>
                  <a:schemeClr val="tx1"/>
                </a:solidFill>
              </a:rPr>
              <a:t>지정 방식</a:t>
            </a:r>
          </a:p>
          <a:p>
            <a:r>
              <a:rPr lang="en-US" altLang="ko-KR" sz="1200" dirty="0">
                <a:solidFill>
                  <a:schemeClr val="tx1"/>
                </a:solidFill>
              </a:rPr>
              <a:t>4. </a:t>
            </a:r>
            <a:r>
              <a:rPr lang="ko-KR" altLang="en-US" sz="1200" dirty="0">
                <a:solidFill>
                  <a:schemeClr val="tx1"/>
                </a:solidFill>
              </a:rPr>
              <a:t>절대 위치</a:t>
            </a:r>
            <a:r>
              <a:rPr lang="en-US" altLang="ko-KR" sz="1200" dirty="0">
                <a:solidFill>
                  <a:schemeClr val="tx1"/>
                </a:solidFill>
              </a:rPr>
              <a:t>(absolute position) </a:t>
            </a:r>
            <a:r>
              <a:rPr lang="ko-KR" altLang="en-US" sz="1200" dirty="0">
                <a:solidFill>
                  <a:schemeClr val="tx1"/>
                </a:solidFill>
              </a:rPr>
              <a:t>지정 방식</a:t>
            </a:r>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정적 위치</a:t>
            </a:r>
            <a:r>
              <a:rPr lang="en-US" altLang="ko-KR" sz="1200" b="1" dirty="0">
                <a:solidFill>
                  <a:schemeClr val="tx1"/>
                </a:solidFill>
              </a:rPr>
              <a:t>(static position) </a:t>
            </a:r>
            <a:r>
              <a:rPr lang="ko-KR" altLang="en-US" sz="1200" b="1" dirty="0">
                <a:solidFill>
                  <a:schemeClr val="tx1"/>
                </a:solidFill>
              </a:rPr>
              <a:t>지정 방식</a:t>
            </a:r>
          </a:p>
          <a:p>
            <a:r>
              <a:rPr lang="en-US" altLang="ko-KR" sz="1200" dirty="0">
                <a:solidFill>
                  <a:schemeClr val="tx1"/>
                </a:solidFill>
              </a:rPr>
              <a:t>HTML </a:t>
            </a:r>
            <a:r>
              <a:rPr lang="ko-KR" altLang="en-US" sz="1200" dirty="0">
                <a:solidFill>
                  <a:schemeClr val="tx1"/>
                </a:solidFill>
              </a:rPr>
              <a:t>요소의 위치를 결정하는 가장 기본적인 방식은 정적 위치</a:t>
            </a:r>
            <a:r>
              <a:rPr lang="en-US" altLang="ko-KR" sz="1200" dirty="0">
                <a:solidFill>
                  <a:schemeClr val="tx1"/>
                </a:solidFill>
              </a:rPr>
              <a:t>(static position) </a:t>
            </a:r>
            <a:r>
              <a:rPr lang="ko-KR" altLang="en-US" sz="1200" dirty="0">
                <a:solidFill>
                  <a:schemeClr val="tx1"/>
                </a:solidFill>
              </a:rPr>
              <a:t>지정 방식입니다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position </a:t>
            </a:r>
            <a:r>
              <a:rPr lang="ko-KR" altLang="en-US" sz="1200" dirty="0">
                <a:solidFill>
                  <a:schemeClr val="tx1"/>
                </a:solidFill>
              </a:rPr>
              <a:t>속성값이 </a:t>
            </a:r>
            <a:r>
              <a:rPr lang="en-US" altLang="ko-KR" sz="1200" dirty="0">
                <a:solidFill>
                  <a:schemeClr val="tx1"/>
                </a:solidFill>
              </a:rPr>
              <a:t>static</a:t>
            </a:r>
            <a:r>
              <a:rPr lang="ko-KR" altLang="en-US" sz="1200" dirty="0">
                <a:solidFill>
                  <a:schemeClr val="tx1"/>
                </a:solidFill>
              </a:rPr>
              <a:t>으로 설정된 요소는 </a:t>
            </a:r>
            <a:r>
              <a:rPr lang="en-US" altLang="ko-KR" sz="1200" dirty="0">
                <a:solidFill>
                  <a:schemeClr val="tx1"/>
                </a:solidFill>
              </a:rPr>
              <a:t>top, right, bottom, left </a:t>
            </a:r>
            <a:r>
              <a:rPr lang="ko-KR" altLang="en-US" sz="1200" dirty="0">
                <a:solidFill>
                  <a:schemeClr val="tx1"/>
                </a:solidFill>
              </a:rPr>
              <a:t>속성값에 영향을 받지 않습니다</a:t>
            </a:r>
            <a:r>
              <a:rPr lang="en-US" altLang="ko-KR" sz="1200" dirty="0">
                <a:solidFill>
                  <a:schemeClr val="tx1"/>
                </a:solidFill>
              </a:rPr>
              <a:t>.</a:t>
            </a:r>
          </a:p>
          <a:p>
            <a:r>
              <a:rPr lang="ko-KR" altLang="en-US" sz="1200" dirty="0">
                <a:solidFill>
                  <a:schemeClr val="tx1"/>
                </a:solidFill>
              </a:rPr>
              <a:t>정적 위치</a:t>
            </a:r>
            <a:r>
              <a:rPr lang="en-US" altLang="ko-KR" sz="1200" dirty="0">
                <a:solidFill>
                  <a:schemeClr val="tx1"/>
                </a:solidFill>
              </a:rPr>
              <a:t>(static position) </a:t>
            </a:r>
            <a:r>
              <a:rPr lang="ko-KR" altLang="en-US" sz="1200" dirty="0">
                <a:solidFill>
                  <a:schemeClr val="tx1"/>
                </a:solidFill>
              </a:rPr>
              <a:t>지정 방식은 단순히 웹 페이지의 흐름에 따라 차례대로 요소들을 위치시키는 방식입니다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모든 </a:t>
            </a:r>
            <a:r>
              <a:rPr lang="en-US" altLang="ko-KR" sz="1200" dirty="0">
                <a:solidFill>
                  <a:schemeClr val="tx1"/>
                </a:solidFill>
              </a:rPr>
              <a:t>HTML </a:t>
            </a:r>
            <a:r>
              <a:rPr lang="ko-KR" altLang="en-US" sz="1200" dirty="0">
                <a:solidFill>
                  <a:schemeClr val="tx1"/>
                </a:solidFill>
              </a:rPr>
              <a:t>요소의 </a:t>
            </a:r>
            <a:r>
              <a:rPr lang="en-US" altLang="ko-KR" sz="1200" dirty="0">
                <a:solidFill>
                  <a:schemeClr val="tx1"/>
                </a:solidFill>
              </a:rPr>
              <a:t>position </a:t>
            </a:r>
            <a:r>
              <a:rPr lang="ko-KR" altLang="en-US" sz="1200" dirty="0">
                <a:solidFill>
                  <a:schemeClr val="tx1"/>
                </a:solidFill>
              </a:rPr>
              <a:t>속성의 기본 </a:t>
            </a:r>
            <a:r>
              <a:rPr lang="ko-KR" altLang="en-US" sz="1200" dirty="0" err="1">
                <a:solidFill>
                  <a:schemeClr val="tx1"/>
                </a:solidFill>
              </a:rPr>
              <a:t>설정값은</a:t>
            </a:r>
            <a:r>
              <a:rPr lang="ko-KR" altLang="en-US" sz="1200" dirty="0">
                <a:solidFill>
                  <a:schemeClr val="tx1"/>
                </a:solidFill>
              </a:rPr>
              <a:t> </a:t>
            </a:r>
            <a:r>
              <a:rPr lang="en-US" altLang="ko-KR" sz="1200" dirty="0">
                <a:solidFill>
                  <a:schemeClr val="tx1"/>
                </a:solidFill>
              </a:rPr>
              <a:t>static</a:t>
            </a:r>
            <a:r>
              <a:rPr lang="ko-KR" altLang="en-US" sz="1200" dirty="0">
                <a:solidFill>
                  <a:schemeClr val="tx1"/>
                </a:solidFill>
              </a:rPr>
              <a:t>입니다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160</a:t>
            </a:fld>
            <a:endParaRPr lang="ko-KR" altLang="en-US" dirty="0"/>
          </a:p>
        </p:txBody>
      </p:sp>
    </p:spTree>
    <p:extLst>
      <p:ext uri="{BB962C8B-B14F-4D97-AF65-F5344CB8AC3E}">
        <p14:creationId xmlns:p14="http://schemas.microsoft.com/office/powerpoint/2010/main" val="34710603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(relative)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Position&lt;/title&gt;</a:t>
            </a:r>
          </a:p>
          <a:p>
            <a:r>
              <a:rPr lang="en-US" altLang="ko-KR" sz="1100">
                <a:solidFill>
                  <a:schemeClr val="tx1"/>
                </a:solidFill>
              </a:rPr>
              <a:t>	&lt;style&gt;</a:t>
            </a:r>
          </a:p>
          <a:p>
            <a:r>
              <a:rPr lang="en-US" altLang="ko-KR" sz="1100">
                <a:solidFill>
                  <a:schemeClr val="tx1"/>
                </a:solidFill>
              </a:rPr>
              <a:t>		div.static {</a:t>
            </a:r>
          </a:p>
          <a:p>
            <a:r>
              <a:rPr lang="en-US" altLang="ko-KR" sz="1100">
                <a:solidFill>
                  <a:schemeClr val="tx1"/>
                </a:solidFill>
              </a:rPr>
              <a:t>			border: 2px solid #B8860B;</a:t>
            </a:r>
          </a:p>
          <a:p>
            <a:r>
              <a:rPr lang="en-US" altLang="ko-KR" sz="1100">
                <a:solidFill>
                  <a:schemeClr val="tx1"/>
                </a:solidFill>
              </a:rPr>
              <a:t>			position: static;</a:t>
            </a:r>
          </a:p>
          <a:p>
            <a:r>
              <a:rPr lang="en-US" altLang="ko-KR" sz="1100">
                <a:solidFill>
                  <a:schemeClr val="tx1"/>
                </a:solidFill>
              </a:rPr>
              <a:t>		}</a:t>
            </a:r>
          </a:p>
          <a:p>
            <a:r>
              <a:rPr lang="en-US" altLang="ko-KR" sz="1100">
                <a:solidFill>
                  <a:schemeClr val="tx1"/>
                </a:solidFill>
              </a:rPr>
              <a:t>		div.relative {</a:t>
            </a:r>
          </a:p>
          <a:p>
            <a:r>
              <a:rPr lang="en-US" altLang="ko-KR" sz="1100">
                <a:solidFill>
                  <a:schemeClr val="tx1"/>
                </a:solidFill>
              </a:rPr>
              <a:t>			border: 2px solid #CD5C5C;</a:t>
            </a:r>
          </a:p>
          <a:p>
            <a:r>
              <a:rPr lang="en-US" altLang="ko-KR" sz="1100">
                <a:solidFill>
                  <a:schemeClr val="tx1"/>
                </a:solidFill>
              </a:rPr>
              <a:t>			position: relative;</a:t>
            </a:r>
          </a:p>
          <a:p>
            <a:r>
              <a:rPr lang="en-US" altLang="ko-KR" sz="1100">
                <a:solidFill>
                  <a:schemeClr val="tx1"/>
                </a:solidFill>
              </a:rPr>
              <a:t>			left: 30px;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상대 위치</a:t>
            </a:r>
            <a:r>
              <a:rPr lang="en-US" altLang="ko-KR" sz="1100">
                <a:solidFill>
                  <a:schemeClr val="tx1"/>
                </a:solidFill>
              </a:rPr>
              <a:t>(relative position) </a:t>
            </a:r>
            <a:r>
              <a:rPr lang="ko-KR" altLang="en-US" sz="1100">
                <a:solidFill>
                  <a:schemeClr val="tx1"/>
                </a:solidFill>
              </a:rPr>
              <a:t>지정 방식</a:t>
            </a:r>
            <a:r>
              <a:rPr lang="en-US" altLang="ko-KR" sz="1100">
                <a:solidFill>
                  <a:schemeClr val="tx1"/>
                </a:solidFill>
              </a:rPr>
              <a:t>&lt;/h1&gt;</a:t>
            </a:r>
          </a:p>
          <a:p>
            <a:r>
              <a:rPr lang="en-US" altLang="ko-KR" sz="1100">
                <a:solidFill>
                  <a:schemeClr val="tx1"/>
                </a:solidFill>
              </a:rPr>
              <a:t>	&lt;div class="static"&gt;</a:t>
            </a:r>
            <a:r>
              <a:rPr lang="ko-KR" altLang="en-US" sz="1100">
                <a:solidFill>
                  <a:schemeClr val="tx1"/>
                </a:solidFill>
              </a:rPr>
              <a:t>이 요소는 정적 위치 지정 방식으로 위치를 설정하였습니다</a:t>
            </a:r>
            <a:r>
              <a:rPr lang="en-US" altLang="ko-KR" sz="1100">
                <a:solidFill>
                  <a:schemeClr val="tx1"/>
                </a:solidFill>
              </a:rPr>
              <a:t>.&lt;/div&gt;&lt;br&gt;</a:t>
            </a:r>
          </a:p>
          <a:p>
            <a:r>
              <a:rPr lang="en-US" altLang="ko-KR" sz="1100">
                <a:solidFill>
                  <a:schemeClr val="tx1"/>
                </a:solidFill>
              </a:rPr>
              <a:t>	&lt;div class="relative"&gt;</a:t>
            </a:r>
            <a:r>
              <a:rPr lang="ko-KR" altLang="en-US" sz="1100">
                <a:solidFill>
                  <a:schemeClr val="tx1"/>
                </a:solidFill>
              </a:rPr>
              <a:t>이 요소는 상대 위치 지정 방식으로 위치를 설정한 후</a:t>
            </a:r>
            <a:r>
              <a:rPr lang="en-US" altLang="ko-KR" sz="1100">
                <a:solidFill>
                  <a:schemeClr val="tx1"/>
                </a:solidFill>
              </a:rPr>
              <a:t>, left </a:t>
            </a:r>
            <a:r>
              <a:rPr lang="ko-KR" altLang="en-US" sz="1100">
                <a:solidFill>
                  <a:schemeClr val="tx1"/>
                </a:solidFill>
              </a:rPr>
              <a:t>속성값을 </a:t>
            </a:r>
            <a:r>
              <a:rPr lang="en-US" altLang="ko-KR" sz="1100">
                <a:solidFill>
                  <a:schemeClr val="tx1"/>
                </a:solidFill>
              </a:rPr>
              <a:t>30px</a:t>
            </a:r>
            <a:r>
              <a:rPr lang="ko-KR" altLang="en-US" sz="1100">
                <a:solidFill>
                  <a:schemeClr val="tx1"/>
                </a:solidFill>
              </a:rPr>
              <a:t>로 설정하였습니다</a:t>
            </a:r>
            <a:r>
              <a:rPr lang="en-US" altLang="ko-KR" sz="1100">
                <a:solidFill>
                  <a:schemeClr val="tx1"/>
                </a:solidFill>
              </a:rPr>
              <a:t>.&lt;/div&gt;&lt;br&gt;</a:t>
            </a:r>
          </a:p>
          <a:p>
            <a:r>
              <a:rPr lang="en-US" altLang="ko-KR" sz="1100">
                <a:solidFill>
                  <a:schemeClr val="tx1"/>
                </a:solidFill>
              </a:rPr>
              <a:t>	&lt;p&gt;</a:t>
            </a:r>
            <a:r>
              <a:rPr lang="ko-KR" altLang="en-US" sz="1100">
                <a:solidFill>
                  <a:schemeClr val="tx1"/>
                </a:solidFill>
              </a:rPr>
              <a:t>상대 위치는 해당 </a:t>
            </a:r>
            <a:r>
              <a:rPr lang="en-US" altLang="ko-KR" sz="1100">
                <a:solidFill>
                  <a:schemeClr val="tx1"/>
                </a:solidFill>
              </a:rPr>
              <a:t>HTML </a:t>
            </a:r>
            <a:r>
              <a:rPr lang="ko-KR" altLang="en-US" sz="1100">
                <a:solidFill>
                  <a:schemeClr val="tx1"/>
                </a:solidFill>
              </a:rPr>
              <a:t>요소의 정적 위치</a:t>
            </a:r>
            <a:r>
              <a:rPr lang="en-US" altLang="ko-KR" sz="1100">
                <a:solidFill>
                  <a:schemeClr val="tx1"/>
                </a:solidFill>
              </a:rPr>
              <a:t>(static position)</a:t>
            </a:r>
            <a:r>
              <a:rPr lang="ko-KR" altLang="en-US" sz="1100">
                <a:solidFill>
                  <a:schemeClr val="tx1"/>
                </a:solidFill>
              </a:rPr>
              <a:t>에 따라 위치를 재조정하는 방식입니다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상대 위치</a:t>
            </a:r>
            <a:r>
              <a:rPr lang="en-US" altLang="ko-KR" sz="1200" b="1">
                <a:solidFill>
                  <a:schemeClr val="tx1"/>
                </a:solidFill>
              </a:rPr>
              <a:t>(relative position) </a:t>
            </a:r>
            <a:r>
              <a:rPr lang="ko-KR" altLang="en-US" sz="1200" b="1">
                <a:solidFill>
                  <a:schemeClr val="tx1"/>
                </a:solidFill>
              </a:rPr>
              <a:t>지정 방식</a:t>
            </a:r>
          </a:p>
          <a:p>
            <a:r>
              <a:rPr lang="ko-KR" altLang="en-US" sz="1200">
                <a:solidFill>
                  <a:schemeClr val="tx1"/>
                </a:solidFill>
              </a:rPr>
              <a:t>상대 위치</a:t>
            </a:r>
            <a:r>
              <a:rPr lang="en-US" altLang="ko-KR" sz="1200">
                <a:solidFill>
                  <a:schemeClr val="tx1"/>
                </a:solidFill>
              </a:rPr>
              <a:t>(relative position) </a:t>
            </a:r>
            <a:r>
              <a:rPr lang="ko-KR" altLang="en-US" sz="1200">
                <a:solidFill>
                  <a:schemeClr val="tx1"/>
                </a:solidFill>
              </a:rPr>
              <a:t>지정 방식은 해당 </a:t>
            </a:r>
            <a:r>
              <a:rPr lang="en-US" altLang="ko-KR" sz="1200">
                <a:solidFill>
                  <a:schemeClr val="tx1"/>
                </a:solidFill>
              </a:rPr>
              <a:t>HTML </a:t>
            </a:r>
            <a:r>
              <a:rPr lang="ko-KR" altLang="en-US" sz="1200">
                <a:solidFill>
                  <a:schemeClr val="tx1"/>
                </a:solidFill>
              </a:rPr>
              <a:t>요소의 기본 위치를 기준으로 위치를 설정하는 방식입니다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HTML </a:t>
            </a:r>
            <a:r>
              <a:rPr lang="ko-KR" altLang="en-US" sz="1200">
                <a:solidFill>
                  <a:schemeClr val="tx1"/>
                </a:solidFill>
              </a:rPr>
              <a:t>요소의 기본 위치란 해당 요소가 정적 위치</a:t>
            </a:r>
            <a:r>
              <a:rPr lang="en-US" altLang="ko-KR" sz="1200">
                <a:solidFill>
                  <a:schemeClr val="tx1"/>
                </a:solidFill>
              </a:rPr>
              <a:t>(static position) </a:t>
            </a:r>
            <a:r>
              <a:rPr lang="ko-KR" altLang="en-US" sz="1200">
                <a:solidFill>
                  <a:schemeClr val="tx1"/>
                </a:solidFill>
              </a:rPr>
              <a:t>지정 방식일 때 결정되는 위치를 의미합니다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161</a:t>
            </a:fld>
            <a:endParaRPr lang="ko-KR" altLang="en-US" dirty="0"/>
          </a:p>
        </p:txBody>
      </p:sp>
    </p:spTree>
    <p:extLst>
      <p:ext uri="{BB962C8B-B14F-4D97-AF65-F5344CB8AC3E}">
        <p14:creationId xmlns:p14="http://schemas.microsoft.com/office/powerpoint/2010/main" val="158882730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(fixed)</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Position&lt;/title&gt;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div.fixed</a:t>
            </a:r>
            <a:r>
              <a:rPr lang="en-US" altLang="ko-KR" sz="1100" dirty="0">
                <a:solidFill>
                  <a:schemeClr val="tx1"/>
                </a:solidFill>
              </a:rPr>
              <a:t> {</a:t>
            </a:r>
          </a:p>
          <a:p>
            <a:r>
              <a:rPr lang="en-US" altLang="ko-KR" sz="1100" dirty="0">
                <a:solidFill>
                  <a:schemeClr val="tx1"/>
                </a:solidFill>
              </a:rPr>
              <a:t>			border: 2px solid #B8860B;</a:t>
            </a:r>
          </a:p>
          <a:p>
            <a:r>
              <a:rPr lang="en-US" altLang="ko-KR" sz="1100" dirty="0">
                <a:solidFill>
                  <a:schemeClr val="tx1"/>
                </a:solidFill>
              </a:rPr>
              <a:t>			width: 450px;</a:t>
            </a:r>
          </a:p>
          <a:p>
            <a:r>
              <a:rPr lang="en-US" altLang="ko-KR" sz="1100" dirty="0">
                <a:solidFill>
                  <a:schemeClr val="tx1"/>
                </a:solidFill>
              </a:rPr>
              <a:t>			position: fixed;</a:t>
            </a:r>
          </a:p>
          <a:p>
            <a:r>
              <a:rPr lang="en-US" altLang="ko-KR" sz="1100" dirty="0">
                <a:solidFill>
                  <a:schemeClr val="tx1"/>
                </a:solidFill>
              </a:rPr>
              <a:t>			top: 0;</a:t>
            </a:r>
          </a:p>
          <a:p>
            <a:r>
              <a:rPr lang="en-US" altLang="ko-KR" sz="1100" dirty="0">
                <a:solidFill>
                  <a:schemeClr val="tx1"/>
                </a:solidFill>
              </a:rPr>
              <a:t>			right: 0;</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고정 위치</a:t>
            </a:r>
            <a:r>
              <a:rPr lang="en-US" altLang="ko-KR" sz="1100" dirty="0">
                <a:solidFill>
                  <a:schemeClr val="tx1"/>
                </a:solidFill>
              </a:rPr>
              <a:t>(fixed position) </a:t>
            </a:r>
            <a:r>
              <a:rPr lang="ko-KR" altLang="en-US" sz="1100" dirty="0">
                <a:solidFill>
                  <a:schemeClr val="tx1"/>
                </a:solidFill>
              </a:rPr>
              <a:t>지정 방식</a:t>
            </a:r>
            <a:r>
              <a:rPr lang="en-US" altLang="ko-KR" sz="1100" dirty="0">
                <a:solidFill>
                  <a:schemeClr val="tx1"/>
                </a:solidFill>
              </a:rPr>
              <a:t>&lt;/h1&gt;</a:t>
            </a:r>
          </a:p>
          <a:p>
            <a:r>
              <a:rPr lang="en-US" altLang="ko-KR" sz="1100" dirty="0">
                <a:solidFill>
                  <a:schemeClr val="tx1"/>
                </a:solidFill>
              </a:rPr>
              <a:t>	&lt;div class="fixed"&gt;</a:t>
            </a:r>
            <a:r>
              <a:rPr lang="ko-KR" altLang="en-US" sz="1100" dirty="0">
                <a:solidFill>
                  <a:schemeClr val="tx1"/>
                </a:solidFill>
              </a:rPr>
              <a:t>이 요소는 고정 위치 지정 방식으로 위치를 설정</a:t>
            </a:r>
            <a:r>
              <a:rPr lang="en-US" altLang="ko-KR" sz="1100" dirty="0">
                <a:solidFill>
                  <a:schemeClr val="tx1"/>
                </a:solidFill>
              </a:rPr>
              <a:t>.&lt;/div&gt;</a:t>
            </a:r>
          </a:p>
          <a:p>
            <a:r>
              <a:rPr lang="en-US" altLang="ko-KR" sz="1100" dirty="0">
                <a:solidFill>
                  <a:schemeClr val="tx1"/>
                </a:solidFill>
              </a:rPr>
              <a:t>	&lt;h2&gt;</a:t>
            </a:r>
            <a:r>
              <a:rPr lang="ko-KR" altLang="en-US" sz="1100" dirty="0">
                <a:solidFill>
                  <a:schemeClr val="tx1"/>
                </a:solidFill>
              </a:rPr>
              <a:t>제목 </a:t>
            </a:r>
            <a:r>
              <a:rPr lang="en-US" altLang="ko-KR" sz="1100" dirty="0">
                <a:solidFill>
                  <a:schemeClr val="tx1"/>
                </a:solidFill>
              </a:rPr>
              <a:t>1&lt;/h2&gt;</a:t>
            </a:r>
          </a:p>
          <a:p>
            <a:r>
              <a:rPr lang="en-US" altLang="ko-KR" sz="1100" dirty="0">
                <a:solidFill>
                  <a:schemeClr val="tx1"/>
                </a:solidFill>
              </a:rPr>
              <a:t>	&lt;p&gt;</a:t>
            </a:r>
            <a:r>
              <a:rPr lang="ko-KR" altLang="en-US" sz="1100" dirty="0">
                <a:solidFill>
                  <a:schemeClr val="tx1"/>
                </a:solidFill>
              </a:rPr>
              <a:t>첫 번째 단락</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&lt;h2&gt;</a:t>
            </a:r>
            <a:r>
              <a:rPr lang="ko-KR" altLang="en-US" sz="1100" dirty="0">
                <a:solidFill>
                  <a:schemeClr val="tx1"/>
                </a:solidFill>
              </a:rPr>
              <a:t>제목 </a:t>
            </a:r>
            <a:r>
              <a:rPr lang="en-US" altLang="ko-KR" sz="1100" dirty="0">
                <a:solidFill>
                  <a:schemeClr val="tx1"/>
                </a:solidFill>
              </a:rPr>
              <a:t>2&lt;/h2&gt;</a:t>
            </a:r>
          </a:p>
          <a:p>
            <a:r>
              <a:rPr lang="en-US" altLang="ko-KR" sz="1100" dirty="0">
                <a:solidFill>
                  <a:schemeClr val="tx1"/>
                </a:solidFill>
              </a:rPr>
              <a:t>	&lt;p&gt;</a:t>
            </a:r>
            <a:r>
              <a:rPr lang="ko-KR" altLang="en-US" sz="1100" dirty="0">
                <a:solidFill>
                  <a:schemeClr val="tx1"/>
                </a:solidFill>
              </a:rPr>
              <a:t>두 번째 단락</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 </a:t>
            </a:r>
            <a:r>
              <a:rPr lang="ko-KR" altLang="en-US" sz="1100" dirty="0">
                <a:solidFill>
                  <a:schemeClr val="tx1"/>
                </a:solidFill>
              </a:rPr>
              <a:t>중간에 세번째 부터 열 </a:t>
            </a:r>
            <a:r>
              <a:rPr lang="ko-KR" altLang="en-US" sz="1100" dirty="0" err="1">
                <a:solidFill>
                  <a:schemeClr val="tx1"/>
                </a:solidFill>
              </a:rPr>
              <a:t>한번째까지</a:t>
            </a:r>
            <a:r>
              <a:rPr lang="ko-KR" altLang="en-US" sz="1100" dirty="0">
                <a:solidFill>
                  <a:schemeClr val="tx1"/>
                </a:solidFill>
              </a:rPr>
              <a:t> 채워 넣으세요</a:t>
            </a:r>
            <a:r>
              <a:rPr lang="en-US" altLang="ko-KR" sz="1100" dirty="0">
                <a:solidFill>
                  <a:schemeClr val="tx1"/>
                </a:solidFill>
              </a:rPr>
              <a:t>~~~</a:t>
            </a:r>
          </a:p>
          <a:p>
            <a:endParaRPr lang="en-US" altLang="ko-KR" sz="1100" dirty="0">
              <a:solidFill>
                <a:schemeClr val="tx1"/>
              </a:solidFill>
            </a:endParaRPr>
          </a:p>
          <a:p>
            <a:r>
              <a:rPr lang="en-US" altLang="ko-KR" sz="1100" dirty="0">
                <a:solidFill>
                  <a:schemeClr val="tx1"/>
                </a:solidFill>
              </a:rPr>
              <a:t>	&lt;h2&gt;</a:t>
            </a:r>
            <a:r>
              <a:rPr lang="ko-KR" altLang="en-US" sz="1100" dirty="0">
                <a:solidFill>
                  <a:schemeClr val="tx1"/>
                </a:solidFill>
              </a:rPr>
              <a:t>제목 </a:t>
            </a:r>
            <a:r>
              <a:rPr lang="en-US" altLang="ko-KR" sz="1100" dirty="0">
                <a:solidFill>
                  <a:schemeClr val="tx1"/>
                </a:solidFill>
              </a:rPr>
              <a:t>12&lt;/h2&gt;</a:t>
            </a:r>
          </a:p>
          <a:p>
            <a:r>
              <a:rPr lang="en-US" altLang="ko-KR" sz="1100" dirty="0">
                <a:solidFill>
                  <a:schemeClr val="tx1"/>
                </a:solidFill>
              </a:rPr>
              <a:t>	&lt;p&gt;</a:t>
            </a:r>
            <a:r>
              <a:rPr lang="ko-KR" altLang="en-US" sz="1100" dirty="0" err="1">
                <a:solidFill>
                  <a:schemeClr val="tx1"/>
                </a:solidFill>
              </a:rPr>
              <a:t>열두</a:t>
            </a:r>
            <a:r>
              <a:rPr lang="ko-KR" altLang="en-US" sz="1100" dirty="0">
                <a:solidFill>
                  <a:schemeClr val="tx1"/>
                </a:solidFill>
              </a:rPr>
              <a:t> 번째 단락</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	&lt;h2&gt;</a:t>
            </a:r>
            <a:r>
              <a:rPr lang="ko-KR" altLang="en-US" sz="1100" dirty="0">
                <a:solidFill>
                  <a:schemeClr val="tx1"/>
                </a:solidFill>
              </a:rPr>
              <a:t>제목 </a:t>
            </a:r>
            <a:r>
              <a:rPr lang="en-US" altLang="ko-KR" sz="1100" dirty="0">
                <a:solidFill>
                  <a:schemeClr val="tx1"/>
                </a:solidFill>
              </a:rPr>
              <a:t>13&lt;/h2&gt;</a:t>
            </a:r>
          </a:p>
          <a:p>
            <a:r>
              <a:rPr lang="en-US" altLang="ko-KR" sz="1100" dirty="0">
                <a:solidFill>
                  <a:schemeClr val="tx1"/>
                </a:solidFill>
              </a:rPr>
              <a:t>	&lt;p&gt;</a:t>
            </a:r>
            <a:r>
              <a:rPr lang="ko-KR" altLang="en-US" sz="1100" dirty="0">
                <a:solidFill>
                  <a:schemeClr val="tx1"/>
                </a:solidFill>
              </a:rPr>
              <a:t>열세 번째 단락</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고정 위치</a:t>
            </a:r>
            <a:r>
              <a:rPr lang="en-US" altLang="ko-KR" sz="1200" b="1">
                <a:solidFill>
                  <a:schemeClr val="tx1"/>
                </a:solidFill>
              </a:rPr>
              <a:t>(fixed position) </a:t>
            </a:r>
            <a:r>
              <a:rPr lang="ko-KR" altLang="en-US" sz="1200" b="1">
                <a:solidFill>
                  <a:schemeClr val="tx1"/>
                </a:solidFill>
              </a:rPr>
              <a:t>지정 방식</a:t>
            </a:r>
          </a:p>
          <a:p>
            <a:r>
              <a:rPr lang="ko-KR" altLang="en-US" sz="1200">
                <a:solidFill>
                  <a:schemeClr val="tx1"/>
                </a:solidFill>
              </a:rPr>
              <a:t>고정 위치</a:t>
            </a:r>
            <a:r>
              <a:rPr lang="en-US" altLang="ko-KR" sz="1200">
                <a:solidFill>
                  <a:schemeClr val="tx1"/>
                </a:solidFill>
              </a:rPr>
              <a:t>(fixed position) </a:t>
            </a:r>
            <a:r>
              <a:rPr lang="ko-KR" altLang="en-US" sz="1200">
                <a:solidFill>
                  <a:schemeClr val="tx1"/>
                </a:solidFill>
              </a:rPr>
              <a:t>지정 방식은 뷰포트</a:t>
            </a:r>
            <a:r>
              <a:rPr lang="en-US" altLang="ko-KR" sz="1200">
                <a:solidFill>
                  <a:schemeClr val="tx1"/>
                </a:solidFill>
              </a:rPr>
              <a:t>(viewport)</a:t>
            </a:r>
            <a:r>
              <a:rPr lang="ko-KR" altLang="en-US" sz="1200">
                <a:solidFill>
                  <a:schemeClr val="tx1"/>
                </a:solidFill>
              </a:rPr>
              <a:t>를 기준으로 위치를 설정하는 방식입니다</a:t>
            </a:r>
            <a:r>
              <a:rPr lang="en-US" altLang="ko-KR" sz="1200">
                <a:solidFill>
                  <a:schemeClr val="tx1"/>
                </a:solidFill>
              </a:rPr>
              <a:t>. </a:t>
            </a:r>
          </a:p>
          <a:p>
            <a:r>
              <a:rPr lang="en-US" altLang="ko-KR" sz="1200">
                <a:solidFill>
                  <a:schemeClr val="tx1"/>
                </a:solidFill>
              </a:rPr>
              <a:t> </a:t>
            </a:r>
          </a:p>
          <a:p>
            <a:r>
              <a:rPr lang="ko-KR" altLang="en-US" sz="1200">
                <a:solidFill>
                  <a:schemeClr val="tx1"/>
                </a:solidFill>
              </a:rPr>
              <a:t>즉</a:t>
            </a:r>
            <a:r>
              <a:rPr lang="en-US" altLang="ko-KR" sz="1200">
                <a:solidFill>
                  <a:schemeClr val="tx1"/>
                </a:solidFill>
              </a:rPr>
              <a:t>, </a:t>
            </a:r>
            <a:r>
              <a:rPr lang="ko-KR" altLang="en-US" sz="1200">
                <a:solidFill>
                  <a:schemeClr val="tx1"/>
                </a:solidFill>
              </a:rPr>
              <a:t>웹 페이지가 스크롤 되어도 고정 위치로 지정된 요소는 항상 같은 곳에 위치하게 됩니다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162</a:t>
            </a:fld>
            <a:endParaRPr lang="ko-KR" altLang="en-US" dirty="0"/>
          </a:p>
        </p:txBody>
      </p:sp>
    </p:spTree>
    <p:extLst>
      <p:ext uri="{BB962C8B-B14F-4D97-AF65-F5344CB8AC3E}">
        <p14:creationId xmlns:p14="http://schemas.microsoft.com/office/powerpoint/2010/main" val="35812432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(absolute)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24948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Position&lt;/title&gt;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div.relative</a:t>
            </a:r>
            <a:r>
              <a:rPr lang="en-US" altLang="ko-KR" sz="1100" dirty="0">
                <a:solidFill>
                  <a:schemeClr val="tx1"/>
                </a:solidFill>
              </a:rPr>
              <a:t> {</a:t>
            </a:r>
          </a:p>
          <a:p>
            <a:r>
              <a:rPr lang="en-US" altLang="ko-KR" sz="1100" dirty="0">
                <a:solidFill>
                  <a:schemeClr val="tx1"/>
                </a:solidFill>
              </a:rPr>
              <a:t>			border: 2px solid #B8860B;</a:t>
            </a:r>
          </a:p>
          <a:p>
            <a:r>
              <a:rPr lang="en-US" altLang="ko-KR" sz="1100" dirty="0">
                <a:solidFill>
                  <a:schemeClr val="tx1"/>
                </a:solidFill>
              </a:rPr>
              <a:t>			width: 500px;</a:t>
            </a:r>
          </a:p>
          <a:p>
            <a:r>
              <a:rPr lang="en-US" altLang="ko-KR" sz="1100" dirty="0">
                <a:solidFill>
                  <a:schemeClr val="tx1"/>
                </a:solidFill>
              </a:rPr>
              <a:t>			height: 200px;</a:t>
            </a:r>
          </a:p>
          <a:p>
            <a:r>
              <a:rPr lang="en-US" altLang="ko-KR" sz="1100" dirty="0">
                <a:solidFill>
                  <a:schemeClr val="tx1"/>
                </a:solidFill>
              </a:rPr>
              <a:t>			position: relative;</a:t>
            </a:r>
          </a:p>
          <a:p>
            <a:r>
              <a:rPr lang="en-US" altLang="ko-KR" sz="1100" dirty="0">
                <a:solidFill>
                  <a:schemeClr val="tx1"/>
                </a:solidFill>
              </a:rPr>
              <a:t>		} </a:t>
            </a:r>
          </a:p>
          <a:p>
            <a:r>
              <a:rPr lang="en-US" altLang="ko-KR" sz="1100" dirty="0">
                <a:solidFill>
                  <a:schemeClr val="tx1"/>
                </a:solidFill>
              </a:rPr>
              <a:t>		</a:t>
            </a:r>
            <a:r>
              <a:rPr lang="en-US" altLang="ko-KR" sz="1100" dirty="0" err="1">
                <a:solidFill>
                  <a:schemeClr val="tx1"/>
                </a:solidFill>
              </a:rPr>
              <a:t>div.absolute</a:t>
            </a:r>
            <a:r>
              <a:rPr lang="en-US" altLang="ko-KR" sz="1100" dirty="0">
                <a:solidFill>
                  <a:schemeClr val="tx1"/>
                </a:solidFill>
              </a:rPr>
              <a:t> {</a:t>
            </a:r>
          </a:p>
          <a:p>
            <a:r>
              <a:rPr lang="en-US" altLang="ko-KR" sz="1100" dirty="0">
                <a:solidFill>
                  <a:schemeClr val="tx1"/>
                </a:solidFill>
              </a:rPr>
              <a:t>			border: 2px solid #006400;</a:t>
            </a:r>
          </a:p>
          <a:p>
            <a:r>
              <a:rPr lang="en-US" altLang="ko-KR" sz="1100" dirty="0">
                <a:solidFill>
                  <a:schemeClr val="tx1"/>
                </a:solidFill>
              </a:rPr>
              <a:t>			width: 200px;</a:t>
            </a:r>
          </a:p>
          <a:p>
            <a:r>
              <a:rPr lang="en-US" altLang="ko-KR" sz="1100" dirty="0">
                <a:solidFill>
                  <a:schemeClr val="tx1"/>
                </a:solidFill>
              </a:rPr>
              <a:t>			height: 100px;</a:t>
            </a:r>
          </a:p>
          <a:p>
            <a:r>
              <a:rPr lang="en-US" altLang="ko-KR" sz="1100" dirty="0">
                <a:solidFill>
                  <a:schemeClr val="tx1"/>
                </a:solidFill>
              </a:rPr>
              <a:t>			position: absolute;</a:t>
            </a:r>
          </a:p>
          <a:p>
            <a:r>
              <a:rPr lang="en-US" altLang="ko-KR" sz="1100" dirty="0">
                <a:solidFill>
                  <a:schemeClr val="tx1"/>
                </a:solidFill>
              </a:rPr>
              <a:t>			top: 50px;</a:t>
            </a:r>
          </a:p>
          <a:p>
            <a:r>
              <a:rPr lang="en-US" altLang="ko-KR" sz="1100" dirty="0">
                <a:solidFill>
                  <a:schemeClr val="tx1"/>
                </a:solidFill>
              </a:rPr>
              <a:t>			right: 0;</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절대 위치</a:t>
            </a:r>
            <a:r>
              <a:rPr lang="en-US" altLang="ko-KR" sz="1100" dirty="0">
                <a:solidFill>
                  <a:schemeClr val="tx1"/>
                </a:solidFill>
              </a:rPr>
              <a:t>(absolute position) </a:t>
            </a:r>
            <a:r>
              <a:rPr lang="ko-KR" altLang="en-US" sz="1100" dirty="0">
                <a:solidFill>
                  <a:schemeClr val="tx1"/>
                </a:solidFill>
              </a:rPr>
              <a:t>지정 방식</a:t>
            </a:r>
            <a:r>
              <a:rPr lang="en-US" altLang="ko-KR" sz="1100" dirty="0">
                <a:solidFill>
                  <a:schemeClr val="tx1"/>
                </a:solidFill>
              </a:rPr>
              <a:t>&lt;/h1&gt;</a:t>
            </a:r>
          </a:p>
          <a:p>
            <a:r>
              <a:rPr lang="en-US" altLang="ko-KR" sz="1100" dirty="0">
                <a:solidFill>
                  <a:schemeClr val="tx1"/>
                </a:solidFill>
              </a:rPr>
              <a:t>	&lt;div class="relative"&gt;</a:t>
            </a:r>
            <a:r>
              <a:rPr lang="ko-KR" altLang="en-US" sz="1100" dirty="0">
                <a:solidFill>
                  <a:schemeClr val="tx1"/>
                </a:solidFill>
              </a:rPr>
              <a:t>이 요소는 상대 위치 지정 방식으로 위치를 설정하였습니다</a:t>
            </a:r>
            <a:r>
              <a:rPr lang="en-US" altLang="ko-KR" sz="1100" dirty="0">
                <a:solidFill>
                  <a:schemeClr val="tx1"/>
                </a:solidFill>
              </a:rPr>
              <a:t>.</a:t>
            </a:r>
          </a:p>
          <a:p>
            <a:r>
              <a:rPr lang="en-US" altLang="ko-KR" sz="1100" dirty="0">
                <a:solidFill>
                  <a:schemeClr val="tx1"/>
                </a:solidFill>
              </a:rPr>
              <a:t>		&lt;div class="absolute"&gt;</a:t>
            </a:r>
            <a:r>
              <a:rPr lang="ko-KR" altLang="en-US" sz="1100" dirty="0">
                <a:solidFill>
                  <a:schemeClr val="tx1"/>
                </a:solidFill>
              </a:rPr>
              <a:t>이 요소는 절대 위치 지정 방식으로 위치를 설정한 후</a:t>
            </a:r>
            <a:r>
              <a:rPr lang="en-US" altLang="ko-KR" sz="1100" dirty="0">
                <a:solidFill>
                  <a:schemeClr val="tx1"/>
                </a:solidFill>
              </a:rPr>
              <a:t>, top </a:t>
            </a:r>
            <a:r>
              <a:rPr lang="ko-KR" altLang="en-US" sz="1100" dirty="0">
                <a:solidFill>
                  <a:schemeClr val="tx1"/>
                </a:solidFill>
              </a:rPr>
              <a:t>속성값을 </a:t>
            </a:r>
            <a:r>
              <a:rPr lang="en-US" altLang="ko-KR" sz="1100" dirty="0">
                <a:solidFill>
                  <a:schemeClr val="tx1"/>
                </a:solidFill>
              </a:rPr>
              <a:t>50px</a:t>
            </a:r>
            <a:r>
              <a:rPr lang="ko-KR" altLang="en-US" sz="1100" dirty="0">
                <a:solidFill>
                  <a:schemeClr val="tx1"/>
                </a:solidFill>
              </a:rPr>
              <a:t>로 설정하였습니다</a:t>
            </a:r>
            <a:r>
              <a:rPr lang="en-US" altLang="ko-KR" sz="1100" dirty="0">
                <a:solidFill>
                  <a:schemeClr val="tx1"/>
                </a:solidFill>
              </a:rPr>
              <a:t>.&lt;/div&gt;</a:t>
            </a:r>
          </a:p>
          <a:p>
            <a:r>
              <a:rPr lang="en-US" altLang="ko-KR" sz="1100" dirty="0">
                <a:solidFill>
                  <a:schemeClr val="tx1"/>
                </a:solidFill>
              </a:rPr>
              <a:t>	&lt;/div&gt;</a:t>
            </a:r>
          </a:p>
          <a:p>
            <a:r>
              <a:rPr lang="en-US" altLang="ko-KR" sz="1100" dirty="0">
                <a:solidFill>
                  <a:schemeClr val="tx1"/>
                </a:solidFill>
              </a:rPr>
              <a:t>	&lt;div class="absolute"&gt;</a:t>
            </a:r>
            <a:r>
              <a:rPr lang="ko-KR" altLang="en-US" sz="1100" dirty="0">
                <a:solidFill>
                  <a:schemeClr val="tx1"/>
                </a:solidFill>
              </a:rPr>
              <a:t>이 요소는 절대 위치 지정 방식으로 위치를 설정한 후</a:t>
            </a:r>
            <a:r>
              <a:rPr lang="en-US" altLang="ko-KR" sz="1100" dirty="0">
                <a:solidFill>
                  <a:schemeClr val="tx1"/>
                </a:solidFill>
              </a:rPr>
              <a:t>, top </a:t>
            </a:r>
            <a:r>
              <a:rPr lang="ko-KR" altLang="en-US" sz="1100" dirty="0">
                <a:solidFill>
                  <a:schemeClr val="tx1"/>
                </a:solidFill>
              </a:rPr>
              <a:t>속성값을 </a:t>
            </a:r>
            <a:r>
              <a:rPr lang="en-US" altLang="ko-KR" sz="1100" dirty="0">
                <a:solidFill>
                  <a:schemeClr val="tx1"/>
                </a:solidFill>
              </a:rPr>
              <a:t>50px</a:t>
            </a:r>
            <a:r>
              <a:rPr lang="ko-KR" altLang="en-US" sz="1100" dirty="0">
                <a:solidFill>
                  <a:schemeClr val="tx1"/>
                </a:solidFill>
              </a:rPr>
              <a:t>로 설정하였습니다</a:t>
            </a:r>
            <a:r>
              <a:rPr lang="en-US" altLang="ko-KR" sz="1100" dirty="0">
                <a:solidFill>
                  <a:schemeClr val="tx1"/>
                </a:solidFill>
              </a:rPr>
              <a:t>.&lt;/div&gt;</a:t>
            </a:r>
          </a:p>
          <a:p>
            <a:r>
              <a:rPr lang="en-US" altLang="ko-KR" sz="1100" dirty="0">
                <a:solidFill>
                  <a:schemeClr val="tx1"/>
                </a:solidFill>
              </a:rPr>
              <a:t>	&lt;p&gt;</a:t>
            </a:r>
            <a:r>
              <a:rPr lang="ko-KR" altLang="en-US" sz="1100" dirty="0">
                <a:solidFill>
                  <a:schemeClr val="tx1"/>
                </a:solidFill>
              </a:rPr>
              <a:t>절대 위치는 해당 요소의 바로 상위의 위치가 설정된 조상</a:t>
            </a:r>
            <a:r>
              <a:rPr lang="en-US" altLang="ko-KR" sz="1100" dirty="0">
                <a:solidFill>
                  <a:schemeClr val="tx1"/>
                </a:solidFill>
              </a:rPr>
              <a:t>(ancestor) </a:t>
            </a:r>
            <a:r>
              <a:rPr lang="ko-KR" altLang="en-US" sz="1100" dirty="0">
                <a:solidFill>
                  <a:schemeClr val="tx1"/>
                </a:solidFill>
              </a:rPr>
              <a:t>요소에 따라 위치를 재조정하는 방식입니다</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724633" y="1185333"/>
            <a:ext cx="41625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절대 위치</a:t>
            </a:r>
            <a:r>
              <a:rPr lang="en-US" altLang="ko-KR" sz="1200" b="1" dirty="0">
                <a:solidFill>
                  <a:schemeClr val="tx1"/>
                </a:solidFill>
              </a:rPr>
              <a:t>(absolute position) </a:t>
            </a:r>
            <a:r>
              <a:rPr lang="ko-KR" altLang="en-US" sz="1200" b="1" dirty="0">
                <a:solidFill>
                  <a:schemeClr val="tx1"/>
                </a:solidFill>
              </a:rPr>
              <a:t>지정 방식</a:t>
            </a:r>
          </a:p>
          <a:p>
            <a:r>
              <a:rPr lang="ko-KR" altLang="en-US" sz="1200" dirty="0">
                <a:solidFill>
                  <a:schemeClr val="tx1"/>
                </a:solidFill>
              </a:rPr>
              <a:t>절대 위치</a:t>
            </a:r>
            <a:r>
              <a:rPr lang="en-US" altLang="ko-KR" sz="1200" dirty="0">
                <a:solidFill>
                  <a:schemeClr val="tx1"/>
                </a:solidFill>
              </a:rPr>
              <a:t>(absolute position) </a:t>
            </a:r>
            <a:r>
              <a:rPr lang="ko-KR" altLang="en-US" sz="1200" dirty="0">
                <a:solidFill>
                  <a:schemeClr val="tx1"/>
                </a:solidFill>
              </a:rPr>
              <a:t>지정 방식은 고정 위치가 </a:t>
            </a:r>
            <a:r>
              <a:rPr lang="ko-KR" altLang="en-US" sz="1200" dirty="0" err="1">
                <a:solidFill>
                  <a:schemeClr val="tx1"/>
                </a:solidFill>
              </a:rPr>
              <a:t>뷰포트를</a:t>
            </a:r>
            <a:r>
              <a:rPr lang="ko-KR" altLang="en-US" sz="1200" dirty="0">
                <a:solidFill>
                  <a:schemeClr val="tx1"/>
                </a:solidFill>
              </a:rPr>
              <a:t> 기준으로 위치를 결정하는 것과 비슷하게 동작합니다</a:t>
            </a:r>
            <a:r>
              <a:rPr lang="en-US" altLang="ko-KR" sz="1200" dirty="0">
                <a:solidFill>
                  <a:schemeClr val="tx1"/>
                </a:solidFill>
              </a:rPr>
              <a:t>.</a:t>
            </a:r>
          </a:p>
          <a:p>
            <a:r>
              <a:rPr lang="ko-KR" altLang="en-US" sz="1200" dirty="0">
                <a:solidFill>
                  <a:schemeClr val="tx1"/>
                </a:solidFill>
              </a:rPr>
              <a:t>단지 </a:t>
            </a:r>
            <a:r>
              <a:rPr lang="ko-KR" altLang="en-US" sz="1200" dirty="0" err="1">
                <a:solidFill>
                  <a:schemeClr val="tx1"/>
                </a:solidFill>
              </a:rPr>
              <a:t>뷰포트</a:t>
            </a:r>
            <a:r>
              <a:rPr lang="en-US" altLang="ko-KR" sz="1200" dirty="0">
                <a:solidFill>
                  <a:schemeClr val="tx1"/>
                </a:solidFill>
              </a:rPr>
              <a:t>(viewport)</a:t>
            </a:r>
            <a:r>
              <a:rPr lang="ko-KR" altLang="en-US" sz="1200" dirty="0">
                <a:solidFill>
                  <a:schemeClr val="tx1"/>
                </a:solidFill>
              </a:rPr>
              <a:t>를 기준으로 하는 것이 아닌 위치가 설정된 조상</a:t>
            </a:r>
            <a:r>
              <a:rPr lang="en-US" altLang="ko-KR" sz="1200" dirty="0">
                <a:solidFill>
                  <a:schemeClr val="tx1"/>
                </a:solidFill>
              </a:rPr>
              <a:t>(ancestor) </a:t>
            </a:r>
            <a:r>
              <a:rPr lang="ko-KR" altLang="en-US" sz="1200" dirty="0">
                <a:solidFill>
                  <a:schemeClr val="tx1"/>
                </a:solidFill>
              </a:rPr>
              <a:t>요소를 기준으로 위치를 설정하게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위치가 설정된 조상</a:t>
            </a:r>
            <a:r>
              <a:rPr lang="en-US" altLang="ko-KR" sz="1200" dirty="0">
                <a:solidFill>
                  <a:schemeClr val="tx1"/>
                </a:solidFill>
              </a:rPr>
              <a:t>(ancestor) </a:t>
            </a:r>
            <a:r>
              <a:rPr lang="ko-KR" altLang="en-US" sz="1200" dirty="0">
                <a:solidFill>
                  <a:schemeClr val="tx1"/>
                </a:solidFill>
              </a:rPr>
              <a:t>요소를 가지지 않는다면</a:t>
            </a:r>
            <a:r>
              <a:rPr lang="en-US" altLang="ko-KR" sz="1200" dirty="0">
                <a:solidFill>
                  <a:schemeClr val="tx1"/>
                </a:solidFill>
              </a:rPr>
              <a:t>, HTML </a:t>
            </a:r>
            <a:r>
              <a:rPr lang="ko-KR" altLang="en-US" sz="1200" dirty="0">
                <a:solidFill>
                  <a:schemeClr val="tx1"/>
                </a:solidFill>
              </a:rPr>
              <a:t>문서의 </a:t>
            </a:r>
            <a:r>
              <a:rPr lang="en-US" altLang="ko-KR" sz="1200" dirty="0">
                <a:solidFill>
                  <a:schemeClr val="tx1"/>
                </a:solidFill>
              </a:rPr>
              <a:t>body </a:t>
            </a:r>
            <a:r>
              <a:rPr lang="ko-KR" altLang="en-US" sz="1200" dirty="0">
                <a:solidFill>
                  <a:schemeClr val="tx1"/>
                </a:solidFill>
              </a:rPr>
              <a:t>요소를 기준으로 위치를 설정하게 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위치가 설정된 요소라는 것은 정적 위치</a:t>
            </a:r>
            <a:r>
              <a:rPr lang="en-US" altLang="ko-KR" sz="1200" dirty="0">
                <a:solidFill>
                  <a:schemeClr val="tx1"/>
                </a:solidFill>
              </a:rPr>
              <a:t>(static position) </a:t>
            </a:r>
            <a:r>
              <a:rPr lang="ko-KR" altLang="en-US" sz="1200" dirty="0">
                <a:solidFill>
                  <a:schemeClr val="tx1"/>
                </a:solidFill>
              </a:rPr>
              <a:t>지정 방식을 제외한 다른 방식</a:t>
            </a:r>
            <a:r>
              <a:rPr lang="en-US" altLang="ko-KR" sz="1200" dirty="0">
                <a:solidFill>
                  <a:schemeClr val="tx1"/>
                </a:solidFill>
              </a:rPr>
              <a:t>(relative, fixed, absolute)</a:t>
            </a:r>
            <a:r>
              <a:rPr lang="ko-KR" altLang="en-US" sz="1200" dirty="0">
                <a:solidFill>
                  <a:schemeClr val="tx1"/>
                </a:solidFill>
              </a:rPr>
              <a:t>으로 위치가 설정된 요소를 의미합니다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163</a:t>
            </a:fld>
            <a:endParaRPr lang="ko-KR" altLang="en-US" dirty="0"/>
          </a:p>
        </p:txBody>
      </p:sp>
    </p:spTree>
    <p:extLst>
      <p:ext uri="{BB962C8B-B14F-4D97-AF65-F5344CB8AC3E}">
        <p14:creationId xmlns:p14="http://schemas.microsoft.com/office/powerpoint/2010/main" val="4138443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a:t>
            </a:r>
            <a:r>
              <a:rPr lang="ko-KR" altLang="en-US" sz="3200" dirty="0"/>
              <a:t>각 지정 방식의 차이점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Position&lt;/title&gt;</a:t>
            </a:r>
          </a:p>
          <a:p>
            <a:r>
              <a:rPr lang="en-US" altLang="ko-KR" sz="1100" dirty="0">
                <a:solidFill>
                  <a:schemeClr val="tx1"/>
                </a:solidFill>
              </a:rPr>
              <a:t>	&lt;style&gt;</a:t>
            </a:r>
          </a:p>
          <a:p>
            <a:r>
              <a:rPr lang="en-US" altLang="ko-KR" sz="1100" dirty="0">
                <a:solidFill>
                  <a:schemeClr val="tx1"/>
                </a:solidFill>
              </a:rPr>
              <a:t>		.container {	border: 3px solid red;</a:t>
            </a:r>
          </a:p>
          <a:p>
            <a:r>
              <a:rPr lang="en-US" altLang="ko-KR" sz="1100" dirty="0">
                <a:solidFill>
                  <a:schemeClr val="tx1"/>
                </a:solidFill>
              </a:rPr>
              <a:t>			width: 100%;</a:t>
            </a:r>
          </a:p>
          <a:p>
            <a:r>
              <a:rPr lang="en-US" altLang="ko-KR" sz="1100" dirty="0">
                <a:solidFill>
                  <a:schemeClr val="tx1"/>
                </a:solidFill>
              </a:rPr>
              <a:t>			height: 1000px;</a:t>
            </a:r>
          </a:p>
          <a:p>
            <a:r>
              <a:rPr lang="en-US" altLang="ko-KR" sz="1100" dirty="0">
                <a:solidFill>
                  <a:schemeClr val="tx1"/>
                </a:solidFill>
              </a:rPr>
              <a:t>			position: relative;	}</a:t>
            </a:r>
          </a:p>
          <a:p>
            <a:r>
              <a:rPr lang="en-US" altLang="ko-KR" sz="1100" dirty="0">
                <a:solidFill>
                  <a:schemeClr val="tx1"/>
                </a:solidFill>
              </a:rPr>
              <a:t>		.position { 	width: 150px;</a:t>
            </a:r>
          </a:p>
          <a:p>
            <a:r>
              <a:rPr lang="en-US" altLang="ko-KR" sz="1100" dirty="0">
                <a:solidFill>
                  <a:schemeClr val="tx1"/>
                </a:solidFill>
              </a:rPr>
              <a:t>			height: 50px;</a:t>
            </a:r>
          </a:p>
          <a:p>
            <a:r>
              <a:rPr lang="en-US" altLang="ko-KR" sz="1100" dirty="0">
                <a:solidFill>
                  <a:schemeClr val="tx1"/>
                </a:solidFill>
              </a:rPr>
              <a:t>			top: 100px;</a:t>
            </a:r>
          </a:p>
          <a:p>
            <a:r>
              <a:rPr lang="en-US" altLang="ko-KR" sz="1100" dirty="0">
                <a:solidFill>
                  <a:schemeClr val="tx1"/>
                </a:solidFill>
              </a:rPr>
              <a:t>			left: 120px;		}</a:t>
            </a:r>
          </a:p>
          <a:p>
            <a:r>
              <a:rPr lang="en-US" altLang="ko-KR" sz="1100" dirty="0">
                <a:solidFill>
                  <a:schemeClr val="tx1"/>
                </a:solidFill>
              </a:rPr>
              <a:t>		.static {	border: 3px solid black;</a:t>
            </a:r>
          </a:p>
          <a:p>
            <a:r>
              <a:rPr lang="en-US" altLang="ko-KR" sz="1100" dirty="0">
                <a:solidFill>
                  <a:schemeClr val="tx1"/>
                </a:solidFill>
              </a:rPr>
              <a:t>			position: static;	}</a:t>
            </a:r>
          </a:p>
          <a:p>
            <a:r>
              <a:rPr lang="en-US" altLang="ko-KR" sz="1100" dirty="0">
                <a:solidFill>
                  <a:schemeClr val="tx1"/>
                </a:solidFill>
              </a:rPr>
              <a:t>		.relative {	border: 3px solid green;</a:t>
            </a:r>
          </a:p>
          <a:p>
            <a:r>
              <a:rPr lang="en-US" altLang="ko-KR" sz="1100" dirty="0">
                <a:solidFill>
                  <a:schemeClr val="tx1"/>
                </a:solidFill>
              </a:rPr>
              <a:t>			position: relative;	}</a:t>
            </a:r>
          </a:p>
          <a:p>
            <a:r>
              <a:rPr lang="en-US" altLang="ko-KR" sz="1100" dirty="0">
                <a:solidFill>
                  <a:schemeClr val="tx1"/>
                </a:solidFill>
              </a:rPr>
              <a:t>		.fixed {	border: 3px solid orange;</a:t>
            </a:r>
          </a:p>
          <a:p>
            <a:r>
              <a:rPr lang="en-US" altLang="ko-KR" sz="1100" dirty="0">
                <a:solidFill>
                  <a:schemeClr val="tx1"/>
                </a:solidFill>
              </a:rPr>
              <a:t>			position: fixed;	}</a:t>
            </a:r>
          </a:p>
          <a:p>
            <a:r>
              <a:rPr lang="en-US" altLang="ko-KR" sz="1100" dirty="0">
                <a:solidFill>
                  <a:schemeClr val="tx1"/>
                </a:solidFill>
              </a:rPr>
              <a:t>		.absolute {	border: 3px solid blue;</a:t>
            </a:r>
          </a:p>
          <a:p>
            <a:r>
              <a:rPr lang="en-US" altLang="ko-KR" sz="1100" dirty="0">
                <a:solidFill>
                  <a:schemeClr val="tx1"/>
                </a:solidFill>
              </a:rPr>
              <a:t>			position: absolute;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정적 위치</a:t>
            </a:r>
            <a:r>
              <a:rPr lang="en-US" altLang="ko-KR" sz="1100" dirty="0">
                <a:solidFill>
                  <a:schemeClr val="tx1"/>
                </a:solidFill>
              </a:rPr>
              <a:t>(static position) </a:t>
            </a:r>
            <a:r>
              <a:rPr lang="ko-KR" altLang="en-US" sz="1100" dirty="0">
                <a:solidFill>
                  <a:schemeClr val="tx1"/>
                </a:solidFill>
              </a:rPr>
              <a:t>지정 방식의 특징</a:t>
            </a:r>
            <a:r>
              <a:rPr lang="en-US" altLang="ko-KR" sz="1100" dirty="0">
                <a:solidFill>
                  <a:schemeClr val="tx1"/>
                </a:solidFill>
              </a:rPr>
              <a:t>&lt;/h1&gt;</a:t>
            </a:r>
          </a:p>
          <a:p>
            <a:r>
              <a:rPr lang="en-US" altLang="ko-KR" sz="1100" dirty="0">
                <a:solidFill>
                  <a:schemeClr val="tx1"/>
                </a:solidFill>
              </a:rPr>
              <a:t>	&lt;div class="container"&gt;</a:t>
            </a:r>
          </a:p>
          <a:p>
            <a:r>
              <a:rPr lang="en-US" altLang="ko-KR" sz="1100" dirty="0">
                <a:solidFill>
                  <a:schemeClr val="tx1"/>
                </a:solidFill>
              </a:rPr>
              <a:t>		&lt;div class="static position"&gt;</a:t>
            </a:r>
            <a:r>
              <a:rPr lang="ko-KR" altLang="en-US" sz="1100" dirty="0">
                <a:solidFill>
                  <a:schemeClr val="tx1"/>
                </a:solidFill>
              </a:rPr>
              <a:t>정적 위치</a:t>
            </a:r>
            <a:r>
              <a:rPr lang="en-US" altLang="ko-KR" sz="1100" dirty="0">
                <a:solidFill>
                  <a:schemeClr val="tx1"/>
                </a:solidFill>
              </a:rPr>
              <a:t>(static position)&lt;/div&gt;</a:t>
            </a:r>
          </a:p>
          <a:p>
            <a:r>
              <a:rPr lang="en-US" altLang="ko-KR" sz="1100" dirty="0">
                <a:solidFill>
                  <a:schemeClr val="tx1"/>
                </a:solidFill>
              </a:rPr>
              <a:t>		&lt;div class="relative position"&gt;</a:t>
            </a:r>
            <a:r>
              <a:rPr lang="ko-KR" altLang="en-US" sz="1100" dirty="0">
                <a:solidFill>
                  <a:schemeClr val="tx1"/>
                </a:solidFill>
              </a:rPr>
              <a:t>상대 위치</a:t>
            </a:r>
            <a:r>
              <a:rPr lang="en-US" altLang="ko-KR" sz="1100" dirty="0">
                <a:solidFill>
                  <a:schemeClr val="tx1"/>
                </a:solidFill>
              </a:rPr>
              <a:t>(relative position)&lt;/div&gt;</a:t>
            </a:r>
          </a:p>
          <a:p>
            <a:r>
              <a:rPr lang="en-US" altLang="ko-KR" sz="1100" dirty="0">
                <a:solidFill>
                  <a:schemeClr val="tx1"/>
                </a:solidFill>
              </a:rPr>
              <a:t>		&lt;div class="fixed position"&gt;</a:t>
            </a:r>
            <a:r>
              <a:rPr lang="ko-KR" altLang="en-US" sz="1100" dirty="0">
                <a:solidFill>
                  <a:schemeClr val="tx1"/>
                </a:solidFill>
              </a:rPr>
              <a:t>고정 위치</a:t>
            </a:r>
            <a:r>
              <a:rPr lang="en-US" altLang="ko-KR" sz="1100" dirty="0">
                <a:solidFill>
                  <a:schemeClr val="tx1"/>
                </a:solidFill>
              </a:rPr>
              <a:t>(fixed position)&lt;/div&gt;</a:t>
            </a:r>
          </a:p>
          <a:p>
            <a:r>
              <a:rPr lang="en-US" altLang="ko-KR" sz="1100" dirty="0">
                <a:solidFill>
                  <a:schemeClr val="tx1"/>
                </a:solidFill>
              </a:rPr>
              <a:t>		&lt;div class="absolute position"&gt;</a:t>
            </a:r>
            <a:r>
              <a:rPr lang="ko-KR" altLang="en-US" sz="1100" dirty="0">
                <a:solidFill>
                  <a:schemeClr val="tx1"/>
                </a:solidFill>
              </a:rPr>
              <a:t>절대 위치</a:t>
            </a:r>
            <a:r>
              <a:rPr lang="en-US" altLang="ko-KR" sz="1100" dirty="0">
                <a:solidFill>
                  <a:schemeClr val="tx1"/>
                </a:solidFill>
              </a:rPr>
              <a:t>(absolute position)&lt;/div&gt;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정적 위치</a:t>
            </a:r>
            <a:r>
              <a:rPr lang="en-US" altLang="ko-KR" sz="1200" b="1">
                <a:solidFill>
                  <a:schemeClr val="tx1"/>
                </a:solidFill>
              </a:rPr>
              <a:t>(static position) </a:t>
            </a:r>
            <a:r>
              <a:rPr lang="ko-KR" altLang="en-US" sz="1200" b="1">
                <a:solidFill>
                  <a:schemeClr val="tx1"/>
                </a:solidFill>
              </a:rPr>
              <a:t>지정 방식과 다른 방식들과의 차이점</a:t>
            </a:r>
          </a:p>
          <a:p>
            <a:r>
              <a:rPr lang="ko-KR" altLang="en-US" sz="1200">
                <a:solidFill>
                  <a:schemeClr val="tx1"/>
                </a:solidFill>
              </a:rPr>
              <a:t>정적 위치</a:t>
            </a:r>
            <a:r>
              <a:rPr lang="en-US" altLang="ko-KR" sz="1200">
                <a:solidFill>
                  <a:schemeClr val="tx1"/>
                </a:solidFill>
              </a:rPr>
              <a:t>(static position) </a:t>
            </a:r>
            <a:r>
              <a:rPr lang="ko-KR" altLang="en-US" sz="1200">
                <a:solidFill>
                  <a:schemeClr val="tx1"/>
                </a:solidFill>
              </a:rPr>
              <a:t>지정 방식을 제외한 나머지 다른 방식</a:t>
            </a:r>
            <a:r>
              <a:rPr lang="en-US" altLang="ko-KR" sz="1200">
                <a:solidFill>
                  <a:schemeClr val="tx1"/>
                </a:solidFill>
              </a:rPr>
              <a:t>(relative, fixed, absolute)</a:t>
            </a:r>
            <a:r>
              <a:rPr lang="ko-KR" altLang="en-US" sz="1200">
                <a:solidFill>
                  <a:schemeClr val="tx1"/>
                </a:solidFill>
              </a:rPr>
              <a:t>들은 전부 어떤 기준에 대해 해당 요소의 상대적인 위치를 설정하는 방식입니다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 </a:t>
            </a:r>
            <a:r>
              <a:rPr lang="ko-KR" altLang="en-US" sz="1200">
                <a:solidFill>
                  <a:schemeClr val="tx1"/>
                </a:solidFill>
              </a:rPr>
              <a:t>상대 위치</a:t>
            </a:r>
            <a:r>
              <a:rPr lang="en-US" altLang="ko-KR" sz="1200">
                <a:solidFill>
                  <a:schemeClr val="tx1"/>
                </a:solidFill>
              </a:rPr>
              <a:t>(relative position) : </a:t>
            </a:r>
            <a:r>
              <a:rPr lang="ko-KR" altLang="en-US" sz="1200">
                <a:solidFill>
                  <a:schemeClr val="tx1"/>
                </a:solidFill>
              </a:rPr>
              <a:t>해당 요소가 정적 위치 지정 방식일 때의 위치에 상대적으로 위치함</a:t>
            </a:r>
            <a:r>
              <a:rPr lang="en-US" altLang="ko-KR" sz="1200">
                <a:solidFill>
                  <a:schemeClr val="tx1"/>
                </a:solidFill>
              </a:rPr>
              <a:t>.</a:t>
            </a:r>
          </a:p>
          <a:p>
            <a:r>
              <a:rPr lang="en-US" altLang="ko-KR" sz="1200">
                <a:solidFill>
                  <a:schemeClr val="tx1"/>
                </a:solidFill>
              </a:rPr>
              <a:t>- </a:t>
            </a:r>
            <a:r>
              <a:rPr lang="ko-KR" altLang="en-US" sz="1200">
                <a:solidFill>
                  <a:schemeClr val="tx1"/>
                </a:solidFill>
              </a:rPr>
              <a:t>고정 위치</a:t>
            </a:r>
            <a:r>
              <a:rPr lang="en-US" altLang="ko-KR" sz="1200">
                <a:solidFill>
                  <a:schemeClr val="tx1"/>
                </a:solidFill>
              </a:rPr>
              <a:t>(fixed position) : </a:t>
            </a:r>
            <a:r>
              <a:rPr lang="ko-KR" altLang="en-US" sz="1200">
                <a:solidFill>
                  <a:schemeClr val="tx1"/>
                </a:solidFill>
              </a:rPr>
              <a:t>뷰포트</a:t>
            </a:r>
            <a:r>
              <a:rPr lang="en-US" altLang="ko-KR" sz="1200">
                <a:solidFill>
                  <a:schemeClr val="tx1"/>
                </a:solidFill>
              </a:rPr>
              <a:t>(viewport)</a:t>
            </a:r>
            <a:r>
              <a:rPr lang="ko-KR" altLang="en-US" sz="1200">
                <a:solidFill>
                  <a:schemeClr val="tx1"/>
                </a:solidFill>
              </a:rPr>
              <a:t>에 상대적으로 위치함</a:t>
            </a:r>
            <a:r>
              <a:rPr lang="en-US" altLang="ko-KR" sz="1200">
                <a:solidFill>
                  <a:schemeClr val="tx1"/>
                </a:solidFill>
              </a:rPr>
              <a:t>.</a:t>
            </a:r>
          </a:p>
          <a:p>
            <a:r>
              <a:rPr lang="en-US" altLang="ko-KR" sz="1200">
                <a:solidFill>
                  <a:schemeClr val="tx1"/>
                </a:solidFill>
              </a:rPr>
              <a:t>- </a:t>
            </a:r>
            <a:r>
              <a:rPr lang="ko-KR" altLang="en-US" sz="1200">
                <a:solidFill>
                  <a:schemeClr val="tx1"/>
                </a:solidFill>
              </a:rPr>
              <a:t>절대 위치</a:t>
            </a:r>
            <a:r>
              <a:rPr lang="en-US" altLang="ko-KR" sz="1200">
                <a:solidFill>
                  <a:schemeClr val="tx1"/>
                </a:solidFill>
              </a:rPr>
              <a:t>(absolute position) : </a:t>
            </a:r>
            <a:r>
              <a:rPr lang="ko-KR" altLang="en-US" sz="1200">
                <a:solidFill>
                  <a:schemeClr val="tx1"/>
                </a:solidFill>
              </a:rPr>
              <a:t>위치가 설정된 바로 상위의 조상</a:t>
            </a:r>
            <a:r>
              <a:rPr lang="en-US" altLang="ko-KR" sz="1200">
                <a:solidFill>
                  <a:schemeClr val="tx1"/>
                </a:solidFill>
              </a:rPr>
              <a:t>(ancestor) </a:t>
            </a:r>
            <a:r>
              <a:rPr lang="ko-KR" altLang="en-US" sz="1200">
                <a:solidFill>
                  <a:schemeClr val="tx1"/>
                </a:solidFill>
              </a:rPr>
              <a:t>요소에 상대적으로 위치함</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164</a:t>
            </a:fld>
            <a:endParaRPr lang="ko-KR" altLang="en-US" dirty="0"/>
          </a:p>
        </p:txBody>
      </p:sp>
    </p:spTree>
    <p:extLst>
      <p:ext uri="{BB962C8B-B14F-4D97-AF65-F5344CB8AC3E}">
        <p14:creationId xmlns:p14="http://schemas.microsoft.com/office/powerpoint/2010/main" val="222647900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position (z-index)</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Position&lt;/title&gt;</a:t>
            </a:r>
          </a:p>
          <a:p>
            <a:r>
              <a:rPr lang="en-US" altLang="ko-KR" sz="1100" dirty="0">
                <a:solidFill>
                  <a:schemeClr val="tx1"/>
                </a:solidFill>
              </a:rPr>
              <a:t>	&lt;style&gt;</a:t>
            </a:r>
          </a:p>
          <a:p>
            <a:r>
              <a:rPr lang="en-US" altLang="ko-KR" sz="1100" dirty="0">
                <a:solidFill>
                  <a:schemeClr val="tx1"/>
                </a:solidFill>
              </a:rPr>
              <a:t>		.position {	width: 180px;</a:t>
            </a:r>
          </a:p>
          <a:p>
            <a:r>
              <a:rPr lang="en-US" altLang="ko-KR" sz="1100" dirty="0">
                <a:solidFill>
                  <a:schemeClr val="tx1"/>
                </a:solidFill>
              </a:rPr>
              <a:t>			height: 50px;		}</a:t>
            </a:r>
          </a:p>
          <a:p>
            <a:r>
              <a:rPr lang="en-US" altLang="ko-KR" sz="1100" dirty="0">
                <a:solidFill>
                  <a:schemeClr val="tx1"/>
                </a:solidFill>
              </a:rPr>
              <a:t>		.static {	background-color: </a:t>
            </a:r>
            <a:r>
              <a:rPr lang="en-US" altLang="ko-KR" sz="1100" dirty="0" err="1">
                <a:solidFill>
                  <a:schemeClr val="tx1"/>
                </a:solidFill>
              </a:rPr>
              <a:t>lightblue</a:t>
            </a:r>
            <a:r>
              <a:rPr lang="en-US" altLang="ko-KR" sz="1100" dirty="0">
                <a:solidFill>
                  <a:schemeClr val="tx1"/>
                </a:solidFill>
              </a:rPr>
              <a:t>;</a:t>
            </a:r>
          </a:p>
          <a:p>
            <a:r>
              <a:rPr lang="en-US" altLang="ko-KR" sz="1100" dirty="0">
                <a:solidFill>
                  <a:schemeClr val="tx1"/>
                </a:solidFill>
              </a:rPr>
              <a:t>			position: static;	}</a:t>
            </a:r>
          </a:p>
          <a:p>
            <a:r>
              <a:rPr lang="en-US" altLang="ko-KR" sz="1100" dirty="0">
                <a:solidFill>
                  <a:schemeClr val="tx1"/>
                </a:solidFill>
              </a:rPr>
              <a:t>		.first {           background-color: orange;</a:t>
            </a:r>
          </a:p>
          <a:p>
            <a:r>
              <a:rPr lang="en-US" altLang="ko-KR" sz="1100" dirty="0">
                <a:solidFill>
                  <a:schemeClr val="tx1"/>
                </a:solidFill>
              </a:rPr>
              <a:t>			position: fixed;</a:t>
            </a:r>
          </a:p>
          <a:p>
            <a:r>
              <a:rPr lang="en-US" altLang="ko-KR" sz="1100" dirty="0">
                <a:solidFill>
                  <a:schemeClr val="tx1"/>
                </a:solidFill>
              </a:rPr>
              <a:t>			top: 90px;</a:t>
            </a:r>
          </a:p>
          <a:p>
            <a:r>
              <a:rPr lang="en-US" altLang="ko-KR" sz="1100" dirty="0">
                <a:solidFill>
                  <a:schemeClr val="tx1"/>
                </a:solidFill>
              </a:rPr>
              <a:t>			left: 120px;		}</a:t>
            </a:r>
          </a:p>
          <a:p>
            <a:r>
              <a:rPr lang="en-US" altLang="ko-KR" sz="1100" dirty="0">
                <a:solidFill>
                  <a:schemeClr val="tx1"/>
                </a:solidFill>
              </a:rPr>
              <a:t>		.last {            background-color: orange;</a:t>
            </a:r>
          </a:p>
          <a:p>
            <a:r>
              <a:rPr lang="en-US" altLang="ko-KR" sz="1100" dirty="0">
                <a:solidFill>
                  <a:schemeClr val="tx1"/>
                </a:solidFill>
              </a:rPr>
              <a:t>			position: fixed;</a:t>
            </a:r>
          </a:p>
          <a:p>
            <a:r>
              <a:rPr lang="en-US" altLang="ko-KR" sz="1100" dirty="0">
                <a:solidFill>
                  <a:schemeClr val="tx1"/>
                </a:solidFill>
              </a:rPr>
              <a:t>			top: 180px;</a:t>
            </a:r>
          </a:p>
          <a:p>
            <a:r>
              <a:rPr lang="en-US" altLang="ko-KR" sz="1100" dirty="0">
                <a:solidFill>
                  <a:schemeClr val="tx1"/>
                </a:solidFill>
              </a:rPr>
              <a:t>			left: 120px;</a:t>
            </a:r>
          </a:p>
          <a:p>
            <a:r>
              <a:rPr lang="en-US" altLang="ko-KR" sz="1100" dirty="0">
                <a:solidFill>
                  <a:schemeClr val="tx1"/>
                </a:solidFill>
              </a:rPr>
              <a:t>			z-index: -1;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&lt;h1&gt;z-index </a:t>
            </a:r>
            <a:r>
              <a:rPr lang="ko-KR" altLang="en-US" sz="1100" dirty="0">
                <a:solidFill>
                  <a:schemeClr val="tx1"/>
                </a:solidFill>
              </a:rPr>
              <a:t>속성을 이용한 노출 순서 변경</a:t>
            </a:r>
            <a:r>
              <a:rPr lang="en-US" altLang="ko-KR" sz="1100" dirty="0">
                <a:solidFill>
                  <a:schemeClr val="tx1"/>
                </a:solidFill>
              </a:rPr>
              <a:t>&lt;/h1&gt;</a:t>
            </a:r>
          </a:p>
          <a:p>
            <a:r>
              <a:rPr lang="en-US" altLang="ko-KR" sz="1100" dirty="0">
                <a:solidFill>
                  <a:schemeClr val="tx1"/>
                </a:solidFill>
              </a:rPr>
              <a:t>	&lt;div&gt;</a:t>
            </a:r>
          </a:p>
          <a:p>
            <a:r>
              <a:rPr lang="en-US" altLang="ko-KR" sz="1100" dirty="0">
                <a:solidFill>
                  <a:schemeClr val="tx1"/>
                </a:solidFill>
              </a:rPr>
              <a:t>		&lt;div class="static position"&gt;</a:t>
            </a:r>
            <a:r>
              <a:rPr lang="ko-KR" altLang="en-US" sz="1100" dirty="0">
                <a:solidFill>
                  <a:schemeClr val="tx1"/>
                </a:solidFill>
              </a:rPr>
              <a:t>정적 위치</a:t>
            </a:r>
            <a:r>
              <a:rPr lang="en-US" altLang="ko-KR" sz="1100" dirty="0">
                <a:solidFill>
                  <a:schemeClr val="tx1"/>
                </a:solidFill>
              </a:rPr>
              <a:t>(static position)&lt;/div&gt;</a:t>
            </a:r>
          </a:p>
          <a:p>
            <a:r>
              <a:rPr lang="en-US" altLang="ko-KR" sz="1100" dirty="0">
                <a:solidFill>
                  <a:schemeClr val="tx1"/>
                </a:solidFill>
              </a:rPr>
              <a:t>		&lt;div class="first position"&gt;</a:t>
            </a:r>
            <a:r>
              <a:rPr lang="ko-KR" altLang="en-US" sz="1100" dirty="0">
                <a:solidFill>
                  <a:schemeClr val="tx1"/>
                </a:solidFill>
              </a:rPr>
              <a:t>고정 위치</a:t>
            </a:r>
            <a:r>
              <a:rPr lang="en-US" altLang="ko-KR" sz="1100" dirty="0">
                <a:solidFill>
                  <a:schemeClr val="tx1"/>
                </a:solidFill>
              </a:rPr>
              <a:t>(fixed position)&lt;/div&gt;</a:t>
            </a:r>
          </a:p>
          <a:p>
            <a:r>
              <a:rPr lang="en-US" altLang="ko-KR" sz="1100" dirty="0">
                <a:solidFill>
                  <a:schemeClr val="tx1"/>
                </a:solidFill>
              </a:rPr>
              <a:t>	&lt;/div&gt;</a:t>
            </a:r>
          </a:p>
          <a:p>
            <a:r>
              <a:rPr lang="en-US" altLang="ko-KR" sz="1100" dirty="0">
                <a:solidFill>
                  <a:schemeClr val="tx1"/>
                </a:solidFill>
              </a:rPr>
              <a:t>	&lt;</a:t>
            </a:r>
            <a:r>
              <a:rPr lang="en-US" altLang="ko-KR" sz="1100" dirty="0" err="1">
                <a:solidFill>
                  <a:schemeClr val="tx1"/>
                </a:solidFill>
              </a:rPr>
              <a:t>br</a:t>
            </a:r>
            <a:r>
              <a:rPr lang="en-US" altLang="ko-KR" sz="1100" dirty="0">
                <a:solidFill>
                  <a:schemeClr val="tx1"/>
                </a:solidFill>
              </a:rPr>
              <a:t>&gt;&lt;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&lt;div&gt;</a:t>
            </a:r>
          </a:p>
          <a:p>
            <a:r>
              <a:rPr lang="en-US" altLang="ko-KR" sz="1100" dirty="0">
                <a:solidFill>
                  <a:schemeClr val="tx1"/>
                </a:solidFill>
              </a:rPr>
              <a:t>		&lt;div class="static position"&gt;</a:t>
            </a:r>
            <a:r>
              <a:rPr lang="ko-KR" altLang="en-US" sz="1100" dirty="0">
                <a:solidFill>
                  <a:schemeClr val="tx1"/>
                </a:solidFill>
              </a:rPr>
              <a:t>정적 위치</a:t>
            </a:r>
            <a:r>
              <a:rPr lang="en-US" altLang="ko-KR" sz="1100" dirty="0">
                <a:solidFill>
                  <a:schemeClr val="tx1"/>
                </a:solidFill>
              </a:rPr>
              <a:t>(static position)&lt;/div&gt;</a:t>
            </a:r>
          </a:p>
          <a:p>
            <a:r>
              <a:rPr lang="en-US" altLang="ko-KR" sz="1100" dirty="0">
                <a:solidFill>
                  <a:schemeClr val="tx1"/>
                </a:solidFill>
              </a:rPr>
              <a:t>		&lt;div class="last position"&gt;</a:t>
            </a:r>
            <a:r>
              <a:rPr lang="ko-KR" altLang="en-US" sz="1100" dirty="0">
                <a:solidFill>
                  <a:schemeClr val="tx1"/>
                </a:solidFill>
              </a:rPr>
              <a:t>고정 위치</a:t>
            </a:r>
            <a:r>
              <a:rPr lang="en-US" altLang="ko-KR" sz="1100" dirty="0">
                <a:solidFill>
                  <a:schemeClr val="tx1"/>
                </a:solidFill>
              </a:rPr>
              <a:t>(fixed position)&lt;/div&gt;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z-index </a:t>
            </a:r>
            <a:r>
              <a:rPr lang="ko-KR" altLang="en-US" sz="1200" b="1">
                <a:solidFill>
                  <a:schemeClr val="tx1"/>
                </a:solidFill>
              </a:rPr>
              <a:t>속성</a:t>
            </a:r>
          </a:p>
          <a:p>
            <a:r>
              <a:rPr lang="en-US" altLang="ko-KR" sz="1200">
                <a:solidFill>
                  <a:schemeClr val="tx1"/>
                </a:solidFill>
              </a:rPr>
              <a:t>HTML </a:t>
            </a:r>
            <a:r>
              <a:rPr lang="ko-KR" altLang="en-US" sz="1200">
                <a:solidFill>
                  <a:schemeClr val="tx1"/>
                </a:solidFill>
              </a:rPr>
              <a:t>요소의 위치를 설정하게 되면 어떤 요소들은 설정된 위치 및 방식에 따라 서로 겹칠 수도 있습니다</a:t>
            </a:r>
            <a:r>
              <a:rPr lang="en-US" altLang="ko-KR" sz="1200">
                <a:solidFill>
                  <a:schemeClr val="tx1"/>
                </a:solidFill>
              </a:rPr>
              <a:t>.</a:t>
            </a:r>
          </a:p>
          <a:p>
            <a:r>
              <a:rPr lang="en-US" altLang="ko-KR" sz="1200">
                <a:solidFill>
                  <a:schemeClr val="tx1"/>
                </a:solidFill>
              </a:rPr>
              <a:t>z-index </a:t>
            </a:r>
            <a:r>
              <a:rPr lang="ko-KR" altLang="en-US" sz="1200">
                <a:solidFill>
                  <a:schemeClr val="tx1"/>
                </a:solidFill>
              </a:rPr>
              <a:t>속성은 이렇게 겹쳐지는 요소들이 쌓이는 스택</a:t>
            </a:r>
            <a:r>
              <a:rPr lang="en-US" altLang="ko-KR" sz="1200">
                <a:solidFill>
                  <a:schemeClr val="tx1"/>
                </a:solidFill>
              </a:rPr>
              <a:t>(stack)</a:t>
            </a:r>
            <a:r>
              <a:rPr lang="ko-KR" altLang="en-US" sz="1200">
                <a:solidFill>
                  <a:schemeClr val="tx1"/>
                </a:solidFill>
              </a:rPr>
              <a:t>의 순서를 설정합니다</a:t>
            </a:r>
            <a:r>
              <a:rPr lang="en-US" altLang="ko-KR" sz="1200">
                <a:solidFill>
                  <a:schemeClr val="tx1"/>
                </a:solidFill>
              </a:rPr>
              <a:t>.</a:t>
            </a:r>
          </a:p>
          <a:p>
            <a:r>
              <a:rPr lang="ko-KR" altLang="en-US" sz="1200">
                <a:solidFill>
                  <a:schemeClr val="tx1"/>
                </a:solidFill>
              </a:rPr>
              <a:t>스택</a:t>
            </a:r>
            <a:r>
              <a:rPr lang="en-US" altLang="ko-KR" sz="1200">
                <a:solidFill>
                  <a:schemeClr val="tx1"/>
                </a:solidFill>
              </a:rPr>
              <a:t>(stack)</a:t>
            </a:r>
            <a:r>
              <a:rPr lang="ko-KR" altLang="en-US" sz="1200">
                <a:solidFill>
                  <a:schemeClr val="tx1"/>
                </a:solidFill>
              </a:rPr>
              <a:t>의 순서는 양수나 음수 모두 설정할 수 있으며</a:t>
            </a:r>
            <a:r>
              <a:rPr lang="en-US" altLang="ko-KR" sz="1200">
                <a:solidFill>
                  <a:schemeClr val="tx1"/>
                </a:solidFill>
              </a:rPr>
              <a:t>, </a:t>
            </a:r>
            <a:r>
              <a:rPr lang="ko-KR" altLang="en-US" sz="1200">
                <a:solidFill>
                  <a:schemeClr val="tx1"/>
                </a:solidFill>
              </a:rPr>
              <a:t>크기가 클수록 앞쪽에 위치하고 작을수록 뒤쪽에 위치하게 됩니다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165</a:t>
            </a:fld>
            <a:endParaRPr lang="ko-KR" altLang="en-US" dirty="0"/>
          </a:p>
        </p:txBody>
      </p:sp>
    </p:spTree>
    <p:extLst>
      <p:ext uri="{BB962C8B-B14F-4D97-AF65-F5344CB8AC3E}">
        <p14:creationId xmlns:p14="http://schemas.microsoft.com/office/powerpoint/2010/main" val="256216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float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Float&lt;/title&gt;</a:t>
            </a:r>
          </a:p>
          <a:p>
            <a:r>
              <a:rPr lang="en-US" altLang="ko-KR" sz="1100" dirty="0">
                <a:solidFill>
                  <a:schemeClr val="tx1"/>
                </a:solidFill>
              </a:rPr>
              <a:t>	&lt;style&gt;</a:t>
            </a:r>
          </a:p>
          <a:p>
            <a:r>
              <a:rPr lang="en-US" altLang="ko-KR" sz="1100" dirty="0">
                <a:solidFill>
                  <a:schemeClr val="tx1"/>
                </a:solidFill>
              </a:rPr>
              <a:t>		</a:t>
            </a:r>
            <a:r>
              <a:rPr lang="en-US" altLang="ko-KR" sz="1100" dirty="0" err="1">
                <a:solidFill>
                  <a:schemeClr val="tx1"/>
                </a:solidFill>
              </a:rPr>
              <a:t>img</a:t>
            </a:r>
            <a:r>
              <a:rPr lang="en-US" altLang="ko-KR" sz="1100" dirty="0">
                <a:solidFill>
                  <a:schemeClr val="tx1"/>
                </a:solidFill>
              </a:rPr>
              <a:t> {</a:t>
            </a:r>
          </a:p>
          <a:p>
            <a:r>
              <a:rPr lang="en-US" altLang="ko-KR" sz="1100" dirty="0">
                <a:solidFill>
                  <a:schemeClr val="tx1"/>
                </a:solidFill>
              </a:rPr>
              <a:t>			float: left;</a:t>
            </a:r>
          </a:p>
          <a:p>
            <a:r>
              <a:rPr lang="en-US" altLang="ko-KR" sz="1100" dirty="0">
                <a:solidFill>
                  <a:schemeClr val="tx1"/>
                </a:solidFill>
              </a:rPr>
              <a:t>			margin-right: 20px;</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&lt;h1&gt;float </a:t>
            </a:r>
            <a:r>
              <a:rPr lang="ko-KR" altLang="en-US" sz="1100" dirty="0">
                <a:solidFill>
                  <a:schemeClr val="tx1"/>
                </a:solidFill>
              </a:rPr>
              <a:t>속성을 이용한 위치 설정</a:t>
            </a:r>
            <a:r>
              <a:rPr lang="en-US" altLang="ko-KR" sz="1100" dirty="0">
                <a:solidFill>
                  <a:schemeClr val="tx1"/>
                </a:solidFill>
              </a:rPr>
              <a:t>&lt;/h1&gt;</a:t>
            </a:r>
          </a:p>
          <a:p>
            <a:r>
              <a:rPr lang="en-US" altLang="ko-KR" sz="1100" dirty="0">
                <a:solidFill>
                  <a:schemeClr val="tx1"/>
                </a:solidFill>
              </a:rPr>
              <a:t>	&lt;p&gt;&lt;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="flower.png" alt="flower" width="245" height="185"&gt;</a:t>
            </a:r>
          </a:p>
          <a:p>
            <a:r>
              <a:rPr lang="en-US" altLang="ko-KR" sz="1100" dirty="0">
                <a:solidFill>
                  <a:schemeClr val="tx1"/>
                </a:solidFill>
              </a:rPr>
              <a:t>		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Nam </a:t>
            </a:r>
            <a:r>
              <a:rPr lang="en-US" altLang="ko-KR" sz="1100" dirty="0" err="1">
                <a:solidFill>
                  <a:schemeClr val="tx1"/>
                </a:solidFill>
              </a:rPr>
              <a:t>ornare</a:t>
            </a:r>
            <a:r>
              <a:rPr lang="en-US" altLang="ko-KR" sz="1100" dirty="0">
                <a:solidFill>
                  <a:schemeClr val="tx1"/>
                </a:solidFill>
              </a:rPr>
              <a:t> </a:t>
            </a:r>
            <a:r>
              <a:rPr lang="en-US" altLang="ko-KR" sz="1100" dirty="0" err="1">
                <a:solidFill>
                  <a:schemeClr val="tx1"/>
                </a:solidFill>
              </a:rPr>
              <a:t>sapien</a:t>
            </a:r>
            <a:r>
              <a:rPr lang="en-US" altLang="ko-KR" sz="1100" dirty="0">
                <a:solidFill>
                  <a:schemeClr val="tx1"/>
                </a:solidFill>
              </a:rPr>
              <a:t> </a:t>
            </a:r>
            <a:r>
              <a:rPr lang="en-US" altLang="ko-KR" sz="1100" dirty="0" err="1">
                <a:solidFill>
                  <a:schemeClr val="tx1"/>
                </a:solidFill>
              </a:rPr>
              <a:t>suscipit</a:t>
            </a:r>
            <a:r>
              <a:rPr lang="en-US" altLang="ko-KR" sz="1100" dirty="0">
                <a:solidFill>
                  <a:schemeClr val="tx1"/>
                </a:solidFill>
              </a:rPr>
              <a:t> </a:t>
            </a:r>
            <a:r>
              <a:rPr lang="en-US" altLang="ko-KR" sz="1100" dirty="0" err="1">
                <a:solidFill>
                  <a:schemeClr val="tx1"/>
                </a:solidFill>
              </a:rPr>
              <a:t>tincidunt</a:t>
            </a:r>
            <a:r>
              <a:rPr lang="en-US" altLang="ko-KR" sz="1100" dirty="0">
                <a:solidFill>
                  <a:schemeClr val="tx1"/>
                </a:solidFill>
              </a:rPr>
              <a:t> </a:t>
            </a:r>
            <a:r>
              <a:rPr lang="en-US" altLang="ko-KR" sz="1100" dirty="0" err="1">
                <a:solidFill>
                  <a:schemeClr val="tx1"/>
                </a:solidFill>
              </a:rPr>
              <a:t>ullamcorper</a:t>
            </a:r>
            <a:r>
              <a:rPr lang="en-US" altLang="ko-KR" sz="1100" dirty="0">
                <a:solidFill>
                  <a:schemeClr val="tx1"/>
                </a:solidFill>
              </a:rPr>
              <a:t>. Cras ac </a:t>
            </a:r>
            <a:r>
              <a:rPr lang="en-US" altLang="ko-KR" sz="1100" dirty="0" err="1">
                <a:solidFill>
                  <a:schemeClr val="tx1"/>
                </a:solidFill>
              </a:rPr>
              <a:t>sem</a:t>
            </a:r>
            <a:r>
              <a:rPr lang="en-US" altLang="ko-KR" sz="1100" dirty="0">
                <a:solidFill>
                  <a:schemeClr val="tx1"/>
                </a:solidFill>
              </a:rPr>
              <a:t> sed </a:t>
            </a:r>
            <a:r>
              <a:rPr lang="en-US" altLang="ko-KR" sz="1100" dirty="0" err="1">
                <a:solidFill>
                  <a:schemeClr val="tx1"/>
                </a:solidFill>
              </a:rPr>
              <a:t>mauris</a:t>
            </a:r>
            <a:r>
              <a:rPr lang="en-US" altLang="ko-KR" sz="1100" dirty="0">
                <a:solidFill>
                  <a:schemeClr val="tx1"/>
                </a:solidFill>
              </a:rPr>
              <a:t> maximus </a:t>
            </a:r>
            <a:r>
              <a:rPr lang="en-US" altLang="ko-KR" sz="1100" dirty="0" err="1">
                <a:solidFill>
                  <a:schemeClr val="tx1"/>
                </a:solidFill>
              </a:rPr>
              <a:t>rhoncus</a:t>
            </a:r>
            <a:r>
              <a:rPr lang="en-US" altLang="ko-KR" sz="1100" dirty="0">
                <a:solidFill>
                  <a:schemeClr val="tx1"/>
                </a:solidFill>
              </a:rPr>
              <a:t> vel in </a:t>
            </a:r>
            <a:r>
              <a:rPr lang="en-US" altLang="ko-KR" sz="1100" dirty="0" err="1">
                <a:solidFill>
                  <a:schemeClr val="tx1"/>
                </a:solidFill>
              </a:rPr>
              <a:t>metus</a:t>
            </a:r>
            <a:r>
              <a:rPr lang="en-US" altLang="ko-KR" sz="1100" dirty="0">
                <a:solidFill>
                  <a:schemeClr val="tx1"/>
                </a:solidFill>
              </a:rPr>
              <a:t>. Nam pharetra </a:t>
            </a:r>
            <a:r>
              <a:rPr lang="en-US" altLang="ko-KR" sz="1100" dirty="0" err="1">
                <a:solidFill>
                  <a:schemeClr val="tx1"/>
                </a:solidFill>
              </a:rPr>
              <a:t>arcu</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dolor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eget</a:t>
            </a:r>
            <a:r>
              <a:rPr lang="en-US" altLang="ko-KR" sz="1100" dirty="0">
                <a:solidFill>
                  <a:schemeClr val="tx1"/>
                </a:solidFill>
              </a:rPr>
              <a:t> </a:t>
            </a:r>
            <a:r>
              <a:rPr lang="en-US" altLang="ko-KR" sz="1100" dirty="0" err="1">
                <a:solidFill>
                  <a:schemeClr val="tx1"/>
                </a:solidFill>
              </a:rPr>
              <a:t>scelerisque</a:t>
            </a:r>
            <a:r>
              <a:rPr lang="en-US" altLang="ko-KR" sz="1100" dirty="0">
                <a:solidFill>
                  <a:schemeClr val="tx1"/>
                </a:solidFill>
              </a:rPr>
              <a:t> libero </a:t>
            </a:r>
            <a:r>
              <a:rPr lang="en-US" altLang="ko-KR" sz="1100" dirty="0" err="1">
                <a:solidFill>
                  <a:schemeClr val="tx1"/>
                </a:solidFill>
              </a:rPr>
              <a:t>finibus</a:t>
            </a:r>
            <a:r>
              <a:rPr lang="en-US" altLang="ko-KR" sz="1100" dirty="0">
                <a:solidFill>
                  <a:schemeClr val="tx1"/>
                </a:solidFill>
              </a:rPr>
              <a:t>. </a:t>
            </a:r>
            <a:r>
              <a:rPr lang="en-US" altLang="ko-KR" sz="1100" dirty="0" err="1">
                <a:solidFill>
                  <a:schemeClr val="tx1"/>
                </a:solidFill>
              </a:rPr>
              <a:t>Phasellus</a:t>
            </a:r>
            <a:r>
              <a:rPr lang="en-US" altLang="ko-KR" sz="1100" dirty="0">
                <a:solidFill>
                  <a:schemeClr val="tx1"/>
                </a:solidFill>
              </a:rPr>
              <a:t> </a:t>
            </a:r>
            <a:r>
              <a:rPr lang="en-US" altLang="ko-KR" sz="1100" dirty="0" err="1">
                <a:solidFill>
                  <a:schemeClr val="tx1"/>
                </a:solidFill>
              </a:rPr>
              <a:t>quis</a:t>
            </a:r>
            <a:r>
              <a:rPr lang="en-US" altLang="ko-KR" sz="1100" dirty="0">
                <a:solidFill>
                  <a:schemeClr val="tx1"/>
                </a:solidFill>
              </a:rPr>
              <a:t> </a:t>
            </a:r>
            <a:r>
              <a:rPr lang="en-US" altLang="ko-KR" sz="1100" dirty="0" err="1">
                <a:solidFill>
                  <a:schemeClr val="tx1"/>
                </a:solidFill>
              </a:rPr>
              <a:t>vulputate</a:t>
            </a:r>
            <a:r>
              <a:rPr lang="en-US" altLang="ko-KR" sz="1100" dirty="0">
                <a:solidFill>
                  <a:schemeClr val="tx1"/>
                </a:solidFill>
              </a:rPr>
              <a:t> ante. </a:t>
            </a:r>
            <a:r>
              <a:rPr lang="en-US" altLang="ko-KR" sz="1100" dirty="0" err="1">
                <a:solidFill>
                  <a:schemeClr val="tx1"/>
                </a:solidFill>
              </a:rPr>
              <a:t>Fusce</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viverra</a:t>
            </a:r>
            <a:r>
              <a:rPr lang="en-US" altLang="ko-KR" sz="1100" dirty="0">
                <a:solidFill>
                  <a:schemeClr val="tx1"/>
                </a:solidFill>
              </a:rPr>
              <a:t> </a:t>
            </a:r>
            <a:r>
              <a:rPr lang="en-US" altLang="ko-KR" sz="1100" dirty="0" err="1">
                <a:solidFill>
                  <a:schemeClr val="tx1"/>
                </a:solidFill>
              </a:rPr>
              <a:t>justo</a:t>
            </a:r>
            <a:r>
              <a:rPr lang="en-US" altLang="ko-KR" sz="1100" dirty="0">
                <a:solidFill>
                  <a:schemeClr val="tx1"/>
                </a:solidFill>
              </a:rPr>
              <a:t>. </a:t>
            </a:r>
            <a:r>
              <a:rPr lang="en-US" altLang="ko-KR" sz="1100" dirty="0" err="1">
                <a:solidFill>
                  <a:schemeClr val="tx1"/>
                </a:solidFill>
              </a:rPr>
              <a:t>Donec</a:t>
            </a:r>
            <a:r>
              <a:rPr lang="en-US" altLang="ko-KR" sz="1100" dirty="0">
                <a:solidFill>
                  <a:schemeClr val="tx1"/>
                </a:solidFill>
              </a:rPr>
              <a:t> id </a:t>
            </a:r>
            <a:r>
              <a:rPr lang="en-US" altLang="ko-KR" sz="1100" dirty="0" err="1">
                <a:solidFill>
                  <a:schemeClr val="tx1"/>
                </a:solidFill>
              </a:rPr>
              <a:t>elementum</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Nam id </a:t>
            </a:r>
            <a:r>
              <a:rPr lang="en-US" altLang="ko-KR" sz="1100" dirty="0" err="1">
                <a:solidFill>
                  <a:schemeClr val="tx1"/>
                </a:solidFill>
              </a:rPr>
              <a:t>porttitor</a:t>
            </a:r>
            <a:r>
              <a:rPr lang="en-US" altLang="ko-KR" sz="1100" dirty="0">
                <a:solidFill>
                  <a:schemeClr val="tx1"/>
                </a:solidFill>
              </a:rPr>
              <a:t> </a:t>
            </a:r>
            <a:r>
              <a:rPr lang="en-US" altLang="ko-KR" sz="1100" dirty="0" err="1">
                <a:solidFill>
                  <a:schemeClr val="tx1"/>
                </a:solidFill>
              </a:rPr>
              <a:t>nisl</a:t>
            </a:r>
            <a:r>
              <a:rPr lang="en-US" altLang="ko-KR" sz="1100" dirty="0">
                <a:solidFill>
                  <a:schemeClr val="tx1"/>
                </a:solidFill>
              </a:rPr>
              <a:t>, et </a:t>
            </a:r>
            <a:r>
              <a:rPr lang="en-US" altLang="ko-KR" sz="1100" dirty="0" err="1">
                <a:solidFill>
                  <a:schemeClr val="tx1"/>
                </a:solidFill>
              </a:rPr>
              <a:t>suscipit</a:t>
            </a:r>
            <a:r>
              <a:rPr lang="en-US" altLang="ko-KR" sz="1100" dirty="0">
                <a:solidFill>
                  <a:schemeClr val="tx1"/>
                </a:solidFill>
              </a:rPr>
              <a:t> </a:t>
            </a:r>
            <a:r>
              <a:rPr lang="en-US" altLang="ko-KR" sz="1100" dirty="0" err="1">
                <a:solidFill>
                  <a:schemeClr val="tx1"/>
                </a:solidFill>
              </a:rPr>
              <a:t>nunc</a:t>
            </a:r>
            <a:r>
              <a:rPr lang="en-US" altLang="ko-KR" sz="1100" dirty="0">
                <a:solidFill>
                  <a:schemeClr val="tx1"/>
                </a:solidFill>
              </a:rPr>
              <a:t>. Vestibulum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volutpat</a:t>
            </a:r>
            <a:r>
              <a:rPr lang="en-US" altLang="ko-KR" sz="1100" dirty="0">
                <a:solidFill>
                  <a:schemeClr val="tx1"/>
                </a:solidFill>
              </a:rPr>
              <a:t> </a:t>
            </a:r>
            <a:r>
              <a:rPr lang="en-US" altLang="ko-KR" sz="1100" dirty="0" err="1">
                <a:solidFill>
                  <a:schemeClr val="tx1"/>
                </a:solidFill>
              </a:rPr>
              <a:t>quam</a:t>
            </a:r>
            <a:r>
              <a:rPr lang="en-US" altLang="ko-KR" sz="1100" dirty="0">
                <a:solidFill>
                  <a:schemeClr val="tx1"/>
                </a:solidFill>
              </a:rPr>
              <a:t>. Cum sociis </a:t>
            </a:r>
            <a:r>
              <a:rPr lang="en-US" altLang="ko-KR" sz="1100" dirty="0" err="1">
                <a:solidFill>
                  <a:schemeClr val="tx1"/>
                </a:solidFill>
              </a:rPr>
              <a:t>natoque</a:t>
            </a:r>
            <a:r>
              <a:rPr lang="en-US" altLang="ko-KR" sz="1100" dirty="0">
                <a:solidFill>
                  <a:schemeClr val="tx1"/>
                </a:solidFill>
              </a:rPr>
              <a:t> </a:t>
            </a:r>
            <a:r>
              <a:rPr lang="en-US" altLang="ko-KR" sz="1100" dirty="0" err="1">
                <a:solidFill>
                  <a:schemeClr val="tx1"/>
                </a:solidFill>
              </a:rPr>
              <a:t>penatibus</a:t>
            </a:r>
            <a:r>
              <a:rPr lang="en-US" altLang="ko-KR" sz="1100" dirty="0">
                <a:solidFill>
                  <a:schemeClr val="tx1"/>
                </a:solidFill>
              </a:rPr>
              <a:t> et </a:t>
            </a:r>
            <a:r>
              <a:rPr lang="en-US" altLang="ko-KR" sz="1100" dirty="0" err="1">
                <a:solidFill>
                  <a:schemeClr val="tx1"/>
                </a:solidFill>
              </a:rPr>
              <a:t>magnis</a:t>
            </a:r>
            <a:r>
              <a:rPr lang="en-US" altLang="ko-KR" sz="1100" dirty="0">
                <a:solidFill>
                  <a:schemeClr val="tx1"/>
                </a:solidFill>
              </a:rPr>
              <a:t> dis parturient </a:t>
            </a:r>
            <a:r>
              <a:rPr lang="en-US" altLang="ko-KR" sz="1100" dirty="0" err="1">
                <a:solidFill>
                  <a:schemeClr val="tx1"/>
                </a:solidFill>
              </a:rPr>
              <a:t>montes</a:t>
            </a:r>
            <a:r>
              <a:rPr lang="en-US" altLang="ko-KR" sz="1100" dirty="0">
                <a:solidFill>
                  <a:schemeClr val="tx1"/>
                </a:solidFill>
              </a:rPr>
              <a:t>, </a:t>
            </a:r>
            <a:r>
              <a:rPr lang="en-US" altLang="ko-KR" sz="1100" dirty="0" err="1">
                <a:solidFill>
                  <a:schemeClr val="tx1"/>
                </a:solidFill>
              </a:rPr>
              <a:t>nascetur</a:t>
            </a:r>
            <a:r>
              <a:rPr lang="en-US" altLang="ko-KR" sz="1100" dirty="0">
                <a:solidFill>
                  <a:schemeClr val="tx1"/>
                </a:solidFill>
              </a:rPr>
              <a:t> </a:t>
            </a:r>
            <a:r>
              <a:rPr lang="en-US" altLang="ko-KR" sz="1100" dirty="0" err="1">
                <a:solidFill>
                  <a:schemeClr val="tx1"/>
                </a:solidFill>
              </a:rPr>
              <a:t>ridiculus</a:t>
            </a:r>
            <a:r>
              <a:rPr lang="en-US" altLang="ko-KR" sz="1100" dirty="0">
                <a:solidFill>
                  <a:schemeClr val="tx1"/>
                </a:solidFill>
              </a:rPr>
              <a:t> mus. Duis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a:t>
            </a:r>
            <a:r>
              <a:rPr lang="en-US" altLang="ko-KR" sz="1100" dirty="0" err="1">
                <a:solidFill>
                  <a:schemeClr val="tx1"/>
                </a:solidFill>
              </a:rPr>
              <a:t>eu</a:t>
            </a:r>
            <a:r>
              <a:rPr lang="en-US" altLang="ko-KR" sz="1100" dirty="0">
                <a:solidFill>
                  <a:schemeClr val="tx1"/>
                </a:solidFill>
              </a:rPr>
              <a:t> </a:t>
            </a:r>
            <a:r>
              <a:rPr lang="en-US" altLang="ko-KR" sz="1100" dirty="0" err="1">
                <a:solidFill>
                  <a:schemeClr val="tx1"/>
                </a:solidFill>
              </a:rPr>
              <a:t>facilisis</a:t>
            </a:r>
            <a:r>
              <a:rPr lang="en-US" altLang="ko-KR" sz="1100" dirty="0">
                <a:solidFill>
                  <a:schemeClr val="tx1"/>
                </a:solidFill>
              </a:rPr>
              <a:t> </a:t>
            </a:r>
            <a:r>
              <a:rPr lang="en-US" altLang="ko-KR" sz="1100" dirty="0" err="1">
                <a:solidFill>
                  <a:schemeClr val="tx1"/>
                </a:solidFill>
              </a:rPr>
              <a:t>ultricies</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Nulla</a:t>
            </a:r>
            <a:r>
              <a:rPr lang="en-US" altLang="ko-KR" sz="1100" dirty="0">
                <a:solidFill>
                  <a:schemeClr val="tx1"/>
                </a:solidFill>
              </a:rPr>
              <a:t> et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malesuada</a:t>
            </a:r>
            <a:r>
              <a:rPr lang="en-US" altLang="ko-KR" sz="1100" dirty="0">
                <a:solidFill>
                  <a:schemeClr val="tx1"/>
                </a:solidFill>
              </a:rPr>
              <a:t> </a:t>
            </a:r>
            <a:r>
              <a:rPr lang="en-US" altLang="ko-KR" sz="1100" dirty="0" err="1">
                <a:solidFill>
                  <a:schemeClr val="tx1"/>
                </a:solidFill>
              </a:rPr>
              <a:t>massa</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dictum </a:t>
            </a:r>
            <a:r>
              <a:rPr lang="en-US" altLang="ko-KR" sz="1100" dirty="0" err="1">
                <a:solidFill>
                  <a:schemeClr val="tx1"/>
                </a:solidFill>
              </a:rPr>
              <a:t>quam</a:t>
            </a:r>
            <a:r>
              <a:rPr lang="en-US" altLang="ko-KR" sz="1100" dirty="0">
                <a:solidFill>
                  <a:schemeClr val="tx1"/>
                </a:solidFill>
              </a:rPr>
              <a:t>. Duis </a:t>
            </a:r>
            <a:r>
              <a:rPr lang="en-US" altLang="ko-KR" sz="1100" dirty="0" err="1">
                <a:solidFill>
                  <a:schemeClr val="tx1"/>
                </a:solidFill>
              </a:rPr>
              <a:t>eu</a:t>
            </a:r>
            <a:r>
              <a:rPr lang="en-US" altLang="ko-KR" sz="1100" dirty="0">
                <a:solidFill>
                  <a:schemeClr val="tx1"/>
                </a:solidFill>
              </a:rPr>
              <a:t> </a:t>
            </a:r>
            <a:r>
              <a:rPr lang="en-US" altLang="ko-KR" sz="1100" dirty="0" err="1">
                <a:solidFill>
                  <a:schemeClr val="tx1"/>
                </a:solidFill>
              </a:rPr>
              <a:t>turpis</a:t>
            </a:r>
            <a:r>
              <a:rPr lang="en-US" altLang="ko-KR" sz="1100" dirty="0">
                <a:solidFill>
                  <a:schemeClr val="tx1"/>
                </a:solidFill>
              </a:rPr>
              <a:t> non </a:t>
            </a:r>
            <a:r>
              <a:rPr lang="en-US" altLang="ko-KR" sz="1100" dirty="0" err="1">
                <a:solidFill>
                  <a:schemeClr val="tx1"/>
                </a:solidFill>
              </a:rPr>
              <a:t>sapien</a:t>
            </a:r>
            <a:r>
              <a:rPr lang="en-US" altLang="ko-KR" sz="1100" dirty="0">
                <a:solidFill>
                  <a:schemeClr val="tx1"/>
                </a:solidFill>
              </a:rPr>
              <a:t> </a:t>
            </a:r>
            <a:r>
              <a:rPr lang="en-US" altLang="ko-KR" sz="1100" dirty="0" err="1">
                <a:solidFill>
                  <a:schemeClr val="tx1"/>
                </a:solidFill>
              </a:rPr>
              <a:t>molestie</a:t>
            </a:r>
            <a:r>
              <a:rPr lang="en-US" altLang="ko-KR" sz="1100" dirty="0">
                <a:solidFill>
                  <a:schemeClr val="tx1"/>
                </a:solidFill>
              </a:rPr>
              <a:t> </a:t>
            </a:r>
            <a:r>
              <a:rPr lang="en-US" altLang="ko-KR" sz="1100" dirty="0" err="1">
                <a:solidFill>
                  <a:schemeClr val="tx1"/>
                </a:solidFill>
              </a:rPr>
              <a:t>luctus</a:t>
            </a:r>
            <a:r>
              <a:rPr lang="en-US" altLang="ko-KR" sz="1100" dirty="0">
                <a:solidFill>
                  <a:schemeClr val="tx1"/>
                </a:solidFill>
              </a:rPr>
              <a:t> </a:t>
            </a:r>
            <a:r>
              <a:rPr lang="en-US" altLang="ko-KR" sz="1100" dirty="0" err="1">
                <a:solidFill>
                  <a:schemeClr val="tx1"/>
                </a:solidFill>
              </a:rPr>
              <a:t>nec</a:t>
            </a:r>
            <a:r>
              <a:rPr lang="en-US" altLang="ko-KR" sz="1100" dirty="0">
                <a:solidFill>
                  <a:schemeClr val="tx1"/>
                </a:solidFill>
              </a:rPr>
              <a:t> a </a:t>
            </a:r>
            <a:r>
              <a:rPr lang="en-US" altLang="ko-KR" sz="1100" dirty="0" err="1">
                <a:solidFill>
                  <a:schemeClr val="tx1"/>
                </a:solidFill>
              </a:rPr>
              <a:t>tortor</a:t>
            </a:r>
            <a:r>
              <a:rPr lang="en-US" altLang="ko-KR" sz="1100" dirty="0">
                <a:solidFill>
                  <a:schemeClr val="tx1"/>
                </a:solidFill>
              </a:rPr>
              <a:t>. Nunc non </a:t>
            </a:r>
            <a:r>
              <a:rPr lang="en-US" altLang="ko-KR" sz="1100" dirty="0" err="1">
                <a:solidFill>
                  <a:schemeClr val="tx1"/>
                </a:solidFill>
              </a:rPr>
              <a:t>est</a:t>
            </a:r>
            <a:r>
              <a:rPr lang="en-US" altLang="ko-KR" sz="1100" dirty="0">
                <a:solidFill>
                  <a:schemeClr val="tx1"/>
                </a:solidFill>
              </a:rPr>
              <a:t> </a:t>
            </a:r>
            <a:r>
              <a:rPr lang="en-US" altLang="ko-KR" sz="1100" dirty="0" err="1">
                <a:solidFill>
                  <a:schemeClr val="tx1"/>
                </a:solidFill>
              </a:rPr>
              <a:t>eget</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suscipit</a:t>
            </a:r>
            <a:r>
              <a:rPr lang="en-US" altLang="ko-KR" sz="1100" dirty="0">
                <a:solidFill>
                  <a:schemeClr val="tx1"/>
                </a:solidFill>
              </a:rPr>
              <a:t> </a:t>
            </a:r>
            <a:r>
              <a:rPr lang="en-US" altLang="ko-KR" sz="1100" dirty="0" err="1">
                <a:solidFill>
                  <a:schemeClr val="tx1"/>
                </a:solidFill>
              </a:rPr>
              <a:t>interdum</a:t>
            </a:r>
            <a:r>
              <a:rPr lang="en-US" altLang="ko-KR" sz="1100" dirty="0">
                <a:solidFill>
                  <a:schemeClr val="tx1"/>
                </a:solidFill>
              </a:rPr>
              <a:t>. Maecenas </a:t>
            </a:r>
            <a:r>
              <a:rPr lang="en-US" altLang="ko-KR" sz="1100" dirty="0" err="1">
                <a:solidFill>
                  <a:schemeClr val="tx1"/>
                </a:solidFill>
              </a:rPr>
              <a:t>iaculis</a:t>
            </a:r>
            <a:r>
              <a:rPr lang="en-US" altLang="ko-KR" sz="1100" dirty="0">
                <a:solidFill>
                  <a:schemeClr val="tx1"/>
                </a:solidFill>
              </a:rPr>
              <a:t> </a:t>
            </a:r>
            <a:r>
              <a:rPr lang="en-US" altLang="ko-KR" sz="1100" dirty="0" err="1">
                <a:solidFill>
                  <a:schemeClr val="tx1"/>
                </a:solidFill>
              </a:rPr>
              <a:t>lobortis</a:t>
            </a:r>
            <a:r>
              <a:rPr lang="en-US" altLang="ko-KR" sz="1100" dirty="0">
                <a:solidFill>
                  <a:schemeClr val="tx1"/>
                </a:solidFill>
              </a:rPr>
              <a:t> lorem et </a:t>
            </a:r>
            <a:r>
              <a:rPr lang="en-US" altLang="ko-KR" sz="1100" dirty="0" err="1">
                <a:solidFill>
                  <a:schemeClr val="tx1"/>
                </a:solidFill>
              </a:rPr>
              <a:t>dignissim</a:t>
            </a:r>
            <a:r>
              <a:rPr lang="en-US" altLang="ko-KR" sz="1100" dirty="0">
                <a:solidFill>
                  <a:schemeClr val="tx1"/>
                </a:solidFill>
              </a:rPr>
              <a:t>. </a:t>
            </a:r>
            <a:r>
              <a:rPr lang="en-US" altLang="ko-KR" sz="1100" dirty="0" err="1">
                <a:solidFill>
                  <a:schemeClr val="tx1"/>
                </a:solidFill>
              </a:rPr>
              <a:t>Nullam</a:t>
            </a:r>
            <a:r>
              <a:rPr lang="en-US" altLang="ko-KR" sz="1100" dirty="0">
                <a:solidFill>
                  <a:schemeClr val="tx1"/>
                </a:solidFill>
              </a:rPr>
              <a:t> </a:t>
            </a:r>
            <a:r>
              <a:rPr lang="en-US" altLang="ko-KR" sz="1100" dirty="0" err="1">
                <a:solidFill>
                  <a:schemeClr val="tx1"/>
                </a:solidFill>
              </a:rPr>
              <a:t>dapibus</a:t>
            </a:r>
            <a:r>
              <a:rPr lang="en-US" altLang="ko-KR" sz="1100" dirty="0">
                <a:solidFill>
                  <a:schemeClr val="tx1"/>
                </a:solidFill>
              </a:rPr>
              <a:t>, </a:t>
            </a:r>
            <a:r>
              <a:rPr lang="en-US" altLang="ko-KR" sz="1100" dirty="0" err="1">
                <a:solidFill>
                  <a:schemeClr val="tx1"/>
                </a:solidFill>
              </a:rPr>
              <a:t>arcu</a:t>
            </a:r>
            <a:r>
              <a:rPr lang="en-US" altLang="ko-KR" sz="1100" dirty="0">
                <a:solidFill>
                  <a:schemeClr val="tx1"/>
                </a:solidFill>
              </a:rPr>
              <a:t> vel </a:t>
            </a:r>
            <a:r>
              <a:rPr lang="en-US" altLang="ko-KR" sz="1100" dirty="0" err="1">
                <a:solidFill>
                  <a:schemeClr val="tx1"/>
                </a:solidFill>
              </a:rPr>
              <a:t>malesuada</a:t>
            </a:r>
            <a:r>
              <a:rPr lang="en-US" altLang="ko-KR" sz="1100" dirty="0">
                <a:solidFill>
                  <a:schemeClr val="tx1"/>
                </a:solidFill>
              </a:rPr>
              <a:t> </a:t>
            </a:r>
            <a:r>
              <a:rPr lang="en-US" altLang="ko-KR" sz="1100" dirty="0" err="1">
                <a:solidFill>
                  <a:schemeClr val="tx1"/>
                </a:solidFill>
              </a:rPr>
              <a:t>egestas</a:t>
            </a:r>
            <a:r>
              <a:rPr lang="en-US" altLang="ko-KR" sz="1100" dirty="0">
                <a:solidFill>
                  <a:schemeClr val="tx1"/>
                </a:solidFill>
              </a:rPr>
              <a:t>, nisi mi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tellus</a:t>
            </a:r>
            <a:r>
              <a:rPr lang="en-US" altLang="ko-KR" sz="1100" dirty="0">
                <a:solidFill>
                  <a:schemeClr val="tx1"/>
                </a:solidFill>
              </a:rPr>
              <a:t>, at </a:t>
            </a:r>
            <a:r>
              <a:rPr lang="en-US" altLang="ko-KR" sz="1100" dirty="0" err="1">
                <a:solidFill>
                  <a:schemeClr val="tx1"/>
                </a:solidFill>
              </a:rPr>
              <a:t>rhoncus</a:t>
            </a:r>
            <a:r>
              <a:rPr lang="en-US" altLang="ko-KR" sz="1100" dirty="0">
                <a:solidFill>
                  <a:schemeClr val="tx1"/>
                </a:solidFill>
              </a:rPr>
              <a:t> dolor nisi in </a:t>
            </a:r>
            <a:r>
              <a:rPr lang="en-US" altLang="ko-KR" sz="1100" dirty="0" err="1">
                <a:solidFill>
                  <a:schemeClr val="tx1"/>
                </a:solidFill>
              </a:rPr>
              <a:t>tortor</a:t>
            </a:r>
            <a:r>
              <a:rPr lang="en-US" altLang="ko-KR" sz="1100" dirty="0">
                <a:solidFill>
                  <a:schemeClr val="tx1"/>
                </a:solidFill>
              </a:rPr>
              <a:t>. </a:t>
            </a:r>
            <a:r>
              <a:rPr lang="en-US" altLang="ko-KR" sz="1100" dirty="0" err="1">
                <a:solidFill>
                  <a:schemeClr val="tx1"/>
                </a:solidFill>
              </a:rPr>
              <a:t>Donec</a:t>
            </a:r>
            <a:r>
              <a:rPr lang="en-US" altLang="ko-KR" sz="1100" dirty="0">
                <a:solidFill>
                  <a:schemeClr val="tx1"/>
                </a:solidFill>
              </a:rPr>
              <a:t> at </a:t>
            </a:r>
            <a:r>
              <a:rPr lang="en-US" altLang="ko-KR" sz="1100" dirty="0" err="1">
                <a:solidFill>
                  <a:schemeClr val="tx1"/>
                </a:solidFill>
              </a:rPr>
              <a:t>aliquam</a:t>
            </a:r>
            <a:r>
              <a:rPr lang="en-US" altLang="ko-KR" sz="1100" dirty="0">
                <a:solidFill>
                  <a:schemeClr val="tx1"/>
                </a:solidFill>
              </a:rPr>
              <a:t> </a:t>
            </a:r>
            <a:r>
              <a:rPr lang="en-US" altLang="ko-KR" sz="1100" dirty="0" err="1">
                <a:solidFill>
                  <a:schemeClr val="tx1"/>
                </a:solidFill>
              </a:rPr>
              <a:t>lectus</a:t>
            </a:r>
            <a:r>
              <a:rPr lang="en-US" altLang="ko-KR" sz="1100" dirty="0">
                <a:solidFill>
                  <a:schemeClr val="tx1"/>
                </a:solidFill>
              </a:rPr>
              <a:t>, ac </a:t>
            </a:r>
            <a:r>
              <a:rPr lang="en-US" altLang="ko-KR" sz="1100" dirty="0" err="1">
                <a:solidFill>
                  <a:schemeClr val="tx1"/>
                </a:solidFill>
              </a:rPr>
              <a:t>egestas</a:t>
            </a:r>
            <a:r>
              <a:rPr lang="en-US" altLang="ko-KR" sz="1100" dirty="0">
                <a:solidFill>
                  <a:schemeClr val="tx1"/>
                </a:solidFill>
              </a:rPr>
              <a:t> </a:t>
            </a:r>
            <a:r>
              <a:rPr lang="en-US" altLang="ko-KR" sz="1100" dirty="0" err="1">
                <a:solidFill>
                  <a:schemeClr val="tx1"/>
                </a:solidFill>
              </a:rPr>
              <a:t>odio</a:t>
            </a:r>
            <a:r>
              <a:rPr lang="en-US" altLang="ko-KR" sz="1100" dirty="0">
                <a:solidFill>
                  <a:schemeClr val="tx1"/>
                </a:solidFill>
              </a:rPr>
              <a:t>. </a:t>
            </a:r>
            <a:r>
              <a:rPr lang="en-US" altLang="ko-KR" sz="1100" dirty="0" err="1">
                <a:solidFill>
                  <a:schemeClr val="tx1"/>
                </a:solidFill>
              </a:rPr>
              <a:t>Proin</a:t>
            </a:r>
            <a:r>
              <a:rPr lang="en-US" altLang="ko-KR" sz="1100" dirty="0">
                <a:solidFill>
                  <a:schemeClr val="tx1"/>
                </a:solidFill>
              </a:rPr>
              <a:t> convallis </a:t>
            </a:r>
            <a:r>
              <a:rPr lang="en-US" altLang="ko-KR" sz="1100" dirty="0" err="1">
                <a:solidFill>
                  <a:schemeClr val="tx1"/>
                </a:solidFill>
              </a:rPr>
              <a:t>sapien</a:t>
            </a:r>
            <a:r>
              <a:rPr lang="en-US" altLang="ko-KR" sz="1100" dirty="0">
                <a:solidFill>
                  <a:schemeClr val="tx1"/>
                </a:solidFill>
              </a:rPr>
              <a:t> id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egestas</a:t>
            </a:r>
            <a:r>
              <a:rPr lang="en-US" altLang="ko-KR" sz="1100" dirty="0">
                <a:solidFill>
                  <a:schemeClr val="tx1"/>
                </a:solidFill>
              </a:rPr>
              <a:t>. Sed at </a:t>
            </a:r>
            <a:r>
              <a:rPr lang="en-US" altLang="ko-KR" sz="1100" dirty="0" err="1">
                <a:solidFill>
                  <a:schemeClr val="tx1"/>
                </a:solidFill>
              </a:rPr>
              <a:t>varius</a:t>
            </a:r>
            <a:r>
              <a:rPr lang="en-US" altLang="ko-KR" sz="1100" dirty="0">
                <a:solidFill>
                  <a:schemeClr val="tx1"/>
                </a:solidFill>
              </a:rPr>
              <a:t> libero, </a:t>
            </a:r>
            <a:r>
              <a:rPr lang="en-US" altLang="ko-KR" sz="1100" dirty="0" err="1">
                <a:solidFill>
                  <a:schemeClr val="tx1"/>
                </a:solidFill>
              </a:rPr>
              <a:t>ut</a:t>
            </a:r>
            <a:r>
              <a:rPr lang="en-US" altLang="ko-KR" sz="1100" dirty="0">
                <a:solidFill>
                  <a:schemeClr val="tx1"/>
                </a:solidFill>
              </a:rPr>
              <a:t> </a:t>
            </a:r>
            <a:r>
              <a:rPr lang="en-US" altLang="ko-KR" sz="1100" dirty="0" err="1">
                <a:solidFill>
                  <a:schemeClr val="tx1"/>
                </a:solidFill>
              </a:rPr>
              <a:t>ultricies</a:t>
            </a:r>
            <a:r>
              <a:rPr lang="en-US" altLang="ko-KR" sz="1100" dirty="0">
                <a:solidFill>
                  <a:schemeClr val="tx1"/>
                </a:solidFill>
              </a:rPr>
              <a:t> </a:t>
            </a:r>
            <a:r>
              <a:rPr lang="en-US" altLang="ko-KR" sz="1100" dirty="0" err="1">
                <a:solidFill>
                  <a:schemeClr val="tx1"/>
                </a:solidFill>
              </a:rPr>
              <a:t>eros</a:t>
            </a:r>
            <a:r>
              <a:rPr lang="en-US" altLang="ko-KR" sz="1100" dirty="0">
                <a:solidFill>
                  <a:schemeClr val="tx1"/>
                </a:solidFill>
              </a:rPr>
              <a:t>. </a:t>
            </a:r>
            <a:r>
              <a:rPr lang="en-US" altLang="ko-KR" sz="1100" dirty="0" err="1">
                <a:solidFill>
                  <a:schemeClr val="tx1"/>
                </a:solidFill>
              </a:rPr>
              <a:t>Suspendisse</a:t>
            </a:r>
            <a:r>
              <a:rPr lang="en-US" altLang="ko-KR" sz="1100" dirty="0">
                <a:solidFill>
                  <a:schemeClr val="tx1"/>
                </a:solidFill>
              </a:rPr>
              <a:t> </a:t>
            </a:r>
            <a:r>
              <a:rPr lang="en-US" altLang="ko-KR" sz="1100" dirty="0" err="1">
                <a:solidFill>
                  <a:schemeClr val="tx1"/>
                </a:solidFill>
              </a:rPr>
              <a:t>potenti</a:t>
            </a:r>
            <a:r>
              <a:rPr lang="en-US" altLang="ko-KR" sz="1100" dirty="0">
                <a:solidFill>
                  <a:schemeClr val="tx1"/>
                </a:solidFill>
              </a:rPr>
              <a:t>. </a:t>
            </a:r>
            <a:r>
              <a:rPr lang="en-US" altLang="ko-KR" sz="1100" dirty="0" err="1">
                <a:solidFill>
                  <a:schemeClr val="tx1"/>
                </a:solidFill>
              </a:rPr>
              <a:t>Vivamus</a:t>
            </a:r>
            <a:r>
              <a:rPr lang="en-US" altLang="ko-KR" sz="1100" dirty="0">
                <a:solidFill>
                  <a:schemeClr val="tx1"/>
                </a:solidFill>
              </a:rPr>
              <a:t> non </a:t>
            </a:r>
            <a:r>
              <a:rPr lang="en-US" altLang="ko-KR" sz="1100" dirty="0" err="1">
                <a:solidFill>
                  <a:schemeClr val="tx1"/>
                </a:solidFill>
              </a:rPr>
              <a:t>posuere</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Maecenas </a:t>
            </a:r>
            <a:r>
              <a:rPr lang="en-US" altLang="ko-KR" sz="1100" dirty="0" err="1">
                <a:solidFill>
                  <a:schemeClr val="tx1"/>
                </a:solidFill>
              </a:rPr>
              <a:t>luctus</a:t>
            </a:r>
            <a:r>
              <a:rPr lang="en-US" altLang="ko-KR" sz="1100" dirty="0">
                <a:solidFill>
                  <a:schemeClr val="tx1"/>
                </a:solidFill>
              </a:rPr>
              <a:t> </a:t>
            </a:r>
            <a:r>
              <a:rPr lang="en-US" altLang="ko-KR" sz="1100" dirty="0" err="1">
                <a:solidFill>
                  <a:schemeClr val="tx1"/>
                </a:solidFill>
              </a:rPr>
              <a:t>elementum</a:t>
            </a:r>
            <a:r>
              <a:rPr lang="en-US" altLang="ko-KR" sz="1100" dirty="0">
                <a:solidFill>
                  <a:schemeClr val="tx1"/>
                </a:solidFill>
              </a:rPr>
              <a:t> </a:t>
            </a:r>
            <a:r>
              <a:rPr lang="en-US" altLang="ko-KR" sz="1100" dirty="0" err="1">
                <a:solidFill>
                  <a:schemeClr val="tx1"/>
                </a:solidFill>
              </a:rPr>
              <a:t>justo</a:t>
            </a:r>
            <a:r>
              <a:rPr lang="en-US" altLang="ko-KR" sz="1100" dirty="0">
                <a:solidFill>
                  <a:schemeClr val="tx1"/>
                </a:solidFill>
              </a:rPr>
              <a:t>, non </a:t>
            </a:r>
            <a:r>
              <a:rPr lang="en-US" altLang="ko-KR" sz="1100" dirty="0" err="1">
                <a:solidFill>
                  <a:schemeClr val="tx1"/>
                </a:solidFill>
              </a:rPr>
              <a:t>tempor</a:t>
            </a:r>
            <a:r>
              <a:rPr lang="en-US" altLang="ko-KR" sz="1100" dirty="0">
                <a:solidFill>
                  <a:schemeClr val="tx1"/>
                </a:solidFill>
              </a:rPr>
              <a:t> </a:t>
            </a:r>
            <a:r>
              <a:rPr lang="en-US" altLang="ko-KR" sz="1100" dirty="0" err="1">
                <a:solidFill>
                  <a:schemeClr val="tx1"/>
                </a:solidFill>
              </a:rPr>
              <a:t>nisl</a:t>
            </a:r>
            <a:r>
              <a:rPr lang="en-US" altLang="ko-KR" sz="1100" dirty="0">
                <a:solidFill>
                  <a:schemeClr val="tx1"/>
                </a:solidFill>
              </a:rPr>
              <a:t> </a:t>
            </a:r>
            <a:r>
              <a:rPr lang="en-US" altLang="ko-KR" sz="1100" dirty="0" err="1">
                <a:solidFill>
                  <a:schemeClr val="tx1"/>
                </a:solidFill>
              </a:rPr>
              <a:t>blandit</a:t>
            </a:r>
            <a:r>
              <a:rPr lang="en-US" altLang="ko-KR" sz="1100" dirty="0">
                <a:solidFill>
                  <a:schemeClr val="tx1"/>
                </a:solidFill>
              </a:rPr>
              <a:t> id. 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float </a:t>
            </a:r>
            <a:r>
              <a:rPr lang="ko-KR" altLang="en-US" sz="1200" b="1">
                <a:solidFill>
                  <a:schemeClr val="tx1"/>
                </a:solidFill>
              </a:rPr>
              <a:t>속성</a:t>
            </a:r>
          </a:p>
          <a:p>
            <a:r>
              <a:rPr lang="en-US" altLang="ko-KR" sz="1200">
                <a:solidFill>
                  <a:schemeClr val="tx1"/>
                </a:solidFill>
              </a:rPr>
              <a:t>float </a:t>
            </a:r>
            <a:r>
              <a:rPr lang="ko-KR" altLang="en-US" sz="1200">
                <a:solidFill>
                  <a:schemeClr val="tx1"/>
                </a:solidFill>
              </a:rPr>
              <a:t>속성은 해당 </a:t>
            </a:r>
            <a:r>
              <a:rPr lang="en-US" altLang="ko-KR" sz="1200">
                <a:solidFill>
                  <a:schemeClr val="tx1"/>
                </a:solidFill>
              </a:rPr>
              <a:t>HTML </a:t>
            </a:r>
            <a:r>
              <a:rPr lang="ko-KR" altLang="en-US" sz="1200">
                <a:solidFill>
                  <a:schemeClr val="tx1"/>
                </a:solidFill>
              </a:rPr>
              <a:t>요소가 주변의 다른 요소들과 자연스럽게 어울리도록 만들어 줍니다</a:t>
            </a:r>
            <a:r>
              <a:rPr lang="en-US" altLang="ko-KR" sz="1200">
                <a:solidFill>
                  <a:schemeClr val="tx1"/>
                </a:solidFill>
              </a:rPr>
              <a:t>.</a:t>
            </a:r>
          </a:p>
          <a:p>
            <a:r>
              <a:rPr lang="ko-KR" altLang="en-US" sz="1200">
                <a:solidFill>
                  <a:schemeClr val="tx1"/>
                </a:solidFill>
              </a:rPr>
              <a:t>이 속성은 본래 위와 같은 목적으로 만들어졌지만</a:t>
            </a:r>
            <a:r>
              <a:rPr lang="en-US" altLang="ko-KR" sz="1200">
                <a:solidFill>
                  <a:schemeClr val="tx1"/>
                </a:solidFill>
              </a:rPr>
              <a:t>, </a:t>
            </a:r>
            <a:r>
              <a:rPr lang="ko-KR" altLang="en-US" sz="1200">
                <a:solidFill>
                  <a:schemeClr val="tx1"/>
                </a:solidFill>
              </a:rPr>
              <a:t>현재는 웹 페이지의 레이아웃</a:t>
            </a:r>
            <a:r>
              <a:rPr lang="en-US" altLang="ko-KR" sz="1200">
                <a:solidFill>
                  <a:schemeClr val="tx1"/>
                </a:solidFill>
              </a:rPr>
              <a:t>(layout)</a:t>
            </a:r>
            <a:r>
              <a:rPr lang="ko-KR" altLang="en-US" sz="1200">
                <a:solidFill>
                  <a:schemeClr val="tx1"/>
                </a:solidFill>
              </a:rPr>
              <a:t>을 작성할 때 자주 사용됩니다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다음 예제는 이미지와 글자를 함께 출력하는 예제입니다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166</a:t>
            </a:fld>
            <a:endParaRPr lang="ko-KR" altLang="en-US" dirty="0"/>
          </a:p>
        </p:txBody>
      </p:sp>
    </p:spTree>
    <p:extLst>
      <p:ext uri="{BB962C8B-B14F-4D97-AF65-F5344CB8AC3E}">
        <p14:creationId xmlns:p14="http://schemas.microsoft.com/office/powerpoint/2010/main" val="23135685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clear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Float&lt;/title&gt;</a:t>
            </a:r>
          </a:p>
          <a:p>
            <a:r>
              <a:rPr lang="en-US" altLang="ko-KR" sz="1100">
                <a:solidFill>
                  <a:schemeClr val="tx1"/>
                </a:solidFill>
              </a:rPr>
              <a:t>	&lt;style&gt;</a:t>
            </a:r>
          </a:p>
          <a:p>
            <a:r>
              <a:rPr lang="en-US" altLang="ko-KR" sz="1100">
                <a:solidFill>
                  <a:schemeClr val="tx1"/>
                </a:solidFill>
              </a:rPr>
              <a:t>		.left {</a:t>
            </a:r>
          </a:p>
          <a:p>
            <a:r>
              <a:rPr lang="en-US" altLang="ko-KR" sz="1100">
                <a:solidFill>
                  <a:schemeClr val="tx1"/>
                </a:solidFill>
              </a:rPr>
              <a:t>			background-color: #FF8C00;</a:t>
            </a:r>
          </a:p>
          <a:p>
            <a:r>
              <a:rPr lang="en-US" altLang="ko-KR" sz="1100">
                <a:solidFill>
                  <a:schemeClr val="tx1"/>
                </a:solidFill>
              </a:rPr>
              <a:t>			width: 150px;</a:t>
            </a:r>
          </a:p>
          <a:p>
            <a:r>
              <a:rPr lang="en-US" altLang="ko-KR" sz="1100">
                <a:solidFill>
                  <a:schemeClr val="tx1"/>
                </a:solidFill>
              </a:rPr>
              <a:t>			height: 50px; </a:t>
            </a:r>
          </a:p>
          <a:p>
            <a:r>
              <a:rPr lang="en-US" altLang="ko-KR" sz="1100">
                <a:solidFill>
                  <a:schemeClr val="tx1"/>
                </a:solidFill>
              </a:rPr>
              <a:t>			float: left;</a:t>
            </a:r>
          </a:p>
          <a:p>
            <a:r>
              <a:rPr lang="en-US" altLang="ko-KR" sz="1100">
                <a:solidFill>
                  <a:schemeClr val="tx1"/>
                </a:solidFill>
              </a:rPr>
              <a:t>		}</a:t>
            </a:r>
          </a:p>
          <a:p>
            <a:r>
              <a:rPr lang="en-US" altLang="ko-KR" sz="1100">
                <a:solidFill>
                  <a:schemeClr val="tx1"/>
                </a:solidFill>
              </a:rPr>
              <a:t>		.right {</a:t>
            </a:r>
          </a:p>
          <a:p>
            <a:r>
              <a:rPr lang="en-US" altLang="ko-KR" sz="1100">
                <a:solidFill>
                  <a:schemeClr val="tx1"/>
                </a:solidFill>
              </a:rPr>
              <a:t>			background-color: #9932CC;</a:t>
            </a:r>
          </a:p>
          <a:p>
            <a:r>
              <a:rPr lang="en-US" altLang="ko-KR" sz="1100">
                <a:solidFill>
                  <a:schemeClr val="tx1"/>
                </a:solidFill>
              </a:rPr>
              <a:t>			width: 150px;</a:t>
            </a:r>
          </a:p>
          <a:p>
            <a:r>
              <a:rPr lang="en-US" altLang="ko-KR" sz="1100">
                <a:solidFill>
                  <a:schemeClr val="tx1"/>
                </a:solidFill>
              </a:rPr>
              <a:t>			height: 50px; </a:t>
            </a:r>
          </a:p>
          <a:p>
            <a:r>
              <a:rPr lang="en-US" altLang="ko-KR" sz="1100">
                <a:solidFill>
                  <a:schemeClr val="tx1"/>
                </a:solidFill>
              </a:rPr>
              <a:t>			float: right;</a:t>
            </a:r>
          </a:p>
          <a:p>
            <a:r>
              <a:rPr lang="en-US" altLang="ko-KR" sz="1100">
                <a:solidFill>
                  <a:schemeClr val="tx1"/>
                </a:solidFill>
              </a:rPr>
              <a:t>		}</a:t>
            </a:r>
          </a:p>
          <a:p>
            <a:r>
              <a:rPr lang="en-US" altLang="ko-KR" sz="1100">
                <a:solidFill>
                  <a:schemeClr val="tx1"/>
                </a:solidFill>
              </a:rPr>
              <a:t>		p { clear: both;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&lt;h1&gt;clear </a:t>
            </a:r>
            <a:r>
              <a:rPr lang="ko-KR" altLang="en-US" sz="1100">
                <a:solidFill>
                  <a:schemeClr val="tx1"/>
                </a:solidFill>
              </a:rPr>
              <a:t>속성을 이용한 위치 조정</a:t>
            </a:r>
            <a:r>
              <a:rPr lang="en-US" altLang="ko-KR" sz="1100">
                <a:solidFill>
                  <a:schemeClr val="tx1"/>
                </a:solidFill>
              </a:rPr>
              <a:t>&lt;/h1&gt;</a:t>
            </a:r>
          </a:p>
          <a:p>
            <a:r>
              <a:rPr lang="en-US" altLang="ko-KR" sz="1100">
                <a:solidFill>
                  <a:schemeClr val="tx1"/>
                </a:solidFill>
              </a:rPr>
              <a:t>	&lt;div&gt;</a:t>
            </a:r>
          </a:p>
          <a:p>
            <a:r>
              <a:rPr lang="en-US" altLang="ko-KR" sz="1100">
                <a:solidFill>
                  <a:schemeClr val="tx1"/>
                </a:solidFill>
              </a:rPr>
              <a:t>		&lt;div class="left"&gt;</a:t>
            </a:r>
            <a:r>
              <a:rPr lang="ko-KR" altLang="en-US" sz="1100">
                <a:solidFill>
                  <a:schemeClr val="tx1"/>
                </a:solidFill>
              </a:rPr>
              <a:t>왼쪽 끝에 위치하고 싶은 요소</a:t>
            </a:r>
            <a:r>
              <a:rPr lang="en-US" altLang="ko-KR" sz="1100">
                <a:solidFill>
                  <a:schemeClr val="tx1"/>
                </a:solidFill>
              </a:rPr>
              <a:t>&lt;/div&gt;</a:t>
            </a:r>
          </a:p>
          <a:p>
            <a:r>
              <a:rPr lang="en-US" altLang="ko-KR" sz="1100">
                <a:solidFill>
                  <a:schemeClr val="tx1"/>
                </a:solidFill>
              </a:rPr>
              <a:t>		&lt;div class="right"&gt;</a:t>
            </a:r>
            <a:r>
              <a:rPr lang="ko-KR" altLang="en-US" sz="1100">
                <a:solidFill>
                  <a:schemeClr val="tx1"/>
                </a:solidFill>
              </a:rPr>
              <a:t>오른쪽 끝에 위치하고 싶은 요소</a:t>
            </a:r>
            <a:r>
              <a:rPr lang="en-US" altLang="ko-KR" sz="1100">
                <a:solidFill>
                  <a:schemeClr val="tx1"/>
                </a:solidFill>
              </a:rPr>
              <a:t>&lt;/div&gt;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글자를 아래쪽에 제대로 출력하고 싶어요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clear </a:t>
            </a:r>
            <a:r>
              <a:rPr lang="ko-KR" altLang="en-US" sz="1200" b="1" dirty="0">
                <a:solidFill>
                  <a:schemeClr val="tx1"/>
                </a:solidFill>
              </a:rPr>
              <a:t>속성</a:t>
            </a:r>
          </a:p>
          <a:p>
            <a:r>
              <a:rPr lang="en-US" altLang="ko-KR" sz="1200" dirty="0">
                <a:solidFill>
                  <a:schemeClr val="tx1"/>
                </a:solidFill>
              </a:rPr>
              <a:t>clear </a:t>
            </a:r>
            <a:r>
              <a:rPr lang="ko-KR" altLang="en-US" sz="1200" dirty="0">
                <a:solidFill>
                  <a:schemeClr val="tx1"/>
                </a:solidFill>
              </a:rPr>
              <a:t>속성은 </a:t>
            </a:r>
            <a:r>
              <a:rPr lang="en-US" altLang="ko-KR" sz="1200" dirty="0">
                <a:solidFill>
                  <a:schemeClr val="tx1"/>
                </a:solidFill>
              </a:rPr>
              <a:t>float </a:t>
            </a:r>
            <a:r>
              <a:rPr lang="ko-KR" altLang="en-US" sz="1200" dirty="0">
                <a:solidFill>
                  <a:schemeClr val="tx1"/>
                </a:solidFill>
              </a:rPr>
              <a:t>속성이 적용된 이후 나타나는 요소들의 동작을 조절해 줍니다</a:t>
            </a:r>
            <a:r>
              <a:rPr lang="en-US" altLang="ko-KR" sz="1200" dirty="0">
                <a:solidFill>
                  <a:schemeClr val="tx1"/>
                </a:solidFill>
              </a:rPr>
              <a:t>.</a:t>
            </a:r>
          </a:p>
          <a:p>
            <a:r>
              <a:rPr lang="ko-KR" altLang="en-US" sz="1200" dirty="0">
                <a:solidFill>
                  <a:schemeClr val="tx1"/>
                </a:solidFill>
              </a:rPr>
              <a:t>컨테이너 요소에 </a:t>
            </a:r>
            <a:r>
              <a:rPr lang="en-US" altLang="ko-KR" sz="1200" dirty="0">
                <a:solidFill>
                  <a:schemeClr val="tx1"/>
                </a:solidFill>
              </a:rPr>
              <a:t>float </a:t>
            </a:r>
            <a:r>
              <a:rPr lang="ko-KR" altLang="en-US" sz="1200" dirty="0">
                <a:solidFill>
                  <a:schemeClr val="tx1"/>
                </a:solidFill>
              </a:rPr>
              <a:t>속성이 적용되면 그 이후에 등장하는 모든 요소들은 정확한 위치를 설정하기가 매우 힘들어집니다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따라서 </a:t>
            </a:r>
            <a:r>
              <a:rPr lang="en-US" altLang="ko-KR" sz="1200" dirty="0">
                <a:solidFill>
                  <a:schemeClr val="tx1"/>
                </a:solidFill>
              </a:rPr>
              <a:t>float </a:t>
            </a:r>
            <a:r>
              <a:rPr lang="ko-KR" altLang="en-US" sz="1200" dirty="0">
                <a:solidFill>
                  <a:schemeClr val="tx1"/>
                </a:solidFill>
              </a:rPr>
              <a:t>속성을 적용하고자 하는 요소가 모두 등장한 이후에는 </a:t>
            </a:r>
            <a:r>
              <a:rPr lang="en-US" altLang="ko-KR" sz="1200" dirty="0">
                <a:solidFill>
                  <a:schemeClr val="tx1"/>
                </a:solidFill>
              </a:rPr>
              <a:t>clear </a:t>
            </a:r>
            <a:r>
              <a:rPr lang="ko-KR" altLang="en-US" sz="1200" dirty="0">
                <a:solidFill>
                  <a:schemeClr val="tx1"/>
                </a:solidFill>
              </a:rPr>
              <a:t>속성을 사용하여</a:t>
            </a:r>
            <a:r>
              <a:rPr lang="en-US" altLang="ko-KR" sz="1200" dirty="0">
                <a:solidFill>
                  <a:schemeClr val="tx1"/>
                </a:solidFill>
              </a:rPr>
              <a:t>, </a:t>
            </a:r>
            <a:r>
              <a:rPr lang="ko-KR" altLang="en-US" sz="1200" dirty="0">
                <a:solidFill>
                  <a:schemeClr val="tx1"/>
                </a:solidFill>
              </a:rPr>
              <a:t>이후에 등장하는 요소들이 더는 </a:t>
            </a:r>
            <a:r>
              <a:rPr lang="en-US" altLang="ko-KR" sz="1200" dirty="0" err="1">
                <a:solidFill>
                  <a:schemeClr val="tx1"/>
                </a:solidFill>
              </a:rPr>
              <a:t>flaot</a:t>
            </a:r>
            <a:r>
              <a:rPr lang="en-US" altLang="ko-KR" sz="1200" dirty="0">
                <a:solidFill>
                  <a:schemeClr val="tx1"/>
                </a:solidFill>
              </a:rPr>
              <a:t> </a:t>
            </a:r>
            <a:r>
              <a:rPr lang="ko-KR" altLang="en-US" sz="1200" dirty="0">
                <a:solidFill>
                  <a:schemeClr val="tx1"/>
                </a:solidFill>
              </a:rPr>
              <a:t>속성에 영향을 받지 않도록 설정해줘야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167</a:t>
            </a:fld>
            <a:endParaRPr lang="ko-KR" altLang="en-US" dirty="0"/>
          </a:p>
        </p:txBody>
      </p:sp>
    </p:spTree>
    <p:extLst>
      <p:ext uri="{BB962C8B-B14F-4D97-AF65-F5344CB8AC3E}">
        <p14:creationId xmlns:p14="http://schemas.microsoft.com/office/powerpoint/2010/main" val="12813633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overflow</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Float&lt;/title&gt;</a:t>
            </a:r>
          </a:p>
          <a:p>
            <a:r>
              <a:rPr lang="en-US" altLang="ko-KR" sz="1100" dirty="0">
                <a:solidFill>
                  <a:schemeClr val="tx1"/>
                </a:solidFill>
              </a:rPr>
              <a:t>	&lt;style&gt;</a:t>
            </a:r>
          </a:p>
          <a:p>
            <a:r>
              <a:rPr lang="en-US" altLang="ko-KR" sz="1100" dirty="0">
                <a:solidFill>
                  <a:schemeClr val="tx1"/>
                </a:solidFill>
              </a:rPr>
              <a:t>		div {</a:t>
            </a:r>
          </a:p>
          <a:p>
            <a:r>
              <a:rPr lang="en-US" altLang="ko-KR" sz="1100" dirty="0">
                <a:solidFill>
                  <a:schemeClr val="tx1"/>
                </a:solidFill>
              </a:rPr>
              <a:t>			border: 3px solid #73AD21;</a:t>
            </a:r>
          </a:p>
          <a:p>
            <a:r>
              <a:rPr lang="en-US" altLang="ko-KR" sz="1100" dirty="0">
                <a:solidFill>
                  <a:schemeClr val="tx1"/>
                </a:solidFill>
              </a:rPr>
              <a:t>			padding: 5px;</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img</a:t>
            </a:r>
            <a:r>
              <a:rPr lang="en-US" altLang="ko-KR" sz="1100" dirty="0">
                <a:solidFill>
                  <a:schemeClr val="tx1"/>
                </a:solidFill>
              </a:rPr>
              <a:t> { float: left; }</a:t>
            </a:r>
          </a:p>
          <a:p>
            <a:r>
              <a:rPr lang="en-US" altLang="ko-KR" sz="1100" dirty="0">
                <a:solidFill>
                  <a:schemeClr val="tx1"/>
                </a:solidFill>
              </a:rPr>
              <a:t>		#second { clear: left; }</a:t>
            </a:r>
          </a:p>
          <a:p>
            <a:r>
              <a:rPr lang="en-US" altLang="ko-KR" sz="1100" dirty="0">
                <a:solidFill>
                  <a:schemeClr val="tx1"/>
                </a:solidFill>
              </a:rPr>
              <a:t>		.good { overflow: auto;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&lt;h1&gt;overflow </a:t>
            </a:r>
            <a:r>
              <a:rPr lang="ko-KR" altLang="en-US" sz="1100" dirty="0">
                <a:solidFill>
                  <a:schemeClr val="tx1"/>
                </a:solidFill>
              </a:rPr>
              <a:t>속성을 이용한 크기 조정</a:t>
            </a:r>
            <a:r>
              <a:rPr lang="en-US" altLang="ko-KR" sz="1100" dirty="0">
                <a:solidFill>
                  <a:schemeClr val="tx1"/>
                </a:solidFill>
              </a:rPr>
              <a:t>&lt;/h1&gt;</a:t>
            </a:r>
          </a:p>
          <a:p>
            <a:r>
              <a:rPr lang="en-US" altLang="ko-KR" sz="1100" dirty="0">
                <a:solidFill>
                  <a:schemeClr val="tx1"/>
                </a:solidFill>
              </a:rPr>
              <a:t>	&lt;div&gt;</a:t>
            </a:r>
            <a:r>
              <a:rPr lang="ko-KR" altLang="en-US" sz="1100" dirty="0">
                <a:solidFill>
                  <a:schemeClr val="tx1"/>
                </a:solidFill>
              </a:rPr>
              <a:t>이미지와 함께 하고 싶은 내용</a:t>
            </a:r>
          </a:p>
          <a:p>
            <a:r>
              <a:rPr lang="ko-KR" altLang="en-US" sz="1100" dirty="0">
                <a:solidFill>
                  <a:schemeClr val="tx1"/>
                </a:solidFill>
              </a:rPr>
              <a:t>		</a:t>
            </a:r>
            <a:r>
              <a:rPr lang="en-US" altLang="ko-KR" sz="1100" dirty="0">
                <a:solidFill>
                  <a:schemeClr val="tx1"/>
                </a:solidFill>
              </a:rPr>
              <a:t>&lt;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="flower.png" alt="flower" width="245" height="185"&gt;</a:t>
            </a:r>
          </a:p>
          <a:p>
            <a:r>
              <a:rPr lang="en-US" altLang="ko-KR" sz="1100" dirty="0">
                <a:solidFill>
                  <a:schemeClr val="tx1"/>
                </a:solidFill>
              </a:rPr>
              <a:t>	&lt;/div&gt;</a:t>
            </a:r>
          </a:p>
          <a:p>
            <a:r>
              <a:rPr lang="en-US" altLang="ko-KR" sz="1100" dirty="0">
                <a:solidFill>
                  <a:schemeClr val="tx1"/>
                </a:solidFill>
              </a:rPr>
              <a:t>	&lt;p id="second"&gt;&lt;</a:t>
            </a:r>
            <a:r>
              <a:rPr lang="en-US" altLang="ko-KR" sz="1100" dirty="0" err="1">
                <a:solidFill>
                  <a:schemeClr val="tx1"/>
                </a:solidFill>
              </a:rPr>
              <a:t>br</a:t>
            </a:r>
            <a:r>
              <a:rPr lang="en-US" altLang="ko-KR" sz="1100" dirty="0">
                <a:solidFill>
                  <a:schemeClr val="tx1"/>
                </a:solidFill>
              </a:rPr>
              <a:t>&gt;overflow </a:t>
            </a:r>
            <a:r>
              <a:rPr lang="ko-KR" altLang="en-US" sz="1100" dirty="0">
                <a:solidFill>
                  <a:schemeClr val="tx1"/>
                </a:solidFill>
              </a:rPr>
              <a:t>속성값을 </a:t>
            </a:r>
            <a:r>
              <a:rPr lang="en-US" altLang="ko-KR" sz="1100" dirty="0">
                <a:solidFill>
                  <a:schemeClr val="tx1"/>
                </a:solidFill>
              </a:rPr>
              <a:t>auto</a:t>
            </a:r>
            <a:r>
              <a:rPr lang="ko-KR" altLang="en-US" sz="1100" dirty="0">
                <a:solidFill>
                  <a:schemeClr val="tx1"/>
                </a:solidFill>
              </a:rPr>
              <a:t>로 주면 자동으로 컨테이너 요소의 크기도 함께 늘어납니다</a:t>
            </a:r>
            <a:r>
              <a:rPr lang="en-US" altLang="ko-KR" sz="1100" dirty="0">
                <a:solidFill>
                  <a:schemeClr val="tx1"/>
                </a:solidFill>
              </a:rPr>
              <a:t>!&lt;/p&gt;</a:t>
            </a:r>
          </a:p>
          <a:p>
            <a:r>
              <a:rPr lang="en-US" altLang="ko-KR" sz="1100" dirty="0">
                <a:solidFill>
                  <a:schemeClr val="tx1"/>
                </a:solidFill>
              </a:rPr>
              <a:t>	&lt;div class="good"&gt;</a:t>
            </a:r>
            <a:r>
              <a:rPr lang="ko-KR" altLang="en-US" sz="1100" dirty="0">
                <a:solidFill>
                  <a:schemeClr val="tx1"/>
                </a:solidFill>
              </a:rPr>
              <a:t>이미지와 함께 하고 싶은 내용</a:t>
            </a:r>
          </a:p>
          <a:p>
            <a:r>
              <a:rPr lang="ko-KR" altLang="en-US" sz="1100" dirty="0">
                <a:solidFill>
                  <a:schemeClr val="tx1"/>
                </a:solidFill>
              </a:rPr>
              <a:t>		</a:t>
            </a:r>
            <a:r>
              <a:rPr lang="en-US" altLang="ko-KR" sz="1100" dirty="0">
                <a:solidFill>
                  <a:schemeClr val="tx1"/>
                </a:solidFill>
              </a:rPr>
              <a:t>&lt;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="flower.png" alt="flower" width="245" height="185"&gt;</a:t>
            </a:r>
          </a:p>
          <a:p>
            <a:r>
              <a:rPr lang="en-US" altLang="ko-KR" sz="1100" dirty="0">
                <a:solidFill>
                  <a:schemeClr val="tx1"/>
                </a:solidFill>
              </a:rPr>
              <a:t>	&lt;/div&gt;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overflow </a:t>
            </a:r>
            <a:r>
              <a:rPr lang="ko-KR" altLang="en-US" sz="1200" b="1">
                <a:solidFill>
                  <a:schemeClr val="tx1"/>
                </a:solidFill>
              </a:rPr>
              <a:t>속성</a:t>
            </a:r>
          </a:p>
          <a:p>
            <a:r>
              <a:rPr lang="en-US" altLang="ko-KR" sz="1200">
                <a:solidFill>
                  <a:schemeClr val="tx1"/>
                </a:solidFill>
              </a:rPr>
              <a:t>float </a:t>
            </a:r>
            <a:r>
              <a:rPr lang="ko-KR" altLang="en-US" sz="1200">
                <a:solidFill>
                  <a:schemeClr val="tx1"/>
                </a:solidFill>
              </a:rPr>
              <a:t>속성이 적용된 </a:t>
            </a:r>
            <a:r>
              <a:rPr lang="en-US" altLang="ko-KR" sz="1200">
                <a:solidFill>
                  <a:schemeClr val="tx1"/>
                </a:solidFill>
              </a:rPr>
              <a:t>HTML </a:t>
            </a:r>
            <a:r>
              <a:rPr lang="ko-KR" altLang="en-US" sz="1200">
                <a:solidFill>
                  <a:schemeClr val="tx1"/>
                </a:solidFill>
              </a:rPr>
              <a:t>요소가 자신을 감싸고 있는 컨테이너 요소보다 크면</a:t>
            </a:r>
            <a:r>
              <a:rPr lang="en-US" altLang="ko-KR" sz="1200">
                <a:solidFill>
                  <a:schemeClr val="tx1"/>
                </a:solidFill>
              </a:rPr>
              <a:t>, </a:t>
            </a:r>
            <a:r>
              <a:rPr lang="ko-KR" altLang="en-US" sz="1200">
                <a:solidFill>
                  <a:schemeClr val="tx1"/>
                </a:solidFill>
              </a:rPr>
              <a:t>해당 요소의 일부가 밖으로 흘러넘치게 됩니다</a:t>
            </a:r>
            <a:r>
              <a:rPr lang="en-US" altLang="ko-KR" sz="1200">
                <a:solidFill>
                  <a:schemeClr val="tx1"/>
                </a:solidFill>
              </a:rPr>
              <a:t>.</a:t>
            </a:r>
          </a:p>
          <a:p>
            <a:r>
              <a:rPr lang="ko-KR" altLang="en-US" sz="1200">
                <a:solidFill>
                  <a:schemeClr val="tx1"/>
                </a:solidFill>
              </a:rPr>
              <a:t>이때 </a:t>
            </a:r>
            <a:r>
              <a:rPr lang="en-US" altLang="ko-KR" sz="1200">
                <a:solidFill>
                  <a:schemeClr val="tx1"/>
                </a:solidFill>
              </a:rPr>
              <a:t>overflow </a:t>
            </a:r>
            <a:r>
              <a:rPr lang="ko-KR" altLang="en-US" sz="1200">
                <a:solidFill>
                  <a:schemeClr val="tx1"/>
                </a:solidFill>
              </a:rPr>
              <a:t>속성값을 </a:t>
            </a:r>
            <a:r>
              <a:rPr lang="en-US" altLang="ko-KR" sz="1200">
                <a:solidFill>
                  <a:schemeClr val="tx1"/>
                </a:solidFill>
              </a:rPr>
              <a:t>auto</a:t>
            </a:r>
            <a:r>
              <a:rPr lang="ko-KR" altLang="en-US" sz="1200">
                <a:solidFill>
                  <a:schemeClr val="tx1"/>
                </a:solidFill>
              </a:rPr>
              <a:t>로 설정하면</a:t>
            </a:r>
            <a:r>
              <a:rPr lang="en-US" altLang="ko-KR" sz="1200">
                <a:solidFill>
                  <a:schemeClr val="tx1"/>
                </a:solidFill>
              </a:rPr>
              <a:t>, </a:t>
            </a:r>
            <a:r>
              <a:rPr lang="ko-KR" altLang="en-US" sz="1200">
                <a:solidFill>
                  <a:schemeClr val="tx1"/>
                </a:solidFill>
              </a:rPr>
              <a:t>컨테이너 요소의 크기가 자동으로 내부의 요소를 감쌀 수 있을 만큼 커지게 됩니다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168</a:t>
            </a:fld>
            <a:endParaRPr lang="ko-KR" altLang="en-US" dirty="0"/>
          </a:p>
        </p:txBody>
      </p:sp>
    </p:spTree>
    <p:extLst>
      <p:ext uri="{BB962C8B-B14F-4D97-AF65-F5344CB8AC3E}">
        <p14:creationId xmlns:p14="http://schemas.microsoft.com/office/powerpoint/2010/main" val="8170371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float </a:t>
            </a:r>
            <a:r>
              <a:rPr lang="ko-KR" altLang="en-US" sz="3200" dirty="0"/>
              <a:t>속성을 이용한 레이아웃</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906856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		&lt;title&gt;CSS Float&lt;/title&gt;</a:t>
            </a:r>
          </a:p>
          <a:p>
            <a:r>
              <a:rPr lang="en-US" altLang="ko-KR" sz="1100" dirty="0">
                <a:solidFill>
                  <a:schemeClr val="tx1"/>
                </a:solidFill>
              </a:rPr>
              <a:t>	&lt;style&gt;	</a:t>
            </a:r>
            <a:r>
              <a:rPr lang="en-US" altLang="ko-KR" sz="1100" dirty="0" err="1">
                <a:solidFill>
                  <a:schemeClr val="tx1"/>
                </a:solidFill>
              </a:rPr>
              <a:t>div.page</a:t>
            </a:r>
            <a:r>
              <a:rPr lang="en-US" altLang="ko-KR" sz="1100" dirty="0">
                <a:solidFill>
                  <a:schemeClr val="tx1"/>
                </a:solidFill>
              </a:rPr>
              <a:t> {	border: 3px solid #CD5C5C;</a:t>
            </a:r>
          </a:p>
          <a:p>
            <a:r>
              <a:rPr lang="en-US" altLang="ko-KR" sz="1100" dirty="0">
                <a:solidFill>
                  <a:schemeClr val="tx1"/>
                </a:solidFill>
              </a:rPr>
              <a:t>			overflow: auto;	}</a:t>
            </a:r>
          </a:p>
          <a:p>
            <a:r>
              <a:rPr lang="en-US" altLang="ko-KR" sz="1100" dirty="0">
                <a:solidFill>
                  <a:schemeClr val="tx1"/>
                </a:solidFill>
              </a:rPr>
              <a:t>		h2 { text-align: center; }</a:t>
            </a:r>
          </a:p>
          <a:p>
            <a:r>
              <a:rPr lang="en-US" altLang="ko-KR" sz="1100" dirty="0">
                <a:solidFill>
                  <a:schemeClr val="tx1"/>
                </a:solidFill>
              </a:rPr>
              <a:t>		header{ border: 3px solid #FFD700; }</a:t>
            </a:r>
          </a:p>
          <a:p>
            <a:r>
              <a:rPr lang="en-US" altLang="ko-KR" sz="1100" dirty="0">
                <a:solidFill>
                  <a:schemeClr val="tx1"/>
                </a:solidFill>
              </a:rPr>
              <a:t>		nav {	border: 3px solid #FF1493;</a:t>
            </a:r>
          </a:p>
          <a:p>
            <a:r>
              <a:rPr lang="en-US" altLang="ko-KR" sz="1100" dirty="0">
                <a:solidFill>
                  <a:schemeClr val="tx1"/>
                </a:solidFill>
              </a:rPr>
              <a:t>			width: 150px;</a:t>
            </a:r>
          </a:p>
          <a:p>
            <a:r>
              <a:rPr lang="en-US" altLang="ko-KR" sz="1100" dirty="0">
                <a:solidFill>
                  <a:schemeClr val="tx1"/>
                </a:solidFill>
              </a:rPr>
              <a:t>			float: left;		}</a:t>
            </a:r>
          </a:p>
          <a:p>
            <a:r>
              <a:rPr lang="en-US" altLang="ko-KR" sz="1100" dirty="0">
                <a:solidFill>
                  <a:schemeClr val="tx1"/>
                </a:solidFill>
              </a:rPr>
              <a:t>		section {	border: 3px solid #00BFFF;</a:t>
            </a:r>
          </a:p>
          <a:p>
            <a:r>
              <a:rPr lang="en-US" altLang="ko-KR" sz="1100" dirty="0">
                <a:solidFill>
                  <a:schemeClr val="tx1"/>
                </a:solidFill>
              </a:rPr>
              <a:t>			margin-left: 156px;	}</a:t>
            </a:r>
          </a:p>
          <a:p>
            <a:r>
              <a:rPr lang="en-US" altLang="ko-KR" sz="1100" dirty="0">
                <a:solidFill>
                  <a:schemeClr val="tx1"/>
                </a:solidFill>
              </a:rPr>
              <a:t>		footer{ border: 3px solid #00FA9A; }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&lt;h1&gt;float </a:t>
            </a:r>
            <a:r>
              <a:rPr lang="ko-KR" altLang="en-US" sz="1100" dirty="0">
                <a:solidFill>
                  <a:schemeClr val="tx1"/>
                </a:solidFill>
              </a:rPr>
              <a:t>속성을 이용한 레이아웃</a:t>
            </a:r>
            <a:r>
              <a:rPr lang="en-US" altLang="ko-KR" sz="1100" dirty="0">
                <a:solidFill>
                  <a:schemeClr val="tx1"/>
                </a:solidFill>
              </a:rPr>
              <a:t>&lt;/h1&gt;</a:t>
            </a:r>
          </a:p>
          <a:p>
            <a:r>
              <a:rPr lang="en-US" altLang="ko-KR" sz="1100" dirty="0">
                <a:solidFill>
                  <a:schemeClr val="tx1"/>
                </a:solidFill>
              </a:rPr>
              <a:t>	&lt;div class="page"&gt;		</a:t>
            </a:r>
          </a:p>
          <a:p>
            <a:r>
              <a:rPr lang="en-US" altLang="ko-KR" sz="1100" dirty="0">
                <a:solidFill>
                  <a:schemeClr val="tx1"/>
                </a:solidFill>
              </a:rPr>
              <a:t>		&lt;header&gt;	&lt;h2&gt;header </a:t>
            </a:r>
            <a:r>
              <a:rPr lang="ko-KR" altLang="en-US" sz="1100" dirty="0">
                <a:solidFill>
                  <a:schemeClr val="tx1"/>
                </a:solidFill>
              </a:rPr>
              <a:t>영역</a:t>
            </a:r>
            <a:r>
              <a:rPr lang="en-US" altLang="ko-KR" sz="1100" dirty="0">
                <a:solidFill>
                  <a:schemeClr val="tx1"/>
                </a:solidFill>
              </a:rPr>
              <a:t>&lt;/h2&gt;	&lt;/header&gt;</a:t>
            </a:r>
          </a:p>
          <a:p>
            <a:r>
              <a:rPr lang="en-US" altLang="ko-KR" sz="1100" dirty="0">
                <a:solidFill>
                  <a:schemeClr val="tx1"/>
                </a:solidFill>
              </a:rPr>
              <a:t>		&lt;nav&gt;	&lt;h2&gt;nav </a:t>
            </a:r>
            <a:r>
              <a:rPr lang="ko-KR" altLang="en-US" sz="1100" dirty="0">
                <a:solidFill>
                  <a:schemeClr val="tx1"/>
                </a:solidFill>
              </a:rPr>
              <a:t>영역</a:t>
            </a:r>
            <a:r>
              <a:rPr lang="en-US" altLang="ko-KR" sz="1100" dirty="0">
                <a:solidFill>
                  <a:schemeClr val="tx1"/>
                </a:solidFill>
              </a:rPr>
              <a:t>&lt;/h2&gt;</a:t>
            </a:r>
          </a:p>
          <a:p>
            <a:r>
              <a:rPr lang="en-US" altLang="ko-KR" sz="1100" dirty="0">
                <a:solidFill>
                  <a:schemeClr val="tx1"/>
                </a:solidFill>
              </a:rPr>
              <a:t>			&lt;p&gt;</a:t>
            </a:r>
            <a:r>
              <a:rPr lang="ko-KR" altLang="en-US" sz="1100" dirty="0">
                <a:solidFill>
                  <a:schemeClr val="tx1"/>
                </a:solidFill>
              </a:rPr>
              <a:t>여기에는 보통 메뉴가 들어갑니다</a:t>
            </a:r>
            <a:r>
              <a:rPr lang="en-US" altLang="ko-KR" sz="1100" dirty="0">
                <a:solidFill>
                  <a:schemeClr val="tx1"/>
                </a:solidFill>
              </a:rPr>
              <a:t>.&lt;/p&gt;	&lt;/nav&gt;</a:t>
            </a:r>
          </a:p>
          <a:p>
            <a:r>
              <a:rPr lang="en-US" altLang="ko-KR" sz="1100" dirty="0">
                <a:solidFill>
                  <a:schemeClr val="tx1"/>
                </a:solidFill>
              </a:rPr>
              <a:t>		&lt;section&gt;</a:t>
            </a:r>
          </a:p>
          <a:p>
            <a:r>
              <a:rPr lang="en-US" altLang="ko-KR" sz="1100" dirty="0">
                <a:solidFill>
                  <a:schemeClr val="tx1"/>
                </a:solidFill>
              </a:rPr>
              <a:t>			&lt;h2&gt;section </a:t>
            </a:r>
            <a:r>
              <a:rPr lang="ko-KR" altLang="en-US" sz="1100" dirty="0">
                <a:solidFill>
                  <a:schemeClr val="tx1"/>
                </a:solidFill>
              </a:rPr>
              <a:t>영역</a:t>
            </a:r>
            <a:r>
              <a:rPr lang="en-US" altLang="ko-KR" sz="1100" dirty="0">
                <a:solidFill>
                  <a:schemeClr val="tx1"/>
                </a:solidFill>
              </a:rPr>
              <a:t>&lt;/h2&gt;</a:t>
            </a:r>
          </a:p>
          <a:p>
            <a:r>
              <a:rPr lang="en-US" altLang="ko-KR" sz="1100" dirty="0">
                <a:solidFill>
                  <a:schemeClr val="tx1"/>
                </a:solidFill>
              </a:rPr>
              <a:t>			&lt;p&gt;</a:t>
            </a:r>
            <a:r>
              <a:rPr lang="ko-KR" altLang="en-US" sz="1100" dirty="0">
                <a:solidFill>
                  <a:schemeClr val="tx1"/>
                </a:solidFill>
              </a:rPr>
              <a:t>여기에는 페이지에 해당하는 내용이 </a:t>
            </a:r>
            <a:r>
              <a:rPr lang="ko-KR" altLang="en-US" sz="1100" dirty="0" err="1">
                <a:solidFill>
                  <a:schemeClr val="tx1"/>
                </a:solidFill>
              </a:rPr>
              <a:t>들어감</a:t>
            </a:r>
            <a:r>
              <a:rPr lang="en-US" altLang="ko-KR" sz="1100" dirty="0">
                <a:solidFill>
                  <a:schemeClr val="tx1"/>
                </a:solidFill>
              </a:rPr>
              <a: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Nam </a:t>
            </a:r>
            <a:r>
              <a:rPr lang="en-US" altLang="ko-KR" sz="1100" dirty="0" err="1">
                <a:solidFill>
                  <a:schemeClr val="tx1"/>
                </a:solidFill>
              </a:rPr>
              <a:t>ornare</a:t>
            </a:r>
            <a:r>
              <a:rPr lang="en-US" altLang="ko-KR" sz="1100" dirty="0">
                <a:solidFill>
                  <a:schemeClr val="tx1"/>
                </a:solidFill>
              </a:rPr>
              <a:t> </a:t>
            </a:r>
            <a:r>
              <a:rPr lang="en-US" altLang="ko-KR" sz="1100" dirty="0" err="1">
                <a:solidFill>
                  <a:schemeClr val="tx1"/>
                </a:solidFill>
              </a:rPr>
              <a:t>sapien</a:t>
            </a:r>
            <a:r>
              <a:rPr lang="en-US" altLang="ko-KR" sz="1100" dirty="0">
                <a:solidFill>
                  <a:schemeClr val="tx1"/>
                </a:solidFill>
              </a:rPr>
              <a:t> </a:t>
            </a:r>
            <a:r>
              <a:rPr lang="en-US" altLang="ko-KR" sz="1100" dirty="0" err="1">
                <a:solidFill>
                  <a:schemeClr val="tx1"/>
                </a:solidFill>
              </a:rPr>
              <a:t>suscipit</a:t>
            </a:r>
            <a:r>
              <a:rPr lang="en-US" altLang="ko-KR" sz="1100" dirty="0">
                <a:solidFill>
                  <a:schemeClr val="tx1"/>
                </a:solidFill>
              </a:rPr>
              <a:t> </a:t>
            </a:r>
            <a:r>
              <a:rPr lang="en-US" altLang="ko-KR" sz="1100" dirty="0" err="1">
                <a:solidFill>
                  <a:schemeClr val="tx1"/>
                </a:solidFill>
              </a:rPr>
              <a:t>tincidunt</a:t>
            </a:r>
            <a:r>
              <a:rPr lang="en-US" altLang="ko-KR" sz="1100" dirty="0">
                <a:solidFill>
                  <a:schemeClr val="tx1"/>
                </a:solidFill>
              </a:rPr>
              <a:t> </a:t>
            </a:r>
            <a:r>
              <a:rPr lang="en-US" altLang="ko-KR" sz="1100" dirty="0" err="1">
                <a:solidFill>
                  <a:schemeClr val="tx1"/>
                </a:solidFill>
              </a:rPr>
              <a:t>ullamcorper</a:t>
            </a:r>
            <a:r>
              <a:rPr lang="en-US" altLang="ko-KR" sz="1100" dirty="0">
                <a:solidFill>
                  <a:schemeClr val="tx1"/>
                </a:solidFill>
              </a:rPr>
              <a:t>. Cras ac </a:t>
            </a:r>
            <a:r>
              <a:rPr lang="en-US" altLang="ko-KR" sz="1100" dirty="0" err="1">
                <a:solidFill>
                  <a:schemeClr val="tx1"/>
                </a:solidFill>
              </a:rPr>
              <a:t>sem</a:t>
            </a:r>
            <a:r>
              <a:rPr lang="en-US" altLang="ko-KR" sz="1100" dirty="0">
                <a:solidFill>
                  <a:schemeClr val="tx1"/>
                </a:solidFill>
              </a:rPr>
              <a:t> sed </a:t>
            </a:r>
            <a:r>
              <a:rPr lang="en-US" altLang="ko-KR" sz="1100" dirty="0" err="1">
                <a:solidFill>
                  <a:schemeClr val="tx1"/>
                </a:solidFill>
              </a:rPr>
              <a:t>mauris</a:t>
            </a:r>
            <a:r>
              <a:rPr lang="en-US" altLang="ko-KR" sz="1100" dirty="0">
                <a:solidFill>
                  <a:schemeClr val="tx1"/>
                </a:solidFill>
              </a:rPr>
              <a:t> maximus </a:t>
            </a:r>
            <a:r>
              <a:rPr lang="en-US" altLang="ko-KR" sz="1100" dirty="0" err="1">
                <a:solidFill>
                  <a:schemeClr val="tx1"/>
                </a:solidFill>
              </a:rPr>
              <a:t>rhoncus</a:t>
            </a:r>
            <a:r>
              <a:rPr lang="en-US" altLang="ko-KR" sz="1100" dirty="0">
                <a:solidFill>
                  <a:schemeClr val="tx1"/>
                </a:solidFill>
              </a:rPr>
              <a:t> vel in </a:t>
            </a:r>
            <a:r>
              <a:rPr lang="en-US" altLang="ko-KR" sz="1100" dirty="0" err="1">
                <a:solidFill>
                  <a:schemeClr val="tx1"/>
                </a:solidFill>
              </a:rPr>
              <a:t>metus</a:t>
            </a:r>
            <a:r>
              <a:rPr lang="en-US" altLang="ko-KR" sz="1100" dirty="0">
                <a:solidFill>
                  <a:schemeClr val="tx1"/>
                </a:solidFill>
              </a:rPr>
              <a:t>. Nam pharetra </a:t>
            </a:r>
            <a:r>
              <a:rPr lang="en-US" altLang="ko-KR" sz="1100" dirty="0" err="1">
                <a:solidFill>
                  <a:schemeClr val="tx1"/>
                </a:solidFill>
              </a:rPr>
              <a:t>arcu</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dolor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eget</a:t>
            </a:r>
            <a:r>
              <a:rPr lang="en-US" altLang="ko-KR" sz="1100" dirty="0">
                <a:solidFill>
                  <a:schemeClr val="tx1"/>
                </a:solidFill>
              </a:rPr>
              <a:t> </a:t>
            </a:r>
            <a:r>
              <a:rPr lang="en-US" altLang="ko-KR" sz="1100" dirty="0" err="1">
                <a:solidFill>
                  <a:schemeClr val="tx1"/>
                </a:solidFill>
              </a:rPr>
              <a:t>scelerisque</a:t>
            </a:r>
            <a:r>
              <a:rPr lang="en-US" altLang="ko-KR" sz="1100" dirty="0">
                <a:solidFill>
                  <a:schemeClr val="tx1"/>
                </a:solidFill>
              </a:rPr>
              <a:t> libero </a:t>
            </a:r>
            <a:r>
              <a:rPr lang="en-US" altLang="ko-KR" sz="1100" dirty="0" err="1">
                <a:solidFill>
                  <a:schemeClr val="tx1"/>
                </a:solidFill>
              </a:rPr>
              <a:t>finibus</a:t>
            </a:r>
            <a:r>
              <a:rPr lang="en-US" altLang="ko-KR" sz="1100" dirty="0">
                <a:solidFill>
                  <a:schemeClr val="tx1"/>
                </a:solidFill>
              </a:rPr>
              <a:t>. </a:t>
            </a:r>
            <a:r>
              <a:rPr lang="en-US" altLang="ko-KR" sz="1100" dirty="0" err="1">
                <a:solidFill>
                  <a:schemeClr val="tx1"/>
                </a:solidFill>
              </a:rPr>
              <a:t>Phasellus</a:t>
            </a:r>
            <a:r>
              <a:rPr lang="en-US" altLang="ko-KR" sz="1100" dirty="0">
                <a:solidFill>
                  <a:schemeClr val="tx1"/>
                </a:solidFill>
              </a:rPr>
              <a:t> </a:t>
            </a:r>
            <a:r>
              <a:rPr lang="en-US" altLang="ko-KR" sz="1100" dirty="0" err="1">
                <a:solidFill>
                  <a:schemeClr val="tx1"/>
                </a:solidFill>
              </a:rPr>
              <a:t>quis</a:t>
            </a:r>
            <a:r>
              <a:rPr lang="en-US" altLang="ko-KR" sz="1100" dirty="0">
                <a:solidFill>
                  <a:schemeClr val="tx1"/>
                </a:solidFill>
              </a:rPr>
              <a:t> </a:t>
            </a:r>
            <a:r>
              <a:rPr lang="en-US" altLang="ko-KR" sz="1100" dirty="0" err="1">
                <a:solidFill>
                  <a:schemeClr val="tx1"/>
                </a:solidFill>
              </a:rPr>
              <a:t>vulputate</a:t>
            </a:r>
            <a:r>
              <a:rPr lang="en-US" altLang="ko-KR" sz="1100" dirty="0">
                <a:solidFill>
                  <a:schemeClr val="tx1"/>
                </a:solidFill>
              </a:rPr>
              <a:t> ante. </a:t>
            </a:r>
            <a:r>
              <a:rPr lang="en-US" altLang="ko-KR" sz="1100" dirty="0" err="1">
                <a:solidFill>
                  <a:schemeClr val="tx1"/>
                </a:solidFill>
              </a:rPr>
              <a:t>Fusce</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viverra</a:t>
            </a:r>
            <a:r>
              <a:rPr lang="en-US" altLang="ko-KR" sz="1100" dirty="0">
                <a:solidFill>
                  <a:schemeClr val="tx1"/>
                </a:solidFill>
              </a:rPr>
              <a:t> </a:t>
            </a:r>
            <a:r>
              <a:rPr lang="en-US" altLang="ko-KR" sz="1100" dirty="0" err="1">
                <a:solidFill>
                  <a:schemeClr val="tx1"/>
                </a:solidFill>
              </a:rPr>
              <a:t>justo</a:t>
            </a:r>
            <a:r>
              <a:rPr lang="en-US" altLang="ko-KR" sz="1100" dirty="0">
                <a:solidFill>
                  <a:schemeClr val="tx1"/>
                </a:solidFill>
              </a:rPr>
              <a:t>. </a:t>
            </a:r>
            <a:r>
              <a:rPr lang="en-US" altLang="ko-KR" sz="1100" dirty="0" err="1">
                <a:solidFill>
                  <a:schemeClr val="tx1"/>
                </a:solidFill>
              </a:rPr>
              <a:t>Donec</a:t>
            </a:r>
            <a:r>
              <a:rPr lang="en-US" altLang="ko-KR" sz="1100" dirty="0">
                <a:solidFill>
                  <a:schemeClr val="tx1"/>
                </a:solidFill>
              </a:rPr>
              <a:t> id </a:t>
            </a:r>
            <a:r>
              <a:rPr lang="en-US" altLang="ko-KR" sz="1100" dirty="0" err="1">
                <a:solidFill>
                  <a:schemeClr val="tx1"/>
                </a:solidFill>
              </a:rPr>
              <a:t>elementum</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Nam id </a:t>
            </a:r>
            <a:r>
              <a:rPr lang="en-US" altLang="ko-KR" sz="1100" dirty="0" err="1">
                <a:solidFill>
                  <a:schemeClr val="tx1"/>
                </a:solidFill>
              </a:rPr>
              <a:t>porttitor</a:t>
            </a:r>
            <a:r>
              <a:rPr lang="en-US" altLang="ko-KR" sz="1100" dirty="0">
                <a:solidFill>
                  <a:schemeClr val="tx1"/>
                </a:solidFill>
              </a:rPr>
              <a:t> </a:t>
            </a:r>
            <a:r>
              <a:rPr lang="en-US" altLang="ko-KR" sz="1100" dirty="0" err="1">
                <a:solidFill>
                  <a:schemeClr val="tx1"/>
                </a:solidFill>
              </a:rPr>
              <a:t>nisl</a:t>
            </a:r>
            <a:r>
              <a:rPr lang="en-US" altLang="ko-KR" sz="1100" dirty="0">
                <a:solidFill>
                  <a:schemeClr val="tx1"/>
                </a:solidFill>
              </a:rPr>
              <a:t>, et </a:t>
            </a:r>
            <a:r>
              <a:rPr lang="en-US" altLang="ko-KR" sz="1100" dirty="0" err="1">
                <a:solidFill>
                  <a:schemeClr val="tx1"/>
                </a:solidFill>
              </a:rPr>
              <a:t>suscipit</a:t>
            </a:r>
            <a:r>
              <a:rPr lang="en-US" altLang="ko-KR" sz="1100" dirty="0">
                <a:solidFill>
                  <a:schemeClr val="tx1"/>
                </a:solidFill>
              </a:rPr>
              <a:t> </a:t>
            </a:r>
            <a:r>
              <a:rPr lang="en-US" altLang="ko-KR" sz="1100" dirty="0" err="1">
                <a:solidFill>
                  <a:schemeClr val="tx1"/>
                </a:solidFill>
              </a:rPr>
              <a:t>nunc</a:t>
            </a:r>
            <a:r>
              <a:rPr lang="en-US" altLang="ko-KR" sz="1100" dirty="0">
                <a:solidFill>
                  <a:schemeClr val="tx1"/>
                </a:solidFill>
              </a:rPr>
              <a:t>. Vestibulum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volutpat</a:t>
            </a:r>
            <a:r>
              <a:rPr lang="en-US" altLang="ko-KR" sz="1100" dirty="0">
                <a:solidFill>
                  <a:schemeClr val="tx1"/>
                </a:solidFill>
              </a:rPr>
              <a:t> </a:t>
            </a:r>
            <a:r>
              <a:rPr lang="en-US" altLang="ko-KR" sz="1100" dirty="0" err="1">
                <a:solidFill>
                  <a:schemeClr val="tx1"/>
                </a:solidFill>
              </a:rPr>
              <a:t>quam</a:t>
            </a:r>
            <a:r>
              <a:rPr lang="en-US" altLang="ko-KR" sz="1100" dirty="0">
                <a:solidFill>
                  <a:schemeClr val="tx1"/>
                </a:solidFill>
              </a:rPr>
              <a:t>. Cum sociis </a:t>
            </a:r>
            <a:r>
              <a:rPr lang="en-US" altLang="ko-KR" sz="1100" dirty="0" err="1">
                <a:solidFill>
                  <a:schemeClr val="tx1"/>
                </a:solidFill>
              </a:rPr>
              <a:t>natoque</a:t>
            </a:r>
            <a:r>
              <a:rPr lang="en-US" altLang="ko-KR" sz="1100" dirty="0">
                <a:solidFill>
                  <a:schemeClr val="tx1"/>
                </a:solidFill>
              </a:rPr>
              <a:t> </a:t>
            </a:r>
            <a:r>
              <a:rPr lang="en-US" altLang="ko-KR" sz="1100" dirty="0" err="1">
                <a:solidFill>
                  <a:schemeClr val="tx1"/>
                </a:solidFill>
              </a:rPr>
              <a:t>penatibus</a:t>
            </a:r>
            <a:r>
              <a:rPr lang="en-US" altLang="ko-KR" sz="1100" dirty="0">
                <a:solidFill>
                  <a:schemeClr val="tx1"/>
                </a:solidFill>
              </a:rPr>
              <a:t> et </a:t>
            </a:r>
            <a:r>
              <a:rPr lang="en-US" altLang="ko-KR" sz="1100" dirty="0" err="1">
                <a:solidFill>
                  <a:schemeClr val="tx1"/>
                </a:solidFill>
              </a:rPr>
              <a:t>magnis</a:t>
            </a:r>
            <a:r>
              <a:rPr lang="en-US" altLang="ko-KR" sz="1100" dirty="0">
                <a:solidFill>
                  <a:schemeClr val="tx1"/>
                </a:solidFill>
              </a:rPr>
              <a:t> dis parturient </a:t>
            </a:r>
            <a:r>
              <a:rPr lang="en-US" altLang="ko-KR" sz="1100" dirty="0" err="1">
                <a:solidFill>
                  <a:schemeClr val="tx1"/>
                </a:solidFill>
              </a:rPr>
              <a:t>montes</a:t>
            </a:r>
            <a:r>
              <a:rPr lang="en-US" altLang="ko-KR" sz="1100" dirty="0">
                <a:solidFill>
                  <a:schemeClr val="tx1"/>
                </a:solidFill>
              </a:rPr>
              <a:t>, </a:t>
            </a:r>
            <a:r>
              <a:rPr lang="en-US" altLang="ko-KR" sz="1100" dirty="0" err="1">
                <a:solidFill>
                  <a:schemeClr val="tx1"/>
                </a:solidFill>
              </a:rPr>
              <a:t>nascetur</a:t>
            </a:r>
            <a:r>
              <a:rPr lang="en-US" altLang="ko-KR" sz="1100" dirty="0">
                <a:solidFill>
                  <a:schemeClr val="tx1"/>
                </a:solidFill>
              </a:rPr>
              <a:t> </a:t>
            </a:r>
            <a:r>
              <a:rPr lang="en-US" altLang="ko-KR" sz="1100" dirty="0" err="1">
                <a:solidFill>
                  <a:schemeClr val="tx1"/>
                </a:solidFill>
              </a:rPr>
              <a:t>ridiculus</a:t>
            </a:r>
            <a:r>
              <a:rPr lang="en-US" altLang="ko-KR" sz="1100" dirty="0">
                <a:solidFill>
                  <a:schemeClr val="tx1"/>
                </a:solidFill>
              </a:rPr>
              <a:t> mus. Duis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a:t>
            </a:r>
            <a:r>
              <a:rPr lang="en-US" altLang="ko-KR" sz="1100" dirty="0" err="1">
                <a:solidFill>
                  <a:schemeClr val="tx1"/>
                </a:solidFill>
              </a:rPr>
              <a:t>eu</a:t>
            </a:r>
            <a:r>
              <a:rPr lang="en-US" altLang="ko-KR" sz="1100" dirty="0">
                <a:solidFill>
                  <a:schemeClr val="tx1"/>
                </a:solidFill>
              </a:rPr>
              <a:t> </a:t>
            </a:r>
            <a:r>
              <a:rPr lang="en-US" altLang="ko-KR" sz="1100" dirty="0" err="1">
                <a:solidFill>
                  <a:schemeClr val="tx1"/>
                </a:solidFill>
              </a:rPr>
              <a:t>facilisis</a:t>
            </a:r>
            <a:r>
              <a:rPr lang="en-US" altLang="ko-KR" sz="1100" dirty="0">
                <a:solidFill>
                  <a:schemeClr val="tx1"/>
                </a:solidFill>
              </a:rPr>
              <a:t> </a:t>
            </a:r>
            <a:r>
              <a:rPr lang="en-US" altLang="ko-KR" sz="1100" dirty="0" err="1">
                <a:solidFill>
                  <a:schemeClr val="tx1"/>
                </a:solidFill>
              </a:rPr>
              <a:t>ultricies</a:t>
            </a:r>
            <a:r>
              <a:rPr lang="en-US" altLang="ko-KR" sz="1100" dirty="0">
                <a:solidFill>
                  <a:schemeClr val="tx1"/>
                </a:solidFill>
              </a:rPr>
              <a:t>.</a:t>
            </a:r>
          </a:p>
          <a:p>
            <a:r>
              <a:rPr lang="en-US" altLang="ko-KR" sz="1100" dirty="0">
                <a:solidFill>
                  <a:schemeClr val="tx1"/>
                </a:solidFill>
              </a:rPr>
              <a:t>			&lt;/p&gt;</a:t>
            </a:r>
          </a:p>
          <a:p>
            <a:r>
              <a:rPr lang="en-US" altLang="ko-KR" sz="1100" dirty="0">
                <a:solidFill>
                  <a:schemeClr val="tx1"/>
                </a:solidFill>
              </a:rPr>
              <a:t>		&lt;/section&gt;</a:t>
            </a:r>
          </a:p>
          <a:p>
            <a:r>
              <a:rPr lang="en-US" altLang="ko-KR" sz="1100" dirty="0">
                <a:solidFill>
                  <a:schemeClr val="tx1"/>
                </a:solidFill>
              </a:rPr>
              <a:t>		&lt;footer&gt;	&lt;h2&gt;footer </a:t>
            </a:r>
            <a:r>
              <a:rPr lang="ko-KR" altLang="en-US" sz="1100" dirty="0">
                <a:solidFill>
                  <a:schemeClr val="tx1"/>
                </a:solidFill>
              </a:rPr>
              <a:t>영역</a:t>
            </a:r>
            <a:r>
              <a:rPr lang="en-US" altLang="ko-KR" sz="1100" dirty="0">
                <a:solidFill>
                  <a:schemeClr val="tx1"/>
                </a:solidFill>
              </a:rPr>
              <a:t>&lt;/h2&gt; 	&lt;/footer&gt;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9504218" y="1185333"/>
            <a:ext cx="238298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float </a:t>
            </a:r>
            <a:r>
              <a:rPr lang="ko-KR" altLang="en-US" sz="1200" b="1">
                <a:solidFill>
                  <a:schemeClr val="tx1"/>
                </a:solidFill>
              </a:rPr>
              <a:t>속성을 이용한 레이아웃</a:t>
            </a:r>
          </a:p>
          <a:p>
            <a:r>
              <a:rPr lang="ko-KR" altLang="en-US" sz="1200">
                <a:solidFill>
                  <a:schemeClr val="tx1"/>
                </a:solidFill>
              </a:rPr>
              <a:t>현재 웹 페이지의 레이아웃은 대부분 </a:t>
            </a:r>
            <a:r>
              <a:rPr lang="en-US" altLang="ko-KR" sz="1200">
                <a:solidFill>
                  <a:schemeClr val="tx1"/>
                </a:solidFill>
              </a:rPr>
              <a:t>float </a:t>
            </a:r>
            <a:r>
              <a:rPr lang="ko-KR" altLang="en-US" sz="1200">
                <a:solidFill>
                  <a:schemeClr val="tx1"/>
                </a:solidFill>
              </a:rPr>
              <a:t>속성을 이용하여 작성되고 있습니다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다음 예제는 </a:t>
            </a:r>
            <a:r>
              <a:rPr lang="en-US" altLang="ko-KR" sz="1200">
                <a:solidFill>
                  <a:schemeClr val="tx1"/>
                </a:solidFill>
              </a:rPr>
              <a:t>float </a:t>
            </a:r>
            <a:r>
              <a:rPr lang="ko-KR" altLang="en-US" sz="1200">
                <a:solidFill>
                  <a:schemeClr val="tx1"/>
                </a:solidFill>
              </a:rPr>
              <a:t>속성을 이용해 작성된 레이아웃을 보여줍니다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169</a:t>
            </a:fld>
            <a:endParaRPr lang="ko-KR" altLang="en-US" dirty="0"/>
          </a:p>
        </p:txBody>
      </p:sp>
    </p:spTree>
    <p:extLst>
      <p:ext uri="{BB962C8B-B14F-4D97-AF65-F5344CB8AC3E}">
        <p14:creationId xmlns:p14="http://schemas.microsoft.com/office/powerpoint/2010/main" val="122484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엔티티</a:t>
            </a:r>
            <a:r>
              <a:rPr lang="en-US" altLang="ko-KR" sz="3200" dirty="0"/>
              <a:t>(Entity)</a:t>
            </a:r>
            <a:endParaRPr lang="ko-KR" altLang="en-US" sz="3200" dirty="0"/>
          </a:p>
        </p:txBody>
      </p:sp>
      <p:graphicFrame>
        <p:nvGraphicFramePr>
          <p:cNvPr id="5" name="내용 개체 틀 4">
            <a:extLst>
              <a:ext uri="{FF2B5EF4-FFF2-40B4-BE49-F238E27FC236}">
                <a16:creationId xmlns:a16="http://schemas.microsoft.com/office/drawing/2014/main" id="{FB9B6DA6-209C-4F0B-AF51-121308CEECFE}"/>
              </a:ext>
            </a:extLst>
          </p:cNvPr>
          <p:cNvGraphicFramePr>
            <a:graphicFrameLocks noGrp="1"/>
          </p:cNvGraphicFramePr>
          <p:nvPr>
            <p:ph idx="1"/>
          </p:nvPr>
        </p:nvGraphicFramePr>
        <p:xfrm>
          <a:off x="322793" y="1523794"/>
          <a:ext cx="11572876" cy="2506980"/>
        </p:xfrm>
        <a:graphic>
          <a:graphicData uri="http://schemas.openxmlformats.org/drawingml/2006/table">
            <a:tbl>
              <a:tblPr firstRow="1" bandRow="1">
                <a:tableStyleId>{5940675A-B579-460E-94D1-54222C63F5DA}</a:tableStyleId>
              </a:tblPr>
              <a:tblGrid>
                <a:gridCol w="2893219">
                  <a:extLst>
                    <a:ext uri="{9D8B030D-6E8A-4147-A177-3AD203B41FA5}">
                      <a16:colId xmlns:a16="http://schemas.microsoft.com/office/drawing/2014/main" val="808469054"/>
                    </a:ext>
                  </a:extLst>
                </a:gridCol>
                <a:gridCol w="2893219">
                  <a:extLst>
                    <a:ext uri="{9D8B030D-6E8A-4147-A177-3AD203B41FA5}">
                      <a16:colId xmlns:a16="http://schemas.microsoft.com/office/drawing/2014/main" val="3918037620"/>
                    </a:ext>
                  </a:extLst>
                </a:gridCol>
                <a:gridCol w="2893219">
                  <a:extLst>
                    <a:ext uri="{9D8B030D-6E8A-4147-A177-3AD203B41FA5}">
                      <a16:colId xmlns:a16="http://schemas.microsoft.com/office/drawing/2014/main" val="3403691641"/>
                    </a:ext>
                  </a:extLst>
                </a:gridCol>
                <a:gridCol w="2893219">
                  <a:extLst>
                    <a:ext uri="{9D8B030D-6E8A-4147-A177-3AD203B41FA5}">
                      <a16:colId xmlns:a16="http://schemas.microsoft.com/office/drawing/2014/main" val="1347457029"/>
                    </a:ext>
                  </a:extLst>
                </a:gridCol>
              </a:tblGrid>
              <a:tr h="353801">
                <a:tc>
                  <a:txBody>
                    <a:bodyPr/>
                    <a:lstStyle/>
                    <a:p>
                      <a:pPr algn="ctr"/>
                      <a:r>
                        <a:rPr lang="ko-KR" altLang="en-US" sz="1100" b="1" dirty="0">
                          <a:solidFill>
                            <a:srgbClr val="000000"/>
                          </a:solidFill>
                          <a:effectLst/>
                          <a:latin typeface="notokr"/>
                        </a:rPr>
                        <a:t>엔티티 문자</a:t>
                      </a:r>
                    </a:p>
                  </a:txBody>
                  <a:tcPr marL="95250" marR="95250" marT="95250" marB="95250" anchor="ctr">
                    <a:solidFill>
                      <a:schemeClr val="accent6">
                        <a:lumMod val="20000"/>
                        <a:lumOff val="80000"/>
                      </a:schemeClr>
                    </a:solidFill>
                  </a:tcPr>
                </a:tc>
                <a:tc>
                  <a:txBody>
                    <a:bodyPr/>
                    <a:lstStyle/>
                    <a:p>
                      <a:pPr algn="ctr"/>
                      <a:r>
                        <a:rPr lang="ko-KR" altLang="en-US" sz="1100" b="1" dirty="0">
                          <a:solidFill>
                            <a:srgbClr val="000000"/>
                          </a:solidFill>
                          <a:effectLst/>
                          <a:latin typeface="notokr"/>
                        </a:rPr>
                        <a:t>엔티티 이름</a:t>
                      </a:r>
                    </a:p>
                  </a:txBody>
                  <a:tcPr marL="95250" marR="95250" marT="95250" marB="95250" anchor="ctr">
                    <a:solidFill>
                      <a:schemeClr val="accent6">
                        <a:lumMod val="20000"/>
                        <a:lumOff val="80000"/>
                      </a:schemeClr>
                    </a:solidFill>
                  </a:tcPr>
                </a:tc>
                <a:tc>
                  <a:txBody>
                    <a:bodyPr/>
                    <a:lstStyle/>
                    <a:p>
                      <a:pPr algn="ctr"/>
                      <a:r>
                        <a:rPr lang="en-US" altLang="ko-KR" sz="1100" b="1" dirty="0">
                          <a:solidFill>
                            <a:srgbClr val="000000"/>
                          </a:solidFill>
                          <a:effectLst/>
                          <a:latin typeface="notokr"/>
                        </a:rPr>
                        <a:t>16</a:t>
                      </a:r>
                      <a:r>
                        <a:rPr lang="ko-KR" altLang="en-US" sz="1100" b="1" dirty="0">
                          <a:solidFill>
                            <a:srgbClr val="000000"/>
                          </a:solidFill>
                          <a:effectLst/>
                          <a:latin typeface="notokr"/>
                        </a:rPr>
                        <a:t>진수 엔티티 숫자</a:t>
                      </a:r>
                    </a:p>
                  </a:txBody>
                  <a:tcPr marL="95250" marR="95250" marT="95250" marB="95250" anchor="ctr">
                    <a:solidFill>
                      <a:schemeClr val="accent6">
                        <a:lumMod val="20000"/>
                        <a:lumOff val="80000"/>
                      </a:schemeClr>
                    </a:solidFill>
                  </a:tcPr>
                </a:tc>
                <a:tc>
                  <a:txBody>
                    <a:bodyPr/>
                    <a:lstStyle/>
                    <a:p>
                      <a:pPr algn="ctr"/>
                      <a:r>
                        <a:rPr lang="ko-KR" altLang="en-US" sz="1100" b="1">
                          <a:solidFill>
                            <a:srgbClr val="000000"/>
                          </a:solidFill>
                          <a:effectLst/>
                          <a:latin typeface="notokr"/>
                        </a:rPr>
                        <a:t>설명</a:t>
                      </a:r>
                    </a:p>
                  </a:txBody>
                  <a:tcPr marL="95250" marR="95250" marT="95250" marB="95250" anchor="ctr">
                    <a:solidFill>
                      <a:schemeClr val="accent6">
                        <a:lumMod val="20000"/>
                        <a:lumOff val="80000"/>
                      </a:schemeClr>
                    </a:solidFill>
                  </a:tcPr>
                </a:tc>
                <a:extLst>
                  <a:ext uri="{0D108BD9-81ED-4DB2-BD59-A6C34878D82A}">
                    <a16:rowId xmlns:a16="http://schemas.microsoft.com/office/drawing/2014/main" val="1919384297"/>
                  </a:ext>
                </a:extLst>
              </a:tr>
              <a:tr h="353801">
                <a:tc>
                  <a:txBody>
                    <a:bodyPr/>
                    <a:lstStyle/>
                    <a:p>
                      <a:pPr algn="ctr"/>
                      <a:r>
                        <a:rPr lang="ko-KR" altLang="en-US" sz="1100">
                          <a:effectLst/>
                          <a:latin typeface="notokr"/>
                        </a:rPr>
                        <a:t> </a:t>
                      </a:r>
                    </a:p>
                  </a:txBody>
                  <a:tcPr marL="95250" marR="95250" marT="95250" marB="95250" anchor="ctr"/>
                </a:tc>
                <a:tc>
                  <a:txBody>
                    <a:bodyPr/>
                    <a:lstStyle/>
                    <a:p>
                      <a:pPr algn="ctr"/>
                      <a:r>
                        <a:rPr lang="en-US" sz="1100">
                          <a:effectLst/>
                          <a:latin typeface="notokr"/>
                        </a:rPr>
                        <a:t>&amp;nbsp;</a:t>
                      </a:r>
                    </a:p>
                  </a:txBody>
                  <a:tcPr marL="95250" marR="95250" marT="95250" marB="95250" anchor="ctr"/>
                </a:tc>
                <a:tc>
                  <a:txBody>
                    <a:bodyPr/>
                    <a:lstStyle/>
                    <a:p>
                      <a:pPr algn="ctr"/>
                      <a:r>
                        <a:rPr lang="en-US" altLang="ko-KR" sz="1100" dirty="0">
                          <a:effectLst/>
                          <a:latin typeface="notokr"/>
                        </a:rPr>
                        <a:t>&amp;#160;</a:t>
                      </a:r>
                    </a:p>
                  </a:txBody>
                  <a:tcPr marL="95250" marR="95250" marT="95250" marB="95250" anchor="ctr"/>
                </a:tc>
                <a:tc>
                  <a:txBody>
                    <a:bodyPr/>
                    <a:lstStyle/>
                    <a:p>
                      <a:pPr algn="ctr"/>
                      <a:r>
                        <a:rPr lang="ko-KR" altLang="en-US" sz="1100" dirty="0">
                          <a:effectLst/>
                          <a:latin typeface="notokr"/>
                        </a:rPr>
                        <a:t>줄 바꿈 없는 공백</a:t>
                      </a:r>
                    </a:p>
                  </a:txBody>
                  <a:tcPr marL="95250" marR="95250" marT="95250" marB="95250" anchor="ctr"/>
                </a:tc>
                <a:extLst>
                  <a:ext uri="{0D108BD9-81ED-4DB2-BD59-A6C34878D82A}">
                    <a16:rowId xmlns:a16="http://schemas.microsoft.com/office/drawing/2014/main" val="2203116146"/>
                  </a:ext>
                </a:extLst>
              </a:tr>
              <a:tr h="353801">
                <a:tc>
                  <a:txBody>
                    <a:bodyPr/>
                    <a:lstStyle/>
                    <a:p>
                      <a:pPr algn="ctr"/>
                      <a:r>
                        <a:rPr lang="en-US" altLang="ko-KR" sz="1100">
                          <a:effectLst/>
                          <a:latin typeface="notokr"/>
                        </a:rPr>
                        <a:t>&lt;</a:t>
                      </a:r>
                    </a:p>
                  </a:txBody>
                  <a:tcPr marL="95250" marR="95250" marT="95250" marB="95250" anchor="ctr"/>
                </a:tc>
                <a:tc>
                  <a:txBody>
                    <a:bodyPr/>
                    <a:lstStyle/>
                    <a:p>
                      <a:pPr algn="ctr"/>
                      <a:r>
                        <a:rPr lang="en-US" sz="1100">
                          <a:effectLst/>
                          <a:latin typeface="notokr"/>
                        </a:rPr>
                        <a:t>&amp;lt;</a:t>
                      </a:r>
                    </a:p>
                  </a:txBody>
                  <a:tcPr marL="95250" marR="95250" marT="95250" marB="95250" anchor="ctr"/>
                </a:tc>
                <a:tc>
                  <a:txBody>
                    <a:bodyPr/>
                    <a:lstStyle/>
                    <a:p>
                      <a:pPr algn="ctr"/>
                      <a:r>
                        <a:rPr lang="en-US" altLang="ko-KR" sz="1100">
                          <a:effectLst/>
                          <a:latin typeface="notokr"/>
                        </a:rPr>
                        <a:t>&amp;#60;</a:t>
                      </a:r>
                    </a:p>
                  </a:txBody>
                  <a:tcPr marL="95250" marR="95250" marT="95250" marB="95250" anchor="ctr"/>
                </a:tc>
                <a:tc>
                  <a:txBody>
                    <a:bodyPr/>
                    <a:lstStyle/>
                    <a:p>
                      <a:pPr algn="ctr"/>
                      <a:r>
                        <a:rPr lang="ko-KR" altLang="en-US" sz="1100" dirty="0">
                          <a:effectLst/>
                          <a:latin typeface="notokr"/>
                        </a:rPr>
                        <a:t>보다 작은</a:t>
                      </a:r>
                    </a:p>
                  </a:txBody>
                  <a:tcPr marL="95250" marR="95250" marT="95250" marB="95250" anchor="ctr"/>
                </a:tc>
                <a:extLst>
                  <a:ext uri="{0D108BD9-81ED-4DB2-BD59-A6C34878D82A}">
                    <a16:rowId xmlns:a16="http://schemas.microsoft.com/office/drawing/2014/main" val="828943683"/>
                  </a:ext>
                </a:extLst>
              </a:tr>
              <a:tr h="353801">
                <a:tc>
                  <a:txBody>
                    <a:bodyPr/>
                    <a:lstStyle/>
                    <a:p>
                      <a:pPr algn="ctr"/>
                      <a:r>
                        <a:rPr lang="en-US" altLang="ko-KR" sz="1100">
                          <a:effectLst/>
                          <a:latin typeface="notokr"/>
                        </a:rPr>
                        <a:t>&gt;</a:t>
                      </a:r>
                    </a:p>
                  </a:txBody>
                  <a:tcPr marL="95250" marR="95250" marT="95250" marB="95250" anchor="ctr"/>
                </a:tc>
                <a:tc>
                  <a:txBody>
                    <a:bodyPr/>
                    <a:lstStyle/>
                    <a:p>
                      <a:pPr algn="ctr"/>
                      <a:r>
                        <a:rPr lang="en-US" sz="1100">
                          <a:effectLst/>
                          <a:latin typeface="notokr"/>
                        </a:rPr>
                        <a:t>&amp;gt;</a:t>
                      </a:r>
                    </a:p>
                  </a:txBody>
                  <a:tcPr marL="95250" marR="95250" marT="95250" marB="95250" anchor="ctr"/>
                </a:tc>
                <a:tc>
                  <a:txBody>
                    <a:bodyPr/>
                    <a:lstStyle/>
                    <a:p>
                      <a:pPr algn="ctr"/>
                      <a:r>
                        <a:rPr lang="en-US" altLang="ko-KR" sz="1100">
                          <a:effectLst/>
                          <a:latin typeface="notokr"/>
                        </a:rPr>
                        <a:t>&amp;#62;</a:t>
                      </a:r>
                    </a:p>
                  </a:txBody>
                  <a:tcPr marL="95250" marR="95250" marT="95250" marB="95250" anchor="ctr"/>
                </a:tc>
                <a:tc>
                  <a:txBody>
                    <a:bodyPr/>
                    <a:lstStyle/>
                    <a:p>
                      <a:pPr algn="ctr"/>
                      <a:r>
                        <a:rPr lang="ko-KR" altLang="en-US" sz="1100" dirty="0">
                          <a:effectLst/>
                          <a:latin typeface="notokr"/>
                        </a:rPr>
                        <a:t>보다 큰</a:t>
                      </a:r>
                    </a:p>
                  </a:txBody>
                  <a:tcPr marL="95250" marR="95250" marT="95250" marB="95250" anchor="ctr"/>
                </a:tc>
                <a:extLst>
                  <a:ext uri="{0D108BD9-81ED-4DB2-BD59-A6C34878D82A}">
                    <a16:rowId xmlns:a16="http://schemas.microsoft.com/office/drawing/2014/main" val="2029225647"/>
                  </a:ext>
                </a:extLst>
              </a:tr>
              <a:tr h="353801">
                <a:tc>
                  <a:txBody>
                    <a:bodyPr/>
                    <a:lstStyle/>
                    <a:p>
                      <a:pPr algn="ctr"/>
                      <a:r>
                        <a:rPr lang="en-US" altLang="ko-KR" sz="1100">
                          <a:effectLst/>
                          <a:latin typeface="notokr"/>
                        </a:rPr>
                        <a:t>&amp;</a:t>
                      </a:r>
                    </a:p>
                  </a:txBody>
                  <a:tcPr marL="95250" marR="95250" marT="95250" marB="95250" anchor="ctr"/>
                </a:tc>
                <a:tc>
                  <a:txBody>
                    <a:bodyPr/>
                    <a:lstStyle/>
                    <a:p>
                      <a:pPr algn="ctr"/>
                      <a:r>
                        <a:rPr lang="en-US" sz="1100">
                          <a:effectLst/>
                          <a:latin typeface="notokr"/>
                        </a:rPr>
                        <a:t>&amp;amp;</a:t>
                      </a:r>
                    </a:p>
                  </a:txBody>
                  <a:tcPr marL="95250" marR="95250" marT="95250" marB="95250" anchor="ctr"/>
                </a:tc>
                <a:tc>
                  <a:txBody>
                    <a:bodyPr/>
                    <a:lstStyle/>
                    <a:p>
                      <a:pPr algn="ctr"/>
                      <a:r>
                        <a:rPr lang="en-US" altLang="ko-KR" sz="1100">
                          <a:effectLst/>
                          <a:latin typeface="notokr"/>
                        </a:rPr>
                        <a:t>&amp;#38;</a:t>
                      </a:r>
                    </a:p>
                  </a:txBody>
                  <a:tcPr marL="95250" marR="95250" marT="95250" marB="95250" anchor="ctr"/>
                </a:tc>
                <a:tc>
                  <a:txBody>
                    <a:bodyPr/>
                    <a:lstStyle/>
                    <a:p>
                      <a:pPr algn="ctr"/>
                      <a:r>
                        <a:rPr lang="en-US" sz="1100" dirty="0">
                          <a:effectLst/>
                          <a:latin typeface="notokr"/>
                        </a:rPr>
                        <a:t>AND </a:t>
                      </a:r>
                      <a:r>
                        <a:rPr lang="ko-KR" altLang="en-US" sz="1100" dirty="0">
                          <a:effectLst/>
                          <a:latin typeface="notokr"/>
                        </a:rPr>
                        <a:t>기호</a:t>
                      </a:r>
                    </a:p>
                  </a:txBody>
                  <a:tcPr marL="95250" marR="95250" marT="95250" marB="95250" anchor="ctr"/>
                </a:tc>
                <a:extLst>
                  <a:ext uri="{0D108BD9-81ED-4DB2-BD59-A6C34878D82A}">
                    <a16:rowId xmlns:a16="http://schemas.microsoft.com/office/drawing/2014/main" val="3153578531"/>
                  </a:ext>
                </a:extLst>
              </a:tr>
              <a:tr h="353801">
                <a:tc>
                  <a:txBody>
                    <a:bodyPr/>
                    <a:lstStyle/>
                    <a:p>
                      <a:pPr algn="ctr"/>
                      <a:r>
                        <a:rPr lang="en-US" altLang="ko-KR" sz="1100">
                          <a:effectLst/>
                          <a:latin typeface="notokr"/>
                        </a:rPr>
                        <a:t>"</a:t>
                      </a:r>
                    </a:p>
                  </a:txBody>
                  <a:tcPr marL="95250" marR="95250" marT="95250" marB="95250" anchor="ctr"/>
                </a:tc>
                <a:tc>
                  <a:txBody>
                    <a:bodyPr/>
                    <a:lstStyle/>
                    <a:p>
                      <a:pPr algn="ctr"/>
                      <a:r>
                        <a:rPr lang="en-US" sz="1100">
                          <a:effectLst/>
                          <a:latin typeface="notokr"/>
                        </a:rPr>
                        <a:t>&amp;quot;</a:t>
                      </a:r>
                    </a:p>
                  </a:txBody>
                  <a:tcPr marL="95250" marR="95250" marT="95250" marB="95250" anchor="ctr"/>
                </a:tc>
                <a:tc>
                  <a:txBody>
                    <a:bodyPr/>
                    <a:lstStyle/>
                    <a:p>
                      <a:pPr algn="ctr"/>
                      <a:r>
                        <a:rPr lang="en-US" altLang="ko-KR" sz="1100">
                          <a:effectLst/>
                          <a:latin typeface="notokr"/>
                        </a:rPr>
                        <a:t>&amp;#34;</a:t>
                      </a:r>
                    </a:p>
                  </a:txBody>
                  <a:tcPr marL="95250" marR="95250" marT="95250" marB="95250" anchor="ctr"/>
                </a:tc>
                <a:tc>
                  <a:txBody>
                    <a:bodyPr/>
                    <a:lstStyle/>
                    <a:p>
                      <a:pPr algn="ctr"/>
                      <a:r>
                        <a:rPr lang="ko-KR" altLang="en-US" sz="1100" dirty="0">
                          <a:effectLst/>
                          <a:latin typeface="notokr"/>
                        </a:rPr>
                        <a:t>큰따옴표</a:t>
                      </a:r>
                    </a:p>
                  </a:txBody>
                  <a:tcPr marL="95250" marR="95250" marT="95250" marB="95250" anchor="ctr"/>
                </a:tc>
                <a:extLst>
                  <a:ext uri="{0D108BD9-81ED-4DB2-BD59-A6C34878D82A}">
                    <a16:rowId xmlns:a16="http://schemas.microsoft.com/office/drawing/2014/main" val="1781981724"/>
                  </a:ext>
                </a:extLst>
              </a:tr>
              <a:tr h="353801">
                <a:tc>
                  <a:txBody>
                    <a:bodyPr/>
                    <a:lstStyle/>
                    <a:p>
                      <a:pPr algn="ctr"/>
                      <a:r>
                        <a:rPr lang="en-US" altLang="ko-KR" sz="1100">
                          <a:effectLst/>
                          <a:latin typeface="notokr"/>
                        </a:rPr>
                        <a:t>'</a:t>
                      </a:r>
                    </a:p>
                  </a:txBody>
                  <a:tcPr marL="95250" marR="95250" marT="95250" marB="95250" anchor="ctr"/>
                </a:tc>
                <a:tc>
                  <a:txBody>
                    <a:bodyPr/>
                    <a:lstStyle/>
                    <a:p>
                      <a:pPr algn="ctr"/>
                      <a:r>
                        <a:rPr lang="en-US" sz="1100">
                          <a:effectLst/>
                          <a:latin typeface="notokr"/>
                        </a:rPr>
                        <a:t>&amp;apos;</a:t>
                      </a:r>
                    </a:p>
                  </a:txBody>
                  <a:tcPr marL="95250" marR="95250" marT="95250" marB="95250" anchor="ctr"/>
                </a:tc>
                <a:tc>
                  <a:txBody>
                    <a:bodyPr/>
                    <a:lstStyle/>
                    <a:p>
                      <a:pPr algn="ctr"/>
                      <a:r>
                        <a:rPr lang="en-US" altLang="ko-KR" sz="1100">
                          <a:effectLst/>
                          <a:latin typeface="notokr"/>
                        </a:rPr>
                        <a:t>&amp;#39;</a:t>
                      </a:r>
                    </a:p>
                  </a:txBody>
                  <a:tcPr marL="95250" marR="95250" marT="95250" marB="95250" anchor="ctr"/>
                </a:tc>
                <a:tc>
                  <a:txBody>
                    <a:bodyPr/>
                    <a:lstStyle/>
                    <a:p>
                      <a:pPr algn="ctr"/>
                      <a:r>
                        <a:rPr lang="ko-KR" altLang="en-US" sz="1100" dirty="0">
                          <a:effectLst/>
                          <a:latin typeface="notokr"/>
                        </a:rPr>
                        <a:t>작은따옴표</a:t>
                      </a:r>
                    </a:p>
                  </a:txBody>
                  <a:tcPr marL="95250" marR="95250" marT="95250" marB="95250" anchor="ctr"/>
                </a:tc>
                <a:extLst>
                  <a:ext uri="{0D108BD9-81ED-4DB2-BD59-A6C34878D82A}">
                    <a16:rowId xmlns:a16="http://schemas.microsoft.com/office/drawing/2014/main" val="318473127"/>
                  </a:ext>
                </a:extLst>
              </a:tr>
            </a:tbl>
          </a:graphicData>
        </a:graphic>
      </p:graphicFrame>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17</a:t>
            </a:fld>
            <a:endParaRPr lang="ko-KR" altLang="en-US" dirty="0"/>
          </a:p>
        </p:txBody>
      </p:sp>
    </p:spTree>
    <p:extLst>
      <p:ext uri="{BB962C8B-B14F-4D97-AF65-F5344CB8AC3E}">
        <p14:creationId xmlns:p14="http://schemas.microsoft.com/office/powerpoint/2010/main" val="16119488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align (margin </a:t>
            </a:r>
            <a:r>
              <a:rPr lang="ko-KR" altLang="en-US" sz="3200" dirty="0"/>
              <a:t>속성 이용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Align&lt;/title&gt;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border: 3px solid #7B68EE;</a:t>
            </a:r>
          </a:p>
          <a:p>
            <a:r>
              <a:rPr lang="en-US" altLang="ko-KR" sz="1100">
                <a:solidFill>
                  <a:schemeClr val="tx1"/>
                </a:solidFill>
              </a:rPr>
              <a:t>			width: 300px;</a:t>
            </a:r>
          </a:p>
          <a:p>
            <a:r>
              <a:rPr lang="en-US" altLang="ko-KR" sz="1100">
                <a:solidFill>
                  <a:schemeClr val="tx1"/>
                </a:solidFill>
              </a:rPr>
              <a:t>			padding: 10px;</a:t>
            </a:r>
          </a:p>
          <a:p>
            <a:r>
              <a:rPr lang="en-US" altLang="ko-KR" sz="1100">
                <a:solidFill>
                  <a:schemeClr val="tx1"/>
                </a:solidFill>
              </a:rPr>
              <a:t>			margin: auto;</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&lt;h1&gt;margin </a:t>
            </a:r>
            <a:r>
              <a:rPr lang="ko-KR" altLang="en-US" sz="1100">
                <a:solidFill>
                  <a:schemeClr val="tx1"/>
                </a:solidFill>
              </a:rPr>
              <a:t>속성을 이용한 가운데 정렬</a:t>
            </a:r>
            <a:r>
              <a:rPr lang="en-US" altLang="ko-KR" sz="1100">
                <a:solidFill>
                  <a:schemeClr val="tx1"/>
                </a:solidFill>
              </a:rPr>
              <a:t>&lt;/h1&gt;</a:t>
            </a:r>
          </a:p>
          <a:p>
            <a:r>
              <a:rPr lang="en-US" altLang="ko-KR" sz="1100">
                <a:solidFill>
                  <a:schemeClr val="tx1"/>
                </a:solidFill>
              </a:rPr>
              <a:t>	&lt;div&gt;margin</a:t>
            </a:r>
            <a:r>
              <a:rPr lang="ko-KR" altLang="en-US" sz="1100">
                <a:solidFill>
                  <a:schemeClr val="tx1"/>
                </a:solidFill>
              </a:rPr>
              <a:t>의 속성값을 </a:t>
            </a:r>
            <a:r>
              <a:rPr lang="en-US" altLang="ko-KR" sz="1100">
                <a:solidFill>
                  <a:schemeClr val="tx1"/>
                </a:solidFill>
              </a:rPr>
              <a:t>auto</a:t>
            </a:r>
            <a:r>
              <a:rPr lang="ko-KR" altLang="en-US" sz="1100">
                <a:solidFill>
                  <a:schemeClr val="tx1"/>
                </a:solidFill>
              </a:rPr>
              <a:t>로 하면</a:t>
            </a:r>
            <a:r>
              <a:rPr lang="en-US" altLang="ko-KR" sz="1100">
                <a:solidFill>
                  <a:schemeClr val="tx1"/>
                </a:solidFill>
              </a:rPr>
              <a:t>,&lt;br&gt;</a:t>
            </a:r>
          </a:p>
          <a:p>
            <a:r>
              <a:rPr lang="en-US" altLang="ko-KR" sz="1100">
                <a:solidFill>
                  <a:schemeClr val="tx1"/>
                </a:solidFill>
              </a:rPr>
              <a:t>	</a:t>
            </a:r>
            <a:r>
              <a:rPr lang="ko-KR" altLang="en-US" sz="1100">
                <a:solidFill>
                  <a:schemeClr val="tx1"/>
                </a:solidFill>
              </a:rPr>
              <a:t>수평으로 가운데 정렬을 할 수 있어요</a:t>
            </a:r>
            <a:r>
              <a:rPr lang="en-US" altLang="ko-KR" sz="1100">
                <a:solidFill>
                  <a:schemeClr val="tx1"/>
                </a:solidFill>
              </a:rPr>
              <a: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정렬</a:t>
            </a:r>
            <a:r>
              <a:rPr lang="en-US" altLang="ko-KR" sz="1200" b="1" dirty="0">
                <a:solidFill>
                  <a:schemeClr val="tx1"/>
                </a:solidFill>
              </a:rPr>
              <a:t>(align)</a:t>
            </a:r>
          </a:p>
          <a:p>
            <a:r>
              <a:rPr lang="ko-KR" altLang="en-US" sz="1200" dirty="0">
                <a:solidFill>
                  <a:schemeClr val="tx1"/>
                </a:solidFill>
              </a:rPr>
              <a:t>블록</a:t>
            </a:r>
            <a:r>
              <a:rPr lang="en-US" altLang="ko-KR" sz="1200" dirty="0">
                <a:solidFill>
                  <a:schemeClr val="tx1"/>
                </a:solidFill>
              </a:rPr>
              <a:t>(block) </a:t>
            </a:r>
            <a:r>
              <a:rPr lang="ko-KR" altLang="en-US" sz="1200" dirty="0">
                <a:solidFill>
                  <a:schemeClr val="tx1"/>
                </a:solidFill>
              </a:rPr>
              <a:t>타입의 요소를 정렬하기 위해서는 다음과 같은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margin </a:t>
            </a:r>
            <a:r>
              <a:rPr lang="ko-KR" altLang="en-US" sz="1200" dirty="0">
                <a:solidFill>
                  <a:schemeClr val="tx1"/>
                </a:solidFill>
              </a:rPr>
              <a:t>속성을 이용한 가운데 정렬</a:t>
            </a:r>
          </a:p>
          <a:p>
            <a:r>
              <a:rPr lang="en-US" altLang="ko-KR" sz="1200" dirty="0">
                <a:solidFill>
                  <a:schemeClr val="tx1"/>
                </a:solidFill>
              </a:rPr>
              <a:t>2. position </a:t>
            </a:r>
            <a:r>
              <a:rPr lang="ko-KR" altLang="en-US" sz="1200" dirty="0">
                <a:solidFill>
                  <a:schemeClr val="tx1"/>
                </a:solidFill>
              </a:rPr>
              <a:t>속성을 이용한 좌우 정렬</a:t>
            </a:r>
          </a:p>
          <a:p>
            <a:r>
              <a:rPr lang="en-US" altLang="ko-KR" sz="1200" dirty="0">
                <a:solidFill>
                  <a:schemeClr val="tx1"/>
                </a:solidFill>
              </a:rPr>
              <a:t>3. float </a:t>
            </a:r>
            <a:r>
              <a:rPr lang="ko-KR" altLang="en-US" sz="1200" dirty="0">
                <a:solidFill>
                  <a:schemeClr val="tx1"/>
                </a:solidFill>
              </a:rPr>
              <a:t>속성을 이용한 좌우 정렬</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margin </a:t>
            </a:r>
            <a:r>
              <a:rPr lang="ko-KR" altLang="en-US" sz="1200" b="1" dirty="0">
                <a:solidFill>
                  <a:schemeClr val="tx1"/>
                </a:solidFill>
              </a:rPr>
              <a:t>속성을 이용한 가운데 정렬</a:t>
            </a:r>
          </a:p>
          <a:p>
            <a:r>
              <a:rPr lang="en-US" altLang="ko-KR" sz="1200" dirty="0">
                <a:solidFill>
                  <a:schemeClr val="tx1"/>
                </a:solidFill>
              </a:rPr>
              <a:t>margin </a:t>
            </a:r>
            <a:r>
              <a:rPr lang="ko-KR" altLang="en-US" sz="1200" dirty="0">
                <a:solidFill>
                  <a:schemeClr val="tx1"/>
                </a:solidFill>
              </a:rPr>
              <a:t>속성값을 </a:t>
            </a:r>
            <a:r>
              <a:rPr lang="en-US" altLang="ko-KR" sz="1200" dirty="0">
                <a:solidFill>
                  <a:schemeClr val="tx1"/>
                </a:solidFill>
              </a:rPr>
              <a:t>auto</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해당 요소를 감싸고 있는 컨테이너 요소를 기준으로 수평 방향 가운데 정렬이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이때 해당 요소는 특정한 너비를 가져야 하며</a:t>
            </a:r>
            <a:r>
              <a:rPr lang="en-US" altLang="ko-KR" sz="1200" dirty="0">
                <a:solidFill>
                  <a:schemeClr val="tx1"/>
                </a:solidFill>
              </a:rPr>
              <a:t>, </a:t>
            </a:r>
            <a:r>
              <a:rPr lang="ko-KR" altLang="en-US" sz="1200" dirty="0">
                <a:solidFill>
                  <a:schemeClr val="tx1"/>
                </a:solidFill>
              </a:rPr>
              <a:t>너비를 제외한 나머지 공간은 좌우로 균등하게 나뉘어 여백으로 만들어집니다</a:t>
            </a:r>
            <a:r>
              <a:rPr lang="en-US" altLang="ko-KR" sz="1200" dirty="0">
                <a:solidFill>
                  <a:schemeClr val="tx1"/>
                </a:solidFill>
              </a:rPr>
              <a:t>.</a:t>
            </a:r>
          </a:p>
          <a:p>
            <a:r>
              <a:rPr lang="ko-KR" altLang="en-US" sz="1200" dirty="0">
                <a:solidFill>
                  <a:schemeClr val="tx1"/>
                </a:solidFill>
              </a:rPr>
              <a:t>따라서 이 방법을 사용하기 위해서는 반드시 해당 요소의 </a:t>
            </a:r>
            <a:r>
              <a:rPr lang="en-US" altLang="ko-KR" sz="1200" dirty="0">
                <a:solidFill>
                  <a:schemeClr val="tx1"/>
                </a:solidFill>
              </a:rPr>
              <a:t>width </a:t>
            </a:r>
            <a:r>
              <a:rPr lang="ko-KR" altLang="en-US" sz="1200" dirty="0">
                <a:solidFill>
                  <a:schemeClr val="tx1"/>
                </a:solidFill>
              </a:rPr>
              <a:t>속성값을 먼저 설정해야만 합니다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170</a:t>
            </a:fld>
            <a:endParaRPr lang="ko-KR" altLang="en-US" dirty="0"/>
          </a:p>
        </p:txBody>
      </p:sp>
    </p:spTree>
    <p:extLst>
      <p:ext uri="{BB962C8B-B14F-4D97-AF65-F5344CB8AC3E}">
        <p14:creationId xmlns:p14="http://schemas.microsoft.com/office/powerpoint/2010/main" val="15947731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align (position </a:t>
            </a:r>
            <a:r>
              <a:rPr lang="ko-KR" altLang="en-US" sz="3200" dirty="0"/>
              <a:t>속성 이용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Align&lt;/title&gt;</a:t>
            </a:r>
          </a:p>
          <a:p>
            <a:r>
              <a:rPr lang="en-US" altLang="ko-KR" sz="1100">
                <a:solidFill>
                  <a:schemeClr val="tx1"/>
                </a:solidFill>
              </a:rPr>
              <a:t>	&lt;style&gt;</a:t>
            </a:r>
          </a:p>
          <a:p>
            <a:r>
              <a:rPr lang="en-US" altLang="ko-KR" sz="1100">
                <a:solidFill>
                  <a:schemeClr val="tx1"/>
                </a:solidFill>
              </a:rPr>
              <a:t>		body {</a:t>
            </a:r>
          </a:p>
          <a:p>
            <a:r>
              <a:rPr lang="en-US" altLang="ko-KR" sz="1100">
                <a:solidFill>
                  <a:schemeClr val="tx1"/>
                </a:solidFill>
              </a:rPr>
              <a:t>			padding: 0;</a:t>
            </a:r>
          </a:p>
          <a:p>
            <a:r>
              <a:rPr lang="en-US" altLang="ko-KR" sz="1100">
                <a:solidFill>
                  <a:schemeClr val="tx1"/>
                </a:solidFill>
              </a:rPr>
              <a:t>			margin: 0;</a:t>
            </a:r>
          </a:p>
          <a:p>
            <a:r>
              <a:rPr lang="en-US" altLang="ko-KR" sz="1100">
                <a:solidFill>
                  <a:schemeClr val="tx1"/>
                </a:solidFill>
              </a:rPr>
              <a:t>		}</a:t>
            </a:r>
          </a:p>
          <a:p>
            <a:r>
              <a:rPr lang="en-US" altLang="ko-KR" sz="1100">
                <a:solidFill>
                  <a:schemeClr val="tx1"/>
                </a:solidFill>
              </a:rPr>
              <a:t>		div {</a:t>
            </a:r>
          </a:p>
          <a:p>
            <a:r>
              <a:rPr lang="en-US" altLang="ko-KR" sz="1100">
                <a:solidFill>
                  <a:schemeClr val="tx1"/>
                </a:solidFill>
              </a:rPr>
              <a:t>			border: 3px solid #4B0082;</a:t>
            </a:r>
          </a:p>
          <a:p>
            <a:r>
              <a:rPr lang="en-US" altLang="ko-KR" sz="1100">
                <a:solidFill>
                  <a:schemeClr val="tx1"/>
                </a:solidFill>
              </a:rPr>
              <a:t>			width: 300px;</a:t>
            </a:r>
          </a:p>
          <a:p>
            <a:r>
              <a:rPr lang="en-US" altLang="ko-KR" sz="1100">
                <a:solidFill>
                  <a:schemeClr val="tx1"/>
                </a:solidFill>
              </a:rPr>
              <a:t>			padding: 10px;</a:t>
            </a:r>
          </a:p>
          <a:p>
            <a:r>
              <a:rPr lang="en-US" altLang="ko-KR" sz="1100">
                <a:solidFill>
                  <a:schemeClr val="tx1"/>
                </a:solidFill>
              </a:rPr>
              <a:t>			margin: 0;</a:t>
            </a:r>
          </a:p>
          <a:p>
            <a:r>
              <a:rPr lang="en-US" altLang="ko-KR" sz="1100">
                <a:solidFill>
                  <a:schemeClr val="tx1"/>
                </a:solidFill>
              </a:rPr>
              <a:t>			position: absolute;</a:t>
            </a:r>
          </a:p>
          <a:p>
            <a:r>
              <a:rPr lang="en-US" altLang="ko-KR" sz="1100">
                <a:solidFill>
                  <a:schemeClr val="tx1"/>
                </a:solidFill>
              </a:rPr>
              <a:t>			right: 0;</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&lt;h1&gt;position </a:t>
            </a:r>
            <a:r>
              <a:rPr lang="ko-KR" altLang="en-US" sz="1100">
                <a:solidFill>
                  <a:schemeClr val="tx1"/>
                </a:solidFill>
              </a:rPr>
              <a:t>속성을 이용한 좌우 정렬</a:t>
            </a:r>
            <a:r>
              <a:rPr lang="en-US" altLang="ko-KR" sz="1100">
                <a:solidFill>
                  <a:schemeClr val="tx1"/>
                </a:solidFill>
              </a:rPr>
              <a:t>&lt;/h1&gt;</a:t>
            </a:r>
          </a:p>
          <a:p>
            <a:r>
              <a:rPr lang="en-US" altLang="ko-KR" sz="1100">
                <a:solidFill>
                  <a:schemeClr val="tx1"/>
                </a:solidFill>
              </a:rPr>
              <a:t>	&lt;div&gt;absolute position</a:t>
            </a:r>
            <a:r>
              <a:rPr lang="ko-KR" altLang="en-US" sz="1100">
                <a:solidFill>
                  <a:schemeClr val="tx1"/>
                </a:solidFill>
              </a:rPr>
              <a:t>을 사용하면</a:t>
            </a:r>
            <a:r>
              <a:rPr lang="en-US" altLang="ko-KR" sz="1100">
                <a:solidFill>
                  <a:schemeClr val="tx1"/>
                </a:solidFill>
              </a:rPr>
              <a:t>,&lt;br&gt;</a:t>
            </a:r>
          </a:p>
          <a:p>
            <a:r>
              <a:rPr lang="en-US" altLang="ko-KR" sz="1100">
                <a:solidFill>
                  <a:schemeClr val="tx1"/>
                </a:solidFill>
              </a:rPr>
              <a:t>	</a:t>
            </a:r>
            <a:r>
              <a:rPr lang="ko-KR" altLang="en-US" sz="1100">
                <a:solidFill>
                  <a:schemeClr val="tx1"/>
                </a:solidFill>
              </a:rPr>
              <a:t>수평으로 좌우 정렬을 할 수 있어요</a:t>
            </a:r>
            <a:r>
              <a:rPr lang="en-US" altLang="ko-KR" sz="1100">
                <a:solidFill>
                  <a:schemeClr val="tx1"/>
                </a:solidFill>
              </a:rPr>
              <a: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정렬</a:t>
            </a:r>
            <a:r>
              <a:rPr lang="en-US" altLang="ko-KR" sz="1200" b="1" dirty="0">
                <a:solidFill>
                  <a:schemeClr val="tx1"/>
                </a:solidFill>
              </a:rPr>
              <a:t>(align)</a:t>
            </a:r>
          </a:p>
          <a:p>
            <a:r>
              <a:rPr lang="ko-KR" altLang="en-US" sz="1200" dirty="0">
                <a:solidFill>
                  <a:schemeClr val="tx1"/>
                </a:solidFill>
              </a:rPr>
              <a:t>블록</a:t>
            </a:r>
            <a:r>
              <a:rPr lang="en-US" altLang="ko-KR" sz="1200" dirty="0">
                <a:solidFill>
                  <a:schemeClr val="tx1"/>
                </a:solidFill>
              </a:rPr>
              <a:t>(block) </a:t>
            </a:r>
            <a:r>
              <a:rPr lang="ko-KR" altLang="en-US" sz="1200" dirty="0">
                <a:solidFill>
                  <a:schemeClr val="tx1"/>
                </a:solidFill>
              </a:rPr>
              <a:t>타입의 요소를 정렬하기 위해서는 다음과 같은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margin </a:t>
            </a:r>
            <a:r>
              <a:rPr lang="ko-KR" altLang="en-US" sz="1200" dirty="0">
                <a:solidFill>
                  <a:schemeClr val="tx1"/>
                </a:solidFill>
              </a:rPr>
              <a:t>속성을 이용한 가운데 정렬</a:t>
            </a:r>
          </a:p>
          <a:p>
            <a:r>
              <a:rPr lang="en-US" altLang="ko-KR" sz="1200" dirty="0">
                <a:solidFill>
                  <a:schemeClr val="tx1"/>
                </a:solidFill>
              </a:rPr>
              <a:t>2. position </a:t>
            </a:r>
            <a:r>
              <a:rPr lang="ko-KR" altLang="en-US" sz="1200" dirty="0">
                <a:solidFill>
                  <a:schemeClr val="tx1"/>
                </a:solidFill>
              </a:rPr>
              <a:t>속성을 이용한 좌우 정렬</a:t>
            </a:r>
          </a:p>
          <a:p>
            <a:r>
              <a:rPr lang="en-US" altLang="ko-KR" sz="1200" dirty="0">
                <a:solidFill>
                  <a:schemeClr val="tx1"/>
                </a:solidFill>
              </a:rPr>
              <a:t>3. float </a:t>
            </a:r>
            <a:r>
              <a:rPr lang="ko-KR" altLang="en-US" sz="1200" dirty="0">
                <a:solidFill>
                  <a:schemeClr val="tx1"/>
                </a:solidFill>
              </a:rPr>
              <a:t>속성을 이용한 좌우 정렬</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position </a:t>
            </a:r>
            <a:r>
              <a:rPr lang="ko-KR" altLang="en-US" sz="1200" b="1" dirty="0">
                <a:solidFill>
                  <a:schemeClr val="tx1"/>
                </a:solidFill>
              </a:rPr>
              <a:t>속성을 이용한 좌우 정렬</a:t>
            </a:r>
          </a:p>
          <a:p>
            <a:r>
              <a:rPr lang="ko-KR" altLang="en-US" sz="1200" dirty="0">
                <a:solidFill>
                  <a:schemeClr val="tx1"/>
                </a:solidFill>
              </a:rPr>
              <a:t>절대 위치 지정 방식으로 위치한 요소는 정상적인 레이아웃에서 벗어나 다른 요소와 겹칠 수 있게 됩니다</a:t>
            </a:r>
            <a:r>
              <a:rPr lang="en-US" altLang="ko-KR" sz="1200" dirty="0">
                <a:solidFill>
                  <a:schemeClr val="tx1"/>
                </a:solidFill>
              </a:rPr>
              <a:t>.</a:t>
            </a:r>
          </a:p>
          <a:p>
            <a:r>
              <a:rPr lang="ko-KR" altLang="en-US" sz="1200" dirty="0">
                <a:solidFill>
                  <a:schemeClr val="tx1"/>
                </a:solidFill>
              </a:rPr>
              <a:t>따라서 이 특성을 이용하면 </a:t>
            </a:r>
            <a:r>
              <a:rPr lang="en-US" altLang="ko-KR" sz="1200" dirty="0">
                <a:solidFill>
                  <a:schemeClr val="tx1"/>
                </a:solidFill>
              </a:rPr>
              <a:t>HTML </a:t>
            </a:r>
            <a:r>
              <a:rPr lang="ko-KR" altLang="en-US" sz="1200" dirty="0">
                <a:solidFill>
                  <a:schemeClr val="tx1"/>
                </a:solidFill>
              </a:rPr>
              <a:t>요소를 수평 방향으로 좌우 정렬할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position </a:t>
            </a:r>
            <a:r>
              <a:rPr lang="ko-KR" altLang="en-US" sz="1200" dirty="0">
                <a:solidFill>
                  <a:schemeClr val="tx1"/>
                </a:solidFill>
              </a:rPr>
              <a:t>속성을 이용하여 정렬할 경우에는 </a:t>
            </a:r>
            <a:r>
              <a:rPr lang="en-US" altLang="ko-KR" sz="1200" dirty="0">
                <a:solidFill>
                  <a:schemeClr val="tx1"/>
                </a:solidFill>
              </a:rPr>
              <a:t>&lt;body&gt;</a:t>
            </a:r>
            <a:r>
              <a:rPr lang="ko-KR" altLang="en-US" sz="1200" dirty="0">
                <a:solidFill>
                  <a:schemeClr val="tx1"/>
                </a:solidFill>
              </a:rPr>
              <a:t>요소에 </a:t>
            </a:r>
            <a:r>
              <a:rPr lang="en-US" altLang="ko-KR" sz="1200" dirty="0">
                <a:solidFill>
                  <a:schemeClr val="tx1"/>
                </a:solidFill>
              </a:rPr>
              <a:t>margin</a:t>
            </a:r>
            <a:r>
              <a:rPr lang="ko-KR" altLang="en-US" sz="1200" dirty="0">
                <a:solidFill>
                  <a:schemeClr val="tx1"/>
                </a:solidFill>
              </a:rPr>
              <a:t>과 </a:t>
            </a:r>
            <a:r>
              <a:rPr lang="en-US" altLang="ko-KR" sz="1200" dirty="0">
                <a:solidFill>
                  <a:schemeClr val="tx1"/>
                </a:solidFill>
              </a:rPr>
              <a:t>padding </a:t>
            </a:r>
            <a:r>
              <a:rPr lang="ko-KR" altLang="en-US" sz="1200" dirty="0">
                <a:solidFill>
                  <a:schemeClr val="tx1"/>
                </a:solidFill>
              </a:rPr>
              <a:t>속성값을 설정하는 것이 좋습니다</a:t>
            </a:r>
            <a:r>
              <a:rPr lang="en-US" altLang="ko-KR" sz="1200" dirty="0">
                <a:solidFill>
                  <a:schemeClr val="tx1"/>
                </a:solidFill>
              </a:rPr>
              <a:t>.</a:t>
            </a:r>
          </a:p>
          <a:p>
            <a:r>
              <a:rPr lang="ko-KR" altLang="en-US" sz="1200" dirty="0">
                <a:solidFill>
                  <a:schemeClr val="tx1"/>
                </a:solidFill>
              </a:rPr>
              <a:t>이렇게 함으로써 웹 브라우저마다 레이아웃이 다르게 보이는 것을 미리 방지할 수 있습니다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171</a:t>
            </a:fld>
            <a:endParaRPr lang="ko-KR" altLang="en-US" dirty="0"/>
          </a:p>
        </p:txBody>
      </p:sp>
    </p:spTree>
    <p:extLst>
      <p:ext uri="{BB962C8B-B14F-4D97-AF65-F5344CB8AC3E}">
        <p14:creationId xmlns:p14="http://schemas.microsoft.com/office/powerpoint/2010/main" val="963210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위치 속성 </a:t>
            </a:r>
            <a:r>
              <a:rPr lang="en-US" altLang="ko-KR" sz="3200" dirty="0"/>
              <a:t>: align (float </a:t>
            </a:r>
            <a:r>
              <a:rPr lang="ko-KR" altLang="en-US" sz="3200" dirty="0"/>
              <a:t>속성 이용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Align&lt;/title&gt;</a:t>
            </a:r>
          </a:p>
          <a:p>
            <a:r>
              <a:rPr lang="en-US" altLang="ko-KR" sz="1100">
                <a:solidFill>
                  <a:schemeClr val="tx1"/>
                </a:solidFill>
              </a:rPr>
              <a:t>	&lt;style&gt;</a:t>
            </a:r>
          </a:p>
          <a:p>
            <a:r>
              <a:rPr lang="en-US" altLang="ko-KR" sz="1100">
                <a:solidFill>
                  <a:schemeClr val="tx1"/>
                </a:solidFill>
              </a:rPr>
              <a:t>		body {</a:t>
            </a:r>
          </a:p>
          <a:p>
            <a:r>
              <a:rPr lang="en-US" altLang="ko-KR" sz="1100">
                <a:solidFill>
                  <a:schemeClr val="tx1"/>
                </a:solidFill>
              </a:rPr>
              <a:t>			padding: 0;</a:t>
            </a:r>
          </a:p>
          <a:p>
            <a:r>
              <a:rPr lang="en-US" altLang="ko-KR" sz="1100">
                <a:solidFill>
                  <a:schemeClr val="tx1"/>
                </a:solidFill>
              </a:rPr>
              <a:t>			margin: 0;</a:t>
            </a:r>
          </a:p>
          <a:p>
            <a:r>
              <a:rPr lang="en-US" altLang="ko-KR" sz="1100">
                <a:solidFill>
                  <a:schemeClr val="tx1"/>
                </a:solidFill>
              </a:rPr>
              <a:t>		}</a:t>
            </a:r>
          </a:p>
          <a:p>
            <a:r>
              <a:rPr lang="en-US" altLang="ko-KR" sz="1100">
                <a:solidFill>
                  <a:schemeClr val="tx1"/>
                </a:solidFill>
              </a:rPr>
              <a:t>		div {</a:t>
            </a:r>
          </a:p>
          <a:p>
            <a:r>
              <a:rPr lang="en-US" altLang="ko-KR" sz="1100">
                <a:solidFill>
                  <a:schemeClr val="tx1"/>
                </a:solidFill>
              </a:rPr>
              <a:t>			border: 3px solid #4B0082;</a:t>
            </a:r>
          </a:p>
          <a:p>
            <a:r>
              <a:rPr lang="en-US" altLang="ko-KR" sz="1100">
                <a:solidFill>
                  <a:schemeClr val="tx1"/>
                </a:solidFill>
              </a:rPr>
              <a:t>			width: 350px;</a:t>
            </a:r>
          </a:p>
          <a:p>
            <a:r>
              <a:rPr lang="en-US" altLang="ko-KR" sz="1100">
                <a:solidFill>
                  <a:schemeClr val="tx1"/>
                </a:solidFill>
              </a:rPr>
              <a:t>			padding: 10px;</a:t>
            </a:r>
          </a:p>
          <a:p>
            <a:r>
              <a:rPr lang="en-US" altLang="ko-KR" sz="1100">
                <a:solidFill>
                  <a:schemeClr val="tx1"/>
                </a:solidFill>
              </a:rPr>
              <a:t>			margin: 0;</a:t>
            </a:r>
          </a:p>
          <a:p>
            <a:r>
              <a:rPr lang="en-US" altLang="ko-KR" sz="1100">
                <a:solidFill>
                  <a:schemeClr val="tx1"/>
                </a:solidFill>
              </a:rPr>
              <a:t>		}</a:t>
            </a:r>
          </a:p>
          <a:p>
            <a:r>
              <a:rPr lang="en-US" altLang="ko-KR" sz="1100">
                <a:solidFill>
                  <a:schemeClr val="tx1"/>
                </a:solidFill>
              </a:rPr>
              <a:t>		div.left { float: left }</a:t>
            </a:r>
          </a:p>
          <a:p>
            <a:r>
              <a:rPr lang="en-US" altLang="ko-KR" sz="1100">
                <a:solidFill>
                  <a:schemeClr val="tx1"/>
                </a:solidFill>
              </a:rPr>
              <a:t>		div.right { float: right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&lt;h1&gt;float </a:t>
            </a:r>
            <a:r>
              <a:rPr lang="ko-KR" altLang="en-US" sz="1100">
                <a:solidFill>
                  <a:schemeClr val="tx1"/>
                </a:solidFill>
              </a:rPr>
              <a:t>속성을 이용한 좌우 정렬</a:t>
            </a:r>
            <a:r>
              <a:rPr lang="en-US" altLang="ko-KR" sz="1100">
                <a:solidFill>
                  <a:schemeClr val="tx1"/>
                </a:solidFill>
              </a:rPr>
              <a:t>&lt;/h1&gt;</a:t>
            </a:r>
          </a:p>
          <a:p>
            <a:r>
              <a:rPr lang="en-US" altLang="ko-KR" sz="1100">
                <a:solidFill>
                  <a:schemeClr val="tx1"/>
                </a:solidFill>
              </a:rPr>
              <a:t>	&lt;div class="left"&gt;float </a:t>
            </a:r>
            <a:r>
              <a:rPr lang="ko-KR" altLang="en-US" sz="1100">
                <a:solidFill>
                  <a:schemeClr val="tx1"/>
                </a:solidFill>
              </a:rPr>
              <a:t>속성값으로 </a:t>
            </a:r>
            <a:r>
              <a:rPr lang="en-US" altLang="ko-KR" sz="1100">
                <a:solidFill>
                  <a:schemeClr val="tx1"/>
                </a:solidFill>
              </a:rPr>
              <a:t>left </a:t>
            </a:r>
            <a:r>
              <a:rPr lang="ko-KR" altLang="en-US" sz="1100">
                <a:solidFill>
                  <a:schemeClr val="tx1"/>
                </a:solidFill>
              </a:rPr>
              <a:t>또는 </a:t>
            </a:r>
            <a:r>
              <a:rPr lang="en-US" altLang="ko-KR" sz="1100">
                <a:solidFill>
                  <a:schemeClr val="tx1"/>
                </a:solidFill>
              </a:rPr>
              <a:t>right</a:t>
            </a:r>
            <a:r>
              <a:rPr lang="ko-KR" altLang="en-US" sz="1100">
                <a:solidFill>
                  <a:schemeClr val="tx1"/>
                </a:solidFill>
              </a:rPr>
              <a:t>를 사용하면</a:t>
            </a:r>
            <a:r>
              <a:rPr lang="en-US" altLang="ko-KR" sz="1100">
                <a:solidFill>
                  <a:schemeClr val="tx1"/>
                </a:solidFill>
              </a:rPr>
              <a:t>,&lt;br&gt;</a:t>
            </a:r>
          </a:p>
          <a:p>
            <a:r>
              <a:rPr lang="en-US" altLang="ko-KR" sz="1100">
                <a:solidFill>
                  <a:schemeClr val="tx1"/>
                </a:solidFill>
              </a:rPr>
              <a:t>	</a:t>
            </a:r>
            <a:r>
              <a:rPr lang="ko-KR" altLang="en-US" sz="1100">
                <a:solidFill>
                  <a:schemeClr val="tx1"/>
                </a:solidFill>
              </a:rPr>
              <a:t>수평으로 좌우 정렬을 할 수 있어요</a:t>
            </a:r>
            <a:r>
              <a:rPr lang="en-US" altLang="ko-KR" sz="1100">
                <a:solidFill>
                  <a:schemeClr val="tx1"/>
                </a:solidFill>
              </a:rPr>
              <a:t>!</a:t>
            </a:r>
          </a:p>
          <a:p>
            <a:r>
              <a:rPr lang="en-US" altLang="ko-KR" sz="1100">
                <a:solidFill>
                  <a:schemeClr val="tx1"/>
                </a:solidFill>
              </a:rPr>
              <a:t>	&lt;/div&gt;</a:t>
            </a:r>
          </a:p>
          <a:p>
            <a:r>
              <a:rPr lang="en-US" altLang="ko-KR" sz="1100">
                <a:solidFill>
                  <a:schemeClr val="tx1"/>
                </a:solidFill>
              </a:rPr>
              <a:t>	&lt;div class="right"&gt;float </a:t>
            </a:r>
            <a:r>
              <a:rPr lang="ko-KR" altLang="en-US" sz="1100">
                <a:solidFill>
                  <a:schemeClr val="tx1"/>
                </a:solidFill>
              </a:rPr>
              <a:t>속성값으로 </a:t>
            </a:r>
            <a:r>
              <a:rPr lang="en-US" altLang="ko-KR" sz="1100">
                <a:solidFill>
                  <a:schemeClr val="tx1"/>
                </a:solidFill>
              </a:rPr>
              <a:t>left </a:t>
            </a:r>
            <a:r>
              <a:rPr lang="ko-KR" altLang="en-US" sz="1100">
                <a:solidFill>
                  <a:schemeClr val="tx1"/>
                </a:solidFill>
              </a:rPr>
              <a:t>또는 </a:t>
            </a:r>
            <a:r>
              <a:rPr lang="en-US" altLang="ko-KR" sz="1100">
                <a:solidFill>
                  <a:schemeClr val="tx1"/>
                </a:solidFill>
              </a:rPr>
              <a:t>right</a:t>
            </a:r>
            <a:r>
              <a:rPr lang="ko-KR" altLang="en-US" sz="1100">
                <a:solidFill>
                  <a:schemeClr val="tx1"/>
                </a:solidFill>
              </a:rPr>
              <a:t>를 사용하면</a:t>
            </a:r>
            <a:r>
              <a:rPr lang="en-US" altLang="ko-KR" sz="1100">
                <a:solidFill>
                  <a:schemeClr val="tx1"/>
                </a:solidFill>
              </a:rPr>
              <a:t>,&lt;br&gt;</a:t>
            </a:r>
          </a:p>
          <a:p>
            <a:r>
              <a:rPr lang="en-US" altLang="ko-KR" sz="1100">
                <a:solidFill>
                  <a:schemeClr val="tx1"/>
                </a:solidFill>
              </a:rPr>
              <a:t>	</a:t>
            </a:r>
            <a:r>
              <a:rPr lang="ko-KR" altLang="en-US" sz="1100">
                <a:solidFill>
                  <a:schemeClr val="tx1"/>
                </a:solidFill>
              </a:rPr>
              <a:t>수평으로 좌우 정렬을 할 수 있어요</a:t>
            </a:r>
            <a:r>
              <a:rPr lang="en-US" altLang="ko-KR" sz="1100">
                <a:solidFill>
                  <a:schemeClr val="tx1"/>
                </a:solidFill>
              </a:rPr>
              <a: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정렬</a:t>
            </a:r>
            <a:r>
              <a:rPr lang="en-US" altLang="ko-KR" sz="1200" b="1" dirty="0">
                <a:solidFill>
                  <a:schemeClr val="tx1"/>
                </a:solidFill>
              </a:rPr>
              <a:t>(align)</a:t>
            </a:r>
          </a:p>
          <a:p>
            <a:r>
              <a:rPr lang="ko-KR" altLang="en-US" sz="1200" dirty="0">
                <a:solidFill>
                  <a:schemeClr val="tx1"/>
                </a:solidFill>
              </a:rPr>
              <a:t>블록</a:t>
            </a:r>
            <a:r>
              <a:rPr lang="en-US" altLang="ko-KR" sz="1200" dirty="0">
                <a:solidFill>
                  <a:schemeClr val="tx1"/>
                </a:solidFill>
              </a:rPr>
              <a:t>(block) </a:t>
            </a:r>
            <a:r>
              <a:rPr lang="ko-KR" altLang="en-US" sz="1200" dirty="0">
                <a:solidFill>
                  <a:schemeClr val="tx1"/>
                </a:solidFill>
              </a:rPr>
              <a:t>타입의 요소를 정렬하기 위해서는 다음과 같은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margin </a:t>
            </a:r>
            <a:r>
              <a:rPr lang="ko-KR" altLang="en-US" sz="1200" dirty="0">
                <a:solidFill>
                  <a:schemeClr val="tx1"/>
                </a:solidFill>
              </a:rPr>
              <a:t>속성을 이용한 가운데 정렬</a:t>
            </a:r>
          </a:p>
          <a:p>
            <a:r>
              <a:rPr lang="en-US" altLang="ko-KR" sz="1200" dirty="0">
                <a:solidFill>
                  <a:schemeClr val="tx1"/>
                </a:solidFill>
              </a:rPr>
              <a:t>2. position </a:t>
            </a:r>
            <a:r>
              <a:rPr lang="ko-KR" altLang="en-US" sz="1200" dirty="0">
                <a:solidFill>
                  <a:schemeClr val="tx1"/>
                </a:solidFill>
              </a:rPr>
              <a:t>속성을 이용한 좌우 정렬</a:t>
            </a:r>
          </a:p>
          <a:p>
            <a:r>
              <a:rPr lang="en-US" altLang="ko-KR" sz="1200" dirty="0">
                <a:solidFill>
                  <a:schemeClr val="tx1"/>
                </a:solidFill>
              </a:rPr>
              <a:t>3. float </a:t>
            </a:r>
            <a:r>
              <a:rPr lang="ko-KR" altLang="en-US" sz="1200" dirty="0">
                <a:solidFill>
                  <a:schemeClr val="tx1"/>
                </a:solidFill>
              </a:rPr>
              <a:t>속성을 이용한 좌우 정렬</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float </a:t>
            </a:r>
            <a:r>
              <a:rPr lang="ko-KR" altLang="en-US" sz="1200" b="1" dirty="0">
                <a:solidFill>
                  <a:schemeClr val="tx1"/>
                </a:solidFill>
              </a:rPr>
              <a:t>속성을 이용한 좌우 정렬</a:t>
            </a:r>
          </a:p>
          <a:p>
            <a:r>
              <a:rPr lang="en-US" altLang="ko-KR" sz="1200" dirty="0">
                <a:solidFill>
                  <a:schemeClr val="tx1"/>
                </a:solidFill>
              </a:rPr>
              <a:t>float </a:t>
            </a:r>
            <a:r>
              <a:rPr lang="ko-KR" altLang="en-US" sz="1200" dirty="0">
                <a:solidFill>
                  <a:schemeClr val="tx1"/>
                </a:solidFill>
              </a:rPr>
              <a:t>속성을 이용하면 수평 방향으로 좌우 정렬할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float </a:t>
            </a:r>
            <a:r>
              <a:rPr lang="ko-KR" altLang="en-US" sz="1200" dirty="0">
                <a:solidFill>
                  <a:schemeClr val="tx1"/>
                </a:solidFill>
              </a:rPr>
              <a:t>속성을 이용하여 정렬할 경우에는 </a:t>
            </a:r>
            <a:r>
              <a:rPr lang="en-US" altLang="ko-KR" sz="1200" dirty="0">
                <a:solidFill>
                  <a:schemeClr val="tx1"/>
                </a:solidFill>
              </a:rPr>
              <a:t>&lt;body&gt;</a:t>
            </a:r>
            <a:r>
              <a:rPr lang="ko-KR" altLang="en-US" sz="1200" dirty="0">
                <a:solidFill>
                  <a:schemeClr val="tx1"/>
                </a:solidFill>
              </a:rPr>
              <a:t>요소에 </a:t>
            </a:r>
            <a:r>
              <a:rPr lang="en-US" altLang="ko-KR" sz="1200" dirty="0">
                <a:solidFill>
                  <a:schemeClr val="tx1"/>
                </a:solidFill>
              </a:rPr>
              <a:t>margin</a:t>
            </a:r>
            <a:r>
              <a:rPr lang="ko-KR" altLang="en-US" sz="1200" dirty="0">
                <a:solidFill>
                  <a:schemeClr val="tx1"/>
                </a:solidFill>
              </a:rPr>
              <a:t>과 </a:t>
            </a:r>
            <a:r>
              <a:rPr lang="en-US" altLang="ko-KR" sz="1200" dirty="0">
                <a:solidFill>
                  <a:schemeClr val="tx1"/>
                </a:solidFill>
              </a:rPr>
              <a:t>padding </a:t>
            </a:r>
            <a:r>
              <a:rPr lang="ko-KR" altLang="en-US" sz="1200" dirty="0">
                <a:solidFill>
                  <a:schemeClr val="tx1"/>
                </a:solidFill>
              </a:rPr>
              <a:t>속성값을 설정하는 것이 좋습니다</a:t>
            </a:r>
            <a:r>
              <a:rPr lang="en-US" altLang="ko-KR" sz="1200" dirty="0">
                <a:solidFill>
                  <a:schemeClr val="tx1"/>
                </a:solidFill>
              </a:rPr>
              <a:t>.</a:t>
            </a:r>
          </a:p>
          <a:p>
            <a:r>
              <a:rPr lang="ko-KR" altLang="en-US" sz="1200" dirty="0">
                <a:solidFill>
                  <a:schemeClr val="tx1"/>
                </a:solidFill>
              </a:rPr>
              <a:t>이렇게 함으로써 웹 브라우저마다 레이아웃이 다르게 보이는 것을 미리 방지할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172</a:t>
            </a:fld>
            <a:endParaRPr lang="ko-KR" altLang="en-US" dirty="0"/>
          </a:p>
        </p:txBody>
      </p:sp>
    </p:spTree>
    <p:extLst>
      <p:ext uri="{BB962C8B-B14F-4D97-AF65-F5344CB8AC3E}">
        <p14:creationId xmlns:p14="http://schemas.microsoft.com/office/powerpoint/2010/main" val="3668551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selector (</a:t>
            </a:r>
            <a:r>
              <a:rPr lang="ko-KR" altLang="en-US" sz="3200" dirty="0"/>
              <a:t>전체</a:t>
            </a:r>
            <a:r>
              <a:rPr lang="en-US" altLang="ko-KR" sz="3200" dirty="0"/>
              <a:t>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Basic Selectors&lt;/title&gt;</a:t>
            </a:r>
          </a:p>
          <a:p>
            <a:r>
              <a:rPr lang="en-US" altLang="ko-KR" sz="1100">
                <a:solidFill>
                  <a:schemeClr val="tx1"/>
                </a:solidFill>
              </a:rPr>
              <a:t>	&lt;style&gt;</a:t>
            </a:r>
          </a:p>
          <a:p>
            <a:r>
              <a:rPr lang="en-US" altLang="ko-KR" sz="1100">
                <a:solidFill>
                  <a:schemeClr val="tx1"/>
                </a:solidFill>
              </a:rPr>
              <a:t>		* { color: red; }</a:t>
            </a:r>
          </a:p>
          <a:p>
            <a:r>
              <a:rPr lang="en-US" altLang="ko-KR" sz="1100">
                <a:solidFill>
                  <a:schemeClr val="tx1"/>
                </a:solidFill>
              </a:rPr>
              <a:t>		div {</a:t>
            </a:r>
          </a:p>
          <a:p>
            <a:r>
              <a:rPr lang="en-US" altLang="ko-KR" sz="1100">
                <a:solidFill>
                  <a:schemeClr val="tx1"/>
                </a:solidFill>
              </a:rPr>
              <a:t>			border: 3px solid #FFA500;</a:t>
            </a:r>
          </a:p>
          <a:p>
            <a:r>
              <a:rPr lang="en-US" altLang="ko-KR" sz="1100">
                <a:solidFill>
                  <a:schemeClr val="tx1"/>
                </a:solidFill>
              </a:rPr>
              <a:t>			padding: 10px;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전체 선택자를 이용한 선택</a:t>
            </a:r>
            <a:r>
              <a:rPr lang="en-US" altLang="ko-KR" sz="1100">
                <a:solidFill>
                  <a:schemeClr val="tx1"/>
                </a:solidFill>
              </a:rPr>
              <a:t>&lt;/h1&gt;</a:t>
            </a:r>
          </a:p>
          <a:p>
            <a:r>
              <a:rPr lang="en-US" altLang="ko-KR" sz="1100">
                <a:solidFill>
                  <a:schemeClr val="tx1"/>
                </a:solidFill>
              </a:rPr>
              <a:t>	&lt;div&gt;HTML </a:t>
            </a:r>
            <a:r>
              <a:rPr lang="ko-KR" altLang="en-US" sz="1100">
                <a:solidFill>
                  <a:schemeClr val="tx1"/>
                </a:solidFill>
              </a:rPr>
              <a:t>문서 내부의 모든 요소를 선택합니다</a:t>
            </a:r>
            <a:r>
              <a:rPr lang="en-US" altLang="ko-KR" sz="1100">
                <a:solidFill>
                  <a:schemeClr val="tx1"/>
                </a:solidFill>
              </a:rPr>
              <a:t>!&lt;/div&gt;</a:t>
            </a:r>
          </a:p>
          <a:p>
            <a:r>
              <a:rPr lang="en-US" altLang="ko-KR" sz="1100">
                <a:solidFill>
                  <a:schemeClr val="tx1"/>
                </a:solidFill>
              </a:rPr>
              <a:t>	&lt;p&gt;HTML </a:t>
            </a:r>
            <a:r>
              <a:rPr lang="ko-KR" altLang="en-US" sz="1100">
                <a:solidFill>
                  <a:schemeClr val="tx1"/>
                </a:solidFill>
              </a:rPr>
              <a:t>문서 내부의 모든 요소를 선택합니다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선택자</a:t>
            </a:r>
            <a:r>
              <a:rPr lang="en-US" altLang="ko-KR" sz="1200" b="1" dirty="0">
                <a:solidFill>
                  <a:schemeClr val="tx1"/>
                </a:solidFill>
              </a:rPr>
              <a:t>(selector)</a:t>
            </a:r>
          </a:p>
          <a:p>
            <a:r>
              <a:rPr lang="en-US" altLang="ko-KR" sz="1200" dirty="0">
                <a:solidFill>
                  <a:schemeClr val="tx1"/>
                </a:solidFill>
              </a:rPr>
              <a:t>CSS</a:t>
            </a:r>
            <a:r>
              <a:rPr lang="ko-KR" altLang="en-US" sz="1200" dirty="0">
                <a:solidFill>
                  <a:schemeClr val="tx1"/>
                </a:solidFill>
              </a:rPr>
              <a:t>에서는 스타일을 적용할 대상을 선택하기 위해서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를 사용합니다</a:t>
            </a:r>
            <a:r>
              <a:rPr lang="en-US" altLang="ko-KR" sz="1200" dirty="0">
                <a:solidFill>
                  <a:schemeClr val="tx1"/>
                </a:solidFill>
              </a:rPr>
              <a:t>.</a:t>
            </a:r>
          </a:p>
          <a:p>
            <a:r>
              <a:rPr lang="ko-KR" altLang="en-US" sz="1200" dirty="0">
                <a:solidFill>
                  <a:schemeClr val="tx1"/>
                </a:solidFill>
              </a:rPr>
              <a:t>지금까지 살펴본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전체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pPr marL="171450" indent="-171450">
              <a:buFontTx/>
              <a:buChar char="-"/>
            </a:pPr>
            <a:endParaRPr lang="en-US" altLang="ko-KR" sz="1200" dirty="0">
              <a:solidFill>
                <a:schemeClr val="tx1"/>
              </a:solidFill>
            </a:endParaRPr>
          </a:p>
          <a:p>
            <a:r>
              <a:rPr lang="ko-KR" altLang="en-US" sz="1200" b="1" dirty="0">
                <a:solidFill>
                  <a:schemeClr val="tx1"/>
                </a:solidFill>
              </a:rPr>
              <a:t>전체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a:t>
            </a:r>
            <a:r>
              <a:rPr lang="ko-KR" altLang="en-US" sz="1200" dirty="0">
                <a:solidFill>
                  <a:schemeClr val="tx1"/>
                </a:solidFill>
              </a:rPr>
              <a:t>를 적용할 대상으로 </a:t>
            </a:r>
            <a:r>
              <a:rPr lang="en-US" altLang="ko-KR" sz="1200" dirty="0">
                <a:solidFill>
                  <a:schemeClr val="tx1"/>
                </a:solidFill>
              </a:rPr>
              <a:t>HTML </a:t>
            </a:r>
            <a:r>
              <a:rPr lang="ko-KR" altLang="en-US" sz="1200" dirty="0">
                <a:solidFill>
                  <a:schemeClr val="tx1"/>
                </a:solidFill>
              </a:rPr>
              <a:t>문서 내부의 모든 요소를 선택합니다</a:t>
            </a:r>
            <a:r>
              <a:rPr lang="en-US" altLang="ko-KR" sz="1200" dirty="0">
                <a:solidFill>
                  <a:schemeClr val="tx1"/>
                </a:solidFill>
              </a:rPr>
              <a:t>.</a:t>
            </a:r>
          </a:p>
          <a:p>
            <a:pPr marL="171450" indent="-171450">
              <a:buFontTx/>
              <a:buChar char="-"/>
            </a:pP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173</a:t>
            </a:fld>
            <a:endParaRPr lang="ko-KR" altLang="en-US" dirty="0"/>
          </a:p>
        </p:txBody>
      </p:sp>
    </p:spTree>
    <p:extLst>
      <p:ext uri="{BB962C8B-B14F-4D97-AF65-F5344CB8AC3E}">
        <p14:creationId xmlns:p14="http://schemas.microsoft.com/office/powerpoint/2010/main" val="422524085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selector (HTML</a:t>
            </a:r>
            <a:r>
              <a:rPr lang="ko-KR" altLang="en-US" sz="3200" dirty="0"/>
              <a:t> 요소</a:t>
            </a:r>
            <a:r>
              <a:rPr lang="en-US" altLang="ko-KR" sz="3200" dirty="0"/>
              <a:t>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Basic Selector&lt;/title&gt;</a:t>
            </a:r>
          </a:p>
          <a:p>
            <a:endParaRPr lang="en-US" altLang="ko-KR" sz="1100">
              <a:solidFill>
                <a:schemeClr val="tx1"/>
              </a:solidFill>
            </a:endParaRPr>
          </a:p>
          <a:p>
            <a:r>
              <a:rPr lang="en-US" altLang="ko-KR" sz="1100">
                <a:solidFill>
                  <a:schemeClr val="tx1"/>
                </a:solidFill>
              </a:rPr>
              <a:t>	&lt;style&gt;</a:t>
            </a:r>
          </a:p>
          <a:p>
            <a:r>
              <a:rPr lang="en-US" altLang="ko-KR" sz="1100">
                <a:solidFill>
                  <a:schemeClr val="tx1"/>
                </a:solidFill>
              </a:rPr>
              <a:t>		h2 {</a:t>
            </a:r>
          </a:p>
          <a:p>
            <a:r>
              <a:rPr lang="en-US" altLang="ko-KR" sz="1100">
                <a:solidFill>
                  <a:schemeClr val="tx1"/>
                </a:solidFill>
              </a:rPr>
              <a:t>			color: teal;</a:t>
            </a:r>
          </a:p>
          <a:p>
            <a:r>
              <a:rPr lang="en-US" altLang="ko-KR" sz="1100">
                <a:solidFill>
                  <a:schemeClr val="tx1"/>
                </a:solidFill>
              </a:rPr>
              <a:t>			text-decoration: underline;</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&lt;h1&gt;HTML </a:t>
            </a:r>
            <a:r>
              <a:rPr lang="ko-KR" altLang="en-US" sz="1100">
                <a:solidFill>
                  <a:schemeClr val="tx1"/>
                </a:solidFill>
              </a:rPr>
              <a:t>요소 선택자를 이용한 선택</a:t>
            </a:r>
            <a:r>
              <a:rPr lang="en-US" altLang="ko-KR" sz="1100">
                <a:solidFill>
                  <a:schemeClr val="tx1"/>
                </a:solidFill>
              </a:rPr>
              <a:t>&lt;/h1&gt;</a:t>
            </a:r>
          </a:p>
          <a:p>
            <a:r>
              <a:rPr lang="en-US" altLang="ko-KR" sz="1100">
                <a:solidFill>
                  <a:schemeClr val="tx1"/>
                </a:solidFill>
              </a:rPr>
              <a:t>	&lt;h2&gt;</a:t>
            </a:r>
            <a:r>
              <a:rPr lang="ko-KR" altLang="en-US" sz="1100">
                <a:solidFill>
                  <a:schemeClr val="tx1"/>
                </a:solidFill>
              </a:rPr>
              <a:t>이 부분에 스타일을 적용합니다</a:t>
            </a:r>
            <a:r>
              <a:rPr lang="en-US" altLang="ko-KR" sz="1100">
                <a:solidFill>
                  <a:schemeClr val="tx1"/>
                </a:solidFill>
              </a:rPr>
              <a:t>.&lt;/h2&gt;</a:t>
            </a:r>
          </a:p>
          <a:p>
            <a:r>
              <a:rPr lang="en-US" altLang="ko-KR" sz="1100">
                <a:solidFill>
                  <a:schemeClr val="tx1"/>
                </a:solidFill>
              </a:rPr>
              <a:t>	&lt;p&gt;</a:t>
            </a:r>
            <a:r>
              <a:rPr lang="ko-KR" altLang="en-US" sz="1100">
                <a:solidFill>
                  <a:schemeClr val="tx1"/>
                </a:solidFill>
              </a:rPr>
              <a:t>요소 선택자를 이용하여 스타일을 적용할 </a:t>
            </a:r>
            <a:r>
              <a:rPr lang="en-US" altLang="ko-KR" sz="1100">
                <a:solidFill>
                  <a:schemeClr val="tx1"/>
                </a:solidFill>
              </a:rPr>
              <a:t>HTML </a:t>
            </a:r>
            <a:r>
              <a:rPr lang="ko-KR" altLang="en-US" sz="1100">
                <a:solidFill>
                  <a:schemeClr val="tx1"/>
                </a:solidFill>
              </a:rPr>
              <a:t>요소를 직접 선택할 수 있습니다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선택자</a:t>
            </a:r>
            <a:r>
              <a:rPr lang="en-US" altLang="ko-KR" sz="1200" b="1" dirty="0">
                <a:solidFill>
                  <a:schemeClr val="tx1"/>
                </a:solidFill>
              </a:rPr>
              <a:t>(selector)</a:t>
            </a:r>
          </a:p>
          <a:p>
            <a:r>
              <a:rPr lang="en-US" altLang="ko-KR" sz="1200" dirty="0">
                <a:solidFill>
                  <a:schemeClr val="tx1"/>
                </a:solidFill>
              </a:rPr>
              <a:t>CSS</a:t>
            </a:r>
            <a:r>
              <a:rPr lang="ko-KR" altLang="en-US" sz="1200" dirty="0">
                <a:solidFill>
                  <a:schemeClr val="tx1"/>
                </a:solidFill>
              </a:rPr>
              <a:t>에서는 스타일을 적용할 대상을 선택하기 위해서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를 사용합니다</a:t>
            </a:r>
            <a:r>
              <a:rPr lang="en-US" altLang="ko-KR" sz="1200" dirty="0">
                <a:solidFill>
                  <a:schemeClr val="tx1"/>
                </a:solidFill>
              </a:rPr>
              <a:t>.</a:t>
            </a:r>
          </a:p>
          <a:p>
            <a:r>
              <a:rPr lang="ko-KR" altLang="en-US" sz="1200" dirty="0">
                <a:solidFill>
                  <a:schemeClr val="tx1"/>
                </a:solidFill>
              </a:rPr>
              <a:t>지금까지 살펴본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전체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pPr marL="171450" indent="-171450">
              <a:buFontTx/>
              <a:buChar char="-"/>
            </a:pPr>
            <a:endParaRPr lang="en-US" altLang="ko-KR" sz="1200" dirty="0">
              <a:solidFill>
                <a:schemeClr val="tx1"/>
              </a:solidFill>
            </a:endParaRPr>
          </a:p>
          <a:p>
            <a:r>
              <a:rPr lang="en-US" altLang="ko-KR" sz="1200" b="1" dirty="0">
                <a:solidFill>
                  <a:schemeClr val="tx1"/>
                </a:solidFill>
              </a:rPr>
              <a:t>HTML </a:t>
            </a:r>
            <a:r>
              <a:rPr lang="ko-KR" altLang="en-US" sz="1200" b="1" dirty="0">
                <a:solidFill>
                  <a:schemeClr val="tx1"/>
                </a:solidFill>
              </a:rPr>
              <a:t>요소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a:t>
            </a:r>
            <a:r>
              <a:rPr lang="ko-KR" altLang="en-US" sz="1200" dirty="0">
                <a:solidFill>
                  <a:schemeClr val="tx1"/>
                </a:solidFill>
              </a:rPr>
              <a:t>를 적용할 대상으로 </a:t>
            </a:r>
            <a:r>
              <a:rPr lang="en-US" altLang="ko-KR" sz="1200" dirty="0">
                <a:solidFill>
                  <a:schemeClr val="tx1"/>
                </a:solidFill>
              </a:rPr>
              <a:t>HTML </a:t>
            </a:r>
            <a:r>
              <a:rPr lang="ko-KR" altLang="en-US" sz="1200" dirty="0">
                <a:solidFill>
                  <a:schemeClr val="tx1"/>
                </a:solidFill>
              </a:rPr>
              <a:t>요소의 이름을 직접 사용하여 선택할 수 있습니다</a:t>
            </a:r>
            <a:r>
              <a:rPr lang="en-US" altLang="ko-KR" sz="1200" dirty="0">
                <a:solidFill>
                  <a:schemeClr val="tx1"/>
                </a:solidFill>
              </a:rPr>
              <a:t>.</a:t>
            </a:r>
          </a:p>
          <a:p>
            <a:pPr marL="171450" indent="-171450">
              <a:buFontTx/>
              <a:buChar char="-"/>
            </a:pP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174</a:t>
            </a:fld>
            <a:endParaRPr lang="ko-KR" altLang="en-US" dirty="0"/>
          </a:p>
        </p:txBody>
      </p:sp>
    </p:spTree>
    <p:extLst>
      <p:ext uri="{BB962C8B-B14F-4D97-AF65-F5344CB8AC3E}">
        <p14:creationId xmlns:p14="http://schemas.microsoft.com/office/powerpoint/2010/main" val="27880171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selector (</a:t>
            </a:r>
            <a:r>
              <a:rPr lang="ko-KR" altLang="en-US" sz="3200" dirty="0"/>
              <a:t>아이디</a:t>
            </a:r>
            <a:r>
              <a:rPr lang="en-US" altLang="ko-KR" sz="3200"/>
              <a:t>(ID) </a:t>
            </a:r>
            <a:r>
              <a:rPr lang="ko-KR" altLang="en-US" sz="3200"/>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Basic Selector&lt;/title&gt;</a:t>
            </a:r>
          </a:p>
          <a:p>
            <a:endParaRPr lang="en-US" altLang="ko-KR" sz="1100">
              <a:solidFill>
                <a:schemeClr val="tx1"/>
              </a:solidFill>
            </a:endParaRPr>
          </a:p>
          <a:p>
            <a:r>
              <a:rPr lang="en-US" altLang="ko-KR" sz="1100">
                <a:solidFill>
                  <a:schemeClr val="tx1"/>
                </a:solidFill>
              </a:rPr>
              <a:t>	&lt;style&gt;</a:t>
            </a:r>
          </a:p>
          <a:p>
            <a:r>
              <a:rPr lang="en-US" altLang="ko-KR" sz="1100">
                <a:solidFill>
                  <a:schemeClr val="tx1"/>
                </a:solidFill>
              </a:rPr>
              <a:t>		#heading {</a:t>
            </a:r>
          </a:p>
          <a:p>
            <a:r>
              <a:rPr lang="en-US" altLang="ko-KR" sz="1100">
                <a:solidFill>
                  <a:schemeClr val="tx1"/>
                </a:solidFill>
              </a:rPr>
              <a:t>			color: sandybrown;</a:t>
            </a:r>
          </a:p>
          <a:p>
            <a:r>
              <a:rPr lang="en-US" altLang="ko-KR" sz="1100">
                <a:solidFill>
                  <a:schemeClr val="tx1"/>
                </a:solidFill>
              </a:rPr>
              <a:t>			text-decoration: line-through;</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r>
              <a:rPr lang="en-US" altLang="ko-KR" sz="1100">
                <a:solidFill>
                  <a:schemeClr val="tx1"/>
                </a:solidFill>
              </a:rPr>
              <a:t>	</a:t>
            </a: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아이디 선택자를 이용한 선택</a:t>
            </a:r>
            <a:r>
              <a:rPr lang="en-US" altLang="ko-KR" sz="1100">
                <a:solidFill>
                  <a:schemeClr val="tx1"/>
                </a:solidFill>
              </a:rPr>
              <a:t>&lt;/h1&gt;</a:t>
            </a:r>
          </a:p>
          <a:p>
            <a:r>
              <a:rPr lang="en-US" altLang="ko-KR" sz="1100">
                <a:solidFill>
                  <a:schemeClr val="tx1"/>
                </a:solidFill>
              </a:rPr>
              <a:t>	&lt;h2 id=“heading”&gt;</a:t>
            </a:r>
            <a:r>
              <a:rPr lang="ko-KR" altLang="en-US" sz="1100">
                <a:solidFill>
                  <a:schemeClr val="tx1"/>
                </a:solidFill>
              </a:rPr>
              <a:t>이 부분에 스타일을 적용합니다</a:t>
            </a:r>
            <a:r>
              <a:rPr lang="en-US" altLang="ko-KR" sz="1100">
                <a:solidFill>
                  <a:schemeClr val="tx1"/>
                </a:solidFill>
              </a:rPr>
              <a:t>!&lt;/h2&gt;</a:t>
            </a:r>
          </a:p>
          <a:p>
            <a:r>
              <a:rPr lang="en-US" altLang="ko-KR" sz="1100">
                <a:solidFill>
                  <a:schemeClr val="tx1"/>
                </a:solidFill>
              </a:rPr>
              <a:t>	&lt;p&gt;</a:t>
            </a:r>
            <a:r>
              <a:rPr lang="ko-KR" altLang="en-US" sz="1100">
                <a:solidFill>
                  <a:schemeClr val="tx1"/>
                </a:solidFill>
              </a:rPr>
              <a:t>아이디 선택자를 이용하여 스타일을 적용할 특정 </a:t>
            </a:r>
            <a:r>
              <a:rPr lang="en-US" altLang="ko-KR" sz="1100">
                <a:solidFill>
                  <a:schemeClr val="tx1"/>
                </a:solidFill>
              </a:rPr>
              <a:t>HTML </a:t>
            </a:r>
            <a:r>
              <a:rPr lang="ko-KR" altLang="en-US" sz="1100">
                <a:solidFill>
                  <a:schemeClr val="tx1"/>
                </a:solidFill>
              </a:rPr>
              <a:t>요소를 선택할 수 있습니다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선택자</a:t>
            </a:r>
            <a:r>
              <a:rPr lang="en-US" altLang="ko-KR" sz="1200" b="1" dirty="0">
                <a:solidFill>
                  <a:schemeClr val="tx1"/>
                </a:solidFill>
              </a:rPr>
              <a:t>(selector)</a:t>
            </a:r>
          </a:p>
          <a:p>
            <a:r>
              <a:rPr lang="en-US" altLang="ko-KR" sz="1200" dirty="0">
                <a:solidFill>
                  <a:schemeClr val="tx1"/>
                </a:solidFill>
              </a:rPr>
              <a:t>CSS</a:t>
            </a:r>
            <a:r>
              <a:rPr lang="ko-KR" altLang="en-US" sz="1200" dirty="0">
                <a:solidFill>
                  <a:schemeClr val="tx1"/>
                </a:solidFill>
              </a:rPr>
              <a:t>에서는 스타일을 적용할 대상을 선택하기 위해서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를 사용합니다</a:t>
            </a:r>
            <a:r>
              <a:rPr lang="en-US" altLang="ko-KR" sz="1200" dirty="0">
                <a:solidFill>
                  <a:schemeClr val="tx1"/>
                </a:solidFill>
              </a:rPr>
              <a:t>.</a:t>
            </a:r>
          </a:p>
          <a:p>
            <a:r>
              <a:rPr lang="ko-KR" altLang="en-US" sz="1200" dirty="0">
                <a:solidFill>
                  <a:schemeClr val="tx1"/>
                </a:solidFill>
              </a:rPr>
              <a:t>지금까지 살펴본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전체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pPr marL="171450" indent="-171450">
              <a:buFontTx/>
              <a:buChar char="-"/>
            </a:pPr>
            <a:endParaRPr lang="en-US" altLang="ko-KR" sz="1200" dirty="0">
              <a:solidFill>
                <a:schemeClr val="tx1"/>
              </a:solidFill>
            </a:endParaRPr>
          </a:p>
          <a:p>
            <a:r>
              <a:rPr lang="ko-KR" altLang="en-US" sz="1200" b="1" dirty="0">
                <a:solidFill>
                  <a:schemeClr val="tx1"/>
                </a:solidFill>
              </a:rPr>
              <a:t>아이디</a:t>
            </a:r>
            <a:r>
              <a:rPr lang="en-US" altLang="ko-KR" sz="1200" b="1" dirty="0">
                <a:solidFill>
                  <a:schemeClr val="tx1"/>
                </a:solidFill>
              </a:rPr>
              <a:t>(id)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아이디 선택자는 </a:t>
            </a:r>
            <a:r>
              <a:rPr lang="en-US" altLang="ko-KR" sz="1200" dirty="0">
                <a:solidFill>
                  <a:schemeClr val="tx1"/>
                </a:solidFill>
              </a:rPr>
              <a:t>CSS</a:t>
            </a:r>
            <a:r>
              <a:rPr lang="ko-KR" altLang="en-US" sz="1200" dirty="0">
                <a:solidFill>
                  <a:schemeClr val="tx1"/>
                </a:solidFill>
              </a:rPr>
              <a:t>를 적용할 대상으로 특정 요소를 선택할 때 사용합니다</a:t>
            </a:r>
            <a:r>
              <a:rPr lang="en-US" altLang="ko-KR" sz="1200" dirty="0">
                <a:solidFill>
                  <a:schemeClr val="tx1"/>
                </a:solidFill>
              </a:rPr>
              <a:t>.</a:t>
            </a:r>
          </a:p>
          <a:p>
            <a:r>
              <a:rPr lang="ko-KR" altLang="en-US" sz="1200" dirty="0">
                <a:solidFill>
                  <a:schemeClr val="tx1"/>
                </a:solidFill>
              </a:rPr>
              <a:t>이 선택자는 웹 페이지에 포함된 여러 요소 중에서 특정 아이디 이름을 가지는 요소만을 선택해 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a:t>
            </a:r>
            <a:r>
              <a:rPr lang="ko-KR" altLang="en-US" sz="1200" dirty="0">
                <a:solidFill>
                  <a:schemeClr val="tx1"/>
                </a:solidFill>
              </a:rPr>
              <a:t>과 </a:t>
            </a:r>
            <a:r>
              <a:rPr lang="en-US" altLang="ko-KR" sz="1200" dirty="0">
                <a:solidFill>
                  <a:schemeClr val="tx1"/>
                </a:solidFill>
              </a:rPr>
              <a:t>CSS</a:t>
            </a:r>
            <a:r>
              <a:rPr lang="ko-KR" altLang="en-US" sz="1200" dirty="0">
                <a:solidFill>
                  <a:schemeClr val="tx1"/>
                </a:solidFill>
              </a:rPr>
              <a:t>에서는 하나의 웹 페이지에 속하는 여러 요소에 같은 아이디 이름을 사용해도 별 문제없이 동작합니다</a:t>
            </a:r>
            <a:r>
              <a:rPr lang="en-US" altLang="ko-KR" sz="1200" dirty="0">
                <a:solidFill>
                  <a:schemeClr val="tx1"/>
                </a:solidFill>
              </a:rPr>
              <a:t>.</a:t>
            </a:r>
          </a:p>
          <a:p>
            <a:r>
              <a:rPr lang="ko-KR" altLang="en-US" sz="1200" dirty="0">
                <a:solidFill>
                  <a:schemeClr val="tx1"/>
                </a:solidFill>
              </a:rPr>
              <a:t>하지만 이렇게 중복된 아이디를 가지고 자바스크립트 작업을 하게 되면 오류가 발생합니다</a:t>
            </a:r>
            <a:r>
              <a:rPr lang="en-US" altLang="ko-KR" sz="1200" dirty="0">
                <a:solidFill>
                  <a:schemeClr val="tx1"/>
                </a:solidFill>
              </a:rPr>
              <a:t>.</a:t>
            </a:r>
          </a:p>
          <a:p>
            <a:r>
              <a:rPr lang="ko-KR" altLang="en-US" sz="1200" dirty="0">
                <a:solidFill>
                  <a:schemeClr val="tx1"/>
                </a:solidFill>
              </a:rPr>
              <a:t>따라서 되도록이면 하나의 웹 페이지에 속하는 요소에는 다른 아이디 이름을 사용하거나 클래스를 사용하는 것이 좋습니다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175</a:t>
            </a:fld>
            <a:endParaRPr lang="ko-KR" altLang="en-US" dirty="0"/>
          </a:p>
        </p:txBody>
      </p:sp>
    </p:spTree>
    <p:extLst>
      <p:ext uri="{BB962C8B-B14F-4D97-AF65-F5344CB8AC3E}">
        <p14:creationId xmlns:p14="http://schemas.microsoft.com/office/powerpoint/2010/main" val="123644706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selector (</a:t>
            </a:r>
            <a:r>
              <a:rPr lang="ko-KR" altLang="en-US" sz="3200" dirty="0"/>
              <a:t>클래스</a:t>
            </a:r>
            <a:r>
              <a:rPr lang="en-US" altLang="ko-KR" sz="3200" dirty="0"/>
              <a:t>(Class)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Basic Selector&lt;/title&gt;</a:t>
            </a:r>
          </a:p>
          <a:p>
            <a:endParaRPr lang="en-US" altLang="ko-KR" sz="1100">
              <a:solidFill>
                <a:schemeClr val="tx1"/>
              </a:solidFill>
            </a:endParaRPr>
          </a:p>
          <a:p>
            <a:r>
              <a:rPr lang="en-US" altLang="ko-KR" sz="1100">
                <a:solidFill>
                  <a:schemeClr val="tx1"/>
                </a:solidFill>
              </a:rPr>
              <a:t>	&lt;style&gt;</a:t>
            </a:r>
          </a:p>
          <a:p>
            <a:r>
              <a:rPr lang="en-US" altLang="ko-KR" sz="1100">
                <a:solidFill>
                  <a:schemeClr val="tx1"/>
                </a:solidFill>
              </a:rPr>
              <a:t>		.headings {</a:t>
            </a:r>
          </a:p>
          <a:p>
            <a:r>
              <a:rPr lang="en-US" altLang="ko-KR" sz="1100">
                <a:solidFill>
                  <a:schemeClr val="tx1"/>
                </a:solidFill>
              </a:rPr>
              <a:t>			color: deepskyblue;</a:t>
            </a:r>
          </a:p>
          <a:p>
            <a:r>
              <a:rPr lang="en-US" altLang="ko-KR" sz="1100">
                <a:solidFill>
                  <a:schemeClr val="tx1"/>
                </a:solidFill>
              </a:rPr>
              <a:t>			text-decoration: overline;</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클래스 선택자를 이용한 선택</a:t>
            </a:r>
            <a:r>
              <a:rPr lang="en-US" altLang="ko-KR" sz="1100">
                <a:solidFill>
                  <a:schemeClr val="tx1"/>
                </a:solidFill>
              </a:rPr>
              <a:t>&lt;/h1&gt;</a:t>
            </a:r>
          </a:p>
          <a:p>
            <a:r>
              <a:rPr lang="en-US" altLang="ko-KR" sz="1100">
                <a:solidFill>
                  <a:schemeClr val="tx1"/>
                </a:solidFill>
              </a:rPr>
              <a:t>	&lt;h2 class="headings"&gt;</a:t>
            </a:r>
            <a:r>
              <a:rPr lang="ko-KR" altLang="en-US" sz="1100">
                <a:solidFill>
                  <a:schemeClr val="tx1"/>
                </a:solidFill>
              </a:rPr>
              <a:t>이 부분에 스타일을 적용합니다</a:t>
            </a:r>
            <a:r>
              <a:rPr lang="en-US" altLang="ko-KR" sz="1100">
                <a:solidFill>
                  <a:schemeClr val="tx1"/>
                </a:solidFill>
              </a:rPr>
              <a:t>!&lt;/h2&gt;</a:t>
            </a:r>
          </a:p>
          <a:p>
            <a:r>
              <a:rPr lang="en-US" altLang="ko-KR" sz="1100">
                <a:solidFill>
                  <a:schemeClr val="tx1"/>
                </a:solidFill>
              </a:rPr>
              <a:t>	&lt;p&gt;</a:t>
            </a:r>
            <a:r>
              <a:rPr lang="ko-KR" altLang="en-US" sz="1100">
                <a:solidFill>
                  <a:schemeClr val="tx1"/>
                </a:solidFill>
              </a:rPr>
              <a:t>클래스 선택자를 이용하여 스타일을 적용할 </a:t>
            </a:r>
            <a:r>
              <a:rPr lang="en-US" altLang="ko-KR" sz="1100">
                <a:solidFill>
                  <a:schemeClr val="tx1"/>
                </a:solidFill>
              </a:rPr>
              <a:t>HTML </a:t>
            </a:r>
            <a:r>
              <a:rPr lang="ko-KR" altLang="en-US" sz="1100">
                <a:solidFill>
                  <a:schemeClr val="tx1"/>
                </a:solidFill>
              </a:rPr>
              <a:t>요소들을 한 번에 선택할 수 있습니다</a:t>
            </a:r>
            <a:r>
              <a:rPr lang="en-US" altLang="ko-KR" sz="1100">
                <a:solidFill>
                  <a:schemeClr val="tx1"/>
                </a:solidFill>
              </a:rPr>
              <a:t>.&lt;/p&gt;</a:t>
            </a:r>
          </a:p>
          <a:p>
            <a:r>
              <a:rPr lang="en-US" altLang="ko-KR" sz="1100">
                <a:solidFill>
                  <a:schemeClr val="tx1"/>
                </a:solidFill>
              </a:rPr>
              <a:t>	&lt;h3 class="headings"&gt;</a:t>
            </a:r>
            <a:r>
              <a:rPr lang="ko-KR" altLang="en-US" sz="1100">
                <a:solidFill>
                  <a:schemeClr val="tx1"/>
                </a:solidFill>
              </a:rPr>
              <a:t>이 부분에도 같은 스타일을 적용합니다</a:t>
            </a:r>
            <a:r>
              <a:rPr lang="en-US" altLang="ko-KR" sz="1100">
                <a:solidFill>
                  <a:schemeClr val="tx1"/>
                </a:solidFill>
              </a:rPr>
              <a:t>!&lt;/h3&gt;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선택자</a:t>
            </a:r>
            <a:r>
              <a:rPr lang="en-US" altLang="ko-KR" sz="1200" b="1" dirty="0">
                <a:solidFill>
                  <a:schemeClr val="tx1"/>
                </a:solidFill>
              </a:rPr>
              <a:t>(selector)</a:t>
            </a:r>
          </a:p>
          <a:p>
            <a:r>
              <a:rPr lang="en-US" altLang="ko-KR" sz="1200" dirty="0">
                <a:solidFill>
                  <a:schemeClr val="tx1"/>
                </a:solidFill>
              </a:rPr>
              <a:t>CSS</a:t>
            </a:r>
            <a:r>
              <a:rPr lang="ko-KR" altLang="en-US" sz="1200" dirty="0">
                <a:solidFill>
                  <a:schemeClr val="tx1"/>
                </a:solidFill>
              </a:rPr>
              <a:t>에서는 스타일을 적용할 대상을 선택하기 위해서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를 사용합니다</a:t>
            </a:r>
            <a:r>
              <a:rPr lang="en-US" altLang="ko-KR" sz="1200" dirty="0">
                <a:solidFill>
                  <a:schemeClr val="tx1"/>
                </a:solidFill>
              </a:rPr>
              <a:t>.</a:t>
            </a:r>
          </a:p>
          <a:p>
            <a:r>
              <a:rPr lang="ko-KR" altLang="en-US" sz="1200" dirty="0">
                <a:solidFill>
                  <a:schemeClr val="tx1"/>
                </a:solidFill>
              </a:rPr>
              <a:t>지금까지 살펴본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전체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pPr marL="171450" indent="-171450">
              <a:buFontTx/>
              <a:buChar char="-"/>
            </a:pPr>
            <a:endParaRPr lang="en-US" altLang="ko-KR" sz="1200" dirty="0">
              <a:solidFill>
                <a:schemeClr val="tx1"/>
              </a:solidFill>
            </a:endParaRPr>
          </a:p>
          <a:p>
            <a:r>
              <a:rPr lang="ko-KR" altLang="en-US" sz="1200" b="1" dirty="0">
                <a:solidFill>
                  <a:schemeClr val="tx1"/>
                </a:solidFill>
              </a:rPr>
              <a:t>클래스</a:t>
            </a:r>
            <a:r>
              <a:rPr lang="en-US" altLang="ko-KR" sz="1200" b="1" dirty="0">
                <a:solidFill>
                  <a:schemeClr val="tx1"/>
                </a:solidFill>
              </a:rPr>
              <a:t>(class)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클래스 선택자는 특정 집단의 여러 요소를 한 번에 선택할 때 사용합니다</a:t>
            </a:r>
            <a:r>
              <a:rPr lang="en-US" altLang="ko-KR" sz="1200" dirty="0">
                <a:solidFill>
                  <a:schemeClr val="tx1"/>
                </a:solidFill>
              </a:rPr>
              <a:t>.</a:t>
            </a:r>
          </a:p>
          <a:p>
            <a:r>
              <a:rPr lang="ko-KR" altLang="en-US" sz="1200" dirty="0">
                <a:solidFill>
                  <a:schemeClr val="tx1"/>
                </a:solidFill>
              </a:rPr>
              <a:t>이러한 특정 집단을 클래스</a:t>
            </a:r>
            <a:r>
              <a:rPr lang="en-US" altLang="ko-KR" sz="1200" dirty="0">
                <a:solidFill>
                  <a:schemeClr val="tx1"/>
                </a:solidFill>
              </a:rPr>
              <a:t>(class)</a:t>
            </a:r>
            <a:r>
              <a:rPr lang="ko-KR" altLang="en-US" sz="1200" dirty="0">
                <a:solidFill>
                  <a:schemeClr val="tx1"/>
                </a:solidFill>
              </a:rPr>
              <a:t>라고 하며</a:t>
            </a:r>
            <a:r>
              <a:rPr lang="en-US" altLang="ko-KR" sz="1200" dirty="0">
                <a:solidFill>
                  <a:schemeClr val="tx1"/>
                </a:solidFill>
              </a:rPr>
              <a:t>, </a:t>
            </a:r>
            <a:r>
              <a:rPr lang="ko-KR" altLang="en-US" sz="1200" dirty="0">
                <a:solidFill>
                  <a:schemeClr val="tx1"/>
                </a:solidFill>
              </a:rPr>
              <a:t>같은 클래스 이름을 가지는 요소들을 모두 선택해 줍니다</a:t>
            </a:r>
            <a:r>
              <a:rPr lang="en-US" altLang="ko-KR" sz="1200" dirty="0">
                <a:solidFill>
                  <a:schemeClr val="tx1"/>
                </a:solidFill>
              </a:rPr>
              <a:t>.</a:t>
            </a:r>
          </a:p>
          <a:p>
            <a:pPr marL="171450" indent="-171450">
              <a:buFontTx/>
              <a:buChar char="-"/>
            </a:pP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176</a:t>
            </a:fld>
            <a:endParaRPr lang="ko-KR" altLang="en-US" dirty="0"/>
          </a:p>
        </p:txBody>
      </p:sp>
    </p:spTree>
    <p:extLst>
      <p:ext uri="{BB962C8B-B14F-4D97-AF65-F5344CB8AC3E}">
        <p14:creationId xmlns:p14="http://schemas.microsoft.com/office/powerpoint/2010/main" val="218070601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selector (</a:t>
            </a:r>
            <a:r>
              <a:rPr lang="ko-KR" altLang="en-US" sz="3200" dirty="0"/>
              <a:t>그룹</a:t>
            </a:r>
            <a:r>
              <a:rPr lang="en-US" altLang="ko-KR" sz="3200" dirty="0"/>
              <a:t>(Group)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Basic Selector&lt;/title&gt;</a:t>
            </a:r>
          </a:p>
          <a:p>
            <a:endParaRPr lang="en-US" altLang="ko-KR" sz="1100">
              <a:solidFill>
                <a:schemeClr val="tx1"/>
              </a:solidFill>
            </a:endParaRPr>
          </a:p>
          <a:p>
            <a:r>
              <a:rPr lang="en-US" altLang="ko-KR" sz="1100">
                <a:solidFill>
                  <a:schemeClr val="tx1"/>
                </a:solidFill>
              </a:rPr>
              <a:t>	&lt;style&gt;</a:t>
            </a:r>
          </a:p>
          <a:p>
            <a:r>
              <a:rPr lang="en-US" altLang="ko-KR" sz="1100">
                <a:solidFill>
                  <a:schemeClr val="tx1"/>
                </a:solidFill>
              </a:rPr>
              <a:t>		h2 { color: navy; }</a:t>
            </a:r>
          </a:p>
          <a:p>
            <a:r>
              <a:rPr lang="en-US" altLang="ko-KR" sz="1100">
                <a:solidFill>
                  <a:schemeClr val="tx1"/>
                </a:solidFill>
              </a:rPr>
              <a:t>		h2, h3 { text-align: center; }</a:t>
            </a:r>
          </a:p>
          <a:p>
            <a:r>
              <a:rPr lang="en-US" altLang="ko-KR" sz="1100">
                <a:solidFill>
                  <a:schemeClr val="tx1"/>
                </a:solidFill>
              </a:rPr>
              <a:t>		h2, h3, p { background-color: lightgray;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그룹 선택자를 이용한 선택</a:t>
            </a:r>
            <a:r>
              <a:rPr lang="en-US" altLang="ko-KR" sz="1100">
                <a:solidFill>
                  <a:schemeClr val="tx1"/>
                </a:solidFill>
              </a:rPr>
              <a:t>&lt;/h1&gt;</a:t>
            </a:r>
          </a:p>
          <a:p>
            <a:r>
              <a:rPr lang="en-US" altLang="ko-KR" sz="1100">
                <a:solidFill>
                  <a:schemeClr val="tx1"/>
                </a:solidFill>
              </a:rPr>
              <a:t>	&lt;h2&gt;</a:t>
            </a:r>
            <a:r>
              <a:rPr lang="ko-KR" altLang="en-US" sz="1100">
                <a:solidFill>
                  <a:schemeClr val="tx1"/>
                </a:solidFill>
              </a:rPr>
              <a:t>제목 </a:t>
            </a:r>
            <a:r>
              <a:rPr lang="en-US" altLang="ko-KR" sz="1100">
                <a:solidFill>
                  <a:schemeClr val="tx1"/>
                </a:solidFill>
              </a:rPr>
              <a:t>1 </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제목 </a:t>
            </a:r>
            <a:r>
              <a:rPr lang="en-US" altLang="ko-KR" sz="1100">
                <a:solidFill>
                  <a:schemeClr val="tx1"/>
                </a:solidFill>
              </a:rPr>
              <a:t>2 </a:t>
            </a:r>
            <a:r>
              <a:rPr lang="ko-KR" altLang="en-US" sz="1100">
                <a:solidFill>
                  <a:schemeClr val="tx1"/>
                </a:solidFill>
              </a:rPr>
              <a:t>입니다</a:t>
            </a:r>
            <a:r>
              <a:rPr lang="en-US" altLang="ko-KR" sz="1100">
                <a:solidFill>
                  <a:schemeClr val="tx1"/>
                </a:solidFill>
              </a:rPr>
              <a:t>.&lt;/h3&gt;</a:t>
            </a:r>
          </a:p>
          <a:p>
            <a:r>
              <a:rPr lang="en-US" altLang="ko-KR" sz="1100">
                <a:solidFill>
                  <a:schemeClr val="tx1"/>
                </a:solidFill>
              </a:rPr>
              <a:t>	&lt;p&gt;</a:t>
            </a:r>
            <a:r>
              <a:rPr lang="ko-KR" altLang="en-US" sz="1100">
                <a:solidFill>
                  <a:schemeClr val="tx1"/>
                </a:solidFill>
              </a:rPr>
              <a:t>여기는 단락입니다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선택자</a:t>
            </a:r>
            <a:r>
              <a:rPr lang="en-US" altLang="ko-KR" sz="1200" b="1" dirty="0">
                <a:solidFill>
                  <a:schemeClr val="tx1"/>
                </a:solidFill>
              </a:rPr>
              <a:t>(selector)</a:t>
            </a:r>
          </a:p>
          <a:p>
            <a:r>
              <a:rPr lang="en-US" altLang="ko-KR" sz="1200" dirty="0">
                <a:solidFill>
                  <a:schemeClr val="tx1"/>
                </a:solidFill>
              </a:rPr>
              <a:t>CSS</a:t>
            </a:r>
            <a:r>
              <a:rPr lang="ko-KR" altLang="en-US" sz="1200" dirty="0">
                <a:solidFill>
                  <a:schemeClr val="tx1"/>
                </a:solidFill>
              </a:rPr>
              <a:t>에서는 스타일을 적용할 대상을 선택하기 위해서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를 사용합니다</a:t>
            </a:r>
            <a:r>
              <a:rPr lang="en-US" altLang="ko-KR" sz="1200" dirty="0">
                <a:solidFill>
                  <a:schemeClr val="tx1"/>
                </a:solidFill>
              </a:rPr>
              <a:t>.</a:t>
            </a:r>
          </a:p>
          <a:p>
            <a:r>
              <a:rPr lang="ko-KR" altLang="en-US" sz="1200" dirty="0">
                <a:solidFill>
                  <a:schemeClr val="tx1"/>
                </a:solidFill>
              </a:rPr>
              <a:t>지금까지 살펴본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전체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pPr marL="171450" indent="-171450">
              <a:buFontTx/>
              <a:buChar char="-"/>
            </a:pPr>
            <a:endParaRPr lang="en-US" altLang="ko-KR" sz="1200" dirty="0">
              <a:solidFill>
                <a:schemeClr val="tx1"/>
              </a:solidFill>
            </a:endParaRPr>
          </a:p>
          <a:p>
            <a:r>
              <a:rPr lang="ko-KR" altLang="en-US" sz="1200" b="1" dirty="0">
                <a:solidFill>
                  <a:schemeClr val="tx1"/>
                </a:solidFill>
              </a:rPr>
              <a:t>그룹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그룹 선택자는 위에서 언급한 여러 선택자를 같이 사용하고자 할 때 사용합니다</a:t>
            </a:r>
            <a:r>
              <a:rPr lang="en-US" altLang="ko-KR" sz="1200" dirty="0">
                <a:solidFill>
                  <a:schemeClr val="tx1"/>
                </a:solidFill>
              </a:rPr>
              <a:t>.</a:t>
            </a:r>
          </a:p>
          <a:p>
            <a:r>
              <a:rPr lang="ko-KR" altLang="en-US" sz="1200" dirty="0">
                <a:solidFill>
                  <a:schemeClr val="tx1"/>
                </a:solidFill>
              </a:rPr>
              <a:t>그룹 선택자는 여러 선택자를 쉼표</a:t>
            </a:r>
            <a:r>
              <a:rPr lang="en-US" altLang="ko-KR" sz="1200" dirty="0">
                <a:solidFill>
                  <a:schemeClr val="tx1"/>
                </a:solidFill>
              </a:rPr>
              <a:t>(,)</a:t>
            </a:r>
            <a:r>
              <a:rPr lang="ko-KR" altLang="en-US" sz="1200" dirty="0">
                <a:solidFill>
                  <a:schemeClr val="tx1"/>
                </a:solidFill>
              </a:rPr>
              <a:t>로 구분하여 연결합니다</a:t>
            </a:r>
            <a:r>
              <a:rPr lang="en-US" altLang="ko-KR" sz="1200" dirty="0">
                <a:solidFill>
                  <a:schemeClr val="tx1"/>
                </a:solidFill>
              </a:rPr>
              <a:t>.</a:t>
            </a:r>
          </a:p>
          <a:p>
            <a:r>
              <a:rPr lang="ko-KR" altLang="en-US" sz="1200" dirty="0">
                <a:solidFill>
                  <a:schemeClr val="tx1"/>
                </a:solidFill>
              </a:rPr>
              <a:t>이러한 그룹 선택자는 코드를 중복해서 작성하지 않도록 하여 코드를 간결하게 만들어 줍니다</a:t>
            </a:r>
            <a:r>
              <a:rPr lang="en-US" altLang="ko-KR" sz="1200" dirty="0">
                <a:solidFill>
                  <a:schemeClr val="tx1"/>
                </a:solidFill>
              </a:rPr>
              <a:t>.</a:t>
            </a:r>
          </a:p>
          <a:p>
            <a:pPr marL="171450" indent="-171450">
              <a:buFontTx/>
              <a:buChar char="-"/>
            </a:pP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177</a:t>
            </a:fld>
            <a:endParaRPr lang="ko-KR" altLang="en-US" dirty="0"/>
          </a:p>
        </p:txBody>
      </p:sp>
    </p:spTree>
    <p:extLst>
      <p:ext uri="{BB962C8B-B14F-4D97-AF65-F5344CB8AC3E}">
        <p14:creationId xmlns:p14="http://schemas.microsoft.com/office/powerpoint/2010/main" val="194126945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결합 </a:t>
            </a:r>
            <a:r>
              <a:rPr lang="ko-KR" altLang="en-US" sz="3200" dirty="0" err="1"/>
              <a:t>선택자</a:t>
            </a:r>
            <a:r>
              <a:rPr lang="en-US" altLang="ko-KR" sz="3200" dirty="0"/>
              <a:t> (</a:t>
            </a:r>
            <a:r>
              <a:rPr lang="ko-KR" altLang="en-US" sz="3200" dirty="0"/>
              <a:t>자손</a:t>
            </a:r>
            <a:r>
              <a:rPr lang="en-US" altLang="ko-KR" sz="3200" dirty="0"/>
              <a:t> </a:t>
            </a:r>
            <a:r>
              <a:rPr lang="ko-KR" altLang="en-US" sz="3200" dirty="0" err="1"/>
              <a:t>선택자</a:t>
            </a:r>
            <a:r>
              <a:rPr lang="en-US" altLang="ko-KR" sz="3200" dirty="0"/>
              <a:t>(descendant selector))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Combinators&lt;/title&gt;</a:t>
            </a:r>
          </a:p>
          <a:p>
            <a:r>
              <a:rPr lang="en-US" altLang="ko-KR" sz="1100">
                <a:solidFill>
                  <a:schemeClr val="tx1"/>
                </a:solidFill>
              </a:rPr>
              <a:t>	&lt;style&gt;</a:t>
            </a:r>
          </a:p>
          <a:p>
            <a:r>
              <a:rPr lang="en-US" altLang="ko-KR" sz="1100">
                <a:solidFill>
                  <a:schemeClr val="tx1"/>
                </a:solidFill>
              </a:rPr>
              <a:t>		div{ border: 3px solid #CD853F; }</a:t>
            </a:r>
          </a:p>
          <a:p>
            <a:r>
              <a:rPr lang="en-US" altLang="ko-KR" sz="1100">
                <a:solidFill>
                  <a:schemeClr val="tx1"/>
                </a:solidFill>
              </a:rPr>
              <a:t>		div p { background-color: #FFEFD5;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자손 선택자를 이용한 선택</a:t>
            </a:r>
            <a:r>
              <a:rPr lang="en-US" altLang="ko-KR" sz="1100">
                <a:solidFill>
                  <a:schemeClr val="tx1"/>
                </a:solidFill>
              </a:rPr>
              <a:t>&lt;/h1&gt;</a:t>
            </a:r>
          </a:p>
          <a:p>
            <a:r>
              <a:rPr lang="en-US" altLang="ko-KR" sz="1100">
                <a:solidFill>
                  <a:schemeClr val="tx1"/>
                </a:solidFill>
              </a:rPr>
              <a:t>	&lt;p&gt;div </a:t>
            </a:r>
            <a:r>
              <a:rPr lang="ko-KR" altLang="en-US" sz="1100">
                <a:solidFill>
                  <a:schemeClr val="tx1"/>
                </a:solidFill>
              </a:rPr>
              <a:t>태그 외부의 </a:t>
            </a:r>
            <a:r>
              <a:rPr lang="en-US" altLang="ko-KR" sz="1100">
                <a:solidFill>
                  <a:schemeClr val="tx1"/>
                </a:solidFill>
              </a:rPr>
              <a:t>p </a:t>
            </a:r>
            <a:r>
              <a:rPr lang="ko-KR" altLang="en-US" sz="1100">
                <a:solidFill>
                  <a:schemeClr val="tx1"/>
                </a:solidFill>
              </a:rPr>
              <a:t>태그는 선택되지 않습니다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&lt;p&gt;div </a:t>
            </a:r>
            <a:r>
              <a:rPr lang="ko-KR" altLang="en-US" sz="1100">
                <a:solidFill>
                  <a:schemeClr val="tx1"/>
                </a:solidFill>
              </a:rPr>
              <a:t>태그 내부의 </a:t>
            </a:r>
            <a:r>
              <a:rPr lang="en-US" altLang="ko-KR" sz="1100">
                <a:solidFill>
                  <a:schemeClr val="tx1"/>
                </a:solidFill>
              </a:rPr>
              <a:t>p </a:t>
            </a:r>
            <a:r>
              <a:rPr lang="ko-KR" altLang="en-US" sz="1100">
                <a:solidFill>
                  <a:schemeClr val="tx1"/>
                </a:solidFill>
              </a:rPr>
              <a:t>태그만 선택됩니다</a:t>
            </a:r>
            <a:r>
              <a:rPr lang="en-US" altLang="ko-KR" sz="1100">
                <a:solidFill>
                  <a:schemeClr val="tx1"/>
                </a:solidFill>
              </a:rPr>
              <a:t>!&lt;/p&gt;</a:t>
            </a:r>
          </a:p>
          <a:p>
            <a:r>
              <a:rPr lang="en-US" altLang="ko-KR" sz="1100">
                <a:solidFill>
                  <a:schemeClr val="tx1"/>
                </a:solidFill>
              </a:rPr>
              <a:t>		&lt;p&gt;div </a:t>
            </a:r>
            <a:r>
              <a:rPr lang="ko-KR" altLang="en-US" sz="1100">
                <a:solidFill>
                  <a:schemeClr val="tx1"/>
                </a:solidFill>
              </a:rPr>
              <a:t>태그 내부의 </a:t>
            </a:r>
            <a:r>
              <a:rPr lang="en-US" altLang="ko-KR" sz="1100">
                <a:solidFill>
                  <a:schemeClr val="tx1"/>
                </a:solidFill>
              </a:rPr>
              <a:t>p </a:t>
            </a:r>
            <a:r>
              <a:rPr lang="ko-KR" altLang="en-US" sz="1100">
                <a:solidFill>
                  <a:schemeClr val="tx1"/>
                </a:solidFill>
              </a:rPr>
              <a:t>태그만 선택됩니다</a:t>
            </a:r>
            <a:r>
              <a:rPr lang="en-US" altLang="ko-KR" sz="1100">
                <a:solidFill>
                  <a:schemeClr val="tx1"/>
                </a:solidFill>
              </a:rPr>
              <a:t>!&lt;/p&gt;</a:t>
            </a:r>
          </a:p>
          <a:p>
            <a:r>
              <a:rPr lang="en-US" altLang="ko-KR" sz="1100">
                <a:solidFill>
                  <a:schemeClr val="tx1"/>
                </a:solidFill>
              </a:rPr>
              <a:t>		&lt;p&gt;div </a:t>
            </a:r>
            <a:r>
              <a:rPr lang="ko-KR" altLang="en-US" sz="1100">
                <a:solidFill>
                  <a:schemeClr val="tx1"/>
                </a:solidFill>
              </a:rPr>
              <a:t>태그 내부의 </a:t>
            </a:r>
            <a:r>
              <a:rPr lang="en-US" altLang="ko-KR" sz="1100">
                <a:solidFill>
                  <a:schemeClr val="tx1"/>
                </a:solidFill>
              </a:rPr>
              <a:t>p </a:t>
            </a:r>
            <a:r>
              <a:rPr lang="ko-KR" altLang="en-US" sz="1100">
                <a:solidFill>
                  <a:schemeClr val="tx1"/>
                </a:solidFill>
              </a:rPr>
              <a:t>태그만 선택됩니다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&lt;p&gt;div </a:t>
            </a:r>
            <a:r>
              <a:rPr lang="ko-KR" altLang="en-US" sz="1100">
                <a:solidFill>
                  <a:schemeClr val="tx1"/>
                </a:solidFill>
              </a:rPr>
              <a:t>태그 외부의 </a:t>
            </a:r>
            <a:r>
              <a:rPr lang="en-US" altLang="ko-KR" sz="1100">
                <a:solidFill>
                  <a:schemeClr val="tx1"/>
                </a:solidFill>
              </a:rPr>
              <a:t>p </a:t>
            </a:r>
            <a:r>
              <a:rPr lang="ko-KR" altLang="en-US" sz="1100">
                <a:solidFill>
                  <a:schemeClr val="tx1"/>
                </a:solidFill>
              </a:rPr>
              <a:t>태그는 선택되지 않습니다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결합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 </a:t>
            </a:r>
            <a:r>
              <a:rPr lang="ko-KR" altLang="en-US" sz="1200" dirty="0">
                <a:solidFill>
                  <a:schemeClr val="tx1"/>
                </a:solidFill>
              </a:rPr>
              <a:t>선택자는 하나 이상의 선택자를 포함할 수 있습니다</a:t>
            </a:r>
            <a:r>
              <a:rPr lang="en-US" altLang="ko-KR" sz="1200" dirty="0">
                <a:solidFill>
                  <a:schemeClr val="tx1"/>
                </a:solidFill>
              </a:rPr>
              <a:t>.</a:t>
            </a:r>
          </a:p>
          <a:p>
            <a:r>
              <a:rPr lang="ko-KR" altLang="en-US" sz="1200" dirty="0">
                <a:solidFill>
                  <a:schemeClr val="tx1"/>
                </a:solidFill>
              </a:rPr>
              <a:t>결합 선택자는 연관된 선택자들 간의 관계를 설정해 줍니다</a:t>
            </a:r>
            <a:r>
              <a:rPr lang="en-US" altLang="ko-KR" sz="1200" dirty="0">
                <a:solidFill>
                  <a:schemeClr val="tx1"/>
                </a:solidFill>
              </a:rPr>
              <a:t>.</a:t>
            </a:r>
          </a:p>
          <a:p>
            <a:pPr marL="171450" indent="-171450">
              <a:buFontTx/>
              <a:buChar char="-"/>
            </a:pPr>
            <a:endParaRPr lang="en-US" altLang="ko-KR" sz="1200" dirty="0">
              <a:solidFill>
                <a:schemeClr val="tx1"/>
              </a:solidFill>
            </a:endParaRPr>
          </a:p>
          <a:p>
            <a:r>
              <a:rPr lang="ko-KR" altLang="en-US" sz="1200" b="1" dirty="0">
                <a:solidFill>
                  <a:schemeClr val="tx1"/>
                </a:solidFill>
              </a:rPr>
              <a:t>자손 </a:t>
            </a:r>
            <a:r>
              <a:rPr lang="ko-KR" altLang="en-US" sz="1200" b="1" dirty="0" err="1">
                <a:solidFill>
                  <a:schemeClr val="tx1"/>
                </a:solidFill>
              </a:rPr>
              <a:t>선택자</a:t>
            </a:r>
            <a:r>
              <a:rPr lang="en-US" altLang="ko-KR" sz="1200" b="1" dirty="0">
                <a:solidFill>
                  <a:schemeClr val="tx1"/>
                </a:solidFill>
              </a:rPr>
              <a:t>(descendant selector)</a:t>
            </a:r>
          </a:p>
          <a:p>
            <a:r>
              <a:rPr lang="ko-KR" altLang="en-US" sz="1200" dirty="0">
                <a:solidFill>
                  <a:schemeClr val="tx1"/>
                </a:solidFill>
              </a:rPr>
              <a:t>자손 선택자는 해당 요소의 하위 요소 중에서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모든 </a:t>
            </a:r>
            <a:r>
              <a:rPr lang="en-US" altLang="ko-KR" sz="1200" dirty="0">
                <a:solidFill>
                  <a:schemeClr val="tx1"/>
                </a:solidFill>
              </a:rPr>
              <a:t>&lt;div&gt;</a:t>
            </a:r>
            <a:r>
              <a:rPr lang="ko-KR" altLang="en-US" sz="1200" dirty="0">
                <a:solidFill>
                  <a:schemeClr val="tx1"/>
                </a:solidFill>
              </a:rPr>
              <a:t>태그의 하위 요소 중에서 </a:t>
            </a:r>
            <a:r>
              <a:rPr lang="en-US" altLang="ko-KR" sz="1200" dirty="0">
                <a:solidFill>
                  <a:schemeClr val="tx1"/>
                </a:solidFill>
              </a:rPr>
              <a:t>&lt;p&gt;</a:t>
            </a:r>
            <a:r>
              <a:rPr lang="ko-KR" altLang="en-US" sz="1200" dirty="0">
                <a:solidFill>
                  <a:schemeClr val="tx1"/>
                </a:solidFill>
              </a:rPr>
              <a:t>태그를 모두 선택하는 예제입니다</a:t>
            </a:r>
            <a:r>
              <a:rPr lang="en-US" altLang="ko-KR" sz="1200" dirty="0">
                <a:solidFill>
                  <a:schemeClr val="tx1"/>
                </a:solidFill>
              </a:rPr>
              <a:t>.</a:t>
            </a:r>
            <a:r>
              <a:rPr lang="ko-KR" altLang="en-US" sz="1200" dirty="0">
                <a:solidFill>
                  <a:schemeClr val="tx1"/>
                </a:solidFill>
              </a:rPr>
              <a:t>  예제처럼 자손 선택자는 </a:t>
            </a:r>
            <a:r>
              <a:rPr lang="en-US" altLang="ko-KR" sz="1200" dirty="0">
                <a:solidFill>
                  <a:schemeClr val="tx1"/>
                </a:solidFill>
              </a:rPr>
              <a:t>div</a:t>
            </a:r>
            <a:r>
              <a:rPr lang="ko-KR" altLang="en-US" sz="1200" dirty="0">
                <a:solidFill>
                  <a:schemeClr val="tx1"/>
                </a:solidFill>
              </a:rPr>
              <a:t>와 </a:t>
            </a:r>
            <a:r>
              <a:rPr lang="en-US" altLang="ko-KR" sz="1200" dirty="0">
                <a:solidFill>
                  <a:schemeClr val="tx1"/>
                </a:solidFill>
              </a:rPr>
              <a:t>p </a:t>
            </a:r>
            <a:r>
              <a:rPr lang="ko-KR" altLang="en-US" sz="1200" dirty="0">
                <a:solidFill>
                  <a:schemeClr val="tx1"/>
                </a:solidFill>
              </a:rPr>
              <a:t>사이에 한 칸의 띄어쓰기를 반드시 명시해야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178</a:t>
            </a:fld>
            <a:endParaRPr lang="ko-KR" altLang="en-US" dirty="0"/>
          </a:p>
        </p:txBody>
      </p:sp>
    </p:spTree>
    <p:extLst>
      <p:ext uri="{BB962C8B-B14F-4D97-AF65-F5344CB8AC3E}">
        <p14:creationId xmlns:p14="http://schemas.microsoft.com/office/powerpoint/2010/main" val="10846227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결합 </a:t>
            </a:r>
            <a:r>
              <a:rPr lang="ko-KR" altLang="en-US" sz="3200" dirty="0" err="1"/>
              <a:t>선택자</a:t>
            </a:r>
            <a:r>
              <a:rPr lang="en-US" altLang="ko-KR" sz="3200" dirty="0"/>
              <a:t> (</a:t>
            </a:r>
            <a:r>
              <a:rPr lang="ko-KR" altLang="en-US" sz="3200" dirty="0"/>
              <a:t>자식</a:t>
            </a:r>
            <a:r>
              <a:rPr lang="en-US" altLang="ko-KR" sz="3200" dirty="0"/>
              <a:t> </a:t>
            </a:r>
            <a:r>
              <a:rPr lang="ko-KR" altLang="en-US" sz="3200" dirty="0" err="1"/>
              <a:t>선택자</a:t>
            </a:r>
            <a:r>
              <a:rPr lang="en-US" altLang="ko-KR" sz="3200" dirty="0"/>
              <a:t>(child selector))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Combinators&lt;/title&gt;</a:t>
            </a:r>
          </a:p>
          <a:p>
            <a:r>
              <a:rPr lang="en-US" altLang="ko-KR" sz="1100" dirty="0">
                <a:solidFill>
                  <a:schemeClr val="tx1"/>
                </a:solidFill>
              </a:rPr>
              <a:t>     &lt;style&gt;</a:t>
            </a:r>
          </a:p>
          <a:p>
            <a:r>
              <a:rPr lang="en-US" altLang="ko-KR" sz="1100" dirty="0">
                <a:solidFill>
                  <a:schemeClr val="tx1"/>
                </a:solidFill>
              </a:rPr>
              <a:t>	div{ border: 3px solid #CD853F; }</a:t>
            </a:r>
          </a:p>
          <a:p>
            <a:r>
              <a:rPr lang="en-US" altLang="ko-KR" sz="1100" dirty="0">
                <a:solidFill>
                  <a:schemeClr val="tx1"/>
                </a:solidFill>
              </a:rPr>
              <a:t>	div &gt; p { background-color: #FFEFD5;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자식 선택자를 이용한 선택</a:t>
            </a:r>
            <a:r>
              <a:rPr lang="en-US" altLang="ko-KR" sz="1100" dirty="0">
                <a:solidFill>
                  <a:schemeClr val="tx1"/>
                </a:solidFill>
              </a:rPr>
              <a:t>&lt;/h1&gt;</a:t>
            </a:r>
          </a:p>
          <a:p>
            <a:r>
              <a:rPr lang="en-US" altLang="ko-KR" sz="1100" dirty="0">
                <a:solidFill>
                  <a:schemeClr val="tx1"/>
                </a:solidFill>
              </a:rPr>
              <a:t>     &lt;p&gt;div </a:t>
            </a:r>
            <a:r>
              <a:rPr lang="ko-KR" altLang="en-US" sz="1100" dirty="0">
                <a:solidFill>
                  <a:schemeClr val="tx1"/>
                </a:solidFill>
              </a:rPr>
              <a:t>태그 외부의 </a:t>
            </a:r>
            <a:r>
              <a:rPr lang="en-US" altLang="ko-KR" sz="1100" dirty="0">
                <a:solidFill>
                  <a:schemeClr val="tx1"/>
                </a:solidFill>
              </a:rPr>
              <a:t>p </a:t>
            </a:r>
            <a:r>
              <a:rPr lang="ko-KR" altLang="en-US" sz="1100" dirty="0">
                <a:solidFill>
                  <a:schemeClr val="tx1"/>
                </a:solidFill>
              </a:rPr>
              <a:t>태그는 선택되지 않습니다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&lt;p&gt;div </a:t>
            </a:r>
            <a:r>
              <a:rPr lang="ko-KR" altLang="en-US" sz="1100" dirty="0">
                <a:solidFill>
                  <a:schemeClr val="tx1"/>
                </a:solidFill>
              </a:rPr>
              <a:t>태그 바로 밑에 존재하는 </a:t>
            </a:r>
            <a:r>
              <a:rPr lang="en-US" altLang="ko-KR" sz="1100" dirty="0">
                <a:solidFill>
                  <a:schemeClr val="tx1"/>
                </a:solidFill>
              </a:rPr>
              <a:t>p </a:t>
            </a:r>
            <a:r>
              <a:rPr lang="ko-KR" altLang="en-US" sz="1100" dirty="0">
                <a:solidFill>
                  <a:schemeClr val="tx1"/>
                </a:solidFill>
              </a:rPr>
              <a:t>태그만 선택됩니다</a:t>
            </a:r>
            <a:r>
              <a:rPr lang="en-US" altLang="ko-KR" sz="1100" dirty="0">
                <a:solidFill>
                  <a:schemeClr val="tx1"/>
                </a:solidFill>
              </a:rPr>
              <a:t>!&lt;/p&gt;</a:t>
            </a:r>
          </a:p>
          <a:p>
            <a:r>
              <a:rPr lang="en-US" altLang="ko-KR" sz="1100" dirty="0">
                <a:solidFill>
                  <a:schemeClr val="tx1"/>
                </a:solidFill>
              </a:rPr>
              <a:t>	&lt;p&gt;div </a:t>
            </a:r>
            <a:r>
              <a:rPr lang="ko-KR" altLang="en-US" sz="1100" dirty="0">
                <a:solidFill>
                  <a:schemeClr val="tx1"/>
                </a:solidFill>
              </a:rPr>
              <a:t>태그 바로 밑에 존재하는 </a:t>
            </a:r>
            <a:r>
              <a:rPr lang="en-US" altLang="ko-KR" sz="1100" dirty="0">
                <a:solidFill>
                  <a:schemeClr val="tx1"/>
                </a:solidFill>
              </a:rPr>
              <a:t>p </a:t>
            </a:r>
            <a:r>
              <a:rPr lang="ko-KR" altLang="en-US" sz="1100" dirty="0">
                <a:solidFill>
                  <a:schemeClr val="tx1"/>
                </a:solidFill>
              </a:rPr>
              <a:t>태그만 선택됩니다</a:t>
            </a:r>
            <a:r>
              <a:rPr lang="en-US" altLang="ko-KR" sz="1100" dirty="0">
                <a:solidFill>
                  <a:schemeClr val="tx1"/>
                </a:solidFill>
              </a:rPr>
              <a:t>!&lt;/p&gt;</a:t>
            </a:r>
          </a:p>
          <a:p>
            <a:r>
              <a:rPr lang="en-US" altLang="ko-KR" sz="1100" dirty="0">
                <a:solidFill>
                  <a:schemeClr val="tx1"/>
                </a:solidFill>
              </a:rPr>
              <a:t>	&lt;span&gt;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span </a:t>
            </a:r>
            <a:r>
              <a:rPr lang="ko-KR" altLang="en-US" sz="1100" dirty="0">
                <a:solidFill>
                  <a:schemeClr val="tx1"/>
                </a:solidFill>
              </a:rPr>
              <a:t>태그로 둘러 쌓여 있습니다</a:t>
            </a:r>
            <a:r>
              <a:rPr lang="en-US" altLang="ko-KR" sz="1100" dirty="0">
                <a:solidFill>
                  <a:schemeClr val="tx1"/>
                </a:solidFill>
              </a:rPr>
              <a: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a:t>
            </a:r>
            <a:r>
              <a:rPr lang="ko-KR" altLang="en-US" sz="1100" dirty="0">
                <a:solidFill>
                  <a:schemeClr val="tx1"/>
                </a:solidFill>
              </a:rPr>
              <a:t>따라서 </a:t>
            </a:r>
            <a:r>
              <a:rPr lang="en-US" altLang="ko-KR" sz="1100" dirty="0">
                <a:solidFill>
                  <a:schemeClr val="tx1"/>
                </a:solidFill>
              </a:rPr>
              <a:t>div </a:t>
            </a:r>
            <a:r>
              <a:rPr lang="ko-KR" altLang="en-US" sz="1100" dirty="0">
                <a:solidFill>
                  <a:schemeClr val="tx1"/>
                </a:solidFill>
              </a:rPr>
              <a:t>태그 바로 밑에 존재하는 </a:t>
            </a:r>
            <a:r>
              <a:rPr lang="en-US" altLang="ko-KR" sz="1100" dirty="0">
                <a:solidFill>
                  <a:schemeClr val="tx1"/>
                </a:solidFill>
              </a:rPr>
              <a:t>p </a:t>
            </a:r>
            <a:r>
              <a:rPr lang="ko-KR" altLang="en-US" sz="1100" dirty="0">
                <a:solidFill>
                  <a:schemeClr val="tx1"/>
                </a:solidFill>
              </a:rPr>
              <a:t>태그가 아니므로 선택되지 않습니다</a:t>
            </a:r>
            <a:r>
              <a:rPr lang="en-US" altLang="ko-KR" sz="1100" dirty="0">
                <a:solidFill>
                  <a:schemeClr val="tx1"/>
                </a:solidFill>
              </a:rPr>
              <a:t>!</a:t>
            </a:r>
          </a:p>
          <a:p>
            <a:r>
              <a:rPr lang="en-US" altLang="ko-KR" sz="1100" dirty="0">
                <a:solidFill>
                  <a:schemeClr val="tx1"/>
                </a:solidFill>
              </a:rPr>
              <a:t>	     &lt;/p&gt;</a:t>
            </a:r>
          </a:p>
          <a:p>
            <a:r>
              <a:rPr lang="en-US" altLang="ko-KR" sz="1100" dirty="0">
                <a:solidFill>
                  <a:schemeClr val="tx1"/>
                </a:solidFill>
              </a:rPr>
              <a:t>	&lt;/span&gt;</a:t>
            </a:r>
          </a:p>
          <a:p>
            <a:r>
              <a:rPr lang="en-US" altLang="ko-KR" sz="1100" dirty="0">
                <a:solidFill>
                  <a:schemeClr val="tx1"/>
                </a:solidFill>
              </a:rPr>
              <a:t>     &lt;/div&gt;</a:t>
            </a:r>
          </a:p>
          <a:p>
            <a:r>
              <a:rPr lang="en-US" altLang="ko-KR" sz="1100" dirty="0">
                <a:solidFill>
                  <a:schemeClr val="tx1"/>
                </a:solidFill>
              </a:rPr>
              <a:t>     &lt;p&gt;div </a:t>
            </a:r>
            <a:r>
              <a:rPr lang="ko-KR" altLang="en-US" sz="1100" dirty="0">
                <a:solidFill>
                  <a:schemeClr val="tx1"/>
                </a:solidFill>
              </a:rPr>
              <a:t>태그 외부의 </a:t>
            </a:r>
            <a:r>
              <a:rPr lang="en-US" altLang="ko-KR" sz="1100" dirty="0">
                <a:solidFill>
                  <a:schemeClr val="tx1"/>
                </a:solidFill>
              </a:rPr>
              <a:t>p </a:t>
            </a:r>
            <a:r>
              <a:rPr lang="ko-KR" altLang="en-US" sz="1100" dirty="0">
                <a:solidFill>
                  <a:schemeClr val="tx1"/>
                </a:solidFill>
              </a:rPr>
              <a:t>태그는 선택되지 않습니다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결합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 </a:t>
            </a:r>
            <a:r>
              <a:rPr lang="ko-KR" altLang="en-US" sz="1200" dirty="0">
                <a:solidFill>
                  <a:schemeClr val="tx1"/>
                </a:solidFill>
              </a:rPr>
              <a:t>선택자는 하나 이상의 선택자를 포함할 수 있습니다</a:t>
            </a:r>
            <a:r>
              <a:rPr lang="en-US" altLang="ko-KR" sz="1200" dirty="0">
                <a:solidFill>
                  <a:schemeClr val="tx1"/>
                </a:solidFill>
              </a:rPr>
              <a:t>.</a:t>
            </a:r>
          </a:p>
          <a:p>
            <a:r>
              <a:rPr lang="ko-KR" altLang="en-US" sz="1200" dirty="0">
                <a:solidFill>
                  <a:schemeClr val="tx1"/>
                </a:solidFill>
              </a:rPr>
              <a:t>결합 선택자는 연관된 선택자들 간의 관계를 설정해 줍니다</a:t>
            </a:r>
            <a:r>
              <a:rPr lang="en-US" altLang="ko-KR" sz="1200" dirty="0">
                <a:solidFill>
                  <a:schemeClr val="tx1"/>
                </a:solidFill>
              </a:rPr>
              <a:t>.</a:t>
            </a:r>
          </a:p>
          <a:p>
            <a:pPr marL="171450" indent="-171450">
              <a:buFontTx/>
              <a:buChar char="-"/>
            </a:pPr>
            <a:endParaRPr lang="en-US" altLang="ko-KR" sz="1200" dirty="0">
              <a:solidFill>
                <a:schemeClr val="tx1"/>
              </a:solidFill>
            </a:endParaRPr>
          </a:p>
          <a:p>
            <a:r>
              <a:rPr lang="ko-KR" altLang="en-US" sz="1200" b="1" dirty="0">
                <a:solidFill>
                  <a:schemeClr val="tx1"/>
                </a:solidFill>
              </a:rPr>
              <a:t>자식 </a:t>
            </a:r>
            <a:r>
              <a:rPr lang="ko-KR" altLang="en-US" sz="1200" b="1" dirty="0" err="1">
                <a:solidFill>
                  <a:schemeClr val="tx1"/>
                </a:solidFill>
              </a:rPr>
              <a:t>선택자</a:t>
            </a:r>
            <a:r>
              <a:rPr lang="en-US" altLang="ko-KR" sz="1200" b="1" dirty="0">
                <a:solidFill>
                  <a:schemeClr val="tx1"/>
                </a:solidFill>
              </a:rPr>
              <a:t>(child selector)</a:t>
            </a:r>
          </a:p>
          <a:p>
            <a:r>
              <a:rPr lang="ko-KR" altLang="en-US" sz="1200" dirty="0">
                <a:solidFill>
                  <a:schemeClr val="tx1"/>
                </a:solidFill>
              </a:rPr>
              <a:t>자식 선택자는 해당 요소의 바로 밑에 존재하는 하위 요소 중에서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모든 </a:t>
            </a:r>
            <a:r>
              <a:rPr lang="en-US" altLang="ko-KR" sz="1200" dirty="0">
                <a:solidFill>
                  <a:schemeClr val="tx1"/>
                </a:solidFill>
              </a:rPr>
              <a:t>&lt;div&gt;</a:t>
            </a:r>
            <a:r>
              <a:rPr lang="ko-KR" altLang="en-US" sz="1200" dirty="0">
                <a:solidFill>
                  <a:schemeClr val="tx1"/>
                </a:solidFill>
              </a:rPr>
              <a:t>태그의 바로 밑에 존재하는 하위 요소 중에서 </a:t>
            </a:r>
            <a:r>
              <a:rPr lang="en-US" altLang="ko-KR" sz="1200" dirty="0">
                <a:solidFill>
                  <a:schemeClr val="tx1"/>
                </a:solidFill>
              </a:rPr>
              <a:t>&lt;p&gt;</a:t>
            </a:r>
            <a:r>
              <a:rPr lang="ko-KR" altLang="en-US" sz="1200" dirty="0">
                <a:solidFill>
                  <a:schemeClr val="tx1"/>
                </a:solidFill>
              </a:rPr>
              <a:t>태그를 모두 선택하는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179</a:t>
            </a:fld>
            <a:endParaRPr lang="ko-KR" altLang="en-US" dirty="0"/>
          </a:p>
        </p:txBody>
      </p:sp>
    </p:spTree>
    <p:extLst>
      <p:ext uri="{BB962C8B-B14F-4D97-AF65-F5344CB8AC3E}">
        <p14:creationId xmlns:p14="http://schemas.microsoft.com/office/powerpoint/2010/main" val="211156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발음 구별 부호</a:t>
            </a:r>
          </a:p>
        </p:txBody>
      </p:sp>
      <p:graphicFrame>
        <p:nvGraphicFramePr>
          <p:cNvPr id="5" name="내용 개체 틀 4">
            <a:extLst>
              <a:ext uri="{FF2B5EF4-FFF2-40B4-BE49-F238E27FC236}">
                <a16:creationId xmlns:a16="http://schemas.microsoft.com/office/drawing/2014/main" id="{FB9B6DA6-209C-4F0B-AF51-121308CEECFE}"/>
              </a:ext>
            </a:extLst>
          </p:cNvPr>
          <p:cNvGraphicFramePr>
            <a:graphicFrameLocks noGrp="1"/>
          </p:cNvGraphicFramePr>
          <p:nvPr>
            <p:ph idx="1"/>
            <p:extLst>
              <p:ext uri="{D42A27DB-BD31-4B8C-83A1-F6EECF244321}">
                <p14:modId xmlns:p14="http://schemas.microsoft.com/office/powerpoint/2010/main" val="1799774430"/>
              </p:ext>
            </p:extLst>
          </p:nvPr>
        </p:nvGraphicFramePr>
        <p:xfrm>
          <a:off x="322793" y="1523794"/>
          <a:ext cx="11572876" cy="4183380"/>
        </p:xfrm>
        <a:graphic>
          <a:graphicData uri="http://schemas.openxmlformats.org/drawingml/2006/table">
            <a:tbl>
              <a:tblPr firstRow="1" bandRow="1">
                <a:tableStyleId>{5940675A-B579-460E-94D1-54222C63F5DA}</a:tableStyleId>
              </a:tblPr>
              <a:tblGrid>
                <a:gridCol w="2893219">
                  <a:extLst>
                    <a:ext uri="{9D8B030D-6E8A-4147-A177-3AD203B41FA5}">
                      <a16:colId xmlns:a16="http://schemas.microsoft.com/office/drawing/2014/main" val="808469054"/>
                    </a:ext>
                  </a:extLst>
                </a:gridCol>
                <a:gridCol w="2893219">
                  <a:extLst>
                    <a:ext uri="{9D8B030D-6E8A-4147-A177-3AD203B41FA5}">
                      <a16:colId xmlns:a16="http://schemas.microsoft.com/office/drawing/2014/main" val="3918037620"/>
                    </a:ext>
                  </a:extLst>
                </a:gridCol>
                <a:gridCol w="2893219">
                  <a:extLst>
                    <a:ext uri="{9D8B030D-6E8A-4147-A177-3AD203B41FA5}">
                      <a16:colId xmlns:a16="http://schemas.microsoft.com/office/drawing/2014/main" val="3403691641"/>
                    </a:ext>
                  </a:extLst>
                </a:gridCol>
                <a:gridCol w="2893219">
                  <a:extLst>
                    <a:ext uri="{9D8B030D-6E8A-4147-A177-3AD203B41FA5}">
                      <a16:colId xmlns:a16="http://schemas.microsoft.com/office/drawing/2014/main" val="1347457029"/>
                    </a:ext>
                  </a:extLst>
                </a:gridCol>
              </a:tblGrid>
              <a:tr h="353801">
                <a:tc>
                  <a:txBody>
                    <a:bodyPr/>
                    <a:lstStyle/>
                    <a:p>
                      <a:pPr algn="ctr"/>
                      <a:r>
                        <a:rPr lang="ko-KR" altLang="en-US" b="1">
                          <a:solidFill>
                            <a:srgbClr val="000000"/>
                          </a:solidFill>
                          <a:effectLst/>
                          <a:latin typeface="notokr"/>
                        </a:rPr>
                        <a:t>발음 구별 부호</a:t>
                      </a:r>
                    </a:p>
                  </a:txBody>
                  <a:tcPr marL="95250" marR="95250" marT="95250" marB="95250" anchor="ctr">
                    <a:solidFill>
                      <a:schemeClr val="accent6">
                        <a:lumMod val="20000"/>
                        <a:lumOff val="80000"/>
                      </a:schemeClr>
                    </a:solidFill>
                  </a:tcPr>
                </a:tc>
                <a:tc>
                  <a:txBody>
                    <a:bodyPr/>
                    <a:lstStyle/>
                    <a:p>
                      <a:pPr algn="ctr"/>
                      <a:r>
                        <a:rPr lang="ko-KR" altLang="en-US" b="1">
                          <a:solidFill>
                            <a:srgbClr val="000000"/>
                          </a:solidFill>
                          <a:effectLst/>
                          <a:latin typeface="notokr"/>
                        </a:rPr>
                        <a:t>문자</a:t>
                      </a:r>
                    </a:p>
                  </a:txBody>
                  <a:tcPr marL="95250" marR="95250" marT="95250" marB="95250" anchor="ctr">
                    <a:solidFill>
                      <a:schemeClr val="accent6">
                        <a:lumMod val="20000"/>
                        <a:lumOff val="80000"/>
                      </a:schemeClr>
                    </a:solidFill>
                  </a:tcPr>
                </a:tc>
                <a:tc>
                  <a:txBody>
                    <a:bodyPr/>
                    <a:lstStyle/>
                    <a:p>
                      <a:pPr algn="ctr"/>
                      <a:r>
                        <a:rPr lang="en-US" altLang="ko-KR" b="1">
                          <a:solidFill>
                            <a:srgbClr val="000000"/>
                          </a:solidFill>
                          <a:effectLst/>
                          <a:latin typeface="notokr"/>
                        </a:rPr>
                        <a:t>16</a:t>
                      </a:r>
                      <a:r>
                        <a:rPr lang="ko-KR" altLang="en-US" b="1">
                          <a:solidFill>
                            <a:srgbClr val="000000"/>
                          </a:solidFill>
                          <a:effectLst/>
                          <a:latin typeface="notokr"/>
                        </a:rPr>
                        <a:t>진수 엔티티</a:t>
                      </a:r>
                    </a:p>
                  </a:txBody>
                  <a:tcPr marL="95250" marR="95250" marT="95250" marB="95250" anchor="ctr">
                    <a:solidFill>
                      <a:schemeClr val="accent6">
                        <a:lumMod val="20000"/>
                        <a:lumOff val="80000"/>
                      </a:schemeClr>
                    </a:solidFill>
                  </a:tcPr>
                </a:tc>
                <a:tc>
                  <a:txBody>
                    <a:bodyPr/>
                    <a:lstStyle/>
                    <a:p>
                      <a:pPr algn="ctr"/>
                      <a:r>
                        <a:rPr lang="ko-KR" altLang="en-US" b="1">
                          <a:solidFill>
                            <a:srgbClr val="000000"/>
                          </a:solidFill>
                          <a:effectLst/>
                          <a:latin typeface="notokr"/>
                        </a:rPr>
                        <a:t>결과</a:t>
                      </a:r>
                    </a:p>
                  </a:txBody>
                  <a:tcPr marL="95250" marR="95250" marT="95250" marB="95250" anchor="ctr">
                    <a:solidFill>
                      <a:schemeClr val="accent6">
                        <a:lumMod val="20000"/>
                        <a:lumOff val="80000"/>
                      </a:schemeClr>
                    </a:solidFill>
                  </a:tcPr>
                </a:tc>
                <a:extLst>
                  <a:ext uri="{0D108BD9-81ED-4DB2-BD59-A6C34878D82A}">
                    <a16:rowId xmlns:a16="http://schemas.microsoft.com/office/drawing/2014/main" val="1919384297"/>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a</a:t>
                      </a:r>
                    </a:p>
                  </a:txBody>
                  <a:tcPr marL="95250" marR="95250" marT="95250" marB="95250" anchor="ctr"/>
                </a:tc>
                <a:tc>
                  <a:txBody>
                    <a:bodyPr/>
                    <a:lstStyle/>
                    <a:p>
                      <a:pPr algn="ctr"/>
                      <a:r>
                        <a:rPr lang="en-US">
                          <a:effectLst/>
                          <a:latin typeface="notokr"/>
                        </a:rPr>
                        <a:t>a&amp;#768;</a:t>
                      </a:r>
                    </a:p>
                  </a:txBody>
                  <a:tcPr marL="95250" marR="95250" marT="95250" marB="95250" anchor="ctr"/>
                </a:tc>
                <a:tc>
                  <a:txBody>
                    <a:bodyPr/>
                    <a:lstStyle/>
                    <a:p>
                      <a:pPr algn="ctr"/>
                      <a:r>
                        <a:rPr lang="en-US">
                          <a:effectLst/>
                          <a:latin typeface="notokr"/>
                        </a:rPr>
                        <a:t>à</a:t>
                      </a:r>
                    </a:p>
                  </a:txBody>
                  <a:tcPr marL="95250" marR="95250" marT="95250" marB="95250" anchor="ctr"/>
                </a:tc>
                <a:extLst>
                  <a:ext uri="{0D108BD9-81ED-4DB2-BD59-A6C34878D82A}">
                    <a16:rowId xmlns:a16="http://schemas.microsoft.com/office/drawing/2014/main" val="2203116146"/>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a</a:t>
                      </a:r>
                    </a:p>
                  </a:txBody>
                  <a:tcPr marL="95250" marR="95250" marT="95250" marB="95250" anchor="ctr"/>
                </a:tc>
                <a:tc>
                  <a:txBody>
                    <a:bodyPr/>
                    <a:lstStyle/>
                    <a:p>
                      <a:pPr algn="ctr"/>
                      <a:r>
                        <a:rPr lang="en-US">
                          <a:effectLst/>
                          <a:latin typeface="notokr"/>
                        </a:rPr>
                        <a:t>a&amp;#769;</a:t>
                      </a:r>
                    </a:p>
                  </a:txBody>
                  <a:tcPr marL="95250" marR="95250" marT="95250" marB="95250" anchor="ctr"/>
                </a:tc>
                <a:tc>
                  <a:txBody>
                    <a:bodyPr/>
                    <a:lstStyle/>
                    <a:p>
                      <a:pPr algn="ctr"/>
                      <a:r>
                        <a:rPr lang="en-US">
                          <a:effectLst/>
                          <a:latin typeface="notokr"/>
                        </a:rPr>
                        <a:t>á</a:t>
                      </a:r>
                    </a:p>
                  </a:txBody>
                  <a:tcPr marL="95250" marR="95250" marT="95250" marB="95250" anchor="ctr"/>
                </a:tc>
                <a:extLst>
                  <a:ext uri="{0D108BD9-81ED-4DB2-BD59-A6C34878D82A}">
                    <a16:rowId xmlns:a16="http://schemas.microsoft.com/office/drawing/2014/main" val="828943683"/>
                  </a:ext>
                </a:extLst>
              </a:tr>
              <a:tr h="353801">
                <a:tc>
                  <a:txBody>
                    <a:bodyPr/>
                    <a:lstStyle/>
                    <a:p>
                      <a:pPr algn="ctr"/>
                      <a:r>
                        <a:rPr lang="ko-KR" altLang="en-US">
                          <a:effectLst/>
                          <a:latin typeface="notokr"/>
                        </a:rPr>
                        <a:t>̂</a:t>
                      </a:r>
                    </a:p>
                  </a:txBody>
                  <a:tcPr marL="95250" marR="95250" marT="95250" marB="95250" anchor="ctr"/>
                </a:tc>
                <a:tc>
                  <a:txBody>
                    <a:bodyPr/>
                    <a:lstStyle/>
                    <a:p>
                      <a:pPr algn="ctr"/>
                      <a:r>
                        <a:rPr lang="en-US">
                          <a:effectLst/>
                          <a:latin typeface="notokr"/>
                        </a:rPr>
                        <a:t>a</a:t>
                      </a:r>
                    </a:p>
                  </a:txBody>
                  <a:tcPr marL="95250" marR="95250" marT="95250" marB="95250" anchor="ctr"/>
                </a:tc>
                <a:tc>
                  <a:txBody>
                    <a:bodyPr/>
                    <a:lstStyle/>
                    <a:p>
                      <a:pPr algn="ctr"/>
                      <a:r>
                        <a:rPr lang="en-US">
                          <a:effectLst/>
                          <a:latin typeface="notokr"/>
                        </a:rPr>
                        <a:t>a&amp;#770;</a:t>
                      </a:r>
                    </a:p>
                  </a:txBody>
                  <a:tcPr marL="95250" marR="95250" marT="95250" marB="95250" anchor="ctr"/>
                </a:tc>
                <a:tc>
                  <a:txBody>
                    <a:bodyPr/>
                    <a:lstStyle/>
                    <a:p>
                      <a:pPr algn="ctr"/>
                      <a:r>
                        <a:rPr lang="en-US">
                          <a:effectLst/>
                          <a:latin typeface="notokr"/>
                        </a:rPr>
                        <a:t>â</a:t>
                      </a:r>
                    </a:p>
                  </a:txBody>
                  <a:tcPr marL="95250" marR="95250" marT="95250" marB="95250" anchor="ctr"/>
                </a:tc>
                <a:extLst>
                  <a:ext uri="{0D108BD9-81ED-4DB2-BD59-A6C34878D82A}">
                    <a16:rowId xmlns:a16="http://schemas.microsoft.com/office/drawing/2014/main" val="2029225647"/>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a</a:t>
                      </a:r>
                    </a:p>
                  </a:txBody>
                  <a:tcPr marL="95250" marR="95250" marT="95250" marB="95250" anchor="ctr"/>
                </a:tc>
                <a:tc>
                  <a:txBody>
                    <a:bodyPr/>
                    <a:lstStyle/>
                    <a:p>
                      <a:pPr algn="ctr"/>
                      <a:r>
                        <a:rPr lang="en-US">
                          <a:effectLst/>
                          <a:latin typeface="notokr"/>
                        </a:rPr>
                        <a:t>a&amp;#771;</a:t>
                      </a:r>
                    </a:p>
                  </a:txBody>
                  <a:tcPr marL="95250" marR="95250" marT="95250" marB="95250" anchor="ctr"/>
                </a:tc>
                <a:tc>
                  <a:txBody>
                    <a:bodyPr/>
                    <a:lstStyle/>
                    <a:p>
                      <a:pPr algn="ctr"/>
                      <a:r>
                        <a:rPr lang="en-US">
                          <a:effectLst/>
                          <a:latin typeface="notokr"/>
                        </a:rPr>
                        <a:t>ã</a:t>
                      </a:r>
                    </a:p>
                  </a:txBody>
                  <a:tcPr marL="95250" marR="95250" marT="95250" marB="95250" anchor="ctr"/>
                </a:tc>
                <a:extLst>
                  <a:ext uri="{0D108BD9-81ED-4DB2-BD59-A6C34878D82A}">
                    <a16:rowId xmlns:a16="http://schemas.microsoft.com/office/drawing/2014/main" val="3153578531"/>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O</a:t>
                      </a:r>
                    </a:p>
                  </a:txBody>
                  <a:tcPr marL="95250" marR="95250" marT="95250" marB="95250" anchor="ctr"/>
                </a:tc>
                <a:tc>
                  <a:txBody>
                    <a:bodyPr/>
                    <a:lstStyle/>
                    <a:p>
                      <a:pPr algn="ctr"/>
                      <a:r>
                        <a:rPr lang="en-US">
                          <a:effectLst/>
                          <a:latin typeface="notokr"/>
                        </a:rPr>
                        <a:t>O&amp;#768;</a:t>
                      </a:r>
                    </a:p>
                  </a:txBody>
                  <a:tcPr marL="95250" marR="95250" marT="95250" marB="95250" anchor="ctr"/>
                </a:tc>
                <a:tc>
                  <a:txBody>
                    <a:bodyPr/>
                    <a:lstStyle/>
                    <a:p>
                      <a:pPr algn="ctr"/>
                      <a:r>
                        <a:rPr lang="en-US">
                          <a:effectLst/>
                          <a:latin typeface="notokr"/>
                        </a:rPr>
                        <a:t>Ò</a:t>
                      </a:r>
                    </a:p>
                  </a:txBody>
                  <a:tcPr marL="95250" marR="95250" marT="95250" marB="95250" anchor="ctr"/>
                </a:tc>
                <a:extLst>
                  <a:ext uri="{0D108BD9-81ED-4DB2-BD59-A6C34878D82A}">
                    <a16:rowId xmlns:a16="http://schemas.microsoft.com/office/drawing/2014/main" val="1781981724"/>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O</a:t>
                      </a:r>
                    </a:p>
                  </a:txBody>
                  <a:tcPr marL="95250" marR="95250" marT="95250" marB="95250" anchor="ctr"/>
                </a:tc>
                <a:tc>
                  <a:txBody>
                    <a:bodyPr/>
                    <a:lstStyle/>
                    <a:p>
                      <a:pPr algn="ctr"/>
                      <a:r>
                        <a:rPr lang="en-US">
                          <a:effectLst/>
                          <a:latin typeface="notokr"/>
                        </a:rPr>
                        <a:t>O&amp;#769;</a:t>
                      </a:r>
                    </a:p>
                  </a:txBody>
                  <a:tcPr marL="95250" marR="95250" marT="95250" marB="95250" anchor="ctr"/>
                </a:tc>
                <a:tc>
                  <a:txBody>
                    <a:bodyPr/>
                    <a:lstStyle/>
                    <a:p>
                      <a:pPr algn="ctr"/>
                      <a:r>
                        <a:rPr lang="en-US">
                          <a:effectLst/>
                          <a:latin typeface="notokr"/>
                        </a:rPr>
                        <a:t>Ó</a:t>
                      </a:r>
                    </a:p>
                  </a:txBody>
                  <a:tcPr marL="95250" marR="95250" marT="95250" marB="95250" anchor="ctr"/>
                </a:tc>
                <a:extLst>
                  <a:ext uri="{0D108BD9-81ED-4DB2-BD59-A6C34878D82A}">
                    <a16:rowId xmlns:a16="http://schemas.microsoft.com/office/drawing/2014/main" val="318473127"/>
                  </a:ext>
                </a:extLst>
              </a:tr>
              <a:tr h="353801">
                <a:tc>
                  <a:txBody>
                    <a:bodyPr/>
                    <a:lstStyle/>
                    <a:p>
                      <a:pPr algn="ctr"/>
                      <a:r>
                        <a:rPr lang="ko-KR" altLang="en-US">
                          <a:effectLst/>
                          <a:latin typeface="notokr"/>
                        </a:rPr>
                        <a:t>̂</a:t>
                      </a:r>
                    </a:p>
                  </a:txBody>
                  <a:tcPr marL="95250" marR="95250" marT="95250" marB="95250" anchor="ctr"/>
                </a:tc>
                <a:tc>
                  <a:txBody>
                    <a:bodyPr/>
                    <a:lstStyle/>
                    <a:p>
                      <a:pPr algn="ctr"/>
                      <a:r>
                        <a:rPr lang="en-US">
                          <a:effectLst/>
                          <a:latin typeface="notokr"/>
                        </a:rPr>
                        <a:t>O</a:t>
                      </a:r>
                    </a:p>
                  </a:txBody>
                  <a:tcPr marL="95250" marR="95250" marT="95250" marB="95250" anchor="ctr"/>
                </a:tc>
                <a:tc>
                  <a:txBody>
                    <a:bodyPr/>
                    <a:lstStyle/>
                    <a:p>
                      <a:pPr algn="ctr"/>
                      <a:r>
                        <a:rPr lang="en-US">
                          <a:effectLst/>
                          <a:latin typeface="notokr"/>
                        </a:rPr>
                        <a:t>O&amp;#770;</a:t>
                      </a:r>
                    </a:p>
                  </a:txBody>
                  <a:tcPr marL="95250" marR="95250" marT="95250" marB="95250" anchor="ctr"/>
                </a:tc>
                <a:tc>
                  <a:txBody>
                    <a:bodyPr/>
                    <a:lstStyle/>
                    <a:p>
                      <a:pPr algn="ctr"/>
                      <a:r>
                        <a:rPr lang="en-US">
                          <a:effectLst/>
                          <a:latin typeface="notokr"/>
                        </a:rPr>
                        <a:t>Ô</a:t>
                      </a:r>
                    </a:p>
                  </a:txBody>
                  <a:tcPr marL="95250" marR="95250" marT="95250" marB="95250" anchor="ctr"/>
                </a:tc>
                <a:extLst>
                  <a:ext uri="{0D108BD9-81ED-4DB2-BD59-A6C34878D82A}">
                    <a16:rowId xmlns:a16="http://schemas.microsoft.com/office/drawing/2014/main" val="3326570392"/>
                  </a:ext>
                </a:extLst>
              </a:tr>
              <a:tr h="353801">
                <a:tc>
                  <a:txBody>
                    <a:bodyPr/>
                    <a:lstStyle/>
                    <a:p>
                      <a:pPr algn="ctr"/>
                      <a:r>
                        <a:rPr lang="ko-KR" altLang="en-US">
                          <a:effectLst/>
                          <a:latin typeface="notokr"/>
                        </a:rPr>
                        <a:t> ̃</a:t>
                      </a:r>
                    </a:p>
                  </a:txBody>
                  <a:tcPr marL="95250" marR="95250" marT="95250" marB="95250" anchor="ctr"/>
                </a:tc>
                <a:tc>
                  <a:txBody>
                    <a:bodyPr/>
                    <a:lstStyle/>
                    <a:p>
                      <a:pPr algn="ctr"/>
                      <a:r>
                        <a:rPr lang="en-US">
                          <a:effectLst/>
                          <a:latin typeface="notokr"/>
                        </a:rPr>
                        <a:t>O</a:t>
                      </a:r>
                    </a:p>
                  </a:txBody>
                  <a:tcPr marL="95250" marR="95250" marT="95250" marB="95250" anchor="ctr"/>
                </a:tc>
                <a:tc>
                  <a:txBody>
                    <a:bodyPr/>
                    <a:lstStyle/>
                    <a:p>
                      <a:pPr algn="ctr"/>
                      <a:r>
                        <a:rPr lang="en-US">
                          <a:effectLst/>
                          <a:latin typeface="notokr"/>
                        </a:rPr>
                        <a:t>O&amp;#771;</a:t>
                      </a:r>
                    </a:p>
                  </a:txBody>
                  <a:tcPr marL="95250" marR="95250" marT="95250" marB="95250" anchor="ctr"/>
                </a:tc>
                <a:tc>
                  <a:txBody>
                    <a:bodyPr/>
                    <a:lstStyle/>
                    <a:p>
                      <a:pPr algn="ctr"/>
                      <a:r>
                        <a:rPr lang="en-US" dirty="0">
                          <a:effectLst/>
                          <a:latin typeface="notokr"/>
                        </a:rPr>
                        <a:t>Õ</a:t>
                      </a:r>
                    </a:p>
                  </a:txBody>
                  <a:tcPr marL="95250" marR="95250" marT="95250" marB="95250" anchor="ctr"/>
                </a:tc>
                <a:extLst>
                  <a:ext uri="{0D108BD9-81ED-4DB2-BD59-A6C34878D82A}">
                    <a16:rowId xmlns:a16="http://schemas.microsoft.com/office/drawing/2014/main" val="1102574496"/>
                  </a:ext>
                </a:extLst>
              </a:tr>
            </a:tbl>
          </a:graphicData>
        </a:graphic>
      </p:graphicFrame>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18</a:t>
            </a:fld>
            <a:endParaRPr lang="ko-KR" altLang="en-US" dirty="0"/>
          </a:p>
        </p:txBody>
      </p:sp>
    </p:spTree>
    <p:extLst>
      <p:ext uri="{BB962C8B-B14F-4D97-AF65-F5344CB8AC3E}">
        <p14:creationId xmlns:p14="http://schemas.microsoft.com/office/powerpoint/2010/main" val="238253156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형제 </a:t>
            </a:r>
            <a:r>
              <a:rPr lang="ko-KR" altLang="en-US" sz="3200" dirty="0" err="1"/>
              <a:t>선택자</a:t>
            </a:r>
            <a:r>
              <a:rPr lang="en-US" altLang="ko-KR" sz="3200" dirty="0"/>
              <a:t> (general sibling </a:t>
            </a:r>
            <a:r>
              <a:rPr lang="en-US" altLang="ko-KR" sz="3200" dirty="0">
                <a:hlinkClick r:id="rId2">
                  <a:extLst>
                    <a:ext uri="{A12FA001-AC4F-418D-AE19-62706E023703}">
                      <ahyp:hlinkClr xmlns:ahyp="http://schemas.microsoft.com/office/drawing/2018/hyperlinkcolor" val="tx"/>
                    </a:ext>
                  </a:extLst>
                </a:hlinkClick>
              </a:rPr>
              <a:t>s</a:t>
            </a:r>
            <a:r>
              <a:rPr lang="en-US" altLang="ko-KR" sz="3200" dirty="0"/>
              <a:t>elector)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Sibling Selectors&lt;/title&gt;</a:t>
            </a:r>
          </a:p>
          <a:p>
            <a:r>
              <a:rPr lang="en-US" altLang="ko-KR" sz="1100" dirty="0">
                <a:solidFill>
                  <a:schemeClr val="tx1"/>
                </a:solidFill>
              </a:rPr>
              <a:t>	&lt;style&gt;</a:t>
            </a:r>
          </a:p>
          <a:p>
            <a:r>
              <a:rPr lang="en-US" altLang="ko-KR" sz="1100" dirty="0">
                <a:solidFill>
                  <a:schemeClr val="tx1"/>
                </a:solidFill>
              </a:rPr>
              <a:t>		div{ border: 3px solid #F08080; }</a:t>
            </a:r>
          </a:p>
          <a:p>
            <a:r>
              <a:rPr lang="en-US" altLang="ko-KR" sz="1100" dirty="0">
                <a:solidFill>
                  <a:schemeClr val="tx1"/>
                </a:solidFill>
              </a:rPr>
              <a:t>		div ~ p { background-color: #FFE4E1;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일반 형제 선택자를 이용한 선택</a:t>
            </a:r>
            <a:r>
              <a:rPr lang="en-US" altLang="ko-KR" sz="1100" dirty="0">
                <a:solidFill>
                  <a:schemeClr val="tx1"/>
                </a:solidFill>
              </a:rPr>
              <a:t>&lt;/h1&gt;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sibling </a:t>
            </a:r>
            <a:r>
              <a:rPr lang="ko-KR" altLang="en-US" sz="1100" dirty="0">
                <a:solidFill>
                  <a:schemeClr val="tx1"/>
                </a:solidFill>
              </a:rPr>
              <a:t>이지만 </a:t>
            </a:r>
            <a:r>
              <a:rPr lang="en-US" altLang="ko-KR" sz="1100" dirty="0">
                <a:solidFill>
                  <a:schemeClr val="tx1"/>
                </a:solidFill>
              </a:rPr>
              <a:t>div </a:t>
            </a:r>
            <a:r>
              <a:rPr lang="ko-KR" altLang="en-US" sz="1100" dirty="0">
                <a:solidFill>
                  <a:schemeClr val="tx1"/>
                </a:solidFill>
              </a:rPr>
              <a:t>태그보다 앞에 나옵니다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sibling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a:t>
            </a:r>
            <a:r>
              <a:rPr lang="en-US" altLang="ko-KR" sz="1100" dirty="0">
                <a:solidFill>
                  <a:schemeClr val="tx1"/>
                </a:solidFill>
              </a:rPr>
              <a:t>sibling </a:t>
            </a:r>
            <a:r>
              <a:rPr lang="ko-KR" altLang="en-US" sz="1100" dirty="0">
                <a:solidFill>
                  <a:schemeClr val="tx1"/>
                </a:solidFill>
              </a:rPr>
              <a:t>입니다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형제 </a:t>
            </a:r>
            <a:r>
              <a:rPr lang="ko-KR" altLang="en-US" sz="1200" b="1" dirty="0" err="1">
                <a:solidFill>
                  <a:schemeClr val="tx1"/>
                </a:solidFill>
              </a:rPr>
              <a:t>선택자</a:t>
            </a:r>
            <a:r>
              <a:rPr lang="en-US" altLang="ko-KR" sz="1200" b="1" dirty="0">
                <a:solidFill>
                  <a:schemeClr val="tx1"/>
                </a:solidFill>
              </a:rPr>
              <a:t>(s</a:t>
            </a:r>
            <a:r>
              <a:rPr lang="en-US" altLang="ko-KR" sz="1200" b="1" dirty="0">
                <a:solidFill>
                  <a:schemeClr val="tx1"/>
                </a:solidFill>
                <a:hlinkClick r:id="rId2">
                  <a:extLst>
                    <a:ext uri="{A12FA001-AC4F-418D-AE19-62706E023703}">
                      <ahyp:hlinkClr xmlns:ahyp="http://schemas.microsoft.com/office/drawing/2018/hyperlinkcolor" val="tx"/>
                    </a:ext>
                  </a:extLst>
                </a:hlinkClick>
              </a:rPr>
              <a:t>ibling s</a:t>
            </a:r>
            <a:r>
              <a:rPr lang="en-US" altLang="ko-KR" sz="1200" b="1" dirty="0">
                <a:solidFill>
                  <a:schemeClr val="tx1"/>
                </a:solidFill>
              </a:rPr>
              <a:t>elector)</a:t>
            </a:r>
          </a:p>
          <a:p>
            <a:r>
              <a:rPr lang="ko-KR" altLang="en-US" sz="1200" dirty="0">
                <a:solidFill>
                  <a:schemeClr val="tx1"/>
                </a:solidFill>
              </a:rPr>
              <a:t>동위 선택자는 동위 관계에 있는 요소 중에서 해당 요소보다 뒤에 존재하는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동위 </a:t>
            </a:r>
            <a:r>
              <a:rPr lang="ko-KR" altLang="en-US" sz="1200" dirty="0" err="1">
                <a:solidFill>
                  <a:schemeClr val="tx1"/>
                </a:solidFill>
              </a:rPr>
              <a:t>관계란</a:t>
            </a:r>
            <a:r>
              <a:rPr lang="ko-KR" altLang="en-US" sz="1200" dirty="0">
                <a:solidFill>
                  <a:schemeClr val="tx1"/>
                </a:solidFill>
              </a:rPr>
              <a:t> </a:t>
            </a:r>
            <a:r>
              <a:rPr lang="en-US" altLang="ko-KR" sz="1200" dirty="0">
                <a:solidFill>
                  <a:schemeClr val="tx1"/>
                </a:solidFill>
              </a:rPr>
              <a:t>HTML </a:t>
            </a:r>
            <a:r>
              <a:rPr lang="ko-KR" altLang="en-US" sz="1200" dirty="0">
                <a:solidFill>
                  <a:schemeClr val="tx1"/>
                </a:solidFill>
              </a:rPr>
              <a:t>요소의 계층 구조에서 같은 부모</a:t>
            </a:r>
            <a:r>
              <a:rPr lang="en-US" altLang="ko-KR" sz="1200" dirty="0">
                <a:solidFill>
                  <a:schemeClr val="tx1"/>
                </a:solidFill>
              </a:rPr>
              <a:t>(parent) </a:t>
            </a:r>
            <a:r>
              <a:rPr lang="ko-KR" altLang="en-US" sz="1200" dirty="0">
                <a:solidFill>
                  <a:schemeClr val="tx1"/>
                </a:solidFill>
              </a:rPr>
              <a:t>요소를 가지고 있는 요소들을 의미합니다</a:t>
            </a:r>
            <a:r>
              <a:rPr lang="en-US" altLang="ko-KR" sz="1200" dirty="0">
                <a:solidFill>
                  <a:schemeClr val="tx1"/>
                </a:solidFill>
              </a:rPr>
              <a:t>.</a:t>
            </a:r>
          </a:p>
          <a:p>
            <a:r>
              <a:rPr lang="ko-KR" altLang="en-US" sz="1200" dirty="0">
                <a:solidFill>
                  <a:schemeClr val="tx1"/>
                </a:solidFill>
              </a:rPr>
              <a:t>이러한 동위 관계에 있는 요소들을 형제</a:t>
            </a:r>
            <a:r>
              <a:rPr lang="en-US" altLang="ko-KR" sz="1200" dirty="0">
                <a:solidFill>
                  <a:schemeClr val="tx1"/>
                </a:solidFill>
              </a:rPr>
              <a:t>(sibling) </a:t>
            </a:r>
            <a:r>
              <a:rPr lang="ko-KR" altLang="en-US" sz="1200" dirty="0">
                <a:solidFill>
                  <a:schemeClr val="tx1"/>
                </a:solidFill>
              </a:rPr>
              <a:t>요소라고 합니다</a:t>
            </a:r>
            <a:r>
              <a:rPr lang="en-US" altLang="ko-KR" sz="1200" dirty="0">
                <a:solidFill>
                  <a:schemeClr val="tx1"/>
                </a:solidFill>
              </a:rPr>
              <a:t>.</a:t>
            </a:r>
          </a:p>
          <a:p>
            <a:pPr marL="171450" indent="-171450">
              <a:buFontTx/>
              <a:buChar char="-"/>
            </a:pPr>
            <a:endParaRPr lang="en-US" altLang="ko-KR" sz="1200" dirty="0">
              <a:solidFill>
                <a:schemeClr val="tx1"/>
              </a:solidFill>
            </a:endParaRPr>
          </a:p>
          <a:p>
            <a:r>
              <a:rPr lang="ko-KR" altLang="en-US" sz="1200" b="1" dirty="0">
                <a:solidFill>
                  <a:schemeClr val="tx1"/>
                </a:solidFill>
              </a:rPr>
              <a:t>일반 형제 </a:t>
            </a:r>
            <a:r>
              <a:rPr lang="ko-KR" altLang="en-US" sz="1200" b="1" dirty="0" err="1">
                <a:solidFill>
                  <a:schemeClr val="tx1"/>
                </a:solidFill>
              </a:rPr>
              <a:t>선택자</a:t>
            </a:r>
            <a:r>
              <a:rPr lang="en-US" altLang="ko-KR" sz="1200" b="1" dirty="0">
                <a:solidFill>
                  <a:schemeClr val="tx1"/>
                </a:solidFill>
              </a:rPr>
              <a:t>(general sibling </a:t>
            </a:r>
            <a:r>
              <a:rPr lang="en-US" altLang="ko-KR" sz="1200" b="1" dirty="0">
                <a:solidFill>
                  <a:schemeClr val="tx1"/>
                </a:solidFill>
                <a:hlinkClick r:id="rId2">
                  <a:extLst>
                    <a:ext uri="{A12FA001-AC4F-418D-AE19-62706E023703}">
                      <ahyp:hlinkClr xmlns:ahyp="http://schemas.microsoft.com/office/drawing/2018/hyperlinkcolor" val="tx"/>
                    </a:ext>
                  </a:extLst>
                </a:hlinkClick>
              </a:rPr>
              <a:t>s</a:t>
            </a:r>
            <a:r>
              <a:rPr lang="en-US" altLang="ko-KR" sz="1200" b="1" dirty="0">
                <a:solidFill>
                  <a:schemeClr val="tx1"/>
                </a:solidFill>
              </a:rPr>
              <a:t>elector)</a:t>
            </a:r>
          </a:p>
          <a:p>
            <a:r>
              <a:rPr lang="ko-KR" altLang="en-US" sz="1200" dirty="0">
                <a:solidFill>
                  <a:schemeClr val="tx1"/>
                </a:solidFill>
              </a:rPr>
              <a:t>일반 동위 선택자는 해당 요소와 동위 관계에 있으며</a:t>
            </a:r>
            <a:r>
              <a:rPr lang="en-US" altLang="ko-KR" sz="1200" dirty="0">
                <a:solidFill>
                  <a:schemeClr val="tx1"/>
                </a:solidFill>
              </a:rPr>
              <a:t>, </a:t>
            </a:r>
            <a:r>
              <a:rPr lang="ko-KR" altLang="en-US" sz="1200" dirty="0">
                <a:solidFill>
                  <a:schemeClr val="tx1"/>
                </a:solidFill>
              </a:rPr>
              <a:t>해당 요소보다 뒤에 존재하는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모든 </a:t>
            </a:r>
            <a:r>
              <a:rPr lang="en-US" altLang="ko-KR" sz="1200" dirty="0">
                <a:solidFill>
                  <a:schemeClr val="tx1"/>
                </a:solidFill>
              </a:rPr>
              <a:t>&lt;div&gt;</a:t>
            </a:r>
            <a:r>
              <a:rPr lang="ko-KR" altLang="en-US" sz="1200" dirty="0">
                <a:solidFill>
                  <a:schemeClr val="tx1"/>
                </a:solidFill>
              </a:rPr>
              <a:t>태그와 동위 관계에 있는 요소 중에서 </a:t>
            </a:r>
            <a:r>
              <a:rPr lang="en-US" altLang="ko-KR" sz="1200" dirty="0">
                <a:solidFill>
                  <a:schemeClr val="tx1"/>
                </a:solidFill>
              </a:rPr>
              <a:t>&lt;div&gt;</a:t>
            </a:r>
            <a:r>
              <a:rPr lang="ko-KR" altLang="en-US" sz="1200" dirty="0">
                <a:solidFill>
                  <a:schemeClr val="tx1"/>
                </a:solidFill>
              </a:rPr>
              <a:t>태그보다 뒤에 존재하는 </a:t>
            </a:r>
            <a:r>
              <a:rPr lang="en-US" altLang="ko-KR" sz="1200" dirty="0">
                <a:solidFill>
                  <a:schemeClr val="tx1"/>
                </a:solidFill>
              </a:rPr>
              <a:t>&lt;p&gt;</a:t>
            </a:r>
            <a:r>
              <a:rPr lang="ko-KR" altLang="en-US" sz="1200" dirty="0">
                <a:solidFill>
                  <a:schemeClr val="tx1"/>
                </a:solidFill>
              </a:rPr>
              <a:t>태그를 모두 선택하는 예제입니다</a:t>
            </a:r>
            <a:r>
              <a:rPr lang="en-US" altLang="ko-KR" sz="1200" dirty="0">
                <a:solidFill>
                  <a:schemeClr val="tx1"/>
                </a:solidFill>
              </a:rPr>
              <a:t>.</a:t>
            </a:r>
          </a:p>
          <a:p>
            <a:r>
              <a:rPr lang="en-US" altLang="ko-KR" sz="1200" dirty="0">
                <a:solidFill>
                  <a:schemeClr val="tx1"/>
                </a:solidFill>
              </a:rPr>
              <a:t>-----------------------------------------------------------------------------</a:t>
            </a:r>
          </a:p>
          <a:p>
            <a:r>
              <a:rPr lang="ko-KR" altLang="en-US" sz="1200" dirty="0">
                <a:solidFill>
                  <a:schemeClr val="tx1"/>
                </a:solidFill>
              </a:rPr>
              <a:t>그림에서 초록색으로 표시된 세 요소는 모두 </a:t>
            </a:r>
            <a:r>
              <a:rPr lang="en-US" altLang="ko-KR" sz="1200" dirty="0">
                <a:solidFill>
                  <a:schemeClr val="tx1"/>
                </a:solidFill>
              </a:rPr>
              <a:t>&lt;body&gt;</a:t>
            </a:r>
            <a:r>
              <a:rPr lang="ko-KR" altLang="en-US" sz="1200" dirty="0">
                <a:solidFill>
                  <a:schemeClr val="tx1"/>
                </a:solidFill>
              </a:rPr>
              <a:t>요소를 부모 요소로 가집니다</a:t>
            </a:r>
            <a:r>
              <a:rPr lang="en-US" altLang="ko-KR" sz="1200" dirty="0">
                <a:solidFill>
                  <a:schemeClr val="tx1"/>
                </a:solidFill>
              </a:rPr>
              <a:t>. </a:t>
            </a:r>
            <a:r>
              <a:rPr lang="ko-KR" altLang="en-US" sz="1200" dirty="0">
                <a:solidFill>
                  <a:schemeClr val="tx1"/>
                </a:solidFill>
              </a:rPr>
              <a:t>따라서 이 세 요소는 동위 관계에 있는 형제 요소라고 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180</a:t>
            </a:fld>
            <a:endParaRPr lang="ko-KR" altLang="en-US" dirty="0"/>
          </a:p>
        </p:txBody>
      </p:sp>
      <p:pic>
        <p:nvPicPr>
          <p:cNvPr id="3" name="그림 2">
            <a:extLst>
              <a:ext uri="{FF2B5EF4-FFF2-40B4-BE49-F238E27FC236}">
                <a16:creationId xmlns:a16="http://schemas.microsoft.com/office/drawing/2014/main" id="{84DC6E39-50CF-4EC0-B1DD-91DB5D8F8CC0}"/>
              </a:ext>
            </a:extLst>
          </p:cNvPr>
          <p:cNvPicPr>
            <a:picLocks noChangeAspect="1"/>
          </p:cNvPicPr>
          <p:nvPr/>
        </p:nvPicPr>
        <p:blipFill>
          <a:blip r:embed="rId3"/>
          <a:stretch>
            <a:fillRect/>
          </a:stretch>
        </p:blipFill>
        <p:spPr>
          <a:xfrm>
            <a:off x="7062016" y="4596541"/>
            <a:ext cx="4498654" cy="1735095"/>
          </a:xfrm>
          <a:prstGeom prst="rect">
            <a:avLst/>
          </a:prstGeom>
        </p:spPr>
      </p:pic>
    </p:spTree>
    <p:extLst>
      <p:ext uri="{BB962C8B-B14F-4D97-AF65-F5344CB8AC3E}">
        <p14:creationId xmlns:p14="http://schemas.microsoft.com/office/powerpoint/2010/main" val="19489254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형제 </a:t>
            </a:r>
            <a:r>
              <a:rPr lang="ko-KR" altLang="en-US" sz="3200" dirty="0" err="1"/>
              <a:t>선택자</a:t>
            </a:r>
            <a:r>
              <a:rPr lang="en-US" altLang="ko-KR" sz="3200" dirty="0"/>
              <a:t> (adjacent sibling </a:t>
            </a:r>
            <a:r>
              <a:rPr lang="en-US" altLang="ko-KR" sz="3200" dirty="0">
                <a:hlinkClick r:id="rId2">
                  <a:extLst>
                    <a:ext uri="{A12FA001-AC4F-418D-AE19-62706E023703}">
                      <ahyp:hlinkClr xmlns:ahyp="http://schemas.microsoft.com/office/drawing/2018/hyperlinkcolor" val="tx"/>
                    </a:ext>
                  </a:extLst>
                </a:hlinkClick>
              </a:rPr>
              <a:t>s</a:t>
            </a:r>
            <a:r>
              <a:rPr lang="en-US" altLang="ko-KR" sz="3200" dirty="0"/>
              <a:t>elector)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Sibling Selectors&lt;/title&gt;</a:t>
            </a:r>
          </a:p>
          <a:p>
            <a:r>
              <a:rPr lang="en-US" altLang="ko-KR" sz="1100">
                <a:solidFill>
                  <a:schemeClr val="tx1"/>
                </a:solidFill>
              </a:rPr>
              <a:t>	&lt;style&gt;</a:t>
            </a:r>
          </a:p>
          <a:p>
            <a:r>
              <a:rPr lang="en-US" altLang="ko-KR" sz="1100">
                <a:solidFill>
                  <a:schemeClr val="tx1"/>
                </a:solidFill>
              </a:rPr>
              <a:t>		div{ border: 3px solid #F08080; }</a:t>
            </a:r>
          </a:p>
          <a:p>
            <a:r>
              <a:rPr lang="en-US" altLang="ko-KR" sz="1100">
                <a:solidFill>
                  <a:schemeClr val="tx1"/>
                </a:solidFill>
              </a:rPr>
              <a:t>		div + p { background-color: #FFE4E1;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인접 형제 선택자를 이용한 선택</a:t>
            </a:r>
            <a:r>
              <a:rPr lang="en-US" altLang="ko-KR" sz="1100">
                <a:solidFill>
                  <a:schemeClr val="tx1"/>
                </a:solidFill>
              </a:rPr>
              <a:t>&lt;/h1&gt;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sibling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 바로 뒤에 나오는 </a:t>
            </a:r>
            <a:r>
              <a:rPr lang="en-US" altLang="ko-KR" sz="1100">
                <a:solidFill>
                  <a:schemeClr val="tx1"/>
                </a:solidFill>
              </a:rPr>
              <a:t>sibling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sibling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 바로 뒤에 나오는 </a:t>
            </a:r>
            <a:r>
              <a:rPr lang="en-US" altLang="ko-KR" sz="1100">
                <a:solidFill>
                  <a:schemeClr val="tx1"/>
                </a:solidFill>
              </a:rPr>
              <a:t>sibling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sibling </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형제 </a:t>
            </a:r>
            <a:r>
              <a:rPr lang="ko-KR" altLang="en-US" sz="1200" b="1" dirty="0" err="1">
                <a:solidFill>
                  <a:schemeClr val="tx1"/>
                </a:solidFill>
              </a:rPr>
              <a:t>선택자</a:t>
            </a:r>
            <a:r>
              <a:rPr lang="en-US" altLang="ko-KR" sz="1200" b="1" dirty="0">
                <a:solidFill>
                  <a:schemeClr val="tx1"/>
                </a:solidFill>
              </a:rPr>
              <a:t>(s</a:t>
            </a:r>
            <a:r>
              <a:rPr lang="en-US" altLang="ko-KR" sz="1200" b="1" dirty="0">
                <a:solidFill>
                  <a:schemeClr val="tx1"/>
                </a:solidFill>
                <a:hlinkClick r:id="rId2">
                  <a:extLst>
                    <a:ext uri="{A12FA001-AC4F-418D-AE19-62706E023703}">
                      <ahyp:hlinkClr xmlns:ahyp="http://schemas.microsoft.com/office/drawing/2018/hyperlinkcolor" val="tx"/>
                    </a:ext>
                  </a:extLst>
                </a:hlinkClick>
              </a:rPr>
              <a:t>ibling s</a:t>
            </a:r>
            <a:r>
              <a:rPr lang="en-US" altLang="ko-KR" sz="1200" b="1" dirty="0">
                <a:solidFill>
                  <a:schemeClr val="tx1"/>
                </a:solidFill>
              </a:rPr>
              <a:t>elector)</a:t>
            </a:r>
          </a:p>
          <a:p>
            <a:r>
              <a:rPr lang="ko-KR" altLang="en-US" sz="1200" dirty="0">
                <a:solidFill>
                  <a:schemeClr val="tx1"/>
                </a:solidFill>
              </a:rPr>
              <a:t>동위 선택자는 동위 관계에 있는 요소 중에서 해당 요소보다 뒤에 존재하는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동위 </a:t>
            </a:r>
            <a:r>
              <a:rPr lang="ko-KR" altLang="en-US" sz="1200" dirty="0" err="1">
                <a:solidFill>
                  <a:schemeClr val="tx1"/>
                </a:solidFill>
              </a:rPr>
              <a:t>관계란</a:t>
            </a:r>
            <a:r>
              <a:rPr lang="ko-KR" altLang="en-US" sz="1200" dirty="0">
                <a:solidFill>
                  <a:schemeClr val="tx1"/>
                </a:solidFill>
              </a:rPr>
              <a:t> </a:t>
            </a:r>
            <a:r>
              <a:rPr lang="en-US" altLang="ko-KR" sz="1200" dirty="0">
                <a:solidFill>
                  <a:schemeClr val="tx1"/>
                </a:solidFill>
              </a:rPr>
              <a:t>HTML </a:t>
            </a:r>
            <a:r>
              <a:rPr lang="ko-KR" altLang="en-US" sz="1200" dirty="0">
                <a:solidFill>
                  <a:schemeClr val="tx1"/>
                </a:solidFill>
              </a:rPr>
              <a:t>요소의 계층 구조에서 같은 부모</a:t>
            </a:r>
            <a:r>
              <a:rPr lang="en-US" altLang="ko-KR" sz="1200" dirty="0">
                <a:solidFill>
                  <a:schemeClr val="tx1"/>
                </a:solidFill>
              </a:rPr>
              <a:t>(parent) </a:t>
            </a:r>
            <a:r>
              <a:rPr lang="ko-KR" altLang="en-US" sz="1200" dirty="0">
                <a:solidFill>
                  <a:schemeClr val="tx1"/>
                </a:solidFill>
              </a:rPr>
              <a:t>요소를 가지고 있는 요소들을 의미합니다</a:t>
            </a:r>
            <a:r>
              <a:rPr lang="en-US" altLang="ko-KR" sz="1200" dirty="0">
                <a:solidFill>
                  <a:schemeClr val="tx1"/>
                </a:solidFill>
              </a:rPr>
              <a:t>.</a:t>
            </a:r>
          </a:p>
          <a:p>
            <a:r>
              <a:rPr lang="ko-KR" altLang="en-US" sz="1200" dirty="0">
                <a:solidFill>
                  <a:schemeClr val="tx1"/>
                </a:solidFill>
              </a:rPr>
              <a:t>이러한 동위 관계에 있는 요소들을 형제</a:t>
            </a:r>
            <a:r>
              <a:rPr lang="en-US" altLang="ko-KR" sz="1200" dirty="0">
                <a:solidFill>
                  <a:schemeClr val="tx1"/>
                </a:solidFill>
              </a:rPr>
              <a:t>(sibling) </a:t>
            </a:r>
            <a:r>
              <a:rPr lang="ko-KR" altLang="en-US" sz="1200" dirty="0">
                <a:solidFill>
                  <a:schemeClr val="tx1"/>
                </a:solidFill>
              </a:rPr>
              <a:t>요소라고 합니다</a:t>
            </a:r>
            <a:r>
              <a:rPr lang="en-US" altLang="ko-KR" sz="1200" dirty="0">
                <a:solidFill>
                  <a:schemeClr val="tx1"/>
                </a:solidFill>
              </a:rPr>
              <a:t>.</a:t>
            </a:r>
          </a:p>
          <a:p>
            <a:pPr marL="171450" indent="-171450">
              <a:buFontTx/>
              <a:buChar char="-"/>
            </a:pPr>
            <a:endParaRPr lang="en-US" altLang="ko-KR" sz="1200" dirty="0">
              <a:solidFill>
                <a:schemeClr val="tx1"/>
              </a:solidFill>
            </a:endParaRPr>
          </a:p>
          <a:p>
            <a:r>
              <a:rPr lang="ko-KR" altLang="en-US" sz="1200" b="1" dirty="0">
                <a:solidFill>
                  <a:schemeClr val="tx1"/>
                </a:solidFill>
              </a:rPr>
              <a:t>인접 형제 </a:t>
            </a:r>
            <a:r>
              <a:rPr lang="ko-KR" altLang="en-US" sz="1200" b="1" dirty="0" err="1">
                <a:solidFill>
                  <a:schemeClr val="tx1"/>
                </a:solidFill>
              </a:rPr>
              <a:t>선택자</a:t>
            </a:r>
            <a:r>
              <a:rPr lang="en-US" altLang="ko-KR" sz="1200" b="1" dirty="0">
                <a:solidFill>
                  <a:schemeClr val="tx1"/>
                </a:solidFill>
              </a:rPr>
              <a:t>(adjacent sibling </a:t>
            </a:r>
            <a:r>
              <a:rPr lang="en-US" altLang="ko-KR" sz="1200" b="1" dirty="0">
                <a:solidFill>
                  <a:schemeClr val="tx1"/>
                </a:solidFill>
                <a:hlinkClick r:id="rId2">
                  <a:extLst>
                    <a:ext uri="{A12FA001-AC4F-418D-AE19-62706E023703}">
                      <ahyp:hlinkClr xmlns:ahyp="http://schemas.microsoft.com/office/drawing/2018/hyperlinkcolor" val="tx"/>
                    </a:ext>
                  </a:extLst>
                </a:hlinkClick>
              </a:rPr>
              <a:t>s</a:t>
            </a:r>
            <a:r>
              <a:rPr lang="en-US" altLang="ko-KR" sz="1200" b="1" dirty="0">
                <a:solidFill>
                  <a:schemeClr val="tx1"/>
                </a:solidFill>
              </a:rPr>
              <a:t>elector)</a:t>
            </a:r>
          </a:p>
          <a:p>
            <a:r>
              <a:rPr lang="ko-KR" altLang="en-US" sz="1200" dirty="0">
                <a:solidFill>
                  <a:schemeClr val="tx1"/>
                </a:solidFill>
              </a:rPr>
              <a:t>영어로 </a:t>
            </a:r>
            <a:r>
              <a:rPr lang="en-US" altLang="ko-KR" sz="1200" dirty="0">
                <a:solidFill>
                  <a:schemeClr val="tx1"/>
                </a:solidFill>
              </a:rPr>
              <a:t>adjacent</a:t>
            </a:r>
            <a:r>
              <a:rPr lang="ko-KR" altLang="en-US" sz="1200" dirty="0">
                <a:solidFill>
                  <a:schemeClr val="tx1"/>
                </a:solidFill>
              </a:rPr>
              <a:t>는 인접한</a:t>
            </a:r>
            <a:r>
              <a:rPr lang="en-US" altLang="ko-KR" sz="1200" dirty="0">
                <a:solidFill>
                  <a:schemeClr val="tx1"/>
                </a:solidFill>
              </a:rPr>
              <a:t>, </a:t>
            </a:r>
            <a:r>
              <a:rPr lang="ko-KR" altLang="en-US" sz="1200" dirty="0">
                <a:solidFill>
                  <a:schemeClr val="tx1"/>
                </a:solidFill>
              </a:rPr>
              <a:t>가까운 이라는 의미가 있습니다</a:t>
            </a:r>
            <a:r>
              <a:rPr lang="en-US" altLang="ko-KR" sz="1200" dirty="0">
                <a:solidFill>
                  <a:schemeClr val="tx1"/>
                </a:solidFill>
              </a:rPr>
              <a:t>.</a:t>
            </a:r>
          </a:p>
          <a:p>
            <a:r>
              <a:rPr lang="ko-KR" altLang="en-US" sz="1200" dirty="0">
                <a:solidFill>
                  <a:schemeClr val="tx1"/>
                </a:solidFill>
              </a:rPr>
              <a:t>인접 동위 선택자는 해당 요소와 동위 관계에 있으며</a:t>
            </a:r>
            <a:r>
              <a:rPr lang="en-US" altLang="ko-KR" sz="1200" dirty="0">
                <a:solidFill>
                  <a:schemeClr val="tx1"/>
                </a:solidFill>
              </a:rPr>
              <a:t>, </a:t>
            </a:r>
            <a:r>
              <a:rPr lang="ko-KR" altLang="en-US" sz="1200" dirty="0">
                <a:solidFill>
                  <a:schemeClr val="tx1"/>
                </a:solidFill>
              </a:rPr>
              <a:t>해당 요소의 바로 뒤에 존재하는 특정 타입의 요소를 모두 선택합니다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모든 </a:t>
            </a:r>
            <a:r>
              <a:rPr lang="en-US" altLang="ko-KR" sz="1200" dirty="0">
                <a:solidFill>
                  <a:schemeClr val="tx1"/>
                </a:solidFill>
              </a:rPr>
              <a:t>&lt;div&gt;</a:t>
            </a:r>
            <a:r>
              <a:rPr lang="ko-KR" altLang="en-US" sz="1200" dirty="0">
                <a:solidFill>
                  <a:schemeClr val="tx1"/>
                </a:solidFill>
              </a:rPr>
              <a:t>태그와 동위 관계에 있는 요소 중에서 </a:t>
            </a:r>
            <a:r>
              <a:rPr lang="en-US" altLang="ko-KR" sz="1200" dirty="0">
                <a:solidFill>
                  <a:schemeClr val="tx1"/>
                </a:solidFill>
              </a:rPr>
              <a:t>&lt;div&gt;</a:t>
            </a:r>
            <a:r>
              <a:rPr lang="ko-KR" altLang="en-US" sz="1200" dirty="0">
                <a:solidFill>
                  <a:schemeClr val="tx1"/>
                </a:solidFill>
              </a:rPr>
              <a:t>태그의 바로 뒤에 존재하는 </a:t>
            </a:r>
            <a:r>
              <a:rPr lang="en-US" altLang="ko-KR" sz="1200" dirty="0">
                <a:solidFill>
                  <a:schemeClr val="tx1"/>
                </a:solidFill>
              </a:rPr>
              <a:t>&lt;p&gt;</a:t>
            </a:r>
            <a:r>
              <a:rPr lang="ko-KR" altLang="en-US" sz="1200" dirty="0">
                <a:solidFill>
                  <a:schemeClr val="tx1"/>
                </a:solidFill>
              </a:rPr>
              <a:t>태그를 모두 선택하는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181</a:t>
            </a:fld>
            <a:endParaRPr lang="ko-KR" altLang="en-US" dirty="0"/>
          </a:p>
        </p:txBody>
      </p:sp>
    </p:spTree>
    <p:extLst>
      <p:ext uri="{BB962C8B-B14F-4D97-AF65-F5344CB8AC3E}">
        <p14:creationId xmlns:p14="http://schemas.microsoft.com/office/powerpoint/2010/main" val="25347610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의사</a:t>
            </a:r>
            <a:r>
              <a:rPr lang="en-US" altLang="ko-KR" sz="3200" dirty="0"/>
              <a:t>(pseudo) </a:t>
            </a:r>
            <a:r>
              <a:rPr lang="ko-KR" altLang="en-US" sz="3200" dirty="0"/>
              <a:t>클래스</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클래스</a:t>
            </a:r>
            <a:r>
              <a:rPr lang="en-US" altLang="ko-KR" sz="1200" b="1" dirty="0">
                <a:solidFill>
                  <a:schemeClr val="tx1"/>
                </a:solidFill>
              </a:rPr>
              <a:t>(pseudo-class)</a:t>
            </a:r>
          </a:p>
          <a:p>
            <a:r>
              <a:rPr lang="en-US" altLang="ko-KR" sz="1200" dirty="0">
                <a:solidFill>
                  <a:schemeClr val="tx1"/>
                </a:solidFill>
              </a:rPr>
              <a:t>CSS</a:t>
            </a:r>
            <a:r>
              <a:rPr lang="ko-KR" altLang="en-US" sz="1200" dirty="0">
                <a:solidFill>
                  <a:schemeClr val="tx1"/>
                </a:solidFill>
              </a:rPr>
              <a:t>에서 의사 클래스</a:t>
            </a:r>
            <a:r>
              <a:rPr lang="en-US" altLang="ko-KR" sz="1200" dirty="0">
                <a:solidFill>
                  <a:schemeClr val="tx1"/>
                </a:solidFill>
              </a:rPr>
              <a:t>(pseudo-class)</a:t>
            </a:r>
            <a:r>
              <a:rPr lang="ko-KR" altLang="en-US" sz="1200" dirty="0">
                <a:solidFill>
                  <a:schemeClr val="tx1"/>
                </a:solidFill>
              </a:rPr>
              <a:t>는 선택하고자 하는 </a:t>
            </a:r>
            <a:r>
              <a:rPr lang="en-US" altLang="ko-KR" sz="1200" dirty="0">
                <a:solidFill>
                  <a:schemeClr val="tx1"/>
                </a:solidFill>
              </a:rPr>
              <a:t>HTML </a:t>
            </a:r>
            <a:r>
              <a:rPr lang="ko-KR" altLang="en-US" sz="1200" dirty="0">
                <a:solidFill>
                  <a:schemeClr val="tx1"/>
                </a:solidFill>
              </a:rPr>
              <a:t>요소의 특별한 </a:t>
            </a:r>
            <a:r>
              <a:rPr lang="en-US" altLang="ko-KR" sz="1200" dirty="0">
                <a:solidFill>
                  <a:schemeClr val="tx1"/>
                </a:solidFill>
              </a:rPr>
              <a:t>'</a:t>
            </a:r>
            <a:r>
              <a:rPr lang="ko-KR" altLang="en-US" sz="1200" dirty="0">
                <a:solidFill>
                  <a:schemeClr val="tx1"/>
                </a:solidFill>
              </a:rPr>
              <a:t>상태</a:t>
            </a:r>
            <a:r>
              <a:rPr lang="en-US" altLang="ko-KR" sz="1200" dirty="0">
                <a:solidFill>
                  <a:schemeClr val="tx1"/>
                </a:solidFill>
              </a:rPr>
              <a:t>(state)'</a:t>
            </a:r>
            <a:r>
              <a:rPr lang="ko-KR" altLang="en-US" sz="1200" dirty="0">
                <a:solidFill>
                  <a:schemeClr val="tx1"/>
                </a:solidFill>
              </a:rPr>
              <a:t>를 명시할 때 사용합니다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의사 클래스의 문법</a:t>
            </a:r>
          </a:p>
          <a:p>
            <a:r>
              <a:rPr lang="ko-KR" altLang="en-US" sz="1200" dirty="0">
                <a:solidFill>
                  <a:schemeClr val="tx1"/>
                </a:solidFill>
              </a:rPr>
              <a:t>의사 클래스</a:t>
            </a:r>
            <a:r>
              <a:rPr lang="en-US" altLang="ko-KR" sz="1200" dirty="0">
                <a:solidFill>
                  <a:schemeClr val="tx1"/>
                </a:solidFill>
              </a:rPr>
              <a:t>(pseudo-class)</a:t>
            </a:r>
            <a:r>
              <a:rPr lang="ko-KR" altLang="en-US" sz="1200" dirty="0">
                <a:solidFill>
                  <a:schemeClr val="tx1"/>
                </a:solidFill>
              </a:rPr>
              <a:t>를 사용하기 위한 문법은 다음과 같습니다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=&gt; </a:t>
            </a:r>
            <a:r>
              <a:rPr lang="ko-KR" altLang="en-US" sz="1200" b="1" i="1" dirty="0" err="1">
                <a:solidFill>
                  <a:schemeClr val="tx1"/>
                </a:solidFill>
              </a:rPr>
              <a:t>선택자</a:t>
            </a:r>
            <a:r>
              <a:rPr lang="en-US" altLang="ko-KR" sz="1200" b="1" i="1" dirty="0">
                <a:solidFill>
                  <a:schemeClr val="tx1"/>
                </a:solidFill>
              </a:rPr>
              <a:t>:</a:t>
            </a:r>
            <a:r>
              <a:rPr lang="ko-KR" altLang="en-US" sz="1200" b="1" i="1" dirty="0" err="1">
                <a:solidFill>
                  <a:schemeClr val="tx1"/>
                </a:solidFill>
              </a:rPr>
              <a:t>의사클래스이름</a:t>
            </a:r>
            <a:r>
              <a:rPr lang="ko-KR" altLang="en-US" sz="1200" b="1" i="1" dirty="0">
                <a:solidFill>
                  <a:schemeClr val="tx1"/>
                </a:solidFill>
              </a:rPr>
              <a:t>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 </a:t>
            </a:r>
          </a:p>
          <a:p>
            <a:endParaRPr lang="en-US" altLang="ko-KR" sz="1200" dirty="0">
              <a:solidFill>
                <a:schemeClr val="tx1"/>
              </a:solidFill>
            </a:endParaRPr>
          </a:p>
          <a:p>
            <a:r>
              <a:rPr lang="ko-KR" altLang="en-US" sz="1200" dirty="0">
                <a:solidFill>
                  <a:schemeClr val="tx1"/>
                </a:solidFill>
              </a:rPr>
              <a:t>클래스</a:t>
            </a:r>
            <a:r>
              <a:rPr lang="en-US" altLang="ko-KR" sz="1200" dirty="0">
                <a:solidFill>
                  <a:schemeClr val="tx1"/>
                </a:solidFill>
              </a:rPr>
              <a:t>(class)</a:t>
            </a:r>
            <a:r>
              <a:rPr lang="ko-KR" altLang="en-US" sz="1200" dirty="0">
                <a:solidFill>
                  <a:schemeClr val="tx1"/>
                </a:solidFill>
              </a:rPr>
              <a:t>나 아이디</a:t>
            </a:r>
            <a:r>
              <a:rPr lang="en-US" altLang="ko-KR" sz="1200" dirty="0">
                <a:solidFill>
                  <a:schemeClr val="tx1"/>
                </a:solidFill>
              </a:rPr>
              <a:t>(id)</a:t>
            </a:r>
            <a:r>
              <a:rPr lang="ko-KR" altLang="en-US" sz="1200" dirty="0">
                <a:solidFill>
                  <a:schemeClr val="tx1"/>
                </a:solidFill>
              </a:rPr>
              <a:t>에도 의사 클래스</a:t>
            </a:r>
            <a:r>
              <a:rPr lang="en-US" altLang="ko-KR" sz="1200" dirty="0">
                <a:solidFill>
                  <a:schemeClr val="tx1"/>
                </a:solidFill>
              </a:rPr>
              <a:t>(pseudo-class)</a:t>
            </a:r>
            <a:r>
              <a:rPr lang="ko-KR" altLang="en-US" sz="1200" dirty="0">
                <a:solidFill>
                  <a:schemeClr val="tx1"/>
                </a:solidFill>
              </a:rPr>
              <a:t>를 사용할 수 있습니다</a:t>
            </a:r>
            <a:r>
              <a:rPr lang="en-US" altLang="ko-KR" sz="1200" dirty="0">
                <a:solidFill>
                  <a:schemeClr val="tx1"/>
                </a:solidFill>
              </a:rPr>
              <a:t>. </a:t>
            </a:r>
            <a:r>
              <a:rPr lang="ko-KR" altLang="en-US" sz="1200" dirty="0">
                <a:solidFill>
                  <a:schemeClr val="tx1"/>
                </a:solidFill>
              </a:rPr>
              <a:t>의사 클래스</a:t>
            </a:r>
            <a:r>
              <a:rPr lang="en-US" altLang="ko-KR" sz="1200" dirty="0">
                <a:solidFill>
                  <a:schemeClr val="tx1"/>
                </a:solidFill>
              </a:rPr>
              <a:t>(pseudo-class)</a:t>
            </a:r>
            <a:r>
              <a:rPr lang="ko-KR" altLang="en-US" sz="1200" dirty="0">
                <a:solidFill>
                  <a:schemeClr val="tx1"/>
                </a:solidFill>
              </a:rPr>
              <a:t>의 이름은 대소문자를 구분하지 않습니다</a:t>
            </a:r>
            <a:r>
              <a:rPr lang="en-US" altLang="ko-KR" sz="1200" dirty="0">
                <a:solidFill>
                  <a:schemeClr val="tx1"/>
                </a:solidFill>
              </a:rPr>
              <a:t>.</a:t>
            </a:r>
            <a:endParaRPr lang="en-US" altLang="ko-KR" sz="1200" b="1" i="1" dirty="0">
              <a:solidFill>
                <a:schemeClr val="tx1"/>
              </a:solidFill>
            </a:endParaRPr>
          </a:p>
          <a:p>
            <a:endParaRPr lang="en-US" altLang="ko-KR" sz="1200" b="1" i="1" dirty="0">
              <a:solidFill>
                <a:schemeClr val="tx1"/>
              </a:solidFill>
            </a:endParaRPr>
          </a:p>
          <a:p>
            <a:r>
              <a:rPr lang="ko-KR" altLang="en-US" sz="1200" b="1" i="1" dirty="0">
                <a:solidFill>
                  <a:schemeClr val="tx1"/>
                </a:solidFill>
              </a:rPr>
              <a:t>문법 </a:t>
            </a:r>
            <a:r>
              <a:rPr lang="en-US" altLang="ko-KR" sz="1200" b="1" i="1" dirty="0">
                <a:solidFill>
                  <a:schemeClr val="tx1"/>
                </a:solidFill>
              </a:rPr>
              <a:t>=&gt;</a:t>
            </a:r>
          </a:p>
          <a:p>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클래스이름</a:t>
            </a:r>
            <a:r>
              <a:rPr lang="en-US" altLang="ko-KR" sz="1200" b="1" i="1" dirty="0">
                <a:solidFill>
                  <a:schemeClr val="tx1"/>
                </a:solidFill>
              </a:rPr>
              <a:t>:</a:t>
            </a:r>
            <a:r>
              <a:rPr lang="ko-KR" altLang="en-US" sz="1200" b="1" i="1" dirty="0" err="1">
                <a:solidFill>
                  <a:schemeClr val="tx1"/>
                </a:solidFill>
              </a:rPr>
              <a:t>의사클래스이름</a:t>
            </a:r>
            <a:r>
              <a:rPr lang="ko-KR" altLang="en-US" sz="1200" b="1" i="1" dirty="0">
                <a:solidFill>
                  <a:schemeClr val="tx1"/>
                </a:solidFill>
              </a:rPr>
              <a:t>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 </a:t>
            </a:r>
          </a:p>
          <a:p>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아이디이름</a:t>
            </a:r>
            <a:r>
              <a:rPr lang="en-US" altLang="ko-KR" sz="1200" b="1" i="1" dirty="0">
                <a:solidFill>
                  <a:schemeClr val="tx1"/>
                </a:solidFill>
              </a:rPr>
              <a:t>:</a:t>
            </a:r>
            <a:r>
              <a:rPr lang="ko-KR" altLang="en-US" sz="1200" b="1" i="1" dirty="0" err="1">
                <a:solidFill>
                  <a:schemeClr val="tx1"/>
                </a:solidFill>
              </a:rPr>
              <a:t>의사클래스이름</a:t>
            </a:r>
            <a:r>
              <a:rPr lang="ko-KR" altLang="en-US" sz="1200" b="1" i="1" dirty="0">
                <a:solidFill>
                  <a:schemeClr val="tx1"/>
                </a:solidFill>
              </a:rPr>
              <a:t>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대표적인 </a:t>
            </a:r>
            <a:r>
              <a:rPr lang="en-US" altLang="ko-KR" sz="1200" b="1" dirty="0">
                <a:solidFill>
                  <a:schemeClr val="tx1"/>
                </a:solidFill>
              </a:rPr>
              <a:t>CSS </a:t>
            </a:r>
            <a:r>
              <a:rPr lang="ko-KR" altLang="en-US" sz="1200" b="1" dirty="0">
                <a:solidFill>
                  <a:schemeClr val="tx1"/>
                </a:solidFill>
              </a:rPr>
              <a:t>의사 클래스</a:t>
            </a:r>
          </a:p>
          <a:p>
            <a:pPr marL="342900" indent="-342900">
              <a:buAutoNum type="arabicPeriod"/>
            </a:pPr>
            <a:r>
              <a:rPr lang="ko-KR" altLang="en-US" sz="1200" dirty="0">
                <a:solidFill>
                  <a:schemeClr val="tx1"/>
                </a:solidFill>
              </a:rPr>
              <a:t>동적 의사 클래스</a:t>
            </a:r>
            <a:r>
              <a:rPr lang="en-US" altLang="ko-KR" sz="1200" dirty="0">
                <a:solidFill>
                  <a:schemeClr val="tx1"/>
                </a:solidFill>
              </a:rPr>
              <a:t>(dynamic pseudo-classes)</a:t>
            </a:r>
          </a:p>
          <a:p>
            <a:pPr marL="342900" indent="-342900">
              <a:buAutoNum type="arabicPeriod"/>
            </a:pPr>
            <a:r>
              <a:rPr lang="ko-KR" altLang="en-US" sz="1200" dirty="0">
                <a:solidFill>
                  <a:schemeClr val="tx1"/>
                </a:solidFill>
              </a:rPr>
              <a:t>상태 의사 클래스</a:t>
            </a:r>
            <a:r>
              <a:rPr lang="en-US" altLang="ko-KR" sz="1200" dirty="0">
                <a:solidFill>
                  <a:schemeClr val="tx1"/>
                </a:solidFill>
              </a:rPr>
              <a:t>(UI element states pseudo-classes)</a:t>
            </a:r>
          </a:p>
          <a:p>
            <a:pPr marL="342900" indent="-342900">
              <a:buAutoNum type="arabicPeriod"/>
            </a:pPr>
            <a:r>
              <a:rPr lang="ko-KR" altLang="en-US" sz="1200" dirty="0">
                <a:solidFill>
                  <a:schemeClr val="tx1"/>
                </a:solidFill>
              </a:rPr>
              <a:t>구조 의사 클래스</a:t>
            </a:r>
            <a:r>
              <a:rPr lang="en-US" altLang="ko-KR" sz="1200" dirty="0">
                <a:solidFill>
                  <a:schemeClr val="tx1"/>
                </a:solidFill>
              </a:rPr>
              <a:t>(structural pseudo-classes)</a:t>
            </a:r>
          </a:p>
          <a:p>
            <a:pPr marL="342900" indent="-342900">
              <a:buAutoNum type="arabicPeriod"/>
            </a:pPr>
            <a:r>
              <a:rPr lang="ko-KR" altLang="en-US" sz="1200" dirty="0">
                <a:solidFill>
                  <a:schemeClr val="tx1"/>
                </a:solidFill>
              </a:rPr>
              <a:t>기타 의사 클래스</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182</a:t>
            </a:fld>
            <a:endParaRPr lang="ko-KR" altLang="en-US" dirty="0"/>
          </a:p>
        </p:txBody>
      </p:sp>
    </p:spTree>
    <p:extLst>
      <p:ext uri="{BB962C8B-B14F-4D97-AF65-F5344CB8AC3E}">
        <p14:creationId xmlns:p14="http://schemas.microsoft.com/office/powerpoint/2010/main" val="8171889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동적 의사 클래스</a:t>
            </a:r>
            <a:r>
              <a:rPr lang="en-US" altLang="ko-KR" sz="3200" dirty="0"/>
              <a:t>(dynamic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Dynamic Selectors&lt;/title&gt;</a:t>
            </a:r>
          </a:p>
          <a:p>
            <a:r>
              <a:rPr lang="en-US" altLang="ko-KR" sz="1100">
                <a:solidFill>
                  <a:schemeClr val="tx1"/>
                </a:solidFill>
              </a:rPr>
              <a:t>	&lt;style&gt;</a:t>
            </a:r>
          </a:p>
          <a:p>
            <a:r>
              <a:rPr lang="en-US" altLang="ko-KR" sz="1100">
                <a:solidFill>
                  <a:schemeClr val="tx1"/>
                </a:solidFill>
              </a:rPr>
              <a:t>		a:link {color: orange;}</a:t>
            </a:r>
          </a:p>
          <a:p>
            <a:r>
              <a:rPr lang="en-US" altLang="ko-KR" sz="1100">
                <a:solidFill>
                  <a:schemeClr val="tx1"/>
                </a:solidFill>
              </a:rPr>
              <a:t>		a:visited {color: gray;}</a:t>
            </a:r>
          </a:p>
          <a:p>
            <a:r>
              <a:rPr lang="en-US" altLang="ko-KR" sz="1100">
                <a:solidFill>
                  <a:schemeClr val="tx1"/>
                </a:solidFill>
              </a:rPr>
              <a:t>		a:hover {color: blue;}</a:t>
            </a:r>
          </a:p>
          <a:p>
            <a:r>
              <a:rPr lang="en-US" altLang="ko-KR" sz="1100">
                <a:solidFill>
                  <a:schemeClr val="tx1"/>
                </a:solidFill>
              </a:rPr>
              <a:t>		a:active {color: red;}</a:t>
            </a:r>
          </a:p>
          <a:p>
            <a:r>
              <a:rPr lang="en-US" altLang="ko-KR" sz="1100">
                <a:solidFill>
                  <a:schemeClr val="tx1"/>
                </a:solidFill>
              </a:rPr>
              <a:t>		div {</a:t>
            </a:r>
          </a:p>
          <a:p>
            <a:r>
              <a:rPr lang="en-US" altLang="ko-KR" sz="1100">
                <a:solidFill>
                  <a:schemeClr val="tx1"/>
                </a:solidFill>
              </a:rPr>
              <a:t>			background-color: orange;</a:t>
            </a:r>
          </a:p>
          <a:p>
            <a:r>
              <a:rPr lang="en-US" altLang="ko-KR" sz="1100">
                <a:solidFill>
                  <a:schemeClr val="tx1"/>
                </a:solidFill>
              </a:rPr>
              <a:t>			width: 300px;</a:t>
            </a:r>
          </a:p>
          <a:p>
            <a:r>
              <a:rPr lang="en-US" altLang="ko-KR" sz="1100">
                <a:solidFill>
                  <a:schemeClr val="tx1"/>
                </a:solidFill>
              </a:rPr>
              <a:t>			padding: 20px;</a:t>
            </a:r>
          </a:p>
          <a:p>
            <a:r>
              <a:rPr lang="en-US" altLang="ko-KR" sz="1100">
                <a:solidFill>
                  <a:schemeClr val="tx1"/>
                </a:solidFill>
              </a:rPr>
              <a:t>			text-align: center;</a:t>
            </a:r>
          </a:p>
          <a:p>
            <a:r>
              <a:rPr lang="en-US" altLang="ko-KR" sz="1100">
                <a:solidFill>
                  <a:schemeClr val="tx1"/>
                </a:solidFill>
              </a:rPr>
              <a:t>		}</a:t>
            </a:r>
          </a:p>
          <a:p>
            <a:r>
              <a:rPr lang="en-US" altLang="ko-KR" sz="1100">
                <a:solidFill>
                  <a:schemeClr val="tx1"/>
                </a:solidFill>
              </a:rPr>
              <a:t>		div:hover {</a:t>
            </a:r>
          </a:p>
          <a:p>
            <a:r>
              <a:rPr lang="en-US" altLang="ko-KR" sz="1100">
                <a:solidFill>
                  <a:schemeClr val="tx1"/>
                </a:solidFill>
              </a:rPr>
              <a:t>			background-color: blue;</a:t>
            </a:r>
          </a:p>
          <a:p>
            <a:r>
              <a:rPr lang="en-US" altLang="ko-KR" sz="1100">
                <a:solidFill>
                  <a:schemeClr val="tx1"/>
                </a:solidFill>
              </a:rPr>
              <a:t>			color: white;</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링크 선택자를 이용한 선택</a:t>
            </a:r>
            <a:r>
              <a:rPr lang="en-US" altLang="ko-KR" sz="1100">
                <a:solidFill>
                  <a:schemeClr val="tx1"/>
                </a:solidFill>
              </a:rPr>
              <a:t>&lt;/h1&gt;</a:t>
            </a:r>
          </a:p>
          <a:p>
            <a:r>
              <a:rPr lang="en-US" altLang="ko-KR" sz="1100">
                <a:solidFill>
                  <a:schemeClr val="tx1"/>
                </a:solidFill>
              </a:rPr>
              <a:t>	&lt;p&gt;&lt;a href="#"&gt;</a:t>
            </a:r>
            <a:r>
              <a:rPr lang="ko-KR" altLang="en-US" sz="1100">
                <a:solidFill>
                  <a:schemeClr val="tx1"/>
                </a:solidFill>
              </a:rPr>
              <a:t>홈으로 가기</a:t>
            </a:r>
            <a:r>
              <a:rPr lang="en-US" altLang="ko-KR" sz="1100">
                <a:solidFill>
                  <a:schemeClr val="tx1"/>
                </a:solidFill>
              </a:rPr>
              <a:t>!&lt;/a&gt;&lt;/p&gt;</a:t>
            </a:r>
          </a:p>
          <a:p>
            <a:r>
              <a:rPr lang="en-US" altLang="ko-KR" sz="1100">
                <a:solidFill>
                  <a:schemeClr val="tx1"/>
                </a:solidFill>
              </a:rPr>
              <a:t>	&lt;div&gt;</a:t>
            </a:r>
            <a:r>
              <a:rPr lang="ko-KR" altLang="en-US" sz="1100">
                <a:solidFill>
                  <a:schemeClr val="tx1"/>
                </a:solidFill>
              </a:rPr>
              <a:t>링크 선택자를 이용한 버튼 만들기</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동적 의사 클래스</a:t>
            </a:r>
            <a:r>
              <a:rPr lang="en-US" altLang="ko-KR" sz="1200" b="1" dirty="0">
                <a:solidFill>
                  <a:schemeClr val="tx1"/>
                </a:solidFill>
              </a:rPr>
              <a:t>(dynamic pseudo-class)</a:t>
            </a:r>
          </a:p>
          <a:p>
            <a:r>
              <a:rPr lang="en-US" altLang="ko-KR" sz="1200" dirty="0">
                <a:solidFill>
                  <a:schemeClr val="tx1"/>
                </a:solidFill>
              </a:rPr>
              <a:t>CSS</a:t>
            </a:r>
            <a:r>
              <a:rPr lang="ko-KR" altLang="en-US" sz="1200" dirty="0">
                <a:solidFill>
                  <a:schemeClr val="tx1"/>
                </a:solidFill>
              </a:rPr>
              <a:t>에서 사용할 수 있는 동적 의사 클래스는 다음과 같습니다</a:t>
            </a:r>
            <a:r>
              <a:rPr lang="en-US" altLang="ko-KR" sz="1200" dirty="0">
                <a:solidFill>
                  <a:schemeClr val="tx1"/>
                </a:solidFill>
              </a:rPr>
              <a:t>.</a:t>
            </a:r>
          </a:p>
          <a:p>
            <a:r>
              <a:rPr lang="en-US" altLang="ko-KR" sz="1200" dirty="0">
                <a:solidFill>
                  <a:schemeClr val="tx1"/>
                </a:solidFill>
              </a:rPr>
              <a:t>- :link</a:t>
            </a:r>
          </a:p>
          <a:p>
            <a:r>
              <a:rPr lang="en-US" altLang="ko-KR" sz="1200" dirty="0">
                <a:solidFill>
                  <a:schemeClr val="tx1"/>
                </a:solidFill>
              </a:rPr>
              <a:t>- :visited</a:t>
            </a:r>
          </a:p>
          <a:p>
            <a:r>
              <a:rPr lang="en-US" altLang="ko-KR" sz="1200" dirty="0">
                <a:solidFill>
                  <a:schemeClr val="tx1"/>
                </a:solidFill>
              </a:rPr>
              <a:t>- :hover</a:t>
            </a:r>
          </a:p>
          <a:p>
            <a:r>
              <a:rPr lang="en-US" altLang="ko-KR" sz="1200" dirty="0">
                <a:solidFill>
                  <a:schemeClr val="tx1"/>
                </a:solidFill>
              </a:rPr>
              <a:t>- :active</a:t>
            </a:r>
          </a:p>
          <a:p>
            <a:r>
              <a:rPr lang="en-US" altLang="ko-KR" sz="1200" dirty="0">
                <a:solidFill>
                  <a:schemeClr val="tx1"/>
                </a:solidFill>
              </a:rPr>
              <a:t>- :focus</a:t>
            </a:r>
          </a:p>
          <a:p>
            <a:r>
              <a:rPr lang="en-US" altLang="ko-KR" sz="1200" dirty="0">
                <a:solidFill>
                  <a:schemeClr val="tx1"/>
                </a:solidFill>
              </a:rPr>
              <a:t> </a:t>
            </a:r>
          </a:p>
          <a:p>
            <a:r>
              <a:rPr lang="ko-KR" altLang="en-US" sz="1200" dirty="0">
                <a:solidFill>
                  <a:schemeClr val="tx1"/>
                </a:solidFill>
              </a:rPr>
              <a:t>동적 의사 클래스를 사용하면 링크의 상태에 따라 각각의 스타일을 별도로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링크</a:t>
            </a:r>
            <a:r>
              <a:rPr lang="en-US" altLang="ko-KR" sz="1200" b="1" dirty="0">
                <a:solidFill>
                  <a:schemeClr val="tx1"/>
                </a:solidFill>
              </a:rPr>
              <a:t>(link)</a:t>
            </a:r>
            <a:r>
              <a:rPr lang="ko-KR" altLang="en-US" sz="1200" b="1" dirty="0">
                <a:solidFill>
                  <a:schemeClr val="tx1"/>
                </a:solidFill>
              </a:rPr>
              <a:t>의 상태</a:t>
            </a:r>
          </a:p>
          <a:p>
            <a:r>
              <a:rPr lang="ko-KR" altLang="en-US" sz="1200" dirty="0">
                <a:solidFill>
                  <a:schemeClr val="tx1"/>
                </a:solidFill>
              </a:rPr>
              <a:t>링크는 총 </a:t>
            </a:r>
            <a:r>
              <a:rPr lang="en-US" altLang="ko-KR" sz="1200" dirty="0">
                <a:solidFill>
                  <a:schemeClr val="tx1"/>
                </a:solidFill>
              </a:rPr>
              <a:t>5</a:t>
            </a:r>
            <a:r>
              <a:rPr lang="ko-KR" altLang="en-US" sz="1200" dirty="0">
                <a:solidFill>
                  <a:schemeClr val="tx1"/>
                </a:solidFill>
              </a:rPr>
              <a:t>가지의 상태를 가지며</a:t>
            </a:r>
            <a:r>
              <a:rPr lang="en-US" altLang="ko-KR" sz="1200" dirty="0">
                <a:solidFill>
                  <a:schemeClr val="tx1"/>
                </a:solidFill>
              </a:rPr>
              <a:t>, </a:t>
            </a:r>
            <a:r>
              <a:rPr lang="ko-KR" altLang="en-US" sz="1200" dirty="0">
                <a:solidFill>
                  <a:schemeClr val="tx1"/>
                </a:solidFill>
              </a:rPr>
              <a:t>각 상태마다 별도의 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link : </a:t>
            </a:r>
            <a:r>
              <a:rPr lang="ko-KR" altLang="en-US" sz="1200" dirty="0">
                <a:solidFill>
                  <a:schemeClr val="tx1"/>
                </a:solidFill>
              </a:rPr>
              <a:t>링크의 기본 상태이며</a:t>
            </a:r>
            <a:r>
              <a:rPr lang="en-US" altLang="ko-KR" sz="1200" dirty="0">
                <a:solidFill>
                  <a:schemeClr val="tx1"/>
                </a:solidFill>
              </a:rPr>
              <a:t>, </a:t>
            </a:r>
            <a:r>
              <a:rPr lang="ko-KR" altLang="en-US" sz="1200" dirty="0">
                <a:solidFill>
                  <a:schemeClr val="tx1"/>
                </a:solidFill>
              </a:rPr>
              <a:t>사용자가 아직 한 번도 이 링크를 통해 연결된 페이지를 방문하지 않은 상태입니다</a:t>
            </a:r>
            <a:r>
              <a:rPr lang="en-US" altLang="ko-KR" sz="1200" dirty="0">
                <a:solidFill>
                  <a:schemeClr val="tx1"/>
                </a:solidFill>
              </a:rPr>
              <a:t>.</a:t>
            </a:r>
          </a:p>
          <a:p>
            <a:r>
              <a:rPr lang="en-US" altLang="ko-KR" sz="1200" dirty="0">
                <a:solidFill>
                  <a:schemeClr val="tx1"/>
                </a:solidFill>
              </a:rPr>
              <a:t>2. visited : </a:t>
            </a:r>
            <a:r>
              <a:rPr lang="ko-KR" altLang="en-US" sz="1200" dirty="0">
                <a:solidFill>
                  <a:schemeClr val="tx1"/>
                </a:solidFill>
              </a:rPr>
              <a:t>사용자가 한 번이라도 이 링크를 통해 연결된 페이지를 방문한 상태입니다</a:t>
            </a:r>
            <a:r>
              <a:rPr lang="en-US" altLang="ko-KR" sz="1200" dirty="0">
                <a:solidFill>
                  <a:schemeClr val="tx1"/>
                </a:solidFill>
              </a:rPr>
              <a:t>.</a:t>
            </a:r>
          </a:p>
          <a:p>
            <a:r>
              <a:rPr lang="en-US" altLang="ko-KR" sz="1200" dirty="0">
                <a:solidFill>
                  <a:schemeClr val="tx1"/>
                </a:solidFill>
              </a:rPr>
              <a:t>3. hover : </a:t>
            </a:r>
            <a:r>
              <a:rPr lang="ko-KR" altLang="en-US" sz="1200" dirty="0">
                <a:solidFill>
                  <a:schemeClr val="tx1"/>
                </a:solidFill>
              </a:rPr>
              <a:t>사용자의 마우스 커서가 링크 위에 올라가 있는 상태입니다</a:t>
            </a:r>
            <a:r>
              <a:rPr lang="en-US" altLang="ko-KR" sz="1200" dirty="0">
                <a:solidFill>
                  <a:schemeClr val="tx1"/>
                </a:solidFill>
              </a:rPr>
              <a:t>.</a:t>
            </a:r>
          </a:p>
          <a:p>
            <a:r>
              <a:rPr lang="en-US" altLang="ko-KR" sz="1200" dirty="0">
                <a:solidFill>
                  <a:schemeClr val="tx1"/>
                </a:solidFill>
              </a:rPr>
              <a:t>4. active : </a:t>
            </a:r>
            <a:r>
              <a:rPr lang="ko-KR" altLang="en-US" sz="1200" dirty="0">
                <a:solidFill>
                  <a:schemeClr val="tx1"/>
                </a:solidFill>
              </a:rPr>
              <a:t>사용자가 마우스로 링크를 클릭하고 있는 상태입니다</a:t>
            </a:r>
            <a:r>
              <a:rPr lang="en-US" altLang="ko-KR" sz="1200" dirty="0">
                <a:solidFill>
                  <a:schemeClr val="tx1"/>
                </a:solidFill>
              </a:rPr>
              <a:t>.</a:t>
            </a:r>
          </a:p>
          <a:p>
            <a:r>
              <a:rPr lang="en-US" altLang="ko-KR" sz="1200" dirty="0">
                <a:solidFill>
                  <a:schemeClr val="tx1"/>
                </a:solidFill>
              </a:rPr>
              <a:t>5. focus : </a:t>
            </a:r>
            <a:r>
              <a:rPr lang="ko-KR" altLang="en-US" sz="1200" dirty="0">
                <a:solidFill>
                  <a:schemeClr val="tx1"/>
                </a:solidFill>
              </a:rPr>
              <a:t>키보드나 마우스의 이벤트</a:t>
            </a:r>
            <a:r>
              <a:rPr lang="en-US" altLang="ko-KR" sz="1200" dirty="0">
                <a:solidFill>
                  <a:schemeClr val="tx1"/>
                </a:solidFill>
              </a:rPr>
              <a:t>(event) </a:t>
            </a:r>
            <a:r>
              <a:rPr lang="ko-KR" altLang="en-US" sz="1200" dirty="0">
                <a:solidFill>
                  <a:schemeClr val="tx1"/>
                </a:solidFill>
              </a:rPr>
              <a:t>또는 다른 형태로 해당 요소가 포커스</a:t>
            </a:r>
            <a:r>
              <a:rPr lang="en-US" altLang="ko-KR" sz="1200" dirty="0">
                <a:solidFill>
                  <a:schemeClr val="tx1"/>
                </a:solidFill>
              </a:rPr>
              <a:t>(focus)</a:t>
            </a:r>
            <a:r>
              <a:rPr lang="ko-KR" altLang="en-US" sz="1200" dirty="0">
                <a:solidFill>
                  <a:schemeClr val="tx1"/>
                </a:solidFill>
              </a:rPr>
              <a:t>를 가지고 있는 상태입니다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:hover</a:t>
            </a:r>
            <a:r>
              <a:rPr lang="ko-KR" altLang="en-US" sz="1200" dirty="0">
                <a:solidFill>
                  <a:schemeClr val="tx1"/>
                </a:solidFill>
              </a:rPr>
              <a:t>는 반드시 </a:t>
            </a:r>
            <a:r>
              <a:rPr lang="en-US" altLang="ko-KR" sz="1200" dirty="0">
                <a:solidFill>
                  <a:schemeClr val="tx1"/>
                </a:solidFill>
              </a:rPr>
              <a:t>:link</a:t>
            </a:r>
            <a:r>
              <a:rPr lang="ko-KR" altLang="en-US" sz="1200" dirty="0">
                <a:solidFill>
                  <a:schemeClr val="tx1"/>
                </a:solidFill>
              </a:rPr>
              <a:t>와 </a:t>
            </a:r>
            <a:r>
              <a:rPr lang="en-US" altLang="ko-KR" sz="1200" dirty="0">
                <a:solidFill>
                  <a:schemeClr val="tx1"/>
                </a:solidFill>
              </a:rPr>
              <a:t>:visited</a:t>
            </a:r>
            <a:r>
              <a:rPr lang="ko-KR" altLang="en-US" sz="1200" dirty="0">
                <a:solidFill>
                  <a:schemeClr val="tx1"/>
                </a:solidFill>
              </a:rPr>
              <a:t>가 먼저 정의된 후에 정의되어야 정상적으로 동작합니다</a:t>
            </a:r>
            <a:r>
              <a:rPr lang="en-US" altLang="ko-KR" sz="1200" dirty="0">
                <a:solidFill>
                  <a:schemeClr val="tx1"/>
                </a:solidFill>
              </a:rPr>
              <a:t>.</a:t>
            </a:r>
          </a:p>
          <a:p>
            <a:r>
              <a:rPr lang="en-US" altLang="ko-KR" sz="1200" dirty="0">
                <a:solidFill>
                  <a:schemeClr val="tx1"/>
                </a:solidFill>
              </a:rPr>
              <a:t>:active</a:t>
            </a:r>
            <a:r>
              <a:rPr lang="ko-KR" altLang="en-US" sz="1200" dirty="0">
                <a:solidFill>
                  <a:schemeClr val="tx1"/>
                </a:solidFill>
              </a:rPr>
              <a:t>는 반드시 </a:t>
            </a:r>
            <a:r>
              <a:rPr lang="en-US" altLang="ko-KR" sz="1200" dirty="0">
                <a:solidFill>
                  <a:schemeClr val="tx1"/>
                </a:solidFill>
              </a:rPr>
              <a:t>:hover</a:t>
            </a:r>
            <a:r>
              <a:rPr lang="ko-KR" altLang="en-US" sz="1200" dirty="0">
                <a:solidFill>
                  <a:schemeClr val="tx1"/>
                </a:solidFill>
              </a:rPr>
              <a:t>가 먼저 정의된 후에 정의되어야 정상적으로 동작합니다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183</a:t>
            </a:fld>
            <a:endParaRPr lang="ko-KR" altLang="en-US" dirty="0"/>
          </a:p>
        </p:txBody>
      </p:sp>
    </p:spTree>
    <p:extLst>
      <p:ext uri="{BB962C8B-B14F-4D97-AF65-F5344CB8AC3E}">
        <p14:creationId xmlns:p14="http://schemas.microsoft.com/office/powerpoint/2010/main" val="31602278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동적 의사 클래스</a:t>
            </a:r>
            <a:r>
              <a:rPr lang="en-US" altLang="ko-KR" sz="3200" dirty="0"/>
              <a:t>(dynamic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Dynamic Selectors&lt;/title&gt;</a:t>
            </a:r>
          </a:p>
          <a:p>
            <a:r>
              <a:rPr lang="en-US" altLang="ko-KR" sz="1100">
                <a:solidFill>
                  <a:schemeClr val="tx1"/>
                </a:solidFill>
              </a:rPr>
              <a:t>	&lt;style&gt;</a:t>
            </a:r>
          </a:p>
          <a:p>
            <a:r>
              <a:rPr lang="en-US" altLang="ko-KR" sz="1100">
                <a:solidFill>
                  <a:schemeClr val="tx1"/>
                </a:solidFill>
              </a:rPr>
              <a:t>		input {</a:t>
            </a:r>
          </a:p>
          <a:p>
            <a:r>
              <a:rPr lang="en-US" altLang="ko-KR" sz="1100">
                <a:solidFill>
                  <a:schemeClr val="tx1"/>
                </a:solidFill>
              </a:rPr>
              <a:t>			border: 3px solid #FFEFD5;</a:t>
            </a:r>
          </a:p>
          <a:p>
            <a:r>
              <a:rPr lang="en-US" altLang="ko-KR" sz="1100">
                <a:solidFill>
                  <a:schemeClr val="tx1"/>
                </a:solidFill>
              </a:rPr>
              <a:t>			width: 300px;</a:t>
            </a:r>
          </a:p>
          <a:p>
            <a:r>
              <a:rPr lang="en-US" altLang="ko-KR" sz="1100">
                <a:solidFill>
                  <a:schemeClr val="tx1"/>
                </a:solidFill>
              </a:rPr>
              <a:t>			padding: 10px;</a:t>
            </a:r>
          </a:p>
          <a:p>
            <a:r>
              <a:rPr lang="en-US" altLang="ko-KR" sz="1100">
                <a:solidFill>
                  <a:schemeClr val="tx1"/>
                </a:solidFill>
              </a:rPr>
              <a:t>			outline: none;</a:t>
            </a:r>
          </a:p>
          <a:p>
            <a:r>
              <a:rPr lang="en-US" altLang="ko-KR" sz="1100">
                <a:solidFill>
                  <a:schemeClr val="tx1"/>
                </a:solidFill>
              </a:rPr>
              <a:t>			transition: 0.5s;</a:t>
            </a:r>
          </a:p>
          <a:p>
            <a:r>
              <a:rPr lang="en-US" altLang="ko-KR" sz="1100">
                <a:solidFill>
                  <a:schemeClr val="tx1"/>
                </a:solidFill>
              </a:rPr>
              <a:t>		}</a:t>
            </a:r>
          </a:p>
          <a:p>
            <a:r>
              <a:rPr lang="en-US" altLang="ko-KR" sz="1100">
                <a:solidFill>
                  <a:schemeClr val="tx1"/>
                </a:solidFill>
              </a:rPr>
              <a:t>		input:focus { border: 3px solid #ff0000;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&lt;h1&gt;input </a:t>
            </a:r>
            <a:r>
              <a:rPr lang="ko-KR" altLang="en-US" sz="1100">
                <a:solidFill>
                  <a:schemeClr val="tx1"/>
                </a:solidFill>
              </a:rPr>
              <a:t>요소의 스타일 설정</a:t>
            </a:r>
            <a:r>
              <a:rPr lang="en-US" altLang="ko-KR" sz="1100">
                <a:solidFill>
                  <a:schemeClr val="tx1"/>
                </a:solidFill>
              </a:rPr>
              <a:t>&lt;/h1&gt;</a:t>
            </a:r>
          </a:p>
          <a:p>
            <a:r>
              <a:rPr lang="en-US" altLang="ko-KR" sz="1100">
                <a:solidFill>
                  <a:schemeClr val="tx1"/>
                </a:solidFill>
              </a:rPr>
              <a:t>	&lt;form&gt;</a:t>
            </a:r>
          </a:p>
          <a:p>
            <a:r>
              <a:rPr lang="en-US" altLang="ko-KR" sz="1100">
                <a:solidFill>
                  <a:schemeClr val="tx1"/>
                </a:solidFill>
              </a:rPr>
              <a:t>		</a:t>
            </a:r>
            <a:r>
              <a:rPr lang="ko-KR" altLang="en-US" sz="1100">
                <a:solidFill>
                  <a:schemeClr val="tx1"/>
                </a:solidFill>
              </a:rPr>
              <a:t>아래의 입력 양식을 마우스로 클릭해 보세요</a:t>
            </a:r>
            <a:r>
              <a:rPr lang="en-US" altLang="ko-KR" sz="1100">
                <a:solidFill>
                  <a:schemeClr val="tx1"/>
                </a:solidFill>
              </a:rPr>
              <a:t>!&lt;br&gt;&lt;br&gt;</a:t>
            </a:r>
          </a:p>
          <a:p>
            <a:r>
              <a:rPr lang="en-US" altLang="ko-KR" sz="1100">
                <a:solidFill>
                  <a:schemeClr val="tx1"/>
                </a:solidFill>
              </a:rPr>
              <a:t>		&lt;input type="text" id="email" name="email" value="</a:t>
            </a:r>
            <a:r>
              <a:rPr lang="ko-KR" altLang="en-US" sz="1100">
                <a:solidFill>
                  <a:schemeClr val="tx1"/>
                </a:solidFill>
              </a:rPr>
              <a:t>마우스로 클릭해 보세요</a:t>
            </a:r>
            <a:r>
              <a:rPr lang="en-US" altLang="ko-KR" sz="1100">
                <a:solidFill>
                  <a:schemeClr val="tx1"/>
                </a:solidFill>
              </a:rPr>
              <a:t>!"&gt;</a:t>
            </a:r>
          </a:p>
          <a:p>
            <a:r>
              <a:rPr lang="en-US" altLang="ko-KR" sz="1100">
                <a:solidFill>
                  <a:schemeClr val="tx1"/>
                </a:solidFill>
              </a:rPr>
              <a:t>	&lt;/form&gt;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동적 의사 클래스</a:t>
            </a:r>
            <a:r>
              <a:rPr lang="en-US" altLang="ko-KR" sz="1200" b="1" dirty="0">
                <a:solidFill>
                  <a:schemeClr val="tx1"/>
                </a:solidFill>
              </a:rPr>
              <a:t>(dynamic pseudo-class)</a:t>
            </a:r>
          </a:p>
          <a:p>
            <a:r>
              <a:rPr lang="en-US" altLang="ko-KR" sz="1200" dirty="0">
                <a:solidFill>
                  <a:schemeClr val="tx1"/>
                </a:solidFill>
              </a:rPr>
              <a:t>CSS</a:t>
            </a:r>
            <a:r>
              <a:rPr lang="ko-KR" altLang="en-US" sz="1200" dirty="0">
                <a:solidFill>
                  <a:schemeClr val="tx1"/>
                </a:solidFill>
              </a:rPr>
              <a:t>에서 사용할 수 있는 동적 의사 클래스는 다음과 같습니다</a:t>
            </a:r>
            <a:r>
              <a:rPr lang="en-US" altLang="ko-KR" sz="1200" dirty="0">
                <a:solidFill>
                  <a:schemeClr val="tx1"/>
                </a:solidFill>
              </a:rPr>
              <a:t>.</a:t>
            </a:r>
          </a:p>
          <a:p>
            <a:r>
              <a:rPr lang="en-US" altLang="ko-KR" sz="1200" dirty="0">
                <a:solidFill>
                  <a:schemeClr val="tx1"/>
                </a:solidFill>
              </a:rPr>
              <a:t>- :link</a:t>
            </a:r>
          </a:p>
          <a:p>
            <a:r>
              <a:rPr lang="en-US" altLang="ko-KR" sz="1200" dirty="0">
                <a:solidFill>
                  <a:schemeClr val="tx1"/>
                </a:solidFill>
              </a:rPr>
              <a:t>- :visited</a:t>
            </a:r>
          </a:p>
          <a:p>
            <a:r>
              <a:rPr lang="en-US" altLang="ko-KR" sz="1200" dirty="0">
                <a:solidFill>
                  <a:schemeClr val="tx1"/>
                </a:solidFill>
              </a:rPr>
              <a:t>- :hover</a:t>
            </a:r>
          </a:p>
          <a:p>
            <a:r>
              <a:rPr lang="en-US" altLang="ko-KR" sz="1200" dirty="0">
                <a:solidFill>
                  <a:schemeClr val="tx1"/>
                </a:solidFill>
              </a:rPr>
              <a:t>- :active</a:t>
            </a:r>
          </a:p>
          <a:p>
            <a:r>
              <a:rPr lang="en-US" altLang="ko-KR" sz="1200" dirty="0">
                <a:solidFill>
                  <a:schemeClr val="tx1"/>
                </a:solidFill>
              </a:rPr>
              <a:t>- :focus</a:t>
            </a:r>
          </a:p>
          <a:p>
            <a:r>
              <a:rPr lang="en-US" altLang="ko-KR" sz="1200" dirty="0">
                <a:solidFill>
                  <a:schemeClr val="tx1"/>
                </a:solidFill>
              </a:rPr>
              <a:t> </a:t>
            </a:r>
          </a:p>
          <a:p>
            <a:r>
              <a:rPr lang="ko-KR" altLang="en-US" sz="1200" dirty="0">
                <a:solidFill>
                  <a:schemeClr val="tx1"/>
                </a:solidFill>
              </a:rPr>
              <a:t>동적 의사 클래스를 사용하면 링크의 상태에 따라 각각의 스타일을 별도로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링크</a:t>
            </a:r>
            <a:r>
              <a:rPr lang="en-US" altLang="ko-KR" sz="1200" b="1" dirty="0">
                <a:solidFill>
                  <a:schemeClr val="tx1"/>
                </a:solidFill>
              </a:rPr>
              <a:t>(link)</a:t>
            </a:r>
            <a:r>
              <a:rPr lang="ko-KR" altLang="en-US" sz="1200" b="1" dirty="0">
                <a:solidFill>
                  <a:schemeClr val="tx1"/>
                </a:solidFill>
              </a:rPr>
              <a:t>의 상태</a:t>
            </a:r>
          </a:p>
          <a:p>
            <a:r>
              <a:rPr lang="ko-KR" altLang="en-US" sz="1200" dirty="0">
                <a:solidFill>
                  <a:schemeClr val="tx1"/>
                </a:solidFill>
              </a:rPr>
              <a:t>링크는 총 </a:t>
            </a:r>
            <a:r>
              <a:rPr lang="en-US" altLang="ko-KR" sz="1200" dirty="0">
                <a:solidFill>
                  <a:schemeClr val="tx1"/>
                </a:solidFill>
              </a:rPr>
              <a:t>5</a:t>
            </a:r>
            <a:r>
              <a:rPr lang="ko-KR" altLang="en-US" sz="1200" dirty="0">
                <a:solidFill>
                  <a:schemeClr val="tx1"/>
                </a:solidFill>
              </a:rPr>
              <a:t>가지의 상태를 가지며</a:t>
            </a:r>
            <a:r>
              <a:rPr lang="en-US" altLang="ko-KR" sz="1200" dirty="0">
                <a:solidFill>
                  <a:schemeClr val="tx1"/>
                </a:solidFill>
              </a:rPr>
              <a:t>, </a:t>
            </a:r>
            <a:r>
              <a:rPr lang="ko-KR" altLang="en-US" sz="1200" dirty="0">
                <a:solidFill>
                  <a:schemeClr val="tx1"/>
                </a:solidFill>
              </a:rPr>
              <a:t>각 상태마다 별도의 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link : </a:t>
            </a:r>
            <a:r>
              <a:rPr lang="ko-KR" altLang="en-US" sz="1200" dirty="0">
                <a:solidFill>
                  <a:schemeClr val="tx1"/>
                </a:solidFill>
              </a:rPr>
              <a:t>링크의 기본 상태이며</a:t>
            </a:r>
            <a:r>
              <a:rPr lang="en-US" altLang="ko-KR" sz="1200" dirty="0">
                <a:solidFill>
                  <a:schemeClr val="tx1"/>
                </a:solidFill>
              </a:rPr>
              <a:t>, </a:t>
            </a:r>
            <a:r>
              <a:rPr lang="ko-KR" altLang="en-US" sz="1200" dirty="0">
                <a:solidFill>
                  <a:schemeClr val="tx1"/>
                </a:solidFill>
              </a:rPr>
              <a:t>사용자가 아직 한 번도 이 링크를 통해 연결된 페이지를 방문하지 않은 상태입니다</a:t>
            </a:r>
            <a:r>
              <a:rPr lang="en-US" altLang="ko-KR" sz="1200" dirty="0">
                <a:solidFill>
                  <a:schemeClr val="tx1"/>
                </a:solidFill>
              </a:rPr>
              <a:t>.</a:t>
            </a:r>
          </a:p>
          <a:p>
            <a:r>
              <a:rPr lang="en-US" altLang="ko-KR" sz="1200" dirty="0">
                <a:solidFill>
                  <a:schemeClr val="tx1"/>
                </a:solidFill>
              </a:rPr>
              <a:t>2. visited : </a:t>
            </a:r>
            <a:r>
              <a:rPr lang="ko-KR" altLang="en-US" sz="1200" dirty="0">
                <a:solidFill>
                  <a:schemeClr val="tx1"/>
                </a:solidFill>
              </a:rPr>
              <a:t>사용자가 한 번이라도 이 링크를 통해 연결된 페이지를 방문한 상태입니다</a:t>
            </a:r>
            <a:r>
              <a:rPr lang="en-US" altLang="ko-KR" sz="1200" dirty="0">
                <a:solidFill>
                  <a:schemeClr val="tx1"/>
                </a:solidFill>
              </a:rPr>
              <a:t>.</a:t>
            </a:r>
          </a:p>
          <a:p>
            <a:r>
              <a:rPr lang="en-US" altLang="ko-KR" sz="1200" dirty="0">
                <a:solidFill>
                  <a:schemeClr val="tx1"/>
                </a:solidFill>
              </a:rPr>
              <a:t>3. hover : </a:t>
            </a:r>
            <a:r>
              <a:rPr lang="ko-KR" altLang="en-US" sz="1200" dirty="0">
                <a:solidFill>
                  <a:schemeClr val="tx1"/>
                </a:solidFill>
              </a:rPr>
              <a:t>사용자의 마우스 커서가 링크 위에 올라가 있는 상태입니다</a:t>
            </a:r>
            <a:r>
              <a:rPr lang="en-US" altLang="ko-KR" sz="1200" dirty="0">
                <a:solidFill>
                  <a:schemeClr val="tx1"/>
                </a:solidFill>
              </a:rPr>
              <a:t>.</a:t>
            </a:r>
          </a:p>
          <a:p>
            <a:r>
              <a:rPr lang="en-US" altLang="ko-KR" sz="1200" dirty="0">
                <a:solidFill>
                  <a:schemeClr val="tx1"/>
                </a:solidFill>
              </a:rPr>
              <a:t>4. active : </a:t>
            </a:r>
            <a:r>
              <a:rPr lang="ko-KR" altLang="en-US" sz="1200" dirty="0">
                <a:solidFill>
                  <a:schemeClr val="tx1"/>
                </a:solidFill>
              </a:rPr>
              <a:t>사용자가 마우스로 링크를 클릭하고 있는 상태입니다</a:t>
            </a:r>
            <a:r>
              <a:rPr lang="en-US" altLang="ko-KR" sz="1200" dirty="0">
                <a:solidFill>
                  <a:schemeClr val="tx1"/>
                </a:solidFill>
              </a:rPr>
              <a:t>.</a:t>
            </a:r>
          </a:p>
          <a:p>
            <a:r>
              <a:rPr lang="en-US" altLang="ko-KR" sz="1200" dirty="0">
                <a:solidFill>
                  <a:schemeClr val="tx1"/>
                </a:solidFill>
              </a:rPr>
              <a:t>5. focus : </a:t>
            </a:r>
            <a:r>
              <a:rPr lang="ko-KR" altLang="en-US" sz="1200" dirty="0">
                <a:solidFill>
                  <a:schemeClr val="tx1"/>
                </a:solidFill>
              </a:rPr>
              <a:t>키보드나 마우스의 이벤트</a:t>
            </a:r>
            <a:r>
              <a:rPr lang="en-US" altLang="ko-KR" sz="1200" dirty="0">
                <a:solidFill>
                  <a:schemeClr val="tx1"/>
                </a:solidFill>
              </a:rPr>
              <a:t>(event) </a:t>
            </a:r>
            <a:r>
              <a:rPr lang="ko-KR" altLang="en-US" sz="1200" dirty="0">
                <a:solidFill>
                  <a:schemeClr val="tx1"/>
                </a:solidFill>
              </a:rPr>
              <a:t>또는 다른 형태로 해당 요소가 포커스</a:t>
            </a:r>
            <a:r>
              <a:rPr lang="en-US" altLang="ko-KR" sz="1200" dirty="0">
                <a:solidFill>
                  <a:schemeClr val="tx1"/>
                </a:solidFill>
              </a:rPr>
              <a:t>(focus)</a:t>
            </a:r>
            <a:r>
              <a:rPr lang="ko-KR" altLang="en-US" sz="1200" dirty="0">
                <a:solidFill>
                  <a:schemeClr val="tx1"/>
                </a:solidFill>
              </a:rPr>
              <a:t>를 가지고 있는 상태입니다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:hover</a:t>
            </a:r>
            <a:r>
              <a:rPr lang="ko-KR" altLang="en-US" sz="1200" dirty="0">
                <a:solidFill>
                  <a:schemeClr val="tx1"/>
                </a:solidFill>
              </a:rPr>
              <a:t>는 반드시 </a:t>
            </a:r>
            <a:r>
              <a:rPr lang="en-US" altLang="ko-KR" sz="1200" dirty="0">
                <a:solidFill>
                  <a:schemeClr val="tx1"/>
                </a:solidFill>
              </a:rPr>
              <a:t>:link</a:t>
            </a:r>
            <a:r>
              <a:rPr lang="ko-KR" altLang="en-US" sz="1200" dirty="0">
                <a:solidFill>
                  <a:schemeClr val="tx1"/>
                </a:solidFill>
              </a:rPr>
              <a:t>와 </a:t>
            </a:r>
            <a:r>
              <a:rPr lang="en-US" altLang="ko-KR" sz="1200" dirty="0">
                <a:solidFill>
                  <a:schemeClr val="tx1"/>
                </a:solidFill>
              </a:rPr>
              <a:t>:visited</a:t>
            </a:r>
            <a:r>
              <a:rPr lang="ko-KR" altLang="en-US" sz="1200" dirty="0">
                <a:solidFill>
                  <a:schemeClr val="tx1"/>
                </a:solidFill>
              </a:rPr>
              <a:t>가 먼저 정의된 후에 정의되어야 정상적으로 동작합니다</a:t>
            </a:r>
            <a:r>
              <a:rPr lang="en-US" altLang="ko-KR" sz="1200" dirty="0">
                <a:solidFill>
                  <a:schemeClr val="tx1"/>
                </a:solidFill>
              </a:rPr>
              <a:t>.</a:t>
            </a:r>
          </a:p>
          <a:p>
            <a:r>
              <a:rPr lang="en-US" altLang="ko-KR" sz="1200" dirty="0">
                <a:solidFill>
                  <a:schemeClr val="tx1"/>
                </a:solidFill>
              </a:rPr>
              <a:t>:active</a:t>
            </a:r>
            <a:r>
              <a:rPr lang="ko-KR" altLang="en-US" sz="1200" dirty="0">
                <a:solidFill>
                  <a:schemeClr val="tx1"/>
                </a:solidFill>
              </a:rPr>
              <a:t>는 반드시 </a:t>
            </a:r>
            <a:r>
              <a:rPr lang="en-US" altLang="ko-KR" sz="1200" dirty="0">
                <a:solidFill>
                  <a:schemeClr val="tx1"/>
                </a:solidFill>
              </a:rPr>
              <a:t>:hover</a:t>
            </a:r>
            <a:r>
              <a:rPr lang="ko-KR" altLang="en-US" sz="1200" dirty="0">
                <a:solidFill>
                  <a:schemeClr val="tx1"/>
                </a:solidFill>
              </a:rPr>
              <a:t>가 먼저 정의된 후에 정의되어야 정상적으로 동작합니다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184</a:t>
            </a:fld>
            <a:endParaRPr lang="ko-KR" altLang="en-US" dirty="0"/>
          </a:p>
        </p:txBody>
      </p:sp>
    </p:spTree>
    <p:extLst>
      <p:ext uri="{BB962C8B-B14F-4D97-AF65-F5344CB8AC3E}">
        <p14:creationId xmlns:p14="http://schemas.microsoft.com/office/powerpoint/2010/main" val="18250448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상태 의사 클래스</a:t>
            </a:r>
            <a:r>
              <a:rPr lang="en-US" altLang="ko-KR" sz="3200" dirty="0"/>
              <a:t>(UI element states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State Selectors&lt;/title&gt;</a:t>
            </a:r>
          </a:p>
          <a:p>
            <a:r>
              <a:rPr lang="en-US" altLang="ko-KR" sz="1100" dirty="0">
                <a:solidFill>
                  <a:schemeClr val="tx1"/>
                </a:solidFill>
              </a:rPr>
              <a:t>	&lt;style&gt;</a:t>
            </a:r>
          </a:p>
          <a:p>
            <a:r>
              <a:rPr lang="en-US" altLang="ko-KR" sz="1100" dirty="0">
                <a:solidFill>
                  <a:schemeClr val="tx1"/>
                </a:solidFill>
              </a:rPr>
              <a:t>		span { margin-left: 5px; }</a:t>
            </a:r>
          </a:p>
          <a:p>
            <a:r>
              <a:rPr lang="en-US" altLang="ko-KR" sz="1100" dirty="0">
                <a:solidFill>
                  <a:schemeClr val="tx1"/>
                </a:solidFill>
              </a:rPr>
              <a:t>		input + span { color: #00FF00; }</a:t>
            </a:r>
          </a:p>
          <a:p>
            <a:r>
              <a:rPr lang="en-US" altLang="ko-KR" sz="1100" dirty="0">
                <a:solidFill>
                  <a:schemeClr val="tx1"/>
                </a:solidFill>
              </a:rPr>
              <a:t>		</a:t>
            </a:r>
            <a:r>
              <a:rPr lang="en-US" altLang="ko-KR" sz="1100" dirty="0" err="1">
                <a:solidFill>
                  <a:schemeClr val="tx1"/>
                </a:solidFill>
              </a:rPr>
              <a:t>input:checked</a:t>
            </a:r>
            <a:r>
              <a:rPr lang="en-US" altLang="ko-KR" sz="1100" dirty="0">
                <a:solidFill>
                  <a:schemeClr val="tx1"/>
                </a:solidFill>
              </a:rPr>
              <a:t> + span { color: #FF0000;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&lt;h1&gt;input </a:t>
            </a:r>
            <a:r>
              <a:rPr lang="ko-KR" altLang="en-US" sz="1100" dirty="0">
                <a:solidFill>
                  <a:schemeClr val="tx1"/>
                </a:solidFill>
              </a:rPr>
              <a:t>요소의 스타일 설정</a:t>
            </a:r>
            <a:r>
              <a:rPr lang="en-US" altLang="ko-KR" sz="1100" dirty="0">
                <a:solidFill>
                  <a:schemeClr val="tx1"/>
                </a:solidFill>
              </a:rPr>
              <a:t>&lt;/h1&gt;</a:t>
            </a:r>
          </a:p>
          <a:p>
            <a:r>
              <a:rPr lang="en-US" altLang="ko-KR" sz="1100" dirty="0">
                <a:solidFill>
                  <a:schemeClr val="tx1"/>
                </a:solidFill>
              </a:rPr>
              <a:t>	&lt;form&gt;</a:t>
            </a:r>
          </a:p>
          <a:p>
            <a:r>
              <a:rPr lang="en-US" altLang="ko-KR" sz="1100" dirty="0">
                <a:solidFill>
                  <a:schemeClr val="tx1"/>
                </a:solidFill>
              </a:rPr>
              <a:t>		&lt;input type="checkbox" name="lecture" value="html" checked="checked"&gt;&lt;span&gt;HTML&lt;/span&gt;&lt;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a:t>
            </a:r>
            <a:r>
              <a:rPr lang="en-US" altLang="ko-KR" sz="1100" dirty="0" err="1">
                <a:solidFill>
                  <a:schemeClr val="tx1"/>
                </a:solidFill>
              </a:rPr>
              <a:t>css</a:t>
            </a:r>
            <a:r>
              <a:rPr lang="en-US" altLang="ko-KR" sz="1100" dirty="0">
                <a:solidFill>
                  <a:schemeClr val="tx1"/>
                </a:solidFill>
              </a:rPr>
              <a:t>"&gt;&lt;span&gt;CSS&lt;/span&gt;&lt;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value="java"&gt;&lt;span&gt;JAVA&lt;/span&gt;&lt;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a:t>
            </a:r>
            <a:r>
              <a:rPr lang="en-US" altLang="ko-KR" sz="1100" dirty="0" err="1">
                <a:solidFill>
                  <a:schemeClr val="tx1"/>
                </a:solidFill>
              </a:rPr>
              <a:t>cpp</a:t>
            </a:r>
            <a:r>
              <a:rPr lang="en-US" altLang="ko-KR" sz="1100" dirty="0">
                <a:solidFill>
                  <a:schemeClr val="tx1"/>
                </a:solidFill>
              </a:rPr>
              <a:t>"&gt;&lt;span&gt;C++&lt;/span&gt;</a:t>
            </a:r>
          </a:p>
          <a:p>
            <a:r>
              <a:rPr lang="en-US" altLang="ko-KR" sz="1100" dirty="0">
                <a:solidFill>
                  <a:schemeClr val="tx1"/>
                </a:solidFill>
              </a:rPr>
              <a:t>	&lt;/form&gt;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상태 의사 클래스</a:t>
            </a:r>
            <a:r>
              <a:rPr lang="en-US" altLang="ko-KR" sz="1200" b="1" dirty="0">
                <a:solidFill>
                  <a:schemeClr val="tx1"/>
                </a:solidFill>
              </a:rPr>
              <a:t>(UI element states pseudo-class)</a:t>
            </a:r>
          </a:p>
          <a:p>
            <a:r>
              <a:rPr lang="ko-KR" altLang="en-US" sz="1200" dirty="0">
                <a:solidFill>
                  <a:schemeClr val="tx1"/>
                </a:solidFill>
              </a:rPr>
              <a:t>상태 의사 클래스를 사용하면 입력 양식의 상태에 따라 각각의 스타일을 별도로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상태 의사 클래스는 다음과 같습니다</a:t>
            </a:r>
            <a:r>
              <a:rPr lang="en-US" altLang="ko-KR" sz="1200" dirty="0">
                <a:solidFill>
                  <a:schemeClr val="tx1"/>
                </a:solidFill>
              </a:rPr>
              <a:t>.</a:t>
            </a:r>
          </a:p>
          <a:p>
            <a:r>
              <a:rPr lang="en-US" altLang="ko-KR" sz="1200" dirty="0">
                <a:solidFill>
                  <a:schemeClr val="tx1"/>
                </a:solidFill>
              </a:rPr>
              <a:t>- :checked</a:t>
            </a:r>
            <a:br>
              <a:rPr lang="en-US" altLang="ko-KR" sz="1200" dirty="0">
                <a:solidFill>
                  <a:schemeClr val="tx1"/>
                </a:solidFill>
              </a:rPr>
            </a:br>
            <a:r>
              <a:rPr lang="en-US" altLang="ko-KR" sz="1200" dirty="0">
                <a:solidFill>
                  <a:schemeClr val="tx1"/>
                </a:solidFill>
              </a:rPr>
              <a:t>- :enabled</a:t>
            </a:r>
            <a:br>
              <a:rPr lang="en-US" altLang="ko-KR" sz="1200" dirty="0">
                <a:solidFill>
                  <a:schemeClr val="tx1"/>
                </a:solidFill>
              </a:rPr>
            </a:br>
            <a:r>
              <a:rPr lang="en-US" altLang="ko-KR" sz="1200" dirty="0">
                <a:solidFill>
                  <a:schemeClr val="tx1"/>
                </a:solidFill>
              </a:rPr>
              <a:t>- :disabled</a:t>
            </a:r>
          </a:p>
          <a:p>
            <a:endParaRPr lang="en-US" altLang="ko-KR" sz="1200" dirty="0">
              <a:solidFill>
                <a:schemeClr val="tx1"/>
              </a:solidFill>
            </a:endParaRPr>
          </a:p>
          <a:p>
            <a:r>
              <a:rPr lang="en-US" altLang="ko-KR" sz="1200" b="1" dirty="0">
                <a:solidFill>
                  <a:schemeClr val="tx1"/>
                </a:solidFill>
              </a:rPr>
              <a:t>:checked</a:t>
            </a:r>
          </a:p>
          <a:p>
            <a:r>
              <a:rPr lang="en-US" altLang="ko-KR" sz="1200" dirty="0">
                <a:solidFill>
                  <a:schemeClr val="tx1"/>
                </a:solidFill>
              </a:rPr>
              <a:t>:checked</a:t>
            </a:r>
            <a:r>
              <a:rPr lang="ko-KR" altLang="en-US" sz="1200" dirty="0">
                <a:solidFill>
                  <a:schemeClr val="tx1"/>
                </a:solidFill>
              </a:rPr>
              <a:t>는 </a:t>
            </a:r>
            <a:r>
              <a:rPr lang="en-US" altLang="ko-KR" sz="1200" dirty="0">
                <a:solidFill>
                  <a:schemeClr val="tx1"/>
                </a:solidFill>
              </a:rPr>
              <a:t>input </a:t>
            </a:r>
            <a:r>
              <a:rPr lang="ko-KR" altLang="en-US" sz="1200" dirty="0">
                <a:solidFill>
                  <a:schemeClr val="tx1"/>
                </a:solidFill>
              </a:rPr>
              <a:t>요소 중에서 체크된</a:t>
            </a:r>
            <a:r>
              <a:rPr lang="en-US" altLang="ko-KR" sz="1200" dirty="0">
                <a:solidFill>
                  <a:schemeClr val="tx1"/>
                </a:solidFill>
              </a:rPr>
              <a:t>(checked) </a:t>
            </a:r>
            <a:r>
              <a:rPr lang="ko-KR" altLang="en-US" sz="1200" dirty="0">
                <a:solidFill>
                  <a:schemeClr val="tx1"/>
                </a:solidFill>
              </a:rPr>
              <a:t>상태의 </a:t>
            </a:r>
            <a:r>
              <a:rPr lang="en-US" altLang="ko-KR" sz="1200" dirty="0">
                <a:solidFill>
                  <a:schemeClr val="tx1"/>
                </a:solidFill>
              </a:rPr>
              <a:t>input </a:t>
            </a:r>
            <a:r>
              <a:rPr lang="ko-KR" altLang="en-US" sz="1200" dirty="0">
                <a:solidFill>
                  <a:schemeClr val="tx1"/>
                </a:solidFill>
              </a:rPr>
              <a:t>요소를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185</a:t>
            </a:fld>
            <a:endParaRPr lang="ko-KR" altLang="en-US" dirty="0"/>
          </a:p>
        </p:txBody>
      </p:sp>
    </p:spTree>
    <p:extLst>
      <p:ext uri="{BB962C8B-B14F-4D97-AF65-F5344CB8AC3E}">
        <p14:creationId xmlns:p14="http://schemas.microsoft.com/office/powerpoint/2010/main" val="27621756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상태 의사 클래스</a:t>
            </a:r>
            <a:r>
              <a:rPr lang="en-US" altLang="ko-KR" sz="3200" dirty="0"/>
              <a:t>(UI element states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State Selectors&lt;/title&gt;</a:t>
            </a:r>
          </a:p>
          <a:p>
            <a:r>
              <a:rPr lang="en-US" altLang="ko-KR" sz="1100" dirty="0">
                <a:solidFill>
                  <a:schemeClr val="tx1"/>
                </a:solidFill>
              </a:rPr>
              <a:t>	&lt;style&gt;</a:t>
            </a:r>
          </a:p>
          <a:p>
            <a:r>
              <a:rPr lang="en-US" altLang="ko-KR" sz="1100" dirty="0">
                <a:solidFill>
                  <a:schemeClr val="tx1"/>
                </a:solidFill>
              </a:rPr>
              <a:t>		span { margin-left: 5px; }</a:t>
            </a:r>
          </a:p>
          <a:p>
            <a:r>
              <a:rPr lang="en-US" altLang="ko-KR" sz="1100" dirty="0">
                <a:solidFill>
                  <a:schemeClr val="tx1"/>
                </a:solidFill>
              </a:rPr>
              <a:t>		input + span { color: #FFFF00; }</a:t>
            </a:r>
          </a:p>
          <a:p>
            <a:r>
              <a:rPr lang="en-US" altLang="ko-KR" sz="1100" dirty="0">
                <a:solidFill>
                  <a:schemeClr val="tx1"/>
                </a:solidFill>
              </a:rPr>
              <a:t>		</a:t>
            </a:r>
            <a:r>
              <a:rPr lang="en-US" altLang="ko-KR" sz="1100" dirty="0" err="1">
                <a:solidFill>
                  <a:schemeClr val="tx1"/>
                </a:solidFill>
              </a:rPr>
              <a:t>input:disabled</a:t>
            </a:r>
            <a:r>
              <a:rPr lang="en-US" altLang="ko-KR" sz="1100" dirty="0">
                <a:solidFill>
                  <a:schemeClr val="tx1"/>
                </a:solidFill>
              </a:rPr>
              <a:t> + span { color: #FFFFFF;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&lt;h1&gt;input </a:t>
            </a:r>
            <a:r>
              <a:rPr lang="ko-KR" altLang="en-US" sz="1100" dirty="0">
                <a:solidFill>
                  <a:schemeClr val="tx1"/>
                </a:solidFill>
              </a:rPr>
              <a:t>요소의 스타일 설정</a:t>
            </a:r>
            <a:r>
              <a:rPr lang="en-US" altLang="ko-KR" sz="1100" dirty="0">
                <a:solidFill>
                  <a:schemeClr val="tx1"/>
                </a:solidFill>
              </a:rPr>
              <a:t>&lt;/h1&gt;</a:t>
            </a:r>
          </a:p>
          <a:p>
            <a:r>
              <a:rPr lang="en-US" altLang="ko-KR" sz="1100" dirty="0">
                <a:solidFill>
                  <a:schemeClr val="tx1"/>
                </a:solidFill>
              </a:rPr>
              <a:t>	&lt;form&gt;</a:t>
            </a:r>
          </a:p>
          <a:p>
            <a:r>
              <a:rPr lang="en-US" altLang="ko-KR" sz="1100" dirty="0">
                <a:solidFill>
                  <a:schemeClr val="tx1"/>
                </a:solidFill>
              </a:rPr>
              <a:t>		&lt;input type="checkbox" name="lecture" value="html" checked="checked"&gt;&lt;span&gt;HTML&lt;/span&gt;&lt;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a:t>
            </a:r>
            <a:r>
              <a:rPr lang="en-US" altLang="ko-KR" sz="1100" dirty="0" err="1">
                <a:solidFill>
                  <a:schemeClr val="tx1"/>
                </a:solidFill>
              </a:rPr>
              <a:t>css</a:t>
            </a:r>
            <a:r>
              <a:rPr lang="en-US" altLang="ko-KR" sz="1100" dirty="0">
                <a:solidFill>
                  <a:schemeClr val="tx1"/>
                </a:solidFill>
              </a:rPr>
              <a:t>"&gt;&lt;span&gt;CSS&lt;/span&gt;&lt;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value="java"&gt;&lt;span&gt;JAVA&lt;/span&gt;&lt;</a:t>
            </a:r>
            <a:r>
              <a:rPr lang="en-US" altLang="ko-KR" sz="1100" dirty="0" err="1">
                <a:solidFill>
                  <a:schemeClr val="tx1"/>
                </a:solidFill>
              </a:rPr>
              <a:t>br</a:t>
            </a:r>
            <a:r>
              <a:rPr lang="en-US" altLang="ko-KR" sz="1100" dirty="0">
                <a:solidFill>
                  <a:schemeClr val="tx1"/>
                </a:solidFill>
              </a:rPr>
              <a:t>&gt;</a:t>
            </a:r>
          </a:p>
          <a:p>
            <a:r>
              <a:rPr lang="en-US" altLang="ko-KR" sz="1100" dirty="0">
                <a:solidFill>
                  <a:schemeClr val="tx1"/>
                </a:solidFill>
              </a:rPr>
              <a:t>		&lt;input type="checkbox" name="lecture" value="</a:t>
            </a:r>
            <a:r>
              <a:rPr lang="en-US" altLang="ko-KR" sz="1100" dirty="0" err="1">
                <a:solidFill>
                  <a:schemeClr val="tx1"/>
                </a:solidFill>
              </a:rPr>
              <a:t>cpp</a:t>
            </a:r>
            <a:r>
              <a:rPr lang="en-US" altLang="ko-KR" sz="1100" dirty="0">
                <a:solidFill>
                  <a:schemeClr val="tx1"/>
                </a:solidFill>
              </a:rPr>
              <a:t>" disabled="disabled"&gt;&lt;span&gt;C++&lt;/span&gt;</a:t>
            </a:r>
          </a:p>
          <a:p>
            <a:r>
              <a:rPr lang="en-US" altLang="ko-KR" sz="1100" dirty="0">
                <a:solidFill>
                  <a:schemeClr val="tx1"/>
                </a:solidFill>
              </a:rPr>
              <a:t>	&lt;/form&gt;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상태 의사 클래스</a:t>
            </a:r>
            <a:r>
              <a:rPr lang="en-US" altLang="ko-KR" sz="1200" b="1" dirty="0">
                <a:solidFill>
                  <a:schemeClr val="tx1"/>
                </a:solidFill>
              </a:rPr>
              <a:t>(UI element states pseudo-class)</a:t>
            </a:r>
          </a:p>
          <a:p>
            <a:r>
              <a:rPr lang="ko-KR" altLang="en-US" sz="1200" dirty="0">
                <a:solidFill>
                  <a:schemeClr val="tx1"/>
                </a:solidFill>
              </a:rPr>
              <a:t>상태 의사 클래스를 사용하면 입력 양식의 상태에 따라 각각의 스타일을 별도로 설정할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상태 의사 클래스는 다음과 같습니다</a:t>
            </a:r>
            <a:r>
              <a:rPr lang="en-US" altLang="ko-KR" sz="1200" dirty="0">
                <a:solidFill>
                  <a:schemeClr val="tx1"/>
                </a:solidFill>
              </a:rPr>
              <a:t>.</a:t>
            </a:r>
          </a:p>
          <a:p>
            <a:r>
              <a:rPr lang="en-US" altLang="ko-KR" sz="1200" dirty="0">
                <a:solidFill>
                  <a:schemeClr val="tx1"/>
                </a:solidFill>
              </a:rPr>
              <a:t>- :checked</a:t>
            </a:r>
            <a:br>
              <a:rPr lang="en-US" altLang="ko-KR" sz="1200" dirty="0">
                <a:solidFill>
                  <a:schemeClr val="tx1"/>
                </a:solidFill>
              </a:rPr>
            </a:br>
            <a:r>
              <a:rPr lang="en-US" altLang="ko-KR" sz="1200" dirty="0">
                <a:solidFill>
                  <a:schemeClr val="tx1"/>
                </a:solidFill>
              </a:rPr>
              <a:t>- :enabled</a:t>
            </a:r>
            <a:br>
              <a:rPr lang="en-US" altLang="ko-KR" sz="1200" dirty="0">
                <a:solidFill>
                  <a:schemeClr val="tx1"/>
                </a:solidFill>
              </a:rPr>
            </a:br>
            <a:r>
              <a:rPr lang="en-US" altLang="ko-KR" sz="1200" dirty="0">
                <a:solidFill>
                  <a:schemeClr val="tx1"/>
                </a:solidFill>
              </a:rPr>
              <a:t>- :disabled</a:t>
            </a:r>
          </a:p>
          <a:p>
            <a:endParaRPr lang="en-US" altLang="ko-KR" sz="1200" dirty="0">
              <a:solidFill>
                <a:schemeClr val="tx1"/>
              </a:solidFill>
            </a:endParaRPr>
          </a:p>
          <a:p>
            <a:r>
              <a:rPr lang="en-US" altLang="ko-KR" sz="1200" b="1" dirty="0">
                <a:solidFill>
                  <a:schemeClr val="tx1"/>
                </a:solidFill>
              </a:rPr>
              <a:t>:enabled</a:t>
            </a:r>
            <a:r>
              <a:rPr lang="ko-KR" altLang="en-US" sz="1200" b="1" dirty="0">
                <a:solidFill>
                  <a:schemeClr val="tx1"/>
                </a:solidFill>
              </a:rPr>
              <a:t>와 </a:t>
            </a:r>
            <a:r>
              <a:rPr lang="en-US" altLang="ko-KR" sz="1200" b="1" dirty="0">
                <a:solidFill>
                  <a:schemeClr val="tx1"/>
                </a:solidFill>
              </a:rPr>
              <a:t>:disabled</a:t>
            </a:r>
          </a:p>
          <a:p>
            <a:r>
              <a:rPr lang="en-US" altLang="ko-KR" sz="1200" dirty="0">
                <a:solidFill>
                  <a:schemeClr val="tx1"/>
                </a:solidFill>
              </a:rPr>
              <a:t>:enabled</a:t>
            </a:r>
            <a:r>
              <a:rPr lang="ko-KR" altLang="en-US" sz="1200" dirty="0">
                <a:solidFill>
                  <a:schemeClr val="tx1"/>
                </a:solidFill>
              </a:rPr>
              <a:t>는 </a:t>
            </a:r>
            <a:r>
              <a:rPr lang="en-US" altLang="ko-KR" sz="1200" dirty="0">
                <a:solidFill>
                  <a:schemeClr val="tx1"/>
                </a:solidFill>
              </a:rPr>
              <a:t>input </a:t>
            </a:r>
            <a:r>
              <a:rPr lang="ko-KR" altLang="en-US" sz="1200" dirty="0">
                <a:solidFill>
                  <a:schemeClr val="tx1"/>
                </a:solidFill>
              </a:rPr>
              <a:t>요소 중에서 사용할 수 있는 </a:t>
            </a:r>
            <a:r>
              <a:rPr lang="en-US" altLang="ko-KR" sz="1200" dirty="0">
                <a:solidFill>
                  <a:schemeClr val="tx1"/>
                </a:solidFill>
              </a:rPr>
              <a:t>input </a:t>
            </a:r>
            <a:r>
              <a:rPr lang="ko-KR" altLang="en-US" sz="1200" dirty="0">
                <a:solidFill>
                  <a:schemeClr val="tx1"/>
                </a:solidFill>
              </a:rPr>
              <a:t>요소를 선택합니다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:disabled</a:t>
            </a:r>
            <a:r>
              <a:rPr lang="ko-KR" altLang="en-US" sz="1200" dirty="0">
                <a:solidFill>
                  <a:schemeClr val="tx1"/>
                </a:solidFill>
              </a:rPr>
              <a:t>는 </a:t>
            </a:r>
            <a:r>
              <a:rPr lang="en-US" altLang="ko-KR" sz="1200" dirty="0">
                <a:solidFill>
                  <a:schemeClr val="tx1"/>
                </a:solidFill>
              </a:rPr>
              <a:t>input </a:t>
            </a:r>
            <a:r>
              <a:rPr lang="ko-KR" altLang="en-US" sz="1200" dirty="0">
                <a:solidFill>
                  <a:schemeClr val="tx1"/>
                </a:solidFill>
              </a:rPr>
              <a:t>요소 중에서 사용할 수 없는 </a:t>
            </a:r>
            <a:r>
              <a:rPr lang="en-US" altLang="ko-KR" sz="1200" dirty="0">
                <a:solidFill>
                  <a:schemeClr val="tx1"/>
                </a:solidFill>
              </a:rPr>
              <a:t>input </a:t>
            </a:r>
            <a:r>
              <a:rPr lang="ko-KR" altLang="en-US" sz="1200" dirty="0">
                <a:solidFill>
                  <a:schemeClr val="tx1"/>
                </a:solidFill>
              </a:rPr>
              <a:t>요소를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186</a:t>
            </a:fld>
            <a:endParaRPr lang="ko-KR" altLang="en-US" dirty="0"/>
          </a:p>
        </p:txBody>
      </p:sp>
    </p:spTree>
    <p:extLst>
      <p:ext uri="{BB962C8B-B14F-4D97-AF65-F5344CB8AC3E}">
        <p14:creationId xmlns:p14="http://schemas.microsoft.com/office/powerpoint/2010/main" val="1178194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div.second{ border: 3px solid #FFD700; }</a:t>
            </a:r>
          </a:p>
          <a:p>
            <a:r>
              <a:rPr lang="en-US" altLang="ko-KR" sz="1100">
                <a:solidFill>
                  <a:schemeClr val="tx1"/>
                </a:solidFill>
              </a:rPr>
              <a:t>		p:first-child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&lt;h1&gt;:first-child</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첫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 class="second"&gt;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첫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:first-child</a:t>
            </a:r>
          </a:p>
          <a:p>
            <a:r>
              <a:rPr lang="en-US" altLang="ko-KR" sz="1200" dirty="0">
                <a:solidFill>
                  <a:schemeClr val="tx1"/>
                </a:solidFill>
              </a:rPr>
              <a:t>:first-child</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맨 앞에 위치하는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187</a:t>
            </a:fld>
            <a:endParaRPr lang="ko-KR" altLang="en-US" dirty="0"/>
          </a:p>
        </p:txBody>
      </p:sp>
    </p:spTree>
    <p:extLst>
      <p:ext uri="{BB962C8B-B14F-4D97-AF65-F5344CB8AC3E}">
        <p14:creationId xmlns:p14="http://schemas.microsoft.com/office/powerpoint/2010/main" val="92412401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div.second{ border: 3px solid #FFD700; }</a:t>
            </a:r>
          </a:p>
          <a:p>
            <a:r>
              <a:rPr lang="en-US" altLang="ko-KR" sz="1100">
                <a:solidFill>
                  <a:schemeClr val="tx1"/>
                </a:solidFill>
              </a:rPr>
              <a:t>		p:last-child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&lt;h1&gt;:last-child</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&lt;div class="second"&gt;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첫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마지막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마지막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:last-child</a:t>
            </a:r>
          </a:p>
          <a:p>
            <a:r>
              <a:rPr lang="en-US" altLang="ko-KR" sz="1200" dirty="0">
                <a:solidFill>
                  <a:schemeClr val="tx1"/>
                </a:solidFill>
              </a:rPr>
              <a:t>:last-child</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맨 마지막에 위치하는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188</a:t>
            </a:fld>
            <a:endParaRPr lang="ko-KR" altLang="en-US" dirty="0"/>
          </a:p>
        </p:txBody>
      </p:sp>
    </p:spTree>
    <p:extLst>
      <p:ext uri="{BB962C8B-B14F-4D97-AF65-F5344CB8AC3E}">
        <p14:creationId xmlns:p14="http://schemas.microsoft.com/office/powerpoint/2010/main" val="68857535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 border: 3px solid #008000; }</a:t>
            </a:r>
          </a:p>
          <a:p>
            <a:r>
              <a:rPr lang="en-US" altLang="ko-KR" sz="1100">
                <a:solidFill>
                  <a:schemeClr val="tx1"/>
                </a:solidFill>
              </a:rPr>
              <a:t>		p:nth-child(2n)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&lt;h1&gt;:nth-child</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첫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두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세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네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다섯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여섯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:nth-child</a:t>
            </a:r>
          </a:p>
          <a:p>
            <a:r>
              <a:rPr lang="en-US" altLang="ko-KR" sz="1200" dirty="0">
                <a:solidFill>
                  <a:schemeClr val="tx1"/>
                </a:solidFill>
              </a:rPr>
              <a:t>:nth-child</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앞에서부터 </a:t>
            </a:r>
            <a:r>
              <a:rPr lang="en-US" altLang="ko-KR" sz="1200" dirty="0">
                <a:solidFill>
                  <a:schemeClr val="tx1"/>
                </a:solidFill>
              </a:rPr>
              <a:t>n</a:t>
            </a:r>
            <a:r>
              <a:rPr lang="ko-KR" altLang="en-US" sz="1200" dirty="0">
                <a:solidFill>
                  <a:schemeClr val="tx1"/>
                </a:solidFill>
              </a:rPr>
              <a:t>번째에 위치하는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189</a:t>
            </a:fld>
            <a:endParaRPr lang="ko-KR" altLang="en-US" dirty="0"/>
          </a:p>
        </p:txBody>
      </p:sp>
    </p:spTree>
    <p:extLst>
      <p:ext uri="{BB962C8B-B14F-4D97-AF65-F5344CB8AC3E}">
        <p14:creationId xmlns:p14="http://schemas.microsoft.com/office/powerpoint/2010/main" val="103758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a:t>심볼 특수 문자</a:t>
            </a:r>
          </a:p>
        </p:txBody>
      </p:sp>
      <p:graphicFrame>
        <p:nvGraphicFramePr>
          <p:cNvPr id="5" name="내용 개체 틀 4">
            <a:extLst>
              <a:ext uri="{FF2B5EF4-FFF2-40B4-BE49-F238E27FC236}">
                <a16:creationId xmlns:a16="http://schemas.microsoft.com/office/drawing/2014/main" id="{FB9B6DA6-209C-4F0B-AF51-121308CEECFE}"/>
              </a:ext>
            </a:extLst>
          </p:cNvPr>
          <p:cNvGraphicFramePr>
            <a:graphicFrameLocks noGrp="1"/>
          </p:cNvGraphicFramePr>
          <p:nvPr>
            <p:ph idx="1"/>
            <p:extLst>
              <p:ext uri="{D42A27DB-BD31-4B8C-83A1-F6EECF244321}">
                <p14:modId xmlns:p14="http://schemas.microsoft.com/office/powerpoint/2010/main" val="2527725685"/>
              </p:ext>
            </p:extLst>
          </p:nvPr>
        </p:nvGraphicFramePr>
        <p:xfrm>
          <a:off x="322793" y="1523794"/>
          <a:ext cx="11572876" cy="4183380"/>
        </p:xfrm>
        <a:graphic>
          <a:graphicData uri="http://schemas.openxmlformats.org/drawingml/2006/table">
            <a:tbl>
              <a:tblPr firstRow="1" bandRow="1">
                <a:tableStyleId>{5940675A-B579-460E-94D1-54222C63F5DA}</a:tableStyleId>
              </a:tblPr>
              <a:tblGrid>
                <a:gridCol w="2893219">
                  <a:extLst>
                    <a:ext uri="{9D8B030D-6E8A-4147-A177-3AD203B41FA5}">
                      <a16:colId xmlns:a16="http://schemas.microsoft.com/office/drawing/2014/main" val="808469054"/>
                    </a:ext>
                  </a:extLst>
                </a:gridCol>
                <a:gridCol w="2893219">
                  <a:extLst>
                    <a:ext uri="{9D8B030D-6E8A-4147-A177-3AD203B41FA5}">
                      <a16:colId xmlns:a16="http://schemas.microsoft.com/office/drawing/2014/main" val="3918037620"/>
                    </a:ext>
                  </a:extLst>
                </a:gridCol>
                <a:gridCol w="2893219">
                  <a:extLst>
                    <a:ext uri="{9D8B030D-6E8A-4147-A177-3AD203B41FA5}">
                      <a16:colId xmlns:a16="http://schemas.microsoft.com/office/drawing/2014/main" val="3403691641"/>
                    </a:ext>
                  </a:extLst>
                </a:gridCol>
                <a:gridCol w="2893219">
                  <a:extLst>
                    <a:ext uri="{9D8B030D-6E8A-4147-A177-3AD203B41FA5}">
                      <a16:colId xmlns:a16="http://schemas.microsoft.com/office/drawing/2014/main" val="1347457029"/>
                    </a:ext>
                  </a:extLst>
                </a:gridCol>
              </a:tblGrid>
              <a:tr h="353801">
                <a:tc>
                  <a:txBody>
                    <a:bodyPr/>
                    <a:lstStyle/>
                    <a:p>
                      <a:pPr algn="ctr"/>
                      <a:r>
                        <a:rPr lang="ko-KR" altLang="en-US" b="1">
                          <a:solidFill>
                            <a:srgbClr val="000000"/>
                          </a:solidFill>
                          <a:effectLst/>
                          <a:latin typeface="notokr"/>
                        </a:rPr>
                        <a:t>심볼 특수문자</a:t>
                      </a:r>
                    </a:p>
                  </a:txBody>
                  <a:tcPr marL="95250" marR="95250" marT="95250" marB="95250" anchor="ctr">
                    <a:solidFill>
                      <a:schemeClr val="accent6">
                        <a:lumMod val="20000"/>
                        <a:lumOff val="80000"/>
                      </a:schemeClr>
                    </a:solidFill>
                  </a:tcPr>
                </a:tc>
                <a:tc>
                  <a:txBody>
                    <a:bodyPr/>
                    <a:lstStyle/>
                    <a:p>
                      <a:pPr algn="ctr"/>
                      <a:r>
                        <a:rPr lang="ko-KR" altLang="en-US" b="1">
                          <a:solidFill>
                            <a:srgbClr val="000000"/>
                          </a:solidFill>
                          <a:effectLst/>
                          <a:latin typeface="notokr"/>
                        </a:rPr>
                        <a:t>엔티티 이름</a:t>
                      </a:r>
                    </a:p>
                  </a:txBody>
                  <a:tcPr marL="95250" marR="95250" marT="95250" marB="95250" anchor="ctr">
                    <a:solidFill>
                      <a:schemeClr val="accent6">
                        <a:lumMod val="20000"/>
                        <a:lumOff val="80000"/>
                      </a:schemeClr>
                    </a:solidFill>
                  </a:tcPr>
                </a:tc>
                <a:tc>
                  <a:txBody>
                    <a:bodyPr/>
                    <a:lstStyle/>
                    <a:p>
                      <a:pPr algn="ctr"/>
                      <a:r>
                        <a:rPr lang="en-US" altLang="ko-KR" b="1">
                          <a:solidFill>
                            <a:srgbClr val="000000"/>
                          </a:solidFill>
                          <a:effectLst/>
                          <a:latin typeface="notokr"/>
                        </a:rPr>
                        <a:t>16</a:t>
                      </a:r>
                      <a:r>
                        <a:rPr lang="ko-KR" altLang="en-US" b="1">
                          <a:solidFill>
                            <a:srgbClr val="000000"/>
                          </a:solidFill>
                          <a:effectLst/>
                          <a:latin typeface="notokr"/>
                        </a:rPr>
                        <a:t>진수 엔티티</a:t>
                      </a:r>
                    </a:p>
                  </a:txBody>
                  <a:tcPr marL="95250" marR="95250" marT="95250" marB="95250" anchor="ctr">
                    <a:solidFill>
                      <a:schemeClr val="accent6">
                        <a:lumMod val="20000"/>
                        <a:lumOff val="80000"/>
                      </a:schemeClr>
                    </a:solidFill>
                  </a:tcPr>
                </a:tc>
                <a:tc>
                  <a:txBody>
                    <a:bodyPr/>
                    <a:lstStyle/>
                    <a:p>
                      <a:pPr algn="ctr"/>
                      <a:r>
                        <a:rPr lang="ko-KR" altLang="en-US" b="1">
                          <a:solidFill>
                            <a:srgbClr val="000000"/>
                          </a:solidFill>
                          <a:effectLst/>
                          <a:latin typeface="notokr"/>
                        </a:rPr>
                        <a:t>설명</a:t>
                      </a:r>
                    </a:p>
                  </a:txBody>
                  <a:tcPr marL="95250" marR="95250" marT="95250" marB="95250" anchor="ctr">
                    <a:solidFill>
                      <a:schemeClr val="accent6">
                        <a:lumMod val="20000"/>
                        <a:lumOff val="80000"/>
                      </a:schemeClr>
                    </a:solidFill>
                  </a:tcPr>
                </a:tc>
                <a:extLst>
                  <a:ext uri="{0D108BD9-81ED-4DB2-BD59-A6C34878D82A}">
                    <a16:rowId xmlns:a16="http://schemas.microsoft.com/office/drawing/2014/main" val="1919384297"/>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&amp;cent;</a:t>
                      </a:r>
                    </a:p>
                  </a:txBody>
                  <a:tcPr marL="95250" marR="95250" marT="95250" marB="95250" anchor="ctr"/>
                </a:tc>
                <a:tc>
                  <a:txBody>
                    <a:bodyPr/>
                    <a:lstStyle/>
                    <a:p>
                      <a:pPr algn="ctr"/>
                      <a:r>
                        <a:rPr lang="en-US" altLang="ko-KR">
                          <a:effectLst/>
                          <a:latin typeface="notokr"/>
                        </a:rPr>
                        <a:t>&amp;#162;</a:t>
                      </a:r>
                    </a:p>
                  </a:txBody>
                  <a:tcPr marL="95250" marR="95250" marT="95250" marB="95250" anchor="ctr"/>
                </a:tc>
                <a:tc>
                  <a:txBody>
                    <a:bodyPr/>
                    <a:lstStyle/>
                    <a:p>
                      <a:pPr algn="ctr"/>
                      <a:r>
                        <a:rPr lang="ko-KR" altLang="en-US">
                          <a:effectLst/>
                          <a:latin typeface="notokr"/>
                        </a:rPr>
                        <a:t>센트</a:t>
                      </a:r>
                    </a:p>
                  </a:txBody>
                  <a:tcPr marL="95250" marR="95250" marT="95250" marB="95250" anchor="ctr"/>
                </a:tc>
                <a:extLst>
                  <a:ext uri="{0D108BD9-81ED-4DB2-BD59-A6C34878D82A}">
                    <a16:rowId xmlns:a16="http://schemas.microsoft.com/office/drawing/2014/main" val="2203116146"/>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&amp;pound;</a:t>
                      </a:r>
                    </a:p>
                  </a:txBody>
                  <a:tcPr marL="95250" marR="95250" marT="95250" marB="95250" anchor="ctr"/>
                </a:tc>
                <a:tc>
                  <a:txBody>
                    <a:bodyPr/>
                    <a:lstStyle/>
                    <a:p>
                      <a:pPr algn="ctr"/>
                      <a:r>
                        <a:rPr lang="en-US" altLang="ko-KR">
                          <a:effectLst/>
                          <a:latin typeface="notokr"/>
                        </a:rPr>
                        <a:t>&amp;#163;</a:t>
                      </a:r>
                    </a:p>
                  </a:txBody>
                  <a:tcPr marL="95250" marR="95250" marT="95250" marB="95250" anchor="ctr"/>
                </a:tc>
                <a:tc>
                  <a:txBody>
                    <a:bodyPr/>
                    <a:lstStyle/>
                    <a:p>
                      <a:pPr algn="ctr"/>
                      <a:r>
                        <a:rPr lang="ko-KR" altLang="en-US">
                          <a:effectLst/>
                          <a:latin typeface="notokr"/>
                        </a:rPr>
                        <a:t>파운드화</a:t>
                      </a:r>
                    </a:p>
                  </a:txBody>
                  <a:tcPr marL="95250" marR="95250" marT="95250" marB="95250" anchor="ctr"/>
                </a:tc>
                <a:extLst>
                  <a:ext uri="{0D108BD9-81ED-4DB2-BD59-A6C34878D82A}">
                    <a16:rowId xmlns:a16="http://schemas.microsoft.com/office/drawing/2014/main" val="828943683"/>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&amp;yen;</a:t>
                      </a:r>
                    </a:p>
                  </a:txBody>
                  <a:tcPr marL="95250" marR="95250" marT="95250" marB="95250" anchor="ctr"/>
                </a:tc>
                <a:tc>
                  <a:txBody>
                    <a:bodyPr/>
                    <a:lstStyle/>
                    <a:p>
                      <a:pPr algn="ctr"/>
                      <a:r>
                        <a:rPr lang="en-US" altLang="ko-KR">
                          <a:effectLst/>
                          <a:latin typeface="notokr"/>
                        </a:rPr>
                        <a:t>&amp;#165;</a:t>
                      </a:r>
                    </a:p>
                  </a:txBody>
                  <a:tcPr marL="95250" marR="95250" marT="95250" marB="95250" anchor="ctr"/>
                </a:tc>
                <a:tc>
                  <a:txBody>
                    <a:bodyPr/>
                    <a:lstStyle/>
                    <a:p>
                      <a:pPr algn="ctr"/>
                      <a:r>
                        <a:rPr lang="ko-KR" altLang="en-US">
                          <a:effectLst/>
                          <a:latin typeface="notokr"/>
                        </a:rPr>
                        <a:t>엔화</a:t>
                      </a:r>
                    </a:p>
                  </a:txBody>
                  <a:tcPr marL="95250" marR="95250" marT="95250" marB="95250" anchor="ctr"/>
                </a:tc>
                <a:extLst>
                  <a:ext uri="{0D108BD9-81ED-4DB2-BD59-A6C34878D82A}">
                    <a16:rowId xmlns:a16="http://schemas.microsoft.com/office/drawing/2014/main" val="2029225647"/>
                  </a:ext>
                </a:extLst>
              </a:tr>
              <a:tr h="353801">
                <a:tc>
                  <a:txBody>
                    <a:bodyPr/>
                    <a:lstStyle/>
                    <a:p>
                      <a:pPr algn="ctr"/>
                      <a:r>
                        <a:rPr lang="ko-KR" altLang="en-US">
                          <a:effectLst/>
                          <a:latin typeface="notokr"/>
                        </a:rPr>
                        <a:t>€</a:t>
                      </a:r>
                    </a:p>
                  </a:txBody>
                  <a:tcPr marL="95250" marR="95250" marT="95250" marB="95250" anchor="ctr"/>
                </a:tc>
                <a:tc>
                  <a:txBody>
                    <a:bodyPr/>
                    <a:lstStyle/>
                    <a:p>
                      <a:pPr algn="ctr"/>
                      <a:r>
                        <a:rPr lang="en-US">
                          <a:effectLst/>
                          <a:latin typeface="notokr"/>
                        </a:rPr>
                        <a:t>&amp;euro;</a:t>
                      </a:r>
                    </a:p>
                  </a:txBody>
                  <a:tcPr marL="95250" marR="95250" marT="95250" marB="95250" anchor="ctr"/>
                </a:tc>
                <a:tc>
                  <a:txBody>
                    <a:bodyPr/>
                    <a:lstStyle/>
                    <a:p>
                      <a:pPr algn="ctr"/>
                      <a:r>
                        <a:rPr lang="en-US" altLang="ko-KR">
                          <a:effectLst/>
                          <a:latin typeface="notokr"/>
                        </a:rPr>
                        <a:t>&amp;#8364;</a:t>
                      </a:r>
                    </a:p>
                  </a:txBody>
                  <a:tcPr marL="95250" marR="95250" marT="95250" marB="95250" anchor="ctr"/>
                </a:tc>
                <a:tc>
                  <a:txBody>
                    <a:bodyPr/>
                    <a:lstStyle/>
                    <a:p>
                      <a:pPr algn="ctr"/>
                      <a:r>
                        <a:rPr lang="ko-KR" altLang="en-US">
                          <a:effectLst/>
                          <a:latin typeface="notokr"/>
                        </a:rPr>
                        <a:t>유로화</a:t>
                      </a:r>
                    </a:p>
                  </a:txBody>
                  <a:tcPr marL="95250" marR="95250" marT="95250" marB="95250" anchor="ctr"/>
                </a:tc>
                <a:extLst>
                  <a:ext uri="{0D108BD9-81ED-4DB2-BD59-A6C34878D82A}">
                    <a16:rowId xmlns:a16="http://schemas.microsoft.com/office/drawing/2014/main" val="3153578531"/>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&amp;copy;</a:t>
                      </a:r>
                    </a:p>
                  </a:txBody>
                  <a:tcPr marL="95250" marR="95250" marT="95250" marB="95250" anchor="ctr"/>
                </a:tc>
                <a:tc>
                  <a:txBody>
                    <a:bodyPr/>
                    <a:lstStyle/>
                    <a:p>
                      <a:pPr algn="ctr"/>
                      <a:r>
                        <a:rPr lang="en-US" altLang="ko-KR">
                          <a:effectLst/>
                          <a:latin typeface="notokr"/>
                        </a:rPr>
                        <a:t>&amp;#169;</a:t>
                      </a:r>
                    </a:p>
                  </a:txBody>
                  <a:tcPr marL="95250" marR="95250" marT="95250" marB="95250" anchor="ctr"/>
                </a:tc>
                <a:tc>
                  <a:txBody>
                    <a:bodyPr/>
                    <a:lstStyle/>
                    <a:p>
                      <a:pPr algn="ctr"/>
                      <a:r>
                        <a:rPr lang="ko-KR" altLang="en-US">
                          <a:effectLst/>
                          <a:latin typeface="notokr"/>
                        </a:rPr>
                        <a:t>저작권</a:t>
                      </a:r>
                    </a:p>
                  </a:txBody>
                  <a:tcPr marL="95250" marR="95250" marT="95250" marB="95250" anchor="ctr"/>
                </a:tc>
                <a:extLst>
                  <a:ext uri="{0D108BD9-81ED-4DB2-BD59-A6C34878D82A}">
                    <a16:rowId xmlns:a16="http://schemas.microsoft.com/office/drawing/2014/main" val="1781981724"/>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&amp;reg;</a:t>
                      </a:r>
                    </a:p>
                  </a:txBody>
                  <a:tcPr marL="95250" marR="95250" marT="95250" marB="95250" anchor="ctr"/>
                </a:tc>
                <a:tc>
                  <a:txBody>
                    <a:bodyPr/>
                    <a:lstStyle/>
                    <a:p>
                      <a:pPr algn="ctr"/>
                      <a:r>
                        <a:rPr lang="en-US" altLang="ko-KR">
                          <a:effectLst/>
                          <a:latin typeface="notokr"/>
                        </a:rPr>
                        <a:t>&amp;#174;</a:t>
                      </a:r>
                    </a:p>
                  </a:txBody>
                  <a:tcPr marL="95250" marR="95250" marT="95250" marB="95250" anchor="ctr"/>
                </a:tc>
                <a:tc>
                  <a:txBody>
                    <a:bodyPr/>
                    <a:lstStyle/>
                    <a:p>
                      <a:pPr algn="ctr"/>
                      <a:r>
                        <a:rPr lang="ko-KR" altLang="en-US">
                          <a:effectLst/>
                          <a:latin typeface="notokr"/>
                        </a:rPr>
                        <a:t>등록상표</a:t>
                      </a:r>
                    </a:p>
                  </a:txBody>
                  <a:tcPr marL="95250" marR="95250" marT="95250" marB="95250" anchor="ctr"/>
                </a:tc>
                <a:extLst>
                  <a:ext uri="{0D108BD9-81ED-4DB2-BD59-A6C34878D82A}">
                    <a16:rowId xmlns:a16="http://schemas.microsoft.com/office/drawing/2014/main" val="318473127"/>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a:effectLst/>
                          <a:latin typeface="notokr"/>
                        </a:rPr>
                        <a:t>&amp;times;</a:t>
                      </a:r>
                    </a:p>
                  </a:txBody>
                  <a:tcPr marL="95250" marR="95250" marT="95250" marB="95250" anchor="ctr"/>
                </a:tc>
                <a:tc>
                  <a:txBody>
                    <a:bodyPr/>
                    <a:lstStyle/>
                    <a:p>
                      <a:pPr algn="ctr"/>
                      <a:r>
                        <a:rPr lang="en-US" altLang="ko-KR">
                          <a:effectLst/>
                          <a:latin typeface="notokr"/>
                        </a:rPr>
                        <a:t>&amp;#215;</a:t>
                      </a:r>
                    </a:p>
                  </a:txBody>
                  <a:tcPr marL="95250" marR="95250" marT="95250" marB="95250" anchor="ctr"/>
                </a:tc>
                <a:tc>
                  <a:txBody>
                    <a:bodyPr/>
                    <a:lstStyle/>
                    <a:p>
                      <a:pPr algn="ctr"/>
                      <a:r>
                        <a:rPr lang="ko-KR" altLang="en-US">
                          <a:effectLst/>
                          <a:latin typeface="notokr"/>
                        </a:rPr>
                        <a:t>곱셈</a:t>
                      </a:r>
                    </a:p>
                  </a:txBody>
                  <a:tcPr marL="95250" marR="95250" marT="95250" marB="95250" anchor="ctr"/>
                </a:tc>
                <a:extLst>
                  <a:ext uri="{0D108BD9-81ED-4DB2-BD59-A6C34878D82A}">
                    <a16:rowId xmlns:a16="http://schemas.microsoft.com/office/drawing/2014/main" val="463803597"/>
                  </a:ext>
                </a:extLst>
              </a:tr>
              <a:tr h="353801">
                <a:tc>
                  <a:txBody>
                    <a:bodyPr/>
                    <a:lstStyle/>
                    <a:p>
                      <a:pPr algn="ctr"/>
                      <a:r>
                        <a:rPr lang="en-US" altLang="ko-KR">
                          <a:effectLst/>
                          <a:latin typeface="notokr"/>
                        </a:rPr>
                        <a:t>÷</a:t>
                      </a:r>
                    </a:p>
                  </a:txBody>
                  <a:tcPr marL="95250" marR="95250" marT="95250" marB="95250" anchor="ctr"/>
                </a:tc>
                <a:tc>
                  <a:txBody>
                    <a:bodyPr/>
                    <a:lstStyle/>
                    <a:p>
                      <a:pPr algn="ctr"/>
                      <a:r>
                        <a:rPr lang="en-US" dirty="0">
                          <a:effectLst/>
                          <a:latin typeface="notokr"/>
                        </a:rPr>
                        <a:t>&amp;divide;</a:t>
                      </a:r>
                    </a:p>
                  </a:txBody>
                  <a:tcPr marL="95250" marR="95250" marT="95250" marB="95250" anchor="ctr"/>
                </a:tc>
                <a:tc>
                  <a:txBody>
                    <a:bodyPr/>
                    <a:lstStyle/>
                    <a:p>
                      <a:pPr algn="ctr"/>
                      <a:r>
                        <a:rPr lang="en-US" altLang="ko-KR">
                          <a:effectLst/>
                          <a:latin typeface="notokr"/>
                        </a:rPr>
                        <a:t>&amp;#247;</a:t>
                      </a:r>
                    </a:p>
                  </a:txBody>
                  <a:tcPr marL="95250" marR="95250" marT="95250" marB="95250" anchor="ctr"/>
                </a:tc>
                <a:tc>
                  <a:txBody>
                    <a:bodyPr/>
                    <a:lstStyle/>
                    <a:p>
                      <a:pPr algn="ctr"/>
                      <a:r>
                        <a:rPr lang="ko-KR" altLang="en-US" dirty="0">
                          <a:effectLst/>
                          <a:latin typeface="notokr"/>
                        </a:rPr>
                        <a:t>나눗셈</a:t>
                      </a:r>
                    </a:p>
                  </a:txBody>
                  <a:tcPr marL="95250" marR="95250" marT="95250" marB="95250" anchor="ctr"/>
                </a:tc>
                <a:extLst>
                  <a:ext uri="{0D108BD9-81ED-4DB2-BD59-A6C34878D82A}">
                    <a16:rowId xmlns:a16="http://schemas.microsoft.com/office/drawing/2014/main" val="3773661004"/>
                  </a:ext>
                </a:extLst>
              </a:tr>
            </a:tbl>
          </a:graphicData>
        </a:graphic>
      </p:graphicFrame>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19</a:t>
            </a:fld>
            <a:endParaRPr lang="ko-KR" altLang="en-US" dirty="0"/>
          </a:p>
        </p:txBody>
      </p:sp>
    </p:spTree>
    <p:extLst>
      <p:ext uri="{BB962C8B-B14F-4D97-AF65-F5344CB8AC3E}">
        <p14:creationId xmlns:p14="http://schemas.microsoft.com/office/powerpoint/2010/main" val="230692007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 border: 3px solid #008000; }</a:t>
            </a:r>
          </a:p>
          <a:p>
            <a:r>
              <a:rPr lang="en-US" altLang="ko-KR" sz="1100">
                <a:solidFill>
                  <a:schemeClr val="tx1"/>
                </a:solidFill>
              </a:rPr>
              <a:t>		p:nth-last-child(3n)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&lt;h1&gt;:nth-last-child</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여섯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다섯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네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세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두번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뒤에서 첫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:nth-last-child</a:t>
            </a:r>
          </a:p>
          <a:p>
            <a:r>
              <a:rPr lang="en-US" altLang="ko-KR" sz="1200" dirty="0">
                <a:solidFill>
                  <a:schemeClr val="tx1"/>
                </a:solidFill>
              </a:rPr>
              <a:t>:nth-last-child</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뒤에서부터 </a:t>
            </a:r>
            <a:r>
              <a:rPr lang="en-US" altLang="ko-KR" sz="1200" dirty="0">
                <a:solidFill>
                  <a:schemeClr val="tx1"/>
                </a:solidFill>
              </a:rPr>
              <a:t>n</a:t>
            </a:r>
            <a:r>
              <a:rPr lang="ko-KR" altLang="en-US" sz="1200" dirty="0">
                <a:solidFill>
                  <a:schemeClr val="tx1"/>
                </a:solidFill>
              </a:rPr>
              <a:t>번째에 위치하는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190</a:t>
            </a:fld>
            <a:endParaRPr lang="ko-KR" altLang="en-US" dirty="0"/>
          </a:p>
        </p:txBody>
      </p:sp>
    </p:spTree>
    <p:extLst>
      <p:ext uri="{BB962C8B-B14F-4D97-AF65-F5344CB8AC3E}">
        <p14:creationId xmlns:p14="http://schemas.microsoft.com/office/powerpoint/2010/main" val="4792153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div.second{ border: 3px solid #FFD700; }</a:t>
            </a:r>
          </a:p>
          <a:p>
            <a:r>
              <a:rPr lang="en-US" altLang="ko-KR" sz="1100">
                <a:solidFill>
                  <a:schemeClr val="tx1"/>
                </a:solidFill>
              </a:rPr>
              <a:t>		p:first-of-type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&lt;h1&gt;:first-of-type</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첫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 class="second"&gt;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첫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:first-of-type</a:t>
            </a:r>
          </a:p>
          <a:p>
            <a:r>
              <a:rPr lang="en-US" altLang="ko-KR" sz="1200" dirty="0">
                <a:solidFill>
                  <a:schemeClr val="tx1"/>
                </a:solidFill>
              </a:rPr>
              <a:t>:first-of-type</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맨 처음으로 등장하는 특정 타입의 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191</a:t>
            </a:fld>
            <a:endParaRPr lang="ko-KR" altLang="en-US" dirty="0"/>
          </a:p>
        </p:txBody>
      </p:sp>
    </p:spTree>
    <p:extLst>
      <p:ext uri="{BB962C8B-B14F-4D97-AF65-F5344CB8AC3E}">
        <p14:creationId xmlns:p14="http://schemas.microsoft.com/office/powerpoint/2010/main" val="258931844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div.second{ border: 3px solid #FFD700; }</a:t>
            </a:r>
          </a:p>
          <a:p>
            <a:r>
              <a:rPr lang="en-US" altLang="ko-KR" sz="1100">
                <a:solidFill>
                  <a:schemeClr val="tx1"/>
                </a:solidFill>
              </a:rPr>
              <a:t>		p:last-of-type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&lt;h1&gt;:last-of-type</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마지막으로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 class="second"&gt;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마지막으로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:last-of-type</a:t>
            </a:r>
          </a:p>
          <a:p>
            <a:r>
              <a:rPr lang="en-US" altLang="ko-KR" sz="1200" dirty="0">
                <a:solidFill>
                  <a:schemeClr val="tx1"/>
                </a:solidFill>
              </a:rPr>
              <a:t>:last-of-type</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맨 마지막으로 등장하는 특정 타입의 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192</a:t>
            </a:fld>
            <a:endParaRPr lang="ko-KR" altLang="en-US" dirty="0"/>
          </a:p>
        </p:txBody>
      </p:sp>
    </p:spTree>
    <p:extLst>
      <p:ext uri="{BB962C8B-B14F-4D97-AF65-F5344CB8AC3E}">
        <p14:creationId xmlns:p14="http://schemas.microsoft.com/office/powerpoint/2010/main" val="37121513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0062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div.second{ border: 3px solid #FFD700; }</a:t>
            </a:r>
          </a:p>
          <a:p>
            <a:r>
              <a:rPr lang="en-US" altLang="ko-KR" sz="1100">
                <a:solidFill>
                  <a:schemeClr val="tx1"/>
                </a:solidFill>
              </a:rPr>
              <a:t>		p:nth-of-type(2n)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&lt;h1&gt;:nth-of-type</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첫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첫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두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두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세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세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네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네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452022" y="1185333"/>
            <a:ext cx="343517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:nth-of-type</a:t>
            </a:r>
          </a:p>
          <a:p>
            <a:r>
              <a:rPr lang="en-US" altLang="ko-KR" sz="1200" dirty="0">
                <a:solidFill>
                  <a:schemeClr val="tx1"/>
                </a:solidFill>
              </a:rPr>
              <a:t>:nth-of-type</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a:t>
            </a:r>
            <a:r>
              <a:rPr lang="en-US" altLang="ko-KR" sz="1200" dirty="0">
                <a:solidFill>
                  <a:schemeClr val="tx1"/>
                </a:solidFill>
              </a:rPr>
              <a:t>n</a:t>
            </a:r>
            <a:r>
              <a:rPr lang="ko-KR" altLang="en-US" sz="1200" dirty="0">
                <a:solidFill>
                  <a:schemeClr val="tx1"/>
                </a:solidFill>
              </a:rPr>
              <a:t>번째로 등장하는 특정 타입의 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193</a:t>
            </a:fld>
            <a:endParaRPr lang="ko-KR" altLang="en-US" dirty="0"/>
          </a:p>
        </p:txBody>
      </p:sp>
    </p:spTree>
    <p:extLst>
      <p:ext uri="{BB962C8B-B14F-4D97-AF65-F5344CB8AC3E}">
        <p14:creationId xmlns:p14="http://schemas.microsoft.com/office/powerpoint/2010/main" val="14057654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39344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div.first{ border: 3px solid #008000; }</a:t>
            </a:r>
          </a:p>
          <a:p>
            <a:r>
              <a:rPr lang="en-US" altLang="ko-KR" sz="1100">
                <a:solidFill>
                  <a:schemeClr val="tx1"/>
                </a:solidFill>
              </a:rPr>
              <a:t>		p:nth-last-of-type(2n+1) {</a:t>
            </a:r>
          </a:p>
          <a:p>
            <a:r>
              <a:rPr lang="en-US" altLang="ko-KR" sz="1100">
                <a:solidFill>
                  <a:schemeClr val="tx1"/>
                </a:solidFill>
              </a:rPr>
              <a:t>			color: red;</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&lt;h1&gt;:nth-last-of-type</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&lt;div class="first"&gt;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네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네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세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세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두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두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r>
              <a:rPr lang="ko-KR" altLang="en-US" sz="1100">
                <a:solidFill>
                  <a:schemeClr val="tx1"/>
                </a:solidFill>
              </a:rPr>
              <a:t>이 </a:t>
            </a:r>
            <a:r>
              <a:rPr lang="en-US" altLang="ko-KR" sz="1100">
                <a:solidFill>
                  <a:schemeClr val="tx1"/>
                </a:solidFill>
              </a:rPr>
              <a:t>div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첫 번째로 등장하는 </a:t>
            </a:r>
            <a:r>
              <a:rPr lang="en-US" altLang="ko-KR" sz="1100">
                <a:solidFill>
                  <a:schemeClr val="tx1"/>
                </a:solidFill>
              </a:rPr>
              <a:t>div </a:t>
            </a:r>
            <a:r>
              <a:rPr lang="ko-KR" altLang="en-US" sz="1100">
                <a:solidFill>
                  <a:schemeClr val="tx1"/>
                </a:solidFill>
              </a:rPr>
              <a:t>태그입니다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a:t>
            </a:r>
            <a:r>
              <a:rPr lang="en-US" altLang="ko-KR" sz="1100">
                <a:solidFill>
                  <a:schemeClr val="tx1"/>
                </a:solidFill>
              </a:rPr>
              <a:t>child </a:t>
            </a:r>
            <a:r>
              <a:rPr lang="ko-KR" altLang="en-US" sz="1100">
                <a:solidFill>
                  <a:schemeClr val="tx1"/>
                </a:solidFill>
              </a:rPr>
              <a:t>요소 중에서 뒤에서 첫 번째로 등장하는 </a:t>
            </a:r>
            <a:r>
              <a:rPr lang="en-US" altLang="ko-KR" sz="1100">
                <a:solidFill>
                  <a:schemeClr val="tx1"/>
                </a:solidFill>
              </a:rPr>
              <a:t>p </a:t>
            </a:r>
            <a:r>
              <a:rPr lang="ko-KR" altLang="en-US" sz="1100">
                <a:solidFill>
                  <a:schemeClr val="tx1"/>
                </a:solidFill>
              </a:rPr>
              <a:t>태그입니다</a:t>
            </a:r>
            <a:r>
              <a:rPr lang="en-US" altLang="ko-KR" sz="1100">
                <a:solidFill>
                  <a:schemeClr val="tx1"/>
                </a:solidFill>
              </a:rPr>
              <a:t>!&lt;/p&gt;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847438" y="1185333"/>
            <a:ext cx="303976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:nth-last-of-type</a:t>
            </a:r>
          </a:p>
          <a:p>
            <a:r>
              <a:rPr lang="en-US" altLang="ko-KR" sz="1200" dirty="0">
                <a:solidFill>
                  <a:schemeClr val="tx1"/>
                </a:solidFill>
              </a:rPr>
              <a:t>:nth-last-of-type</a:t>
            </a:r>
            <a:r>
              <a:rPr lang="ko-KR" altLang="en-US" sz="1200" dirty="0">
                <a:solidFill>
                  <a:schemeClr val="tx1"/>
                </a:solidFill>
              </a:rPr>
              <a:t>는 모든 자식</a:t>
            </a:r>
            <a:r>
              <a:rPr lang="en-US" altLang="ko-KR" sz="1200" dirty="0">
                <a:solidFill>
                  <a:schemeClr val="tx1"/>
                </a:solidFill>
              </a:rPr>
              <a:t>(child) </a:t>
            </a:r>
            <a:r>
              <a:rPr lang="ko-KR" altLang="en-US" sz="1200" dirty="0">
                <a:solidFill>
                  <a:schemeClr val="tx1"/>
                </a:solidFill>
              </a:rPr>
              <a:t>요소 중에서 뒤에서부터 </a:t>
            </a:r>
            <a:r>
              <a:rPr lang="en-US" altLang="ko-KR" sz="1200" dirty="0">
                <a:solidFill>
                  <a:schemeClr val="tx1"/>
                </a:solidFill>
              </a:rPr>
              <a:t>n</a:t>
            </a:r>
            <a:r>
              <a:rPr lang="ko-KR" altLang="en-US" sz="1200" dirty="0">
                <a:solidFill>
                  <a:schemeClr val="tx1"/>
                </a:solidFill>
              </a:rPr>
              <a:t>번째로 등장하는 특정 타입의 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194</a:t>
            </a:fld>
            <a:endParaRPr lang="ko-KR" altLang="en-US" dirty="0"/>
          </a:p>
        </p:txBody>
      </p:sp>
    </p:spTree>
    <p:extLst>
      <p:ext uri="{BB962C8B-B14F-4D97-AF65-F5344CB8AC3E}">
        <p14:creationId xmlns:p14="http://schemas.microsoft.com/office/powerpoint/2010/main" val="126273382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Structural Selectors&lt;/title&gt;</a:t>
            </a:r>
          </a:p>
          <a:p>
            <a:r>
              <a:rPr lang="en-US" altLang="ko-KR" sz="1100" dirty="0">
                <a:solidFill>
                  <a:schemeClr val="tx1"/>
                </a:solidFill>
              </a:rPr>
              <a:t>	&lt;style&gt;</a:t>
            </a:r>
          </a:p>
          <a:p>
            <a:r>
              <a:rPr lang="en-US" altLang="ko-KR" sz="1100" dirty="0">
                <a:solidFill>
                  <a:schemeClr val="tx1"/>
                </a:solidFill>
              </a:rPr>
              <a:t>		div{ border: 3px solid #008000; }</a:t>
            </a:r>
          </a:p>
          <a:p>
            <a:r>
              <a:rPr lang="en-US" altLang="ko-KR" sz="1100" dirty="0">
                <a:solidFill>
                  <a:schemeClr val="tx1"/>
                </a:solidFill>
              </a:rPr>
              <a:t>		p:only-child {</a:t>
            </a:r>
          </a:p>
          <a:p>
            <a:r>
              <a:rPr lang="en-US" altLang="ko-KR" sz="1100" dirty="0">
                <a:solidFill>
                  <a:schemeClr val="tx1"/>
                </a:solidFill>
              </a:rPr>
              <a:t>			color: red;</a:t>
            </a:r>
          </a:p>
          <a:p>
            <a:r>
              <a:rPr lang="en-US" altLang="ko-KR" sz="1100" dirty="0">
                <a:solidFill>
                  <a:schemeClr val="tx1"/>
                </a:solidFill>
              </a:rPr>
              <a:t>			font-weight: bold;</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r>
              <a:rPr lang="en-US" altLang="ko-KR" sz="1100" dirty="0">
                <a:solidFill>
                  <a:schemeClr val="tx1"/>
                </a:solidFill>
              </a:rPr>
              <a:t>	&lt;h1&gt;:only-child</a:t>
            </a:r>
            <a:r>
              <a:rPr lang="ko-KR" altLang="en-US" sz="1100" dirty="0">
                <a:solidFill>
                  <a:schemeClr val="tx1"/>
                </a:solidFill>
              </a:rPr>
              <a:t>를 이용한 선택</a:t>
            </a:r>
            <a:r>
              <a:rPr lang="en-US" altLang="ko-KR" sz="1100" dirty="0">
                <a:solidFill>
                  <a:schemeClr val="tx1"/>
                </a:solidFill>
              </a:rPr>
              <a:t>&lt;/h1&gt;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유일한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첫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두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첫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두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세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유일한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:only-child</a:t>
            </a:r>
          </a:p>
          <a:p>
            <a:r>
              <a:rPr lang="en-US" altLang="ko-KR" sz="1200" dirty="0">
                <a:solidFill>
                  <a:schemeClr val="tx1"/>
                </a:solidFill>
              </a:rPr>
              <a:t>:only-child</a:t>
            </a:r>
            <a:r>
              <a:rPr lang="ko-KR" altLang="en-US" sz="1200" dirty="0">
                <a:solidFill>
                  <a:schemeClr val="tx1"/>
                </a:solidFill>
              </a:rPr>
              <a:t>는 자식</a:t>
            </a:r>
            <a:r>
              <a:rPr lang="en-US" altLang="ko-KR" sz="1200" dirty="0">
                <a:solidFill>
                  <a:schemeClr val="tx1"/>
                </a:solidFill>
              </a:rPr>
              <a:t>(child) </a:t>
            </a:r>
            <a:r>
              <a:rPr lang="ko-KR" altLang="en-US" sz="1200" dirty="0">
                <a:solidFill>
                  <a:schemeClr val="tx1"/>
                </a:solidFill>
              </a:rPr>
              <a:t>요소를 단 하나만 가지는 요소의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195</a:t>
            </a:fld>
            <a:endParaRPr lang="ko-KR" altLang="en-US" dirty="0"/>
          </a:p>
        </p:txBody>
      </p:sp>
    </p:spTree>
    <p:extLst>
      <p:ext uri="{BB962C8B-B14F-4D97-AF65-F5344CB8AC3E}">
        <p14:creationId xmlns:p14="http://schemas.microsoft.com/office/powerpoint/2010/main" val="122215843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Structural Selectors&lt;/title&gt;</a:t>
            </a:r>
          </a:p>
          <a:p>
            <a:r>
              <a:rPr lang="en-US" altLang="ko-KR" sz="1100" dirty="0">
                <a:solidFill>
                  <a:schemeClr val="tx1"/>
                </a:solidFill>
              </a:rPr>
              <a:t>	&lt;style&gt;</a:t>
            </a:r>
          </a:p>
          <a:p>
            <a:r>
              <a:rPr lang="en-US" altLang="ko-KR" sz="1100" dirty="0">
                <a:solidFill>
                  <a:schemeClr val="tx1"/>
                </a:solidFill>
              </a:rPr>
              <a:t>		div{ border: 3px solid #008000; }</a:t>
            </a:r>
          </a:p>
          <a:p>
            <a:r>
              <a:rPr lang="en-US" altLang="ko-KR" sz="1100" dirty="0">
                <a:solidFill>
                  <a:schemeClr val="tx1"/>
                </a:solidFill>
              </a:rPr>
              <a:t>		p:only-of-type {</a:t>
            </a:r>
          </a:p>
          <a:p>
            <a:r>
              <a:rPr lang="en-US" altLang="ko-KR" sz="1100" dirty="0">
                <a:solidFill>
                  <a:schemeClr val="tx1"/>
                </a:solidFill>
              </a:rPr>
              <a:t>			color: red;</a:t>
            </a:r>
          </a:p>
          <a:p>
            <a:r>
              <a:rPr lang="en-US" altLang="ko-KR" sz="1100" dirty="0">
                <a:solidFill>
                  <a:schemeClr val="tx1"/>
                </a:solidFill>
              </a:rPr>
              <a:t>			font-weight: bold;</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r>
              <a:rPr lang="en-US" altLang="ko-KR" sz="1100" dirty="0">
                <a:solidFill>
                  <a:schemeClr val="tx1"/>
                </a:solidFill>
              </a:rPr>
              <a:t>	&lt;h1&gt;:only-of-type</a:t>
            </a:r>
            <a:r>
              <a:rPr lang="ko-KR" altLang="en-US" sz="1100" dirty="0">
                <a:solidFill>
                  <a:schemeClr val="tx1"/>
                </a:solidFill>
              </a:rPr>
              <a:t>을 이용한 선택</a:t>
            </a:r>
            <a:r>
              <a:rPr lang="en-US" altLang="ko-KR" sz="1100" dirty="0">
                <a:solidFill>
                  <a:schemeClr val="tx1"/>
                </a:solidFill>
              </a:rPr>
              <a:t>&lt;/h1&gt;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유일한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첫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두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첫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두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&lt;p&gt;</a:t>
            </a:r>
            <a:r>
              <a:rPr lang="ko-KR" altLang="en-US" sz="1100" dirty="0">
                <a:solidFill>
                  <a:schemeClr val="tx1"/>
                </a:solidFill>
              </a:rPr>
              <a:t>이 </a:t>
            </a:r>
            <a:r>
              <a:rPr lang="en-US" altLang="ko-KR" sz="1100" dirty="0">
                <a:solidFill>
                  <a:schemeClr val="tx1"/>
                </a:solidFill>
              </a:rPr>
              <a:t>p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세 번째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	&lt;div&gt;</a:t>
            </a:r>
          </a:p>
          <a:p>
            <a:r>
              <a:rPr lang="en-US" altLang="ko-KR" sz="1100" dirty="0">
                <a:solidFill>
                  <a:schemeClr val="tx1"/>
                </a:solidFill>
              </a:rPr>
              <a:t>		&lt;span&gt;</a:t>
            </a:r>
            <a:r>
              <a:rPr lang="ko-KR" altLang="en-US" sz="1100" dirty="0">
                <a:solidFill>
                  <a:schemeClr val="tx1"/>
                </a:solidFill>
              </a:rPr>
              <a:t>이 </a:t>
            </a:r>
            <a:r>
              <a:rPr lang="en-US" altLang="ko-KR" sz="1100" dirty="0">
                <a:solidFill>
                  <a:schemeClr val="tx1"/>
                </a:solidFill>
              </a:rPr>
              <a:t>span </a:t>
            </a:r>
            <a:r>
              <a:rPr lang="ko-KR" altLang="en-US" sz="1100" dirty="0">
                <a:solidFill>
                  <a:schemeClr val="tx1"/>
                </a:solidFill>
              </a:rPr>
              <a:t>태그는 </a:t>
            </a:r>
            <a:r>
              <a:rPr lang="en-US" altLang="ko-KR" sz="1100" dirty="0">
                <a:solidFill>
                  <a:schemeClr val="tx1"/>
                </a:solidFill>
              </a:rPr>
              <a:t>div </a:t>
            </a:r>
            <a:r>
              <a:rPr lang="ko-KR" altLang="en-US" sz="1100" dirty="0">
                <a:solidFill>
                  <a:schemeClr val="tx1"/>
                </a:solidFill>
              </a:rPr>
              <a:t>태그의 유일한 </a:t>
            </a:r>
            <a:r>
              <a:rPr lang="en-US" altLang="ko-KR" sz="1100" dirty="0">
                <a:solidFill>
                  <a:schemeClr val="tx1"/>
                </a:solidFill>
              </a:rPr>
              <a:t>child </a:t>
            </a:r>
            <a:r>
              <a:rPr lang="ko-KR" altLang="en-US" sz="1100" dirty="0">
                <a:solidFill>
                  <a:schemeClr val="tx1"/>
                </a:solidFill>
              </a:rPr>
              <a:t>입니다</a:t>
            </a:r>
            <a:r>
              <a:rPr lang="en-US" altLang="ko-KR" sz="1100" dirty="0">
                <a:solidFill>
                  <a:schemeClr val="tx1"/>
                </a:solidFill>
              </a:rPr>
              <a:t>!&lt;/span&gt;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:only-of-type</a:t>
            </a:r>
          </a:p>
          <a:p>
            <a:r>
              <a:rPr lang="en-US" altLang="ko-KR" sz="1200" dirty="0">
                <a:solidFill>
                  <a:schemeClr val="tx1"/>
                </a:solidFill>
              </a:rPr>
              <a:t>:only-of-type</a:t>
            </a:r>
            <a:r>
              <a:rPr lang="ko-KR" altLang="en-US" sz="1200" dirty="0">
                <a:solidFill>
                  <a:schemeClr val="tx1"/>
                </a:solidFill>
              </a:rPr>
              <a:t>는 자식</a:t>
            </a:r>
            <a:r>
              <a:rPr lang="en-US" altLang="ko-KR" sz="1200" dirty="0">
                <a:solidFill>
                  <a:schemeClr val="tx1"/>
                </a:solidFill>
              </a:rPr>
              <a:t>(child)  </a:t>
            </a:r>
            <a:r>
              <a:rPr lang="ko-KR" altLang="en-US" sz="1200" dirty="0">
                <a:solidFill>
                  <a:schemeClr val="tx1"/>
                </a:solidFill>
              </a:rPr>
              <a:t>요소로 특정 타입의 요소 단 하나만을 가지는 요소의 자식</a:t>
            </a:r>
            <a:r>
              <a:rPr lang="en-US" altLang="ko-KR" sz="1200" dirty="0">
                <a:solidFill>
                  <a:schemeClr val="tx1"/>
                </a:solidFill>
              </a:rPr>
              <a:t>(child) </a:t>
            </a:r>
            <a:r>
              <a:rPr lang="ko-KR" altLang="en-US" sz="1200" dirty="0">
                <a:solidFill>
                  <a:schemeClr val="tx1"/>
                </a:solidFill>
              </a:rPr>
              <a:t>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196</a:t>
            </a:fld>
            <a:endParaRPr lang="ko-KR" altLang="en-US" dirty="0"/>
          </a:p>
        </p:txBody>
      </p:sp>
    </p:spTree>
    <p:extLst>
      <p:ext uri="{BB962C8B-B14F-4D97-AF65-F5344CB8AC3E}">
        <p14:creationId xmlns:p14="http://schemas.microsoft.com/office/powerpoint/2010/main" val="313758459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Structural Selectors&lt;/title&gt;</a:t>
            </a:r>
          </a:p>
          <a:p>
            <a:r>
              <a:rPr lang="en-US" altLang="ko-KR" sz="1100">
                <a:solidFill>
                  <a:schemeClr val="tx1"/>
                </a:solidFill>
              </a:rPr>
              <a:t>	&lt;style&gt;</a:t>
            </a:r>
          </a:p>
          <a:p>
            <a:r>
              <a:rPr lang="en-US" altLang="ko-KR" sz="1100">
                <a:solidFill>
                  <a:schemeClr val="tx1"/>
                </a:solidFill>
              </a:rPr>
              <a:t>		div{ border: 3px solid #008000; }</a:t>
            </a:r>
          </a:p>
          <a:p>
            <a:r>
              <a:rPr lang="en-US" altLang="ko-KR" sz="1100">
                <a:solidFill>
                  <a:schemeClr val="tx1"/>
                </a:solidFill>
              </a:rPr>
              <a:t>		p:empty { </a:t>
            </a:r>
          </a:p>
          <a:p>
            <a:r>
              <a:rPr lang="en-US" altLang="ko-KR" sz="1100">
                <a:solidFill>
                  <a:schemeClr val="tx1"/>
                </a:solidFill>
              </a:rPr>
              <a:t>			width: 300px;</a:t>
            </a:r>
          </a:p>
          <a:p>
            <a:r>
              <a:rPr lang="en-US" altLang="ko-KR" sz="1100">
                <a:solidFill>
                  <a:schemeClr val="tx1"/>
                </a:solidFill>
              </a:rPr>
              <a:t>			height: 20px;</a:t>
            </a:r>
          </a:p>
          <a:p>
            <a:r>
              <a:rPr lang="en-US" altLang="ko-KR" sz="1100">
                <a:solidFill>
                  <a:schemeClr val="tx1"/>
                </a:solidFill>
              </a:rPr>
              <a:t>			background: red; </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&lt;h1&gt;:empty</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&lt;div&gt;</a:t>
            </a:r>
          </a:p>
          <a:p>
            <a:r>
              <a:rPr lang="en-US" altLang="ko-KR" sz="1100">
                <a:solidFill>
                  <a:schemeClr val="tx1"/>
                </a:solidFill>
              </a:rPr>
              <a:t>		&lt;p&gt;&lt;/p&gt;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두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세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이 </a:t>
            </a:r>
            <a:r>
              <a:rPr lang="en-US" altLang="ko-KR" sz="1100">
                <a:solidFill>
                  <a:schemeClr val="tx1"/>
                </a:solidFill>
              </a:rPr>
              <a:t>p </a:t>
            </a:r>
            <a:r>
              <a:rPr lang="ko-KR" altLang="en-US" sz="1100">
                <a:solidFill>
                  <a:schemeClr val="tx1"/>
                </a:solidFill>
              </a:rPr>
              <a:t>태그는 </a:t>
            </a:r>
            <a:r>
              <a:rPr lang="en-US" altLang="ko-KR" sz="1100">
                <a:solidFill>
                  <a:schemeClr val="tx1"/>
                </a:solidFill>
              </a:rPr>
              <a:t>div </a:t>
            </a:r>
            <a:r>
              <a:rPr lang="ko-KR" altLang="en-US" sz="1100">
                <a:solidFill>
                  <a:schemeClr val="tx1"/>
                </a:solidFill>
              </a:rPr>
              <a:t>태그의 네 번째 </a:t>
            </a:r>
            <a:r>
              <a:rPr lang="en-US" altLang="ko-KR" sz="1100">
                <a:solidFill>
                  <a:schemeClr val="tx1"/>
                </a:solidFill>
              </a:rPr>
              <a:t>child </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&lt;p&gt;&lt;/p&gt;</a:t>
            </a:r>
          </a:p>
          <a:p>
            <a:r>
              <a:rPr lang="en-US" altLang="ko-KR" sz="1100">
                <a:solidFill>
                  <a:schemeClr val="tx1"/>
                </a:solidFill>
              </a:rPr>
              <a:t>	&lt;/div&gt;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:empty</a:t>
            </a:r>
          </a:p>
          <a:p>
            <a:r>
              <a:rPr lang="en-US" altLang="ko-KR" sz="1200" dirty="0">
                <a:solidFill>
                  <a:schemeClr val="tx1"/>
                </a:solidFill>
              </a:rPr>
              <a:t>:empty</a:t>
            </a:r>
            <a:r>
              <a:rPr lang="ko-KR" altLang="en-US" sz="1200" dirty="0">
                <a:solidFill>
                  <a:schemeClr val="tx1"/>
                </a:solidFill>
              </a:rPr>
              <a:t>는 자식</a:t>
            </a:r>
            <a:r>
              <a:rPr lang="en-US" altLang="ko-KR" sz="1200" dirty="0">
                <a:solidFill>
                  <a:schemeClr val="tx1"/>
                </a:solidFill>
              </a:rPr>
              <a:t>(child) </a:t>
            </a:r>
            <a:r>
              <a:rPr lang="ko-KR" altLang="en-US" sz="1200" dirty="0">
                <a:solidFill>
                  <a:schemeClr val="tx1"/>
                </a:solidFill>
              </a:rPr>
              <a:t>요소를 전혀 가지고 있지 않은 요소를 모두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197</a:t>
            </a:fld>
            <a:endParaRPr lang="ko-KR" altLang="en-US" dirty="0"/>
          </a:p>
        </p:txBody>
      </p:sp>
    </p:spTree>
    <p:extLst>
      <p:ext uri="{BB962C8B-B14F-4D97-AF65-F5344CB8AC3E}">
        <p14:creationId xmlns:p14="http://schemas.microsoft.com/office/powerpoint/2010/main" val="25677037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구조 의사 클래스</a:t>
            </a:r>
            <a:r>
              <a:rPr lang="en-US" altLang="ko-KR" sz="3200" dirty="0"/>
              <a:t>(structural pseudo-class)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4362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Structural Selectors&lt;/title&gt;</a:t>
            </a:r>
          </a:p>
          <a:p>
            <a:r>
              <a:rPr lang="en-US" altLang="ko-KR" sz="1100" dirty="0">
                <a:solidFill>
                  <a:schemeClr val="tx1"/>
                </a:solidFill>
              </a:rPr>
              <a:t>	&lt;style&gt;</a:t>
            </a:r>
          </a:p>
          <a:p>
            <a:r>
              <a:rPr lang="en-US" altLang="ko-KR" sz="1100" dirty="0">
                <a:solidFill>
                  <a:schemeClr val="tx1"/>
                </a:solidFill>
              </a:rPr>
              <a:t>		:root { background: red;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&lt;h1&gt;:root</a:t>
            </a:r>
            <a:r>
              <a:rPr lang="ko-KR" altLang="en-US" sz="1100" dirty="0">
                <a:solidFill>
                  <a:schemeClr val="tx1"/>
                </a:solidFill>
              </a:rPr>
              <a:t>를 이용한 선택</a:t>
            </a:r>
            <a:r>
              <a:rPr lang="en-US" altLang="ko-KR" sz="1100" dirty="0">
                <a:solidFill>
                  <a:schemeClr val="tx1"/>
                </a:solidFill>
              </a:rPr>
              <a:t>&lt;/h1&gt;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899563" y="1185333"/>
            <a:ext cx="49876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구조 의사 클래스</a:t>
            </a:r>
            <a:r>
              <a:rPr lang="en-US" altLang="ko-KR" sz="1200" b="1" dirty="0">
                <a:solidFill>
                  <a:schemeClr val="tx1"/>
                </a:solidFill>
              </a:rPr>
              <a:t>(structural pseudo-class)</a:t>
            </a:r>
          </a:p>
          <a:p>
            <a:r>
              <a:rPr lang="ko-KR" altLang="en-US" sz="1200" dirty="0">
                <a:solidFill>
                  <a:schemeClr val="tx1"/>
                </a:solidFill>
              </a:rPr>
              <a:t>구조 의사 클래스를 사용하면 </a:t>
            </a:r>
            <a:r>
              <a:rPr lang="en-US" altLang="ko-KR" sz="1200" dirty="0">
                <a:solidFill>
                  <a:schemeClr val="tx1"/>
                </a:solidFill>
              </a:rPr>
              <a:t>HTML </a:t>
            </a:r>
            <a:r>
              <a:rPr lang="ko-KR" altLang="en-US" sz="1200" dirty="0">
                <a:solidFill>
                  <a:schemeClr val="tx1"/>
                </a:solidFill>
              </a:rPr>
              <a:t>요소의 계층 구조에서 특정 위치에 있는 요소를 선택할 수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에서 사용할 수 있는 구조 의사 클래스는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:first-child</a:t>
            </a:r>
            <a:br>
              <a:rPr lang="en-US" altLang="ko-KR" sz="1200" dirty="0">
                <a:solidFill>
                  <a:schemeClr val="tx1"/>
                </a:solidFill>
              </a:rPr>
            </a:br>
            <a:r>
              <a:rPr lang="en-US" altLang="ko-KR" sz="1200" dirty="0">
                <a:solidFill>
                  <a:schemeClr val="tx1"/>
                </a:solidFill>
              </a:rPr>
              <a:t>- :last-child</a:t>
            </a:r>
            <a:br>
              <a:rPr lang="en-US" altLang="ko-KR" sz="1200" dirty="0">
                <a:solidFill>
                  <a:schemeClr val="tx1"/>
                </a:solidFill>
              </a:rPr>
            </a:br>
            <a:r>
              <a:rPr lang="en-US" altLang="ko-KR" sz="1200" dirty="0">
                <a:solidFill>
                  <a:schemeClr val="tx1"/>
                </a:solidFill>
              </a:rPr>
              <a:t>- :nth-child</a:t>
            </a:r>
            <a:br>
              <a:rPr lang="en-US" altLang="ko-KR" sz="1200" dirty="0">
                <a:solidFill>
                  <a:schemeClr val="tx1"/>
                </a:solidFill>
              </a:rPr>
            </a:br>
            <a:r>
              <a:rPr lang="en-US" altLang="ko-KR" sz="1200" dirty="0">
                <a:solidFill>
                  <a:schemeClr val="tx1"/>
                </a:solidFill>
              </a:rPr>
              <a:t>- :nth-last-child</a:t>
            </a:r>
          </a:p>
          <a:p>
            <a:r>
              <a:rPr lang="en-US" altLang="ko-KR" sz="1200" dirty="0">
                <a:solidFill>
                  <a:schemeClr val="tx1"/>
                </a:solidFill>
              </a:rPr>
              <a:t>- :first-of-type</a:t>
            </a:r>
            <a:br>
              <a:rPr lang="en-US" altLang="ko-KR" sz="1200" dirty="0">
                <a:solidFill>
                  <a:schemeClr val="tx1"/>
                </a:solidFill>
              </a:rPr>
            </a:br>
            <a:r>
              <a:rPr lang="en-US" altLang="ko-KR" sz="1200" dirty="0">
                <a:solidFill>
                  <a:schemeClr val="tx1"/>
                </a:solidFill>
              </a:rPr>
              <a:t>- :last-of-type</a:t>
            </a:r>
            <a:br>
              <a:rPr lang="en-US" altLang="ko-KR" sz="1200" dirty="0">
                <a:solidFill>
                  <a:schemeClr val="tx1"/>
                </a:solidFill>
              </a:rPr>
            </a:br>
            <a:r>
              <a:rPr lang="en-US" altLang="ko-KR" sz="1200" dirty="0">
                <a:solidFill>
                  <a:schemeClr val="tx1"/>
                </a:solidFill>
              </a:rPr>
              <a:t>- :nth-of-type</a:t>
            </a:r>
            <a:br>
              <a:rPr lang="en-US" altLang="ko-KR" sz="1200" dirty="0">
                <a:solidFill>
                  <a:schemeClr val="tx1"/>
                </a:solidFill>
              </a:rPr>
            </a:br>
            <a:r>
              <a:rPr lang="en-US" altLang="ko-KR" sz="1200" dirty="0">
                <a:solidFill>
                  <a:schemeClr val="tx1"/>
                </a:solidFill>
              </a:rPr>
              <a:t>- :nth-last-of-type</a:t>
            </a:r>
          </a:p>
          <a:p>
            <a:endParaRPr lang="en-US" altLang="ko-KR" sz="1200" dirty="0">
              <a:solidFill>
                <a:schemeClr val="tx1"/>
              </a:solidFill>
            </a:endParaRPr>
          </a:p>
          <a:p>
            <a:r>
              <a:rPr lang="en-US" altLang="ko-KR" sz="1200" b="1" dirty="0">
                <a:solidFill>
                  <a:schemeClr val="tx1"/>
                </a:solidFill>
              </a:rPr>
              <a:t>:root</a:t>
            </a:r>
          </a:p>
          <a:p>
            <a:r>
              <a:rPr lang="en-US" altLang="ko-KR" sz="1200" dirty="0">
                <a:solidFill>
                  <a:schemeClr val="tx1"/>
                </a:solidFill>
              </a:rPr>
              <a:t>:root</a:t>
            </a:r>
            <a:r>
              <a:rPr lang="ko-KR" altLang="en-US" sz="1200" dirty="0">
                <a:solidFill>
                  <a:schemeClr val="tx1"/>
                </a:solidFill>
              </a:rPr>
              <a:t>는 해당 문서의 </a:t>
            </a:r>
            <a:r>
              <a:rPr lang="en-US" altLang="ko-KR" sz="1200" dirty="0">
                <a:solidFill>
                  <a:schemeClr val="tx1"/>
                </a:solidFill>
              </a:rPr>
              <a:t>root </a:t>
            </a:r>
            <a:r>
              <a:rPr lang="ko-KR" altLang="en-US" sz="1200" dirty="0">
                <a:solidFill>
                  <a:schemeClr val="tx1"/>
                </a:solidFill>
              </a:rPr>
              <a:t>요소를 선택합니다</a:t>
            </a:r>
            <a:r>
              <a:rPr lang="en-US" altLang="ko-KR" sz="1200" dirty="0">
                <a:solidFill>
                  <a:schemeClr val="tx1"/>
                </a:solidFill>
              </a:rPr>
              <a:t>.</a:t>
            </a:r>
            <a:r>
              <a:rPr lang="ko-KR" altLang="en-US" dirty="0"/>
              <a:t> </a:t>
            </a:r>
            <a:endParaRPr lang="en-US" altLang="ko-KR" dirty="0"/>
          </a:p>
          <a:p>
            <a:r>
              <a:rPr lang="en-US" altLang="ko-KR" sz="1200" dirty="0">
                <a:solidFill>
                  <a:schemeClr val="tx1"/>
                </a:solidFill>
              </a:rPr>
              <a:t>HTML </a:t>
            </a:r>
            <a:r>
              <a:rPr lang="ko-KR" altLang="en-US" sz="1200" dirty="0">
                <a:solidFill>
                  <a:schemeClr val="tx1"/>
                </a:solidFill>
              </a:rPr>
              <a:t>문서에서 </a:t>
            </a:r>
            <a:r>
              <a:rPr lang="en-US" altLang="ko-KR" sz="1200" dirty="0">
                <a:solidFill>
                  <a:schemeClr val="tx1"/>
                </a:solidFill>
              </a:rPr>
              <a:t>root </a:t>
            </a:r>
            <a:r>
              <a:rPr lang="ko-KR" altLang="en-US" sz="1200" dirty="0">
                <a:solidFill>
                  <a:schemeClr val="tx1"/>
                </a:solidFill>
              </a:rPr>
              <a:t>요소는 언제나 </a:t>
            </a:r>
            <a:r>
              <a:rPr lang="en-US" altLang="ko-KR" sz="1200" dirty="0">
                <a:solidFill>
                  <a:schemeClr val="tx1"/>
                </a:solidFill>
              </a:rPr>
              <a:t>html </a:t>
            </a:r>
            <a:r>
              <a:rPr lang="ko-KR" altLang="en-US" sz="1200" dirty="0">
                <a:solidFill>
                  <a:schemeClr val="tx1"/>
                </a:solidFill>
              </a:rPr>
              <a:t>요소입니다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198</a:t>
            </a:fld>
            <a:endParaRPr lang="ko-KR" altLang="en-US" dirty="0"/>
          </a:p>
        </p:txBody>
      </p:sp>
    </p:spTree>
    <p:extLst>
      <p:ext uri="{BB962C8B-B14F-4D97-AF65-F5344CB8AC3E}">
        <p14:creationId xmlns:p14="http://schemas.microsoft.com/office/powerpoint/2010/main" val="16617532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(::first-letter</a:t>
            </a:r>
            <a:r>
              <a:rPr lang="ko-KR" altLang="en-US" sz="3200" dirty="0"/>
              <a:t> 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Pseudo-element&lt;/title&gt;</a:t>
            </a:r>
          </a:p>
          <a:p>
            <a:r>
              <a:rPr lang="en-US" altLang="ko-KR" sz="1100">
                <a:solidFill>
                  <a:schemeClr val="tx1"/>
                </a:solidFill>
              </a:rPr>
              <a:t>	&lt;style&gt;</a:t>
            </a:r>
          </a:p>
          <a:p>
            <a:r>
              <a:rPr lang="en-US" altLang="ko-KR" sz="1100">
                <a:solidFill>
                  <a:schemeClr val="tx1"/>
                </a:solidFill>
              </a:rPr>
              <a:t>		p::first-letter {</a:t>
            </a:r>
          </a:p>
          <a:p>
            <a:r>
              <a:rPr lang="en-US" altLang="ko-KR" sz="1100">
                <a:solidFill>
                  <a:schemeClr val="tx1"/>
                </a:solidFill>
              </a:rPr>
              <a:t>			color: #FF4500;</a:t>
            </a:r>
          </a:p>
          <a:p>
            <a:r>
              <a:rPr lang="en-US" altLang="ko-KR" sz="1100">
                <a:solidFill>
                  <a:schemeClr val="tx1"/>
                </a:solidFill>
              </a:rPr>
              <a:t>			font-size: 2em;</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&lt;h1&gt;::first-letter</a:t>
            </a:r>
            <a:r>
              <a:rPr lang="ko-KR" altLang="en-US" sz="1100">
                <a:solidFill>
                  <a:schemeClr val="tx1"/>
                </a:solidFill>
              </a:rPr>
              <a:t>를 이용한 선택</a:t>
            </a:r>
            <a:r>
              <a:rPr lang="en-US" altLang="ko-KR" sz="1100">
                <a:solidFill>
                  <a:schemeClr val="tx1"/>
                </a:solidFill>
              </a:rPr>
              <a:t>&lt;/h1&gt;</a:t>
            </a:r>
          </a:p>
          <a:p>
            <a:r>
              <a:rPr lang="en-US" altLang="ko-KR" sz="1100">
                <a:solidFill>
                  <a:schemeClr val="tx1"/>
                </a:solidFill>
              </a:rPr>
              <a:t>	&lt;h3&gt;</a:t>
            </a:r>
            <a:r>
              <a:rPr lang="ko-KR" altLang="en-US" sz="1100">
                <a:solidFill>
                  <a:schemeClr val="tx1"/>
                </a:solidFill>
              </a:rPr>
              <a:t>아래의 단락에서 첫 글자만을 선택합니다</a:t>
            </a:r>
            <a:r>
              <a:rPr lang="en-US" altLang="ko-KR" sz="1100">
                <a:solidFill>
                  <a:schemeClr val="tx1"/>
                </a:solidFill>
              </a:rPr>
              <a:t>!&lt;/h3&gt;</a:t>
            </a:r>
          </a:p>
          <a:p>
            <a:r>
              <a:rPr lang="en-US" altLang="ko-KR" sz="1100">
                <a:solidFill>
                  <a:schemeClr val="tx1"/>
                </a:solidFill>
              </a:rPr>
              <a:t>	&lt;p&gt;Lorem ipsum dolor sit amet, consectetur adipiscing elit. Praesent at tellus et neque luctus tincidunt at vitae ligula. Donec a accumsan magna. Pellentesque habitant morbi tristique senectus et netus et malesuada fames ac turpis egestas. Sed dolor nunc, facilisis in felis efficitur, sodales maximus nunc. Integer congue lectus vitae velit aliquam vehicula. Nunc mauris massa, sodales vitae augue ut, pulvinar mollis erat. Sed feugiat, mauris vitae convallis iaculis, nibh magna pretium diam, a sagittis quam urna quis augue. Nam feugiat accumsan ante id porttitor. Morbi tempus accumsan sem vitae venenatis. Duis mattis consequat ipsum nec interdum. Curabitur placerat vulputate faucibus. Cras consectetur elit ut metus consectetur tristique.&lt;/p&gt;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::first-letter</a:t>
            </a:r>
          </a:p>
          <a:p>
            <a:r>
              <a:rPr lang="ko-KR" altLang="en-US" sz="1200" dirty="0">
                <a:solidFill>
                  <a:schemeClr val="tx1"/>
                </a:solidFill>
              </a:rPr>
              <a:t>이 의사 요소</a:t>
            </a:r>
            <a:r>
              <a:rPr lang="en-US" altLang="ko-KR" sz="1200" dirty="0">
                <a:solidFill>
                  <a:schemeClr val="tx1"/>
                </a:solidFill>
              </a:rPr>
              <a:t>(pseudo-element)</a:t>
            </a:r>
            <a:r>
              <a:rPr lang="ko-KR" altLang="en-US" sz="1200" dirty="0">
                <a:solidFill>
                  <a:schemeClr val="tx1"/>
                </a:solidFill>
              </a:rPr>
              <a:t>는 텍스트의 첫 글자만을 선택합니다</a:t>
            </a:r>
            <a:r>
              <a:rPr lang="en-US" altLang="ko-KR" sz="1200" dirty="0">
                <a:solidFill>
                  <a:schemeClr val="tx1"/>
                </a:solidFill>
              </a:rPr>
              <a:t>.</a:t>
            </a:r>
          </a:p>
          <a:p>
            <a:r>
              <a:rPr lang="ko-KR" altLang="en-US" sz="1200" dirty="0">
                <a:solidFill>
                  <a:schemeClr val="tx1"/>
                </a:solidFill>
              </a:rPr>
              <a:t>단</a:t>
            </a:r>
            <a:r>
              <a:rPr lang="en-US" altLang="ko-KR" sz="1200" dirty="0">
                <a:solidFill>
                  <a:schemeClr val="tx1"/>
                </a:solidFill>
              </a:rPr>
              <a:t>, </a:t>
            </a:r>
            <a:r>
              <a:rPr lang="ko-KR" altLang="en-US" sz="1200" dirty="0">
                <a:solidFill>
                  <a:schemeClr val="tx1"/>
                </a:solidFill>
              </a:rPr>
              <a:t>블록</a:t>
            </a:r>
            <a:r>
              <a:rPr lang="en-US" altLang="ko-KR" sz="1200" dirty="0">
                <a:solidFill>
                  <a:schemeClr val="tx1"/>
                </a:solidFill>
              </a:rPr>
              <a:t>(block) </a:t>
            </a:r>
            <a:r>
              <a:rPr lang="ko-KR" altLang="en-US" sz="1200" dirty="0">
                <a:solidFill>
                  <a:schemeClr val="tx1"/>
                </a:solidFill>
              </a:rPr>
              <a:t>타입의 요소에만 사용할 수 있습니다</a:t>
            </a:r>
            <a:r>
              <a:rPr lang="en-US" altLang="ko-KR" sz="1200" dirty="0">
                <a:solidFill>
                  <a:schemeClr val="tx1"/>
                </a:solidFill>
              </a:rPr>
              <a:t>. </a:t>
            </a:r>
          </a:p>
          <a:p>
            <a:r>
              <a:rPr lang="ko-KR" altLang="en-US" sz="1200" dirty="0">
                <a:solidFill>
                  <a:schemeClr val="tx1"/>
                </a:solidFill>
              </a:rPr>
              <a:t>이 의사 요소를 통해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font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color </a:t>
            </a:r>
            <a:r>
              <a:rPr lang="ko-KR" altLang="en-US" sz="1200" dirty="0">
                <a:solidFill>
                  <a:schemeClr val="tx1"/>
                </a:solidFill>
              </a:rPr>
              <a:t>속성 </a:t>
            </a:r>
            <a:br>
              <a:rPr lang="ko-KR" altLang="en-US" sz="1200" dirty="0">
                <a:solidFill>
                  <a:schemeClr val="tx1"/>
                </a:solidFill>
              </a:rPr>
            </a:br>
            <a:r>
              <a:rPr lang="en-US" altLang="ko-KR" sz="1200" dirty="0">
                <a:solidFill>
                  <a:schemeClr val="tx1"/>
                </a:solidFill>
              </a:rPr>
              <a:t>- background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margin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padding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border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text-decoration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text-transform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line-height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float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clear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vertical-align </a:t>
            </a:r>
            <a:r>
              <a:rPr lang="ko-KR" altLang="en-US" sz="1200" dirty="0">
                <a:solidFill>
                  <a:schemeClr val="tx1"/>
                </a:solidFill>
              </a:rPr>
              <a:t>속성 </a:t>
            </a:r>
            <a:r>
              <a:rPr lang="en-US" altLang="ko-KR" sz="1200" dirty="0">
                <a:solidFill>
                  <a:schemeClr val="tx1"/>
                </a:solidFill>
              </a:rPr>
              <a:t>(</a:t>
            </a:r>
            <a:r>
              <a:rPr lang="ko-KR" altLang="en-US" sz="1200" dirty="0">
                <a:solidFill>
                  <a:schemeClr val="tx1"/>
                </a:solidFill>
              </a:rPr>
              <a:t>단</a:t>
            </a:r>
            <a:r>
              <a:rPr lang="en-US" altLang="ko-KR" sz="1200" dirty="0">
                <a:solidFill>
                  <a:schemeClr val="tx1"/>
                </a:solidFill>
              </a:rPr>
              <a:t>, float </a:t>
            </a:r>
            <a:r>
              <a:rPr lang="ko-KR" altLang="en-US" sz="1200" dirty="0">
                <a:solidFill>
                  <a:schemeClr val="tx1"/>
                </a:solidFill>
              </a:rPr>
              <a:t>속성값이 </a:t>
            </a:r>
            <a:r>
              <a:rPr lang="en-US" altLang="ko-KR" sz="1200" dirty="0">
                <a:solidFill>
                  <a:schemeClr val="tx1"/>
                </a:solidFill>
              </a:rPr>
              <a:t>none</a:t>
            </a:r>
            <a:r>
              <a:rPr lang="ko-KR" altLang="en-US" sz="1200" dirty="0">
                <a:solidFill>
                  <a:schemeClr val="tx1"/>
                </a:solidFill>
              </a:rPr>
              <a:t>일 경우에만</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199</a:t>
            </a:fld>
            <a:endParaRPr lang="ko-KR" altLang="en-US" dirty="0"/>
          </a:p>
        </p:txBody>
      </p:sp>
    </p:spTree>
    <p:extLst>
      <p:ext uri="{BB962C8B-B14F-4D97-AF65-F5344CB8AC3E}">
        <p14:creationId xmlns:p14="http://schemas.microsoft.com/office/powerpoint/2010/main" val="236273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831850" y="1709739"/>
            <a:ext cx="10515600" cy="1719262"/>
          </a:xfrm>
        </p:spPr>
        <p:txBody>
          <a:bodyPr>
            <a:normAutofit/>
          </a:bodyPr>
          <a:lstStyle/>
          <a:p>
            <a:pPr algn="ctr"/>
            <a:r>
              <a:rPr lang="en-US" altLang="ko-KR" sz="5400" dirty="0"/>
              <a:t>HTML</a:t>
            </a:r>
            <a:br>
              <a:rPr lang="en-US" altLang="ko-KR" sz="5400" dirty="0"/>
            </a:br>
            <a:r>
              <a:rPr lang="en-US" altLang="ko-KR" sz="5400" dirty="0"/>
              <a:t>(</a:t>
            </a:r>
            <a:r>
              <a:rPr lang="en-US" altLang="ko-KR" sz="5400" dirty="0" err="1">
                <a:solidFill>
                  <a:srgbClr val="FF0000"/>
                </a:solidFill>
              </a:rPr>
              <a:t>H</a:t>
            </a:r>
            <a:r>
              <a:rPr lang="en-US" altLang="ko-KR" sz="5400" dirty="0" err="1"/>
              <a:t>yper</a:t>
            </a:r>
            <a:r>
              <a:rPr lang="en-US" altLang="ko-KR" sz="5400" dirty="0" err="1">
                <a:solidFill>
                  <a:srgbClr val="FF0000"/>
                </a:solidFill>
              </a:rPr>
              <a:t>T</a:t>
            </a:r>
            <a:r>
              <a:rPr lang="en-US" altLang="ko-KR" sz="5400" dirty="0" err="1"/>
              <a:t>ext</a:t>
            </a:r>
            <a:r>
              <a:rPr lang="en-US" altLang="ko-KR" sz="5400" dirty="0"/>
              <a:t> </a:t>
            </a:r>
            <a:r>
              <a:rPr lang="en-US" altLang="ko-KR" sz="5400" dirty="0">
                <a:solidFill>
                  <a:srgbClr val="FF0000"/>
                </a:solidFill>
              </a:rPr>
              <a:t>M</a:t>
            </a:r>
            <a:r>
              <a:rPr lang="en-US" altLang="ko-KR" sz="5400" dirty="0"/>
              <a:t>arkup </a:t>
            </a:r>
            <a:r>
              <a:rPr lang="en-US" altLang="ko-KR" sz="5400" dirty="0">
                <a:solidFill>
                  <a:srgbClr val="FF0000"/>
                </a:solidFill>
              </a:rPr>
              <a:t>L</a:t>
            </a:r>
            <a:r>
              <a:rPr lang="en-US" altLang="ko-KR" sz="5400" dirty="0"/>
              <a:t>anguage)</a:t>
            </a:r>
            <a:endParaRPr lang="ko-KR" altLang="en-US" sz="54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type="body" idx="1"/>
          </p:nvPr>
        </p:nvSpPr>
        <p:spPr/>
        <p:txBody>
          <a:bodyPr>
            <a:normAutofit/>
          </a:bodyPr>
          <a:lstStyle/>
          <a:p>
            <a:pPr marL="0" indent="0">
              <a:buNone/>
            </a:pPr>
            <a:endParaRPr lang="en-US" altLang="ko-KR" dirty="0"/>
          </a:p>
          <a:p>
            <a:pPr marL="0" indent="0">
              <a:buNone/>
            </a:pPr>
            <a:endParaRPr lang="ko-KR" altLang="en-US"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a:t>
            </a:fld>
            <a:endParaRPr lang="ko-KR" altLang="en-US" dirty="0"/>
          </a:p>
        </p:txBody>
      </p:sp>
    </p:spTree>
    <p:extLst>
      <p:ext uri="{BB962C8B-B14F-4D97-AF65-F5344CB8AC3E}">
        <p14:creationId xmlns:p14="http://schemas.microsoft.com/office/powerpoint/2010/main" val="161966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HTML </a:t>
            </a:r>
            <a:r>
              <a:rPr lang="ko-KR" altLang="en-US" sz="3200" dirty="0"/>
              <a:t>텍스트 요소 </a:t>
            </a:r>
            <a:r>
              <a:rPr lang="en-US" altLang="ko-KR" sz="3200" dirty="0"/>
              <a:t>: </a:t>
            </a:r>
            <a:r>
              <a:rPr lang="ko-KR" altLang="en-US" sz="3200" dirty="0" err="1"/>
              <a:t>문자셋</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11573934" cy="5171017"/>
          </a:xfrm>
        </p:spPr>
        <p:txBody>
          <a:bodyPr>
            <a:normAutofit/>
          </a:bodyPr>
          <a:lstStyle/>
          <a:p>
            <a:pPr marL="0" indent="0">
              <a:buNone/>
            </a:pPr>
            <a:r>
              <a:rPr lang="ko-KR" altLang="en-US" sz="1800" b="1" dirty="0" err="1"/>
              <a:t>문자셋</a:t>
            </a:r>
            <a:r>
              <a:rPr lang="en-US" altLang="ko-KR" sz="1800" b="1" dirty="0"/>
              <a:t>(Character set)</a:t>
            </a:r>
          </a:p>
          <a:p>
            <a:pPr marL="0" indent="0">
              <a:buNone/>
            </a:pPr>
            <a:r>
              <a:rPr lang="ko-KR" altLang="en-US" sz="1400" dirty="0"/>
              <a:t>웹 브라우저가 </a:t>
            </a:r>
            <a:r>
              <a:rPr lang="en-US" altLang="ko-KR" sz="1400" dirty="0"/>
              <a:t>HTML </a:t>
            </a:r>
            <a:r>
              <a:rPr lang="ko-KR" altLang="en-US" sz="1400" dirty="0"/>
              <a:t>문서를 정확하게 나타내기 위해서는 해당 문서가 어떠한 문자셋으로 저장되었는지를 알아야 합니다</a:t>
            </a:r>
            <a:r>
              <a:rPr lang="en-US" altLang="ko-KR" sz="1400" dirty="0"/>
              <a:t>.</a:t>
            </a:r>
          </a:p>
          <a:p>
            <a:pPr marL="0" indent="0">
              <a:buNone/>
            </a:pPr>
            <a:r>
              <a:rPr lang="ko-KR" altLang="en-US" sz="1400" dirty="0"/>
              <a:t>따라서 </a:t>
            </a:r>
            <a:r>
              <a:rPr lang="en-US" altLang="ko-KR" sz="1400" dirty="0"/>
              <a:t>HTML </a:t>
            </a:r>
            <a:r>
              <a:rPr lang="ko-KR" altLang="en-US" sz="1400" dirty="0"/>
              <a:t>문서가 저장될 때 사용된 문자셋에 대한 정보를 </a:t>
            </a:r>
            <a:r>
              <a:rPr lang="en-US" altLang="ko-KR" sz="1400" dirty="0"/>
              <a:t>&lt;head&gt;</a:t>
            </a:r>
            <a:r>
              <a:rPr lang="ko-KR" altLang="en-US" sz="1400" dirty="0"/>
              <a:t>태그 내의 </a:t>
            </a:r>
            <a:r>
              <a:rPr lang="en-US" altLang="ko-KR" sz="1400" dirty="0"/>
              <a:t>&lt;meta&gt;</a:t>
            </a:r>
            <a:r>
              <a:rPr lang="ko-KR" altLang="en-US" sz="1400" dirty="0"/>
              <a:t>태그에 명시합니다</a:t>
            </a:r>
            <a:r>
              <a:rPr lang="en-US" altLang="ko-KR" sz="1400" dirty="0"/>
              <a:t>.</a:t>
            </a:r>
          </a:p>
          <a:p>
            <a:pPr marL="0" indent="0">
              <a:buNone/>
            </a:pPr>
            <a:r>
              <a:rPr lang="en-US" altLang="ko-KR" sz="1400" dirty="0"/>
              <a:t>HTML4</a:t>
            </a:r>
            <a:r>
              <a:rPr lang="ko-KR" altLang="en-US" sz="1400" dirty="0"/>
              <a:t>에서 </a:t>
            </a:r>
            <a:r>
              <a:rPr lang="en-US" altLang="ko-KR" sz="1400" dirty="0"/>
              <a:t>UTF-8</a:t>
            </a:r>
            <a:r>
              <a:rPr lang="ko-KR" altLang="en-US" sz="1400" dirty="0"/>
              <a:t>의 경우 </a:t>
            </a:r>
            <a:r>
              <a:rPr lang="en-US" altLang="ko-KR" sz="1400" dirty="0"/>
              <a:t>: &lt;meta</a:t>
            </a:r>
            <a:r>
              <a:rPr lang="ko-KR" altLang="en-US" sz="1400" dirty="0"/>
              <a:t> </a:t>
            </a:r>
            <a:r>
              <a:rPr lang="en-US" altLang="ko-KR" sz="1400" dirty="0"/>
              <a:t>http-</a:t>
            </a:r>
            <a:r>
              <a:rPr lang="en-US" altLang="ko-KR" sz="1400" dirty="0" err="1"/>
              <a:t>equiv</a:t>
            </a:r>
            <a:r>
              <a:rPr lang="en-US" altLang="ko-KR" sz="1400" dirty="0"/>
              <a:t>="Content-Type"</a:t>
            </a:r>
            <a:r>
              <a:rPr lang="ko-KR" altLang="en-US" sz="1400" dirty="0"/>
              <a:t> </a:t>
            </a:r>
            <a:r>
              <a:rPr lang="en-US" altLang="ko-KR" sz="1400" dirty="0"/>
              <a:t>content="text/</a:t>
            </a:r>
            <a:r>
              <a:rPr lang="en-US" altLang="ko-KR" sz="1400" dirty="0" err="1"/>
              <a:t>html;charset</a:t>
            </a:r>
            <a:r>
              <a:rPr lang="en-US" altLang="ko-KR" sz="1400" dirty="0"/>
              <a:t>=UTF-8"&gt;</a:t>
            </a:r>
          </a:p>
          <a:p>
            <a:pPr marL="0" indent="0">
              <a:buNone/>
            </a:pPr>
            <a:r>
              <a:rPr lang="en-US" altLang="ko-KR" sz="1400" dirty="0"/>
              <a:t>HTML5</a:t>
            </a:r>
            <a:r>
              <a:rPr lang="ko-KR" altLang="en-US" sz="1400" dirty="0"/>
              <a:t>에서 </a:t>
            </a:r>
            <a:r>
              <a:rPr lang="en-US" altLang="ko-KR" sz="1400" dirty="0"/>
              <a:t>UTF-8</a:t>
            </a:r>
            <a:r>
              <a:rPr lang="ko-KR" altLang="en-US" sz="1400" dirty="0"/>
              <a:t>의 경우 </a:t>
            </a:r>
            <a:r>
              <a:rPr lang="en-US" altLang="ko-KR" sz="1400" dirty="0"/>
              <a:t>: &lt;meta charset="UTF-8"&gt;</a:t>
            </a:r>
          </a:p>
          <a:p>
            <a:pPr marL="0" indent="0">
              <a:buNone/>
            </a:pPr>
            <a:r>
              <a:rPr lang="ko-KR" altLang="en-US" sz="1400" dirty="0"/>
              <a:t>위의 두 예제는 해당 </a:t>
            </a:r>
            <a:r>
              <a:rPr lang="en-US" altLang="ko-KR" sz="1400" dirty="0"/>
              <a:t>HTML </a:t>
            </a:r>
            <a:r>
              <a:rPr lang="ko-KR" altLang="en-US" sz="1400" dirty="0"/>
              <a:t>문서가 </a:t>
            </a:r>
            <a:r>
              <a:rPr lang="en-US" altLang="ko-KR" sz="1400" dirty="0"/>
              <a:t>UTF-8 </a:t>
            </a:r>
            <a:r>
              <a:rPr lang="ko-KR" altLang="en-US" sz="1400" dirty="0"/>
              <a:t>문자셋을 사용하여 저장되었음을 웹 브라우저에 알려줍니다</a:t>
            </a:r>
            <a:r>
              <a:rPr lang="en-US" altLang="ko-KR" sz="1400" dirty="0"/>
              <a:t>.</a:t>
            </a:r>
          </a:p>
          <a:p>
            <a:pPr marL="0" indent="0">
              <a:buNone/>
            </a:pPr>
            <a:endParaRPr lang="en-US" altLang="ko-KR" sz="1400" b="1" dirty="0"/>
          </a:p>
          <a:p>
            <a:pPr marL="0" indent="0">
              <a:buNone/>
            </a:pPr>
            <a:r>
              <a:rPr lang="ko-KR" altLang="en-US" sz="1800" b="1" dirty="0"/>
              <a:t>문자셋의 종류</a:t>
            </a:r>
          </a:p>
          <a:p>
            <a:pPr marL="0" indent="0">
              <a:buNone/>
            </a:pPr>
            <a:r>
              <a:rPr lang="ko-KR" altLang="en-US" sz="1400" dirty="0"/>
              <a:t>현재 사용되는 대표적인 </a:t>
            </a:r>
            <a:r>
              <a:rPr lang="ko-KR" altLang="en-US" sz="1400" dirty="0" err="1"/>
              <a:t>문자셋</a:t>
            </a:r>
            <a:r>
              <a:rPr lang="en-US" altLang="ko-KR" sz="1400" dirty="0"/>
              <a:t>(character set)</a:t>
            </a:r>
            <a:r>
              <a:rPr lang="ko-KR" altLang="en-US" sz="1400" dirty="0"/>
              <a:t>은 다음과 같습니다</a:t>
            </a:r>
            <a:r>
              <a:rPr lang="en-US" altLang="ko-KR" sz="1400" dirty="0"/>
              <a:t>.</a:t>
            </a:r>
          </a:p>
          <a:p>
            <a:pPr marL="0" indent="0">
              <a:buNone/>
            </a:pPr>
            <a:r>
              <a:rPr lang="en-US" altLang="ko-KR" sz="1400" dirty="0"/>
              <a:t>1. ASCII : </a:t>
            </a:r>
            <a:r>
              <a:rPr lang="ko-KR" altLang="en-US" sz="1400" dirty="0"/>
              <a:t>가장 처음 만들어진 문자셋으로</a:t>
            </a:r>
            <a:r>
              <a:rPr lang="en-US" altLang="ko-KR" sz="1400" dirty="0"/>
              <a:t>, </a:t>
            </a:r>
            <a:r>
              <a:rPr lang="ko-KR" altLang="en-US" sz="1400" dirty="0"/>
              <a:t>인터넷에서 사용할 수 있는 </a:t>
            </a:r>
            <a:r>
              <a:rPr lang="en-US" altLang="ko-KR" sz="1400" dirty="0"/>
              <a:t>127</a:t>
            </a:r>
            <a:r>
              <a:rPr lang="ko-KR" altLang="en-US" sz="1400" dirty="0"/>
              <a:t>개의 영문자와 숫자로 이루어져 있습니다</a:t>
            </a:r>
            <a:r>
              <a:rPr lang="en-US" altLang="ko-KR" sz="1400" dirty="0"/>
              <a:t>.</a:t>
            </a:r>
          </a:p>
          <a:p>
            <a:pPr marL="0" indent="0">
              <a:buNone/>
            </a:pPr>
            <a:r>
              <a:rPr lang="en-US" altLang="ko-KR" sz="1400" dirty="0"/>
              <a:t>2. ANSI : </a:t>
            </a:r>
            <a:r>
              <a:rPr lang="ko-KR" altLang="en-US" sz="1400" dirty="0" err="1"/>
              <a:t>윈도우즈에서</a:t>
            </a:r>
            <a:r>
              <a:rPr lang="ko-KR" altLang="en-US" sz="1400" dirty="0"/>
              <a:t> 만든 문자셋으로</a:t>
            </a:r>
            <a:r>
              <a:rPr lang="en-US" altLang="ko-KR" sz="1400" dirty="0"/>
              <a:t>, </a:t>
            </a:r>
            <a:r>
              <a:rPr lang="ko-KR" altLang="en-US" sz="1400" dirty="0"/>
              <a:t>총 </a:t>
            </a:r>
            <a:r>
              <a:rPr lang="en-US" altLang="ko-KR" sz="1400" dirty="0"/>
              <a:t>256</a:t>
            </a:r>
            <a:r>
              <a:rPr lang="ko-KR" altLang="en-US" sz="1400" dirty="0"/>
              <a:t>개의 문자 코드를 지원합니다</a:t>
            </a:r>
            <a:r>
              <a:rPr lang="en-US" altLang="ko-KR" sz="1400" dirty="0"/>
              <a:t>.</a:t>
            </a:r>
          </a:p>
          <a:p>
            <a:pPr marL="0" indent="0">
              <a:buNone/>
            </a:pPr>
            <a:r>
              <a:rPr lang="en-US" altLang="ko-KR" sz="1400" dirty="0"/>
              <a:t>3. ISO-8859-1 : 256</a:t>
            </a:r>
            <a:r>
              <a:rPr lang="ko-KR" altLang="en-US" sz="1400" dirty="0"/>
              <a:t>개의 문자 코드를 지원하는 </a:t>
            </a:r>
            <a:r>
              <a:rPr lang="en-US" altLang="ko-KR" sz="1400" dirty="0"/>
              <a:t>HTML4</a:t>
            </a:r>
            <a:r>
              <a:rPr lang="ko-KR" altLang="en-US" sz="1400" dirty="0"/>
              <a:t>의 기본 </a:t>
            </a:r>
            <a:r>
              <a:rPr lang="ko-KR" altLang="en-US" sz="1400" dirty="0" err="1"/>
              <a:t>문자셋입니다</a:t>
            </a:r>
            <a:r>
              <a:rPr lang="en-US" altLang="ko-KR" sz="1400" dirty="0"/>
              <a:t>.</a:t>
            </a:r>
          </a:p>
          <a:p>
            <a:pPr marL="0" indent="0">
              <a:buNone/>
            </a:pPr>
            <a:r>
              <a:rPr lang="en-US" altLang="ko-KR" sz="1400" dirty="0"/>
              <a:t>4. UTF-8 : </a:t>
            </a:r>
            <a:r>
              <a:rPr lang="ko-KR" altLang="en-US" sz="1400" dirty="0"/>
              <a:t>세상에 있는 거의 모든 문자를 표현할 수 있는 유니코드 문자를 지원하는 </a:t>
            </a:r>
            <a:r>
              <a:rPr lang="en-US" altLang="ko-KR" sz="1400" dirty="0"/>
              <a:t>HTML5</a:t>
            </a:r>
            <a:r>
              <a:rPr lang="ko-KR" altLang="en-US" sz="1400" dirty="0"/>
              <a:t>의 기본 </a:t>
            </a:r>
            <a:r>
              <a:rPr lang="ko-KR" altLang="en-US" sz="1400" dirty="0" err="1"/>
              <a:t>문자셋입니다</a:t>
            </a:r>
            <a:r>
              <a:rPr lang="en-US" altLang="ko-KR" sz="1400" dirty="0"/>
              <a:t>.</a:t>
            </a:r>
          </a:p>
          <a:p>
            <a:pPr marL="0" indent="0">
              <a:buNone/>
            </a:pPr>
            <a:br>
              <a:rPr lang="ko-KR" altLang="en-US" sz="1400" dirty="0"/>
            </a:br>
            <a:endParaRPr lang="ko-KR" altLang="en-US" sz="1400"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20</a:t>
            </a:fld>
            <a:endParaRPr lang="ko-KR" altLang="en-US" dirty="0"/>
          </a:p>
        </p:txBody>
      </p:sp>
    </p:spTree>
    <p:extLst>
      <p:ext uri="{BB962C8B-B14F-4D97-AF65-F5344CB8AC3E}">
        <p14:creationId xmlns:p14="http://schemas.microsoft.com/office/powerpoint/2010/main" val="8216344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(::first-line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Pseudo-element&lt;/title&gt;</a:t>
            </a:r>
          </a:p>
          <a:p>
            <a:r>
              <a:rPr lang="en-US" altLang="ko-KR" sz="1100">
                <a:solidFill>
                  <a:schemeClr val="tx1"/>
                </a:solidFill>
              </a:rPr>
              <a:t>	&lt;style&gt;</a:t>
            </a:r>
          </a:p>
          <a:p>
            <a:r>
              <a:rPr lang="en-US" altLang="ko-KR" sz="1100">
                <a:solidFill>
                  <a:schemeClr val="tx1"/>
                </a:solidFill>
              </a:rPr>
              <a:t>		p::first-line {</a:t>
            </a:r>
          </a:p>
          <a:p>
            <a:r>
              <a:rPr lang="en-US" altLang="ko-KR" sz="1100">
                <a:solidFill>
                  <a:schemeClr val="tx1"/>
                </a:solidFill>
              </a:rPr>
              <a:t>			color: #FF4500;</a:t>
            </a:r>
          </a:p>
          <a:p>
            <a:r>
              <a:rPr lang="en-US" altLang="ko-KR" sz="1100">
                <a:solidFill>
                  <a:schemeClr val="tx1"/>
                </a:solidFill>
              </a:rPr>
              <a:t>			font-size: 2em;</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&lt;h1&gt;::first-line</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&lt;h3&gt;</a:t>
            </a:r>
            <a:r>
              <a:rPr lang="ko-KR" altLang="en-US" sz="1100">
                <a:solidFill>
                  <a:schemeClr val="tx1"/>
                </a:solidFill>
              </a:rPr>
              <a:t>아래의 단락에서 첫 라인만을 선택합니다</a:t>
            </a:r>
            <a:r>
              <a:rPr lang="en-US" altLang="ko-KR" sz="1100">
                <a:solidFill>
                  <a:schemeClr val="tx1"/>
                </a:solidFill>
              </a:rPr>
              <a:t>!&lt;/h3&gt;</a:t>
            </a:r>
          </a:p>
          <a:p>
            <a:r>
              <a:rPr lang="en-US" altLang="ko-KR" sz="1100">
                <a:solidFill>
                  <a:schemeClr val="tx1"/>
                </a:solidFill>
              </a:rPr>
              <a:t>	&lt;p&gt;Lorem ipsum dolor sit amet, consectetur adipiscing elit. Praesent at tellus et neque luctus tincidunt at vitae ligula. Donec a accumsan magna. Pellentesque habitant morbi tristique senectus et netus et malesuada fames ac turpis egestas. Sed dolor nunc, facilisis in felis efficitur, sodales maximus nunc. Integer congue lectus vitae velit aliquam vehicula. Nunc mauris massa, sodales vitae augue ut, pulvinar mollis erat. Sed feugiat, mauris vitae convallis iaculis, nibh magna pretium diam, a sagittis quam urna quis augue. Nam feugiat accumsan ante id porttitor. Morbi tempus accumsan sem vitae venenatis. Duis mattis consequat ipsum nec interdum. Curabitur placerat vulputate faucibus. Cras consectetur elit ut metus consectetur tristique.&lt;/p&gt;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::first-line</a:t>
            </a:r>
          </a:p>
          <a:p>
            <a:r>
              <a:rPr lang="ko-KR" altLang="en-US" sz="1200" dirty="0">
                <a:solidFill>
                  <a:schemeClr val="tx1"/>
                </a:solidFill>
              </a:rPr>
              <a:t>이 의사 요소는 텍스트의 첫 라인만을 선택합니다</a:t>
            </a:r>
            <a:r>
              <a:rPr lang="en-US" altLang="ko-KR" sz="1200" dirty="0">
                <a:solidFill>
                  <a:schemeClr val="tx1"/>
                </a:solidFill>
              </a:rPr>
              <a:t>.</a:t>
            </a:r>
          </a:p>
          <a:p>
            <a:r>
              <a:rPr lang="ko-KR" altLang="en-US" sz="1200" dirty="0">
                <a:solidFill>
                  <a:schemeClr val="tx1"/>
                </a:solidFill>
              </a:rPr>
              <a:t>단</a:t>
            </a:r>
            <a:r>
              <a:rPr lang="en-US" altLang="ko-KR" sz="1200" dirty="0">
                <a:solidFill>
                  <a:schemeClr val="tx1"/>
                </a:solidFill>
              </a:rPr>
              <a:t>, </a:t>
            </a:r>
            <a:r>
              <a:rPr lang="ko-KR" altLang="en-US" sz="1200" dirty="0">
                <a:solidFill>
                  <a:schemeClr val="tx1"/>
                </a:solidFill>
              </a:rPr>
              <a:t>블록</a:t>
            </a:r>
            <a:r>
              <a:rPr lang="en-US" altLang="ko-KR" sz="1200" dirty="0">
                <a:solidFill>
                  <a:schemeClr val="tx1"/>
                </a:solidFill>
              </a:rPr>
              <a:t>(block) </a:t>
            </a:r>
            <a:r>
              <a:rPr lang="ko-KR" altLang="en-US" sz="1200" dirty="0">
                <a:solidFill>
                  <a:schemeClr val="tx1"/>
                </a:solidFill>
              </a:rPr>
              <a:t>타입의 요소에만 사용할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의사 요소를 통해 사용할 수 있는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font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color </a:t>
            </a:r>
            <a:r>
              <a:rPr lang="ko-KR" altLang="en-US" sz="1200" dirty="0">
                <a:solidFill>
                  <a:schemeClr val="tx1"/>
                </a:solidFill>
              </a:rPr>
              <a:t>속성 </a:t>
            </a:r>
            <a:br>
              <a:rPr lang="ko-KR" altLang="en-US" sz="1200" dirty="0">
                <a:solidFill>
                  <a:schemeClr val="tx1"/>
                </a:solidFill>
              </a:rPr>
            </a:br>
            <a:r>
              <a:rPr lang="en-US" altLang="ko-KR" sz="1200" dirty="0">
                <a:solidFill>
                  <a:schemeClr val="tx1"/>
                </a:solidFill>
              </a:rPr>
              <a:t>- background </a:t>
            </a:r>
            <a:r>
              <a:rPr lang="ko-KR" altLang="en-US" sz="1200" dirty="0">
                <a:solidFill>
                  <a:schemeClr val="tx1"/>
                </a:solidFill>
              </a:rPr>
              <a:t>속성</a:t>
            </a:r>
          </a:p>
          <a:p>
            <a:r>
              <a:rPr lang="en-US" altLang="ko-KR" sz="1200" dirty="0">
                <a:solidFill>
                  <a:schemeClr val="tx1"/>
                </a:solidFill>
              </a:rPr>
              <a:t>- word-spacing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letter-spacing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text-decoration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text-transform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line-height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clear </a:t>
            </a:r>
            <a:r>
              <a:rPr lang="ko-KR" altLang="en-US" sz="1200" dirty="0">
                <a:solidFill>
                  <a:schemeClr val="tx1"/>
                </a:solidFill>
              </a:rPr>
              <a:t>속성</a:t>
            </a:r>
            <a:br>
              <a:rPr lang="ko-KR" altLang="en-US" sz="1200" dirty="0">
                <a:solidFill>
                  <a:schemeClr val="tx1"/>
                </a:solidFill>
              </a:rPr>
            </a:br>
            <a:r>
              <a:rPr lang="en-US" altLang="ko-KR" sz="1200" dirty="0">
                <a:solidFill>
                  <a:schemeClr val="tx1"/>
                </a:solidFill>
              </a:rPr>
              <a:t>- vertical-align </a:t>
            </a:r>
            <a:r>
              <a:rPr lang="ko-KR" altLang="en-US" sz="1200" dirty="0">
                <a:solidFill>
                  <a:schemeClr val="tx1"/>
                </a:solidFill>
              </a:rPr>
              <a:t>속성</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200</a:t>
            </a:fld>
            <a:endParaRPr lang="ko-KR" altLang="en-US" dirty="0"/>
          </a:p>
        </p:txBody>
      </p:sp>
    </p:spTree>
    <p:extLst>
      <p:ext uri="{BB962C8B-B14F-4D97-AF65-F5344CB8AC3E}">
        <p14:creationId xmlns:p14="http://schemas.microsoft.com/office/powerpoint/2010/main" val="7301902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(::before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Pseudo-element&lt;/title&gt;</a:t>
            </a:r>
          </a:p>
          <a:p>
            <a:r>
              <a:rPr lang="en-US" altLang="ko-KR" sz="1100" dirty="0">
                <a:solidFill>
                  <a:schemeClr val="tx1"/>
                </a:solidFill>
              </a:rPr>
              <a:t>	&lt;style&gt;</a:t>
            </a:r>
          </a:p>
          <a:p>
            <a:r>
              <a:rPr lang="en-US" altLang="ko-KR" sz="1100" dirty="0">
                <a:solidFill>
                  <a:schemeClr val="tx1"/>
                </a:solidFill>
              </a:rPr>
              <a:t>		p::before { content: </a:t>
            </a:r>
            <a:r>
              <a:rPr lang="en-US" altLang="ko-KR" sz="1100" dirty="0" err="1">
                <a:solidFill>
                  <a:schemeClr val="tx1"/>
                </a:solidFill>
              </a:rPr>
              <a:t>url</a:t>
            </a:r>
            <a:r>
              <a:rPr lang="en-US" altLang="ko-KR" sz="1100" dirty="0">
                <a:solidFill>
                  <a:schemeClr val="tx1"/>
                </a:solidFill>
              </a:rPr>
              <a:t>("penguin.png");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&lt;h1&gt;::before</a:t>
            </a:r>
            <a:r>
              <a:rPr lang="ko-KR" altLang="en-US" sz="1100" dirty="0">
                <a:solidFill>
                  <a:schemeClr val="tx1"/>
                </a:solidFill>
              </a:rPr>
              <a:t>를 이용한 요소의 삽입</a:t>
            </a:r>
            <a:r>
              <a:rPr lang="en-US" altLang="ko-KR" sz="1100" dirty="0">
                <a:solidFill>
                  <a:schemeClr val="tx1"/>
                </a:solidFill>
              </a:rPr>
              <a:t>&lt;/h1&gt;</a:t>
            </a:r>
          </a:p>
          <a:p>
            <a:r>
              <a:rPr lang="en-US" altLang="ko-KR" sz="1100" dirty="0">
                <a:solidFill>
                  <a:schemeClr val="tx1"/>
                </a:solidFill>
              </a:rPr>
              <a:t>	&lt;h3&gt;</a:t>
            </a:r>
            <a:r>
              <a:rPr lang="ko-KR" altLang="en-US" sz="1100" dirty="0">
                <a:solidFill>
                  <a:schemeClr val="tx1"/>
                </a:solidFill>
              </a:rPr>
              <a:t>아래의 단락에서 콘텐츠 부분 바로 앞에 이미지를 삽입합니다</a:t>
            </a:r>
            <a:r>
              <a:rPr lang="en-US" altLang="ko-KR" sz="1100" dirty="0">
                <a:solidFill>
                  <a:schemeClr val="tx1"/>
                </a:solidFill>
              </a:rPr>
              <a:t>!&lt;/h3&gt;</a:t>
            </a:r>
          </a:p>
          <a:p>
            <a:r>
              <a:rPr lang="en-US" altLang="ko-KR" sz="1100" dirty="0">
                <a:solidFill>
                  <a:schemeClr val="tx1"/>
                </a:solidFill>
              </a:rPr>
              <a:t>	&lt;p&gt;Lorem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Praesent</a:t>
            </a:r>
            <a:r>
              <a:rPr lang="en-US" altLang="ko-KR" sz="1100" dirty="0">
                <a:solidFill>
                  <a:schemeClr val="tx1"/>
                </a:solidFill>
              </a:rPr>
              <a:t> at </a:t>
            </a:r>
            <a:r>
              <a:rPr lang="en-US" altLang="ko-KR" sz="1100" dirty="0" err="1">
                <a:solidFill>
                  <a:schemeClr val="tx1"/>
                </a:solidFill>
              </a:rPr>
              <a:t>tellus</a:t>
            </a:r>
            <a:r>
              <a:rPr lang="en-US" altLang="ko-KR" sz="1100" dirty="0">
                <a:solidFill>
                  <a:schemeClr val="tx1"/>
                </a:solidFill>
              </a:rPr>
              <a:t> et </a:t>
            </a:r>
            <a:r>
              <a:rPr lang="en-US" altLang="ko-KR" sz="1100" dirty="0" err="1">
                <a:solidFill>
                  <a:schemeClr val="tx1"/>
                </a:solidFill>
              </a:rPr>
              <a:t>neque</a:t>
            </a:r>
            <a:r>
              <a:rPr lang="en-US" altLang="ko-KR" sz="1100" dirty="0">
                <a:solidFill>
                  <a:schemeClr val="tx1"/>
                </a:solidFill>
              </a:rPr>
              <a:t> </a:t>
            </a:r>
            <a:r>
              <a:rPr lang="en-US" altLang="ko-KR" sz="1100" dirty="0" err="1">
                <a:solidFill>
                  <a:schemeClr val="tx1"/>
                </a:solidFill>
              </a:rPr>
              <a:t>luctus</a:t>
            </a:r>
            <a:r>
              <a:rPr lang="en-US" altLang="ko-KR" sz="1100" dirty="0">
                <a:solidFill>
                  <a:schemeClr val="tx1"/>
                </a:solidFill>
              </a:rPr>
              <a:t> </a:t>
            </a:r>
            <a:r>
              <a:rPr lang="en-US" altLang="ko-KR" sz="1100" dirty="0" err="1">
                <a:solidFill>
                  <a:schemeClr val="tx1"/>
                </a:solidFill>
              </a:rPr>
              <a:t>tincidunt</a:t>
            </a:r>
            <a:r>
              <a:rPr lang="en-US" altLang="ko-KR" sz="1100" dirty="0">
                <a:solidFill>
                  <a:schemeClr val="tx1"/>
                </a:solidFill>
              </a:rPr>
              <a:t> at vitae ligula. </a:t>
            </a:r>
            <a:r>
              <a:rPr lang="en-US" altLang="ko-KR" sz="1100" dirty="0" err="1">
                <a:solidFill>
                  <a:schemeClr val="tx1"/>
                </a:solidFill>
              </a:rPr>
              <a:t>Donec</a:t>
            </a:r>
            <a:r>
              <a:rPr lang="en-US" altLang="ko-KR" sz="1100" dirty="0">
                <a:solidFill>
                  <a:schemeClr val="tx1"/>
                </a:solidFill>
              </a:rPr>
              <a:t> a </a:t>
            </a:r>
            <a:r>
              <a:rPr lang="en-US" altLang="ko-KR" sz="1100" dirty="0" err="1">
                <a:solidFill>
                  <a:schemeClr val="tx1"/>
                </a:solidFill>
              </a:rPr>
              <a:t>accumsan</a:t>
            </a:r>
            <a:r>
              <a:rPr lang="en-US" altLang="ko-KR" sz="1100" dirty="0">
                <a:solidFill>
                  <a:schemeClr val="tx1"/>
                </a:solidFill>
              </a:rPr>
              <a:t> magna. </a:t>
            </a:r>
            <a:r>
              <a:rPr lang="en-US" altLang="ko-KR" sz="1100" dirty="0" err="1">
                <a:solidFill>
                  <a:schemeClr val="tx1"/>
                </a:solidFill>
              </a:rPr>
              <a:t>Pellentesque</a:t>
            </a:r>
            <a:r>
              <a:rPr lang="en-US" altLang="ko-KR" sz="1100" dirty="0">
                <a:solidFill>
                  <a:schemeClr val="tx1"/>
                </a:solidFill>
              </a:rPr>
              <a:t> habitant </a:t>
            </a:r>
            <a:r>
              <a:rPr lang="en-US" altLang="ko-KR" sz="1100" dirty="0" err="1">
                <a:solidFill>
                  <a:schemeClr val="tx1"/>
                </a:solidFill>
              </a:rPr>
              <a:t>morbi</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 </a:t>
            </a:r>
            <a:r>
              <a:rPr lang="en-US" altLang="ko-KR" sz="1100" dirty="0" err="1">
                <a:solidFill>
                  <a:schemeClr val="tx1"/>
                </a:solidFill>
              </a:rPr>
              <a:t>senectus</a:t>
            </a:r>
            <a:r>
              <a:rPr lang="en-US" altLang="ko-KR" sz="1100" dirty="0">
                <a:solidFill>
                  <a:schemeClr val="tx1"/>
                </a:solidFill>
              </a:rPr>
              <a:t> et </a:t>
            </a:r>
            <a:r>
              <a:rPr lang="en-US" altLang="ko-KR" sz="1100" dirty="0" err="1">
                <a:solidFill>
                  <a:schemeClr val="tx1"/>
                </a:solidFill>
              </a:rPr>
              <a:t>netus</a:t>
            </a:r>
            <a:r>
              <a:rPr lang="en-US" altLang="ko-KR" sz="1100" dirty="0">
                <a:solidFill>
                  <a:schemeClr val="tx1"/>
                </a:solidFill>
              </a:rPr>
              <a:t> et </a:t>
            </a:r>
            <a:r>
              <a:rPr lang="en-US" altLang="ko-KR" sz="1100" dirty="0" err="1">
                <a:solidFill>
                  <a:schemeClr val="tx1"/>
                </a:solidFill>
              </a:rPr>
              <a:t>malesuada</a:t>
            </a:r>
            <a:r>
              <a:rPr lang="en-US" altLang="ko-KR" sz="1100" dirty="0">
                <a:solidFill>
                  <a:schemeClr val="tx1"/>
                </a:solidFill>
              </a:rPr>
              <a:t> fames ac </a:t>
            </a:r>
            <a:r>
              <a:rPr lang="en-US" altLang="ko-KR" sz="1100" dirty="0" err="1">
                <a:solidFill>
                  <a:schemeClr val="tx1"/>
                </a:solidFill>
              </a:rPr>
              <a:t>turpis</a:t>
            </a:r>
            <a:r>
              <a:rPr lang="en-US" altLang="ko-KR" sz="1100" dirty="0">
                <a:solidFill>
                  <a:schemeClr val="tx1"/>
                </a:solidFill>
              </a:rPr>
              <a:t> </a:t>
            </a:r>
            <a:r>
              <a:rPr lang="en-US" altLang="ko-KR" sz="1100" dirty="0" err="1">
                <a:solidFill>
                  <a:schemeClr val="tx1"/>
                </a:solidFill>
              </a:rPr>
              <a:t>egestas</a:t>
            </a:r>
            <a:r>
              <a:rPr lang="en-US" altLang="ko-KR" sz="1100" dirty="0">
                <a:solidFill>
                  <a:schemeClr val="tx1"/>
                </a:solidFill>
              </a:rPr>
              <a:t>. Sed dolor </a:t>
            </a:r>
            <a:r>
              <a:rPr lang="en-US" altLang="ko-KR" sz="1100" dirty="0" err="1">
                <a:solidFill>
                  <a:schemeClr val="tx1"/>
                </a:solidFill>
              </a:rPr>
              <a:t>nunc</a:t>
            </a:r>
            <a:r>
              <a:rPr lang="en-US" altLang="ko-KR" sz="1100" dirty="0">
                <a:solidFill>
                  <a:schemeClr val="tx1"/>
                </a:solidFill>
              </a:rPr>
              <a:t>, </a:t>
            </a:r>
            <a:r>
              <a:rPr lang="en-US" altLang="ko-KR" sz="1100" dirty="0" err="1">
                <a:solidFill>
                  <a:schemeClr val="tx1"/>
                </a:solidFill>
              </a:rPr>
              <a:t>facilisis</a:t>
            </a:r>
            <a:r>
              <a:rPr lang="en-US" altLang="ko-KR" sz="1100" dirty="0">
                <a:solidFill>
                  <a:schemeClr val="tx1"/>
                </a:solidFill>
              </a:rPr>
              <a:t> in </a:t>
            </a:r>
            <a:r>
              <a:rPr lang="en-US" altLang="ko-KR" sz="1100" dirty="0" err="1">
                <a:solidFill>
                  <a:schemeClr val="tx1"/>
                </a:solidFill>
              </a:rPr>
              <a:t>felis</a:t>
            </a:r>
            <a:r>
              <a:rPr lang="en-US" altLang="ko-KR" sz="1100" dirty="0">
                <a:solidFill>
                  <a:schemeClr val="tx1"/>
                </a:solidFill>
              </a:rPr>
              <a:t> </a:t>
            </a:r>
            <a:r>
              <a:rPr lang="en-US" altLang="ko-KR" sz="1100" dirty="0" err="1">
                <a:solidFill>
                  <a:schemeClr val="tx1"/>
                </a:solidFill>
              </a:rPr>
              <a:t>efficitur</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maximus </a:t>
            </a:r>
            <a:r>
              <a:rPr lang="en-US" altLang="ko-KR" sz="1100" dirty="0" err="1">
                <a:solidFill>
                  <a:schemeClr val="tx1"/>
                </a:solidFill>
              </a:rPr>
              <a:t>nunc</a:t>
            </a:r>
            <a:r>
              <a:rPr lang="en-US" altLang="ko-KR" sz="1100" dirty="0">
                <a:solidFill>
                  <a:schemeClr val="tx1"/>
                </a:solidFill>
              </a:rPr>
              <a:t>. Integer </a:t>
            </a:r>
            <a:r>
              <a:rPr lang="en-US" altLang="ko-KR" sz="1100" dirty="0" err="1">
                <a:solidFill>
                  <a:schemeClr val="tx1"/>
                </a:solidFill>
              </a:rPr>
              <a:t>congue</a:t>
            </a:r>
            <a:r>
              <a:rPr lang="en-US" altLang="ko-KR" sz="1100" dirty="0">
                <a:solidFill>
                  <a:schemeClr val="tx1"/>
                </a:solidFill>
              </a:rPr>
              <a:t> </a:t>
            </a:r>
            <a:r>
              <a:rPr lang="en-US" altLang="ko-KR" sz="1100" dirty="0" err="1">
                <a:solidFill>
                  <a:schemeClr val="tx1"/>
                </a:solidFill>
              </a:rPr>
              <a:t>lectus</a:t>
            </a:r>
            <a:r>
              <a:rPr lang="en-US" altLang="ko-KR" sz="1100" dirty="0">
                <a:solidFill>
                  <a:schemeClr val="tx1"/>
                </a:solidFill>
              </a:rPr>
              <a:t> vitae </a:t>
            </a:r>
            <a:r>
              <a:rPr lang="en-US" altLang="ko-KR" sz="1100" dirty="0" err="1">
                <a:solidFill>
                  <a:schemeClr val="tx1"/>
                </a:solidFill>
              </a:rPr>
              <a:t>velit</a:t>
            </a:r>
            <a:r>
              <a:rPr lang="en-US" altLang="ko-KR" sz="1100" dirty="0">
                <a:solidFill>
                  <a:schemeClr val="tx1"/>
                </a:solidFill>
              </a:rPr>
              <a:t> </a:t>
            </a:r>
            <a:r>
              <a:rPr lang="en-US" altLang="ko-KR" sz="1100" dirty="0" err="1">
                <a:solidFill>
                  <a:schemeClr val="tx1"/>
                </a:solidFill>
              </a:rPr>
              <a:t>aliquam</a:t>
            </a:r>
            <a:r>
              <a:rPr lang="en-US" altLang="ko-KR" sz="1100" dirty="0">
                <a:solidFill>
                  <a:schemeClr val="tx1"/>
                </a:solidFill>
              </a:rPr>
              <a:t> </a:t>
            </a:r>
            <a:r>
              <a:rPr lang="en-US" altLang="ko-KR" sz="1100" dirty="0" err="1">
                <a:solidFill>
                  <a:schemeClr val="tx1"/>
                </a:solidFill>
              </a:rPr>
              <a:t>vehicula</a:t>
            </a:r>
            <a:r>
              <a:rPr lang="en-US" altLang="ko-KR" sz="1100" dirty="0">
                <a:solidFill>
                  <a:schemeClr val="tx1"/>
                </a:solidFill>
              </a:rPr>
              <a:t>. Nunc </a:t>
            </a:r>
            <a:r>
              <a:rPr lang="en-US" altLang="ko-KR" sz="1100" dirty="0" err="1">
                <a:solidFill>
                  <a:schemeClr val="tx1"/>
                </a:solidFill>
              </a:rPr>
              <a:t>mauris</a:t>
            </a:r>
            <a:r>
              <a:rPr lang="en-US" altLang="ko-KR" sz="1100" dirty="0">
                <a:solidFill>
                  <a:schemeClr val="tx1"/>
                </a:solidFill>
              </a:rPr>
              <a:t> </a:t>
            </a:r>
            <a:r>
              <a:rPr lang="en-US" altLang="ko-KR" sz="1100" dirty="0" err="1">
                <a:solidFill>
                  <a:schemeClr val="tx1"/>
                </a:solidFill>
              </a:rPr>
              <a:t>massa</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vitae </a:t>
            </a:r>
            <a:r>
              <a:rPr lang="en-US" altLang="ko-KR" sz="1100" dirty="0" err="1">
                <a:solidFill>
                  <a:schemeClr val="tx1"/>
                </a:solidFill>
              </a:rPr>
              <a:t>augue</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pulvinar </a:t>
            </a:r>
            <a:r>
              <a:rPr lang="en-US" altLang="ko-KR" sz="1100" dirty="0" err="1">
                <a:solidFill>
                  <a:schemeClr val="tx1"/>
                </a:solidFill>
              </a:rPr>
              <a:t>mollis</a:t>
            </a:r>
            <a:r>
              <a:rPr lang="en-US" altLang="ko-KR" sz="1100" dirty="0">
                <a:solidFill>
                  <a:schemeClr val="tx1"/>
                </a:solidFill>
              </a:rPr>
              <a:t> </a:t>
            </a:r>
            <a:r>
              <a:rPr lang="en-US" altLang="ko-KR" sz="1100" dirty="0" err="1">
                <a:solidFill>
                  <a:schemeClr val="tx1"/>
                </a:solidFill>
              </a:rPr>
              <a:t>erat</a:t>
            </a:r>
            <a:r>
              <a:rPr lang="en-US" altLang="ko-KR" sz="1100" dirty="0">
                <a:solidFill>
                  <a:schemeClr val="tx1"/>
                </a:solidFill>
              </a:rPr>
              <a:t>. Sed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vitae convallis </a:t>
            </a:r>
            <a:r>
              <a:rPr lang="en-US" altLang="ko-KR" sz="1100" dirty="0" err="1">
                <a:solidFill>
                  <a:schemeClr val="tx1"/>
                </a:solidFill>
              </a:rPr>
              <a:t>iaculis</a:t>
            </a:r>
            <a:r>
              <a:rPr lang="en-US" altLang="ko-KR" sz="1100" dirty="0">
                <a:solidFill>
                  <a:schemeClr val="tx1"/>
                </a:solidFill>
              </a:rPr>
              <a:t>, </a:t>
            </a:r>
            <a:r>
              <a:rPr lang="en-US" altLang="ko-KR" sz="1100" dirty="0" err="1">
                <a:solidFill>
                  <a:schemeClr val="tx1"/>
                </a:solidFill>
              </a:rPr>
              <a:t>nibh</a:t>
            </a:r>
            <a:r>
              <a:rPr lang="en-US" altLang="ko-KR" sz="1100" dirty="0">
                <a:solidFill>
                  <a:schemeClr val="tx1"/>
                </a:solidFill>
              </a:rPr>
              <a:t> magna </a:t>
            </a:r>
            <a:r>
              <a:rPr lang="en-US" altLang="ko-KR" sz="1100" dirty="0" err="1">
                <a:solidFill>
                  <a:schemeClr val="tx1"/>
                </a:solidFill>
              </a:rPr>
              <a:t>pretium</a:t>
            </a:r>
            <a:r>
              <a:rPr lang="en-US" altLang="ko-KR" sz="1100" dirty="0">
                <a:solidFill>
                  <a:schemeClr val="tx1"/>
                </a:solidFill>
              </a:rPr>
              <a:t> diam, a </a:t>
            </a:r>
            <a:r>
              <a:rPr lang="en-US" altLang="ko-KR" sz="1100" dirty="0" err="1">
                <a:solidFill>
                  <a:schemeClr val="tx1"/>
                </a:solidFill>
              </a:rPr>
              <a:t>sagittis</a:t>
            </a:r>
            <a:r>
              <a:rPr lang="en-US" altLang="ko-KR" sz="1100" dirty="0">
                <a:solidFill>
                  <a:schemeClr val="tx1"/>
                </a:solidFill>
              </a:rPr>
              <a:t> </a:t>
            </a:r>
            <a:r>
              <a:rPr lang="en-US" altLang="ko-KR" sz="1100" dirty="0" err="1">
                <a:solidFill>
                  <a:schemeClr val="tx1"/>
                </a:solidFill>
              </a:rPr>
              <a:t>quam</a:t>
            </a:r>
            <a:r>
              <a:rPr lang="en-US" altLang="ko-KR" sz="1100" dirty="0">
                <a:solidFill>
                  <a:schemeClr val="tx1"/>
                </a:solidFill>
              </a:rPr>
              <a:t> </a:t>
            </a:r>
            <a:r>
              <a:rPr lang="en-US" altLang="ko-KR" sz="1100" dirty="0" err="1">
                <a:solidFill>
                  <a:schemeClr val="tx1"/>
                </a:solidFill>
              </a:rPr>
              <a:t>urna</a:t>
            </a:r>
            <a:r>
              <a:rPr lang="en-US" altLang="ko-KR" sz="1100" dirty="0">
                <a:solidFill>
                  <a:schemeClr val="tx1"/>
                </a:solidFill>
              </a:rPr>
              <a:t> </a:t>
            </a:r>
            <a:r>
              <a:rPr lang="en-US" altLang="ko-KR" sz="1100" dirty="0" err="1">
                <a:solidFill>
                  <a:schemeClr val="tx1"/>
                </a:solidFill>
              </a:rPr>
              <a:t>quis</a:t>
            </a:r>
            <a:r>
              <a:rPr lang="en-US" altLang="ko-KR" sz="1100" dirty="0">
                <a:solidFill>
                  <a:schemeClr val="tx1"/>
                </a:solidFill>
              </a:rPr>
              <a:t> </a:t>
            </a:r>
            <a:r>
              <a:rPr lang="en-US" altLang="ko-KR" sz="1100" dirty="0" err="1">
                <a:solidFill>
                  <a:schemeClr val="tx1"/>
                </a:solidFill>
              </a:rPr>
              <a:t>augue</a:t>
            </a:r>
            <a:r>
              <a:rPr lang="en-US" altLang="ko-KR" sz="1100" dirty="0">
                <a:solidFill>
                  <a:schemeClr val="tx1"/>
                </a:solidFill>
              </a:rPr>
              <a:t>. Nam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accumsan</a:t>
            </a:r>
            <a:r>
              <a:rPr lang="en-US" altLang="ko-KR" sz="1100" dirty="0">
                <a:solidFill>
                  <a:schemeClr val="tx1"/>
                </a:solidFill>
              </a:rPr>
              <a:t> ante id </a:t>
            </a:r>
            <a:r>
              <a:rPr lang="en-US" altLang="ko-KR" sz="1100" dirty="0" err="1">
                <a:solidFill>
                  <a:schemeClr val="tx1"/>
                </a:solidFill>
              </a:rPr>
              <a:t>porttitor</a:t>
            </a:r>
            <a:r>
              <a:rPr lang="en-US" altLang="ko-KR" sz="1100" dirty="0">
                <a:solidFill>
                  <a:schemeClr val="tx1"/>
                </a:solidFill>
              </a:rPr>
              <a:t>. Morbi tempus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vitae </a:t>
            </a:r>
            <a:r>
              <a:rPr lang="en-US" altLang="ko-KR" sz="1100" dirty="0" err="1">
                <a:solidFill>
                  <a:schemeClr val="tx1"/>
                </a:solidFill>
              </a:rPr>
              <a:t>venenatis</a:t>
            </a:r>
            <a:r>
              <a:rPr lang="en-US" altLang="ko-KR" sz="1100" dirty="0">
                <a:solidFill>
                  <a:schemeClr val="tx1"/>
                </a:solidFill>
              </a:rPr>
              <a:t>. Duis </a:t>
            </a:r>
            <a:r>
              <a:rPr lang="en-US" altLang="ko-KR" sz="1100" dirty="0" err="1">
                <a:solidFill>
                  <a:schemeClr val="tx1"/>
                </a:solidFill>
              </a:rPr>
              <a:t>mattis</a:t>
            </a:r>
            <a:r>
              <a:rPr lang="en-US" altLang="ko-KR" sz="1100" dirty="0">
                <a:solidFill>
                  <a:schemeClr val="tx1"/>
                </a:solidFill>
              </a:rPr>
              <a:t> </a:t>
            </a:r>
            <a:r>
              <a:rPr lang="en-US" altLang="ko-KR" sz="1100" dirty="0" err="1">
                <a:solidFill>
                  <a:schemeClr val="tx1"/>
                </a:solidFill>
              </a:rPr>
              <a:t>consequat</a:t>
            </a:r>
            <a:r>
              <a:rPr lang="en-US" altLang="ko-KR" sz="1100" dirty="0">
                <a:solidFill>
                  <a:schemeClr val="tx1"/>
                </a:solidFill>
              </a:rPr>
              <a:t> ipsum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Curabitur</a:t>
            </a:r>
            <a:r>
              <a:rPr lang="en-US" altLang="ko-KR" sz="1100" dirty="0">
                <a:solidFill>
                  <a:schemeClr val="tx1"/>
                </a:solidFill>
              </a:rPr>
              <a:t>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vulputate</a:t>
            </a:r>
            <a:r>
              <a:rPr lang="en-US" altLang="ko-KR" sz="1100" dirty="0">
                <a:solidFill>
                  <a:schemeClr val="tx1"/>
                </a:solidFill>
              </a:rPr>
              <a:t> </a:t>
            </a:r>
            <a:r>
              <a:rPr lang="en-US" altLang="ko-KR" sz="1100" dirty="0" err="1">
                <a:solidFill>
                  <a:schemeClr val="tx1"/>
                </a:solidFill>
              </a:rPr>
              <a:t>faucibus</a:t>
            </a:r>
            <a:r>
              <a:rPr lang="en-US" altLang="ko-KR" sz="1100" dirty="0">
                <a:solidFill>
                  <a:schemeClr val="tx1"/>
                </a:solidFill>
              </a:rPr>
              <a:t>. Cras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a:t>
            </a:r>
            <a:r>
              <a:rPr lang="en-US" altLang="ko-KR" sz="1100" dirty="0" err="1">
                <a:solidFill>
                  <a:schemeClr val="tx1"/>
                </a:solidFill>
              </a:rPr>
              <a:t>metus</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::before</a:t>
            </a:r>
          </a:p>
          <a:p>
            <a:r>
              <a:rPr lang="ko-KR" altLang="en-US" sz="1200" dirty="0">
                <a:solidFill>
                  <a:schemeClr val="tx1"/>
                </a:solidFill>
              </a:rPr>
              <a:t>이 의사 요소는 특정 요소의 내용</a:t>
            </a:r>
            <a:r>
              <a:rPr lang="en-US" altLang="ko-KR" sz="1200" dirty="0">
                <a:solidFill>
                  <a:schemeClr val="tx1"/>
                </a:solidFill>
              </a:rPr>
              <a:t>(content) </a:t>
            </a:r>
            <a:r>
              <a:rPr lang="ko-KR" altLang="en-US" sz="1200" dirty="0">
                <a:solidFill>
                  <a:schemeClr val="tx1"/>
                </a:solidFill>
              </a:rPr>
              <a:t>부분 바로 앞에 다른 요소를 삽입할 때 사용합니다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201</a:t>
            </a:fld>
            <a:endParaRPr lang="ko-KR" altLang="en-US" dirty="0"/>
          </a:p>
        </p:txBody>
      </p:sp>
    </p:spTree>
    <p:extLst>
      <p:ext uri="{BB962C8B-B14F-4D97-AF65-F5344CB8AC3E}">
        <p14:creationId xmlns:p14="http://schemas.microsoft.com/office/powerpoint/2010/main" val="20538870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(::after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Pseudo-element&lt;/title&gt;</a:t>
            </a:r>
          </a:p>
          <a:p>
            <a:r>
              <a:rPr lang="en-US" altLang="ko-KR" sz="1100" dirty="0">
                <a:solidFill>
                  <a:schemeClr val="tx1"/>
                </a:solidFill>
              </a:rPr>
              <a:t>	&lt;style&gt;</a:t>
            </a:r>
          </a:p>
          <a:p>
            <a:r>
              <a:rPr lang="en-US" altLang="ko-KR" sz="1100" dirty="0">
                <a:solidFill>
                  <a:schemeClr val="tx1"/>
                </a:solidFill>
              </a:rPr>
              <a:t>		p::after { content: </a:t>
            </a:r>
            <a:r>
              <a:rPr lang="en-US" altLang="ko-KR" sz="1100" dirty="0" err="1">
                <a:solidFill>
                  <a:schemeClr val="tx1"/>
                </a:solidFill>
              </a:rPr>
              <a:t>url</a:t>
            </a:r>
            <a:r>
              <a:rPr lang="en-US" altLang="ko-KR" sz="1100" dirty="0">
                <a:solidFill>
                  <a:schemeClr val="tx1"/>
                </a:solidFill>
              </a:rPr>
              <a:t>("penguin.png");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&lt;h1&gt;::after</a:t>
            </a:r>
            <a:r>
              <a:rPr lang="ko-KR" altLang="en-US" sz="1100" dirty="0">
                <a:solidFill>
                  <a:schemeClr val="tx1"/>
                </a:solidFill>
              </a:rPr>
              <a:t>를 이용한 요소의 삽입</a:t>
            </a:r>
            <a:r>
              <a:rPr lang="en-US" altLang="ko-KR" sz="1100" dirty="0">
                <a:solidFill>
                  <a:schemeClr val="tx1"/>
                </a:solidFill>
              </a:rPr>
              <a:t>&lt;/h1&gt;</a:t>
            </a:r>
          </a:p>
          <a:p>
            <a:r>
              <a:rPr lang="en-US" altLang="ko-KR" sz="1100" dirty="0">
                <a:solidFill>
                  <a:schemeClr val="tx1"/>
                </a:solidFill>
              </a:rPr>
              <a:t>	&lt;h3&gt;</a:t>
            </a:r>
            <a:r>
              <a:rPr lang="ko-KR" altLang="en-US" sz="1100" dirty="0">
                <a:solidFill>
                  <a:schemeClr val="tx1"/>
                </a:solidFill>
              </a:rPr>
              <a:t>아래의 단락에서 콘텐츠 부분 바로 뒤에 이미지를 삽입합니다</a:t>
            </a:r>
            <a:r>
              <a:rPr lang="en-US" altLang="ko-KR" sz="1100" dirty="0">
                <a:solidFill>
                  <a:schemeClr val="tx1"/>
                </a:solidFill>
              </a:rPr>
              <a:t>!&lt;/h3&gt;</a:t>
            </a:r>
          </a:p>
          <a:p>
            <a:r>
              <a:rPr lang="en-US" altLang="ko-KR" sz="1100" dirty="0">
                <a:solidFill>
                  <a:schemeClr val="tx1"/>
                </a:solidFill>
              </a:rPr>
              <a:t>	&lt;p&gt;Lorem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Praesent</a:t>
            </a:r>
            <a:r>
              <a:rPr lang="en-US" altLang="ko-KR" sz="1100" dirty="0">
                <a:solidFill>
                  <a:schemeClr val="tx1"/>
                </a:solidFill>
              </a:rPr>
              <a:t> at </a:t>
            </a:r>
            <a:r>
              <a:rPr lang="en-US" altLang="ko-KR" sz="1100" dirty="0" err="1">
                <a:solidFill>
                  <a:schemeClr val="tx1"/>
                </a:solidFill>
              </a:rPr>
              <a:t>tellus</a:t>
            </a:r>
            <a:r>
              <a:rPr lang="en-US" altLang="ko-KR" sz="1100" dirty="0">
                <a:solidFill>
                  <a:schemeClr val="tx1"/>
                </a:solidFill>
              </a:rPr>
              <a:t> et </a:t>
            </a:r>
            <a:r>
              <a:rPr lang="en-US" altLang="ko-KR" sz="1100" dirty="0" err="1">
                <a:solidFill>
                  <a:schemeClr val="tx1"/>
                </a:solidFill>
              </a:rPr>
              <a:t>neque</a:t>
            </a:r>
            <a:r>
              <a:rPr lang="en-US" altLang="ko-KR" sz="1100" dirty="0">
                <a:solidFill>
                  <a:schemeClr val="tx1"/>
                </a:solidFill>
              </a:rPr>
              <a:t> </a:t>
            </a:r>
            <a:r>
              <a:rPr lang="en-US" altLang="ko-KR" sz="1100" dirty="0" err="1">
                <a:solidFill>
                  <a:schemeClr val="tx1"/>
                </a:solidFill>
              </a:rPr>
              <a:t>luctus</a:t>
            </a:r>
            <a:r>
              <a:rPr lang="en-US" altLang="ko-KR" sz="1100" dirty="0">
                <a:solidFill>
                  <a:schemeClr val="tx1"/>
                </a:solidFill>
              </a:rPr>
              <a:t> </a:t>
            </a:r>
            <a:r>
              <a:rPr lang="en-US" altLang="ko-KR" sz="1100" dirty="0" err="1">
                <a:solidFill>
                  <a:schemeClr val="tx1"/>
                </a:solidFill>
              </a:rPr>
              <a:t>tincidunt</a:t>
            </a:r>
            <a:r>
              <a:rPr lang="en-US" altLang="ko-KR" sz="1100" dirty="0">
                <a:solidFill>
                  <a:schemeClr val="tx1"/>
                </a:solidFill>
              </a:rPr>
              <a:t> at vitae ligula. </a:t>
            </a:r>
            <a:r>
              <a:rPr lang="en-US" altLang="ko-KR" sz="1100" dirty="0" err="1">
                <a:solidFill>
                  <a:schemeClr val="tx1"/>
                </a:solidFill>
              </a:rPr>
              <a:t>Donec</a:t>
            </a:r>
            <a:r>
              <a:rPr lang="en-US" altLang="ko-KR" sz="1100" dirty="0">
                <a:solidFill>
                  <a:schemeClr val="tx1"/>
                </a:solidFill>
              </a:rPr>
              <a:t> a </a:t>
            </a:r>
            <a:r>
              <a:rPr lang="en-US" altLang="ko-KR" sz="1100" dirty="0" err="1">
                <a:solidFill>
                  <a:schemeClr val="tx1"/>
                </a:solidFill>
              </a:rPr>
              <a:t>accumsan</a:t>
            </a:r>
            <a:r>
              <a:rPr lang="en-US" altLang="ko-KR" sz="1100" dirty="0">
                <a:solidFill>
                  <a:schemeClr val="tx1"/>
                </a:solidFill>
              </a:rPr>
              <a:t> magna. </a:t>
            </a:r>
            <a:r>
              <a:rPr lang="en-US" altLang="ko-KR" sz="1100" dirty="0" err="1">
                <a:solidFill>
                  <a:schemeClr val="tx1"/>
                </a:solidFill>
              </a:rPr>
              <a:t>Pellentesque</a:t>
            </a:r>
            <a:r>
              <a:rPr lang="en-US" altLang="ko-KR" sz="1100" dirty="0">
                <a:solidFill>
                  <a:schemeClr val="tx1"/>
                </a:solidFill>
              </a:rPr>
              <a:t> habitant </a:t>
            </a:r>
            <a:r>
              <a:rPr lang="en-US" altLang="ko-KR" sz="1100" dirty="0" err="1">
                <a:solidFill>
                  <a:schemeClr val="tx1"/>
                </a:solidFill>
              </a:rPr>
              <a:t>morbi</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 </a:t>
            </a:r>
            <a:r>
              <a:rPr lang="en-US" altLang="ko-KR" sz="1100" dirty="0" err="1">
                <a:solidFill>
                  <a:schemeClr val="tx1"/>
                </a:solidFill>
              </a:rPr>
              <a:t>senectus</a:t>
            </a:r>
            <a:r>
              <a:rPr lang="en-US" altLang="ko-KR" sz="1100" dirty="0">
                <a:solidFill>
                  <a:schemeClr val="tx1"/>
                </a:solidFill>
              </a:rPr>
              <a:t> et </a:t>
            </a:r>
            <a:r>
              <a:rPr lang="en-US" altLang="ko-KR" sz="1100" dirty="0" err="1">
                <a:solidFill>
                  <a:schemeClr val="tx1"/>
                </a:solidFill>
              </a:rPr>
              <a:t>netus</a:t>
            </a:r>
            <a:r>
              <a:rPr lang="en-US" altLang="ko-KR" sz="1100" dirty="0">
                <a:solidFill>
                  <a:schemeClr val="tx1"/>
                </a:solidFill>
              </a:rPr>
              <a:t> et </a:t>
            </a:r>
            <a:r>
              <a:rPr lang="en-US" altLang="ko-KR" sz="1100" dirty="0" err="1">
                <a:solidFill>
                  <a:schemeClr val="tx1"/>
                </a:solidFill>
              </a:rPr>
              <a:t>malesuada</a:t>
            </a:r>
            <a:r>
              <a:rPr lang="en-US" altLang="ko-KR" sz="1100" dirty="0">
                <a:solidFill>
                  <a:schemeClr val="tx1"/>
                </a:solidFill>
              </a:rPr>
              <a:t> fames ac </a:t>
            </a:r>
            <a:r>
              <a:rPr lang="en-US" altLang="ko-KR" sz="1100" dirty="0" err="1">
                <a:solidFill>
                  <a:schemeClr val="tx1"/>
                </a:solidFill>
              </a:rPr>
              <a:t>turpis</a:t>
            </a:r>
            <a:r>
              <a:rPr lang="en-US" altLang="ko-KR" sz="1100" dirty="0">
                <a:solidFill>
                  <a:schemeClr val="tx1"/>
                </a:solidFill>
              </a:rPr>
              <a:t> </a:t>
            </a:r>
            <a:r>
              <a:rPr lang="en-US" altLang="ko-KR" sz="1100" dirty="0" err="1">
                <a:solidFill>
                  <a:schemeClr val="tx1"/>
                </a:solidFill>
              </a:rPr>
              <a:t>egestas</a:t>
            </a:r>
            <a:r>
              <a:rPr lang="en-US" altLang="ko-KR" sz="1100" dirty="0">
                <a:solidFill>
                  <a:schemeClr val="tx1"/>
                </a:solidFill>
              </a:rPr>
              <a:t>. Sed dolor </a:t>
            </a:r>
            <a:r>
              <a:rPr lang="en-US" altLang="ko-KR" sz="1100" dirty="0" err="1">
                <a:solidFill>
                  <a:schemeClr val="tx1"/>
                </a:solidFill>
              </a:rPr>
              <a:t>nunc</a:t>
            </a:r>
            <a:r>
              <a:rPr lang="en-US" altLang="ko-KR" sz="1100" dirty="0">
                <a:solidFill>
                  <a:schemeClr val="tx1"/>
                </a:solidFill>
              </a:rPr>
              <a:t>, </a:t>
            </a:r>
            <a:r>
              <a:rPr lang="en-US" altLang="ko-KR" sz="1100" dirty="0" err="1">
                <a:solidFill>
                  <a:schemeClr val="tx1"/>
                </a:solidFill>
              </a:rPr>
              <a:t>facilisis</a:t>
            </a:r>
            <a:r>
              <a:rPr lang="en-US" altLang="ko-KR" sz="1100" dirty="0">
                <a:solidFill>
                  <a:schemeClr val="tx1"/>
                </a:solidFill>
              </a:rPr>
              <a:t> in </a:t>
            </a:r>
            <a:r>
              <a:rPr lang="en-US" altLang="ko-KR" sz="1100" dirty="0" err="1">
                <a:solidFill>
                  <a:schemeClr val="tx1"/>
                </a:solidFill>
              </a:rPr>
              <a:t>felis</a:t>
            </a:r>
            <a:r>
              <a:rPr lang="en-US" altLang="ko-KR" sz="1100" dirty="0">
                <a:solidFill>
                  <a:schemeClr val="tx1"/>
                </a:solidFill>
              </a:rPr>
              <a:t> </a:t>
            </a:r>
            <a:r>
              <a:rPr lang="en-US" altLang="ko-KR" sz="1100" dirty="0" err="1">
                <a:solidFill>
                  <a:schemeClr val="tx1"/>
                </a:solidFill>
              </a:rPr>
              <a:t>efficitur</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maximus </a:t>
            </a:r>
            <a:r>
              <a:rPr lang="en-US" altLang="ko-KR" sz="1100" dirty="0" err="1">
                <a:solidFill>
                  <a:schemeClr val="tx1"/>
                </a:solidFill>
              </a:rPr>
              <a:t>nunc</a:t>
            </a:r>
            <a:r>
              <a:rPr lang="en-US" altLang="ko-KR" sz="1100" dirty="0">
                <a:solidFill>
                  <a:schemeClr val="tx1"/>
                </a:solidFill>
              </a:rPr>
              <a:t>. Integer </a:t>
            </a:r>
            <a:r>
              <a:rPr lang="en-US" altLang="ko-KR" sz="1100" dirty="0" err="1">
                <a:solidFill>
                  <a:schemeClr val="tx1"/>
                </a:solidFill>
              </a:rPr>
              <a:t>congue</a:t>
            </a:r>
            <a:r>
              <a:rPr lang="en-US" altLang="ko-KR" sz="1100" dirty="0">
                <a:solidFill>
                  <a:schemeClr val="tx1"/>
                </a:solidFill>
              </a:rPr>
              <a:t> </a:t>
            </a:r>
            <a:r>
              <a:rPr lang="en-US" altLang="ko-KR" sz="1100" dirty="0" err="1">
                <a:solidFill>
                  <a:schemeClr val="tx1"/>
                </a:solidFill>
              </a:rPr>
              <a:t>lectus</a:t>
            </a:r>
            <a:r>
              <a:rPr lang="en-US" altLang="ko-KR" sz="1100" dirty="0">
                <a:solidFill>
                  <a:schemeClr val="tx1"/>
                </a:solidFill>
              </a:rPr>
              <a:t> vitae </a:t>
            </a:r>
            <a:r>
              <a:rPr lang="en-US" altLang="ko-KR" sz="1100" dirty="0" err="1">
                <a:solidFill>
                  <a:schemeClr val="tx1"/>
                </a:solidFill>
              </a:rPr>
              <a:t>velit</a:t>
            </a:r>
            <a:r>
              <a:rPr lang="en-US" altLang="ko-KR" sz="1100" dirty="0">
                <a:solidFill>
                  <a:schemeClr val="tx1"/>
                </a:solidFill>
              </a:rPr>
              <a:t> </a:t>
            </a:r>
            <a:r>
              <a:rPr lang="en-US" altLang="ko-KR" sz="1100" dirty="0" err="1">
                <a:solidFill>
                  <a:schemeClr val="tx1"/>
                </a:solidFill>
              </a:rPr>
              <a:t>aliquam</a:t>
            </a:r>
            <a:r>
              <a:rPr lang="en-US" altLang="ko-KR" sz="1100" dirty="0">
                <a:solidFill>
                  <a:schemeClr val="tx1"/>
                </a:solidFill>
              </a:rPr>
              <a:t> </a:t>
            </a:r>
            <a:r>
              <a:rPr lang="en-US" altLang="ko-KR" sz="1100" dirty="0" err="1">
                <a:solidFill>
                  <a:schemeClr val="tx1"/>
                </a:solidFill>
              </a:rPr>
              <a:t>vehicula</a:t>
            </a:r>
            <a:r>
              <a:rPr lang="en-US" altLang="ko-KR" sz="1100" dirty="0">
                <a:solidFill>
                  <a:schemeClr val="tx1"/>
                </a:solidFill>
              </a:rPr>
              <a:t>. Nunc </a:t>
            </a:r>
            <a:r>
              <a:rPr lang="en-US" altLang="ko-KR" sz="1100" dirty="0" err="1">
                <a:solidFill>
                  <a:schemeClr val="tx1"/>
                </a:solidFill>
              </a:rPr>
              <a:t>mauris</a:t>
            </a:r>
            <a:r>
              <a:rPr lang="en-US" altLang="ko-KR" sz="1100" dirty="0">
                <a:solidFill>
                  <a:schemeClr val="tx1"/>
                </a:solidFill>
              </a:rPr>
              <a:t> </a:t>
            </a:r>
            <a:r>
              <a:rPr lang="en-US" altLang="ko-KR" sz="1100" dirty="0" err="1">
                <a:solidFill>
                  <a:schemeClr val="tx1"/>
                </a:solidFill>
              </a:rPr>
              <a:t>massa</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vitae </a:t>
            </a:r>
            <a:r>
              <a:rPr lang="en-US" altLang="ko-KR" sz="1100" dirty="0" err="1">
                <a:solidFill>
                  <a:schemeClr val="tx1"/>
                </a:solidFill>
              </a:rPr>
              <a:t>augue</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pulvinar </a:t>
            </a:r>
            <a:r>
              <a:rPr lang="en-US" altLang="ko-KR" sz="1100" dirty="0" err="1">
                <a:solidFill>
                  <a:schemeClr val="tx1"/>
                </a:solidFill>
              </a:rPr>
              <a:t>mollis</a:t>
            </a:r>
            <a:r>
              <a:rPr lang="en-US" altLang="ko-KR" sz="1100" dirty="0">
                <a:solidFill>
                  <a:schemeClr val="tx1"/>
                </a:solidFill>
              </a:rPr>
              <a:t> </a:t>
            </a:r>
            <a:r>
              <a:rPr lang="en-US" altLang="ko-KR" sz="1100" dirty="0" err="1">
                <a:solidFill>
                  <a:schemeClr val="tx1"/>
                </a:solidFill>
              </a:rPr>
              <a:t>erat</a:t>
            </a:r>
            <a:r>
              <a:rPr lang="en-US" altLang="ko-KR" sz="1100" dirty="0">
                <a:solidFill>
                  <a:schemeClr val="tx1"/>
                </a:solidFill>
              </a:rPr>
              <a:t>. Sed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vitae convallis </a:t>
            </a:r>
            <a:r>
              <a:rPr lang="en-US" altLang="ko-KR" sz="1100" dirty="0" err="1">
                <a:solidFill>
                  <a:schemeClr val="tx1"/>
                </a:solidFill>
              </a:rPr>
              <a:t>iaculis</a:t>
            </a:r>
            <a:r>
              <a:rPr lang="en-US" altLang="ko-KR" sz="1100" dirty="0">
                <a:solidFill>
                  <a:schemeClr val="tx1"/>
                </a:solidFill>
              </a:rPr>
              <a:t>, </a:t>
            </a:r>
            <a:r>
              <a:rPr lang="en-US" altLang="ko-KR" sz="1100" dirty="0" err="1">
                <a:solidFill>
                  <a:schemeClr val="tx1"/>
                </a:solidFill>
              </a:rPr>
              <a:t>nibh</a:t>
            </a:r>
            <a:r>
              <a:rPr lang="en-US" altLang="ko-KR" sz="1100" dirty="0">
                <a:solidFill>
                  <a:schemeClr val="tx1"/>
                </a:solidFill>
              </a:rPr>
              <a:t> magna </a:t>
            </a:r>
            <a:r>
              <a:rPr lang="en-US" altLang="ko-KR" sz="1100" dirty="0" err="1">
                <a:solidFill>
                  <a:schemeClr val="tx1"/>
                </a:solidFill>
              </a:rPr>
              <a:t>pretium</a:t>
            </a:r>
            <a:r>
              <a:rPr lang="en-US" altLang="ko-KR" sz="1100" dirty="0">
                <a:solidFill>
                  <a:schemeClr val="tx1"/>
                </a:solidFill>
              </a:rPr>
              <a:t> diam, a </a:t>
            </a:r>
            <a:r>
              <a:rPr lang="en-US" altLang="ko-KR" sz="1100" dirty="0" err="1">
                <a:solidFill>
                  <a:schemeClr val="tx1"/>
                </a:solidFill>
              </a:rPr>
              <a:t>sagittis</a:t>
            </a:r>
            <a:r>
              <a:rPr lang="en-US" altLang="ko-KR" sz="1100" dirty="0">
                <a:solidFill>
                  <a:schemeClr val="tx1"/>
                </a:solidFill>
              </a:rPr>
              <a:t> </a:t>
            </a:r>
            <a:r>
              <a:rPr lang="en-US" altLang="ko-KR" sz="1100" dirty="0" err="1">
                <a:solidFill>
                  <a:schemeClr val="tx1"/>
                </a:solidFill>
              </a:rPr>
              <a:t>quam</a:t>
            </a:r>
            <a:r>
              <a:rPr lang="en-US" altLang="ko-KR" sz="1100" dirty="0">
                <a:solidFill>
                  <a:schemeClr val="tx1"/>
                </a:solidFill>
              </a:rPr>
              <a:t> </a:t>
            </a:r>
            <a:r>
              <a:rPr lang="en-US" altLang="ko-KR" sz="1100" dirty="0" err="1">
                <a:solidFill>
                  <a:schemeClr val="tx1"/>
                </a:solidFill>
              </a:rPr>
              <a:t>urna</a:t>
            </a:r>
            <a:r>
              <a:rPr lang="en-US" altLang="ko-KR" sz="1100" dirty="0">
                <a:solidFill>
                  <a:schemeClr val="tx1"/>
                </a:solidFill>
              </a:rPr>
              <a:t> </a:t>
            </a:r>
            <a:r>
              <a:rPr lang="en-US" altLang="ko-KR" sz="1100" dirty="0" err="1">
                <a:solidFill>
                  <a:schemeClr val="tx1"/>
                </a:solidFill>
              </a:rPr>
              <a:t>quis</a:t>
            </a:r>
            <a:r>
              <a:rPr lang="en-US" altLang="ko-KR" sz="1100" dirty="0">
                <a:solidFill>
                  <a:schemeClr val="tx1"/>
                </a:solidFill>
              </a:rPr>
              <a:t> </a:t>
            </a:r>
            <a:r>
              <a:rPr lang="en-US" altLang="ko-KR" sz="1100" dirty="0" err="1">
                <a:solidFill>
                  <a:schemeClr val="tx1"/>
                </a:solidFill>
              </a:rPr>
              <a:t>augue</a:t>
            </a:r>
            <a:r>
              <a:rPr lang="en-US" altLang="ko-KR" sz="1100" dirty="0">
                <a:solidFill>
                  <a:schemeClr val="tx1"/>
                </a:solidFill>
              </a:rPr>
              <a:t>. Nam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accumsan</a:t>
            </a:r>
            <a:r>
              <a:rPr lang="en-US" altLang="ko-KR" sz="1100" dirty="0">
                <a:solidFill>
                  <a:schemeClr val="tx1"/>
                </a:solidFill>
              </a:rPr>
              <a:t> ante id </a:t>
            </a:r>
            <a:r>
              <a:rPr lang="en-US" altLang="ko-KR" sz="1100" dirty="0" err="1">
                <a:solidFill>
                  <a:schemeClr val="tx1"/>
                </a:solidFill>
              </a:rPr>
              <a:t>porttitor</a:t>
            </a:r>
            <a:r>
              <a:rPr lang="en-US" altLang="ko-KR" sz="1100" dirty="0">
                <a:solidFill>
                  <a:schemeClr val="tx1"/>
                </a:solidFill>
              </a:rPr>
              <a:t>. Morbi tempus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vitae </a:t>
            </a:r>
            <a:r>
              <a:rPr lang="en-US" altLang="ko-KR" sz="1100" dirty="0" err="1">
                <a:solidFill>
                  <a:schemeClr val="tx1"/>
                </a:solidFill>
              </a:rPr>
              <a:t>venenatis</a:t>
            </a:r>
            <a:r>
              <a:rPr lang="en-US" altLang="ko-KR" sz="1100" dirty="0">
                <a:solidFill>
                  <a:schemeClr val="tx1"/>
                </a:solidFill>
              </a:rPr>
              <a:t>. Duis </a:t>
            </a:r>
            <a:r>
              <a:rPr lang="en-US" altLang="ko-KR" sz="1100" dirty="0" err="1">
                <a:solidFill>
                  <a:schemeClr val="tx1"/>
                </a:solidFill>
              </a:rPr>
              <a:t>mattis</a:t>
            </a:r>
            <a:r>
              <a:rPr lang="en-US" altLang="ko-KR" sz="1100" dirty="0">
                <a:solidFill>
                  <a:schemeClr val="tx1"/>
                </a:solidFill>
              </a:rPr>
              <a:t> </a:t>
            </a:r>
            <a:r>
              <a:rPr lang="en-US" altLang="ko-KR" sz="1100" dirty="0" err="1">
                <a:solidFill>
                  <a:schemeClr val="tx1"/>
                </a:solidFill>
              </a:rPr>
              <a:t>consequat</a:t>
            </a:r>
            <a:r>
              <a:rPr lang="en-US" altLang="ko-KR" sz="1100" dirty="0">
                <a:solidFill>
                  <a:schemeClr val="tx1"/>
                </a:solidFill>
              </a:rPr>
              <a:t> ipsum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Curabitur</a:t>
            </a:r>
            <a:r>
              <a:rPr lang="en-US" altLang="ko-KR" sz="1100" dirty="0">
                <a:solidFill>
                  <a:schemeClr val="tx1"/>
                </a:solidFill>
              </a:rPr>
              <a:t>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vulputate</a:t>
            </a:r>
            <a:r>
              <a:rPr lang="en-US" altLang="ko-KR" sz="1100" dirty="0">
                <a:solidFill>
                  <a:schemeClr val="tx1"/>
                </a:solidFill>
              </a:rPr>
              <a:t> </a:t>
            </a:r>
            <a:r>
              <a:rPr lang="en-US" altLang="ko-KR" sz="1100" dirty="0" err="1">
                <a:solidFill>
                  <a:schemeClr val="tx1"/>
                </a:solidFill>
              </a:rPr>
              <a:t>faucibus</a:t>
            </a:r>
            <a:r>
              <a:rPr lang="en-US" altLang="ko-KR" sz="1100" dirty="0">
                <a:solidFill>
                  <a:schemeClr val="tx1"/>
                </a:solidFill>
              </a:rPr>
              <a:t>. Cras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a:t>
            </a:r>
            <a:r>
              <a:rPr lang="en-US" altLang="ko-KR" sz="1100" dirty="0" err="1">
                <a:solidFill>
                  <a:schemeClr val="tx1"/>
                </a:solidFill>
              </a:rPr>
              <a:t>metus</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::after</a:t>
            </a:r>
          </a:p>
          <a:p>
            <a:r>
              <a:rPr lang="ko-KR" altLang="en-US" sz="1200" dirty="0">
                <a:solidFill>
                  <a:schemeClr val="tx1"/>
                </a:solidFill>
              </a:rPr>
              <a:t>이 의사 요소는 특정 요소의 내용</a:t>
            </a:r>
            <a:r>
              <a:rPr lang="en-US" altLang="ko-KR" sz="1200" dirty="0">
                <a:solidFill>
                  <a:schemeClr val="tx1"/>
                </a:solidFill>
              </a:rPr>
              <a:t>(content) </a:t>
            </a:r>
            <a:r>
              <a:rPr lang="ko-KR" altLang="en-US" sz="1200" dirty="0">
                <a:solidFill>
                  <a:schemeClr val="tx1"/>
                </a:solidFill>
              </a:rPr>
              <a:t>부분 바로 뒤에 다른 요소를 삽입할 때 사용합니다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202</a:t>
            </a:fld>
            <a:endParaRPr lang="ko-KR" altLang="en-US" dirty="0"/>
          </a:p>
        </p:txBody>
      </p:sp>
    </p:spTree>
    <p:extLst>
      <p:ext uri="{BB962C8B-B14F-4D97-AF65-F5344CB8AC3E}">
        <p14:creationId xmlns:p14="http://schemas.microsoft.com/office/powerpoint/2010/main" val="42612562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(::selection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Pseudo-element&lt;/title&gt;</a:t>
            </a:r>
          </a:p>
          <a:p>
            <a:r>
              <a:rPr lang="en-US" altLang="ko-KR" sz="1100" dirty="0">
                <a:solidFill>
                  <a:schemeClr val="tx1"/>
                </a:solidFill>
              </a:rPr>
              <a:t>	&lt;style&gt;</a:t>
            </a:r>
          </a:p>
          <a:p>
            <a:r>
              <a:rPr lang="en-US" altLang="ko-KR" sz="1100" dirty="0">
                <a:solidFill>
                  <a:schemeClr val="tx1"/>
                </a:solidFill>
              </a:rPr>
              <a:t>		p::selection {</a:t>
            </a:r>
          </a:p>
          <a:p>
            <a:r>
              <a:rPr lang="en-US" altLang="ko-KR" sz="1100" dirty="0">
                <a:solidFill>
                  <a:schemeClr val="tx1"/>
                </a:solidFill>
              </a:rPr>
              <a:t>			color: #FFFF00;</a:t>
            </a:r>
          </a:p>
          <a:p>
            <a:endParaRPr lang="en-US" altLang="ko-KR" sz="1100" dirty="0">
              <a:solidFill>
                <a:schemeClr val="tx1"/>
              </a:solidFill>
            </a:endParaRP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&lt;h1&gt;::selection</a:t>
            </a:r>
            <a:r>
              <a:rPr lang="ko-KR" altLang="en-US" sz="1100" dirty="0">
                <a:solidFill>
                  <a:schemeClr val="tx1"/>
                </a:solidFill>
              </a:rPr>
              <a:t>을 이용한 선택</a:t>
            </a:r>
            <a:r>
              <a:rPr lang="en-US" altLang="ko-KR" sz="1100" dirty="0">
                <a:solidFill>
                  <a:schemeClr val="tx1"/>
                </a:solidFill>
              </a:rPr>
              <a:t>&lt;/h1&gt;</a:t>
            </a:r>
          </a:p>
          <a:p>
            <a:r>
              <a:rPr lang="en-US" altLang="ko-KR" sz="1100" dirty="0">
                <a:solidFill>
                  <a:schemeClr val="tx1"/>
                </a:solidFill>
              </a:rPr>
              <a:t>	&lt;h3&gt;</a:t>
            </a:r>
            <a:r>
              <a:rPr lang="ko-KR" altLang="en-US" sz="1100" dirty="0">
                <a:solidFill>
                  <a:schemeClr val="tx1"/>
                </a:solidFill>
              </a:rPr>
              <a:t>아래의 단락에서 원하는 부분을 마우스로 선택해 보세요</a:t>
            </a:r>
            <a:r>
              <a:rPr lang="en-US" altLang="ko-KR" sz="1100" dirty="0">
                <a:solidFill>
                  <a:schemeClr val="tx1"/>
                </a:solidFill>
              </a:rPr>
              <a:t>!&lt;/h3&gt;</a:t>
            </a:r>
          </a:p>
          <a:p>
            <a:r>
              <a:rPr lang="en-US" altLang="ko-KR" sz="1100" dirty="0">
                <a:solidFill>
                  <a:schemeClr val="tx1"/>
                </a:solidFill>
              </a:rPr>
              <a:t>	&lt;p&gt;Lorem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Praesent</a:t>
            </a:r>
            <a:r>
              <a:rPr lang="en-US" altLang="ko-KR" sz="1100" dirty="0">
                <a:solidFill>
                  <a:schemeClr val="tx1"/>
                </a:solidFill>
              </a:rPr>
              <a:t> at </a:t>
            </a:r>
            <a:r>
              <a:rPr lang="en-US" altLang="ko-KR" sz="1100" dirty="0" err="1">
                <a:solidFill>
                  <a:schemeClr val="tx1"/>
                </a:solidFill>
              </a:rPr>
              <a:t>tellus</a:t>
            </a:r>
            <a:r>
              <a:rPr lang="en-US" altLang="ko-KR" sz="1100" dirty="0">
                <a:solidFill>
                  <a:schemeClr val="tx1"/>
                </a:solidFill>
              </a:rPr>
              <a:t> et </a:t>
            </a:r>
            <a:r>
              <a:rPr lang="en-US" altLang="ko-KR" sz="1100" dirty="0" err="1">
                <a:solidFill>
                  <a:schemeClr val="tx1"/>
                </a:solidFill>
              </a:rPr>
              <a:t>neque</a:t>
            </a:r>
            <a:r>
              <a:rPr lang="en-US" altLang="ko-KR" sz="1100" dirty="0">
                <a:solidFill>
                  <a:schemeClr val="tx1"/>
                </a:solidFill>
              </a:rPr>
              <a:t> </a:t>
            </a:r>
            <a:r>
              <a:rPr lang="en-US" altLang="ko-KR" sz="1100" dirty="0" err="1">
                <a:solidFill>
                  <a:schemeClr val="tx1"/>
                </a:solidFill>
              </a:rPr>
              <a:t>luctus</a:t>
            </a:r>
            <a:r>
              <a:rPr lang="en-US" altLang="ko-KR" sz="1100" dirty="0">
                <a:solidFill>
                  <a:schemeClr val="tx1"/>
                </a:solidFill>
              </a:rPr>
              <a:t> </a:t>
            </a:r>
            <a:r>
              <a:rPr lang="en-US" altLang="ko-KR" sz="1100" dirty="0" err="1">
                <a:solidFill>
                  <a:schemeClr val="tx1"/>
                </a:solidFill>
              </a:rPr>
              <a:t>tincidunt</a:t>
            </a:r>
            <a:r>
              <a:rPr lang="en-US" altLang="ko-KR" sz="1100" dirty="0">
                <a:solidFill>
                  <a:schemeClr val="tx1"/>
                </a:solidFill>
              </a:rPr>
              <a:t> at vitae ligula. </a:t>
            </a:r>
            <a:r>
              <a:rPr lang="en-US" altLang="ko-KR" sz="1100" dirty="0" err="1">
                <a:solidFill>
                  <a:schemeClr val="tx1"/>
                </a:solidFill>
              </a:rPr>
              <a:t>Donec</a:t>
            </a:r>
            <a:r>
              <a:rPr lang="en-US" altLang="ko-KR" sz="1100" dirty="0">
                <a:solidFill>
                  <a:schemeClr val="tx1"/>
                </a:solidFill>
              </a:rPr>
              <a:t> a </a:t>
            </a:r>
            <a:r>
              <a:rPr lang="en-US" altLang="ko-KR" sz="1100" dirty="0" err="1">
                <a:solidFill>
                  <a:schemeClr val="tx1"/>
                </a:solidFill>
              </a:rPr>
              <a:t>accumsan</a:t>
            </a:r>
            <a:r>
              <a:rPr lang="en-US" altLang="ko-KR" sz="1100" dirty="0">
                <a:solidFill>
                  <a:schemeClr val="tx1"/>
                </a:solidFill>
              </a:rPr>
              <a:t> magna. </a:t>
            </a:r>
            <a:r>
              <a:rPr lang="en-US" altLang="ko-KR" sz="1100" dirty="0" err="1">
                <a:solidFill>
                  <a:schemeClr val="tx1"/>
                </a:solidFill>
              </a:rPr>
              <a:t>Pellentesque</a:t>
            </a:r>
            <a:r>
              <a:rPr lang="en-US" altLang="ko-KR" sz="1100" dirty="0">
                <a:solidFill>
                  <a:schemeClr val="tx1"/>
                </a:solidFill>
              </a:rPr>
              <a:t> habitant </a:t>
            </a:r>
            <a:r>
              <a:rPr lang="en-US" altLang="ko-KR" sz="1100" dirty="0" err="1">
                <a:solidFill>
                  <a:schemeClr val="tx1"/>
                </a:solidFill>
              </a:rPr>
              <a:t>morbi</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 </a:t>
            </a:r>
            <a:r>
              <a:rPr lang="en-US" altLang="ko-KR" sz="1100" dirty="0" err="1">
                <a:solidFill>
                  <a:schemeClr val="tx1"/>
                </a:solidFill>
              </a:rPr>
              <a:t>senectus</a:t>
            </a:r>
            <a:r>
              <a:rPr lang="en-US" altLang="ko-KR" sz="1100" dirty="0">
                <a:solidFill>
                  <a:schemeClr val="tx1"/>
                </a:solidFill>
              </a:rPr>
              <a:t> et </a:t>
            </a:r>
            <a:r>
              <a:rPr lang="en-US" altLang="ko-KR" sz="1100" dirty="0" err="1">
                <a:solidFill>
                  <a:schemeClr val="tx1"/>
                </a:solidFill>
              </a:rPr>
              <a:t>netus</a:t>
            </a:r>
            <a:r>
              <a:rPr lang="en-US" altLang="ko-KR" sz="1100" dirty="0">
                <a:solidFill>
                  <a:schemeClr val="tx1"/>
                </a:solidFill>
              </a:rPr>
              <a:t> et </a:t>
            </a:r>
            <a:r>
              <a:rPr lang="en-US" altLang="ko-KR" sz="1100" dirty="0" err="1">
                <a:solidFill>
                  <a:schemeClr val="tx1"/>
                </a:solidFill>
              </a:rPr>
              <a:t>malesuada</a:t>
            </a:r>
            <a:r>
              <a:rPr lang="en-US" altLang="ko-KR" sz="1100" dirty="0">
                <a:solidFill>
                  <a:schemeClr val="tx1"/>
                </a:solidFill>
              </a:rPr>
              <a:t> fames ac </a:t>
            </a:r>
            <a:r>
              <a:rPr lang="en-US" altLang="ko-KR" sz="1100" dirty="0" err="1">
                <a:solidFill>
                  <a:schemeClr val="tx1"/>
                </a:solidFill>
              </a:rPr>
              <a:t>turpis</a:t>
            </a:r>
            <a:r>
              <a:rPr lang="en-US" altLang="ko-KR" sz="1100" dirty="0">
                <a:solidFill>
                  <a:schemeClr val="tx1"/>
                </a:solidFill>
              </a:rPr>
              <a:t> </a:t>
            </a:r>
            <a:r>
              <a:rPr lang="en-US" altLang="ko-KR" sz="1100" dirty="0" err="1">
                <a:solidFill>
                  <a:schemeClr val="tx1"/>
                </a:solidFill>
              </a:rPr>
              <a:t>egestas</a:t>
            </a:r>
            <a:r>
              <a:rPr lang="en-US" altLang="ko-KR" sz="1100" dirty="0">
                <a:solidFill>
                  <a:schemeClr val="tx1"/>
                </a:solidFill>
              </a:rPr>
              <a:t>. Sed dolor </a:t>
            </a:r>
            <a:r>
              <a:rPr lang="en-US" altLang="ko-KR" sz="1100" dirty="0" err="1">
                <a:solidFill>
                  <a:schemeClr val="tx1"/>
                </a:solidFill>
              </a:rPr>
              <a:t>nunc</a:t>
            </a:r>
            <a:r>
              <a:rPr lang="en-US" altLang="ko-KR" sz="1100" dirty="0">
                <a:solidFill>
                  <a:schemeClr val="tx1"/>
                </a:solidFill>
              </a:rPr>
              <a:t>, </a:t>
            </a:r>
            <a:r>
              <a:rPr lang="en-US" altLang="ko-KR" sz="1100" dirty="0" err="1">
                <a:solidFill>
                  <a:schemeClr val="tx1"/>
                </a:solidFill>
              </a:rPr>
              <a:t>facilisis</a:t>
            </a:r>
            <a:r>
              <a:rPr lang="en-US" altLang="ko-KR" sz="1100" dirty="0">
                <a:solidFill>
                  <a:schemeClr val="tx1"/>
                </a:solidFill>
              </a:rPr>
              <a:t> in </a:t>
            </a:r>
            <a:r>
              <a:rPr lang="en-US" altLang="ko-KR" sz="1100" dirty="0" err="1">
                <a:solidFill>
                  <a:schemeClr val="tx1"/>
                </a:solidFill>
              </a:rPr>
              <a:t>felis</a:t>
            </a:r>
            <a:r>
              <a:rPr lang="en-US" altLang="ko-KR" sz="1100" dirty="0">
                <a:solidFill>
                  <a:schemeClr val="tx1"/>
                </a:solidFill>
              </a:rPr>
              <a:t> </a:t>
            </a:r>
            <a:r>
              <a:rPr lang="en-US" altLang="ko-KR" sz="1100" dirty="0" err="1">
                <a:solidFill>
                  <a:schemeClr val="tx1"/>
                </a:solidFill>
              </a:rPr>
              <a:t>efficitur</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maximus </a:t>
            </a:r>
            <a:r>
              <a:rPr lang="en-US" altLang="ko-KR" sz="1100" dirty="0" err="1">
                <a:solidFill>
                  <a:schemeClr val="tx1"/>
                </a:solidFill>
              </a:rPr>
              <a:t>nunc</a:t>
            </a:r>
            <a:r>
              <a:rPr lang="en-US" altLang="ko-KR" sz="1100" dirty="0">
                <a:solidFill>
                  <a:schemeClr val="tx1"/>
                </a:solidFill>
              </a:rPr>
              <a:t>. Integer </a:t>
            </a:r>
            <a:r>
              <a:rPr lang="en-US" altLang="ko-KR" sz="1100" dirty="0" err="1">
                <a:solidFill>
                  <a:schemeClr val="tx1"/>
                </a:solidFill>
              </a:rPr>
              <a:t>congue</a:t>
            </a:r>
            <a:r>
              <a:rPr lang="en-US" altLang="ko-KR" sz="1100" dirty="0">
                <a:solidFill>
                  <a:schemeClr val="tx1"/>
                </a:solidFill>
              </a:rPr>
              <a:t> </a:t>
            </a:r>
            <a:r>
              <a:rPr lang="en-US" altLang="ko-KR" sz="1100" dirty="0" err="1">
                <a:solidFill>
                  <a:schemeClr val="tx1"/>
                </a:solidFill>
              </a:rPr>
              <a:t>lectus</a:t>
            </a:r>
            <a:r>
              <a:rPr lang="en-US" altLang="ko-KR" sz="1100" dirty="0">
                <a:solidFill>
                  <a:schemeClr val="tx1"/>
                </a:solidFill>
              </a:rPr>
              <a:t> vitae </a:t>
            </a:r>
            <a:r>
              <a:rPr lang="en-US" altLang="ko-KR" sz="1100" dirty="0" err="1">
                <a:solidFill>
                  <a:schemeClr val="tx1"/>
                </a:solidFill>
              </a:rPr>
              <a:t>velit</a:t>
            </a:r>
            <a:r>
              <a:rPr lang="en-US" altLang="ko-KR" sz="1100" dirty="0">
                <a:solidFill>
                  <a:schemeClr val="tx1"/>
                </a:solidFill>
              </a:rPr>
              <a:t> </a:t>
            </a:r>
            <a:r>
              <a:rPr lang="en-US" altLang="ko-KR" sz="1100" dirty="0" err="1">
                <a:solidFill>
                  <a:schemeClr val="tx1"/>
                </a:solidFill>
              </a:rPr>
              <a:t>aliquam</a:t>
            </a:r>
            <a:r>
              <a:rPr lang="en-US" altLang="ko-KR" sz="1100" dirty="0">
                <a:solidFill>
                  <a:schemeClr val="tx1"/>
                </a:solidFill>
              </a:rPr>
              <a:t> </a:t>
            </a:r>
            <a:r>
              <a:rPr lang="en-US" altLang="ko-KR" sz="1100" dirty="0" err="1">
                <a:solidFill>
                  <a:schemeClr val="tx1"/>
                </a:solidFill>
              </a:rPr>
              <a:t>vehicula</a:t>
            </a:r>
            <a:r>
              <a:rPr lang="en-US" altLang="ko-KR" sz="1100" dirty="0">
                <a:solidFill>
                  <a:schemeClr val="tx1"/>
                </a:solidFill>
              </a:rPr>
              <a:t>. Nunc </a:t>
            </a:r>
            <a:r>
              <a:rPr lang="en-US" altLang="ko-KR" sz="1100" dirty="0" err="1">
                <a:solidFill>
                  <a:schemeClr val="tx1"/>
                </a:solidFill>
              </a:rPr>
              <a:t>mauris</a:t>
            </a:r>
            <a:r>
              <a:rPr lang="en-US" altLang="ko-KR" sz="1100" dirty="0">
                <a:solidFill>
                  <a:schemeClr val="tx1"/>
                </a:solidFill>
              </a:rPr>
              <a:t> </a:t>
            </a:r>
            <a:r>
              <a:rPr lang="en-US" altLang="ko-KR" sz="1100" dirty="0" err="1">
                <a:solidFill>
                  <a:schemeClr val="tx1"/>
                </a:solidFill>
              </a:rPr>
              <a:t>massa</a:t>
            </a:r>
            <a:r>
              <a:rPr lang="en-US" altLang="ko-KR" sz="1100" dirty="0">
                <a:solidFill>
                  <a:schemeClr val="tx1"/>
                </a:solidFill>
              </a:rPr>
              <a:t>, </a:t>
            </a:r>
            <a:r>
              <a:rPr lang="en-US" altLang="ko-KR" sz="1100" dirty="0" err="1">
                <a:solidFill>
                  <a:schemeClr val="tx1"/>
                </a:solidFill>
              </a:rPr>
              <a:t>sodales</a:t>
            </a:r>
            <a:r>
              <a:rPr lang="en-US" altLang="ko-KR" sz="1100" dirty="0">
                <a:solidFill>
                  <a:schemeClr val="tx1"/>
                </a:solidFill>
              </a:rPr>
              <a:t> vitae </a:t>
            </a:r>
            <a:r>
              <a:rPr lang="en-US" altLang="ko-KR" sz="1100" dirty="0" err="1">
                <a:solidFill>
                  <a:schemeClr val="tx1"/>
                </a:solidFill>
              </a:rPr>
              <a:t>augue</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pulvinar </a:t>
            </a:r>
            <a:r>
              <a:rPr lang="en-US" altLang="ko-KR" sz="1100" dirty="0" err="1">
                <a:solidFill>
                  <a:schemeClr val="tx1"/>
                </a:solidFill>
              </a:rPr>
              <a:t>mollis</a:t>
            </a:r>
            <a:r>
              <a:rPr lang="en-US" altLang="ko-KR" sz="1100" dirty="0">
                <a:solidFill>
                  <a:schemeClr val="tx1"/>
                </a:solidFill>
              </a:rPr>
              <a:t> </a:t>
            </a:r>
            <a:r>
              <a:rPr lang="en-US" altLang="ko-KR" sz="1100" dirty="0" err="1">
                <a:solidFill>
                  <a:schemeClr val="tx1"/>
                </a:solidFill>
              </a:rPr>
              <a:t>erat</a:t>
            </a:r>
            <a:r>
              <a:rPr lang="en-US" altLang="ko-KR" sz="1100" dirty="0">
                <a:solidFill>
                  <a:schemeClr val="tx1"/>
                </a:solidFill>
              </a:rPr>
              <a:t>. Sed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vitae convallis </a:t>
            </a:r>
            <a:r>
              <a:rPr lang="en-US" altLang="ko-KR" sz="1100" dirty="0" err="1">
                <a:solidFill>
                  <a:schemeClr val="tx1"/>
                </a:solidFill>
              </a:rPr>
              <a:t>iaculis</a:t>
            </a:r>
            <a:r>
              <a:rPr lang="en-US" altLang="ko-KR" sz="1100" dirty="0">
                <a:solidFill>
                  <a:schemeClr val="tx1"/>
                </a:solidFill>
              </a:rPr>
              <a:t>, </a:t>
            </a:r>
            <a:r>
              <a:rPr lang="en-US" altLang="ko-KR" sz="1100" dirty="0" err="1">
                <a:solidFill>
                  <a:schemeClr val="tx1"/>
                </a:solidFill>
              </a:rPr>
              <a:t>nibh</a:t>
            </a:r>
            <a:r>
              <a:rPr lang="en-US" altLang="ko-KR" sz="1100" dirty="0">
                <a:solidFill>
                  <a:schemeClr val="tx1"/>
                </a:solidFill>
              </a:rPr>
              <a:t> magna </a:t>
            </a:r>
            <a:r>
              <a:rPr lang="en-US" altLang="ko-KR" sz="1100" dirty="0" err="1">
                <a:solidFill>
                  <a:schemeClr val="tx1"/>
                </a:solidFill>
              </a:rPr>
              <a:t>pretium</a:t>
            </a:r>
            <a:r>
              <a:rPr lang="en-US" altLang="ko-KR" sz="1100" dirty="0">
                <a:solidFill>
                  <a:schemeClr val="tx1"/>
                </a:solidFill>
              </a:rPr>
              <a:t> diam, a </a:t>
            </a:r>
            <a:r>
              <a:rPr lang="en-US" altLang="ko-KR" sz="1100" dirty="0" err="1">
                <a:solidFill>
                  <a:schemeClr val="tx1"/>
                </a:solidFill>
              </a:rPr>
              <a:t>sagittis</a:t>
            </a:r>
            <a:r>
              <a:rPr lang="en-US" altLang="ko-KR" sz="1100" dirty="0">
                <a:solidFill>
                  <a:schemeClr val="tx1"/>
                </a:solidFill>
              </a:rPr>
              <a:t> </a:t>
            </a:r>
            <a:r>
              <a:rPr lang="en-US" altLang="ko-KR" sz="1100" dirty="0" err="1">
                <a:solidFill>
                  <a:schemeClr val="tx1"/>
                </a:solidFill>
              </a:rPr>
              <a:t>quam</a:t>
            </a:r>
            <a:r>
              <a:rPr lang="en-US" altLang="ko-KR" sz="1100" dirty="0">
                <a:solidFill>
                  <a:schemeClr val="tx1"/>
                </a:solidFill>
              </a:rPr>
              <a:t> </a:t>
            </a:r>
            <a:r>
              <a:rPr lang="en-US" altLang="ko-KR" sz="1100" dirty="0" err="1">
                <a:solidFill>
                  <a:schemeClr val="tx1"/>
                </a:solidFill>
              </a:rPr>
              <a:t>urna</a:t>
            </a:r>
            <a:r>
              <a:rPr lang="en-US" altLang="ko-KR" sz="1100" dirty="0">
                <a:solidFill>
                  <a:schemeClr val="tx1"/>
                </a:solidFill>
              </a:rPr>
              <a:t> </a:t>
            </a:r>
            <a:r>
              <a:rPr lang="en-US" altLang="ko-KR" sz="1100" dirty="0" err="1">
                <a:solidFill>
                  <a:schemeClr val="tx1"/>
                </a:solidFill>
              </a:rPr>
              <a:t>quis</a:t>
            </a:r>
            <a:r>
              <a:rPr lang="en-US" altLang="ko-KR" sz="1100" dirty="0">
                <a:solidFill>
                  <a:schemeClr val="tx1"/>
                </a:solidFill>
              </a:rPr>
              <a:t> </a:t>
            </a:r>
            <a:r>
              <a:rPr lang="en-US" altLang="ko-KR" sz="1100" dirty="0" err="1">
                <a:solidFill>
                  <a:schemeClr val="tx1"/>
                </a:solidFill>
              </a:rPr>
              <a:t>augue</a:t>
            </a:r>
            <a:r>
              <a:rPr lang="en-US" altLang="ko-KR" sz="1100" dirty="0">
                <a:solidFill>
                  <a:schemeClr val="tx1"/>
                </a:solidFill>
              </a:rPr>
              <a:t>. Nam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accumsan</a:t>
            </a:r>
            <a:r>
              <a:rPr lang="en-US" altLang="ko-KR" sz="1100" dirty="0">
                <a:solidFill>
                  <a:schemeClr val="tx1"/>
                </a:solidFill>
              </a:rPr>
              <a:t> ante id </a:t>
            </a:r>
            <a:r>
              <a:rPr lang="en-US" altLang="ko-KR" sz="1100" dirty="0" err="1">
                <a:solidFill>
                  <a:schemeClr val="tx1"/>
                </a:solidFill>
              </a:rPr>
              <a:t>porttitor</a:t>
            </a:r>
            <a:r>
              <a:rPr lang="en-US" altLang="ko-KR" sz="1100" dirty="0">
                <a:solidFill>
                  <a:schemeClr val="tx1"/>
                </a:solidFill>
              </a:rPr>
              <a:t>. Morbi tempus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vitae </a:t>
            </a:r>
            <a:r>
              <a:rPr lang="en-US" altLang="ko-KR" sz="1100" dirty="0" err="1">
                <a:solidFill>
                  <a:schemeClr val="tx1"/>
                </a:solidFill>
              </a:rPr>
              <a:t>venenatis</a:t>
            </a:r>
            <a:r>
              <a:rPr lang="en-US" altLang="ko-KR" sz="1100" dirty="0">
                <a:solidFill>
                  <a:schemeClr val="tx1"/>
                </a:solidFill>
              </a:rPr>
              <a:t>. Duis </a:t>
            </a:r>
            <a:r>
              <a:rPr lang="en-US" altLang="ko-KR" sz="1100" dirty="0" err="1">
                <a:solidFill>
                  <a:schemeClr val="tx1"/>
                </a:solidFill>
              </a:rPr>
              <a:t>mattis</a:t>
            </a:r>
            <a:r>
              <a:rPr lang="en-US" altLang="ko-KR" sz="1100" dirty="0">
                <a:solidFill>
                  <a:schemeClr val="tx1"/>
                </a:solidFill>
              </a:rPr>
              <a:t> </a:t>
            </a:r>
            <a:r>
              <a:rPr lang="en-US" altLang="ko-KR" sz="1100" dirty="0" err="1">
                <a:solidFill>
                  <a:schemeClr val="tx1"/>
                </a:solidFill>
              </a:rPr>
              <a:t>consequat</a:t>
            </a:r>
            <a:r>
              <a:rPr lang="en-US" altLang="ko-KR" sz="1100" dirty="0">
                <a:solidFill>
                  <a:schemeClr val="tx1"/>
                </a:solidFill>
              </a:rPr>
              <a:t> ipsum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Curabitur</a:t>
            </a:r>
            <a:r>
              <a:rPr lang="en-US" altLang="ko-KR" sz="1100" dirty="0">
                <a:solidFill>
                  <a:schemeClr val="tx1"/>
                </a:solidFill>
              </a:rPr>
              <a:t> </a:t>
            </a:r>
            <a:r>
              <a:rPr lang="en-US" altLang="ko-KR" sz="1100" dirty="0" err="1">
                <a:solidFill>
                  <a:schemeClr val="tx1"/>
                </a:solidFill>
              </a:rPr>
              <a:t>placerat</a:t>
            </a:r>
            <a:r>
              <a:rPr lang="en-US" altLang="ko-KR" sz="1100" dirty="0">
                <a:solidFill>
                  <a:schemeClr val="tx1"/>
                </a:solidFill>
              </a:rPr>
              <a:t> </a:t>
            </a:r>
            <a:r>
              <a:rPr lang="en-US" altLang="ko-KR" sz="1100" dirty="0" err="1">
                <a:solidFill>
                  <a:schemeClr val="tx1"/>
                </a:solidFill>
              </a:rPr>
              <a:t>vulputate</a:t>
            </a:r>
            <a:r>
              <a:rPr lang="en-US" altLang="ko-KR" sz="1100" dirty="0">
                <a:solidFill>
                  <a:schemeClr val="tx1"/>
                </a:solidFill>
              </a:rPr>
              <a:t> </a:t>
            </a:r>
            <a:r>
              <a:rPr lang="en-US" altLang="ko-KR" sz="1100" dirty="0" err="1">
                <a:solidFill>
                  <a:schemeClr val="tx1"/>
                </a:solidFill>
              </a:rPr>
              <a:t>faucibus</a:t>
            </a:r>
            <a:r>
              <a:rPr lang="en-US" altLang="ko-KR" sz="1100" dirty="0">
                <a:solidFill>
                  <a:schemeClr val="tx1"/>
                </a:solidFill>
              </a:rPr>
              <a:t>. Cras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a:t>
            </a:r>
            <a:r>
              <a:rPr lang="en-US" altLang="ko-KR" sz="1100" dirty="0" err="1">
                <a:solidFill>
                  <a:schemeClr val="tx1"/>
                </a:solidFill>
              </a:rPr>
              <a:t>ut</a:t>
            </a:r>
            <a:r>
              <a:rPr lang="en-US" altLang="ko-KR" sz="1100" dirty="0">
                <a:solidFill>
                  <a:schemeClr val="tx1"/>
                </a:solidFill>
              </a:rPr>
              <a:t> </a:t>
            </a:r>
            <a:r>
              <a:rPr lang="en-US" altLang="ko-KR" sz="1100" dirty="0" err="1">
                <a:solidFill>
                  <a:schemeClr val="tx1"/>
                </a:solidFill>
              </a:rPr>
              <a:t>metus</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::selection</a:t>
            </a:r>
          </a:p>
          <a:p>
            <a:r>
              <a:rPr lang="ko-KR" altLang="en-US" sz="1200" dirty="0">
                <a:solidFill>
                  <a:schemeClr val="tx1"/>
                </a:solidFill>
              </a:rPr>
              <a:t>이 의사 요소는 해당 요소에서 사용자가 선택한 부분만을 선택할 때 사용합니다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203</a:t>
            </a:fld>
            <a:endParaRPr lang="ko-KR" altLang="en-US" dirty="0"/>
          </a:p>
        </p:txBody>
      </p:sp>
    </p:spTree>
    <p:extLst>
      <p:ext uri="{BB962C8B-B14F-4D97-AF65-F5344CB8AC3E}">
        <p14:creationId xmlns:p14="http://schemas.microsoft.com/office/powerpoint/2010/main" val="15204028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pseudo-element (</a:t>
            </a:r>
            <a:r>
              <a:rPr lang="ko-KR" altLang="en-US" sz="3200" dirty="0"/>
              <a:t>여러</a:t>
            </a:r>
            <a:r>
              <a:rPr lang="en-US" altLang="ko-KR" sz="3200" dirty="0"/>
              <a:t> </a:t>
            </a:r>
            <a:r>
              <a:rPr lang="ko-KR" altLang="en-US" sz="3200" dirty="0"/>
              <a:t>속성 동시 적용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Pseudo-element&lt;/title&gt;</a:t>
            </a:r>
          </a:p>
          <a:p>
            <a:r>
              <a:rPr lang="en-US" altLang="ko-KR" sz="1100">
                <a:solidFill>
                  <a:schemeClr val="tx1"/>
                </a:solidFill>
              </a:rPr>
              <a:t>	&lt;style&gt;</a:t>
            </a:r>
          </a:p>
          <a:p>
            <a:r>
              <a:rPr lang="en-US" altLang="ko-KR" sz="1100">
                <a:solidFill>
                  <a:schemeClr val="tx1"/>
                </a:solidFill>
              </a:rPr>
              <a:t>		p::first-letter {</a:t>
            </a:r>
          </a:p>
          <a:p>
            <a:r>
              <a:rPr lang="en-US" altLang="ko-KR" sz="1100">
                <a:solidFill>
                  <a:schemeClr val="tx1"/>
                </a:solidFill>
              </a:rPr>
              <a:t>			color: #FFD700;</a:t>
            </a:r>
          </a:p>
          <a:p>
            <a:r>
              <a:rPr lang="en-US" altLang="ko-KR" sz="1100">
                <a:solidFill>
                  <a:schemeClr val="tx1"/>
                </a:solidFill>
              </a:rPr>
              <a:t>			font-size: 2em;</a:t>
            </a:r>
          </a:p>
          <a:p>
            <a:r>
              <a:rPr lang="en-US" altLang="ko-KR" sz="1100">
                <a:solidFill>
                  <a:schemeClr val="tx1"/>
                </a:solidFill>
              </a:rPr>
              <a:t>			font-weight: bold;</a:t>
            </a:r>
          </a:p>
          <a:p>
            <a:r>
              <a:rPr lang="en-US" altLang="ko-KR" sz="1100">
                <a:solidFill>
                  <a:schemeClr val="tx1"/>
                </a:solidFill>
              </a:rPr>
              <a:t>		}</a:t>
            </a:r>
          </a:p>
          <a:p>
            <a:r>
              <a:rPr lang="en-US" altLang="ko-KR" sz="1100">
                <a:solidFill>
                  <a:schemeClr val="tx1"/>
                </a:solidFill>
              </a:rPr>
              <a:t>		p::first-line { color: #FF4500;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의사 요소의 동시 사용</a:t>
            </a:r>
            <a:r>
              <a:rPr lang="en-US" altLang="ko-KR" sz="1100">
                <a:solidFill>
                  <a:schemeClr val="tx1"/>
                </a:solidFill>
              </a:rPr>
              <a:t>&lt;/h1&gt;</a:t>
            </a:r>
          </a:p>
          <a:p>
            <a:r>
              <a:rPr lang="en-US" altLang="ko-KR" sz="1100">
                <a:solidFill>
                  <a:schemeClr val="tx1"/>
                </a:solidFill>
              </a:rPr>
              <a:t>	&lt;h3&gt;</a:t>
            </a:r>
            <a:r>
              <a:rPr lang="ko-KR" altLang="en-US" sz="1100">
                <a:solidFill>
                  <a:schemeClr val="tx1"/>
                </a:solidFill>
              </a:rPr>
              <a:t>아래의 단락에서 첫 라인과 첫 단어에 각각 다르게 스타일을 설정합니다</a:t>
            </a:r>
            <a:r>
              <a:rPr lang="en-US" altLang="ko-KR" sz="1100">
                <a:solidFill>
                  <a:schemeClr val="tx1"/>
                </a:solidFill>
              </a:rPr>
              <a:t>!&lt;/h3&gt;</a:t>
            </a:r>
          </a:p>
          <a:p>
            <a:r>
              <a:rPr lang="en-US" altLang="ko-KR" sz="1100">
                <a:solidFill>
                  <a:schemeClr val="tx1"/>
                </a:solidFill>
              </a:rPr>
              <a:t>	&lt;p&gt;Lorem ipsum dolor sit amet, consectetur adipiscing elit. Praesent at tellus et neque luctus tincidunt at vitae ligula. Donec a accumsan magna. Pellentesque habitant morbi tristique senectus et netus et malesuada fames ac turpis egestas. Sed dolor nunc, facilisis in felis efficitur, sodales maximus nunc. Integer congue lectus vitae velit aliquam vehicula. Nunc mauris massa, sodales vitae augue ut, pulvinar mollis erat. Sed feugiat, mauris vitae convallis iaculis, nibh magna pretium diam, a sagittis quam urna quis augue. Nam feugiat accumsan ante id porttitor. Morbi tempus accumsan sem vitae venenatis. Duis mattis consequat ipsum nec interdum. Curabitur placerat vulputate faucibus. Cras consectetur elit ut metus consectetur tristique.&lt;/p&gt;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의사 요소</a:t>
            </a:r>
            <a:r>
              <a:rPr lang="en-US" altLang="ko-KR" sz="1200" b="1" dirty="0">
                <a:solidFill>
                  <a:schemeClr val="tx1"/>
                </a:solidFill>
              </a:rPr>
              <a:t>(pseudo-element)</a:t>
            </a:r>
          </a:p>
          <a:p>
            <a:r>
              <a:rPr lang="ko-KR" altLang="en-US" sz="1200" dirty="0">
                <a:solidFill>
                  <a:schemeClr val="tx1"/>
                </a:solidFill>
              </a:rPr>
              <a:t>의사 요소</a:t>
            </a:r>
            <a:r>
              <a:rPr lang="en-US" altLang="ko-KR" sz="1200" dirty="0">
                <a:solidFill>
                  <a:schemeClr val="tx1"/>
                </a:solidFill>
              </a:rPr>
              <a:t>(pseudo-element)</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특정 부분만을 선택할 때 사용합니다</a:t>
            </a:r>
            <a:r>
              <a:rPr lang="en-US" altLang="ko-KR" sz="1200" dirty="0">
                <a:solidFill>
                  <a:schemeClr val="tx1"/>
                </a:solidFill>
              </a:rPr>
              <a:t>.</a:t>
            </a:r>
          </a:p>
          <a:p>
            <a:endParaRPr lang="en-US" altLang="ko-KR" sz="1200" dirty="0">
              <a:solidFill>
                <a:schemeClr val="tx1"/>
              </a:solidFill>
            </a:endParaRPr>
          </a:p>
          <a:p>
            <a:r>
              <a:rPr lang="ko-KR" altLang="en-US" sz="1200" b="1" i="1" dirty="0">
                <a:solidFill>
                  <a:schemeClr val="tx1"/>
                </a:solidFill>
              </a:rPr>
              <a:t>문법 </a:t>
            </a:r>
            <a:r>
              <a:rPr lang="en-US" altLang="ko-KR" sz="1200" b="1" i="1" dirty="0">
                <a:solidFill>
                  <a:schemeClr val="tx1"/>
                </a:solidFill>
              </a:rPr>
              <a:t>: </a:t>
            </a:r>
            <a:r>
              <a:rPr lang="ko-KR" altLang="en-US" sz="1200" b="1" i="1" dirty="0" err="1">
                <a:solidFill>
                  <a:schemeClr val="tx1"/>
                </a:solidFill>
              </a:rPr>
              <a:t>선택자</a:t>
            </a:r>
            <a:r>
              <a:rPr lang="en-US" altLang="ko-KR" sz="1200" b="1" i="1" dirty="0">
                <a:solidFill>
                  <a:schemeClr val="tx1"/>
                </a:solidFill>
              </a:rPr>
              <a:t>::</a:t>
            </a:r>
            <a:r>
              <a:rPr lang="ko-KR" altLang="en-US" sz="1200" b="1" i="1" dirty="0">
                <a:solidFill>
                  <a:schemeClr val="tx1"/>
                </a:solidFill>
              </a:rPr>
              <a:t>의사요소이름 </a:t>
            </a:r>
            <a:r>
              <a:rPr lang="en-US" altLang="ko-KR" sz="1200" b="1" i="1" dirty="0">
                <a:solidFill>
                  <a:schemeClr val="tx1"/>
                </a:solidFill>
              </a:rPr>
              <a:t>{</a:t>
            </a:r>
            <a:r>
              <a:rPr lang="ko-KR" altLang="en-US" sz="1200" b="1" i="1" dirty="0">
                <a:solidFill>
                  <a:schemeClr val="tx1"/>
                </a:solidFill>
              </a:rPr>
              <a:t>속성</a:t>
            </a:r>
            <a:r>
              <a:rPr lang="en-US" altLang="ko-KR" sz="1200" b="1" i="1" dirty="0">
                <a:solidFill>
                  <a:schemeClr val="tx1"/>
                </a:solidFill>
              </a:rPr>
              <a:t>:</a:t>
            </a:r>
            <a:r>
              <a:rPr lang="ko-KR" altLang="en-US" sz="1200" b="1" i="1" dirty="0">
                <a:solidFill>
                  <a:schemeClr val="tx1"/>
                </a:solidFill>
              </a:rPr>
              <a:t> 속성값</a:t>
            </a:r>
            <a:r>
              <a:rPr lang="en-US" altLang="ko-KR" sz="1200" b="1" i="1" dirty="0">
                <a:solidFill>
                  <a:schemeClr val="tx1"/>
                </a:solidFill>
              </a:rPr>
              <a:t>;}</a:t>
            </a:r>
          </a:p>
          <a:p>
            <a:endParaRPr lang="en-US" altLang="ko-KR" sz="1200" dirty="0">
              <a:solidFill>
                <a:schemeClr val="tx1"/>
              </a:solidFill>
            </a:endParaRPr>
          </a:p>
          <a:p>
            <a:r>
              <a:rPr lang="en-US" altLang="ko-KR" sz="1200" dirty="0">
                <a:solidFill>
                  <a:schemeClr val="tx1"/>
                </a:solidFill>
              </a:rPr>
              <a:t>CSS1</a:t>
            </a:r>
            <a:r>
              <a:rPr lang="ko-KR" altLang="en-US" sz="1200" dirty="0">
                <a:solidFill>
                  <a:schemeClr val="tx1"/>
                </a:solidFill>
              </a:rPr>
              <a:t>과 </a:t>
            </a:r>
            <a:r>
              <a:rPr lang="en-US" altLang="ko-KR" sz="1200" dirty="0">
                <a:solidFill>
                  <a:schemeClr val="tx1"/>
                </a:solidFill>
              </a:rPr>
              <a:t>CSS2</a:t>
            </a:r>
            <a:r>
              <a:rPr lang="ko-KR" altLang="en-US" sz="1200" dirty="0">
                <a:solidFill>
                  <a:schemeClr val="tx1"/>
                </a:solidFill>
              </a:rPr>
              <a:t>에서는 의사 클래스와 의사 요소를 나타낼 때 하나의 콜론</a:t>
            </a:r>
            <a:r>
              <a:rPr lang="en-US" altLang="ko-KR" sz="1200" dirty="0">
                <a:solidFill>
                  <a:schemeClr val="tx1"/>
                </a:solidFill>
              </a:rPr>
              <a:t>(:)</a:t>
            </a:r>
            <a:r>
              <a:rPr lang="ko-KR" altLang="en-US" sz="1200" dirty="0">
                <a:solidFill>
                  <a:schemeClr val="tx1"/>
                </a:solidFill>
              </a:rPr>
              <a:t>으로 함께 표기하였습니다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의사 클래스의 표현과 의사 요소의 표현을 구분하기로 합니다</a:t>
            </a:r>
            <a:r>
              <a:rPr lang="en-US" altLang="ko-KR" sz="1200" dirty="0">
                <a:solidFill>
                  <a:schemeClr val="tx1"/>
                </a:solidFill>
              </a:rPr>
              <a:t>. </a:t>
            </a:r>
            <a:r>
              <a:rPr lang="ko-KR" altLang="en-US" sz="1200" dirty="0">
                <a:solidFill>
                  <a:schemeClr val="tx1"/>
                </a:solidFill>
              </a:rPr>
              <a:t>따라서 </a:t>
            </a:r>
            <a:r>
              <a:rPr lang="en-US" altLang="ko-KR" sz="1200" dirty="0">
                <a:solidFill>
                  <a:schemeClr val="tx1"/>
                </a:solidFill>
              </a:rPr>
              <a:t>CSS3</a:t>
            </a:r>
            <a:r>
              <a:rPr lang="ko-KR" altLang="en-US" sz="1200" dirty="0">
                <a:solidFill>
                  <a:schemeClr val="tx1"/>
                </a:solidFill>
              </a:rPr>
              <a:t>에서는 의사 클래스는 하나의 콜론</a:t>
            </a:r>
            <a:r>
              <a:rPr lang="en-US" altLang="ko-KR" sz="1200" dirty="0">
                <a:solidFill>
                  <a:schemeClr val="tx1"/>
                </a:solidFill>
              </a:rPr>
              <a:t>(:)</a:t>
            </a:r>
            <a:r>
              <a:rPr lang="ko-KR" altLang="en-US" sz="1200" dirty="0">
                <a:solidFill>
                  <a:schemeClr val="tx1"/>
                </a:solidFill>
              </a:rPr>
              <a:t>을</a:t>
            </a:r>
            <a:r>
              <a:rPr lang="en-US" altLang="ko-KR" sz="1200" dirty="0">
                <a:solidFill>
                  <a:schemeClr val="tx1"/>
                </a:solidFill>
              </a:rPr>
              <a:t>, </a:t>
            </a:r>
            <a:r>
              <a:rPr lang="ko-KR" altLang="en-US" sz="1200" dirty="0">
                <a:solidFill>
                  <a:schemeClr val="tx1"/>
                </a:solidFill>
              </a:rPr>
              <a:t>의사 요소에는 두 개의 콜론</a:t>
            </a:r>
            <a:r>
              <a:rPr lang="en-US" altLang="ko-KR" sz="1200" dirty="0">
                <a:solidFill>
                  <a:schemeClr val="tx1"/>
                </a:solidFill>
              </a:rPr>
              <a:t>(::)</a:t>
            </a:r>
            <a:r>
              <a:rPr lang="ko-KR" altLang="en-US" sz="1200" dirty="0">
                <a:solidFill>
                  <a:schemeClr val="tx1"/>
                </a:solidFill>
              </a:rPr>
              <a:t>을 사용하고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204</a:t>
            </a:fld>
            <a:endParaRPr lang="ko-KR" altLang="en-US" dirty="0"/>
          </a:p>
        </p:txBody>
      </p:sp>
    </p:spTree>
    <p:extLst>
      <p:ext uri="{BB962C8B-B14F-4D97-AF65-F5344CB8AC3E}">
        <p14:creationId xmlns:p14="http://schemas.microsoft.com/office/powerpoint/2010/main" val="169436419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기본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 Attribute&lt;/title&gt;</a:t>
            </a:r>
          </a:p>
          <a:p>
            <a:r>
              <a:rPr lang="en-US" altLang="ko-KR" sz="1100" dirty="0">
                <a:solidFill>
                  <a:schemeClr val="tx1"/>
                </a:solidFill>
              </a:rPr>
              <a:t>	&lt;style&gt;</a:t>
            </a:r>
          </a:p>
          <a:p>
            <a:r>
              <a:rPr lang="en-US" altLang="ko-KR" sz="1100" dirty="0">
                <a:solidFill>
                  <a:schemeClr val="tx1"/>
                </a:solidFill>
              </a:rPr>
              <a:t>		[title] {</a:t>
            </a:r>
          </a:p>
          <a:p>
            <a:r>
              <a:rPr lang="en-US" altLang="ko-KR" sz="1100" dirty="0">
                <a:solidFill>
                  <a:schemeClr val="tx1"/>
                </a:solidFill>
              </a:rPr>
              <a:t>			background: black;</a:t>
            </a:r>
          </a:p>
          <a:p>
            <a:r>
              <a:rPr lang="en-US" altLang="ko-KR" sz="1100" dirty="0">
                <a:solidFill>
                  <a:schemeClr val="tx1"/>
                </a:solidFill>
              </a:rPr>
              <a:t>			color: yellow;</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속성</a:t>
            </a:r>
            <a:r>
              <a:rPr lang="en-US" altLang="ko-KR" sz="1100" dirty="0">
                <a:solidFill>
                  <a:schemeClr val="tx1"/>
                </a:solidFill>
              </a:rPr>
              <a:t>] </a:t>
            </a:r>
            <a:r>
              <a:rPr lang="ko-KR" altLang="en-US" sz="1100" dirty="0">
                <a:solidFill>
                  <a:schemeClr val="tx1"/>
                </a:solidFill>
              </a:rPr>
              <a:t>선택자를 이용한 선택</a:t>
            </a:r>
            <a:r>
              <a:rPr lang="en-US" altLang="ko-KR" sz="1100" dirty="0">
                <a:solidFill>
                  <a:schemeClr val="tx1"/>
                </a:solidFill>
              </a:rPr>
              <a:t>&lt;/h1&gt;</a:t>
            </a:r>
          </a:p>
          <a:p>
            <a:r>
              <a:rPr lang="en-US" altLang="ko-KR" sz="1100" dirty="0">
                <a:solidFill>
                  <a:schemeClr val="tx1"/>
                </a:solidFill>
              </a:rPr>
              <a:t>	&lt;h2 title="first h2"&gt;</a:t>
            </a:r>
            <a:r>
              <a:rPr lang="ko-KR" altLang="en-US" sz="1100" dirty="0">
                <a:solidFill>
                  <a:schemeClr val="tx1"/>
                </a:solidFill>
              </a:rPr>
              <a:t>이 제목은 </a:t>
            </a:r>
            <a:r>
              <a:rPr lang="en-US" altLang="ko-KR" sz="1100" dirty="0">
                <a:solidFill>
                  <a:schemeClr val="tx1"/>
                </a:solidFill>
              </a:rPr>
              <a:t>title </a:t>
            </a:r>
            <a:r>
              <a:rPr lang="ko-KR" altLang="en-US" sz="1100" dirty="0">
                <a:solidFill>
                  <a:schemeClr val="tx1"/>
                </a:solidFill>
              </a:rPr>
              <a:t>속성을 가지고 있습니다</a:t>
            </a:r>
            <a:r>
              <a:rPr lang="en-US" altLang="ko-KR" sz="1100" dirty="0">
                <a:solidFill>
                  <a:schemeClr val="tx1"/>
                </a:solidFill>
              </a:rPr>
              <a:t>!&lt;/h2&gt;</a:t>
            </a:r>
          </a:p>
          <a:p>
            <a:r>
              <a:rPr lang="en-US" altLang="ko-KR" sz="1100" dirty="0">
                <a:solidFill>
                  <a:schemeClr val="tx1"/>
                </a:solidFill>
              </a:rPr>
              <a:t>	&lt;h3&gt;</a:t>
            </a:r>
            <a:r>
              <a:rPr lang="ko-KR" altLang="en-US" sz="1100" dirty="0">
                <a:solidFill>
                  <a:schemeClr val="tx1"/>
                </a:solidFill>
              </a:rPr>
              <a:t>이 제목은 </a:t>
            </a:r>
            <a:r>
              <a:rPr lang="en-US" altLang="ko-KR" sz="1100" dirty="0">
                <a:solidFill>
                  <a:schemeClr val="tx1"/>
                </a:solidFill>
              </a:rPr>
              <a:t>title </a:t>
            </a:r>
            <a:r>
              <a:rPr lang="ko-KR" altLang="en-US" sz="1100" dirty="0">
                <a:solidFill>
                  <a:schemeClr val="tx1"/>
                </a:solidFill>
              </a:rPr>
              <a:t>속성을 가지고 있지 않습니다</a:t>
            </a:r>
            <a:r>
              <a:rPr lang="en-US" altLang="ko-KR" sz="1100" dirty="0">
                <a:solidFill>
                  <a:schemeClr val="tx1"/>
                </a:solidFill>
              </a:rPr>
              <a:t>!&lt;/h3&gt;</a:t>
            </a:r>
          </a:p>
          <a:p>
            <a:r>
              <a:rPr lang="en-US" altLang="ko-KR" sz="1100" dirty="0">
                <a:solidFill>
                  <a:schemeClr val="tx1"/>
                </a:solidFill>
              </a:rPr>
              <a:t>	&lt;p title="first p"&gt;</a:t>
            </a:r>
            <a:r>
              <a:rPr lang="ko-KR" altLang="en-US" sz="1100" dirty="0">
                <a:solidFill>
                  <a:schemeClr val="tx1"/>
                </a:solidFill>
              </a:rPr>
              <a:t>이 단락은 </a:t>
            </a:r>
            <a:r>
              <a:rPr lang="en-US" altLang="ko-KR" sz="1100" dirty="0">
                <a:solidFill>
                  <a:schemeClr val="tx1"/>
                </a:solidFill>
              </a:rPr>
              <a:t>title </a:t>
            </a:r>
            <a:r>
              <a:rPr lang="ko-KR" altLang="en-US" sz="1100" dirty="0">
                <a:solidFill>
                  <a:schemeClr val="tx1"/>
                </a:solidFill>
              </a:rPr>
              <a:t>속성을 가지고 있습니다</a:t>
            </a:r>
            <a:r>
              <a:rPr lang="en-US" altLang="ko-KR" sz="1100" dirty="0">
                <a:solidFill>
                  <a:schemeClr val="tx1"/>
                </a:solidFill>
              </a:rPr>
              <a:t>!&lt;/p&gt;</a:t>
            </a:r>
          </a:p>
          <a:p>
            <a:r>
              <a:rPr lang="en-US" altLang="ko-KR" sz="1100" dirty="0">
                <a:solidFill>
                  <a:schemeClr val="tx1"/>
                </a:solidFill>
              </a:rPr>
              <a:t>	&lt;p title="second p"&gt;</a:t>
            </a:r>
            <a:r>
              <a:rPr lang="ko-KR" altLang="en-US" sz="1100" dirty="0">
                <a:solidFill>
                  <a:schemeClr val="tx1"/>
                </a:solidFill>
              </a:rPr>
              <a:t>이 단락은 </a:t>
            </a:r>
            <a:r>
              <a:rPr lang="en-US" altLang="ko-KR" sz="1100" dirty="0">
                <a:solidFill>
                  <a:schemeClr val="tx1"/>
                </a:solidFill>
              </a:rPr>
              <a:t>title </a:t>
            </a:r>
            <a:r>
              <a:rPr lang="ko-KR" altLang="en-US" sz="1100" dirty="0">
                <a:solidFill>
                  <a:schemeClr val="tx1"/>
                </a:solidFill>
              </a:rPr>
              <a:t>속성을 가지고 있습니다</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기본 속성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기본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rgbClr val="FF0000"/>
                </a:solidFill>
              </a:rPr>
              <a:t>- [</a:t>
            </a:r>
            <a:r>
              <a:rPr lang="ko-KR" altLang="en-US" sz="1200" dirty="0">
                <a:solidFill>
                  <a:srgbClr val="FF0000"/>
                </a:solidFill>
              </a:rPr>
              <a:t>속성이름</a:t>
            </a:r>
            <a:r>
              <a:rPr lang="en-US" altLang="ko-KR" sz="1200" dirty="0">
                <a:solidFill>
                  <a:srgbClr val="FF0000"/>
                </a:solidFill>
              </a:rPr>
              <a:t>] </a:t>
            </a:r>
            <a:r>
              <a:rPr lang="ko-KR" altLang="en-US" sz="1200" dirty="0" err="1">
                <a:solidFill>
                  <a:srgbClr val="FF0000"/>
                </a:solidFill>
              </a:rPr>
              <a:t>선택자</a:t>
            </a:r>
            <a:endParaRPr lang="en-US" altLang="ko-KR" sz="1200" dirty="0">
              <a:solidFill>
                <a:srgbClr val="FF0000"/>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endParaRPr lang="ko-KR" altLang="en-US"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205</a:t>
            </a:fld>
            <a:endParaRPr lang="ko-KR" altLang="en-US" dirty="0"/>
          </a:p>
        </p:txBody>
      </p:sp>
    </p:spTree>
    <p:extLst>
      <p:ext uri="{BB962C8B-B14F-4D97-AF65-F5344CB8AC3E}">
        <p14:creationId xmlns:p14="http://schemas.microsoft.com/office/powerpoint/2010/main" val="416288765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기본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h2"] {</a:t>
            </a:r>
          </a:p>
          <a:p>
            <a:r>
              <a:rPr lang="en-US" altLang="ko-KR" sz="1100">
                <a:solidFill>
                  <a:schemeClr val="tx1"/>
                </a:solidFill>
              </a:rPr>
              <a:t>			background: red;</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title="first 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title="second 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"second p"</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기본 속성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a:t>
            </a:r>
            <a:r>
              <a:rPr lang="ko-KR" altLang="en-US" sz="1200" dirty="0">
                <a:solidFill>
                  <a:schemeClr val="tx1"/>
                </a:solidFill>
              </a:rPr>
              <a:t>에서 사용할 수 있는 기본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r>
              <a:rPr lang="en-US" altLang="ko-KR" sz="1200" dirty="0">
                <a:solidFill>
                  <a:srgbClr val="FF0000"/>
                </a:solidFill>
              </a:rPr>
              <a:t>- [</a:t>
            </a:r>
            <a:r>
              <a:rPr lang="ko-KR" altLang="en-US" sz="1200" dirty="0">
                <a:solidFill>
                  <a:srgbClr val="FF0000"/>
                </a:solidFill>
              </a:rPr>
              <a:t>속성이름</a:t>
            </a:r>
            <a:r>
              <a:rPr lang="en-US" altLang="ko-KR" sz="1200" dirty="0">
                <a:solidFill>
                  <a:srgbClr val="FF0000"/>
                </a:solidFill>
              </a:rPr>
              <a:t>="</a:t>
            </a:r>
            <a:r>
              <a:rPr lang="ko-KR" altLang="en-US" sz="1200" dirty="0">
                <a:solidFill>
                  <a:srgbClr val="FF0000"/>
                </a:solidFill>
              </a:rPr>
              <a:t>속성값</a:t>
            </a:r>
            <a:r>
              <a:rPr lang="en-US" altLang="ko-KR" sz="1200" dirty="0">
                <a:solidFill>
                  <a:srgbClr val="FF0000"/>
                </a:solidFill>
              </a:rPr>
              <a:t>"] </a:t>
            </a:r>
            <a:r>
              <a:rPr lang="ko-KR" altLang="en-US" sz="1200" dirty="0" err="1">
                <a:solidFill>
                  <a:srgbClr val="FF0000"/>
                </a:solidFill>
              </a:rPr>
              <a:t>선택자</a:t>
            </a:r>
            <a:endParaRPr lang="ko-KR" altLang="en-US" sz="1200" dirty="0">
              <a:solidFill>
                <a:srgbClr val="FF0000"/>
              </a:solidFill>
            </a:endParaRP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206</a:t>
            </a:fld>
            <a:endParaRPr lang="ko-KR" altLang="en-US" dirty="0"/>
          </a:p>
        </p:txBody>
      </p:sp>
    </p:spTree>
    <p:extLst>
      <p:ext uri="{BB962C8B-B14F-4D97-AF65-F5344CB8AC3E}">
        <p14:creationId xmlns:p14="http://schemas.microsoft.com/office/powerpoint/2010/main" val="26374302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문자열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a:t>
            </a:r>
          </a:p>
          <a:p>
            <a:r>
              <a:rPr lang="en-US" altLang="ko-KR" sz="1100">
                <a:solidFill>
                  <a:schemeClr val="tx1"/>
                </a:solidFill>
              </a:rPr>
              <a:t>			background: black;</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title="first 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title="first-p"&gt;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"first-p"</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a:solidFill>
                  <a:schemeClr val="tx1"/>
                </a:solidFill>
              </a:rPr>
              <a:t>선택자는 띄어쓰기</a:t>
            </a:r>
            <a:r>
              <a:rPr lang="en-US" altLang="ko-KR" sz="1200" dirty="0">
                <a:solidFill>
                  <a:schemeClr val="tx1"/>
                </a:solidFill>
              </a:rPr>
              <a:t>(whitespace)</a:t>
            </a:r>
            <a:r>
              <a:rPr lang="ko-KR" altLang="en-US" sz="1200" dirty="0">
                <a:solidFill>
                  <a:schemeClr val="tx1"/>
                </a:solidFill>
              </a:rPr>
              <a:t>를 기준으로 단어를 인식합니다</a:t>
            </a:r>
            <a:r>
              <a:rPr lang="en-US" altLang="ko-KR" sz="1200" dirty="0">
                <a:solidFill>
                  <a:schemeClr val="tx1"/>
                </a:solidFill>
              </a:rPr>
              <a:t>.</a:t>
            </a:r>
            <a:br>
              <a:rPr lang="ko-KR" altLang="en-US" sz="1200" dirty="0">
                <a:solidFill>
                  <a:schemeClr val="tx1"/>
                </a:solidFill>
              </a:rPr>
            </a:br>
            <a:r>
              <a:rPr lang="ko-KR" altLang="en-US" sz="1200" dirty="0">
                <a:solidFill>
                  <a:schemeClr val="tx1"/>
                </a:solidFill>
              </a:rPr>
              <a:t>따라서 예제처럼 하이픈</a:t>
            </a:r>
            <a:r>
              <a:rPr lang="en-US" altLang="ko-KR" sz="1200" dirty="0">
                <a:solidFill>
                  <a:schemeClr val="tx1"/>
                </a:solidFill>
              </a:rPr>
              <a:t>(-)</a:t>
            </a:r>
            <a:r>
              <a:rPr lang="ko-KR" altLang="en-US" sz="1200" dirty="0">
                <a:solidFill>
                  <a:schemeClr val="tx1"/>
                </a:solidFill>
              </a:rPr>
              <a:t>으로 연결된 단어는 전부 하나의 단어로 인식하며</a:t>
            </a:r>
            <a:r>
              <a:rPr lang="en-US" altLang="ko-KR" sz="1200" dirty="0">
                <a:solidFill>
                  <a:schemeClr val="tx1"/>
                </a:solidFill>
              </a:rPr>
              <a:t>, </a:t>
            </a:r>
            <a:r>
              <a:rPr lang="ko-KR" altLang="en-US" sz="1200" dirty="0">
                <a:solidFill>
                  <a:schemeClr val="tx1"/>
                </a:solidFill>
              </a:rPr>
              <a:t>각각 별도의 단어로 인식하지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207</a:t>
            </a:fld>
            <a:endParaRPr lang="ko-KR" altLang="en-US" dirty="0"/>
          </a:p>
        </p:txBody>
      </p:sp>
    </p:spTree>
    <p:extLst>
      <p:ext uri="{BB962C8B-B14F-4D97-AF65-F5344CB8AC3E}">
        <p14:creationId xmlns:p14="http://schemas.microsoft.com/office/powerpoint/2010/main" val="37592951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문자열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a:t>
            </a:r>
          </a:p>
          <a:p>
            <a:r>
              <a:rPr lang="en-US" altLang="ko-KR" sz="1100">
                <a:solidFill>
                  <a:schemeClr val="tx1"/>
                </a:solidFill>
              </a:rPr>
              <a:t>			background: black;</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title="first 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title="first-p"&gt;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"first-p"</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예제에서는 </a:t>
            </a:r>
            <a:r>
              <a:rPr lang="en-US" altLang="ko-KR" sz="1200" dirty="0">
                <a:solidFill>
                  <a:schemeClr val="tx1"/>
                </a:solidFill>
              </a:rPr>
              <a:t>title </a:t>
            </a:r>
            <a:r>
              <a:rPr lang="ko-KR" altLang="en-US" sz="1200" dirty="0">
                <a:solidFill>
                  <a:schemeClr val="tx1"/>
                </a:solidFill>
              </a:rPr>
              <a:t>속성값이 </a:t>
            </a:r>
            <a:r>
              <a:rPr lang="en-US" altLang="ko-KR" sz="1200" dirty="0">
                <a:solidFill>
                  <a:schemeClr val="tx1"/>
                </a:solidFill>
              </a:rPr>
              <a:t>"first-p"</a:t>
            </a:r>
            <a:r>
              <a:rPr lang="ko-KR" altLang="en-US" sz="1200" dirty="0">
                <a:solidFill>
                  <a:schemeClr val="tx1"/>
                </a:solidFill>
              </a:rPr>
              <a:t>인 요소만 선택됩니다</a:t>
            </a:r>
            <a:r>
              <a:rPr lang="en-US" altLang="ko-KR" sz="1200" dirty="0">
                <a:solidFill>
                  <a:schemeClr val="tx1"/>
                </a:solidFill>
              </a:rPr>
              <a:t>.</a:t>
            </a:r>
          </a:p>
          <a:p>
            <a:r>
              <a:rPr lang="en-US" altLang="ko-KR" sz="1200" dirty="0">
                <a:solidFill>
                  <a:schemeClr val="tx1"/>
                </a:solidFill>
              </a:rPr>
              <a:t>title </a:t>
            </a:r>
            <a:r>
              <a:rPr lang="ko-KR" altLang="en-US" sz="1200" dirty="0">
                <a:solidFill>
                  <a:schemeClr val="tx1"/>
                </a:solidFill>
              </a:rPr>
              <a:t>속성값이 </a:t>
            </a:r>
            <a:r>
              <a:rPr lang="en-US" altLang="ko-KR" sz="1200" dirty="0">
                <a:solidFill>
                  <a:schemeClr val="tx1"/>
                </a:solidFill>
              </a:rPr>
              <a:t>"first h2"</a:t>
            </a:r>
            <a:r>
              <a:rPr lang="ko-KR" altLang="en-US" sz="1200" dirty="0">
                <a:solidFill>
                  <a:schemeClr val="tx1"/>
                </a:solidFill>
              </a:rPr>
              <a:t>나 </a:t>
            </a:r>
            <a:r>
              <a:rPr lang="en-US" altLang="ko-KR" sz="1200" dirty="0">
                <a:solidFill>
                  <a:schemeClr val="tx1"/>
                </a:solidFill>
              </a:rPr>
              <a:t>"first p"</a:t>
            </a:r>
            <a:r>
              <a:rPr lang="ko-KR" altLang="en-US" sz="1200" dirty="0">
                <a:solidFill>
                  <a:schemeClr val="tx1"/>
                </a:solidFill>
              </a:rPr>
              <a:t>인 요소들은 선택되지 않습니다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이처럼 </a:t>
            </a: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a:solidFill>
                  <a:schemeClr val="tx1"/>
                </a:solidFill>
              </a:rPr>
              <a:t>선택자는 </a:t>
            </a:r>
            <a:r>
              <a:rPr lang="en-US" altLang="ko-KR" sz="1200" dirty="0">
                <a:solidFill>
                  <a:schemeClr val="tx1"/>
                </a:solidFill>
              </a:rPr>
              <a:t>title </a:t>
            </a:r>
            <a:r>
              <a:rPr lang="ko-KR" altLang="en-US" sz="1200" dirty="0">
                <a:solidFill>
                  <a:schemeClr val="tx1"/>
                </a:solidFill>
              </a:rPr>
              <a:t>속성값이 정확히 </a:t>
            </a:r>
            <a:r>
              <a:rPr lang="en-US" altLang="ko-KR" sz="1200" dirty="0">
                <a:solidFill>
                  <a:schemeClr val="tx1"/>
                </a:solidFill>
              </a:rPr>
              <a:t>"first"</a:t>
            </a:r>
            <a:r>
              <a:rPr lang="ko-KR" altLang="en-US" sz="1200" dirty="0">
                <a:solidFill>
                  <a:schemeClr val="tx1"/>
                </a:solidFill>
              </a:rPr>
              <a:t>인 요소나 </a:t>
            </a:r>
            <a:r>
              <a:rPr lang="en-US" altLang="ko-KR" sz="1200" dirty="0">
                <a:solidFill>
                  <a:schemeClr val="tx1"/>
                </a:solidFill>
              </a:rPr>
              <a:t>"first" </a:t>
            </a:r>
            <a:r>
              <a:rPr lang="ko-KR" altLang="en-US" sz="1200" dirty="0">
                <a:solidFill>
                  <a:schemeClr val="tx1"/>
                </a:solidFill>
              </a:rPr>
              <a:t>바로 다음에 하이픈</a:t>
            </a:r>
            <a:r>
              <a:rPr lang="en-US" altLang="ko-KR" sz="1200" dirty="0">
                <a:solidFill>
                  <a:schemeClr val="tx1"/>
                </a:solidFill>
              </a:rPr>
              <a:t>(-)</a:t>
            </a:r>
            <a:r>
              <a:rPr lang="ko-KR" altLang="en-US" sz="1200" dirty="0">
                <a:solidFill>
                  <a:schemeClr val="tx1"/>
                </a:solidFill>
              </a:rPr>
              <a:t>으로 시작하는 요소만을 선택합니다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208</a:t>
            </a:fld>
            <a:endParaRPr lang="ko-KR" altLang="en-US" dirty="0"/>
          </a:p>
        </p:txBody>
      </p:sp>
    </p:spTree>
    <p:extLst>
      <p:ext uri="{BB962C8B-B14F-4D97-AF65-F5344CB8AC3E}">
        <p14:creationId xmlns:p14="http://schemas.microsoft.com/office/powerpoint/2010/main" val="11992852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문자열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a:t>
            </a:r>
          </a:p>
          <a:p>
            <a:r>
              <a:rPr lang="en-US" altLang="ko-KR" sz="1100">
                <a:solidFill>
                  <a:schemeClr val="tx1"/>
                </a:solidFill>
              </a:rPr>
              <a:t>			background: black;</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title="first 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title="first-p"&gt;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title="p first"&gt;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"p first"</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이 선택자는 </a:t>
            </a: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a:solidFill>
                  <a:schemeClr val="tx1"/>
                </a:solidFill>
              </a:rPr>
              <a:t>선택자와는 달리 속성값이 특정 문자열로 시작하면 모두 선택해 줍니다</a:t>
            </a:r>
            <a:r>
              <a:rPr lang="en-US" altLang="ko-KR" sz="1200" dirty="0">
                <a:solidFill>
                  <a:schemeClr val="tx1"/>
                </a:solidFill>
              </a:rPr>
              <a:t>. </a:t>
            </a:r>
            <a:r>
              <a:rPr lang="ko-KR" altLang="en-US" sz="1200" dirty="0">
                <a:solidFill>
                  <a:schemeClr val="tx1"/>
                </a:solidFill>
              </a:rPr>
              <a:t>따라서 예제에서는 </a:t>
            </a:r>
            <a:r>
              <a:rPr lang="en-US" altLang="ko-KR" sz="1200" dirty="0">
                <a:solidFill>
                  <a:schemeClr val="tx1"/>
                </a:solidFill>
              </a:rPr>
              <a:t>title </a:t>
            </a:r>
            <a:r>
              <a:rPr lang="ko-KR" altLang="en-US" sz="1200" dirty="0">
                <a:solidFill>
                  <a:schemeClr val="tx1"/>
                </a:solidFill>
              </a:rPr>
              <a:t>속성값이 </a:t>
            </a:r>
            <a:r>
              <a:rPr lang="en-US" altLang="ko-KR" sz="1200" dirty="0">
                <a:solidFill>
                  <a:schemeClr val="tx1"/>
                </a:solidFill>
              </a:rPr>
              <a:t>"first"</a:t>
            </a:r>
            <a:r>
              <a:rPr lang="ko-KR" altLang="en-US" sz="1200" dirty="0">
                <a:solidFill>
                  <a:schemeClr val="tx1"/>
                </a:solidFill>
              </a:rPr>
              <a:t>로 시작되는 요소가 모두 선택됩니다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209</a:t>
            </a:fld>
            <a:endParaRPr lang="ko-KR" altLang="en-US" dirty="0"/>
          </a:p>
        </p:txBody>
      </p:sp>
    </p:spTree>
    <p:extLst>
      <p:ext uri="{BB962C8B-B14F-4D97-AF65-F5344CB8AC3E}">
        <p14:creationId xmlns:p14="http://schemas.microsoft.com/office/powerpoint/2010/main" val="135428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스타일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&lt;!DOCTYPE html&gt;</a:t>
            </a:r>
          </a:p>
          <a:p>
            <a:r>
              <a:rPr lang="en-US" altLang="ko-KR" sz="1000" dirty="0">
                <a:solidFill>
                  <a:schemeClr val="tx1"/>
                </a:solidFill>
              </a:rPr>
              <a:t>&lt;html </a:t>
            </a:r>
            <a:r>
              <a:rPr lang="en-US" altLang="ko-KR" sz="1000" dirty="0" err="1">
                <a:solidFill>
                  <a:schemeClr val="tx1"/>
                </a:solidFill>
              </a:rPr>
              <a:t>lang</a:t>
            </a:r>
            <a:r>
              <a:rPr lang="en-US" altLang="ko-KR" sz="1000" dirty="0">
                <a:solidFill>
                  <a:schemeClr val="tx1"/>
                </a:solidFill>
              </a:rPr>
              <a:t>="ko"&gt;</a:t>
            </a:r>
          </a:p>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&lt;title&gt;HTML Styles&lt;/title&gt;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 style="background-color:#33CCFF"&gt;</a:t>
            </a:r>
          </a:p>
          <a:p>
            <a:endParaRPr lang="en-US" altLang="ko-KR" sz="1000" dirty="0">
              <a:solidFill>
                <a:schemeClr val="tx1"/>
              </a:solidFill>
            </a:endParaRPr>
          </a:p>
          <a:p>
            <a:r>
              <a:rPr lang="en-US" altLang="ko-KR" sz="1000" dirty="0">
                <a:solidFill>
                  <a:schemeClr val="tx1"/>
                </a:solidFill>
              </a:rPr>
              <a:t>   &lt;h1 style="</a:t>
            </a:r>
            <a:r>
              <a:rPr lang="en-US" altLang="ko-KR" sz="1000" dirty="0" err="1">
                <a:solidFill>
                  <a:schemeClr val="tx1"/>
                </a:solidFill>
              </a:rPr>
              <a:t>background-color:white</a:t>
            </a:r>
            <a:r>
              <a:rPr lang="en-US" altLang="ko-KR" sz="1000" dirty="0">
                <a:solidFill>
                  <a:schemeClr val="tx1"/>
                </a:solidFill>
              </a:rPr>
              <a:t>"&gt;</a:t>
            </a:r>
          </a:p>
          <a:p>
            <a:r>
              <a:rPr lang="en-US" altLang="ko-KR" sz="1000" dirty="0">
                <a:solidFill>
                  <a:schemeClr val="tx1"/>
                </a:solidFill>
              </a:rPr>
              <a:t>	style </a:t>
            </a:r>
            <a:r>
              <a:rPr lang="ko-KR" altLang="en-US" sz="1000" dirty="0">
                <a:solidFill>
                  <a:schemeClr val="tx1"/>
                </a:solidFill>
              </a:rPr>
              <a:t>속성을 이용한 배경색 변경</a:t>
            </a:r>
          </a:p>
          <a:p>
            <a:r>
              <a:rPr lang="en-US" altLang="ko-KR" sz="1000" dirty="0">
                <a:solidFill>
                  <a:schemeClr val="tx1"/>
                </a:solidFill>
              </a:rPr>
              <a:t>   &lt;/h1&gt;</a:t>
            </a:r>
          </a:p>
          <a:p>
            <a:endParaRPr lang="en-US" altLang="ko-KR" sz="1000" dirty="0">
              <a:solidFill>
                <a:schemeClr val="tx1"/>
              </a:solidFill>
            </a:endParaRPr>
          </a:p>
          <a:p>
            <a:r>
              <a:rPr lang="en-US" altLang="ko-KR" sz="1000" dirty="0">
                <a:solidFill>
                  <a:schemeClr val="tx1"/>
                </a:solidFill>
              </a:rPr>
              <a:t>   &lt;h1 style="</a:t>
            </a:r>
            <a:r>
              <a:rPr lang="en-US" altLang="ko-KR" sz="1000" dirty="0" err="1">
                <a:solidFill>
                  <a:schemeClr val="tx1"/>
                </a:solidFill>
              </a:rPr>
              <a:t>color:maroon</a:t>
            </a:r>
            <a:r>
              <a:rPr lang="en-US" altLang="ko-KR" sz="1000" dirty="0">
                <a:solidFill>
                  <a:schemeClr val="tx1"/>
                </a:solidFill>
              </a:rPr>
              <a:t>"&gt;</a:t>
            </a:r>
          </a:p>
          <a:p>
            <a:r>
              <a:rPr lang="en-US" altLang="ko-KR" sz="1000" dirty="0">
                <a:solidFill>
                  <a:schemeClr val="tx1"/>
                </a:solidFill>
              </a:rPr>
              <a:t>	style </a:t>
            </a:r>
            <a:r>
              <a:rPr lang="ko-KR" altLang="en-US" sz="1000" dirty="0">
                <a:solidFill>
                  <a:schemeClr val="tx1"/>
                </a:solidFill>
              </a:rPr>
              <a:t>속성을 이용한 </a:t>
            </a:r>
            <a:r>
              <a:rPr lang="ko-KR" altLang="en-US" sz="1000" dirty="0" err="1">
                <a:solidFill>
                  <a:schemeClr val="tx1"/>
                </a:solidFill>
              </a:rPr>
              <a:t>글자색</a:t>
            </a:r>
            <a:r>
              <a:rPr lang="ko-KR" altLang="en-US" sz="1000" dirty="0">
                <a:solidFill>
                  <a:schemeClr val="tx1"/>
                </a:solidFill>
              </a:rPr>
              <a:t> 변경</a:t>
            </a:r>
          </a:p>
          <a:p>
            <a:r>
              <a:rPr lang="en-US" altLang="ko-KR" sz="1000" dirty="0">
                <a:solidFill>
                  <a:schemeClr val="tx1"/>
                </a:solidFill>
              </a:rPr>
              <a:t>   &lt;/h1&gt;</a:t>
            </a:r>
          </a:p>
          <a:p>
            <a:endParaRPr lang="en-US" altLang="ko-KR" sz="1000" dirty="0">
              <a:solidFill>
                <a:schemeClr val="tx1"/>
              </a:solidFill>
            </a:endParaRPr>
          </a:p>
          <a:p>
            <a:r>
              <a:rPr lang="en-US" altLang="ko-KR" sz="1000" dirty="0">
                <a:solidFill>
                  <a:schemeClr val="tx1"/>
                </a:solidFill>
              </a:rPr>
              <a:t>   &lt;h1 style="font-size:250%"&gt;</a:t>
            </a:r>
          </a:p>
          <a:p>
            <a:r>
              <a:rPr lang="en-US" altLang="ko-KR" sz="1000" dirty="0">
                <a:solidFill>
                  <a:schemeClr val="tx1"/>
                </a:solidFill>
              </a:rPr>
              <a:t>	style </a:t>
            </a:r>
            <a:r>
              <a:rPr lang="ko-KR" altLang="en-US" sz="1000" dirty="0">
                <a:solidFill>
                  <a:schemeClr val="tx1"/>
                </a:solidFill>
              </a:rPr>
              <a:t>속성을 이용한 글자 크기 변경</a:t>
            </a:r>
          </a:p>
          <a:p>
            <a:r>
              <a:rPr lang="en-US" altLang="ko-KR" sz="1000" dirty="0">
                <a:solidFill>
                  <a:schemeClr val="tx1"/>
                </a:solidFill>
              </a:rPr>
              <a:t>   &lt;/h1&gt;</a:t>
            </a:r>
          </a:p>
          <a:p>
            <a:endParaRPr lang="en-US" altLang="ko-KR" sz="1000" dirty="0">
              <a:solidFill>
                <a:schemeClr val="tx1"/>
              </a:solidFill>
            </a:endParaRPr>
          </a:p>
          <a:p>
            <a:r>
              <a:rPr lang="en-US" altLang="ko-KR" sz="1000" dirty="0">
                <a:solidFill>
                  <a:schemeClr val="tx1"/>
                </a:solidFill>
              </a:rPr>
              <a:t>   &lt;h1 style="</a:t>
            </a:r>
            <a:r>
              <a:rPr lang="en-US" altLang="ko-KR" sz="1000" dirty="0" err="1">
                <a:solidFill>
                  <a:schemeClr val="tx1"/>
                </a:solidFill>
              </a:rPr>
              <a:t>text-align:center</a:t>
            </a:r>
            <a:r>
              <a:rPr lang="en-US" altLang="ko-KR" sz="1000" dirty="0">
                <a:solidFill>
                  <a:schemeClr val="tx1"/>
                </a:solidFill>
              </a:rPr>
              <a:t>"&gt;</a:t>
            </a:r>
          </a:p>
          <a:p>
            <a:r>
              <a:rPr lang="en-US" altLang="ko-KR" sz="1000" dirty="0">
                <a:solidFill>
                  <a:schemeClr val="tx1"/>
                </a:solidFill>
              </a:rPr>
              <a:t>	style </a:t>
            </a:r>
            <a:r>
              <a:rPr lang="ko-KR" altLang="en-US" sz="1000" dirty="0">
                <a:solidFill>
                  <a:schemeClr val="tx1"/>
                </a:solidFill>
              </a:rPr>
              <a:t>속성을 이용한 문단 정렬 변경</a:t>
            </a:r>
          </a:p>
          <a:p>
            <a:r>
              <a:rPr lang="en-US" altLang="ko-KR" sz="1000" dirty="0">
                <a:solidFill>
                  <a:schemeClr val="tx1"/>
                </a:solidFill>
              </a:rPr>
              <a:t>   &lt;/h1&gt;</a:t>
            </a:r>
          </a:p>
          <a:p>
            <a:endParaRPr lang="en-US" altLang="ko-KR" sz="1000" dirty="0">
              <a:solidFill>
                <a:schemeClr val="tx1"/>
              </a:solidFill>
            </a:endParaRPr>
          </a:p>
          <a:p>
            <a:r>
              <a:rPr lang="en-US" altLang="ko-KR" sz="1000" dirty="0">
                <a:solidFill>
                  <a:schemeClr val="tx1"/>
                </a:solidFill>
              </a:rPr>
              <a:t>   &lt;h1 style="</a:t>
            </a:r>
            <a:r>
              <a:rPr lang="en-US" altLang="ko-KR" sz="1000" dirty="0" err="1">
                <a:solidFill>
                  <a:schemeClr val="tx1"/>
                </a:solidFill>
              </a:rPr>
              <a:t>background-color:white</a:t>
            </a:r>
            <a:r>
              <a:rPr lang="en-US" altLang="ko-KR" sz="1000" dirty="0">
                <a:solidFill>
                  <a:schemeClr val="tx1"/>
                </a:solidFill>
              </a:rPr>
              <a:t>; </a:t>
            </a:r>
            <a:r>
              <a:rPr lang="en-US" altLang="ko-KR" sz="1000" dirty="0" err="1">
                <a:solidFill>
                  <a:schemeClr val="tx1"/>
                </a:solidFill>
              </a:rPr>
              <a:t>color:maroon</a:t>
            </a:r>
            <a:r>
              <a:rPr lang="en-US" altLang="ko-KR" sz="1000" dirty="0">
                <a:solidFill>
                  <a:schemeClr val="tx1"/>
                </a:solidFill>
              </a:rPr>
              <a:t>; font-size:150%; </a:t>
            </a:r>
            <a:r>
              <a:rPr lang="en-US" altLang="ko-KR" sz="1000" dirty="0" err="1">
                <a:solidFill>
                  <a:schemeClr val="tx1"/>
                </a:solidFill>
              </a:rPr>
              <a:t>text-align:center</a:t>
            </a:r>
            <a:r>
              <a:rPr lang="en-US" altLang="ko-KR" sz="1000" dirty="0">
                <a:solidFill>
                  <a:schemeClr val="tx1"/>
                </a:solidFill>
              </a:rPr>
              <a:t>"&gt;</a:t>
            </a:r>
          </a:p>
          <a:p>
            <a:r>
              <a:rPr lang="en-US" altLang="ko-KR" sz="1000" dirty="0">
                <a:solidFill>
                  <a:schemeClr val="tx1"/>
                </a:solidFill>
              </a:rPr>
              <a:t>	style </a:t>
            </a:r>
            <a:r>
              <a:rPr lang="ko-KR" altLang="en-US" sz="1000" dirty="0">
                <a:solidFill>
                  <a:schemeClr val="tx1"/>
                </a:solidFill>
              </a:rPr>
              <a:t>속성을 이용하여 한 번에 스타일링 하기</a:t>
            </a:r>
            <a:r>
              <a:rPr lang="en-US" altLang="ko-KR" sz="1000" dirty="0">
                <a:solidFill>
                  <a:schemeClr val="tx1"/>
                </a:solidFill>
              </a:rPr>
              <a:t>!</a:t>
            </a:r>
          </a:p>
          <a:p>
            <a:r>
              <a:rPr lang="en-US" altLang="ko-KR" sz="1000" dirty="0">
                <a:solidFill>
                  <a:schemeClr val="tx1"/>
                </a:solidFill>
              </a:rPr>
              <a:t>   &lt;/h1&gt;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&lt;/html&gt;</a:t>
            </a:r>
            <a:endParaRPr lang="ko-KR" altLang="en-US"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스타일</a:t>
            </a:r>
            <a:r>
              <a:rPr lang="en-US" altLang="ko-KR" sz="1200" b="1" dirty="0">
                <a:solidFill>
                  <a:schemeClr val="tx1"/>
                </a:solidFill>
              </a:rPr>
              <a:t>(Style)</a:t>
            </a:r>
          </a:p>
          <a:p>
            <a:r>
              <a:rPr lang="en-US" altLang="ko-KR" sz="1200" dirty="0">
                <a:solidFill>
                  <a:schemeClr val="tx1"/>
                </a:solidFill>
              </a:rPr>
              <a:t>HTML </a:t>
            </a:r>
            <a:r>
              <a:rPr lang="ko-KR" altLang="en-US" sz="1200" dirty="0">
                <a:solidFill>
                  <a:schemeClr val="tx1"/>
                </a:solidFill>
              </a:rPr>
              <a:t>요소의 </a:t>
            </a:r>
            <a:r>
              <a:rPr lang="en-US" altLang="ko-KR" sz="1200" dirty="0">
                <a:solidFill>
                  <a:schemeClr val="tx1"/>
                </a:solidFill>
              </a:rPr>
              <a:t>style </a:t>
            </a:r>
            <a:r>
              <a:rPr lang="ko-KR" altLang="en-US" sz="1200" dirty="0">
                <a:solidFill>
                  <a:schemeClr val="tx1"/>
                </a:solidFill>
              </a:rPr>
              <a:t>속성</a:t>
            </a:r>
            <a:r>
              <a:rPr lang="en-US" altLang="ko-KR" sz="1200" dirty="0">
                <a:solidFill>
                  <a:schemeClr val="tx1"/>
                </a:solidFill>
              </a:rPr>
              <a:t>(attribute)</a:t>
            </a:r>
            <a:r>
              <a:rPr lang="ko-KR" altLang="en-US" sz="1200" dirty="0">
                <a:solidFill>
                  <a:schemeClr val="tx1"/>
                </a:solidFill>
              </a:rPr>
              <a:t>을 이용하면 </a:t>
            </a:r>
            <a:r>
              <a:rPr lang="en-US" altLang="ko-KR" sz="1200" dirty="0">
                <a:solidFill>
                  <a:schemeClr val="tx1"/>
                </a:solidFill>
              </a:rPr>
              <a:t>CSS </a:t>
            </a:r>
            <a:r>
              <a:rPr lang="ko-KR" altLang="en-US" sz="1200" dirty="0">
                <a:solidFill>
                  <a:schemeClr val="tx1"/>
                </a:solidFill>
              </a:rPr>
              <a:t>스타일을 </a:t>
            </a:r>
            <a:r>
              <a:rPr lang="en-US" altLang="ko-KR" sz="1200" dirty="0">
                <a:solidFill>
                  <a:schemeClr val="tx1"/>
                </a:solidFill>
              </a:rPr>
              <a:t>HTML </a:t>
            </a:r>
            <a:r>
              <a:rPr lang="ko-KR" altLang="en-US" sz="1200" dirty="0">
                <a:solidFill>
                  <a:schemeClr val="tx1"/>
                </a:solidFill>
              </a:rPr>
              <a:t>요소에 직접 설정할 수 있습니다</a:t>
            </a:r>
            <a:r>
              <a:rPr lang="en-US" altLang="ko-KR" sz="1200" dirty="0">
                <a:solidFill>
                  <a:schemeClr val="tx1"/>
                </a:solidFill>
              </a:rPr>
              <a:t>.</a:t>
            </a:r>
          </a:p>
          <a:p>
            <a:r>
              <a:rPr lang="ko-KR" altLang="en-US" sz="1200" dirty="0">
                <a:solidFill>
                  <a:schemeClr val="tx1"/>
                </a:solidFill>
              </a:rPr>
              <a:t>하지만 이러한 </a:t>
            </a:r>
            <a:r>
              <a:rPr lang="en-US" altLang="ko-KR" sz="1200" dirty="0">
                <a:solidFill>
                  <a:schemeClr val="tx1"/>
                </a:solidFill>
              </a:rPr>
              <a:t>style </a:t>
            </a:r>
            <a:r>
              <a:rPr lang="ko-KR" altLang="en-US" sz="1200" dirty="0">
                <a:solidFill>
                  <a:schemeClr val="tx1"/>
                </a:solidFill>
              </a:rPr>
              <a:t>속성을 이용한 방법은 오직 단 하나의 </a:t>
            </a:r>
            <a:r>
              <a:rPr lang="en-US" altLang="ko-KR" sz="1200" dirty="0">
                <a:solidFill>
                  <a:schemeClr val="tx1"/>
                </a:solidFill>
              </a:rPr>
              <a:t>HTML </a:t>
            </a:r>
            <a:r>
              <a:rPr lang="ko-KR" altLang="en-US" sz="1200" dirty="0">
                <a:solidFill>
                  <a:schemeClr val="tx1"/>
                </a:solidFill>
              </a:rPr>
              <a:t>요소에만 스타일을 적용할 수 있습니다</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문법 </a:t>
            </a:r>
            <a:r>
              <a:rPr lang="en-US" altLang="ko-KR" sz="1200" b="1" dirty="0">
                <a:solidFill>
                  <a:schemeClr val="tx1"/>
                </a:solidFill>
              </a:rPr>
              <a:t>:  </a:t>
            </a:r>
            <a:r>
              <a:rPr lang="en-US" altLang="ko-KR" sz="1200" dirty="0">
                <a:solidFill>
                  <a:schemeClr val="tx1"/>
                </a:solidFill>
              </a:rPr>
              <a:t>&lt;</a:t>
            </a:r>
            <a:r>
              <a:rPr lang="ko-KR" altLang="en-US" sz="1200" dirty="0">
                <a:solidFill>
                  <a:schemeClr val="tx1"/>
                </a:solidFill>
              </a:rPr>
              <a:t>태그이름 </a:t>
            </a:r>
            <a:r>
              <a:rPr lang="en-US" altLang="ko-KR" sz="1200" dirty="0">
                <a:solidFill>
                  <a:schemeClr val="tx1"/>
                </a:solidFill>
              </a:rPr>
              <a:t>style="</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"&gt;</a:t>
            </a:r>
          </a:p>
          <a:p>
            <a:endParaRPr lang="en-US" altLang="ko-KR" sz="1200" dirty="0">
              <a:solidFill>
                <a:schemeClr val="tx1"/>
              </a:solidFill>
            </a:endParaRPr>
          </a:p>
          <a:p>
            <a:r>
              <a:rPr lang="ko-KR" altLang="en-US" sz="1200" b="1" dirty="0">
                <a:solidFill>
                  <a:schemeClr val="tx1"/>
                </a:solidFill>
              </a:rPr>
              <a:t>배경색 변경</a:t>
            </a:r>
          </a:p>
          <a:p>
            <a:r>
              <a:rPr lang="ko-KR" altLang="en-US" sz="1200" dirty="0">
                <a:solidFill>
                  <a:schemeClr val="tx1"/>
                </a:solidFill>
              </a:rPr>
              <a:t>다음 예제는 </a:t>
            </a:r>
            <a:r>
              <a:rPr lang="en-US" altLang="ko-KR" sz="1200" dirty="0">
                <a:solidFill>
                  <a:schemeClr val="tx1"/>
                </a:solidFill>
              </a:rPr>
              <a:t>style </a:t>
            </a:r>
            <a:r>
              <a:rPr lang="ko-KR" altLang="en-US" sz="1200" dirty="0">
                <a:solidFill>
                  <a:schemeClr val="tx1"/>
                </a:solidFill>
              </a:rPr>
              <a:t>속성을 이용하여 배경색을 변경하는 예제입니다</a:t>
            </a:r>
            <a:r>
              <a:rPr lang="en-US" altLang="ko-KR" sz="1200" dirty="0">
                <a:solidFill>
                  <a:schemeClr val="tx1"/>
                </a:solidFill>
              </a:rPr>
              <a:t>.</a:t>
            </a:r>
          </a:p>
          <a:p>
            <a:endParaRPr lang="en-US" altLang="ko-KR" sz="1200" dirty="0">
              <a:solidFill>
                <a:schemeClr val="tx1"/>
              </a:solidFill>
            </a:endParaRPr>
          </a:p>
          <a:p>
            <a:r>
              <a:rPr lang="ko-KR" altLang="en-US" sz="1200" b="1" dirty="0" err="1">
                <a:solidFill>
                  <a:schemeClr val="tx1"/>
                </a:solidFill>
              </a:rPr>
              <a:t>글자색</a:t>
            </a:r>
            <a:r>
              <a:rPr lang="ko-KR" altLang="en-US" sz="1200" b="1" dirty="0">
                <a:solidFill>
                  <a:schemeClr val="tx1"/>
                </a:solidFill>
              </a:rPr>
              <a:t> 변경</a:t>
            </a:r>
          </a:p>
          <a:p>
            <a:r>
              <a:rPr lang="ko-KR" altLang="en-US" sz="1200" dirty="0">
                <a:solidFill>
                  <a:schemeClr val="tx1"/>
                </a:solidFill>
              </a:rPr>
              <a:t>다음 예제는 </a:t>
            </a:r>
            <a:r>
              <a:rPr lang="en-US" altLang="ko-KR" sz="1200" dirty="0">
                <a:solidFill>
                  <a:schemeClr val="tx1"/>
                </a:solidFill>
              </a:rPr>
              <a:t>style </a:t>
            </a:r>
            <a:r>
              <a:rPr lang="ko-KR" altLang="en-US" sz="1200" dirty="0">
                <a:solidFill>
                  <a:schemeClr val="tx1"/>
                </a:solidFill>
              </a:rPr>
              <a:t>속성을 이용하여 글자색을 변경하는 예제입니다</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글자 크기 변경</a:t>
            </a:r>
          </a:p>
          <a:p>
            <a:r>
              <a:rPr lang="ko-KR" altLang="en-US" sz="1200" dirty="0">
                <a:solidFill>
                  <a:schemeClr val="tx1"/>
                </a:solidFill>
              </a:rPr>
              <a:t>다음 예제는 </a:t>
            </a:r>
            <a:r>
              <a:rPr lang="en-US" altLang="ko-KR" sz="1200" dirty="0">
                <a:solidFill>
                  <a:schemeClr val="tx1"/>
                </a:solidFill>
              </a:rPr>
              <a:t>style </a:t>
            </a:r>
            <a:r>
              <a:rPr lang="ko-KR" altLang="en-US" sz="1200" dirty="0">
                <a:solidFill>
                  <a:schemeClr val="tx1"/>
                </a:solidFill>
              </a:rPr>
              <a:t>속성을 이용하여 글자 크기를 변경하는 예제입니다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문단 정렬 변경</a:t>
            </a:r>
          </a:p>
          <a:p>
            <a:r>
              <a:rPr lang="ko-KR" altLang="en-US" sz="1200" dirty="0">
                <a:solidFill>
                  <a:schemeClr val="tx1"/>
                </a:solidFill>
              </a:rPr>
              <a:t>다음 예제는 </a:t>
            </a:r>
            <a:r>
              <a:rPr lang="en-US" altLang="ko-KR" sz="1200" dirty="0">
                <a:solidFill>
                  <a:schemeClr val="tx1"/>
                </a:solidFill>
              </a:rPr>
              <a:t>style </a:t>
            </a:r>
            <a:r>
              <a:rPr lang="ko-KR" altLang="en-US" sz="1200" dirty="0">
                <a:solidFill>
                  <a:schemeClr val="tx1"/>
                </a:solidFill>
              </a:rPr>
              <a:t>속성을 이용하여 문단 정렬을 변경하는 예제입니다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여러 스타일의 설정</a:t>
            </a:r>
          </a:p>
          <a:p>
            <a:r>
              <a:rPr lang="en-US" altLang="ko-KR" sz="1200" dirty="0">
                <a:solidFill>
                  <a:schemeClr val="tx1"/>
                </a:solidFill>
              </a:rPr>
              <a:t>style </a:t>
            </a:r>
            <a:r>
              <a:rPr lang="ko-KR" altLang="en-US" sz="1200" dirty="0">
                <a:solidFill>
                  <a:schemeClr val="tx1"/>
                </a:solidFill>
              </a:rPr>
              <a:t>속성을 이용하여 여러 </a:t>
            </a:r>
            <a:r>
              <a:rPr lang="en-US" altLang="ko-KR" sz="1200" dirty="0">
                <a:solidFill>
                  <a:schemeClr val="tx1"/>
                </a:solidFill>
              </a:rPr>
              <a:t>CSS </a:t>
            </a:r>
            <a:r>
              <a:rPr lang="ko-KR" altLang="en-US" sz="1200" dirty="0">
                <a:solidFill>
                  <a:schemeClr val="tx1"/>
                </a:solidFill>
              </a:rPr>
              <a:t>스타일을 한 번에 적용할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style </a:t>
            </a:r>
            <a:r>
              <a:rPr lang="ko-KR" altLang="en-US" sz="1200" dirty="0">
                <a:solidFill>
                  <a:schemeClr val="tx1"/>
                </a:solidFill>
              </a:rPr>
              <a:t>속성값에 사용되는 </a:t>
            </a:r>
            <a:r>
              <a:rPr lang="en-US" altLang="ko-KR" sz="1200" dirty="0">
                <a:solidFill>
                  <a:schemeClr val="tx1"/>
                </a:solidFill>
              </a:rPr>
              <a:t>CSS </a:t>
            </a:r>
            <a:r>
              <a:rPr lang="ko-KR" altLang="en-US" sz="1200" dirty="0">
                <a:solidFill>
                  <a:schemeClr val="tx1"/>
                </a:solidFill>
              </a:rPr>
              <a:t>속성</a:t>
            </a:r>
            <a:r>
              <a:rPr lang="en-US" altLang="ko-KR" sz="1200" dirty="0">
                <a:solidFill>
                  <a:schemeClr val="tx1"/>
                </a:solidFill>
              </a:rPr>
              <a:t>(property)</a:t>
            </a:r>
            <a:r>
              <a:rPr lang="ko-KR" altLang="en-US" sz="1200" dirty="0">
                <a:solidFill>
                  <a:schemeClr val="tx1"/>
                </a:solidFill>
              </a:rPr>
              <a:t>과 속성값들은 세미콜론</a:t>
            </a:r>
            <a:r>
              <a:rPr lang="en-US" altLang="ko-KR" sz="1200" dirty="0">
                <a:solidFill>
                  <a:schemeClr val="tx1"/>
                </a:solidFill>
              </a:rPr>
              <a:t>(;)</a:t>
            </a:r>
            <a:r>
              <a:rPr lang="ko-KR" altLang="en-US" sz="1200" dirty="0">
                <a:solidFill>
                  <a:schemeClr val="tx1"/>
                </a:solidFill>
              </a:rPr>
              <a:t>을 이용하여 구분합니다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속성을 하나만 사용할 때나</a:t>
            </a:r>
            <a:r>
              <a:rPr lang="en-US" altLang="ko-KR" sz="1200" dirty="0">
                <a:solidFill>
                  <a:schemeClr val="tx1"/>
                </a:solidFill>
              </a:rPr>
              <a:t>, </a:t>
            </a:r>
            <a:r>
              <a:rPr lang="ko-KR" altLang="en-US" sz="1200" dirty="0">
                <a:solidFill>
                  <a:schemeClr val="tx1"/>
                </a:solidFill>
              </a:rPr>
              <a:t>여러 개의 </a:t>
            </a:r>
            <a:r>
              <a:rPr lang="en-US" altLang="ko-KR" sz="1200" dirty="0">
                <a:solidFill>
                  <a:schemeClr val="tx1"/>
                </a:solidFill>
              </a:rPr>
              <a:t>CSS </a:t>
            </a:r>
            <a:r>
              <a:rPr lang="ko-KR" altLang="en-US" sz="1200" dirty="0">
                <a:solidFill>
                  <a:schemeClr val="tx1"/>
                </a:solidFill>
              </a:rPr>
              <a:t>속성 중 맨 마지막 </a:t>
            </a:r>
            <a:r>
              <a:rPr lang="en-US" altLang="ko-KR" sz="1200" dirty="0">
                <a:solidFill>
                  <a:schemeClr val="tx1"/>
                </a:solidFill>
              </a:rPr>
              <a:t>CSS </a:t>
            </a:r>
            <a:r>
              <a:rPr lang="ko-KR" altLang="en-US" sz="1200" dirty="0">
                <a:solidFill>
                  <a:schemeClr val="tx1"/>
                </a:solidFill>
              </a:rPr>
              <a:t>속성은 세미콜론</a:t>
            </a:r>
            <a:r>
              <a:rPr lang="en-US" altLang="ko-KR" sz="1200" dirty="0">
                <a:solidFill>
                  <a:schemeClr val="tx1"/>
                </a:solidFill>
              </a:rPr>
              <a:t>(;)</a:t>
            </a:r>
            <a:r>
              <a:rPr lang="ko-KR" altLang="en-US" sz="1200" dirty="0">
                <a:solidFill>
                  <a:schemeClr val="tx1"/>
                </a:solidFill>
              </a:rPr>
              <a:t>을 생략할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a:t>
            </a:fld>
            <a:endParaRPr lang="ko-KR" altLang="en-US" dirty="0"/>
          </a:p>
        </p:txBody>
      </p:sp>
    </p:spTree>
    <p:extLst>
      <p:ext uri="{BB962C8B-B14F-4D97-AF65-F5344CB8AC3E}">
        <p14:creationId xmlns:p14="http://schemas.microsoft.com/office/powerpoint/2010/main" val="14749464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문자열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a:t>
            </a:r>
          </a:p>
          <a:p>
            <a:r>
              <a:rPr lang="en-US" altLang="ko-KR" sz="1100">
                <a:solidFill>
                  <a:schemeClr val="tx1"/>
                </a:solidFill>
              </a:rPr>
              <a:t>			background: black;</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title="p first"&gt;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"p first"</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title="p-first"&gt;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"p-first"</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이 선택자는 특정 속성의 속성값이 특정 문자열로 끝나기만 하면 모두 선택해 줍니다</a:t>
            </a:r>
            <a:r>
              <a:rPr lang="en-US" altLang="ko-KR" sz="1200" dirty="0">
                <a:solidFill>
                  <a:schemeClr val="tx1"/>
                </a:solidFill>
              </a:rPr>
              <a:t>.</a:t>
            </a:r>
          </a:p>
          <a:p>
            <a:r>
              <a:rPr lang="ko-KR" altLang="en-US" sz="1200" dirty="0">
                <a:solidFill>
                  <a:schemeClr val="tx1"/>
                </a:solidFill>
              </a:rPr>
              <a:t>따라서 위의 예제에서는 </a:t>
            </a:r>
            <a:r>
              <a:rPr lang="en-US" altLang="ko-KR" sz="1200" dirty="0">
                <a:solidFill>
                  <a:schemeClr val="tx1"/>
                </a:solidFill>
              </a:rPr>
              <a:t>title </a:t>
            </a:r>
            <a:r>
              <a:rPr lang="ko-KR" altLang="en-US" sz="1200" dirty="0">
                <a:solidFill>
                  <a:schemeClr val="tx1"/>
                </a:solidFill>
              </a:rPr>
              <a:t>속성값이 </a:t>
            </a:r>
            <a:r>
              <a:rPr lang="en-US" altLang="ko-KR" sz="1200" dirty="0">
                <a:solidFill>
                  <a:schemeClr val="tx1"/>
                </a:solidFill>
              </a:rPr>
              <a:t>"first"</a:t>
            </a:r>
            <a:r>
              <a:rPr lang="ko-KR" altLang="en-US" sz="1200" dirty="0">
                <a:solidFill>
                  <a:schemeClr val="tx1"/>
                </a:solidFill>
              </a:rPr>
              <a:t>로 끝나는 요소가 모두 선택됩니다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210</a:t>
            </a:fld>
            <a:endParaRPr lang="ko-KR" altLang="en-US" dirty="0"/>
          </a:p>
        </p:txBody>
      </p:sp>
    </p:spTree>
    <p:extLst>
      <p:ext uri="{BB962C8B-B14F-4D97-AF65-F5344CB8AC3E}">
        <p14:creationId xmlns:p14="http://schemas.microsoft.com/office/powerpoint/2010/main" val="398555921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문자열 속성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2383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[title*="first"] {</a:t>
            </a:r>
          </a:p>
          <a:p>
            <a:r>
              <a:rPr lang="en-US" altLang="ko-KR" sz="1100">
                <a:solidFill>
                  <a:schemeClr val="tx1"/>
                </a:solidFill>
              </a:rPr>
              <a:t>			background: black;</a:t>
            </a:r>
          </a:p>
          <a:p>
            <a:r>
              <a:rPr lang="en-US" altLang="ko-KR" sz="1100">
                <a:solidFill>
                  <a:schemeClr val="tx1"/>
                </a:solidFill>
              </a:rPr>
              <a:t>			color: yellow;</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a:t>
            </a:r>
            <a:r>
              <a:rPr lang="en-US" altLang="ko-KR" sz="1100">
                <a:solidFill>
                  <a:schemeClr val="tx1"/>
                </a:solidFill>
              </a:rPr>
              <a:t>="</a:t>
            </a:r>
            <a:r>
              <a:rPr lang="ko-KR" altLang="en-US" sz="1100">
                <a:solidFill>
                  <a:schemeClr val="tx1"/>
                </a:solidFill>
              </a:rPr>
              <a:t>속성값</a:t>
            </a:r>
            <a:r>
              <a:rPr lang="en-US" altLang="ko-KR" sz="1100">
                <a:solidFill>
                  <a:schemeClr val="tx1"/>
                </a:solidFill>
              </a:rPr>
              <a:t>"] </a:t>
            </a:r>
            <a:r>
              <a:rPr lang="ko-KR" altLang="en-US" sz="1100">
                <a:solidFill>
                  <a:schemeClr val="tx1"/>
                </a:solidFill>
              </a:rPr>
              <a:t>선택자를 이용한 선택</a:t>
            </a:r>
            <a:r>
              <a:rPr lang="en-US" altLang="ko-KR" sz="1100">
                <a:solidFill>
                  <a:schemeClr val="tx1"/>
                </a:solidFill>
              </a:rPr>
              <a:t>&lt;/h1&gt;</a:t>
            </a:r>
          </a:p>
          <a:p>
            <a:r>
              <a:rPr lang="en-US" altLang="ko-KR" sz="1100">
                <a:solidFill>
                  <a:schemeClr val="tx1"/>
                </a:solidFill>
              </a:rPr>
              <a:t>	&lt;h2 title="first h2"&gt;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"first h2"</a:t>
            </a:r>
            <a:r>
              <a:rPr lang="ko-KR" altLang="en-US" sz="1100">
                <a:solidFill>
                  <a:schemeClr val="tx1"/>
                </a:solidFill>
              </a:rPr>
              <a:t>입니다</a:t>
            </a:r>
            <a:r>
              <a:rPr lang="en-US" altLang="ko-KR" sz="1100">
                <a:solidFill>
                  <a:schemeClr val="tx1"/>
                </a:solidFill>
              </a:rPr>
              <a:t>!&lt;/h2&gt;</a:t>
            </a:r>
          </a:p>
          <a:p>
            <a:r>
              <a:rPr lang="en-US" altLang="ko-KR" sz="1100">
                <a:solidFill>
                  <a:schemeClr val="tx1"/>
                </a:solidFill>
              </a:rPr>
              <a:t>	&lt;h3&gt;</a:t>
            </a:r>
            <a:r>
              <a:rPr lang="ko-KR" altLang="en-US" sz="1100">
                <a:solidFill>
                  <a:schemeClr val="tx1"/>
                </a:solidFill>
              </a:rPr>
              <a:t>이 제목은 </a:t>
            </a:r>
            <a:r>
              <a:rPr lang="en-US" altLang="ko-KR" sz="1100">
                <a:solidFill>
                  <a:schemeClr val="tx1"/>
                </a:solidFill>
              </a:rPr>
              <a:t>title </a:t>
            </a:r>
            <a:r>
              <a:rPr lang="ko-KR" altLang="en-US" sz="1100">
                <a:solidFill>
                  <a:schemeClr val="tx1"/>
                </a:solidFill>
              </a:rPr>
              <a:t>속성을 가지고 있지 않습니다</a:t>
            </a:r>
            <a:r>
              <a:rPr lang="en-US" altLang="ko-KR" sz="1100">
                <a:solidFill>
                  <a:schemeClr val="tx1"/>
                </a:solidFill>
              </a:rPr>
              <a:t>!&lt;/h3&gt;</a:t>
            </a:r>
          </a:p>
          <a:p>
            <a:r>
              <a:rPr lang="en-US" altLang="ko-KR" sz="1100">
                <a:solidFill>
                  <a:schemeClr val="tx1"/>
                </a:solidFill>
              </a:rPr>
              <a:t>	&lt;p title="my-first-p"&gt;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"my-first-p"</a:t>
            </a:r>
            <a:r>
              <a:rPr lang="ko-KR" altLang="en-US" sz="1100">
                <a:solidFill>
                  <a:schemeClr val="tx1"/>
                </a:solidFill>
              </a:rPr>
              <a:t>입니다</a:t>
            </a:r>
            <a:r>
              <a:rPr lang="en-US" altLang="ko-KR" sz="1100">
                <a:solidFill>
                  <a:schemeClr val="tx1"/>
                </a:solidFill>
              </a:rPr>
              <a:t>!&lt;/p&gt;</a:t>
            </a:r>
          </a:p>
          <a:p>
            <a:r>
              <a:rPr lang="en-US" altLang="ko-KR" sz="1100">
                <a:solidFill>
                  <a:schemeClr val="tx1"/>
                </a:solidFill>
              </a:rPr>
              <a:t>	&lt;p title="p-first"&gt;</a:t>
            </a:r>
            <a:r>
              <a:rPr lang="ko-KR" altLang="en-US" sz="1100">
                <a:solidFill>
                  <a:schemeClr val="tx1"/>
                </a:solidFill>
              </a:rPr>
              <a:t>이 단락은 </a:t>
            </a:r>
            <a:r>
              <a:rPr lang="en-US" altLang="ko-KR" sz="1100">
                <a:solidFill>
                  <a:schemeClr val="tx1"/>
                </a:solidFill>
              </a:rPr>
              <a:t>title </a:t>
            </a:r>
            <a:r>
              <a:rPr lang="ko-KR" altLang="en-US" sz="1100">
                <a:solidFill>
                  <a:schemeClr val="tx1"/>
                </a:solidFill>
              </a:rPr>
              <a:t>속성값이 </a:t>
            </a:r>
            <a:r>
              <a:rPr lang="en-US" altLang="ko-KR" sz="1100">
                <a:solidFill>
                  <a:schemeClr val="tx1"/>
                </a:solidFill>
              </a:rPr>
              <a:t>"p-first"</a:t>
            </a:r>
            <a:r>
              <a:rPr lang="ko-KR" altLang="en-US" sz="1100">
                <a:solidFill>
                  <a:schemeClr val="tx1"/>
                </a:solidFill>
              </a:rPr>
              <a:t>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00585" y="1185333"/>
            <a:ext cx="618661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이 선택자는 특정 속성의 속성값이 특정 </a:t>
            </a:r>
            <a:r>
              <a:rPr lang="ko-KR" altLang="en-US" sz="1200" dirty="0" err="1">
                <a:solidFill>
                  <a:schemeClr val="tx1"/>
                </a:solidFill>
              </a:rPr>
              <a:t>문자열를</a:t>
            </a:r>
            <a:r>
              <a:rPr lang="ko-KR" altLang="en-US" sz="1200" dirty="0">
                <a:solidFill>
                  <a:schemeClr val="tx1"/>
                </a:solidFill>
              </a:rPr>
              <a:t> 포함하기만 하면 모두 선택해 줍니다</a:t>
            </a:r>
            <a:r>
              <a:rPr lang="en-US" altLang="ko-KR" sz="1200" dirty="0">
                <a:solidFill>
                  <a:schemeClr val="tx1"/>
                </a:solidFill>
              </a:rPr>
              <a:t>.</a:t>
            </a:r>
          </a:p>
          <a:p>
            <a:r>
              <a:rPr lang="ko-KR" altLang="en-US" sz="1200" dirty="0">
                <a:solidFill>
                  <a:schemeClr val="tx1"/>
                </a:solidFill>
              </a:rPr>
              <a:t>따라서 위의 예제에서는 </a:t>
            </a:r>
            <a:r>
              <a:rPr lang="en-US" altLang="ko-KR" sz="1200" dirty="0">
                <a:solidFill>
                  <a:schemeClr val="tx1"/>
                </a:solidFill>
              </a:rPr>
              <a:t>title </a:t>
            </a:r>
            <a:r>
              <a:rPr lang="ko-KR" altLang="en-US" sz="1200" dirty="0">
                <a:solidFill>
                  <a:schemeClr val="tx1"/>
                </a:solidFill>
              </a:rPr>
              <a:t>속성값에 </a:t>
            </a:r>
            <a:r>
              <a:rPr lang="en-US" altLang="ko-KR" sz="1200" dirty="0">
                <a:solidFill>
                  <a:schemeClr val="tx1"/>
                </a:solidFill>
              </a:rPr>
              <a:t>"first"</a:t>
            </a:r>
            <a:r>
              <a:rPr lang="ko-KR" altLang="en-US" sz="1200" dirty="0">
                <a:solidFill>
                  <a:schemeClr val="tx1"/>
                </a:solidFill>
              </a:rPr>
              <a:t>를 포함하는 요소가 모두 선택됩니다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211</a:t>
            </a:fld>
            <a:endParaRPr lang="ko-KR" altLang="en-US" dirty="0"/>
          </a:p>
        </p:txBody>
      </p:sp>
    </p:spTree>
    <p:extLst>
      <p:ext uri="{BB962C8B-B14F-4D97-AF65-F5344CB8AC3E}">
        <p14:creationId xmlns:p14="http://schemas.microsoft.com/office/powerpoint/2010/main" val="190507163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속성 </a:t>
            </a:r>
            <a:r>
              <a:rPr lang="ko-KR" altLang="en-US" sz="3200" dirty="0" err="1"/>
              <a:t>선택자</a:t>
            </a:r>
            <a:r>
              <a:rPr lang="en-US" altLang="ko-KR" sz="3200" dirty="0"/>
              <a:t> </a:t>
            </a:r>
            <a:r>
              <a:rPr lang="ko-KR" altLang="en-US" sz="3200" dirty="0"/>
              <a:t>종합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60570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Attribute&lt;/title&gt;</a:t>
            </a:r>
          </a:p>
          <a:p>
            <a:r>
              <a:rPr lang="en-US" altLang="ko-KR" sz="1100">
                <a:solidFill>
                  <a:schemeClr val="tx1"/>
                </a:solidFill>
              </a:rPr>
              <a:t>	&lt;style&gt;</a:t>
            </a:r>
          </a:p>
          <a:p>
            <a:r>
              <a:rPr lang="en-US" altLang="ko-KR" sz="1100">
                <a:solidFill>
                  <a:schemeClr val="tx1"/>
                </a:solidFill>
              </a:rPr>
              <a:t>		input[type="text"] {</a:t>
            </a:r>
          </a:p>
          <a:p>
            <a:r>
              <a:rPr lang="en-US" altLang="ko-KR" sz="1100">
                <a:solidFill>
                  <a:schemeClr val="tx1"/>
                </a:solidFill>
              </a:rPr>
              <a:t>			width: 150px;</a:t>
            </a:r>
          </a:p>
          <a:p>
            <a:r>
              <a:rPr lang="en-US" altLang="ko-KR" sz="1100">
                <a:solidFill>
                  <a:schemeClr val="tx1"/>
                </a:solidFill>
              </a:rPr>
              <a:t>			display: block;</a:t>
            </a:r>
          </a:p>
          <a:p>
            <a:r>
              <a:rPr lang="en-US" altLang="ko-KR" sz="1100">
                <a:solidFill>
                  <a:schemeClr val="tx1"/>
                </a:solidFill>
              </a:rPr>
              <a:t>			background-color: #FFEFD5;</a:t>
            </a:r>
          </a:p>
          <a:p>
            <a:r>
              <a:rPr lang="en-US" altLang="ko-KR" sz="1100">
                <a:solidFill>
                  <a:schemeClr val="tx1"/>
                </a:solidFill>
              </a:rPr>
              <a:t>			margin-bottom: 10px;</a:t>
            </a:r>
          </a:p>
          <a:p>
            <a:r>
              <a:rPr lang="en-US" altLang="ko-KR" sz="1100">
                <a:solidFill>
                  <a:schemeClr val="tx1"/>
                </a:solidFill>
              </a:rPr>
              <a:t>		}</a:t>
            </a:r>
          </a:p>
          <a:p>
            <a:r>
              <a:rPr lang="en-US" altLang="ko-KR" sz="1100">
                <a:solidFill>
                  <a:schemeClr val="tx1"/>
                </a:solidFill>
              </a:rPr>
              <a:t>		input[type="password"] {</a:t>
            </a:r>
          </a:p>
          <a:p>
            <a:r>
              <a:rPr lang="en-US" altLang="ko-KR" sz="1100">
                <a:solidFill>
                  <a:schemeClr val="tx1"/>
                </a:solidFill>
              </a:rPr>
              <a:t>			width: 130px;</a:t>
            </a:r>
          </a:p>
          <a:p>
            <a:r>
              <a:rPr lang="en-US" altLang="ko-KR" sz="1100">
                <a:solidFill>
                  <a:schemeClr val="tx1"/>
                </a:solidFill>
              </a:rPr>
              <a:t>			display: block;</a:t>
            </a:r>
          </a:p>
          <a:p>
            <a:r>
              <a:rPr lang="en-US" altLang="ko-KR" sz="1100">
                <a:solidFill>
                  <a:schemeClr val="tx1"/>
                </a:solidFill>
              </a:rPr>
              <a:t>			background-color: #90EE90;</a:t>
            </a:r>
          </a:p>
          <a:p>
            <a:r>
              <a:rPr lang="en-US" altLang="ko-KR" sz="1100">
                <a:solidFill>
                  <a:schemeClr val="tx1"/>
                </a:solidFill>
              </a:rPr>
              <a:t>			border: 2px solid red;</a:t>
            </a:r>
          </a:p>
          <a:p>
            <a:r>
              <a:rPr lang="en-US" altLang="ko-KR" sz="1100">
                <a:solidFill>
                  <a:schemeClr val="tx1"/>
                </a:solidFill>
              </a:rPr>
              <a:t>		}</a:t>
            </a:r>
          </a:p>
          <a:p>
            <a:r>
              <a:rPr lang="en-US" altLang="ko-KR" sz="1100">
                <a:solidFill>
                  <a:schemeClr val="tx1"/>
                </a:solidFill>
              </a:rPr>
              <a:t>		input[type="password"]:focus { background-color: #FFC0CB;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속성 선택자를 이용한 선택</a:t>
            </a:r>
            <a:r>
              <a:rPr lang="en-US" altLang="ko-KR" sz="1100">
                <a:solidFill>
                  <a:schemeClr val="tx1"/>
                </a:solidFill>
              </a:rPr>
              <a:t>&lt;/h1&gt;</a:t>
            </a:r>
          </a:p>
          <a:p>
            <a:r>
              <a:rPr lang="en-US" altLang="ko-KR" sz="1100">
                <a:solidFill>
                  <a:schemeClr val="tx1"/>
                </a:solidFill>
              </a:rPr>
              <a:t>	&lt;form&gt;</a:t>
            </a:r>
          </a:p>
          <a:p>
            <a:r>
              <a:rPr lang="en-US" altLang="ko-KR" sz="1100">
                <a:solidFill>
                  <a:schemeClr val="tx1"/>
                </a:solidFill>
              </a:rPr>
              <a:t>		</a:t>
            </a:r>
            <a:r>
              <a:rPr lang="ko-KR" altLang="en-US" sz="1100">
                <a:solidFill>
                  <a:schemeClr val="tx1"/>
                </a:solidFill>
              </a:rPr>
              <a:t>사용자 </a:t>
            </a:r>
            <a:r>
              <a:rPr lang="en-US" altLang="ko-KR" sz="1100">
                <a:solidFill>
                  <a:schemeClr val="tx1"/>
                </a:solidFill>
              </a:rPr>
              <a:t>: &lt;br&gt;</a:t>
            </a:r>
          </a:p>
          <a:p>
            <a:r>
              <a:rPr lang="en-US" altLang="ko-KR" sz="1100">
                <a:solidFill>
                  <a:schemeClr val="tx1"/>
                </a:solidFill>
              </a:rPr>
              <a:t>		&lt;input type="text" name="username"&gt;</a:t>
            </a:r>
          </a:p>
          <a:p>
            <a:r>
              <a:rPr lang="en-US" altLang="ko-KR" sz="1100">
                <a:solidFill>
                  <a:schemeClr val="tx1"/>
                </a:solidFill>
              </a:rPr>
              <a:t>		</a:t>
            </a:r>
            <a:r>
              <a:rPr lang="ko-KR" altLang="en-US" sz="1100">
                <a:solidFill>
                  <a:schemeClr val="tx1"/>
                </a:solidFill>
              </a:rPr>
              <a:t>비밀번호 </a:t>
            </a:r>
            <a:r>
              <a:rPr lang="en-US" altLang="ko-KR" sz="1100">
                <a:solidFill>
                  <a:schemeClr val="tx1"/>
                </a:solidFill>
              </a:rPr>
              <a:t>: &lt;br&gt;</a:t>
            </a:r>
          </a:p>
          <a:p>
            <a:r>
              <a:rPr lang="en-US" altLang="ko-KR" sz="1100">
                <a:solidFill>
                  <a:schemeClr val="tx1"/>
                </a:solidFill>
              </a:rPr>
              <a:t>		&lt;input type="password" name="password"&gt;</a:t>
            </a:r>
          </a:p>
          <a:p>
            <a:r>
              <a:rPr lang="en-US" altLang="ko-KR" sz="1100">
                <a:solidFill>
                  <a:schemeClr val="tx1"/>
                </a:solidFill>
              </a:rPr>
              <a:t>	&lt;/form&gt;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045041" y="1185333"/>
            <a:ext cx="38421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속성 </a:t>
            </a:r>
            <a:r>
              <a:rPr lang="ko-KR" altLang="en-US" sz="1200" b="1" dirty="0" err="1">
                <a:solidFill>
                  <a:schemeClr val="tx1"/>
                </a:solidFill>
              </a:rPr>
              <a:t>선택자</a:t>
            </a:r>
            <a:r>
              <a:rPr lang="en-US" altLang="ko-KR" sz="1200" b="1" dirty="0">
                <a:solidFill>
                  <a:schemeClr val="tx1"/>
                </a:solidFill>
              </a:rPr>
              <a:t>(attribute selectors)</a:t>
            </a:r>
          </a:p>
          <a:p>
            <a:r>
              <a:rPr lang="ko-KR" altLang="en-US" sz="1200" dirty="0">
                <a:solidFill>
                  <a:schemeClr val="tx1"/>
                </a:solidFill>
              </a:rPr>
              <a:t>속성 선택자를 사용하면 특정 속성이나 특정 속성값을 가지고 있는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에서는 기본 속성 </a:t>
            </a:r>
            <a:r>
              <a:rPr lang="ko-KR" altLang="en-US" sz="1200" dirty="0" err="1">
                <a:solidFill>
                  <a:schemeClr val="tx1"/>
                </a:solidFill>
              </a:rPr>
              <a:t>선택자</a:t>
            </a:r>
            <a:r>
              <a:rPr lang="ko-KR" altLang="en-US" sz="1200" dirty="0">
                <a:solidFill>
                  <a:schemeClr val="tx1"/>
                </a:solidFill>
              </a:rPr>
              <a:t> 이외에도 문자열 속성 선택자를 제공합니다</a:t>
            </a:r>
            <a:r>
              <a:rPr lang="en-US" altLang="ko-KR" sz="1200" dirty="0">
                <a:solidFill>
                  <a:schemeClr val="tx1"/>
                </a:solidFill>
              </a:rPr>
              <a:t>.</a:t>
            </a:r>
          </a:p>
          <a:p>
            <a:r>
              <a:rPr lang="ko-KR" altLang="en-US" sz="1200" dirty="0">
                <a:solidFill>
                  <a:schemeClr val="tx1"/>
                </a:solidFill>
              </a:rPr>
              <a:t>문자열 속성 선택자는 </a:t>
            </a:r>
            <a:r>
              <a:rPr lang="en-US" altLang="ko-KR" sz="1200" dirty="0">
                <a:solidFill>
                  <a:schemeClr val="tx1"/>
                </a:solidFill>
              </a:rPr>
              <a:t>HTML </a:t>
            </a:r>
            <a:r>
              <a:rPr lang="ko-KR" altLang="en-US" sz="1200" dirty="0">
                <a:solidFill>
                  <a:schemeClr val="tx1"/>
                </a:solidFill>
              </a:rPr>
              <a:t>요소가 가지고 있는 특정 속성의 속성값 내에 특정 문자열을 확인하여 선택해 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사용할 수 있는 문자열 속성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ko-KR" altLang="en-US" sz="1200" dirty="0">
              <a:solidFill>
                <a:schemeClr val="tx1"/>
              </a:solidFill>
            </a:endParaRPr>
          </a:p>
          <a:p>
            <a:pPr marL="171450" indent="-171450">
              <a:buFontTx/>
              <a:buChar char="-"/>
            </a:pPr>
            <a:r>
              <a:rPr lang="en-US" altLang="ko-KR" sz="1200" dirty="0">
                <a:solidFill>
                  <a:schemeClr val="tx1"/>
                </a:solidFill>
              </a:rPr>
              <a:t>[</a:t>
            </a:r>
            <a:r>
              <a:rPr lang="ko-KR" altLang="en-US" sz="1200" dirty="0">
                <a:solidFill>
                  <a:schemeClr val="tx1"/>
                </a:solidFill>
              </a:rPr>
              <a:t>속성이름*</a:t>
            </a:r>
            <a:r>
              <a:rPr lang="en-US" altLang="ko-KR" sz="1200" dirty="0">
                <a:solidFill>
                  <a:schemeClr val="tx1"/>
                </a:solidFill>
              </a:rPr>
              <a:t>="</a:t>
            </a:r>
            <a:r>
              <a:rPr lang="ko-KR" altLang="en-US" sz="1200" dirty="0">
                <a:solidFill>
                  <a:schemeClr val="tx1"/>
                </a:solidFill>
              </a:rPr>
              <a:t>속성값</a:t>
            </a:r>
            <a:r>
              <a:rPr lang="en-US" altLang="ko-KR" sz="1200" dirty="0">
                <a:solidFill>
                  <a:schemeClr val="tx1"/>
                </a:solidFill>
              </a:rPr>
              <a:t>"]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212</a:t>
            </a:fld>
            <a:endParaRPr lang="ko-KR" altLang="en-US" dirty="0"/>
          </a:p>
        </p:txBody>
      </p:sp>
    </p:spTree>
    <p:extLst>
      <p:ext uri="{BB962C8B-B14F-4D97-AF65-F5344CB8AC3E}">
        <p14:creationId xmlns:p14="http://schemas.microsoft.com/office/powerpoint/2010/main" val="359316612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기타 의사 클래스 </a:t>
            </a:r>
            <a:r>
              <a:rPr lang="en-US" altLang="ko-KR" sz="3200" dirty="0"/>
              <a:t>(:not)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97824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etc Selectors&lt;/title&gt;</a:t>
            </a:r>
          </a:p>
          <a:p>
            <a:r>
              <a:rPr lang="en-US" altLang="ko-KR" sz="1100">
                <a:solidFill>
                  <a:schemeClr val="tx1"/>
                </a:solidFill>
              </a:rPr>
              <a:t>	&lt;style&gt;</a:t>
            </a:r>
          </a:p>
          <a:p>
            <a:r>
              <a:rPr lang="en-US" altLang="ko-KR" sz="1100">
                <a:solidFill>
                  <a:schemeClr val="tx1"/>
                </a:solidFill>
              </a:rPr>
              <a:t>		span { margin-left: 5px; }</a:t>
            </a:r>
          </a:p>
          <a:p>
            <a:r>
              <a:rPr lang="en-US" altLang="ko-KR" sz="1100">
                <a:solidFill>
                  <a:schemeClr val="tx1"/>
                </a:solidFill>
              </a:rPr>
              <a:t>		input { color: #FFEFD5; }</a:t>
            </a:r>
          </a:p>
          <a:p>
            <a:r>
              <a:rPr lang="en-US" altLang="ko-KR" sz="1100">
                <a:solidFill>
                  <a:schemeClr val="tx1"/>
                </a:solidFill>
              </a:rPr>
              <a:t>		input:not([type="password"]) { background-color: #CD853F;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&lt;h1&gt;:not</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&lt;form&gt;</a:t>
            </a:r>
          </a:p>
          <a:p>
            <a:r>
              <a:rPr lang="en-US" altLang="ko-KR" sz="1100">
                <a:solidFill>
                  <a:schemeClr val="tx1"/>
                </a:solidFill>
              </a:rPr>
              <a:t>		</a:t>
            </a:r>
            <a:r>
              <a:rPr lang="ko-KR" altLang="en-US" sz="1100">
                <a:solidFill>
                  <a:schemeClr val="tx1"/>
                </a:solidFill>
              </a:rPr>
              <a:t>사용자 </a:t>
            </a:r>
            <a:r>
              <a:rPr lang="en-US" altLang="ko-KR" sz="1100">
                <a:solidFill>
                  <a:schemeClr val="tx1"/>
                </a:solidFill>
              </a:rPr>
              <a:t>: &lt;br&gt;</a:t>
            </a:r>
          </a:p>
          <a:p>
            <a:r>
              <a:rPr lang="en-US" altLang="ko-KR" sz="1100">
                <a:solidFill>
                  <a:schemeClr val="tx1"/>
                </a:solidFill>
              </a:rPr>
              <a:t>		&lt;input type="text" name="username"&gt;&lt;br&gt;</a:t>
            </a:r>
          </a:p>
          <a:p>
            <a:r>
              <a:rPr lang="en-US" altLang="ko-KR" sz="1100">
                <a:solidFill>
                  <a:schemeClr val="tx1"/>
                </a:solidFill>
              </a:rPr>
              <a:t>		</a:t>
            </a:r>
            <a:r>
              <a:rPr lang="ko-KR" altLang="en-US" sz="1100">
                <a:solidFill>
                  <a:schemeClr val="tx1"/>
                </a:solidFill>
              </a:rPr>
              <a:t>비밀번호 </a:t>
            </a:r>
            <a:r>
              <a:rPr lang="en-US" altLang="ko-KR" sz="1100">
                <a:solidFill>
                  <a:schemeClr val="tx1"/>
                </a:solidFill>
              </a:rPr>
              <a:t>: &lt;br&gt;</a:t>
            </a:r>
          </a:p>
          <a:p>
            <a:r>
              <a:rPr lang="en-US" altLang="ko-KR" sz="1100">
                <a:solidFill>
                  <a:schemeClr val="tx1"/>
                </a:solidFill>
              </a:rPr>
              <a:t>		&lt;input type="password" name="password"&gt;&lt;br&gt;</a:t>
            </a:r>
          </a:p>
          <a:p>
            <a:r>
              <a:rPr lang="en-US" altLang="ko-KR" sz="1100">
                <a:solidFill>
                  <a:schemeClr val="tx1"/>
                </a:solidFill>
              </a:rPr>
              <a:t>		</a:t>
            </a:r>
            <a:r>
              <a:rPr lang="ko-KR" altLang="en-US" sz="1100">
                <a:solidFill>
                  <a:schemeClr val="tx1"/>
                </a:solidFill>
              </a:rPr>
              <a:t>주소 </a:t>
            </a:r>
            <a:r>
              <a:rPr lang="en-US" altLang="ko-KR" sz="1100">
                <a:solidFill>
                  <a:schemeClr val="tx1"/>
                </a:solidFill>
              </a:rPr>
              <a:t>: &lt;br&gt;</a:t>
            </a:r>
          </a:p>
          <a:p>
            <a:r>
              <a:rPr lang="en-US" altLang="ko-KR" sz="1100">
                <a:solidFill>
                  <a:schemeClr val="tx1"/>
                </a:solidFill>
              </a:rPr>
              <a:t>		&lt;input type="text" name="address"&gt;</a:t>
            </a:r>
          </a:p>
          <a:p>
            <a:r>
              <a:rPr lang="en-US" altLang="ko-KR" sz="1100">
                <a:solidFill>
                  <a:schemeClr val="tx1"/>
                </a:solidFill>
              </a:rPr>
              <a:t>	&lt;/form&gt;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434357" y="1185333"/>
            <a:ext cx="545284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:not</a:t>
            </a:r>
          </a:p>
          <a:p>
            <a:r>
              <a:rPr lang="en-US" altLang="ko-KR" sz="1200" dirty="0">
                <a:solidFill>
                  <a:schemeClr val="tx1"/>
                </a:solidFill>
              </a:rPr>
              <a:t>:not </a:t>
            </a:r>
            <a:r>
              <a:rPr lang="ko-KR" altLang="en-US" sz="1200" dirty="0">
                <a:solidFill>
                  <a:schemeClr val="tx1"/>
                </a:solidFill>
              </a:rPr>
              <a:t>선택자는 모든 선택자와 함께 사용할 수 있으며</a:t>
            </a:r>
            <a:r>
              <a:rPr lang="en-US" altLang="ko-KR" sz="1200" dirty="0">
                <a:solidFill>
                  <a:schemeClr val="tx1"/>
                </a:solidFill>
              </a:rPr>
              <a:t>, </a:t>
            </a:r>
            <a:r>
              <a:rPr lang="ko-KR" altLang="en-US" sz="1200" dirty="0">
                <a:solidFill>
                  <a:schemeClr val="tx1"/>
                </a:solidFill>
              </a:rPr>
              <a:t>해당 선택자를 반대로 적용하여 선택합니다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213</a:t>
            </a:fld>
            <a:endParaRPr lang="ko-KR" altLang="en-US" dirty="0"/>
          </a:p>
        </p:txBody>
      </p:sp>
    </p:spTree>
    <p:extLst>
      <p:ext uri="{BB962C8B-B14F-4D97-AF65-F5344CB8AC3E}">
        <p14:creationId xmlns:p14="http://schemas.microsoft.com/office/powerpoint/2010/main" val="302436040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err="1"/>
              <a:t>선택자</a:t>
            </a:r>
            <a:r>
              <a:rPr lang="ko-KR" altLang="en-US" sz="3200" dirty="0"/>
              <a:t> </a:t>
            </a:r>
            <a:r>
              <a:rPr lang="en-US" altLang="ko-KR" sz="3200" dirty="0"/>
              <a:t>: </a:t>
            </a:r>
            <a:r>
              <a:rPr lang="ko-KR" altLang="en-US" sz="3200" dirty="0"/>
              <a:t>기타 의사 클래스 </a:t>
            </a:r>
            <a:r>
              <a:rPr lang="en-US" altLang="ko-KR" sz="3200" dirty="0"/>
              <a:t>(:</a:t>
            </a:r>
            <a:r>
              <a:rPr lang="en-US" altLang="ko-KR" sz="3200" dirty="0" err="1"/>
              <a:t>lang</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97824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 etc Selectors&lt;/title&gt;</a:t>
            </a:r>
          </a:p>
          <a:p>
            <a:r>
              <a:rPr lang="en-US" altLang="ko-KR" sz="1100">
                <a:solidFill>
                  <a:schemeClr val="tx1"/>
                </a:solidFill>
              </a:rPr>
              <a:t>	&lt;style&gt;</a:t>
            </a:r>
          </a:p>
          <a:p>
            <a:r>
              <a:rPr lang="en-US" altLang="ko-KR" sz="1100">
                <a:solidFill>
                  <a:schemeClr val="tx1"/>
                </a:solidFill>
              </a:rPr>
              <a:t>		q { font-weight: bold; }</a:t>
            </a:r>
          </a:p>
          <a:p>
            <a:r>
              <a:rPr lang="en-US" altLang="ko-KR" sz="1100">
                <a:solidFill>
                  <a:schemeClr val="tx1"/>
                </a:solidFill>
              </a:rPr>
              <a:t>		:lang(en) { quotes: '"' '"'  "'"  "'"; }</a:t>
            </a:r>
          </a:p>
          <a:p>
            <a:r>
              <a:rPr lang="en-US" altLang="ko-KR" sz="1100">
                <a:solidFill>
                  <a:schemeClr val="tx1"/>
                </a:solidFill>
              </a:rPr>
              <a:t>		:lang(fr) { quotes: "&lt;&lt;" "&gt;&gt;" "&lt;" "&gt;";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&lt;h1&gt;:lang</a:t>
            </a:r>
            <a:r>
              <a:rPr lang="ko-KR" altLang="en-US" sz="1100">
                <a:solidFill>
                  <a:schemeClr val="tx1"/>
                </a:solidFill>
              </a:rPr>
              <a:t>을 이용한 선택</a:t>
            </a:r>
            <a:r>
              <a:rPr lang="en-US" altLang="ko-KR" sz="1100">
                <a:solidFill>
                  <a:schemeClr val="tx1"/>
                </a:solidFill>
              </a:rPr>
              <a:t>&lt;/h1&gt;</a:t>
            </a:r>
          </a:p>
          <a:p>
            <a:r>
              <a:rPr lang="en-US" altLang="ko-KR" sz="1100">
                <a:solidFill>
                  <a:schemeClr val="tx1"/>
                </a:solidFill>
              </a:rPr>
              <a:t>	&lt;p&gt;</a:t>
            </a:r>
            <a:r>
              <a:rPr lang="ko-KR" altLang="en-US" sz="1100">
                <a:solidFill>
                  <a:schemeClr val="tx1"/>
                </a:solidFill>
              </a:rPr>
              <a:t>영어에서는 </a:t>
            </a:r>
            <a:r>
              <a:rPr lang="en-US" altLang="ko-KR" sz="1100">
                <a:solidFill>
                  <a:schemeClr val="tx1"/>
                </a:solidFill>
              </a:rPr>
              <a:t>&lt;q lang="en"&gt;</a:t>
            </a:r>
            <a:r>
              <a:rPr lang="ko-KR" altLang="en-US" sz="1100">
                <a:solidFill>
                  <a:schemeClr val="tx1"/>
                </a:solidFill>
              </a:rPr>
              <a:t>인용의 표현</a:t>
            </a:r>
            <a:r>
              <a:rPr lang="en-US" altLang="ko-KR" sz="1100">
                <a:solidFill>
                  <a:schemeClr val="tx1"/>
                </a:solidFill>
              </a:rPr>
              <a:t>&lt;/q&gt;</a:t>
            </a:r>
            <a:r>
              <a:rPr lang="ko-KR" altLang="en-US" sz="1100">
                <a:solidFill>
                  <a:schemeClr val="tx1"/>
                </a:solidFill>
              </a:rPr>
              <a:t>을 이렇게 사용합니다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프랑스어에서는 </a:t>
            </a:r>
            <a:r>
              <a:rPr lang="en-US" altLang="ko-KR" sz="1100">
                <a:solidFill>
                  <a:schemeClr val="tx1"/>
                </a:solidFill>
              </a:rPr>
              <a:t>&lt;q lang="fr"&gt;</a:t>
            </a:r>
            <a:r>
              <a:rPr lang="ko-KR" altLang="en-US" sz="1100">
                <a:solidFill>
                  <a:schemeClr val="tx1"/>
                </a:solidFill>
              </a:rPr>
              <a:t>인용의 표현</a:t>
            </a:r>
            <a:r>
              <a:rPr lang="en-US" altLang="ko-KR" sz="1100">
                <a:solidFill>
                  <a:schemeClr val="tx1"/>
                </a:solidFill>
              </a:rPr>
              <a:t>&lt;/q&gt;</a:t>
            </a:r>
            <a:r>
              <a:rPr lang="ko-KR" altLang="en-US" sz="1100">
                <a:solidFill>
                  <a:schemeClr val="tx1"/>
                </a:solidFill>
              </a:rPr>
              <a:t>을 이렇게 사용합니다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434357" y="1185333"/>
            <a:ext cx="545284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:lang</a:t>
            </a:r>
          </a:p>
          <a:p>
            <a:r>
              <a:rPr lang="en-US" altLang="ko-KR" sz="1200">
                <a:solidFill>
                  <a:schemeClr val="tx1"/>
                </a:solidFill>
              </a:rPr>
              <a:t>:lang </a:t>
            </a:r>
            <a:r>
              <a:rPr lang="ko-KR" altLang="en-US" sz="1200">
                <a:solidFill>
                  <a:schemeClr val="tx1"/>
                </a:solidFill>
              </a:rPr>
              <a:t>선택자는 특정 </a:t>
            </a:r>
            <a:r>
              <a:rPr lang="en-US" altLang="ko-KR" sz="1200">
                <a:solidFill>
                  <a:schemeClr val="tx1"/>
                </a:solidFill>
              </a:rPr>
              <a:t>HTML </a:t>
            </a:r>
            <a:r>
              <a:rPr lang="ko-KR" altLang="en-US" sz="1200">
                <a:solidFill>
                  <a:schemeClr val="tx1"/>
                </a:solidFill>
              </a:rPr>
              <a:t>요소를 사용자 컴퓨터의 언어 설정에 따라 다르게 표현할 때 사용합니다</a:t>
            </a:r>
            <a:r>
              <a:rPr lang="en-US" altLang="ko-KR" sz="1200">
                <a:solidFill>
                  <a:schemeClr val="tx1"/>
                </a:solidFill>
              </a:rPr>
              <a:t>.</a:t>
            </a:r>
          </a:p>
          <a:p>
            <a:r>
              <a:rPr lang="en-US" altLang="ko-KR" sz="1200">
                <a:solidFill>
                  <a:schemeClr val="tx1"/>
                </a:solidFill>
              </a:rPr>
              <a:t> </a:t>
            </a:r>
          </a:p>
          <a:p>
            <a:r>
              <a:rPr lang="ko-KR" altLang="en-US" sz="1200">
                <a:solidFill>
                  <a:schemeClr val="tx1"/>
                </a:solidFill>
              </a:rPr>
              <a:t>예를 들면</a:t>
            </a:r>
            <a:r>
              <a:rPr lang="en-US" altLang="ko-KR" sz="1200">
                <a:solidFill>
                  <a:schemeClr val="tx1"/>
                </a:solidFill>
              </a:rPr>
              <a:t>, </a:t>
            </a:r>
            <a:r>
              <a:rPr lang="ko-KR" altLang="en-US" sz="1200">
                <a:solidFill>
                  <a:schemeClr val="tx1"/>
                </a:solidFill>
              </a:rPr>
              <a:t>영어에서는 인용의 표현으로 따옴표</a:t>
            </a:r>
            <a:r>
              <a:rPr lang="en-US" altLang="ko-KR" sz="1200">
                <a:solidFill>
                  <a:schemeClr val="tx1"/>
                </a:solidFill>
              </a:rPr>
              <a:t>("")</a:t>
            </a:r>
            <a:r>
              <a:rPr lang="ko-KR" altLang="en-US" sz="1200">
                <a:solidFill>
                  <a:schemeClr val="tx1"/>
                </a:solidFill>
              </a:rPr>
              <a:t>를 사용하나</a:t>
            </a:r>
            <a:r>
              <a:rPr lang="en-US" altLang="ko-KR" sz="1200">
                <a:solidFill>
                  <a:schemeClr val="tx1"/>
                </a:solidFill>
              </a:rPr>
              <a:t>, </a:t>
            </a:r>
            <a:r>
              <a:rPr lang="ko-KR" altLang="en-US" sz="1200">
                <a:solidFill>
                  <a:schemeClr val="tx1"/>
                </a:solidFill>
              </a:rPr>
              <a:t>프랑스어에서는 부등호</a:t>
            </a:r>
            <a:r>
              <a:rPr lang="en-US" altLang="ko-KR" sz="1200">
                <a:solidFill>
                  <a:schemeClr val="tx1"/>
                </a:solidFill>
              </a:rPr>
              <a:t>(&lt;&gt;)</a:t>
            </a:r>
            <a:r>
              <a:rPr lang="ko-KR" altLang="en-US" sz="1200">
                <a:solidFill>
                  <a:schemeClr val="tx1"/>
                </a:solidFill>
              </a:rPr>
              <a:t>를 사용합니다</a:t>
            </a:r>
            <a:r>
              <a:rPr lang="en-US" altLang="ko-KR" sz="1200">
                <a:solidFill>
                  <a:schemeClr val="tx1"/>
                </a:solidFill>
              </a:rPr>
              <a:t>.</a:t>
            </a:r>
          </a:p>
          <a:p>
            <a:r>
              <a:rPr lang="ko-KR" altLang="en-US" sz="1200">
                <a:solidFill>
                  <a:schemeClr val="tx1"/>
                </a:solidFill>
              </a:rPr>
              <a:t>이렇게 언어에 따라 달라지는 태그의 모양을 사용자 컴퓨터의 언어 설정에 따라 다르게 표현할 수 있게 해줍니다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214</a:t>
            </a:fld>
            <a:endParaRPr lang="ko-KR" altLang="en-US" dirty="0"/>
          </a:p>
        </p:txBody>
      </p:sp>
    </p:spTree>
    <p:extLst>
      <p:ext uri="{BB962C8B-B14F-4D97-AF65-F5344CB8AC3E}">
        <p14:creationId xmlns:p14="http://schemas.microsoft.com/office/powerpoint/2010/main" val="4814983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97824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br>
              <a:rPr lang="en-US" altLang="ko-KR" sz="1200" dirty="0">
                <a:solidFill>
                  <a:schemeClr val="tx1"/>
                </a:solidFill>
              </a:rPr>
            </a:br>
            <a:r>
              <a:rPr lang="en-US" altLang="ko-KR" sz="1200" dirty="0">
                <a:solidFill>
                  <a:schemeClr val="tx1"/>
                </a:solidFill>
              </a:rPr>
              <a:t>&lt;body&gt;</a:t>
            </a:r>
          </a:p>
          <a:p>
            <a:br>
              <a:rPr lang="en-US" altLang="ko-KR" sz="1200" dirty="0">
                <a:solidFill>
                  <a:schemeClr val="tx1"/>
                </a:solidFill>
              </a:rPr>
            </a:br>
            <a:r>
              <a:rPr lang="en-US" altLang="ko-KR" sz="1200" dirty="0">
                <a:solidFill>
                  <a:schemeClr val="tx1"/>
                </a:solidFill>
              </a:rPr>
              <a:t>    &lt;h1&gt;</a:t>
            </a:r>
            <a:r>
              <a:rPr lang="ko-KR" altLang="en-US" sz="1200" dirty="0">
                <a:solidFill>
                  <a:schemeClr val="tx1"/>
                </a:solidFill>
              </a:rPr>
              <a:t>링크를 사용한 리스트 메뉴</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="http://www.daum.net/"&gt;DAUM&lt;/a&gt;&lt;/li&gt;</a:t>
            </a:r>
          </a:p>
          <a:p>
            <a:r>
              <a:rPr lang="en-US" altLang="ko-KR" sz="1200" dirty="0">
                <a:solidFill>
                  <a:schemeClr val="tx1"/>
                </a:solidFill>
              </a:rPr>
              <a:t>    &lt;/ul&gt;</a:t>
            </a:r>
          </a:p>
          <a:p>
            <a:br>
              <a:rPr lang="en-US" altLang="ko-KR" sz="1200" dirty="0">
                <a:solidFill>
                  <a:schemeClr val="tx1"/>
                </a:solidFill>
              </a:rPr>
            </a:br>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434357" y="1185333"/>
            <a:ext cx="545284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내비게이션 바</a:t>
            </a:r>
            <a:r>
              <a:rPr lang="en-US" altLang="ko-KR" sz="1200" b="1" dirty="0">
                <a:solidFill>
                  <a:schemeClr val="tx1"/>
                </a:solidFill>
              </a:rPr>
              <a:t>(navigation bar)</a:t>
            </a:r>
          </a:p>
          <a:p>
            <a:r>
              <a:rPr lang="ko-KR" altLang="en-US" sz="1200" dirty="0">
                <a:solidFill>
                  <a:schemeClr val="tx1"/>
                </a:solidFill>
              </a:rPr>
              <a:t>사용자가 웹 사이트에서 가장 많이 클릭하는 영역 중 하나가 바로 내비게이션 바입니다</a:t>
            </a:r>
            <a:r>
              <a:rPr lang="en-US" altLang="ko-KR" sz="1200" dirty="0">
                <a:solidFill>
                  <a:schemeClr val="tx1"/>
                </a:solidFill>
              </a:rPr>
              <a:t>.</a:t>
            </a:r>
          </a:p>
          <a:p>
            <a:r>
              <a:rPr lang="ko-KR" altLang="en-US" sz="1200" dirty="0">
                <a:solidFill>
                  <a:schemeClr val="tx1"/>
                </a:solidFill>
              </a:rPr>
              <a:t>내비게이션 바</a:t>
            </a:r>
            <a:r>
              <a:rPr lang="en-US" altLang="ko-KR" sz="1200" dirty="0">
                <a:solidFill>
                  <a:schemeClr val="tx1"/>
                </a:solidFill>
              </a:rPr>
              <a:t>(navigation bar)</a:t>
            </a:r>
            <a:r>
              <a:rPr lang="ko-KR" altLang="en-US" sz="1200" dirty="0">
                <a:solidFill>
                  <a:schemeClr val="tx1"/>
                </a:solidFill>
              </a:rPr>
              <a:t>는 우리가 흔히 사용하는 웹 사이트의 메뉴를 의미합니다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요소만으로 만든 단순한 메뉴에 </a:t>
            </a:r>
            <a:r>
              <a:rPr lang="en-US" altLang="ko-KR" sz="1200" dirty="0">
                <a:solidFill>
                  <a:schemeClr val="tx1"/>
                </a:solidFill>
              </a:rPr>
              <a:t>CSS</a:t>
            </a:r>
            <a:r>
              <a:rPr lang="ko-KR" altLang="en-US" sz="1200" dirty="0">
                <a:solidFill>
                  <a:schemeClr val="tx1"/>
                </a:solidFill>
              </a:rPr>
              <a:t>를 이용하면</a:t>
            </a:r>
            <a:r>
              <a:rPr lang="en-US" altLang="ko-KR" sz="1200" dirty="0">
                <a:solidFill>
                  <a:schemeClr val="tx1"/>
                </a:solidFill>
              </a:rPr>
              <a:t>, </a:t>
            </a:r>
            <a:r>
              <a:rPr lang="ko-KR" altLang="en-US" sz="1200" dirty="0">
                <a:solidFill>
                  <a:schemeClr val="tx1"/>
                </a:solidFill>
              </a:rPr>
              <a:t>보기에도 </a:t>
            </a:r>
            <a:r>
              <a:rPr lang="ko-KR" altLang="en-US" sz="1200" dirty="0" err="1">
                <a:solidFill>
                  <a:schemeClr val="tx1"/>
                </a:solidFill>
              </a:rPr>
              <a:t>이쁘고</a:t>
            </a:r>
            <a:r>
              <a:rPr lang="ko-KR" altLang="en-US" sz="1200" dirty="0">
                <a:solidFill>
                  <a:schemeClr val="tx1"/>
                </a:solidFill>
              </a:rPr>
              <a:t> 쓰기도 편리한 메뉴로 손쉽게 바꿀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링크를 사용한 리스트 메뉴</a:t>
            </a:r>
          </a:p>
          <a:p>
            <a:r>
              <a:rPr lang="ko-KR" altLang="en-US" sz="1200" dirty="0">
                <a:solidFill>
                  <a:schemeClr val="tx1"/>
                </a:solidFill>
              </a:rPr>
              <a:t>내비게이션 바 중에서도 가장 기본적인 것이 바로 링크</a:t>
            </a:r>
            <a:r>
              <a:rPr lang="en-US" altLang="ko-KR" sz="1200" dirty="0">
                <a:solidFill>
                  <a:schemeClr val="tx1"/>
                </a:solidFill>
              </a:rPr>
              <a:t>(link)</a:t>
            </a:r>
            <a:r>
              <a:rPr lang="ko-KR" altLang="en-US" sz="1200" dirty="0">
                <a:solidFill>
                  <a:schemeClr val="tx1"/>
                </a:solidFill>
              </a:rPr>
              <a:t>를 사용한 리스트 메뉴입니다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링크는 </a:t>
            </a:r>
            <a:r>
              <a:rPr lang="en-US" altLang="ko-KR" sz="1200" dirty="0">
                <a:solidFill>
                  <a:schemeClr val="tx1"/>
                </a:solidFill>
              </a:rPr>
              <a:t>&lt;a&gt;</a:t>
            </a:r>
            <a:r>
              <a:rPr lang="ko-KR" altLang="en-US" sz="1200" dirty="0">
                <a:solidFill>
                  <a:schemeClr val="tx1"/>
                </a:solidFill>
              </a:rPr>
              <a:t>태그로 표현합니다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링크를 사용하여 구현한 간단한 메뉴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215</a:t>
            </a:fld>
            <a:endParaRPr lang="ko-KR" altLang="en-US" dirty="0"/>
          </a:p>
        </p:txBody>
      </p:sp>
    </p:spTree>
    <p:extLst>
      <p:ext uri="{BB962C8B-B14F-4D97-AF65-F5344CB8AC3E}">
        <p14:creationId xmlns:p14="http://schemas.microsoft.com/office/powerpoint/2010/main" val="210932240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수직 </a:t>
            </a:r>
            <a:r>
              <a:rPr lang="en-US" altLang="ko-KR" sz="3200" dirty="0"/>
              <a:t>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	background-color: #FFDAB9;</a:t>
            </a:r>
          </a:p>
          <a:p>
            <a:r>
              <a:rPr lang="en-US" altLang="ko-KR" sz="1200" dirty="0">
                <a:solidFill>
                  <a:schemeClr val="tx1"/>
                </a:solidFill>
              </a:rPr>
              <a:t>			width: 150px;</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		}</a:t>
            </a:r>
          </a:p>
          <a:p>
            <a:r>
              <a:rPr lang="en-US" altLang="ko-KR" sz="1200" dirty="0">
                <a:solidFill>
                  <a:schemeClr val="tx1"/>
                </a:solidFill>
              </a:rPr>
              <a:t>		li a {	display: block;</a:t>
            </a:r>
          </a:p>
          <a:p>
            <a:r>
              <a:rPr lang="en-US" altLang="ko-KR" sz="1200" dirty="0">
                <a:solidFill>
                  <a:schemeClr val="tx1"/>
                </a:solidFill>
              </a:rPr>
              <a:t>			color: #000000;</a:t>
            </a:r>
          </a:p>
          <a:p>
            <a:r>
              <a:rPr lang="en-US" altLang="ko-KR" sz="1200" dirty="0">
                <a:solidFill>
                  <a:schemeClr val="tx1"/>
                </a:solidFill>
              </a:rPr>
              <a:t>			padding: 8px;</a:t>
            </a:r>
          </a:p>
          <a:p>
            <a:r>
              <a:rPr lang="en-US" altLang="ko-KR" sz="1200" dirty="0">
                <a:solidFill>
                  <a:schemeClr val="tx1"/>
                </a:solidFill>
              </a:rPr>
              <a:t>			text-decoration: none;</a:t>
            </a:r>
          </a:p>
          <a:p>
            <a:r>
              <a:rPr lang="en-US" altLang="ko-KR" sz="1200" dirty="0">
                <a:solidFill>
                  <a:schemeClr val="tx1"/>
                </a:solidFill>
              </a:rPr>
              <a:t>			font-weight: bold;		}</a:t>
            </a:r>
          </a:p>
          <a:p>
            <a:r>
              <a:rPr lang="en-US" altLang="ko-KR" sz="1200" dirty="0">
                <a:solidFill>
                  <a:schemeClr val="tx1"/>
                </a:solidFill>
              </a:rPr>
              <a:t>		li a:hover {	background-color: #CD853F;</a:t>
            </a:r>
          </a:p>
          <a:p>
            <a:r>
              <a:rPr lang="en-US" altLang="ko-KR" sz="1200" dirty="0">
                <a:solidFill>
                  <a:schemeClr val="tx1"/>
                </a:solidFill>
              </a:rPr>
              <a:t>			color: white;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ko-KR" altLang="en-US" sz="1200" dirty="0">
                <a:solidFill>
                  <a:schemeClr val="tx1"/>
                </a:solidFill>
              </a:rPr>
              <a:t>수직 내비게이션 바</a:t>
            </a:r>
            <a:r>
              <a:rPr lang="en-US" altLang="ko-KR" sz="1200" dirty="0">
                <a:solidFill>
                  <a:schemeClr val="tx1"/>
                </a:solidFill>
              </a:rPr>
              <a:t>&lt;/h1&gt;</a:t>
            </a:r>
          </a:p>
          <a:p>
            <a:r>
              <a:rPr lang="en-US" altLang="ko-KR" sz="1200" dirty="0">
                <a:solidFill>
                  <a:schemeClr val="tx1"/>
                </a:solidFill>
              </a:rPr>
              <a:t>	&lt;ul&gt;		   </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="http://www.daum.net/"&gt;DAUM&lt;/a&gt;&lt;/li 	&lt;/ul&gt;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내비게이션 바</a:t>
            </a:r>
            <a:r>
              <a:rPr lang="en-US" altLang="ko-KR" sz="1200" b="1" dirty="0">
                <a:solidFill>
                  <a:schemeClr val="tx1"/>
                </a:solidFill>
              </a:rPr>
              <a:t>(navigation bar)</a:t>
            </a:r>
          </a:p>
          <a:p>
            <a:r>
              <a:rPr lang="ko-KR" altLang="en-US" sz="1200" dirty="0">
                <a:solidFill>
                  <a:schemeClr val="tx1"/>
                </a:solidFill>
              </a:rPr>
              <a:t>사용자가 웹 사이트에서 가장 많이 클릭하는 영역 중 하나가 바로 내비게이션 바입니다</a:t>
            </a:r>
            <a:r>
              <a:rPr lang="en-US" altLang="ko-KR" sz="1200" dirty="0">
                <a:solidFill>
                  <a:schemeClr val="tx1"/>
                </a:solidFill>
              </a:rPr>
              <a:t>.</a:t>
            </a:r>
          </a:p>
          <a:p>
            <a:r>
              <a:rPr lang="ko-KR" altLang="en-US" sz="1200" dirty="0">
                <a:solidFill>
                  <a:schemeClr val="tx1"/>
                </a:solidFill>
              </a:rPr>
              <a:t>내비게이션 바</a:t>
            </a:r>
            <a:r>
              <a:rPr lang="en-US" altLang="ko-KR" sz="1200" dirty="0">
                <a:solidFill>
                  <a:schemeClr val="tx1"/>
                </a:solidFill>
              </a:rPr>
              <a:t>(navigation bar)</a:t>
            </a:r>
            <a:r>
              <a:rPr lang="ko-KR" altLang="en-US" sz="1200" dirty="0">
                <a:solidFill>
                  <a:schemeClr val="tx1"/>
                </a:solidFill>
              </a:rPr>
              <a:t>는 우리가 흔히 사용하는 웹 사이트의 메뉴를 의미합니다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요소만으로 만든 단순한 메뉴에 </a:t>
            </a:r>
            <a:r>
              <a:rPr lang="en-US" altLang="ko-KR" sz="1200" dirty="0">
                <a:solidFill>
                  <a:schemeClr val="tx1"/>
                </a:solidFill>
              </a:rPr>
              <a:t>CSS</a:t>
            </a:r>
            <a:r>
              <a:rPr lang="ko-KR" altLang="en-US" sz="1200" dirty="0">
                <a:solidFill>
                  <a:schemeClr val="tx1"/>
                </a:solidFill>
              </a:rPr>
              <a:t>를 이용하면</a:t>
            </a:r>
            <a:r>
              <a:rPr lang="en-US" altLang="ko-KR" sz="1200" dirty="0">
                <a:solidFill>
                  <a:schemeClr val="tx1"/>
                </a:solidFill>
              </a:rPr>
              <a:t>, </a:t>
            </a:r>
            <a:r>
              <a:rPr lang="ko-KR" altLang="en-US" sz="1200" dirty="0">
                <a:solidFill>
                  <a:schemeClr val="tx1"/>
                </a:solidFill>
              </a:rPr>
              <a:t>보기에도 </a:t>
            </a:r>
            <a:r>
              <a:rPr lang="ko-KR" altLang="en-US" sz="1200" dirty="0" err="1">
                <a:solidFill>
                  <a:schemeClr val="tx1"/>
                </a:solidFill>
              </a:rPr>
              <a:t>이쁘고</a:t>
            </a:r>
            <a:r>
              <a:rPr lang="ko-KR" altLang="en-US" sz="1200" dirty="0">
                <a:solidFill>
                  <a:schemeClr val="tx1"/>
                </a:solidFill>
              </a:rPr>
              <a:t> 쓰기도 편리한 메뉴로 손쉽게 바꿀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수직 내비게이션 바</a:t>
            </a:r>
          </a:p>
          <a:p>
            <a:r>
              <a:rPr lang="ko-KR" altLang="en-US" sz="1200" dirty="0">
                <a:solidFill>
                  <a:schemeClr val="tx1"/>
                </a:solidFill>
              </a:rPr>
              <a:t>링크를 사용한 리스트 메뉴에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block</a:t>
            </a:r>
            <a:r>
              <a:rPr lang="ko-KR" altLang="en-US" sz="1200" dirty="0">
                <a:solidFill>
                  <a:schemeClr val="tx1"/>
                </a:solidFill>
              </a:rPr>
              <a:t>으로 설정하면</a:t>
            </a:r>
            <a:r>
              <a:rPr lang="en-US" altLang="ko-KR" sz="1200" dirty="0">
                <a:solidFill>
                  <a:schemeClr val="tx1"/>
                </a:solidFill>
              </a:rPr>
              <a:t>, </a:t>
            </a:r>
            <a:r>
              <a:rPr lang="ko-KR" altLang="en-US" sz="1200" dirty="0">
                <a:solidFill>
                  <a:schemeClr val="tx1"/>
                </a:solidFill>
              </a:rPr>
              <a:t>간단히 수직 내비게이션 바를 만들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216</a:t>
            </a:fld>
            <a:endParaRPr lang="ko-KR" altLang="en-US" dirty="0"/>
          </a:p>
        </p:txBody>
      </p:sp>
    </p:spTree>
    <p:extLst>
      <p:ext uri="{BB962C8B-B14F-4D97-AF65-F5344CB8AC3E}">
        <p14:creationId xmlns:p14="http://schemas.microsoft.com/office/powerpoint/2010/main" val="233122219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수직 </a:t>
            </a:r>
            <a:r>
              <a:rPr lang="en-US" altLang="ko-KR" sz="3200" dirty="0"/>
              <a:t>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Navigation bar&lt;/title&gt;</a:t>
            </a:r>
          </a:p>
          <a:p>
            <a:r>
              <a:rPr lang="en-US" altLang="ko-KR" sz="1200">
                <a:solidFill>
                  <a:schemeClr val="tx1"/>
                </a:solidFill>
              </a:rPr>
              <a:t>	&lt;style&gt;</a:t>
            </a:r>
          </a:p>
          <a:p>
            <a:r>
              <a:rPr lang="en-US" altLang="ko-KR" sz="1200">
                <a:solidFill>
                  <a:schemeClr val="tx1"/>
                </a:solidFill>
              </a:rPr>
              <a:t>		ul {</a:t>
            </a:r>
          </a:p>
          <a:p>
            <a:r>
              <a:rPr lang="en-US" altLang="ko-KR" sz="1200">
                <a:solidFill>
                  <a:schemeClr val="tx1"/>
                </a:solidFill>
              </a:rPr>
              <a:t>			background-color: #FFDAB9;</a:t>
            </a:r>
          </a:p>
          <a:p>
            <a:r>
              <a:rPr lang="en-US" altLang="ko-KR" sz="1200">
                <a:solidFill>
                  <a:schemeClr val="tx1"/>
                </a:solidFill>
              </a:rPr>
              <a:t>			width: 150px;</a:t>
            </a:r>
          </a:p>
          <a:p>
            <a:r>
              <a:rPr lang="en-US" altLang="ko-KR" sz="1200">
                <a:solidFill>
                  <a:schemeClr val="tx1"/>
                </a:solidFill>
              </a:rPr>
              <a:t>			list-style-type: none;</a:t>
            </a:r>
          </a:p>
          <a:p>
            <a:r>
              <a:rPr lang="en-US" altLang="ko-KR" sz="1200">
                <a:solidFill>
                  <a:schemeClr val="tx1"/>
                </a:solidFill>
              </a:rPr>
              <a:t>			margin: 0;</a:t>
            </a:r>
          </a:p>
          <a:p>
            <a:r>
              <a:rPr lang="en-US" altLang="ko-KR" sz="1200">
                <a:solidFill>
                  <a:schemeClr val="tx1"/>
                </a:solidFill>
              </a:rPr>
              <a:t>			padding: 0;</a:t>
            </a:r>
          </a:p>
          <a:p>
            <a:r>
              <a:rPr lang="en-US" altLang="ko-KR" sz="1200">
                <a:solidFill>
                  <a:schemeClr val="tx1"/>
                </a:solidFill>
              </a:rPr>
              <a:t>		}</a:t>
            </a:r>
          </a:p>
          <a:p>
            <a:r>
              <a:rPr lang="en-US" altLang="ko-KR" sz="1200">
                <a:solidFill>
                  <a:schemeClr val="tx1"/>
                </a:solidFill>
              </a:rPr>
              <a:t>		li a {</a:t>
            </a:r>
          </a:p>
          <a:p>
            <a:r>
              <a:rPr lang="en-US" altLang="ko-KR" sz="1200">
                <a:solidFill>
                  <a:schemeClr val="tx1"/>
                </a:solidFill>
              </a:rPr>
              <a:t>			display: block;</a:t>
            </a:r>
          </a:p>
          <a:p>
            <a:r>
              <a:rPr lang="en-US" altLang="ko-KR" sz="1200">
                <a:solidFill>
                  <a:schemeClr val="tx1"/>
                </a:solidFill>
              </a:rPr>
              <a:t>			color: #000000;</a:t>
            </a:r>
          </a:p>
          <a:p>
            <a:r>
              <a:rPr lang="en-US" altLang="ko-KR" sz="1200">
                <a:solidFill>
                  <a:schemeClr val="tx1"/>
                </a:solidFill>
              </a:rPr>
              <a:t>			padding: 8px;</a:t>
            </a:r>
          </a:p>
          <a:p>
            <a:r>
              <a:rPr lang="en-US" altLang="ko-KR" sz="1200">
                <a:solidFill>
                  <a:schemeClr val="tx1"/>
                </a:solidFill>
              </a:rPr>
              <a:t>			text-align: center;</a:t>
            </a:r>
          </a:p>
          <a:p>
            <a:r>
              <a:rPr lang="en-US" altLang="ko-KR" sz="1200">
                <a:solidFill>
                  <a:schemeClr val="tx1"/>
                </a:solidFill>
              </a:rPr>
              <a:t>			text-decoration: none;</a:t>
            </a:r>
          </a:p>
          <a:p>
            <a:r>
              <a:rPr lang="en-US" altLang="ko-KR" sz="1200">
                <a:solidFill>
                  <a:schemeClr val="tx1"/>
                </a:solidFill>
              </a:rPr>
              <a:t>			font-weight: bold;</a:t>
            </a:r>
          </a:p>
          <a:p>
            <a:r>
              <a:rPr lang="en-US" altLang="ko-KR" sz="1200">
                <a:solidFill>
                  <a:schemeClr val="tx1"/>
                </a:solidFill>
              </a:rPr>
              <a:t>		}</a:t>
            </a:r>
          </a:p>
          <a:p>
            <a:r>
              <a:rPr lang="en-US" altLang="ko-KR" sz="1200">
                <a:solidFill>
                  <a:schemeClr val="tx1"/>
                </a:solidFill>
              </a:rPr>
              <a:t>		li a.current {</a:t>
            </a:r>
          </a:p>
          <a:p>
            <a:r>
              <a:rPr lang="en-US" altLang="ko-KR" sz="1200">
                <a:solidFill>
                  <a:schemeClr val="tx1"/>
                </a:solidFill>
              </a:rPr>
              <a:t>			background-color: #FF6347;</a:t>
            </a:r>
          </a:p>
          <a:p>
            <a:r>
              <a:rPr lang="en-US" altLang="ko-KR" sz="1200">
                <a:solidFill>
                  <a:schemeClr val="tx1"/>
                </a:solidFill>
              </a:rPr>
              <a:t>			color: white;</a:t>
            </a:r>
          </a:p>
          <a:p>
            <a:r>
              <a:rPr lang="en-US" altLang="ko-KR" sz="1200">
                <a:solidFill>
                  <a:schemeClr val="tx1"/>
                </a:solidFill>
              </a:rPr>
              <a:t>		}</a:t>
            </a:r>
          </a:p>
          <a:p>
            <a:r>
              <a:rPr lang="en-US" altLang="ko-KR" sz="1200">
                <a:solidFill>
                  <a:schemeClr val="tx1"/>
                </a:solidFill>
              </a:rPr>
              <a:t>		li a:hover:not(.current) {</a:t>
            </a:r>
          </a:p>
          <a:p>
            <a:r>
              <a:rPr lang="en-US" altLang="ko-KR" sz="1200">
                <a:solidFill>
                  <a:schemeClr val="tx1"/>
                </a:solidFill>
              </a:rPr>
              <a:t>			background-color: #CD853F;</a:t>
            </a:r>
          </a:p>
          <a:p>
            <a:r>
              <a:rPr lang="en-US" altLang="ko-KR" sz="1200">
                <a:solidFill>
                  <a:schemeClr val="tx1"/>
                </a:solidFill>
              </a:rPr>
              <a:t>			color: white;</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현재 메뉴의 위치 표시</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class="current"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클래스</a:t>
            </a:r>
            <a:r>
              <a:rPr lang="en-US" altLang="ko-KR" sz="1200" dirty="0">
                <a:solidFill>
                  <a:schemeClr val="tx1"/>
                </a:solidFill>
              </a:rPr>
              <a:t>(class)</a:t>
            </a:r>
            <a:r>
              <a:rPr lang="ko-KR" altLang="en-US" sz="1200" dirty="0">
                <a:solidFill>
                  <a:schemeClr val="tx1"/>
                </a:solidFill>
              </a:rPr>
              <a:t>를 이용하면 내비게이션 바에서 현재 메뉴의 위치도 표현할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217</a:t>
            </a:fld>
            <a:endParaRPr lang="ko-KR" altLang="en-US" dirty="0"/>
          </a:p>
        </p:txBody>
      </p:sp>
    </p:spTree>
    <p:extLst>
      <p:ext uri="{BB962C8B-B14F-4D97-AF65-F5344CB8AC3E}">
        <p14:creationId xmlns:p14="http://schemas.microsoft.com/office/powerpoint/2010/main" val="226922616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수직 </a:t>
            </a:r>
            <a:r>
              <a:rPr lang="en-US" altLang="ko-KR" sz="3200" dirty="0"/>
              <a:t>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	background-color: #FFDAB9;</a:t>
            </a:r>
          </a:p>
          <a:p>
            <a:r>
              <a:rPr lang="en-US" altLang="ko-KR" sz="1200" dirty="0">
                <a:solidFill>
                  <a:schemeClr val="tx1"/>
                </a:solidFill>
              </a:rPr>
              <a:t>			width: 150px;</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border: solid 1px black;</a:t>
            </a:r>
          </a:p>
          <a:p>
            <a:r>
              <a:rPr lang="en-US" altLang="ko-KR" sz="1200" dirty="0">
                <a:solidFill>
                  <a:schemeClr val="tx1"/>
                </a:solidFill>
              </a:rPr>
              <a:t>		}</a:t>
            </a:r>
          </a:p>
          <a:p>
            <a:r>
              <a:rPr lang="en-US" altLang="ko-KR" sz="1200" dirty="0">
                <a:solidFill>
                  <a:schemeClr val="tx1"/>
                </a:solidFill>
              </a:rPr>
              <a:t>		li { border-bottom: solid 1px black; }</a:t>
            </a:r>
          </a:p>
          <a:p>
            <a:r>
              <a:rPr lang="en-US" altLang="ko-KR" sz="1200" dirty="0">
                <a:solidFill>
                  <a:schemeClr val="tx1"/>
                </a:solidFill>
              </a:rPr>
              <a:t>		</a:t>
            </a:r>
            <a:r>
              <a:rPr lang="en-US" altLang="ko-KR" sz="1200" dirty="0" err="1">
                <a:solidFill>
                  <a:schemeClr val="tx1"/>
                </a:solidFill>
              </a:rPr>
              <a:t>li:last-child</a:t>
            </a:r>
            <a:r>
              <a:rPr lang="en-US" altLang="ko-KR" sz="1200" dirty="0">
                <a:solidFill>
                  <a:schemeClr val="tx1"/>
                </a:solidFill>
              </a:rPr>
              <a:t> { border-bottom: none; }</a:t>
            </a:r>
          </a:p>
          <a:p>
            <a:r>
              <a:rPr lang="en-US" altLang="ko-KR" sz="1200" dirty="0">
                <a:solidFill>
                  <a:schemeClr val="tx1"/>
                </a:solidFill>
              </a:rPr>
              <a:t>		li a {	display: block;</a:t>
            </a:r>
          </a:p>
          <a:p>
            <a:r>
              <a:rPr lang="en-US" altLang="ko-KR" sz="1200" dirty="0">
                <a:solidFill>
                  <a:schemeClr val="tx1"/>
                </a:solidFill>
              </a:rPr>
              <a:t>			color: #000000;</a:t>
            </a:r>
          </a:p>
          <a:p>
            <a:r>
              <a:rPr lang="en-US" altLang="ko-KR" sz="1200" dirty="0">
                <a:solidFill>
                  <a:schemeClr val="tx1"/>
                </a:solidFill>
              </a:rPr>
              <a:t>			padding: 8px;</a:t>
            </a:r>
          </a:p>
          <a:p>
            <a:r>
              <a:rPr lang="en-US" altLang="ko-KR" sz="1200" dirty="0">
                <a:solidFill>
                  <a:schemeClr val="tx1"/>
                </a:solidFill>
              </a:rPr>
              <a:t>			text-align: center;</a:t>
            </a:r>
          </a:p>
          <a:p>
            <a:r>
              <a:rPr lang="en-US" altLang="ko-KR" sz="1200" dirty="0">
                <a:solidFill>
                  <a:schemeClr val="tx1"/>
                </a:solidFill>
              </a:rPr>
              <a:t>			text-decoration: none;</a:t>
            </a:r>
          </a:p>
          <a:p>
            <a:r>
              <a:rPr lang="en-US" altLang="ko-KR" sz="1200" dirty="0">
                <a:solidFill>
                  <a:schemeClr val="tx1"/>
                </a:solidFill>
              </a:rPr>
              <a:t>			font-weight: bold;</a:t>
            </a:r>
          </a:p>
          <a:p>
            <a:r>
              <a:rPr lang="en-US" altLang="ko-KR" sz="1200" dirty="0">
                <a:solidFill>
                  <a:schemeClr val="tx1"/>
                </a:solidFill>
              </a:rPr>
              <a:t>		}</a:t>
            </a:r>
          </a:p>
          <a:p>
            <a:r>
              <a:rPr lang="en-US" altLang="ko-KR" sz="1200" dirty="0">
                <a:solidFill>
                  <a:schemeClr val="tx1"/>
                </a:solidFill>
              </a:rPr>
              <a:t>		li </a:t>
            </a:r>
            <a:r>
              <a:rPr lang="en-US" altLang="ko-KR" sz="1200" dirty="0" err="1">
                <a:solidFill>
                  <a:schemeClr val="tx1"/>
                </a:solidFill>
              </a:rPr>
              <a:t>a.current</a:t>
            </a:r>
            <a:r>
              <a:rPr lang="en-US" altLang="ko-KR" sz="1200" dirty="0">
                <a:solidFill>
                  <a:schemeClr val="tx1"/>
                </a:solidFill>
              </a:rPr>
              <a:t> {	background-color: #FF6347;</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li a:hover:not(.current) {</a:t>
            </a:r>
          </a:p>
          <a:p>
            <a:r>
              <a:rPr lang="en-US" altLang="ko-KR" sz="1200" dirty="0">
                <a:solidFill>
                  <a:schemeClr val="tx1"/>
                </a:solidFill>
              </a:rPr>
              <a:t>			background-color: #CD853F;</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메뉴 간 경계선 표시</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class="current"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border </a:t>
            </a:r>
            <a:r>
              <a:rPr lang="ko-KR" altLang="en-US" sz="1200" dirty="0">
                <a:solidFill>
                  <a:schemeClr val="tx1"/>
                </a:solidFill>
              </a:rPr>
              <a:t>속성을 이용하면 내비게이션 바에 경계선을 표현할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218</a:t>
            </a:fld>
            <a:endParaRPr lang="ko-KR" altLang="en-US" dirty="0"/>
          </a:p>
        </p:txBody>
      </p:sp>
    </p:spTree>
    <p:extLst>
      <p:ext uri="{BB962C8B-B14F-4D97-AF65-F5344CB8AC3E}">
        <p14:creationId xmlns:p14="http://schemas.microsoft.com/office/powerpoint/2010/main" val="7283354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Navigation bar&lt;/title&gt;</a:t>
            </a:r>
          </a:p>
          <a:p>
            <a:r>
              <a:rPr lang="en-US" altLang="ko-KR" sz="1200">
                <a:solidFill>
                  <a:schemeClr val="tx1"/>
                </a:solidFill>
              </a:rPr>
              <a:t>	&lt;style&gt;</a:t>
            </a:r>
          </a:p>
          <a:p>
            <a:r>
              <a:rPr lang="en-US" altLang="ko-KR" sz="1200">
                <a:solidFill>
                  <a:schemeClr val="tx1"/>
                </a:solidFill>
              </a:rPr>
              <a:t>		ul {</a:t>
            </a:r>
          </a:p>
          <a:p>
            <a:r>
              <a:rPr lang="en-US" altLang="ko-KR" sz="1200">
                <a:solidFill>
                  <a:schemeClr val="tx1"/>
                </a:solidFill>
              </a:rPr>
              <a:t>			list-style-type: none;</a:t>
            </a:r>
          </a:p>
          <a:p>
            <a:r>
              <a:rPr lang="en-US" altLang="ko-KR" sz="1200">
                <a:solidFill>
                  <a:schemeClr val="tx1"/>
                </a:solidFill>
              </a:rPr>
              <a:t>			margin: 0;</a:t>
            </a:r>
          </a:p>
          <a:p>
            <a:r>
              <a:rPr lang="en-US" altLang="ko-KR" sz="1200">
                <a:solidFill>
                  <a:schemeClr val="tx1"/>
                </a:solidFill>
              </a:rPr>
              <a:t>			padding: 0;</a:t>
            </a:r>
          </a:p>
          <a:p>
            <a:r>
              <a:rPr lang="en-US" altLang="ko-KR" sz="1200">
                <a:solidFill>
                  <a:schemeClr val="tx1"/>
                </a:solidFill>
              </a:rPr>
              <a:t>		}</a:t>
            </a:r>
          </a:p>
          <a:p>
            <a:r>
              <a:rPr lang="en-US" altLang="ko-KR" sz="1200">
                <a:solidFill>
                  <a:schemeClr val="tx1"/>
                </a:solidFill>
              </a:rPr>
              <a:t>		li { display: inline;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&lt;h1&gt;display </a:t>
            </a:r>
            <a:r>
              <a:rPr lang="ko-KR" altLang="en-US" sz="1200">
                <a:solidFill>
                  <a:schemeClr val="tx1"/>
                </a:solidFill>
              </a:rPr>
              <a:t>속성을 이용한 수평 내비게이션 바</a:t>
            </a:r>
            <a:r>
              <a:rPr lang="en-US" altLang="ko-KR" sz="1200">
                <a:solidFill>
                  <a:schemeClr val="tx1"/>
                </a:solidFill>
              </a:rPr>
              <a:t>&lt;/h1&gt;</a:t>
            </a:r>
          </a:p>
          <a:p>
            <a:r>
              <a:rPr lang="en-US" altLang="ko-KR" sz="1200">
                <a:solidFill>
                  <a:schemeClr val="tx1"/>
                </a:solidFill>
              </a:rPr>
              <a:t>	&lt;ul&gt;</a:t>
            </a:r>
          </a:p>
          <a:p>
            <a:r>
              <a:rPr lang="en-US" altLang="ko-KR" sz="1200">
                <a:solidFill>
                  <a:schemeClr val="tx1"/>
                </a:solidFill>
              </a:rPr>
              <a:t>		&lt;li&gt;&lt;a href="/index.php"&gt;Home&lt;/a&gt;&lt;/li&gt;</a:t>
            </a:r>
          </a:p>
          <a:p>
            <a:r>
              <a:rPr lang="en-US" altLang="ko-KR" sz="1200">
                <a:solidFill>
                  <a:schemeClr val="tx1"/>
                </a:solidFill>
              </a:rPr>
              <a:t>		&lt;li&gt;&lt;a href="/html/intro"&gt;HTML&lt;/a&gt;&lt;/li&gt;</a:t>
            </a:r>
          </a:p>
          <a:p>
            <a:r>
              <a:rPr lang="en-US" altLang="ko-KR" sz="1200">
                <a:solidFill>
                  <a:schemeClr val="tx1"/>
                </a:solidFill>
              </a:rPr>
              <a:t>		&lt;li&gt;&lt;a href="/css/intro"&gt;CSS&lt;/a&gt;&lt;/li&gt;</a:t>
            </a:r>
          </a:p>
          <a:p>
            <a:r>
              <a:rPr lang="en-US" altLang="ko-KR" sz="1200">
                <a:solidFill>
                  <a:schemeClr val="tx1"/>
                </a:solidFill>
              </a:rPr>
              <a:t>		&lt;li&gt;&lt;a href="/bbs/login.php"&gt;</a:t>
            </a:r>
            <a:r>
              <a:rPr lang="ko-KR" altLang="en-US" sz="1200">
                <a:solidFill>
                  <a:schemeClr val="tx1"/>
                </a:solidFill>
              </a:rPr>
              <a:t>로그인</a:t>
            </a:r>
            <a:r>
              <a:rPr lang="en-US" altLang="ko-KR" sz="1200">
                <a:solidFill>
                  <a:schemeClr val="tx1"/>
                </a:solidFill>
              </a:rPr>
              <a:t>&lt;/a&gt;&lt;/li&gt;</a:t>
            </a:r>
          </a:p>
          <a:p>
            <a:r>
              <a:rPr lang="en-US" altLang="ko-KR" sz="1200">
                <a:solidFill>
                  <a:schemeClr val="tx1"/>
                </a:solidFill>
              </a:rPr>
              <a:t>		&lt;li&gt;&lt;a href="/bbs/register_form.php"&gt;</a:t>
            </a:r>
            <a:r>
              <a:rPr lang="ko-KR" altLang="en-US" sz="1200">
                <a:solidFill>
                  <a:schemeClr val="tx1"/>
                </a:solidFill>
              </a:rPr>
              <a:t>회원가입</a:t>
            </a:r>
            <a:r>
              <a:rPr lang="en-US" altLang="ko-KR" sz="1200">
                <a:solidFill>
                  <a:schemeClr val="tx1"/>
                </a:solidFill>
              </a:rPr>
              <a:t>&lt;/a&gt;&lt;/li&gt;</a:t>
            </a:r>
          </a:p>
          <a:p>
            <a:r>
              <a:rPr lang="en-US" altLang="ko-KR" sz="1200">
                <a:solidFill>
                  <a:schemeClr val="tx1"/>
                </a:solidFill>
              </a:rPr>
              <a:t>	&lt;/ul&gt;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내비게이션 바</a:t>
            </a:r>
            <a:r>
              <a:rPr lang="en-US" altLang="ko-KR" sz="1200" b="1" dirty="0">
                <a:solidFill>
                  <a:schemeClr val="tx1"/>
                </a:solidFill>
              </a:rPr>
              <a:t>(navigation bar)</a:t>
            </a:r>
          </a:p>
          <a:p>
            <a:r>
              <a:rPr lang="ko-KR" altLang="en-US" sz="1200" dirty="0">
                <a:solidFill>
                  <a:schemeClr val="tx1"/>
                </a:solidFill>
              </a:rPr>
              <a:t>사용자가 웹 사이트에서 가장 많이 클릭하는 영역 중 하나가 바로 내비게이션 바입니다</a:t>
            </a:r>
            <a:r>
              <a:rPr lang="en-US" altLang="ko-KR" sz="1200" dirty="0">
                <a:solidFill>
                  <a:schemeClr val="tx1"/>
                </a:solidFill>
              </a:rPr>
              <a:t>.</a:t>
            </a:r>
          </a:p>
          <a:p>
            <a:r>
              <a:rPr lang="ko-KR" altLang="en-US" sz="1200" dirty="0">
                <a:solidFill>
                  <a:schemeClr val="tx1"/>
                </a:solidFill>
              </a:rPr>
              <a:t>내비게이션 바</a:t>
            </a:r>
            <a:r>
              <a:rPr lang="en-US" altLang="ko-KR" sz="1200" dirty="0">
                <a:solidFill>
                  <a:schemeClr val="tx1"/>
                </a:solidFill>
              </a:rPr>
              <a:t>(navigation bar)</a:t>
            </a:r>
            <a:r>
              <a:rPr lang="ko-KR" altLang="en-US" sz="1200" dirty="0">
                <a:solidFill>
                  <a:schemeClr val="tx1"/>
                </a:solidFill>
              </a:rPr>
              <a:t>는 우리가 흔히 사용하는 웹 사이트의 메뉴를 의미합니다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요소만으로 만든 단순한 메뉴에 </a:t>
            </a:r>
            <a:r>
              <a:rPr lang="en-US" altLang="ko-KR" sz="1200" dirty="0">
                <a:solidFill>
                  <a:schemeClr val="tx1"/>
                </a:solidFill>
              </a:rPr>
              <a:t>CSS</a:t>
            </a:r>
            <a:r>
              <a:rPr lang="ko-KR" altLang="en-US" sz="1200" dirty="0">
                <a:solidFill>
                  <a:schemeClr val="tx1"/>
                </a:solidFill>
              </a:rPr>
              <a:t>를 이용하면</a:t>
            </a:r>
            <a:r>
              <a:rPr lang="en-US" altLang="ko-KR" sz="1200" dirty="0">
                <a:solidFill>
                  <a:schemeClr val="tx1"/>
                </a:solidFill>
              </a:rPr>
              <a:t>, </a:t>
            </a:r>
            <a:r>
              <a:rPr lang="ko-KR" altLang="en-US" sz="1200" dirty="0">
                <a:solidFill>
                  <a:schemeClr val="tx1"/>
                </a:solidFill>
              </a:rPr>
              <a:t>보기에도 </a:t>
            </a:r>
            <a:r>
              <a:rPr lang="ko-KR" altLang="en-US" sz="1200" dirty="0" err="1">
                <a:solidFill>
                  <a:schemeClr val="tx1"/>
                </a:solidFill>
              </a:rPr>
              <a:t>이쁘고</a:t>
            </a:r>
            <a:r>
              <a:rPr lang="ko-KR" altLang="en-US" sz="1200" dirty="0">
                <a:solidFill>
                  <a:schemeClr val="tx1"/>
                </a:solidFill>
              </a:rPr>
              <a:t> 쓰기도 편리한 메뉴로 손쉽게 바꿀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수평 내비게이션 바</a:t>
            </a:r>
          </a:p>
          <a:p>
            <a:r>
              <a:rPr lang="ko-KR" altLang="en-US" sz="1200" dirty="0">
                <a:solidFill>
                  <a:schemeClr val="tx1"/>
                </a:solidFill>
              </a:rPr>
              <a:t>수평 내비게이션 바는 다음과 같은 속성을 이용해 만들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display </a:t>
            </a:r>
            <a:r>
              <a:rPr lang="ko-KR" altLang="en-US" sz="1200" dirty="0">
                <a:solidFill>
                  <a:schemeClr val="tx1"/>
                </a:solidFill>
              </a:rPr>
              <a:t>속성의 </a:t>
            </a:r>
            <a:r>
              <a:rPr lang="en-US" altLang="ko-KR" sz="1200" dirty="0">
                <a:solidFill>
                  <a:schemeClr val="tx1"/>
                </a:solidFill>
              </a:rPr>
              <a:t>inline </a:t>
            </a:r>
            <a:r>
              <a:rPr lang="ko-KR" altLang="en-US" sz="1200" dirty="0">
                <a:solidFill>
                  <a:schemeClr val="tx1"/>
                </a:solidFill>
              </a:rPr>
              <a:t>속성값을 이용한 방법</a:t>
            </a:r>
          </a:p>
          <a:p>
            <a:r>
              <a:rPr lang="en-US" altLang="ko-KR" sz="1200" dirty="0">
                <a:solidFill>
                  <a:schemeClr val="tx1"/>
                </a:solidFill>
              </a:rPr>
              <a:t>2. floating </a:t>
            </a:r>
            <a:r>
              <a:rPr lang="ko-KR" altLang="en-US" sz="1200" dirty="0">
                <a:solidFill>
                  <a:schemeClr val="tx1"/>
                </a:solidFill>
              </a:rPr>
              <a:t>속성을 이용한 방법</a:t>
            </a:r>
          </a:p>
          <a:p>
            <a:endParaRPr lang="en-US" altLang="ko-KR" sz="1200" dirty="0">
              <a:solidFill>
                <a:schemeClr val="tx1"/>
              </a:solidFill>
            </a:endParaRPr>
          </a:p>
          <a:p>
            <a:r>
              <a:rPr lang="en-US" altLang="ko-KR" sz="1200" b="1" dirty="0">
                <a:solidFill>
                  <a:schemeClr val="tx1"/>
                </a:solidFill>
              </a:rPr>
              <a:t>display </a:t>
            </a:r>
            <a:r>
              <a:rPr lang="ko-KR" altLang="en-US" sz="1200" b="1" dirty="0">
                <a:solidFill>
                  <a:schemeClr val="tx1"/>
                </a:solidFill>
              </a:rPr>
              <a:t>속성의 </a:t>
            </a:r>
            <a:r>
              <a:rPr lang="en-US" altLang="ko-KR" sz="1200" b="1" dirty="0">
                <a:solidFill>
                  <a:schemeClr val="tx1"/>
                </a:solidFill>
              </a:rPr>
              <a:t>inline </a:t>
            </a:r>
            <a:r>
              <a:rPr lang="ko-KR" altLang="en-US" sz="1200" b="1" dirty="0">
                <a:solidFill>
                  <a:schemeClr val="tx1"/>
                </a:solidFill>
              </a:rPr>
              <a:t>속성값을 이용한 방법</a:t>
            </a:r>
          </a:p>
          <a:p>
            <a:r>
              <a:rPr lang="ko-KR" altLang="en-US" sz="1200" dirty="0">
                <a:solidFill>
                  <a:schemeClr val="tx1"/>
                </a:solidFill>
              </a:rPr>
              <a:t>링크를 사용한 리스트 메뉴에서 </a:t>
            </a:r>
            <a:r>
              <a:rPr lang="en-US" altLang="ko-KR" sz="1200" dirty="0">
                <a:solidFill>
                  <a:schemeClr val="tx1"/>
                </a:solidFill>
              </a:rPr>
              <a:t>&lt;li&gt;</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inline</a:t>
            </a:r>
            <a:r>
              <a:rPr lang="ko-KR" altLang="en-US" sz="1200" dirty="0">
                <a:solidFill>
                  <a:schemeClr val="tx1"/>
                </a:solidFill>
              </a:rPr>
              <a:t>으로 설정합니다</a:t>
            </a:r>
            <a:r>
              <a:rPr lang="en-US" altLang="ko-KR" sz="1200" dirty="0">
                <a:solidFill>
                  <a:schemeClr val="tx1"/>
                </a:solidFill>
              </a:rPr>
              <a:t>.</a:t>
            </a:r>
          </a:p>
          <a:p>
            <a:r>
              <a:rPr lang="ko-KR" altLang="en-US" sz="1200" dirty="0">
                <a:solidFill>
                  <a:schemeClr val="tx1"/>
                </a:solidFill>
              </a:rPr>
              <a:t>그러면 블록 요소였던 </a:t>
            </a:r>
            <a:r>
              <a:rPr lang="en-US" altLang="ko-KR" sz="1200" dirty="0">
                <a:solidFill>
                  <a:schemeClr val="tx1"/>
                </a:solidFill>
              </a:rPr>
              <a:t>&lt;li&gt;</a:t>
            </a:r>
            <a:r>
              <a:rPr lang="ko-KR" altLang="en-US" sz="1200" dirty="0">
                <a:solidFill>
                  <a:schemeClr val="tx1"/>
                </a:solidFill>
              </a:rPr>
              <a:t>요소가 인라인 요소의 성질을 갖도록 변경됩니다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인라인 요소로 변경된 </a:t>
            </a:r>
            <a:r>
              <a:rPr lang="en-US" altLang="ko-KR" sz="1200" dirty="0">
                <a:solidFill>
                  <a:schemeClr val="tx1"/>
                </a:solidFill>
              </a:rPr>
              <a:t>&lt;li&gt;</a:t>
            </a:r>
            <a:r>
              <a:rPr lang="ko-KR" altLang="en-US" sz="1200" dirty="0">
                <a:solidFill>
                  <a:schemeClr val="tx1"/>
                </a:solidFill>
              </a:rPr>
              <a:t>요소는 너비가 자신의 </a:t>
            </a:r>
            <a:r>
              <a:rPr lang="ko-KR" altLang="en-US" sz="1200" dirty="0" err="1">
                <a:solidFill>
                  <a:schemeClr val="tx1"/>
                </a:solidFill>
              </a:rPr>
              <a:t>내용만큼만을</a:t>
            </a:r>
            <a:r>
              <a:rPr lang="ko-KR" altLang="en-US" sz="1200" dirty="0">
                <a:solidFill>
                  <a:schemeClr val="tx1"/>
                </a:solidFill>
              </a:rPr>
              <a:t> 차지하도록 변경됩니다</a:t>
            </a:r>
            <a:r>
              <a:rPr lang="en-US" altLang="ko-KR" sz="1200" dirty="0">
                <a:solidFill>
                  <a:schemeClr val="tx1"/>
                </a:solidFill>
              </a:rPr>
              <a:t>.</a:t>
            </a:r>
          </a:p>
          <a:p>
            <a:r>
              <a:rPr lang="ko-KR" altLang="en-US" sz="1200" dirty="0">
                <a:solidFill>
                  <a:schemeClr val="tx1"/>
                </a:solidFill>
              </a:rPr>
              <a:t>따라서 모든 </a:t>
            </a:r>
            <a:r>
              <a:rPr lang="en-US" altLang="ko-KR" sz="1200" dirty="0">
                <a:solidFill>
                  <a:schemeClr val="tx1"/>
                </a:solidFill>
              </a:rPr>
              <a:t>&lt;li&gt;</a:t>
            </a:r>
            <a:r>
              <a:rPr lang="ko-KR" altLang="en-US" sz="1200" dirty="0">
                <a:solidFill>
                  <a:schemeClr val="tx1"/>
                </a:solidFill>
              </a:rPr>
              <a:t>요소가 수평으로 늘어서게 되며</a:t>
            </a:r>
            <a:r>
              <a:rPr lang="en-US" altLang="ko-KR" sz="1200" dirty="0">
                <a:solidFill>
                  <a:schemeClr val="tx1"/>
                </a:solidFill>
              </a:rPr>
              <a:t>, </a:t>
            </a:r>
            <a:r>
              <a:rPr lang="ko-KR" altLang="en-US" sz="1200" dirty="0">
                <a:solidFill>
                  <a:schemeClr val="tx1"/>
                </a:solidFill>
              </a:rPr>
              <a:t>이것을 이용하여 수평 내비게이션 바를 만들게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219</a:t>
            </a:fld>
            <a:endParaRPr lang="ko-KR" altLang="en-US" dirty="0"/>
          </a:p>
        </p:txBody>
      </p:sp>
    </p:spTree>
    <p:extLst>
      <p:ext uri="{BB962C8B-B14F-4D97-AF65-F5344CB8AC3E}">
        <p14:creationId xmlns:p14="http://schemas.microsoft.com/office/powerpoint/2010/main" val="286313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색</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&lt;!DOCTYPE html&gt;</a:t>
            </a:r>
          </a:p>
          <a:p>
            <a:r>
              <a:rPr lang="en-US" altLang="ko-KR" sz="1100" dirty="0">
                <a:solidFill>
                  <a:schemeClr val="tx1"/>
                </a:solidFill>
              </a:rPr>
              <a:t>&lt;html </a:t>
            </a:r>
            <a:r>
              <a:rPr lang="en-US" altLang="ko-KR" sz="1100" dirty="0" err="1">
                <a:solidFill>
                  <a:schemeClr val="tx1"/>
                </a:solidFill>
              </a:rPr>
              <a:t>lang</a:t>
            </a:r>
            <a:r>
              <a:rPr lang="en-US" altLang="ko-KR" sz="1100" dirty="0">
                <a:solidFill>
                  <a:schemeClr val="tx1"/>
                </a:solidFill>
              </a:rPr>
              <a:t>="ko"&gt;</a:t>
            </a:r>
          </a:p>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&lt;title&gt;HTML Color&lt;/title&gt;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r>
              <a:rPr lang="en-US" altLang="ko-KR" sz="1100" dirty="0">
                <a:solidFill>
                  <a:schemeClr val="tx1"/>
                </a:solidFill>
              </a:rPr>
              <a:t>   &lt;h1 style="</a:t>
            </a:r>
            <a:r>
              <a:rPr lang="en-US" altLang="ko-KR" sz="1100" dirty="0" err="1">
                <a:solidFill>
                  <a:schemeClr val="tx1"/>
                </a:solidFill>
              </a:rPr>
              <a:t>color:blue</a:t>
            </a:r>
            <a:r>
              <a:rPr lang="en-US" altLang="ko-KR" sz="1100" dirty="0">
                <a:solidFill>
                  <a:schemeClr val="tx1"/>
                </a:solidFill>
              </a:rPr>
              <a:t>"&gt;</a:t>
            </a:r>
            <a:r>
              <a:rPr lang="ko-KR" altLang="en-US" sz="1100" dirty="0">
                <a:solidFill>
                  <a:schemeClr val="tx1"/>
                </a:solidFill>
              </a:rPr>
              <a:t>색상 이름으로 표현된 파란색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color:green</a:t>
            </a:r>
            <a:r>
              <a:rPr lang="en-US" altLang="ko-KR" sz="1100" dirty="0">
                <a:solidFill>
                  <a:schemeClr val="tx1"/>
                </a:solidFill>
              </a:rPr>
              <a:t>"&gt;</a:t>
            </a:r>
            <a:r>
              <a:rPr lang="ko-KR" altLang="en-US" sz="1100" dirty="0">
                <a:solidFill>
                  <a:schemeClr val="tx1"/>
                </a:solidFill>
              </a:rPr>
              <a:t>색상 이름으로 표현된 녹색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color:silver</a:t>
            </a:r>
            <a:r>
              <a:rPr lang="en-US" altLang="ko-KR" sz="1100" dirty="0">
                <a:solidFill>
                  <a:schemeClr val="tx1"/>
                </a:solidFill>
              </a:rPr>
              <a:t>"&gt;</a:t>
            </a:r>
            <a:r>
              <a:rPr lang="ko-KR" altLang="en-US" sz="1100" dirty="0">
                <a:solidFill>
                  <a:schemeClr val="tx1"/>
                </a:solidFill>
              </a:rPr>
              <a:t>색상 이름으로 표현된 은색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color:teal</a:t>
            </a:r>
            <a:r>
              <a:rPr lang="en-US" altLang="ko-KR" sz="1100" dirty="0">
                <a:solidFill>
                  <a:schemeClr val="tx1"/>
                </a:solidFill>
              </a:rPr>
              <a:t>"&gt;</a:t>
            </a:r>
            <a:r>
              <a:rPr lang="ko-KR" altLang="en-US" sz="1100" dirty="0">
                <a:solidFill>
                  <a:schemeClr val="tx1"/>
                </a:solidFill>
              </a:rPr>
              <a:t>색상 이름으로 표현된 청록색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color:red</a:t>
            </a:r>
            <a:r>
              <a:rPr lang="en-US" altLang="ko-KR" sz="1100" dirty="0">
                <a:solidFill>
                  <a:schemeClr val="tx1"/>
                </a:solidFill>
              </a:rPr>
              <a:t>"&gt;</a:t>
            </a:r>
            <a:r>
              <a:rPr lang="ko-KR" altLang="en-US" sz="1100" dirty="0">
                <a:solidFill>
                  <a:schemeClr val="tx1"/>
                </a:solidFill>
              </a:rPr>
              <a:t>색상 이름으로 표현된 빨간색</a:t>
            </a:r>
            <a:r>
              <a:rPr lang="en-US" altLang="ko-KR" sz="1100" dirty="0">
                <a:solidFill>
                  <a:schemeClr val="tx1"/>
                </a:solidFill>
              </a:rPr>
              <a:t>&lt;/h1&gt;</a:t>
            </a:r>
          </a:p>
          <a:p>
            <a:endParaRPr lang="en-US" altLang="ko-KR" sz="1100" dirty="0">
              <a:solidFill>
                <a:schemeClr val="tx1"/>
              </a:solidFill>
            </a:endParaRPr>
          </a:p>
          <a:p>
            <a:r>
              <a:rPr lang="en-US" altLang="ko-KR" sz="1100" dirty="0">
                <a:solidFill>
                  <a:schemeClr val="tx1"/>
                </a:solidFill>
              </a:rPr>
              <a:t>   &lt;h1 style="</a:t>
            </a:r>
            <a:r>
              <a:rPr lang="en-US" altLang="ko-KR" sz="1100" dirty="0" err="1">
                <a:solidFill>
                  <a:schemeClr val="tx1"/>
                </a:solidFill>
              </a:rPr>
              <a:t>color:rgb</a:t>
            </a:r>
            <a:r>
              <a:rPr lang="en-US" altLang="ko-KR" sz="1100" dirty="0">
                <a:solidFill>
                  <a:schemeClr val="tx1"/>
                </a:solidFill>
              </a:rPr>
              <a:t>(0,0,255)"&gt;RGB </a:t>
            </a:r>
            <a:r>
              <a:rPr lang="ko-KR" altLang="en-US" sz="1100" dirty="0" err="1">
                <a:solidFill>
                  <a:schemeClr val="tx1"/>
                </a:solidFill>
              </a:rPr>
              <a:t>색상값으로</a:t>
            </a:r>
            <a:r>
              <a:rPr lang="ko-KR" altLang="en-US" sz="1100" dirty="0">
                <a:solidFill>
                  <a:schemeClr val="tx1"/>
                </a:solidFill>
              </a:rPr>
              <a:t> 표현된 파란색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color:rgb</a:t>
            </a:r>
            <a:r>
              <a:rPr lang="en-US" altLang="ko-KR" sz="1100" dirty="0">
                <a:solidFill>
                  <a:schemeClr val="tx1"/>
                </a:solidFill>
              </a:rPr>
              <a:t>(0,128,0)"&gt;RGB </a:t>
            </a:r>
            <a:r>
              <a:rPr lang="ko-KR" altLang="en-US" sz="1100" dirty="0" err="1">
                <a:solidFill>
                  <a:schemeClr val="tx1"/>
                </a:solidFill>
              </a:rPr>
              <a:t>색상값으로</a:t>
            </a:r>
            <a:r>
              <a:rPr lang="ko-KR" altLang="en-US" sz="1100" dirty="0">
                <a:solidFill>
                  <a:schemeClr val="tx1"/>
                </a:solidFill>
              </a:rPr>
              <a:t> 표현된 녹색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color:rgb</a:t>
            </a:r>
            <a:r>
              <a:rPr lang="en-US" altLang="ko-KR" sz="1100" dirty="0">
                <a:solidFill>
                  <a:schemeClr val="tx1"/>
                </a:solidFill>
              </a:rPr>
              <a:t>(192,192,192)"&gt;RGB </a:t>
            </a:r>
            <a:r>
              <a:rPr lang="ko-KR" altLang="en-US" sz="1100" dirty="0" err="1">
                <a:solidFill>
                  <a:schemeClr val="tx1"/>
                </a:solidFill>
              </a:rPr>
              <a:t>색상값으로</a:t>
            </a:r>
            <a:r>
              <a:rPr lang="ko-KR" altLang="en-US" sz="1100" dirty="0">
                <a:solidFill>
                  <a:schemeClr val="tx1"/>
                </a:solidFill>
              </a:rPr>
              <a:t> 표현된 은색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color:rgb</a:t>
            </a:r>
            <a:r>
              <a:rPr lang="en-US" altLang="ko-KR" sz="1100" dirty="0">
                <a:solidFill>
                  <a:schemeClr val="tx1"/>
                </a:solidFill>
              </a:rPr>
              <a:t>(0,128,128)"&gt;RGB </a:t>
            </a:r>
            <a:r>
              <a:rPr lang="ko-KR" altLang="en-US" sz="1100" dirty="0" err="1">
                <a:solidFill>
                  <a:schemeClr val="tx1"/>
                </a:solidFill>
              </a:rPr>
              <a:t>색상값으로</a:t>
            </a:r>
            <a:r>
              <a:rPr lang="ko-KR" altLang="en-US" sz="1100" dirty="0">
                <a:solidFill>
                  <a:schemeClr val="tx1"/>
                </a:solidFill>
              </a:rPr>
              <a:t> 표현된 청록색</a:t>
            </a:r>
            <a:r>
              <a:rPr lang="en-US" altLang="ko-KR" sz="1100" dirty="0">
                <a:solidFill>
                  <a:schemeClr val="tx1"/>
                </a:solidFill>
              </a:rPr>
              <a:t>&lt;/h1&gt;</a:t>
            </a:r>
          </a:p>
          <a:p>
            <a:r>
              <a:rPr lang="en-US" altLang="ko-KR" sz="1100" dirty="0">
                <a:solidFill>
                  <a:schemeClr val="tx1"/>
                </a:solidFill>
              </a:rPr>
              <a:t>   &lt;h1 style="</a:t>
            </a:r>
            <a:r>
              <a:rPr lang="en-US" altLang="ko-KR" sz="1100" dirty="0" err="1">
                <a:solidFill>
                  <a:schemeClr val="tx1"/>
                </a:solidFill>
              </a:rPr>
              <a:t>color:rgb</a:t>
            </a:r>
            <a:r>
              <a:rPr lang="en-US" altLang="ko-KR" sz="1100" dirty="0">
                <a:solidFill>
                  <a:schemeClr val="tx1"/>
                </a:solidFill>
              </a:rPr>
              <a:t>(255,0,0)"&gt;RGB </a:t>
            </a:r>
            <a:r>
              <a:rPr lang="ko-KR" altLang="en-US" sz="1100" dirty="0" err="1">
                <a:solidFill>
                  <a:schemeClr val="tx1"/>
                </a:solidFill>
              </a:rPr>
              <a:t>색상값으로</a:t>
            </a:r>
            <a:r>
              <a:rPr lang="ko-KR" altLang="en-US" sz="1100" dirty="0">
                <a:solidFill>
                  <a:schemeClr val="tx1"/>
                </a:solidFill>
              </a:rPr>
              <a:t> 표현된 빨간색</a:t>
            </a:r>
            <a:r>
              <a:rPr lang="en-US" altLang="ko-KR" sz="1100" dirty="0">
                <a:solidFill>
                  <a:schemeClr val="tx1"/>
                </a:solidFill>
              </a:rPr>
              <a:t>&lt;/h1&gt;</a:t>
            </a:r>
          </a:p>
          <a:p>
            <a:endParaRPr lang="en-US" altLang="ko-KR" sz="1100" dirty="0">
              <a:solidFill>
                <a:schemeClr val="tx1"/>
              </a:solidFill>
            </a:endParaRPr>
          </a:p>
          <a:p>
            <a:r>
              <a:rPr lang="en-US" altLang="ko-KR" sz="1100" dirty="0">
                <a:solidFill>
                  <a:schemeClr val="tx1"/>
                </a:solidFill>
              </a:rPr>
              <a:t>   &lt;h1 style="color:#0000FF"&gt;16</a:t>
            </a:r>
            <a:r>
              <a:rPr lang="ko-KR" altLang="en-US" sz="1100" dirty="0">
                <a:solidFill>
                  <a:schemeClr val="tx1"/>
                </a:solidFill>
              </a:rPr>
              <a:t>진수 </a:t>
            </a:r>
            <a:r>
              <a:rPr lang="ko-KR" altLang="en-US" sz="1100" dirty="0" err="1">
                <a:solidFill>
                  <a:schemeClr val="tx1"/>
                </a:solidFill>
              </a:rPr>
              <a:t>색상값으로</a:t>
            </a:r>
            <a:r>
              <a:rPr lang="ko-KR" altLang="en-US" sz="1100" dirty="0">
                <a:solidFill>
                  <a:schemeClr val="tx1"/>
                </a:solidFill>
              </a:rPr>
              <a:t> 표현된 파란색</a:t>
            </a:r>
            <a:r>
              <a:rPr lang="en-US" altLang="ko-KR" sz="1100" dirty="0">
                <a:solidFill>
                  <a:schemeClr val="tx1"/>
                </a:solidFill>
              </a:rPr>
              <a:t>&lt;/h1&gt;</a:t>
            </a:r>
          </a:p>
          <a:p>
            <a:r>
              <a:rPr lang="en-US" altLang="ko-KR" sz="1100" dirty="0">
                <a:solidFill>
                  <a:schemeClr val="tx1"/>
                </a:solidFill>
              </a:rPr>
              <a:t>   &lt;h1 style="color:#008000"&gt;16</a:t>
            </a:r>
            <a:r>
              <a:rPr lang="ko-KR" altLang="en-US" sz="1100" dirty="0">
                <a:solidFill>
                  <a:schemeClr val="tx1"/>
                </a:solidFill>
              </a:rPr>
              <a:t>진수 </a:t>
            </a:r>
            <a:r>
              <a:rPr lang="ko-KR" altLang="en-US" sz="1100" dirty="0" err="1">
                <a:solidFill>
                  <a:schemeClr val="tx1"/>
                </a:solidFill>
              </a:rPr>
              <a:t>색상값으로</a:t>
            </a:r>
            <a:r>
              <a:rPr lang="ko-KR" altLang="en-US" sz="1100" dirty="0">
                <a:solidFill>
                  <a:schemeClr val="tx1"/>
                </a:solidFill>
              </a:rPr>
              <a:t> 표현된 녹색</a:t>
            </a:r>
            <a:r>
              <a:rPr lang="en-US" altLang="ko-KR" sz="1100" dirty="0">
                <a:solidFill>
                  <a:schemeClr val="tx1"/>
                </a:solidFill>
              </a:rPr>
              <a:t>&lt;/h1&gt;</a:t>
            </a:r>
          </a:p>
          <a:p>
            <a:r>
              <a:rPr lang="en-US" altLang="ko-KR" sz="1100" dirty="0">
                <a:solidFill>
                  <a:schemeClr val="tx1"/>
                </a:solidFill>
              </a:rPr>
              <a:t>   &lt;h1 style="color:#C0C0C0"&gt;16</a:t>
            </a:r>
            <a:r>
              <a:rPr lang="ko-KR" altLang="en-US" sz="1100" dirty="0">
                <a:solidFill>
                  <a:schemeClr val="tx1"/>
                </a:solidFill>
              </a:rPr>
              <a:t>진수 </a:t>
            </a:r>
            <a:r>
              <a:rPr lang="ko-KR" altLang="en-US" sz="1100" dirty="0" err="1">
                <a:solidFill>
                  <a:schemeClr val="tx1"/>
                </a:solidFill>
              </a:rPr>
              <a:t>색상값으로</a:t>
            </a:r>
            <a:r>
              <a:rPr lang="ko-KR" altLang="en-US" sz="1100" dirty="0">
                <a:solidFill>
                  <a:schemeClr val="tx1"/>
                </a:solidFill>
              </a:rPr>
              <a:t> 표현된 은색</a:t>
            </a:r>
            <a:r>
              <a:rPr lang="en-US" altLang="ko-KR" sz="1100" dirty="0">
                <a:solidFill>
                  <a:schemeClr val="tx1"/>
                </a:solidFill>
              </a:rPr>
              <a:t>&lt;/h1&gt;</a:t>
            </a:r>
          </a:p>
          <a:p>
            <a:r>
              <a:rPr lang="en-US" altLang="ko-KR" sz="1100" dirty="0">
                <a:solidFill>
                  <a:schemeClr val="tx1"/>
                </a:solidFill>
              </a:rPr>
              <a:t>   &lt;h1 style="color:#008080"&gt;16</a:t>
            </a:r>
            <a:r>
              <a:rPr lang="ko-KR" altLang="en-US" sz="1100" dirty="0">
                <a:solidFill>
                  <a:schemeClr val="tx1"/>
                </a:solidFill>
              </a:rPr>
              <a:t>진수 </a:t>
            </a:r>
            <a:r>
              <a:rPr lang="ko-KR" altLang="en-US" sz="1100" dirty="0" err="1">
                <a:solidFill>
                  <a:schemeClr val="tx1"/>
                </a:solidFill>
              </a:rPr>
              <a:t>색상값으로</a:t>
            </a:r>
            <a:r>
              <a:rPr lang="ko-KR" altLang="en-US" sz="1100" dirty="0">
                <a:solidFill>
                  <a:schemeClr val="tx1"/>
                </a:solidFill>
              </a:rPr>
              <a:t> 표현된 청록색</a:t>
            </a:r>
            <a:r>
              <a:rPr lang="en-US" altLang="ko-KR" sz="1100" dirty="0">
                <a:solidFill>
                  <a:schemeClr val="tx1"/>
                </a:solidFill>
              </a:rPr>
              <a:t>&lt;/h1&gt;</a:t>
            </a:r>
          </a:p>
          <a:p>
            <a:r>
              <a:rPr lang="en-US" altLang="ko-KR" sz="1100" dirty="0">
                <a:solidFill>
                  <a:schemeClr val="tx1"/>
                </a:solidFill>
              </a:rPr>
              <a:t>   &lt;h1 style="color:#FF0000"&gt;16</a:t>
            </a:r>
            <a:r>
              <a:rPr lang="ko-KR" altLang="en-US" sz="1100" dirty="0">
                <a:solidFill>
                  <a:schemeClr val="tx1"/>
                </a:solidFill>
              </a:rPr>
              <a:t>진수 </a:t>
            </a:r>
            <a:r>
              <a:rPr lang="ko-KR" altLang="en-US" sz="1100" dirty="0" err="1">
                <a:solidFill>
                  <a:schemeClr val="tx1"/>
                </a:solidFill>
              </a:rPr>
              <a:t>색상값으로</a:t>
            </a:r>
            <a:r>
              <a:rPr lang="ko-KR" altLang="en-US" sz="1100" dirty="0">
                <a:solidFill>
                  <a:schemeClr val="tx1"/>
                </a:solidFill>
              </a:rPr>
              <a:t> 표현된 빨간색</a:t>
            </a:r>
            <a:r>
              <a:rPr lang="en-US" altLang="ko-KR" sz="1100" dirty="0">
                <a:solidFill>
                  <a:schemeClr val="tx1"/>
                </a:solidFill>
              </a:rPr>
              <a:t>&lt;/h1&gt;</a:t>
            </a: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&lt;/html&gt;</a:t>
            </a:r>
            <a:endParaRPr lang="ko-KR" altLang="en-US"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400" b="1" dirty="0">
                <a:solidFill>
                  <a:schemeClr val="tx1"/>
                </a:solidFill>
              </a:rPr>
              <a:t>HTML </a:t>
            </a:r>
            <a:r>
              <a:rPr lang="ko-KR" altLang="en-US" sz="1400" b="1" dirty="0">
                <a:solidFill>
                  <a:schemeClr val="tx1"/>
                </a:solidFill>
              </a:rPr>
              <a:t>색</a:t>
            </a:r>
            <a:r>
              <a:rPr lang="en-US" altLang="ko-KR" sz="1400" b="1" dirty="0">
                <a:solidFill>
                  <a:schemeClr val="tx1"/>
                </a:solidFill>
              </a:rPr>
              <a:t>(Color) </a:t>
            </a:r>
            <a:r>
              <a:rPr lang="ko-KR" altLang="en-US" sz="1400" b="1" dirty="0">
                <a:solidFill>
                  <a:schemeClr val="tx1"/>
                </a:solidFill>
              </a:rPr>
              <a:t>표현</a:t>
            </a:r>
          </a:p>
          <a:p>
            <a:r>
              <a:rPr lang="en-US" altLang="ko-KR" sz="1200" dirty="0">
                <a:solidFill>
                  <a:schemeClr val="tx1"/>
                </a:solidFill>
              </a:rPr>
              <a:t>HTML</a:t>
            </a:r>
            <a:r>
              <a:rPr lang="ko-KR" altLang="en-US" sz="1200" dirty="0">
                <a:solidFill>
                  <a:schemeClr val="tx1"/>
                </a:solidFill>
              </a:rPr>
              <a:t>에서 색을 표현하는 방법은 다음과 같이 세 가지 방법이 있습니다</a:t>
            </a:r>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색상 이름으로 표현</a:t>
            </a:r>
          </a:p>
          <a:p>
            <a:r>
              <a:rPr lang="en-US" altLang="ko-KR" sz="1200" dirty="0">
                <a:solidFill>
                  <a:schemeClr val="tx1"/>
                </a:solidFill>
              </a:rPr>
              <a:t>2. RGB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3. 16</a:t>
            </a:r>
            <a:r>
              <a:rPr lang="ko-KR" altLang="en-US" sz="1200" dirty="0">
                <a:solidFill>
                  <a:schemeClr val="tx1"/>
                </a:solidFill>
              </a:rPr>
              <a:t>진수 </a:t>
            </a:r>
            <a:r>
              <a:rPr lang="ko-KR" altLang="en-US" sz="1200" dirty="0" err="1">
                <a:solidFill>
                  <a:schemeClr val="tx1"/>
                </a:solidFill>
              </a:rPr>
              <a:t>색상값으로</a:t>
            </a:r>
            <a:r>
              <a:rPr lang="ko-KR" altLang="en-US" sz="1200" dirty="0">
                <a:solidFill>
                  <a:schemeClr val="tx1"/>
                </a:solidFill>
              </a:rPr>
              <a:t> 표현</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400" b="1" dirty="0">
                <a:solidFill>
                  <a:schemeClr val="tx1"/>
                </a:solidFill>
              </a:rPr>
              <a:t>색상 이름으로 표현</a:t>
            </a:r>
          </a:p>
          <a:p>
            <a:r>
              <a:rPr lang="en-US" altLang="ko-KR" sz="1200" dirty="0">
                <a:solidFill>
                  <a:schemeClr val="tx1"/>
                </a:solidFill>
              </a:rPr>
              <a:t>HTML</a:t>
            </a:r>
            <a:r>
              <a:rPr lang="ko-KR" altLang="en-US" sz="1200" dirty="0">
                <a:solidFill>
                  <a:schemeClr val="tx1"/>
                </a:solidFill>
              </a:rPr>
              <a:t>에서 색상 이름은 대소문자를 구분하지 않습니다</a:t>
            </a:r>
            <a:r>
              <a:rPr lang="en-US" altLang="ko-KR" sz="1200" dirty="0">
                <a:solidFill>
                  <a:schemeClr val="tx1"/>
                </a:solidFill>
              </a:rPr>
              <a:t>. </a:t>
            </a:r>
            <a:r>
              <a:rPr lang="ko-KR" altLang="en-US" sz="1200" dirty="0">
                <a:solidFill>
                  <a:schemeClr val="tx1"/>
                </a:solidFill>
              </a:rPr>
              <a:t>현재는 주요 브라우저가 </a:t>
            </a:r>
            <a:r>
              <a:rPr lang="en-US" altLang="ko-KR" sz="1200" dirty="0">
                <a:solidFill>
                  <a:schemeClr val="tx1"/>
                </a:solidFill>
              </a:rPr>
              <a:t>140</a:t>
            </a:r>
            <a:r>
              <a:rPr lang="ko-KR" altLang="en-US" sz="1200" dirty="0">
                <a:solidFill>
                  <a:schemeClr val="tx1"/>
                </a:solidFill>
              </a:rPr>
              <a:t>개의 색상 이름을 모두 지원하고 있습니다</a:t>
            </a:r>
            <a:r>
              <a:rPr lang="en-US" altLang="ko-KR" sz="1200" dirty="0">
                <a:solidFill>
                  <a:schemeClr val="tx1"/>
                </a:solidFill>
              </a:rPr>
              <a:t>.</a:t>
            </a:r>
            <a:endParaRPr lang="ko-KR" altLang="en-US" sz="1200" dirty="0">
              <a:solidFill>
                <a:schemeClr val="tx1"/>
              </a:solidFill>
            </a:endParaRPr>
          </a:p>
          <a:p>
            <a:br>
              <a:rPr lang="ko-KR" altLang="en-US" sz="1200" dirty="0">
                <a:solidFill>
                  <a:schemeClr val="tx1"/>
                </a:solidFill>
              </a:rPr>
            </a:br>
            <a:r>
              <a:rPr lang="en-US" altLang="ko-KR" sz="1400" b="1" dirty="0">
                <a:solidFill>
                  <a:schemeClr val="tx1"/>
                </a:solidFill>
              </a:rPr>
              <a:t>RGB </a:t>
            </a:r>
            <a:r>
              <a:rPr lang="ko-KR" altLang="en-US" sz="1400" b="1" dirty="0" err="1">
                <a:solidFill>
                  <a:schemeClr val="tx1"/>
                </a:solidFill>
              </a:rPr>
              <a:t>색상값으로</a:t>
            </a:r>
            <a:r>
              <a:rPr lang="ko-KR" altLang="en-US" sz="1400" b="1" dirty="0">
                <a:solidFill>
                  <a:schemeClr val="tx1"/>
                </a:solidFill>
              </a:rPr>
              <a:t> 표현</a:t>
            </a:r>
          </a:p>
          <a:p>
            <a:r>
              <a:rPr lang="ko-KR" altLang="en-US" sz="1200" dirty="0">
                <a:solidFill>
                  <a:schemeClr val="tx1"/>
                </a:solidFill>
              </a:rPr>
              <a:t>모니터나 스크린은 빨간색</a:t>
            </a:r>
            <a:r>
              <a:rPr lang="en-US" altLang="ko-KR" sz="1200" dirty="0">
                <a:solidFill>
                  <a:schemeClr val="tx1"/>
                </a:solidFill>
              </a:rPr>
              <a:t>(Red), </a:t>
            </a:r>
            <a:r>
              <a:rPr lang="ko-KR" altLang="en-US" sz="1200" dirty="0">
                <a:solidFill>
                  <a:schemeClr val="tx1"/>
                </a:solidFill>
              </a:rPr>
              <a:t>녹색</a:t>
            </a:r>
            <a:r>
              <a:rPr lang="en-US" altLang="ko-KR" sz="1200" dirty="0">
                <a:solidFill>
                  <a:schemeClr val="tx1"/>
                </a:solidFill>
              </a:rPr>
              <a:t>(Green), </a:t>
            </a:r>
            <a:r>
              <a:rPr lang="ko-KR" altLang="en-US" sz="1200" dirty="0">
                <a:solidFill>
                  <a:schemeClr val="tx1"/>
                </a:solidFill>
              </a:rPr>
              <a:t>파란색</a:t>
            </a:r>
            <a:r>
              <a:rPr lang="en-US" altLang="ko-KR" sz="1200" dirty="0">
                <a:solidFill>
                  <a:schemeClr val="tx1"/>
                </a:solidFill>
              </a:rPr>
              <a:t>(Blue)</a:t>
            </a:r>
            <a:r>
              <a:rPr lang="ko-KR" altLang="en-US" sz="1200" dirty="0">
                <a:solidFill>
                  <a:schemeClr val="tx1"/>
                </a:solidFill>
              </a:rPr>
              <a:t>을 혼합하여 색을 표현합니다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에서도 위와 같이 세 가지 색을 가지고 색을 표현하는 </a:t>
            </a:r>
            <a:r>
              <a:rPr lang="en-US" altLang="ko-KR" sz="1200" dirty="0">
                <a:solidFill>
                  <a:schemeClr val="tx1"/>
                </a:solidFill>
              </a:rPr>
              <a:t>RGB </a:t>
            </a:r>
            <a:r>
              <a:rPr lang="ko-KR" altLang="en-US" sz="1200" dirty="0">
                <a:solidFill>
                  <a:schemeClr val="tx1"/>
                </a:solidFill>
              </a:rPr>
              <a:t>색상을 사용합니다</a:t>
            </a:r>
            <a:r>
              <a:rPr lang="en-US" altLang="ko-KR" sz="1200" dirty="0">
                <a:solidFill>
                  <a:schemeClr val="tx1"/>
                </a:solidFill>
              </a:rPr>
              <a:t>.</a:t>
            </a:r>
          </a:p>
          <a:p>
            <a:r>
              <a:rPr lang="en-US" altLang="ko-KR" sz="1200" dirty="0">
                <a:solidFill>
                  <a:schemeClr val="tx1"/>
                </a:solidFill>
              </a:rPr>
              <a:t>RGB </a:t>
            </a:r>
            <a:r>
              <a:rPr lang="ko-KR" altLang="en-US" sz="1200" dirty="0">
                <a:solidFill>
                  <a:schemeClr val="tx1"/>
                </a:solidFill>
              </a:rPr>
              <a:t>색상의 </a:t>
            </a:r>
            <a:r>
              <a:rPr lang="ko-KR" altLang="en-US" sz="1200" dirty="0" err="1">
                <a:solidFill>
                  <a:schemeClr val="tx1"/>
                </a:solidFill>
              </a:rPr>
              <a:t>기본색</a:t>
            </a:r>
            <a:r>
              <a:rPr lang="en-US" altLang="ko-KR" sz="1200" dirty="0">
                <a:solidFill>
                  <a:schemeClr val="tx1"/>
                </a:solidFill>
              </a:rPr>
              <a:t>(Red, Green, Blue)</a:t>
            </a:r>
            <a:r>
              <a:rPr lang="ko-KR" altLang="en-US" sz="1200" dirty="0">
                <a:solidFill>
                  <a:schemeClr val="tx1"/>
                </a:solidFill>
              </a:rPr>
              <a:t>은 각각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255</a:t>
            </a:r>
            <a:r>
              <a:rPr lang="ko-KR" altLang="en-US" sz="1200" dirty="0">
                <a:solidFill>
                  <a:schemeClr val="tx1"/>
                </a:solidFill>
              </a:rPr>
              <a:t>까지의 범위를 가집니다</a:t>
            </a:r>
            <a:r>
              <a:rPr lang="en-US" altLang="ko-KR" sz="1200" dirty="0">
                <a:solidFill>
                  <a:schemeClr val="tx1"/>
                </a:solidFill>
              </a:rPr>
              <a:t>.</a:t>
            </a:r>
          </a:p>
          <a:p>
            <a:endParaRPr lang="en-US" altLang="ko-KR" sz="1200" dirty="0">
              <a:solidFill>
                <a:schemeClr val="tx1"/>
              </a:solidFill>
            </a:endParaRPr>
          </a:p>
          <a:p>
            <a:r>
              <a:rPr lang="en-US" altLang="ko-KR" sz="1400" b="1" dirty="0">
                <a:solidFill>
                  <a:schemeClr val="tx1"/>
                </a:solidFill>
              </a:rPr>
              <a:t>16</a:t>
            </a:r>
            <a:r>
              <a:rPr lang="ko-KR" altLang="en-US" sz="1400" b="1" dirty="0">
                <a:solidFill>
                  <a:schemeClr val="tx1"/>
                </a:solidFill>
              </a:rPr>
              <a:t>진수 </a:t>
            </a:r>
            <a:r>
              <a:rPr lang="ko-KR" altLang="en-US" sz="1400" b="1" dirty="0" err="1">
                <a:solidFill>
                  <a:schemeClr val="tx1"/>
                </a:solidFill>
              </a:rPr>
              <a:t>색상값으로</a:t>
            </a:r>
            <a:r>
              <a:rPr lang="ko-KR" altLang="en-US" sz="1400" b="1" dirty="0">
                <a:solidFill>
                  <a:schemeClr val="tx1"/>
                </a:solidFill>
              </a:rPr>
              <a:t> 표현</a:t>
            </a:r>
          </a:p>
          <a:p>
            <a:r>
              <a:rPr lang="en-US" altLang="ko-KR" sz="1200" dirty="0">
                <a:solidFill>
                  <a:schemeClr val="tx1"/>
                </a:solidFill>
              </a:rPr>
              <a:t>16</a:t>
            </a:r>
            <a:r>
              <a:rPr lang="ko-KR" altLang="en-US" sz="1200" dirty="0">
                <a:solidFill>
                  <a:schemeClr val="tx1"/>
                </a:solidFill>
              </a:rPr>
              <a:t>진수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RGB </a:t>
            </a:r>
            <a:r>
              <a:rPr lang="ko-KR" altLang="en-US" sz="1200" dirty="0" err="1">
                <a:solidFill>
                  <a:schemeClr val="tx1"/>
                </a:solidFill>
              </a:rPr>
              <a:t>색상값을</a:t>
            </a:r>
            <a:r>
              <a:rPr lang="ko-KR" altLang="en-US" sz="1200" dirty="0">
                <a:solidFill>
                  <a:schemeClr val="tx1"/>
                </a:solidFill>
              </a:rPr>
              <a:t> 각각 </a:t>
            </a:r>
            <a:r>
              <a:rPr lang="en-US" altLang="ko-KR" sz="1200" dirty="0">
                <a:solidFill>
                  <a:schemeClr val="tx1"/>
                </a:solidFill>
              </a:rPr>
              <a:t>16</a:t>
            </a:r>
            <a:r>
              <a:rPr lang="ko-KR" altLang="en-US" sz="1200" dirty="0">
                <a:solidFill>
                  <a:schemeClr val="tx1"/>
                </a:solidFill>
              </a:rPr>
              <a:t>진수로 변환한 것입니다</a:t>
            </a:r>
            <a:r>
              <a:rPr lang="en-US" altLang="ko-KR" sz="1200" dirty="0">
                <a:solidFill>
                  <a:schemeClr val="tx1"/>
                </a:solidFill>
              </a:rPr>
              <a:t>.</a:t>
            </a:r>
          </a:p>
          <a:p>
            <a:r>
              <a:rPr lang="ko-KR" altLang="en-US" sz="1200" dirty="0">
                <a:solidFill>
                  <a:schemeClr val="tx1"/>
                </a:solidFill>
              </a:rPr>
              <a:t>따라서 각각의 </a:t>
            </a:r>
            <a:r>
              <a:rPr lang="ko-KR" altLang="en-US" sz="1200" dirty="0" err="1">
                <a:solidFill>
                  <a:schemeClr val="tx1"/>
                </a:solidFill>
              </a:rPr>
              <a:t>기본색</a:t>
            </a:r>
            <a:r>
              <a:rPr lang="en-US" altLang="ko-KR" sz="1200" dirty="0">
                <a:solidFill>
                  <a:schemeClr val="tx1"/>
                </a:solidFill>
              </a:rPr>
              <a:t>(Red, Green, Blue)</a:t>
            </a:r>
            <a:r>
              <a:rPr lang="ko-KR" altLang="en-US" sz="1200" dirty="0">
                <a:solidFill>
                  <a:schemeClr val="tx1"/>
                </a:solidFill>
              </a:rPr>
              <a:t>은 각각 </a:t>
            </a:r>
            <a:r>
              <a:rPr lang="en-US" altLang="ko-KR" sz="1200" dirty="0">
                <a:solidFill>
                  <a:schemeClr val="tx1"/>
                </a:solidFill>
              </a:rPr>
              <a:t>00</a:t>
            </a:r>
            <a:r>
              <a:rPr lang="ko-KR" altLang="en-US" sz="1200" dirty="0">
                <a:solidFill>
                  <a:schemeClr val="tx1"/>
                </a:solidFill>
              </a:rPr>
              <a:t>부터 </a:t>
            </a:r>
            <a:r>
              <a:rPr lang="en-US" altLang="ko-KR" sz="1200" dirty="0">
                <a:solidFill>
                  <a:schemeClr val="tx1"/>
                </a:solidFill>
              </a:rPr>
              <a:t>FF</a:t>
            </a:r>
            <a:r>
              <a:rPr lang="ko-KR" altLang="en-US" sz="1200" dirty="0">
                <a:solidFill>
                  <a:schemeClr val="tx1"/>
                </a:solidFill>
              </a:rPr>
              <a:t>까지의 범위를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예를 들면</a:t>
            </a:r>
            <a:r>
              <a:rPr lang="en-US" altLang="ko-KR" sz="1200" dirty="0">
                <a:solidFill>
                  <a:schemeClr val="tx1"/>
                </a:solidFill>
              </a:rPr>
              <a:t>, </a:t>
            </a:r>
            <a:r>
              <a:rPr lang="ko-KR" altLang="en-US" sz="1200" dirty="0">
                <a:solidFill>
                  <a:schemeClr val="tx1"/>
                </a:solidFill>
              </a:rPr>
              <a:t>빨간색을 나타내는 </a:t>
            </a:r>
            <a:r>
              <a:rPr lang="en-US" altLang="ko-KR" sz="1200" dirty="0">
                <a:solidFill>
                  <a:schemeClr val="tx1"/>
                </a:solidFill>
              </a:rPr>
              <a:t>RGB </a:t>
            </a:r>
            <a:r>
              <a:rPr lang="ko-KR" altLang="en-US" sz="1200" dirty="0" err="1">
                <a:solidFill>
                  <a:schemeClr val="tx1"/>
                </a:solidFill>
              </a:rPr>
              <a:t>색상값인</a:t>
            </a:r>
            <a:r>
              <a:rPr lang="ko-KR" altLang="en-US" sz="1200" dirty="0">
                <a:solidFill>
                  <a:schemeClr val="tx1"/>
                </a:solidFill>
              </a:rPr>
              <a:t> </a:t>
            </a:r>
            <a:r>
              <a:rPr lang="en-US" altLang="ko-KR" sz="1200" dirty="0" err="1">
                <a:solidFill>
                  <a:schemeClr val="tx1"/>
                </a:solidFill>
              </a:rPr>
              <a:t>rgb</a:t>
            </a:r>
            <a:r>
              <a:rPr lang="en-US" altLang="ko-KR" sz="1200" dirty="0">
                <a:solidFill>
                  <a:schemeClr val="tx1"/>
                </a:solidFill>
              </a:rPr>
              <a:t>(255,0,0)</a:t>
            </a:r>
            <a:r>
              <a:rPr lang="ko-KR" altLang="en-US" sz="1200" dirty="0">
                <a:solidFill>
                  <a:schemeClr val="tx1"/>
                </a:solidFill>
              </a:rPr>
              <a:t>은 </a:t>
            </a:r>
            <a:r>
              <a:rPr lang="en-US" altLang="ko-KR" sz="1200" dirty="0">
                <a:solidFill>
                  <a:schemeClr val="tx1"/>
                </a:solidFill>
              </a:rPr>
              <a:t>16</a:t>
            </a:r>
            <a:r>
              <a:rPr lang="ko-KR" altLang="en-US" sz="1200" dirty="0">
                <a:solidFill>
                  <a:schemeClr val="tx1"/>
                </a:solidFill>
              </a:rPr>
              <a:t>진수 </a:t>
            </a:r>
            <a:r>
              <a:rPr lang="ko-KR" altLang="en-US" sz="1200" dirty="0" err="1">
                <a:solidFill>
                  <a:schemeClr val="tx1"/>
                </a:solidFill>
              </a:rPr>
              <a:t>색상값으로는</a:t>
            </a:r>
            <a:r>
              <a:rPr lang="ko-KR" altLang="en-US" sz="1200" dirty="0">
                <a:solidFill>
                  <a:schemeClr val="tx1"/>
                </a:solidFill>
              </a:rPr>
              <a:t> </a:t>
            </a:r>
            <a:r>
              <a:rPr lang="en-US" altLang="ko-KR" sz="1200" dirty="0">
                <a:solidFill>
                  <a:schemeClr val="tx1"/>
                </a:solidFill>
              </a:rPr>
              <a:t>#FF0000</a:t>
            </a:r>
            <a:r>
              <a:rPr lang="ko-KR" altLang="en-US" sz="1200" dirty="0">
                <a:solidFill>
                  <a:schemeClr val="tx1"/>
                </a:solidFill>
              </a:rPr>
              <a:t>이 되는 것입니다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a:t>
            </a:fld>
            <a:endParaRPr lang="ko-KR" altLang="en-US" dirty="0"/>
          </a:p>
        </p:txBody>
      </p:sp>
    </p:spTree>
    <p:extLst>
      <p:ext uri="{BB962C8B-B14F-4D97-AF65-F5344CB8AC3E}">
        <p14:creationId xmlns:p14="http://schemas.microsoft.com/office/powerpoint/2010/main" val="346846389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a:t>
            </a:r>
          </a:p>
          <a:p>
            <a:r>
              <a:rPr lang="en-US" altLang="ko-KR" sz="1200" dirty="0">
                <a:solidFill>
                  <a:schemeClr val="tx1"/>
                </a:solidFill>
              </a:rPr>
              <a:t>		li { float: left; }</a:t>
            </a:r>
          </a:p>
          <a:p>
            <a:r>
              <a:rPr lang="en-US" altLang="ko-KR" sz="1200" dirty="0">
                <a:solidFill>
                  <a:schemeClr val="tx1"/>
                </a:solidFill>
              </a:rPr>
              <a:t>		li a {</a:t>
            </a:r>
          </a:p>
          <a:p>
            <a:r>
              <a:rPr lang="en-US" altLang="ko-KR" sz="1200" dirty="0">
                <a:solidFill>
                  <a:schemeClr val="tx1"/>
                </a:solidFill>
              </a:rPr>
              <a:t>			display: block;</a:t>
            </a:r>
          </a:p>
          <a:p>
            <a:r>
              <a:rPr lang="en-US" altLang="ko-KR" sz="1200" dirty="0">
                <a:solidFill>
                  <a:schemeClr val="tx1"/>
                </a:solidFill>
              </a:rPr>
              <a:t>			background-color: #FFDAB9;</a:t>
            </a:r>
          </a:p>
          <a:p>
            <a:r>
              <a:rPr lang="en-US" altLang="ko-KR" sz="1200" dirty="0">
                <a:solidFill>
                  <a:schemeClr val="tx1"/>
                </a:solidFill>
              </a:rPr>
              <a:t>			padding: 8px;</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&lt;h1&gt;floating </a:t>
            </a:r>
            <a:r>
              <a:rPr lang="ko-KR" altLang="en-US" sz="1200" dirty="0">
                <a:solidFill>
                  <a:schemeClr val="tx1"/>
                </a:solidFill>
              </a:rPr>
              <a:t>속성을 이용한 수평 내비게이션 바</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err="1">
                <a:solidFill>
                  <a:schemeClr val="tx1"/>
                </a:solidFill>
              </a:rPr>
              <a:t>index.php</a:t>
            </a:r>
            <a:r>
              <a:rPr lang="en-US" altLang="ko-KR" sz="1200" dirty="0">
                <a:solidFill>
                  <a:schemeClr val="tx1"/>
                </a:solidFill>
              </a:rPr>
              <a:t>"&gt;Home&lt;/a&gt;&lt;/li&gt;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="/html/intro"&gt;HTML&lt;/a&gt;&lt;/li&gt;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err="1">
                <a:solidFill>
                  <a:schemeClr val="tx1"/>
                </a:solidFill>
              </a:rPr>
              <a:t>css</a:t>
            </a:r>
            <a:r>
              <a:rPr lang="en-US" altLang="ko-KR" sz="1200" dirty="0">
                <a:solidFill>
                  <a:schemeClr val="tx1"/>
                </a:solidFill>
              </a:rPr>
              <a:t>/intro"&gt;CSS&lt;/a&gt;&lt;/li&gt;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err="1">
                <a:solidFill>
                  <a:schemeClr val="tx1"/>
                </a:solidFill>
              </a:rPr>
              <a:t>bbs</a:t>
            </a:r>
            <a:r>
              <a:rPr lang="en-US" altLang="ko-KR" sz="1200" dirty="0">
                <a:solidFill>
                  <a:schemeClr val="tx1"/>
                </a:solidFill>
              </a:rPr>
              <a:t>/</a:t>
            </a:r>
            <a:r>
              <a:rPr lang="en-US" altLang="ko-KR" sz="1200" dirty="0" err="1">
                <a:solidFill>
                  <a:schemeClr val="tx1"/>
                </a:solidFill>
              </a:rPr>
              <a:t>login.php</a:t>
            </a:r>
            <a:r>
              <a:rPr lang="en-US" altLang="ko-KR" sz="1200" dirty="0">
                <a:solidFill>
                  <a:schemeClr val="tx1"/>
                </a:solidFill>
              </a:rPr>
              <a:t>"&gt;</a:t>
            </a:r>
            <a:r>
              <a:rPr lang="ko-KR" altLang="en-US" sz="1200" dirty="0">
                <a:solidFill>
                  <a:schemeClr val="tx1"/>
                </a:solidFill>
              </a:rPr>
              <a:t>로그인</a:t>
            </a:r>
            <a:r>
              <a:rPr lang="en-US" altLang="ko-KR" sz="1200" dirty="0">
                <a:solidFill>
                  <a:schemeClr val="tx1"/>
                </a:solidFill>
              </a:rPr>
              <a:t>&lt;/a&gt;&lt;/li&gt;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err="1">
                <a:solidFill>
                  <a:schemeClr val="tx1"/>
                </a:solidFill>
              </a:rPr>
              <a:t>bbs</a:t>
            </a:r>
            <a:r>
              <a:rPr lang="en-US" altLang="ko-KR" sz="1200" dirty="0">
                <a:solidFill>
                  <a:schemeClr val="tx1"/>
                </a:solidFill>
              </a:rPr>
              <a:t>/</a:t>
            </a:r>
            <a:r>
              <a:rPr lang="en-US" altLang="ko-KR" sz="1200" dirty="0" err="1">
                <a:solidFill>
                  <a:schemeClr val="tx1"/>
                </a:solidFill>
              </a:rPr>
              <a:t>register_form.php</a:t>
            </a:r>
            <a:r>
              <a:rPr lang="en-US" altLang="ko-KR" sz="1200" dirty="0">
                <a:solidFill>
                  <a:schemeClr val="tx1"/>
                </a:solidFill>
              </a:rPr>
              <a:t>"&gt;</a:t>
            </a:r>
            <a:r>
              <a:rPr lang="ko-KR" altLang="en-US" sz="1200" dirty="0">
                <a:solidFill>
                  <a:schemeClr val="tx1"/>
                </a:solidFill>
              </a:rPr>
              <a:t>회원가입</a:t>
            </a:r>
            <a:r>
              <a:rPr lang="en-US" altLang="ko-KR" sz="1200" dirty="0">
                <a:solidFill>
                  <a:schemeClr val="tx1"/>
                </a:solidFill>
              </a:rPr>
              <a:t>&lt;/a&gt;&lt;/li&gt;</a:t>
            </a:r>
          </a:p>
          <a:p>
            <a:r>
              <a:rPr lang="en-US" altLang="ko-KR" sz="1200" dirty="0">
                <a:solidFill>
                  <a:schemeClr val="tx1"/>
                </a:solidFill>
              </a:rPr>
              <a:t>	&lt;/ul&gt;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내비게이션 바</a:t>
            </a:r>
            <a:r>
              <a:rPr lang="en-US" altLang="ko-KR" sz="1200" b="1" dirty="0">
                <a:solidFill>
                  <a:schemeClr val="tx1"/>
                </a:solidFill>
              </a:rPr>
              <a:t>(navigation bar)</a:t>
            </a:r>
          </a:p>
          <a:p>
            <a:r>
              <a:rPr lang="ko-KR" altLang="en-US" sz="1200" dirty="0">
                <a:solidFill>
                  <a:schemeClr val="tx1"/>
                </a:solidFill>
              </a:rPr>
              <a:t>사용자가 웹 사이트에서 가장 많이 클릭하는 영역 중 하나가 바로 내비게이션 바입니다</a:t>
            </a:r>
            <a:r>
              <a:rPr lang="en-US" altLang="ko-KR" sz="1200" dirty="0">
                <a:solidFill>
                  <a:schemeClr val="tx1"/>
                </a:solidFill>
              </a:rPr>
              <a:t>.</a:t>
            </a:r>
          </a:p>
          <a:p>
            <a:r>
              <a:rPr lang="ko-KR" altLang="en-US" sz="1200" dirty="0">
                <a:solidFill>
                  <a:schemeClr val="tx1"/>
                </a:solidFill>
              </a:rPr>
              <a:t>내비게이션 바</a:t>
            </a:r>
            <a:r>
              <a:rPr lang="en-US" altLang="ko-KR" sz="1200" dirty="0">
                <a:solidFill>
                  <a:schemeClr val="tx1"/>
                </a:solidFill>
              </a:rPr>
              <a:t>(navigation bar)</a:t>
            </a:r>
            <a:r>
              <a:rPr lang="ko-KR" altLang="en-US" sz="1200" dirty="0">
                <a:solidFill>
                  <a:schemeClr val="tx1"/>
                </a:solidFill>
              </a:rPr>
              <a:t>는 우리가 흔히 사용하는 웹 사이트의 메뉴를 의미합니다</a:t>
            </a:r>
            <a:r>
              <a:rPr lang="en-US" altLang="ko-KR" sz="1200" dirty="0">
                <a:solidFill>
                  <a:schemeClr val="tx1"/>
                </a:solidFill>
              </a:rPr>
              <a:t>.</a:t>
            </a:r>
          </a:p>
          <a:p>
            <a:r>
              <a:rPr lang="en-US" altLang="ko-KR" sz="1200" dirty="0">
                <a:solidFill>
                  <a:schemeClr val="tx1"/>
                </a:solidFill>
              </a:rPr>
              <a:t>HTML </a:t>
            </a:r>
            <a:r>
              <a:rPr lang="ko-KR" altLang="en-US" sz="1200" dirty="0">
                <a:solidFill>
                  <a:schemeClr val="tx1"/>
                </a:solidFill>
              </a:rPr>
              <a:t>요소만으로 만든 단순한 메뉴에 </a:t>
            </a:r>
            <a:r>
              <a:rPr lang="en-US" altLang="ko-KR" sz="1200" dirty="0">
                <a:solidFill>
                  <a:schemeClr val="tx1"/>
                </a:solidFill>
              </a:rPr>
              <a:t>CSS</a:t>
            </a:r>
            <a:r>
              <a:rPr lang="ko-KR" altLang="en-US" sz="1200" dirty="0">
                <a:solidFill>
                  <a:schemeClr val="tx1"/>
                </a:solidFill>
              </a:rPr>
              <a:t>를 이용하면</a:t>
            </a:r>
            <a:r>
              <a:rPr lang="en-US" altLang="ko-KR" sz="1200" dirty="0">
                <a:solidFill>
                  <a:schemeClr val="tx1"/>
                </a:solidFill>
              </a:rPr>
              <a:t>, </a:t>
            </a:r>
            <a:r>
              <a:rPr lang="ko-KR" altLang="en-US" sz="1200" dirty="0">
                <a:solidFill>
                  <a:schemeClr val="tx1"/>
                </a:solidFill>
              </a:rPr>
              <a:t>보기에도 </a:t>
            </a:r>
            <a:r>
              <a:rPr lang="ko-KR" altLang="en-US" sz="1200" dirty="0" err="1">
                <a:solidFill>
                  <a:schemeClr val="tx1"/>
                </a:solidFill>
              </a:rPr>
              <a:t>이쁘고</a:t>
            </a:r>
            <a:r>
              <a:rPr lang="ko-KR" altLang="en-US" sz="1200" dirty="0">
                <a:solidFill>
                  <a:schemeClr val="tx1"/>
                </a:solidFill>
              </a:rPr>
              <a:t> 쓰기도 편리한 메뉴로 손쉽게 바꿀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수평 내비게이션 바</a:t>
            </a:r>
          </a:p>
          <a:p>
            <a:r>
              <a:rPr lang="ko-KR" altLang="en-US" sz="1200" dirty="0">
                <a:solidFill>
                  <a:schemeClr val="tx1"/>
                </a:solidFill>
              </a:rPr>
              <a:t>수평 내비게이션 바는 다음과 같은 속성을 이용해 만들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display </a:t>
            </a:r>
            <a:r>
              <a:rPr lang="ko-KR" altLang="en-US" sz="1200" dirty="0">
                <a:solidFill>
                  <a:schemeClr val="tx1"/>
                </a:solidFill>
              </a:rPr>
              <a:t>속성의 </a:t>
            </a:r>
            <a:r>
              <a:rPr lang="en-US" altLang="ko-KR" sz="1200" dirty="0">
                <a:solidFill>
                  <a:schemeClr val="tx1"/>
                </a:solidFill>
              </a:rPr>
              <a:t>inline </a:t>
            </a:r>
            <a:r>
              <a:rPr lang="ko-KR" altLang="en-US" sz="1200" dirty="0">
                <a:solidFill>
                  <a:schemeClr val="tx1"/>
                </a:solidFill>
              </a:rPr>
              <a:t>속성값을 이용한 방법</a:t>
            </a:r>
          </a:p>
          <a:p>
            <a:r>
              <a:rPr lang="en-US" altLang="ko-KR" sz="1200" dirty="0">
                <a:solidFill>
                  <a:schemeClr val="tx1"/>
                </a:solidFill>
              </a:rPr>
              <a:t>2. floating </a:t>
            </a:r>
            <a:r>
              <a:rPr lang="ko-KR" altLang="en-US" sz="1200" dirty="0">
                <a:solidFill>
                  <a:schemeClr val="tx1"/>
                </a:solidFill>
              </a:rPr>
              <a:t>속성을 이용한 방법</a:t>
            </a:r>
          </a:p>
          <a:p>
            <a:endParaRPr lang="en-US" altLang="ko-KR" sz="1200" dirty="0">
              <a:solidFill>
                <a:schemeClr val="tx1"/>
              </a:solidFill>
            </a:endParaRPr>
          </a:p>
          <a:p>
            <a:r>
              <a:rPr lang="en-US" altLang="ko-KR" sz="1200" b="1" dirty="0">
                <a:solidFill>
                  <a:schemeClr val="tx1"/>
                </a:solidFill>
              </a:rPr>
              <a:t>floating </a:t>
            </a:r>
            <a:r>
              <a:rPr lang="ko-KR" altLang="en-US" sz="1200" b="1" dirty="0">
                <a:solidFill>
                  <a:schemeClr val="tx1"/>
                </a:solidFill>
              </a:rPr>
              <a:t>속성을 이용한 방법</a:t>
            </a:r>
          </a:p>
          <a:p>
            <a:r>
              <a:rPr lang="ko-KR" altLang="en-US" sz="1200" dirty="0">
                <a:solidFill>
                  <a:schemeClr val="tx1"/>
                </a:solidFill>
              </a:rPr>
              <a:t>링크를 사용한 리스트 메뉴의 </a:t>
            </a:r>
            <a:r>
              <a:rPr lang="en-US" altLang="ko-KR" sz="1200" dirty="0">
                <a:solidFill>
                  <a:schemeClr val="tx1"/>
                </a:solidFill>
              </a:rPr>
              <a:t>&lt;li&gt;</a:t>
            </a:r>
            <a:r>
              <a:rPr lang="ko-KR" altLang="en-US" sz="1200" dirty="0">
                <a:solidFill>
                  <a:schemeClr val="tx1"/>
                </a:solidFill>
              </a:rPr>
              <a:t>요소에 </a:t>
            </a:r>
            <a:r>
              <a:rPr lang="en-US" altLang="ko-KR" sz="1200" dirty="0">
                <a:solidFill>
                  <a:schemeClr val="tx1"/>
                </a:solidFill>
              </a:rPr>
              <a:t>float </a:t>
            </a:r>
            <a:r>
              <a:rPr lang="ko-KR" altLang="en-US" sz="1200" dirty="0">
                <a:solidFill>
                  <a:schemeClr val="tx1"/>
                </a:solidFill>
              </a:rPr>
              <a:t>속성을 설정합니다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이때 </a:t>
            </a:r>
            <a:r>
              <a:rPr lang="en-US" altLang="ko-KR" sz="1200" dirty="0">
                <a:solidFill>
                  <a:schemeClr val="tx1"/>
                </a:solidFill>
              </a:rPr>
              <a:t>float </a:t>
            </a:r>
            <a:r>
              <a:rPr lang="ko-KR" altLang="en-US" sz="1200" dirty="0">
                <a:solidFill>
                  <a:schemeClr val="tx1"/>
                </a:solidFill>
              </a:rPr>
              <a:t>속성값을 </a:t>
            </a:r>
            <a:r>
              <a:rPr lang="en-US" altLang="ko-KR" sz="1200" dirty="0">
                <a:solidFill>
                  <a:schemeClr val="tx1"/>
                </a:solidFill>
              </a:rPr>
              <a:t>left</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모든 메뉴가 왼쪽으로 정렬됩니다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float </a:t>
            </a:r>
            <a:r>
              <a:rPr lang="ko-KR" altLang="en-US" sz="1200" dirty="0">
                <a:solidFill>
                  <a:schemeClr val="tx1"/>
                </a:solidFill>
              </a:rPr>
              <a:t>속성값을 </a:t>
            </a:r>
            <a:r>
              <a:rPr lang="en-US" altLang="ko-KR" sz="1200" dirty="0">
                <a:solidFill>
                  <a:schemeClr val="tx1"/>
                </a:solidFill>
              </a:rPr>
              <a:t>right</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모든 메뉴가 오른쪽으로 정렬됩니다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220</a:t>
            </a:fld>
            <a:endParaRPr lang="ko-KR" altLang="en-US" dirty="0"/>
          </a:p>
        </p:txBody>
      </p:sp>
    </p:spTree>
    <p:extLst>
      <p:ext uri="{BB962C8B-B14F-4D97-AF65-F5344CB8AC3E}">
        <p14:creationId xmlns:p14="http://schemas.microsoft.com/office/powerpoint/2010/main" val="145061552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 – </a:t>
            </a:r>
            <a:r>
              <a:rPr lang="ko-KR" altLang="en-US" sz="3200" dirty="0"/>
              <a:t>여러 스타일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Navigation bar&lt;/title&gt;</a:t>
            </a:r>
          </a:p>
          <a:p>
            <a:r>
              <a:rPr lang="en-US" altLang="ko-KR" sz="1200">
                <a:solidFill>
                  <a:schemeClr val="tx1"/>
                </a:solidFill>
              </a:rPr>
              <a:t>	&lt;style&gt;</a:t>
            </a:r>
          </a:p>
          <a:p>
            <a:r>
              <a:rPr lang="en-US" altLang="ko-KR" sz="1200">
                <a:solidFill>
                  <a:schemeClr val="tx1"/>
                </a:solidFill>
              </a:rPr>
              <a:t>		ul {</a:t>
            </a:r>
          </a:p>
          <a:p>
            <a:r>
              <a:rPr lang="en-US" altLang="ko-KR" sz="1200">
                <a:solidFill>
                  <a:schemeClr val="tx1"/>
                </a:solidFill>
              </a:rPr>
              <a:t>			background-color: #FFDAB9;</a:t>
            </a:r>
          </a:p>
          <a:p>
            <a:r>
              <a:rPr lang="en-US" altLang="ko-KR" sz="1200">
                <a:solidFill>
                  <a:schemeClr val="tx1"/>
                </a:solidFill>
              </a:rPr>
              <a:t>			list-style-type: none;</a:t>
            </a:r>
          </a:p>
          <a:p>
            <a:r>
              <a:rPr lang="en-US" altLang="ko-KR" sz="1200">
                <a:solidFill>
                  <a:schemeClr val="tx1"/>
                </a:solidFill>
              </a:rPr>
              <a:t>			margin: 0;</a:t>
            </a:r>
          </a:p>
          <a:p>
            <a:r>
              <a:rPr lang="en-US" altLang="ko-KR" sz="1200">
                <a:solidFill>
                  <a:schemeClr val="tx1"/>
                </a:solidFill>
              </a:rPr>
              <a:t>			padding: 0;</a:t>
            </a:r>
          </a:p>
          <a:p>
            <a:r>
              <a:rPr lang="en-US" altLang="ko-KR" sz="1200">
                <a:solidFill>
                  <a:schemeClr val="tx1"/>
                </a:solidFill>
              </a:rPr>
              <a:t>			overflow: hidden;</a:t>
            </a:r>
          </a:p>
          <a:p>
            <a:r>
              <a:rPr lang="en-US" altLang="ko-KR" sz="1200">
                <a:solidFill>
                  <a:schemeClr val="tx1"/>
                </a:solidFill>
              </a:rPr>
              <a:t>		}</a:t>
            </a:r>
          </a:p>
          <a:p>
            <a:r>
              <a:rPr lang="en-US" altLang="ko-KR" sz="1200">
                <a:solidFill>
                  <a:schemeClr val="tx1"/>
                </a:solidFill>
              </a:rPr>
              <a:t>		li { float: left; }</a:t>
            </a:r>
          </a:p>
          <a:p>
            <a:r>
              <a:rPr lang="en-US" altLang="ko-KR" sz="1200">
                <a:solidFill>
                  <a:schemeClr val="tx1"/>
                </a:solidFill>
              </a:rPr>
              <a:t>		li a {</a:t>
            </a:r>
          </a:p>
          <a:p>
            <a:r>
              <a:rPr lang="en-US" altLang="ko-KR" sz="1200">
                <a:solidFill>
                  <a:schemeClr val="tx1"/>
                </a:solidFill>
              </a:rPr>
              <a:t>			display: block;</a:t>
            </a:r>
          </a:p>
          <a:p>
            <a:r>
              <a:rPr lang="en-US" altLang="ko-KR" sz="1200">
                <a:solidFill>
                  <a:schemeClr val="tx1"/>
                </a:solidFill>
              </a:rPr>
              <a:t>			background-color: #FFDAB9;</a:t>
            </a:r>
          </a:p>
          <a:p>
            <a:r>
              <a:rPr lang="en-US" altLang="ko-KR" sz="1200">
                <a:solidFill>
                  <a:schemeClr val="tx1"/>
                </a:solidFill>
              </a:rPr>
              <a:t>			color: #000000;</a:t>
            </a:r>
          </a:p>
          <a:p>
            <a:r>
              <a:rPr lang="en-US" altLang="ko-KR" sz="1200">
                <a:solidFill>
                  <a:schemeClr val="tx1"/>
                </a:solidFill>
              </a:rPr>
              <a:t>			padding: 8px;</a:t>
            </a:r>
          </a:p>
          <a:p>
            <a:r>
              <a:rPr lang="en-US" altLang="ko-KR" sz="1200">
                <a:solidFill>
                  <a:schemeClr val="tx1"/>
                </a:solidFill>
              </a:rPr>
              <a:t>			text-decoration: none;</a:t>
            </a:r>
          </a:p>
          <a:p>
            <a:r>
              <a:rPr lang="en-US" altLang="ko-KR" sz="1200">
                <a:solidFill>
                  <a:schemeClr val="tx1"/>
                </a:solidFill>
              </a:rPr>
              <a:t>			text-align: center;</a:t>
            </a:r>
          </a:p>
          <a:p>
            <a:r>
              <a:rPr lang="en-US" altLang="ko-KR" sz="1200">
                <a:solidFill>
                  <a:schemeClr val="tx1"/>
                </a:solidFill>
              </a:rPr>
              <a:t>			font-weight: bold;</a:t>
            </a:r>
          </a:p>
          <a:p>
            <a:r>
              <a:rPr lang="en-US" altLang="ko-KR" sz="1200">
                <a:solidFill>
                  <a:schemeClr val="tx1"/>
                </a:solidFill>
              </a:rPr>
              <a:t>		}</a:t>
            </a:r>
          </a:p>
          <a:p>
            <a:r>
              <a:rPr lang="en-US" altLang="ko-KR" sz="1200">
                <a:solidFill>
                  <a:schemeClr val="tx1"/>
                </a:solidFill>
              </a:rPr>
              <a:t>		li a:hover {</a:t>
            </a:r>
          </a:p>
          <a:p>
            <a:r>
              <a:rPr lang="en-US" altLang="ko-KR" sz="1200">
                <a:solidFill>
                  <a:schemeClr val="tx1"/>
                </a:solidFill>
              </a:rPr>
              <a:t>			background-color: #CD853F;</a:t>
            </a:r>
          </a:p>
          <a:p>
            <a:r>
              <a:rPr lang="en-US" altLang="ko-KR" sz="1200">
                <a:solidFill>
                  <a:schemeClr val="tx1"/>
                </a:solidFill>
              </a:rPr>
              <a:t>			color: white;</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수평 </a:t>
            </a:r>
            <a:r>
              <a:rPr lang="ko-KR" altLang="en-US" sz="1200" dirty="0" err="1">
                <a:solidFill>
                  <a:schemeClr val="tx1"/>
                </a:solidFill>
              </a:rPr>
              <a:t>네이게이션</a:t>
            </a:r>
            <a:r>
              <a:rPr lang="ko-KR" altLang="en-US" sz="1200" dirty="0">
                <a:solidFill>
                  <a:schemeClr val="tx1"/>
                </a:solidFill>
              </a:rPr>
              <a:t> 바</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border </a:t>
            </a:r>
            <a:r>
              <a:rPr lang="ko-KR" altLang="en-US" sz="1200" dirty="0">
                <a:solidFill>
                  <a:schemeClr val="tx1"/>
                </a:solidFill>
              </a:rPr>
              <a:t>속성을 이용하면 내비게이션 바에 경계선을 표현할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221</a:t>
            </a:fld>
            <a:endParaRPr lang="ko-KR" altLang="en-US" dirty="0"/>
          </a:p>
        </p:txBody>
      </p:sp>
    </p:spTree>
    <p:extLst>
      <p:ext uri="{BB962C8B-B14F-4D97-AF65-F5344CB8AC3E}">
        <p14:creationId xmlns:p14="http://schemas.microsoft.com/office/powerpoint/2010/main" val="268756784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 – </a:t>
            </a:r>
            <a:r>
              <a:rPr lang="ko-KR" altLang="en-US" sz="3200" dirty="0"/>
              <a:t>여러 스타일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	background-color: #FFDAB9;</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overflow: hidden;</a:t>
            </a:r>
          </a:p>
          <a:p>
            <a:r>
              <a:rPr lang="en-US" altLang="ko-KR" sz="1200" dirty="0">
                <a:solidFill>
                  <a:schemeClr val="tx1"/>
                </a:solidFill>
              </a:rPr>
              <a:t>		}</a:t>
            </a:r>
          </a:p>
          <a:p>
            <a:r>
              <a:rPr lang="en-US" altLang="ko-KR" sz="1200" dirty="0">
                <a:solidFill>
                  <a:schemeClr val="tx1"/>
                </a:solidFill>
              </a:rPr>
              <a:t>		li { float: left; }</a:t>
            </a:r>
          </a:p>
          <a:p>
            <a:r>
              <a:rPr lang="en-US" altLang="ko-KR" sz="1200" dirty="0">
                <a:solidFill>
                  <a:schemeClr val="tx1"/>
                </a:solidFill>
              </a:rPr>
              <a:t>		li a {	display: block;</a:t>
            </a:r>
          </a:p>
          <a:p>
            <a:r>
              <a:rPr lang="en-US" altLang="ko-KR" sz="1200" dirty="0">
                <a:solidFill>
                  <a:schemeClr val="tx1"/>
                </a:solidFill>
              </a:rPr>
              <a:t>			background-color: #FFDAB9;</a:t>
            </a:r>
          </a:p>
          <a:p>
            <a:r>
              <a:rPr lang="en-US" altLang="ko-KR" sz="1200" dirty="0">
                <a:solidFill>
                  <a:schemeClr val="tx1"/>
                </a:solidFill>
              </a:rPr>
              <a:t>			color: #000000;</a:t>
            </a:r>
          </a:p>
          <a:p>
            <a:r>
              <a:rPr lang="en-US" altLang="ko-KR" sz="1200" dirty="0">
                <a:solidFill>
                  <a:schemeClr val="tx1"/>
                </a:solidFill>
              </a:rPr>
              <a:t>			padding: 8px;</a:t>
            </a:r>
          </a:p>
          <a:p>
            <a:r>
              <a:rPr lang="en-US" altLang="ko-KR" sz="1200" dirty="0">
                <a:solidFill>
                  <a:schemeClr val="tx1"/>
                </a:solidFill>
              </a:rPr>
              <a:t>			text-decoration: none;</a:t>
            </a:r>
          </a:p>
          <a:p>
            <a:r>
              <a:rPr lang="en-US" altLang="ko-KR" sz="1200" dirty="0">
                <a:solidFill>
                  <a:schemeClr val="tx1"/>
                </a:solidFill>
              </a:rPr>
              <a:t>			text-align: center;</a:t>
            </a:r>
          </a:p>
          <a:p>
            <a:r>
              <a:rPr lang="en-US" altLang="ko-KR" sz="1200" dirty="0">
                <a:solidFill>
                  <a:schemeClr val="tx1"/>
                </a:solidFill>
              </a:rPr>
              <a:t>			font-weight: bold;</a:t>
            </a:r>
          </a:p>
          <a:p>
            <a:r>
              <a:rPr lang="en-US" altLang="ko-KR" sz="1200" dirty="0">
                <a:solidFill>
                  <a:schemeClr val="tx1"/>
                </a:solidFill>
              </a:rPr>
              <a:t>		}</a:t>
            </a:r>
          </a:p>
          <a:p>
            <a:r>
              <a:rPr lang="en-US" altLang="ko-KR" sz="1200" dirty="0">
                <a:solidFill>
                  <a:schemeClr val="tx1"/>
                </a:solidFill>
              </a:rPr>
              <a:t>		li </a:t>
            </a:r>
            <a:r>
              <a:rPr lang="en-US" altLang="ko-KR" sz="1200" dirty="0" err="1">
                <a:solidFill>
                  <a:schemeClr val="tx1"/>
                </a:solidFill>
              </a:rPr>
              <a:t>a.current</a:t>
            </a:r>
            <a:r>
              <a:rPr lang="en-US" altLang="ko-KR" sz="1200" dirty="0">
                <a:solidFill>
                  <a:schemeClr val="tx1"/>
                </a:solidFill>
              </a:rPr>
              <a:t> {	background-color: #FF6347;</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li a:hover:not(.current) {</a:t>
            </a:r>
          </a:p>
          <a:p>
            <a:r>
              <a:rPr lang="en-US" altLang="ko-KR" sz="1200" dirty="0">
                <a:solidFill>
                  <a:schemeClr val="tx1"/>
                </a:solidFill>
              </a:rPr>
              <a:t>			background-color: #CD853F;</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현재 메뉴의 위치 표시</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class="current"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="http://www.google.com/"&gt;Google&lt;/a&gt;&lt;/li&gt;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클래스</a:t>
            </a:r>
            <a:r>
              <a:rPr lang="en-US" altLang="ko-KR" sz="1200" dirty="0">
                <a:solidFill>
                  <a:schemeClr val="tx1"/>
                </a:solidFill>
              </a:rPr>
              <a:t>(class)</a:t>
            </a:r>
            <a:r>
              <a:rPr lang="ko-KR" altLang="en-US" sz="1200" dirty="0">
                <a:solidFill>
                  <a:schemeClr val="tx1"/>
                </a:solidFill>
              </a:rPr>
              <a:t>를 이용하면 내비게이션 바에서 현재 메뉴의 위치도 표현할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222</a:t>
            </a:fld>
            <a:endParaRPr lang="ko-KR" altLang="en-US" dirty="0"/>
          </a:p>
        </p:txBody>
      </p:sp>
    </p:spTree>
    <p:extLst>
      <p:ext uri="{BB962C8B-B14F-4D97-AF65-F5344CB8AC3E}">
        <p14:creationId xmlns:p14="http://schemas.microsoft.com/office/powerpoint/2010/main" val="3217368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 – </a:t>
            </a:r>
            <a:r>
              <a:rPr lang="ko-KR" altLang="en-US" sz="3200" dirty="0"/>
              <a:t>여러 스타일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	background-color: #FFDAB9;</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overflow: hidden;</a:t>
            </a:r>
          </a:p>
          <a:p>
            <a:r>
              <a:rPr lang="en-US" altLang="ko-KR" sz="1200" dirty="0">
                <a:solidFill>
                  <a:schemeClr val="tx1"/>
                </a:solidFill>
              </a:rPr>
              <a:t>		}</a:t>
            </a:r>
          </a:p>
          <a:p>
            <a:r>
              <a:rPr lang="en-US" altLang="ko-KR" sz="1200" dirty="0">
                <a:solidFill>
                  <a:schemeClr val="tx1"/>
                </a:solidFill>
              </a:rPr>
              <a:t>		li { float: left; }</a:t>
            </a:r>
          </a:p>
          <a:p>
            <a:r>
              <a:rPr lang="en-US" altLang="ko-KR" sz="1200" dirty="0">
                <a:solidFill>
                  <a:schemeClr val="tx1"/>
                </a:solidFill>
              </a:rPr>
              <a:t>		li a {	display: block;</a:t>
            </a:r>
          </a:p>
          <a:p>
            <a:r>
              <a:rPr lang="en-US" altLang="ko-KR" sz="1200" dirty="0">
                <a:solidFill>
                  <a:schemeClr val="tx1"/>
                </a:solidFill>
              </a:rPr>
              <a:t>			background-color: #FFDAB9;</a:t>
            </a:r>
          </a:p>
          <a:p>
            <a:r>
              <a:rPr lang="en-US" altLang="ko-KR" sz="1200" dirty="0">
                <a:solidFill>
                  <a:schemeClr val="tx1"/>
                </a:solidFill>
              </a:rPr>
              <a:t>			color: #000000;</a:t>
            </a:r>
          </a:p>
          <a:p>
            <a:r>
              <a:rPr lang="en-US" altLang="ko-KR" sz="1200" dirty="0">
                <a:solidFill>
                  <a:schemeClr val="tx1"/>
                </a:solidFill>
              </a:rPr>
              <a:t>			padding: 8px;</a:t>
            </a:r>
          </a:p>
          <a:p>
            <a:r>
              <a:rPr lang="en-US" altLang="ko-KR" sz="1200" dirty="0">
                <a:solidFill>
                  <a:schemeClr val="tx1"/>
                </a:solidFill>
              </a:rPr>
              <a:t>			text-decoration: none;</a:t>
            </a:r>
          </a:p>
          <a:p>
            <a:r>
              <a:rPr lang="en-US" altLang="ko-KR" sz="1200" dirty="0">
                <a:solidFill>
                  <a:schemeClr val="tx1"/>
                </a:solidFill>
              </a:rPr>
              <a:t>			text-align: center;</a:t>
            </a:r>
          </a:p>
          <a:p>
            <a:r>
              <a:rPr lang="en-US" altLang="ko-KR" sz="1200" dirty="0">
                <a:solidFill>
                  <a:schemeClr val="tx1"/>
                </a:solidFill>
              </a:rPr>
              <a:t>			font-weight: bold;</a:t>
            </a:r>
          </a:p>
          <a:p>
            <a:r>
              <a:rPr lang="en-US" altLang="ko-KR" sz="1200" dirty="0">
                <a:solidFill>
                  <a:schemeClr val="tx1"/>
                </a:solidFill>
              </a:rPr>
              <a:t>		}</a:t>
            </a:r>
          </a:p>
          <a:p>
            <a:r>
              <a:rPr lang="en-US" altLang="ko-KR" sz="1200" dirty="0">
                <a:solidFill>
                  <a:schemeClr val="tx1"/>
                </a:solidFill>
              </a:rPr>
              <a:t>		li </a:t>
            </a:r>
            <a:r>
              <a:rPr lang="en-US" altLang="ko-KR" sz="1200" dirty="0" err="1">
                <a:solidFill>
                  <a:schemeClr val="tx1"/>
                </a:solidFill>
              </a:rPr>
              <a:t>a.current</a:t>
            </a:r>
            <a:r>
              <a:rPr lang="en-US" altLang="ko-KR" sz="1200" dirty="0">
                <a:solidFill>
                  <a:schemeClr val="tx1"/>
                </a:solidFill>
              </a:rPr>
              <a:t> {	background-color: #FF6347;</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li a:hover:not(.current) {</a:t>
            </a:r>
          </a:p>
          <a:p>
            <a:r>
              <a:rPr lang="en-US" altLang="ko-KR" sz="1200" dirty="0">
                <a:solidFill>
                  <a:schemeClr val="tx1"/>
                </a:solidFill>
              </a:rPr>
              <a:t>			background-color: #CD853F;</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 오른쪽 메뉴 설정 </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class="current"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&lt;ul style=“</a:t>
            </a:r>
            <a:r>
              <a:rPr lang="en-US" altLang="ko-KR" sz="1200" dirty="0" err="1">
                <a:solidFill>
                  <a:schemeClr val="tx1"/>
                </a:solidFill>
              </a:rPr>
              <a:t>float:right</a:t>
            </a:r>
            <a:r>
              <a:rPr lang="en-US" altLang="ko-KR" sz="1200" dirty="0">
                <a:solidFill>
                  <a:schemeClr val="tx1"/>
                </a:solidFill>
              </a:rPr>
              <a:t>; </a:t>
            </a:r>
            <a:r>
              <a:rPr lang="en-US" altLang="ko-KR" sz="1200" dirty="0" err="1">
                <a:solidFill>
                  <a:schemeClr val="tx1"/>
                </a:solidFill>
              </a:rPr>
              <a:t>list-style-type:none</a:t>
            </a:r>
            <a:r>
              <a:rPr lang="en-US" altLang="ko-KR" sz="1200" dirty="0">
                <a:solidFill>
                  <a:schemeClr val="tx1"/>
                </a:solidFill>
              </a:rPr>
              <a:t>;”&gt;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a:solidFill>
                  <a:schemeClr val="tx1"/>
                </a:solidFill>
                <a:hlinkClick r:id="rId2"/>
              </a:rPr>
              <a:t>http://www.google.com/</a:t>
            </a:r>
            <a:r>
              <a:rPr lang="en-US" altLang="ko-KR" sz="1200" dirty="0">
                <a:solidFill>
                  <a:schemeClr val="tx1"/>
                </a:solidFill>
              </a:rPr>
              <a:t>&gt;Google&lt;/a&gt;&lt;/li&gt;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&lt;ul&gt;</a:t>
            </a:r>
            <a:r>
              <a:rPr lang="ko-KR" altLang="en-US" sz="1200" dirty="0">
                <a:solidFill>
                  <a:schemeClr val="tx1"/>
                </a:solidFill>
              </a:rPr>
              <a:t>요소나 </a:t>
            </a:r>
            <a:r>
              <a:rPr lang="en-US" altLang="ko-KR" sz="1200" dirty="0">
                <a:solidFill>
                  <a:schemeClr val="tx1"/>
                </a:solidFill>
              </a:rPr>
              <a:t>&lt;</a:t>
            </a:r>
            <a:r>
              <a:rPr lang="en-US" altLang="ko-KR" sz="1200" dirty="0" err="1">
                <a:solidFill>
                  <a:schemeClr val="tx1"/>
                </a:solidFill>
              </a:rPr>
              <a:t>ol</a:t>
            </a:r>
            <a:r>
              <a:rPr lang="en-US" altLang="ko-KR" sz="1200" dirty="0">
                <a:solidFill>
                  <a:schemeClr val="tx1"/>
                </a:solidFill>
              </a:rPr>
              <a:t>&gt;</a:t>
            </a:r>
            <a:r>
              <a:rPr lang="ko-KR" altLang="en-US" sz="1200" dirty="0">
                <a:solidFill>
                  <a:schemeClr val="tx1"/>
                </a:solidFill>
              </a:rPr>
              <a:t>요소의 </a:t>
            </a:r>
            <a:r>
              <a:rPr lang="en-US" altLang="ko-KR" sz="1200" dirty="0">
                <a:solidFill>
                  <a:schemeClr val="tx1"/>
                </a:solidFill>
              </a:rPr>
              <a:t>float </a:t>
            </a:r>
            <a:r>
              <a:rPr lang="ko-KR" altLang="en-US" sz="1200" dirty="0">
                <a:solidFill>
                  <a:schemeClr val="tx1"/>
                </a:solidFill>
              </a:rPr>
              <a:t>속성값을 조절하면</a:t>
            </a:r>
            <a:r>
              <a:rPr lang="en-US" altLang="ko-KR" sz="1200" dirty="0">
                <a:solidFill>
                  <a:schemeClr val="tx1"/>
                </a:solidFill>
              </a:rPr>
              <a:t>, </a:t>
            </a:r>
            <a:r>
              <a:rPr lang="ko-KR" altLang="en-US" sz="1200" dirty="0">
                <a:solidFill>
                  <a:schemeClr val="tx1"/>
                </a:solidFill>
              </a:rPr>
              <a:t>왼쪽 메뉴 뿐만 아니라 오른쪽 메뉴도 같이 설정할 수 있습니다</a:t>
            </a:r>
            <a:r>
              <a:rPr lang="en-US" altLang="ko-KR" dirty="0"/>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223</a:t>
            </a:fld>
            <a:endParaRPr lang="ko-KR" altLang="en-US" dirty="0"/>
          </a:p>
        </p:txBody>
      </p:sp>
    </p:spTree>
    <p:extLst>
      <p:ext uri="{BB962C8B-B14F-4D97-AF65-F5344CB8AC3E}">
        <p14:creationId xmlns:p14="http://schemas.microsoft.com/office/powerpoint/2010/main" val="39426634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수평 </a:t>
            </a:r>
            <a:r>
              <a:rPr lang="en-US" altLang="ko-KR" sz="3200" dirty="0"/>
              <a:t>navigation bar – </a:t>
            </a:r>
            <a:r>
              <a:rPr lang="ko-KR" altLang="en-US" sz="3200" dirty="0"/>
              <a:t>여러 스타일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3170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Navigation bar&lt;/title&gt;</a:t>
            </a:r>
          </a:p>
          <a:p>
            <a:r>
              <a:rPr lang="en-US" altLang="ko-KR" sz="1200" dirty="0">
                <a:solidFill>
                  <a:schemeClr val="tx1"/>
                </a:solidFill>
              </a:rPr>
              <a:t>	&lt;style&gt;</a:t>
            </a:r>
          </a:p>
          <a:p>
            <a:r>
              <a:rPr lang="en-US" altLang="ko-KR" sz="1200" dirty="0">
                <a:solidFill>
                  <a:schemeClr val="tx1"/>
                </a:solidFill>
              </a:rPr>
              <a:t>		ul {	background-color: #FFDAB9;</a:t>
            </a:r>
          </a:p>
          <a:p>
            <a:r>
              <a:rPr lang="en-US" altLang="ko-KR" sz="1200" dirty="0">
                <a:solidFill>
                  <a:schemeClr val="tx1"/>
                </a:solidFill>
              </a:rPr>
              <a:t>			list-style-type: none;</a:t>
            </a:r>
          </a:p>
          <a:p>
            <a:r>
              <a:rPr lang="en-US" altLang="ko-KR" sz="1200" dirty="0">
                <a:solidFill>
                  <a:schemeClr val="tx1"/>
                </a:solidFill>
              </a:rPr>
              <a:t>			margin: 0;</a:t>
            </a:r>
          </a:p>
          <a:p>
            <a:r>
              <a:rPr lang="en-US" altLang="ko-KR" sz="1200" dirty="0">
                <a:solidFill>
                  <a:schemeClr val="tx1"/>
                </a:solidFill>
              </a:rPr>
              <a:t>			padding: 0;</a:t>
            </a:r>
          </a:p>
          <a:p>
            <a:r>
              <a:rPr lang="en-US" altLang="ko-KR" sz="1200" dirty="0">
                <a:solidFill>
                  <a:schemeClr val="tx1"/>
                </a:solidFill>
              </a:rPr>
              <a:t>			overflow: hidden;	}</a:t>
            </a:r>
          </a:p>
          <a:p>
            <a:r>
              <a:rPr lang="en-US" altLang="ko-KR" sz="1200" dirty="0">
                <a:solidFill>
                  <a:schemeClr val="tx1"/>
                </a:solidFill>
              </a:rPr>
              <a:t>		li {	float: left;</a:t>
            </a:r>
          </a:p>
          <a:p>
            <a:r>
              <a:rPr lang="en-US" altLang="ko-KR" sz="1200" dirty="0">
                <a:solidFill>
                  <a:schemeClr val="tx1"/>
                </a:solidFill>
              </a:rPr>
              <a:t>			border-right: solid 1px white;</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li:last-child</a:t>
            </a:r>
            <a:r>
              <a:rPr lang="en-US" altLang="ko-KR" sz="1200" dirty="0">
                <a:solidFill>
                  <a:schemeClr val="tx1"/>
                </a:solidFill>
              </a:rPr>
              <a:t> { border-right: none; }</a:t>
            </a:r>
          </a:p>
          <a:p>
            <a:r>
              <a:rPr lang="en-US" altLang="ko-KR" sz="1200" dirty="0">
                <a:solidFill>
                  <a:schemeClr val="tx1"/>
                </a:solidFill>
              </a:rPr>
              <a:t>		li a {	display: block;</a:t>
            </a:r>
          </a:p>
          <a:p>
            <a:r>
              <a:rPr lang="en-US" altLang="ko-KR" sz="1200" dirty="0">
                <a:solidFill>
                  <a:schemeClr val="tx1"/>
                </a:solidFill>
              </a:rPr>
              <a:t>			background-color: #FFDAB9;</a:t>
            </a:r>
          </a:p>
          <a:p>
            <a:r>
              <a:rPr lang="en-US" altLang="ko-KR" sz="1200" dirty="0">
                <a:solidFill>
                  <a:schemeClr val="tx1"/>
                </a:solidFill>
              </a:rPr>
              <a:t>			color: #000000;</a:t>
            </a:r>
          </a:p>
          <a:p>
            <a:r>
              <a:rPr lang="en-US" altLang="ko-KR" sz="1200" dirty="0">
                <a:solidFill>
                  <a:schemeClr val="tx1"/>
                </a:solidFill>
              </a:rPr>
              <a:t>			padding: 8px;</a:t>
            </a:r>
          </a:p>
          <a:p>
            <a:r>
              <a:rPr lang="en-US" altLang="ko-KR" sz="1200" dirty="0">
                <a:solidFill>
                  <a:schemeClr val="tx1"/>
                </a:solidFill>
              </a:rPr>
              <a:t>			text-decoration: none;</a:t>
            </a:r>
          </a:p>
          <a:p>
            <a:r>
              <a:rPr lang="en-US" altLang="ko-KR" sz="1200" dirty="0">
                <a:solidFill>
                  <a:schemeClr val="tx1"/>
                </a:solidFill>
              </a:rPr>
              <a:t>			text-align: center;</a:t>
            </a:r>
          </a:p>
          <a:p>
            <a:r>
              <a:rPr lang="en-US" altLang="ko-KR" sz="1200" dirty="0">
                <a:solidFill>
                  <a:schemeClr val="tx1"/>
                </a:solidFill>
              </a:rPr>
              <a:t>			font-weight: bold;	}</a:t>
            </a:r>
          </a:p>
          <a:p>
            <a:r>
              <a:rPr lang="en-US" altLang="ko-KR" sz="1200" dirty="0">
                <a:solidFill>
                  <a:schemeClr val="tx1"/>
                </a:solidFill>
              </a:rPr>
              <a:t>		li </a:t>
            </a:r>
            <a:r>
              <a:rPr lang="en-US" altLang="ko-KR" sz="1200" dirty="0" err="1">
                <a:solidFill>
                  <a:schemeClr val="tx1"/>
                </a:solidFill>
              </a:rPr>
              <a:t>a.current</a:t>
            </a:r>
            <a:r>
              <a:rPr lang="en-US" altLang="ko-KR" sz="1200" dirty="0">
                <a:solidFill>
                  <a:schemeClr val="tx1"/>
                </a:solidFill>
              </a:rPr>
              <a:t> {	background-color: #FF6347;</a:t>
            </a:r>
          </a:p>
          <a:p>
            <a:r>
              <a:rPr lang="en-US" altLang="ko-KR" sz="1200" dirty="0">
                <a:solidFill>
                  <a:schemeClr val="tx1"/>
                </a:solidFill>
              </a:rPr>
              <a:t>			color: white;		}</a:t>
            </a:r>
          </a:p>
          <a:p>
            <a:r>
              <a:rPr lang="en-US" altLang="ko-KR" sz="1200" dirty="0">
                <a:solidFill>
                  <a:schemeClr val="tx1"/>
                </a:solidFill>
              </a:rPr>
              <a:t>		li a:hover:not(.current) {</a:t>
            </a:r>
          </a:p>
          <a:p>
            <a:r>
              <a:rPr lang="en-US" altLang="ko-KR" sz="1200" dirty="0">
                <a:solidFill>
                  <a:schemeClr val="tx1"/>
                </a:solidFill>
              </a:rPr>
              <a:t>			background-color: #CD853F;</a:t>
            </a:r>
          </a:p>
          <a:p>
            <a:r>
              <a:rPr lang="en-US" altLang="ko-KR" sz="1200" dirty="0">
                <a:solidFill>
                  <a:schemeClr val="tx1"/>
                </a:solidFill>
              </a:rPr>
              <a:t>			color: white;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757333" y="1185333"/>
            <a:ext cx="6129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 메뉴간 경계선 표현 </a:t>
            </a:r>
            <a:r>
              <a:rPr lang="en-US" altLang="ko-KR" sz="1200" dirty="0">
                <a:solidFill>
                  <a:schemeClr val="tx1"/>
                </a:solidFill>
              </a:rPr>
              <a:t>&lt;/h1&gt;</a:t>
            </a:r>
          </a:p>
          <a:p>
            <a:r>
              <a:rPr lang="en-US" altLang="ko-KR" sz="1200" dirty="0">
                <a:solidFill>
                  <a:schemeClr val="tx1"/>
                </a:solidFill>
              </a:rPr>
              <a:t>     &lt;ul&gt;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="http://www.racosys.com/"&gt;Home&lt;/a&gt;&lt;/li&gt;</a:t>
            </a:r>
          </a:p>
          <a:p>
            <a:r>
              <a:rPr lang="en-US" altLang="ko-KR" sz="1200" dirty="0">
                <a:solidFill>
                  <a:schemeClr val="tx1"/>
                </a:solidFill>
              </a:rPr>
              <a:t>          &lt;li&gt;&lt;a class="current" </a:t>
            </a:r>
            <a:r>
              <a:rPr lang="en-US" altLang="ko-KR" sz="1200" dirty="0" err="1">
                <a:solidFill>
                  <a:schemeClr val="tx1"/>
                </a:solidFill>
              </a:rPr>
              <a:t>href</a:t>
            </a:r>
            <a:r>
              <a:rPr lang="en-US" altLang="ko-KR" sz="1200" dirty="0">
                <a:solidFill>
                  <a:schemeClr val="tx1"/>
                </a:solidFill>
              </a:rPr>
              <a:t>="http://www.naver.com/"&gt;NAVER&lt;/a&gt;&lt;/li&gt;</a:t>
            </a:r>
          </a:p>
          <a:p>
            <a:r>
              <a:rPr lang="en-US" altLang="ko-KR" sz="1200" dirty="0">
                <a:solidFill>
                  <a:schemeClr val="tx1"/>
                </a:solidFill>
              </a:rPr>
              <a:t>          &lt;ul style=“</a:t>
            </a:r>
            <a:r>
              <a:rPr lang="en-US" altLang="ko-KR" sz="1200" dirty="0" err="1">
                <a:solidFill>
                  <a:schemeClr val="tx1"/>
                </a:solidFill>
              </a:rPr>
              <a:t>float:right</a:t>
            </a:r>
            <a:r>
              <a:rPr lang="en-US" altLang="ko-KR" sz="1200" dirty="0">
                <a:solidFill>
                  <a:schemeClr val="tx1"/>
                </a:solidFill>
              </a:rPr>
              <a:t>; </a:t>
            </a:r>
            <a:r>
              <a:rPr lang="en-US" altLang="ko-KR" sz="1200" dirty="0" err="1">
                <a:solidFill>
                  <a:schemeClr val="tx1"/>
                </a:solidFill>
              </a:rPr>
              <a:t>list-style-type:none</a:t>
            </a:r>
            <a:r>
              <a:rPr lang="en-US" altLang="ko-KR" sz="1200" dirty="0">
                <a:solidFill>
                  <a:schemeClr val="tx1"/>
                </a:solidFill>
              </a:rPr>
              <a:t>;”&gt;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a:t>
            </a:r>
            <a:r>
              <a:rPr lang="en-US" altLang="ko-KR" sz="1200" dirty="0">
                <a:solidFill>
                  <a:schemeClr val="tx1"/>
                </a:solidFill>
                <a:hlinkClick r:id="rId2"/>
              </a:rPr>
              <a:t>http://www.google.com/</a:t>
            </a:r>
            <a:r>
              <a:rPr lang="en-US" altLang="ko-KR" sz="1200" dirty="0">
                <a:solidFill>
                  <a:schemeClr val="tx1"/>
                </a:solidFill>
              </a:rPr>
              <a:t>&gt;Google&lt;/a&gt;&lt;/li&gt;</a:t>
            </a:r>
          </a:p>
          <a:p>
            <a:r>
              <a:rPr lang="en-US" altLang="ko-KR" sz="1200" dirty="0">
                <a:solidFill>
                  <a:schemeClr val="tx1"/>
                </a:solidFill>
              </a:rPr>
              <a:t>               &lt;li&gt;&lt;a </a:t>
            </a:r>
            <a:r>
              <a:rPr lang="en-US" altLang="ko-KR" sz="1200" dirty="0" err="1">
                <a:solidFill>
                  <a:schemeClr val="tx1"/>
                </a:solidFill>
              </a:rPr>
              <a:t>href</a:t>
            </a:r>
            <a:r>
              <a:rPr lang="en-US" altLang="ko-KR" sz="1200" dirty="0">
                <a:solidFill>
                  <a:schemeClr val="tx1"/>
                </a:solidFill>
              </a:rPr>
              <a:t> ="http://www.daum.net/"&gt;DAUM&lt;/a&gt;&lt;/li</a:t>
            </a:r>
          </a:p>
          <a:p>
            <a:r>
              <a:rPr lang="en-US" altLang="ko-KR" sz="1200" dirty="0">
                <a:solidFill>
                  <a:schemeClr val="tx1"/>
                </a:solidFill>
              </a:rPr>
              <a:t>          &lt;/ul&gt;</a:t>
            </a:r>
          </a:p>
          <a:p>
            <a:r>
              <a:rPr lang="en-US" altLang="ko-KR" sz="1200" dirty="0">
                <a:solidFill>
                  <a:schemeClr val="tx1"/>
                </a:solidFill>
              </a:rPr>
              <a:t>     &lt;/ul&gt;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&lt;ul&gt;</a:t>
            </a:r>
            <a:r>
              <a:rPr lang="ko-KR" altLang="en-US" sz="1200" dirty="0">
                <a:solidFill>
                  <a:schemeClr val="tx1"/>
                </a:solidFill>
              </a:rPr>
              <a:t>요소나 </a:t>
            </a:r>
            <a:r>
              <a:rPr lang="en-US" altLang="ko-KR" sz="1200" dirty="0">
                <a:solidFill>
                  <a:schemeClr val="tx1"/>
                </a:solidFill>
              </a:rPr>
              <a:t>&lt;</a:t>
            </a:r>
            <a:r>
              <a:rPr lang="en-US" altLang="ko-KR" sz="1200" dirty="0" err="1">
                <a:solidFill>
                  <a:schemeClr val="tx1"/>
                </a:solidFill>
              </a:rPr>
              <a:t>ol</a:t>
            </a:r>
            <a:r>
              <a:rPr lang="en-US" altLang="ko-KR" sz="1200" dirty="0">
                <a:solidFill>
                  <a:schemeClr val="tx1"/>
                </a:solidFill>
              </a:rPr>
              <a:t>&gt;</a:t>
            </a:r>
            <a:r>
              <a:rPr lang="ko-KR" altLang="en-US" sz="1200" dirty="0">
                <a:solidFill>
                  <a:schemeClr val="tx1"/>
                </a:solidFill>
              </a:rPr>
              <a:t>요소의 </a:t>
            </a:r>
            <a:r>
              <a:rPr lang="en-US" altLang="ko-KR" sz="1200" dirty="0">
                <a:solidFill>
                  <a:schemeClr val="tx1"/>
                </a:solidFill>
              </a:rPr>
              <a:t>float </a:t>
            </a:r>
            <a:r>
              <a:rPr lang="ko-KR" altLang="en-US" sz="1200" dirty="0">
                <a:solidFill>
                  <a:schemeClr val="tx1"/>
                </a:solidFill>
              </a:rPr>
              <a:t>속성값을 조절하면</a:t>
            </a:r>
            <a:r>
              <a:rPr lang="en-US" altLang="ko-KR" sz="1200" dirty="0">
                <a:solidFill>
                  <a:schemeClr val="tx1"/>
                </a:solidFill>
              </a:rPr>
              <a:t>, </a:t>
            </a:r>
            <a:r>
              <a:rPr lang="ko-KR" altLang="en-US" sz="1200" dirty="0">
                <a:solidFill>
                  <a:schemeClr val="tx1"/>
                </a:solidFill>
              </a:rPr>
              <a:t>왼쪽 메뉴 뿐만 아니라 오른쪽 메뉴도 같이 설정할 수 있습니다</a:t>
            </a:r>
            <a:r>
              <a:rPr lang="en-US" altLang="ko-KR" dirty="0"/>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224</a:t>
            </a:fld>
            <a:endParaRPr lang="ko-KR" altLang="en-US" dirty="0"/>
          </a:p>
        </p:txBody>
      </p:sp>
    </p:spTree>
    <p:extLst>
      <p:ext uri="{BB962C8B-B14F-4D97-AF65-F5344CB8AC3E}">
        <p14:creationId xmlns:p14="http://schemas.microsoft.com/office/powerpoint/2010/main" val="362575840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dropdown - </a:t>
            </a:r>
            <a:r>
              <a:rPr lang="ko-KR" altLang="en-US" sz="3200" dirty="0"/>
              <a:t>효과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Dropdowns&lt;/title&gt;</a:t>
            </a:r>
          </a:p>
          <a:p>
            <a:r>
              <a:rPr lang="en-US" altLang="ko-KR" sz="1200" dirty="0">
                <a:solidFill>
                  <a:schemeClr val="tx1"/>
                </a:solidFill>
              </a:rPr>
              <a:t>	&lt;style&gt;</a:t>
            </a:r>
          </a:p>
          <a:p>
            <a:r>
              <a:rPr lang="en-US" altLang="ko-KR" sz="1200" dirty="0">
                <a:solidFill>
                  <a:schemeClr val="tx1"/>
                </a:solidFill>
              </a:rPr>
              <a:t>		.dropdown {</a:t>
            </a:r>
          </a:p>
          <a:p>
            <a:r>
              <a:rPr lang="en-US" altLang="ko-KR" sz="1200" dirty="0">
                <a:solidFill>
                  <a:schemeClr val="tx1"/>
                </a:solidFill>
              </a:rPr>
              <a:t>			position: relative;</a:t>
            </a:r>
          </a:p>
          <a:p>
            <a:r>
              <a:rPr lang="en-US" altLang="ko-KR" sz="1200" dirty="0">
                <a:solidFill>
                  <a:schemeClr val="tx1"/>
                </a:solidFill>
              </a:rPr>
              <a:t>			display: inline-block;</a:t>
            </a:r>
          </a:p>
          <a:p>
            <a:r>
              <a:rPr lang="en-US" altLang="ko-KR" sz="1200" dirty="0">
                <a:solidFill>
                  <a:schemeClr val="tx1"/>
                </a:solidFill>
              </a:rPr>
              <a:t>		}</a:t>
            </a:r>
          </a:p>
          <a:p>
            <a:r>
              <a:rPr lang="en-US" altLang="ko-KR" sz="1200" dirty="0">
                <a:solidFill>
                  <a:schemeClr val="tx1"/>
                </a:solidFill>
              </a:rPr>
              <a:t>		.dropdown-content {</a:t>
            </a:r>
          </a:p>
          <a:p>
            <a:r>
              <a:rPr lang="en-US" altLang="ko-KR" sz="1200" dirty="0">
                <a:solidFill>
                  <a:schemeClr val="tx1"/>
                </a:solidFill>
              </a:rPr>
              <a:t>			display: none;</a:t>
            </a:r>
          </a:p>
          <a:p>
            <a:r>
              <a:rPr lang="en-US" altLang="ko-KR" sz="1200" dirty="0">
                <a:solidFill>
                  <a:schemeClr val="tx1"/>
                </a:solidFill>
              </a:rPr>
              <a:t>			position: absolute;</a:t>
            </a:r>
          </a:p>
          <a:p>
            <a:r>
              <a:rPr lang="en-US" altLang="ko-KR" sz="1200" dirty="0">
                <a:solidFill>
                  <a:schemeClr val="tx1"/>
                </a:solidFill>
              </a:rPr>
              <a:t>			background-color: #F9F9F9;</a:t>
            </a:r>
          </a:p>
          <a:p>
            <a:r>
              <a:rPr lang="en-US" altLang="ko-KR" sz="1200" dirty="0">
                <a:solidFill>
                  <a:schemeClr val="tx1"/>
                </a:solidFill>
              </a:rPr>
              <a:t>			min-width: 160px;</a:t>
            </a:r>
          </a:p>
          <a:p>
            <a:r>
              <a:rPr lang="en-US" altLang="ko-KR" sz="1200" dirty="0">
                <a:solidFill>
                  <a:schemeClr val="tx1"/>
                </a:solidFill>
              </a:rPr>
              <a:t>			padding: 8px;</a:t>
            </a:r>
          </a:p>
          <a:p>
            <a:r>
              <a:rPr lang="en-US" altLang="ko-KR" sz="1200" dirty="0">
                <a:solidFill>
                  <a:schemeClr val="tx1"/>
                </a:solidFill>
              </a:rPr>
              <a:t>			box-shadow: 0px 8px 16px 0px </a:t>
            </a:r>
            <a:r>
              <a:rPr lang="en-US" altLang="ko-KR" sz="1200" dirty="0" err="1">
                <a:solidFill>
                  <a:schemeClr val="tx1"/>
                </a:solidFill>
              </a:rPr>
              <a:t>rgba</a:t>
            </a:r>
            <a:r>
              <a:rPr lang="en-US" altLang="ko-KR" sz="1200" dirty="0">
                <a:solidFill>
                  <a:schemeClr val="tx1"/>
                </a:solidFill>
              </a:rPr>
              <a:t>(0,0,0,0.2);</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dropdown:hover</a:t>
            </a:r>
            <a:r>
              <a:rPr lang="en-US" altLang="ko-KR" sz="1200" dirty="0">
                <a:solidFill>
                  <a:schemeClr val="tx1"/>
                </a:solidFill>
              </a:rPr>
              <a:t> .dropdown-content { display: block;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ko-KR" altLang="en-US" sz="1200" dirty="0" err="1">
                <a:solidFill>
                  <a:schemeClr val="tx1"/>
                </a:solidFill>
              </a:rPr>
              <a:t>드롭다운</a:t>
            </a:r>
            <a:r>
              <a:rPr lang="ko-KR" altLang="en-US" sz="1200" dirty="0">
                <a:solidFill>
                  <a:schemeClr val="tx1"/>
                </a:solidFill>
              </a:rPr>
              <a:t> 효과</a:t>
            </a:r>
            <a:r>
              <a:rPr lang="en-US" altLang="ko-KR" sz="1200" dirty="0">
                <a:solidFill>
                  <a:schemeClr val="tx1"/>
                </a:solidFill>
              </a:rPr>
              <a:t>&lt;/h1&gt;</a:t>
            </a:r>
          </a:p>
          <a:p>
            <a:r>
              <a:rPr lang="en-US" altLang="ko-KR" sz="1200" dirty="0">
                <a:solidFill>
                  <a:schemeClr val="tx1"/>
                </a:solidFill>
              </a:rPr>
              <a:t>	&lt;div class="dropdown"&gt;</a:t>
            </a:r>
          </a:p>
          <a:p>
            <a:r>
              <a:rPr lang="en-US" altLang="ko-KR" sz="1200" dirty="0">
                <a:solidFill>
                  <a:schemeClr val="tx1"/>
                </a:solidFill>
              </a:rPr>
              <a:t>		&lt;span&gt;</a:t>
            </a:r>
            <a:r>
              <a:rPr lang="ko-KR" altLang="en-US" sz="1200" dirty="0">
                <a:solidFill>
                  <a:schemeClr val="tx1"/>
                </a:solidFill>
              </a:rPr>
              <a:t>여기에 마우스를 올려보세요</a:t>
            </a:r>
            <a:r>
              <a:rPr lang="en-US" altLang="ko-KR" sz="1200" dirty="0">
                <a:solidFill>
                  <a:schemeClr val="tx1"/>
                </a:solidFill>
              </a:rPr>
              <a:t>!&lt;/span&gt;</a:t>
            </a:r>
          </a:p>
          <a:p>
            <a:r>
              <a:rPr lang="en-US" altLang="ko-KR" sz="1200" dirty="0">
                <a:solidFill>
                  <a:schemeClr val="tx1"/>
                </a:solidFill>
              </a:rPr>
              <a:t>		&lt;div class="dropdown-content"&gt;</a:t>
            </a:r>
          </a:p>
          <a:p>
            <a:r>
              <a:rPr lang="en-US" altLang="ko-KR" sz="1200" dirty="0">
                <a:solidFill>
                  <a:schemeClr val="tx1"/>
                </a:solidFill>
              </a:rPr>
              <a:t>			&lt;p&gt;</a:t>
            </a:r>
            <a:r>
              <a:rPr lang="ko-KR" altLang="en-US" sz="1200" dirty="0">
                <a:solidFill>
                  <a:schemeClr val="tx1"/>
                </a:solidFill>
              </a:rPr>
              <a:t>마우스를 올려야 나타나는 </a:t>
            </a:r>
            <a:r>
              <a:rPr lang="en-US" altLang="ko-KR" sz="1200" dirty="0">
                <a:solidFill>
                  <a:schemeClr val="tx1"/>
                </a:solidFill>
              </a:rPr>
              <a:t>div </a:t>
            </a:r>
            <a:r>
              <a:rPr lang="ko-KR" altLang="en-US" sz="1200" dirty="0">
                <a:solidFill>
                  <a:schemeClr val="tx1"/>
                </a:solidFill>
              </a:rPr>
              <a:t>요소입니다</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드롭다운</a:t>
            </a:r>
            <a:r>
              <a:rPr lang="en-US" altLang="ko-KR" sz="1200" b="1" dirty="0">
                <a:solidFill>
                  <a:schemeClr val="tx1"/>
                </a:solidFill>
              </a:rPr>
              <a:t>(dropdown) </a:t>
            </a:r>
            <a:r>
              <a:rPr lang="ko-KR" altLang="en-US" sz="1200" b="1" dirty="0">
                <a:solidFill>
                  <a:schemeClr val="tx1"/>
                </a:solidFill>
              </a:rPr>
              <a:t>효과</a:t>
            </a:r>
          </a:p>
          <a:p>
            <a:r>
              <a:rPr lang="ko-KR" altLang="en-US" sz="1200" dirty="0">
                <a:solidFill>
                  <a:schemeClr val="tx1"/>
                </a:solidFill>
              </a:rPr>
              <a:t>해당 요소에 마우스를 올려서 다른 요소나 텍스트가 나타나게 하는 효과를 </a:t>
            </a:r>
            <a:r>
              <a:rPr lang="ko-KR" altLang="en-US" sz="1200" dirty="0" err="1">
                <a:solidFill>
                  <a:schemeClr val="tx1"/>
                </a:solidFill>
              </a:rPr>
              <a:t>드롭다운</a:t>
            </a:r>
            <a:r>
              <a:rPr lang="en-US" altLang="ko-KR" sz="1200" dirty="0">
                <a:solidFill>
                  <a:schemeClr val="tx1"/>
                </a:solidFill>
              </a:rPr>
              <a:t>(dropdown) </a:t>
            </a:r>
            <a:r>
              <a:rPr lang="ko-KR" altLang="en-US" sz="1200" dirty="0">
                <a:solidFill>
                  <a:schemeClr val="tx1"/>
                </a:solidFill>
              </a:rPr>
              <a:t>효과라고 합니다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를 이용하면 이러한 </a:t>
            </a:r>
            <a:r>
              <a:rPr lang="ko-KR" altLang="en-US" sz="1200" dirty="0" err="1">
                <a:solidFill>
                  <a:schemeClr val="tx1"/>
                </a:solidFill>
              </a:rPr>
              <a:t>드롭다운</a:t>
            </a:r>
            <a:r>
              <a:rPr lang="ko-KR" altLang="en-US" sz="1200" dirty="0">
                <a:solidFill>
                  <a:schemeClr val="tx1"/>
                </a:solidFill>
              </a:rPr>
              <a:t> 효과를 간단히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display </a:t>
            </a:r>
            <a:r>
              <a:rPr lang="ko-KR" altLang="en-US" sz="1200" dirty="0">
                <a:solidFill>
                  <a:schemeClr val="tx1"/>
                </a:solidFill>
              </a:rPr>
              <a:t>속성을 이용하여 </a:t>
            </a:r>
            <a:r>
              <a:rPr lang="ko-KR" altLang="en-US" sz="1200" dirty="0" err="1">
                <a:solidFill>
                  <a:schemeClr val="tx1"/>
                </a:solidFill>
              </a:rPr>
              <a:t>드롭다운</a:t>
            </a:r>
            <a:r>
              <a:rPr lang="ko-KR" altLang="en-US" sz="1200" dirty="0">
                <a:solidFill>
                  <a:schemeClr val="tx1"/>
                </a:solidFill>
              </a:rPr>
              <a:t> 효과를 구현하는 예제입니다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 사용자가 마우스를 올리면 나타날 </a:t>
            </a:r>
            <a:r>
              <a:rPr lang="en-US" altLang="ko-KR" sz="1200" dirty="0">
                <a:solidFill>
                  <a:schemeClr val="tx1"/>
                </a:solidFill>
              </a:rPr>
              <a:t>&lt;div&gt;</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none</a:t>
            </a:r>
            <a:r>
              <a:rPr lang="ko-KR" altLang="en-US" sz="1200" dirty="0">
                <a:solidFill>
                  <a:schemeClr val="tx1"/>
                </a:solidFill>
              </a:rPr>
              <a:t>으로 설정합니다</a:t>
            </a:r>
            <a:r>
              <a:rPr lang="en-US" altLang="ko-KR" sz="1200" dirty="0">
                <a:solidFill>
                  <a:schemeClr val="tx1"/>
                </a:solidFill>
              </a:rPr>
              <a:t>.</a:t>
            </a:r>
          </a:p>
          <a:p>
            <a:r>
              <a:rPr lang="ko-KR" altLang="en-US" sz="1200" dirty="0">
                <a:solidFill>
                  <a:schemeClr val="tx1"/>
                </a:solidFill>
              </a:rPr>
              <a:t>이렇게 설정하면 처음에는 눈에 보이지 않게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특정 요소에 마우스를 올리면 해당 </a:t>
            </a:r>
            <a:r>
              <a:rPr lang="en-US" altLang="ko-KR" sz="1200" dirty="0">
                <a:solidFill>
                  <a:schemeClr val="tx1"/>
                </a:solidFill>
              </a:rPr>
              <a:t>&lt;div&gt;</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으로 변경됩니다</a:t>
            </a:r>
            <a:r>
              <a:rPr lang="en-US" altLang="ko-KR" sz="1200" dirty="0">
                <a:solidFill>
                  <a:schemeClr val="tx1"/>
                </a:solidFill>
              </a:rPr>
              <a:t>.</a:t>
            </a:r>
          </a:p>
          <a:p>
            <a:r>
              <a:rPr lang="ko-KR" altLang="en-US" sz="1200" dirty="0">
                <a:solidFill>
                  <a:schemeClr val="tx1"/>
                </a:solidFill>
              </a:rPr>
              <a:t>따라서 이때에는 이 </a:t>
            </a:r>
            <a:r>
              <a:rPr lang="en-US" altLang="ko-KR" sz="1200" dirty="0">
                <a:solidFill>
                  <a:schemeClr val="tx1"/>
                </a:solidFill>
              </a:rPr>
              <a:t>&lt;div&gt;</a:t>
            </a:r>
            <a:r>
              <a:rPr lang="ko-KR" altLang="en-US" sz="1200" dirty="0">
                <a:solidFill>
                  <a:schemeClr val="tx1"/>
                </a:solidFill>
              </a:rPr>
              <a:t>요소가 눈에 보이게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225</a:t>
            </a:fld>
            <a:endParaRPr lang="ko-KR" altLang="en-US" dirty="0"/>
          </a:p>
        </p:txBody>
      </p:sp>
    </p:spTree>
    <p:extLst>
      <p:ext uri="{BB962C8B-B14F-4D97-AF65-F5344CB8AC3E}">
        <p14:creationId xmlns:p14="http://schemas.microsoft.com/office/powerpoint/2010/main" val="22588142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dropdown - </a:t>
            </a:r>
            <a:r>
              <a:rPr lang="ko-KR" altLang="en-US" sz="3200" dirty="0"/>
              <a:t>메뉴</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Dropdowns&lt;/title&gt;</a:t>
            </a:r>
          </a:p>
          <a:p>
            <a:r>
              <a:rPr lang="en-US" altLang="ko-KR" sz="1200" dirty="0">
                <a:solidFill>
                  <a:schemeClr val="tx1"/>
                </a:solidFill>
              </a:rPr>
              <a:t>     &lt;style&gt;</a:t>
            </a:r>
          </a:p>
          <a:p>
            <a:r>
              <a:rPr lang="en-US" altLang="ko-KR" sz="1200" dirty="0">
                <a:solidFill>
                  <a:schemeClr val="tx1"/>
                </a:solidFill>
              </a:rPr>
              <a:t>	.dropdown-button {	background-color: #FFDAB9;</a:t>
            </a:r>
          </a:p>
          <a:p>
            <a:r>
              <a:rPr lang="en-US" altLang="ko-KR" sz="1200" dirty="0">
                <a:solidFill>
                  <a:schemeClr val="tx1"/>
                </a:solidFill>
              </a:rPr>
              <a:t>			padding: 8px;</a:t>
            </a:r>
          </a:p>
          <a:p>
            <a:r>
              <a:rPr lang="en-US" altLang="ko-KR" sz="1200" dirty="0">
                <a:solidFill>
                  <a:schemeClr val="tx1"/>
                </a:solidFill>
              </a:rPr>
              <a:t>			font-size: 15px;</a:t>
            </a:r>
          </a:p>
          <a:p>
            <a:r>
              <a:rPr lang="en-US" altLang="ko-KR" sz="1200" dirty="0">
                <a:solidFill>
                  <a:schemeClr val="tx1"/>
                </a:solidFill>
              </a:rPr>
              <a:t>			border: none;	}</a:t>
            </a:r>
          </a:p>
          <a:p>
            <a:r>
              <a:rPr lang="en-US" altLang="ko-KR" sz="1200" dirty="0">
                <a:solidFill>
                  <a:schemeClr val="tx1"/>
                </a:solidFill>
              </a:rPr>
              <a:t>	.dropdown {	position: relative;</a:t>
            </a:r>
          </a:p>
          <a:p>
            <a:r>
              <a:rPr lang="en-US" altLang="ko-KR" sz="1200" dirty="0">
                <a:solidFill>
                  <a:schemeClr val="tx1"/>
                </a:solidFill>
              </a:rPr>
              <a:t>		display: inline-block;		}</a:t>
            </a:r>
          </a:p>
          <a:p>
            <a:r>
              <a:rPr lang="en-US" altLang="ko-KR" sz="1200" dirty="0">
                <a:solidFill>
                  <a:schemeClr val="tx1"/>
                </a:solidFill>
              </a:rPr>
              <a:t>	.dropdown-content {	display: none;</a:t>
            </a:r>
          </a:p>
          <a:p>
            <a:r>
              <a:rPr lang="en-US" altLang="ko-KR" sz="1200" dirty="0">
                <a:solidFill>
                  <a:schemeClr val="tx1"/>
                </a:solidFill>
              </a:rPr>
              <a:t>			position: absolute;</a:t>
            </a:r>
          </a:p>
          <a:p>
            <a:r>
              <a:rPr lang="en-US" altLang="ko-KR" sz="1200" dirty="0">
                <a:solidFill>
                  <a:schemeClr val="tx1"/>
                </a:solidFill>
              </a:rPr>
              <a:t>			background-color: #FFDAB9;</a:t>
            </a:r>
          </a:p>
          <a:p>
            <a:r>
              <a:rPr lang="en-US" altLang="ko-KR" sz="1200" dirty="0">
                <a:solidFill>
                  <a:schemeClr val="tx1"/>
                </a:solidFill>
              </a:rPr>
              <a:t>			min-width: 75px;</a:t>
            </a:r>
          </a:p>
          <a:p>
            <a:r>
              <a:rPr lang="en-US" altLang="ko-KR" sz="1200" dirty="0">
                <a:solidFill>
                  <a:schemeClr val="tx1"/>
                </a:solidFill>
              </a:rPr>
              <a:t>			padding: 5px;</a:t>
            </a:r>
          </a:p>
          <a:p>
            <a:r>
              <a:rPr lang="en-US" altLang="ko-KR" sz="1200" dirty="0">
                <a:solidFill>
                  <a:schemeClr val="tx1"/>
                </a:solidFill>
              </a:rPr>
              <a:t>			box-shadow: 0px 8px 16px 0px </a:t>
            </a:r>
            <a:r>
              <a:rPr lang="en-US" altLang="ko-KR" sz="1200" dirty="0" err="1">
                <a:solidFill>
                  <a:schemeClr val="tx1"/>
                </a:solidFill>
              </a:rPr>
              <a:t>rgba</a:t>
            </a:r>
            <a:r>
              <a:rPr lang="en-US" altLang="ko-KR" sz="1200" dirty="0">
                <a:solidFill>
                  <a:schemeClr val="tx1"/>
                </a:solidFill>
              </a:rPr>
              <a:t>(0,0,0,0.2);	}</a:t>
            </a:r>
          </a:p>
          <a:p>
            <a:r>
              <a:rPr lang="en-US" altLang="ko-KR" sz="1200" dirty="0">
                <a:solidFill>
                  <a:schemeClr val="tx1"/>
                </a:solidFill>
              </a:rPr>
              <a:t>	.dropdown-content a {	color: black;</a:t>
            </a:r>
          </a:p>
          <a:p>
            <a:r>
              <a:rPr lang="en-US" altLang="ko-KR" sz="1200" dirty="0">
                <a:solidFill>
                  <a:schemeClr val="tx1"/>
                </a:solidFill>
              </a:rPr>
              <a:t>			padding: 8px;</a:t>
            </a:r>
          </a:p>
          <a:p>
            <a:r>
              <a:rPr lang="en-US" altLang="ko-KR" sz="1200" dirty="0">
                <a:solidFill>
                  <a:schemeClr val="tx1"/>
                </a:solidFill>
              </a:rPr>
              <a:t>			text-decoration: none;</a:t>
            </a:r>
          </a:p>
          <a:p>
            <a:r>
              <a:rPr lang="en-US" altLang="ko-KR" sz="1200" dirty="0">
                <a:solidFill>
                  <a:schemeClr val="tx1"/>
                </a:solidFill>
              </a:rPr>
              <a:t>			display: block;		}</a:t>
            </a:r>
          </a:p>
          <a:p>
            <a:r>
              <a:rPr lang="en-US" altLang="ko-KR" sz="1200" dirty="0">
                <a:solidFill>
                  <a:schemeClr val="tx1"/>
                </a:solidFill>
              </a:rPr>
              <a:t>	.dropdown-content a:hover { background-color: #CD853F; }</a:t>
            </a:r>
          </a:p>
          <a:p>
            <a:r>
              <a:rPr lang="en-US" altLang="ko-KR" sz="1200" dirty="0">
                <a:solidFill>
                  <a:schemeClr val="tx1"/>
                </a:solidFill>
              </a:rPr>
              <a:t>	.</a:t>
            </a:r>
            <a:r>
              <a:rPr lang="en-US" altLang="ko-KR" sz="1200" dirty="0" err="1">
                <a:solidFill>
                  <a:schemeClr val="tx1"/>
                </a:solidFill>
              </a:rPr>
              <a:t>dropdown:hover</a:t>
            </a:r>
            <a:r>
              <a:rPr lang="en-US" altLang="ko-KR" sz="1200" dirty="0">
                <a:solidFill>
                  <a:schemeClr val="tx1"/>
                </a:solidFill>
              </a:rPr>
              <a:t> .dropdown-content { display: block; }</a:t>
            </a:r>
          </a:p>
          <a:p>
            <a:r>
              <a:rPr lang="en-US" altLang="ko-KR" sz="1200" dirty="0">
                <a:solidFill>
                  <a:schemeClr val="tx1"/>
                </a:solidFill>
              </a:rPr>
              <a:t>	.</a:t>
            </a:r>
            <a:r>
              <a:rPr lang="en-US" altLang="ko-KR" sz="1200" dirty="0" err="1">
                <a:solidFill>
                  <a:schemeClr val="tx1"/>
                </a:solidFill>
              </a:rPr>
              <a:t>dropdown:hover</a:t>
            </a:r>
            <a:r>
              <a:rPr lang="en-US" altLang="ko-KR" sz="1200" dirty="0">
                <a:solidFill>
                  <a:schemeClr val="tx1"/>
                </a:solidFill>
              </a:rPr>
              <a:t> .dropdown-button { background-color: #CD853F;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err="1">
                <a:solidFill>
                  <a:schemeClr val="tx1"/>
                </a:solidFill>
              </a:rPr>
              <a:t>드롭다운</a:t>
            </a:r>
            <a:r>
              <a:rPr lang="ko-KR" altLang="en-US" sz="1200" dirty="0">
                <a:solidFill>
                  <a:schemeClr val="tx1"/>
                </a:solidFill>
              </a:rPr>
              <a:t> 메뉴</a:t>
            </a:r>
            <a:r>
              <a:rPr lang="en-US" altLang="ko-KR" sz="1200" dirty="0">
                <a:solidFill>
                  <a:schemeClr val="tx1"/>
                </a:solidFill>
              </a:rPr>
              <a:t>&lt;/h1&gt;</a:t>
            </a:r>
          </a:p>
          <a:p>
            <a:r>
              <a:rPr lang="en-US" altLang="ko-KR" sz="1200" dirty="0">
                <a:solidFill>
                  <a:schemeClr val="tx1"/>
                </a:solidFill>
              </a:rPr>
              <a:t>	&lt;div class="dropdown"&gt;</a:t>
            </a:r>
          </a:p>
          <a:p>
            <a:r>
              <a:rPr lang="en-US" altLang="ko-KR" sz="1200" dirty="0">
                <a:solidFill>
                  <a:schemeClr val="tx1"/>
                </a:solidFill>
              </a:rPr>
              <a:t>		&lt;button class="dropdown-button"&gt;Dropdown&lt;/button&gt;</a:t>
            </a:r>
          </a:p>
          <a:p>
            <a:r>
              <a:rPr lang="en-US" altLang="ko-KR" sz="1200" dirty="0">
                <a:solidFill>
                  <a:schemeClr val="tx1"/>
                </a:solidFill>
              </a:rPr>
              <a:t>		&lt;div class="dropdown-content"&gt;</a:t>
            </a: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="#"&gt;HTML&lt;/a&gt;</a:t>
            </a: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="#"&gt;CSS&lt;/a&gt;</a:t>
            </a: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="#"&gt;JAVA&lt;/a&gt;</a:t>
            </a: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="#"&gt;C++&lt;/a&gt;</a:t>
            </a:r>
          </a:p>
          <a:p>
            <a:r>
              <a:rPr lang="en-US" altLang="ko-KR" sz="1200" dirty="0">
                <a:solidFill>
                  <a:schemeClr val="tx1"/>
                </a:solidFill>
              </a:rPr>
              <a:t>		&lt;/div&gt;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b="1" dirty="0">
              <a:solidFill>
                <a:schemeClr val="tx1"/>
              </a:solidFill>
            </a:endParaRPr>
          </a:p>
          <a:p>
            <a:r>
              <a:rPr lang="ko-KR" altLang="en-US" sz="1200" b="1" dirty="0" err="1">
                <a:solidFill>
                  <a:schemeClr val="tx1"/>
                </a:solidFill>
              </a:rPr>
              <a:t>드롭다운</a:t>
            </a:r>
            <a:r>
              <a:rPr lang="en-US" altLang="ko-KR" sz="1200" b="1" dirty="0">
                <a:solidFill>
                  <a:schemeClr val="tx1"/>
                </a:solidFill>
              </a:rPr>
              <a:t>(Dropdown) </a:t>
            </a:r>
            <a:r>
              <a:rPr lang="ko-KR" altLang="en-US" sz="1200" b="1" dirty="0">
                <a:solidFill>
                  <a:schemeClr val="tx1"/>
                </a:solidFill>
              </a:rPr>
              <a:t>메뉴</a:t>
            </a:r>
          </a:p>
          <a:p>
            <a:endParaRPr lang="en-US" altLang="ko-KR" sz="1200" dirty="0">
              <a:solidFill>
                <a:schemeClr val="tx1"/>
              </a:solidFill>
            </a:endParaRPr>
          </a:p>
          <a:p>
            <a:r>
              <a:rPr lang="ko-KR" altLang="en-US" sz="1200" dirty="0">
                <a:solidFill>
                  <a:schemeClr val="tx1"/>
                </a:solidFill>
              </a:rPr>
              <a:t>메뉴에 마우스를 올리면 하위 메뉴가 나타나게 하는 메뉴를 </a:t>
            </a:r>
            <a:r>
              <a:rPr lang="ko-KR" altLang="en-US" sz="1200" dirty="0" err="1">
                <a:solidFill>
                  <a:schemeClr val="tx1"/>
                </a:solidFill>
              </a:rPr>
              <a:t>드롭다운</a:t>
            </a:r>
            <a:r>
              <a:rPr lang="en-US" altLang="ko-KR" sz="1200" dirty="0">
                <a:solidFill>
                  <a:schemeClr val="tx1"/>
                </a:solidFill>
              </a:rPr>
              <a:t>(dropdown) </a:t>
            </a:r>
            <a:r>
              <a:rPr lang="ko-KR" altLang="en-US" sz="1200" dirty="0">
                <a:solidFill>
                  <a:schemeClr val="tx1"/>
                </a:solidFill>
              </a:rPr>
              <a:t>메뉴라고 합니다</a:t>
            </a:r>
            <a:r>
              <a:rPr lang="en-US" altLang="ko-KR" sz="1200" dirty="0">
                <a:solidFill>
                  <a:schemeClr val="tx1"/>
                </a:solidFill>
              </a:rPr>
              <a:t>.</a:t>
            </a:r>
          </a:p>
          <a:p>
            <a:endParaRPr lang="en-US" altLang="ko-KR" sz="1200" dirty="0">
              <a:solidFill>
                <a:schemeClr val="tx1"/>
              </a:solidFill>
            </a:endParaRPr>
          </a:p>
          <a:p>
            <a:r>
              <a:rPr lang="ko-KR" altLang="en-US" sz="1200" dirty="0" err="1">
                <a:solidFill>
                  <a:schemeClr val="tx1"/>
                </a:solidFill>
              </a:rPr>
              <a:t>드롭다운</a:t>
            </a:r>
            <a:r>
              <a:rPr lang="ko-KR" altLang="en-US" sz="1200" dirty="0">
                <a:solidFill>
                  <a:schemeClr val="tx1"/>
                </a:solidFill>
              </a:rPr>
              <a:t> 효과를 이용하면 이러한 </a:t>
            </a:r>
            <a:r>
              <a:rPr lang="ko-KR" altLang="en-US" sz="1200" dirty="0" err="1">
                <a:solidFill>
                  <a:schemeClr val="tx1"/>
                </a:solidFill>
              </a:rPr>
              <a:t>드롭다운</a:t>
            </a:r>
            <a:r>
              <a:rPr lang="ko-KR" altLang="en-US" sz="1200" dirty="0">
                <a:solidFill>
                  <a:schemeClr val="tx1"/>
                </a:solidFill>
              </a:rPr>
              <a:t> 메뉴도 간단히 구현할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예제에서도 앞선 예제와 마찬가지로 해당 요소의 </a:t>
            </a:r>
            <a:r>
              <a:rPr lang="en-US" altLang="ko-KR" sz="1200" dirty="0">
                <a:solidFill>
                  <a:schemeClr val="tx1"/>
                </a:solidFill>
              </a:rPr>
              <a:t>display </a:t>
            </a:r>
            <a:r>
              <a:rPr lang="ko-KR" altLang="en-US" sz="1200" dirty="0">
                <a:solidFill>
                  <a:schemeClr val="tx1"/>
                </a:solidFill>
              </a:rPr>
              <a:t>속성을 이용하여 </a:t>
            </a:r>
            <a:r>
              <a:rPr lang="ko-KR" altLang="en-US" sz="1200" dirty="0" err="1">
                <a:solidFill>
                  <a:schemeClr val="tx1"/>
                </a:solidFill>
              </a:rPr>
              <a:t>드롭다운</a:t>
            </a:r>
            <a:r>
              <a:rPr lang="ko-KR" altLang="en-US" sz="1200" dirty="0">
                <a:solidFill>
                  <a:schemeClr val="tx1"/>
                </a:solidFill>
              </a:rPr>
              <a:t> 메뉴를 구현하고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226</a:t>
            </a:fld>
            <a:endParaRPr lang="ko-KR" altLang="en-US" dirty="0"/>
          </a:p>
        </p:txBody>
      </p:sp>
    </p:spTree>
    <p:extLst>
      <p:ext uri="{BB962C8B-B14F-4D97-AF65-F5344CB8AC3E}">
        <p14:creationId xmlns:p14="http://schemas.microsoft.com/office/powerpoint/2010/main" val="24294924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tooltip</a:t>
            </a:r>
            <a:r>
              <a:rPr lang="ko-KR" altLang="en-US" sz="3200" dirty="0"/>
              <a:t> </a:t>
            </a:r>
            <a:r>
              <a:rPr lang="en-US" altLang="ko-KR" sz="3200" dirty="0"/>
              <a:t>-</a:t>
            </a:r>
            <a:r>
              <a:rPr lang="ko-KR" altLang="en-US" sz="3200" dirty="0"/>
              <a:t> 효과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722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Tooltips&lt;/title&gt;</a:t>
            </a:r>
          </a:p>
          <a:p>
            <a:r>
              <a:rPr lang="en-US" altLang="ko-KR" sz="1200" dirty="0">
                <a:solidFill>
                  <a:schemeClr val="tx1"/>
                </a:solidFill>
              </a:rPr>
              <a:t>     &lt;style&gt;</a:t>
            </a:r>
          </a:p>
          <a:p>
            <a:r>
              <a:rPr lang="en-US" altLang="ko-KR" sz="1200" dirty="0">
                <a:solidFill>
                  <a:schemeClr val="tx1"/>
                </a:solidFill>
              </a:rPr>
              <a:t>	.tooltip {	position: relative;</a:t>
            </a:r>
          </a:p>
          <a:p>
            <a:r>
              <a:rPr lang="en-US" altLang="ko-KR" sz="1200" dirty="0">
                <a:solidFill>
                  <a:schemeClr val="tx1"/>
                </a:solidFill>
              </a:rPr>
              <a:t>		display: inline-block;		}</a:t>
            </a:r>
          </a:p>
          <a:p>
            <a:r>
              <a:rPr lang="en-US" altLang="ko-KR" sz="1200" dirty="0">
                <a:solidFill>
                  <a:schemeClr val="tx1"/>
                </a:solidFill>
              </a:rPr>
              <a:t>	.tooltip .tooltip-content {	visibility: hidden;</a:t>
            </a:r>
          </a:p>
          <a:p>
            <a:r>
              <a:rPr lang="en-US" altLang="ko-KR" sz="1200" dirty="0">
                <a:solidFill>
                  <a:schemeClr val="tx1"/>
                </a:solidFill>
              </a:rPr>
              <a:t>			width: 300px;</a:t>
            </a:r>
          </a:p>
          <a:p>
            <a:r>
              <a:rPr lang="en-US" altLang="ko-KR" sz="1200" dirty="0">
                <a:solidFill>
                  <a:schemeClr val="tx1"/>
                </a:solidFill>
              </a:rPr>
              <a:t>			background-color: orange;</a:t>
            </a:r>
          </a:p>
          <a:p>
            <a:r>
              <a:rPr lang="en-US" altLang="ko-KR" sz="1200" dirty="0">
                <a:solidFill>
                  <a:schemeClr val="tx1"/>
                </a:solidFill>
              </a:rPr>
              <a:t>			padding: 0;</a:t>
            </a:r>
          </a:p>
          <a:p>
            <a:r>
              <a:rPr lang="en-US" altLang="ko-KR" sz="1200" dirty="0">
                <a:solidFill>
                  <a:schemeClr val="tx1"/>
                </a:solidFill>
              </a:rPr>
              <a:t>			margin-top: 10px;</a:t>
            </a:r>
          </a:p>
          <a:p>
            <a:r>
              <a:rPr lang="en-US" altLang="ko-KR" sz="1200" dirty="0">
                <a:solidFill>
                  <a:schemeClr val="tx1"/>
                </a:solidFill>
              </a:rPr>
              <a:t>			color: white;</a:t>
            </a:r>
          </a:p>
          <a:p>
            <a:r>
              <a:rPr lang="en-US" altLang="ko-KR" sz="1200" dirty="0">
                <a:solidFill>
                  <a:schemeClr val="tx1"/>
                </a:solidFill>
              </a:rPr>
              <a:t>			text-align: center;</a:t>
            </a:r>
          </a:p>
          <a:p>
            <a:r>
              <a:rPr lang="en-US" altLang="ko-KR" sz="1200" dirty="0">
                <a:solidFill>
                  <a:schemeClr val="tx1"/>
                </a:solidFill>
              </a:rPr>
              <a:t>			position: absolute;</a:t>
            </a:r>
          </a:p>
          <a:p>
            <a:r>
              <a:rPr lang="en-US" altLang="ko-KR" sz="1200" dirty="0">
                <a:solidFill>
                  <a:schemeClr val="tx1"/>
                </a:solidFill>
              </a:rPr>
              <a:t>			z-index: 1;		}</a:t>
            </a:r>
          </a:p>
          <a:p>
            <a:r>
              <a:rPr lang="en-US" altLang="ko-KR" sz="1200" dirty="0">
                <a:solidFill>
                  <a:schemeClr val="tx1"/>
                </a:solidFill>
              </a:rPr>
              <a:t>	.</a:t>
            </a:r>
            <a:r>
              <a:rPr lang="en-US" altLang="ko-KR" sz="1200" dirty="0" err="1">
                <a:solidFill>
                  <a:schemeClr val="tx1"/>
                </a:solidFill>
              </a:rPr>
              <a:t>tooltip:hover</a:t>
            </a:r>
            <a:r>
              <a:rPr lang="en-US" altLang="ko-KR" sz="1200" dirty="0">
                <a:solidFill>
                  <a:schemeClr val="tx1"/>
                </a:solidFill>
              </a:rPr>
              <a:t> .tooltip-content { visibility: visible;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a:t>
            </a:r>
            <a:r>
              <a:rPr lang="ko-KR" altLang="en-US" sz="1200" dirty="0" err="1">
                <a:solidFill>
                  <a:schemeClr val="tx1"/>
                </a:solidFill>
              </a:rPr>
              <a:t>툴팁</a:t>
            </a:r>
            <a:r>
              <a:rPr lang="ko-KR" altLang="en-US" sz="1200" dirty="0">
                <a:solidFill>
                  <a:schemeClr val="tx1"/>
                </a:solidFill>
              </a:rPr>
              <a:t> 효과</a:t>
            </a:r>
            <a:r>
              <a:rPr lang="en-US" altLang="ko-KR" sz="1200" dirty="0">
                <a:solidFill>
                  <a:schemeClr val="tx1"/>
                </a:solidFill>
              </a:rPr>
              <a:t>&lt;/h1&gt;</a:t>
            </a:r>
          </a:p>
          <a:p>
            <a:r>
              <a:rPr lang="en-US" altLang="ko-KR" sz="1200" dirty="0">
                <a:solidFill>
                  <a:schemeClr val="tx1"/>
                </a:solidFill>
              </a:rPr>
              <a:t>	&lt;div class="tooltip"&gt;</a:t>
            </a:r>
          </a:p>
          <a:p>
            <a:r>
              <a:rPr lang="en-US" altLang="ko-KR" sz="1200" dirty="0">
                <a:solidFill>
                  <a:schemeClr val="tx1"/>
                </a:solidFill>
              </a:rPr>
              <a:t>		&lt;span&gt;</a:t>
            </a:r>
            <a:r>
              <a:rPr lang="ko-KR" altLang="en-US" sz="1200" dirty="0">
                <a:solidFill>
                  <a:schemeClr val="tx1"/>
                </a:solidFill>
              </a:rPr>
              <a:t>여기에 마우스를 올려보세요</a:t>
            </a:r>
            <a:r>
              <a:rPr lang="en-US" altLang="ko-KR" sz="1200" dirty="0">
                <a:solidFill>
                  <a:schemeClr val="tx1"/>
                </a:solidFill>
              </a:rPr>
              <a:t>!&lt;/span&gt;</a:t>
            </a:r>
          </a:p>
          <a:p>
            <a:r>
              <a:rPr lang="en-US" altLang="ko-KR" sz="1200" dirty="0">
                <a:solidFill>
                  <a:schemeClr val="tx1"/>
                </a:solidFill>
              </a:rPr>
              <a:t>		&lt;div class="tooltip-content"&gt;</a:t>
            </a:r>
          </a:p>
          <a:p>
            <a:r>
              <a:rPr lang="en-US" altLang="ko-KR" sz="1200" dirty="0">
                <a:solidFill>
                  <a:schemeClr val="tx1"/>
                </a:solidFill>
              </a:rPr>
              <a:t>			&lt;p&gt;</a:t>
            </a:r>
            <a:r>
              <a:rPr lang="ko-KR" altLang="en-US" sz="1200" dirty="0">
                <a:solidFill>
                  <a:schemeClr val="tx1"/>
                </a:solidFill>
              </a:rPr>
              <a:t>마우스를 올려야 나타나는 </a:t>
            </a:r>
            <a:r>
              <a:rPr lang="ko-KR" altLang="en-US" sz="1200" dirty="0" err="1">
                <a:solidFill>
                  <a:schemeClr val="tx1"/>
                </a:solidFill>
              </a:rPr>
              <a:t>툴팁입니다</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8199" y="1185333"/>
            <a:ext cx="469900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툴팁</a:t>
            </a:r>
            <a:r>
              <a:rPr lang="en-US" altLang="ko-KR" sz="1200" b="1" dirty="0">
                <a:solidFill>
                  <a:schemeClr val="tx1"/>
                </a:solidFill>
              </a:rPr>
              <a:t>(tooltip) </a:t>
            </a:r>
            <a:r>
              <a:rPr lang="ko-KR" altLang="en-US" sz="1200" b="1" dirty="0">
                <a:solidFill>
                  <a:schemeClr val="tx1"/>
                </a:solidFill>
              </a:rPr>
              <a:t>효과</a:t>
            </a:r>
          </a:p>
          <a:p>
            <a:endParaRPr lang="en-US" altLang="ko-KR" sz="1200" dirty="0">
              <a:solidFill>
                <a:schemeClr val="tx1"/>
              </a:solidFill>
            </a:endParaRPr>
          </a:p>
          <a:p>
            <a:r>
              <a:rPr lang="ko-KR" altLang="en-US" sz="1200" dirty="0">
                <a:solidFill>
                  <a:schemeClr val="tx1"/>
                </a:solidFill>
              </a:rPr>
              <a:t>해당 요소에 마우스를 올리면 추가적인 정보가 나타나게 하는 효과를 </a:t>
            </a:r>
            <a:r>
              <a:rPr lang="ko-KR" altLang="en-US" sz="1200" dirty="0" err="1">
                <a:solidFill>
                  <a:schemeClr val="tx1"/>
                </a:solidFill>
              </a:rPr>
              <a:t>툴팁</a:t>
            </a:r>
            <a:r>
              <a:rPr lang="en-US" altLang="ko-KR" sz="1200" dirty="0">
                <a:solidFill>
                  <a:schemeClr val="tx1"/>
                </a:solidFill>
              </a:rPr>
              <a:t>(tooltip) </a:t>
            </a:r>
            <a:r>
              <a:rPr lang="ko-KR" altLang="en-US" sz="1200" dirty="0">
                <a:solidFill>
                  <a:schemeClr val="tx1"/>
                </a:solidFill>
              </a:rPr>
              <a:t>효과라고 합니다</a:t>
            </a:r>
            <a:r>
              <a:rPr lang="en-US" altLang="ko-KR" sz="1200" dirty="0">
                <a:solidFill>
                  <a:schemeClr val="tx1"/>
                </a:solidFill>
              </a:rPr>
              <a:t>. CSS</a:t>
            </a:r>
            <a:r>
              <a:rPr lang="ko-KR" altLang="en-US" sz="1200" dirty="0">
                <a:solidFill>
                  <a:schemeClr val="tx1"/>
                </a:solidFill>
              </a:rPr>
              <a:t>를 이용하면 이러한 </a:t>
            </a:r>
            <a:r>
              <a:rPr lang="ko-KR" altLang="en-US" sz="1200" dirty="0" err="1">
                <a:solidFill>
                  <a:schemeClr val="tx1"/>
                </a:solidFill>
              </a:rPr>
              <a:t>툴팁</a:t>
            </a:r>
            <a:r>
              <a:rPr lang="ko-KR" altLang="en-US" sz="1200" dirty="0">
                <a:solidFill>
                  <a:schemeClr val="tx1"/>
                </a:solidFill>
              </a:rPr>
              <a:t> 효과를 간단히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err="1">
                <a:solidFill>
                  <a:schemeClr val="tx1"/>
                </a:solidFill>
              </a:rPr>
              <a:t>visiblility</a:t>
            </a:r>
            <a:r>
              <a:rPr lang="en-US" altLang="ko-KR" sz="1200" dirty="0">
                <a:solidFill>
                  <a:schemeClr val="tx1"/>
                </a:solidFill>
              </a:rPr>
              <a:t> </a:t>
            </a:r>
            <a:r>
              <a:rPr lang="ko-KR" altLang="en-US" sz="1200" dirty="0">
                <a:solidFill>
                  <a:schemeClr val="tx1"/>
                </a:solidFill>
              </a:rPr>
              <a:t>속성을 이용하여 </a:t>
            </a:r>
            <a:r>
              <a:rPr lang="ko-KR" altLang="en-US" sz="1200" dirty="0" err="1">
                <a:solidFill>
                  <a:schemeClr val="tx1"/>
                </a:solidFill>
              </a:rPr>
              <a:t>툴팁</a:t>
            </a:r>
            <a:r>
              <a:rPr lang="ko-KR" altLang="en-US" sz="1200" dirty="0">
                <a:solidFill>
                  <a:schemeClr val="tx1"/>
                </a:solidFill>
              </a:rPr>
              <a:t> 효과를 구현하는 예제</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227</a:t>
            </a:fld>
            <a:endParaRPr lang="ko-KR" altLang="en-US" dirty="0"/>
          </a:p>
        </p:txBody>
      </p:sp>
    </p:spTree>
    <p:extLst>
      <p:ext uri="{BB962C8B-B14F-4D97-AF65-F5344CB8AC3E}">
        <p14:creationId xmlns:p14="http://schemas.microsoft.com/office/powerpoint/2010/main" val="15666196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tooltip</a:t>
            </a:r>
            <a:r>
              <a:rPr lang="ko-KR" altLang="en-US" sz="3200" dirty="0"/>
              <a:t> </a:t>
            </a:r>
            <a:r>
              <a:rPr lang="en-US" altLang="ko-KR" sz="3200" dirty="0"/>
              <a:t>-</a:t>
            </a:r>
            <a:r>
              <a:rPr lang="ko-KR" altLang="en-US" sz="3200" dirty="0"/>
              <a:t> 위치</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69966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Tooltips&lt;/title&gt;</a:t>
            </a:r>
          </a:p>
          <a:p>
            <a:r>
              <a:rPr lang="en-US" altLang="ko-KR" sz="1200">
                <a:solidFill>
                  <a:schemeClr val="tx1"/>
                </a:solidFill>
              </a:rPr>
              <a:t>	&lt;style&gt;</a:t>
            </a:r>
          </a:p>
          <a:p>
            <a:r>
              <a:rPr lang="en-US" altLang="ko-KR" sz="1200">
                <a:solidFill>
                  <a:schemeClr val="tx1"/>
                </a:solidFill>
              </a:rPr>
              <a:t>		body { text-align: center; }</a:t>
            </a:r>
          </a:p>
          <a:p>
            <a:r>
              <a:rPr lang="en-US" altLang="ko-KR" sz="1200">
                <a:solidFill>
                  <a:schemeClr val="tx1"/>
                </a:solidFill>
              </a:rPr>
              <a:t>		.tooltip {</a:t>
            </a:r>
          </a:p>
          <a:p>
            <a:r>
              <a:rPr lang="en-US" altLang="ko-KR" sz="1200">
                <a:solidFill>
                  <a:schemeClr val="tx1"/>
                </a:solidFill>
              </a:rPr>
              <a:t>			position: relative;</a:t>
            </a:r>
          </a:p>
          <a:p>
            <a:r>
              <a:rPr lang="en-US" altLang="ko-KR" sz="1200">
                <a:solidFill>
                  <a:schemeClr val="tx1"/>
                </a:solidFill>
              </a:rPr>
              <a:t>			display: inline-block;</a:t>
            </a:r>
          </a:p>
          <a:p>
            <a:r>
              <a:rPr lang="en-US" altLang="ko-KR" sz="1200">
                <a:solidFill>
                  <a:schemeClr val="tx1"/>
                </a:solidFill>
              </a:rPr>
              <a:t>			margin: auto;</a:t>
            </a:r>
          </a:p>
          <a:p>
            <a:r>
              <a:rPr lang="en-US" altLang="ko-KR" sz="1200">
                <a:solidFill>
                  <a:schemeClr val="tx1"/>
                </a:solidFill>
              </a:rPr>
              <a:t>		}</a:t>
            </a:r>
          </a:p>
          <a:p>
            <a:r>
              <a:rPr lang="en-US" altLang="ko-KR" sz="1200">
                <a:solidFill>
                  <a:schemeClr val="tx1"/>
                </a:solidFill>
              </a:rPr>
              <a:t>		.tooltip .tooltip-content {</a:t>
            </a:r>
          </a:p>
          <a:p>
            <a:r>
              <a:rPr lang="en-US" altLang="ko-KR" sz="1200">
                <a:solidFill>
                  <a:schemeClr val="tx1"/>
                </a:solidFill>
              </a:rPr>
              <a:t>			visibility: hidden;</a:t>
            </a:r>
          </a:p>
          <a:p>
            <a:r>
              <a:rPr lang="en-US" altLang="ko-KR" sz="1200">
                <a:solidFill>
                  <a:schemeClr val="tx1"/>
                </a:solidFill>
              </a:rPr>
              <a:t>			width: 220px;</a:t>
            </a:r>
          </a:p>
          <a:p>
            <a:r>
              <a:rPr lang="en-US" altLang="ko-KR" sz="1200">
                <a:solidFill>
                  <a:schemeClr val="tx1"/>
                </a:solidFill>
              </a:rPr>
              <a:t>			background-color: orange;</a:t>
            </a:r>
          </a:p>
          <a:p>
            <a:r>
              <a:rPr lang="en-US" altLang="ko-KR" sz="1200">
                <a:solidFill>
                  <a:schemeClr val="tx1"/>
                </a:solidFill>
              </a:rPr>
              <a:t>			padding: 0;</a:t>
            </a:r>
          </a:p>
          <a:p>
            <a:r>
              <a:rPr lang="en-US" altLang="ko-KR" sz="1200">
                <a:solidFill>
                  <a:schemeClr val="tx1"/>
                </a:solidFill>
              </a:rPr>
              <a:t>			color: white;</a:t>
            </a:r>
          </a:p>
          <a:p>
            <a:r>
              <a:rPr lang="en-US" altLang="ko-KR" sz="1200">
                <a:solidFill>
                  <a:schemeClr val="tx1"/>
                </a:solidFill>
              </a:rPr>
              <a:t>			text-align: center;</a:t>
            </a:r>
          </a:p>
          <a:p>
            <a:r>
              <a:rPr lang="en-US" altLang="ko-KR" sz="1200">
                <a:solidFill>
                  <a:schemeClr val="tx1"/>
                </a:solidFill>
              </a:rPr>
              <a:t>			position: absolute;</a:t>
            </a:r>
          </a:p>
          <a:p>
            <a:r>
              <a:rPr lang="en-US" altLang="ko-KR" sz="1200">
                <a:solidFill>
                  <a:schemeClr val="tx1"/>
                </a:solidFill>
              </a:rPr>
              <a:t>			z-index: 1;</a:t>
            </a:r>
          </a:p>
          <a:p>
            <a:r>
              <a:rPr lang="en-US" altLang="ko-KR" sz="1200">
                <a:solidFill>
                  <a:schemeClr val="tx1"/>
                </a:solidFill>
              </a:rPr>
              <a:t>			top: -15px;</a:t>
            </a:r>
          </a:p>
          <a:p>
            <a:r>
              <a:rPr lang="en-US" altLang="ko-KR" sz="1200">
                <a:solidFill>
                  <a:schemeClr val="tx1"/>
                </a:solidFill>
              </a:rPr>
              <a:t>			right: 105%;</a:t>
            </a:r>
          </a:p>
          <a:p>
            <a:r>
              <a:rPr lang="en-US" altLang="ko-KR" sz="1200">
                <a:solidFill>
                  <a:schemeClr val="tx1"/>
                </a:solidFill>
              </a:rPr>
              <a:t>		}</a:t>
            </a:r>
          </a:p>
          <a:p>
            <a:r>
              <a:rPr lang="en-US" altLang="ko-KR" sz="1200">
                <a:solidFill>
                  <a:schemeClr val="tx1"/>
                </a:solidFill>
              </a:rPr>
              <a:t>		.tooltip:hover .tooltip-content { visibility: visible; }</a:t>
            </a:r>
          </a:p>
          <a:p>
            <a:r>
              <a:rPr lang="en-US" altLang="ko-KR" sz="1200">
                <a:solidFill>
                  <a:schemeClr val="tx1"/>
                </a:solidFill>
              </a:rPr>
              <a:t>	&lt;/style&gt;</a:t>
            </a:r>
          </a:p>
          <a:p>
            <a:r>
              <a:rPr lang="en-US" altLang="ko-KR" sz="1200">
                <a:solidFill>
                  <a:schemeClr val="tx1"/>
                </a:solidFill>
              </a:rPr>
              <a:t>&lt;/head&gt;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53667" y="1185333"/>
            <a:ext cx="5733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err="1">
                <a:solidFill>
                  <a:schemeClr val="tx1"/>
                </a:solidFill>
              </a:rPr>
              <a:t>툴팁이</a:t>
            </a:r>
            <a:r>
              <a:rPr lang="ko-KR" altLang="en-US" sz="1200" dirty="0">
                <a:solidFill>
                  <a:schemeClr val="tx1"/>
                </a:solidFill>
              </a:rPr>
              <a:t> 나타나는 위치 설정</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class="tooltip"&gt;</a:t>
            </a:r>
          </a:p>
          <a:p>
            <a:r>
              <a:rPr lang="en-US" altLang="ko-KR" sz="1200" dirty="0">
                <a:solidFill>
                  <a:schemeClr val="tx1"/>
                </a:solidFill>
              </a:rPr>
              <a:t>		&lt;span&gt;</a:t>
            </a:r>
            <a:r>
              <a:rPr lang="ko-KR" altLang="en-US" sz="1200" dirty="0">
                <a:solidFill>
                  <a:schemeClr val="tx1"/>
                </a:solidFill>
              </a:rPr>
              <a:t>여기에 마우스를 올려보세요</a:t>
            </a:r>
            <a:r>
              <a:rPr lang="en-US" altLang="ko-KR" sz="1200" dirty="0">
                <a:solidFill>
                  <a:schemeClr val="tx1"/>
                </a:solidFill>
              </a:rPr>
              <a:t>!&lt;/span&gt;</a:t>
            </a:r>
          </a:p>
          <a:p>
            <a:r>
              <a:rPr lang="en-US" altLang="ko-KR" sz="1200" dirty="0">
                <a:solidFill>
                  <a:schemeClr val="tx1"/>
                </a:solidFill>
              </a:rPr>
              <a:t>		&lt;div class="tooltip-content"&gt;</a:t>
            </a:r>
          </a:p>
          <a:p>
            <a:r>
              <a:rPr lang="en-US" altLang="ko-KR" sz="1200" dirty="0">
                <a:solidFill>
                  <a:schemeClr val="tx1"/>
                </a:solidFill>
              </a:rPr>
              <a:t>			&lt;p&gt;</a:t>
            </a:r>
            <a:r>
              <a:rPr lang="ko-KR" altLang="en-US" sz="1200" dirty="0">
                <a:solidFill>
                  <a:schemeClr val="tx1"/>
                </a:solidFill>
              </a:rPr>
              <a:t>왼쪽에 나타나는 </a:t>
            </a:r>
            <a:r>
              <a:rPr lang="ko-KR" altLang="en-US" sz="1200" dirty="0" err="1">
                <a:solidFill>
                  <a:schemeClr val="tx1"/>
                </a:solidFill>
              </a:rPr>
              <a:t>툴팁입니다</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를 이용하면 </a:t>
            </a:r>
            <a:r>
              <a:rPr lang="ko-KR" altLang="en-US" sz="1200" dirty="0" err="1">
                <a:solidFill>
                  <a:schemeClr val="tx1"/>
                </a:solidFill>
              </a:rPr>
              <a:t>툴팁</a:t>
            </a:r>
            <a:r>
              <a:rPr lang="en-US" altLang="ko-KR" sz="1200" dirty="0">
                <a:solidFill>
                  <a:schemeClr val="tx1"/>
                </a:solidFill>
              </a:rPr>
              <a:t>(tooltip)</a:t>
            </a:r>
            <a:r>
              <a:rPr lang="ko-KR" altLang="en-US" sz="1200" dirty="0">
                <a:solidFill>
                  <a:schemeClr val="tx1"/>
                </a:solidFill>
              </a:rPr>
              <a:t>이 나타나는 위치도 간단히 설정할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의 상대적 위치를 나타내는 </a:t>
            </a:r>
            <a:r>
              <a:rPr lang="en-US" altLang="ko-KR" sz="1200" dirty="0">
                <a:solidFill>
                  <a:schemeClr val="tx1"/>
                </a:solidFill>
              </a:rPr>
              <a:t>top, right, bottom, left </a:t>
            </a:r>
            <a:r>
              <a:rPr lang="ko-KR" altLang="en-US" sz="1200" dirty="0">
                <a:solidFill>
                  <a:schemeClr val="tx1"/>
                </a:solidFill>
              </a:rPr>
              <a:t>속성을 이용하여 </a:t>
            </a:r>
            <a:r>
              <a:rPr lang="ko-KR" altLang="en-US" sz="1200" dirty="0" err="1">
                <a:solidFill>
                  <a:schemeClr val="tx1"/>
                </a:solidFill>
              </a:rPr>
              <a:t>툴팁의</a:t>
            </a:r>
            <a:r>
              <a:rPr lang="ko-KR" altLang="en-US" sz="1200" dirty="0">
                <a:solidFill>
                  <a:schemeClr val="tx1"/>
                </a:solidFill>
              </a:rPr>
              <a:t> 상대 위치를 설정할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228</a:t>
            </a:fld>
            <a:endParaRPr lang="ko-KR" altLang="en-US" dirty="0"/>
          </a:p>
        </p:txBody>
      </p:sp>
    </p:spTree>
    <p:extLst>
      <p:ext uri="{BB962C8B-B14F-4D97-AF65-F5344CB8AC3E}">
        <p14:creationId xmlns:p14="http://schemas.microsoft.com/office/powerpoint/2010/main" val="159982660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tooltip</a:t>
            </a:r>
            <a:r>
              <a:rPr lang="ko-KR" altLang="en-US" sz="3200" dirty="0"/>
              <a:t> </a:t>
            </a:r>
            <a:r>
              <a:rPr lang="en-US" altLang="ko-KR" sz="3200" dirty="0"/>
              <a:t>-</a:t>
            </a:r>
            <a:r>
              <a:rPr lang="ko-KR" altLang="en-US" sz="3200" dirty="0"/>
              <a:t> 위치</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569966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Tooltips&lt;/title&gt;</a:t>
            </a:r>
          </a:p>
          <a:p>
            <a:r>
              <a:rPr lang="en-US" altLang="ko-KR" sz="1200">
                <a:solidFill>
                  <a:schemeClr val="tx1"/>
                </a:solidFill>
              </a:rPr>
              <a:t>	&lt;style&gt;</a:t>
            </a:r>
          </a:p>
          <a:p>
            <a:r>
              <a:rPr lang="en-US" altLang="ko-KR" sz="1200">
                <a:solidFill>
                  <a:schemeClr val="tx1"/>
                </a:solidFill>
              </a:rPr>
              <a:t>		body { text-align: center; }</a:t>
            </a:r>
          </a:p>
          <a:p>
            <a:r>
              <a:rPr lang="en-US" altLang="ko-KR" sz="1200">
                <a:solidFill>
                  <a:schemeClr val="tx1"/>
                </a:solidFill>
              </a:rPr>
              <a:t>		.tooltip {</a:t>
            </a:r>
          </a:p>
          <a:p>
            <a:r>
              <a:rPr lang="en-US" altLang="ko-KR" sz="1200">
                <a:solidFill>
                  <a:schemeClr val="tx1"/>
                </a:solidFill>
              </a:rPr>
              <a:t>			position: relative;</a:t>
            </a:r>
          </a:p>
          <a:p>
            <a:r>
              <a:rPr lang="en-US" altLang="ko-KR" sz="1200">
                <a:solidFill>
                  <a:schemeClr val="tx1"/>
                </a:solidFill>
              </a:rPr>
              <a:t>			display: inline-block;</a:t>
            </a:r>
          </a:p>
          <a:p>
            <a:r>
              <a:rPr lang="en-US" altLang="ko-KR" sz="1200">
                <a:solidFill>
                  <a:schemeClr val="tx1"/>
                </a:solidFill>
              </a:rPr>
              <a:t>			margin: auto;</a:t>
            </a:r>
          </a:p>
          <a:p>
            <a:r>
              <a:rPr lang="en-US" altLang="ko-KR" sz="1200">
                <a:solidFill>
                  <a:schemeClr val="tx1"/>
                </a:solidFill>
              </a:rPr>
              <a:t>		}</a:t>
            </a:r>
          </a:p>
          <a:p>
            <a:r>
              <a:rPr lang="en-US" altLang="ko-KR" sz="1200">
                <a:solidFill>
                  <a:schemeClr val="tx1"/>
                </a:solidFill>
              </a:rPr>
              <a:t>		.tooltip .tooltip-content {</a:t>
            </a:r>
          </a:p>
          <a:p>
            <a:r>
              <a:rPr lang="en-US" altLang="ko-KR" sz="1200">
                <a:solidFill>
                  <a:schemeClr val="tx1"/>
                </a:solidFill>
              </a:rPr>
              <a:t>			visibility: hidden;</a:t>
            </a:r>
          </a:p>
          <a:p>
            <a:r>
              <a:rPr lang="en-US" altLang="ko-KR" sz="1200">
                <a:solidFill>
                  <a:schemeClr val="tx1"/>
                </a:solidFill>
              </a:rPr>
              <a:t>			width: 220px;</a:t>
            </a:r>
          </a:p>
          <a:p>
            <a:r>
              <a:rPr lang="en-US" altLang="ko-KR" sz="1200">
                <a:solidFill>
                  <a:schemeClr val="tx1"/>
                </a:solidFill>
              </a:rPr>
              <a:t>			background-color: orange;</a:t>
            </a:r>
          </a:p>
          <a:p>
            <a:r>
              <a:rPr lang="en-US" altLang="ko-KR" sz="1200">
                <a:solidFill>
                  <a:schemeClr val="tx1"/>
                </a:solidFill>
              </a:rPr>
              <a:t>			padding: 0;</a:t>
            </a:r>
          </a:p>
          <a:p>
            <a:r>
              <a:rPr lang="en-US" altLang="ko-KR" sz="1200">
                <a:solidFill>
                  <a:schemeClr val="tx1"/>
                </a:solidFill>
              </a:rPr>
              <a:t>			color: white;</a:t>
            </a:r>
          </a:p>
          <a:p>
            <a:r>
              <a:rPr lang="en-US" altLang="ko-KR" sz="1200">
                <a:solidFill>
                  <a:schemeClr val="tx1"/>
                </a:solidFill>
              </a:rPr>
              <a:t>			text-align: center;</a:t>
            </a:r>
          </a:p>
          <a:p>
            <a:r>
              <a:rPr lang="en-US" altLang="ko-KR" sz="1200">
                <a:solidFill>
                  <a:schemeClr val="tx1"/>
                </a:solidFill>
              </a:rPr>
              <a:t>			position: absolute;</a:t>
            </a:r>
          </a:p>
          <a:p>
            <a:r>
              <a:rPr lang="en-US" altLang="ko-KR" sz="1200">
                <a:solidFill>
                  <a:schemeClr val="tx1"/>
                </a:solidFill>
              </a:rPr>
              <a:t>			z-index: 1;</a:t>
            </a:r>
          </a:p>
          <a:p>
            <a:r>
              <a:rPr lang="en-US" altLang="ko-KR" sz="1200">
                <a:solidFill>
                  <a:schemeClr val="tx1"/>
                </a:solidFill>
              </a:rPr>
              <a:t>			bottom: 100%;</a:t>
            </a:r>
          </a:p>
          <a:p>
            <a:r>
              <a:rPr lang="en-US" altLang="ko-KR" sz="1200">
                <a:solidFill>
                  <a:schemeClr val="tx1"/>
                </a:solidFill>
              </a:rPr>
              <a:t>			left: 50%;</a:t>
            </a:r>
          </a:p>
          <a:p>
            <a:r>
              <a:rPr lang="en-US" altLang="ko-KR" sz="1200">
                <a:solidFill>
                  <a:schemeClr val="tx1"/>
                </a:solidFill>
              </a:rPr>
              <a:t>			margin-left: -110px;</a:t>
            </a:r>
          </a:p>
          <a:p>
            <a:r>
              <a:rPr lang="en-US" altLang="ko-KR" sz="1200">
                <a:solidFill>
                  <a:schemeClr val="tx1"/>
                </a:solidFill>
              </a:rPr>
              <a:t>		}</a:t>
            </a:r>
          </a:p>
          <a:p>
            <a:r>
              <a:rPr lang="en-US" altLang="ko-KR" sz="1200">
                <a:solidFill>
                  <a:schemeClr val="tx1"/>
                </a:solidFill>
              </a:rPr>
              <a:t>		.tooltip:hover .tooltip-content { visibility: visible; }</a:t>
            </a:r>
          </a:p>
          <a:p>
            <a:r>
              <a:rPr lang="en-US" altLang="ko-KR" sz="1200">
                <a:solidFill>
                  <a:schemeClr val="tx1"/>
                </a:solidFill>
              </a:rPr>
              <a:t>	&lt;/style&gt;</a:t>
            </a:r>
          </a:p>
          <a:p>
            <a:r>
              <a:rPr lang="en-US" altLang="ko-KR" sz="1200">
                <a:solidFill>
                  <a:schemeClr val="tx1"/>
                </a:solidFill>
              </a:rPr>
              <a:t>&lt;/head&gt;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53667" y="1185333"/>
            <a:ext cx="5733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err="1">
                <a:solidFill>
                  <a:schemeClr val="tx1"/>
                </a:solidFill>
              </a:rPr>
              <a:t>툴팁이</a:t>
            </a:r>
            <a:r>
              <a:rPr lang="ko-KR" altLang="en-US" sz="1200" dirty="0">
                <a:solidFill>
                  <a:schemeClr val="tx1"/>
                </a:solidFill>
              </a:rPr>
              <a:t> 나타나는 위치 설정</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class="tooltip"&gt;</a:t>
            </a:r>
          </a:p>
          <a:p>
            <a:r>
              <a:rPr lang="en-US" altLang="ko-KR" sz="1200" dirty="0">
                <a:solidFill>
                  <a:schemeClr val="tx1"/>
                </a:solidFill>
              </a:rPr>
              <a:t>		&lt;span&gt;</a:t>
            </a:r>
            <a:r>
              <a:rPr lang="ko-KR" altLang="en-US" sz="1200" dirty="0">
                <a:solidFill>
                  <a:schemeClr val="tx1"/>
                </a:solidFill>
              </a:rPr>
              <a:t>여기에 마우스를 올려보세요</a:t>
            </a:r>
            <a:r>
              <a:rPr lang="en-US" altLang="ko-KR" sz="1200" dirty="0">
                <a:solidFill>
                  <a:schemeClr val="tx1"/>
                </a:solidFill>
              </a:rPr>
              <a:t>!&lt;/span&gt;</a:t>
            </a:r>
          </a:p>
          <a:p>
            <a:r>
              <a:rPr lang="en-US" altLang="ko-KR" sz="1200" dirty="0">
                <a:solidFill>
                  <a:schemeClr val="tx1"/>
                </a:solidFill>
              </a:rPr>
              <a:t>		&lt;div class="tooltip-content"&gt;</a:t>
            </a:r>
          </a:p>
          <a:p>
            <a:r>
              <a:rPr lang="en-US" altLang="ko-KR" sz="1200" dirty="0">
                <a:solidFill>
                  <a:schemeClr val="tx1"/>
                </a:solidFill>
              </a:rPr>
              <a:t>			&lt;p&gt;</a:t>
            </a:r>
            <a:r>
              <a:rPr lang="ko-KR" altLang="en-US" sz="1200" dirty="0">
                <a:solidFill>
                  <a:schemeClr val="tx1"/>
                </a:solidFill>
              </a:rPr>
              <a:t>위쪽에 나타나는 </a:t>
            </a:r>
            <a:r>
              <a:rPr lang="ko-KR" altLang="en-US" sz="1200" dirty="0" err="1">
                <a:solidFill>
                  <a:schemeClr val="tx1"/>
                </a:solidFill>
              </a:rPr>
              <a:t>툴팁입니다</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를 이용하면 </a:t>
            </a:r>
            <a:r>
              <a:rPr lang="ko-KR" altLang="en-US" sz="1200" dirty="0" err="1">
                <a:solidFill>
                  <a:schemeClr val="tx1"/>
                </a:solidFill>
              </a:rPr>
              <a:t>툴팁</a:t>
            </a:r>
            <a:r>
              <a:rPr lang="en-US" altLang="ko-KR" sz="1200" dirty="0">
                <a:solidFill>
                  <a:schemeClr val="tx1"/>
                </a:solidFill>
              </a:rPr>
              <a:t>(tooltip)</a:t>
            </a:r>
            <a:r>
              <a:rPr lang="ko-KR" altLang="en-US" sz="1200" dirty="0">
                <a:solidFill>
                  <a:schemeClr val="tx1"/>
                </a:solidFill>
              </a:rPr>
              <a:t>이 나타나는 위치도 간단히 설정할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의 상대적 위치를 나타내는 </a:t>
            </a:r>
            <a:r>
              <a:rPr lang="en-US" altLang="ko-KR" sz="1200" dirty="0">
                <a:solidFill>
                  <a:schemeClr val="tx1"/>
                </a:solidFill>
              </a:rPr>
              <a:t>top, right, bottom, left </a:t>
            </a:r>
            <a:r>
              <a:rPr lang="ko-KR" altLang="en-US" sz="1200" dirty="0">
                <a:solidFill>
                  <a:schemeClr val="tx1"/>
                </a:solidFill>
              </a:rPr>
              <a:t>속성을 이용하여 </a:t>
            </a:r>
            <a:r>
              <a:rPr lang="ko-KR" altLang="en-US" sz="1200" dirty="0" err="1">
                <a:solidFill>
                  <a:schemeClr val="tx1"/>
                </a:solidFill>
              </a:rPr>
              <a:t>툴팁의</a:t>
            </a:r>
            <a:r>
              <a:rPr lang="ko-KR" altLang="en-US" sz="1200" dirty="0">
                <a:solidFill>
                  <a:schemeClr val="tx1"/>
                </a:solidFill>
              </a:rPr>
              <a:t> 상대 위치를 설정할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예제는 해당 요소에 마우스를 올리면 </a:t>
            </a:r>
            <a:r>
              <a:rPr lang="ko-KR" altLang="en-US" sz="1200" dirty="0" err="1">
                <a:solidFill>
                  <a:schemeClr val="tx1"/>
                </a:solidFill>
              </a:rPr>
              <a:t>툴팁이</a:t>
            </a:r>
            <a:r>
              <a:rPr lang="ko-KR" altLang="en-US" sz="1200" dirty="0">
                <a:solidFill>
                  <a:schemeClr val="tx1"/>
                </a:solidFill>
              </a:rPr>
              <a:t> 위쪽에 나타나도록 구현한 예제</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229</a:t>
            </a:fld>
            <a:endParaRPr lang="ko-KR" altLang="en-US" dirty="0"/>
          </a:p>
        </p:txBody>
      </p:sp>
    </p:spTree>
    <p:extLst>
      <p:ext uri="{BB962C8B-B14F-4D97-AF65-F5344CB8AC3E}">
        <p14:creationId xmlns:p14="http://schemas.microsoft.com/office/powerpoint/2010/main" val="368776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배경</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 background-color: </a:t>
            </a:r>
            <a:r>
              <a:rPr lang="en-US" altLang="ko-KR" sz="1200" dirty="0" err="1">
                <a:solidFill>
                  <a:schemeClr val="tx1"/>
                </a:solidFill>
              </a:rPr>
              <a:t>lightblue</a:t>
            </a:r>
            <a:r>
              <a:rPr lang="en-US" altLang="ko-KR" sz="1200" dirty="0">
                <a:solidFill>
                  <a:schemeClr val="tx1"/>
                </a:solidFill>
              </a:rPr>
              <a:t>; }</a:t>
            </a:r>
          </a:p>
          <a:p>
            <a:r>
              <a:rPr lang="en-US" altLang="ko-KR" sz="1200" dirty="0">
                <a:solidFill>
                  <a:schemeClr val="tx1"/>
                </a:solidFill>
              </a:rPr>
              <a:t>	h1 { background-color: </a:t>
            </a:r>
            <a:r>
              <a:rPr lang="en-US" altLang="ko-KR" sz="1200" dirty="0" err="1">
                <a:solidFill>
                  <a:schemeClr val="tx1"/>
                </a:solidFill>
              </a:rPr>
              <a:t>rgb</a:t>
            </a:r>
            <a:r>
              <a:rPr lang="en-US" altLang="ko-KR" sz="1200" dirty="0">
                <a:solidFill>
                  <a:schemeClr val="tx1"/>
                </a:solidFill>
              </a:rPr>
              <a:t>(255,128,0); }</a:t>
            </a:r>
          </a:p>
          <a:p>
            <a:r>
              <a:rPr lang="en-US" altLang="ko-KR" sz="1200" dirty="0">
                <a:solidFill>
                  <a:schemeClr val="tx1"/>
                </a:solidFill>
              </a:rPr>
              <a:t>	p { background-color: #FFFFCC;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 background=</a:t>
            </a:r>
            <a:r>
              <a:rPr lang="ko-KR" altLang="en-US" sz="1200" dirty="0">
                <a:solidFill>
                  <a:schemeClr val="tx1"/>
                </a:solidFill>
              </a:rPr>
              <a:t>“</a:t>
            </a:r>
            <a:r>
              <a:rPr lang="en-US" altLang="ko-KR" sz="1200" dirty="0">
                <a:solidFill>
                  <a:schemeClr val="tx1"/>
                </a:solidFill>
              </a:rPr>
              <a:t>snow.jpeg"&gt;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를 이용한 배경색 설정입니다</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각 </a:t>
            </a:r>
            <a:r>
              <a:rPr lang="en-US" altLang="ko-KR" sz="1200" dirty="0">
                <a:solidFill>
                  <a:schemeClr val="tx1"/>
                </a:solidFill>
              </a:rPr>
              <a:t>HTML </a:t>
            </a:r>
            <a:r>
              <a:rPr lang="ko-KR" altLang="en-US" sz="1200" dirty="0">
                <a:solidFill>
                  <a:schemeClr val="tx1"/>
                </a:solidFill>
              </a:rPr>
              <a:t>요소에 개별적으로 배경색을 설정할 수 있습니다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400" b="1" dirty="0">
                <a:solidFill>
                  <a:schemeClr val="tx1"/>
                </a:solidFill>
              </a:rPr>
              <a:t>HTML </a:t>
            </a:r>
            <a:r>
              <a:rPr lang="ko-KR" altLang="en-US" sz="1400" b="1" dirty="0">
                <a:solidFill>
                  <a:schemeClr val="tx1"/>
                </a:solidFill>
              </a:rPr>
              <a:t>배경</a:t>
            </a:r>
            <a:r>
              <a:rPr lang="en-US" altLang="ko-KR" sz="1400" b="1" dirty="0">
                <a:solidFill>
                  <a:schemeClr val="tx1"/>
                </a:solidFill>
              </a:rPr>
              <a:t>(Background)</a:t>
            </a:r>
          </a:p>
          <a:p>
            <a:r>
              <a:rPr lang="en-US" altLang="ko-KR" sz="1200" dirty="0">
                <a:solidFill>
                  <a:schemeClr val="tx1"/>
                </a:solidFill>
              </a:rPr>
              <a:t>HTML </a:t>
            </a:r>
            <a:r>
              <a:rPr lang="ko-KR" altLang="en-US" sz="1200" dirty="0">
                <a:solidFill>
                  <a:schemeClr val="tx1"/>
                </a:solidFill>
              </a:rPr>
              <a:t>문서의 기본 배경</a:t>
            </a:r>
            <a:r>
              <a:rPr lang="en-US" altLang="ko-KR" sz="1200" dirty="0">
                <a:solidFill>
                  <a:schemeClr val="tx1"/>
                </a:solidFill>
              </a:rPr>
              <a:t>(background)</a:t>
            </a:r>
            <a:r>
              <a:rPr lang="ko-KR" altLang="en-US" sz="1200" dirty="0">
                <a:solidFill>
                  <a:schemeClr val="tx1"/>
                </a:solidFill>
              </a:rPr>
              <a:t>은 흰색입니다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HTML </a:t>
            </a:r>
            <a:r>
              <a:rPr lang="ko-KR" altLang="en-US" sz="1200" dirty="0">
                <a:solidFill>
                  <a:schemeClr val="tx1"/>
                </a:solidFill>
              </a:rPr>
              <a:t>요소들도 각자 자신만의 배경을 가지고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a:t>
            </a:r>
            <a:r>
              <a:rPr lang="ko-KR" altLang="en-US" sz="1200" dirty="0">
                <a:solidFill>
                  <a:schemeClr val="tx1"/>
                </a:solidFill>
              </a:rPr>
              <a:t>에서는 이러한 배경을 다음과 같이 변경할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배경을 다른 색으로 변경</a:t>
            </a:r>
          </a:p>
          <a:p>
            <a:r>
              <a:rPr lang="en-US" altLang="ko-KR" sz="1200" dirty="0">
                <a:solidFill>
                  <a:schemeClr val="tx1"/>
                </a:solidFill>
              </a:rPr>
              <a:t>2. </a:t>
            </a:r>
            <a:r>
              <a:rPr lang="ko-KR" altLang="en-US" sz="1200" dirty="0">
                <a:solidFill>
                  <a:schemeClr val="tx1"/>
                </a:solidFill>
              </a:rPr>
              <a:t>배경을 다른 이미지로 변경</a:t>
            </a:r>
            <a:endParaRPr lang="en-US" altLang="ko-KR" sz="1200" dirty="0">
              <a:solidFill>
                <a:schemeClr val="tx1"/>
              </a:solidFill>
            </a:endParaRPr>
          </a:p>
          <a:p>
            <a:endParaRPr lang="en-US" altLang="ko-KR" sz="1200" dirty="0">
              <a:solidFill>
                <a:schemeClr val="tx1"/>
              </a:solidFill>
            </a:endParaRPr>
          </a:p>
          <a:p>
            <a:r>
              <a:rPr lang="ko-KR" altLang="en-US" sz="1400" b="1" dirty="0">
                <a:solidFill>
                  <a:schemeClr val="tx1"/>
                </a:solidFill>
              </a:rPr>
              <a:t>배경색을 다른 색으로 변경</a:t>
            </a:r>
          </a:p>
          <a:p>
            <a:r>
              <a:rPr lang="en-US" altLang="ko-KR" sz="1200" dirty="0">
                <a:solidFill>
                  <a:schemeClr val="tx1"/>
                </a:solidFill>
              </a:rPr>
              <a:t>HTML5 </a:t>
            </a:r>
            <a:r>
              <a:rPr lang="ko-KR" altLang="en-US" sz="1200" dirty="0">
                <a:solidFill>
                  <a:schemeClr val="tx1"/>
                </a:solidFill>
              </a:rPr>
              <a:t>이전까지는 </a:t>
            </a:r>
            <a:r>
              <a:rPr lang="en-US" altLang="ko-KR" sz="1200" dirty="0" err="1">
                <a:solidFill>
                  <a:schemeClr val="tx1"/>
                </a:solidFill>
              </a:rPr>
              <a:t>bgcolor</a:t>
            </a:r>
            <a:r>
              <a:rPr lang="en-US" altLang="ko-KR" sz="1200" dirty="0">
                <a:solidFill>
                  <a:schemeClr val="tx1"/>
                </a:solidFill>
              </a:rPr>
              <a:t> </a:t>
            </a:r>
            <a:r>
              <a:rPr lang="ko-KR" altLang="en-US" sz="1200" dirty="0">
                <a:solidFill>
                  <a:schemeClr val="tx1"/>
                </a:solidFill>
              </a:rPr>
              <a:t>속성을 이용하여 </a:t>
            </a:r>
            <a:r>
              <a:rPr lang="en-US" altLang="ko-KR" sz="1200" dirty="0">
                <a:solidFill>
                  <a:schemeClr val="tx1"/>
                </a:solidFill>
              </a:rPr>
              <a:t>HTML </a:t>
            </a:r>
            <a:r>
              <a:rPr lang="ko-KR" altLang="en-US" sz="1200" dirty="0">
                <a:solidFill>
                  <a:schemeClr val="tx1"/>
                </a:solidFill>
              </a:rPr>
              <a:t>요소의 배경색을 다른 색으로 변경할 수 있었습니다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부터는 </a:t>
            </a:r>
            <a:r>
              <a:rPr lang="en-US" altLang="ko-KR" sz="1200" dirty="0" err="1">
                <a:solidFill>
                  <a:schemeClr val="tx1"/>
                </a:solidFill>
              </a:rPr>
              <a:t>bgcolor</a:t>
            </a:r>
            <a:r>
              <a:rPr lang="en-US" altLang="ko-KR" sz="1200" dirty="0">
                <a:solidFill>
                  <a:schemeClr val="tx1"/>
                </a:solidFill>
              </a:rPr>
              <a:t> </a:t>
            </a:r>
            <a:r>
              <a:rPr lang="ko-KR" altLang="en-US" sz="1200" dirty="0">
                <a:solidFill>
                  <a:schemeClr val="tx1"/>
                </a:solidFill>
              </a:rPr>
              <a:t>속성을 더 이상 지원하지 않으며</a:t>
            </a:r>
            <a:r>
              <a:rPr lang="en-US" altLang="ko-KR" sz="1200" dirty="0">
                <a:solidFill>
                  <a:schemeClr val="tx1"/>
                </a:solidFill>
              </a:rPr>
              <a:t>, CSS</a:t>
            </a:r>
            <a:r>
              <a:rPr lang="ko-KR" altLang="en-US" sz="1200" dirty="0">
                <a:solidFill>
                  <a:schemeClr val="tx1"/>
                </a:solidFill>
              </a:rPr>
              <a:t>를 이용하여 배경색을 변경하도록 하고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의 </a:t>
            </a:r>
            <a:r>
              <a:rPr lang="en-US" altLang="ko-KR" sz="1200" dirty="0">
                <a:solidFill>
                  <a:schemeClr val="tx1"/>
                </a:solidFill>
              </a:rPr>
              <a:t>background </a:t>
            </a:r>
            <a:r>
              <a:rPr lang="ko-KR" altLang="en-US" sz="1200" dirty="0">
                <a:solidFill>
                  <a:schemeClr val="tx1"/>
                </a:solidFill>
              </a:rPr>
              <a:t>속성을 이용하면</a:t>
            </a:r>
            <a:r>
              <a:rPr lang="en-US" altLang="ko-KR" sz="1200" dirty="0">
                <a:solidFill>
                  <a:schemeClr val="tx1"/>
                </a:solidFill>
              </a:rPr>
              <a:t>, </a:t>
            </a:r>
            <a:r>
              <a:rPr lang="ko-KR" altLang="en-US" sz="1200" dirty="0">
                <a:solidFill>
                  <a:schemeClr val="tx1"/>
                </a:solidFill>
              </a:rPr>
              <a:t>더욱 다양한 방법으로 배경색을 설정할 수 있습니다</a:t>
            </a:r>
            <a:r>
              <a:rPr lang="en-US" altLang="ko-KR" sz="1200" dirty="0">
                <a:solidFill>
                  <a:schemeClr val="tx1"/>
                </a:solidFill>
              </a:rPr>
              <a:t>.</a:t>
            </a:r>
          </a:p>
          <a:p>
            <a:endParaRPr lang="en-US" altLang="ko-KR" sz="1200" dirty="0">
              <a:solidFill>
                <a:schemeClr val="tx1"/>
              </a:solidFill>
            </a:endParaRPr>
          </a:p>
          <a:p>
            <a:r>
              <a:rPr lang="ko-KR" altLang="en-US" sz="1400" b="1" dirty="0">
                <a:solidFill>
                  <a:schemeClr val="tx1"/>
                </a:solidFill>
              </a:rPr>
              <a:t>배경을 다른 이미지로 변경</a:t>
            </a:r>
          </a:p>
          <a:p>
            <a:r>
              <a:rPr lang="en-US" altLang="ko-KR" sz="1200" dirty="0">
                <a:solidFill>
                  <a:schemeClr val="tx1"/>
                </a:solidFill>
              </a:rPr>
              <a:t>background </a:t>
            </a:r>
            <a:r>
              <a:rPr lang="ko-KR" altLang="en-US" sz="1200" dirty="0">
                <a:solidFill>
                  <a:schemeClr val="tx1"/>
                </a:solidFill>
              </a:rPr>
              <a:t>속성을 이용하면 </a:t>
            </a:r>
            <a:r>
              <a:rPr lang="en-US" altLang="ko-KR" sz="1200" dirty="0">
                <a:solidFill>
                  <a:schemeClr val="tx1"/>
                </a:solidFill>
              </a:rPr>
              <a:t>HTML </a:t>
            </a:r>
            <a:r>
              <a:rPr lang="ko-KR" altLang="en-US" sz="1200" dirty="0">
                <a:solidFill>
                  <a:schemeClr val="tx1"/>
                </a:solidFill>
              </a:rPr>
              <a:t>요소의 배경을 이미지</a:t>
            </a:r>
            <a:r>
              <a:rPr lang="en-US" altLang="ko-KR" sz="1200" dirty="0">
                <a:solidFill>
                  <a:schemeClr val="tx1"/>
                </a:solidFill>
              </a:rPr>
              <a:t>(image)</a:t>
            </a:r>
            <a:r>
              <a:rPr lang="ko-KR" altLang="en-US" sz="1200" dirty="0">
                <a:solidFill>
                  <a:schemeClr val="tx1"/>
                </a:solidFill>
              </a:rPr>
              <a:t>로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 </a:t>
            </a:r>
            <a:r>
              <a:rPr lang="en-US" altLang="ko-KR" sz="1200" dirty="0">
                <a:solidFill>
                  <a:schemeClr val="tx1"/>
                </a:solidFill>
              </a:rPr>
              <a:t>&lt;</a:t>
            </a:r>
            <a:r>
              <a:rPr lang="ko-KR" altLang="en-US" sz="1200" dirty="0">
                <a:solidFill>
                  <a:schemeClr val="tx1"/>
                </a:solidFill>
              </a:rPr>
              <a:t>태그이름 </a:t>
            </a:r>
            <a:r>
              <a:rPr lang="en-US" altLang="ko-KR" sz="1200" dirty="0">
                <a:solidFill>
                  <a:schemeClr val="tx1"/>
                </a:solidFill>
              </a:rPr>
              <a:t>background="</a:t>
            </a:r>
            <a:r>
              <a:rPr lang="ko-KR" altLang="en-US" sz="1200" dirty="0">
                <a:solidFill>
                  <a:schemeClr val="tx1"/>
                </a:solidFill>
              </a:rPr>
              <a:t>이미지주소</a:t>
            </a:r>
            <a:r>
              <a:rPr lang="en-US" altLang="ko-KR" sz="1200" dirty="0">
                <a:solidFill>
                  <a:schemeClr val="tx1"/>
                </a:solidFill>
              </a:rPr>
              <a:t>"&gt;</a:t>
            </a:r>
          </a:p>
          <a:p>
            <a:endParaRPr lang="en-US" altLang="ko-KR" sz="1200" dirty="0">
              <a:solidFill>
                <a:schemeClr val="tx1"/>
              </a:solidFill>
            </a:endParaRPr>
          </a:p>
          <a:p>
            <a:r>
              <a:rPr lang="ko-KR" altLang="en-US" sz="1200" dirty="0">
                <a:solidFill>
                  <a:schemeClr val="tx1"/>
                </a:solidFill>
              </a:rPr>
              <a:t>배경으로 이미지를 사용하면 웹 페이지의 로딩시간이 증가하게 됩니다</a:t>
            </a:r>
            <a:r>
              <a:rPr lang="en-US" altLang="ko-KR" sz="1200" dirty="0">
                <a:solidFill>
                  <a:schemeClr val="tx1"/>
                </a:solidFill>
              </a:rPr>
              <a:t>.</a:t>
            </a:r>
          </a:p>
          <a:p>
            <a:r>
              <a:rPr lang="ko-KR" altLang="en-US" sz="1200" dirty="0">
                <a:solidFill>
                  <a:schemeClr val="tx1"/>
                </a:solidFill>
              </a:rPr>
              <a:t>따라서 보통은 작은 사이즈의 이미지를 패턴</a:t>
            </a:r>
            <a:r>
              <a:rPr lang="en-US" altLang="ko-KR" sz="1200" dirty="0">
                <a:solidFill>
                  <a:schemeClr val="tx1"/>
                </a:solidFill>
              </a:rPr>
              <a:t>(pattern)</a:t>
            </a:r>
            <a:r>
              <a:rPr lang="ko-KR" altLang="en-US" sz="1200" dirty="0">
                <a:solidFill>
                  <a:schemeClr val="tx1"/>
                </a:solidFill>
              </a:rPr>
              <a:t>으로 만들어 배경 이미지로 반복 설정합니다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a:t>
            </a:fld>
            <a:endParaRPr lang="ko-KR" altLang="en-US" dirty="0"/>
          </a:p>
        </p:txBody>
      </p:sp>
    </p:spTree>
    <p:extLst>
      <p:ext uri="{BB962C8B-B14F-4D97-AF65-F5344CB8AC3E}">
        <p14:creationId xmlns:p14="http://schemas.microsoft.com/office/powerpoint/2010/main" val="103977690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tooltip</a:t>
            </a:r>
            <a:r>
              <a:rPr lang="ko-KR" altLang="en-US" sz="3200" dirty="0"/>
              <a:t> </a:t>
            </a:r>
            <a:r>
              <a:rPr lang="en-US" altLang="ko-KR" sz="3200" dirty="0"/>
              <a:t>–</a:t>
            </a:r>
            <a:r>
              <a:rPr lang="ko-KR" altLang="en-US" sz="3200" dirty="0"/>
              <a:t> 모양</a:t>
            </a:r>
            <a:r>
              <a:rPr lang="en-US" altLang="ko-KR" sz="3200" dirty="0"/>
              <a:t>(</a:t>
            </a:r>
            <a:r>
              <a:rPr lang="ko-KR" altLang="en-US" sz="3200" dirty="0" err="1"/>
              <a:t>말풍선</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615274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Tooltips&lt;/title&gt;</a:t>
            </a:r>
          </a:p>
          <a:p>
            <a:r>
              <a:rPr lang="en-US" altLang="ko-KR" sz="1200" dirty="0">
                <a:solidFill>
                  <a:schemeClr val="tx1"/>
                </a:solidFill>
              </a:rPr>
              <a:t>     &lt;style&gt;</a:t>
            </a:r>
          </a:p>
          <a:p>
            <a:r>
              <a:rPr lang="en-US" altLang="ko-KR" sz="1200" dirty="0">
                <a:solidFill>
                  <a:schemeClr val="tx1"/>
                </a:solidFill>
              </a:rPr>
              <a:t>	body { text-align: center; }</a:t>
            </a:r>
          </a:p>
          <a:p>
            <a:r>
              <a:rPr lang="en-US" altLang="ko-KR" sz="1200" dirty="0">
                <a:solidFill>
                  <a:schemeClr val="tx1"/>
                </a:solidFill>
              </a:rPr>
              <a:t>	.tooltip {	position: relative;</a:t>
            </a:r>
          </a:p>
          <a:p>
            <a:r>
              <a:rPr lang="en-US" altLang="ko-KR" sz="1200" dirty="0">
                <a:solidFill>
                  <a:schemeClr val="tx1"/>
                </a:solidFill>
              </a:rPr>
              <a:t>		display: inline-block;</a:t>
            </a:r>
          </a:p>
          <a:p>
            <a:r>
              <a:rPr lang="en-US" altLang="ko-KR" sz="1200" dirty="0">
                <a:solidFill>
                  <a:schemeClr val="tx1"/>
                </a:solidFill>
              </a:rPr>
              <a:t>		margin: auto;	}</a:t>
            </a:r>
          </a:p>
          <a:p>
            <a:r>
              <a:rPr lang="en-US" altLang="ko-KR" sz="1200" dirty="0">
                <a:solidFill>
                  <a:schemeClr val="tx1"/>
                </a:solidFill>
              </a:rPr>
              <a:t>	.tooltip .tooltip-content {	visibility: hidden;</a:t>
            </a:r>
          </a:p>
          <a:p>
            <a:r>
              <a:rPr lang="en-US" altLang="ko-KR" sz="1200" dirty="0">
                <a:solidFill>
                  <a:schemeClr val="tx1"/>
                </a:solidFill>
              </a:rPr>
              <a:t>			width: 220px;</a:t>
            </a:r>
          </a:p>
          <a:p>
            <a:r>
              <a:rPr lang="en-US" altLang="ko-KR" sz="1200" dirty="0">
                <a:solidFill>
                  <a:schemeClr val="tx1"/>
                </a:solidFill>
              </a:rPr>
              <a:t>			background-color: orange;</a:t>
            </a:r>
          </a:p>
          <a:p>
            <a:r>
              <a:rPr lang="en-US" altLang="ko-KR" sz="1200" dirty="0">
                <a:solidFill>
                  <a:schemeClr val="tx1"/>
                </a:solidFill>
              </a:rPr>
              <a:t>			padding: 0;</a:t>
            </a:r>
          </a:p>
          <a:p>
            <a:r>
              <a:rPr lang="en-US" altLang="ko-KR" sz="1200" dirty="0">
                <a:solidFill>
                  <a:schemeClr val="tx1"/>
                </a:solidFill>
              </a:rPr>
              <a:t>			color: white;</a:t>
            </a:r>
          </a:p>
          <a:p>
            <a:r>
              <a:rPr lang="en-US" altLang="ko-KR" sz="1200" dirty="0">
                <a:solidFill>
                  <a:schemeClr val="tx1"/>
                </a:solidFill>
              </a:rPr>
              <a:t>			text-align: center;</a:t>
            </a:r>
          </a:p>
          <a:p>
            <a:r>
              <a:rPr lang="en-US" altLang="ko-KR" sz="1200" dirty="0">
                <a:solidFill>
                  <a:schemeClr val="tx1"/>
                </a:solidFill>
              </a:rPr>
              <a:t>			position: absolute;</a:t>
            </a:r>
          </a:p>
          <a:p>
            <a:r>
              <a:rPr lang="en-US" altLang="ko-KR" sz="1200" dirty="0">
                <a:solidFill>
                  <a:schemeClr val="tx1"/>
                </a:solidFill>
              </a:rPr>
              <a:t>			z-index: 1;</a:t>
            </a:r>
          </a:p>
          <a:p>
            <a:r>
              <a:rPr lang="en-US" altLang="ko-KR" sz="1200" dirty="0">
                <a:solidFill>
                  <a:schemeClr val="tx1"/>
                </a:solidFill>
              </a:rPr>
              <a:t>			bottom: 180%;</a:t>
            </a:r>
          </a:p>
          <a:p>
            <a:r>
              <a:rPr lang="en-US" altLang="ko-KR" sz="1200" dirty="0">
                <a:solidFill>
                  <a:schemeClr val="tx1"/>
                </a:solidFill>
              </a:rPr>
              <a:t>			left: 50%;</a:t>
            </a:r>
          </a:p>
          <a:p>
            <a:r>
              <a:rPr lang="en-US" altLang="ko-KR" sz="1200" dirty="0">
                <a:solidFill>
                  <a:schemeClr val="tx1"/>
                </a:solidFill>
              </a:rPr>
              <a:t>			margin-left: -110px;	}</a:t>
            </a:r>
          </a:p>
          <a:p>
            <a:r>
              <a:rPr lang="en-US" altLang="ko-KR" sz="1200" dirty="0">
                <a:solidFill>
                  <a:schemeClr val="tx1"/>
                </a:solidFill>
              </a:rPr>
              <a:t>	.tooltip .tooltip-content::after {	content: " ";</a:t>
            </a:r>
          </a:p>
          <a:p>
            <a:r>
              <a:rPr lang="en-US" altLang="ko-KR" sz="1200" dirty="0">
                <a:solidFill>
                  <a:schemeClr val="tx1"/>
                </a:solidFill>
              </a:rPr>
              <a:t>				position: absolute;</a:t>
            </a:r>
          </a:p>
          <a:p>
            <a:r>
              <a:rPr lang="en-US" altLang="ko-KR" sz="1200" dirty="0">
                <a:solidFill>
                  <a:schemeClr val="tx1"/>
                </a:solidFill>
              </a:rPr>
              <a:t>				top: 100%;</a:t>
            </a:r>
          </a:p>
          <a:p>
            <a:r>
              <a:rPr lang="en-US" altLang="ko-KR" sz="1200" dirty="0">
                <a:solidFill>
                  <a:schemeClr val="tx1"/>
                </a:solidFill>
              </a:rPr>
              <a:t>				left: 50%;</a:t>
            </a:r>
          </a:p>
          <a:p>
            <a:r>
              <a:rPr lang="en-US" altLang="ko-KR" sz="1200" dirty="0">
                <a:solidFill>
                  <a:schemeClr val="tx1"/>
                </a:solidFill>
              </a:rPr>
              <a:t>				margin-left: -10px;</a:t>
            </a:r>
          </a:p>
          <a:p>
            <a:r>
              <a:rPr lang="en-US" altLang="ko-KR" sz="1200" dirty="0">
                <a:solidFill>
                  <a:schemeClr val="tx1"/>
                </a:solidFill>
              </a:rPr>
              <a:t>				border-width: 10px;</a:t>
            </a:r>
          </a:p>
          <a:p>
            <a:r>
              <a:rPr lang="en-US" altLang="ko-KR" sz="1200" dirty="0">
                <a:solidFill>
                  <a:schemeClr val="tx1"/>
                </a:solidFill>
              </a:rPr>
              <a:t>				border-style: solid;</a:t>
            </a:r>
          </a:p>
          <a:p>
            <a:r>
              <a:rPr lang="en-US" altLang="ko-KR" sz="1200" dirty="0">
                <a:solidFill>
                  <a:schemeClr val="tx1"/>
                </a:solidFill>
              </a:rPr>
              <a:t>				border-color: orange transparent </a:t>
            </a:r>
            <a:r>
              <a:rPr lang="en-US" altLang="ko-KR" sz="1200" dirty="0" err="1">
                <a:solidFill>
                  <a:schemeClr val="tx1"/>
                </a:solidFill>
              </a:rPr>
              <a:t>transparent</a:t>
            </a:r>
            <a:r>
              <a:rPr lang="en-US" altLang="ko-KR" sz="1200" dirty="0">
                <a:solidFill>
                  <a:schemeClr val="tx1"/>
                </a:solidFill>
              </a:rPr>
              <a:t> </a:t>
            </a:r>
            <a:r>
              <a:rPr lang="en-US" altLang="ko-KR" sz="1200" dirty="0" err="1">
                <a:solidFill>
                  <a:schemeClr val="tx1"/>
                </a:solidFill>
              </a:rPr>
              <a:t>transparent</a:t>
            </a:r>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tooltip:hover</a:t>
            </a:r>
            <a:r>
              <a:rPr lang="en-US" altLang="ko-KR" sz="1200" dirty="0">
                <a:solidFill>
                  <a:schemeClr val="tx1"/>
                </a:solidFill>
              </a:rPr>
              <a:t> .tooltip-content { visibility: visible; }</a:t>
            </a:r>
          </a:p>
          <a:p>
            <a:r>
              <a:rPr lang="en-US" altLang="ko-KR" sz="1200" dirty="0">
                <a:solidFill>
                  <a:schemeClr val="tx1"/>
                </a:solidFill>
              </a:rPr>
              <a:t>     &lt;/style&gt;</a:t>
            </a: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6590271" y="1185333"/>
            <a:ext cx="529693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err="1">
                <a:solidFill>
                  <a:schemeClr val="tx1"/>
                </a:solidFill>
              </a:rPr>
              <a:t>툴팁의</a:t>
            </a:r>
            <a:r>
              <a:rPr lang="ko-KR" altLang="en-US" sz="1200" dirty="0">
                <a:solidFill>
                  <a:schemeClr val="tx1"/>
                </a:solidFill>
              </a:rPr>
              <a:t> 모양 변경</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&lt;div class="tooltip"&gt;</a:t>
            </a:r>
          </a:p>
          <a:p>
            <a:r>
              <a:rPr lang="en-US" altLang="ko-KR" sz="1200" dirty="0">
                <a:solidFill>
                  <a:schemeClr val="tx1"/>
                </a:solidFill>
              </a:rPr>
              <a:t>		&lt;span&gt;</a:t>
            </a:r>
            <a:r>
              <a:rPr lang="ko-KR" altLang="en-US" sz="1200" dirty="0">
                <a:solidFill>
                  <a:schemeClr val="tx1"/>
                </a:solidFill>
              </a:rPr>
              <a:t>여기에 마우스를 올려보세요</a:t>
            </a:r>
            <a:r>
              <a:rPr lang="en-US" altLang="ko-KR" sz="1200" dirty="0">
                <a:solidFill>
                  <a:schemeClr val="tx1"/>
                </a:solidFill>
              </a:rPr>
              <a:t>!&lt;/span&gt;</a:t>
            </a:r>
          </a:p>
          <a:p>
            <a:r>
              <a:rPr lang="en-US" altLang="ko-KR" sz="1200" dirty="0">
                <a:solidFill>
                  <a:schemeClr val="tx1"/>
                </a:solidFill>
              </a:rPr>
              <a:t>		&lt;div class="tooltip-content"&gt;</a:t>
            </a:r>
          </a:p>
          <a:p>
            <a:r>
              <a:rPr lang="en-US" altLang="ko-KR" sz="1200" dirty="0">
                <a:solidFill>
                  <a:schemeClr val="tx1"/>
                </a:solidFill>
              </a:rPr>
              <a:t>			&lt;p&gt;</a:t>
            </a:r>
            <a:r>
              <a:rPr lang="ko-KR" altLang="en-US" sz="1200" dirty="0">
                <a:solidFill>
                  <a:schemeClr val="tx1"/>
                </a:solidFill>
              </a:rPr>
              <a:t>위쪽에 나타나는 </a:t>
            </a:r>
            <a:r>
              <a:rPr lang="ko-KR" altLang="en-US" sz="1200" dirty="0" err="1">
                <a:solidFill>
                  <a:schemeClr val="tx1"/>
                </a:solidFill>
              </a:rPr>
              <a:t>툴팁</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err="1">
                <a:solidFill>
                  <a:schemeClr val="tx1"/>
                </a:solidFill>
              </a:rPr>
              <a:t>툴팁</a:t>
            </a:r>
            <a:r>
              <a:rPr lang="en-US" altLang="ko-KR" sz="1200" dirty="0">
                <a:solidFill>
                  <a:schemeClr val="tx1"/>
                </a:solidFill>
              </a:rPr>
              <a:t>(tooltip)</a:t>
            </a:r>
            <a:r>
              <a:rPr lang="ko-KR" altLang="en-US" sz="1200" dirty="0">
                <a:solidFill>
                  <a:schemeClr val="tx1"/>
                </a:solidFill>
              </a:rPr>
              <a:t>의 모양을 </a:t>
            </a:r>
            <a:r>
              <a:rPr lang="ko-KR" altLang="en-US" sz="1200" dirty="0" err="1">
                <a:solidFill>
                  <a:schemeClr val="tx1"/>
                </a:solidFill>
              </a:rPr>
              <a:t>말풍선</a:t>
            </a:r>
            <a:r>
              <a:rPr lang="ko-KR" altLang="en-US" sz="1200" dirty="0">
                <a:solidFill>
                  <a:schemeClr val="tx1"/>
                </a:solidFill>
              </a:rPr>
              <a:t> 모양처럼 설정할 수도 있습니다</a:t>
            </a:r>
            <a:r>
              <a:rPr lang="en-US" altLang="ko-KR" sz="1200" dirty="0">
                <a:solidFill>
                  <a:schemeClr val="tx1"/>
                </a:solidFill>
              </a:rPr>
              <a:t>.</a:t>
            </a:r>
          </a:p>
          <a:p>
            <a:r>
              <a:rPr lang="ko-KR" altLang="en-US" sz="1200" dirty="0">
                <a:solidFill>
                  <a:schemeClr val="tx1"/>
                </a:solidFill>
              </a:rPr>
              <a:t>예제에서 </a:t>
            </a:r>
            <a:r>
              <a:rPr lang="ko-KR" altLang="en-US" sz="1200" dirty="0" err="1">
                <a:solidFill>
                  <a:schemeClr val="tx1"/>
                </a:solidFill>
              </a:rPr>
              <a:t>툴팁의</a:t>
            </a:r>
            <a:r>
              <a:rPr lang="ko-KR" altLang="en-US" sz="1200" dirty="0">
                <a:solidFill>
                  <a:schemeClr val="tx1"/>
                </a:solidFill>
              </a:rPr>
              <a:t> </a:t>
            </a:r>
            <a:r>
              <a:rPr lang="ko-KR" altLang="en-US" sz="1200" dirty="0" err="1">
                <a:solidFill>
                  <a:schemeClr val="tx1"/>
                </a:solidFill>
              </a:rPr>
              <a:t>말풍선</a:t>
            </a:r>
            <a:r>
              <a:rPr lang="ko-KR" altLang="en-US" sz="1200" dirty="0">
                <a:solidFill>
                  <a:schemeClr val="tx1"/>
                </a:solidFill>
              </a:rPr>
              <a:t> 모양은 </a:t>
            </a:r>
            <a:r>
              <a:rPr lang="en-US" altLang="ko-KR" sz="1200" dirty="0">
                <a:solidFill>
                  <a:schemeClr val="tx1"/>
                </a:solidFill>
              </a:rPr>
              <a:t>border-color </a:t>
            </a:r>
            <a:r>
              <a:rPr lang="ko-KR" altLang="en-US" sz="1200" dirty="0">
                <a:solidFill>
                  <a:schemeClr val="tx1"/>
                </a:solidFill>
              </a:rPr>
              <a:t>속성값을 </a:t>
            </a:r>
            <a:r>
              <a:rPr lang="en-US" altLang="ko-KR" sz="1200" dirty="0">
                <a:solidFill>
                  <a:schemeClr val="tx1"/>
                </a:solidFill>
              </a:rPr>
              <a:t>transparent</a:t>
            </a:r>
            <a:r>
              <a:rPr lang="ko-KR" altLang="en-US" sz="1200" dirty="0">
                <a:solidFill>
                  <a:schemeClr val="tx1"/>
                </a:solidFill>
              </a:rPr>
              <a:t>로 설정하여 구현할 수 있습니다</a:t>
            </a:r>
            <a:r>
              <a:rPr lang="en-US" altLang="ko-KR" sz="1200" dirty="0">
                <a:solidFill>
                  <a:schemeClr val="tx1"/>
                </a:solidFill>
              </a:rPr>
              <a:t>. transparent </a:t>
            </a:r>
            <a:r>
              <a:rPr lang="ko-KR" altLang="en-US" sz="1200" dirty="0">
                <a:solidFill>
                  <a:schemeClr val="tx1"/>
                </a:solidFill>
              </a:rPr>
              <a:t>속성값은 투명함을 의미합니다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230</a:t>
            </a:fld>
            <a:endParaRPr lang="ko-KR" altLang="en-US" dirty="0"/>
          </a:p>
        </p:txBody>
      </p:sp>
    </p:spTree>
    <p:extLst>
      <p:ext uri="{BB962C8B-B14F-4D97-AF65-F5344CB8AC3E}">
        <p14:creationId xmlns:p14="http://schemas.microsoft.com/office/powerpoint/2010/main" val="38356604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input </a:t>
            </a:r>
            <a:r>
              <a:rPr lang="ko-KR" altLang="en-US" sz="3200" dirty="0"/>
              <a:t>요소의 크기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615274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Forms&lt;/title&gt;</a:t>
            </a:r>
          </a:p>
          <a:p>
            <a:r>
              <a:rPr lang="en-US" altLang="ko-KR" sz="1200">
                <a:solidFill>
                  <a:schemeClr val="tx1"/>
                </a:solidFill>
              </a:rPr>
              <a:t>	&lt;style&gt;</a:t>
            </a:r>
          </a:p>
          <a:p>
            <a:r>
              <a:rPr lang="en-US" altLang="ko-KR" sz="1200">
                <a:solidFill>
                  <a:schemeClr val="tx1"/>
                </a:solidFill>
              </a:rPr>
              <a:t>		input {</a:t>
            </a:r>
          </a:p>
          <a:p>
            <a:r>
              <a:rPr lang="en-US" altLang="ko-KR" sz="1200">
                <a:solidFill>
                  <a:schemeClr val="tx1"/>
                </a:solidFill>
              </a:rPr>
              <a:t>			width: 100%;</a:t>
            </a:r>
          </a:p>
          <a:p>
            <a:r>
              <a:rPr lang="en-US" altLang="ko-KR" sz="1200">
                <a:solidFill>
                  <a:schemeClr val="tx1"/>
                </a:solidFill>
              </a:rPr>
              <a:t>			padding: 10px 20px;</a:t>
            </a:r>
          </a:p>
          <a:p>
            <a:r>
              <a:rPr lang="en-US" altLang="ko-KR" sz="1200">
                <a:solidFill>
                  <a:schemeClr val="tx1"/>
                </a:solidFill>
              </a:rPr>
              <a:t>			margin: 5px 0;</a:t>
            </a:r>
          </a:p>
          <a:p>
            <a:r>
              <a:rPr lang="en-US" altLang="ko-KR" sz="1200">
                <a:solidFill>
                  <a:schemeClr val="tx1"/>
                </a:solidFill>
              </a:rPr>
              <a:t>			box-sizing: border-box;</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&lt;h1&gt;input </a:t>
            </a:r>
            <a:r>
              <a:rPr lang="ko-KR" altLang="en-US" sz="1200">
                <a:solidFill>
                  <a:schemeClr val="tx1"/>
                </a:solidFill>
              </a:rPr>
              <a:t>요소의 크기 설정</a:t>
            </a:r>
            <a:r>
              <a:rPr lang="en-US" altLang="ko-KR" sz="1200">
                <a:solidFill>
                  <a:schemeClr val="tx1"/>
                </a:solidFill>
              </a:rPr>
              <a:t>&lt;/h1&gt;</a:t>
            </a:r>
          </a:p>
          <a:p>
            <a:r>
              <a:rPr lang="en-US" altLang="ko-KR" sz="1200">
                <a:solidFill>
                  <a:schemeClr val="tx1"/>
                </a:solidFill>
              </a:rPr>
              <a:t>	&lt;form&gt;</a:t>
            </a:r>
          </a:p>
          <a:p>
            <a:r>
              <a:rPr lang="en-US" altLang="ko-KR" sz="1200">
                <a:solidFill>
                  <a:schemeClr val="tx1"/>
                </a:solidFill>
              </a:rPr>
              <a:t>		</a:t>
            </a:r>
            <a:r>
              <a:rPr lang="ko-KR" altLang="en-US" sz="1200">
                <a:solidFill>
                  <a:schemeClr val="tx1"/>
                </a:solidFill>
              </a:rPr>
              <a:t>사용자 </a:t>
            </a:r>
            <a:r>
              <a:rPr lang="en-US" altLang="ko-KR" sz="1200">
                <a:solidFill>
                  <a:schemeClr val="tx1"/>
                </a:solidFill>
              </a:rPr>
              <a:t>: &lt;br&gt;</a:t>
            </a:r>
          </a:p>
          <a:p>
            <a:r>
              <a:rPr lang="en-US" altLang="ko-KR" sz="1200">
                <a:solidFill>
                  <a:schemeClr val="tx1"/>
                </a:solidFill>
              </a:rPr>
              <a:t>		&lt;input type="text" name="username"&gt;&lt;br&gt;</a:t>
            </a:r>
          </a:p>
          <a:p>
            <a:r>
              <a:rPr lang="en-US" altLang="ko-KR" sz="1200">
                <a:solidFill>
                  <a:schemeClr val="tx1"/>
                </a:solidFill>
              </a:rPr>
              <a:t>		</a:t>
            </a:r>
            <a:r>
              <a:rPr lang="ko-KR" altLang="en-US" sz="1200">
                <a:solidFill>
                  <a:schemeClr val="tx1"/>
                </a:solidFill>
              </a:rPr>
              <a:t>비밀번호 </a:t>
            </a:r>
            <a:r>
              <a:rPr lang="en-US" altLang="ko-KR" sz="1200">
                <a:solidFill>
                  <a:schemeClr val="tx1"/>
                </a:solidFill>
              </a:rPr>
              <a:t>: &lt;br&gt;</a:t>
            </a:r>
          </a:p>
          <a:p>
            <a:r>
              <a:rPr lang="en-US" altLang="ko-KR" sz="1200">
                <a:solidFill>
                  <a:schemeClr val="tx1"/>
                </a:solidFill>
              </a:rPr>
              <a:t>		&lt;input type="password" name="password"&gt;</a:t>
            </a:r>
          </a:p>
          <a:p>
            <a:r>
              <a:rPr lang="en-US" altLang="ko-KR" sz="1200">
                <a:solidFill>
                  <a:schemeClr val="tx1"/>
                </a:solidFill>
              </a:rPr>
              <a:t>	&lt;/form&gt;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590271" y="1185333"/>
            <a:ext cx="529693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input </a:t>
            </a:r>
            <a:r>
              <a:rPr lang="ko-KR" altLang="en-US" sz="1200" b="1" dirty="0">
                <a:solidFill>
                  <a:schemeClr val="tx1"/>
                </a:solidFill>
              </a:rPr>
              <a:t>요소의 크기 설정</a:t>
            </a:r>
          </a:p>
          <a:p>
            <a:r>
              <a:rPr lang="en-US" altLang="ko-KR" sz="1200" dirty="0">
                <a:solidFill>
                  <a:schemeClr val="tx1"/>
                </a:solidFill>
              </a:rPr>
              <a:t>width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요소의 크기를 설정할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231</a:t>
            </a:fld>
            <a:endParaRPr lang="ko-KR" altLang="en-US" dirty="0"/>
          </a:p>
        </p:txBody>
      </p:sp>
    </p:spTree>
    <p:extLst>
      <p:ext uri="{BB962C8B-B14F-4D97-AF65-F5344CB8AC3E}">
        <p14:creationId xmlns:p14="http://schemas.microsoft.com/office/powerpoint/2010/main" val="31517655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input </a:t>
            </a:r>
            <a:r>
              <a:rPr lang="ko-KR" altLang="en-US" sz="3200" dirty="0"/>
              <a:t>요소의 테두리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615274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Forms&lt;/title&gt;</a:t>
            </a:r>
          </a:p>
          <a:p>
            <a:r>
              <a:rPr lang="en-US" altLang="ko-KR" sz="1200" dirty="0">
                <a:solidFill>
                  <a:schemeClr val="tx1"/>
                </a:solidFill>
              </a:rPr>
              <a:t>	&lt;style&gt;</a:t>
            </a:r>
          </a:p>
          <a:p>
            <a:r>
              <a:rPr lang="en-US" altLang="ko-KR" sz="1200" dirty="0">
                <a:solidFill>
                  <a:schemeClr val="tx1"/>
                </a:solidFill>
              </a:rPr>
              <a:t>		input {	width: 100%;</a:t>
            </a:r>
          </a:p>
          <a:p>
            <a:r>
              <a:rPr lang="en-US" altLang="ko-KR" sz="1200" dirty="0">
                <a:solidFill>
                  <a:schemeClr val="tx1"/>
                </a:solidFill>
              </a:rPr>
              <a:t>			padding: 10px 20px;</a:t>
            </a:r>
          </a:p>
          <a:p>
            <a:r>
              <a:rPr lang="en-US" altLang="ko-KR" sz="1200" dirty="0">
                <a:solidFill>
                  <a:schemeClr val="tx1"/>
                </a:solidFill>
              </a:rPr>
              <a:t>			margin: 5px 0;</a:t>
            </a:r>
          </a:p>
          <a:p>
            <a:r>
              <a:rPr lang="en-US" altLang="ko-KR" sz="1200" dirty="0">
                <a:solidFill>
                  <a:schemeClr val="tx1"/>
                </a:solidFill>
              </a:rPr>
              <a:t>			box-sizing: border-box;		}</a:t>
            </a:r>
          </a:p>
          <a:p>
            <a:r>
              <a:rPr lang="en-US" altLang="ko-KR" sz="1200" dirty="0">
                <a:solidFill>
                  <a:schemeClr val="tx1"/>
                </a:solidFill>
              </a:rPr>
              <a:t>		input[type="text"] {</a:t>
            </a:r>
          </a:p>
          <a:p>
            <a:r>
              <a:rPr lang="en-US" altLang="ko-KR" sz="1200" dirty="0">
                <a:solidFill>
                  <a:schemeClr val="tx1"/>
                </a:solidFill>
              </a:rPr>
              <a:t>			border: solid 2px #D2691E;</a:t>
            </a:r>
          </a:p>
          <a:p>
            <a:r>
              <a:rPr lang="en-US" altLang="ko-KR" sz="1200" dirty="0">
                <a:solidFill>
                  <a:schemeClr val="tx1"/>
                </a:solidFill>
              </a:rPr>
              <a:t>			border-radius: 8px;</a:t>
            </a:r>
          </a:p>
          <a:p>
            <a:r>
              <a:rPr lang="en-US" altLang="ko-KR" sz="1200" dirty="0">
                <a:solidFill>
                  <a:schemeClr val="tx1"/>
                </a:solidFill>
              </a:rPr>
              <a:t>		}</a:t>
            </a:r>
          </a:p>
          <a:p>
            <a:r>
              <a:rPr lang="en-US" altLang="ko-KR" sz="1200" dirty="0">
                <a:solidFill>
                  <a:schemeClr val="tx1"/>
                </a:solidFill>
              </a:rPr>
              <a:t>		input[type="password"] {</a:t>
            </a:r>
          </a:p>
          <a:p>
            <a:r>
              <a:rPr lang="en-US" altLang="ko-KR" sz="1200" dirty="0">
                <a:solidFill>
                  <a:schemeClr val="tx1"/>
                </a:solidFill>
              </a:rPr>
              <a:t>			border: none;</a:t>
            </a:r>
          </a:p>
          <a:p>
            <a:r>
              <a:rPr lang="en-US" altLang="ko-KR" sz="1200" dirty="0">
                <a:solidFill>
                  <a:schemeClr val="tx1"/>
                </a:solidFill>
              </a:rPr>
              <a:t>			border-bottom: solid 2px #D2691E;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&lt;h1&gt;input </a:t>
            </a:r>
            <a:r>
              <a:rPr lang="ko-KR" altLang="en-US" sz="1200" dirty="0">
                <a:solidFill>
                  <a:schemeClr val="tx1"/>
                </a:solidFill>
              </a:rPr>
              <a:t>요소에 테두리 적용</a:t>
            </a:r>
            <a:r>
              <a:rPr lang="en-US" altLang="ko-KR" sz="1200" dirty="0">
                <a:solidFill>
                  <a:schemeClr val="tx1"/>
                </a:solidFill>
              </a:rPr>
              <a:t>&lt;/h1&gt;</a:t>
            </a:r>
          </a:p>
          <a:p>
            <a:r>
              <a:rPr lang="en-US" altLang="ko-KR" sz="1200" dirty="0">
                <a:solidFill>
                  <a:schemeClr val="tx1"/>
                </a:solidFill>
              </a:rPr>
              <a:t>	&lt;form&gt;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type="password" name="password"&gt;</a:t>
            </a:r>
          </a:p>
          <a:p>
            <a:r>
              <a:rPr lang="en-US" altLang="ko-KR" sz="1200" dirty="0">
                <a:solidFill>
                  <a:schemeClr val="tx1"/>
                </a:solidFill>
              </a:rPr>
              <a:t>	&lt;/form&gt;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590271" y="1185333"/>
            <a:ext cx="529693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input </a:t>
            </a:r>
            <a:r>
              <a:rPr lang="ko-KR" altLang="en-US" sz="1200" b="1" dirty="0">
                <a:solidFill>
                  <a:schemeClr val="tx1"/>
                </a:solidFill>
              </a:rPr>
              <a:t>요소의 테두리 설정</a:t>
            </a:r>
          </a:p>
          <a:p>
            <a:r>
              <a:rPr lang="en-US" altLang="ko-KR" sz="1200" dirty="0">
                <a:solidFill>
                  <a:schemeClr val="tx1"/>
                </a:solidFill>
              </a:rPr>
              <a:t>border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요소의 테두리</a:t>
            </a:r>
            <a:r>
              <a:rPr lang="en-US" altLang="ko-KR" sz="1200" dirty="0">
                <a:solidFill>
                  <a:schemeClr val="tx1"/>
                </a:solidFill>
              </a:rPr>
              <a:t>(border) </a:t>
            </a:r>
            <a:r>
              <a:rPr lang="ko-KR" altLang="en-US" sz="1200" dirty="0">
                <a:solidFill>
                  <a:schemeClr val="tx1"/>
                </a:solidFill>
              </a:rPr>
              <a:t>색상과 두께를 바꿀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border-radius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요소의 모서리를 둥글게 만들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232</a:t>
            </a:fld>
            <a:endParaRPr lang="ko-KR" altLang="en-US" dirty="0"/>
          </a:p>
        </p:txBody>
      </p:sp>
    </p:spTree>
    <p:extLst>
      <p:ext uri="{BB962C8B-B14F-4D97-AF65-F5344CB8AC3E}">
        <p14:creationId xmlns:p14="http://schemas.microsoft.com/office/powerpoint/2010/main" val="397331932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input </a:t>
            </a:r>
            <a:r>
              <a:rPr lang="ko-KR" altLang="en-US" sz="3200" dirty="0"/>
              <a:t>요소에 배경색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185333"/>
            <a:ext cx="615274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Forms&lt;/title&gt;</a:t>
            </a:r>
          </a:p>
          <a:p>
            <a:r>
              <a:rPr lang="en-US" altLang="ko-KR" sz="1200">
                <a:solidFill>
                  <a:schemeClr val="tx1"/>
                </a:solidFill>
              </a:rPr>
              <a:t>	&lt;style&gt;</a:t>
            </a:r>
          </a:p>
          <a:p>
            <a:r>
              <a:rPr lang="en-US" altLang="ko-KR" sz="1200">
                <a:solidFill>
                  <a:schemeClr val="tx1"/>
                </a:solidFill>
              </a:rPr>
              <a:t>		input {</a:t>
            </a:r>
          </a:p>
          <a:p>
            <a:r>
              <a:rPr lang="en-US" altLang="ko-KR" sz="1200">
                <a:solidFill>
                  <a:schemeClr val="tx1"/>
                </a:solidFill>
              </a:rPr>
              <a:t>			width: 100%;</a:t>
            </a:r>
          </a:p>
          <a:p>
            <a:r>
              <a:rPr lang="en-US" altLang="ko-KR" sz="1200">
                <a:solidFill>
                  <a:schemeClr val="tx1"/>
                </a:solidFill>
              </a:rPr>
              <a:t>			padding: 10px 20px;</a:t>
            </a:r>
          </a:p>
          <a:p>
            <a:r>
              <a:rPr lang="en-US" altLang="ko-KR" sz="1200">
                <a:solidFill>
                  <a:schemeClr val="tx1"/>
                </a:solidFill>
              </a:rPr>
              <a:t>			margin: 5px 0;</a:t>
            </a:r>
          </a:p>
          <a:p>
            <a:r>
              <a:rPr lang="en-US" altLang="ko-KR" sz="1200">
                <a:solidFill>
                  <a:schemeClr val="tx1"/>
                </a:solidFill>
              </a:rPr>
              <a:t>			box-sizing: border-box;</a:t>
            </a:r>
          </a:p>
          <a:p>
            <a:r>
              <a:rPr lang="en-US" altLang="ko-KR" sz="1200">
                <a:solidFill>
                  <a:schemeClr val="tx1"/>
                </a:solidFill>
              </a:rPr>
              <a:t>			border: none;</a:t>
            </a:r>
          </a:p>
          <a:p>
            <a:r>
              <a:rPr lang="en-US" altLang="ko-KR" sz="1200">
                <a:solidFill>
                  <a:schemeClr val="tx1"/>
                </a:solidFill>
              </a:rPr>
              <a:t>			background-color: #FFF8DC;</a:t>
            </a:r>
          </a:p>
          <a:p>
            <a:r>
              <a:rPr lang="en-US" altLang="ko-KR" sz="1200">
                <a:solidFill>
                  <a:schemeClr val="tx1"/>
                </a:solidFill>
              </a:rPr>
              <a:t>			color: olive;</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&lt;h1&gt;input </a:t>
            </a:r>
            <a:r>
              <a:rPr lang="ko-KR" altLang="en-US" sz="1200">
                <a:solidFill>
                  <a:schemeClr val="tx1"/>
                </a:solidFill>
              </a:rPr>
              <a:t>요소에 배경색 적용</a:t>
            </a:r>
            <a:r>
              <a:rPr lang="en-US" altLang="ko-KR" sz="1200">
                <a:solidFill>
                  <a:schemeClr val="tx1"/>
                </a:solidFill>
              </a:rPr>
              <a:t>&lt;/h1&gt;</a:t>
            </a:r>
          </a:p>
          <a:p>
            <a:r>
              <a:rPr lang="en-US" altLang="ko-KR" sz="1200">
                <a:solidFill>
                  <a:schemeClr val="tx1"/>
                </a:solidFill>
              </a:rPr>
              <a:t>	&lt;form&gt;</a:t>
            </a:r>
          </a:p>
          <a:p>
            <a:r>
              <a:rPr lang="en-US" altLang="ko-KR" sz="1200">
                <a:solidFill>
                  <a:schemeClr val="tx1"/>
                </a:solidFill>
              </a:rPr>
              <a:t>		</a:t>
            </a:r>
            <a:r>
              <a:rPr lang="ko-KR" altLang="en-US" sz="1200">
                <a:solidFill>
                  <a:schemeClr val="tx1"/>
                </a:solidFill>
              </a:rPr>
              <a:t>사용자 </a:t>
            </a:r>
            <a:r>
              <a:rPr lang="en-US" altLang="ko-KR" sz="1200">
                <a:solidFill>
                  <a:schemeClr val="tx1"/>
                </a:solidFill>
              </a:rPr>
              <a:t>: &lt;br&gt;</a:t>
            </a:r>
          </a:p>
          <a:p>
            <a:r>
              <a:rPr lang="en-US" altLang="ko-KR" sz="1200">
                <a:solidFill>
                  <a:schemeClr val="tx1"/>
                </a:solidFill>
              </a:rPr>
              <a:t>		&lt;input type="text" name="username"&gt;&lt;br&gt;</a:t>
            </a:r>
          </a:p>
          <a:p>
            <a:r>
              <a:rPr lang="en-US" altLang="ko-KR" sz="1200">
                <a:solidFill>
                  <a:schemeClr val="tx1"/>
                </a:solidFill>
              </a:rPr>
              <a:t>		</a:t>
            </a:r>
            <a:r>
              <a:rPr lang="ko-KR" altLang="en-US" sz="1200">
                <a:solidFill>
                  <a:schemeClr val="tx1"/>
                </a:solidFill>
              </a:rPr>
              <a:t>비밀번호 </a:t>
            </a:r>
            <a:r>
              <a:rPr lang="en-US" altLang="ko-KR" sz="1200">
                <a:solidFill>
                  <a:schemeClr val="tx1"/>
                </a:solidFill>
              </a:rPr>
              <a:t>: &lt;br&gt;</a:t>
            </a:r>
          </a:p>
          <a:p>
            <a:r>
              <a:rPr lang="en-US" altLang="ko-KR" sz="1200">
                <a:solidFill>
                  <a:schemeClr val="tx1"/>
                </a:solidFill>
              </a:rPr>
              <a:t>		&lt;input type="password" name="password"&gt;</a:t>
            </a:r>
          </a:p>
          <a:p>
            <a:r>
              <a:rPr lang="en-US" altLang="ko-KR" sz="1200">
                <a:solidFill>
                  <a:schemeClr val="tx1"/>
                </a:solidFill>
              </a:rPr>
              <a:t>	&lt;/form&gt;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590271" y="1185333"/>
            <a:ext cx="529693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input </a:t>
            </a:r>
            <a:r>
              <a:rPr lang="ko-KR" altLang="en-US" sz="1200" b="1" dirty="0">
                <a:solidFill>
                  <a:schemeClr val="tx1"/>
                </a:solidFill>
              </a:rPr>
              <a:t>요소에 배경색 적용</a:t>
            </a:r>
          </a:p>
          <a:p>
            <a:r>
              <a:rPr lang="en-US" altLang="ko-KR" sz="1200" dirty="0">
                <a:solidFill>
                  <a:schemeClr val="tx1"/>
                </a:solidFill>
              </a:rPr>
              <a:t>background-color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요소의 배경색을 설정할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color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요소의 텍스트 색상을 변경할 수도 있습니다</a:t>
            </a:r>
            <a:r>
              <a:rPr lang="en-US" altLang="ko-KR" dirty="0"/>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233</a:t>
            </a:fld>
            <a:endParaRPr lang="ko-KR" altLang="en-US" dirty="0"/>
          </a:p>
        </p:txBody>
      </p:sp>
    </p:spTree>
    <p:extLst>
      <p:ext uri="{BB962C8B-B14F-4D97-AF65-F5344CB8AC3E}">
        <p14:creationId xmlns:p14="http://schemas.microsoft.com/office/powerpoint/2010/main" val="2362110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a:t>
            </a:r>
            <a:r>
              <a:rPr lang="ko-KR" altLang="en-US" sz="3200" dirty="0"/>
              <a:t>포커스를 가지고 있는 </a:t>
            </a:r>
            <a:r>
              <a:rPr lang="en-US" altLang="ko-KR" sz="3200" dirty="0"/>
              <a:t>input </a:t>
            </a:r>
            <a:r>
              <a:rPr lang="ko-KR" altLang="en-US" sz="3200" dirty="0"/>
              <a:t>요소의 스타일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Forms&lt;/title&gt;</a:t>
            </a:r>
          </a:p>
          <a:p>
            <a:r>
              <a:rPr lang="en-US" altLang="ko-KR" sz="1200" dirty="0">
                <a:solidFill>
                  <a:schemeClr val="tx1"/>
                </a:solidFill>
              </a:rPr>
              <a:t>	&lt;style&gt;</a:t>
            </a:r>
          </a:p>
          <a:p>
            <a:r>
              <a:rPr lang="en-US" altLang="ko-KR" sz="1200" dirty="0">
                <a:solidFill>
                  <a:schemeClr val="tx1"/>
                </a:solidFill>
              </a:rPr>
              <a:t>		input {	width: 100%;</a:t>
            </a:r>
          </a:p>
          <a:p>
            <a:r>
              <a:rPr lang="en-US" altLang="ko-KR" sz="1200" dirty="0">
                <a:solidFill>
                  <a:schemeClr val="tx1"/>
                </a:solidFill>
              </a:rPr>
              <a:t>			padding: 10px 20px;</a:t>
            </a:r>
          </a:p>
          <a:p>
            <a:r>
              <a:rPr lang="en-US" altLang="ko-KR" sz="1200" dirty="0">
                <a:solidFill>
                  <a:schemeClr val="tx1"/>
                </a:solidFill>
              </a:rPr>
              <a:t>			margin: 5px 0;</a:t>
            </a:r>
          </a:p>
          <a:p>
            <a:r>
              <a:rPr lang="en-US" altLang="ko-KR" sz="1200" dirty="0">
                <a:solidFill>
                  <a:schemeClr val="tx1"/>
                </a:solidFill>
              </a:rPr>
              <a:t>			box-sizing: border-box;		}</a:t>
            </a:r>
          </a:p>
          <a:p>
            <a:r>
              <a:rPr lang="en-US" altLang="ko-KR" sz="1200" dirty="0">
                <a:solidFill>
                  <a:schemeClr val="tx1"/>
                </a:solidFill>
              </a:rPr>
              <a:t>		input[type="text"] {	border: solid 2px #FFE4B5;</a:t>
            </a:r>
          </a:p>
          <a:p>
            <a:r>
              <a:rPr lang="en-US" altLang="ko-KR" sz="1200" dirty="0">
                <a:solidFill>
                  <a:schemeClr val="tx1"/>
                </a:solidFill>
              </a:rPr>
              <a:t>				-</a:t>
            </a:r>
            <a:r>
              <a:rPr lang="en-US" altLang="ko-KR" sz="1200" dirty="0" err="1">
                <a:solidFill>
                  <a:schemeClr val="tx1"/>
                </a:solidFill>
              </a:rPr>
              <a:t>webkit</a:t>
            </a:r>
            <a:r>
              <a:rPr lang="en-US" altLang="ko-KR" sz="1200" dirty="0">
                <a:solidFill>
                  <a:schemeClr val="tx1"/>
                </a:solidFill>
              </a:rPr>
              <a:t>-transition: 0.5s;</a:t>
            </a:r>
          </a:p>
          <a:p>
            <a:r>
              <a:rPr lang="en-US" altLang="ko-KR" sz="1200" dirty="0">
                <a:solidFill>
                  <a:schemeClr val="tx1"/>
                </a:solidFill>
              </a:rPr>
              <a:t>				transition: 0.5s;</a:t>
            </a:r>
          </a:p>
          <a:p>
            <a:r>
              <a:rPr lang="en-US" altLang="ko-KR" sz="1200" dirty="0">
                <a:solidFill>
                  <a:schemeClr val="tx1"/>
                </a:solidFill>
              </a:rPr>
              <a:t>				outline: none;	}</a:t>
            </a:r>
          </a:p>
          <a:p>
            <a:r>
              <a:rPr lang="en-US" altLang="ko-KR" sz="1200" dirty="0">
                <a:solidFill>
                  <a:schemeClr val="tx1"/>
                </a:solidFill>
              </a:rPr>
              <a:t>		input[type="text"]:focus { border: solid 2px #D2691E; }</a:t>
            </a:r>
          </a:p>
          <a:p>
            <a:r>
              <a:rPr lang="en-US" altLang="ko-KR" sz="1200" dirty="0">
                <a:solidFill>
                  <a:schemeClr val="tx1"/>
                </a:solidFill>
              </a:rPr>
              <a:t>		input[type="password"] { border: solid 1px black; }</a:t>
            </a:r>
          </a:p>
          <a:p>
            <a:r>
              <a:rPr lang="en-US" altLang="ko-KR" sz="1200" dirty="0">
                <a:solidFill>
                  <a:schemeClr val="tx1"/>
                </a:solidFill>
              </a:rPr>
              <a:t>		input[type="password"]:focus { background-color: #E0FFFF;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ko-KR" altLang="en-US" sz="1200" dirty="0">
                <a:solidFill>
                  <a:schemeClr val="tx1"/>
                </a:solidFill>
              </a:rPr>
              <a:t>포커스가 있는 </a:t>
            </a:r>
            <a:r>
              <a:rPr lang="en-US" altLang="ko-KR" sz="1200" dirty="0">
                <a:solidFill>
                  <a:schemeClr val="tx1"/>
                </a:solidFill>
              </a:rPr>
              <a:t>input </a:t>
            </a:r>
            <a:r>
              <a:rPr lang="ko-KR" altLang="en-US" sz="1200" dirty="0">
                <a:solidFill>
                  <a:schemeClr val="tx1"/>
                </a:solidFill>
              </a:rPr>
              <a:t>요소의 스타일 설정</a:t>
            </a:r>
            <a:r>
              <a:rPr lang="en-US" altLang="ko-KR" sz="1200" dirty="0">
                <a:solidFill>
                  <a:schemeClr val="tx1"/>
                </a:solidFill>
              </a:rPr>
              <a:t>&lt;/h1&gt;</a:t>
            </a:r>
          </a:p>
          <a:p>
            <a:r>
              <a:rPr lang="en-US" altLang="ko-KR" sz="1200" dirty="0">
                <a:solidFill>
                  <a:schemeClr val="tx1"/>
                </a:solidFill>
              </a:rPr>
              <a:t>	&lt;form&gt;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type="password" name="password"&gt;</a:t>
            </a:r>
          </a:p>
          <a:p>
            <a:r>
              <a:rPr lang="en-US" altLang="ko-KR" sz="1200" dirty="0">
                <a:solidFill>
                  <a:schemeClr val="tx1"/>
                </a:solidFill>
              </a:rPr>
              <a:t>	&lt;/form&gt;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포커스를 가지고 있는 </a:t>
            </a:r>
            <a:r>
              <a:rPr lang="en-US" altLang="ko-KR" sz="1200" b="1" dirty="0">
                <a:solidFill>
                  <a:schemeClr val="tx1"/>
                </a:solidFill>
              </a:rPr>
              <a:t>input </a:t>
            </a:r>
            <a:r>
              <a:rPr lang="ko-KR" altLang="en-US" sz="1200" b="1" dirty="0">
                <a:solidFill>
                  <a:schemeClr val="tx1"/>
                </a:solidFill>
              </a:rPr>
              <a:t>요소의 스타일 적용</a:t>
            </a:r>
          </a:p>
          <a:p>
            <a:r>
              <a:rPr lang="en-US" altLang="ko-KR" sz="1200" dirty="0">
                <a:solidFill>
                  <a:schemeClr val="tx1"/>
                </a:solidFill>
              </a:rPr>
              <a:t>:focus </a:t>
            </a:r>
            <a:r>
              <a:rPr lang="ko-KR" altLang="en-US" sz="1200" dirty="0">
                <a:solidFill>
                  <a:schemeClr val="tx1"/>
                </a:solidFill>
              </a:rPr>
              <a:t>선택자를 이용하여 해당 </a:t>
            </a:r>
            <a:r>
              <a:rPr lang="en-US" altLang="ko-KR" sz="1200" dirty="0">
                <a:solidFill>
                  <a:schemeClr val="tx1"/>
                </a:solidFill>
              </a:rPr>
              <a:t>input </a:t>
            </a:r>
            <a:r>
              <a:rPr lang="ko-KR" altLang="en-US" sz="1200" dirty="0">
                <a:solidFill>
                  <a:schemeClr val="tx1"/>
                </a:solidFill>
              </a:rPr>
              <a:t>요소가 포커스</a:t>
            </a:r>
            <a:r>
              <a:rPr lang="en-US" altLang="ko-KR" sz="1200" dirty="0">
                <a:solidFill>
                  <a:schemeClr val="tx1"/>
                </a:solidFill>
              </a:rPr>
              <a:t>(focus)</a:t>
            </a:r>
            <a:r>
              <a:rPr lang="ko-KR" altLang="en-US" sz="1200" dirty="0">
                <a:solidFill>
                  <a:schemeClr val="tx1"/>
                </a:solidFill>
              </a:rPr>
              <a:t>를 가지고 있을 때의 스타일을 별도로 설정할 수 있습니다</a:t>
            </a:r>
            <a:r>
              <a:rPr lang="en-US" altLang="ko-KR" dirty="0"/>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234</a:t>
            </a:fld>
            <a:endParaRPr lang="ko-KR" altLang="en-US" dirty="0"/>
          </a:p>
        </p:txBody>
      </p:sp>
    </p:spTree>
    <p:extLst>
      <p:ext uri="{BB962C8B-B14F-4D97-AF65-F5344CB8AC3E}">
        <p14:creationId xmlns:p14="http://schemas.microsoft.com/office/powerpoint/2010/main" val="10960435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input </a:t>
            </a:r>
            <a:r>
              <a:rPr lang="ko-KR" altLang="en-US" sz="3200" dirty="0"/>
              <a:t>요소에 아이콘</a:t>
            </a:r>
            <a:r>
              <a:rPr lang="en-US" altLang="ko-KR" sz="3200" dirty="0"/>
              <a:t>(icon)</a:t>
            </a:r>
            <a:r>
              <a:rPr lang="ko-KR" altLang="en-US" sz="3200" dirty="0"/>
              <a:t>이나 이미지 삽입</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Forms&lt;/title&gt;</a:t>
            </a:r>
          </a:p>
          <a:p>
            <a:r>
              <a:rPr lang="en-US" altLang="ko-KR" sz="1200" dirty="0">
                <a:solidFill>
                  <a:schemeClr val="tx1"/>
                </a:solidFill>
              </a:rPr>
              <a:t>	&lt;style&gt;</a:t>
            </a:r>
          </a:p>
          <a:p>
            <a:r>
              <a:rPr lang="en-US" altLang="ko-KR" sz="1200" dirty="0">
                <a:solidFill>
                  <a:schemeClr val="tx1"/>
                </a:solidFill>
              </a:rPr>
              <a:t>		input {</a:t>
            </a:r>
          </a:p>
          <a:p>
            <a:r>
              <a:rPr lang="en-US" altLang="ko-KR" sz="1200" dirty="0">
                <a:solidFill>
                  <a:schemeClr val="tx1"/>
                </a:solidFill>
              </a:rPr>
              <a:t>			width: 100%;</a:t>
            </a:r>
          </a:p>
          <a:p>
            <a:r>
              <a:rPr lang="en-US" altLang="ko-KR" sz="1200" dirty="0">
                <a:solidFill>
                  <a:schemeClr val="tx1"/>
                </a:solidFill>
              </a:rPr>
              <a:t>			padding: 10px 40px;</a:t>
            </a:r>
          </a:p>
          <a:p>
            <a:r>
              <a:rPr lang="en-US" altLang="ko-KR" sz="1200" dirty="0">
                <a:solidFill>
                  <a:schemeClr val="tx1"/>
                </a:solidFill>
              </a:rPr>
              <a:t>			margin: 5px 0;</a:t>
            </a:r>
          </a:p>
          <a:p>
            <a:r>
              <a:rPr lang="en-US" altLang="ko-KR" sz="1200" dirty="0">
                <a:solidFill>
                  <a:schemeClr val="tx1"/>
                </a:solidFill>
              </a:rPr>
              <a:t>			box-sizing: border-box;</a:t>
            </a:r>
          </a:p>
          <a:p>
            <a:r>
              <a:rPr lang="en-US" altLang="ko-KR" sz="1200" dirty="0">
                <a:solidFill>
                  <a:schemeClr val="tx1"/>
                </a:solidFill>
              </a:rPr>
              <a:t>			border: solid 2px #483D8B;</a:t>
            </a:r>
          </a:p>
          <a:p>
            <a:r>
              <a:rPr lang="en-US" altLang="ko-KR" sz="1200" dirty="0">
                <a:solidFill>
                  <a:schemeClr val="tx1"/>
                </a:solidFill>
              </a:rPr>
              <a:t>			border-radius: 5px;</a:t>
            </a:r>
          </a:p>
          <a:p>
            <a:r>
              <a:rPr lang="en-US" altLang="ko-KR" sz="1200" dirty="0">
                <a:solidFill>
                  <a:schemeClr val="tx1"/>
                </a:solidFill>
              </a:rPr>
              <a:t>			font-size: 14px;</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("/examples/images/img_search_icon.png");</a:t>
            </a:r>
          </a:p>
          <a:p>
            <a:r>
              <a:rPr lang="en-US" altLang="ko-KR" sz="1200" dirty="0">
                <a:solidFill>
                  <a:schemeClr val="tx1"/>
                </a:solidFill>
              </a:rPr>
              <a:t>			background-position: 5px 4px;</a:t>
            </a:r>
          </a:p>
          <a:p>
            <a:r>
              <a:rPr lang="en-US" altLang="ko-KR" sz="1200" dirty="0">
                <a:solidFill>
                  <a:schemeClr val="tx1"/>
                </a:solidFill>
              </a:rPr>
              <a:t>			background-repeat: no-repeat;</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&lt;h1&gt;input </a:t>
            </a:r>
            <a:r>
              <a:rPr lang="ko-KR" altLang="en-US" sz="1200" dirty="0">
                <a:solidFill>
                  <a:schemeClr val="tx1"/>
                </a:solidFill>
              </a:rPr>
              <a:t>요소에 아이콘이나 이미지 삽입</a:t>
            </a:r>
            <a:r>
              <a:rPr lang="en-US" altLang="ko-KR" sz="1200" dirty="0">
                <a:solidFill>
                  <a:schemeClr val="tx1"/>
                </a:solidFill>
              </a:rPr>
              <a:t>&lt;/h1&gt;</a:t>
            </a:r>
          </a:p>
          <a:p>
            <a:r>
              <a:rPr lang="en-US" altLang="ko-KR" sz="1200" dirty="0">
                <a:solidFill>
                  <a:schemeClr val="tx1"/>
                </a:solidFill>
              </a:rPr>
              <a:t>	&lt;form&gt;</a:t>
            </a:r>
          </a:p>
          <a:p>
            <a:r>
              <a:rPr lang="en-US" altLang="ko-KR" sz="1200" dirty="0">
                <a:solidFill>
                  <a:schemeClr val="tx1"/>
                </a:solidFill>
              </a:rPr>
              <a:t>		</a:t>
            </a:r>
            <a:r>
              <a:rPr lang="ko-KR" altLang="en-US" sz="1200" dirty="0">
                <a:solidFill>
                  <a:schemeClr val="tx1"/>
                </a:solidFill>
              </a:rPr>
              <a:t>검색할 키워드를 입력하세요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name="search"&gt;&lt;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input </a:t>
            </a:r>
            <a:r>
              <a:rPr lang="ko-KR" altLang="en-US" sz="1200" b="1" dirty="0">
                <a:solidFill>
                  <a:schemeClr val="tx1"/>
                </a:solidFill>
              </a:rPr>
              <a:t>요소에 아이콘</a:t>
            </a:r>
            <a:r>
              <a:rPr lang="en-US" altLang="ko-KR" sz="1200" b="1" dirty="0">
                <a:solidFill>
                  <a:schemeClr val="tx1"/>
                </a:solidFill>
              </a:rPr>
              <a:t>(icon)</a:t>
            </a:r>
            <a:r>
              <a:rPr lang="ko-KR" altLang="en-US" sz="1200" b="1" dirty="0">
                <a:solidFill>
                  <a:schemeClr val="tx1"/>
                </a:solidFill>
              </a:rPr>
              <a:t>이나 이미지 삽입</a:t>
            </a:r>
          </a:p>
          <a:p>
            <a:r>
              <a:rPr lang="en-US" altLang="ko-KR" sz="1200" dirty="0">
                <a:solidFill>
                  <a:schemeClr val="tx1"/>
                </a:solidFill>
              </a:rPr>
              <a:t>background-image </a:t>
            </a:r>
            <a:r>
              <a:rPr lang="ko-KR" altLang="en-US" sz="1200" dirty="0">
                <a:solidFill>
                  <a:schemeClr val="tx1"/>
                </a:solidFill>
              </a:rPr>
              <a:t>속성을 이용하여 </a:t>
            </a:r>
            <a:r>
              <a:rPr lang="en-US" altLang="ko-KR" sz="1200" dirty="0">
                <a:solidFill>
                  <a:schemeClr val="tx1"/>
                </a:solidFill>
              </a:rPr>
              <a:t>input </a:t>
            </a:r>
            <a:r>
              <a:rPr lang="ko-KR" altLang="en-US" sz="1200" dirty="0">
                <a:solidFill>
                  <a:schemeClr val="tx1"/>
                </a:solidFill>
              </a:rPr>
              <a:t>요소에 아이콘</a:t>
            </a:r>
            <a:r>
              <a:rPr lang="en-US" altLang="ko-KR" sz="1200" dirty="0">
                <a:solidFill>
                  <a:schemeClr val="tx1"/>
                </a:solidFill>
              </a:rPr>
              <a:t>(icon)</a:t>
            </a:r>
            <a:r>
              <a:rPr lang="ko-KR" altLang="en-US" sz="1200" dirty="0">
                <a:solidFill>
                  <a:schemeClr val="tx1"/>
                </a:solidFill>
              </a:rPr>
              <a:t>이나 이미지를 삽입할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background-position </a:t>
            </a:r>
            <a:r>
              <a:rPr lang="ko-KR" altLang="en-US" sz="1200" dirty="0">
                <a:solidFill>
                  <a:schemeClr val="tx1"/>
                </a:solidFill>
              </a:rPr>
              <a:t>속성을 이용하여 삽입한 아이콘이나 이미지가 나타날 위치를 설정할 수도 있습니다</a:t>
            </a:r>
            <a:r>
              <a:rPr lang="en-US" altLang="ko-KR" dirty="0"/>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235</a:t>
            </a:fld>
            <a:endParaRPr lang="ko-KR" altLang="en-US" dirty="0"/>
          </a:p>
        </p:txBody>
      </p:sp>
    </p:spTree>
    <p:extLst>
      <p:ext uri="{BB962C8B-B14F-4D97-AF65-F5344CB8AC3E}">
        <p14:creationId xmlns:p14="http://schemas.microsoft.com/office/powerpoint/2010/main" val="266397969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a:t>
            </a:r>
            <a:r>
              <a:rPr lang="en-US" altLang="ko-KR" sz="3200" dirty="0" err="1"/>
              <a:t>textarea</a:t>
            </a:r>
            <a:r>
              <a:rPr lang="en-US" altLang="ko-KR" sz="3200" dirty="0"/>
              <a:t> </a:t>
            </a:r>
            <a:r>
              <a:rPr lang="ko-KR" altLang="en-US" sz="3200" dirty="0"/>
              <a:t>요소의 크기 조절</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Forms&lt;/title&gt;</a:t>
            </a:r>
          </a:p>
          <a:p>
            <a:r>
              <a:rPr lang="en-US" altLang="ko-KR" sz="1200">
                <a:solidFill>
                  <a:schemeClr val="tx1"/>
                </a:solidFill>
              </a:rPr>
              <a:t>	&lt;style&gt;</a:t>
            </a:r>
          </a:p>
          <a:p>
            <a:r>
              <a:rPr lang="en-US" altLang="ko-KR" sz="1200">
                <a:solidFill>
                  <a:schemeClr val="tx1"/>
                </a:solidFill>
              </a:rPr>
              <a:t>		textarea {</a:t>
            </a:r>
          </a:p>
          <a:p>
            <a:r>
              <a:rPr lang="en-US" altLang="ko-KR" sz="1200">
                <a:solidFill>
                  <a:schemeClr val="tx1"/>
                </a:solidFill>
              </a:rPr>
              <a:t>			width: 100%;</a:t>
            </a:r>
          </a:p>
          <a:p>
            <a:r>
              <a:rPr lang="en-US" altLang="ko-KR" sz="1200">
                <a:solidFill>
                  <a:schemeClr val="tx1"/>
                </a:solidFill>
              </a:rPr>
              <a:t>			height: 200px;</a:t>
            </a:r>
          </a:p>
          <a:p>
            <a:r>
              <a:rPr lang="en-US" altLang="ko-KR" sz="1200">
                <a:solidFill>
                  <a:schemeClr val="tx1"/>
                </a:solidFill>
              </a:rPr>
              <a:t>			padding: 10px;</a:t>
            </a:r>
          </a:p>
          <a:p>
            <a:r>
              <a:rPr lang="en-US" altLang="ko-KR" sz="1200">
                <a:solidFill>
                  <a:schemeClr val="tx1"/>
                </a:solidFill>
              </a:rPr>
              <a:t>			box-sizing: border-box;</a:t>
            </a:r>
          </a:p>
          <a:p>
            <a:r>
              <a:rPr lang="en-US" altLang="ko-KR" sz="1200">
                <a:solidFill>
                  <a:schemeClr val="tx1"/>
                </a:solidFill>
              </a:rPr>
              <a:t>			border: solid 2px #1E90FF;</a:t>
            </a:r>
          </a:p>
          <a:p>
            <a:r>
              <a:rPr lang="en-US" altLang="ko-KR" sz="1200">
                <a:solidFill>
                  <a:schemeClr val="tx1"/>
                </a:solidFill>
              </a:rPr>
              <a:t>			border-radius: 5px;</a:t>
            </a:r>
          </a:p>
          <a:p>
            <a:r>
              <a:rPr lang="en-US" altLang="ko-KR" sz="1200">
                <a:solidFill>
                  <a:schemeClr val="tx1"/>
                </a:solidFill>
              </a:rPr>
              <a:t>			font-size: 16px;</a:t>
            </a:r>
          </a:p>
          <a:p>
            <a:r>
              <a:rPr lang="en-US" altLang="ko-KR" sz="1200">
                <a:solidFill>
                  <a:schemeClr val="tx1"/>
                </a:solidFill>
              </a:rPr>
              <a:t>			resize: both;</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&lt;h1&gt;textarea </a:t>
            </a:r>
            <a:r>
              <a:rPr lang="ko-KR" altLang="en-US" sz="1200">
                <a:solidFill>
                  <a:schemeClr val="tx1"/>
                </a:solidFill>
              </a:rPr>
              <a:t>요소에 스타일 적용</a:t>
            </a:r>
            <a:r>
              <a:rPr lang="en-US" altLang="ko-KR" sz="1200">
                <a:solidFill>
                  <a:schemeClr val="tx1"/>
                </a:solidFill>
              </a:rPr>
              <a:t>&lt;/h1&gt;</a:t>
            </a:r>
          </a:p>
          <a:p>
            <a:r>
              <a:rPr lang="en-US" altLang="ko-KR" sz="1200">
                <a:solidFill>
                  <a:schemeClr val="tx1"/>
                </a:solidFill>
              </a:rPr>
              <a:t>	&lt;form&gt;</a:t>
            </a:r>
          </a:p>
          <a:p>
            <a:r>
              <a:rPr lang="en-US" altLang="ko-KR" sz="1200">
                <a:solidFill>
                  <a:schemeClr val="tx1"/>
                </a:solidFill>
              </a:rPr>
              <a:t>		&lt;textarea&gt;</a:t>
            </a:r>
            <a:r>
              <a:rPr lang="ko-KR" altLang="en-US" sz="1200">
                <a:solidFill>
                  <a:schemeClr val="tx1"/>
                </a:solidFill>
              </a:rPr>
              <a:t>여기에 텍스트를 입력합니다</a:t>
            </a:r>
            <a:r>
              <a:rPr lang="en-US" altLang="ko-KR" sz="1200">
                <a:solidFill>
                  <a:schemeClr val="tx1"/>
                </a:solidFill>
              </a:rPr>
              <a:t>!&lt;/textarea&gt;</a:t>
            </a:r>
          </a:p>
          <a:p>
            <a:r>
              <a:rPr lang="en-US" altLang="ko-KR" sz="1200">
                <a:solidFill>
                  <a:schemeClr val="tx1"/>
                </a:solidFill>
              </a:rPr>
              <a:t>	&lt;/form&gt;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textarea</a:t>
            </a:r>
            <a:r>
              <a:rPr lang="en-US" altLang="ko-KR" sz="1200" b="1" dirty="0">
                <a:solidFill>
                  <a:schemeClr val="tx1"/>
                </a:solidFill>
              </a:rPr>
              <a:t> </a:t>
            </a:r>
            <a:r>
              <a:rPr lang="ko-KR" altLang="en-US" sz="1200" b="1" dirty="0">
                <a:solidFill>
                  <a:schemeClr val="tx1"/>
                </a:solidFill>
              </a:rPr>
              <a:t>요소의 크기 조절</a:t>
            </a:r>
          </a:p>
          <a:p>
            <a:r>
              <a:rPr lang="en-US" altLang="ko-KR" sz="1200" dirty="0">
                <a:solidFill>
                  <a:schemeClr val="tx1"/>
                </a:solidFill>
              </a:rPr>
              <a:t>resize </a:t>
            </a:r>
            <a:r>
              <a:rPr lang="ko-KR" altLang="en-US" sz="1200" dirty="0">
                <a:solidFill>
                  <a:schemeClr val="tx1"/>
                </a:solidFill>
              </a:rPr>
              <a:t>속성을 이용하여 </a:t>
            </a:r>
            <a:r>
              <a:rPr lang="en-US" altLang="ko-KR" sz="1200" dirty="0" err="1">
                <a:solidFill>
                  <a:schemeClr val="tx1"/>
                </a:solidFill>
              </a:rPr>
              <a:t>textarea</a:t>
            </a:r>
            <a:r>
              <a:rPr lang="en-US" altLang="ko-KR" sz="1200" dirty="0">
                <a:solidFill>
                  <a:schemeClr val="tx1"/>
                </a:solidFill>
              </a:rPr>
              <a:t> </a:t>
            </a:r>
            <a:r>
              <a:rPr lang="ko-KR" altLang="en-US" sz="1200" dirty="0">
                <a:solidFill>
                  <a:schemeClr val="tx1"/>
                </a:solidFill>
              </a:rPr>
              <a:t>요소의 크기를 조절할 수 있습니다</a:t>
            </a:r>
            <a:r>
              <a:rPr lang="en-US" altLang="ko-KR" sz="1200" dirty="0">
                <a:solidFill>
                  <a:schemeClr val="tx1"/>
                </a:solidFill>
              </a:rPr>
              <a:t>.</a:t>
            </a:r>
          </a:p>
          <a:p>
            <a:r>
              <a:rPr lang="en-US" altLang="ko-KR" sz="1200" dirty="0">
                <a:solidFill>
                  <a:schemeClr val="tx1"/>
                </a:solidFill>
              </a:rPr>
              <a:t>resize </a:t>
            </a:r>
            <a:r>
              <a:rPr lang="ko-KR" altLang="en-US" sz="1200" dirty="0">
                <a:solidFill>
                  <a:schemeClr val="tx1"/>
                </a:solidFill>
              </a:rPr>
              <a:t>속성을 설정하면 해당 </a:t>
            </a:r>
            <a:r>
              <a:rPr lang="en-US" altLang="ko-KR" sz="1200" dirty="0" err="1">
                <a:solidFill>
                  <a:schemeClr val="tx1"/>
                </a:solidFill>
              </a:rPr>
              <a:t>textarea</a:t>
            </a:r>
            <a:r>
              <a:rPr lang="en-US" altLang="ko-KR" sz="1200" dirty="0">
                <a:solidFill>
                  <a:schemeClr val="tx1"/>
                </a:solidFill>
              </a:rPr>
              <a:t> </a:t>
            </a:r>
            <a:r>
              <a:rPr lang="ko-KR" altLang="en-US" sz="1200" dirty="0">
                <a:solidFill>
                  <a:schemeClr val="tx1"/>
                </a:solidFill>
              </a:rPr>
              <a:t>요소의 오른쪽 아래 부분에 마우스로 잡을 수 있는 핸들이 생깁니다</a:t>
            </a:r>
            <a:r>
              <a:rPr lang="en-US" altLang="ko-KR" sz="1200" dirty="0">
                <a:solidFill>
                  <a:schemeClr val="tx1"/>
                </a:solidFill>
              </a:rPr>
              <a:t>.</a:t>
            </a:r>
          </a:p>
          <a:p>
            <a:r>
              <a:rPr lang="ko-KR" altLang="en-US" sz="1200" dirty="0">
                <a:solidFill>
                  <a:schemeClr val="tx1"/>
                </a:solidFill>
              </a:rPr>
              <a:t>사용자가 그 핸들을 마우스로 클릭하여 조절하면 </a:t>
            </a:r>
            <a:r>
              <a:rPr lang="en-US" altLang="ko-KR" sz="1200" dirty="0" err="1">
                <a:solidFill>
                  <a:schemeClr val="tx1"/>
                </a:solidFill>
              </a:rPr>
              <a:t>textarea</a:t>
            </a:r>
            <a:r>
              <a:rPr lang="en-US" altLang="ko-KR" sz="1200" dirty="0">
                <a:solidFill>
                  <a:schemeClr val="tx1"/>
                </a:solidFill>
              </a:rPr>
              <a:t> </a:t>
            </a:r>
            <a:r>
              <a:rPr lang="ko-KR" altLang="en-US" sz="1200" dirty="0">
                <a:solidFill>
                  <a:schemeClr val="tx1"/>
                </a:solidFill>
              </a:rPr>
              <a:t>요소의 크기를 마음대로 조절할 수 있게 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resize </a:t>
            </a:r>
            <a:r>
              <a:rPr lang="ko-KR" altLang="en-US" sz="1200" dirty="0">
                <a:solidFill>
                  <a:schemeClr val="tx1"/>
                </a:solidFill>
              </a:rPr>
              <a:t>속성은 익스플로러에서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236</a:t>
            </a:fld>
            <a:endParaRPr lang="ko-KR" altLang="en-US" dirty="0"/>
          </a:p>
        </p:txBody>
      </p:sp>
      <p:graphicFrame>
        <p:nvGraphicFramePr>
          <p:cNvPr id="3" name="표 2">
            <a:extLst>
              <a:ext uri="{FF2B5EF4-FFF2-40B4-BE49-F238E27FC236}">
                <a16:creationId xmlns:a16="http://schemas.microsoft.com/office/drawing/2014/main" id="{098F5360-9755-44D7-A9AE-A4ED08F003BB}"/>
              </a:ext>
            </a:extLst>
          </p:cNvPr>
          <p:cNvGraphicFramePr>
            <a:graphicFrameLocks noGrp="1"/>
          </p:cNvGraphicFramePr>
          <p:nvPr>
            <p:extLst>
              <p:ext uri="{D42A27DB-BD31-4B8C-83A1-F6EECF244321}">
                <p14:modId xmlns:p14="http://schemas.microsoft.com/office/powerpoint/2010/main" val="349775929"/>
              </p:ext>
            </p:extLst>
          </p:nvPr>
        </p:nvGraphicFramePr>
        <p:xfrm>
          <a:off x="7677665" y="4095907"/>
          <a:ext cx="4041946" cy="1697275"/>
        </p:xfrm>
        <a:graphic>
          <a:graphicData uri="http://schemas.openxmlformats.org/drawingml/2006/table">
            <a:tbl>
              <a:tblPr>
                <a:tableStyleId>{5940675A-B579-460E-94D1-54222C63F5DA}</a:tableStyleId>
              </a:tblPr>
              <a:tblGrid>
                <a:gridCol w="840259">
                  <a:extLst>
                    <a:ext uri="{9D8B030D-6E8A-4147-A177-3AD203B41FA5}">
                      <a16:colId xmlns:a16="http://schemas.microsoft.com/office/drawing/2014/main" val="4420736"/>
                    </a:ext>
                  </a:extLst>
                </a:gridCol>
                <a:gridCol w="3201687">
                  <a:extLst>
                    <a:ext uri="{9D8B030D-6E8A-4147-A177-3AD203B41FA5}">
                      <a16:colId xmlns:a16="http://schemas.microsoft.com/office/drawing/2014/main" val="1161105523"/>
                    </a:ext>
                  </a:extLst>
                </a:gridCol>
              </a:tblGrid>
              <a:tr h="339455">
                <a:tc>
                  <a:txBody>
                    <a:bodyPr/>
                    <a:lstStyle/>
                    <a:p>
                      <a:pPr algn="ctr"/>
                      <a:r>
                        <a:rPr lang="ko-KR" altLang="en-US" sz="900" dirty="0">
                          <a:effectLst/>
                        </a:rPr>
                        <a:t>속성값</a:t>
                      </a:r>
                      <a:endParaRPr lang="ko-KR" altLang="en-US" sz="900" b="1" dirty="0">
                        <a:solidFill>
                          <a:srgbClr val="E8E6E3"/>
                        </a:solidFill>
                        <a:effectLst/>
                        <a:latin typeface="notokr"/>
                      </a:endParaRPr>
                    </a:p>
                  </a:txBody>
                  <a:tcPr marL="95250" marR="95250" marT="95250" marB="95250" anchor="ctr"/>
                </a:tc>
                <a:tc>
                  <a:txBody>
                    <a:bodyPr/>
                    <a:lstStyle/>
                    <a:p>
                      <a:pPr algn="ctr"/>
                      <a:r>
                        <a:rPr lang="ko-KR" altLang="en-US" sz="900" dirty="0">
                          <a:effectLst/>
                        </a:rPr>
                        <a:t>설          명</a:t>
                      </a:r>
                      <a:endParaRPr lang="ko-KR" altLang="en-US" sz="900" b="1" dirty="0">
                        <a:solidFill>
                          <a:srgbClr val="E8E6E3"/>
                        </a:solidFill>
                        <a:effectLst/>
                        <a:latin typeface="notokr"/>
                      </a:endParaRPr>
                    </a:p>
                  </a:txBody>
                  <a:tcPr marL="95250" marR="95250" marT="95250" marB="95250" anchor="ctr"/>
                </a:tc>
                <a:extLst>
                  <a:ext uri="{0D108BD9-81ED-4DB2-BD59-A6C34878D82A}">
                    <a16:rowId xmlns:a16="http://schemas.microsoft.com/office/drawing/2014/main" val="1639959645"/>
                  </a:ext>
                </a:extLst>
              </a:tr>
              <a:tr h="339455">
                <a:tc>
                  <a:txBody>
                    <a:bodyPr/>
                    <a:lstStyle/>
                    <a:p>
                      <a:pPr algn="ctr"/>
                      <a:r>
                        <a:rPr lang="en-US" sz="900">
                          <a:effectLst/>
                        </a:rPr>
                        <a:t>none</a:t>
                      </a:r>
                      <a:endParaRPr lang="en-US" sz="900">
                        <a:effectLst/>
                        <a:latin typeface="notokr"/>
                      </a:endParaRPr>
                    </a:p>
                  </a:txBody>
                  <a:tcPr marL="95250" marR="95250" marT="95250" marB="95250" anchor="ctr"/>
                </a:tc>
                <a:tc>
                  <a:txBody>
                    <a:bodyPr/>
                    <a:lstStyle/>
                    <a:p>
                      <a:pPr algn="l"/>
                      <a:r>
                        <a:rPr lang="ko-KR" altLang="en-US" sz="900" dirty="0">
                          <a:effectLst/>
                        </a:rPr>
                        <a:t>해당 요소의 크기를 조절할 수 없음</a:t>
                      </a:r>
                      <a:r>
                        <a:rPr lang="en-US" altLang="ko-KR" sz="900" dirty="0">
                          <a:effectLst/>
                        </a:rPr>
                        <a:t>. (</a:t>
                      </a:r>
                      <a:r>
                        <a:rPr lang="ko-KR" altLang="en-US" sz="900" dirty="0">
                          <a:effectLst/>
                        </a:rPr>
                        <a:t>기본 설정</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4023756576"/>
                  </a:ext>
                </a:extLst>
              </a:tr>
              <a:tr h="339455">
                <a:tc>
                  <a:txBody>
                    <a:bodyPr/>
                    <a:lstStyle/>
                    <a:p>
                      <a:pPr algn="ctr"/>
                      <a:r>
                        <a:rPr lang="en-US" sz="900">
                          <a:effectLst/>
                        </a:rPr>
                        <a:t>both</a:t>
                      </a:r>
                      <a:endParaRPr lang="en-US" sz="900">
                        <a:effectLst/>
                        <a:latin typeface="notokr"/>
                      </a:endParaRPr>
                    </a:p>
                  </a:txBody>
                  <a:tcPr marL="95250" marR="95250" marT="95250" marB="95250" anchor="ctr"/>
                </a:tc>
                <a:tc>
                  <a:txBody>
                    <a:bodyPr/>
                    <a:lstStyle/>
                    <a:p>
                      <a:pPr algn="l"/>
                      <a:r>
                        <a:rPr lang="ko-KR" altLang="en-US" sz="900" dirty="0">
                          <a:effectLst/>
                        </a:rPr>
                        <a:t>사용자가 해당 요소의 높이와 너비를 모두 조절할 수 있음</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3768401892"/>
                  </a:ext>
                </a:extLst>
              </a:tr>
              <a:tr h="339455">
                <a:tc>
                  <a:txBody>
                    <a:bodyPr/>
                    <a:lstStyle/>
                    <a:p>
                      <a:pPr algn="ctr"/>
                      <a:r>
                        <a:rPr lang="en-US" sz="900">
                          <a:effectLst/>
                        </a:rPr>
                        <a:t>horizontal</a:t>
                      </a:r>
                      <a:endParaRPr lang="en-US" sz="900">
                        <a:effectLst/>
                        <a:latin typeface="notokr"/>
                      </a:endParaRPr>
                    </a:p>
                  </a:txBody>
                  <a:tcPr marL="95250" marR="95250" marT="95250" marB="95250" anchor="ctr"/>
                </a:tc>
                <a:tc>
                  <a:txBody>
                    <a:bodyPr/>
                    <a:lstStyle/>
                    <a:p>
                      <a:pPr algn="l"/>
                      <a:r>
                        <a:rPr lang="ko-KR" altLang="en-US" sz="900" dirty="0">
                          <a:effectLst/>
                        </a:rPr>
                        <a:t>사용자가 해당 요소의 너비만을 조절할 수 있음</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1547798178"/>
                  </a:ext>
                </a:extLst>
              </a:tr>
              <a:tr h="339455">
                <a:tc>
                  <a:txBody>
                    <a:bodyPr/>
                    <a:lstStyle/>
                    <a:p>
                      <a:pPr algn="ctr"/>
                      <a:r>
                        <a:rPr lang="en-US" sz="900">
                          <a:effectLst/>
                        </a:rPr>
                        <a:t>vertical</a:t>
                      </a:r>
                      <a:endParaRPr lang="en-US" sz="900">
                        <a:effectLst/>
                        <a:latin typeface="notokr"/>
                      </a:endParaRPr>
                    </a:p>
                  </a:txBody>
                  <a:tcPr marL="95250" marR="95250" marT="95250" marB="95250" anchor="ctr"/>
                </a:tc>
                <a:tc>
                  <a:txBody>
                    <a:bodyPr/>
                    <a:lstStyle/>
                    <a:p>
                      <a:pPr algn="l"/>
                      <a:r>
                        <a:rPr lang="ko-KR" altLang="en-US" sz="900" dirty="0">
                          <a:effectLst/>
                        </a:rPr>
                        <a:t>사용자가 해당 요소의 높이만을 조절할 수 있음</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3824119345"/>
                  </a:ext>
                </a:extLst>
              </a:tr>
            </a:tbl>
          </a:graphicData>
        </a:graphic>
      </p:graphicFrame>
    </p:spTree>
    <p:extLst>
      <p:ext uri="{BB962C8B-B14F-4D97-AF65-F5344CB8AC3E}">
        <p14:creationId xmlns:p14="http://schemas.microsoft.com/office/powerpoint/2010/main" val="365993193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고급 </a:t>
            </a:r>
            <a:r>
              <a:rPr lang="en-US" altLang="ko-KR" sz="3200" dirty="0"/>
              <a:t>: form – select </a:t>
            </a:r>
            <a:r>
              <a:rPr lang="ko-KR" altLang="en-US" sz="3200" dirty="0"/>
              <a:t>요소에 스타일 적용</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Forms&lt;/title&gt;</a:t>
            </a:r>
          </a:p>
          <a:p>
            <a:r>
              <a:rPr lang="en-US" altLang="ko-KR" sz="1200">
                <a:solidFill>
                  <a:schemeClr val="tx1"/>
                </a:solidFill>
              </a:rPr>
              <a:t>	&lt;style&gt;</a:t>
            </a:r>
          </a:p>
          <a:p>
            <a:r>
              <a:rPr lang="en-US" altLang="ko-KR" sz="1200">
                <a:solidFill>
                  <a:schemeClr val="tx1"/>
                </a:solidFill>
              </a:rPr>
              <a:t>		select {</a:t>
            </a:r>
          </a:p>
          <a:p>
            <a:r>
              <a:rPr lang="en-US" altLang="ko-KR" sz="1200">
                <a:solidFill>
                  <a:schemeClr val="tx1"/>
                </a:solidFill>
              </a:rPr>
              <a:t>			width: 100%;</a:t>
            </a:r>
          </a:p>
          <a:p>
            <a:r>
              <a:rPr lang="en-US" altLang="ko-KR" sz="1200">
                <a:solidFill>
                  <a:schemeClr val="tx1"/>
                </a:solidFill>
              </a:rPr>
              <a:t>			padding: 10px;</a:t>
            </a:r>
          </a:p>
          <a:p>
            <a:r>
              <a:rPr lang="en-US" altLang="ko-KR" sz="1200">
                <a:solidFill>
                  <a:schemeClr val="tx1"/>
                </a:solidFill>
              </a:rPr>
              <a:t>			border: solid 1px black;</a:t>
            </a:r>
          </a:p>
          <a:p>
            <a:r>
              <a:rPr lang="en-US" altLang="ko-KR" sz="1200">
                <a:solidFill>
                  <a:schemeClr val="tx1"/>
                </a:solidFill>
              </a:rPr>
              <a:t>			border-radius: 5px;</a:t>
            </a:r>
          </a:p>
          <a:p>
            <a:r>
              <a:rPr lang="en-US" altLang="ko-KR" sz="1200">
                <a:solidFill>
                  <a:schemeClr val="tx1"/>
                </a:solidFill>
              </a:rPr>
              <a:t>			background-color: #FFFFE0;</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&lt;h1&gt;select </a:t>
            </a:r>
            <a:r>
              <a:rPr lang="ko-KR" altLang="en-US" sz="1200">
                <a:solidFill>
                  <a:schemeClr val="tx1"/>
                </a:solidFill>
              </a:rPr>
              <a:t>요소에 스타일 적용</a:t>
            </a:r>
            <a:r>
              <a:rPr lang="en-US" altLang="ko-KR" sz="1200">
                <a:solidFill>
                  <a:schemeClr val="tx1"/>
                </a:solidFill>
              </a:rPr>
              <a:t>&lt;/h1&gt;</a:t>
            </a:r>
          </a:p>
          <a:p>
            <a:r>
              <a:rPr lang="en-US" altLang="ko-KR" sz="1200">
                <a:solidFill>
                  <a:schemeClr val="tx1"/>
                </a:solidFill>
              </a:rPr>
              <a:t>	&lt;form&gt;</a:t>
            </a:r>
          </a:p>
          <a:p>
            <a:r>
              <a:rPr lang="en-US" altLang="ko-KR" sz="1200">
                <a:solidFill>
                  <a:schemeClr val="tx1"/>
                </a:solidFill>
              </a:rPr>
              <a:t>		&lt;select name="fruit"&gt;</a:t>
            </a:r>
          </a:p>
          <a:p>
            <a:r>
              <a:rPr lang="en-US" altLang="ko-KR" sz="1200">
                <a:solidFill>
                  <a:schemeClr val="tx1"/>
                </a:solidFill>
              </a:rPr>
              <a:t>			&lt;option value="apple" selected&gt; </a:t>
            </a:r>
            <a:r>
              <a:rPr lang="ko-KR" altLang="en-US" sz="1200">
                <a:solidFill>
                  <a:schemeClr val="tx1"/>
                </a:solidFill>
              </a:rPr>
              <a:t>사과</a:t>
            </a:r>
          </a:p>
          <a:p>
            <a:r>
              <a:rPr lang="ko-KR" altLang="en-US" sz="1200">
                <a:solidFill>
                  <a:schemeClr val="tx1"/>
                </a:solidFill>
              </a:rPr>
              <a:t>			</a:t>
            </a:r>
            <a:r>
              <a:rPr lang="en-US" altLang="ko-KR" sz="1200">
                <a:solidFill>
                  <a:schemeClr val="tx1"/>
                </a:solidFill>
              </a:rPr>
              <a:t>&lt;option value="orange"&gt; </a:t>
            </a:r>
            <a:r>
              <a:rPr lang="ko-KR" altLang="en-US" sz="1200">
                <a:solidFill>
                  <a:schemeClr val="tx1"/>
                </a:solidFill>
              </a:rPr>
              <a:t>귤</a:t>
            </a:r>
          </a:p>
          <a:p>
            <a:r>
              <a:rPr lang="ko-KR" altLang="en-US" sz="1200">
                <a:solidFill>
                  <a:schemeClr val="tx1"/>
                </a:solidFill>
              </a:rPr>
              <a:t>			</a:t>
            </a:r>
            <a:r>
              <a:rPr lang="en-US" altLang="ko-KR" sz="1200">
                <a:solidFill>
                  <a:schemeClr val="tx1"/>
                </a:solidFill>
              </a:rPr>
              <a:t>&lt;option value="strawberry"&gt; </a:t>
            </a:r>
            <a:r>
              <a:rPr lang="ko-KR" altLang="en-US" sz="1200">
                <a:solidFill>
                  <a:schemeClr val="tx1"/>
                </a:solidFill>
              </a:rPr>
              <a:t>딸기</a:t>
            </a:r>
          </a:p>
          <a:p>
            <a:r>
              <a:rPr lang="ko-KR" altLang="en-US" sz="1200">
                <a:solidFill>
                  <a:schemeClr val="tx1"/>
                </a:solidFill>
              </a:rPr>
              <a:t>			</a:t>
            </a:r>
            <a:r>
              <a:rPr lang="en-US" altLang="ko-KR" sz="1200">
                <a:solidFill>
                  <a:schemeClr val="tx1"/>
                </a:solidFill>
              </a:rPr>
              <a:t>&lt;option value="peach"&gt; </a:t>
            </a:r>
            <a:r>
              <a:rPr lang="ko-KR" altLang="en-US" sz="1200">
                <a:solidFill>
                  <a:schemeClr val="tx1"/>
                </a:solidFill>
              </a:rPr>
              <a:t>복숭아</a:t>
            </a:r>
          </a:p>
          <a:p>
            <a:r>
              <a:rPr lang="ko-KR" altLang="en-US" sz="1200">
                <a:solidFill>
                  <a:schemeClr val="tx1"/>
                </a:solidFill>
              </a:rPr>
              <a:t>		</a:t>
            </a:r>
            <a:r>
              <a:rPr lang="en-US" altLang="ko-KR" sz="1200">
                <a:solidFill>
                  <a:schemeClr val="tx1"/>
                </a:solidFill>
              </a:rPr>
              <a:t>&lt;/select&gt;</a:t>
            </a:r>
          </a:p>
          <a:p>
            <a:r>
              <a:rPr lang="en-US" altLang="ko-KR" sz="1200">
                <a:solidFill>
                  <a:schemeClr val="tx1"/>
                </a:solidFill>
              </a:rPr>
              <a:t>	&lt;/form&gt;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en-US" altLang="ko-KR" sz="1200" dirty="0">
                <a:solidFill>
                  <a:schemeClr val="tx1"/>
                </a:solidFill>
              </a:rPr>
              <a:t>CSS</a:t>
            </a:r>
            <a:r>
              <a:rPr lang="ko-KR" altLang="en-US" sz="1200" dirty="0">
                <a:solidFill>
                  <a:schemeClr val="tx1"/>
                </a:solidFill>
              </a:rPr>
              <a:t>를 이용하면 사용자의 입력을 받는 </a:t>
            </a:r>
            <a:r>
              <a:rPr lang="en-US" altLang="ko-KR" sz="1200" dirty="0">
                <a:solidFill>
                  <a:schemeClr val="tx1"/>
                </a:solidFill>
              </a:rPr>
              <a:t>input </a:t>
            </a:r>
            <a:r>
              <a:rPr lang="ko-KR" altLang="en-US" sz="1200" dirty="0">
                <a:solidFill>
                  <a:schemeClr val="tx1"/>
                </a:solidFill>
              </a:rPr>
              <a:t>요소에도 다양한 스타일을 설정할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select </a:t>
            </a:r>
            <a:r>
              <a:rPr lang="ko-KR" altLang="en-US" sz="1200" b="1" dirty="0">
                <a:solidFill>
                  <a:schemeClr val="tx1"/>
                </a:solidFill>
              </a:rPr>
              <a:t>요소에 스타일 적용</a:t>
            </a:r>
          </a:p>
          <a:p>
            <a:r>
              <a:rPr lang="en-US" altLang="ko-KR" sz="1200" dirty="0">
                <a:solidFill>
                  <a:schemeClr val="tx1"/>
                </a:solidFill>
              </a:rPr>
              <a:t>CSS</a:t>
            </a:r>
            <a:r>
              <a:rPr lang="ko-KR" altLang="en-US" sz="1200" dirty="0">
                <a:solidFill>
                  <a:schemeClr val="tx1"/>
                </a:solidFill>
              </a:rPr>
              <a:t>를 이용하면 </a:t>
            </a:r>
            <a:r>
              <a:rPr lang="en-US" altLang="ko-KR" sz="1200" dirty="0">
                <a:solidFill>
                  <a:schemeClr val="tx1"/>
                </a:solidFill>
              </a:rPr>
              <a:t>select </a:t>
            </a:r>
            <a:r>
              <a:rPr lang="ko-KR" altLang="en-US" sz="1200" dirty="0">
                <a:solidFill>
                  <a:schemeClr val="tx1"/>
                </a:solidFill>
              </a:rPr>
              <a:t>요소에도 여러 가지 스타일을 적용할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237</a:t>
            </a:fld>
            <a:endParaRPr lang="ko-KR" altLang="en-US" dirty="0"/>
          </a:p>
        </p:txBody>
      </p:sp>
    </p:spTree>
    <p:extLst>
      <p:ext uri="{BB962C8B-B14F-4D97-AF65-F5344CB8AC3E}">
        <p14:creationId xmlns:p14="http://schemas.microsoft.com/office/powerpoint/2010/main" val="38573440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6" y="389838"/>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규칙</a:t>
            </a:r>
            <a:r>
              <a:rPr lang="en-US" altLang="ko-KR" sz="3200" dirty="0"/>
              <a:t>-@import</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4431957" y="1185333"/>
            <a:ext cx="745524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a:t>
            </a:r>
            <a:r>
              <a:rPr lang="ko-KR" altLang="en-US" sz="1200" b="1" dirty="0">
                <a:solidFill>
                  <a:schemeClr val="tx1"/>
                </a:solidFill>
              </a:rPr>
              <a:t>규칙</a:t>
            </a:r>
            <a:r>
              <a:rPr lang="en-US" altLang="ko-KR" sz="1200" b="1" dirty="0">
                <a:solidFill>
                  <a:schemeClr val="tx1"/>
                </a:solidFill>
              </a:rPr>
              <a:t>(at-rule)</a:t>
            </a:r>
          </a:p>
          <a:p>
            <a:r>
              <a:rPr lang="en-US" altLang="ko-KR" sz="1200" dirty="0">
                <a:solidFill>
                  <a:schemeClr val="tx1"/>
                </a:solidFill>
              </a:rPr>
              <a:t>CSS</a:t>
            </a:r>
            <a:r>
              <a:rPr lang="ko-KR" altLang="en-US" sz="1200" dirty="0">
                <a:solidFill>
                  <a:schemeClr val="tx1"/>
                </a:solidFill>
              </a:rPr>
              <a:t>에서는 </a:t>
            </a:r>
            <a:r>
              <a:rPr lang="en-US" altLang="ko-KR" sz="1200" dirty="0">
                <a:solidFill>
                  <a:schemeClr val="tx1"/>
                </a:solidFill>
              </a:rPr>
              <a:t>W3C</a:t>
            </a:r>
            <a:r>
              <a:rPr lang="ko-KR" altLang="en-US" sz="1200" dirty="0">
                <a:solidFill>
                  <a:schemeClr val="tx1"/>
                </a:solidFill>
              </a:rPr>
              <a:t>에서 규정하고 있는 몇몇 규칙들을 사용할 수 있습니다</a:t>
            </a:r>
            <a:r>
              <a:rPr lang="en-US" altLang="ko-KR" sz="1200" dirty="0">
                <a:solidFill>
                  <a:schemeClr val="tx1"/>
                </a:solidFill>
              </a:rPr>
              <a:t>.</a:t>
            </a:r>
          </a:p>
          <a:p>
            <a:r>
              <a:rPr lang="ko-KR" altLang="en-US" sz="1200" dirty="0">
                <a:solidFill>
                  <a:schemeClr val="tx1"/>
                </a:solidFill>
              </a:rPr>
              <a:t>그 중에서도 많이 사용되는 대표적인 규칙은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@import</a:t>
            </a:r>
          </a:p>
          <a:p>
            <a:r>
              <a:rPr lang="en-US" altLang="ko-KR" sz="1200" dirty="0">
                <a:solidFill>
                  <a:schemeClr val="tx1"/>
                </a:solidFill>
              </a:rPr>
              <a:t>2. @font-face</a:t>
            </a:r>
          </a:p>
          <a:p>
            <a:r>
              <a:rPr lang="en-US" altLang="ko-KR" sz="1200" dirty="0">
                <a:solidFill>
                  <a:schemeClr val="tx1"/>
                </a:solidFill>
              </a:rPr>
              <a:t>3. @media</a:t>
            </a:r>
          </a:p>
          <a:p>
            <a:endParaRPr lang="en-US" altLang="ko-KR" sz="1200" dirty="0">
              <a:solidFill>
                <a:schemeClr val="tx1"/>
              </a:solidFill>
            </a:endParaRPr>
          </a:p>
          <a:p>
            <a:r>
              <a:rPr lang="en-US" altLang="ko-KR" sz="1200" b="1" dirty="0">
                <a:solidFill>
                  <a:schemeClr val="tx1"/>
                </a:solidFill>
              </a:rPr>
              <a:t>@import </a:t>
            </a:r>
            <a:r>
              <a:rPr lang="ko-KR" altLang="en-US" sz="1200" b="1" dirty="0">
                <a:solidFill>
                  <a:schemeClr val="tx1"/>
                </a:solidFill>
              </a:rPr>
              <a:t>규칙</a:t>
            </a:r>
          </a:p>
          <a:p>
            <a:r>
              <a:rPr lang="en-US" altLang="ko-KR" sz="1200" dirty="0">
                <a:solidFill>
                  <a:schemeClr val="tx1"/>
                </a:solidFill>
              </a:rPr>
              <a:t>@import </a:t>
            </a:r>
            <a:r>
              <a:rPr lang="ko-KR" altLang="en-US" sz="1200" dirty="0">
                <a:solidFill>
                  <a:schemeClr val="tx1"/>
                </a:solidFill>
              </a:rPr>
              <a:t>규칙은 다른 스타일 시트에서 스타일 규칙을 가져올 수 있는 규칙입니다</a:t>
            </a:r>
            <a:r>
              <a:rPr lang="en-US" altLang="ko-KR" sz="1200" dirty="0">
                <a:solidFill>
                  <a:schemeClr val="tx1"/>
                </a:solidFill>
              </a:rPr>
              <a:t>.</a:t>
            </a:r>
          </a:p>
          <a:p>
            <a:r>
              <a:rPr lang="ko-KR" altLang="en-US" sz="1200" dirty="0">
                <a:solidFill>
                  <a:schemeClr val="tx1"/>
                </a:solidFill>
              </a:rPr>
              <a:t>이 규칙은 스타일 시트에 사용되는 문자 인코딩을 지정하는 </a:t>
            </a:r>
            <a:r>
              <a:rPr lang="en-US" altLang="ko-KR" sz="1200" dirty="0">
                <a:solidFill>
                  <a:schemeClr val="tx1"/>
                </a:solidFill>
              </a:rPr>
              <a:t>@charset </a:t>
            </a:r>
            <a:r>
              <a:rPr lang="ko-KR" altLang="en-US" sz="1200" dirty="0">
                <a:solidFill>
                  <a:schemeClr val="tx1"/>
                </a:solidFill>
              </a:rPr>
              <a:t>규칙을 제외하고 모든 다른 규칙보다 앞서 명시되어야 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보통 </a:t>
            </a:r>
            <a:r>
              <a:rPr lang="en-US" altLang="ko-KR" sz="1200" dirty="0">
                <a:solidFill>
                  <a:schemeClr val="tx1"/>
                </a:solidFill>
              </a:rPr>
              <a:t>HTML </a:t>
            </a:r>
            <a:r>
              <a:rPr lang="ko-KR" altLang="en-US" sz="1200" dirty="0">
                <a:solidFill>
                  <a:schemeClr val="tx1"/>
                </a:solidFill>
              </a:rPr>
              <a:t>문서에는 다음과 같이 여러 개의 </a:t>
            </a:r>
            <a:r>
              <a:rPr lang="en-US" altLang="ko-KR" sz="1200" dirty="0">
                <a:solidFill>
                  <a:schemeClr val="tx1"/>
                </a:solidFill>
              </a:rPr>
              <a:t>&lt;link&gt;</a:t>
            </a:r>
            <a:r>
              <a:rPr lang="ko-KR" altLang="en-US" sz="1200" dirty="0">
                <a:solidFill>
                  <a:schemeClr val="tx1"/>
                </a:solidFill>
              </a:rPr>
              <a:t>태그를 사용하여 스타일 시트를 추가합니다</a:t>
            </a:r>
            <a:r>
              <a:rPr lang="en-US" altLang="ko-KR" sz="1200" dirty="0">
                <a:solidFill>
                  <a:schemeClr val="tx1"/>
                </a:solidFill>
              </a:rPr>
              <a:t>.</a:t>
            </a:r>
          </a:p>
          <a:p>
            <a:r>
              <a:rPr lang="ko-KR" altLang="en-US" sz="1200" dirty="0">
                <a:solidFill>
                  <a:schemeClr val="tx1"/>
                </a:solidFill>
              </a:rPr>
              <a:t>하지만 이렇게 추가하는 </a:t>
            </a:r>
            <a:r>
              <a:rPr lang="en-US" altLang="ko-KR" sz="1200" dirty="0">
                <a:solidFill>
                  <a:schemeClr val="tx1"/>
                </a:solidFill>
              </a:rPr>
              <a:t>CSS </a:t>
            </a:r>
            <a:r>
              <a:rPr lang="ko-KR" altLang="en-US" sz="1200" dirty="0">
                <a:solidFill>
                  <a:schemeClr val="tx1"/>
                </a:solidFill>
              </a:rPr>
              <a:t>파일의 개수가 늘어날수록 웹 서버의 부하도 같이 커지게 됩니다</a:t>
            </a:r>
            <a:r>
              <a:rPr lang="en-US" altLang="ko-KR" sz="1200" dirty="0">
                <a:solidFill>
                  <a:schemeClr val="tx1"/>
                </a:solidFill>
              </a:rPr>
              <a:t>.</a:t>
            </a:r>
          </a:p>
          <a:p>
            <a:r>
              <a:rPr lang="ko-KR" altLang="en-US" sz="1200" dirty="0">
                <a:solidFill>
                  <a:schemeClr val="tx1"/>
                </a:solidFill>
              </a:rPr>
              <a:t>따라서 </a:t>
            </a:r>
            <a:r>
              <a:rPr lang="en-US" altLang="ko-KR" sz="1200" dirty="0">
                <a:solidFill>
                  <a:schemeClr val="tx1"/>
                </a:solidFill>
              </a:rPr>
              <a:t>HTML </a:t>
            </a:r>
            <a:r>
              <a:rPr lang="ko-KR" altLang="en-US" sz="1200" dirty="0">
                <a:solidFill>
                  <a:schemeClr val="tx1"/>
                </a:solidFill>
              </a:rPr>
              <a:t>문서에는 일정 개수의 </a:t>
            </a:r>
            <a:r>
              <a:rPr lang="en-US" altLang="ko-KR" sz="1200" dirty="0">
                <a:solidFill>
                  <a:schemeClr val="tx1"/>
                </a:solidFill>
              </a:rPr>
              <a:t>CSS </a:t>
            </a:r>
            <a:r>
              <a:rPr lang="ko-KR" altLang="en-US" sz="1200" dirty="0">
                <a:solidFill>
                  <a:schemeClr val="tx1"/>
                </a:solidFill>
              </a:rPr>
              <a:t>파일만을 추가하고</a:t>
            </a:r>
            <a:r>
              <a:rPr lang="en-US" altLang="ko-KR" sz="1200" dirty="0">
                <a:solidFill>
                  <a:schemeClr val="tx1"/>
                </a:solidFill>
              </a:rPr>
              <a:t>, </a:t>
            </a:r>
            <a:r>
              <a:rPr lang="ko-KR" altLang="en-US" sz="1200" dirty="0">
                <a:solidFill>
                  <a:schemeClr val="tx1"/>
                </a:solidFill>
              </a:rPr>
              <a:t>추가된 </a:t>
            </a:r>
            <a:r>
              <a:rPr lang="en-US" altLang="ko-KR" sz="1200" dirty="0">
                <a:solidFill>
                  <a:schemeClr val="tx1"/>
                </a:solidFill>
              </a:rPr>
              <a:t>CSS </a:t>
            </a:r>
            <a:r>
              <a:rPr lang="ko-KR" altLang="en-US" sz="1200" dirty="0">
                <a:solidFill>
                  <a:schemeClr val="tx1"/>
                </a:solidFill>
              </a:rPr>
              <a:t>파일에서 </a:t>
            </a:r>
            <a:r>
              <a:rPr lang="en-US" altLang="ko-KR" sz="1200" dirty="0">
                <a:solidFill>
                  <a:schemeClr val="tx1"/>
                </a:solidFill>
              </a:rPr>
              <a:t>@import </a:t>
            </a:r>
            <a:r>
              <a:rPr lang="ko-KR" altLang="en-US" sz="1200" dirty="0">
                <a:solidFill>
                  <a:schemeClr val="tx1"/>
                </a:solidFill>
              </a:rPr>
              <a:t>규칙을 이용해 또 다른 </a:t>
            </a:r>
            <a:r>
              <a:rPr lang="en-US" altLang="ko-KR" sz="1200" dirty="0">
                <a:solidFill>
                  <a:schemeClr val="tx1"/>
                </a:solidFill>
              </a:rPr>
              <a:t>CSS </a:t>
            </a:r>
            <a:r>
              <a:rPr lang="ko-KR" altLang="en-US" sz="1200" dirty="0">
                <a:solidFill>
                  <a:schemeClr val="tx1"/>
                </a:solidFill>
              </a:rPr>
              <a:t>파일을 추가하는 방법을 사용합니다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@import </a:t>
            </a:r>
            <a:r>
              <a:rPr lang="ko-KR" altLang="en-US" sz="1200" dirty="0">
                <a:solidFill>
                  <a:schemeClr val="tx1"/>
                </a:solidFill>
              </a:rPr>
              <a:t>규칙을 사용해도 추가하는 </a:t>
            </a:r>
            <a:r>
              <a:rPr lang="en-US" altLang="ko-KR" sz="1200" dirty="0">
                <a:solidFill>
                  <a:schemeClr val="tx1"/>
                </a:solidFill>
              </a:rPr>
              <a:t>CSS </a:t>
            </a:r>
            <a:r>
              <a:rPr lang="ko-KR" altLang="en-US" sz="1200" dirty="0">
                <a:solidFill>
                  <a:schemeClr val="tx1"/>
                </a:solidFill>
              </a:rPr>
              <a:t>파일의 개수가 늘어나면 여전히 웹 서버의 부하는 커질 수밖에 없습니다</a:t>
            </a:r>
            <a:r>
              <a:rPr lang="en-US" altLang="ko-KR" sz="1200" dirty="0">
                <a:solidFill>
                  <a:schemeClr val="tx1"/>
                </a:solidFill>
              </a:rPr>
              <a:t>.</a:t>
            </a:r>
          </a:p>
          <a:p>
            <a:r>
              <a:rPr lang="ko-KR" altLang="en-US" sz="1200" dirty="0">
                <a:solidFill>
                  <a:schemeClr val="tx1"/>
                </a:solidFill>
              </a:rPr>
              <a:t>따라서 웹 서버의 부하를 줄이기 위해 작성한 </a:t>
            </a:r>
            <a:r>
              <a:rPr lang="en-US" altLang="ko-KR" sz="1200" dirty="0">
                <a:solidFill>
                  <a:schemeClr val="tx1"/>
                </a:solidFill>
              </a:rPr>
              <a:t>CSS </a:t>
            </a:r>
            <a:r>
              <a:rPr lang="ko-KR" altLang="en-US" sz="1200" dirty="0">
                <a:solidFill>
                  <a:schemeClr val="tx1"/>
                </a:solidFill>
              </a:rPr>
              <a:t>파일들을 적절히 분산해서 추가하는 방법이 필요해집니다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@import </a:t>
            </a:r>
            <a:r>
              <a:rPr lang="ko-KR" altLang="en-US" sz="1200" dirty="0">
                <a:solidFill>
                  <a:schemeClr val="tx1"/>
                </a:solidFill>
              </a:rPr>
              <a:t>규칙을 이용하면 미디어 쿼리</a:t>
            </a:r>
            <a:r>
              <a:rPr lang="en-US" altLang="ko-KR" sz="1200" dirty="0">
                <a:solidFill>
                  <a:schemeClr val="tx1"/>
                </a:solidFill>
              </a:rPr>
              <a:t>(media query)</a:t>
            </a:r>
            <a:r>
              <a:rPr lang="ko-KR" altLang="en-US" sz="1200" dirty="0">
                <a:solidFill>
                  <a:schemeClr val="tx1"/>
                </a:solidFill>
              </a:rPr>
              <a:t>의 조건에 따라 필요한 </a:t>
            </a:r>
            <a:r>
              <a:rPr lang="en-US" altLang="ko-KR" sz="1200" dirty="0">
                <a:solidFill>
                  <a:schemeClr val="tx1"/>
                </a:solidFill>
              </a:rPr>
              <a:t>CSS </a:t>
            </a:r>
            <a:r>
              <a:rPr lang="ko-KR" altLang="en-US" sz="1200" dirty="0">
                <a:solidFill>
                  <a:schemeClr val="tx1"/>
                </a:solidFill>
              </a:rPr>
              <a:t>파일만을 선별적으로 불러올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아래 예제는 프린트할 때에는 </a:t>
            </a:r>
            <a:r>
              <a:rPr lang="en-US" altLang="ko-KR" sz="1200" dirty="0">
                <a:solidFill>
                  <a:schemeClr val="tx1"/>
                </a:solidFill>
              </a:rPr>
              <a:t>firstStyleSheet.css </a:t>
            </a:r>
            <a:r>
              <a:rPr lang="ko-KR" altLang="en-US" sz="1200" dirty="0">
                <a:solidFill>
                  <a:schemeClr val="tx1"/>
                </a:solidFill>
              </a:rPr>
              <a:t>파일을 불러오고</a:t>
            </a:r>
            <a:r>
              <a:rPr lang="en-US" altLang="ko-KR" sz="1200" dirty="0">
                <a:solidFill>
                  <a:schemeClr val="tx1"/>
                </a:solidFill>
              </a:rPr>
              <a:t>, </a:t>
            </a:r>
            <a:r>
              <a:rPr lang="ko-KR" altLang="en-US" sz="1200" dirty="0">
                <a:solidFill>
                  <a:schemeClr val="tx1"/>
                </a:solidFill>
              </a:rPr>
              <a:t>스크린이 가로 방향으로 설정되어 있을 때는 </a:t>
            </a:r>
            <a:r>
              <a:rPr lang="en-US" altLang="ko-KR" sz="1200" dirty="0">
                <a:solidFill>
                  <a:schemeClr val="tx1"/>
                </a:solidFill>
              </a:rPr>
              <a:t>secondStyleSheet.css </a:t>
            </a:r>
            <a:r>
              <a:rPr lang="ko-KR" altLang="en-US" sz="1200" dirty="0">
                <a:solidFill>
                  <a:schemeClr val="tx1"/>
                </a:solidFill>
              </a:rPr>
              <a:t>파일을 불러오는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238</a:t>
            </a:fld>
            <a:endParaRPr lang="ko-KR" altLang="en-US" dirty="0"/>
          </a:p>
        </p:txBody>
      </p:sp>
      <p:pic>
        <p:nvPicPr>
          <p:cNvPr id="3" name="그림 2">
            <a:extLst>
              <a:ext uri="{FF2B5EF4-FFF2-40B4-BE49-F238E27FC236}">
                <a16:creationId xmlns:a16="http://schemas.microsoft.com/office/drawing/2014/main" id="{848191BF-5EF8-4D35-8EDB-C9B53C1AC116}"/>
              </a:ext>
            </a:extLst>
          </p:cNvPr>
          <p:cNvPicPr>
            <a:picLocks noChangeAspect="1"/>
          </p:cNvPicPr>
          <p:nvPr/>
        </p:nvPicPr>
        <p:blipFill>
          <a:blip r:embed="rId2"/>
          <a:stretch>
            <a:fillRect/>
          </a:stretch>
        </p:blipFill>
        <p:spPr>
          <a:xfrm>
            <a:off x="338666" y="1185333"/>
            <a:ext cx="3886200" cy="3333750"/>
          </a:xfrm>
          <a:prstGeom prst="rect">
            <a:avLst/>
          </a:prstGeom>
        </p:spPr>
      </p:pic>
      <p:pic>
        <p:nvPicPr>
          <p:cNvPr id="4" name="그림 3">
            <a:extLst>
              <a:ext uri="{FF2B5EF4-FFF2-40B4-BE49-F238E27FC236}">
                <a16:creationId xmlns:a16="http://schemas.microsoft.com/office/drawing/2014/main" id="{9BC750C8-7787-461D-884F-F335A7A0AA19}"/>
              </a:ext>
            </a:extLst>
          </p:cNvPr>
          <p:cNvPicPr>
            <a:picLocks noChangeAspect="1"/>
          </p:cNvPicPr>
          <p:nvPr/>
        </p:nvPicPr>
        <p:blipFill>
          <a:blip r:embed="rId3"/>
          <a:stretch>
            <a:fillRect/>
          </a:stretch>
        </p:blipFill>
        <p:spPr>
          <a:xfrm>
            <a:off x="338666" y="4753662"/>
            <a:ext cx="3886200" cy="1714500"/>
          </a:xfrm>
          <a:prstGeom prst="rect">
            <a:avLst/>
          </a:prstGeom>
        </p:spPr>
      </p:pic>
    </p:spTree>
    <p:extLst>
      <p:ext uri="{BB962C8B-B14F-4D97-AF65-F5344CB8AC3E}">
        <p14:creationId xmlns:p14="http://schemas.microsoft.com/office/powerpoint/2010/main" val="136810924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6" y="389838"/>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규칙</a:t>
            </a:r>
            <a:r>
              <a:rPr lang="en-US" altLang="ko-KR" sz="3200" dirty="0"/>
              <a:t>-@font-face</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415239" y="3715265"/>
            <a:ext cx="11471961" cy="264108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a:t>
            </a:r>
            <a:r>
              <a:rPr lang="ko-KR" altLang="en-US" sz="1200" b="1" dirty="0">
                <a:solidFill>
                  <a:schemeClr val="tx1"/>
                </a:solidFill>
              </a:rPr>
              <a:t>규칙</a:t>
            </a:r>
            <a:r>
              <a:rPr lang="en-US" altLang="ko-KR" sz="1200" b="1" dirty="0">
                <a:solidFill>
                  <a:schemeClr val="tx1"/>
                </a:solidFill>
              </a:rPr>
              <a:t>(at-rule)</a:t>
            </a:r>
          </a:p>
          <a:p>
            <a:r>
              <a:rPr lang="en-US" altLang="ko-KR" sz="1200" dirty="0">
                <a:solidFill>
                  <a:schemeClr val="tx1"/>
                </a:solidFill>
              </a:rPr>
              <a:t>CSS</a:t>
            </a:r>
            <a:r>
              <a:rPr lang="ko-KR" altLang="en-US" sz="1200" dirty="0">
                <a:solidFill>
                  <a:schemeClr val="tx1"/>
                </a:solidFill>
              </a:rPr>
              <a:t>에서는 </a:t>
            </a:r>
            <a:r>
              <a:rPr lang="en-US" altLang="ko-KR" sz="1200" dirty="0">
                <a:solidFill>
                  <a:schemeClr val="tx1"/>
                </a:solidFill>
              </a:rPr>
              <a:t>W3C</a:t>
            </a:r>
            <a:r>
              <a:rPr lang="ko-KR" altLang="en-US" sz="1200" dirty="0">
                <a:solidFill>
                  <a:schemeClr val="tx1"/>
                </a:solidFill>
              </a:rPr>
              <a:t>에서 규정하고 있는 몇몇 규칙들을 사용할 수 있습니다</a:t>
            </a:r>
            <a:r>
              <a:rPr lang="en-US" altLang="ko-KR" sz="1200" dirty="0">
                <a:solidFill>
                  <a:schemeClr val="tx1"/>
                </a:solidFill>
              </a:rPr>
              <a:t>.</a:t>
            </a:r>
          </a:p>
          <a:p>
            <a:r>
              <a:rPr lang="ko-KR" altLang="en-US" sz="1200" dirty="0">
                <a:solidFill>
                  <a:schemeClr val="tx1"/>
                </a:solidFill>
              </a:rPr>
              <a:t>그 중에서도 많이 사용되는 대표적인 규칙은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@import</a:t>
            </a:r>
          </a:p>
          <a:p>
            <a:r>
              <a:rPr lang="en-US" altLang="ko-KR" sz="1200" dirty="0">
                <a:solidFill>
                  <a:schemeClr val="tx1"/>
                </a:solidFill>
              </a:rPr>
              <a:t>2. @font-face</a:t>
            </a:r>
          </a:p>
          <a:p>
            <a:r>
              <a:rPr lang="en-US" altLang="ko-KR" sz="1200" dirty="0">
                <a:solidFill>
                  <a:schemeClr val="tx1"/>
                </a:solidFill>
              </a:rPr>
              <a:t>3. @media</a:t>
            </a:r>
          </a:p>
          <a:p>
            <a:endParaRPr lang="en-US" altLang="ko-KR" sz="1200" dirty="0">
              <a:solidFill>
                <a:schemeClr val="tx1"/>
              </a:solidFill>
            </a:endParaRPr>
          </a:p>
          <a:p>
            <a:r>
              <a:rPr lang="en-US" altLang="ko-KR" sz="1200" b="1" dirty="0">
                <a:solidFill>
                  <a:schemeClr val="tx1"/>
                </a:solidFill>
              </a:rPr>
              <a:t>@font-face </a:t>
            </a:r>
            <a:r>
              <a:rPr lang="ko-KR" altLang="en-US" sz="1200" b="1" dirty="0">
                <a:solidFill>
                  <a:schemeClr val="tx1"/>
                </a:solidFill>
              </a:rPr>
              <a:t>규칙</a:t>
            </a:r>
          </a:p>
          <a:p>
            <a:r>
              <a:rPr lang="en-US" altLang="ko-KR" sz="1200" dirty="0">
                <a:solidFill>
                  <a:schemeClr val="tx1"/>
                </a:solidFill>
              </a:rPr>
              <a:t>@font-face </a:t>
            </a:r>
            <a:r>
              <a:rPr lang="ko-KR" altLang="en-US" sz="1200" dirty="0">
                <a:solidFill>
                  <a:schemeClr val="tx1"/>
                </a:solidFill>
              </a:rPr>
              <a:t>규칙은 웹 폰트</a:t>
            </a:r>
            <a:r>
              <a:rPr lang="en-US" altLang="ko-KR" sz="1200" dirty="0">
                <a:solidFill>
                  <a:schemeClr val="tx1"/>
                </a:solidFill>
              </a:rPr>
              <a:t>(web font)</a:t>
            </a:r>
            <a:r>
              <a:rPr lang="ko-KR" altLang="en-US" sz="1200" dirty="0">
                <a:solidFill>
                  <a:schemeClr val="tx1"/>
                </a:solidFill>
              </a:rPr>
              <a:t>를 정의할 때 사용하는 규칙입니다</a:t>
            </a:r>
            <a:r>
              <a:rPr lang="en-US" altLang="ko-KR" sz="1200" dirty="0">
                <a:solidFill>
                  <a:schemeClr val="tx1"/>
                </a:solidFill>
              </a:rPr>
              <a:t>.</a:t>
            </a:r>
          </a:p>
          <a:p>
            <a:r>
              <a:rPr lang="ko-KR" altLang="en-US" sz="1200" dirty="0">
                <a:solidFill>
                  <a:schemeClr val="tx1"/>
                </a:solidFill>
              </a:rPr>
              <a:t>웹 폰트</a:t>
            </a:r>
            <a:r>
              <a:rPr lang="en-US" altLang="ko-KR" sz="1200" dirty="0">
                <a:solidFill>
                  <a:schemeClr val="tx1"/>
                </a:solidFill>
              </a:rPr>
              <a:t>(web font)</a:t>
            </a:r>
            <a:r>
              <a:rPr lang="ko-KR" altLang="en-US" sz="1200" dirty="0">
                <a:solidFill>
                  <a:schemeClr val="tx1"/>
                </a:solidFill>
              </a:rPr>
              <a:t>는 사용자의 컴퓨터에 설치되어 있지 않은 글꼴</a:t>
            </a:r>
            <a:r>
              <a:rPr lang="en-US" altLang="ko-KR" sz="1200" dirty="0">
                <a:solidFill>
                  <a:schemeClr val="tx1"/>
                </a:solidFill>
              </a:rPr>
              <a:t>(font)</a:t>
            </a:r>
            <a:r>
              <a:rPr lang="ko-KR" altLang="en-US" sz="1200" dirty="0">
                <a:solidFill>
                  <a:schemeClr val="tx1"/>
                </a:solidFill>
              </a:rPr>
              <a:t>을 웹 브라우저가 사용할 수 있게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우선 웹 폰트를 서버에 올려놓고</a:t>
            </a:r>
            <a:r>
              <a:rPr lang="en-US" altLang="ko-KR" sz="1200" dirty="0">
                <a:solidFill>
                  <a:schemeClr val="tx1"/>
                </a:solidFill>
              </a:rPr>
              <a:t>, CSS </a:t>
            </a:r>
            <a:r>
              <a:rPr lang="ko-KR" altLang="en-US" sz="1200" dirty="0">
                <a:solidFill>
                  <a:schemeClr val="tx1"/>
                </a:solidFill>
              </a:rPr>
              <a:t>파일에 </a:t>
            </a:r>
            <a:r>
              <a:rPr lang="en-US" altLang="ko-KR" sz="1200" dirty="0">
                <a:solidFill>
                  <a:schemeClr val="tx1"/>
                </a:solidFill>
              </a:rPr>
              <a:t>@font-face </a:t>
            </a:r>
            <a:r>
              <a:rPr lang="ko-KR" altLang="en-US" sz="1200" dirty="0">
                <a:solidFill>
                  <a:schemeClr val="tx1"/>
                </a:solidFill>
              </a:rPr>
              <a:t>규칙을 사용하여 웹 폰트를 정의하고 추가합니다</a:t>
            </a:r>
            <a:r>
              <a:rPr lang="en-US" altLang="ko-KR" sz="1200" dirty="0">
                <a:solidFill>
                  <a:schemeClr val="tx1"/>
                </a:solidFill>
              </a:rPr>
              <a:t>.</a:t>
            </a:r>
          </a:p>
          <a:p>
            <a:r>
              <a:rPr lang="ko-KR" altLang="en-US" sz="1200" dirty="0">
                <a:solidFill>
                  <a:schemeClr val="tx1"/>
                </a:solidFill>
              </a:rPr>
              <a:t>그러면 해당 웹 페이지에 접속하는 모든 웹 브라우저는 자동으로 서버에서 웹 폰트를 내려 받아 해당 글꼴을 표시하게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239</a:t>
            </a:fld>
            <a:endParaRPr lang="ko-KR" altLang="en-US" dirty="0"/>
          </a:p>
        </p:txBody>
      </p:sp>
      <p:pic>
        <p:nvPicPr>
          <p:cNvPr id="5" name="그림 4">
            <a:extLst>
              <a:ext uri="{FF2B5EF4-FFF2-40B4-BE49-F238E27FC236}">
                <a16:creationId xmlns:a16="http://schemas.microsoft.com/office/drawing/2014/main" id="{10AF1950-7396-4916-AE91-B066B437A87A}"/>
              </a:ext>
            </a:extLst>
          </p:cNvPr>
          <p:cNvPicPr>
            <a:picLocks noChangeAspect="1"/>
          </p:cNvPicPr>
          <p:nvPr/>
        </p:nvPicPr>
        <p:blipFill>
          <a:blip r:embed="rId2"/>
          <a:stretch>
            <a:fillRect/>
          </a:stretch>
        </p:blipFill>
        <p:spPr>
          <a:xfrm>
            <a:off x="415239" y="1185333"/>
            <a:ext cx="8972550" cy="2352675"/>
          </a:xfrm>
          <a:prstGeom prst="rect">
            <a:avLst/>
          </a:prstGeom>
        </p:spPr>
      </p:pic>
    </p:spTree>
    <p:extLst>
      <p:ext uri="{BB962C8B-B14F-4D97-AF65-F5344CB8AC3E}">
        <p14:creationId xmlns:p14="http://schemas.microsoft.com/office/powerpoint/2010/main" val="384891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링크</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&lt;!DOCTYPE html&gt;</a:t>
            </a:r>
          </a:p>
          <a:p>
            <a:r>
              <a:rPr lang="en-US" altLang="ko-KR" sz="1400" dirty="0">
                <a:solidFill>
                  <a:schemeClr val="tx1"/>
                </a:solidFill>
              </a:rPr>
              <a:t>&lt;html </a:t>
            </a:r>
            <a:r>
              <a:rPr lang="en-US" altLang="ko-KR" sz="1400" dirty="0" err="1">
                <a:solidFill>
                  <a:schemeClr val="tx1"/>
                </a:solidFill>
              </a:rPr>
              <a:t>lang</a:t>
            </a:r>
            <a:r>
              <a:rPr lang="en-US" altLang="ko-KR" sz="1400" dirty="0">
                <a:solidFill>
                  <a:schemeClr val="tx1"/>
                </a:solidFill>
              </a:rPr>
              <a:t>="ko"&gt;</a:t>
            </a:r>
          </a:p>
          <a:p>
            <a:endParaRPr lang="en-US" altLang="ko-KR" sz="1400" dirty="0">
              <a:solidFill>
                <a:schemeClr val="tx1"/>
              </a:solidFill>
            </a:endParaRPr>
          </a:p>
          <a:p>
            <a:r>
              <a:rPr lang="en-US" altLang="ko-KR" sz="1400" dirty="0">
                <a:solidFill>
                  <a:schemeClr val="tx1"/>
                </a:solidFill>
              </a:rPr>
              <a:t>&lt;head&gt;</a:t>
            </a:r>
          </a:p>
          <a:p>
            <a:r>
              <a:rPr lang="en-US" altLang="ko-KR" sz="1400" dirty="0">
                <a:solidFill>
                  <a:schemeClr val="tx1"/>
                </a:solidFill>
              </a:rPr>
              <a:t>	&lt;meta charset="UTF-8"&gt;</a:t>
            </a:r>
          </a:p>
          <a:p>
            <a:r>
              <a:rPr lang="en-US" altLang="ko-KR" sz="1400" dirty="0">
                <a:solidFill>
                  <a:schemeClr val="tx1"/>
                </a:solidFill>
              </a:rPr>
              <a:t>	&lt;title&gt;HTML Links&lt;/title&gt;</a:t>
            </a:r>
          </a:p>
          <a:p>
            <a:r>
              <a:rPr lang="en-US" altLang="ko-KR" sz="1400" dirty="0">
                <a:solidFill>
                  <a:schemeClr val="tx1"/>
                </a:solidFill>
              </a:rPr>
              <a:t>&lt;/head&gt;</a:t>
            </a: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&lt;h1&gt;a</a:t>
            </a:r>
            <a:r>
              <a:rPr lang="ko-KR" altLang="en-US" sz="1400" dirty="0">
                <a:solidFill>
                  <a:schemeClr val="tx1"/>
                </a:solidFill>
              </a:rPr>
              <a:t>태그로 링크 걸기</a:t>
            </a:r>
            <a:r>
              <a:rPr lang="en-US" altLang="ko-KR" sz="1400" dirty="0">
                <a:solidFill>
                  <a:schemeClr val="tx1"/>
                </a:solidFill>
              </a:rPr>
              <a:t>&lt;/h1&gt;</a:t>
            </a:r>
          </a:p>
          <a:p>
            <a:r>
              <a:rPr lang="en-US" altLang="ko-KR" sz="1400" dirty="0">
                <a:solidFill>
                  <a:schemeClr val="tx1"/>
                </a:solidFill>
              </a:rPr>
              <a:t>	&lt;a </a:t>
            </a:r>
            <a:r>
              <a:rPr lang="en-US" altLang="ko-KR" sz="1400" dirty="0" err="1">
                <a:solidFill>
                  <a:schemeClr val="tx1"/>
                </a:solidFill>
              </a:rPr>
              <a:t>href</a:t>
            </a:r>
            <a:r>
              <a:rPr lang="en-US" altLang="ko-KR" sz="1400" dirty="0">
                <a:solidFill>
                  <a:schemeClr val="tx1"/>
                </a:solidFill>
              </a:rPr>
              <a:t>=“test.html"&gt;</a:t>
            </a:r>
          </a:p>
          <a:p>
            <a:r>
              <a:rPr lang="en-US" altLang="ko-KR" sz="1400" dirty="0">
                <a:solidFill>
                  <a:schemeClr val="tx1"/>
                </a:solidFill>
              </a:rPr>
              <a:t>		&lt;h2&gt;</a:t>
            </a:r>
            <a:r>
              <a:rPr lang="ko-KR" altLang="en-US" sz="1400" dirty="0">
                <a:solidFill>
                  <a:schemeClr val="tx1"/>
                </a:solidFill>
              </a:rPr>
              <a:t>이 링크를 클릭해 보세요</a:t>
            </a:r>
            <a:r>
              <a:rPr lang="en-US" altLang="ko-KR" sz="1400" dirty="0">
                <a:solidFill>
                  <a:schemeClr val="tx1"/>
                </a:solidFill>
              </a:rPr>
              <a:t>!&lt;/h2&gt;</a:t>
            </a:r>
          </a:p>
          <a:p>
            <a:r>
              <a:rPr lang="en-US" altLang="ko-KR" sz="1400" dirty="0">
                <a:solidFill>
                  <a:schemeClr val="tx1"/>
                </a:solidFill>
              </a:rPr>
              <a:t>	&lt;/a&gt;</a:t>
            </a: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&lt;/html&gt;</a:t>
            </a:r>
            <a:endParaRPr lang="ko-KR" altLang="en-US" sz="14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b="1" dirty="0">
                <a:solidFill>
                  <a:schemeClr val="tx1"/>
                </a:solidFill>
              </a:rPr>
              <a:t>HTML </a:t>
            </a:r>
            <a:r>
              <a:rPr lang="ko-KR" altLang="en-US" sz="1200" b="1" dirty="0">
                <a:solidFill>
                  <a:schemeClr val="tx1"/>
                </a:solidFill>
              </a:rPr>
              <a:t>링크</a:t>
            </a:r>
            <a:r>
              <a:rPr lang="en-US" altLang="ko-KR" sz="1200" b="1" dirty="0">
                <a:solidFill>
                  <a:schemeClr val="tx1"/>
                </a:solidFill>
              </a:rPr>
              <a:t>(Link)</a:t>
            </a:r>
          </a:p>
          <a:p>
            <a:endParaRPr lang="en-US" altLang="ko-KR" sz="1200" dirty="0">
              <a:solidFill>
                <a:schemeClr val="tx1"/>
              </a:solidFill>
            </a:endParaRPr>
          </a:p>
          <a:p>
            <a:r>
              <a:rPr lang="ko-KR" altLang="en-US" sz="1200" dirty="0">
                <a:solidFill>
                  <a:schemeClr val="tx1"/>
                </a:solidFill>
              </a:rPr>
              <a:t>웹 페이지에는 다른 페이지나 다른 사이트로 연결되는 수 많은 </a:t>
            </a:r>
            <a:r>
              <a:rPr lang="ko-KR" altLang="en-US" sz="1200" dirty="0" err="1">
                <a:solidFill>
                  <a:schemeClr val="tx1"/>
                </a:solidFill>
              </a:rPr>
              <a:t>하이퍼</a:t>
            </a:r>
            <a:r>
              <a:rPr lang="ko-KR" altLang="en-US" sz="1200" dirty="0">
                <a:solidFill>
                  <a:schemeClr val="tx1"/>
                </a:solidFill>
              </a:rPr>
              <a:t> 링크</a:t>
            </a:r>
            <a:r>
              <a:rPr lang="en-US" altLang="ko-KR" sz="1200" dirty="0">
                <a:solidFill>
                  <a:schemeClr val="tx1"/>
                </a:solidFill>
              </a:rPr>
              <a:t>(hyperlink)</a:t>
            </a:r>
            <a:r>
              <a:rPr lang="ko-KR" altLang="en-US" sz="1200" dirty="0">
                <a:solidFill>
                  <a:schemeClr val="tx1"/>
                </a:solidFill>
              </a:rPr>
              <a:t>가 존재합니다</a:t>
            </a:r>
            <a:r>
              <a:rPr lang="en-US" altLang="ko-KR" sz="1200" dirty="0">
                <a:solidFill>
                  <a:schemeClr val="tx1"/>
                </a:solidFill>
              </a:rPr>
              <a:t>. </a:t>
            </a:r>
            <a:r>
              <a:rPr lang="ko-KR" altLang="en-US" sz="1200" dirty="0">
                <a:solidFill>
                  <a:schemeClr val="tx1"/>
                </a:solidFill>
              </a:rPr>
              <a:t>이러한 </a:t>
            </a:r>
            <a:r>
              <a:rPr lang="ko-KR" altLang="en-US" sz="1200" dirty="0" err="1">
                <a:solidFill>
                  <a:schemeClr val="tx1"/>
                </a:solidFill>
              </a:rPr>
              <a:t>하이퍼</a:t>
            </a:r>
            <a:r>
              <a:rPr lang="ko-KR" altLang="en-US" sz="1200" dirty="0">
                <a:solidFill>
                  <a:schemeClr val="tx1"/>
                </a:solidFill>
              </a:rPr>
              <a:t> 링크를 간단히 링크</a:t>
            </a:r>
            <a:r>
              <a:rPr lang="en-US" altLang="ko-KR" sz="1200" dirty="0">
                <a:solidFill>
                  <a:schemeClr val="tx1"/>
                </a:solidFill>
              </a:rPr>
              <a:t>(link)</a:t>
            </a:r>
            <a:r>
              <a:rPr lang="ko-KR" altLang="en-US" sz="1200" dirty="0">
                <a:solidFill>
                  <a:schemeClr val="tx1"/>
                </a:solidFill>
              </a:rPr>
              <a:t>라고도 부르며</a:t>
            </a:r>
            <a:r>
              <a:rPr lang="en-US" altLang="ko-KR" sz="1200" dirty="0">
                <a:solidFill>
                  <a:schemeClr val="tx1"/>
                </a:solidFill>
              </a:rPr>
              <a:t>, HTML</a:t>
            </a:r>
            <a:r>
              <a:rPr lang="ko-KR" altLang="en-US" sz="1200" dirty="0">
                <a:solidFill>
                  <a:schemeClr val="tx1"/>
                </a:solidFill>
              </a:rPr>
              <a:t>에서는 </a:t>
            </a:r>
            <a:r>
              <a:rPr lang="en-US" altLang="ko-KR" sz="1200" dirty="0">
                <a:solidFill>
                  <a:schemeClr val="tx1"/>
                </a:solidFill>
              </a:rPr>
              <a:t>&lt;a&gt;</a:t>
            </a:r>
            <a:r>
              <a:rPr lang="ko-KR" altLang="en-US" sz="1200" dirty="0">
                <a:solidFill>
                  <a:schemeClr val="tx1"/>
                </a:solidFill>
              </a:rPr>
              <a:t>태그로 표현합니다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 </a:t>
            </a:r>
            <a:r>
              <a:rPr lang="en-US" altLang="ko-KR" sz="1200" dirty="0">
                <a:solidFill>
                  <a:schemeClr val="tx1"/>
                </a:solidFill>
              </a:rPr>
              <a:t>&lt;a </a:t>
            </a:r>
            <a:r>
              <a:rPr lang="en-US" altLang="ko-KR" sz="1200" dirty="0" err="1">
                <a:solidFill>
                  <a:schemeClr val="tx1"/>
                </a:solidFill>
              </a:rPr>
              <a:t>href</a:t>
            </a:r>
            <a:r>
              <a:rPr lang="en-US" altLang="ko-KR" sz="1200" dirty="0">
                <a:solidFill>
                  <a:schemeClr val="tx1"/>
                </a:solidFill>
              </a:rPr>
              <a:t>="</a:t>
            </a:r>
            <a:r>
              <a:rPr lang="ko-KR" altLang="en-US" sz="1200" dirty="0">
                <a:solidFill>
                  <a:schemeClr val="tx1"/>
                </a:solidFill>
              </a:rPr>
              <a:t>링크주소</a:t>
            </a:r>
            <a:r>
              <a:rPr lang="en-US" altLang="ko-KR" sz="1200" dirty="0">
                <a:solidFill>
                  <a:schemeClr val="tx1"/>
                </a:solidFill>
              </a:rPr>
              <a:t>"&gt;HTML </a:t>
            </a:r>
            <a:r>
              <a:rPr lang="ko-KR" altLang="en-US" sz="1200" dirty="0">
                <a:solidFill>
                  <a:schemeClr val="tx1"/>
                </a:solidFill>
              </a:rPr>
              <a:t>링크</a:t>
            </a:r>
            <a:r>
              <a:rPr lang="en-US" altLang="ko-KR" sz="1200" dirty="0">
                <a:solidFill>
                  <a:schemeClr val="tx1"/>
                </a:solidFill>
              </a:rPr>
              <a:t>&lt;/a&gt;</a:t>
            </a:r>
          </a:p>
          <a:p>
            <a:endParaRPr lang="en-US" altLang="ko-KR" sz="1200" dirty="0">
              <a:solidFill>
                <a:schemeClr val="tx1"/>
              </a:solidFill>
            </a:endParaRPr>
          </a:p>
          <a:p>
            <a:r>
              <a:rPr lang="en-US" altLang="ko-KR" sz="1200" dirty="0">
                <a:solidFill>
                  <a:schemeClr val="tx1"/>
                </a:solidFill>
              </a:rPr>
              <a:t>&lt;a&gt;</a:t>
            </a:r>
            <a:r>
              <a:rPr lang="ko-KR" altLang="en-US" sz="1200" dirty="0">
                <a:solidFill>
                  <a:schemeClr val="tx1"/>
                </a:solidFill>
              </a:rPr>
              <a:t>태그의 </a:t>
            </a:r>
            <a:r>
              <a:rPr lang="en-US" altLang="ko-KR" sz="1200" dirty="0" err="1">
                <a:solidFill>
                  <a:schemeClr val="tx1"/>
                </a:solidFill>
              </a:rPr>
              <a:t>href</a:t>
            </a:r>
            <a:r>
              <a:rPr lang="en-US" altLang="ko-KR" sz="1200" dirty="0">
                <a:solidFill>
                  <a:schemeClr val="tx1"/>
                </a:solidFill>
              </a:rPr>
              <a:t> </a:t>
            </a:r>
            <a:r>
              <a:rPr lang="ko-KR" altLang="en-US" sz="1200" dirty="0">
                <a:solidFill>
                  <a:schemeClr val="tx1"/>
                </a:solidFill>
              </a:rPr>
              <a:t>속성은 링크를 클릭하면 연결할 페이지나 사이트의 </a:t>
            </a:r>
            <a:r>
              <a:rPr lang="en-US" altLang="ko-KR" sz="1200" dirty="0">
                <a:solidFill>
                  <a:schemeClr val="tx1"/>
                </a:solidFill>
              </a:rPr>
              <a:t>URL </a:t>
            </a:r>
            <a:r>
              <a:rPr lang="ko-KR" altLang="en-US" sz="1200" dirty="0">
                <a:solidFill>
                  <a:schemeClr val="tx1"/>
                </a:solidFill>
              </a:rPr>
              <a:t>주소를 명시합니다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&lt;a&gt;</a:t>
            </a:r>
            <a:r>
              <a:rPr lang="ko-KR" altLang="en-US" sz="1200" dirty="0">
                <a:solidFill>
                  <a:schemeClr val="tx1"/>
                </a:solidFill>
              </a:rPr>
              <a:t>태그는 텍스트나 단락</a:t>
            </a:r>
            <a:r>
              <a:rPr lang="en-US" altLang="ko-KR" sz="1200" dirty="0">
                <a:solidFill>
                  <a:schemeClr val="tx1"/>
                </a:solidFill>
              </a:rPr>
              <a:t>, </a:t>
            </a:r>
            <a:r>
              <a:rPr lang="ko-KR" altLang="en-US" sz="1200" dirty="0">
                <a:solidFill>
                  <a:schemeClr val="tx1"/>
                </a:solidFill>
              </a:rPr>
              <a:t>이미지 등 다양한 </a:t>
            </a:r>
            <a:r>
              <a:rPr lang="en-US" altLang="ko-KR" sz="1200" dirty="0">
                <a:solidFill>
                  <a:schemeClr val="tx1"/>
                </a:solidFill>
              </a:rPr>
              <a:t>HTML </a:t>
            </a:r>
            <a:r>
              <a:rPr lang="ko-KR" altLang="en-US" sz="1200" dirty="0">
                <a:solidFill>
                  <a:schemeClr val="tx1"/>
                </a:solidFill>
              </a:rPr>
              <a:t>요소에 사용할 수 있습니다</a:t>
            </a:r>
            <a:r>
              <a:rPr lang="en-US" altLang="ko-KR" sz="1200" dirty="0">
                <a:solidFill>
                  <a:schemeClr val="tx1"/>
                </a:solidFill>
              </a:rPr>
              <a:t>.</a:t>
            </a:r>
          </a:p>
          <a:p>
            <a:r>
              <a:rPr lang="en-US" altLang="ko-KR" sz="1200" dirty="0">
                <a:solidFill>
                  <a:schemeClr val="tx1"/>
                </a:solidFill>
              </a:rPr>
              <a:t> </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a:t>
            </a:fld>
            <a:endParaRPr lang="ko-KR" altLang="en-US" dirty="0"/>
          </a:p>
        </p:txBody>
      </p:sp>
    </p:spTree>
    <p:extLst>
      <p:ext uri="{BB962C8B-B14F-4D97-AF65-F5344CB8AC3E}">
        <p14:creationId xmlns:p14="http://schemas.microsoft.com/office/powerpoint/2010/main" val="284338102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6" y="389838"/>
            <a:ext cx="11548533" cy="701675"/>
          </a:xfrm>
        </p:spPr>
        <p:txBody>
          <a:bodyPr>
            <a:normAutofit/>
          </a:bodyPr>
          <a:lstStyle/>
          <a:p>
            <a:r>
              <a:rPr lang="en-US" altLang="ko-KR" sz="3200" dirty="0"/>
              <a:t>CSS </a:t>
            </a:r>
            <a:r>
              <a:rPr lang="ko-KR" altLang="en-US" sz="3200" dirty="0"/>
              <a:t>고급 </a:t>
            </a:r>
            <a:r>
              <a:rPr lang="en-US" altLang="ko-KR" sz="3200" dirty="0"/>
              <a:t>: @</a:t>
            </a:r>
            <a:r>
              <a:rPr lang="ko-KR" altLang="en-US" sz="3200" dirty="0"/>
              <a:t>규칙</a:t>
            </a:r>
            <a:r>
              <a:rPr lang="en-US" altLang="ko-KR" sz="3200" dirty="0"/>
              <a:t>-@media</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415239" y="3863546"/>
            <a:ext cx="11471961" cy="24928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a:t>
            </a:r>
            <a:r>
              <a:rPr lang="ko-KR" altLang="en-US" sz="1200" b="1" dirty="0">
                <a:solidFill>
                  <a:schemeClr val="tx1"/>
                </a:solidFill>
              </a:rPr>
              <a:t>규칙</a:t>
            </a:r>
            <a:r>
              <a:rPr lang="en-US" altLang="ko-KR" sz="1200" b="1" dirty="0">
                <a:solidFill>
                  <a:schemeClr val="tx1"/>
                </a:solidFill>
              </a:rPr>
              <a:t>(at-rule)</a:t>
            </a:r>
          </a:p>
          <a:p>
            <a:r>
              <a:rPr lang="en-US" altLang="ko-KR" sz="1200" dirty="0">
                <a:solidFill>
                  <a:schemeClr val="tx1"/>
                </a:solidFill>
              </a:rPr>
              <a:t>CSS</a:t>
            </a:r>
            <a:r>
              <a:rPr lang="ko-KR" altLang="en-US" sz="1200" dirty="0">
                <a:solidFill>
                  <a:schemeClr val="tx1"/>
                </a:solidFill>
              </a:rPr>
              <a:t>에서는 </a:t>
            </a:r>
            <a:r>
              <a:rPr lang="en-US" altLang="ko-KR" sz="1200" dirty="0">
                <a:solidFill>
                  <a:schemeClr val="tx1"/>
                </a:solidFill>
              </a:rPr>
              <a:t>W3C</a:t>
            </a:r>
            <a:r>
              <a:rPr lang="ko-KR" altLang="en-US" sz="1200" dirty="0">
                <a:solidFill>
                  <a:schemeClr val="tx1"/>
                </a:solidFill>
              </a:rPr>
              <a:t>에서 규정하고 있는 몇몇 규칙들을 사용할 수 있습니다</a:t>
            </a:r>
            <a:r>
              <a:rPr lang="en-US" altLang="ko-KR" sz="1200" dirty="0">
                <a:solidFill>
                  <a:schemeClr val="tx1"/>
                </a:solidFill>
              </a:rPr>
              <a:t>.</a:t>
            </a:r>
          </a:p>
          <a:p>
            <a:r>
              <a:rPr lang="ko-KR" altLang="en-US" sz="1200" dirty="0">
                <a:solidFill>
                  <a:schemeClr val="tx1"/>
                </a:solidFill>
              </a:rPr>
              <a:t>그 중에서도 많이 사용되는 대표적인 규칙은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@import</a:t>
            </a:r>
          </a:p>
          <a:p>
            <a:r>
              <a:rPr lang="en-US" altLang="ko-KR" sz="1200" dirty="0">
                <a:solidFill>
                  <a:schemeClr val="tx1"/>
                </a:solidFill>
              </a:rPr>
              <a:t>2. @font-face</a:t>
            </a:r>
          </a:p>
          <a:p>
            <a:r>
              <a:rPr lang="en-US" altLang="ko-KR" sz="1200" dirty="0">
                <a:solidFill>
                  <a:schemeClr val="tx1"/>
                </a:solidFill>
              </a:rPr>
              <a:t>3. @media</a:t>
            </a:r>
          </a:p>
          <a:p>
            <a:endParaRPr lang="en-US" altLang="ko-KR" sz="1200" dirty="0">
              <a:solidFill>
                <a:schemeClr val="tx1"/>
              </a:solidFill>
            </a:endParaRPr>
          </a:p>
          <a:p>
            <a:r>
              <a:rPr lang="en-US" altLang="ko-KR" sz="1200" b="1" dirty="0">
                <a:solidFill>
                  <a:schemeClr val="tx1"/>
                </a:solidFill>
              </a:rPr>
              <a:t>@media </a:t>
            </a:r>
            <a:r>
              <a:rPr lang="ko-KR" altLang="en-US" sz="1200" b="1" dirty="0">
                <a:solidFill>
                  <a:schemeClr val="tx1"/>
                </a:solidFill>
              </a:rPr>
              <a:t>규칙</a:t>
            </a:r>
          </a:p>
          <a:p>
            <a:r>
              <a:rPr lang="en-US" altLang="ko-KR" sz="1200" dirty="0">
                <a:solidFill>
                  <a:schemeClr val="tx1"/>
                </a:solidFill>
              </a:rPr>
              <a:t>CSS2</a:t>
            </a:r>
            <a:r>
              <a:rPr lang="ko-KR" altLang="en-US" sz="1200" dirty="0">
                <a:solidFill>
                  <a:schemeClr val="tx1"/>
                </a:solidFill>
              </a:rPr>
              <a:t>에서는 </a:t>
            </a:r>
            <a:r>
              <a:rPr lang="en-US" altLang="ko-KR" sz="1200" dirty="0">
                <a:solidFill>
                  <a:schemeClr val="tx1"/>
                </a:solidFill>
              </a:rPr>
              <a:t>@media </a:t>
            </a:r>
            <a:r>
              <a:rPr lang="ko-KR" altLang="en-US" sz="1200" dirty="0">
                <a:solidFill>
                  <a:schemeClr val="tx1"/>
                </a:solidFill>
              </a:rPr>
              <a:t>규칙을 통해 서로 다른 미디어 타입</a:t>
            </a:r>
            <a:r>
              <a:rPr lang="en-US" altLang="ko-KR" sz="1200" dirty="0">
                <a:solidFill>
                  <a:schemeClr val="tx1"/>
                </a:solidFill>
              </a:rPr>
              <a:t>(media type)</a:t>
            </a:r>
            <a:r>
              <a:rPr lang="ko-KR" altLang="en-US" sz="1200" dirty="0">
                <a:solidFill>
                  <a:schemeClr val="tx1"/>
                </a:solidFill>
              </a:rPr>
              <a:t>을 위한 </a:t>
            </a:r>
            <a:r>
              <a:rPr lang="ko-KR" altLang="en-US" sz="1200" dirty="0" err="1">
                <a:solidFill>
                  <a:schemeClr val="tx1"/>
                </a:solidFill>
              </a:rPr>
              <a:t>맞춤식</a:t>
            </a:r>
            <a:r>
              <a:rPr lang="ko-KR" altLang="en-US" sz="1200" dirty="0">
                <a:solidFill>
                  <a:schemeClr val="tx1"/>
                </a:solidFill>
              </a:rPr>
              <a:t> 스타일 시트를 지원합니다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HTML </a:t>
            </a:r>
            <a:r>
              <a:rPr lang="ko-KR" altLang="en-US" sz="1200" dirty="0">
                <a:solidFill>
                  <a:schemeClr val="tx1"/>
                </a:solidFill>
              </a:rPr>
              <a:t>문서가 스크린에 표현될 때와 프린트할 때 서로 다른 스타일을 적용해 주는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240</a:t>
            </a:fld>
            <a:endParaRPr lang="ko-KR" altLang="en-US" dirty="0"/>
          </a:p>
        </p:txBody>
      </p:sp>
      <p:pic>
        <p:nvPicPr>
          <p:cNvPr id="3" name="그림 2">
            <a:extLst>
              <a:ext uri="{FF2B5EF4-FFF2-40B4-BE49-F238E27FC236}">
                <a16:creationId xmlns:a16="http://schemas.microsoft.com/office/drawing/2014/main" id="{DE8A0ED3-DDF0-4303-B765-7745A9AB46C6}"/>
              </a:ext>
            </a:extLst>
          </p:cNvPr>
          <p:cNvPicPr>
            <a:picLocks noChangeAspect="1"/>
          </p:cNvPicPr>
          <p:nvPr/>
        </p:nvPicPr>
        <p:blipFill>
          <a:blip r:embed="rId2"/>
          <a:stretch>
            <a:fillRect/>
          </a:stretch>
        </p:blipFill>
        <p:spPr>
          <a:xfrm>
            <a:off x="415239" y="992445"/>
            <a:ext cx="8905875" cy="2695575"/>
          </a:xfrm>
          <a:prstGeom prst="rect">
            <a:avLst/>
          </a:prstGeom>
        </p:spPr>
      </p:pic>
    </p:spTree>
    <p:extLst>
      <p:ext uri="{BB962C8B-B14F-4D97-AF65-F5344CB8AC3E}">
        <p14:creationId xmlns:p14="http://schemas.microsoft.com/office/powerpoint/2010/main" val="5532740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form – select </a:t>
            </a:r>
            <a:r>
              <a:rPr lang="ko-KR" altLang="en-US" sz="3200" dirty="0"/>
              <a:t>요소에 스타일 적용</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11548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개요</a:t>
            </a:r>
          </a:p>
          <a:p>
            <a:r>
              <a:rPr lang="en-US" altLang="ko-KR" sz="1200" dirty="0">
                <a:solidFill>
                  <a:schemeClr val="tx1"/>
                </a:solidFill>
              </a:rPr>
              <a:t>CSS3</a:t>
            </a:r>
            <a:r>
              <a:rPr lang="ko-KR" altLang="en-US" sz="1200" dirty="0">
                <a:solidFill>
                  <a:schemeClr val="tx1"/>
                </a:solidFill>
              </a:rPr>
              <a:t>는 이전 버전 </a:t>
            </a:r>
            <a:r>
              <a:rPr lang="en-US" altLang="ko-KR" sz="1200" dirty="0">
                <a:solidFill>
                  <a:schemeClr val="tx1"/>
                </a:solidFill>
              </a:rPr>
              <a:t>CSS</a:t>
            </a:r>
            <a:r>
              <a:rPr lang="ko-KR" altLang="en-US" sz="1200" dirty="0">
                <a:solidFill>
                  <a:schemeClr val="tx1"/>
                </a:solidFill>
              </a:rPr>
              <a:t>와 완전히 호환되는 </a:t>
            </a:r>
            <a:r>
              <a:rPr lang="en-US" altLang="ko-KR" sz="1200" dirty="0">
                <a:solidFill>
                  <a:schemeClr val="tx1"/>
                </a:solidFill>
              </a:rPr>
              <a:t>CSS</a:t>
            </a:r>
            <a:r>
              <a:rPr lang="ko-KR" altLang="en-US" sz="1200" dirty="0">
                <a:solidFill>
                  <a:schemeClr val="tx1"/>
                </a:solidFill>
              </a:rPr>
              <a:t>의 최신 표준 권고안입니다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CSS3 </a:t>
            </a:r>
            <a:r>
              <a:rPr lang="ko-KR" altLang="en-US" sz="1200" b="1" dirty="0">
                <a:solidFill>
                  <a:schemeClr val="tx1"/>
                </a:solidFill>
              </a:rPr>
              <a:t>변경사항</a:t>
            </a:r>
          </a:p>
          <a:p>
            <a:r>
              <a:rPr lang="en-US" altLang="ko-KR" sz="1200" dirty="0">
                <a:solidFill>
                  <a:schemeClr val="tx1"/>
                </a:solidFill>
              </a:rPr>
              <a:t>CSS3</a:t>
            </a:r>
            <a:r>
              <a:rPr lang="ko-KR" altLang="en-US" sz="1200" dirty="0">
                <a:solidFill>
                  <a:schemeClr val="tx1"/>
                </a:solidFill>
              </a:rPr>
              <a:t>에서 새롭게 추가되거나 변경된 대표적인 기능은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 </a:t>
            </a:r>
            <a:r>
              <a:rPr lang="ko-KR" altLang="en-US" sz="1200" dirty="0" err="1">
                <a:solidFill>
                  <a:schemeClr val="tx1"/>
                </a:solidFill>
              </a:rPr>
              <a:t>선택자</a:t>
            </a:r>
            <a:r>
              <a:rPr lang="en-US" altLang="ko-KR" sz="1200" dirty="0">
                <a:solidFill>
                  <a:schemeClr val="tx1"/>
                </a:solidFill>
              </a:rPr>
              <a:t>(Selectors) Level 3</a:t>
            </a:r>
          </a:p>
          <a:p>
            <a:r>
              <a:rPr lang="en-US" altLang="ko-KR" sz="1200" dirty="0">
                <a:solidFill>
                  <a:schemeClr val="tx1"/>
                </a:solidFill>
              </a:rPr>
              <a:t> - </a:t>
            </a:r>
            <a:r>
              <a:rPr lang="ko-KR" altLang="en-US" sz="1200" dirty="0">
                <a:solidFill>
                  <a:schemeClr val="tx1"/>
                </a:solidFill>
              </a:rPr>
              <a:t>미디어 쿼리</a:t>
            </a:r>
            <a:r>
              <a:rPr lang="en-US" altLang="ko-KR" sz="1200" dirty="0">
                <a:solidFill>
                  <a:schemeClr val="tx1"/>
                </a:solidFill>
              </a:rPr>
              <a:t>(Media Queries) Level 3</a:t>
            </a:r>
          </a:p>
          <a:p>
            <a:r>
              <a:rPr lang="en-US" altLang="ko-KR" sz="1200" dirty="0">
                <a:solidFill>
                  <a:schemeClr val="tx1"/>
                </a:solidFill>
              </a:rPr>
              <a:t> - </a:t>
            </a:r>
            <a:r>
              <a:rPr lang="ko-KR" altLang="en-US" sz="1200" dirty="0">
                <a:solidFill>
                  <a:schemeClr val="tx1"/>
                </a:solidFill>
              </a:rPr>
              <a:t>색</a:t>
            </a:r>
            <a:r>
              <a:rPr lang="en-US" altLang="ko-KR" sz="1200" dirty="0">
                <a:solidFill>
                  <a:schemeClr val="tx1"/>
                </a:solidFill>
              </a:rPr>
              <a:t>(Color) Level 3</a:t>
            </a:r>
          </a:p>
          <a:p>
            <a:r>
              <a:rPr lang="en-US" altLang="ko-KR" sz="1200" dirty="0">
                <a:solidFill>
                  <a:schemeClr val="tx1"/>
                </a:solidFill>
              </a:rPr>
              <a:t> - </a:t>
            </a:r>
            <a:r>
              <a:rPr lang="ko-KR" altLang="en-US" sz="1200" dirty="0">
                <a:solidFill>
                  <a:schemeClr val="tx1"/>
                </a:solidFill>
              </a:rPr>
              <a:t>네임스페이스</a:t>
            </a:r>
            <a:r>
              <a:rPr lang="en-US" altLang="ko-KR" sz="1200" dirty="0">
                <a:solidFill>
                  <a:schemeClr val="tx1"/>
                </a:solidFill>
              </a:rPr>
              <a:t>(Namespaces)</a:t>
            </a:r>
          </a:p>
          <a:p>
            <a:endParaRPr lang="en-US" altLang="ko-KR" sz="1200" dirty="0">
              <a:solidFill>
                <a:schemeClr val="tx1"/>
              </a:solidFill>
            </a:endParaRPr>
          </a:p>
          <a:p>
            <a:r>
              <a:rPr lang="en-US" altLang="ko-KR" sz="1200" b="1" dirty="0">
                <a:solidFill>
                  <a:schemeClr val="tx1"/>
                </a:solidFill>
              </a:rPr>
              <a:t>CSS3 </a:t>
            </a:r>
            <a:r>
              <a:rPr lang="ko-KR" altLang="en-US" sz="1200" b="1" dirty="0">
                <a:solidFill>
                  <a:schemeClr val="tx1"/>
                </a:solidFill>
              </a:rPr>
              <a:t>모듈</a:t>
            </a:r>
            <a:r>
              <a:rPr lang="en-US" altLang="ko-KR" sz="1200" b="1" dirty="0">
                <a:solidFill>
                  <a:schemeClr val="tx1"/>
                </a:solidFill>
              </a:rPr>
              <a:t>(module)</a:t>
            </a:r>
          </a:p>
          <a:p>
            <a:r>
              <a:rPr lang="en-US" altLang="ko-KR" sz="1200" dirty="0">
                <a:solidFill>
                  <a:schemeClr val="tx1"/>
                </a:solidFill>
              </a:rPr>
              <a:t>CSS3</a:t>
            </a:r>
            <a:r>
              <a:rPr lang="ko-KR" altLang="en-US" sz="1200" dirty="0">
                <a:solidFill>
                  <a:schemeClr val="tx1"/>
                </a:solidFill>
              </a:rPr>
              <a:t>는 새롭게 정의된 기능과 함께 이전 버전의 </a:t>
            </a:r>
            <a:r>
              <a:rPr lang="en-US" altLang="ko-KR" sz="1200" dirty="0">
                <a:solidFill>
                  <a:schemeClr val="tx1"/>
                </a:solidFill>
              </a:rPr>
              <a:t>CSS </a:t>
            </a:r>
            <a:r>
              <a:rPr lang="ko-KR" altLang="en-US" sz="1200" dirty="0">
                <a:solidFill>
                  <a:schemeClr val="tx1"/>
                </a:solidFill>
              </a:rPr>
              <a:t>기능까지도 함께 포함하고 있는 모듈</a:t>
            </a:r>
            <a:r>
              <a:rPr lang="en-US" altLang="ko-KR" sz="1200" dirty="0">
                <a:solidFill>
                  <a:schemeClr val="tx1"/>
                </a:solidFill>
              </a:rPr>
              <a:t>(module)</a:t>
            </a:r>
            <a:r>
              <a:rPr lang="ko-KR" altLang="en-US" sz="1200" dirty="0">
                <a:solidFill>
                  <a:schemeClr val="tx1"/>
                </a:solidFill>
              </a:rPr>
              <a:t>이라는 것으로 구성됩니다</a:t>
            </a:r>
            <a:r>
              <a:rPr lang="en-US" altLang="ko-KR" sz="1200" dirty="0">
                <a:solidFill>
                  <a:schemeClr val="tx1"/>
                </a:solidFill>
              </a:rPr>
              <a:t>.</a:t>
            </a:r>
          </a:p>
          <a:p>
            <a:r>
              <a:rPr lang="en-US" altLang="ko-KR" sz="1200" dirty="0">
                <a:solidFill>
                  <a:schemeClr val="tx1"/>
                </a:solidFill>
              </a:rPr>
              <a:t>CSS3</a:t>
            </a:r>
            <a:r>
              <a:rPr lang="ko-KR" altLang="en-US" sz="1200" dirty="0">
                <a:solidFill>
                  <a:schemeClr val="tx1"/>
                </a:solidFill>
              </a:rPr>
              <a:t>를 구성하고 있는 주요 모듈은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err="1">
                <a:solidFill>
                  <a:schemeClr val="tx1"/>
                </a:solidFill>
              </a:rPr>
              <a:t>선택자</a:t>
            </a:r>
            <a:r>
              <a:rPr lang="en-US" altLang="ko-KR" sz="1200" dirty="0">
                <a:solidFill>
                  <a:schemeClr val="tx1"/>
                </a:solidFill>
              </a:rPr>
              <a:t>(Selectors)</a:t>
            </a:r>
          </a:p>
          <a:p>
            <a:r>
              <a:rPr lang="en-US" altLang="ko-KR" sz="1200" dirty="0">
                <a:solidFill>
                  <a:schemeClr val="tx1"/>
                </a:solidFill>
              </a:rPr>
              <a:t>- </a:t>
            </a:r>
            <a:r>
              <a:rPr lang="ko-KR" altLang="en-US" sz="1200" dirty="0">
                <a:solidFill>
                  <a:schemeClr val="tx1"/>
                </a:solidFill>
              </a:rPr>
              <a:t>박스 모델</a:t>
            </a:r>
            <a:r>
              <a:rPr lang="en-US" altLang="ko-KR" sz="1200" dirty="0">
                <a:solidFill>
                  <a:schemeClr val="tx1"/>
                </a:solidFill>
              </a:rPr>
              <a:t>(Box Model)</a:t>
            </a:r>
          </a:p>
          <a:p>
            <a:r>
              <a:rPr lang="en-US" altLang="ko-KR" sz="1200" dirty="0">
                <a:solidFill>
                  <a:schemeClr val="tx1"/>
                </a:solidFill>
              </a:rPr>
              <a:t>- </a:t>
            </a:r>
            <a:r>
              <a:rPr lang="ko-KR" altLang="en-US" sz="1200" dirty="0">
                <a:solidFill>
                  <a:schemeClr val="tx1"/>
                </a:solidFill>
              </a:rPr>
              <a:t>배경</a:t>
            </a:r>
            <a:r>
              <a:rPr lang="en-US" altLang="ko-KR" sz="1200" dirty="0">
                <a:solidFill>
                  <a:schemeClr val="tx1"/>
                </a:solidFill>
              </a:rPr>
              <a:t>(Backgrounds)</a:t>
            </a:r>
          </a:p>
          <a:p>
            <a:r>
              <a:rPr lang="en-US" altLang="ko-KR" sz="1200" dirty="0">
                <a:solidFill>
                  <a:schemeClr val="tx1"/>
                </a:solidFill>
              </a:rPr>
              <a:t>- </a:t>
            </a:r>
            <a:r>
              <a:rPr lang="ko-KR" altLang="en-US" sz="1200" dirty="0">
                <a:solidFill>
                  <a:schemeClr val="tx1"/>
                </a:solidFill>
              </a:rPr>
              <a:t>이미지</a:t>
            </a:r>
            <a:r>
              <a:rPr lang="en-US" altLang="ko-KR" sz="1200" dirty="0">
                <a:solidFill>
                  <a:schemeClr val="tx1"/>
                </a:solidFill>
              </a:rPr>
              <a:t>(Image Values and Replaced Content)</a:t>
            </a:r>
          </a:p>
          <a:p>
            <a:r>
              <a:rPr lang="en-US" altLang="ko-KR" sz="1200" dirty="0">
                <a:solidFill>
                  <a:schemeClr val="tx1"/>
                </a:solidFill>
              </a:rPr>
              <a:t>- </a:t>
            </a:r>
            <a:r>
              <a:rPr lang="ko-KR" altLang="en-US" sz="1200" dirty="0">
                <a:solidFill>
                  <a:schemeClr val="tx1"/>
                </a:solidFill>
              </a:rPr>
              <a:t>텍스트 효과</a:t>
            </a:r>
            <a:r>
              <a:rPr lang="en-US" altLang="ko-KR" sz="1200" dirty="0">
                <a:solidFill>
                  <a:schemeClr val="tx1"/>
                </a:solidFill>
              </a:rPr>
              <a:t>(Text Effects)</a:t>
            </a:r>
          </a:p>
          <a:p>
            <a:r>
              <a:rPr lang="en-US" altLang="ko-KR" sz="1200" dirty="0">
                <a:solidFill>
                  <a:schemeClr val="tx1"/>
                </a:solidFill>
              </a:rPr>
              <a:t>- 2D </a:t>
            </a:r>
            <a:r>
              <a:rPr lang="ko-KR" altLang="en-US" sz="1200" dirty="0">
                <a:solidFill>
                  <a:schemeClr val="tx1"/>
                </a:solidFill>
              </a:rPr>
              <a:t>변형</a:t>
            </a:r>
            <a:r>
              <a:rPr lang="en-US" altLang="ko-KR" sz="1200" dirty="0">
                <a:solidFill>
                  <a:schemeClr val="tx1"/>
                </a:solidFill>
              </a:rPr>
              <a:t>(Transformations)</a:t>
            </a:r>
          </a:p>
          <a:p>
            <a:r>
              <a:rPr lang="en-US" altLang="ko-KR" sz="1200" dirty="0">
                <a:solidFill>
                  <a:schemeClr val="tx1"/>
                </a:solidFill>
              </a:rPr>
              <a:t>- 3D </a:t>
            </a:r>
            <a:r>
              <a:rPr lang="ko-KR" altLang="en-US" sz="1200" dirty="0">
                <a:solidFill>
                  <a:schemeClr val="tx1"/>
                </a:solidFill>
              </a:rPr>
              <a:t>변형</a:t>
            </a:r>
            <a:r>
              <a:rPr lang="en-US" altLang="ko-KR" sz="1200" dirty="0">
                <a:solidFill>
                  <a:schemeClr val="tx1"/>
                </a:solidFill>
              </a:rPr>
              <a:t>(Transformations)</a:t>
            </a:r>
          </a:p>
          <a:p>
            <a:r>
              <a:rPr lang="en-US" altLang="ko-KR" sz="1200" dirty="0">
                <a:solidFill>
                  <a:schemeClr val="tx1"/>
                </a:solidFill>
              </a:rPr>
              <a:t>- </a:t>
            </a:r>
            <a:r>
              <a:rPr lang="ko-KR" altLang="en-US" sz="1200" dirty="0">
                <a:solidFill>
                  <a:schemeClr val="tx1"/>
                </a:solidFill>
              </a:rPr>
              <a:t>애니메이션</a:t>
            </a:r>
            <a:r>
              <a:rPr lang="en-US" altLang="ko-KR" sz="1200" dirty="0">
                <a:solidFill>
                  <a:schemeClr val="tx1"/>
                </a:solidFill>
              </a:rPr>
              <a:t>(Animations)</a:t>
            </a:r>
          </a:p>
          <a:p>
            <a:r>
              <a:rPr lang="en-US" altLang="ko-KR" sz="1200" dirty="0">
                <a:solidFill>
                  <a:schemeClr val="tx1"/>
                </a:solidFill>
              </a:rPr>
              <a:t>- </a:t>
            </a:r>
            <a:r>
              <a:rPr lang="ko-KR" altLang="en-US" sz="1200" dirty="0">
                <a:solidFill>
                  <a:schemeClr val="tx1"/>
                </a:solidFill>
              </a:rPr>
              <a:t>다중 칼럼</a:t>
            </a:r>
            <a:r>
              <a:rPr lang="en-US" altLang="ko-KR" sz="1200" dirty="0">
                <a:solidFill>
                  <a:schemeClr val="tx1"/>
                </a:solidFill>
              </a:rPr>
              <a:t>(Multiple Column) </a:t>
            </a:r>
            <a:r>
              <a:rPr lang="ko-KR" altLang="en-US" sz="1200" dirty="0">
                <a:solidFill>
                  <a:schemeClr val="tx1"/>
                </a:solidFill>
              </a:rPr>
              <a:t>레이아웃</a:t>
            </a:r>
          </a:p>
          <a:p>
            <a:r>
              <a:rPr lang="en-US" altLang="ko-KR" sz="1200" dirty="0">
                <a:solidFill>
                  <a:schemeClr val="tx1"/>
                </a:solidFill>
              </a:rPr>
              <a:t>- </a:t>
            </a:r>
            <a:r>
              <a:rPr lang="ko-KR" altLang="en-US" sz="1200" dirty="0">
                <a:solidFill>
                  <a:schemeClr val="tx1"/>
                </a:solidFill>
              </a:rPr>
              <a:t>사용자 인터페이스</a:t>
            </a:r>
            <a:r>
              <a:rPr lang="en-US" altLang="ko-KR" sz="1200" dirty="0">
                <a:solidFill>
                  <a:schemeClr val="tx1"/>
                </a:solidFill>
              </a:rPr>
              <a:t>(User Interface)</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241</a:t>
            </a:fld>
            <a:endParaRPr lang="ko-KR" altLang="en-US" dirty="0"/>
          </a:p>
        </p:txBody>
      </p:sp>
    </p:spTree>
    <p:extLst>
      <p:ext uri="{BB962C8B-B14F-4D97-AF65-F5344CB8AC3E}">
        <p14:creationId xmlns:p14="http://schemas.microsoft.com/office/powerpoint/2010/main" val="353172410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a:t>
            </a:r>
            <a:r>
              <a:rPr lang="ko-KR" altLang="en-US" sz="3200" dirty="0" err="1"/>
              <a:t>선택자</a:t>
            </a:r>
            <a:r>
              <a:rPr lang="en-US" altLang="ko-KR" sz="3200" dirty="0"/>
              <a:t>(selectors) Level 3</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242</a:t>
            </a:fld>
            <a:endParaRPr lang="ko-KR" altLang="en-US" dirty="0"/>
          </a:p>
        </p:txBody>
      </p:sp>
      <p:graphicFrame>
        <p:nvGraphicFramePr>
          <p:cNvPr id="5" name="표 4">
            <a:extLst>
              <a:ext uri="{FF2B5EF4-FFF2-40B4-BE49-F238E27FC236}">
                <a16:creationId xmlns:a16="http://schemas.microsoft.com/office/drawing/2014/main" id="{36136BB5-AC1E-4F49-8AF6-A53FFBC99067}"/>
              </a:ext>
            </a:extLst>
          </p:cNvPr>
          <p:cNvGraphicFramePr>
            <a:graphicFrameLocks noGrp="1"/>
          </p:cNvGraphicFramePr>
          <p:nvPr>
            <p:extLst>
              <p:ext uri="{D42A27DB-BD31-4B8C-83A1-F6EECF244321}">
                <p14:modId xmlns:p14="http://schemas.microsoft.com/office/powerpoint/2010/main" val="1271949601"/>
              </p:ext>
            </p:extLst>
          </p:nvPr>
        </p:nvGraphicFramePr>
        <p:xfrm>
          <a:off x="338667" y="1225449"/>
          <a:ext cx="11490868" cy="5120304"/>
        </p:xfrm>
        <a:graphic>
          <a:graphicData uri="http://schemas.openxmlformats.org/drawingml/2006/table">
            <a:tbl>
              <a:tblPr>
                <a:tableStyleId>{5940675A-B579-460E-94D1-54222C63F5DA}</a:tableStyleId>
              </a:tblPr>
              <a:tblGrid>
                <a:gridCol w="2693996">
                  <a:extLst>
                    <a:ext uri="{9D8B030D-6E8A-4147-A177-3AD203B41FA5}">
                      <a16:colId xmlns:a16="http://schemas.microsoft.com/office/drawing/2014/main" val="3420153872"/>
                    </a:ext>
                  </a:extLst>
                </a:gridCol>
                <a:gridCol w="8796872">
                  <a:extLst>
                    <a:ext uri="{9D8B030D-6E8A-4147-A177-3AD203B41FA5}">
                      <a16:colId xmlns:a16="http://schemas.microsoft.com/office/drawing/2014/main" val="3172878797"/>
                    </a:ext>
                  </a:extLst>
                </a:gridCol>
              </a:tblGrid>
              <a:tr h="148701">
                <a:tc>
                  <a:txBody>
                    <a:bodyPr/>
                    <a:lstStyle/>
                    <a:p>
                      <a:pPr algn="ctr"/>
                      <a:r>
                        <a:rPr lang="ko-KR" altLang="en-US" sz="1200" b="1" dirty="0" err="1">
                          <a:effectLst/>
                        </a:rPr>
                        <a:t>선택자</a:t>
                      </a:r>
                      <a:endParaRPr lang="ko-KR" altLang="en-US" sz="1200" b="1" dirty="0">
                        <a:solidFill>
                          <a:srgbClr val="000000"/>
                        </a:solidFill>
                        <a:effectLst/>
                        <a:latin typeface="notokr"/>
                      </a:endParaRPr>
                    </a:p>
                  </a:txBody>
                  <a:tcPr marL="30472" marR="30472" marT="30472" marB="30472" anchor="ctr">
                    <a:solidFill>
                      <a:schemeClr val="accent6">
                        <a:lumMod val="60000"/>
                        <a:lumOff val="40000"/>
                      </a:schemeClr>
                    </a:solidFill>
                  </a:tcPr>
                </a:tc>
                <a:tc>
                  <a:txBody>
                    <a:bodyPr/>
                    <a:lstStyle/>
                    <a:p>
                      <a:pPr algn="ctr"/>
                      <a:r>
                        <a:rPr lang="ko-KR" altLang="en-US" sz="1200" b="1" dirty="0">
                          <a:effectLst/>
                        </a:rPr>
                        <a:t>설명</a:t>
                      </a:r>
                      <a:endParaRPr lang="ko-KR" altLang="en-US" sz="1200" b="1" dirty="0">
                        <a:solidFill>
                          <a:srgbClr val="000000"/>
                        </a:solidFill>
                        <a:effectLst/>
                        <a:latin typeface="notokr"/>
                      </a:endParaRPr>
                    </a:p>
                  </a:txBody>
                  <a:tcPr marL="30472" marR="30472" marT="30472" marB="30472" anchor="ctr">
                    <a:solidFill>
                      <a:schemeClr val="accent6">
                        <a:lumMod val="60000"/>
                        <a:lumOff val="40000"/>
                      </a:schemeClr>
                    </a:solidFill>
                  </a:tcPr>
                </a:tc>
                <a:extLst>
                  <a:ext uri="{0D108BD9-81ED-4DB2-BD59-A6C34878D82A}">
                    <a16:rowId xmlns:a16="http://schemas.microsoft.com/office/drawing/2014/main" val="3709460475"/>
                  </a:ext>
                </a:extLst>
              </a:tr>
              <a:tr h="236459">
                <a:tc>
                  <a:txBody>
                    <a:bodyPr/>
                    <a:lstStyle/>
                    <a:p>
                      <a:pPr algn="ctr"/>
                      <a:r>
                        <a:rPr lang="ko-KR" altLang="en-US" sz="1200" dirty="0">
                          <a:effectLst/>
                        </a:rPr>
                        <a:t>일반 형제 </a:t>
                      </a:r>
                      <a:r>
                        <a:rPr lang="ko-KR" altLang="en-US" sz="1200" dirty="0" err="1">
                          <a:effectLst/>
                        </a:rPr>
                        <a:t>선택자</a:t>
                      </a:r>
                      <a:endParaRPr lang="ko-KR" altLang="en-US" sz="1200" dirty="0">
                        <a:effectLst/>
                        <a:latin typeface="notokr"/>
                      </a:endParaRPr>
                    </a:p>
                  </a:txBody>
                  <a:tcPr marL="30472" marR="30472" marT="30472" marB="30472" anchor="ctr"/>
                </a:tc>
                <a:tc>
                  <a:txBody>
                    <a:bodyPr/>
                    <a:lstStyle/>
                    <a:p>
                      <a:pPr algn="l"/>
                      <a:r>
                        <a:rPr lang="ko-KR" altLang="en-US" sz="1200">
                          <a:effectLst/>
                        </a:rPr>
                        <a:t>해당 요소와 동위 관계에 있으며</a:t>
                      </a:r>
                      <a:r>
                        <a:rPr lang="en-US" altLang="ko-KR" sz="1200">
                          <a:effectLst/>
                        </a:rPr>
                        <a:t>, </a:t>
                      </a:r>
                      <a:r>
                        <a:rPr lang="ko-KR" altLang="en-US" sz="1200">
                          <a:effectLst/>
                        </a:rPr>
                        <a:t>문서의 위치에서 해당 요소보다 뒤에 위치한 모든 특정 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729345374"/>
                  </a:ext>
                </a:extLst>
              </a:tr>
              <a:tr h="236459">
                <a:tc>
                  <a:txBody>
                    <a:bodyPr/>
                    <a:lstStyle/>
                    <a:p>
                      <a:pPr algn="ctr"/>
                      <a:r>
                        <a:rPr lang="en-US" altLang="ko-KR" sz="1200">
                          <a:effectLst/>
                        </a:rPr>
                        <a:t>[</a:t>
                      </a:r>
                      <a:r>
                        <a:rPr lang="ko-KR" altLang="en-US" sz="1200">
                          <a:effectLst/>
                        </a:rPr>
                        <a:t>속성이름</a:t>
                      </a:r>
                      <a:r>
                        <a:rPr lang="en-US" altLang="ko-KR" sz="1200">
                          <a:effectLst/>
                        </a:rPr>
                        <a:t>^="</a:t>
                      </a:r>
                      <a:r>
                        <a:rPr lang="ko-KR" altLang="en-US" sz="1200">
                          <a:effectLst/>
                        </a:rPr>
                        <a:t>속성값</a:t>
                      </a:r>
                      <a:r>
                        <a:rPr lang="en-US" altLang="ko-KR" sz="1200">
                          <a:effectLst/>
                        </a:rPr>
                        <a:t>"] </a:t>
                      </a:r>
                      <a:r>
                        <a:rPr lang="ko-KR" altLang="en-US" sz="1200">
                          <a:effectLst/>
                        </a:rPr>
                        <a:t>선택자</a:t>
                      </a:r>
                      <a:endParaRPr lang="ko-KR" altLang="en-US" sz="1200">
                        <a:effectLst/>
                        <a:latin typeface="notokr"/>
                      </a:endParaRPr>
                    </a:p>
                  </a:txBody>
                  <a:tcPr marL="30472" marR="30472" marT="30472" marB="30472" anchor="ctr"/>
                </a:tc>
                <a:tc>
                  <a:txBody>
                    <a:bodyPr/>
                    <a:lstStyle/>
                    <a:p>
                      <a:pPr algn="l"/>
                      <a:r>
                        <a:rPr lang="ko-KR" altLang="en-US" sz="1200">
                          <a:effectLst/>
                        </a:rPr>
                        <a:t>특정 속성의 속성값이 특정 문자열로 시작하는 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564955132"/>
                  </a:ext>
                </a:extLst>
              </a:tr>
              <a:tr h="236459">
                <a:tc>
                  <a:txBody>
                    <a:bodyPr/>
                    <a:lstStyle/>
                    <a:p>
                      <a:pPr algn="ctr"/>
                      <a:r>
                        <a:rPr lang="en-US" altLang="ko-KR" sz="1200">
                          <a:effectLst/>
                        </a:rPr>
                        <a:t>[</a:t>
                      </a:r>
                      <a:r>
                        <a:rPr lang="ko-KR" altLang="en-US" sz="1200">
                          <a:effectLst/>
                        </a:rPr>
                        <a:t>속성이름</a:t>
                      </a:r>
                      <a:r>
                        <a:rPr lang="en-US" altLang="ko-KR" sz="1200">
                          <a:effectLst/>
                        </a:rPr>
                        <a:t>$="</a:t>
                      </a:r>
                      <a:r>
                        <a:rPr lang="ko-KR" altLang="en-US" sz="1200">
                          <a:effectLst/>
                        </a:rPr>
                        <a:t>속성값</a:t>
                      </a:r>
                      <a:r>
                        <a:rPr lang="en-US" altLang="ko-KR" sz="1200">
                          <a:effectLst/>
                        </a:rPr>
                        <a:t>"] </a:t>
                      </a:r>
                      <a:r>
                        <a:rPr lang="ko-KR" altLang="en-US" sz="1200">
                          <a:effectLst/>
                        </a:rPr>
                        <a:t>선택자</a:t>
                      </a:r>
                      <a:endParaRPr lang="ko-KR" altLang="en-US" sz="1200">
                        <a:effectLst/>
                        <a:latin typeface="notokr"/>
                      </a:endParaRPr>
                    </a:p>
                  </a:txBody>
                  <a:tcPr marL="30472" marR="30472" marT="30472" marB="30472" anchor="ctr"/>
                </a:tc>
                <a:tc>
                  <a:txBody>
                    <a:bodyPr/>
                    <a:lstStyle/>
                    <a:p>
                      <a:pPr algn="l"/>
                      <a:r>
                        <a:rPr lang="ko-KR" altLang="en-US" sz="1200">
                          <a:effectLst/>
                        </a:rPr>
                        <a:t>특정 속성의 속성값이 특정 문자열로 끝나는 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4131036419"/>
                  </a:ext>
                </a:extLst>
              </a:tr>
              <a:tr h="236459">
                <a:tc>
                  <a:txBody>
                    <a:bodyPr/>
                    <a:lstStyle/>
                    <a:p>
                      <a:pPr algn="ctr"/>
                      <a:r>
                        <a:rPr lang="en-US" altLang="ko-KR" sz="1200">
                          <a:effectLst/>
                        </a:rPr>
                        <a:t>[</a:t>
                      </a:r>
                      <a:r>
                        <a:rPr lang="ko-KR" altLang="en-US" sz="1200">
                          <a:effectLst/>
                        </a:rPr>
                        <a:t>속성이름*</a:t>
                      </a:r>
                      <a:r>
                        <a:rPr lang="en-US" altLang="ko-KR" sz="1200">
                          <a:effectLst/>
                        </a:rPr>
                        <a:t>="</a:t>
                      </a:r>
                      <a:r>
                        <a:rPr lang="ko-KR" altLang="en-US" sz="1200">
                          <a:effectLst/>
                        </a:rPr>
                        <a:t>속성값</a:t>
                      </a:r>
                      <a:r>
                        <a:rPr lang="en-US" altLang="ko-KR" sz="1200">
                          <a:effectLst/>
                        </a:rPr>
                        <a:t>"] </a:t>
                      </a:r>
                      <a:r>
                        <a:rPr lang="ko-KR" altLang="en-US" sz="1200">
                          <a:effectLst/>
                        </a:rPr>
                        <a:t>선택자</a:t>
                      </a:r>
                      <a:endParaRPr lang="ko-KR" altLang="en-US" sz="1200">
                        <a:effectLst/>
                        <a:latin typeface="notokr"/>
                      </a:endParaRPr>
                    </a:p>
                  </a:txBody>
                  <a:tcPr marL="30472" marR="30472" marT="30472" marB="30472" anchor="ctr"/>
                </a:tc>
                <a:tc>
                  <a:txBody>
                    <a:bodyPr/>
                    <a:lstStyle/>
                    <a:p>
                      <a:pPr algn="l"/>
                      <a:r>
                        <a:rPr lang="ko-KR" altLang="en-US" sz="1200">
                          <a:effectLst/>
                        </a:rPr>
                        <a:t>특정 속성의 속성값이 특정 문자열로 시작하는 하나의 단어로 된 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121640660"/>
                  </a:ext>
                </a:extLst>
              </a:tr>
              <a:tr h="148701">
                <a:tc>
                  <a:txBody>
                    <a:bodyPr/>
                    <a:lstStyle/>
                    <a:p>
                      <a:pPr algn="ctr"/>
                      <a:r>
                        <a:rPr lang="en-US" sz="1200">
                          <a:effectLst/>
                        </a:rPr>
                        <a:t>:root</a:t>
                      </a:r>
                      <a:endParaRPr lang="en-US" sz="1200">
                        <a:effectLst/>
                        <a:latin typeface="notokr"/>
                      </a:endParaRPr>
                    </a:p>
                  </a:txBody>
                  <a:tcPr marL="30472" marR="30472" marT="30472" marB="30472" anchor="ctr"/>
                </a:tc>
                <a:tc>
                  <a:txBody>
                    <a:bodyPr/>
                    <a:lstStyle/>
                    <a:p>
                      <a:pPr algn="l"/>
                      <a:r>
                        <a:rPr lang="ko-KR" altLang="en-US" sz="1200">
                          <a:effectLst/>
                        </a:rPr>
                        <a:t>문서의 루트</a:t>
                      </a:r>
                      <a:r>
                        <a:rPr lang="en-US" altLang="ko-KR" sz="1200">
                          <a:effectLst/>
                        </a:rPr>
                        <a:t>(root) </a:t>
                      </a:r>
                      <a:r>
                        <a:rPr lang="ko-KR" altLang="en-US" sz="1200">
                          <a:effectLst/>
                        </a:rPr>
                        <a:t>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719433645"/>
                  </a:ext>
                </a:extLst>
              </a:tr>
              <a:tr h="236459">
                <a:tc>
                  <a:txBody>
                    <a:bodyPr/>
                    <a:lstStyle/>
                    <a:p>
                      <a:pPr algn="ctr"/>
                      <a:r>
                        <a:rPr lang="en-US" sz="1200">
                          <a:effectLst/>
                        </a:rPr>
                        <a:t>:nth-child</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앞에서부터 </a:t>
                      </a:r>
                      <a:r>
                        <a:rPr lang="en-US" altLang="ko-KR" sz="1200">
                          <a:effectLst/>
                        </a:rPr>
                        <a:t>n</a:t>
                      </a:r>
                      <a:r>
                        <a:rPr lang="ko-KR" altLang="en-US" sz="1200">
                          <a:effectLst/>
                        </a:rPr>
                        <a:t>번째에 위치한 자식</a:t>
                      </a:r>
                      <a:r>
                        <a:rPr lang="en-US" altLang="ko-KR" sz="1200">
                          <a:effectLst/>
                        </a:rPr>
                        <a:t>(child)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690978862"/>
                  </a:ext>
                </a:extLst>
              </a:tr>
              <a:tr h="236459">
                <a:tc>
                  <a:txBody>
                    <a:bodyPr/>
                    <a:lstStyle/>
                    <a:p>
                      <a:pPr algn="ctr"/>
                      <a:r>
                        <a:rPr lang="en-US" sz="1200">
                          <a:effectLst/>
                        </a:rPr>
                        <a:t>:nth-last-child</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뒤에서부터 </a:t>
                      </a:r>
                      <a:r>
                        <a:rPr lang="en-US" altLang="ko-KR" sz="1200">
                          <a:effectLst/>
                        </a:rPr>
                        <a:t>n</a:t>
                      </a:r>
                      <a:r>
                        <a:rPr lang="ko-KR" altLang="en-US" sz="1200">
                          <a:effectLst/>
                        </a:rPr>
                        <a:t>번째에 위치한 자식</a:t>
                      </a:r>
                      <a:r>
                        <a:rPr lang="en-US" altLang="ko-KR" sz="1200">
                          <a:effectLst/>
                        </a:rPr>
                        <a:t>(child)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2928000952"/>
                  </a:ext>
                </a:extLst>
              </a:tr>
              <a:tr h="236459">
                <a:tc>
                  <a:txBody>
                    <a:bodyPr/>
                    <a:lstStyle/>
                    <a:p>
                      <a:pPr algn="ctr"/>
                      <a:r>
                        <a:rPr lang="en-US" sz="1200">
                          <a:effectLst/>
                        </a:rPr>
                        <a:t>:nth-of-type</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a:t>
                      </a:r>
                      <a:r>
                        <a:rPr lang="en-US" altLang="ko-KR" sz="1200">
                          <a:effectLst/>
                        </a:rPr>
                        <a:t>n</a:t>
                      </a:r>
                      <a:r>
                        <a:rPr lang="ko-KR" altLang="en-US" sz="1200">
                          <a:effectLst/>
                        </a:rPr>
                        <a:t>번째로 등장하는 특정 타입의 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608722702"/>
                  </a:ext>
                </a:extLst>
              </a:tr>
              <a:tr h="236459">
                <a:tc>
                  <a:txBody>
                    <a:bodyPr/>
                    <a:lstStyle/>
                    <a:p>
                      <a:pPr algn="ctr"/>
                      <a:r>
                        <a:rPr lang="en-US" sz="1200">
                          <a:effectLst/>
                        </a:rPr>
                        <a:t>:nth-last-of-type</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뒤에서부터 </a:t>
                      </a:r>
                      <a:r>
                        <a:rPr lang="en-US" altLang="ko-KR" sz="1200">
                          <a:effectLst/>
                        </a:rPr>
                        <a:t>n</a:t>
                      </a:r>
                      <a:r>
                        <a:rPr lang="ko-KR" altLang="en-US" sz="1200">
                          <a:effectLst/>
                        </a:rPr>
                        <a:t>번째로 등장하는 특정 타입의 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723396632"/>
                  </a:ext>
                </a:extLst>
              </a:tr>
              <a:tr h="236459">
                <a:tc>
                  <a:txBody>
                    <a:bodyPr/>
                    <a:lstStyle/>
                    <a:p>
                      <a:pPr algn="ctr"/>
                      <a:r>
                        <a:rPr lang="en-US" sz="1200">
                          <a:effectLst/>
                        </a:rPr>
                        <a:t>:last-child</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맨 마지막에 위치한 자식</a:t>
                      </a:r>
                      <a:r>
                        <a:rPr lang="en-US" altLang="ko-KR" sz="1200">
                          <a:effectLst/>
                        </a:rPr>
                        <a:t>(child)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47331267"/>
                  </a:ext>
                </a:extLst>
              </a:tr>
              <a:tr h="236459">
                <a:tc>
                  <a:txBody>
                    <a:bodyPr/>
                    <a:lstStyle/>
                    <a:p>
                      <a:pPr algn="ctr"/>
                      <a:r>
                        <a:rPr lang="en-US" sz="1200">
                          <a:effectLst/>
                        </a:rPr>
                        <a:t>:first-of-type</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맨 처음으로 등장하는 특정 타입의 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4139713047"/>
                  </a:ext>
                </a:extLst>
              </a:tr>
              <a:tr h="236459">
                <a:tc>
                  <a:txBody>
                    <a:bodyPr/>
                    <a:lstStyle/>
                    <a:p>
                      <a:pPr algn="ctr"/>
                      <a:r>
                        <a:rPr lang="en-US" sz="1200">
                          <a:effectLst/>
                        </a:rPr>
                        <a:t>:last-of-type</a:t>
                      </a:r>
                      <a:endParaRPr lang="en-US" sz="1200">
                        <a:effectLst/>
                        <a:latin typeface="notokr"/>
                      </a:endParaRPr>
                    </a:p>
                  </a:txBody>
                  <a:tcPr marL="30472" marR="30472" marT="30472" marB="30472" anchor="ctr"/>
                </a:tc>
                <a:tc>
                  <a:txBody>
                    <a:bodyPr/>
                    <a:lstStyle/>
                    <a:p>
                      <a:pPr algn="l"/>
                      <a:r>
                        <a:rPr lang="ko-KR" altLang="en-US" sz="1200">
                          <a:effectLst/>
                        </a:rPr>
                        <a:t>모든 자식</a:t>
                      </a:r>
                      <a:r>
                        <a:rPr lang="en-US" altLang="ko-KR" sz="1200">
                          <a:effectLst/>
                        </a:rPr>
                        <a:t>(child) </a:t>
                      </a:r>
                      <a:r>
                        <a:rPr lang="ko-KR" altLang="en-US" sz="1200">
                          <a:effectLst/>
                        </a:rPr>
                        <a:t>요소들 중에서 맨 마지막으로 등장하는 특정 타입의 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638718052"/>
                  </a:ext>
                </a:extLst>
              </a:tr>
              <a:tr h="236459">
                <a:tc>
                  <a:txBody>
                    <a:bodyPr/>
                    <a:lstStyle/>
                    <a:p>
                      <a:pPr algn="ctr"/>
                      <a:r>
                        <a:rPr lang="en-US" sz="1200">
                          <a:effectLst/>
                        </a:rPr>
                        <a:t>:only-child</a:t>
                      </a:r>
                      <a:endParaRPr lang="en-US" sz="1200">
                        <a:effectLst/>
                        <a:latin typeface="notokr"/>
                      </a:endParaRPr>
                    </a:p>
                  </a:txBody>
                  <a:tcPr marL="30472" marR="30472" marT="30472" marB="30472" anchor="ctr"/>
                </a:tc>
                <a:tc>
                  <a:txBody>
                    <a:bodyPr/>
                    <a:lstStyle/>
                    <a:p>
                      <a:pPr algn="l"/>
                      <a:r>
                        <a:rPr lang="ko-KR" altLang="en-US" sz="1200">
                          <a:effectLst/>
                        </a:rPr>
                        <a:t>자식</a:t>
                      </a:r>
                      <a:r>
                        <a:rPr lang="en-US" altLang="ko-KR" sz="1200">
                          <a:effectLst/>
                        </a:rPr>
                        <a:t>(child) </a:t>
                      </a:r>
                      <a:r>
                        <a:rPr lang="ko-KR" altLang="en-US" sz="1200">
                          <a:effectLst/>
                        </a:rPr>
                        <a:t>요소를 단 하나만 가지는 모든 요소의 자식</a:t>
                      </a:r>
                      <a:r>
                        <a:rPr lang="en-US" altLang="ko-KR" sz="1200">
                          <a:effectLst/>
                        </a:rPr>
                        <a:t>(child) </a:t>
                      </a:r>
                      <a:r>
                        <a:rPr lang="ko-KR" altLang="en-US" sz="1200">
                          <a:effectLst/>
                        </a:rPr>
                        <a:t>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795482077"/>
                  </a:ext>
                </a:extLst>
              </a:tr>
              <a:tr h="236459">
                <a:tc>
                  <a:txBody>
                    <a:bodyPr/>
                    <a:lstStyle/>
                    <a:p>
                      <a:pPr algn="ctr"/>
                      <a:r>
                        <a:rPr lang="en-US" sz="1200">
                          <a:effectLst/>
                        </a:rPr>
                        <a:t>:only-of-type</a:t>
                      </a:r>
                      <a:endParaRPr lang="en-US" sz="1200">
                        <a:effectLst/>
                        <a:latin typeface="notokr"/>
                      </a:endParaRPr>
                    </a:p>
                  </a:txBody>
                  <a:tcPr marL="30472" marR="30472" marT="30472" marB="30472" anchor="ctr"/>
                </a:tc>
                <a:tc>
                  <a:txBody>
                    <a:bodyPr/>
                    <a:lstStyle/>
                    <a:p>
                      <a:pPr algn="l"/>
                      <a:r>
                        <a:rPr lang="ko-KR" altLang="en-US" sz="1200">
                          <a:effectLst/>
                        </a:rPr>
                        <a:t>자식</a:t>
                      </a:r>
                      <a:r>
                        <a:rPr lang="en-US" altLang="ko-KR" sz="1200">
                          <a:effectLst/>
                        </a:rPr>
                        <a:t>(child)  </a:t>
                      </a:r>
                      <a:r>
                        <a:rPr lang="ko-KR" altLang="en-US" sz="1200">
                          <a:effectLst/>
                        </a:rPr>
                        <a:t>요소로 특정 타입의 요소를 단 하나만 가지는 모든 요소의 자식</a:t>
                      </a:r>
                      <a:r>
                        <a:rPr lang="en-US" altLang="ko-KR" sz="1200">
                          <a:effectLst/>
                        </a:rPr>
                        <a:t>(child) </a:t>
                      </a:r>
                      <a:r>
                        <a:rPr lang="ko-KR" altLang="en-US" sz="1200">
                          <a:effectLst/>
                        </a:rPr>
                        <a:t>요소를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573821802"/>
                  </a:ext>
                </a:extLst>
              </a:tr>
              <a:tr h="148701">
                <a:tc>
                  <a:txBody>
                    <a:bodyPr/>
                    <a:lstStyle/>
                    <a:p>
                      <a:pPr algn="ctr"/>
                      <a:r>
                        <a:rPr lang="en-US" sz="1200">
                          <a:effectLst/>
                        </a:rPr>
                        <a:t>:empty</a:t>
                      </a:r>
                      <a:endParaRPr lang="en-US" sz="1200">
                        <a:effectLst/>
                        <a:latin typeface="notokr"/>
                      </a:endParaRPr>
                    </a:p>
                  </a:txBody>
                  <a:tcPr marL="30472" marR="30472" marT="30472" marB="30472" anchor="ctr"/>
                </a:tc>
                <a:tc>
                  <a:txBody>
                    <a:bodyPr/>
                    <a:lstStyle/>
                    <a:p>
                      <a:pPr algn="l"/>
                      <a:r>
                        <a:rPr lang="ko-KR" altLang="en-US" sz="1200">
                          <a:effectLst/>
                        </a:rPr>
                        <a:t>자식</a:t>
                      </a:r>
                      <a:r>
                        <a:rPr lang="en-US" altLang="ko-KR" sz="1200">
                          <a:effectLst/>
                        </a:rPr>
                        <a:t>(child) </a:t>
                      </a:r>
                      <a:r>
                        <a:rPr lang="ko-KR" altLang="en-US" sz="1200">
                          <a:effectLst/>
                        </a:rPr>
                        <a:t>요소를 전혀 가지고 있지 않은 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053542496"/>
                  </a:ext>
                </a:extLst>
              </a:tr>
              <a:tr h="148701">
                <a:tc>
                  <a:txBody>
                    <a:bodyPr/>
                    <a:lstStyle/>
                    <a:p>
                      <a:pPr algn="ctr"/>
                      <a:r>
                        <a:rPr lang="en-US" sz="1200">
                          <a:effectLst/>
                        </a:rPr>
                        <a:t>:target</a:t>
                      </a:r>
                      <a:endParaRPr lang="en-US" sz="1200">
                        <a:effectLst/>
                        <a:latin typeface="notokr"/>
                      </a:endParaRPr>
                    </a:p>
                  </a:txBody>
                  <a:tcPr marL="30472" marR="30472" marT="30472" marB="30472" anchor="ctr"/>
                </a:tc>
                <a:tc>
                  <a:txBody>
                    <a:bodyPr/>
                    <a:lstStyle/>
                    <a:p>
                      <a:pPr algn="l"/>
                      <a:r>
                        <a:rPr lang="ko-KR" altLang="en-US" sz="1200">
                          <a:effectLst/>
                        </a:rPr>
                        <a:t>현재 활성화된 </a:t>
                      </a:r>
                      <a:r>
                        <a:rPr lang="en-US" altLang="ko-KR" sz="1200">
                          <a:effectLst/>
                        </a:rPr>
                        <a:t>target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3275989369"/>
                  </a:ext>
                </a:extLst>
              </a:tr>
              <a:tr h="148701">
                <a:tc>
                  <a:txBody>
                    <a:bodyPr/>
                    <a:lstStyle/>
                    <a:p>
                      <a:pPr algn="ctr"/>
                      <a:r>
                        <a:rPr lang="en-US" sz="1200">
                          <a:effectLst/>
                        </a:rPr>
                        <a:t>:checked</a:t>
                      </a:r>
                      <a:endParaRPr lang="en-US" sz="1200">
                        <a:effectLst/>
                        <a:latin typeface="notokr"/>
                      </a:endParaRPr>
                    </a:p>
                  </a:txBody>
                  <a:tcPr marL="30472" marR="30472" marT="30472" marB="30472" anchor="ctr"/>
                </a:tc>
                <a:tc>
                  <a:txBody>
                    <a:bodyPr/>
                    <a:lstStyle/>
                    <a:p>
                      <a:pPr algn="l"/>
                      <a:r>
                        <a:rPr lang="ko-KR" altLang="en-US" sz="1200">
                          <a:effectLst/>
                        </a:rPr>
                        <a:t>체크된</a:t>
                      </a:r>
                      <a:r>
                        <a:rPr lang="en-US" altLang="ko-KR" sz="1200">
                          <a:effectLst/>
                        </a:rPr>
                        <a:t>(checked) </a:t>
                      </a:r>
                      <a:r>
                        <a:rPr lang="ko-KR" altLang="en-US" sz="1200">
                          <a:effectLst/>
                        </a:rPr>
                        <a:t>상태의 </a:t>
                      </a:r>
                      <a:r>
                        <a:rPr lang="en-US" altLang="ko-KR" sz="1200">
                          <a:effectLst/>
                        </a:rPr>
                        <a:t>input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693102461"/>
                  </a:ext>
                </a:extLst>
              </a:tr>
              <a:tr h="148701">
                <a:tc>
                  <a:txBody>
                    <a:bodyPr/>
                    <a:lstStyle/>
                    <a:p>
                      <a:pPr algn="ctr"/>
                      <a:r>
                        <a:rPr lang="en-US" sz="1200">
                          <a:effectLst/>
                        </a:rPr>
                        <a:t>:enabled</a:t>
                      </a:r>
                      <a:endParaRPr lang="en-US" sz="1200">
                        <a:effectLst/>
                        <a:latin typeface="notokr"/>
                      </a:endParaRPr>
                    </a:p>
                  </a:txBody>
                  <a:tcPr marL="30472" marR="30472" marT="30472" marB="30472" anchor="ctr"/>
                </a:tc>
                <a:tc>
                  <a:txBody>
                    <a:bodyPr/>
                    <a:lstStyle/>
                    <a:p>
                      <a:pPr algn="l"/>
                      <a:r>
                        <a:rPr lang="ko-KR" altLang="en-US" sz="1200">
                          <a:effectLst/>
                        </a:rPr>
                        <a:t>사용할 수 있는 </a:t>
                      </a:r>
                      <a:r>
                        <a:rPr lang="en-US" altLang="ko-KR" sz="1200">
                          <a:effectLst/>
                        </a:rPr>
                        <a:t>input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896125871"/>
                  </a:ext>
                </a:extLst>
              </a:tr>
              <a:tr h="148701">
                <a:tc>
                  <a:txBody>
                    <a:bodyPr/>
                    <a:lstStyle/>
                    <a:p>
                      <a:pPr algn="ctr"/>
                      <a:r>
                        <a:rPr lang="en-US" sz="1200">
                          <a:effectLst/>
                        </a:rPr>
                        <a:t>:disabled</a:t>
                      </a:r>
                      <a:endParaRPr lang="en-US" sz="1200">
                        <a:effectLst/>
                        <a:latin typeface="notokr"/>
                      </a:endParaRPr>
                    </a:p>
                  </a:txBody>
                  <a:tcPr marL="30472" marR="30472" marT="30472" marB="30472" anchor="ctr"/>
                </a:tc>
                <a:tc>
                  <a:txBody>
                    <a:bodyPr/>
                    <a:lstStyle/>
                    <a:p>
                      <a:pPr algn="l"/>
                      <a:r>
                        <a:rPr lang="ko-KR" altLang="en-US" sz="1200">
                          <a:effectLst/>
                        </a:rPr>
                        <a:t>사용할 수 없는 </a:t>
                      </a:r>
                      <a:r>
                        <a:rPr lang="en-US" altLang="ko-KR" sz="1200">
                          <a:effectLst/>
                        </a:rPr>
                        <a:t>input </a:t>
                      </a:r>
                      <a:r>
                        <a:rPr lang="ko-KR" altLang="en-US" sz="1200">
                          <a:effectLst/>
                        </a:rPr>
                        <a:t>요소를 모두 선택함</a:t>
                      </a:r>
                      <a:r>
                        <a:rPr lang="en-US" altLang="ko-KR" sz="1200">
                          <a:effectLst/>
                        </a:rPr>
                        <a:t>.</a:t>
                      </a:r>
                      <a:endParaRPr lang="en-US" altLang="ko-KR" sz="1200">
                        <a:effectLst/>
                        <a:latin typeface="notokr"/>
                      </a:endParaRPr>
                    </a:p>
                  </a:txBody>
                  <a:tcPr marL="30472" marR="30472" marT="30472" marB="30472" anchor="ctr"/>
                </a:tc>
                <a:extLst>
                  <a:ext uri="{0D108BD9-81ED-4DB2-BD59-A6C34878D82A}">
                    <a16:rowId xmlns:a16="http://schemas.microsoft.com/office/drawing/2014/main" val="1158500659"/>
                  </a:ext>
                </a:extLst>
              </a:tr>
              <a:tr h="236459">
                <a:tc>
                  <a:txBody>
                    <a:bodyPr/>
                    <a:lstStyle/>
                    <a:p>
                      <a:pPr algn="ctr"/>
                      <a:r>
                        <a:rPr lang="en-US" sz="1200">
                          <a:effectLst/>
                        </a:rPr>
                        <a:t>:not(</a:t>
                      </a:r>
                      <a:r>
                        <a:rPr lang="ko-KR" altLang="en-US" sz="1200">
                          <a:effectLst/>
                        </a:rPr>
                        <a:t>선택자</a:t>
                      </a:r>
                      <a:r>
                        <a:rPr lang="en-US" altLang="ko-KR" sz="1200">
                          <a:effectLst/>
                        </a:rPr>
                        <a:t>)</a:t>
                      </a:r>
                      <a:endParaRPr lang="en-US" altLang="ko-KR" sz="1200">
                        <a:effectLst/>
                        <a:latin typeface="notokr"/>
                      </a:endParaRPr>
                    </a:p>
                  </a:txBody>
                  <a:tcPr marL="30472" marR="30472" marT="30472" marB="30472" anchor="ctr"/>
                </a:tc>
                <a:tc>
                  <a:txBody>
                    <a:bodyPr/>
                    <a:lstStyle/>
                    <a:p>
                      <a:pPr algn="l"/>
                      <a:r>
                        <a:rPr lang="ko-KR" altLang="en-US" sz="1200" dirty="0">
                          <a:effectLst/>
                        </a:rPr>
                        <a:t>모든 선택자와 함께 사용할 수 있으며</a:t>
                      </a:r>
                      <a:r>
                        <a:rPr lang="en-US" altLang="ko-KR" sz="1200" dirty="0">
                          <a:effectLst/>
                        </a:rPr>
                        <a:t>, </a:t>
                      </a:r>
                      <a:r>
                        <a:rPr lang="ko-KR" altLang="en-US" sz="1200" dirty="0">
                          <a:effectLst/>
                        </a:rPr>
                        <a:t>해당 선택자의 의미를 반대로 적용함</a:t>
                      </a:r>
                      <a:r>
                        <a:rPr lang="en-US" altLang="ko-KR" sz="1200" dirty="0">
                          <a:effectLst/>
                        </a:rPr>
                        <a:t>.</a:t>
                      </a:r>
                      <a:endParaRPr lang="en-US" altLang="ko-KR" sz="1200" dirty="0">
                        <a:effectLst/>
                        <a:latin typeface="notokr"/>
                      </a:endParaRPr>
                    </a:p>
                  </a:txBody>
                  <a:tcPr marL="30472" marR="30472" marT="30472" marB="30472" anchor="ctr"/>
                </a:tc>
                <a:extLst>
                  <a:ext uri="{0D108BD9-81ED-4DB2-BD59-A6C34878D82A}">
                    <a16:rowId xmlns:a16="http://schemas.microsoft.com/office/drawing/2014/main" val="736181312"/>
                  </a:ext>
                </a:extLst>
              </a:tr>
            </a:tbl>
          </a:graphicData>
        </a:graphic>
      </p:graphicFrame>
      <p:sp>
        <p:nvSpPr>
          <p:cNvPr id="6" name="Rectangle 2">
            <a:extLst>
              <a:ext uri="{FF2B5EF4-FFF2-40B4-BE49-F238E27FC236}">
                <a16:creationId xmlns:a16="http://schemas.microsoft.com/office/drawing/2014/main" id="{0A2A8928-34FA-4AAE-ADB3-32540078AA7B}"/>
              </a:ext>
            </a:extLst>
          </p:cNvPr>
          <p:cNvSpPr>
            <a:spLocks noChangeArrowheads="1"/>
          </p:cNvSpPr>
          <p:nvPr/>
        </p:nvSpPr>
        <p:spPr bwMode="auto">
          <a:xfrm>
            <a:off x="4678363" y="176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194038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Vendor</a:t>
            </a:r>
            <a:r>
              <a:rPr lang="ko-KR" altLang="en-US" sz="3200" dirty="0"/>
              <a:t> </a:t>
            </a:r>
            <a:r>
              <a:rPr lang="en-US" altLang="ko-KR" sz="3200" dirty="0"/>
              <a:t>prefix</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243</a:t>
            </a:fld>
            <a:endParaRPr lang="ko-KR" altLang="en-US" dirty="0"/>
          </a:p>
        </p:txBody>
      </p:sp>
      <p:sp>
        <p:nvSpPr>
          <p:cNvPr id="6" name="Rectangle 2">
            <a:extLst>
              <a:ext uri="{FF2B5EF4-FFF2-40B4-BE49-F238E27FC236}">
                <a16:creationId xmlns:a16="http://schemas.microsoft.com/office/drawing/2014/main" id="{0A2A8928-34FA-4AAE-ADB3-32540078AA7B}"/>
              </a:ext>
            </a:extLst>
          </p:cNvPr>
          <p:cNvSpPr>
            <a:spLocks noChangeArrowheads="1"/>
          </p:cNvSpPr>
          <p:nvPr/>
        </p:nvSpPr>
        <p:spPr bwMode="auto">
          <a:xfrm>
            <a:off x="4678363" y="176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211D3D50-22DC-4E37-9868-FA1DDCC9BDAB}"/>
              </a:ext>
            </a:extLst>
          </p:cNvPr>
          <p:cNvSpPr/>
          <p:nvPr/>
        </p:nvSpPr>
        <p:spPr>
          <a:xfrm>
            <a:off x="338667" y="1185333"/>
            <a:ext cx="11548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벤더 </a:t>
            </a:r>
            <a:r>
              <a:rPr lang="ko-KR" altLang="en-US" sz="1200" b="1" dirty="0" err="1">
                <a:solidFill>
                  <a:schemeClr val="tx1"/>
                </a:solidFill>
              </a:rPr>
              <a:t>프리픽스</a:t>
            </a:r>
            <a:r>
              <a:rPr lang="en-US" altLang="ko-KR" sz="1200" b="1" dirty="0">
                <a:solidFill>
                  <a:schemeClr val="tx1"/>
                </a:solidFill>
              </a:rPr>
              <a:t>(Vendor Prefix)</a:t>
            </a:r>
          </a:p>
          <a:p>
            <a:r>
              <a:rPr lang="ko-KR" altLang="en-US" sz="1200" dirty="0">
                <a:solidFill>
                  <a:schemeClr val="tx1"/>
                </a:solidFill>
              </a:rPr>
              <a:t>세계적으로 가장 많이 사용되는 웹 브라우저에는 익스플로러</a:t>
            </a:r>
            <a:r>
              <a:rPr lang="en-US" altLang="ko-KR" sz="1200" dirty="0">
                <a:solidFill>
                  <a:schemeClr val="tx1"/>
                </a:solidFill>
              </a:rPr>
              <a:t>, </a:t>
            </a:r>
            <a:r>
              <a:rPr lang="ko-KR" altLang="en-US" sz="1200" dirty="0">
                <a:solidFill>
                  <a:schemeClr val="tx1"/>
                </a:solidFill>
              </a:rPr>
              <a:t>크롬</a:t>
            </a:r>
            <a:r>
              <a:rPr lang="en-US" altLang="ko-KR" sz="1200" dirty="0">
                <a:solidFill>
                  <a:schemeClr val="tx1"/>
                </a:solidFill>
              </a:rPr>
              <a:t>, </a:t>
            </a:r>
            <a:r>
              <a:rPr lang="ko-KR" altLang="en-US" sz="1200" dirty="0">
                <a:solidFill>
                  <a:schemeClr val="tx1"/>
                </a:solidFill>
              </a:rPr>
              <a:t>파이어폭스</a:t>
            </a:r>
            <a:r>
              <a:rPr lang="en-US" altLang="ko-KR" sz="1200" dirty="0">
                <a:solidFill>
                  <a:schemeClr val="tx1"/>
                </a:solidFill>
              </a:rPr>
              <a:t>, </a:t>
            </a:r>
            <a:r>
              <a:rPr lang="ko-KR" altLang="en-US" sz="1200" dirty="0">
                <a:solidFill>
                  <a:schemeClr val="tx1"/>
                </a:solidFill>
              </a:rPr>
              <a:t>사파리</a:t>
            </a:r>
            <a:r>
              <a:rPr lang="en-US" altLang="ko-KR" sz="1200" dirty="0">
                <a:solidFill>
                  <a:schemeClr val="tx1"/>
                </a:solidFill>
              </a:rPr>
              <a:t>, </a:t>
            </a:r>
            <a:r>
              <a:rPr lang="ko-KR" altLang="en-US" sz="1200" dirty="0">
                <a:solidFill>
                  <a:schemeClr val="tx1"/>
                </a:solidFill>
              </a:rPr>
              <a:t>오페라 등이 있습니다</a:t>
            </a:r>
            <a:r>
              <a:rPr lang="en-US" altLang="ko-KR" sz="1200" dirty="0">
                <a:solidFill>
                  <a:schemeClr val="tx1"/>
                </a:solidFill>
              </a:rPr>
              <a:t>. </a:t>
            </a:r>
          </a:p>
          <a:p>
            <a:r>
              <a:rPr lang="ko-KR" altLang="en-US" sz="1200" dirty="0">
                <a:solidFill>
                  <a:schemeClr val="tx1"/>
                </a:solidFill>
              </a:rPr>
              <a:t>벤더 </a:t>
            </a:r>
            <a:r>
              <a:rPr lang="ko-KR" altLang="en-US" sz="1200" dirty="0" err="1">
                <a:solidFill>
                  <a:schemeClr val="tx1"/>
                </a:solidFill>
              </a:rPr>
              <a:t>프리픽스</a:t>
            </a:r>
            <a:r>
              <a:rPr lang="en-US" altLang="ko-KR" sz="1200" dirty="0">
                <a:solidFill>
                  <a:schemeClr val="tx1"/>
                </a:solidFill>
              </a:rPr>
              <a:t>(vendor prefix)</a:t>
            </a:r>
            <a:r>
              <a:rPr lang="ko-KR" altLang="en-US" sz="1200" dirty="0">
                <a:solidFill>
                  <a:schemeClr val="tx1"/>
                </a:solidFill>
              </a:rPr>
              <a:t>란 이러한 주요 웹 브라우저 공급자가 새로운 실험적인 기능을 제공할 때 이전 버전의 웹 브라우저에 그 사실을 알려주기 위해 사용하는 접두사</a:t>
            </a:r>
            <a:r>
              <a:rPr lang="en-US" altLang="ko-KR" sz="1200" dirty="0">
                <a:solidFill>
                  <a:schemeClr val="tx1"/>
                </a:solidFill>
              </a:rPr>
              <a:t>(prefix)</a:t>
            </a:r>
            <a:r>
              <a:rPr lang="ko-KR" altLang="en-US" sz="1200" dirty="0">
                <a:solidFill>
                  <a:schemeClr val="tx1"/>
                </a:solidFill>
              </a:rPr>
              <a:t>를 의미합니다</a:t>
            </a:r>
            <a:r>
              <a:rPr lang="en-US" altLang="ko-KR" sz="1200" dirty="0">
                <a:solidFill>
                  <a:schemeClr val="tx1"/>
                </a:solidFill>
              </a:rPr>
              <a:t>. </a:t>
            </a:r>
            <a:r>
              <a:rPr lang="ko-KR" altLang="en-US" sz="1200" dirty="0">
                <a:solidFill>
                  <a:schemeClr val="tx1"/>
                </a:solidFill>
              </a:rPr>
              <a:t>즉 아직 </a:t>
            </a:r>
            <a:r>
              <a:rPr lang="en-US" altLang="ko-KR" sz="1200" dirty="0">
                <a:solidFill>
                  <a:schemeClr val="tx1"/>
                </a:solidFill>
              </a:rPr>
              <a:t>CSS </a:t>
            </a:r>
            <a:r>
              <a:rPr lang="ko-KR" altLang="en-US" sz="1200" dirty="0">
                <a:solidFill>
                  <a:schemeClr val="tx1"/>
                </a:solidFill>
              </a:rPr>
              <a:t>권고안에 포함되지 못한 기능이나</a:t>
            </a:r>
            <a:r>
              <a:rPr lang="en-US" altLang="ko-KR" sz="1200" dirty="0">
                <a:solidFill>
                  <a:schemeClr val="tx1"/>
                </a:solidFill>
              </a:rPr>
              <a:t>, CSS </a:t>
            </a:r>
            <a:r>
              <a:rPr lang="ko-KR" altLang="en-US" sz="1200" dirty="0">
                <a:solidFill>
                  <a:schemeClr val="tx1"/>
                </a:solidFill>
              </a:rPr>
              <a:t>권고안에는 포함되어 있지만 아직 완벽하게 제정된 상태가 아닌 기능을 사용하고자 할 때 벤더 </a:t>
            </a:r>
            <a:r>
              <a:rPr lang="ko-KR" altLang="en-US" sz="1200" dirty="0" err="1">
                <a:solidFill>
                  <a:schemeClr val="tx1"/>
                </a:solidFill>
              </a:rPr>
              <a:t>프리픽스를</a:t>
            </a:r>
            <a:r>
              <a:rPr lang="ko-KR" altLang="en-US" sz="1200" dirty="0">
                <a:solidFill>
                  <a:schemeClr val="tx1"/>
                </a:solidFill>
              </a:rPr>
              <a:t> 사용하게 됩니다</a:t>
            </a:r>
            <a:r>
              <a:rPr lang="en-US" altLang="ko-KR" sz="1200" dirty="0">
                <a:solidFill>
                  <a:schemeClr val="tx1"/>
                </a:solidFill>
              </a:rPr>
              <a:t>. </a:t>
            </a:r>
            <a:r>
              <a:rPr lang="ko-KR" altLang="en-US" sz="1200" dirty="0">
                <a:solidFill>
                  <a:schemeClr val="tx1"/>
                </a:solidFill>
              </a:rPr>
              <a:t>그렇게 하면 해당 기능이 포함되어 있지 않은 이전 버전의 웹 브라우저에서도 그 기능을 사용할 수 있게 됩니다</a:t>
            </a:r>
            <a:r>
              <a:rPr lang="en-US" altLang="ko-KR" sz="1200" dirty="0">
                <a:solidFill>
                  <a:schemeClr val="tx1"/>
                </a:solidFill>
              </a:rPr>
              <a:t>.</a:t>
            </a:r>
            <a:r>
              <a:rPr lang="ko-KR" altLang="en-US" dirty="0"/>
              <a:t> </a:t>
            </a:r>
            <a:endParaRPr lang="en-US" altLang="ko-KR" dirty="0"/>
          </a:p>
          <a:p>
            <a:r>
              <a:rPr lang="ko-KR" altLang="en-US" sz="1200" dirty="0">
                <a:solidFill>
                  <a:schemeClr val="tx1"/>
                </a:solidFill>
              </a:rPr>
              <a:t>예제에서 가장 먼저 나오는 </a:t>
            </a:r>
            <a:r>
              <a:rPr lang="en-US" altLang="ko-KR" sz="1200" dirty="0">
                <a:solidFill>
                  <a:schemeClr val="tx1"/>
                </a:solidFill>
              </a:rPr>
              <a:t>background </a:t>
            </a:r>
            <a:r>
              <a:rPr lang="ko-KR" altLang="en-US" sz="1200" dirty="0">
                <a:solidFill>
                  <a:schemeClr val="tx1"/>
                </a:solidFill>
              </a:rPr>
              <a:t>속성은 </a:t>
            </a:r>
            <a:r>
              <a:rPr lang="en-US" altLang="ko-KR" sz="1200" dirty="0">
                <a:solidFill>
                  <a:schemeClr val="tx1"/>
                </a:solidFill>
              </a:rPr>
              <a:t>gradient </a:t>
            </a:r>
            <a:r>
              <a:rPr lang="ko-KR" altLang="en-US" sz="1200" dirty="0">
                <a:solidFill>
                  <a:schemeClr val="tx1"/>
                </a:solidFill>
              </a:rPr>
              <a:t>속성을 지원하지 않는 모든 브라우저를 위한 것입니다</a:t>
            </a:r>
            <a:r>
              <a:rPr lang="en-US" altLang="ko-KR" sz="1200" dirty="0">
                <a:solidFill>
                  <a:schemeClr val="tx1"/>
                </a:solidFill>
              </a:rPr>
              <a:t>. </a:t>
            </a:r>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맨 마지막에 나오는 </a:t>
            </a:r>
            <a:r>
              <a:rPr lang="en-US" altLang="ko-KR" sz="1200" dirty="0">
                <a:solidFill>
                  <a:schemeClr val="tx1"/>
                </a:solidFill>
              </a:rPr>
              <a:t>background </a:t>
            </a:r>
            <a:r>
              <a:rPr lang="ko-KR" altLang="en-US" sz="1200" dirty="0">
                <a:solidFill>
                  <a:schemeClr val="tx1"/>
                </a:solidFill>
              </a:rPr>
              <a:t>속성은 </a:t>
            </a:r>
            <a:r>
              <a:rPr lang="en-US" altLang="ko-KR" sz="1200" dirty="0">
                <a:solidFill>
                  <a:schemeClr val="tx1"/>
                </a:solidFill>
              </a:rPr>
              <a:t>CSS </a:t>
            </a:r>
            <a:r>
              <a:rPr lang="ko-KR" altLang="en-US" sz="1200" dirty="0">
                <a:solidFill>
                  <a:schemeClr val="tx1"/>
                </a:solidFill>
              </a:rPr>
              <a:t>표준 문법으로 작성된 코드입니다</a:t>
            </a:r>
            <a:r>
              <a:rPr lang="en-US" altLang="ko-KR" sz="1200" dirty="0">
                <a:solidFill>
                  <a:schemeClr val="tx1"/>
                </a:solidFill>
              </a:rPr>
              <a:t>. CSS </a:t>
            </a:r>
            <a:r>
              <a:rPr lang="ko-KR" altLang="en-US" sz="1200" dirty="0">
                <a:solidFill>
                  <a:schemeClr val="tx1"/>
                </a:solidFill>
              </a:rPr>
              <a:t>표준 문법 코드는 벤더 </a:t>
            </a:r>
            <a:r>
              <a:rPr lang="ko-KR" altLang="en-US" sz="1200" dirty="0" err="1">
                <a:solidFill>
                  <a:schemeClr val="tx1"/>
                </a:solidFill>
              </a:rPr>
              <a:t>프리픽스</a:t>
            </a:r>
            <a:r>
              <a:rPr lang="en-US" altLang="ko-KR" sz="1200" dirty="0">
                <a:solidFill>
                  <a:schemeClr val="tx1"/>
                </a:solidFill>
              </a:rPr>
              <a:t>(vendor prefix)</a:t>
            </a:r>
            <a:r>
              <a:rPr lang="ko-KR" altLang="en-US" sz="1200" dirty="0">
                <a:solidFill>
                  <a:schemeClr val="tx1"/>
                </a:solidFill>
              </a:rPr>
              <a:t>로 작성된 코드가 모두 나오고 난 후에 나와야만</a:t>
            </a:r>
            <a:r>
              <a:rPr lang="en-US" altLang="ko-KR" sz="1200" dirty="0">
                <a:solidFill>
                  <a:schemeClr val="tx1"/>
                </a:solidFill>
              </a:rPr>
              <a:t>, </a:t>
            </a:r>
            <a:r>
              <a:rPr lang="ko-KR" altLang="en-US" sz="1200" dirty="0">
                <a:solidFill>
                  <a:schemeClr val="tx1"/>
                </a:solidFill>
              </a:rPr>
              <a:t>벤더 </a:t>
            </a:r>
            <a:r>
              <a:rPr lang="ko-KR" altLang="en-US" sz="1200" dirty="0" err="1">
                <a:solidFill>
                  <a:schemeClr val="tx1"/>
                </a:solidFill>
              </a:rPr>
              <a:t>프리픽스가</a:t>
            </a:r>
            <a:r>
              <a:rPr lang="ko-KR" altLang="en-US" sz="1200" dirty="0">
                <a:solidFill>
                  <a:schemeClr val="tx1"/>
                </a:solidFill>
              </a:rPr>
              <a:t> 포함된 코드가 정상적으로 동작할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이러한 벤더 </a:t>
            </a:r>
            <a:r>
              <a:rPr lang="ko-KR" altLang="en-US" sz="1200" dirty="0" err="1">
                <a:solidFill>
                  <a:schemeClr val="tx1"/>
                </a:solidFill>
              </a:rPr>
              <a:t>프리픽스는</a:t>
            </a:r>
            <a:r>
              <a:rPr lang="ko-KR" altLang="en-US" sz="1200" dirty="0">
                <a:solidFill>
                  <a:schemeClr val="tx1"/>
                </a:solidFill>
              </a:rPr>
              <a:t> 실험적인 해당 기능들이 </a:t>
            </a:r>
            <a:r>
              <a:rPr lang="en-US" altLang="ko-KR" sz="1200" dirty="0">
                <a:solidFill>
                  <a:schemeClr val="tx1"/>
                </a:solidFill>
              </a:rPr>
              <a:t>CSS </a:t>
            </a:r>
            <a:r>
              <a:rPr lang="ko-KR" altLang="en-US" sz="1200" dirty="0">
                <a:solidFill>
                  <a:schemeClr val="tx1"/>
                </a:solidFill>
              </a:rPr>
              <a:t>표준 권고안에 포함되거나</a:t>
            </a:r>
            <a:r>
              <a:rPr lang="en-US" altLang="ko-KR" sz="1200" dirty="0">
                <a:solidFill>
                  <a:schemeClr val="tx1"/>
                </a:solidFill>
              </a:rPr>
              <a:t>, </a:t>
            </a:r>
            <a:r>
              <a:rPr lang="ko-KR" altLang="en-US" sz="1200" dirty="0">
                <a:solidFill>
                  <a:schemeClr val="tx1"/>
                </a:solidFill>
              </a:rPr>
              <a:t>완벽하게 제정된 상태가 되면 더는 사용할 필요가 없어집니다</a:t>
            </a:r>
            <a:r>
              <a:rPr lang="en-US" altLang="ko-KR" sz="1200" dirty="0">
                <a:solidFill>
                  <a:schemeClr val="tx1"/>
                </a:solidFill>
              </a:rPr>
              <a:t>.</a:t>
            </a:r>
          </a:p>
        </p:txBody>
      </p:sp>
      <p:pic>
        <p:nvPicPr>
          <p:cNvPr id="3" name="그림 2">
            <a:extLst>
              <a:ext uri="{FF2B5EF4-FFF2-40B4-BE49-F238E27FC236}">
                <a16:creationId xmlns:a16="http://schemas.microsoft.com/office/drawing/2014/main" id="{40ED1107-02FB-4EC8-8BE2-C9A2995DC27F}"/>
              </a:ext>
            </a:extLst>
          </p:cNvPr>
          <p:cNvPicPr>
            <a:picLocks noChangeAspect="1"/>
          </p:cNvPicPr>
          <p:nvPr/>
        </p:nvPicPr>
        <p:blipFill>
          <a:blip r:embed="rId2"/>
          <a:stretch>
            <a:fillRect/>
          </a:stretch>
        </p:blipFill>
        <p:spPr>
          <a:xfrm>
            <a:off x="526191" y="3353858"/>
            <a:ext cx="8915400" cy="2943225"/>
          </a:xfrm>
          <a:prstGeom prst="rect">
            <a:avLst/>
          </a:prstGeom>
        </p:spPr>
      </p:pic>
    </p:spTree>
    <p:extLst>
      <p:ext uri="{BB962C8B-B14F-4D97-AF65-F5344CB8AC3E}">
        <p14:creationId xmlns:p14="http://schemas.microsoft.com/office/powerpoint/2010/main" val="388142912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RGBA</a:t>
            </a:r>
            <a:r>
              <a:rPr lang="ko-KR" altLang="en-US" sz="3200" dirty="0"/>
              <a:t> </a:t>
            </a:r>
            <a:r>
              <a:rPr lang="ko-KR" altLang="en-US" sz="3200" dirty="0" err="1"/>
              <a:t>색상값</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&lt;title&gt;CSS3 Colors&lt;/title&gt;</a:t>
            </a:r>
          </a:p>
          <a:p>
            <a:r>
              <a:rPr lang="en-US" altLang="ko-KR" sz="1200" dirty="0">
                <a:solidFill>
                  <a:schemeClr val="tx1"/>
                </a:solidFill>
              </a:rPr>
              <a:t>	&lt;style&gt;</a:t>
            </a:r>
          </a:p>
          <a:p>
            <a:r>
              <a:rPr lang="en-US" altLang="ko-KR" sz="1200" dirty="0">
                <a:solidFill>
                  <a:schemeClr val="tx1"/>
                </a:solidFill>
              </a:rPr>
              <a:t>		body {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("check_pattern.jpg");</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#header_01 {background-color: </a:t>
            </a:r>
            <a:r>
              <a:rPr lang="en-US" altLang="ko-KR" sz="1200" dirty="0" err="1">
                <a:solidFill>
                  <a:schemeClr val="tx1"/>
                </a:solidFill>
              </a:rPr>
              <a:t>rgba</a:t>
            </a:r>
            <a:r>
              <a:rPr lang="en-US" altLang="ko-KR" sz="1200" dirty="0">
                <a:solidFill>
                  <a:schemeClr val="tx1"/>
                </a:solidFill>
              </a:rPr>
              <a:t>(0,255,0,0);}</a:t>
            </a:r>
          </a:p>
          <a:p>
            <a:r>
              <a:rPr lang="en-US" altLang="ko-KR" sz="1200" dirty="0">
                <a:solidFill>
                  <a:schemeClr val="tx1"/>
                </a:solidFill>
              </a:rPr>
              <a:t>		#header_02 {background-color: </a:t>
            </a:r>
            <a:r>
              <a:rPr lang="en-US" altLang="ko-KR" sz="1200" dirty="0" err="1">
                <a:solidFill>
                  <a:schemeClr val="tx1"/>
                </a:solidFill>
              </a:rPr>
              <a:t>rgba</a:t>
            </a:r>
            <a:r>
              <a:rPr lang="en-US" altLang="ko-KR" sz="1200" dirty="0">
                <a:solidFill>
                  <a:schemeClr val="tx1"/>
                </a:solidFill>
              </a:rPr>
              <a:t>(0,255,0,0.2);}</a:t>
            </a:r>
          </a:p>
          <a:p>
            <a:r>
              <a:rPr lang="en-US" altLang="ko-KR" sz="1200" dirty="0">
                <a:solidFill>
                  <a:schemeClr val="tx1"/>
                </a:solidFill>
              </a:rPr>
              <a:t>		#header_03 {background-color: </a:t>
            </a:r>
            <a:r>
              <a:rPr lang="en-US" altLang="ko-KR" sz="1200" dirty="0" err="1">
                <a:solidFill>
                  <a:schemeClr val="tx1"/>
                </a:solidFill>
              </a:rPr>
              <a:t>rgba</a:t>
            </a:r>
            <a:r>
              <a:rPr lang="en-US" altLang="ko-KR" sz="1200" dirty="0">
                <a:solidFill>
                  <a:schemeClr val="tx1"/>
                </a:solidFill>
              </a:rPr>
              <a:t>(0,255,0,0.4);}</a:t>
            </a:r>
          </a:p>
          <a:p>
            <a:r>
              <a:rPr lang="en-US" altLang="ko-KR" sz="1200" dirty="0">
                <a:solidFill>
                  <a:schemeClr val="tx1"/>
                </a:solidFill>
              </a:rPr>
              <a:t>		#header_04 {background-color: </a:t>
            </a:r>
            <a:r>
              <a:rPr lang="en-US" altLang="ko-KR" sz="1200" dirty="0" err="1">
                <a:solidFill>
                  <a:schemeClr val="tx1"/>
                </a:solidFill>
              </a:rPr>
              <a:t>rgba</a:t>
            </a:r>
            <a:r>
              <a:rPr lang="en-US" altLang="ko-KR" sz="1200" dirty="0">
                <a:solidFill>
                  <a:schemeClr val="tx1"/>
                </a:solidFill>
              </a:rPr>
              <a:t>(0,255,0,0.6);}</a:t>
            </a:r>
          </a:p>
          <a:p>
            <a:r>
              <a:rPr lang="en-US" altLang="ko-KR" sz="1200" dirty="0">
                <a:solidFill>
                  <a:schemeClr val="tx1"/>
                </a:solidFill>
              </a:rPr>
              <a:t>		#header_05 {background-color: </a:t>
            </a:r>
            <a:r>
              <a:rPr lang="en-US" altLang="ko-KR" sz="1200" dirty="0" err="1">
                <a:solidFill>
                  <a:schemeClr val="tx1"/>
                </a:solidFill>
              </a:rPr>
              <a:t>rgba</a:t>
            </a:r>
            <a:r>
              <a:rPr lang="en-US" altLang="ko-KR" sz="1200" dirty="0">
                <a:solidFill>
                  <a:schemeClr val="tx1"/>
                </a:solidFill>
              </a:rPr>
              <a:t>(0,255,0,0.8);}</a:t>
            </a:r>
          </a:p>
          <a:p>
            <a:r>
              <a:rPr lang="en-US" altLang="ko-KR" sz="1200" dirty="0">
                <a:solidFill>
                  <a:schemeClr val="tx1"/>
                </a:solidFill>
              </a:rPr>
              <a:t>		#header_06 {background-color: </a:t>
            </a:r>
            <a:r>
              <a:rPr lang="en-US" altLang="ko-KR" sz="1200" dirty="0" err="1">
                <a:solidFill>
                  <a:schemeClr val="tx1"/>
                </a:solidFill>
              </a:rPr>
              <a:t>rgba</a:t>
            </a:r>
            <a:r>
              <a:rPr lang="en-US" altLang="ko-KR" sz="1200" dirty="0">
                <a:solidFill>
                  <a:schemeClr val="tx1"/>
                </a:solidFill>
              </a:rPr>
              <a:t>(0,255,0,1);}</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 id="header_01"&gt;RGBA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0.0&lt;/h1&gt;</a:t>
            </a:r>
          </a:p>
          <a:p>
            <a:r>
              <a:rPr lang="en-US" altLang="ko-KR" sz="1200" dirty="0">
                <a:solidFill>
                  <a:schemeClr val="tx1"/>
                </a:solidFill>
              </a:rPr>
              <a:t>	&lt;h1 id="header_02"&gt;RGBA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0.2&lt;/h1&gt;</a:t>
            </a:r>
          </a:p>
          <a:p>
            <a:r>
              <a:rPr lang="en-US" altLang="ko-KR" sz="1200" dirty="0">
                <a:solidFill>
                  <a:schemeClr val="tx1"/>
                </a:solidFill>
              </a:rPr>
              <a:t>	&lt;h1 id="header_03"&gt;RGBA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0.4&lt;/h1&gt;</a:t>
            </a:r>
          </a:p>
          <a:p>
            <a:r>
              <a:rPr lang="en-US" altLang="ko-KR" sz="1200" dirty="0">
                <a:solidFill>
                  <a:schemeClr val="tx1"/>
                </a:solidFill>
              </a:rPr>
              <a:t>	&lt;h1 id="header_04"&gt;RGBA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0.6&lt;/h1&gt;</a:t>
            </a:r>
          </a:p>
          <a:p>
            <a:r>
              <a:rPr lang="en-US" altLang="ko-KR" sz="1200" dirty="0">
                <a:solidFill>
                  <a:schemeClr val="tx1"/>
                </a:solidFill>
              </a:rPr>
              <a:t>	&lt;h1 id="header_05"&gt;RGBA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0.8&lt;/h1&gt;</a:t>
            </a:r>
          </a:p>
          <a:p>
            <a:r>
              <a:rPr lang="en-US" altLang="ko-KR" sz="1200" dirty="0">
                <a:solidFill>
                  <a:schemeClr val="tx1"/>
                </a:solidFill>
              </a:rPr>
              <a:t>	&lt;h1 id="header_06"&gt;RGBA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1.0&lt;/h1&gt;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RGBA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RGBA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RGB </a:t>
            </a:r>
            <a:r>
              <a:rPr lang="ko-KR" altLang="en-US" sz="1200" dirty="0" err="1">
                <a:solidFill>
                  <a:schemeClr val="tx1"/>
                </a:solidFill>
              </a:rPr>
              <a:t>색상값에</a:t>
            </a:r>
            <a:r>
              <a:rPr lang="ko-KR" altLang="en-US" sz="1200" dirty="0">
                <a:solidFill>
                  <a:schemeClr val="tx1"/>
                </a:solidFill>
              </a:rPr>
              <a:t> 알파 채널 값을 더한 </a:t>
            </a:r>
            <a:r>
              <a:rPr lang="ko-KR" altLang="en-US" sz="1200" dirty="0" err="1">
                <a:solidFill>
                  <a:schemeClr val="tx1"/>
                </a:solidFill>
              </a:rPr>
              <a:t>색상값입니다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알파 채널</a:t>
            </a:r>
            <a:r>
              <a:rPr lang="en-US" altLang="ko-KR" sz="1200" dirty="0">
                <a:solidFill>
                  <a:schemeClr val="tx1"/>
                </a:solidFill>
              </a:rPr>
              <a:t>(alpha channel)</a:t>
            </a:r>
            <a:r>
              <a:rPr lang="ko-KR" altLang="en-US" sz="1200" dirty="0">
                <a:solidFill>
                  <a:schemeClr val="tx1"/>
                </a:solidFill>
              </a:rPr>
              <a:t>이란 색상의 투명도를 나타내는 채널입니다</a:t>
            </a:r>
            <a:r>
              <a:rPr lang="en-US" altLang="ko-KR" sz="1200" dirty="0">
                <a:solidFill>
                  <a:schemeClr val="tx1"/>
                </a:solidFill>
              </a:rPr>
              <a:t>.</a:t>
            </a:r>
          </a:p>
          <a:p>
            <a:r>
              <a:rPr lang="ko-KR" altLang="en-US" sz="1200" dirty="0">
                <a:solidFill>
                  <a:schemeClr val="tx1"/>
                </a:solidFill>
              </a:rPr>
              <a:t>알파 채널 값은 완전한 투명 상태인 </a:t>
            </a:r>
            <a:r>
              <a:rPr lang="en-US" altLang="ko-KR" sz="1200" dirty="0">
                <a:solidFill>
                  <a:schemeClr val="tx1"/>
                </a:solidFill>
              </a:rPr>
              <a:t>0.0</a:t>
            </a:r>
            <a:r>
              <a:rPr lang="ko-KR" altLang="en-US" sz="1200" dirty="0">
                <a:solidFill>
                  <a:schemeClr val="tx1"/>
                </a:solidFill>
              </a:rPr>
              <a:t>부터 투명도가 전혀 없는 </a:t>
            </a:r>
            <a:r>
              <a:rPr lang="en-US" altLang="ko-KR" sz="1200" dirty="0">
                <a:solidFill>
                  <a:schemeClr val="tx1"/>
                </a:solidFill>
              </a:rPr>
              <a:t>1.0 </a:t>
            </a:r>
            <a:r>
              <a:rPr lang="ko-KR" altLang="en-US" sz="1200" dirty="0">
                <a:solidFill>
                  <a:schemeClr val="tx1"/>
                </a:solidFill>
              </a:rPr>
              <a:t>사이의 값을 가집니다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244</a:t>
            </a:fld>
            <a:endParaRPr lang="ko-KR" altLang="en-US" dirty="0"/>
          </a:p>
        </p:txBody>
      </p:sp>
    </p:spTree>
    <p:extLst>
      <p:ext uri="{BB962C8B-B14F-4D97-AF65-F5344CB8AC3E}">
        <p14:creationId xmlns:p14="http://schemas.microsoft.com/office/powerpoint/2010/main" val="60197983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t>
            </a:r>
            <a:r>
              <a:rPr lang="ko-KR" altLang="en-US" sz="3200" dirty="0"/>
              <a:t> </a:t>
            </a:r>
            <a:r>
              <a:rPr lang="ko-KR" altLang="en-US" sz="3200" dirty="0" err="1"/>
              <a:t>색상값</a:t>
            </a:r>
            <a:r>
              <a:rPr lang="en-US" altLang="ko-KR" sz="3200" dirty="0"/>
              <a:t>(</a:t>
            </a:r>
            <a:r>
              <a:rPr lang="ko-KR" altLang="en-US" sz="3200" dirty="0"/>
              <a:t>색상</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&lt;title&gt;CSS3 Colors&lt;/title&gt;</a:t>
            </a:r>
          </a:p>
          <a:p>
            <a:r>
              <a:rPr lang="en-US" altLang="ko-KR" sz="1200">
                <a:solidFill>
                  <a:schemeClr val="tx1"/>
                </a:solidFill>
              </a:rPr>
              <a:t>	&lt;style&gt;</a:t>
            </a:r>
          </a:p>
          <a:p>
            <a:r>
              <a:rPr lang="en-US" altLang="ko-KR" sz="1200">
                <a:solidFill>
                  <a:schemeClr val="tx1"/>
                </a:solidFill>
              </a:rPr>
              <a:t>		#header_01 {background-color: hsl(0, 100%, 50%);}</a:t>
            </a:r>
          </a:p>
          <a:p>
            <a:r>
              <a:rPr lang="en-US" altLang="ko-KR" sz="1200">
                <a:solidFill>
                  <a:schemeClr val="tx1"/>
                </a:solidFill>
              </a:rPr>
              <a:t>		#header_02 {background-color: hsl(90, 100%, 50%);}</a:t>
            </a:r>
          </a:p>
          <a:p>
            <a:r>
              <a:rPr lang="en-US" altLang="ko-KR" sz="1200">
                <a:solidFill>
                  <a:schemeClr val="tx1"/>
                </a:solidFill>
              </a:rPr>
              <a:t>		#header_03 {background-color: hsl(180, 100%, 50%);}</a:t>
            </a:r>
          </a:p>
          <a:p>
            <a:r>
              <a:rPr lang="en-US" altLang="ko-KR" sz="1200">
                <a:solidFill>
                  <a:schemeClr val="tx1"/>
                </a:solidFill>
              </a:rPr>
              <a:t>		#header_04 {background-color: hsl(270, 100%, 50%);}</a:t>
            </a:r>
          </a:p>
          <a:p>
            <a:r>
              <a:rPr lang="en-US" altLang="ko-KR" sz="1200">
                <a:solidFill>
                  <a:schemeClr val="tx1"/>
                </a:solidFill>
              </a:rPr>
              <a:t>		#header_05 {background-color: hsl(360, 100%, 50%);}</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 id="header_01"&gt;HSL </a:t>
            </a:r>
            <a:r>
              <a:rPr lang="ko-KR" altLang="en-US" sz="1200">
                <a:solidFill>
                  <a:schemeClr val="tx1"/>
                </a:solidFill>
              </a:rPr>
              <a:t>색상값에서 색상값을 변경 </a:t>
            </a:r>
            <a:r>
              <a:rPr lang="en-US" altLang="ko-KR" sz="1200">
                <a:solidFill>
                  <a:schemeClr val="tx1"/>
                </a:solidFill>
              </a:rPr>
              <a:t>: </a:t>
            </a:r>
            <a:r>
              <a:rPr lang="ko-KR" altLang="en-US" sz="1200">
                <a:solidFill>
                  <a:schemeClr val="tx1"/>
                </a:solidFill>
              </a:rPr>
              <a:t>색상 </a:t>
            </a:r>
            <a:r>
              <a:rPr lang="en-US" altLang="ko-KR" sz="1200">
                <a:solidFill>
                  <a:schemeClr val="tx1"/>
                </a:solidFill>
              </a:rPr>
              <a:t>0&lt;/h1&gt;</a:t>
            </a:r>
          </a:p>
          <a:p>
            <a:r>
              <a:rPr lang="en-US" altLang="ko-KR" sz="1200">
                <a:solidFill>
                  <a:schemeClr val="tx1"/>
                </a:solidFill>
              </a:rPr>
              <a:t>	&lt;h1 id="header_02"&gt;HSL </a:t>
            </a:r>
            <a:r>
              <a:rPr lang="ko-KR" altLang="en-US" sz="1200">
                <a:solidFill>
                  <a:schemeClr val="tx1"/>
                </a:solidFill>
              </a:rPr>
              <a:t>색상값에서 색상값을 변경 </a:t>
            </a:r>
            <a:r>
              <a:rPr lang="en-US" altLang="ko-KR" sz="1200">
                <a:solidFill>
                  <a:schemeClr val="tx1"/>
                </a:solidFill>
              </a:rPr>
              <a:t>: </a:t>
            </a:r>
            <a:r>
              <a:rPr lang="ko-KR" altLang="en-US" sz="1200">
                <a:solidFill>
                  <a:schemeClr val="tx1"/>
                </a:solidFill>
              </a:rPr>
              <a:t>색상 </a:t>
            </a:r>
            <a:r>
              <a:rPr lang="en-US" altLang="ko-KR" sz="1200">
                <a:solidFill>
                  <a:schemeClr val="tx1"/>
                </a:solidFill>
              </a:rPr>
              <a:t>90&lt;/h1&gt;</a:t>
            </a:r>
          </a:p>
          <a:p>
            <a:r>
              <a:rPr lang="en-US" altLang="ko-KR" sz="1200">
                <a:solidFill>
                  <a:schemeClr val="tx1"/>
                </a:solidFill>
              </a:rPr>
              <a:t>	&lt;h1 id="header_03"&gt;HSL </a:t>
            </a:r>
            <a:r>
              <a:rPr lang="ko-KR" altLang="en-US" sz="1200">
                <a:solidFill>
                  <a:schemeClr val="tx1"/>
                </a:solidFill>
              </a:rPr>
              <a:t>색상값에서 색상값을 변경 </a:t>
            </a:r>
            <a:r>
              <a:rPr lang="en-US" altLang="ko-KR" sz="1200">
                <a:solidFill>
                  <a:schemeClr val="tx1"/>
                </a:solidFill>
              </a:rPr>
              <a:t>: </a:t>
            </a:r>
            <a:r>
              <a:rPr lang="ko-KR" altLang="en-US" sz="1200">
                <a:solidFill>
                  <a:schemeClr val="tx1"/>
                </a:solidFill>
              </a:rPr>
              <a:t>색상 </a:t>
            </a:r>
            <a:r>
              <a:rPr lang="en-US" altLang="ko-KR" sz="1200">
                <a:solidFill>
                  <a:schemeClr val="tx1"/>
                </a:solidFill>
              </a:rPr>
              <a:t>180&lt;/h1&gt;</a:t>
            </a:r>
          </a:p>
          <a:p>
            <a:r>
              <a:rPr lang="en-US" altLang="ko-KR" sz="1200">
                <a:solidFill>
                  <a:schemeClr val="tx1"/>
                </a:solidFill>
              </a:rPr>
              <a:t>	&lt;h1 id="header_04"&gt;HSL </a:t>
            </a:r>
            <a:r>
              <a:rPr lang="ko-KR" altLang="en-US" sz="1200">
                <a:solidFill>
                  <a:schemeClr val="tx1"/>
                </a:solidFill>
              </a:rPr>
              <a:t>색상값에서 색상값을 변경 </a:t>
            </a:r>
            <a:r>
              <a:rPr lang="en-US" altLang="ko-KR" sz="1200">
                <a:solidFill>
                  <a:schemeClr val="tx1"/>
                </a:solidFill>
              </a:rPr>
              <a:t>: </a:t>
            </a:r>
            <a:r>
              <a:rPr lang="ko-KR" altLang="en-US" sz="1200">
                <a:solidFill>
                  <a:schemeClr val="tx1"/>
                </a:solidFill>
              </a:rPr>
              <a:t>색상 </a:t>
            </a:r>
            <a:r>
              <a:rPr lang="en-US" altLang="ko-KR" sz="1200">
                <a:solidFill>
                  <a:schemeClr val="tx1"/>
                </a:solidFill>
              </a:rPr>
              <a:t>270&lt;/h1&gt;</a:t>
            </a:r>
          </a:p>
          <a:p>
            <a:r>
              <a:rPr lang="en-US" altLang="ko-KR" sz="1200">
                <a:solidFill>
                  <a:schemeClr val="tx1"/>
                </a:solidFill>
              </a:rPr>
              <a:t>	&lt;h1 id="header_05"&gt;HSL </a:t>
            </a:r>
            <a:r>
              <a:rPr lang="ko-KR" altLang="en-US" sz="1200">
                <a:solidFill>
                  <a:schemeClr val="tx1"/>
                </a:solidFill>
              </a:rPr>
              <a:t>색상값에서 색상값을 변경 </a:t>
            </a:r>
            <a:r>
              <a:rPr lang="en-US" altLang="ko-KR" sz="1200">
                <a:solidFill>
                  <a:schemeClr val="tx1"/>
                </a:solidFill>
              </a:rPr>
              <a:t>: </a:t>
            </a:r>
            <a:r>
              <a:rPr lang="ko-KR" altLang="en-US" sz="1200">
                <a:solidFill>
                  <a:schemeClr val="tx1"/>
                </a:solidFill>
              </a:rPr>
              <a:t>색상 </a:t>
            </a:r>
            <a:r>
              <a:rPr lang="en-US" altLang="ko-KR" sz="1200">
                <a:solidFill>
                  <a:schemeClr val="tx1"/>
                </a:solidFill>
              </a:rPr>
              <a:t>360&lt;/h1&gt;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 </a:t>
            </a:r>
            <a:r>
              <a:rPr lang="ko-KR" altLang="en-US" sz="1200" dirty="0" err="1">
                <a:solidFill>
                  <a:schemeClr val="tx1"/>
                </a:solidFill>
              </a:rPr>
              <a:t>색상값은</a:t>
            </a:r>
            <a:r>
              <a:rPr lang="ko-KR" altLang="en-US" sz="1200" dirty="0">
                <a:solidFill>
                  <a:schemeClr val="tx1"/>
                </a:solidFill>
              </a:rPr>
              <a:t> 빛의 삼원색으로 색을 표현하는 </a:t>
            </a:r>
            <a:r>
              <a:rPr lang="en-US" altLang="ko-KR" sz="1200" dirty="0">
                <a:solidFill>
                  <a:schemeClr val="tx1"/>
                </a:solidFill>
              </a:rPr>
              <a:t>RGB </a:t>
            </a:r>
            <a:r>
              <a:rPr lang="ko-KR" altLang="en-US" sz="1200" dirty="0" err="1">
                <a:solidFill>
                  <a:schemeClr val="tx1"/>
                </a:solidFill>
              </a:rPr>
              <a:t>색상값과는</a:t>
            </a:r>
            <a:r>
              <a:rPr lang="ko-KR" altLang="en-US" sz="1200" dirty="0">
                <a:solidFill>
                  <a:schemeClr val="tx1"/>
                </a:solidFill>
              </a:rPr>
              <a:t> 달리 색상</a:t>
            </a:r>
            <a:r>
              <a:rPr lang="en-US" altLang="ko-KR" sz="1200" dirty="0">
                <a:solidFill>
                  <a:schemeClr val="tx1"/>
                </a:solidFill>
              </a:rPr>
              <a:t>, </a:t>
            </a:r>
            <a:r>
              <a:rPr lang="ko-KR" altLang="en-US" sz="1200" dirty="0">
                <a:solidFill>
                  <a:schemeClr val="tx1"/>
                </a:solidFill>
              </a:rPr>
              <a:t>채도</a:t>
            </a:r>
            <a:r>
              <a:rPr lang="en-US" altLang="ko-KR" sz="1200" dirty="0">
                <a:solidFill>
                  <a:schemeClr val="tx1"/>
                </a:solidFill>
              </a:rPr>
              <a:t>, </a:t>
            </a:r>
            <a:r>
              <a:rPr lang="ko-KR" altLang="en-US" sz="1200" dirty="0">
                <a:solidFill>
                  <a:schemeClr val="tx1"/>
                </a:solidFill>
              </a:rPr>
              <a:t>명도를 사용해서 색을 표현합니다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HSL </a:t>
            </a:r>
            <a:r>
              <a:rPr lang="ko-KR" altLang="en-US" sz="1200" dirty="0" err="1">
                <a:solidFill>
                  <a:schemeClr val="tx1"/>
                </a:solidFill>
              </a:rPr>
              <a:t>색상값에서</a:t>
            </a:r>
            <a:r>
              <a:rPr lang="ko-KR" altLang="en-US" sz="1200" dirty="0">
                <a:solidFill>
                  <a:schemeClr val="tx1"/>
                </a:solidFill>
              </a:rPr>
              <a:t> </a:t>
            </a:r>
            <a:r>
              <a:rPr lang="en-US" altLang="ko-KR" sz="1200" dirty="0">
                <a:solidFill>
                  <a:schemeClr val="tx1"/>
                </a:solidFill>
              </a:rPr>
              <a:t>HSL</a:t>
            </a:r>
            <a:r>
              <a:rPr lang="ko-KR" altLang="en-US" sz="1200" dirty="0">
                <a:solidFill>
                  <a:schemeClr val="tx1"/>
                </a:solidFill>
              </a:rPr>
              <a:t>은 각각 색상</a:t>
            </a:r>
            <a:r>
              <a:rPr lang="en-US" altLang="ko-KR" sz="1200" dirty="0">
                <a:solidFill>
                  <a:schemeClr val="tx1"/>
                </a:solidFill>
              </a:rPr>
              <a:t>(Hue), </a:t>
            </a:r>
            <a:r>
              <a:rPr lang="ko-KR" altLang="en-US" sz="1200" dirty="0">
                <a:solidFill>
                  <a:schemeClr val="tx1"/>
                </a:solidFill>
              </a:rPr>
              <a:t>채도</a:t>
            </a:r>
            <a:r>
              <a:rPr lang="en-US" altLang="ko-KR" sz="1200" dirty="0">
                <a:solidFill>
                  <a:schemeClr val="tx1"/>
                </a:solidFill>
              </a:rPr>
              <a:t>(Saturation), </a:t>
            </a:r>
            <a:r>
              <a:rPr lang="ko-KR" altLang="en-US" sz="1200" dirty="0">
                <a:solidFill>
                  <a:schemeClr val="tx1"/>
                </a:solidFill>
              </a:rPr>
              <a:t>명도</a:t>
            </a:r>
            <a:r>
              <a:rPr lang="en-US" altLang="ko-KR" sz="1200" dirty="0">
                <a:solidFill>
                  <a:schemeClr val="tx1"/>
                </a:solidFill>
              </a:rPr>
              <a:t>(Lightness)</a:t>
            </a:r>
            <a:r>
              <a:rPr lang="ko-KR" altLang="en-US" sz="1200" dirty="0">
                <a:solidFill>
                  <a:schemeClr val="tx1"/>
                </a:solidFill>
              </a:rPr>
              <a:t>를 의미합니다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색상은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360 </a:t>
            </a:r>
            <a:r>
              <a:rPr lang="ko-KR" altLang="en-US" sz="1200" dirty="0">
                <a:solidFill>
                  <a:schemeClr val="tx1"/>
                </a:solidFill>
              </a:rPr>
              <a:t>사이의 값을 가지며</a:t>
            </a:r>
            <a:r>
              <a:rPr lang="en-US" altLang="ko-KR" sz="1200" dirty="0">
                <a:solidFill>
                  <a:schemeClr val="tx1"/>
                </a:solidFill>
              </a:rPr>
              <a:t>, </a:t>
            </a:r>
            <a:r>
              <a:rPr lang="ko-KR" altLang="en-US" sz="1200" dirty="0">
                <a:solidFill>
                  <a:schemeClr val="tx1"/>
                </a:solidFill>
              </a:rPr>
              <a:t>색상환</a:t>
            </a:r>
            <a:r>
              <a:rPr lang="en-US" altLang="ko-KR" sz="1200" dirty="0">
                <a:solidFill>
                  <a:schemeClr val="tx1"/>
                </a:solidFill>
              </a:rPr>
              <a:t>(color wheel)</a:t>
            </a:r>
            <a:r>
              <a:rPr lang="ko-KR" altLang="en-US" sz="1200" dirty="0">
                <a:solidFill>
                  <a:schemeClr val="tx1"/>
                </a:solidFill>
              </a:rPr>
              <a:t>의 각도를 나타냅니다</a:t>
            </a:r>
            <a:r>
              <a:rPr lang="en-US" altLang="ko-KR" sz="1200" dirty="0">
                <a:solidFill>
                  <a:schemeClr val="tx1"/>
                </a:solidFill>
              </a:rPr>
              <a:t>.</a:t>
            </a:r>
          </a:p>
          <a:p>
            <a:r>
              <a:rPr lang="ko-KR" altLang="en-US" sz="1200" dirty="0">
                <a:solidFill>
                  <a:schemeClr val="tx1"/>
                </a:solidFill>
              </a:rPr>
              <a:t>색상 값이 </a:t>
            </a:r>
            <a:r>
              <a:rPr lang="en-US" altLang="ko-KR" sz="1200" dirty="0">
                <a:solidFill>
                  <a:schemeClr val="tx1"/>
                </a:solidFill>
              </a:rPr>
              <a:t>0 </a:t>
            </a:r>
            <a:r>
              <a:rPr lang="ko-KR" altLang="en-US" sz="1200" dirty="0">
                <a:solidFill>
                  <a:schemeClr val="tx1"/>
                </a:solidFill>
              </a:rPr>
              <a:t>또는 </a:t>
            </a:r>
            <a:r>
              <a:rPr lang="en-US" altLang="ko-KR" sz="1200" dirty="0">
                <a:solidFill>
                  <a:schemeClr val="tx1"/>
                </a:solidFill>
              </a:rPr>
              <a:t>360</a:t>
            </a:r>
            <a:r>
              <a:rPr lang="ko-KR" altLang="en-US" sz="1200" dirty="0">
                <a:solidFill>
                  <a:schemeClr val="tx1"/>
                </a:solidFill>
              </a:rPr>
              <a:t>이면 빨간색</a:t>
            </a:r>
            <a:r>
              <a:rPr lang="en-US" altLang="ko-KR" sz="1200" dirty="0">
                <a:solidFill>
                  <a:schemeClr val="tx1"/>
                </a:solidFill>
              </a:rPr>
              <a:t>(red)</a:t>
            </a:r>
            <a:r>
              <a:rPr lang="ko-KR" altLang="en-US" sz="1200" dirty="0">
                <a:solidFill>
                  <a:schemeClr val="tx1"/>
                </a:solidFill>
              </a:rPr>
              <a:t>이 되며</a:t>
            </a:r>
            <a:r>
              <a:rPr lang="en-US" altLang="ko-KR" sz="1200" dirty="0">
                <a:solidFill>
                  <a:schemeClr val="tx1"/>
                </a:solidFill>
              </a:rPr>
              <a:t>, 120</a:t>
            </a:r>
            <a:r>
              <a:rPr lang="ko-KR" altLang="en-US" sz="1200" dirty="0">
                <a:solidFill>
                  <a:schemeClr val="tx1"/>
                </a:solidFill>
              </a:rPr>
              <a:t>이면 녹색</a:t>
            </a:r>
            <a:r>
              <a:rPr lang="en-US" altLang="ko-KR" sz="1200" dirty="0">
                <a:solidFill>
                  <a:schemeClr val="tx1"/>
                </a:solidFill>
              </a:rPr>
              <a:t>(green), 240</a:t>
            </a:r>
            <a:r>
              <a:rPr lang="ko-KR" altLang="en-US" sz="1200" dirty="0">
                <a:solidFill>
                  <a:schemeClr val="tx1"/>
                </a:solidFill>
              </a:rPr>
              <a:t>이면 파란색</a:t>
            </a:r>
            <a:r>
              <a:rPr lang="en-US" altLang="ko-KR" sz="1200" dirty="0">
                <a:solidFill>
                  <a:schemeClr val="tx1"/>
                </a:solidFill>
              </a:rPr>
              <a:t>(blue)</a:t>
            </a:r>
            <a:r>
              <a:rPr lang="ko-KR" altLang="en-US" sz="1200" dirty="0">
                <a:solidFill>
                  <a:schemeClr val="tx1"/>
                </a:solidFill>
              </a:rPr>
              <a:t>이 됩니다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245</a:t>
            </a:fld>
            <a:endParaRPr lang="ko-KR" altLang="en-US" dirty="0"/>
          </a:p>
        </p:txBody>
      </p:sp>
    </p:spTree>
    <p:extLst>
      <p:ext uri="{BB962C8B-B14F-4D97-AF65-F5344CB8AC3E}">
        <p14:creationId xmlns:p14="http://schemas.microsoft.com/office/powerpoint/2010/main" val="249585960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t>
            </a:r>
            <a:r>
              <a:rPr lang="ko-KR" altLang="en-US" sz="3200" dirty="0"/>
              <a:t> </a:t>
            </a:r>
            <a:r>
              <a:rPr lang="ko-KR" altLang="en-US" sz="3200" dirty="0" err="1"/>
              <a:t>색상값</a:t>
            </a:r>
            <a:r>
              <a:rPr lang="en-US" altLang="ko-KR" sz="3200" dirty="0"/>
              <a:t>(</a:t>
            </a:r>
            <a:r>
              <a:rPr lang="ko-KR" altLang="en-US" sz="3200" dirty="0"/>
              <a:t>채도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&lt;title&gt;CSS3 Colors&lt;/title&gt;</a:t>
            </a:r>
          </a:p>
          <a:p>
            <a:r>
              <a:rPr lang="en-US" altLang="ko-KR" sz="1200" dirty="0">
                <a:solidFill>
                  <a:schemeClr val="tx1"/>
                </a:solidFill>
              </a:rPr>
              <a:t>	&lt;style&gt;</a:t>
            </a:r>
          </a:p>
          <a:p>
            <a:r>
              <a:rPr lang="en-US" altLang="ko-KR" sz="1200" dirty="0">
                <a:solidFill>
                  <a:schemeClr val="tx1"/>
                </a:solidFill>
              </a:rPr>
              <a:t>		body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("check_pattern.jpg");</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#header_01 {background-color: </a:t>
            </a:r>
            <a:r>
              <a:rPr lang="en-US" altLang="ko-KR" sz="1200" dirty="0" err="1">
                <a:solidFill>
                  <a:schemeClr val="tx1"/>
                </a:solidFill>
              </a:rPr>
              <a:t>hsl</a:t>
            </a:r>
            <a:r>
              <a:rPr lang="en-US" altLang="ko-KR" sz="1200" dirty="0">
                <a:solidFill>
                  <a:schemeClr val="tx1"/>
                </a:solidFill>
              </a:rPr>
              <a:t>(0, 0%, 50%);}</a:t>
            </a:r>
          </a:p>
          <a:p>
            <a:r>
              <a:rPr lang="en-US" altLang="ko-KR" sz="1200" dirty="0">
                <a:solidFill>
                  <a:schemeClr val="tx1"/>
                </a:solidFill>
              </a:rPr>
              <a:t>		#header_02 {background-color: </a:t>
            </a:r>
            <a:r>
              <a:rPr lang="en-US" altLang="ko-KR" sz="1200" dirty="0" err="1">
                <a:solidFill>
                  <a:schemeClr val="tx1"/>
                </a:solidFill>
              </a:rPr>
              <a:t>hsl</a:t>
            </a:r>
            <a:r>
              <a:rPr lang="en-US" altLang="ko-KR" sz="1200" dirty="0">
                <a:solidFill>
                  <a:schemeClr val="tx1"/>
                </a:solidFill>
              </a:rPr>
              <a:t>(0, 20%, 50%);}</a:t>
            </a:r>
          </a:p>
          <a:p>
            <a:r>
              <a:rPr lang="en-US" altLang="ko-KR" sz="1200" dirty="0">
                <a:solidFill>
                  <a:schemeClr val="tx1"/>
                </a:solidFill>
              </a:rPr>
              <a:t>		#header_03 {background-color: </a:t>
            </a:r>
            <a:r>
              <a:rPr lang="en-US" altLang="ko-KR" sz="1200" dirty="0" err="1">
                <a:solidFill>
                  <a:schemeClr val="tx1"/>
                </a:solidFill>
              </a:rPr>
              <a:t>hsl</a:t>
            </a:r>
            <a:r>
              <a:rPr lang="en-US" altLang="ko-KR" sz="1200" dirty="0">
                <a:solidFill>
                  <a:schemeClr val="tx1"/>
                </a:solidFill>
              </a:rPr>
              <a:t>(0, 40%, 50%);}</a:t>
            </a:r>
          </a:p>
          <a:p>
            <a:r>
              <a:rPr lang="en-US" altLang="ko-KR" sz="1200" dirty="0">
                <a:solidFill>
                  <a:schemeClr val="tx1"/>
                </a:solidFill>
              </a:rPr>
              <a:t>		#header_04 {background-color: </a:t>
            </a:r>
            <a:r>
              <a:rPr lang="en-US" altLang="ko-KR" sz="1200" dirty="0" err="1">
                <a:solidFill>
                  <a:schemeClr val="tx1"/>
                </a:solidFill>
              </a:rPr>
              <a:t>hsl</a:t>
            </a:r>
            <a:r>
              <a:rPr lang="en-US" altLang="ko-KR" sz="1200" dirty="0">
                <a:solidFill>
                  <a:schemeClr val="tx1"/>
                </a:solidFill>
              </a:rPr>
              <a:t>(0, 60%, 50%);}</a:t>
            </a:r>
          </a:p>
          <a:p>
            <a:r>
              <a:rPr lang="en-US" altLang="ko-KR" sz="1200" dirty="0">
                <a:solidFill>
                  <a:schemeClr val="tx1"/>
                </a:solidFill>
              </a:rPr>
              <a:t>		#header_05 {background-color: </a:t>
            </a:r>
            <a:r>
              <a:rPr lang="en-US" altLang="ko-KR" sz="1200" dirty="0" err="1">
                <a:solidFill>
                  <a:schemeClr val="tx1"/>
                </a:solidFill>
              </a:rPr>
              <a:t>hsl</a:t>
            </a:r>
            <a:r>
              <a:rPr lang="en-US" altLang="ko-KR" sz="1200" dirty="0">
                <a:solidFill>
                  <a:schemeClr val="tx1"/>
                </a:solidFill>
              </a:rPr>
              <a:t>(0, 80%, 50%);}</a:t>
            </a:r>
          </a:p>
          <a:p>
            <a:r>
              <a:rPr lang="en-US" altLang="ko-KR" sz="1200" dirty="0">
                <a:solidFill>
                  <a:schemeClr val="tx1"/>
                </a:solidFill>
              </a:rPr>
              <a:t>		#header_06 {background-color: </a:t>
            </a:r>
            <a:r>
              <a:rPr lang="en-US" altLang="ko-KR" sz="1200" dirty="0" err="1">
                <a:solidFill>
                  <a:schemeClr val="tx1"/>
                </a:solidFill>
              </a:rPr>
              <a:t>hsl</a:t>
            </a:r>
            <a:r>
              <a:rPr lang="en-US" altLang="ko-KR" sz="1200" dirty="0">
                <a:solidFill>
                  <a:schemeClr val="tx1"/>
                </a:solidFill>
              </a:rPr>
              <a:t>(0, 100%, 50%);}</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 id="header_01"&gt;HSL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0%&lt;/h1&gt;</a:t>
            </a:r>
          </a:p>
          <a:p>
            <a:r>
              <a:rPr lang="en-US" altLang="ko-KR" sz="1200" dirty="0">
                <a:solidFill>
                  <a:schemeClr val="tx1"/>
                </a:solidFill>
              </a:rPr>
              <a:t>	&lt;h1 id="header_02"&gt;HSL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20%&lt;/h1&gt;</a:t>
            </a:r>
          </a:p>
          <a:p>
            <a:r>
              <a:rPr lang="en-US" altLang="ko-KR" sz="1200" dirty="0">
                <a:solidFill>
                  <a:schemeClr val="tx1"/>
                </a:solidFill>
              </a:rPr>
              <a:t>	&lt;h1 id="header_03"&gt;HSL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40%&lt;/h1&gt;</a:t>
            </a:r>
          </a:p>
          <a:p>
            <a:r>
              <a:rPr lang="en-US" altLang="ko-KR" sz="1200" dirty="0">
                <a:solidFill>
                  <a:schemeClr val="tx1"/>
                </a:solidFill>
              </a:rPr>
              <a:t>	&lt;h1 id="header_04"&gt;HSL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60%&lt;/h1&gt;</a:t>
            </a:r>
          </a:p>
          <a:p>
            <a:r>
              <a:rPr lang="en-US" altLang="ko-KR" sz="1200" dirty="0">
                <a:solidFill>
                  <a:schemeClr val="tx1"/>
                </a:solidFill>
              </a:rPr>
              <a:t>	&lt;h1 id="header_05"&gt;HSL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80%&lt;/h1&gt;</a:t>
            </a:r>
          </a:p>
          <a:p>
            <a:r>
              <a:rPr lang="en-US" altLang="ko-KR" sz="1200" dirty="0">
                <a:solidFill>
                  <a:schemeClr val="tx1"/>
                </a:solidFill>
              </a:rPr>
              <a:t>	&lt;h1 id="header_06"&gt;HSL </a:t>
            </a:r>
            <a:r>
              <a:rPr lang="ko-KR" altLang="en-US" sz="1200" dirty="0" err="1">
                <a:solidFill>
                  <a:schemeClr val="tx1"/>
                </a:solidFill>
              </a:rPr>
              <a:t>색상값에서</a:t>
            </a:r>
            <a:r>
              <a:rPr lang="ko-KR" altLang="en-US" sz="1200" dirty="0">
                <a:solidFill>
                  <a:schemeClr val="tx1"/>
                </a:solidFill>
              </a:rPr>
              <a:t> 채도 값을 변경 </a:t>
            </a:r>
            <a:r>
              <a:rPr lang="en-US" altLang="ko-KR" sz="1200" dirty="0">
                <a:solidFill>
                  <a:schemeClr val="tx1"/>
                </a:solidFill>
              </a:rPr>
              <a:t>: </a:t>
            </a:r>
            <a:r>
              <a:rPr lang="ko-KR" altLang="en-US" sz="1200" dirty="0">
                <a:solidFill>
                  <a:schemeClr val="tx1"/>
                </a:solidFill>
              </a:rPr>
              <a:t>채도 </a:t>
            </a:r>
            <a:r>
              <a:rPr lang="en-US" altLang="ko-KR" sz="1200" dirty="0">
                <a:solidFill>
                  <a:schemeClr val="tx1"/>
                </a:solidFill>
              </a:rPr>
              <a:t>100%&lt;/h1&gt;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 </a:t>
            </a:r>
            <a:r>
              <a:rPr lang="ko-KR" altLang="en-US" sz="1200" dirty="0" err="1">
                <a:solidFill>
                  <a:schemeClr val="tx1"/>
                </a:solidFill>
              </a:rPr>
              <a:t>색상값은</a:t>
            </a:r>
            <a:r>
              <a:rPr lang="ko-KR" altLang="en-US" sz="1200" dirty="0">
                <a:solidFill>
                  <a:schemeClr val="tx1"/>
                </a:solidFill>
              </a:rPr>
              <a:t> 빛의 삼원색으로 색을 표현하는 </a:t>
            </a:r>
            <a:r>
              <a:rPr lang="en-US" altLang="ko-KR" sz="1200" dirty="0">
                <a:solidFill>
                  <a:schemeClr val="tx1"/>
                </a:solidFill>
              </a:rPr>
              <a:t>RGB </a:t>
            </a:r>
            <a:r>
              <a:rPr lang="ko-KR" altLang="en-US" sz="1200" dirty="0" err="1">
                <a:solidFill>
                  <a:schemeClr val="tx1"/>
                </a:solidFill>
              </a:rPr>
              <a:t>색상값과는</a:t>
            </a:r>
            <a:r>
              <a:rPr lang="ko-KR" altLang="en-US" sz="1200" dirty="0">
                <a:solidFill>
                  <a:schemeClr val="tx1"/>
                </a:solidFill>
              </a:rPr>
              <a:t> 달리 색상</a:t>
            </a:r>
            <a:r>
              <a:rPr lang="en-US" altLang="ko-KR" sz="1200" dirty="0">
                <a:solidFill>
                  <a:schemeClr val="tx1"/>
                </a:solidFill>
              </a:rPr>
              <a:t>, </a:t>
            </a:r>
            <a:r>
              <a:rPr lang="ko-KR" altLang="en-US" sz="1200" dirty="0">
                <a:solidFill>
                  <a:schemeClr val="tx1"/>
                </a:solidFill>
              </a:rPr>
              <a:t>채도</a:t>
            </a:r>
            <a:r>
              <a:rPr lang="en-US" altLang="ko-KR" sz="1200" dirty="0">
                <a:solidFill>
                  <a:schemeClr val="tx1"/>
                </a:solidFill>
              </a:rPr>
              <a:t>, </a:t>
            </a:r>
            <a:r>
              <a:rPr lang="ko-KR" altLang="en-US" sz="1200" dirty="0">
                <a:solidFill>
                  <a:schemeClr val="tx1"/>
                </a:solidFill>
              </a:rPr>
              <a:t>명도를 사용해서 색을 표현합니다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HSL </a:t>
            </a:r>
            <a:r>
              <a:rPr lang="ko-KR" altLang="en-US" sz="1200" dirty="0" err="1">
                <a:solidFill>
                  <a:schemeClr val="tx1"/>
                </a:solidFill>
              </a:rPr>
              <a:t>색상값에서</a:t>
            </a:r>
            <a:r>
              <a:rPr lang="ko-KR" altLang="en-US" sz="1200" dirty="0">
                <a:solidFill>
                  <a:schemeClr val="tx1"/>
                </a:solidFill>
              </a:rPr>
              <a:t> </a:t>
            </a:r>
            <a:r>
              <a:rPr lang="en-US" altLang="ko-KR" sz="1200" dirty="0">
                <a:solidFill>
                  <a:schemeClr val="tx1"/>
                </a:solidFill>
              </a:rPr>
              <a:t>HSL</a:t>
            </a:r>
            <a:r>
              <a:rPr lang="ko-KR" altLang="en-US" sz="1200" dirty="0">
                <a:solidFill>
                  <a:schemeClr val="tx1"/>
                </a:solidFill>
              </a:rPr>
              <a:t>은 각각 색상</a:t>
            </a:r>
            <a:r>
              <a:rPr lang="en-US" altLang="ko-KR" sz="1200" dirty="0">
                <a:solidFill>
                  <a:schemeClr val="tx1"/>
                </a:solidFill>
              </a:rPr>
              <a:t>(Hue), </a:t>
            </a:r>
            <a:r>
              <a:rPr lang="ko-KR" altLang="en-US" sz="1200" dirty="0">
                <a:solidFill>
                  <a:schemeClr val="tx1"/>
                </a:solidFill>
              </a:rPr>
              <a:t>채도</a:t>
            </a:r>
            <a:r>
              <a:rPr lang="en-US" altLang="ko-KR" sz="1200" dirty="0">
                <a:solidFill>
                  <a:schemeClr val="tx1"/>
                </a:solidFill>
              </a:rPr>
              <a:t>(Saturation), </a:t>
            </a:r>
            <a:r>
              <a:rPr lang="ko-KR" altLang="en-US" sz="1200" dirty="0">
                <a:solidFill>
                  <a:schemeClr val="tx1"/>
                </a:solidFill>
              </a:rPr>
              <a:t>명도</a:t>
            </a:r>
            <a:r>
              <a:rPr lang="en-US" altLang="ko-KR" sz="1200" dirty="0">
                <a:solidFill>
                  <a:schemeClr val="tx1"/>
                </a:solidFill>
              </a:rPr>
              <a:t>(Lightness)</a:t>
            </a:r>
            <a:r>
              <a:rPr lang="ko-KR" altLang="en-US" sz="1200" dirty="0">
                <a:solidFill>
                  <a:schemeClr val="tx1"/>
                </a:solidFill>
              </a:rPr>
              <a:t>를 의미합니다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채도는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100% </a:t>
            </a:r>
            <a:r>
              <a:rPr lang="ko-KR" altLang="en-US" sz="1200" dirty="0">
                <a:solidFill>
                  <a:schemeClr val="tx1"/>
                </a:solidFill>
              </a:rPr>
              <a:t>사이의 값을 가지며</a:t>
            </a:r>
            <a:r>
              <a:rPr lang="en-US" altLang="ko-KR" sz="1200" dirty="0">
                <a:solidFill>
                  <a:schemeClr val="tx1"/>
                </a:solidFill>
              </a:rPr>
              <a:t>, </a:t>
            </a:r>
            <a:r>
              <a:rPr lang="ko-KR" altLang="en-US" sz="1200" dirty="0">
                <a:solidFill>
                  <a:schemeClr val="tx1"/>
                </a:solidFill>
              </a:rPr>
              <a:t>색상의 연하고 짙은 정도를 나타냅니다</a:t>
            </a:r>
            <a:r>
              <a:rPr lang="en-US" altLang="ko-KR" sz="1200" dirty="0">
                <a:solidFill>
                  <a:schemeClr val="tx1"/>
                </a:solidFill>
              </a:rPr>
              <a:t>.</a:t>
            </a:r>
          </a:p>
          <a:p>
            <a:r>
              <a:rPr lang="ko-KR" altLang="en-US" sz="1200" dirty="0">
                <a:solidFill>
                  <a:schemeClr val="tx1"/>
                </a:solidFill>
              </a:rPr>
              <a:t>채도 값이 </a:t>
            </a:r>
            <a:r>
              <a:rPr lang="en-US" altLang="ko-KR" sz="1200" dirty="0">
                <a:solidFill>
                  <a:schemeClr val="tx1"/>
                </a:solidFill>
              </a:rPr>
              <a:t>0%</a:t>
            </a:r>
            <a:r>
              <a:rPr lang="ko-KR" altLang="en-US" sz="1200" dirty="0">
                <a:solidFill>
                  <a:schemeClr val="tx1"/>
                </a:solidFill>
              </a:rPr>
              <a:t>면 회색이 되고</a:t>
            </a:r>
            <a:r>
              <a:rPr lang="en-US" altLang="ko-KR" sz="1200" dirty="0">
                <a:solidFill>
                  <a:schemeClr val="tx1"/>
                </a:solidFill>
              </a:rPr>
              <a:t>, 100%</a:t>
            </a:r>
            <a:r>
              <a:rPr lang="ko-KR" altLang="en-US" sz="1200" dirty="0">
                <a:solidFill>
                  <a:schemeClr val="tx1"/>
                </a:solidFill>
              </a:rPr>
              <a:t>면 원래 색상이 됩니다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246</a:t>
            </a:fld>
            <a:endParaRPr lang="ko-KR" altLang="en-US" dirty="0"/>
          </a:p>
        </p:txBody>
      </p:sp>
    </p:spTree>
    <p:extLst>
      <p:ext uri="{BB962C8B-B14F-4D97-AF65-F5344CB8AC3E}">
        <p14:creationId xmlns:p14="http://schemas.microsoft.com/office/powerpoint/2010/main" val="124760043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t>
            </a:r>
            <a:r>
              <a:rPr lang="ko-KR" altLang="en-US" sz="3200" dirty="0"/>
              <a:t> </a:t>
            </a:r>
            <a:r>
              <a:rPr lang="ko-KR" altLang="en-US" sz="3200" dirty="0" err="1"/>
              <a:t>색상값</a:t>
            </a:r>
            <a:r>
              <a:rPr lang="en-US" altLang="ko-KR" sz="3200" dirty="0"/>
              <a:t>(</a:t>
            </a:r>
            <a:r>
              <a:rPr lang="ko-KR" altLang="en-US" sz="3200" dirty="0"/>
              <a:t>명도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&lt;title&gt;CSS3 Colors&lt;/title&gt;</a:t>
            </a:r>
          </a:p>
          <a:p>
            <a:r>
              <a:rPr lang="en-US" altLang="ko-KR" sz="1200" dirty="0">
                <a:solidFill>
                  <a:schemeClr val="tx1"/>
                </a:solidFill>
              </a:rPr>
              <a:t>	&lt;style&gt;</a:t>
            </a:r>
          </a:p>
          <a:p>
            <a:r>
              <a:rPr lang="en-US" altLang="ko-KR" sz="1200" dirty="0">
                <a:solidFill>
                  <a:schemeClr val="tx1"/>
                </a:solidFill>
              </a:rPr>
              <a:t>		body {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("check_pattern.jpg");</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#header_01 {background-color: </a:t>
            </a:r>
            <a:r>
              <a:rPr lang="en-US" altLang="ko-KR" sz="1200" dirty="0" err="1">
                <a:solidFill>
                  <a:schemeClr val="tx1"/>
                </a:solidFill>
              </a:rPr>
              <a:t>hsl</a:t>
            </a:r>
            <a:r>
              <a:rPr lang="en-US" altLang="ko-KR" sz="1200" dirty="0">
                <a:solidFill>
                  <a:schemeClr val="tx1"/>
                </a:solidFill>
              </a:rPr>
              <a:t>(0, 100%, 0%);}</a:t>
            </a:r>
          </a:p>
          <a:p>
            <a:r>
              <a:rPr lang="en-US" altLang="ko-KR" sz="1200" dirty="0">
                <a:solidFill>
                  <a:schemeClr val="tx1"/>
                </a:solidFill>
              </a:rPr>
              <a:t>		#header_02 {background-color: </a:t>
            </a:r>
            <a:r>
              <a:rPr lang="en-US" altLang="ko-KR" sz="1200" dirty="0" err="1">
                <a:solidFill>
                  <a:schemeClr val="tx1"/>
                </a:solidFill>
              </a:rPr>
              <a:t>hsl</a:t>
            </a:r>
            <a:r>
              <a:rPr lang="en-US" altLang="ko-KR" sz="1200" dirty="0">
                <a:solidFill>
                  <a:schemeClr val="tx1"/>
                </a:solidFill>
              </a:rPr>
              <a:t>(0, 100%, 20%);}</a:t>
            </a:r>
          </a:p>
          <a:p>
            <a:r>
              <a:rPr lang="en-US" altLang="ko-KR" sz="1200" dirty="0">
                <a:solidFill>
                  <a:schemeClr val="tx1"/>
                </a:solidFill>
              </a:rPr>
              <a:t>		#header_03 {background-color: </a:t>
            </a:r>
            <a:r>
              <a:rPr lang="en-US" altLang="ko-KR" sz="1200" dirty="0" err="1">
                <a:solidFill>
                  <a:schemeClr val="tx1"/>
                </a:solidFill>
              </a:rPr>
              <a:t>hsl</a:t>
            </a:r>
            <a:r>
              <a:rPr lang="en-US" altLang="ko-KR" sz="1200" dirty="0">
                <a:solidFill>
                  <a:schemeClr val="tx1"/>
                </a:solidFill>
              </a:rPr>
              <a:t>(0, 100%, 40%);}</a:t>
            </a:r>
          </a:p>
          <a:p>
            <a:r>
              <a:rPr lang="en-US" altLang="ko-KR" sz="1200" dirty="0">
                <a:solidFill>
                  <a:schemeClr val="tx1"/>
                </a:solidFill>
              </a:rPr>
              <a:t>		#header_04 {background-color: </a:t>
            </a:r>
            <a:r>
              <a:rPr lang="en-US" altLang="ko-KR" sz="1200" dirty="0" err="1">
                <a:solidFill>
                  <a:schemeClr val="tx1"/>
                </a:solidFill>
              </a:rPr>
              <a:t>hsl</a:t>
            </a:r>
            <a:r>
              <a:rPr lang="en-US" altLang="ko-KR" sz="1200" dirty="0">
                <a:solidFill>
                  <a:schemeClr val="tx1"/>
                </a:solidFill>
              </a:rPr>
              <a:t>(0, 100%, 50%);}</a:t>
            </a:r>
          </a:p>
          <a:p>
            <a:r>
              <a:rPr lang="en-US" altLang="ko-KR" sz="1200" dirty="0">
                <a:solidFill>
                  <a:schemeClr val="tx1"/>
                </a:solidFill>
              </a:rPr>
              <a:t>		#header_05 {background-color: </a:t>
            </a:r>
            <a:r>
              <a:rPr lang="en-US" altLang="ko-KR" sz="1200" dirty="0" err="1">
                <a:solidFill>
                  <a:schemeClr val="tx1"/>
                </a:solidFill>
              </a:rPr>
              <a:t>hsl</a:t>
            </a:r>
            <a:r>
              <a:rPr lang="en-US" altLang="ko-KR" sz="1200" dirty="0">
                <a:solidFill>
                  <a:schemeClr val="tx1"/>
                </a:solidFill>
              </a:rPr>
              <a:t>(0, 100%, 60%);}</a:t>
            </a:r>
          </a:p>
          <a:p>
            <a:r>
              <a:rPr lang="en-US" altLang="ko-KR" sz="1200" dirty="0">
                <a:solidFill>
                  <a:schemeClr val="tx1"/>
                </a:solidFill>
              </a:rPr>
              <a:t>		#header_06 {background-color: </a:t>
            </a:r>
            <a:r>
              <a:rPr lang="en-US" altLang="ko-KR" sz="1200" dirty="0" err="1">
                <a:solidFill>
                  <a:schemeClr val="tx1"/>
                </a:solidFill>
              </a:rPr>
              <a:t>hsl</a:t>
            </a:r>
            <a:r>
              <a:rPr lang="en-US" altLang="ko-KR" sz="1200" dirty="0">
                <a:solidFill>
                  <a:schemeClr val="tx1"/>
                </a:solidFill>
              </a:rPr>
              <a:t>(0, 100%, 80%);}</a:t>
            </a:r>
          </a:p>
          <a:p>
            <a:r>
              <a:rPr lang="en-US" altLang="ko-KR" sz="1200" dirty="0">
                <a:solidFill>
                  <a:schemeClr val="tx1"/>
                </a:solidFill>
              </a:rPr>
              <a:t>		#header_07 {background-color: </a:t>
            </a:r>
            <a:r>
              <a:rPr lang="en-US" altLang="ko-KR" sz="1200" dirty="0" err="1">
                <a:solidFill>
                  <a:schemeClr val="tx1"/>
                </a:solidFill>
              </a:rPr>
              <a:t>hsl</a:t>
            </a:r>
            <a:r>
              <a:rPr lang="en-US" altLang="ko-KR" sz="1200" dirty="0">
                <a:solidFill>
                  <a:schemeClr val="tx1"/>
                </a:solidFill>
              </a:rPr>
              <a:t>(0, 100%, 100%);}</a:t>
            </a:r>
          </a:p>
          <a:p>
            <a:r>
              <a:rPr lang="en-US" altLang="ko-KR" sz="1200" dirty="0">
                <a:solidFill>
                  <a:schemeClr val="tx1"/>
                </a:solidFill>
              </a:rPr>
              <a:t>	&lt;/style&gt;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 id="header_01"&gt;HSL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0%&lt;/h1&gt;</a:t>
            </a:r>
          </a:p>
          <a:p>
            <a:r>
              <a:rPr lang="en-US" altLang="ko-KR" sz="1200" dirty="0">
                <a:solidFill>
                  <a:schemeClr val="tx1"/>
                </a:solidFill>
              </a:rPr>
              <a:t>	&lt;h1 id="header_02"&gt;HSL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20%&lt;/h1&gt;</a:t>
            </a:r>
          </a:p>
          <a:p>
            <a:r>
              <a:rPr lang="en-US" altLang="ko-KR" sz="1200" dirty="0">
                <a:solidFill>
                  <a:schemeClr val="tx1"/>
                </a:solidFill>
              </a:rPr>
              <a:t>	&lt;h1 id="header_03"&gt;HSL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40%&lt;/h1&gt;</a:t>
            </a:r>
          </a:p>
          <a:p>
            <a:r>
              <a:rPr lang="en-US" altLang="ko-KR" sz="1200" dirty="0">
                <a:solidFill>
                  <a:schemeClr val="tx1"/>
                </a:solidFill>
              </a:rPr>
              <a:t>	&lt;h1 id="header_04"&gt;HSL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50%&lt;/h1&gt;</a:t>
            </a:r>
          </a:p>
          <a:p>
            <a:r>
              <a:rPr lang="en-US" altLang="ko-KR" sz="1200" dirty="0">
                <a:solidFill>
                  <a:schemeClr val="tx1"/>
                </a:solidFill>
              </a:rPr>
              <a:t>	&lt;h1 id="header_05"&gt;HSL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60%&lt;/h1&gt;</a:t>
            </a:r>
          </a:p>
          <a:p>
            <a:r>
              <a:rPr lang="en-US" altLang="ko-KR" sz="1200" dirty="0">
                <a:solidFill>
                  <a:schemeClr val="tx1"/>
                </a:solidFill>
              </a:rPr>
              <a:t>	&lt;h1 id="header_06"&gt;HSL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80%&lt;/h1&gt;</a:t>
            </a:r>
          </a:p>
          <a:p>
            <a:r>
              <a:rPr lang="en-US" altLang="ko-KR" sz="1200" dirty="0">
                <a:solidFill>
                  <a:schemeClr val="tx1"/>
                </a:solidFill>
              </a:rPr>
              <a:t>	&lt;h1 id="header_07"&gt;HSL </a:t>
            </a:r>
            <a:r>
              <a:rPr lang="ko-KR" altLang="en-US" sz="1200" dirty="0" err="1">
                <a:solidFill>
                  <a:schemeClr val="tx1"/>
                </a:solidFill>
              </a:rPr>
              <a:t>색상값에서</a:t>
            </a:r>
            <a:r>
              <a:rPr lang="ko-KR" altLang="en-US" sz="1200" dirty="0">
                <a:solidFill>
                  <a:schemeClr val="tx1"/>
                </a:solidFill>
              </a:rPr>
              <a:t> 명도 값을 변경 </a:t>
            </a:r>
            <a:r>
              <a:rPr lang="en-US" altLang="ko-KR" sz="1200" dirty="0">
                <a:solidFill>
                  <a:schemeClr val="tx1"/>
                </a:solidFill>
              </a:rPr>
              <a:t>: </a:t>
            </a:r>
            <a:r>
              <a:rPr lang="ko-KR" altLang="en-US" sz="1200" dirty="0">
                <a:solidFill>
                  <a:schemeClr val="tx1"/>
                </a:solidFill>
              </a:rPr>
              <a:t>명도 </a:t>
            </a:r>
            <a:r>
              <a:rPr lang="en-US" altLang="ko-KR" sz="1200" dirty="0">
                <a:solidFill>
                  <a:schemeClr val="tx1"/>
                </a:solidFill>
              </a:rPr>
              <a:t>100%&lt;/h1&gt;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 </a:t>
            </a:r>
            <a:r>
              <a:rPr lang="ko-KR" altLang="en-US" sz="1200" dirty="0" err="1">
                <a:solidFill>
                  <a:schemeClr val="tx1"/>
                </a:solidFill>
              </a:rPr>
              <a:t>색상값은</a:t>
            </a:r>
            <a:r>
              <a:rPr lang="ko-KR" altLang="en-US" sz="1200" dirty="0">
                <a:solidFill>
                  <a:schemeClr val="tx1"/>
                </a:solidFill>
              </a:rPr>
              <a:t> 빛의 삼원색으로 색을 표현하는 </a:t>
            </a:r>
            <a:r>
              <a:rPr lang="en-US" altLang="ko-KR" sz="1200" dirty="0">
                <a:solidFill>
                  <a:schemeClr val="tx1"/>
                </a:solidFill>
              </a:rPr>
              <a:t>RGB </a:t>
            </a:r>
            <a:r>
              <a:rPr lang="ko-KR" altLang="en-US" sz="1200" dirty="0" err="1">
                <a:solidFill>
                  <a:schemeClr val="tx1"/>
                </a:solidFill>
              </a:rPr>
              <a:t>색상값과는</a:t>
            </a:r>
            <a:r>
              <a:rPr lang="ko-KR" altLang="en-US" sz="1200" dirty="0">
                <a:solidFill>
                  <a:schemeClr val="tx1"/>
                </a:solidFill>
              </a:rPr>
              <a:t> 달리 색상</a:t>
            </a:r>
            <a:r>
              <a:rPr lang="en-US" altLang="ko-KR" sz="1200" dirty="0">
                <a:solidFill>
                  <a:schemeClr val="tx1"/>
                </a:solidFill>
              </a:rPr>
              <a:t>, </a:t>
            </a:r>
            <a:r>
              <a:rPr lang="ko-KR" altLang="en-US" sz="1200" dirty="0">
                <a:solidFill>
                  <a:schemeClr val="tx1"/>
                </a:solidFill>
              </a:rPr>
              <a:t>채도</a:t>
            </a:r>
            <a:r>
              <a:rPr lang="en-US" altLang="ko-KR" sz="1200" dirty="0">
                <a:solidFill>
                  <a:schemeClr val="tx1"/>
                </a:solidFill>
              </a:rPr>
              <a:t>, </a:t>
            </a:r>
            <a:r>
              <a:rPr lang="ko-KR" altLang="en-US" sz="1200" dirty="0">
                <a:solidFill>
                  <a:schemeClr val="tx1"/>
                </a:solidFill>
              </a:rPr>
              <a:t>명도를 사용해서 색을 표현합니다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HSL </a:t>
            </a:r>
            <a:r>
              <a:rPr lang="ko-KR" altLang="en-US" sz="1200" dirty="0" err="1">
                <a:solidFill>
                  <a:schemeClr val="tx1"/>
                </a:solidFill>
              </a:rPr>
              <a:t>색상값에서</a:t>
            </a:r>
            <a:r>
              <a:rPr lang="ko-KR" altLang="en-US" sz="1200" dirty="0">
                <a:solidFill>
                  <a:schemeClr val="tx1"/>
                </a:solidFill>
              </a:rPr>
              <a:t> </a:t>
            </a:r>
            <a:r>
              <a:rPr lang="en-US" altLang="ko-KR" sz="1200" dirty="0">
                <a:solidFill>
                  <a:schemeClr val="tx1"/>
                </a:solidFill>
              </a:rPr>
              <a:t>HSL</a:t>
            </a:r>
            <a:r>
              <a:rPr lang="ko-KR" altLang="en-US" sz="1200" dirty="0">
                <a:solidFill>
                  <a:schemeClr val="tx1"/>
                </a:solidFill>
              </a:rPr>
              <a:t>은 각각 색상</a:t>
            </a:r>
            <a:r>
              <a:rPr lang="en-US" altLang="ko-KR" sz="1200" dirty="0">
                <a:solidFill>
                  <a:schemeClr val="tx1"/>
                </a:solidFill>
              </a:rPr>
              <a:t>(Hue), </a:t>
            </a:r>
            <a:r>
              <a:rPr lang="ko-KR" altLang="en-US" sz="1200" dirty="0">
                <a:solidFill>
                  <a:schemeClr val="tx1"/>
                </a:solidFill>
              </a:rPr>
              <a:t>채도</a:t>
            </a:r>
            <a:r>
              <a:rPr lang="en-US" altLang="ko-KR" sz="1200" dirty="0">
                <a:solidFill>
                  <a:schemeClr val="tx1"/>
                </a:solidFill>
              </a:rPr>
              <a:t>(Saturation), </a:t>
            </a:r>
            <a:r>
              <a:rPr lang="ko-KR" altLang="en-US" sz="1200" dirty="0">
                <a:solidFill>
                  <a:schemeClr val="tx1"/>
                </a:solidFill>
              </a:rPr>
              <a:t>명도</a:t>
            </a:r>
            <a:r>
              <a:rPr lang="en-US" altLang="ko-KR" sz="1200" dirty="0">
                <a:solidFill>
                  <a:schemeClr val="tx1"/>
                </a:solidFill>
              </a:rPr>
              <a:t>(Lightness)</a:t>
            </a:r>
            <a:r>
              <a:rPr lang="ko-KR" altLang="en-US" sz="1200" dirty="0">
                <a:solidFill>
                  <a:schemeClr val="tx1"/>
                </a:solidFill>
              </a:rPr>
              <a:t>를 의미합니다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명도는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100% </a:t>
            </a:r>
            <a:r>
              <a:rPr lang="ko-KR" altLang="en-US" sz="1200" dirty="0">
                <a:solidFill>
                  <a:schemeClr val="tx1"/>
                </a:solidFill>
              </a:rPr>
              <a:t>사이의 값을 가지며</a:t>
            </a:r>
            <a:r>
              <a:rPr lang="en-US" altLang="ko-KR" sz="1200" dirty="0">
                <a:solidFill>
                  <a:schemeClr val="tx1"/>
                </a:solidFill>
              </a:rPr>
              <a:t>, </a:t>
            </a:r>
            <a:r>
              <a:rPr lang="ko-KR" altLang="en-US" sz="1200" dirty="0">
                <a:solidFill>
                  <a:schemeClr val="tx1"/>
                </a:solidFill>
              </a:rPr>
              <a:t>색상의 밝고 어두운 정도를 나타냅니다</a:t>
            </a:r>
            <a:r>
              <a:rPr lang="en-US" altLang="ko-KR" sz="1200" dirty="0">
                <a:solidFill>
                  <a:schemeClr val="tx1"/>
                </a:solidFill>
              </a:rPr>
              <a:t>.</a:t>
            </a:r>
          </a:p>
          <a:p>
            <a:r>
              <a:rPr lang="ko-KR" altLang="en-US" sz="1200" dirty="0">
                <a:solidFill>
                  <a:schemeClr val="tx1"/>
                </a:solidFill>
              </a:rPr>
              <a:t>명도 값이 </a:t>
            </a:r>
            <a:r>
              <a:rPr lang="en-US" altLang="ko-KR" sz="1200" dirty="0">
                <a:solidFill>
                  <a:schemeClr val="tx1"/>
                </a:solidFill>
              </a:rPr>
              <a:t>0%</a:t>
            </a:r>
            <a:r>
              <a:rPr lang="ko-KR" altLang="en-US" sz="1200" dirty="0">
                <a:solidFill>
                  <a:schemeClr val="tx1"/>
                </a:solidFill>
              </a:rPr>
              <a:t>면 검정색이 되고</a:t>
            </a:r>
            <a:r>
              <a:rPr lang="en-US" altLang="ko-KR" sz="1200" dirty="0">
                <a:solidFill>
                  <a:schemeClr val="tx1"/>
                </a:solidFill>
              </a:rPr>
              <a:t>, 50%</a:t>
            </a:r>
            <a:r>
              <a:rPr lang="ko-KR" altLang="en-US" sz="1200" dirty="0">
                <a:solidFill>
                  <a:schemeClr val="tx1"/>
                </a:solidFill>
              </a:rPr>
              <a:t>면 원래 색상</a:t>
            </a:r>
            <a:r>
              <a:rPr lang="en-US" altLang="ko-KR" sz="1200" dirty="0">
                <a:solidFill>
                  <a:schemeClr val="tx1"/>
                </a:solidFill>
              </a:rPr>
              <a:t>, 100%</a:t>
            </a:r>
            <a:r>
              <a:rPr lang="ko-KR" altLang="en-US" sz="1200" dirty="0">
                <a:solidFill>
                  <a:schemeClr val="tx1"/>
                </a:solidFill>
              </a:rPr>
              <a:t>면 흰색이 됩니다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247</a:t>
            </a:fld>
            <a:endParaRPr lang="ko-KR" altLang="en-US" dirty="0"/>
          </a:p>
        </p:txBody>
      </p:sp>
    </p:spTree>
    <p:extLst>
      <p:ext uri="{BB962C8B-B14F-4D97-AF65-F5344CB8AC3E}">
        <p14:creationId xmlns:p14="http://schemas.microsoft.com/office/powerpoint/2010/main" val="3829025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a:t>
            </a:r>
            <a:r>
              <a:rPr lang="ko-KR" altLang="en-US" sz="3200" dirty="0"/>
              <a:t> </a:t>
            </a:r>
            <a:r>
              <a:rPr lang="ko-KR" altLang="en-US" sz="3200" dirty="0" err="1"/>
              <a:t>색상값</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&lt;title&gt;CSS3 Colors&lt;/title&gt;</a:t>
            </a:r>
          </a:p>
          <a:p>
            <a:r>
              <a:rPr lang="en-US" altLang="ko-KR" sz="1200" dirty="0">
                <a:solidFill>
                  <a:schemeClr val="tx1"/>
                </a:solidFill>
              </a:rPr>
              <a:t>	&lt;style&gt;</a:t>
            </a:r>
          </a:p>
          <a:p>
            <a:r>
              <a:rPr lang="en-US" altLang="ko-KR" sz="1200" dirty="0">
                <a:solidFill>
                  <a:schemeClr val="tx1"/>
                </a:solidFill>
              </a:rPr>
              <a:t>		body {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("check_pattern.jpg");</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#header_01 {background-color: </a:t>
            </a:r>
            <a:r>
              <a:rPr lang="en-US" altLang="ko-KR" sz="1200" dirty="0" err="1">
                <a:solidFill>
                  <a:schemeClr val="tx1"/>
                </a:solidFill>
              </a:rPr>
              <a:t>hsla</a:t>
            </a:r>
            <a:r>
              <a:rPr lang="en-US" altLang="ko-KR" sz="1200" dirty="0">
                <a:solidFill>
                  <a:schemeClr val="tx1"/>
                </a:solidFill>
              </a:rPr>
              <a:t>(0, 100%, 50%, 0);}</a:t>
            </a:r>
          </a:p>
          <a:p>
            <a:r>
              <a:rPr lang="en-US" altLang="ko-KR" sz="1200" dirty="0">
                <a:solidFill>
                  <a:schemeClr val="tx1"/>
                </a:solidFill>
              </a:rPr>
              <a:t>		#header_02 {background-color: </a:t>
            </a:r>
            <a:r>
              <a:rPr lang="en-US" altLang="ko-KR" sz="1200" dirty="0" err="1">
                <a:solidFill>
                  <a:schemeClr val="tx1"/>
                </a:solidFill>
              </a:rPr>
              <a:t>hsla</a:t>
            </a:r>
            <a:r>
              <a:rPr lang="en-US" altLang="ko-KR" sz="1200" dirty="0">
                <a:solidFill>
                  <a:schemeClr val="tx1"/>
                </a:solidFill>
              </a:rPr>
              <a:t>(0, 100%, 50%, 0.2);}</a:t>
            </a:r>
          </a:p>
          <a:p>
            <a:r>
              <a:rPr lang="en-US" altLang="ko-KR" sz="1200" dirty="0">
                <a:solidFill>
                  <a:schemeClr val="tx1"/>
                </a:solidFill>
              </a:rPr>
              <a:t>		#header_03 {background-color: </a:t>
            </a:r>
            <a:r>
              <a:rPr lang="en-US" altLang="ko-KR" sz="1200" dirty="0" err="1">
                <a:solidFill>
                  <a:schemeClr val="tx1"/>
                </a:solidFill>
              </a:rPr>
              <a:t>hsla</a:t>
            </a:r>
            <a:r>
              <a:rPr lang="en-US" altLang="ko-KR" sz="1200" dirty="0">
                <a:solidFill>
                  <a:schemeClr val="tx1"/>
                </a:solidFill>
              </a:rPr>
              <a:t>(0, 100%, 50%, 0.4);}</a:t>
            </a:r>
          </a:p>
          <a:p>
            <a:r>
              <a:rPr lang="en-US" altLang="ko-KR" sz="1200" dirty="0">
                <a:solidFill>
                  <a:schemeClr val="tx1"/>
                </a:solidFill>
              </a:rPr>
              <a:t>		#header_04 {background-color: </a:t>
            </a:r>
            <a:r>
              <a:rPr lang="en-US" altLang="ko-KR" sz="1200" dirty="0" err="1">
                <a:solidFill>
                  <a:schemeClr val="tx1"/>
                </a:solidFill>
              </a:rPr>
              <a:t>hsla</a:t>
            </a:r>
            <a:r>
              <a:rPr lang="en-US" altLang="ko-KR" sz="1200" dirty="0">
                <a:solidFill>
                  <a:schemeClr val="tx1"/>
                </a:solidFill>
              </a:rPr>
              <a:t>(0, 100%, 50%, 0.6);}</a:t>
            </a:r>
          </a:p>
          <a:p>
            <a:r>
              <a:rPr lang="en-US" altLang="ko-KR" sz="1200" dirty="0">
                <a:solidFill>
                  <a:schemeClr val="tx1"/>
                </a:solidFill>
              </a:rPr>
              <a:t>		#header_05 {background-color: </a:t>
            </a:r>
            <a:r>
              <a:rPr lang="en-US" altLang="ko-KR" sz="1200" dirty="0" err="1">
                <a:solidFill>
                  <a:schemeClr val="tx1"/>
                </a:solidFill>
              </a:rPr>
              <a:t>hsla</a:t>
            </a:r>
            <a:r>
              <a:rPr lang="en-US" altLang="ko-KR" sz="1200" dirty="0">
                <a:solidFill>
                  <a:schemeClr val="tx1"/>
                </a:solidFill>
              </a:rPr>
              <a:t>(0, 100%, 50%, 0.8);}</a:t>
            </a:r>
          </a:p>
          <a:p>
            <a:r>
              <a:rPr lang="en-US" altLang="ko-KR" sz="1200" dirty="0">
                <a:solidFill>
                  <a:schemeClr val="tx1"/>
                </a:solidFill>
              </a:rPr>
              <a:t>		#header_06 {background-color: </a:t>
            </a:r>
            <a:r>
              <a:rPr lang="en-US" altLang="ko-KR" sz="1200" dirty="0" err="1">
                <a:solidFill>
                  <a:schemeClr val="tx1"/>
                </a:solidFill>
              </a:rPr>
              <a:t>hsla</a:t>
            </a:r>
            <a:r>
              <a:rPr lang="en-US" altLang="ko-KR" sz="1200" dirty="0">
                <a:solidFill>
                  <a:schemeClr val="tx1"/>
                </a:solidFill>
              </a:rPr>
              <a:t>(0, 100%, 50%, 1);}</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 id="header_01"&gt;HSLA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0.0&lt;/h1&gt;</a:t>
            </a:r>
          </a:p>
          <a:p>
            <a:r>
              <a:rPr lang="en-US" altLang="ko-KR" sz="1200" dirty="0">
                <a:solidFill>
                  <a:schemeClr val="tx1"/>
                </a:solidFill>
              </a:rPr>
              <a:t>	&lt;h1 id="header_02"&gt;HSLA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0.2&lt;/h1&gt;</a:t>
            </a:r>
          </a:p>
          <a:p>
            <a:r>
              <a:rPr lang="en-US" altLang="ko-KR" sz="1200" dirty="0">
                <a:solidFill>
                  <a:schemeClr val="tx1"/>
                </a:solidFill>
              </a:rPr>
              <a:t>	&lt;h1 id="header_03"&gt;HSLA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0.4&lt;/h1&gt;</a:t>
            </a:r>
          </a:p>
          <a:p>
            <a:r>
              <a:rPr lang="en-US" altLang="ko-KR" sz="1200" dirty="0">
                <a:solidFill>
                  <a:schemeClr val="tx1"/>
                </a:solidFill>
              </a:rPr>
              <a:t>	&lt;h1 id="header_04"&gt;HSLA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0.6&lt;/h1&gt;</a:t>
            </a:r>
          </a:p>
          <a:p>
            <a:r>
              <a:rPr lang="en-US" altLang="ko-KR" sz="1200" dirty="0">
                <a:solidFill>
                  <a:schemeClr val="tx1"/>
                </a:solidFill>
              </a:rPr>
              <a:t>	&lt;h1 id="header_05"&gt;HSLA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0.8&lt;/h1&gt;</a:t>
            </a:r>
          </a:p>
          <a:p>
            <a:r>
              <a:rPr lang="en-US" altLang="ko-KR" sz="1200" dirty="0">
                <a:solidFill>
                  <a:schemeClr val="tx1"/>
                </a:solidFill>
              </a:rPr>
              <a:t>	&lt;h1 id="header_06"&gt;HSLA </a:t>
            </a:r>
            <a:r>
              <a:rPr lang="ko-KR" altLang="en-US" sz="1200" dirty="0" err="1">
                <a:solidFill>
                  <a:schemeClr val="tx1"/>
                </a:solidFill>
              </a:rPr>
              <a:t>색상값으로</a:t>
            </a:r>
            <a:r>
              <a:rPr lang="ko-KR" altLang="en-US" sz="1200" dirty="0">
                <a:solidFill>
                  <a:schemeClr val="tx1"/>
                </a:solidFill>
              </a:rPr>
              <a:t> 표현된 빨간색 </a:t>
            </a:r>
            <a:r>
              <a:rPr lang="en-US" altLang="ko-KR" sz="1200" dirty="0">
                <a:solidFill>
                  <a:schemeClr val="tx1"/>
                </a:solidFill>
              </a:rPr>
              <a:t>: </a:t>
            </a:r>
            <a:r>
              <a:rPr lang="ko-KR" altLang="en-US" sz="1200" dirty="0">
                <a:solidFill>
                  <a:schemeClr val="tx1"/>
                </a:solidFill>
              </a:rPr>
              <a:t>알파 값 </a:t>
            </a:r>
            <a:r>
              <a:rPr lang="en-US" altLang="ko-KR" sz="1200" dirty="0">
                <a:solidFill>
                  <a:schemeClr val="tx1"/>
                </a:solidFill>
              </a:rPr>
              <a:t>1.0&lt;/h1&gt;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HSLA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HSLA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HSL </a:t>
            </a:r>
            <a:r>
              <a:rPr lang="ko-KR" altLang="en-US" sz="1200" dirty="0" err="1">
                <a:solidFill>
                  <a:schemeClr val="tx1"/>
                </a:solidFill>
              </a:rPr>
              <a:t>색상값에</a:t>
            </a:r>
            <a:r>
              <a:rPr lang="ko-KR" altLang="en-US" sz="1200" dirty="0">
                <a:solidFill>
                  <a:schemeClr val="tx1"/>
                </a:solidFill>
              </a:rPr>
              <a:t> 알파 채널 값을 더한 </a:t>
            </a:r>
            <a:r>
              <a:rPr lang="ko-KR" altLang="en-US" sz="1200" dirty="0" err="1">
                <a:solidFill>
                  <a:schemeClr val="tx1"/>
                </a:solidFill>
              </a:rPr>
              <a:t>색상값입니다</a:t>
            </a:r>
            <a:r>
              <a:rPr lang="en-US" altLang="ko-KR" sz="1200" dirty="0">
                <a:solidFill>
                  <a:schemeClr val="tx1"/>
                </a:solidFill>
              </a:rPr>
              <a:t>.</a:t>
            </a: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248</a:t>
            </a:fld>
            <a:endParaRPr lang="ko-KR" altLang="en-US" dirty="0"/>
          </a:p>
        </p:txBody>
      </p:sp>
    </p:spTree>
    <p:extLst>
      <p:ext uri="{BB962C8B-B14F-4D97-AF65-F5344CB8AC3E}">
        <p14:creationId xmlns:p14="http://schemas.microsoft.com/office/powerpoint/2010/main" val="357254354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a:t>
            </a:r>
            <a:r>
              <a:rPr lang="ko-KR" altLang="en-US" sz="3200" dirty="0"/>
              <a:t> </a:t>
            </a:r>
            <a:r>
              <a:rPr lang="ko-KR" altLang="en-US" sz="3200" dirty="0" err="1"/>
              <a:t>색상값</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239552"/>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&lt;title&gt;CSS3 Colors&lt;/title&gt;</a:t>
            </a:r>
          </a:p>
          <a:p>
            <a:r>
              <a:rPr lang="en-US" altLang="ko-KR" sz="1200" dirty="0">
                <a:solidFill>
                  <a:schemeClr val="tx1"/>
                </a:solidFill>
              </a:rPr>
              <a:t>	&lt;style&gt;</a:t>
            </a:r>
          </a:p>
          <a:p>
            <a:r>
              <a:rPr lang="en-US" altLang="ko-KR" sz="1200" dirty="0">
                <a:solidFill>
                  <a:schemeClr val="tx1"/>
                </a:solidFill>
              </a:rPr>
              <a:t>		body {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("check_pattern.jpg");</a:t>
            </a:r>
          </a:p>
          <a:p>
            <a:r>
              <a:rPr lang="en-US" altLang="ko-KR" sz="1200" dirty="0">
                <a:solidFill>
                  <a:schemeClr val="tx1"/>
                </a:solidFill>
              </a:rPr>
              <a:t>			color: white;</a:t>
            </a:r>
          </a:p>
          <a:p>
            <a:r>
              <a:rPr lang="en-US" altLang="ko-KR" sz="1200" dirty="0">
                <a:solidFill>
                  <a:schemeClr val="tx1"/>
                </a:solidFill>
              </a:rPr>
              <a:t>		}</a:t>
            </a:r>
          </a:p>
          <a:p>
            <a:r>
              <a:rPr lang="en-US" altLang="ko-KR" sz="1200" dirty="0">
                <a:solidFill>
                  <a:schemeClr val="tx1"/>
                </a:solidFill>
              </a:rPr>
              <a:t>		#header_01 {background-color: </a:t>
            </a:r>
            <a:r>
              <a:rPr lang="en-US" altLang="ko-KR" sz="1200" dirty="0" err="1">
                <a:solidFill>
                  <a:schemeClr val="tx1"/>
                </a:solidFill>
              </a:rPr>
              <a:t>rgb</a:t>
            </a:r>
            <a:r>
              <a:rPr lang="en-US" altLang="ko-KR" sz="1200" dirty="0">
                <a:solidFill>
                  <a:schemeClr val="tx1"/>
                </a:solidFill>
              </a:rPr>
              <a:t>(0,255,0); opacity:0}</a:t>
            </a:r>
          </a:p>
          <a:p>
            <a:r>
              <a:rPr lang="en-US" altLang="ko-KR" sz="1200" dirty="0">
                <a:solidFill>
                  <a:schemeClr val="tx1"/>
                </a:solidFill>
              </a:rPr>
              <a:t>		#header_02 {background-color: </a:t>
            </a:r>
            <a:r>
              <a:rPr lang="en-US" altLang="ko-KR" sz="1200" dirty="0" err="1">
                <a:solidFill>
                  <a:schemeClr val="tx1"/>
                </a:solidFill>
              </a:rPr>
              <a:t>rgb</a:t>
            </a:r>
            <a:r>
              <a:rPr lang="en-US" altLang="ko-KR" sz="1200" dirty="0">
                <a:solidFill>
                  <a:schemeClr val="tx1"/>
                </a:solidFill>
              </a:rPr>
              <a:t>(0,255,0); opacity:0.2}</a:t>
            </a:r>
          </a:p>
          <a:p>
            <a:r>
              <a:rPr lang="en-US" altLang="ko-KR" sz="1200" dirty="0">
                <a:solidFill>
                  <a:schemeClr val="tx1"/>
                </a:solidFill>
              </a:rPr>
              <a:t>		#header_03 {background-color: </a:t>
            </a:r>
            <a:r>
              <a:rPr lang="en-US" altLang="ko-KR" sz="1200" dirty="0" err="1">
                <a:solidFill>
                  <a:schemeClr val="tx1"/>
                </a:solidFill>
              </a:rPr>
              <a:t>rgb</a:t>
            </a:r>
            <a:r>
              <a:rPr lang="en-US" altLang="ko-KR" sz="1200" dirty="0">
                <a:solidFill>
                  <a:schemeClr val="tx1"/>
                </a:solidFill>
              </a:rPr>
              <a:t>(0,255,0); opacity:0.4}</a:t>
            </a:r>
          </a:p>
          <a:p>
            <a:r>
              <a:rPr lang="en-US" altLang="ko-KR" sz="1200" dirty="0">
                <a:solidFill>
                  <a:schemeClr val="tx1"/>
                </a:solidFill>
              </a:rPr>
              <a:t>		#header_04 {background-color: </a:t>
            </a:r>
            <a:r>
              <a:rPr lang="en-US" altLang="ko-KR" sz="1200" dirty="0" err="1">
                <a:solidFill>
                  <a:schemeClr val="tx1"/>
                </a:solidFill>
              </a:rPr>
              <a:t>rgb</a:t>
            </a:r>
            <a:r>
              <a:rPr lang="en-US" altLang="ko-KR" sz="1200" dirty="0">
                <a:solidFill>
                  <a:schemeClr val="tx1"/>
                </a:solidFill>
              </a:rPr>
              <a:t>(0,255,0); opacity:0.6}</a:t>
            </a:r>
          </a:p>
          <a:p>
            <a:r>
              <a:rPr lang="en-US" altLang="ko-KR" sz="1200" dirty="0">
                <a:solidFill>
                  <a:schemeClr val="tx1"/>
                </a:solidFill>
              </a:rPr>
              <a:t>		#header_05 {background-color: </a:t>
            </a:r>
            <a:r>
              <a:rPr lang="en-US" altLang="ko-KR" sz="1200" dirty="0" err="1">
                <a:solidFill>
                  <a:schemeClr val="tx1"/>
                </a:solidFill>
              </a:rPr>
              <a:t>rgb</a:t>
            </a:r>
            <a:r>
              <a:rPr lang="en-US" altLang="ko-KR" sz="1200" dirty="0">
                <a:solidFill>
                  <a:schemeClr val="tx1"/>
                </a:solidFill>
              </a:rPr>
              <a:t>(0,255,0); opacity:0.8}</a:t>
            </a:r>
          </a:p>
          <a:p>
            <a:r>
              <a:rPr lang="en-US" altLang="ko-KR" sz="1200" dirty="0">
                <a:solidFill>
                  <a:schemeClr val="tx1"/>
                </a:solidFill>
              </a:rPr>
              <a:t>		#header_06 {background-color: </a:t>
            </a:r>
            <a:r>
              <a:rPr lang="en-US" altLang="ko-KR" sz="1200" dirty="0" err="1">
                <a:solidFill>
                  <a:schemeClr val="tx1"/>
                </a:solidFill>
              </a:rPr>
              <a:t>rgb</a:t>
            </a:r>
            <a:r>
              <a:rPr lang="en-US" altLang="ko-KR" sz="1200" dirty="0">
                <a:solidFill>
                  <a:schemeClr val="tx1"/>
                </a:solidFill>
              </a:rPr>
              <a:t>(0,255,0); opacity:1}</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 id="header_01"&gt;RGB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0.0&lt;/h1&gt;</a:t>
            </a:r>
          </a:p>
          <a:p>
            <a:r>
              <a:rPr lang="en-US" altLang="ko-KR" sz="1200" dirty="0">
                <a:solidFill>
                  <a:schemeClr val="tx1"/>
                </a:solidFill>
              </a:rPr>
              <a:t>	&lt;h1 id="header_02"&gt;RGB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0.2&lt;/h1&gt;</a:t>
            </a:r>
          </a:p>
          <a:p>
            <a:r>
              <a:rPr lang="en-US" altLang="ko-KR" sz="1200" dirty="0">
                <a:solidFill>
                  <a:schemeClr val="tx1"/>
                </a:solidFill>
              </a:rPr>
              <a:t>	&lt;h1 id="header_03"&gt;RGB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0.4&lt;/h1&gt;</a:t>
            </a:r>
          </a:p>
          <a:p>
            <a:r>
              <a:rPr lang="en-US" altLang="ko-KR" sz="1200" dirty="0">
                <a:solidFill>
                  <a:schemeClr val="tx1"/>
                </a:solidFill>
              </a:rPr>
              <a:t>	&lt;h1 id="header_04"&gt;RGB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0.6&lt;/h1&gt;</a:t>
            </a:r>
          </a:p>
          <a:p>
            <a:r>
              <a:rPr lang="en-US" altLang="ko-KR" sz="1200" dirty="0">
                <a:solidFill>
                  <a:schemeClr val="tx1"/>
                </a:solidFill>
              </a:rPr>
              <a:t>	&lt;h1 id="header_05"&gt;RGB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0.8&lt;/h1&gt;</a:t>
            </a:r>
          </a:p>
          <a:p>
            <a:r>
              <a:rPr lang="en-US" altLang="ko-KR" sz="1200" dirty="0">
                <a:solidFill>
                  <a:schemeClr val="tx1"/>
                </a:solidFill>
              </a:rPr>
              <a:t>	&lt;h1 id="header_06"&gt;RGB </a:t>
            </a:r>
            <a:r>
              <a:rPr lang="ko-KR" altLang="en-US" sz="1200" dirty="0" err="1">
                <a:solidFill>
                  <a:schemeClr val="tx1"/>
                </a:solidFill>
              </a:rPr>
              <a:t>색상값으로</a:t>
            </a:r>
            <a:r>
              <a:rPr lang="ko-KR" altLang="en-US" sz="1200" dirty="0">
                <a:solidFill>
                  <a:schemeClr val="tx1"/>
                </a:solidFill>
              </a:rPr>
              <a:t> 표현된 녹색 </a:t>
            </a:r>
            <a:r>
              <a:rPr lang="en-US" altLang="ko-KR" sz="1200" dirty="0">
                <a:solidFill>
                  <a:schemeClr val="tx1"/>
                </a:solidFill>
              </a:rPr>
              <a:t>: opacity </a:t>
            </a:r>
            <a:r>
              <a:rPr lang="ko-KR" altLang="en-US" sz="1200" dirty="0">
                <a:solidFill>
                  <a:schemeClr val="tx1"/>
                </a:solidFill>
              </a:rPr>
              <a:t>값 </a:t>
            </a:r>
            <a:r>
              <a:rPr lang="en-US" altLang="ko-KR" sz="1200" dirty="0">
                <a:solidFill>
                  <a:schemeClr val="tx1"/>
                </a:solidFill>
              </a:rPr>
              <a:t>1.0&lt;/h1&gt;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HSLA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HSLA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HSL </a:t>
            </a:r>
            <a:r>
              <a:rPr lang="ko-KR" altLang="en-US" sz="1200" dirty="0" err="1">
                <a:solidFill>
                  <a:schemeClr val="tx1"/>
                </a:solidFill>
              </a:rPr>
              <a:t>색상값에</a:t>
            </a:r>
            <a:r>
              <a:rPr lang="ko-KR" altLang="en-US" sz="1200" dirty="0">
                <a:solidFill>
                  <a:schemeClr val="tx1"/>
                </a:solidFill>
              </a:rPr>
              <a:t> 알파 채널 값을 더한 </a:t>
            </a:r>
            <a:r>
              <a:rPr lang="ko-KR" altLang="en-US" sz="1200" dirty="0" err="1">
                <a:solidFill>
                  <a:schemeClr val="tx1"/>
                </a:solidFill>
              </a:rPr>
              <a:t>색상값입니다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opacity </a:t>
            </a:r>
            <a:r>
              <a:rPr lang="ko-KR" altLang="en-US" sz="1200" b="1" dirty="0">
                <a:solidFill>
                  <a:schemeClr val="tx1"/>
                </a:solidFill>
              </a:rPr>
              <a:t>속성</a:t>
            </a:r>
          </a:p>
          <a:p>
            <a:r>
              <a:rPr lang="en-US" altLang="ko-KR" sz="1200" dirty="0">
                <a:solidFill>
                  <a:schemeClr val="tx1"/>
                </a:solidFill>
              </a:rPr>
              <a:t>opacity </a:t>
            </a:r>
            <a:r>
              <a:rPr lang="ko-KR" altLang="en-US" sz="1200" dirty="0">
                <a:solidFill>
                  <a:schemeClr val="tx1"/>
                </a:solidFill>
              </a:rPr>
              <a:t>속성은 색상에 대한 투명도를 설정해 줍니다</a:t>
            </a:r>
            <a:r>
              <a:rPr lang="en-US" altLang="ko-KR" sz="1200" dirty="0">
                <a:solidFill>
                  <a:schemeClr val="tx1"/>
                </a:solidFill>
              </a:rPr>
              <a:t>.</a:t>
            </a:r>
          </a:p>
          <a:p>
            <a:r>
              <a:rPr lang="en-US" altLang="ko-KR" sz="1200" dirty="0">
                <a:solidFill>
                  <a:schemeClr val="tx1"/>
                </a:solidFill>
              </a:rPr>
              <a:t>opacity </a:t>
            </a:r>
            <a:r>
              <a:rPr lang="ko-KR" altLang="en-US" sz="1200" dirty="0">
                <a:solidFill>
                  <a:schemeClr val="tx1"/>
                </a:solidFill>
              </a:rPr>
              <a:t>속성값은 완전한 투명 상태인 </a:t>
            </a:r>
            <a:r>
              <a:rPr lang="en-US" altLang="ko-KR" sz="1200" dirty="0">
                <a:solidFill>
                  <a:schemeClr val="tx1"/>
                </a:solidFill>
              </a:rPr>
              <a:t>0.0</a:t>
            </a:r>
            <a:r>
              <a:rPr lang="ko-KR" altLang="en-US" sz="1200" dirty="0">
                <a:solidFill>
                  <a:schemeClr val="tx1"/>
                </a:solidFill>
              </a:rPr>
              <a:t>부터 투명도가 전혀 없는 </a:t>
            </a:r>
            <a:r>
              <a:rPr lang="en-US" altLang="ko-KR" sz="1200" dirty="0">
                <a:solidFill>
                  <a:schemeClr val="tx1"/>
                </a:solidFill>
              </a:rPr>
              <a:t>1.0 </a:t>
            </a:r>
            <a:r>
              <a:rPr lang="ko-KR" altLang="en-US" sz="1200" dirty="0">
                <a:solidFill>
                  <a:schemeClr val="tx1"/>
                </a:solidFill>
              </a:rPr>
              <a:t>사이의 값을 가집니다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249</a:t>
            </a:fld>
            <a:endParaRPr lang="ko-KR" altLang="en-US" dirty="0"/>
          </a:p>
        </p:txBody>
      </p:sp>
    </p:spTree>
    <p:extLst>
      <p:ext uri="{BB962C8B-B14F-4D97-AF65-F5344CB8AC3E}">
        <p14:creationId xmlns:p14="http://schemas.microsoft.com/office/powerpoint/2010/main" val="242247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링크 </a:t>
            </a:r>
            <a:r>
              <a:rPr lang="en-US" altLang="ko-KR" sz="3200" dirty="0"/>
              <a:t>(target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Links&lt;/title&gt;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a:t>
            </a:r>
            <a:r>
              <a:rPr lang="ko-KR" altLang="en-US" sz="1200" dirty="0">
                <a:solidFill>
                  <a:schemeClr val="tx1"/>
                </a:solidFill>
              </a:rPr>
              <a:t>태그의 </a:t>
            </a:r>
            <a:r>
              <a:rPr lang="en-US" altLang="ko-KR" sz="1200" dirty="0">
                <a:solidFill>
                  <a:schemeClr val="tx1"/>
                </a:solidFill>
              </a:rPr>
              <a:t>target </a:t>
            </a:r>
            <a:r>
              <a:rPr lang="ko-KR" altLang="en-US" sz="1200" dirty="0">
                <a:solidFill>
                  <a:schemeClr val="tx1"/>
                </a:solidFill>
              </a:rPr>
              <a:t>속성값</a:t>
            </a:r>
            <a:r>
              <a:rPr lang="en-US" altLang="ko-KR" sz="1200" dirty="0">
                <a:solidFill>
                  <a:schemeClr val="tx1"/>
                </a:solidFill>
              </a:rPr>
              <a:t>&lt;/h1&gt;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=“http://www.racosys.com" target="_blank"&gt;blank&lt;/a&gt;&lt;/h2&gt;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=“test.html" target="_self"&gt;self&lt;/a&gt;&lt;/h2&gt;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 test.html" target="_parent"&gt;parent&lt;/a&gt;&lt;/h2&gt;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 test.html" target="_top"&gt;top&lt;/a&gt;&lt;/h2&gt;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 test.html " target="</a:t>
            </a:r>
            <a:r>
              <a:rPr lang="en-US" altLang="ko-KR" sz="1200" dirty="0" err="1">
                <a:solidFill>
                  <a:schemeClr val="tx1"/>
                </a:solidFill>
              </a:rPr>
              <a:t>myframe</a:t>
            </a:r>
            <a:r>
              <a:rPr lang="en-US" altLang="ko-KR" sz="1200" dirty="0">
                <a:solidFill>
                  <a:schemeClr val="tx1"/>
                </a:solidFill>
              </a:rPr>
              <a:t>"&gt;</a:t>
            </a:r>
            <a:r>
              <a:rPr lang="en-US" altLang="ko-KR" sz="1200" dirty="0" err="1">
                <a:solidFill>
                  <a:schemeClr val="tx1"/>
                </a:solidFill>
              </a:rPr>
              <a:t>myframe</a:t>
            </a:r>
            <a:r>
              <a:rPr lang="en-US" altLang="ko-KR" sz="1200" dirty="0">
                <a:solidFill>
                  <a:schemeClr val="tx1"/>
                </a:solidFill>
              </a:rPr>
              <a:t>&lt;/a&gt;&lt;/h2&gt;</a:t>
            </a:r>
          </a:p>
          <a:p>
            <a:r>
              <a:rPr lang="en-US" altLang="ko-KR" sz="1200" dirty="0">
                <a:solidFill>
                  <a:schemeClr val="tx1"/>
                </a:solidFill>
              </a:rPr>
              <a:t>   &lt;iframe name="</a:t>
            </a:r>
            <a:r>
              <a:rPr lang="en-US" altLang="ko-KR" sz="1200" dirty="0" err="1">
                <a:solidFill>
                  <a:schemeClr val="tx1"/>
                </a:solidFill>
              </a:rPr>
              <a:t>myframe</a:t>
            </a:r>
            <a:r>
              <a:rPr lang="en-US" altLang="ko-KR" sz="1200" dirty="0">
                <a:solidFill>
                  <a:schemeClr val="tx1"/>
                </a:solidFill>
              </a:rPr>
              <a:t>" style="width:50%; height: 330px"&gt;&lt;/iframe&gt;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en-US" altLang="ko-KR" sz="1200" dirty="0">
                <a:solidFill>
                  <a:schemeClr val="tx1"/>
                </a:solidFill>
              </a:rPr>
              <a:t>&lt;a&gt;</a:t>
            </a:r>
            <a:r>
              <a:rPr lang="ko-KR" altLang="en-US" sz="1200" dirty="0">
                <a:solidFill>
                  <a:schemeClr val="tx1"/>
                </a:solidFill>
              </a:rPr>
              <a:t>태그의 </a:t>
            </a:r>
            <a:r>
              <a:rPr lang="en-US" altLang="ko-KR" sz="1200" dirty="0">
                <a:solidFill>
                  <a:schemeClr val="tx1"/>
                </a:solidFill>
              </a:rPr>
              <a:t>target </a:t>
            </a:r>
            <a:r>
              <a:rPr lang="ko-KR" altLang="en-US" sz="1200" dirty="0">
                <a:solidFill>
                  <a:schemeClr val="tx1"/>
                </a:solidFill>
              </a:rPr>
              <a:t>속성은 링크로 연결된 문서를 어디에서 열지를 명시합니다</a:t>
            </a:r>
            <a:r>
              <a:rPr lang="en-US" altLang="ko-KR" sz="1200" dirty="0">
                <a:solidFill>
                  <a:schemeClr val="tx1"/>
                </a:solidFill>
              </a:rPr>
              <a:t>.</a:t>
            </a:r>
            <a:endParaRPr lang="en-US" altLang="ko-KR" sz="11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a:t>
            </a:fld>
            <a:endParaRPr lang="ko-KR" altLang="en-US" dirty="0"/>
          </a:p>
        </p:txBody>
      </p:sp>
      <p:graphicFrame>
        <p:nvGraphicFramePr>
          <p:cNvPr id="3" name="표 2">
            <a:extLst>
              <a:ext uri="{FF2B5EF4-FFF2-40B4-BE49-F238E27FC236}">
                <a16:creationId xmlns:a16="http://schemas.microsoft.com/office/drawing/2014/main" id="{A810115D-012E-4A95-8C92-FCC850BF5C84}"/>
              </a:ext>
            </a:extLst>
          </p:cNvPr>
          <p:cNvGraphicFramePr>
            <a:graphicFrameLocks noGrp="1"/>
          </p:cNvGraphicFramePr>
          <p:nvPr>
            <p:extLst>
              <p:ext uri="{D42A27DB-BD31-4B8C-83A1-F6EECF244321}">
                <p14:modId xmlns:p14="http://schemas.microsoft.com/office/powerpoint/2010/main" val="1937357388"/>
              </p:ext>
            </p:extLst>
          </p:nvPr>
        </p:nvGraphicFramePr>
        <p:xfrm>
          <a:off x="6375400" y="2034540"/>
          <a:ext cx="5401733" cy="2225040"/>
        </p:xfrm>
        <a:graphic>
          <a:graphicData uri="http://schemas.openxmlformats.org/drawingml/2006/table">
            <a:tbl>
              <a:tblPr firstRow="1" bandRow="1">
                <a:tableStyleId>{5940675A-B579-460E-94D1-54222C63F5DA}</a:tableStyleId>
              </a:tblPr>
              <a:tblGrid>
                <a:gridCol w="1464733">
                  <a:extLst>
                    <a:ext uri="{9D8B030D-6E8A-4147-A177-3AD203B41FA5}">
                      <a16:colId xmlns:a16="http://schemas.microsoft.com/office/drawing/2014/main" val="3082826428"/>
                    </a:ext>
                  </a:extLst>
                </a:gridCol>
                <a:gridCol w="3937000">
                  <a:extLst>
                    <a:ext uri="{9D8B030D-6E8A-4147-A177-3AD203B41FA5}">
                      <a16:colId xmlns:a16="http://schemas.microsoft.com/office/drawing/2014/main" val="1899007988"/>
                    </a:ext>
                  </a:extLst>
                </a:gridCol>
              </a:tblGrid>
              <a:tr h="370840">
                <a:tc>
                  <a:txBody>
                    <a:bodyPr/>
                    <a:lstStyle/>
                    <a:p>
                      <a:pPr algn="ctr"/>
                      <a:r>
                        <a:rPr lang="en-US" sz="1100" b="1" dirty="0">
                          <a:effectLst/>
                        </a:rPr>
                        <a:t>target </a:t>
                      </a:r>
                      <a:r>
                        <a:rPr lang="ko-KR" altLang="en-US" sz="1100" b="1" dirty="0">
                          <a:effectLst/>
                        </a:rPr>
                        <a:t>속성값</a:t>
                      </a:r>
                      <a:endParaRPr lang="ko-KR" altLang="en-US" sz="1100" b="1" dirty="0">
                        <a:solidFill>
                          <a:srgbClr val="E8E6E3"/>
                        </a:solidFill>
                        <a:effectLst/>
                        <a:latin typeface="notokr"/>
                      </a:endParaRPr>
                    </a:p>
                  </a:txBody>
                  <a:tcPr marL="95250" marR="95250" marT="95250" marB="95250" anchor="ctr">
                    <a:solidFill>
                      <a:schemeClr val="accent6">
                        <a:lumMod val="40000"/>
                        <a:lumOff val="60000"/>
                      </a:schemeClr>
                    </a:solidFill>
                  </a:tcPr>
                </a:tc>
                <a:tc>
                  <a:txBody>
                    <a:bodyPr/>
                    <a:lstStyle/>
                    <a:p>
                      <a:pPr algn="ctr"/>
                      <a:r>
                        <a:rPr lang="ko-KR" altLang="en-US" sz="1100" b="1" dirty="0">
                          <a:effectLst/>
                        </a:rPr>
                        <a:t>설   명</a:t>
                      </a:r>
                      <a:endParaRPr lang="ko-KR" altLang="en-US" sz="1100" b="1" dirty="0">
                        <a:solidFill>
                          <a:srgbClr val="E8E6E3"/>
                        </a:solidFill>
                        <a:effectLst/>
                        <a:latin typeface="notokr"/>
                      </a:endParaRPr>
                    </a:p>
                  </a:txBody>
                  <a:tcPr marL="95250" marR="95250" marT="95250" marB="95250" anchor="ctr">
                    <a:solidFill>
                      <a:schemeClr val="accent6">
                        <a:lumMod val="40000"/>
                        <a:lumOff val="60000"/>
                      </a:schemeClr>
                    </a:solidFill>
                  </a:tcPr>
                </a:tc>
                <a:extLst>
                  <a:ext uri="{0D108BD9-81ED-4DB2-BD59-A6C34878D82A}">
                    <a16:rowId xmlns:a16="http://schemas.microsoft.com/office/drawing/2014/main" val="3296958586"/>
                  </a:ext>
                </a:extLst>
              </a:tr>
              <a:tr h="370840">
                <a:tc>
                  <a:txBody>
                    <a:bodyPr/>
                    <a:lstStyle/>
                    <a:p>
                      <a:pPr algn="ctr"/>
                      <a:r>
                        <a:rPr lang="en-US" sz="1100">
                          <a:effectLst/>
                        </a:rPr>
                        <a:t>_blank</a:t>
                      </a:r>
                      <a:endParaRPr lang="en-US" sz="1100">
                        <a:effectLst/>
                        <a:latin typeface="notokr"/>
                      </a:endParaRPr>
                    </a:p>
                  </a:txBody>
                  <a:tcPr marL="95250" marR="95250" marT="95250" marB="95250" anchor="ctr"/>
                </a:tc>
                <a:tc>
                  <a:txBody>
                    <a:bodyPr/>
                    <a:lstStyle/>
                    <a:p>
                      <a:pPr algn="l"/>
                      <a:r>
                        <a:rPr lang="ko-KR" altLang="en-US" sz="1100" dirty="0">
                          <a:effectLst/>
                        </a:rPr>
                        <a:t>연결된 문서를 새 창이나 새 탭에서 열기</a:t>
                      </a:r>
                      <a:r>
                        <a:rPr lang="en-US" altLang="ko-KR" sz="1100" dirty="0">
                          <a:effectLst/>
                        </a:rPr>
                        <a:t>.</a:t>
                      </a:r>
                      <a:endParaRPr lang="en-US" altLang="ko-KR" sz="1100" dirty="0">
                        <a:effectLst/>
                        <a:latin typeface="notokr"/>
                      </a:endParaRPr>
                    </a:p>
                  </a:txBody>
                  <a:tcPr marL="95250" marR="95250" marT="95250" marB="95250" anchor="ctr"/>
                </a:tc>
                <a:extLst>
                  <a:ext uri="{0D108BD9-81ED-4DB2-BD59-A6C34878D82A}">
                    <a16:rowId xmlns:a16="http://schemas.microsoft.com/office/drawing/2014/main" val="4158974104"/>
                  </a:ext>
                </a:extLst>
              </a:tr>
              <a:tr h="370840">
                <a:tc>
                  <a:txBody>
                    <a:bodyPr/>
                    <a:lstStyle/>
                    <a:p>
                      <a:pPr algn="ctr"/>
                      <a:r>
                        <a:rPr lang="en-US" sz="1100">
                          <a:effectLst/>
                        </a:rPr>
                        <a:t>_self</a:t>
                      </a:r>
                      <a:endParaRPr lang="en-US" sz="1100">
                        <a:effectLst/>
                        <a:latin typeface="notokr"/>
                      </a:endParaRPr>
                    </a:p>
                  </a:txBody>
                  <a:tcPr marL="95250" marR="95250" marT="95250" marB="95250" anchor="ctr"/>
                </a:tc>
                <a:tc>
                  <a:txBody>
                    <a:bodyPr/>
                    <a:lstStyle/>
                    <a:p>
                      <a:pPr algn="l"/>
                      <a:r>
                        <a:rPr lang="ko-KR" altLang="en-US" sz="1100" dirty="0">
                          <a:effectLst/>
                        </a:rPr>
                        <a:t>연결된 문서를 현재 프레임</a:t>
                      </a:r>
                      <a:r>
                        <a:rPr lang="en-US" altLang="ko-KR" sz="1100" dirty="0">
                          <a:effectLst/>
                        </a:rPr>
                        <a:t>(frame)</a:t>
                      </a:r>
                      <a:r>
                        <a:rPr lang="ko-KR" altLang="en-US" sz="1100" dirty="0">
                          <a:effectLst/>
                        </a:rPr>
                        <a:t>에서 열기</a:t>
                      </a:r>
                      <a:r>
                        <a:rPr lang="en-US" altLang="ko-KR" sz="1100" dirty="0">
                          <a:effectLst/>
                        </a:rPr>
                        <a:t>. (</a:t>
                      </a:r>
                      <a:r>
                        <a:rPr lang="ko-KR" altLang="en-US" sz="1100" dirty="0">
                          <a:effectLst/>
                        </a:rPr>
                        <a:t>기본설정</a:t>
                      </a:r>
                      <a:r>
                        <a:rPr lang="en-US" altLang="ko-KR" sz="1100" dirty="0">
                          <a:effectLst/>
                        </a:rPr>
                        <a:t>)</a:t>
                      </a:r>
                      <a:endParaRPr lang="en-US" altLang="ko-KR" sz="1100" dirty="0">
                        <a:effectLst/>
                        <a:latin typeface="notokr"/>
                      </a:endParaRPr>
                    </a:p>
                  </a:txBody>
                  <a:tcPr marL="95250" marR="95250" marT="95250" marB="95250" anchor="ctr"/>
                </a:tc>
                <a:extLst>
                  <a:ext uri="{0D108BD9-81ED-4DB2-BD59-A6C34878D82A}">
                    <a16:rowId xmlns:a16="http://schemas.microsoft.com/office/drawing/2014/main" val="3935864019"/>
                  </a:ext>
                </a:extLst>
              </a:tr>
              <a:tr h="370840">
                <a:tc>
                  <a:txBody>
                    <a:bodyPr/>
                    <a:lstStyle/>
                    <a:p>
                      <a:pPr algn="ctr"/>
                      <a:r>
                        <a:rPr lang="en-US" sz="1100">
                          <a:effectLst/>
                        </a:rPr>
                        <a:t>_parent</a:t>
                      </a:r>
                      <a:endParaRPr lang="en-US" sz="1100">
                        <a:effectLst/>
                        <a:latin typeface="notokr"/>
                      </a:endParaRPr>
                    </a:p>
                  </a:txBody>
                  <a:tcPr marL="95250" marR="95250" marT="95250" marB="95250" anchor="ctr"/>
                </a:tc>
                <a:tc>
                  <a:txBody>
                    <a:bodyPr/>
                    <a:lstStyle/>
                    <a:p>
                      <a:pPr algn="l"/>
                      <a:r>
                        <a:rPr lang="ko-KR" altLang="en-US" sz="1100" dirty="0">
                          <a:effectLst/>
                        </a:rPr>
                        <a:t>연결된 문서를 부모 프레임</a:t>
                      </a:r>
                      <a:r>
                        <a:rPr lang="en-US" altLang="ko-KR" sz="1100" dirty="0">
                          <a:effectLst/>
                        </a:rPr>
                        <a:t>(frame)</a:t>
                      </a:r>
                      <a:r>
                        <a:rPr lang="ko-KR" altLang="en-US" sz="1100" dirty="0">
                          <a:effectLst/>
                        </a:rPr>
                        <a:t>에서 열기</a:t>
                      </a:r>
                      <a:r>
                        <a:rPr lang="en-US" altLang="ko-KR" sz="1100" dirty="0">
                          <a:effectLst/>
                        </a:rPr>
                        <a:t>.</a:t>
                      </a:r>
                      <a:endParaRPr lang="en-US" altLang="ko-KR" sz="1100" dirty="0">
                        <a:effectLst/>
                        <a:latin typeface="notokr"/>
                      </a:endParaRPr>
                    </a:p>
                  </a:txBody>
                  <a:tcPr marL="95250" marR="95250" marT="95250" marB="95250" anchor="ctr"/>
                </a:tc>
                <a:extLst>
                  <a:ext uri="{0D108BD9-81ED-4DB2-BD59-A6C34878D82A}">
                    <a16:rowId xmlns:a16="http://schemas.microsoft.com/office/drawing/2014/main" val="650070733"/>
                  </a:ext>
                </a:extLst>
              </a:tr>
              <a:tr h="370840">
                <a:tc>
                  <a:txBody>
                    <a:bodyPr/>
                    <a:lstStyle/>
                    <a:p>
                      <a:pPr algn="ctr"/>
                      <a:r>
                        <a:rPr lang="en-US" sz="1100">
                          <a:effectLst/>
                        </a:rPr>
                        <a:t>_top</a:t>
                      </a:r>
                      <a:endParaRPr lang="en-US" sz="1100">
                        <a:effectLst/>
                        <a:latin typeface="notokr"/>
                      </a:endParaRPr>
                    </a:p>
                  </a:txBody>
                  <a:tcPr marL="95250" marR="95250" marT="95250" marB="95250" anchor="ctr"/>
                </a:tc>
                <a:tc>
                  <a:txBody>
                    <a:bodyPr/>
                    <a:lstStyle/>
                    <a:p>
                      <a:pPr algn="l"/>
                      <a:r>
                        <a:rPr lang="ko-KR" altLang="en-US" sz="1100" dirty="0">
                          <a:effectLst/>
                        </a:rPr>
                        <a:t>연결된 문서를 현재 창의 가장 상위 프레임</a:t>
                      </a:r>
                      <a:r>
                        <a:rPr lang="en-US" altLang="ko-KR" sz="1100" dirty="0">
                          <a:effectLst/>
                        </a:rPr>
                        <a:t>(frame)</a:t>
                      </a:r>
                      <a:r>
                        <a:rPr lang="ko-KR" altLang="en-US" sz="1100" dirty="0">
                          <a:effectLst/>
                        </a:rPr>
                        <a:t>에서 열기</a:t>
                      </a:r>
                      <a:r>
                        <a:rPr lang="en-US" altLang="ko-KR" sz="1100" dirty="0">
                          <a:effectLst/>
                        </a:rPr>
                        <a:t>.</a:t>
                      </a:r>
                      <a:endParaRPr lang="en-US" altLang="ko-KR" sz="1100" dirty="0">
                        <a:effectLst/>
                        <a:latin typeface="notokr"/>
                      </a:endParaRPr>
                    </a:p>
                  </a:txBody>
                  <a:tcPr marL="95250" marR="95250" marT="95250" marB="95250" anchor="ctr"/>
                </a:tc>
                <a:extLst>
                  <a:ext uri="{0D108BD9-81ED-4DB2-BD59-A6C34878D82A}">
                    <a16:rowId xmlns:a16="http://schemas.microsoft.com/office/drawing/2014/main" val="2721047878"/>
                  </a:ext>
                </a:extLst>
              </a:tr>
              <a:tr h="370840">
                <a:tc>
                  <a:txBody>
                    <a:bodyPr/>
                    <a:lstStyle/>
                    <a:p>
                      <a:pPr algn="ctr"/>
                      <a:r>
                        <a:rPr lang="ko-KR" altLang="en-US" sz="1100">
                          <a:effectLst/>
                        </a:rPr>
                        <a:t>프레임</a:t>
                      </a:r>
                      <a:r>
                        <a:rPr lang="en-US" altLang="ko-KR" sz="1100">
                          <a:effectLst/>
                        </a:rPr>
                        <a:t>(</a:t>
                      </a:r>
                      <a:r>
                        <a:rPr lang="en-US" sz="1100">
                          <a:effectLst/>
                        </a:rPr>
                        <a:t>frame) </a:t>
                      </a:r>
                      <a:r>
                        <a:rPr lang="ko-KR" altLang="en-US" sz="1100">
                          <a:effectLst/>
                        </a:rPr>
                        <a:t>이름</a:t>
                      </a:r>
                      <a:endParaRPr lang="ko-KR" altLang="en-US" sz="1100">
                        <a:effectLst/>
                        <a:latin typeface="notokr"/>
                      </a:endParaRPr>
                    </a:p>
                  </a:txBody>
                  <a:tcPr marL="95250" marR="95250" marT="95250" marB="95250" anchor="ctr"/>
                </a:tc>
                <a:tc>
                  <a:txBody>
                    <a:bodyPr/>
                    <a:lstStyle/>
                    <a:p>
                      <a:pPr algn="l"/>
                      <a:r>
                        <a:rPr lang="ko-KR" altLang="en-US" sz="1100" dirty="0">
                          <a:effectLst/>
                        </a:rPr>
                        <a:t>연결된 문서를 지정된 프레임</a:t>
                      </a:r>
                      <a:r>
                        <a:rPr lang="en-US" altLang="ko-KR" sz="1100" dirty="0">
                          <a:effectLst/>
                        </a:rPr>
                        <a:t>(frame)</a:t>
                      </a:r>
                      <a:r>
                        <a:rPr lang="ko-KR" altLang="en-US" sz="1100" dirty="0">
                          <a:effectLst/>
                        </a:rPr>
                        <a:t>에서 열기</a:t>
                      </a:r>
                      <a:r>
                        <a:rPr lang="en-US" altLang="ko-KR" sz="1100" dirty="0">
                          <a:effectLst/>
                        </a:rPr>
                        <a:t>.</a:t>
                      </a:r>
                      <a:endParaRPr lang="en-US" altLang="ko-KR" sz="1100" dirty="0">
                        <a:effectLst/>
                        <a:latin typeface="notokr"/>
                      </a:endParaRPr>
                    </a:p>
                  </a:txBody>
                  <a:tcPr marL="95250" marR="95250" marT="95250" marB="95250" anchor="ctr"/>
                </a:tc>
                <a:extLst>
                  <a:ext uri="{0D108BD9-81ED-4DB2-BD59-A6C34878D82A}">
                    <a16:rowId xmlns:a16="http://schemas.microsoft.com/office/drawing/2014/main" val="3788497896"/>
                  </a:ext>
                </a:extLst>
              </a:tr>
            </a:tbl>
          </a:graphicData>
        </a:graphic>
      </p:graphicFrame>
    </p:spTree>
    <p:extLst>
      <p:ext uri="{BB962C8B-B14F-4D97-AF65-F5344CB8AC3E}">
        <p14:creationId xmlns:p14="http://schemas.microsoft.com/office/powerpoint/2010/main" val="255186604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CSS3 </a:t>
            </a:r>
            <a:r>
              <a:rPr lang="ko-KR" altLang="en-US" sz="3200" dirty="0"/>
              <a:t>색 </a:t>
            </a:r>
            <a:r>
              <a:rPr lang="en-US" altLang="ko-KR" sz="3200" dirty="0"/>
              <a:t>– HSLA</a:t>
            </a:r>
            <a:r>
              <a:rPr lang="ko-KR" altLang="en-US" sz="3200" dirty="0"/>
              <a:t> </a:t>
            </a:r>
            <a:r>
              <a:rPr lang="ko-KR" altLang="en-US" sz="3200" dirty="0" err="1"/>
              <a:t>색상값</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239552"/>
            <a:ext cx="707538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Colors&lt;/title&gt;</a:t>
            </a:r>
          </a:p>
          <a:p>
            <a:r>
              <a:rPr lang="en-US" altLang="ko-KR" sz="1000" dirty="0">
                <a:solidFill>
                  <a:schemeClr val="tx1"/>
                </a:solidFill>
              </a:rPr>
              <a:t>	&lt;style&gt;	body { 	background-image: </a:t>
            </a:r>
            <a:r>
              <a:rPr lang="en-US" altLang="ko-KR" sz="1000" dirty="0" err="1">
                <a:solidFill>
                  <a:schemeClr val="tx1"/>
                </a:solidFill>
              </a:rPr>
              <a:t>url</a:t>
            </a:r>
            <a:r>
              <a:rPr lang="en-US" altLang="ko-KR" sz="1000" dirty="0">
                <a:solidFill>
                  <a:schemeClr val="tx1"/>
                </a:solidFill>
              </a:rPr>
              <a:t>("check_pattern.jpg");</a:t>
            </a:r>
          </a:p>
          <a:p>
            <a:r>
              <a:rPr lang="en-US" altLang="ko-KR" sz="1000" dirty="0">
                <a:solidFill>
                  <a:schemeClr val="tx1"/>
                </a:solidFill>
              </a:rPr>
              <a:t>			color: white;</a:t>
            </a:r>
          </a:p>
          <a:p>
            <a:r>
              <a:rPr lang="en-US" altLang="ko-KR" sz="1000" dirty="0">
                <a:solidFill>
                  <a:schemeClr val="tx1"/>
                </a:solidFill>
              </a:rPr>
              <a:t>			font-weight: bold;		}</a:t>
            </a:r>
          </a:p>
          <a:p>
            <a:r>
              <a:rPr lang="en-US" altLang="ko-KR" sz="1000" dirty="0">
                <a:solidFill>
                  <a:schemeClr val="tx1"/>
                </a:solidFill>
              </a:rPr>
              <a:t>		#para_01 {background-color: </a:t>
            </a:r>
            <a:r>
              <a:rPr lang="en-US" altLang="ko-KR" sz="1000" dirty="0" err="1">
                <a:solidFill>
                  <a:schemeClr val="tx1"/>
                </a:solidFill>
              </a:rPr>
              <a:t>rgb</a:t>
            </a:r>
            <a:r>
              <a:rPr lang="en-US" altLang="ko-KR" sz="1000" dirty="0">
                <a:solidFill>
                  <a:schemeClr val="tx1"/>
                </a:solidFill>
              </a:rPr>
              <a:t>(255,0,0); opacity:0}</a:t>
            </a:r>
          </a:p>
          <a:p>
            <a:r>
              <a:rPr lang="en-US" altLang="ko-KR" sz="1000" dirty="0">
                <a:solidFill>
                  <a:schemeClr val="tx1"/>
                </a:solidFill>
              </a:rPr>
              <a:t>		#para_02 {background-color: </a:t>
            </a:r>
            <a:r>
              <a:rPr lang="en-US" altLang="ko-KR" sz="1000" dirty="0" err="1">
                <a:solidFill>
                  <a:schemeClr val="tx1"/>
                </a:solidFill>
              </a:rPr>
              <a:t>rgb</a:t>
            </a:r>
            <a:r>
              <a:rPr lang="en-US" altLang="ko-KR" sz="1000" dirty="0">
                <a:solidFill>
                  <a:schemeClr val="tx1"/>
                </a:solidFill>
              </a:rPr>
              <a:t>(255,0,0); opacity:0.2}</a:t>
            </a:r>
          </a:p>
          <a:p>
            <a:r>
              <a:rPr lang="en-US" altLang="ko-KR" sz="1000" dirty="0">
                <a:solidFill>
                  <a:schemeClr val="tx1"/>
                </a:solidFill>
              </a:rPr>
              <a:t>		#para_03 {background-color: </a:t>
            </a:r>
            <a:r>
              <a:rPr lang="en-US" altLang="ko-KR" sz="1000" dirty="0" err="1">
                <a:solidFill>
                  <a:schemeClr val="tx1"/>
                </a:solidFill>
              </a:rPr>
              <a:t>rgb</a:t>
            </a:r>
            <a:r>
              <a:rPr lang="en-US" altLang="ko-KR" sz="1000" dirty="0">
                <a:solidFill>
                  <a:schemeClr val="tx1"/>
                </a:solidFill>
              </a:rPr>
              <a:t>(255,0,0); opacity:0.4}</a:t>
            </a:r>
          </a:p>
          <a:p>
            <a:r>
              <a:rPr lang="en-US" altLang="ko-KR" sz="1000" dirty="0">
                <a:solidFill>
                  <a:schemeClr val="tx1"/>
                </a:solidFill>
              </a:rPr>
              <a:t>		#para_04 {background-color: </a:t>
            </a:r>
            <a:r>
              <a:rPr lang="en-US" altLang="ko-KR" sz="1000" dirty="0" err="1">
                <a:solidFill>
                  <a:schemeClr val="tx1"/>
                </a:solidFill>
              </a:rPr>
              <a:t>rgb</a:t>
            </a:r>
            <a:r>
              <a:rPr lang="en-US" altLang="ko-KR" sz="1000" dirty="0">
                <a:solidFill>
                  <a:schemeClr val="tx1"/>
                </a:solidFill>
              </a:rPr>
              <a:t>(255,0,0); opacity:0.6}</a:t>
            </a:r>
          </a:p>
          <a:p>
            <a:r>
              <a:rPr lang="en-US" altLang="ko-KR" sz="1000" dirty="0">
                <a:solidFill>
                  <a:schemeClr val="tx1"/>
                </a:solidFill>
              </a:rPr>
              <a:t>		#para_05 {background-color: </a:t>
            </a:r>
            <a:r>
              <a:rPr lang="en-US" altLang="ko-KR" sz="1000" dirty="0" err="1">
                <a:solidFill>
                  <a:schemeClr val="tx1"/>
                </a:solidFill>
              </a:rPr>
              <a:t>rgb</a:t>
            </a:r>
            <a:r>
              <a:rPr lang="en-US" altLang="ko-KR" sz="1000" dirty="0">
                <a:solidFill>
                  <a:schemeClr val="tx1"/>
                </a:solidFill>
              </a:rPr>
              <a:t>(255,0,0); opacity:0.8}</a:t>
            </a:r>
          </a:p>
          <a:p>
            <a:r>
              <a:rPr lang="en-US" altLang="ko-KR" sz="1000" dirty="0">
                <a:solidFill>
                  <a:schemeClr val="tx1"/>
                </a:solidFill>
              </a:rPr>
              <a:t>		#para_06 {background-color: </a:t>
            </a:r>
            <a:r>
              <a:rPr lang="en-US" altLang="ko-KR" sz="1000" dirty="0" err="1">
                <a:solidFill>
                  <a:schemeClr val="tx1"/>
                </a:solidFill>
              </a:rPr>
              <a:t>rgb</a:t>
            </a:r>
            <a:r>
              <a:rPr lang="en-US" altLang="ko-KR" sz="1000" dirty="0">
                <a:solidFill>
                  <a:schemeClr val="tx1"/>
                </a:solidFill>
              </a:rPr>
              <a:t>(255,0,0); opacity:1}</a:t>
            </a:r>
          </a:p>
          <a:p>
            <a:endParaRPr lang="en-US" altLang="ko-KR" sz="1000" dirty="0">
              <a:solidFill>
                <a:schemeClr val="tx1"/>
              </a:solidFill>
            </a:endParaRPr>
          </a:p>
          <a:p>
            <a:r>
              <a:rPr lang="en-US" altLang="ko-KR" sz="1000" dirty="0">
                <a:solidFill>
                  <a:schemeClr val="tx1"/>
                </a:solidFill>
              </a:rPr>
              <a:t>		#para_07 {background-color: </a:t>
            </a:r>
            <a:r>
              <a:rPr lang="en-US" altLang="ko-KR" sz="1000" dirty="0" err="1">
                <a:solidFill>
                  <a:schemeClr val="tx1"/>
                </a:solidFill>
              </a:rPr>
              <a:t>rgba</a:t>
            </a:r>
            <a:r>
              <a:rPr lang="en-US" altLang="ko-KR" sz="1000" dirty="0">
                <a:solidFill>
                  <a:schemeClr val="tx1"/>
                </a:solidFill>
              </a:rPr>
              <a:t>(255,0,0,0);}</a:t>
            </a:r>
          </a:p>
          <a:p>
            <a:r>
              <a:rPr lang="en-US" altLang="ko-KR" sz="1000" dirty="0">
                <a:solidFill>
                  <a:schemeClr val="tx1"/>
                </a:solidFill>
              </a:rPr>
              <a:t>		#para_08 {background-color: </a:t>
            </a:r>
            <a:r>
              <a:rPr lang="en-US" altLang="ko-KR" sz="1000" dirty="0" err="1">
                <a:solidFill>
                  <a:schemeClr val="tx1"/>
                </a:solidFill>
              </a:rPr>
              <a:t>rgba</a:t>
            </a:r>
            <a:r>
              <a:rPr lang="en-US" altLang="ko-KR" sz="1000" dirty="0">
                <a:solidFill>
                  <a:schemeClr val="tx1"/>
                </a:solidFill>
              </a:rPr>
              <a:t>(255,0,0,0.2);}</a:t>
            </a:r>
          </a:p>
          <a:p>
            <a:r>
              <a:rPr lang="en-US" altLang="ko-KR" sz="1000" dirty="0">
                <a:solidFill>
                  <a:schemeClr val="tx1"/>
                </a:solidFill>
              </a:rPr>
              <a:t>		#para_09 {background-color: </a:t>
            </a:r>
            <a:r>
              <a:rPr lang="en-US" altLang="ko-KR" sz="1000" dirty="0" err="1">
                <a:solidFill>
                  <a:schemeClr val="tx1"/>
                </a:solidFill>
              </a:rPr>
              <a:t>rgba</a:t>
            </a:r>
            <a:r>
              <a:rPr lang="en-US" altLang="ko-KR" sz="1000" dirty="0">
                <a:solidFill>
                  <a:schemeClr val="tx1"/>
                </a:solidFill>
              </a:rPr>
              <a:t>(255,0,0,0.4);}</a:t>
            </a:r>
          </a:p>
          <a:p>
            <a:r>
              <a:rPr lang="en-US" altLang="ko-KR" sz="1000" dirty="0">
                <a:solidFill>
                  <a:schemeClr val="tx1"/>
                </a:solidFill>
              </a:rPr>
              <a:t>		#para_10 {background-color: </a:t>
            </a:r>
            <a:r>
              <a:rPr lang="en-US" altLang="ko-KR" sz="1000" dirty="0" err="1">
                <a:solidFill>
                  <a:schemeClr val="tx1"/>
                </a:solidFill>
              </a:rPr>
              <a:t>rgba</a:t>
            </a:r>
            <a:r>
              <a:rPr lang="en-US" altLang="ko-KR" sz="1000" dirty="0">
                <a:solidFill>
                  <a:schemeClr val="tx1"/>
                </a:solidFill>
              </a:rPr>
              <a:t>(255,0,0,0.6);}</a:t>
            </a:r>
          </a:p>
          <a:p>
            <a:r>
              <a:rPr lang="en-US" altLang="ko-KR" sz="1000" dirty="0">
                <a:solidFill>
                  <a:schemeClr val="tx1"/>
                </a:solidFill>
              </a:rPr>
              <a:t>		#para_11 {background-color: </a:t>
            </a:r>
            <a:r>
              <a:rPr lang="en-US" altLang="ko-KR" sz="1000" dirty="0" err="1">
                <a:solidFill>
                  <a:schemeClr val="tx1"/>
                </a:solidFill>
              </a:rPr>
              <a:t>rgba</a:t>
            </a:r>
            <a:r>
              <a:rPr lang="en-US" altLang="ko-KR" sz="1000" dirty="0">
                <a:solidFill>
                  <a:schemeClr val="tx1"/>
                </a:solidFill>
              </a:rPr>
              <a:t>(255,0,0,0.8);}</a:t>
            </a:r>
          </a:p>
          <a:p>
            <a:r>
              <a:rPr lang="en-US" altLang="ko-KR" sz="1000" dirty="0">
                <a:solidFill>
                  <a:schemeClr val="tx1"/>
                </a:solidFill>
              </a:rPr>
              <a:t>		#para_12 {background-color: </a:t>
            </a:r>
            <a:r>
              <a:rPr lang="en-US" altLang="ko-KR" sz="1000" dirty="0" err="1">
                <a:solidFill>
                  <a:schemeClr val="tx1"/>
                </a:solidFill>
              </a:rPr>
              <a:t>rgba</a:t>
            </a:r>
            <a:r>
              <a:rPr lang="en-US" altLang="ko-KR" sz="1000" dirty="0">
                <a:solidFill>
                  <a:schemeClr val="tx1"/>
                </a:solidFill>
              </a:rPr>
              <a:t>(255,0,0,1);}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&lt;h1&gt;opacity </a:t>
            </a:r>
            <a:r>
              <a:rPr lang="ko-KR" altLang="en-US" sz="1000" dirty="0">
                <a:solidFill>
                  <a:schemeClr val="tx1"/>
                </a:solidFill>
              </a:rPr>
              <a:t>속성값을 조정</a:t>
            </a:r>
            <a:r>
              <a:rPr lang="en-US" altLang="ko-KR" sz="1000" dirty="0">
                <a:solidFill>
                  <a:schemeClr val="tx1"/>
                </a:solidFill>
              </a:rPr>
              <a:t>&lt;/h1&gt;</a:t>
            </a:r>
          </a:p>
          <a:p>
            <a:r>
              <a:rPr lang="en-US" altLang="ko-KR" sz="1000" dirty="0">
                <a:solidFill>
                  <a:schemeClr val="tx1"/>
                </a:solidFill>
              </a:rPr>
              <a:t>	&lt;p id="para_01"&gt;RGB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0.0&lt;/p&gt;</a:t>
            </a:r>
          </a:p>
          <a:p>
            <a:r>
              <a:rPr lang="en-US" altLang="ko-KR" sz="1000" dirty="0">
                <a:solidFill>
                  <a:schemeClr val="tx1"/>
                </a:solidFill>
              </a:rPr>
              <a:t>	&lt;p id="para_02"&gt;RGB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0.2&lt;/p&gt;</a:t>
            </a:r>
          </a:p>
          <a:p>
            <a:r>
              <a:rPr lang="en-US" altLang="ko-KR" sz="1000" dirty="0">
                <a:solidFill>
                  <a:schemeClr val="tx1"/>
                </a:solidFill>
              </a:rPr>
              <a:t>	&lt;p id="para_03"&gt;RGB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0.4&lt;/p&gt;</a:t>
            </a:r>
          </a:p>
          <a:p>
            <a:r>
              <a:rPr lang="en-US" altLang="ko-KR" sz="1000" dirty="0">
                <a:solidFill>
                  <a:schemeClr val="tx1"/>
                </a:solidFill>
              </a:rPr>
              <a:t>	&lt;p id="para_04"&gt;RGB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0.6&lt;/p&gt;</a:t>
            </a:r>
          </a:p>
          <a:p>
            <a:r>
              <a:rPr lang="en-US" altLang="ko-KR" sz="1000" dirty="0">
                <a:solidFill>
                  <a:schemeClr val="tx1"/>
                </a:solidFill>
              </a:rPr>
              <a:t>	&lt;p id="para_05"&gt;RGB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0.8&lt;/p&gt;</a:t>
            </a:r>
          </a:p>
          <a:p>
            <a:r>
              <a:rPr lang="en-US" altLang="ko-KR" sz="1000" dirty="0">
                <a:solidFill>
                  <a:schemeClr val="tx1"/>
                </a:solidFill>
              </a:rPr>
              <a:t>	&lt;p id="para_06"&gt;RGB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opacity </a:t>
            </a:r>
            <a:r>
              <a:rPr lang="ko-KR" altLang="en-US" sz="1000" dirty="0">
                <a:solidFill>
                  <a:schemeClr val="tx1"/>
                </a:solidFill>
              </a:rPr>
              <a:t>속성값 </a:t>
            </a:r>
            <a:r>
              <a:rPr lang="en-US" altLang="ko-KR" sz="1000" dirty="0">
                <a:solidFill>
                  <a:schemeClr val="tx1"/>
                </a:solidFill>
              </a:rPr>
              <a:t>1.0&lt;/p&gt;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알파 값을 조정</a:t>
            </a:r>
            <a:r>
              <a:rPr lang="en-US" altLang="ko-KR" sz="1000" dirty="0">
                <a:solidFill>
                  <a:schemeClr val="tx1"/>
                </a:solidFill>
              </a:rPr>
              <a:t>&lt;/h1&gt;</a:t>
            </a:r>
          </a:p>
          <a:p>
            <a:r>
              <a:rPr lang="en-US" altLang="ko-KR" sz="1000" dirty="0">
                <a:solidFill>
                  <a:schemeClr val="tx1"/>
                </a:solidFill>
              </a:rPr>
              <a:t>	&lt;p id="para_07"&gt;RGBA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0.0&lt;/p&gt;</a:t>
            </a:r>
          </a:p>
          <a:p>
            <a:r>
              <a:rPr lang="en-US" altLang="ko-KR" sz="1000" dirty="0">
                <a:solidFill>
                  <a:schemeClr val="tx1"/>
                </a:solidFill>
              </a:rPr>
              <a:t>	&lt;p id="para_08"&gt;RGBA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0.2&lt;/p&gt;</a:t>
            </a:r>
          </a:p>
          <a:p>
            <a:r>
              <a:rPr lang="en-US" altLang="ko-KR" sz="1000" dirty="0">
                <a:solidFill>
                  <a:schemeClr val="tx1"/>
                </a:solidFill>
              </a:rPr>
              <a:t>	&lt;p id="para_09"&gt;RGBA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0.4&lt;/p&gt;</a:t>
            </a:r>
          </a:p>
          <a:p>
            <a:r>
              <a:rPr lang="en-US" altLang="ko-KR" sz="1000" dirty="0">
                <a:solidFill>
                  <a:schemeClr val="tx1"/>
                </a:solidFill>
              </a:rPr>
              <a:t>	&lt;p id="para_10"&gt;RGBA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0.6&lt;/p&gt;</a:t>
            </a:r>
          </a:p>
          <a:p>
            <a:r>
              <a:rPr lang="en-US" altLang="ko-KR" sz="1000" dirty="0">
                <a:solidFill>
                  <a:schemeClr val="tx1"/>
                </a:solidFill>
              </a:rPr>
              <a:t>	&lt;p id="para_11"&gt;RGBA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0.8&lt;/p&gt;</a:t>
            </a:r>
          </a:p>
          <a:p>
            <a:r>
              <a:rPr lang="en-US" altLang="ko-KR" sz="1000" dirty="0">
                <a:solidFill>
                  <a:schemeClr val="tx1"/>
                </a:solidFill>
              </a:rPr>
              <a:t>	&lt;p id="para_12"&gt;RGBA </a:t>
            </a:r>
            <a:r>
              <a:rPr lang="ko-KR" altLang="en-US" sz="1000" dirty="0" err="1">
                <a:solidFill>
                  <a:schemeClr val="tx1"/>
                </a:solidFill>
              </a:rPr>
              <a:t>색상값으로</a:t>
            </a:r>
            <a:r>
              <a:rPr lang="ko-KR" altLang="en-US" sz="1000" dirty="0">
                <a:solidFill>
                  <a:schemeClr val="tx1"/>
                </a:solidFill>
              </a:rPr>
              <a:t> 표현된 빨간색 </a:t>
            </a:r>
            <a:r>
              <a:rPr lang="en-US" altLang="ko-KR" sz="1000" dirty="0">
                <a:solidFill>
                  <a:schemeClr val="tx1"/>
                </a:solidFill>
              </a:rPr>
              <a:t>: </a:t>
            </a:r>
            <a:r>
              <a:rPr lang="ko-KR" altLang="en-US" sz="1000" dirty="0">
                <a:solidFill>
                  <a:schemeClr val="tx1"/>
                </a:solidFill>
              </a:rPr>
              <a:t>알파 값 </a:t>
            </a:r>
            <a:r>
              <a:rPr lang="en-US" altLang="ko-KR" sz="1000" dirty="0">
                <a:solidFill>
                  <a:schemeClr val="tx1"/>
                </a:solidFill>
              </a:rPr>
              <a:t>1.0&lt;/p&gt;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512907" y="1185333"/>
            <a:ext cx="4374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색 표현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RGBA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2. HSL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HSLA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4. opacity </a:t>
            </a:r>
            <a:r>
              <a:rPr lang="ko-KR" altLang="en-US" sz="1200" dirty="0">
                <a:solidFill>
                  <a:schemeClr val="tx1"/>
                </a:solidFill>
              </a:rPr>
              <a:t>속성</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HSLA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HSLA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HSL </a:t>
            </a:r>
            <a:r>
              <a:rPr lang="ko-KR" altLang="en-US" sz="1200" dirty="0" err="1">
                <a:solidFill>
                  <a:schemeClr val="tx1"/>
                </a:solidFill>
              </a:rPr>
              <a:t>색상값에</a:t>
            </a:r>
            <a:r>
              <a:rPr lang="ko-KR" altLang="en-US" sz="1200" dirty="0">
                <a:solidFill>
                  <a:schemeClr val="tx1"/>
                </a:solidFill>
              </a:rPr>
              <a:t> 알파 채널 값을 더한 </a:t>
            </a:r>
            <a:r>
              <a:rPr lang="ko-KR" altLang="en-US" sz="1200" dirty="0" err="1">
                <a:solidFill>
                  <a:schemeClr val="tx1"/>
                </a:solidFill>
              </a:rPr>
              <a:t>색상값입니다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opacity </a:t>
            </a:r>
            <a:r>
              <a:rPr lang="ko-KR" altLang="en-US" sz="1200" b="1" dirty="0">
                <a:solidFill>
                  <a:schemeClr val="tx1"/>
                </a:solidFill>
              </a:rPr>
              <a:t>속성과 알파 채널과의 차이점</a:t>
            </a:r>
          </a:p>
          <a:p>
            <a:r>
              <a:rPr lang="ko-KR" altLang="en-US" sz="1200" dirty="0">
                <a:solidFill>
                  <a:schemeClr val="tx1"/>
                </a:solidFill>
              </a:rPr>
              <a:t>위에서 살펴본 </a:t>
            </a:r>
            <a:r>
              <a:rPr lang="en-US" altLang="ko-KR" sz="1200" dirty="0">
                <a:solidFill>
                  <a:schemeClr val="tx1"/>
                </a:solidFill>
              </a:rPr>
              <a:t>opacity </a:t>
            </a:r>
            <a:r>
              <a:rPr lang="ko-KR" altLang="en-US" sz="1200" dirty="0">
                <a:solidFill>
                  <a:schemeClr val="tx1"/>
                </a:solidFill>
              </a:rPr>
              <a:t>속성과 알파 채널 모두 투명도를 조절한다는 공통점을 가지고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opacity </a:t>
            </a:r>
            <a:r>
              <a:rPr lang="ko-KR" altLang="en-US" sz="1200" dirty="0">
                <a:solidFill>
                  <a:schemeClr val="tx1"/>
                </a:solidFill>
              </a:rPr>
              <a:t>속성은 투명도를 설정했을 때 설정한 요소의 모든 자식</a:t>
            </a:r>
            <a:r>
              <a:rPr lang="en-US" altLang="ko-KR" sz="1200" dirty="0">
                <a:solidFill>
                  <a:schemeClr val="tx1"/>
                </a:solidFill>
              </a:rPr>
              <a:t>(child) </a:t>
            </a:r>
            <a:r>
              <a:rPr lang="ko-KR" altLang="en-US" sz="1200" dirty="0">
                <a:solidFill>
                  <a:schemeClr val="tx1"/>
                </a:solidFill>
              </a:rPr>
              <a:t>요소까지 전부 같은 투명도로 설정합니다</a:t>
            </a:r>
            <a:r>
              <a:rPr lang="en-US" altLang="ko-KR" sz="1200" dirty="0">
                <a:solidFill>
                  <a:schemeClr val="tx1"/>
                </a:solidFill>
              </a:rPr>
              <a:t>.</a:t>
            </a:r>
          </a:p>
          <a:p>
            <a:r>
              <a:rPr lang="ko-KR" altLang="en-US" sz="1200" dirty="0">
                <a:solidFill>
                  <a:schemeClr val="tx1"/>
                </a:solidFill>
              </a:rPr>
              <a:t>하지만 알파 채널은 투명도를 설정한 요소에만 투명도를 설정하는 차이점이 존재합니다</a:t>
            </a:r>
            <a:r>
              <a:rPr lang="en-US" altLang="ko-KR" sz="1200" dirty="0">
                <a:solidFill>
                  <a:schemeClr val="tx1"/>
                </a:solidFill>
              </a:rPr>
              <a:t>.</a:t>
            </a:r>
          </a:p>
          <a:p>
            <a:endParaRPr lang="en-US" altLang="ko-KR"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250</a:t>
            </a:fld>
            <a:endParaRPr lang="ko-KR" altLang="en-US" dirty="0"/>
          </a:p>
        </p:txBody>
      </p:sp>
    </p:spTree>
    <p:extLst>
      <p:ext uri="{BB962C8B-B14F-4D97-AF65-F5344CB8AC3E}">
        <p14:creationId xmlns:p14="http://schemas.microsoft.com/office/powerpoint/2010/main" val="266050212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기본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Linear Gradients&lt;/title&gt;</a:t>
            </a:r>
          </a:p>
          <a:p>
            <a:r>
              <a:rPr lang="en-US" altLang="ko-KR" sz="1000" dirty="0">
                <a:solidFill>
                  <a:schemeClr val="tx1"/>
                </a:solidFill>
              </a:rPr>
              <a:t>     &lt;style&gt;</a:t>
            </a:r>
          </a:p>
          <a:p>
            <a:r>
              <a:rPr lang="en-US" altLang="ko-KR" sz="1000" dirty="0">
                <a:solidFill>
                  <a:schemeClr val="tx1"/>
                </a:solidFill>
              </a:rPr>
              <a:t>               #grad {</a:t>
            </a:r>
          </a:p>
          <a:p>
            <a:r>
              <a:rPr lang="en-US" altLang="ko-KR" sz="1000" dirty="0">
                <a:solidFill>
                  <a:schemeClr val="tx1"/>
                </a:solidFill>
              </a:rPr>
              <a:t>	height: 200px;</a:t>
            </a:r>
          </a:p>
          <a:p>
            <a:r>
              <a:rPr lang="en-US" altLang="ko-KR" sz="1000" dirty="0">
                <a:solidFill>
                  <a:schemeClr val="tx1"/>
                </a:solidFill>
              </a:rPr>
              <a:t>	background: red;</a:t>
            </a:r>
          </a:p>
          <a:p>
            <a:r>
              <a:rPr lang="en-US" altLang="ko-KR" sz="1000" dirty="0">
                <a:solidFill>
                  <a:schemeClr val="tx1"/>
                </a:solidFill>
              </a:rPr>
              <a:t>	background: -</a:t>
            </a:r>
            <a:r>
              <a:rPr lang="en-US" altLang="ko-KR" sz="1000" dirty="0" err="1">
                <a:solidFill>
                  <a:schemeClr val="tx1"/>
                </a:solidFill>
              </a:rPr>
              <a:t>webkit</a:t>
            </a:r>
            <a:r>
              <a:rPr lang="en-US" altLang="ko-KR" sz="1000" dirty="0">
                <a:solidFill>
                  <a:schemeClr val="tx1"/>
                </a:solidFill>
              </a:rPr>
              <a:t>-linear-gradient(left, red, orange, yellow, green, blue, indigo, purple);</a:t>
            </a:r>
          </a:p>
          <a:p>
            <a:r>
              <a:rPr lang="en-US" altLang="ko-KR" sz="1000" dirty="0">
                <a:solidFill>
                  <a:schemeClr val="tx1"/>
                </a:solidFill>
              </a:rPr>
              <a:t>	background: -</a:t>
            </a:r>
            <a:r>
              <a:rPr lang="en-US" altLang="ko-KR" sz="1000" dirty="0" err="1">
                <a:solidFill>
                  <a:schemeClr val="tx1"/>
                </a:solidFill>
              </a:rPr>
              <a:t>moz</a:t>
            </a:r>
            <a:r>
              <a:rPr lang="en-US" altLang="ko-KR" sz="1000" dirty="0">
                <a:solidFill>
                  <a:schemeClr val="tx1"/>
                </a:solidFill>
              </a:rPr>
              <a:t>-linear-gradient(left, red, orange, yellow, green, blue, indigo, purple);</a:t>
            </a:r>
          </a:p>
          <a:p>
            <a:r>
              <a:rPr lang="en-US" altLang="ko-KR" sz="1000" dirty="0">
                <a:solidFill>
                  <a:schemeClr val="tx1"/>
                </a:solidFill>
              </a:rPr>
              <a:t>	background: -o-linear-gradient(left, red, orange, yellow, green, blue, indigo, purple);</a:t>
            </a:r>
          </a:p>
          <a:p>
            <a:r>
              <a:rPr lang="en-US" altLang="ko-KR" sz="1000" dirty="0">
                <a:solidFill>
                  <a:schemeClr val="tx1"/>
                </a:solidFill>
              </a:rPr>
              <a:t>	background: linear-gradient(to right, red, orange, yellow, green, blue, indigo, purple);</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선형 </a:t>
            </a:r>
            <a:r>
              <a:rPr lang="ko-KR" altLang="en-US" sz="1000" dirty="0" err="1">
                <a:solidFill>
                  <a:schemeClr val="tx1"/>
                </a:solidFill>
              </a:rPr>
              <a:t>그래디언트</a:t>
            </a:r>
            <a:r>
              <a:rPr lang="ko-KR" altLang="en-US" sz="1000" dirty="0">
                <a:solidFill>
                  <a:schemeClr val="tx1"/>
                </a:solidFill>
              </a:rPr>
              <a:t> </a:t>
            </a:r>
            <a:r>
              <a:rPr lang="en-US" altLang="ko-KR" sz="1000" dirty="0">
                <a:solidFill>
                  <a:schemeClr val="tx1"/>
                </a:solidFill>
              </a:rPr>
              <a:t>- </a:t>
            </a:r>
            <a:r>
              <a:rPr lang="ko-KR" altLang="en-US" sz="1000" dirty="0">
                <a:solidFill>
                  <a:schemeClr val="tx1"/>
                </a:solidFill>
              </a:rPr>
              <a:t>무지개</a:t>
            </a:r>
            <a:r>
              <a:rPr lang="en-US" altLang="ko-KR" sz="1000" dirty="0">
                <a:solidFill>
                  <a:schemeClr val="tx1"/>
                </a:solidFill>
              </a:rPr>
              <a:t>&lt;/h1&gt;</a:t>
            </a:r>
          </a:p>
          <a:p>
            <a:r>
              <a:rPr lang="en-US" altLang="ko-KR" sz="1000" dirty="0">
                <a:solidFill>
                  <a:schemeClr val="tx1"/>
                </a:solidFill>
              </a:rPr>
              <a:t>	&lt;div id="grad"&gt;&lt;/div&gt;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a:t>
            </a:r>
            <a:r>
              <a:rPr lang="en-US" altLang="ko-KR" sz="1200" b="1" dirty="0">
                <a:solidFill>
                  <a:schemeClr val="tx1"/>
                </a:solidFill>
              </a:rPr>
              <a:t>(linear gradient)</a:t>
            </a:r>
          </a:p>
          <a:p>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a:t>
            </a:r>
            <a:r>
              <a:rPr lang="ko-KR" altLang="en-US" sz="1200" dirty="0">
                <a:solidFill>
                  <a:schemeClr val="tx1"/>
                </a:solidFill>
              </a:rPr>
              <a:t>는 적용된 </a:t>
            </a:r>
            <a:r>
              <a:rPr lang="en-US" altLang="ko-KR" sz="1200" dirty="0">
                <a:solidFill>
                  <a:schemeClr val="tx1"/>
                </a:solidFill>
              </a:rPr>
              <a:t>HTML </a:t>
            </a:r>
            <a:r>
              <a:rPr lang="ko-KR" altLang="en-US" sz="1200" dirty="0">
                <a:solidFill>
                  <a:schemeClr val="tx1"/>
                </a:solidFill>
              </a:rPr>
              <a:t>요소에 선형으로 </a:t>
            </a:r>
            <a:r>
              <a:rPr lang="ko-KR" altLang="en-US" sz="1200" dirty="0" err="1">
                <a:solidFill>
                  <a:schemeClr val="tx1"/>
                </a:solidFill>
              </a:rPr>
              <a:t>그래디언트</a:t>
            </a:r>
            <a:r>
              <a:rPr lang="en-US" altLang="ko-KR" sz="1200" dirty="0">
                <a:solidFill>
                  <a:schemeClr val="tx1"/>
                </a:solidFill>
              </a:rPr>
              <a:t>(gradient) </a:t>
            </a:r>
            <a:r>
              <a:rPr lang="ko-KR" altLang="en-US" sz="1200" dirty="0">
                <a:solidFill>
                  <a:schemeClr val="tx1"/>
                </a:solidFill>
              </a:rPr>
              <a:t>효과를 적용시켜 줍니다</a:t>
            </a:r>
            <a:r>
              <a:rPr lang="en-US" altLang="ko-KR" sz="1200" dirty="0">
                <a:solidFill>
                  <a:schemeClr val="tx1"/>
                </a:solidFill>
              </a:rPr>
              <a:t>.</a:t>
            </a:r>
          </a:p>
          <a:p>
            <a:r>
              <a:rPr lang="ko-KR" altLang="en-US" sz="1200" dirty="0">
                <a:solidFill>
                  <a:schemeClr val="tx1"/>
                </a:solidFill>
              </a:rPr>
              <a:t>선형 </a:t>
            </a:r>
            <a:r>
              <a:rPr lang="ko-KR" altLang="en-US" sz="1200" dirty="0" err="1">
                <a:solidFill>
                  <a:schemeClr val="tx1"/>
                </a:solidFill>
              </a:rPr>
              <a:t>그래디언트를</a:t>
            </a:r>
            <a:r>
              <a:rPr lang="ko-KR" altLang="en-US" sz="1200" dirty="0">
                <a:solidFill>
                  <a:schemeClr val="tx1"/>
                </a:solidFill>
              </a:rPr>
              <a:t> 만들기 위해서는 최소한 두 개 이상의 색상 지정점이 필요합니다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-&gt; </a:t>
            </a:r>
          </a:p>
          <a:p>
            <a:r>
              <a:rPr lang="en-US" altLang="ko-KR" sz="1200" i="1" dirty="0">
                <a:solidFill>
                  <a:schemeClr val="tx1"/>
                </a:solidFill>
              </a:rPr>
              <a:t>background: linear-gradient(</a:t>
            </a:r>
            <a:r>
              <a:rPr lang="ko-KR" altLang="en-US" sz="1200" i="1" dirty="0">
                <a:solidFill>
                  <a:schemeClr val="tx1"/>
                </a:solidFill>
              </a:rPr>
              <a:t>진행방향</a:t>
            </a:r>
            <a:r>
              <a:rPr lang="en-US" altLang="ko-KR" sz="1200" i="1" dirty="0">
                <a:solidFill>
                  <a:schemeClr val="tx1"/>
                </a:solidFill>
              </a:rPr>
              <a:t>, </a:t>
            </a:r>
            <a:r>
              <a:rPr lang="ko-KR" altLang="en-US" sz="1200" i="1" dirty="0">
                <a:solidFill>
                  <a:schemeClr val="tx1"/>
                </a:solidFill>
              </a:rPr>
              <a:t>색상지정점</a:t>
            </a:r>
            <a:r>
              <a:rPr lang="en-US" altLang="ko-KR" sz="1200" i="1" dirty="0">
                <a:solidFill>
                  <a:schemeClr val="tx1"/>
                </a:solidFill>
              </a:rPr>
              <a:t>1, </a:t>
            </a:r>
            <a:r>
              <a:rPr lang="ko-KR" altLang="en-US" sz="1200" i="1" dirty="0">
                <a:solidFill>
                  <a:schemeClr val="tx1"/>
                </a:solidFill>
              </a:rPr>
              <a:t>색상지정점</a:t>
            </a:r>
            <a:r>
              <a:rPr lang="en-US" altLang="ko-KR" sz="1200" i="1" dirty="0">
                <a:solidFill>
                  <a:schemeClr val="tx1"/>
                </a:solidFill>
              </a:rPr>
              <a:t>2, ...);</a:t>
            </a:r>
          </a:p>
          <a:p>
            <a:endParaRPr lang="en-US" altLang="ko-KR" sz="1200" i="1" dirty="0">
              <a:solidFill>
                <a:schemeClr val="tx1"/>
              </a:solidFill>
            </a:endParaRPr>
          </a:p>
          <a:p>
            <a:r>
              <a:rPr lang="ko-KR" altLang="en-US" sz="1000" dirty="0">
                <a:solidFill>
                  <a:schemeClr val="tx1"/>
                </a:solidFill>
              </a:rPr>
              <a:t>색상 지정점에는 </a:t>
            </a:r>
            <a:r>
              <a:rPr lang="ko-KR" altLang="en-US" sz="1000" dirty="0" err="1">
                <a:solidFill>
                  <a:schemeClr val="tx1"/>
                </a:solidFill>
              </a:rPr>
              <a:t>그래디언트</a:t>
            </a:r>
            <a:r>
              <a:rPr lang="ko-KR" altLang="en-US" sz="1000" dirty="0">
                <a:solidFill>
                  <a:schemeClr val="tx1"/>
                </a:solidFill>
              </a:rPr>
              <a:t> 효과로 그 사이의 색상 표현을 부드럽게 전환해주고 싶은 색상을 명시합니다</a:t>
            </a:r>
            <a:r>
              <a:rPr lang="en-US" altLang="ko-KR" sz="1000" dirty="0">
                <a:solidFill>
                  <a:schemeClr val="tx1"/>
                </a:solidFill>
              </a:rPr>
              <a:t>.</a:t>
            </a:r>
          </a:p>
          <a:p>
            <a:r>
              <a:rPr lang="ko-KR" altLang="en-US" sz="1000" dirty="0">
                <a:solidFill>
                  <a:schemeClr val="tx1"/>
                </a:solidFill>
              </a:rPr>
              <a:t>가장 먼저 정의된 색상 지정점이 시작점이 되며</a:t>
            </a:r>
            <a:r>
              <a:rPr lang="en-US" altLang="ko-KR" sz="1000" dirty="0">
                <a:solidFill>
                  <a:schemeClr val="tx1"/>
                </a:solidFill>
              </a:rPr>
              <a:t>, </a:t>
            </a:r>
            <a:r>
              <a:rPr lang="ko-KR" altLang="en-US" sz="1000" dirty="0">
                <a:solidFill>
                  <a:schemeClr val="tx1"/>
                </a:solidFill>
              </a:rPr>
              <a:t>그 후로는 마지막 지정점까지 차례대로 </a:t>
            </a:r>
            <a:r>
              <a:rPr lang="ko-KR" altLang="en-US" sz="1000" dirty="0" err="1">
                <a:solidFill>
                  <a:schemeClr val="tx1"/>
                </a:solidFill>
              </a:rPr>
              <a:t>그래디언트</a:t>
            </a:r>
            <a:r>
              <a:rPr lang="ko-KR" altLang="en-US" sz="1000" dirty="0">
                <a:solidFill>
                  <a:schemeClr val="tx1"/>
                </a:solidFill>
              </a:rPr>
              <a:t> 효과가 적용됩니다</a:t>
            </a:r>
            <a:r>
              <a:rPr lang="en-US" altLang="ko-KR" sz="1000" dirty="0">
                <a:solidFill>
                  <a:schemeClr val="tx1"/>
                </a:solidFill>
              </a:rPr>
              <a:t>.</a:t>
            </a:r>
          </a:p>
          <a:p>
            <a:endParaRPr lang="en-US" altLang="ko-KR" sz="1000" dirty="0">
              <a:solidFill>
                <a:schemeClr val="tx1"/>
              </a:solidFill>
            </a:endParaRPr>
          </a:p>
          <a:p>
            <a:r>
              <a:rPr lang="ko-KR" altLang="en-US" sz="1000" dirty="0">
                <a:solidFill>
                  <a:schemeClr val="tx1"/>
                </a:solidFill>
              </a:rPr>
              <a:t> 예제에서 가장 먼저 나오는 </a:t>
            </a:r>
            <a:r>
              <a:rPr lang="en-US" altLang="ko-KR" sz="1000" dirty="0">
                <a:solidFill>
                  <a:schemeClr val="tx1"/>
                </a:solidFill>
              </a:rPr>
              <a:t>background </a:t>
            </a:r>
            <a:r>
              <a:rPr lang="ko-KR" altLang="en-US" sz="1000" dirty="0">
                <a:solidFill>
                  <a:schemeClr val="tx1"/>
                </a:solidFill>
              </a:rPr>
              <a:t>속성은 </a:t>
            </a:r>
            <a:r>
              <a:rPr lang="en-US" altLang="ko-KR" sz="1000" dirty="0">
                <a:solidFill>
                  <a:schemeClr val="tx1"/>
                </a:solidFill>
              </a:rPr>
              <a:t>linear-gradient </a:t>
            </a:r>
            <a:r>
              <a:rPr lang="ko-KR" altLang="en-US" sz="1000" dirty="0">
                <a:solidFill>
                  <a:schemeClr val="tx1"/>
                </a:solidFill>
              </a:rPr>
              <a:t>속성을 지원하지 않는 모든 브라우저를 위한 것입니다</a:t>
            </a:r>
            <a:r>
              <a:rPr lang="en-US" altLang="ko-KR" sz="1000" dirty="0">
                <a:solidFill>
                  <a:schemeClr val="tx1"/>
                </a:solidFill>
              </a:rPr>
              <a:t>. </a:t>
            </a:r>
            <a:r>
              <a:rPr lang="ko-KR" altLang="en-US" sz="1000" dirty="0">
                <a:solidFill>
                  <a:schemeClr val="tx1"/>
                </a:solidFill>
              </a:rPr>
              <a:t>맨 마지막에 나오는 </a:t>
            </a:r>
            <a:r>
              <a:rPr lang="en-US" altLang="ko-KR" sz="1000" dirty="0">
                <a:solidFill>
                  <a:schemeClr val="tx1"/>
                </a:solidFill>
              </a:rPr>
              <a:t>background </a:t>
            </a:r>
            <a:r>
              <a:rPr lang="ko-KR" altLang="en-US" sz="1000" dirty="0">
                <a:solidFill>
                  <a:schemeClr val="tx1"/>
                </a:solidFill>
              </a:rPr>
              <a:t>속성은 </a:t>
            </a:r>
            <a:r>
              <a:rPr lang="en-US" altLang="ko-KR" sz="1000" dirty="0">
                <a:solidFill>
                  <a:schemeClr val="tx1"/>
                </a:solidFill>
              </a:rPr>
              <a:t>CSS </a:t>
            </a:r>
            <a:r>
              <a:rPr lang="ko-KR" altLang="en-US" sz="1000" dirty="0">
                <a:solidFill>
                  <a:schemeClr val="tx1"/>
                </a:solidFill>
              </a:rPr>
              <a:t>표준 문법으로 작성된 코드입니다</a:t>
            </a:r>
            <a:r>
              <a:rPr lang="en-US" altLang="ko-KR" sz="1000" dirty="0">
                <a:solidFill>
                  <a:schemeClr val="tx1"/>
                </a:solidFill>
              </a:rPr>
              <a:t>. </a:t>
            </a:r>
            <a:r>
              <a:rPr lang="ko-KR" altLang="en-US" sz="1000" dirty="0">
                <a:solidFill>
                  <a:schemeClr val="tx1"/>
                </a:solidFill>
              </a:rPr>
              <a:t>이러한 </a:t>
            </a:r>
            <a:r>
              <a:rPr lang="en-US" altLang="ko-KR" sz="1000" dirty="0">
                <a:solidFill>
                  <a:schemeClr val="tx1"/>
                </a:solidFill>
              </a:rPr>
              <a:t>CSS </a:t>
            </a:r>
            <a:r>
              <a:rPr lang="ko-KR" altLang="en-US" sz="1000" dirty="0">
                <a:solidFill>
                  <a:schemeClr val="tx1"/>
                </a:solidFill>
              </a:rPr>
              <a:t>표준 문법 코드는 벤더 </a:t>
            </a:r>
            <a:r>
              <a:rPr lang="ko-KR" altLang="en-US" sz="1000" dirty="0" err="1">
                <a:solidFill>
                  <a:schemeClr val="tx1"/>
                </a:solidFill>
              </a:rPr>
              <a:t>프리픽스</a:t>
            </a:r>
            <a:r>
              <a:rPr lang="en-US" altLang="ko-KR" sz="1000" dirty="0">
                <a:solidFill>
                  <a:schemeClr val="tx1"/>
                </a:solidFill>
              </a:rPr>
              <a:t>(vendor prefix)</a:t>
            </a:r>
            <a:r>
              <a:rPr lang="ko-KR" altLang="en-US" sz="1000" dirty="0">
                <a:solidFill>
                  <a:schemeClr val="tx1"/>
                </a:solidFill>
              </a:rPr>
              <a:t>로 작성된 코드가 모두 나오고 난 후에 나와야만</a:t>
            </a:r>
            <a:r>
              <a:rPr lang="en-US" altLang="ko-KR" sz="1000" dirty="0">
                <a:solidFill>
                  <a:schemeClr val="tx1"/>
                </a:solidFill>
              </a:rPr>
              <a:t>, </a:t>
            </a:r>
            <a:r>
              <a:rPr lang="ko-KR" altLang="en-US" sz="1000" dirty="0">
                <a:solidFill>
                  <a:schemeClr val="tx1"/>
                </a:solidFill>
              </a:rPr>
              <a:t>벤더 </a:t>
            </a:r>
            <a:r>
              <a:rPr lang="ko-KR" altLang="en-US" sz="1000" dirty="0" err="1">
                <a:solidFill>
                  <a:schemeClr val="tx1"/>
                </a:solidFill>
              </a:rPr>
              <a:t>프리픽스가</a:t>
            </a:r>
            <a:r>
              <a:rPr lang="ko-KR" altLang="en-US" sz="1000" dirty="0">
                <a:solidFill>
                  <a:schemeClr val="tx1"/>
                </a:solidFill>
              </a:rPr>
              <a:t> 포함된 코드가 정상적으로 동작할 수 있습니다</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251</a:t>
            </a:fld>
            <a:endParaRPr lang="ko-KR" altLang="en-US" dirty="0"/>
          </a:p>
        </p:txBody>
      </p:sp>
    </p:spTree>
    <p:extLst>
      <p:ext uri="{BB962C8B-B14F-4D97-AF65-F5344CB8AC3E}">
        <p14:creationId xmlns:p14="http://schemas.microsoft.com/office/powerpoint/2010/main" val="34595096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진행방향설정</a:t>
            </a:r>
            <a:r>
              <a:rPr lang="en-US" altLang="ko-KR" sz="3200" dirty="0"/>
              <a:t>(</a:t>
            </a:r>
            <a:r>
              <a:rPr lang="ko-KR" altLang="en-US" sz="3200" dirty="0"/>
              <a:t>위 </a:t>
            </a:r>
            <a:r>
              <a:rPr lang="en-US" altLang="ko-KR" sz="3200" dirty="0"/>
              <a:t>-&gt; </a:t>
            </a:r>
            <a:r>
              <a:rPr lang="ko-KR" altLang="en-US" sz="3200" dirty="0"/>
              <a:t>아래</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Linear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200px;</a:t>
            </a:r>
          </a:p>
          <a:p>
            <a:r>
              <a:rPr lang="en-US" altLang="ko-KR" sz="1000">
                <a:solidFill>
                  <a:schemeClr val="tx1"/>
                </a:solidFill>
              </a:rPr>
              <a:t>			background: green;</a:t>
            </a:r>
          </a:p>
          <a:p>
            <a:r>
              <a:rPr lang="en-US" altLang="ko-KR" sz="1000">
                <a:solidFill>
                  <a:schemeClr val="tx1"/>
                </a:solidFill>
              </a:rPr>
              <a:t>			background: -webkit-linear-gradient(green, yellow);</a:t>
            </a:r>
          </a:p>
          <a:p>
            <a:r>
              <a:rPr lang="en-US" altLang="ko-KR" sz="1000">
                <a:solidFill>
                  <a:schemeClr val="tx1"/>
                </a:solidFill>
              </a:rPr>
              <a:t>			background: -moz-linear-gradient(green, yellow);</a:t>
            </a:r>
          </a:p>
          <a:p>
            <a:r>
              <a:rPr lang="en-US" altLang="ko-KR" sz="1000">
                <a:solidFill>
                  <a:schemeClr val="tx1"/>
                </a:solidFill>
              </a:rPr>
              <a:t>			background: -o-linear-gradient(green, yellow);</a:t>
            </a:r>
          </a:p>
          <a:p>
            <a:r>
              <a:rPr lang="en-US" altLang="ko-KR" sz="1000">
                <a:solidFill>
                  <a:schemeClr val="tx1"/>
                </a:solidFill>
              </a:rPr>
              <a:t>			background: linear-gradient(green, yellow);</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선형 그래디언트 </a:t>
            </a:r>
            <a:r>
              <a:rPr lang="en-US" altLang="ko-KR" sz="1000">
                <a:solidFill>
                  <a:schemeClr val="tx1"/>
                </a:solidFill>
              </a:rPr>
              <a:t>- </a:t>
            </a:r>
            <a:r>
              <a:rPr lang="ko-KR" altLang="en-US" sz="1000">
                <a:solidFill>
                  <a:schemeClr val="tx1"/>
                </a:solidFill>
              </a:rPr>
              <a:t>위쪽에서 아래쪽으로</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그래디언트의</a:t>
            </a:r>
            <a:r>
              <a:rPr lang="ko-KR" altLang="en-US" sz="1200" b="1" dirty="0">
                <a:solidFill>
                  <a:schemeClr val="tx1"/>
                </a:solidFill>
              </a:rPr>
              <a:t> 진행 방향 설정</a:t>
            </a:r>
          </a:p>
          <a:p>
            <a:r>
              <a:rPr lang="en-US" altLang="ko-KR" sz="1200" dirty="0">
                <a:solidFill>
                  <a:schemeClr val="tx1"/>
                </a:solidFill>
              </a:rPr>
              <a:t>CSS</a:t>
            </a:r>
            <a:r>
              <a:rPr lang="ko-KR" altLang="en-US" sz="1200" dirty="0">
                <a:solidFill>
                  <a:schemeClr val="tx1"/>
                </a:solidFill>
              </a:rPr>
              <a:t>를 이용하면 선형 </a:t>
            </a:r>
            <a:r>
              <a:rPr lang="ko-KR" altLang="en-US" sz="1200" dirty="0" err="1">
                <a:solidFill>
                  <a:schemeClr val="tx1"/>
                </a:solidFill>
              </a:rPr>
              <a:t>그래디언트</a:t>
            </a:r>
            <a:r>
              <a:rPr lang="ko-KR" altLang="en-US" sz="1200" dirty="0">
                <a:solidFill>
                  <a:schemeClr val="tx1"/>
                </a:solidFill>
              </a:rPr>
              <a:t> 효과가 진행될 방향을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그래디언트의</a:t>
            </a:r>
            <a:r>
              <a:rPr lang="ko-KR" altLang="en-US" sz="1200" dirty="0">
                <a:solidFill>
                  <a:schemeClr val="tx1"/>
                </a:solidFill>
              </a:rPr>
              <a:t> 진행 방향은 </a:t>
            </a:r>
            <a:r>
              <a:rPr lang="en-US" altLang="ko-KR" sz="1200" dirty="0">
                <a:solidFill>
                  <a:schemeClr val="tx1"/>
                </a:solidFill>
              </a:rPr>
              <a:t>top, right, bottom, left </a:t>
            </a:r>
            <a:r>
              <a:rPr lang="ko-KR" altLang="en-US" sz="1200" dirty="0">
                <a:solidFill>
                  <a:schemeClr val="tx1"/>
                </a:solidFill>
              </a:rPr>
              <a:t>뿐만 아니라 대각선으로도 설정할 수 있습니다</a:t>
            </a:r>
            <a:r>
              <a:rPr lang="en-US" altLang="ko-KR" sz="1200" dirty="0">
                <a:solidFill>
                  <a:schemeClr val="tx1"/>
                </a:solidFill>
              </a:rPr>
              <a:t>.</a:t>
            </a:r>
          </a:p>
          <a:p>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 </a:t>
            </a:r>
            <a:r>
              <a:rPr lang="ko-KR" altLang="en-US" sz="1200" dirty="0">
                <a:solidFill>
                  <a:schemeClr val="tx1"/>
                </a:solidFill>
              </a:rPr>
              <a:t>효과의 기본 진행 방향은 위쪽에서 아래쪽으로 진행됩니다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위쪽에서 아래쪽으로 진행되는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252</a:t>
            </a:fld>
            <a:endParaRPr lang="ko-KR" altLang="en-US" dirty="0"/>
          </a:p>
        </p:txBody>
      </p:sp>
    </p:spTree>
    <p:extLst>
      <p:ext uri="{BB962C8B-B14F-4D97-AF65-F5344CB8AC3E}">
        <p14:creationId xmlns:p14="http://schemas.microsoft.com/office/powerpoint/2010/main" val="408481745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진행방향설정</a:t>
            </a:r>
            <a:r>
              <a:rPr lang="en-US" altLang="ko-KR" sz="3200" dirty="0"/>
              <a:t>(</a:t>
            </a:r>
            <a:r>
              <a:rPr lang="ko-KR" altLang="en-US" sz="3200" dirty="0"/>
              <a:t>오른쪽 </a:t>
            </a:r>
            <a:r>
              <a:rPr lang="en-US" altLang="ko-KR" sz="3200" dirty="0"/>
              <a:t>-&gt; </a:t>
            </a:r>
            <a:r>
              <a:rPr lang="ko-KR" altLang="en-US" sz="3200" dirty="0"/>
              <a:t>왼쪽</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Linear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200px;</a:t>
            </a:r>
          </a:p>
          <a:p>
            <a:r>
              <a:rPr lang="en-US" altLang="ko-KR" sz="1000">
                <a:solidFill>
                  <a:schemeClr val="tx1"/>
                </a:solidFill>
              </a:rPr>
              <a:t>			background: green;</a:t>
            </a:r>
          </a:p>
          <a:p>
            <a:r>
              <a:rPr lang="en-US" altLang="ko-KR" sz="1000">
                <a:solidFill>
                  <a:schemeClr val="tx1"/>
                </a:solidFill>
              </a:rPr>
              <a:t>			background: -webkit-linear-gradient(right, green, yellow);</a:t>
            </a:r>
          </a:p>
          <a:p>
            <a:r>
              <a:rPr lang="en-US" altLang="ko-KR" sz="1000">
                <a:solidFill>
                  <a:schemeClr val="tx1"/>
                </a:solidFill>
              </a:rPr>
              <a:t>			background: -moz-linear-gradient(right, green, yellow);</a:t>
            </a:r>
          </a:p>
          <a:p>
            <a:r>
              <a:rPr lang="en-US" altLang="ko-KR" sz="1000">
                <a:solidFill>
                  <a:schemeClr val="tx1"/>
                </a:solidFill>
              </a:rPr>
              <a:t>			background: -o-linear-gradient(right, green, yellow);</a:t>
            </a:r>
          </a:p>
          <a:p>
            <a:r>
              <a:rPr lang="en-US" altLang="ko-KR" sz="1000">
                <a:solidFill>
                  <a:schemeClr val="tx1"/>
                </a:solidFill>
              </a:rPr>
              <a:t>			background: linear-gradient(to left, green, yellow);</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선형 그래디언트 </a:t>
            </a:r>
            <a:r>
              <a:rPr lang="en-US" altLang="ko-KR" sz="1000">
                <a:solidFill>
                  <a:schemeClr val="tx1"/>
                </a:solidFill>
              </a:rPr>
              <a:t>- </a:t>
            </a:r>
            <a:r>
              <a:rPr lang="ko-KR" altLang="en-US" sz="1000">
                <a:solidFill>
                  <a:schemeClr val="tx1"/>
                </a:solidFill>
              </a:rPr>
              <a:t>오른쪽에서 왼쪽으로</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그래디언트의</a:t>
            </a:r>
            <a:r>
              <a:rPr lang="ko-KR" altLang="en-US" sz="1200" b="1" dirty="0">
                <a:solidFill>
                  <a:schemeClr val="tx1"/>
                </a:solidFill>
              </a:rPr>
              <a:t> 진행 방향 설정</a:t>
            </a:r>
          </a:p>
          <a:p>
            <a:r>
              <a:rPr lang="en-US" altLang="ko-KR" sz="1200" dirty="0">
                <a:solidFill>
                  <a:schemeClr val="tx1"/>
                </a:solidFill>
              </a:rPr>
              <a:t>CSS</a:t>
            </a:r>
            <a:r>
              <a:rPr lang="ko-KR" altLang="en-US" sz="1200" dirty="0">
                <a:solidFill>
                  <a:schemeClr val="tx1"/>
                </a:solidFill>
              </a:rPr>
              <a:t>를 이용하면 선형 </a:t>
            </a:r>
            <a:r>
              <a:rPr lang="ko-KR" altLang="en-US" sz="1200" dirty="0" err="1">
                <a:solidFill>
                  <a:schemeClr val="tx1"/>
                </a:solidFill>
              </a:rPr>
              <a:t>그래디언트</a:t>
            </a:r>
            <a:r>
              <a:rPr lang="ko-KR" altLang="en-US" sz="1200" dirty="0">
                <a:solidFill>
                  <a:schemeClr val="tx1"/>
                </a:solidFill>
              </a:rPr>
              <a:t> 효과가 진행될 방향을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그래디언트의</a:t>
            </a:r>
            <a:r>
              <a:rPr lang="ko-KR" altLang="en-US" sz="1200" dirty="0">
                <a:solidFill>
                  <a:schemeClr val="tx1"/>
                </a:solidFill>
              </a:rPr>
              <a:t> 진행 방향은 </a:t>
            </a:r>
            <a:r>
              <a:rPr lang="en-US" altLang="ko-KR" sz="1200" dirty="0">
                <a:solidFill>
                  <a:schemeClr val="tx1"/>
                </a:solidFill>
              </a:rPr>
              <a:t>top, right, bottom, left </a:t>
            </a:r>
            <a:r>
              <a:rPr lang="ko-KR" altLang="en-US" sz="1200" dirty="0">
                <a:solidFill>
                  <a:schemeClr val="tx1"/>
                </a:solidFill>
              </a:rPr>
              <a:t>뿐만 아니라 대각선으로도 설정할 수 있습니다</a:t>
            </a:r>
            <a:r>
              <a:rPr lang="en-US" altLang="ko-KR" sz="1200" dirty="0">
                <a:solidFill>
                  <a:schemeClr val="tx1"/>
                </a:solidFill>
              </a:rPr>
              <a:t>.</a:t>
            </a:r>
          </a:p>
          <a:p>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 </a:t>
            </a:r>
            <a:r>
              <a:rPr lang="ko-KR" altLang="en-US" sz="1200" dirty="0">
                <a:solidFill>
                  <a:schemeClr val="tx1"/>
                </a:solidFill>
              </a:rPr>
              <a:t>효과의 기본 진행 방향은 위쪽에서 아래쪽으로 진행됩니다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오른쪽에서 왼쪽으로 진행되는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253</a:t>
            </a:fld>
            <a:endParaRPr lang="ko-KR" altLang="en-US" dirty="0"/>
          </a:p>
        </p:txBody>
      </p:sp>
    </p:spTree>
    <p:extLst>
      <p:ext uri="{BB962C8B-B14F-4D97-AF65-F5344CB8AC3E}">
        <p14:creationId xmlns:p14="http://schemas.microsoft.com/office/powerpoint/2010/main" val="101570921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진행방향설정</a:t>
            </a:r>
            <a:r>
              <a:rPr lang="en-US" altLang="ko-KR" sz="3200" dirty="0"/>
              <a:t>(</a:t>
            </a:r>
            <a:r>
              <a:rPr lang="ko-KR" altLang="en-US" sz="3200" dirty="0"/>
              <a:t>왼쪽 </a:t>
            </a:r>
            <a:r>
              <a:rPr lang="en-US" altLang="ko-KR" sz="3200" dirty="0"/>
              <a:t>-&gt; </a:t>
            </a:r>
            <a:r>
              <a:rPr lang="ko-KR" altLang="en-US" sz="3200" dirty="0"/>
              <a:t>오른쪽</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Linear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200px;</a:t>
            </a:r>
          </a:p>
          <a:p>
            <a:r>
              <a:rPr lang="en-US" altLang="ko-KR" sz="1000">
                <a:solidFill>
                  <a:schemeClr val="tx1"/>
                </a:solidFill>
              </a:rPr>
              <a:t>			background: green;</a:t>
            </a:r>
          </a:p>
          <a:p>
            <a:r>
              <a:rPr lang="en-US" altLang="ko-KR" sz="1000">
                <a:solidFill>
                  <a:schemeClr val="tx1"/>
                </a:solidFill>
              </a:rPr>
              <a:t>			background: -webkit-linear-gradient(left bottom, green, yellow);</a:t>
            </a:r>
          </a:p>
          <a:p>
            <a:r>
              <a:rPr lang="en-US" altLang="ko-KR" sz="1000">
                <a:solidFill>
                  <a:schemeClr val="tx1"/>
                </a:solidFill>
              </a:rPr>
              <a:t>			background: -moz-linear-gradient(left bottom, green, yellow);</a:t>
            </a:r>
          </a:p>
          <a:p>
            <a:r>
              <a:rPr lang="en-US" altLang="ko-KR" sz="1000">
                <a:solidFill>
                  <a:schemeClr val="tx1"/>
                </a:solidFill>
              </a:rPr>
              <a:t>			background: -o-linear-gradient(left bottom, green, yellow);</a:t>
            </a:r>
          </a:p>
          <a:p>
            <a:r>
              <a:rPr lang="en-US" altLang="ko-KR" sz="1000">
                <a:solidFill>
                  <a:schemeClr val="tx1"/>
                </a:solidFill>
              </a:rPr>
              <a:t>			background: linear-gradient(to top right, green, yellow);</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선형 그래디언트 </a:t>
            </a:r>
            <a:r>
              <a:rPr lang="en-US" altLang="ko-KR" sz="1000">
                <a:solidFill>
                  <a:schemeClr val="tx1"/>
                </a:solidFill>
              </a:rPr>
              <a:t>- </a:t>
            </a:r>
            <a:r>
              <a:rPr lang="ko-KR" altLang="en-US" sz="1000">
                <a:solidFill>
                  <a:schemeClr val="tx1"/>
                </a:solidFill>
              </a:rPr>
              <a:t>왼쪽 아래에서 오른쪽 위로</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그래디언트의</a:t>
            </a:r>
            <a:r>
              <a:rPr lang="ko-KR" altLang="en-US" sz="1200" b="1" dirty="0">
                <a:solidFill>
                  <a:schemeClr val="tx1"/>
                </a:solidFill>
              </a:rPr>
              <a:t> 진행 방향 설정</a:t>
            </a:r>
          </a:p>
          <a:p>
            <a:r>
              <a:rPr lang="en-US" altLang="ko-KR" sz="1200" dirty="0">
                <a:solidFill>
                  <a:schemeClr val="tx1"/>
                </a:solidFill>
              </a:rPr>
              <a:t>CSS</a:t>
            </a:r>
            <a:r>
              <a:rPr lang="ko-KR" altLang="en-US" sz="1200" dirty="0">
                <a:solidFill>
                  <a:schemeClr val="tx1"/>
                </a:solidFill>
              </a:rPr>
              <a:t>를 이용하면 선형 </a:t>
            </a:r>
            <a:r>
              <a:rPr lang="ko-KR" altLang="en-US" sz="1200" dirty="0" err="1">
                <a:solidFill>
                  <a:schemeClr val="tx1"/>
                </a:solidFill>
              </a:rPr>
              <a:t>그래디언트</a:t>
            </a:r>
            <a:r>
              <a:rPr lang="ko-KR" altLang="en-US" sz="1200" dirty="0">
                <a:solidFill>
                  <a:schemeClr val="tx1"/>
                </a:solidFill>
              </a:rPr>
              <a:t> 효과가 진행될 방향을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그래디언트의</a:t>
            </a:r>
            <a:r>
              <a:rPr lang="ko-KR" altLang="en-US" sz="1200" dirty="0">
                <a:solidFill>
                  <a:schemeClr val="tx1"/>
                </a:solidFill>
              </a:rPr>
              <a:t> 진행 방향은 </a:t>
            </a:r>
            <a:r>
              <a:rPr lang="en-US" altLang="ko-KR" sz="1200" dirty="0">
                <a:solidFill>
                  <a:schemeClr val="tx1"/>
                </a:solidFill>
              </a:rPr>
              <a:t>top, right, bottom, left </a:t>
            </a:r>
            <a:r>
              <a:rPr lang="ko-KR" altLang="en-US" sz="1200" dirty="0">
                <a:solidFill>
                  <a:schemeClr val="tx1"/>
                </a:solidFill>
              </a:rPr>
              <a:t>뿐만 아니라 대각선으로도 설정할 수 있습니다</a:t>
            </a:r>
            <a:r>
              <a:rPr lang="en-US" altLang="ko-KR" sz="1200" dirty="0">
                <a:solidFill>
                  <a:schemeClr val="tx1"/>
                </a:solidFill>
              </a:rPr>
              <a:t>.</a:t>
            </a:r>
          </a:p>
          <a:p>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 </a:t>
            </a:r>
            <a:r>
              <a:rPr lang="ko-KR" altLang="en-US" sz="1200" dirty="0">
                <a:solidFill>
                  <a:schemeClr val="tx1"/>
                </a:solidFill>
              </a:rPr>
              <a:t>효과의 기본 진행 방향은 위쪽에서 아래쪽으로 진행됩니다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왼쪽에서 오른쪽으로 진행되는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254</a:t>
            </a:fld>
            <a:endParaRPr lang="ko-KR" altLang="en-US" dirty="0"/>
          </a:p>
        </p:txBody>
      </p:sp>
    </p:spTree>
    <p:extLst>
      <p:ext uri="{BB962C8B-B14F-4D97-AF65-F5344CB8AC3E}">
        <p14:creationId xmlns:p14="http://schemas.microsoft.com/office/powerpoint/2010/main" val="22338685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진행방향설정</a:t>
            </a:r>
            <a:r>
              <a:rPr lang="en-US" altLang="ko-KR" sz="3200" dirty="0"/>
              <a:t>(</a:t>
            </a:r>
            <a:r>
              <a:rPr lang="ko-KR" altLang="en-US" sz="3200" dirty="0"/>
              <a:t>각도로 설정</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Linear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200px;</a:t>
            </a:r>
          </a:p>
          <a:p>
            <a:r>
              <a:rPr lang="en-US" altLang="ko-KR" sz="1000">
                <a:solidFill>
                  <a:schemeClr val="tx1"/>
                </a:solidFill>
              </a:rPr>
              <a:t>			background: green;</a:t>
            </a:r>
          </a:p>
          <a:p>
            <a:r>
              <a:rPr lang="en-US" altLang="ko-KR" sz="1000">
                <a:solidFill>
                  <a:schemeClr val="tx1"/>
                </a:solidFill>
              </a:rPr>
              <a:t>			background: -webkit-linear-gradient(225deg, green, yellow);</a:t>
            </a:r>
          </a:p>
          <a:p>
            <a:r>
              <a:rPr lang="en-US" altLang="ko-KR" sz="1000">
                <a:solidFill>
                  <a:schemeClr val="tx1"/>
                </a:solidFill>
              </a:rPr>
              <a:t>			background: -moz-linear-gradient(225deg, green, yellow);</a:t>
            </a:r>
          </a:p>
          <a:p>
            <a:r>
              <a:rPr lang="en-US" altLang="ko-KR" sz="1000">
                <a:solidFill>
                  <a:schemeClr val="tx1"/>
                </a:solidFill>
              </a:rPr>
              <a:t>			background: -o-linear-gradient(225deg, green, yellow);</a:t>
            </a:r>
          </a:p>
          <a:p>
            <a:r>
              <a:rPr lang="en-US" altLang="ko-KR" sz="1000">
                <a:solidFill>
                  <a:schemeClr val="tx1"/>
                </a:solidFill>
              </a:rPr>
              <a:t>			background: linear-gradient(225deg, green, yellow);</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선형 그래디언트 </a:t>
            </a:r>
            <a:r>
              <a:rPr lang="en-US" altLang="ko-KR" sz="1000">
                <a:solidFill>
                  <a:schemeClr val="tx1"/>
                </a:solidFill>
              </a:rPr>
              <a:t>- 225</a:t>
            </a:r>
            <a:r>
              <a:rPr lang="ko-KR" altLang="en-US" sz="1000">
                <a:solidFill>
                  <a:schemeClr val="tx1"/>
                </a:solidFill>
              </a:rPr>
              <a:t>도 진행 방향</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그래디언트의</a:t>
            </a:r>
            <a:r>
              <a:rPr lang="ko-KR" altLang="en-US" sz="1200" b="1" dirty="0">
                <a:solidFill>
                  <a:schemeClr val="tx1"/>
                </a:solidFill>
              </a:rPr>
              <a:t> 진행 방향 설정</a:t>
            </a:r>
          </a:p>
          <a:p>
            <a:r>
              <a:rPr lang="en-US" altLang="ko-KR" sz="1200" dirty="0">
                <a:solidFill>
                  <a:schemeClr val="tx1"/>
                </a:solidFill>
              </a:rPr>
              <a:t>CSS</a:t>
            </a:r>
            <a:r>
              <a:rPr lang="ko-KR" altLang="en-US" sz="1200" dirty="0">
                <a:solidFill>
                  <a:schemeClr val="tx1"/>
                </a:solidFill>
              </a:rPr>
              <a:t>를 이용하면 선형 </a:t>
            </a:r>
            <a:r>
              <a:rPr lang="ko-KR" altLang="en-US" sz="1200" dirty="0" err="1">
                <a:solidFill>
                  <a:schemeClr val="tx1"/>
                </a:solidFill>
              </a:rPr>
              <a:t>그래디언트</a:t>
            </a:r>
            <a:r>
              <a:rPr lang="ko-KR" altLang="en-US" sz="1200" dirty="0">
                <a:solidFill>
                  <a:schemeClr val="tx1"/>
                </a:solidFill>
              </a:rPr>
              <a:t> 효과가 진행될 방향을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선형 </a:t>
            </a:r>
            <a:r>
              <a:rPr lang="ko-KR" altLang="en-US" sz="1200" dirty="0" err="1">
                <a:solidFill>
                  <a:schemeClr val="tx1"/>
                </a:solidFill>
              </a:rPr>
              <a:t>그래디언트</a:t>
            </a:r>
            <a:r>
              <a:rPr lang="ko-KR" altLang="en-US" sz="1200" dirty="0">
                <a:solidFill>
                  <a:schemeClr val="tx1"/>
                </a:solidFill>
              </a:rPr>
              <a:t> 효과의 진행 방향을 각도로 명시하여 설정할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기준 각도인 </a:t>
            </a:r>
            <a:r>
              <a:rPr lang="en-US" altLang="ko-KR" sz="1200" dirty="0">
                <a:solidFill>
                  <a:schemeClr val="tx1"/>
                </a:solidFill>
              </a:rPr>
              <a:t>0</a:t>
            </a:r>
            <a:r>
              <a:rPr lang="ko-KR" altLang="en-US" sz="1200" dirty="0">
                <a:solidFill>
                  <a:schemeClr val="tx1"/>
                </a:solidFill>
              </a:rPr>
              <a:t>도는 아래쪽에서 위쪽으로의 진행을 의미합니다</a:t>
            </a:r>
            <a:r>
              <a:rPr lang="en-US" altLang="ko-KR" sz="1200" dirty="0">
                <a:solidFill>
                  <a:schemeClr val="tx1"/>
                </a:solidFill>
              </a:rPr>
              <a:t>.</a:t>
            </a:r>
          </a:p>
          <a:p>
            <a:r>
              <a:rPr lang="ko-KR" altLang="en-US" sz="1200" dirty="0">
                <a:solidFill>
                  <a:schemeClr val="tx1"/>
                </a:solidFill>
              </a:rPr>
              <a:t>각도가 양수일 때는 기준 각도를 중심으로 시계방향으로 회전하며</a:t>
            </a:r>
            <a:r>
              <a:rPr lang="en-US" altLang="ko-KR" sz="1200" dirty="0">
                <a:solidFill>
                  <a:schemeClr val="tx1"/>
                </a:solidFill>
              </a:rPr>
              <a:t>, </a:t>
            </a:r>
            <a:r>
              <a:rPr lang="ko-KR" altLang="en-US" sz="1200" dirty="0">
                <a:solidFill>
                  <a:schemeClr val="tx1"/>
                </a:solidFill>
              </a:rPr>
              <a:t>음수일 때는 반시계방향으로 회전합니다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225</a:t>
            </a:r>
            <a:r>
              <a:rPr lang="ko-KR" altLang="en-US" sz="1200" dirty="0">
                <a:solidFill>
                  <a:schemeClr val="tx1"/>
                </a:solidFill>
              </a:rPr>
              <a:t>도의 진행 방향을 가지는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255</a:t>
            </a:fld>
            <a:endParaRPr lang="ko-KR" altLang="en-US" dirty="0"/>
          </a:p>
        </p:txBody>
      </p:sp>
    </p:spTree>
    <p:extLst>
      <p:ext uri="{BB962C8B-B14F-4D97-AF65-F5344CB8AC3E}">
        <p14:creationId xmlns:p14="http://schemas.microsoft.com/office/powerpoint/2010/main" val="7252647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ko-KR" altLang="en-US" sz="3200" dirty="0"/>
              <a:t>진행방향설정</a:t>
            </a:r>
            <a:r>
              <a:rPr lang="en-US" altLang="ko-KR" sz="3200" dirty="0"/>
              <a:t>(</a:t>
            </a:r>
            <a:r>
              <a:rPr lang="ko-KR" altLang="en-US" sz="3200" dirty="0"/>
              <a:t>투명도 설정</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50697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Linear Gradients&lt;/title&gt;</a:t>
            </a:r>
          </a:p>
          <a:p>
            <a:r>
              <a:rPr lang="en-US" altLang="ko-KR" sz="1000" dirty="0">
                <a:solidFill>
                  <a:schemeClr val="tx1"/>
                </a:solidFill>
              </a:rPr>
              <a:t>     &lt;style&gt;</a:t>
            </a:r>
          </a:p>
          <a:p>
            <a:r>
              <a:rPr lang="en-US" altLang="ko-KR" sz="1000" dirty="0">
                <a:solidFill>
                  <a:schemeClr val="tx1"/>
                </a:solidFill>
              </a:rPr>
              <a:t>	#grad {</a:t>
            </a:r>
          </a:p>
          <a:p>
            <a:r>
              <a:rPr lang="en-US" altLang="ko-KR" sz="1000" dirty="0">
                <a:solidFill>
                  <a:schemeClr val="tx1"/>
                </a:solidFill>
              </a:rPr>
              <a:t>		height: 200px;</a:t>
            </a:r>
          </a:p>
          <a:p>
            <a:r>
              <a:rPr lang="en-US" altLang="ko-KR" sz="1000" dirty="0">
                <a:solidFill>
                  <a:schemeClr val="tx1"/>
                </a:solidFill>
              </a:rPr>
              <a:t>		background: green;</a:t>
            </a:r>
          </a:p>
          <a:p>
            <a:r>
              <a:rPr lang="en-US" altLang="ko-KR" sz="1000" dirty="0">
                <a:solidFill>
                  <a:schemeClr val="tx1"/>
                </a:solidFill>
              </a:rPr>
              <a:t>		background: -</a:t>
            </a:r>
            <a:r>
              <a:rPr lang="en-US" altLang="ko-KR" sz="1000" dirty="0" err="1">
                <a:solidFill>
                  <a:schemeClr val="tx1"/>
                </a:solidFill>
              </a:rPr>
              <a:t>webkit</a:t>
            </a:r>
            <a:r>
              <a:rPr lang="en-US" altLang="ko-KR" sz="1000" dirty="0">
                <a:solidFill>
                  <a:schemeClr val="tx1"/>
                </a:solidFill>
              </a:rPr>
              <a:t>-linear-gradient(left, </a:t>
            </a:r>
            <a:r>
              <a:rPr lang="en-US" altLang="ko-KR" sz="1000" dirty="0" err="1">
                <a:solidFill>
                  <a:schemeClr val="tx1"/>
                </a:solidFill>
              </a:rPr>
              <a:t>rgba</a:t>
            </a:r>
            <a:r>
              <a:rPr lang="en-US" altLang="ko-KR" sz="1000" dirty="0">
                <a:solidFill>
                  <a:schemeClr val="tx1"/>
                </a:solidFill>
              </a:rPr>
              <a:t>(0,255,0,1), </a:t>
            </a:r>
            <a:r>
              <a:rPr lang="en-US" altLang="ko-KR" sz="1000" dirty="0" err="1">
                <a:solidFill>
                  <a:schemeClr val="tx1"/>
                </a:solidFill>
              </a:rPr>
              <a:t>rgba</a:t>
            </a:r>
            <a:r>
              <a:rPr lang="en-US" altLang="ko-KR" sz="1000" dirty="0">
                <a:solidFill>
                  <a:schemeClr val="tx1"/>
                </a:solidFill>
              </a:rPr>
              <a:t>(0,255,0,0));</a:t>
            </a:r>
          </a:p>
          <a:p>
            <a:r>
              <a:rPr lang="en-US" altLang="ko-KR" sz="1000" dirty="0">
                <a:solidFill>
                  <a:schemeClr val="tx1"/>
                </a:solidFill>
              </a:rPr>
              <a:t>		background: -</a:t>
            </a:r>
            <a:r>
              <a:rPr lang="en-US" altLang="ko-KR" sz="1000" dirty="0" err="1">
                <a:solidFill>
                  <a:schemeClr val="tx1"/>
                </a:solidFill>
              </a:rPr>
              <a:t>moz</a:t>
            </a:r>
            <a:r>
              <a:rPr lang="en-US" altLang="ko-KR" sz="1000" dirty="0">
                <a:solidFill>
                  <a:schemeClr val="tx1"/>
                </a:solidFill>
              </a:rPr>
              <a:t>-linear-gradient(left, </a:t>
            </a:r>
            <a:r>
              <a:rPr lang="en-US" altLang="ko-KR" sz="1000" dirty="0" err="1">
                <a:solidFill>
                  <a:schemeClr val="tx1"/>
                </a:solidFill>
              </a:rPr>
              <a:t>rgba</a:t>
            </a:r>
            <a:r>
              <a:rPr lang="en-US" altLang="ko-KR" sz="1000" dirty="0">
                <a:solidFill>
                  <a:schemeClr val="tx1"/>
                </a:solidFill>
              </a:rPr>
              <a:t>(0,255,0,1), </a:t>
            </a:r>
            <a:r>
              <a:rPr lang="en-US" altLang="ko-KR" sz="1000" dirty="0" err="1">
                <a:solidFill>
                  <a:schemeClr val="tx1"/>
                </a:solidFill>
              </a:rPr>
              <a:t>rgba</a:t>
            </a:r>
            <a:r>
              <a:rPr lang="en-US" altLang="ko-KR" sz="1000" dirty="0">
                <a:solidFill>
                  <a:schemeClr val="tx1"/>
                </a:solidFill>
              </a:rPr>
              <a:t>(0,255,0,0));</a:t>
            </a:r>
          </a:p>
          <a:p>
            <a:r>
              <a:rPr lang="en-US" altLang="ko-KR" sz="1000" dirty="0">
                <a:solidFill>
                  <a:schemeClr val="tx1"/>
                </a:solidFill>
              </a:rPr>
              <a:t>		background: -o-linear-gradient(left, </a:t>
            </a:r>
            <a:r>
              <a:rPr lang="en-US" altLang="ko-KR" sz="1000" dirty="0" err="1">
                <a:solidFill>
                  <a:schemeClr val="tx1"/>
                </a:solidFill>
              </a:rPr>
              <a:t>rgba</a:t>
            </a:r>
            <a:r>
              <a:rPr lang="en-US" altLang="ko-KR" sz="1000" dirty="0">
                <a:solidFill>
                  <a:schemeClr val="tx1"/>
                </a:solidFill>
              </a:rPr>
              <a:t>(0,255,0,1), </a:t>
            </a:r>
            <a:r>
              <a:rPr lang="en-US" altLang="ko-KR" sz="1000" dirty="0" err="1">
                <a:solidFill>
                  <a:schemeClr val="tx1"/>
                </a:solidFill>
              </a:rPr>
              <a:t>rgba</a:t>
            </a:r>
            <a:r>
              <a:rPr lang="en-US" altLang="ko-KR" sz="1000" dirty="0">
                <a:solidFill>
                  <a:schemeClr val="tx1"/>
                </a:solidFill>
              </a:rPr>
              <a:t>(0,255,0,0));</a:t>
            </a:r>
          </a:p>
          <a:p>
            <a:r>
              <a:rPr lang="en-US" altLang="ko-KR" sz="1000" dirty="0">
                <a:solidFill>
                  <a:schemeClr val="tx1"/>
                </a:solidFill>
              </a:rPr>
              <a:t>		background: linear-gradient(to right, </a:t>
            </a:r>
            <a:r>
              <a:rPr lang="en-US" altLang="ko-KR" sz="1000" dirty="0" err="1">
                <a:solidFill>
                  <a:schemeClr val="tx1"/>
                </a:solidFill>
              </a:rPr>
              <a:t>rgba</a:t>
            </a:r>
            <a:r>
              <a:rPr lang="en-US" altLang="ko-KR" sz="1000" dirty="0">
                <a:solidFill>
                  <a:schemeClr val="tx1"/>
                </a:solidFill>
              </a:rPr>
              <a:t>(0,255,0,1), </a:t>
            </a:r>
            <a:r>
              <a:rPr lang="en-US" altLang="ko-KR" sz="1000" dirty="0" err="1">
                <a:solidFill>
                  <a:schemeClr val="tx1"/>
                </a:solidFill>
              </a:rPr>
              <a:t>rgba</a:t>
            </a:r>
            <a:r>
              <a:rPr lang="en-US" altLang="ko-KR" sz="1000" dirty="0">
                <a:solidFill>
                  <a:schemeClr val="tx1"/>
                </a:solidFill>
              </a:rPr>
              <a:t>(0,255,0,0));</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선형 </a:t>
            </a:r>
            <a:r>
              <a:rPr lang="ko-KR" altLang="en-US" sz="1000" dirty="0" err="1">
                <a:solidFill>
                  <a:schemeClr val="tx1"/>
                </a:solidFill>
              </a:rPr>
              <a:t>그래디언트</a:t>
            </a:r>
            <a:r>
              <a:rPr lang="ko-KR" altLang="en-US" sz="1000" dirty="0">
                <a:solidFill>
                  <a:schemeClr val="tx1"/>
                </a:solidFill>
              </a:rPr>
              <a:t> </a:t>
            </a:r>
            <a:r>
              <a:rPr lang="en-US" altLang="ko-KR" sz="1000" dirty="0">
                <a:solidFill>
                  <a:schemeClr val="tx1"/>
                </a:solidFill>
              </a:rPr>
              <a:t>- </a:t>
            </a:r>
            <a:r>
              <a:rPr lang="ko-KR" altLang="en-US" sz="1000" dirty="0">
                <a:solidFill>
                  <a:schemeClr val="tx1"/>
                </a:solidFill>
              </a:rPr>
              <a:t>왼쪽에서 오른쪽으로 서서히 사라지는</a:t>
            </a:r>
            <a:r>
              <a:rPr lang="en-US" altLang="ko-KR" sz="1000" dirty="0">
                <a:solidFill>
                  <a:schemeClr val="tx1"/>
                </a:solidFill>
              </a:rPr>
              <a:t>&lt;/h1&gt;</a:t>
            </a:r>
          </a:p>
          <a:p>
            <a:r>
              <a:rPr lang="en-US" altLang="ko-KR" sz="1000" dirty="0">
                <a:solidFill>
                  <a:schemeClr val="tx1"/>
                </a:solidFill>
              </a:rPr>
              <a:t>	&lt;div id="grad"&gt;&lt;/div&gt;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993924" y="1185333"/>
            <a:ext cx="489327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선형 </a:t>
            </a:r>
            <a:r>
              <a:rPr lang="ko-KR" altLang="en-US" sz="1200" b="1" dirty="0" err="1">
                <a:solidFill>
                  <a:schemeClr val="tx1"/>
                </a:solidFill>
              </a:rPr>
              <a:t>그래디언트의</a:t>
            </a:r>
            <a:r>
              <a:rPr lang="ko-KR" altLang="en-US" sz="1200" b="1" dirty="0">
                <a:solidFill>
                  <a:schemeClr val="tx1"/>
                </a:solidFill>
              </a:rPr>
              <a:t> 투명도 설정</a:t>
            </a:r>
          </a:p>
          <a:p>
            <a:r>
              <a:rPr lang="en-US" altLang="ko-KR" sz="1200" dirty="0">
                <a:solidFill>
                  <a:schemeClr val="tx1"/>
                </a:solidFill>
              </a:rPr>
              <a:t>CSS3</a:t>
            </a:r>
            <a:r>
              <a:rPr lang="ko-KR" altLang="en-US" sz="1200" dirty="0">
                <a:solidFill>
                  <a:schemeClr val="tx1"/>
                </a:solidFill>
              </a:rPr>
              <a:t>에서는 </a:t>
            </a:r>
            <a:r>
              <a:rPr lang="ko-KR" altLang="en-US" sz="1200" dirty="0" err="1">
                <a:solidFill>
                  <a:schemeClr val="tx1"/>
                </a:solidFill>
              </a:rPr>
              <a:t>그래디언트의</a:t>
            </a:r>
            <a:r>
              <a:rPr lang="ko-KR" altLang="en-US" sz="1200" dirty="0">
                <a:solidFill>
                  <a:schemeClr val="tx1"/>
                </a:solidFill>
              </a:rPr>
              <a:t> 투명도를 지원하며</a:t>
            </a:r>
            <a:r>
              <a:rPr lang="en-US" altLang="ko-KR" sz="1200" dirty="0">
                <a:solidFill>
                  <a:schemeClr val="tx1"/>
                </a:solidFill>
              </a:rPr>
              <a:t>, </a:t>
            </a:r>
            <a:r>
              <a:rPr lang="ko-KR" altLang="en-US" sz="1200" dirty="0">
                <a:solidFill>
                  <a:schemeClr val="tx1"/>
                </a:solidFill>
              </a:rPr>
              <a:t>지정된 색상이 서서히 사라지는 효과를 사용할 수 있습니다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그래디언트에</a:t>
            </a:r>
            <a:r>
              <a:rPr lang="ko-KR" altLang="en-US" sz="1200" dirty="0">
                <a:solidFill>
                  <a:schemeClr val="tx1"/>
                </a:solidFill>
              </a:rPr>
              <a:t> 투명도를 추가할 때에는 </a:t>
            </a:r>
            <a:r>
              <a:rPr lang="en-US" altLang="ko-KR" sz="1200" dirty="0">
                <a:solidFill>
                  <a:schemeClr val="tx1"/>
                </a:solidFill>
              </a:rPr>
              <a:t>RGBA </a:t>
            </a:r>
            <a:r>
              <a:rPr lang="ko-KR" altLang="en-US" sz="1200" dirty="0" err="1">
                <a:solidFill>
                  <a:schemeClr val="tx1"/>
                </a:solidFill>
              </a:rPr>
              <a:t>색상값을</a:t>
            </a:r>
            <a:r>
              <a:rPr lang="ko-KR" altLang="en-US" sz="1200" dirty="0">
                <a:solidFill>
                  <a:schemeClr val="tx1"/>
                </a:solidFill>
              </a:rPr>
              <a:t> 사용하면 됩니다</a:t>
            </a:r>
            <a:r>
              <a:rPr lang="en-US" altLang="ko-KR" sz="1200" dirty="0">
                <a:solidFill>
                  <a:schemeClr val="tx1"/>
                </a:solidFill>
              </a:rPr>
              <a:t>.</a:t>
            </a:r>
          </a:p>
          <a:p>
            <a:r>
              <a:rPr lang="en-US" altLang="ko-KR" sz="1200" dirty="0">
                <a:solidFill>
                  <a:schemeClr val="tx1"/>
                </a:solidFill>
              </a:rPr>
              <a:t>RGBA </a:t>
            </a:r>
            <a:r>
              <a:rPr lang="ko-KR" altLang="en-US" sz="1200" dirty="0" err="1">
                <a:solidFill>
                  <a:schemeClr val="tx1"/>
                </a:solidFill>
              </a:rPr>
              <a:t>색상값의</a:t>
            </a:r>
            <a:r>
              <a:rPr lang="ko-KR" altLang="en-US" sz="1200" dirty="0">
                <a:solidFill>
                  <a:schemeClr val="tx1"/>
                </a:solidFill>
              </a:rPr>
              <a:t> 알파 채널 값은 완전한 투명 상태인 </a:t>
            </a:r>
            <a:r>
              <a:rPr lang="en-US" altLang="ko-KR" sz="1200" dirty="0">
                <a:solidFill>
                  <a:schemeClr val="tx1"/>
                </a:solidFill>
              </a:rPr>
              <a:t>0.0</a:t>
            </a:r>
            <a:r>
              <a:rPr lang="ko-KR" altLang="en-US" sz="1200" dirty="0">
                <a:solidFill>
                  <a:schemeClr val="tx1"/>
                </a:solidFill>
              </a:rPr>
              <a:t>부터 투명도가 전혀 없는 </a:t>
            </a:r>
            <a:r>
              <a:rPr lang="en-US" altLang="ko-KR" sz="1200" dirty="0">
                <a:solidFill>
                  <a:schemeClr val="tx1"/>
                </a:solidFill>
              </a:rPr>
              <a:t>1.0 </a:t>
            </a:r>
            <a:r>
              <a:rPr lang="ko-KR" altLang="en-US" sz="1200" dirty="0">
                <a:solidFill>
                  <a:schemeClr val="tx1"/>
                </a:solidFill>
              </a:rPr>
              <a:t>사이의 값을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왼쪽에서 오른쪽으로 서서히 사라지는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256</a:t>
            </a:fld>
            <a:endParaRPr lang="ko-KR" altLang="en-US" dirty="0"/>
          </a:p>
        </p:txBody>
      </p:sp>
    </p:spTree>
    <p:extLst>
      <p:ext uri="{BB962C8B-B14F-4D97-AF65-F5344CB8AC3E}">
        <p14:creationId xmlns:p14="http://schemas.microsoft.com/office/powerpoint/2010/main" val="1740000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Linear</a:t>
            </a:r>
            <a:r>
              <a:rPr lang="ko-KR" altLang="en-US" sz="3200" dirty="0"/>
              <a:t> </a:t>
            </a:r>
            <a:r>
              <a:rPr lang="en-US" altLang="ko-KR" sz="3200" dirty="0"/>
              <a:t>Gradient – </a:t>
            </a:r>
            <a:r>
              <a:rPr lang="en-US" altLang="ko-KR" sz="3600" dirty="0"/>
              <a:t>repeating-linear-gradient() </a:t>
            </a:r>
            <a:r>
              <a:rPr lang="ko-KR" altLang="en-US" sz="3600" dirty="0"/>
              <a:t>메소드</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Linear Gradients&lt;/title&gt;</a:t>
            </a:r>
          </a:p>
          <a:p>
            <a:r>
              <a:rPr lang="en-US" altLang="ko-KR" sz="1000" dirty="0">
                <a:solidFill>
                  <a:schemeClr val="tx1"/>
                </a:solidFill>
              </a:rPr>
              <a:t>     &lt;style&gt;</a:t>
            </a:r>
          </a:p>
          <a:p>
            <a:r>
              <a:rPr lang="en-US" altLang="ko-KR" sz="1000" dirty="0">
                <a:solidFill>
                  <a:schemeClr val="tx1"/>
                </a:solidFill>
              </a:rPr>
              <a:t>	#grad {</a:t>
            </a:r>
          </a:p>
          <a:p>
            <a:r>
              <a:rPr lang="en-US" altLang="ko-KR" sz="1000" dirty="0">
                <a:solidFill>
                  <a:schemeClr val="tx1"/>
                </a:solidFill>
              </a:rPr>
              <a:t>		height: 200px;</a:t>
            </a:r>
          </a:p>
          <a:p>
            <a:r>
              <a:rPr lang="en-US" altLang="ko-KR" sz="1000" dirty="0">
                <a:solidFill>
                  <a:schemeClr val="tx1"/>
                </a:solidFill>
              </a:rPr>
              <a:t>		background: green;</a:t>
            </a:r>
          </a:p>
          <a:p>
            <a:r>
              <a:rPr lang="en-US" altLang="ko-KR" sz="1000" dirty="0">
                <a:solidFill>
                  <a:schemeClr val="tx1"/>
                </a:solidFill>
              </a:rPr>
              <a:t>		background: -</a:t>
            </a:r>
            <a:r>
              <a:rPr lang="en-US" altLang="ko-KR" sz="1000" dirty="0" err="1">
                <a:solidFill>
                  <a:schemeClr val="tx1"/>
                </a:solidFill>
              </a:rPr>
              <a:t>webkit</a:t>
            </a:r>
            <a:r>
              <a:rPr lang="en-US" altLang="ko-KR" sz="1000" dirty="0">
                <a:solidFill>
                  <a:schemeClr val="tx1"/>
                </a:solidFill>
              </a:rPr>
              <a:t>-repeating-linear-gradient(150deg, red, white 10%, blue 20%);</a:t>
            </a:r>
          </a:p>
          <a:p>
            <a:r>
              <a:rPr lang="en-US" altLang="ko-KR" sz="1000" dirty="0">
                <a:solidFill>
                  <a:schemeClr val="tx1"/>
                </a:solidFill>
              </a:rPr>
              <a:t>		background: -</a:t>
            </a:r>
            <a:r>
              <a:rPr lang="en-US" altLang="ko-KR" sz="1000" dirty="0" err="1">
                <a:solidFill>
                  <a:schemeClr val="tx1"/>
                </a:solidFill>
              </a:rPr>
              <a:t>moz</a:t>
            </a:r>
            <a:r>
              <a:rPr lang="en-US" altLang="ko-KR" sz="1000" dirty="0">
                <a:solidFill>
                  <a:schemeClr val="tx1"/>
                </a:solidFill>
              </a:rPr>
              <a:t>-repeating-linear-gradient(150deg, red, white 10%, blue 20%);</a:t>
            </a:r>
          </a:p>
          <a:p>
            <a:r>
              <a:rPr lang="en-US" altLang="ko-KR" sz="1000" dirty="0">
                <a:solidFill>
                  <a:schemeClr val="tx1"/>
                </a:solidFill>
              </a:rPr>
              <a:t>		background: -o-repeating-linear-gradient(150deg, red, white 10%, blue 20%);</a:t>
            </a:r>
          </a:p>
          <a:p>
            <a:r>
              <a:rPr lang="en-US" altLang="ko-KR" sz="1000" dirty="0">
                <a:solidFill>
                  <a:schemeClr val="tx1"/>
                </a:solidFill>
              </a:rPr>
              <a:t>		background: repeating-linear-gradient(150deg, red, white 10%, blue 20%);</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반복되는 선형 </a:t>
            </a:r>
            <a:r>
              <a:rPr lang="ko-KR" altLang="en-US" sz="1000" dirty="0" err="1">
                <a:solidFill>
                  <a:schemeClr val="tx1"/>
                </a:solidFill>
              </a:rPr>
              <a:t>그래디언트</a:t>
            </a:r>
            <a:r>
              <a:rPr lang="ko-KR" altLang="en-US" sz="1000" dirty="0">
                <a:solidFill>
                  <a:schemeClr val="tx1"/>
                </a:solidFill>
              </a:rPr>
              <a:t> </a:t>
            </a:r>
            <a:r>
              <a:rPr lang="en-US" altLang="ko-KR" sz="1000" dirty="0">
                <a:solidFill>
                  <a:schemeClr val="tx1"/>
                </a:solidFill>
              </a:rPr>
              <a:t>- 150</a:t>
            </a:r>
            <a:r>
              <a:rPr lang="ko-KR" altLang="en-US" sz="1000" dirty="0">
                <a:solidFill>
                  <a:schemeClr val="tx1"/>
                </a:solidFill>
              </a:rPr>
              <a:t>도 진행 방향</a:t>
            </a:r>
            <a:r>
              <a:rPr lang="en-US" altLang="ko-KR" sz="1000" dirty="0">
                <a:solidFill>
                  <a:schemeClr val="tx1"/>
                </a:solidFill>
              </a:rPr>
              <a:t>&lt;/h1&gt;</a:t>
            </a:r>
          </a:p>
          <a:p>
            <a:r>
              <a:rPr lang="en-US" altLang="ko-KR" sz="1000" dirty="0">
                <a:solidFill>
                  <a:schemeClr val="tx1"/>
                </a:solidFill>
              </a:rPr>
              <a:t>	&lt;div id="grad"&gt;&lt;/div&gt;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en-US" altLang="ko-KR" sz="1200" b="1" dirty="0">
                <a:solidFill>
                  <a:schemeClr val="tx1"/>
                </a:solidFill>
              </a:rPr>
              <a:t>repeating-linear-gradient() </a:t>
            </a:r>
            <a:r>
              <a:rPr lang="ko-KR" altLang="en-US" sz="1200" b="1" dirty="0">
                <a:solidFill>
                  <a:schemeClr val="tx1"/>
                </a:solidFill>
              </a:rPr>
              <a:t>메소드</a:t>
            </a:r>
          </a:p>
          <a:p>
            <a:r>
              <a:rPr lang="en-US" altLang="ko-KR" sz="1200" dirty="0">
                <a:solidFill>
                  <a:schemeClr val="tx1"/>
                </a:solidFill>
              </a:rPr>
              <a:t>repeating-linear-gradient() </a:t>
            </a:r>
            <a:r>
              <a:rPr lang="ko-KR" altLang="en-US" sz="1200" dirty="0">
                <a:solidFill>
                  <a:schemeClr val="tx1"/>
                </a:solidFill>
              </a:rPr>
              <a:t>메소드는 선형 </a:t>
            </a:r>
            <a:r>
              <a:rPr lang="ko-KR" altLang="en-US" sz="1200" dirty="0" err="1">
                <a:solidFill>
                  <a:schemeClr val="tx1"/>
                </a:solidFill>
              </a:rPr>
              <a:t>그래디언트</a:t>
            </a:r>
            <a:r>
              <a:rPr lang="ko-KR" altLang="en-US" sz="1200" dirty="0">
                <a:solidFill>
                  <a:schemeClr val="tx1"/>
                </a:solidFill>
              </a:rPr>
              <a:t> 효과가 계속 반복되도록 설정합니다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150</a:t>
            </a:r>
            <a:r>
              <a:rPr lang="ko-KR" altLang="en-US" sz="1200" dirty="0">
                <a:solidFill>
                  <a:schemeClr val="tx1"/>
                </a:solidFill>
              </a:rPr>
              <a:t>도의 진행 방향을 가지고 반복되는 선형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257</a:t>
            </a:fld>
            <a:endParaRPr lang="ko-KR" altLang="en-US" dirty="0"/>
          </a:p>
        </p:txBody>
      </p:sp>
    </p:spTree>
    <p:extLst>
      <p:ext uri="{BB962C8B-B14F-4D97-AF65-F5344CB8AC3E}">
        <p14:creationId xmlns:p14="http://schemas.microsoft.com/office/powerpoint/2010/main" val="4610728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Radial</a:t>
            </a:r>
            <a:r>
              <a:rPr lang="ko-KR" altLang="en-US" sz="3200" dirty="0"/>
              <a:t> </a:t>
            </a:r>
            <a:r>
              <a:rPr lang="en-US" altLang="ko-KR" sz="3200" dirty="0"/>
              <a:t>Gradient – </a:t>
            </a:r>
            <a:r>
              <a:rPr lang="ko-KR" altLang="en-US" sz="3200" dirty="0"/>
              <a:t>기본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Radial Gradients&lt;/title&gt;</a:t>
            </a:r>
          </a:p>
          <a:p>
            <a:r>
              <a:rPr lang="en-US" altLang="ko-KR" sz="1000" dirty="0">
                <a:solidFill>
                  <a:schemeClr val="tx1"/>
                </a:solidFill>
              </a:rPr>
              <a:t>     &lt;style&gt;</a:t>
            </a:r>
          </a:p>
          <a:p>
            <a:r>
              <a:rPr lang="en-US" altLang="ko-KR" sz="1000" dirty="0">
                <a:solidFill>
                  <a:schemeClr val="tx1"/>
                </a:solidFill>
              </a:rPr>
              <a:t>	#grad {</a:t>
            </a:r>
          </a:p>
          <a:p>
            <a:r>
              <a:rPr lang="en-US" altLang="ko-KR" sz="1000" dirty="0">
                <a:solidFill>
                  <a:schemeClr val="tx1"/>
                </a:solidFill>
              </a:rPr>
              <a:t>		height: 300px;</a:t>
            </a:r>
          </a:p>
          <a:p>
            <a:r>
              <a:rPr lang="en-US" altLang="ko-KR" sz="1000" dirty="0">
                <a:solidFill>
                  <a:schemeClr val="tx1"/>
                </a:solidFill>
              </a:rPr>
              <a:t>		background: red;</a:t>
            </a:r>
          </a:p>
          <a:p>
            <a:r>
              <a:rPr lang="en-US" altLang="ko-KR" sz="1000" dirty="0">
                <a:solidFill>
                  <a:schemeClr val="tx1"/>
                </a:solidFill>
              </a:rPr>
              <a:t>		background: -</a:t>
            </a:r>
            <a:r>
              <a:rPr lang="en-US" altLang="ko-KR" sz="1000" dirty="0" err="1">
                <a:solidFill>
                  <a:schemeClr val="tx1"/>
                </a:solidFill>
              </a:rPr>
              <a:t>webkit</a:t>
            </a:r>
            <a:r>
              <a:rPr lang="en-US" altLang="ko-KR" sz="1000" dirty="0">
                <a:solidFill>
                  <a:schemeClr val="tx1"/>
                </a:solidFill>
              </a:rPr>
              <a:t>-radial-gradient(red, orange, yellow, green, blue, indigo, purple);</a:t>
            </a:r>
          </a:p>
          <a:p>
            <a:r>
              <a:rPr lang="en-US" altLang="ko-KR" sz="1000" dirty="0">
                <a:solidFill>
                  <a:schemeClr val="tx1"/>
                </a:solidFill>
              </a:rPr>
              <a:t>		background: -</a:t>
            </a:r>
            <a:r>
              <a:rPr lang="en-US" altLang="ko-KR" sz="1000" dirty="0" err="1">
                <a:solidFill>
                  <a:schemeClr val="tx1"/>
                </a:solidFill>
              </a:rPr>
              <a:t>moz</a:t>
            </a:r>
            <a:r>
              <a:rPr lang="en-US" altLang="ko-KR" sz="1000" dirty="0">
                <a:solidFill>
                  <a:schemeClr val="tx1"/>
                </a:solidFill>
              </a:rPr>
              <a:t>-radial-gradient(red, orange, yellow, green, blue, indigo, purple);</a:t>
            </a:r>
          </a:p>
          <a:p>
            <a:r>
              <a:rPr lang="en-US" altLang="ko-KR" sz="1000" dirty="0">
                <a:solidFill>
                  <a:schemeClr val="tx1"/>
                </a:solidFill>
              </a:rPr>
              <a:t>		background: -o-radial-gradient(red, orange, yellow, green, blue, indigo, purple);</a:t>
            </a:r>
          </a:p>
          <a:p>
            <a:r>
              <a:rPr lang="en-US" altLang="ko-KR" sz="1000" dirty="0">
                <a:solidFill>
                  <a:schemeClr val="tx1"/>
                </a:solidFill>
              </a:rPr>
              <a:t>		background: radial-gradient(red, orange, yellow, green, blue, indigo, purple);</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원형 </a:t>
            </a:r>
            <a:r>
              <a:rPr lang="ko-KR" altLang="en-US" sz="1000" dirty="0" err="1">
                <a:solidFill>
                  <a:schemeClr val="tx1"/>
                </a:solidFill>
              </a:rPr>
              <a:t>그래디언트</a:t>
            </a:r>
            <a:r>
              <a:rPr lang="ko-KR" altLang="en-US" sz="1000" dirty="0">
                <a:solidFill>
                  <a:schemeClr val="tx1"/>
                </a:solidFill>
              </a:rPr>
              <a:t> </a:t>
            </a:r>
            <a:r>
              <a:rPr lang="en-US" altLang="ko-KR" sz="1000" dirty="0">
                <a:solidFill>
                  <a:schemeClr val="tx1"/>
                </a:solidFill>
              </a:rPr>
              <a:t>- </a:t>
            </a:r>
            <a:r>
              <a:rPr lang="ko-KR" altLang="en-US" sz="1000" dirty="0">
                <a:solidFill>
                  <a:schemeClr val="tx1"/>
                </a:solidFill>
              </a:rPr>
              <a:t>무지개</a:t>
            </a:r>
            <a:r>
              <a:rPr lang="en-US" altLang="ko-KR" sz="1000" dirty="0">
                <a:solidFill>
                  <a:schemeClr val="tx1"/>
                </a:solidFill>
              </a:rPr>
              <a:t>&lt;/h1&gt;</a:t>
            </a:r>
          </a:p>
          <a:p>
            <a:r>
              <a:rPr lang="en-US" altLang="ko-KR" sz="1000" dirty="0">
                <a:solidFill>
                  <a:schemeClr val="tx1"/>
                </a:solidFill>
              </a:rPr>
              <a:t>	&lt;div id="grad"&gt;&lt;/div&gt;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err="1">
                <a:solidFill>
                  <a:schemeClr val="tx1"/>
                </a:solidFill>
              </a:rPr>
              <a:t>그래디언트</a:t>
            </a:r>
            <a:r>
              <a:rPr lang="en-US" altLang="ko-KR" sz="1200" dirty="0">
                <a:solidFill>
                  <a:schemeClr val="tx1"/>
                </a:solidFill>
              </a:rPr>
              <a:t>(gradient)</a:t>
            </a:r>
            <a:r>
              <a:rPr lang="ko-KR" altLang="en-US" sz="1200" dirty="0">
                <a:solidFill>
                  <a:schemeClr val="tx1"/>
                </a:solidFill>
              </a:rPr>
              <a:t>란 </a:t>
            </a:r>
            <a:endParaRPr lang="en-US" altLang="ko-KR" sz="1200" dirty="0">
              <a:solidFill>
                <a:schemeClr val="tx1"/>
              </a:solidFill>
            </a:endParaRPr>
          </a:p>
          <a:p>
            <a:r>
              <a:rPr lang="ko-KR" altLang="en-US" sz="1200" dirty="0">
                <a:solidFill>
                  <a:schemeClr val="tx1"/>
                </a:solidFill>
              </a:rPr>
              <a:t>둘 이상의 색 사이의 색상 표현을 부드럽게 전환해주는 효과를 의미합니다</a:t>
            </a:r>
            <a:r>
              <a:rPr lang="en-US" altLang="ko-KR" sz="1200" dirty="0">
                <a:solidFill>
                  <a:schemeClr val="tx1"/>
                </a:solidFill>
              </a:rPr>
              <a:t>. CSS3 </a:t>
            </a:r>
            <a:r>
              <a:rPr lang="ko-KR" altLang="en-US" sz="1200" dirty="0">
                <a:solidFill>
                  <a:schemeClr val="tx1"/>
                </a:solidFill>
              </a:rPr>
              <a:t>이전에는 </a:t>
            </a:r>
            <a:r>
              <a:rPr lang="ko-KR" altLang="en-US" sz="1200" dirty="0" err="1">
                <a:solidFill>
                  <a:schemeClr val="tx1"/>
                </a:solidFill>
              </a:rPr>
              <a:t>그래디언트</a:t>
            </a:r>
            <a:r>
              <a:rPr lang="ko-KR" altLang="en-US" sz="1200" dirty="0">
                <a:solidFill>
                  <a:schemeClr val="tx1"/>
                </a:solidFill>
              </a:rPr>
              <a:t> 효과를 나타내기 위해서 별도의 여러 이미지 파일을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웹 브라우저가 간단히 </a:t>
            </a:r>
            <a:r>
              <a:rPr lang="ko-KR" altLang="en-US" sz="1200" dirty="0" err="1">
                <a:solidFill>
                  <a:schemeClr val="tx1"/>
                </a:solidFill>
              </a:rPr>
              <a:t>그래디언트</a:t>
            </a:r>
            <a:r>
              <a:rPr lang="ko-KR" altLang="en-US" sz="1200" dirty="0">
                <a:solidFill>
                  <a:schemeClr val="tx1"/>
                </a:solidFill>
              </a:rPr>
              <a:t> 효과를 나타낼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a:t>
            </a:r>
            <a:r>
              <a:rPr lang="en-US" altLang="ko-KR" sz="1200" dirty="0">
                <a:solidFill>
                  <a:schemeClr val="tx1"/>
                </a:solidFill>
              </a:rPr>
              <a:t>(linear gradients)</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gradients)</a:t>
            </a:r>
          </a:p>
          <a:p>
            <a:endParaRPr lang="en-US" altLang="ko-KR" sz="1200" dirty="0">
              <a:solidFill>
                <a:schemeClr val="tx1"/>
              </a:solidFill>
            </a:endParaRPr>
          </a:p>
          <a:p>
            <a:r>
              <a:rPr lang="ko-KR" altLang="en-US" sz="1200" b="1" dirty="0">
                <a:solidFill>
                  <a:schemeClr val="tx1"/>
                </a:solidFill>
              </a:rPr>
              <a:t>원형 </a:t>
            </a:r>
            <a:r>
              <a:rPr lang="ko-KR" altLang="en-US" sz="1200" b="1" dirty="0" err="1">
                <a:solidFill>
                  <a:schemeClr val="tx1"/>
                </a:solidFill>
              </a:rPr>
              <a:t>그래디언트</a:t>
            </a:r>
            <a:r>
              <a:rPr lang="en-US" altLang="ko-KR" sz="1200" b="1" dirty="0">
                <a:solidFill>
                  <a:schemeClr val="tx1"/>
                </a:solidFill>
              </a:rPr>
              <a:t>(radial gradient)</a:t>
            </a:r>
          </a:p>
          <a:p>
            <a:r>
              <a:rPr lang="ko-KR" altLang="en-US" sz="1200" dirty="0">
                <a:solidFill>
                  <a:schemeClr val="tx1"/>
                </a:solidFill>
              </a:rPr>
              <a:t>원형 </a:t>
            </a:r>
            <a:r>
              <a:rPr lang="ko-KR" altLang="en-US" sz="1200" dirty="0" err="1">
                <a:solidFill>
                  <a:schemeClr val="tx1"/>
                </a:solidFill>
              </a:rPr>
              <a:t>그래디언트</a:t>
            </a:r>
            <a:r>
              <a:rPr lang="en-US" altLang="ko-KR" sz="1200" dirty="0">
                <a:solidFill>
                  <a:schemeClr val="tx1"/>
                </a:solidFill>
              </a:rPr>
              <a:t>(radial gradient)</a:t>
            </a:r>
            <a:r>
              <a:rPr lang="ko-KR" altLang="en-US" sz="1200" dirty="0">
                <a:solidFill>
                  <a:schemeClr val="tx1"/>
                </a:solidFill>
              </a:rPr>
              <a:t>는 적용된 </a:t>
            </a:r>
            <a:r>
              <a:rPr lang="en-US" altLang="ko-KR" sz="1200" dirty="0">
                <a:solidFill>
                  <a:schemeClr val="tx1"/>
                </a:solidFill>
              </a:rPr>
              <a:t>HTML </a:t>
            </a:r>
            <a:r>
              <a:rPr lang="ko-KR" altLang="en-US" sz="1200" dirty="0">
                <a:solidFill>
                  <a:schemeClr val="tx1"/>
                </a:solidFill>
              </a:rPr>
              <a:t>요소에 원형으로 </a:t>
            </a:r>
            <a:r>
              <a:rPr lang="ko-KR" altLang="en-US" sz="1200" dirty="0" err="1">
                <a:solidFill>
                  <a:schemeClr val="tx1"/>
                </a:solidFill>
              </a:rPr>
              <a:t>그래디언트</a:t>
            </a:r>
            <a:r>
              <a:rPr lang="en-US" altLang="ko-KR" sz="1200" dirty="0">
                <a:solidFill>
                  <a:schemeClr val="tx1"/>
                </a:solidFill>
              </a:rPr>
              <a:t>(gradient) </a:t>
            </a:r>
            <a:r>
              <a:rPr lang="ko-KR" altLang="en-US" sz="1200" dirty="0">
                <a:solidFill>
                  <a:schemeClr val="tx1"/>
                </a:solidFill>
              </a:rPr>
              <a:t>효과를 적용시켜 줍니다</a:t>
            </a:r>
            <a:r>
              <a:rPr lang="en-US" altLang="ko-KR" sz="1200" dirty="0">
                <a:solidFill>
                  <a:schemeClr val="tx1"/>
                </a:solidFill>
              </a:rPr>
              <a:t>.</a:t>
            </a:r>
          </a:p>
          <a:p>
            <a:r>
              <a:rPr lang="ko-KR" altLang="en-US" sz="1200" dirty="0">
                <a:solidFill>
                  <a:schemeClr val="tx1"/>
                </a:solidFill>
              </a:rPr>
              <a:t>원형 </a:t>
            </a:r>
            <a:r>
              <a:rPr lang="ko-KR" altLang="en-US" sz="1200" dirty="0" err="1">
                <a:solidFill>
                  <a:schemeClr val="tx1"/>
                </a:solidFill>
              </a:rPr>
              <a:t>그래디언트를</a:t>
            </a:r>
            <a:r>
              <a:rPr lang="ko-KR" altLang="en-US" sz="1200" dirty="0">
                <a:solidFill>
                  <a:schemeClr val="tx1"/>
                </a:solidFill>
              </a:rPr>
              <a:t> 만들기 위해서는 최소한 두 개 이상의 색상 지정점이 필요합니다</a:t>
            </a:r>
            <a:r>
              <a:rPr lang="en-US" altLang="ko-KR" sz="1200" dirty="0">
                <a:solidFill>
                  <a:schemeClr val="tx1"/>
                </a:solidFill>
              </a:rPr>
              <a:t>.</a:t>
            </a:r>
          </a:p>
          <a:p>
            <a:endParaRPr lang="en-US" altLang="ko-KR" sz="1200" i="1" dirty="0">
              <a:solidFill>
                <a:schemeClr val="tx1"/>
              </a:solidFill>
            </a:endParaRPr>
          </a:p>
          <a:p>
            <a:r>
              <a:rPr lang="ko-KR" altLang="en-US" sz="1200" i="1" dirty="0">
                <a:solidFill>
                  <a:schemeClr val="tx1"/>
                </a:solidFill>
              </a:rPr>
              <a:t>문법 </a:t>
            </a:r>
            <a:r>
              <a:rPr lang="en-US" altLang="ko-KR" sz="1200" i="1" dirty="0">
                <a:solidFill>
                  <a:schemeClr val="tx1"/>
                </a:solidFill>
              </a:rPr>
              <a:t>-&gt;</a:t>
            </a:r>
          </a:p>
          <a:p>
            <a:r>
              <a:rPr lang="en-US" altLang="ko-KR" sz="1200" dirty="0">
                <a:solidFill>
                  <a:schemeClr val="tx1"/>
                </a:solidFill>
              </a:rPr>
              <a:t>background:</a:t>
            </a:r>
            <a:r>
              <a:rPr lang="ko-KR" altLang="en-US" sz="1200" dirty="0">
                <a:solidFill>
                  <a:schemeClr val="tx1"/>
                </a:solidFill>
              </a:rPr>
              <a:t> </a:t>
            </a:r>
            <a:r>
              <a:rPr lang="en-US" altLang="ko-KR" sz="1200" dirty="0">
                <a:solidFill>
                  <a:schemeClr val="tx1"/>
                </a:solidFill>
              </a:rPr>
              <a:t>radial-gradient(</a:t>
            </a:r>
            <a:r>
              <a:rPr lang="ko-KR" altLang="en-US" sz="1200" dirty="0">
                <a:solidFill>
                  <a:schemeClr val="tx1"/>
                </a:solidFill>
              </a:rPr>
              <a:t>모양 크기 </a:t>
            </a:r>
            <a:r>
              <a:rPr lang="en-US" altLang="ko-KR" sz="1200" dirty="0">
                <a:solidFill>
                  <a:schemeClr val="tx1"/>
                </a:solidFill>
              </a:rPr>
              <a:t>at </a:t>
            </a:r>
            <a:r>
              <a:rPr lang="ko-KR" altLang="en-US" sz="1200" dirty="0">
                <a:solidFill>
                  <a:schemeClr val="tx1"/>
                </a:solidFill>
              </a:rPr>
              <a:t>중심점</a:t>
            </a:r>
            <a:r>
              <a:rPr lang="en-US" altLang="ko-KR" sz="1200" dirty="0">
                <a:solidFill>
                  <a:schemeClr val="tx1"/>
                </a:solidFill>
              </a:rPr>
              <a:t>, </a:t>
            </a:r>
            <a:r>
              <a:rPr lang="ko-KR" altLang="en-US" sz="1200" dirty="0">
                <a:solidFill>
                  <a:schemeClr val="tx1"/>
                </a:solidFill>
              </a:rPr>
              <a:t>색상지정점</a:t>
            </a:r>
            <a:r>
              <a:rPr lang="en-US" altLang="ko-KR" sz="1200" dirty="0">
                <a:solidFill>
                  <a:schemeClr val="tx1"/>
                </a:solidFill>
              </a:rPr>
              <a:t>1, </a:t>
            </a:r>
            <a:r>
              <a:rPr lang="ko-KR" altLang="en-US" sz="1200" dirty="0">
                <a:solidFill>
                  <a:schemeClr val="tx1"/>
                </a:solidFill>
              </a:rPr>
              <a:t>색상지정점</a:t>
            </a:r>
            <a:r>
              <a:rPr lang="en-US" altLang="ko-KR" sz="1200" dirty="0">
                <a:solidFill>
                  <a:schemeClr val="tx1"/>
                </a:solidFill>
              </a:rPr>
              <a:t>2, ...);</a:t>
            </a:r>
          </a:p>
          <a:p>
            <a:endParaRPr lang="en-US" altLang="ko-KR" sz="1200" i="1" dirty="0">
              <a:solidFill>
                <a:schemeClr val="tx1"/>
              </a:solidFill>
            </a:endParaRPr>
          </a:p>
          <a:p>
            <a:r>
              <a:rPr lang="ko-KR" altLang="en-US" sz="1200" dirty="0">
                <a:solidFill>
                  <a:schemeClr val="tx1"/>
                </a:solidFill>
              </a:rPr>
              <a:t>원형 </a:t>
            </a:r>
            <a:r>
              <a:rPr lang="ko-KR" altLang="en-US" sz="1200" dirty="0" err="1">
                <a:solidFill>
                  <a:schemeClr val="tx1"/>
                </a:solidFill>
              </a:rPr>
              <a:t>그래디언트는</a:t>
            </a:r>
            <a:r>
              <a:rPr lang="ko-KR" altLang="en-US" sz="1200" dirty="0">
                <a:solidFill>
                  <a:schemeClr val="tx1"/>
                </a:solidFill>
              </a:rPr>
              <a:t> 기본적으로 모양은 </a:t>
            </a:r>
            <a:r>
              <a:rPr lang="en-US" altLang="ko-KR" sz="1200" dirty="0">
                <a:solidFill>
                  <a:schemeClr val="tx1"/>
                </a:solidFill>
              </a:rPr>
              <a:t>ellipse(</a:t>
            </a:r>
            <a:r>
              <a:rPr lang="ko-KR" altLang="en-US" sz="1200" dirty="0">
                <a:solidFill>
                  <a:schemeClr val="tx1"/>
                </a:solidFill>
              </a:rPr>
              <a:t>타원</a:t>
            </a:r>
            <a:r>
              <a:rPr lang="en-US" altLang="ko-KR" sz="1200" dirty="0">
                <a:solidFill>
                  <a:schemeClr val="tx1"/>
                </a:solidFill>
              </a:rPr>
              <a:t>), </a:t>
            </a:r>
            <a:r>
              <a:rPr lang="ko-KR" altLang="en-US" sz="1200" dirty="0">
                <a:solidFill>
                  <a:schemeClr val="tx1"/>
                </a:solidFill>
              </a:rPr>
              <a:t>크기는 </a:t>
            </a:r>
            <a:r>
              <a:rPr lang="en-US" altLang="ko-KR" sz="1200" dirty="0">
                <a:solidFill>
                  <a:schemeClr val="tx1"/>
                </a:solidFill>
              </a:rPr>
              <a:t>farthest-corner, </a:t>
            </a:r>
            <a:r>
              <a:rPr lang="ko-KR" altLang="en-US" sz="1200" dirty="0">
                <a:solidFill>
                  <a:schemeClr val="tx1"/>
                </a:solidFill>
              </a:rPr>
              <a:t>중심좌표는 </a:t>
            </a:r>
            <a:r>
              <a:rPr lang="en-US" altLang="ko-KR" sz="1200" dirty="0">
                <a:solidFill>
                  <a:schemeClr val="tx1"/>
                </a:solidFill>
              </a:rPr>
              <a:t>center</a:t>
            </a:r>
            <a:r>
              <a:rPr lang="ko-KR" altLang="en-US" sz="1200" dirty="0">
                <a:solidFill>
                  <a:schemeClr val="tx1"/>
                </a:solidFill>
              </a:rPr>
              <a:t>로 설정됩니다</a:t>
            </a:r>
            <a:endParaRPr lang="en-US" altLang="ko-KR" sz="1000" dirty="0">
              <a:solidFill>
                <a:schemeClr val="tx1"/>
              </a:solidFill>
            </a:endParaRPr>
          </a:p>
          <a:p>
            <a:r>
              <a:rPr lang="ko-KR" altLang="en-US" sz="1000" dirty="0">
                <a:solidFill>
                  <a:schemeClr val="tx1"/>
                </a:solidFill>
              </a:rPr>
              <a:t>예제에서 가장 먼저 나오는 </a:t>
            </a:r>
            <a:r>
              <a:rPr lang="en-US" altLang="ko-KR" sz="1000" dirty="0">
                <a:solidFill>
                  <a:schemeClr val="tx1"/>
                </a:solidFill>
              </a:rPr>
              <a:t>background </a:t>
            </a:r>
            <a:r>
              <a:rPr lang="ko-KR" altLang="en-US" sz="1000" dirty="0">
                <a:solidFill>
                  <a:schemeClr val="tx1"/>
                </a:solidFill>
              </a:rPr>
              <a:t>속성은 </a:t>
            </a:r>
            <a:r>
              <a:rPr lang="en-US" altLang="ko-KR" sz="1000" dirty="0">
                <a:solidFill>
                  <a:schemeClr val="tx1"/>
                </a:solidFill>
              </a:rPr>
              <a:t>redial-gradient </a:t>
            </a:r>
            <a:r>
              <a:rPr lang="ko-KR" altLang="en-US" sz="1000" dirty="0">
                <a:solidFill>
                  <a:schemeClr val="tx1"/>
                </a:solidFill>
              </a:rPr>
              <a:t>속성을 지원하지 않는 모든 브라우저를 위한 것입니다</a:t>
            </a:r>
            <a:r>
              <a:rPr lang="en-US" altLang="ko-KR" sz="1000" dirty="0">
                <a:solidFill>
                  <a:schemeClr val="tx1"/>
                </a:solidFill>
              </a:rPr>
              <a:t>.</a:t>
            </a:r>
          </a:p>
          <a:p>
            <a:r>
              <a:rPr lang="ko-KR" altLang="en-US" sz="1000" dirty="0">
                <a:solidFill>
                  <a:schemeClr val="tx1"/>
                </a:solidFill>
              </a:rPr>
              <a:t>맨 마지막에 나오는 </a:t>
            </a:r>
            <a:r>
              <a:rPr lang="en-US" altLang="ko-KR" sz="1000" dirty="0">
                <a:solidFill>
                  <a:schemeClr val="tx1"/>
                </a:solidFill>
              </a:rPr>
              <a:t>background </a:t>
            </a:r>
            <a:r>
              <a:rPr lang="ko-KR" altLang="en-US" sz="1000" dirty="0">
                <a:solidFill>
                  <a:schemeClr val="tx1"/>
                </a:solidFill>
              </a:rPr>
              <a:t>속성은 </a:t>
            </a:r>
            <a:r>
              <a:rPr lang="en-US" altLang="ko-KR" sz="1000" dirty="0">
                <a:solidFill>
                  <a:schemeClr val="tx1"/>
                </a:solidFill>
              </a:rPr>
              <a:t>CSS </a:t>
            </a:r>
            <a:r>
              <a:rPr lang="ko-KR" altLang="en-US" sz="1000" dirty="0">
                <a:solidFill>
                  <a:schemeClr val="tx1"/>
                </a:solidFill>
              </a:rPr>
              <a:t>표준 문법으로 작성된 코드입니다</a:t>
            </a:r>
            <a:r>
              <a:rPr lang="en-US" altLang="ko-KR" sz="1000" dirty="0">
                <a:solidFill>
                  <a:schemeClr val="tx1"/>
                </a:solidFill>
              </a:rPr>
              <a:t>.</a:t>
            </a:r>
          </a:p>
          <a:p>
            <a:r>
              <a:rPr lang="ko-KR" altLang="en-US" sz="1000" dirty="0">
                <a:solidFill>
                  <a:schemeClr val="tx1"/>
                </a:solidFill>
              </a:rPr>
              <a:t>이러한 </a:t>
            </a:r>
            <a:r>
              <a:rPr lang="en-US" altLang="ko-KR" sz="1000" dirty="0">
                <a:solidFill>
                  <a:schemeClr val="tx1"/>
                </a:solidFill>
              </a:rPr>
              <a:t>CSS </a:t>
            </a:r>
            <a:r>
              <a:rPr lang="ko-KR" altLang="en-US" sz="1000" dirty="0">
                <a:solidFill>
                  <a:schemeClr val="tx1"/>
                </a:solidFill>
              </a:rPr>
              <a:t>표준 문법 코드는 벤더 </a:t>
            </a:r>
            <a:r>
              <a:rPr lang="ko-KR" altLang="en-US" sz="1000" dirty="0" err="1">
                <a:solidFill>
                  <a:schemeClr val="tx1"/>
                </a:solidFill>
              </a:rPr>
              <a:t>프리픽스</a:t>
            </a:r>
            <a:r>
              <a:rPr lang="en-US" altLang="ko-KR" sz="1000" dirty="0">
                <a:solidFill>
                  <a:schemeClr val="tx1"/>
                </a:solidFill>
              </a:rPr>
              <a:t>(vendor prefix)</a:t>
            </a:r>
            <a:r>
              <a:rPr lang="ko-KR" altLang="en-US" sz="1000" dirty="0">
                <a:solidFill>
                  <a:schemeClr val="tx1"/>
                </a:solidFill>
              </a:rPr>
              <a:t>로 작성된 코드가 모두 나오고 난 후에 나와야만</a:t>
            </a:r>
            <a:r>
              <a:rPr lang="en-US" altLang="ko-KR" sz="1000" dirty="0">
                <a:solidFill>
                  <a:schemeClr val="tx1"/>
                </a:solidFill>
              </a:rPr>
              <a:t>, </a:t>
            </a:r>
            <a:r>
              <a:rPr lang="ko-KR" altLang="en-US" sz="1000" dirty="0">
                <a:solidFill>
                  <a:schemeClr val="tx1"/>
                </a:solidFill>
              </a:rPr>
              <a:t>벤더 </a:t>
            </a:r>
            <a:r>
              <a:rPr lang="ko-KR" altLang="en-US" sz="1000" dirty="0" err="1">
                <a:solidFill>
                  <a:schemeClr val="tx1"/>
                </a:solidFill>
              </a:rPr>
              <a:t>프리픽스가</a:t>
            </a:r>
            <a:r>
              <a:rPr lang="ko-KR" altLang="en-US" sz="1000" dirty="0">
                <a:solidFill>
                  <a:schemeClr val="tx1"/>
                </a:solidFill>
              </a:rPr>
              <a:t> 포함된 코드가 정상적으로 동작할 수 있습니다</a:t>
            </a:r>
            <a:r>
              <a:rPr lang="en-US" altLang="ko-KR" sz="1000" dirty="0">
                <a:solidFill>
                  <a:schemeClr val="tx1"/>
                </a:solidFill>
              </a:rPr>
              <a:t>.</a:t>
            </a:r>
          </a:p>
          <a:p>
            <a:endParaRPr lang="en-US" altLang="ko-KR" sz="1200" i="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258</a:t>
            </a:fld>
            <a:endParaRPr lang="ko-KR" altLang="en-US" dirty="0"/>
          </a:p>
        </p:txBody>
      </p:sp>
    </p:spTree>
    <p:extLst>
      <p:ext uri="{BB962C8B-B14F-4D97-AF65-F5344CB8AC3E}">
        <p14:creationId xmlns:p14="http://schemas.microsoft.com/office/powerpoint/2010/main" val="408738687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Radial</a:t>
            </a:r>
            <a:r>
              <a:rPr lang="ko-KR" altLang="en-US" sz="3200" dirty="0"/>
              <a:t> </a:t>
            </a:r>
            <a:r>
              <a:rPr lang="en-US" altLang="ko-KR" sz="3200" dirty="0"/>
              <a:t>Gradient – </a:t>
            </a:r>
            <a:r>
              <a:rPr lang="ko-KR" altLang="en-US" sz="3200" dirty="0"/>
              <a:t>색상 지정점 사이의 간격 조절</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Radial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300px;</a:t>
            </a:r>
          </a:p>
          <a:p>
            <a:r>
              <a:rPr lang="en-US" altLang="ko-KR" sz="1000">
                <a:solidFill>
                  <a:schemeClr val="tx1"/>
                </a:solidFill>
              </a:rPr>
              <a:t>			background: red;</a:t>
            </a:r>
          </a:p>
          <a:p>
            <a:r>
              <a:rPr lang="en-US" altLang="ko-KR" sz="1000">
                <a:solidFill>
                  <a:schemeClr val="tx1"/>
                </a:solidFill>
              </a:rPr>
              <a:t>			background: -webkit-radial-gradient(red 5%, yellow 20%, orange 50%);</a:t>
            </a:r>
          </a:p>
          <a:p>
            <a:r>
              <a:rPr lang="en-US" altLang="ko-KR" sz="1000">
                <a:solidFill>
                  <a:schemeClr val="tx1"/>
                </a:solidFill>
              </a:rPr>
              <a:t>			background: -moz-radial-gradient(red 5%, yellow 20%, orange 50%);</a:t>
            </a:r>
          </a:p>
          <a:p>
            <a:r>
              <a:rPr lang="en-US" altLang="ko-KR" sz="1000">
                <a:solidFill>
                  <a:schemeClr val="tx1"/>
                </a:solidFill>
              </a:rPr>
              <a:t>			background: -o-radial-gradient(red 5%, yellow 20%, orange 50%);</a:t>
            </a:r>
          </a:p>
          <a:p>
            <a:r>
              <a:rPr lang="en-US" altLang="ko-KR" sz="1000">
                <a:solidFill>
                  <a:schemeClr val="tx1"/>
                </a:solidFill>
              </a:rPr>
              <a:t>			background: radial-gradient(red 5%, yellow 20%, orange 50%);</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원형 그래디언트 </a:t>
            </a:r>
            <a:r>
              <a:rPr lang="en-US" altLang="ko-KR" sz="1000">
                <a:solidFill>
                  <a:schemeClr val="tx1"/>
                </a:solidFill>
              </a:rPr>
              <a:t>- </a:t>
            </a:r>
            <a:r>
              <a:rPr lang="ko-KR" altLang="en-US" sz="1000">
                <a:solidFill>
                  <a:schemeClr val="tx1"/>
                </a:solidFill>
              </a:rPr>
              <a:t>색상 지정점 사이의 간격 조절</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색상 지정점 사이의 간격 조절</a:t>
            </a:r>
          </a:p>
          <a:p>
            <a:r>
              <a:rPr lang="en-US" altLang="ko-KR" sz="1200" dirty="0">
                <a:solidFill>
                  <a:schemeClr val="tx1"/>
                </a:solidFill>
              </a:rPr>
              <a:t>CSS</a:t>
            </a:r>
            <a:r>
              <a:rPr lang="ko-KR" altLang="en-US" sz="1200" dirty="0">
                <a:solidFill>
                  <a:schemeClr val="tx1"/>
                </a:solidFill>
              </a:rPr>
              <a:t>를 이용하면 원형 </a:t>
            </a:r>
            <a:r>
              <a:rPr lang="ko-KR" altLang="en-US" sz="1200" dirty="0" err="1">
                <a:solidFill>
                  <a:schemeClr val="tx1"/>
                </a:solidFill>
              </a:rPr>
              <a:t>그래디언트에서</a:t>
            </a:r>
            <a:r>
              <a:rPr lang="ko-KR" altLang="en-US" sz="1200" dirty="0">
                <a:solidFill>
                  <a:schemeClr val="tx1"/>
                </a:solidFill>
              </a:rPr>
              <a:t> 색상 지정점 사이의 간격을 조절할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색상 지정점 사이의 간격을 다르게 설정한 원형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259</a:t>
            </a:fld>
            <a:endParaRPr lang="ko-KR" altLang="en-US" dirty="0"/>
          </a:p>
        </p:txBody>
      </p:sp>
    </p:spTree>
    <p:extLst>
      <p:ext uri="{BB962C8B-B14F-4D97-AF65-F5344CB8AC3E}">
        <p14:creationId xmlns:p14="http://schemas.microsoft.com/office/powerpoint/2010/main" val="211327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링크의 상태</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Links&lt;/title&gt;</a:t>
            </a:r>
          </a:p>
          <a:p>
            <a:endParaRPr lang="en-US" altLang="ko-KR" sz="1200" dirty="0">
              <a:solidFill>
                <a:schemeClr val="tx1"/>
              </a:solidFill>
            </a:endParaRPr>
          </a:p>
          <a:p>
            <a:r>
              <a:rPr lang="en-US" altLang="ko-KR" sz="1200" dirty="0">
                <a:solidFill>
                  <a:schemeClr val="tx1"/>
                </a:solidFill>
              </a:rPr>
              <a:t>      &lt;style&gt;</a:t>
            </a:r>
          </a:p>
          <a:p>
            <a:r>
              <a:rPr lang="en-US" altLang="ko-KR" sz="1200" dirty="0">
                <a:solidFill>
                  <a:schemeClr val="tx1"/>
                </a:solidFill>
              </a:rPr>
              <a:t>	a:link    { color: teal; }</a:t>
            </a:r>
          </a:p>
          <a:p>
            <a:r>
              <a:rPr lang="en-US" altLang="ko-KR" sz="1200" dirty="0">
                <a:solidFill>
                  <a:schemeClr val="tx1"/>
                </a:solidFill>
              </a:rPr>
              <a:t>	a:visited { color: maroon; text-decoration: none }</a:t>
            </a:r>
          </a:p>
          <a:p>
            <a:r>
              <a:rPr lang="en-US" altLang="ko-KR" sz="1200" dirty="0">
                <a:solidFill>
                  <a:schemeClr val="tx1"/>
                </a:solidFill>
              </a:rPr>
              <a:t>	a:hover   { color: yellow; text-decoration: none }</a:t>
            </a:r>
          </a:p>
          <a:p>
            <a:r>
              <a:rPr lang="en-US" altLang="ko-KR" sz="1200" dirty="0">
                <a:solidFill>
                  <a:schemeClr val="tx1"/>
                </a:solidFill>
              </a:rPr>
              <a:t>	a:active  { color: red; text-decoration: none }</a:t>
            </a:r>
          </a:p>
          <a:p>
            <a:r>
              <a:rPr lang="en-US" altLang="ko-KR" sz="1200" dirty="0">
                <a:solidFill>
                  <a:schemeClr val="tx1"/>
                </a:solidFill>
              </a:rPr>
              <a:t>      &lt;/style&gt;</a:t>
            </a:r>
          </a:p>
          <a:p>
            <a:endParaRPr lang="en-US" altLang="ko-KR" sz="1200" dirty="0">
              <a:solidFill>
                <a:schemeClr val="tx1"/>
              </a:solidFill>
            </a:endParaRP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링크의 상태</a:t>
            </a:r>
            <a:r>
              <a:rPr lang="en-US" altLang="ko-KR" sz="1200" dirty="0">
                <a:solidFill>
                  <a:schemeClr val="tx1"/>
                </a:solidFill>
              </a:rPr>
              <a:t>&lt;/h1&gt;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=“test.html"&gt;</a:t>
            </a:r>
            <a:r>
              <a:rPr lang="ko-KR" altLang="en-US" sz="1200" dirty="0">
                <a:solidFill>
                  <a:schemeClr val="tx1"/>
                </a:solidFill>
              </a:rPr>
              <a:t>링크의 상태에 따라 스타일을 다르게</a:t>
            </a:r>
            <a:r>
              <a:rPr lang="en-US" altLang="ko-KR" sz="1200" dirty="0">
                <a:solidFill>
                  <a:schemeClr val="tx1"/>
                </a:solidFill>
              </a:rPr>
              <a:t>!&lt;/a&gt;&lt;/h2&gt;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웹 브라우저에서 링크가 연결되어 있는 텍스트의 색상은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기본적으로 링크가 걸린 텍스트는 밑줄에</a:t>
            </a:r>
            <a:r>
              <a:rPr lang="en-US" altLang="ko-KR" sz="1200" dirty="0">
                <a:solidFill>
                  <a:schemeClr val="tx1"/>
                </a:solidFill>
              </a:rPr>
              <a:t>, </a:t>
            </a:r>
            <a:r>
              <a:rPr lang="ko-KR" altLang="en-US" sz="1200" dirty="0">
                <a:solidFill>
                  <a:schemeClr val="tx1"/>
                </a:solidFill>
              </a:rPr>
              <a:t>텍스트 색상이 파란색으로 변경</a:t>
            </a:r>
            <a:r>
              <a:rPr lang="en-US" altLang="ko-KR" sz="1200" dirty="0">
                <a:solidFill>
                  <a:schemeClr val="tx1"/>
                </a:solidFill>
              </a:rPr>
              <a:t>.</a:t>
            </a:r>
          </a:p>
          <a:p>
            <a:r>
              <a:rPr lang="en-US" altLang="ko-KR" sz="1200" dirty="0">
                <a:solidFill>
                  <a:schemeClr val="tx1"/>
                </a:solidFill>
              </a:rPr>
              <a:t>- visited </a:t>
            </a:r>
            <a:r>
              <a:rPr lang="ko-KR" altLang="en-US" sz="1200" dirty="0">
                <a:solidFill>
                  <a:schemeClr val="tx1"/>
                </a:solidFill>
              </a:rPr>
              <a:t>상태의 링크는 밑줄에</a:t>
            </a:r>
            <a:r>
              <a:rPr lang="en-US" altLang="ko-KR" sz="1200" dirty="0">
                <a:solidFill>
                  <a:schemeClr val="tx1"/>
                </a:solidFill>
              </a:rPr>
              <a:t>, </a:t>
            </a:r>
            <a:r>
              <a:rPr lang="ko-KR" altLang="en-US" sz="1200" dirty="0">
                <a:solidFill>
                  <a:schemeClr val="tx1"/>
                </a:solidFill>
              </a:rPr>
              <a:t>텍스트 색상이 보라색으로 변경</a:t>
            </a:r>
            <a:r>
              <a:rPr lang="en-US" altLang="ko-KR" sz="1200" dirty="0">
                <a:solidFill>
                  <a:schemeClr val="tx1"/>
                </a:solidFill>
              </a:rPr>
              <a:t>.</a:t>
            </a:r>
          </a:p>
          <a:p>
            <a:r>
              <a:rPr lang="en-US" altLang="ko-KR" sz="1200" dirty="0">
                <a:solidFill>
                  <a:schemeClr val="tx1"/>
                </a:solidFill>
              </a:rPr>
              <a:t>- active </a:t>
            </a:r>
            <a:r>
              <a:rPr lang="ko-KR" altLang="en-US" sz="1200" dirty="0">
                <a:solidFill>
                  <a:schemeClr val="tx1"/>
                </a:solidFill>
              </a:rPr>
              <a:t>상태의 링크는 밑줄에</a:t>
            </a:r>
            <a:r>
              <a:rPr lang="en-US" altLang="ko-KR" sz="1200" dirty="0">
                <a:solidFill>
                  <a:schemeClr val="tx1"/>
                </a:solidFill>
              </a:rPr>
              <a:t>, </a:t>
            </a:r>
            <a:r>
              <a:rPr lang="ko-KR" altLang="en-US" sz="1200" dirty="0">
                <a:solidFill>
                  <a:schemeClr val="tx1"/>
                </a:solidFill>
              </a:rPr>
              <a:t>텍스트 색상이 빨간색으로 변경</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a:t>
            </a:fld>
            <a:endParaRPr lang="ko-KR" altLang="en-US" dirty="0"/>
          </a:p>
        </p:txBody>
      </p:sp>
      <p:graphicFrame>
        <p:nvGraphicFramePr>
          <p:cNvPr id="3" name="표 2">
            <a:extLst>
              <a:ext uri="{FF2B5EF4-FFF2-40B4-BE49-F238E27FC236}">
                <a16:creationId xmlns:a16="http://schemas.microsoft.com/office/drawing/2014/main" id="{0B81EFC8-45F7-469C-A892-1DB546B60471}"/>
              </a:ext>
            </a:extLst>
          </p:cNvPr>
          <p:cNvGraphicFramePr>
            <a:graphicFrameLocks noGrp="1"/>
          </p:cNvGraphicFramePr>
          <p:nvPr>
            <p:extLst>
              <p:ext uri="{D42A27DB-BD31-4B8C-83A1-F6EECF244321}">
                <p14:modId xmlns:p14="http://schemas.microsoft.com/office/powerpoint/2010/main" val="560299404"/>
              </p:ext>
            </p:extLst>
          </p:nvPr>
        </p:nvGraphicFramePr>
        <p:xfrm>
          <a:off x="6358466" y="2412999"/>
          <a:ext cx="5350934" cy="1866900"/>
        </p:xfrm>
        <a:graphic>
          <a:graphicData uri="http://schemas.openxmlformats.org/drawingml/2006/table">
            <a:tbl>
              <a:tblPr firstRow="1" bandRow="1">
                <a:tableStyleId>{5C22544A-7EE6-4342-B048-85BDC9FD1C3A}</a:tableStyleId>
              </a:tblPr>
              <a:tblGrid>
                <a:gridCol w="1210733">
                  <a:extLst>
                    <a:ext uri="{9D8B030D-6E8A-4147-A177-3AD203B41FA5}">
                      <a16:colId xmlns:a16="http://schemas.microsoft.com/office/drawing/2014/main" val="3566966252"/>
                    </a:ext>
                  </a:extLst>
                </a:gridCol>
                <a:gridCol w="4140201">
                  <a:extLst>
                    <a:ext uri="{9D8B030D-6E8A-4147-A177-3AD203B41FA5}">
                      <a16:colId xmlns:a16="http://schemas.microsoft.com/office/drawing/2014/main" val="2160966449"/>
                    </a:ext>
                  </a:extLst>
                </a:gridCol>
              </a:tblGrid>
              <a:tr h="370840">
                <a:tc>
                  <a:txBody>
                    <a:bodyPr/>
                    <a:lstStyle/>
                    <a:p>
                      <a:pPr algn="ctr"/>
                      <a:r>
                        <a:rPr lang="ko-KR" altLang="en-US" sz="1200" b="1">
                          <a:solidFill>
                            <a:srgbClr val="E8E6E3"/>
                          </a:solidFill>
                          <a:effectLst/>
                          <a:latin typeface="notokr"/>
                        </a:rPr>
                        <a:t>링크의 상태</a:t>
                      </a:r>
                    </a:p>
                  </a:txBody>
                  <a:tcPr marL="95250" marR="95250" marT="95250" marB="95250" anchor="ctr"/>
                </a:tc>
                <a:tc>
                  <a:txBody>
                    <a:bodyPr/>
                    <a:lstStyle/>
                    <a:p>
                      <a:pPr algn="ctr"/>
                      <a:r>
                        <a:rPr lang="ko-KR" altLang="en-US" sz="1200" b="1" dirty="0">
                          <a:solidFill>
                            <a:srgbClr val="E8E6E3"/>
                          </a:solidFill>
                          <a:effectLst/>
                          <a:latin typeface="notokr"/>
                        </a:rPr>
                        <a:t>설명</a:t>
                      </a:r>
                    </a:p>
                  </a:txBody>
                  <a:tcPr marL="95250" marR="95250" marT="95250" marB="95250" anchor="ctr"/>
                </a:tc>
                <a:extLst>
                  <a:ext uri="{0D108BD9-81ED-4DB2-BD59-A6C34878D82A}">
                    <a16:rowId xmlns:a16="http://schemas.microsoft.com/office/drawing/2014/main" val="1722858999"/>
                  </a:ext>
                </a:extLst>
              </a:tr>
              <a:tr h="370840">
                <a:tc>
                  <a:txBody>
                    <a:bodyPr/>
                    <a:lstStyle/>
                    <a:p>
                      <a:pPr algn="ctr"/>
                      <a:r>
                        <a:rPr lang="en-US" sz="1200">
                          <a:effectLst/>
                          <a:latin typeface="notokr"/>
                        </a:rPr>
                        <a:t>link</a:t>
                      </a:r>
                    </a:p>
                  </a:txBody>
                  <a:tcPr marL="95250" marR="95250" marT="95250" marB="95250" anchor="ctr"/>
                </a:tc>
                <a:tc>
                  <a:txBody>
                    <a:bodyPr/>
                    <a:lstStyle/>
                    <a:p>
                      <a:pPr algn="l"/>
                      <a:r>
                        <a:rPr lang="ko-KR" altLang="en-US" sz="1200">
                          <a:effectLst/>
                          <a:latin typeface="notokr"/>
                        </a:rPr>
                        <a:t>아직 한 번도 방문한 적이 없는 상태 </a:t>
                      </a:r>
                      <a:r>
                        <a:rPr lang="en-US" altLang="ko-KR" sz="1200">
                          <a:effectLst/>
                          <a:latin typeface="notokr"/>
                        </a:rPr>
                        <a:t>(</a:t>
                      </a:r>
                      <a:r>
                        <a:rPr lang="ko-KR" altLang="en-US" sz="1200">
                          <a:effectLst/>
                          <a:latin typeface="notokr"/>
                        </a:rPr>
                        <a:t>기본설정</a:t>
                      </a:r>
                      <a:r>
                        <a:rPr lang="en-US" altLang="ko-KR" sz="1200">
                          <a:effectLst/>
                          <a:latin typeface="notokr"/>
                        </a:rPr>
                        <a:t>)</a:t>
                      </a:r>
                    </a:p>
                  </a:txBody>
                  <a:tcPr marL="95250" marR="95250" marT="95250" marB="95250" anchor="ctr"/>
                </a:tc>
                <a:extLst>
                  <a:ext uri="{0D108BD9-81ED-4DB2-BD59-A6C34878D82A}">
                    <a16:rowId xmlns:a16="http://schemas.microsoft.com/office/drawing/2014/main" val="4121956606"/>
                  </a:ext>
                </a:extLst>
              </a:tr>
              <a:tr h="370840">
                <a:tc>
                  <a:txBody>
                    <a:bodyPr/>
                    <a:lstStyle/>
                    <a:p>
                      <a:pPr algn="ctr"/>
                      <a:r>
                        <a:rPr lang="en-US" sz="1200">
                          <a:effectLst/>
                          <a:latin typeface="notokr"/>
                        </a:rPr>
                        <a:t>visited</a:t>
                      </a:r>
                    </a:p>
                  </a:txBody>
                  <a:tcPr marL="95250" marR="95250" marT="95250" marB="95250" anchor="ctr"/>
                </a:tc>
                <a:tc>
                  <a:txBody>
                    <a:bodyPr/>
                    <a:lstStyle/>
                    <a:p>
                      <a:pPr algn="l"/>
                      <a:r>
                        <a:rPr lang="ko-KR" altLang="en-US" sz="1200">
                          <a:effectLst/>
                          <a:latin typeface="notokr"/>
                        </a:rPr>
                        <a:t>한 번이라도 방문한 적이 있는 상태</a:t>
                      </a:r>
                    </a:p>
                  </a:txBody>
                  <a:tcPr marL="95250" marR="95250" marT="95250" marB="95250" anchor="ctr"/>
                </a:tc>
                <a:extLst>
                  <a:ext uri="{0D108BD9-81ED-4DB2-BD59-A6C34878D82A}">
                    <a16:rowId xmlns:a16="http://schemas.microsoft.com/office/drawing/2014/main" val="2223526909"/>
                  </a:ext>
                </a:extLst>
              </a:tr>
              <a:tr h="370840">
                <a:tc>
                  <a:txBody>
                    <a:bodyPr/>
                    <a:lstStyle/>
                    <a:p>
                      <a:pPr algn="ctr"/>
                      <a:r>
                        <a:rPr lang="en-US" sz="1200">
                          <a:effectLst/>
                          <a:latin typeface="notokr"/>
                        </a:rPr>
                        <a:t>hover</a:t>
                      </a:r>
                    </a:p>
                  </a:txBody>
                  <a:tcPr marL="95250" marR="95250" marT="95250" marB="95250" anchor="ctr"/>
                </a:tc>
                <a:tc>
                  <a:txBody>
                    <a:bodyPr/>
                    <a:lstStyle/>
                    <a:p>
                      <a:pPr algn="l"/>
                      <a:r>
                        <a:rPr lang="ko-KR" altLang="en-US" sz="1200">
                          <a:effectLst/>
                          <a:latin typeface="notokr"/>
                        </a:rPr>
                        <a:t>링크 위에 마우스를 올려놓은 상태</a:t>
                      </a:r>
                    </a:p>
                  </a:txBody>
                  <a:tcPr marL="95250" marR="95250" marT="95250" marB="95250" anchor="ctr"/>
                </a:tc>
                <a:extLst>
                  <a:ext uri="{0D108BD9-81ED-4DB2-BD59-A6C34878D82A}">
                    <a16:rowId xmlns:a16="http://schemas.microsoft.com/office/drawing/2014/main" val="1855833999"/>
                  </a:ext>
                </a:extLst>
              </a:tr>
              <a:tr h="370840">
                <a:tc>
                  <a:txBody>
                    <a:bodyPr/>
                    <a:lstStyle/>
                    <a:p>
                      <a:pPr algn="ctr"/>
                      <a:r>
                        <a:rPr lang="en-US" sz="1200">
                          <a:effectLst/>
                          <a:latin typeface="notokr"/>
                        </a:rPr>
                        <a:t>active</a:t>
                      </a:r>
                    </a:p>
                  </a:txBody>
                  <a:tcPr marL="95250" marR="95250" marT="95250" marB="95250" anchor="ctr"/>
                </a:tc>
                <a:tc>
                  <a:txBody>
                    <a:bodyPr/>
                    <a:lstStyle/>
                    <a:p>
                      <a:pPr algn="l"/>
                      <a:r>
                        <a:rPr lang="ko-KR" altLang="en-US" sz="1200" dirty="0">
                          <a:effectLst/>
                          <a:latin typeface="notokr"/>
                        </a:rPr>
                        <a:t>링크를 마우스로 누르고 있는 상태</a:t>
                      </a:r>
                    </a:p>
                  </a:txBody>
                  <a:tcPr marL="95250" marR="95250" marT="95250" marB="95250" anchor="ctr"/>
                </a:tc>
                <a:extLst>
                  <a:ext uri="{0D108BD9-81ED-4DB2-BD59-A6C34878D82A}">
                    <a16:rowId xmlns:a16="http://schemas.microsoft.com/office/drawing/2014/main" val="107659314"/>
                  </a:ext>
                </a:extLst>
              </a:tr>
            </a:tbl>
          </a:graphicData>
        </a:graphic>
      </p:graphicFrame>
    </p:spTree>
    <p:extLst>
      <p:ext uri="{BB962C8B-B14F-4D97-AF65-F5344CB8AC3E}">
        <p14:creationId xmlns:p14="http://schemas.microsoft.com/office/powerpoint/2010/main" val="78232752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Radial</a:t>
            </a:r>
            <a:r>
              <a:rPr lang="ko-KR" altLang="en-US" sz="3200" dirty="0"/>
              <a:t> </a:t>
            </a:r>
            <a:r>
              <a:rPr lang="en-US" altLang="ko-KR" sz="3200" dirty="0"/>
              <a:t>Gradient – </a:t>
            </a:r>
            <a:r>
              <a:rPr lang="ko-KR" altLang="en-US" sz="3200" dirty="0"/>
              <a:t>원형 </a:t>
            </a:r>
            <a:r>
              <a:rPr lang="en-US" altLang="ko-KR" sz="3200" dirty="0"/>
              <a:t>Gradient</a:t>
            </a:r>
            <a:r>
              <a:rPr lang="ko-KR" altLang="en-US" sz="3200" dirty="0"/>
              <a:t>의 모양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Radial Gradients&lt;/title&gt;</a:t>
            </a:r>
          </a:p>
          <a:p>
            <a:r>
              <a:rPr lang="en-US" altLang="ko-KR" sz="1000">
                <a:solidFill>
                  <a:schemeClr val="tx1"/>
                </a:solidFill>
              </a:rPr>
              <a:t>	&lt;style&gt;</a:t>
            </a:r>
          </a:p>
          <a:p>
            <a:r>
              <a:rPr lang="en-US" altLang="ko-KR" sz="1000">
                <a:solidFill>
                  <a:schemeClr val="tx1"/>
                </a:solidFill>
              </a:rPr>
              <a:t>		#grad {</a:t>
            </a:r>
          </a:p>
          <a:p>
            <a:r>
              <a:rPr lang="en-US" altLang="ko-KR" sz="1000">
                <a:solidFill>
                  <a:schemeClr val="tx1"/>
                </a:solidFill>
              </a:rPr>
              <a:t>			height: 300px;</a:t>
            </a:r>
          </a:p>
          <a:p>
            <a:r>
              <a:rPr lang="en-US" altLang="ko-KR" sz="1000">
                <a:solidFill>
                  <a:schemeClr val="tx1"/>
                </a:solidFill>
              </a:rPr>
              <a:t>			width: 300px;</a:t>
            </a:r>
          </a:p>
          <a:p>
            <a:r>
              <a:rPr lang="en-US" altLang="ko-KR" sz="1000">
                <a:solidFill>
                  <a:schemeClr val="tx1"/>
                </a:solidFill>
              </a:rPr>
              <a:t>			background: red;</a:t>
            </a:r>
          </a:p>
          <a:p>
            <a:r>
              <a:rPr lang="en-US" altLang="ko-KR" sz="1000">
                <a:solidFill>
                  <a:schemeClr val="tx1"/>
                </a:solidFill>
              </a:rPr>
              <a:t>			background: -webkit-radial-gradient(circle, red, yellow, orange);</a:t>
            </a:r>
          </a:p>
          <a:p>
            <a:r>
              <a:rPr lang="en-US" altLang="ko-KR" sz="1000">
                <a:solidFill>
                  <a:schemeClr val="tx1"/>
                </a:solidFill>
              </a:rPr>
              <a:t>			background: -moz-radial-gradient(circle, red, yellow, orange);</a:t>
            </a:r>
          </a:p>
          <a:p>
            <a:r>
              <a:rPr lang="en-US" altLang="ko-KR" sz="1000">
                <a:solidFill>
                  <a:schemeClr val="tx1"/>
                </a:solidFill>
              </a:rPr>
              <a:t>			background: -o-radial-gradient(circle, red, yellow, orange);</a:t>
            </a:r>
          </a:p>
          <a:p>
            <a:r>
              <a:rPr lang="en-US" altLang="ko-KR" sz="1000">
                <a:solidFill>
                  <a:schemeClr val="tx1"/>
                </a:solidFill>
              </a:rPr>
              <a:t>			background: radial-gradient(circle, red, yellow, orange);</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원형 그래디언트 </a:t>
            </a:r>
            <a:r>
              <a:rPr lang="en-US" altLang="ko-KR" sz="1000">
                <a:solidFill>
                  <a:schemeClr val="tx1"/>
                </a:solidFill>
              </a:rPr>
              <a:t>- </a:t>
            </a:r>
            <a:r>
              <a:rPr lang="ko-KR" altLang="en-US" sz="1000">
                <a:solidFill>
                  <a:schemeClr val="tx1"/>
                </a:solidFill>
              </a:rPr>
              <a:t>모양 설정</a:t>
            </a:r>
            <a:r>
              <a:rPr lang="en-US" altLang="ko-KR" sz="1000">
                <a:solidFill>
                  <a:schemeClr val="tx1"/>
                </a:solidFill>
              </a:rPr>
              <a:t>&lt;/h1&gt;</a:t>
            </a:r>
          </a:p>
          <a:p>
            <a:r>
              <a:rPr lang="en-US" altLang="ko-KR" sz="1000">
                <a:solidFill>
                  <a:schemeClr val="tx1"/>
                </a:solidFill>
              </a:rPr>
              <a:t>	&lt;div id="grad"&gt;&lt;/div&gt;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원형 </a:t>
            </a:r>
            <a:r>
              <a:rPr lang="ko-KR" altLang="en-US" sz="1200" b="1" dirty="0" err="1">
                <a:solidFill>
                  <a:schemeClr val="tx1"/>
                </a:solidFill>
              </a:rPr>
              <a:t>그래디언트의</a:t>
            </a:r>
            <a:r>
              <a:rPr lang="ko-KR" altLang="en-US" sz="1200" b="1" dirty="0">
                <a:solidFill>
                  <a:schemeClr val="tx1"/>
                </a:solidFill>
              </a:rPr>
              <a:t> 모양 설정</a:t>
            </a:r>
          </a:p>
          <a:p>
            <a:r>
              <a:rPr lang="en-US" altLang="ko-KR" sz="1200" dirty="0">
                <a:solidFill>
                  <a:schemeClr val="tx1"/>
                </a:solidFill>
              </a:rPr>
              <a:t>CSS</a:t>
            </a:r>
            <a:r>
              <a:rPr lang="ko-KR" altLang="en-US" sz="1200" dirty="0">
                <a:solidFill>
                  <a:schemeClr val="tx1"/>
                </a:solidFill>
              </a:rPr>
              <a:t>를 이용하면 원형 </a:t>
            </a:r>
            <a:r>
              <a:rPr lang="ko-KR" altLang="en-US" sz="1200" dirty="0" err="1">
                <a:solidFill>
                  <a:schemeClr val="tx1"/>
                </a:solidFill>
              </a:rPr>
              <a:t>그래디언트의</a:t>
            </a:r>
            <a:r>
              <a:rPr lang="ko-KR" altLang="en-US" sz="1200" dirty="0">
                <a:solidFill>
                  <a:schemeClr val="tx1"/>
                </a:solidFill>
              </a:rPr>
              <a:t> 모양을 타원이 아닌 원으로도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원 모양을 가지는 원형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260</a:t>
            </a:fld>
            <a:endParaRPr lang="ko-KR" altLang="en-US" dirty="0"/>
          </a:p>
        </p:txBody>
      </p:sp>
    </p:spTree>
    <p:extLst>
      <p:ext uri="{BB962C8B-B14F-4D97-AF65-F5344CB8AC3E}">
        <p14:creationId xmlns:p14="http://schemas.microsoft.com/office/powerpoint/2010/main" val="181739919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Radial</a:t>
            </a:r>
            <a:r>
              <a:rPr lang="ko-KR" altLang="en-US" sz="3200" dirty="0"/>
              <a:t> </a:t>
            </a:r>
            <a:r>
              <a:rPr lang="en-US" altLang="ko-KR" sz="3200" dirty="0"/>
              <a:t>Gradient – </a:t>
            </a:r>
            <a:r>
              <a:rPr lang="ko-KR" altLang="en-US" sz="3200" dirty="0"/>
              <a:t>원형 </a:t>
            </a:r>
            <a:r>
              <a:rPr lang="en-US" altLang="ko-KR" sz="3200" dirty="0"/>
              <a:t>Gradient</a:t>
            </a:r>
            <a:r>
              <a:rPr lang="ko-KR" altLang="en-US" sz="3200" dirty="0"/>
              <a:t>의 크기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&lt;head&gt;</a:t>
            </a:r>
          </a:p>
          <a:p>
            <a:r>
              <a:rPr lang="en-US" altLang="ko-KR" sz="800" dirty="0">
                <a:solidFill>
                  <a:schemeClr val="tx1"/>
                </a:solidFill>
              </a:rPr>
              <a:t>     &lt;meta charset="UTF-8"&gt;</a:t>
            </a:r>
          </a:p>
          <a:p>
            <a:r>
              <a:rPr lang="en-US" altLang="ko-KR" sz="800" dirty="0">
                <a:solidFill>
                  <a:schemeClr val="tx1"/>
                </a:solidFill>
              </a:rPr>
              <a:t>     &lt;title&gt;CSS3 Radial Gradients&lt;/title&gt;</a:t>
            </a:r>
          </a:p>
          <a:p>
            <a:r>
              <a:rPr lang="en-US" altLang="ko-KR" sz="800" dirty="0">
                <a:solidFill>
                  <a:schemeClr val="tx1"/>
                </a:solidFill>
              </a:rPr>
              <a:t>     &lt;style&gt;</a:t>
            </a:r>
          </a:p>
          <a:p>
            <a:r>
              <a:rPr lang="en-US" altLang="ko-KR" sz="800" dirty="0">
                <a:solidFill>
                  <a:schemeClr val="tx1"/>
                </a:solidFill>
              </a:rPr>
              <a:t>	div {	height: 300px;</a:t>
            </a:r>
          </a:p>
          <a:p>
            <a:r>
              <a:rPr lang="en-US" altLang="ko-KR" sz="800" dirty="0">
                <a:solidFill>
                  <a:schemeClr val="tx1"/>
                </a:solidFill>
              </a:rPr>
              <a:t>		width: 300px;		}</a:t>
            </a:r>
          </a:p>
          <a:p>
            <a:r>
              <a:rPr lang="en-US" altLang="ko-KR" sz="800" dirty="0">
                <a:solidFill>
                  <a:schemeClr val="tx1"/>
                </a:solidFill>
              </a:rPr>
              <a:t>	#grad_01 {	background: red;</a:t>
            </a:r>
          </a:p>
          <a:p>
            <a:r>
              <a:rPr lang="en-US" altLang="ko-KR" sz="800" dirty="0">
                <a:solidFill>
                  <a:schemeClr val="tx1"/>
                </a:solidFill>
              </a:rPr>
              <a:t>		background: -</a:t>
            </a:r>
            <a:r>
              <a:rPr lang="en-US" altLang="ko-KR" sz="800" dirty="0" err="1">
                <a:solidFill>
                  <a:schemeClr val="tx1"/>
                </a:solidFill>
              </a:rPr>
              <a:t>webkit</a:t>
            </a:r>
            <a:r>
              <a:rPr lang="en-US" altLang="ko-KR" sz="800" dirty="0">
                <a:solidFill>
                  <a:schemeClr val="tx1"/>
                </a:solidFill>
              </a:rPr>
              <a:t>-radial-gradient(35% 35%, closet-side, red, yellow, orange);</a:t>
            </a:r>
          </a:p>
          <a:p>
            <a:r>
              <a:rPr lang="en-US" altLang="ko-KR" sz="800" dirty="0">
                <a:solidFill>
                  <a:schemeClr val="tx1"/>
                </a:solidFill>
              </a:rPr>
              <a:t>		background: -</a:t>
            </a:r>
            <a:r>
              <a:rPr lang="en-US" altLang="ko-KR" sz="800" dirty="0" err="1">
                <a:solidFill>
                  <a:schemeClr val="tx1"/>
                </a:solidFill>
              </a:rPr>
              <a:t>moz</a:t>
            </a:r>
            <a:r>
              <a:rPr lang="en-US" altLang="ko-KR" sz="800" dirty="0">
                <a:solidFill>
                  <a:schemeClr val="tx1"/>
                </a:solidFill>
              </a:rPr>
              <a:t>-radial-gradient(35% 35%, closet-side, red, yellow, orange);</a:t>
            </a:r>
          </a:p>
          <a:p>
            <a:r>
              <a:rPr lang="en-US" altLang="ko-KR" sz="800" dirty="0">
                <a:solidFill>
                  <a:schemeClr val="tx1"/>
                </a:solidFill>
              </a:rPr>
              <a:t>		background: -o-radial-gradient(35% 35%, closet-side, red, yellow, orange);</a:t>
            </a:r>
          </a:p>
          <a:p>
            <a:r>
              <a:rPr lang="en-US" altLang="ko-KR" sz="800" dirty="0">
                <a:solidFill>
                  <a:schemeClr val="tx1"/>
                </a:solidFill>
              </a:rPr>
              <a:t>		background: radial-gradient(closest-side at 35% 35%, red, yellow, orange);	}</a:t>
            </a:r>
          </a:p>
          <a:p>
            <a:r>
              <a:rPr lang="en-US" altLang="ko-KR" sz="800" dirty="0">
                <a:solidFill>
                  <a:schemeClr val="tx1"/>
                </a:solidFill>
              </a:rPr>
              <a:t>	#grad_02 {	background: red;</a:t>
            </a:r>
          </a:p>
          <a:p>
            <a:r>
              <a:rPr lang="en-US" altLang="ko-KR" sz="800" dirty="0">
                <a:solidFill>
                  <a:schemeClr val="tx1"/>
                </a:solidFill>
              </a:rPr>
              <a:t>		background: -</a:t>
            </a:r>
            <a:r>
              <a:rPr lang="en-US" altLang="ko-KR" sz="800" dirty="0" err="1">
                <a:solidFill>
                  <a:schemeClr val="tx1"/>
                </a:solidFill>
              </a:rPr>
              <a:t>webkit</a:t>
            </a:r>
            <a:r>
              <a:rPr lang="en-US" altLang="ko-KR" sz="800" dirty="0">
                <a:solidFill>
                  <a:schemeClr val="tx1"/>
                </a:solidFill>
              </a:rPr>
              <a:t>-radial-gradient(35% 35%, farthest-side, red, yellow, orange);</a:t>
            </a:r>
          </a:p>
          <a:p>
            <a:r>
              <a:rPr lang="en-US" altLang="ko-KR" sz="800" dirty="0">
                <a:solidFill>
                  <a:schemeClr val="tx1"/>
                </a:solidFill>
              </a:rPr>
              <a:t>		background: -</a:t>
            </a:r>
            <a:r>
              <a:rPr lang="en-US" altLang="ko-KR" sz="800" dirty="0" err="1">
                <a:solidFill>
                  <a:schemeClr val="tx1"/>
                </a:solidFill>
              </a:rPr>
              <a:t>moz</a:t>
            </a:r>
            <a:r>
              <a:rPr lang="en-US" altLang="ko-KR" sz="800" dirty="0">
                <a:solidFill>
                  <a:schemeClr val="tx1"/>
                </a:solidFill>
              </a:rPr>
              <a:t>-radial-gradient(35% 35%, farthest-side, red, yellow, orange);</a:t>
            </a:r>
          </a:p>
          <a:p>
            <a:r>
              <a:rPr lang="en-US" altLang="ko-KR" sz="800" dirty="0">
                <a:solidFill>
                  <a:schemeClr val="tx1"/>
                </a:solidFill>
              </a:rPr>
              <a:t>		background: -o-radial-gradient(35% 35%, farthest-side, red, yellow, orange);</a:t>
            </a:r>
          </a:p>
          <a:p>
            <a:r>
              <a:rPr lang="en-US" altLang="ko-KR" sz="800" dirty="0">
                <a:solidFill>
                  <a:schemeClr val="tx1"/>
                </a:solidFill>
              </a:rPr>
              <a:t>		background: radial-gradient(farthest-side at 35% 35%, red, yellow, orange);	}</a:t>
            </a:r>
          </a:p>
          <a:p>
            <a:r>
              <a:rPr lang="en-US" altLang="ko-KR" sz="800" dirty="0">
                <a:solidFill>
                  <a:schemeClr val="tx1"/>
                </a:solidFill>
              </a:rPr>
              <a:t>	#grad_03 {	background: red;</a:t>
            </a:r>
          </a:p>
          <a:p>
            <a:r>
              <a:rPr lang="en-US" altLang="ko-KR" sz="800" dirty="0">
                <a:solidFill>
                  <a:schemeClr val="tx1"/>
                </a:solidFill>
              </a:rPr>
              <a:t>		background: -</a:t>
            </a:r>
            <a:r>
              <a:rPr lang="en-US" altLang="ko-KR" sz="800" dirty="0" err="1">
                <a:solidFill>
                  <a:schemeClr val="tx1"/>
                </a:solidFill>
              </a:rPr>
              <a:t>webkit</a:t>
            </a:r>
            <a:r>
              <a:rPr lang="en-US" altLang="ko-KR" sz="800" dirty="0">
                <a:solidFill>
                  <a:schemeClr val="tx1"/>
                </a:solidFill>
              </a:rPr>
              <a:t>-radial-gradient(35% 35%, closet-corner, red, yellow, orange);</a:t>
            </a:r>
          </a:p>
          <a:p>
            <a:r>
              <a:rPr lang="en-US" altLang="ko-KR" sz="800" dirty="0">
                <a:solidFill>
                  <a:schemeClr val="tx1"/>
                </a:solidFill>
              </a:rPr>
              <a:t>		background: -</a:t>
            </a:r>
            <a:r>
              <a:rPr lang="en-US" altLang="ko-KR" sz="800" dirty="0" err="1">
                <a:solidFill>
                  <a:schemeClr val="tx1"/>
                </a:solidFill>
              </a:rPr>
              <a:t>moz</a:t>
            </a:r>
            <a:r>
              <a:rPr lang="en-US" altLang="ko-KR" sz="800" dirty="0">
                <a:solidFill>
                  <a:schemeClr val="tx1"/>
                </a:solidFill>
              </a:rPr>
              <a:t>-radial-gradient(35% 35%, closet-corner, red, yellow, orange);</a:t>
            </a:r>
          </a:p>
          <a:p>
            <a:r>
              <a:rPr lang="en-US" altLang="ko-KR" sz="800" dirty="0">
                <a:solidFill>
                  <a:schemeClr val="tx1"/>
                </a:solidFill>
              </a:rPr>
              <a:t>		background: -o-radial-gradient(35% 35%, closet-corner, red, yellow, orange);</a:t>
            </a:r>
          </a:p>
          <a:p>
            <a:r>
              <a:rPr lang="en-US" altLang="ko-KR" sz="800" dirty="0">
                <a:solidFill>
                  <a:schemeClr val="tx1"/>
                </a:solidFill>
              </a:rPr>
              <a:t>		background: radial-gradient(closest-corner at 35% 35%, red, yellow, orange);	}</a:t>
            </a:r>
          </a:p>
          <a:p>
            <a:r>
              <a:rPr lang="en-US" altLang="ko-KR" sz="800" dirty="0">
                <a:solidFill>
                  <a:schemeClr val="tx1"/>
                </a:solidFill>
              </a:rPr>
              <a:t>	#grad_04 {	background: red;</a:t>
            </a:r>
          </a:p>
          <a:p>
            <a:r>
              <a:rPr lang="en-US" altLang="ko-KR" sz="800" dirty="0">
                <a:solidFill>
                  <a:schemeClr val="tx1"/>
                </a:solidFill>
              </a:rPr>
              <a:t>		background: -</a:t>
            </a:r>
            <a:r>
              <a:rPr lang="en-US" altLang="ko-KR" sz="800" dirty="0" err="1">
                <a:solidFill>
                  <a:schemeClr val="tx1"/>
                </a:solidFill>
              </a:rPr>
              <a:t>webkit</a:t>
            </a:r>
            <a:r>
              <a:rPr lang="en-US" altLang="ko-KR" sz="800" dirty="0">
                <a:solidFill>
                  <a:schemeClr val="tx1"/>
                </a:solidFill>
              </a:rPr>
              <a:t>-radial-gradient(35% 35%, farthest-corner, red, yellow, orange);</a:t>
            </a:r>
          </a:p>
          <a:p>
            <a:r>
              <a:rPr lang="en-US" altLang="ko-KR" sz="800" dirty="0">
                <a:solidFill>
                  <a:schemeClr val="tx1"/>
                </a:solidFill>
              </a:rPr>
              <a:t>		background: -</a:t>
            </a:r>
            <a:r>
              <a:rPr lang="en-US" altLang="ko-KR" sz="800" dirty="0" err="1">
                <a:solidFill>
                  <a:schemeClr val="tx1"/>
                </a:solidFill>
              </a:rPr>
              <a:t>moz</a:t>
            </a:r>
            <a:r>
              <a:rPr lang="en-US" altLang="ko-KR" sz="800" dirty="0">
                <a:solidFill>
                  <a:schemeClr val="tx1"/>
                </a:solidFill>
              </a:rPr>
              <a:t>-radial-gradient(35% 35%, farthest-corner, red, yellow, orange);</a:t>
            </a:r>
          </a:p>
          <a:p>
            <a:r>
              <a:rPr lang="en-US" altLang="ko-KR" sz="800" dirty="0">
                <a:solidFill>
                  <a:schemeClr val="tx1"/>
                </a:solidFill>
              </a:rPr>
              <a:t>		background: -o-radial-gradient(35% 35%, farthest-corner, red, yellow, orange);</a:t>
            </a:r>
          </a:p>
          <a:p>
            <a:r>
              <a:rPr lang="en-US" altLang="ko-KR" sz="800" dirty="0">
                <a:solidFill>
                  <a:schemeClr val="tx1"/>
                </a:solidFill>
              </a:rPr>
              <a:t>		background: radial-gradient(farthest-corner at 35% 35%, red, yellow, orange);	}</a:t>
            </a:r>
          </a:p>
          <a:p>
            <a:r>
              <a:rPr lang="en-US" altLang="ko-KR" sz="800" dirty="0">
                <a:solidFill>
                  <a:schemeClr val="tx1"/>
                </a:solidFill>
              </a:rPr>
              <a:t>     &lt;/style&gt;</a:t>
            </a:r>
          </a:p>
          <a:p>
            <a:r>
              <a:rPr lang="en-US" altLang="ko-KR" sz="800" dirty="0">
                <a:solidFill>
                  <a:schemeClr val="tx1"/>
                </a:solidFill>
              </a:rPr>
              <a:t>&lt;/head&gt;</a:t>
            </a:r>
          </a:p>
          <a:p>
            <a:r>
              <a:rPr lang="en-US" altLang="ko-KR" sz="800" dirty="0">
                <a:solidFill>
                  <a:schemeClr val="tx1"/>
                </a:solidFill>
              </a:rPr>
              <a:t>&lt;body&gt;</a:t>
            </a:r>
          </a:p>
          <a:p>
            <a:r>
              <a:rPr lang="en-US" altLang="ko-KR" sz="800" dirty="0">
                <a:solidFill>
                  <a:schemeClr val="tx1"/>
                </a:solidFill>
              </a:rPr>
              <a:t>	&lt;h1&gt;</a:t>
            </a:r>
            <a:r>
              <a:rPr lang="ko-KR" altLang="en-US" sz="800" dirty="0">
                <a:solidFill>
                  <a:schemeClr val="tx1"/>
                </a:solidFill>
              </a:rPr>
              <a:t>원형 </a:t>
            </a:r>
            <a:r>
              <a:rPr lang="ko-KR" altLang="en-US" sz="800" dirty="0" err="1">
                <a:solidFill>
                  <a:schemeClr val="tx1"/>
                </a:solidFill>
              </a:rPr>
              <a:t>그래디언트</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크기 설정</a:t>
            </a:r>
            <a:r>
              <a:rPr lang="en-US" altLang="ko-KR" sz="800" dirty="0">
                <a:solidFill>
                  <a:schemeClr val="tx1"/>
                </a:solidFill>
              </a:rPr>
              <a:t>&lt;/h1&gt;</a:t>
            </a:r>
          </a:p>
          <a:p>
            <a:r>
              <a:rPr lang="en-US" altLang="ko-KR" sz="800" dirty="0">
                <a:solidFill>
                  <a:schemeClr val="tx1"/>
                </a:solidFill>
              </a:rPr>
              <a:t>	&lt;h3&gt;closet-side&lt;/h3&gt;</a:t>
            </a:r>
          </a:p>
          <a:p>
            <a:r>
              <a:rPr lang="en-US" altLang="ko-KR" sz="800" dirty="0">
                <a:solidFill>
                  <a:schemeClr val="tx1"/>
                </a:solidFill>
              </a:rPr>
              <a:t>	&lt;div id="grad_01"&gt;&lt;/div&gt;</a:t>
            </a:r>
          </a:p>
          <a:p>
            <a:r>
              <a:rPr lang="en-US" altLang="ko-KR" sz="800" dirty="0">
                <a:solidFill>
                  <a:schemeClr val="tx1"/>
                </a:solidFill>
              </a:rPr>
              <a:t>	&lt;h3&gt;farthest-side&lt;/h3&gt;</a:t>
            </a:r>
          </a:p>
          <a:p>
            <a:r>
              <a:rPr lang="en-US" altLang="ko-KR" sz="800" dirty="0">
                <a:solidFill>
                  <a:schemeClr val="tx1"/>
                </a:solidFill>
              </a:rPr>
              <a:t>	&lt;div id="grad_02"&gt;&lt;/div&gt;</a:t>
            </a:r>
          </a:p>
          <a:p>
            <a:r>
              <a:rPr lang="en-US" altLang="ko-KR" sz="800" dirty="0">
                <a:solidFill>
                  <a:schemeClr val="tx1"/>
                </a:solidFill>
              </a:rPr>
              <a:t>	&lt;h3&gt;closet-corner&lt;/h3&gt;</a:t>
            </a:r>
          </a:p>
          <a:p>
            <a:r>
              <a:rPr lang="en-US" altLang="ko-KR" sz="800" dirty="0">
                <a:solidFill>
                  <a:schemeClr val="tx1"/>
                </a:solidFill>
              </a:rPr>
              <a:t>	&lt;div id="grad_03"&gt;&lt;/div&gt;</a:t>
            </a:r>
          </a:p>
          <a:p>
            <a:r>
              <a:rPr lang="en-US" altLang="ko-KR" sz="800" dirty="0">
                <a:solidFill>
                  <a:schemeClr val="tx1"/>
                </a:solidFill>
              </a:rPr>
              <a:t>	&lt;h3&gt;farthest-corner&lt;/h3&gt;</a:t>
            </a:r>
          </a:p>
          <a:p>
            <a:r>
              <a:rPr lang="en-US" altLang="ko-KR" sz="800" dirty="0">
                <a:solidFill>
                  <a:schemeClr val="tx1"/>
                </a:solidFill>
              </a:rPr>
              <a:t>	&lt;div id="grad_04"&gt;&lt;/div&gt;</a:t>
            </a:r>
          </a:p>
          <a:p>
            <a:r>
              <a:rPr lang="en-US" altLang="ko-KR" sz="8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원형 </a:t>
            </a:r>
            <a:r>
              <a:rPr lang="ko-KR" altLang="en-US" sz="1200" b="1" dirty="0" err="1">
                <a:solidFill>
                  <a:schemeClr val="tx1"/>
                </a:solidFill>
              </a:rPr>
              <a:t>그래디언트의</a:t>
            </a:r>
            <a:r>
              <a:rPr lang="ko-KR" altLang="en-US" sz="1200" b="1" dirty="0">
                <a:solidFill>
                  <a:schemeClr val="tx1"/>
                </a:solidFill>
              </a:rPr>
              <a:t> 크기 설정</a:t>
            </a:r>
          </a:p>
          <a:p>
            <a:r>
              <a:rPr lang="en-US" altLang="ko-KR" sz="1200" dirty="0">
                <a:solidFill>
                  <a:schemeClr val="tx1"/>
                </a:solidFill>
              </a:rPr>
              <a:t>CSS</a:t>
            </a:r>
            <a:r>
              <a:rPr lang="ko-KR" altLang="en-US" sz="1200" dirty="0">
                <a:solidFill>
                  <a:schemeClr val="tx1"/>
                </a:solidFill>
              </a:rPr>
              <a:t>를 이용하면 원형 </a:t>
            </a:r>
            <a:r>
              <a:rPr lang="ko-KR" altLang="en-US" sz="1200" dirty="0" err="1">
                <a:solidFill>
                  <a:schemeClr val="tx1"/>
                </a:solidFill>
              </a:rPr>
              <a:t>그래디언트의</a:t>
            </a:r>
            <a:r>
              <a:rPr lang="ko-KR" altLang="en-US" sz="1200" dirty="0">
                <a:solidFill>
                  <a:schemeClr val="tx1"/>
                </a:solidFill>
              </a:rPr>
              <a:t> 크기를 설정할 수 있습니다</a:t>
            </a:r>
            <a:r>
              <a:rPr lang="en-US" altLang="ko-KR" sz="1200" dirty="0">
                <a:solidFill>
                  <a:schemeClr val="tx1"/>
                </a:solidFill>
              </a:rPr>
              <a:t>.</a:t>
            </a:r>
          </a:p>
          <a:p>
            <a:r>
              <a:rPr lang="ko-KR" altLang="en-US" sz="1200" dirty="0">
                <a:solidFill>
                  <a:schemeClr val="tx1"/>
                </a:solidFill>
              </a:rPr>
              <a:t>이때 크기를 나타내기 위해 사용할 수 있는 매개변수는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closest-side : </a:t>
            </a:r>
            <a:r>
              <a:rPr lang="ko-KR" altLang="en-US" sz="1200" dirty="0">
                <a:solidFill>
                  <a:schemeClr val="tx1"/>
                </a:solidFill>
              </a:rPr>
              <a:t>원형 </a:t>
            </a:r>
            <a:r>
              <a:rPr lang="ko-KR" altLang="en-US" sz="1200" dirty="0" err="1">
                <a:solidFill>
                  <a:schemeClr val="tx1"/>
                </a:solidFill>
              </a:rPr>
              <a:t>그래디언트의</a:t>
            </a:r>
            <a:r>
              <a:rPr lang="ko-KR" altLang="en-US" sz="1200" dirty="0">
                <a:solidFill>
                  <a:schemeClr val="tx1"/>
                </a:solidFill>
              </a:rPr>
              <a:t> 크기가 가장 가까운 면에 닿을 만큼의 크기로 설정됩니다</a:t>
            </a:r>
            <a:r>
              <a:rPr lang="en-US" altLang="ko-KR" sz="1200" dirty="0">
                <a:solidFill>
                  <a:schemeClr val="tx1"/>
                </a:solidFill>
              </a:rPr>
              <a:t>.</a:t>
            </a:r>
          </a:p>
          <a:p>
            <a:r>
              <a:rPr lang="en-US" altLang="ko-KR" sz="1200" dirty="0">
                <a:solidFill>
                  <a:schemeClr val="tx1"/>
                </a:solidFill>
              </a:rPr>
              <a:t>- farthest-side : </a:t>
            </a:r>
            <a:r>
              <a:rPr lang="ko-KR" altLang="en-US" sz="1200" dirty="0">
                <a:solidFill>
                  <a:schemeClr val="tx1"/>
                </a:solidFill>
              </a:rPr>
              <a:t>원형 </a:t>
            </a:r>
            <a:r>
              <a:rPr lang="ko-KR" altLang="en-US" sz="1200" dirty="0" err="1">
                <a:solidFill>
                  <a:schemeClr val="tx1"/>
                </a:solidFill>
              </a:rPr>
              <a:t>그래디언트의</a:t>
            </a:r>
            <a:r>
              <a:rPr lang="ko-KR" altLang="en-US" sz="1200" dirty="0">
                <a:solidFill>
                  <a:schemeClr val="tx1"/>
                </a:solidFill>
              </a:rPr>
              <a:t> 크기가 가장 먼 면에 닿을 만큼의 크기로 설정됩니다</a:t>
            </a:r>
            <a:r>
              <a:rPr lang="en-US" altLang="ko-KR" sz="1200" dirty="0">
                <a:solidFill>
                  <a:schemeClr val="tx1"/>
                </a:solidFill>
              </a:rPr>
              <a:t>. </a:t>
            </a:r>
          </a:p>
          <a:p>
            <a:r>
              <a:rPr lang="ko-KR" altLang="en-US" sz="1200" dirty="0">
                <a:solidFill>
                  <a:schemeClr val="tx1"/>
                </a:solidFill>
              </a:rPr>
              <a:t>따라서 가까운 면에서는 </a:t>
            </a:r>
            <a:r>
              <a:rPr lang="ko-KR" altLang="en-US" sz="1200" dirty="0" err="1">
                <a:solidFill>
                  <a:schemeClr val="tx1"/>
                </a:solidFill>
              </a:rPr>
              <a:t>그래디언트의</a:t>
            </a:r>
            <a:r>
              <a:rPr lang="ko-KR" altLang="en-US" sz="1200" dirty="0">
                <a:solidFill>
                  <a:schemeClr val="tx1"/>
                </a:solidFill>
              </a:rPr>
              <a:t> 일부분이 화면을 넘을 것입니다</a:t>
            </a:r>
            <a:r>
              <a:rPr lang="en-US" altLang="ko-KR" sz="1200" dirty="0">
                <a:solidFill>
                  <a:schemeClr val="tx1"/>
                </a:solidFill>
              </a:rPr>
              <a:t>.</a:t>
            </a:r>
          </a:p>
          <a:p>
            <a:r>
              <a:rPr lang="en-US" altLang="ko-KR" sz="1200" dirty="0">
                <a:solidFill>
                  <a:schemeClr val="tx1"/>
                </a:solidFill>
              </a:rPr>
              <a:t>- closest-corner : </a:t>
            </a:r>
            <a:r>
              <a:rPr lang="ko-KR" altLang="en-US" sz="1200" dirty="0">
                <a:solidFill>
                  <a:schemeClr val="tx1"/>
                </a:solidFill>
              </a:rPr>
              <a:t>원형 </a:t>
            </a:r>
            <a:r>
              <a:rPr lang="ko-KR" altLang="en-US" sz="1200" dirty="0" err="1">
                <a:solidFill>
                  <a:schemeClr val="tx1"/>
                </a:solidFill>
              </a:rPr>
              <a:t>그래디언트의</a:t>
            </a:r>
            <a:r>
              <a:rPr lang="ko-KR" altLang="en-US" sz="1200" dirty="0">
                <a:solidFill>
                  <a:schemeClr val="tx1"/>
                </a:solidFill>
              </a:rPr>
              <a:t> 크기가 가장 가까운 모서리에 닿을 만큼의 크기로 설정됩니다</a:t>
            </a:r>
            <a:r>
              <a:rPr lang="en-US" altLang="ko-KR" sz="1200" dirty="0">
                <a:solidFill>
                  <a:schemeClr val="tx1"/>
                </a:solidFill>
              </a:rPr>
              <a:t>.</a:t>
            </a:r>
          </a:p>
          <a:p>
            <a:r>
              <a:rPr lang="en-US" altLang="ko-KR" sz="1200" dirty="0">
                <a:solidFill>
                  <a:schemeClr val="tx1"/>
                </a:solidFill>
              </a:rPr>
              <a:t>- farthest-corner : </a:t>
            </a:r>
            <a:r>
              <a:rPr lang="ko-KR" altLang="en-US" sz="1200" dirty="0">
                <a:solidFill>
                  <a:schemeClr val="tx1"/>
                </a:solidFill>
              </a:rPr>
              <a:t>원형 </a:t>
            </a:r>
            <a:r>
              <a:rPr lang="ko-KR" altLang="en-US" sz="1200" dirty="0" err="1">
                <a:solidFill>
                  <a:schemeClr val="tx1"/>
                </a:solidFill>
              </a:rPr>
              <a:t>그래디언트의</a:t>
            </a:r>
            <a:r>
              <a:rPr lang="ko-KR" altLang="en-US" sz="1200" dirty="0">
                <a:solidFill>
                  <a:schemeClr val="tx1"/>
                </a:solidFill>
              </a:rPr>
              <a:t> 크기가 가장 먼 모서리에 닿을 만큼의 크기로 설정됩니다</a:t>
            </a:r>
            <a:r>
              <a:rPr lang="en-US" altLang="ko-KR" sz="1200" dirty="0">
                <a:solidFill>
                  <a:schemeClr val="tx1"/>
                </a:solidFill>
              </a:rPr>
              <a:t>.</a:t>
            </a:r>
          </a:p>
          <a:p>
            <a:r>
              <a:rPr lang="ko-KR" altLang="en-US" sz="1200" dirty="0">
                <a:solidFill>
                  <a:schemeClr val="tx1"/>
                </a:solidFill>
              </a:rPr>
              <a:t>이 크기가 기본 설정이며</a:t>
            </a:r>
            <a:r>
              <a:rPr lang="en-US" altLang="ko-KR" sz="1200" dirty="0">
                <a:solidFill>
                  <a:schemeClr val="tx1"/>
                </a:solidFill>
              </a:rPr>
              <a:t>, </a:t>
            </a:r>
            <a:r>
              <a:rPr lang="ko-KR" altLang="en-US" sz="1200" dirty="0">
                <a:solidFill>
                  <a:schemeClr val="tx1"/>
                </a:solidFill>
              </a:rPr>
              <a:t>가까운 모서리에서는 </a:t>
            </a:r>
            <a:r>
              <a:rPr lang="ko-KR" altLang="en-US" sz="1200" dirty="0" err="1">
                <a:solidFill>
                  <a:schemeClr val="tx1"/>
                </a:solidFill>
              </a:rPr>
              <a:t>그래디언트의</a:t>
            </a:r>
            <a:r>
              <a:rPr lang="ko-KR" altLang="en-US" sz="1200" dirty="0">
                <a:solidFill>
                  <a:schemeClr val="tx1"/>
                </a:solidFill>
              </a:rPr>
              <a:t> 일부분이 화면을 넘을 것입니다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다양하게 크기를 조절한 원형 </a:t>
            </a:r>
            <a:r>
              <a:rPr lang="ko-KR" altLang="en-US" sz="1200" dirty="0" err="1">
                <a:solidFill>
                  <a:schemeClr val="tx1"/>
                </a:solidFill>
              </a:rPr>
              <a:t>그래디언트</a:t>
            </a:r>
            <a:r>
              <a:rPr lang="ko-KR" altLang="en-US" sz="1200" dirty="0">
                <a:solidFill>
                  <a:schemeClr val="tx1"/>
                </a:solidFill>
              </a:rPr>
              <a:t>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261</a:t>
            </a:fld>
            <a:endParaRPr lang="ko-KR" altLang="en-US" dirty="0"/>
          </a:p>
        </p:txBody>
      </p:sp>
    </p:spTree>
    <p:extLst>
      <p:ext uri="{BB962C8B-B14F-4D97-AF65-F5344CB8AC3E}">
        <p14:creationId xmlns:p14="http://schemas.microsoft.com/office/powerpoint/2010/main" val="396301028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Radial</a:t>
            </a:r>
            <a:r>
              <a:rPr lang="ko-KR" altLang="en-US" sz="3200" dirty="0"/>
              <a:t> </a:t>
            </a:r>
            <a:r>
              <a:rPr lang="en-US" altLang="ko-KR" sz="3200" dirty="0"/>
              <a:t>Gradient – </a:t>
            </a:r>
            <a:r>
              <a:rPr lang="en-US" altLang="ko-KR" sz="3600" dirty="0"/>
              <a:t>repeating-radial-gradient() </a:t>
            </a:r>
            <a:r>
              <a:rPr lang="ko-KR" altLang="en-US" sz="3600" dirty="0"/>
              <a:t>메소드</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Radial Gradients&lt;/title&gt;</a:t>
            </a:r>
          </a:p>
          <a:p>
            <a:r>
              <a:rPr lang="en-US" altLang="ko-KR" sz="1000" dirty="0">
                <a:solidFill>
                  <a:schemeClr val="tx1"/>
                </a:solidFill>
              </a:rPr>
              <a:t>     &lt;style&gt;</a:t>
            </a:r>
          </a:p>
          <a:p>
            <a:r>
              <a:rPr lang="en-US" altLang="ko-KR" sz="1000" dirty="0">
                <a:solidFill>
                  <a:schemeClr val="tx1"/>
                </a:solidFill>
              </a:rPr>
              <a:t>	#grad {</a:t>
            </a:r>
          </a:p>
          <a:p>
            <a:r>
              <a:rPr lang="en-US" altLang="ko-KR" sz="1000" dirty="0">
                <a:solidFill>
                  <a:schemeClr val="tx1"/>
                </a:solidFill>
              </a:rPr>
              <a:t>		height: 300px;</a:t>
            </a:r>
          </a:p>
          <a:p>
            <a:r>
              <a:rPr lang="en-US" altLang="ko-KR" sz="1000" dirty="0">
                <a:solidFill>
                  <a:schemeClr val="tx1"/>
                </a:solidFill>
              </a:rPr>
              <a:t>		width: 300px;</a:t>
            </a:r>
          </a:p>
          <a:p>
            <a:r>
              <a:rPr lang="en-US" altLang="ko-KR" sz="1000" dirty="0">
                <a:solidFill>
                  <a:schemeClr val="tx1"/>
                </a:solidFill>
              </a:rPr>
              <a:t>		background: red;</a:t>
            </a:r>
          </a:p>
          <a:p>
            <a:r>
              <a:rPr lang="en-US" altLang="ko-KR" sz="1000" dirty="0">
                <a:solidFill>
                  <a:schemeClr val="tx1"/>
                </a:solidFill>
              </a:rPr>
              <a:t>		background: -</a:t>
            </a:r>
            <a:r>
              <a:rPr lang="en-US" altLang="ko-KR" sz="1000" dirty="0" err="1">
                <a:solidFill>
                  <a:schemeClr val="tx1"/>
                </a:solidFill>
              </a:rPr>
              <a:t>webkit</a:t>
            </a:r>
            <a:r>
              <a:rPr lang="en-US" altLang="ko-KR" sz="1000" dirty="0">
                <a:solidFill>
                  <a:schemeClr val="tx1"/>
                </a:solidFill>
              </a:rPr>
              <a:t>-repeating-radial-gradient(red, white 10%, blue 20%);</a:t>
            </a:r>
          </a:p>
          <a:p>
            <a:r>
              <a:rPr lang="en-US" altLang="ko-KR" sz="1000" dirty="0">
                <a:solidFill>
                  <a:schemeClr val="tx1"/>
                </a:solidFill>
              </a:rPr>
              <a:t>		background: -</a:t>
            </a:r>
            <a:r>
              <a:rPr lang="en-US" altLang="ko-KR" sz="1000" dirty="0" err="1">
                <a:solidFill>
                  <a:schemeClr val="tx1"/>
                </a:solidFill>
              </a:rPr>
              <a:t>moz</a:t>
            </a:r>
            <a:r>
              <a:rPr lang="en-US" altLang="ko-KR" sz="1000" dirty="0">
                <a:solidFill>
                  <a:schemeClr val="tx1"/>
                </a:solidFill>
              </a:rPr>
              <a:t>-repeating-radial-gradient(red, white 10%, blue 20%);</a:t>
            </a:r>
          </a:p>
          <a:p>
            <a:r>
              <a:rPr lang="en-US" altLang="ko-KR" sz="1000" dirty="0">
                <a:solidFill>
                  <a:schemeClr val="tx1"/>
                </a:solidFill>
              </a:rPr>
              <a:t>		background: -o-repeating-radial-gradient(red, white 10%, blue 20%);</a:t>
            </a:r>
          </a:p>
          <a:p>
            <a:r>
              <a:rPr lang="en-US" altLang="ko-KR" sz="1000" dirty="0">
                <a:solidFill>
                  <a:schemeClr val="tx1"/>
                </a:solidFill>
              </a:rPr>
              <a:t>		background: repeating-radial-gradient(red, white 10%, blue 20%);</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반복되는 원형 </a:t>
            </a:r>
            <a:r>
              <a:rPr lang="ko-KR" altLang="en-US" sz="1000" dirty="0" err="1">
                <a:solidFill>
                  <a:schemeClr val="tx1"/>
                </a:solidFill>
              </a:rPr>
              <a:t>그래디언트</a:t>
            </a:r>
            <a:r>
              <a:rPr lang="en-US" altLang="ko-KR" sz="1000" dirty="0">
                <a:solidFill>
                  <a:schemeClr val="tx1"/>
                </a:solidFill>
              </a:rPr>
              <a:t>&lt;/h1&gt;</a:t>
            </a:r>
          </a:p>
          <a:p>
            <a:r>
              <a:rPr lang="en-US" altLang="ko-KR" sz="1000" dirty="0">
                <a:solidFill>
                  <a:schemeClr val="tx1"/>
                </a:solidFill>
              </a:rPr>
              <a:t>	&lt;div id="grad"&gt;&lt;/div&gt;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185333"/>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repeating-radial-gradient() </a:t>
            </a:r>
            <a:r>
              <a:rPr lang="ko-KR" altLang="en-US" sz="1200" b="1" dirty="0">
                <a:solidFill>
                  <a:schemeClr val="tx1"/>
                </a:solidFill>
              </a:rPr>
              <a:t>메소드</a:t>
            </a:r>
          </a:p>
          <a:p>
            <a:r>
              <a:rPr lang="en-US" altLang="ko-KR" sz="1200" dirty="0">
                <a:solidFill>
                  <a:schemeClr val="tx1"/>
                </a:solidFill>
              </a:rPr>
              <a:t>repeating-radial-gradient() </a:t>
            </a:r>
            <a:r>
              <a:rPr lang="ko-KR" altLang="en-US" sz="1200" dirty="0">
                <a:solidFill>
                  <a:schemeClr val="tx1"/>
                </a:solidFill>
              </a:rPr>
              <a:t>메소드는 원형 </a:t>
            </a:r>
            <a:r>
              <a:rPr lang="ko-KR" altLang="en-US" sz="1200" dirty="0" err="1">
                <a:solidFill>
                  <a:schemeClr val="tx1"/>
                </a:solidFill>
              </a:rPr>
              <a:t>그래디언트</a:t>
            </a:r>
            <a:r>
              <a:rPr lang="ko-KR" altLang="en-US" sz="1200" dirty="0">
                <a:solidFill>
                  <a:schemeClr val="tx1"/>
                </a:solidFill>
              </a:rPr>
              <a:t> 효과가 계속 반복되도록 설정합니다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262</a:t>
            </a:fld>
            <a:endParaRPr lang="ko-KR" altLang="en-US" dirty="0"/>
          </a:p>
        </p:txBody>
      </p:sp>
    </p:spTree>
    <p:extLst>
      <p:ext uri="{BB962C8B-B14F-4D97-AF65-F5344CB8AC3E}">
        <p14:creationId xmlns:p14="http://schemas.microsoft.com/office/powerpoint/2010/main" val="24213636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shadow (</a:t>
            </a:r>
            <a:r>
              <a:rPr lang="en-US" altLang="ko-KR" sz="3600" dirty="0"/>
              <a:t>text-shadow)</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Shadows&lt;/title&gt;</a:t>
            </a:r>
          </a:p>
          <a:p>
            <a:r>
              <a:rPr lang="en-US" altLang="ko-KR" sz="1000" dirty="0">
                <a:solidFill>
                  <a:schemeClr val="tx1"/>
                </a:solidFill>
              </a:rPr>
              <a:t>     &lt;style&gt;</a:t>
            </a:r>
          </a:p>
          <a:p>
            <a:r>
              <a:rPr lang="en-US" altLang="ko-KR" sz="1000" dirty="0">
                <a:solidFill>
                  <a:schemeClr val="tx1"/>
                </a:solidFill>
              </a:rPr>
              <a:t>	#shadow_01 { text-shadow: 2px </a:t>
            </a:r>
            <a:r>
              <a:rPr lang="en-US" altLang="ko-KR" sz="1000" dirty="0" err="1">
                <a:solidFill>
                  <a:schemeClr val="tx1"/>
                </a:solidFill>
              </a:rPr>
              <a:t>2px</a:t>
            </a:r>
            <a:r>
              <a:rPr lang="en-US" altLang="ko-KR" sz="1000" dirty="0">
                <a:solidFill>
                  <a:schemeClr val="tx1"/>
                </a:solidFill>
              </a:rPr>
              <a:t>; }</a:t>
            </a:r>
          </a:p>
          <a:p>
            <a:r>
              <a:rPr lang="en-US" altLang="ko-KR" sz="1000" dirty="0">
                <a:solidFill>
                  <a:schemeClr val="tx1"/>
                </a:solidFill>
              </a:rPr>
              <a:t>	#shadow_02 { text-shadow: 2px </a:t>
            </a:r>
            <a:r>
              <a:rPr lang="en-US" altLang="ko-KR" sz="1000" dirty="0" err="1">
                <a:solidFill>
                  <a:schemeClr val="tx1"/>
                </a:solidFill>
              </a:rPr>
              <a:t>2px</a:t>
            </a:r>
            <a:r>
              <a:rPr lang="en-US" altLang="ko-KR" sz="1000" dirty="0">
                <a:solidFill>
                  <a:schemeClr val="tx1"/>
                </a:solidFill>
              </a:rPr>
              <a:t> orange; }</a:t>
            </a:r>
          </a:p>
          <a:p>
            <a:r>
              <a:rPr lang="en-US" altLang="ko-KR" sz="1000" dirty="0">
                <a:solidFill>
                  <a:schemeClr val="tx1"/>
                </a:solidFill>
              </a:rPr>
              <a:t>	#shadow_03 { text-shadow: 2px </a:t>
            </a:r>
            <a:r>
              <a:rPr lang="en-US" altLang="ko-KR" sz="1000" dirty="0" err="1">
                <a:solidFill>
                  <a:schemeClr val="tx1"/>
                </a:solidFill>
              </a:rPr>
              <a:t>2px</a:t>
            </a:r>
            <a:r>
              <a:rPr lang="en-US" altLang="ko-KR" sz="1000" dirty="0">
                <a:solidFill>
                  <a:schemeClr val="tx1"/>
                </a:solidFill>
              </a:rPr>
              <a:t> 5px; }</a:t>
            </a:r>
          </a:p>
          <a:p>
            <a:r>
              <a:rPr lang="en-US" altLang="ko-KR" sz="1000" dirty="0">
                <a:solidFill>
                  <a:schemeClr val="tx1"/>
                </a:solidFill>
              </a:rPr>
              <a:t>	#shadow_04 { text-shadow: 0 0 3px red; }</a:t>
            </a:r>
          </a:p>
          <a:p>
            <a:r>
              <a:rPr lang="en-US" altLang="ko-KR" sz="1000" dirty="0">
                <a:solidFill>
                  <a:schemeClr val="tx1"/>
                </a:solidFill>
              </a:rPr>
              <a:t>	#shadow_05 { color: white; text-shadow: 1px </a:t>
            </a:r>
            <a:r>
              <a:rPr lang="en-US" altLang="ko-KR" sz="1000" dirty="0" err="1">
                <a:solidFill>
                  <a:schemeClr val="tx1"/>
                </a:solidFill>
              </a:rPr>
              <a:t>1px</a:t>
            </a:r>
            <a:r>
              <a:rPr lang="en-US" altLang="ko-KR" sz="1000" dirty="0">
                <a:solidFill>
                  <a:schemeClr val="tx1"/>
                </a:solidFill>
              </a:rPr>
              <a:t> 2px black, 0 0 20px purple, 0 0 5px maroon;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 id="shadow_01"&gt;</a:t>
            </a:r>
            <a:r>
              <a:rPr lang="ko-KR" altLang="en-US" sz="1000" dirty="0">
                <a:solidFill>
                  <a:schemeClr val="tx1"/>
                </a:solidFill>
              </a:rPr>
              <a:t>검정색 그림자 효과</a:t>
            </a:r>
            <a:r>
              <a:rPr lang="en-US" altLang="ko-KR" sz="1000" dirty="0">
                <a:solidFill>
                  <a:schemeClr val="tx1"/>
                </a:solidFill>
              </a:rPr>
              <a:t>&lt;/h1&gt;</a:t>
            </a:r>
          </a:p>
          <a:p>
            <a:r>
              <a:rPr lang="en-US" altLang="ko-KR" sz="1000" dirty="0">
                <a:solidFill>
                  <a:schemeClr val="tx1"/>
                </a:solidFill>
              </a:rPr>
              <a:t>	&lt;h1 id="shadow_02"&gt;</a:t>
            </a:r>
            <a:r>
              <a:rPr lang="ko-KR" altLang="en-US" sz="1000" dirty="0">
                <a:solidFill>
                  <a:schemeClr val="tx1"/>
                </a:solidFill>
              </a:rPr>
              <a:t>색상 그림자 효과</a:t>
            </a:r>
            <a:r>
              <a:rPr lang="en-US" altLang="ko-KR" sz="1000" dirty="0">
                <a:solidFill>
                  <a:schemeClr val="tx1"/>
                </a:solidFill>
              </a:rPr>
              <a:t>&lt;/h1&gt;</a:t>
            </a:r>
          </a:p>
          <a:p>
            <a:r>
              <a:rPr lang="en-US" altLang="ko-KR" sz="1000" dirty="0">
                <a:solidFill>
                  <a:schemeClr val="tx1"/>
                </a:solidFill>
              </a:rPr>
              <a:t>	&lt;h1 id="shadow_03"&gt;</a:t>
            </a:r>
            <a:r>
              <a:rPr lang="ko-KR" altLang="en-US" sz="1000" dirty="0">
                <a:solidFill>
                  <a:schemeClr val="tx1"/>
                </a:solidFill>
              </a:rPr>
              <a:t>흐린 그림자 효과</a:t>
            </a:r>
            <a:r>
              <a:rPr lang="en-US" altLang="ko-KR" sz="1000" dirty="0">
                <a:solidFill>
                  <a:schemeClr val="tx1"/>
                </a:solidFill>
              </a:rPr>
              <a:t>&lt;/h1&gt;</a:t>
            </a:r>
          </a:p>
          <a:p>
            <a:r>
              <a:rPr lang="en-US" altLang="ko-KR" sz="1000" dirty="0">
                <a:solidFill>
                  <a:schemeClr val="tx1"/>
                </a:solidFill>
              </a:rPr>
              <a:t>	&lt;h1 id="shadow_04"&gt;</a:t>
            </a:r>
            <a:r>
              <a:rPr lang="ko-KR" altLang="en-US" sz="1000" dirty="0">
                <a:solidFill>
                  <a:schemeClr val="tx1"/>
                </a:solidFill>
              </a:rPr>
              <a:t>네온 효과</a:t>
            </a:r>
            <a:r>
              <a:rPr lang="en-US" altLang="ko-KR" sz="1000" dirty="0">
                <a:solidFill>
                  <a:schemeClr val="tx1"/>
                </a:solidFill>
              </a:rPr>
              <a:t>&lt;/h1&gt;</a:t>
            </a:r>
          </a:p>
          <a:p>
            <a:r>
              <a:rPr lang="en-US" altLang="ko-KR" sz="1000" dirty="0">
                <a:solidFill>
                  <a:schemeClr val="tx1"/>
                </a:solidFill>
              </a:rPr>
              <a:t>	&lt;h1 id="shadow_05"&gt;</a:t>
            </a:r>
            <a:r>
              <a:rPr lang="ko-KR" altLang="en-US" sz="1000" dirty="0">
                <a:solidFill>
                  <a:schemeClr val="tx1"/>
                </a:solidFill>
              </a:rPr>
              <a:t>그림자 중첩 효과</a:t>
            </a:r>
            <a:r>
              <a:rPr lang="en-US" altLang="ko-KR" sz="1000" dirty="0">
                <a:solidFill>
                  <a:schemeClr val="tx1"/>
                </a:solidFill>
              </a:rPr>
              <a:t>&lt;/h1&gt;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88195" y="1214838"/>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사용할 수 있는 </a:t>
            </a:r>
            <a:r>
              <a:rPr lang="en-US" altLang="ko-KR" sz="1200" dirty="0">
                <a:solidFill>
                  <a:schemeClr val="tx1"/>
                </a:solidFill>
              </a:rPr>
              <a:t>shadow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text-shadow</a:t>
            </a:r>
          </a:p>
          <a:p>
            <a:r>
              <a:rPr lang="en-US" altLang="ko-KR" sz="1200" dirty="0">
                <a:solidFill>
                  <a:schemeClr val="tx1"/>
                </a:solidFill>
              </a:rPr>
              <a:t>2. box-shadow</a:t>
            </a:r>
          </a:p>
          <a:p>
            <a:endParaRPr lang="en-US" altLang="ko-KR" sz="1200" dirty="0">
              <a:solidFill>
                <a:schemeClr val="tx1"/>
              </a:solidFill>
            </a:endParaRPr>
          </a:p>
          <a:p>
            <a:r>
              <a:rPr lang="en-US" altLang="ko-KR" sz="1200" b="1" dirty="0">
                <a:solidFill>
                  <a:schemeClr val="tx1"/>
                </a:solidFill>
              </a:rPr>
              <a:t>text-shadow </a:t>
            </a:r>
            <a:r>
              <a:rPr lang="ko-KR" altLang="en-US" sz="1200" b="1" dirty="0">
                <a:solidFill>
                  <a:schemeClr val="tx1"/>
                </a:solidFill>
              </a:rPr>
              <a:t>속성</a:t>
            </a:r>
          </a:p>
          <a:p>
            <a:r>
              <a:rPr lang="en-US" altLang="ko-KR" sz="1200" dirty="0">
                <a:solidFill>
                  <a:schemeClr val="tx1"/>
                </a:solidFill>
              </a:rPr>
              <a:t>text-shadow </a:t>
            </a:r>
            <a:r>
              <a:rPr lang="ko-KR" altLang="en-US" sz="1200" dirty="0">
                <a:solidFill>
                  <a:schemeClr val="tx1"/>
                </a:solidFill>
              </a:rPr>
              <a:t>속성은 해당 텍스트에 간단히 그림자 효과를 적용해 줍니다</a:t>
            </a:r>
            <a:r>
              <a:rPr lang="en-US" altLang="ko-KR" sz="1200" dirty="0">
                <a:solidFill>
                  <a:schemeClr val="tx1"/>
                </a:solidFill>
              </a:rPr>
              <a:t>. </a:t>
            </a:r>
            <a:r>
              <a:rPr lang="ko-KR" altLang="en-US" sz="1200" dirty="0">
                <a:solidFill>
                  <a:schemeClr val="tx1"/>
                </a:solidFill>
              </a:rPr>
              <a:t>그림자가 시작할 </a:t>
            </a:r>
            <a:r>
              <a:rPr lang="en-US" altLang="ko-KR" sz="1200" dirty="0">
                <a:solidFill>
                  <a:schemeClr val="tx1"/>
                </a:solidFill>
              </a:rPr>
              <a:t>x</a:t>
            </a:r>
            <a:r>
              <a:rPr lang="ko-KR" altLang="en-US" sz="1200" dirty="0">
                <a:solidFill>
                  <a:schemeClr val="tx1"/>
                </a:solidFill>
              </a:rPr>
              <a:t>축과 </a:t>
            </a:r>
            <a:r>
              <a:rPr lang="en-US" altLang="ko-KR" sz="1200" dirty="0">
                <a:solidFill>
                  <a:schemeClr val="tx1"/>
                </a:solidFill>
              </a:rPr>
              <a:t>y</a:t>
            </a:r>
            <a:r>
              <a:rPr lang="ko-KR" altLang="en-US" sz="1200" dirty="0">
                <a:solidFill>
                  <a:schemeClr val="tx1"/>
                </a:solidFill>
              </a:rPr>
              <a:t>축의 상대 위치를 명시하고</a:t>
            </a:r>
            <a:r>
              <a:rPr lang="en-US" altLang="ko-KR" sz="1200" dirty="0">
                <a:solidFill>
                  <a:schemeClr val="tx1"/>
                </a:solidFill>
              </a:rPr>
              <a:t>, </a:t>
            </a:r>
            <a:r>
              <a:rPr lang="ko-KR" altLang="en-US" sz="1200" dirty="0">
                <a:solidFill>
                  <a:schemeClr val="tx1"/>
                </a:solidFill>
              </a:rPr>
              <a:t>그림자의 흐린 정도를 나타내는 </a:t>
            </a:r>
            <a:r>
              <a:rPr lang="en-US" altLang="ko-KR" sz="1200" dirty="0">
                <a:solidFill>
                  <a:schemeClr val="tx1"/>
                </a:solidFill>
              </a:rPr>
              <a:t>blur </a:t>
            </a:r>
            <a:r>
              <a:rPr lang="ko-KR" altLang="en-US" sz="1200" dirty="0">
                <a:solidFill>
                  <a:schemeClr val="tx1"/>
                </a:solidFill>
              </a:rPr>
              <a:t>값을 명시합니다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-&gt;</a:t>
            </a:r>
          </a:p>
          <a:p>
            <a:r>
              <a:rPr lang="en-US" altLang="ko-KR" sz="1200" dirty="0">
                <a:solidFill>
                  <a:schemeClr val="tx1"/>
                </a:solidFill>
              </a:rPr>
              <a:t>text-shadow:</a:t>
            </a:r>
            <a:r>
              <a:rPr lang="ko-KR" altLang="en-US" sz="1200" dirty="0">
                <a:solidFill>
                  <a:schemeClr val="tx1"/>
                </a:solidFill>
              </a:rPr>
              <a:t> 그림자의</a:t>
            </a:r>
            <a:r>
              <a:rPr lang="en-US" altLang="ko-KR" sz="1200" dirty="0">
                <a:solidFill>
                  <a:schemeClr val="tx1"/>
                </a:solidFill>
              </a:rPr>
              <a:t>x</a:t>
            </a:r>
            <a:r>
              <a:rPr lang="ko-KR" altLang="en-US" sz="1200" dirty="0" err="1">
                <a:solidFill>
                  <a:schemeClr val="tx1"/>
                </a:solidFill>
              </a:rPr>
              <a:t>축값</a:t>
            </a:r>
            <a:r>
              <a:rPr lang="ko-KR" altLang="en-US" sz="1200" dirty="0">
                <a:solidFill>
                  <a:schemeClr val="tx1"/>
                </a:solidFill>
              </a:rPr>
              <a:t> 그림자의</a:t>
            </a:r>
            <a:r>
              <a:rPr lang="en-US" altLang="ko-KR" sz="1200" dirty="0">
                <a:solidFill>
                  <a:schemeClr val="tx1"/>
                </a:solidFill>
              </a:rPr>
              <a:t>y</a:t>
            </a:r>
            <a:r>
              <a:rPr lang="ko-KR" altLang="en-US" sz="1200" dirty="0" err="1">
                <a:solidFill>
                  <a:schemeClr val="tx1"/>
                </a:solidFill>
              </a:rPr>
              <a:t>축값</a:t>
            </a:r>
            <a:r>
              <a:rPr lang="ko-KR" altLang="en-US" sz="1200" dirty="0">
                <a:solidFill>
                  <a:schemeClr val="tx1"/>
                </a:solidFill>
              </a:rPr>
              <a:t> </a:t>
            </a:r>
            <a:r>
              <a:rPr lang="en-US" altLang="ko-KR" sz="1200" dirty="0">
                <a:solidFill>
                  <a:schemeClr val="tx1"/>
                </a:solidFill>
              </a:rPr>
              <a:t>blur</a:t>
            </a:r>
            <a:r>
              <a:rPr lang="ko-KR" altLang="en-US" sz="1200" dirty="0">
                <a:solidFill>
                  <a:schemeClr val="tx1"/>
                </a:solidFill>
              </a:rPr>
              <a:t>값 </a:t>
            </a:r>
            <a:r>
              <a:rPr lang="ko-KR" altLang="en-US" sz="1200" dirty="0" err="1">
                <a:solidFill>
                  <a:schemeClr val="tx1"/>
                </a:solidFill>
              </a:rPr>
              <a:t>색상값</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263</a:t>
            </a:fld>
            <a:endParaRPr lang="ko-KR" altLang="en-US" dirty="0"/>
          </a:p>
        </p:txBody>
      </p:sp>
    </p:spTree>
    <p:extLst>
      <p:ext uri="{BB962C8B-B14F-4D97-AF65-F5344CB8AC3E}">
        <p14:creationId xmlns:p14="http://schemas.microsoft.com/office/powerpoint/2010/main" val="190478808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shadow (</a:t>
            </a:r>
            <a:r>
              <a:rPr lang="en-US" altLang="ko-KR" sz="3600" dirty="0"/>
              <a:t>box-shadow)</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Shadows&lt;/title&gt;</a:t>
            </a:r>
          </a:p>
          <a:p>
            <a:r>
              <a:rPr lang="en-US" altLang="ko-KR" sz="1000" dirty="0">
                <a:solidFill>
                  <a:schemeClr val="tx1"/>
                </a:solidFill>
              </a:rPr>
              <a:t>	&lt;style&gt;</a:t>
            </a:r>
          </a:p>
          <a:p>
            <a:r>
              <a:rPr lang="en-US" altLang="ko-KR" sz="1000" dirty="0">
                <a:solidFill>
                  <a:schemeClr val="tx1"/>
                </a:solidFill>
              </a:rPr>
              <a:t>		div {</a:t>
            </a:r>
          </a:p>
          <a:p>
            <a:r>
              <a:rPr lang="en-US" altLang="ko-KR" sz="1000" dirty="0">
                <a:solidFill>
                  <a:schemeClr val="tx1"/>
                </a:solidFill>
              </a:rPr>
              <a:t>			background-color: </a:t>
            </a:r>
            <a:r>
              <a:rPr lang="en-US" altLang="ko-KR" sz="1000" dirty="0" err="1">
                <a:solidFill>
                  <a:schemeClr val="tx1"/>
                </a:solidFill>
              </a:rPr>
              <a:t>lightgray</a:t>
            </a:r>
            <a:r>
              <a:rPr lang="en-US" altLang="ko-KR" sz="1000" dirty="0">
                <a:solidFill>
                  <a:schemeClr val="tx1"/>
                </a:solidFill>
              </a:rPr>
              <a:t>;</a:t>
            </a:r>
          </a:p>
          <a:p>
            <a:r>
              <a:rPr lang="en-US" altLang="ko-KR" sz="1000" dirty="0">
                <a:solidFill>
                  <a:schemeClr val="tx1"/>
                </a:solidFill>
              </a:rPr>
              <a:t>			height: 50px;</a:t>
            </a:r>
          </a:p>
          <a:p>
            <a:r>
              <a:rPr lang="en-US" altLang="ko-KR" sz="1000" dirty="0">
                <a:solidFill>
                  <a:schemeClr val="tx1"/>
                </a:solidFill>
              </a:rPr>
              <a:t>			width: 200px;</a:t>
            </a:r>
          </a:p>
          <a:p>
            <a:r>
              <a:rPr lang="en-US" altLang="ko-KR" sz="1000" dirty="0">
                <a:solidFill>
                  <a:schemeClr val="tx1"/>
                </a:solidFill>
              </a:rPr>
              <a:t>			margin: 30px;</a:t>
            </a:r>
          </a:p>
          <a:p>
            <a:r>
              <a:rPr lang="en-US" altLang="ko-KR" sz="1000" dirty="0">
                <a:solidFill>
                  <a:schemeClr val="tx1"/>
                </a:solidFill>
              </a:rPr>
              <a:t>		}</a:t>
            </a:r>
          </a:p>
          <a:p>
            <a:r>
              <a:rPr lang="en-US" altLang="ko-KR" sz="1000" dirty="0">
                <a:solidFill>
                  <a:schemeClr val="tx1"/>
                </a:solidFill>
              </a:rPr>
              <a:t>		#shadow_01 { box-shadow: 5px </a:t>
            </a:r>
            <a:r>
              <a:rPr lang="en-US" altLang="ko-KR" sz="1000" dirty="0" err="1">
                <a:solidFill>
                  <a:schemeClr val="tx1"/>
                </a:solidFill>
              </a:rPr>
              <a:t>5px</a:t>
            </a:r>
            <a:r>
              <a:rPr lang="en-US" altLang="ko-KR" sz="1000" dirty="0">
                <a:solidFill>
                  <a:schemeClr val="tx1"/>
                </a:solidFill>
              </a:rPr>
              <a:t>; }</a:t>
            </a:r>
          </a:p>
          <a:p>
            <a:r>
              <a:rPr lang="en-US" altLang="ko-KR" sz="1000" dirty="0">
                <a:solidFill>
                  <a:schemeClr val="tx1"/>
                </a:solidFill>
              </a:rPr>
              <a:t>		#shadow_02 { box-shadow: 5px </a:t>
            </a:r>
            <a:r>
              <a:rPr lang="en-US" altLang="ko-KR" sz="1000" dirty="0" err="1">
                <a:solidFill>
                  <a:schemeClr val="tx1"/>
                </a:solidFill>
              </a:rPr>
              <a:t>5px</a:t>
            </a:r>
            <a:r>
              <a:rPr lang="en-US" altLang="ko-KR" sz="1000" dirty="0">
                <a:solidFill>
                  <a:schemeClr val="tx1"/>
                </a:solidFill>
              </a:rPr>
              <a:t> orange; }</a:t>
            </a:r>
          </a:p>
          <a:p>
            <a:r>
              <a:rPr lang="en-US" altLang="ko-KR" sz="1000" dirty="0">
                <a:solidFill>
                  <a:schemeClr val="tx1"/>
                </a:solidFill>
              </a:rPr>
              <a:t>		#shadow_03 { box-shadow: 5px </a:t>
            </a:r>
            <a:r>
              <a:rPr lang="en-US" altLang="ko-KR" sz="1000" dirty="0" err="1">
                <a:solidFill>
                  <a:schemeClr val="tx1"/>
                </a:solidFill>
              </a:rPr>
              <a:t>5px</a:t>
            </a:r>
            <a:r>
              <a:rPr lang="en-US" altLang="ko-KR" sz="1000" dirty="0">
                <a:solidFill>
                  <a:schemeClr val="tx1"/>
                </a:solidFill>
              </a:rPr>
              <a:t> 10px; }</a:t>
            </a:r>
          </a:p>
          <a:p>
            <a:r>
              <a:rPr lang="en-US" altLang="ko-KR" sz="1000" dirty="0">
                <a:solidFill>
                  <a:schemeClr val="tx1"/>
                </a:solidFill>
              </a:rPr>
              <a:t>		#shadow_04 { box-shadow: 0 0 15px red; }</a:t>
            </a:r>
          </a:p>
          <a:p>
            <a:r>
              <a:rPr lang="en-US" altLang="ko-KR" sz="1000" dirty="0">
                <a:solidFill>
                  <a:schemeClr val="tx1"/>
                </a:solidFill>
              </a:rPr>
              <a:t>		#shadow_05 { box-shadow: 5px </a:t>
            </a:r>
            <a:r>
              <a:rPr lang="en-US" altLang="ko-KR" sz="1000" dirty="0" err="1">
                <a:solidFill>
                  <a:schemeClr val="tx1"/>
                </a:solidFill>
              </a:rPr>
              <a:t>5px</a:t>
            </a:r>
            <a:r>
              <a:rPr lang="en-US" altLang="ko-KR" sz="1000" dirty="0">
                <a:solidFill>
                  <a:schemeClr val="tx1"/>
                </a:solidFill>
              </a:rPr>
              <a:t> 10px black, 0 0 15px purple, 0 0 30px maroon;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&lt;div id="shadow_01"&gt;</a:t>
            </a:r>
            <a:r>
              <a:rPr lang="ko-KR" altLang="en-US" sz="1000" dirty="0">
                <a:solidFill>
                  <a:schemeClr val="tx1"/>
                </a:solidFill>
              </a:rPr>
              <a:t>검정색 그림자 효과</a:t>
            </a:r>
            <a:r>
              <a:rPr lang="en-US" altLang="ko-KR" sz="1000" dirty="0">
                <a:solidFill>
                  <a:schemeClr val="tx1"/>
                </a:solidFill>
              </a:rPr>
              <a:t>&lt;/div&gt;</a:t>
            </a:r>
          </a:p>
          <a:p>
            <a:r>
              <a:rPr lang="en-US" altLang="ko-KR" sz="1000" dirty="0">
                <a:solidFill>
                  <a:schemeClr val="tx1"/>
                </a:solidFill>
              </a:rPr>
              <a:t>		&lt;div id="shadow_02"&gt;</a:t>
            </a:r>
            <a:r>
              <a:rPr lang="ko-KR" altLang="en-US" sz="1000" dirty="0">
                <a:solidFill>
                  <a:schemeClr val="tx1"/>
                </a:solidFill>
              </a:rPr>
              <a:t>색상 그림자 효과</a:t>
            </a:r>
            <a:r>
              <a:rPr lang="en-US" altLang="ko-KR" sz="1000" dirty="0">
                <a:solidFill>
                  <a:schemeClr val="tx1"/>
                </a:solidFill>
              </a:rPr>
              <a:t>&lt;/div&gt;</a:t>
            </a:r>
          </a:p>
          <a:p>
            <a:r>
              <a:rPr lang="en-US" altLang="ko-KR" sz="1000" dirty="0">
                <a:solidFill>
                  <a:schemeClr val="tx1"/>
                </a:solidFill>
              </a:rPr>
              <a:t>		&lt;div id="shadow_03"&gt;</a:t>
            </a:r>
            <a:r>
              <a:rPr lang="ko-KR" altLang="en-US" sz="1000" dirty="0">
                <a:solidFill>
                  <a:schemeClr val="tx1"/>
                </a:solidFill>
              </a:rPr>
              <a:t>흐린 그림자 효과</a:t>
            </a:r>
            <a:r>
              <a:rPr lang="en-US" altLang="ko-KR" sz="1000" dirty="0">
                <a:solidFill>
                  <a:schemeClr val="tx1"/>
                </a:solidFill>
              </a:rPr>
              <a:t>&lt;/div&gt;</a:t>
            </a:r>
          </a:p>
          <a:p>
            <a:r>
              <a:rPr lang="en-US" altLang="ko-KR" sz="1000" dirty="0">
                <a:solidFill>
                  <a:schemeClr val="tx1"/>
                </a:solidFill>
              </a:rPr>
              <a:t>		&lt;div id="shadow_04"&gt;</a:t>
            </a:r>
            <a:r>
              <a:rPr lang="ko-KR" altLang="en-US" sz="1000" dirty="0">
                <a:solidFill>
                  <a:schemeClr val="tx1"/>
                </a:solidFill>
              </a:rPr>
              <a:t>네온 효과</a:t>
            </a:r>
            <a:r>
              <a:rPr lang="en-US" altLang="ko-KR" sz="1000" dirty="0">
                <a:solidFill>
                  <a:schemeClr val="tx1"/>
                </a:solidFill>
              </a:rPr>
              <a:t>&lt;/div&gt;</a:t>
            </a:r>
          </a:p>
          <a:p>
            <a:r>
              <a:rPr lang="en-US" altLang="ko-KR" sz="1000" dirty="0">
                <a:solidFill>
                  <a:schemeClr val="tx1"/>
                </a:solidFill>
              </a:rPr>
              <a:t>		&lt;div id="shadow_05"&gt;</a:t>
            </a:r>
            <a:r>
              <a:rPr lang="ko-KR" altLang="en-US" sz="1000" dirty="0">
                <a:solidFill>
                  <a:schemeClr val="tx1"/>
                </a:solidFill>
              </a:rPr>
              <a:t>그림자 중첩 효과</a:t>
            </a:r>
            <a:r>
              <a:rPr lang="en-US" altLang="ko-KR" sz="1000" dirty="0">
                <a:solidFill>
                  <a:schemeClr val="tx1"/>
                </a:solidFill>
              </a:rPr>
              <a: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214838"/>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사용할 수 있는 </a:t>
            </a:r>
            <a:r>
              <a:rPr lang="en-US" altLang="ko-KR" sz="1200" dirty="0">
                <a:solidFill>
                  <a:schemeClr val="tx1"/>
                </a:solidFill>
              </a:rPr>
              <a:t>shadow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text-shadow</a:t>
            </a:r>
          </a:p>
          <a:p>
            <a:r>
              <a:rPr lang="en-US" altLang="ko-KR" sz="1200" dirty="0">
                <a:solidFill>
                  <a:schemeClr val="tx1"/>
                </a:solidFill>
              </a:rPr>
              <a:t>2. box-shadow</a:t>
            </a:r>
          </a:p>
          <a:p>
            <a:endParaRPr lang="en-US" altLang="ko-KR" sz="1200" dirty="0">
              <a:solidFill>
                <a:schemeClr val="tx1"/>
              </a:solidFill>
            </a:endParaRPr>
          </a:p>
          <a:p>
            <a:r>
              <a:rPr lang="en-US" altLang="ko-KR" sz="1200" b="1" dirty="0">
                <a:solidFill>
                  <a:schemeClr val="tx1"/>
                </a:solidFill>
              </a:rPr>
              <a:t>box-shadow </a:t>
            </a:r>
            <a:r>
              <a:rPr lang="ko-KR" altLang="en-US" sz="1200" b="1" dirty="0">
                <a:solidFill>
                  <a:schemeClr val="tx1"/>
                </a:solidFill>
              </a:rPr>
              <a:t>속성</a:t>
            </a:r>
          </a:p>
          <a:p>
            <a:r>
              <a:rPr lang="en-US" altLang="ko-KR" sz="1200" dirty="0">
                <a:solidFill>
                  <a:schemeClr val="tx1"/>
                </a:solidFill>
              </a:rPr>
              <a:t>box-shadow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요소에 간단히 그림자 효과를 적용해 줍니다</a:t>
            </a:r>
            <a:r>
              <a:rPr lang="en-US" altLang="ko-KR" sz="1200" dirty="0">
                <a:solidFill>
                  <a:schemeClr val="tx1"/>
                </a:solidFill>
              </a:rPr>
              <a:t>. </a:t>
            </a:r>
            <a:r>
              <a:rPr lang="ko-KR" altLang="en-US" sz="1200" dirty="0">
                <a:solidFill>
                  <a:schemeClr val="tx1"/>
                </a:solidFill>
              </a:rPr>
              <a:t>그림자가 시작할 </a:t>
            </a:r>
            <a:r>
              <a:rPr lang="en-US" altLang="ko-KR" sz="1200" dirty="0">
                <a:solidFill>
                  <a:schemeClr val="tx1"/>
                </a:solidFill>
              </a:rPr>
              <a:t>x</a:t>
            </a:r>
            <a:r>
              <a:rPr lang="ko-KR" altLang="en-US" sz="1200" dirty="0">
                <a:solidFill>
                  <a:schemeClr val="tx1"/>
                </a:solidFill>
              </a:rPr>
              <a:t>축과 </a:t>
            </a:r>
            <a:r>
              <a:rPr lang="en-US" altLang="ko-KR" sz="1200" dirty="0">
                <a:solidFill>
                  <a:schemeClr val="tx1"/>
                </a:solidFill>
              </a:rPr>
              <a:t>y</a:t>
            </a:r>
            <a:r>
              <a:rPr lang="ko-KR" altLang="en-US" sz="1200" dirty="0">
                <a:solidFill>
                  <a:schemeClr val="tx1"/>
                </a:solidFill>
              </a:rPr>
              <a:t>축의 상대 위치를 명시하고</a:t>
            </a:r>
            <a:r>
              <a:rPr lang="en-US" altLang="ko-KR" sz="1200" dirty="0">
                <a:solidFill>
                  <a:schemeClr val="tx1"/>
                </a:solidFill>
              </a:rPr>
              <a:t>, </a:t>
            </a:r>
            <a:r>
              <a:rPr lang="ko-KR" altLang="en-US" sz="1200" dirty="0">
                <a:solidFill>
                  <a:schemeClr val="tx1"/>
                </a:solidFill>
              </a:rPr>
              <a:t>그림자의 흐린 정도를 나타내는 </a:t>
            </a:r>
            <a:r>
              <a:rPr lang="en-US" altLang="ko-KR" sz="1200" dirty="0">
                <a:solidFill>
                  <a:schemeClr val="tx1"/>
                </a:solidFill>
              </a:rPr>
              <a:t>blur </a:t>
            </a:r>
            <a:r>
              <a:rPr lang="ko-KR" altLang="en-US" sz="1200" dirty="0">
                <a:solidFill>
                  <a:schemeClr val="tx1"/>
                </a:solidFill>
              </a:rPr>
              <a:t>값을 명시합니다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-&gt;</a:t>
            </a:r>
          </a:p>
          <a:p>
            <a:r>
              <a:rPr lang="en-US" altLang="ko-KR" sz="1200" dirty="0">
                <a:solidFill>
                  <a:schemeClr val="tx1"/>
                </a:solidFill>
              </a:rPr>
              <a:t>box-shadow:</a:t>
            </a:r>
            <a:r>
              <a:rPr lang="ko-KR" altLang="en-US" sz="1200" dirty="0">
                <a:solidFill>
                  <a:schemeClr val="tx1"/>
                </a:solidFill>
              </a:rPr>
              <a:t> 그림자의</a:t>
            </a:r>
            <a:r>
              <a:rPr lang="en-US" altLang="ko-KR" sz="1200" dirty="0">
                <a:solidFill>
                  <a:schemeClr val="tx1"/>
                </a:solidFill>
              </a:rPr>
              <a:t>x</a:t>
            </a:r>
            <a:r>
              <a:rPr lang="ko-KR" altLang="en-US" sz="1200" dirty="0" err="1">
                <a:solidFill>
                  <a:schemeClr val="tx1"/>
                </a:solidFill>
              </a:rPr>
              <a:t>축값</a:t>
            </a:r>
            <a:r>
              <a:rPr lang="ko-KR" altLang="en-US" sz="1200" dirty="0">
                <a:solidFill>
                  <a:schemeClr val="tx1"/>
                </a:solidFill>
              </a:rPr>
              <a:t> 그림자의</a:t>
            </a:r>
            <a:r>
              <a:rPr lang="en-US" altLang="ko-KR" sz="1200" dirty="0">
                <a:solidFill>
                  <a:schemeClr val="tx1"/>
                </a:solidFill>
              </a:rPr>
              <a:t>y</a:t>
            </a:r>
            <a:r>
              <a:rPr lang="ko-KR" altLang="en-US" sz="1200" dirty="0" err="1">
                <a:solidFill>
                  <a:schemeClr val="tx1"/>
                </a:solidFill>
              </a:rPr>
              <a:t>축값</a:t>
            </a:r>
            <a:r>
              <a:rPr lang="ko-KR" altLang="en-US" sz="1200" dirty="0">
                <a:solidFill>
                  <a:schemeClr val="tx1"/>
                </a:solidFill>
              </a:rPr>
              <a:t> </a:t>
            </a:r>
            <a:r>
              <a:rPr lang="en-US" altLang="ko-KR" sz="1200" dirty="0">
                <a:solidFill>
                  <a:schemeClr val="tx1"/>
                </a:solidFill>
              </a:rPr>
              <a:t>blur</a:t>
            </a:r>
            <a:r>
              <a:rPr lang="ko-KR" altLang="en-US" sz="1200" dirty="0">
                <a:solidFill>
                  <a:schemeClr val="tx1"/>
                </a:solidFill>
              </a:rPr>
              <a:t>값 </a:t>
            </a:r>
            <a:r>
              <a:rPr lang="ko-KR" altLang="en-US" sz="1200" dirty="0" err="1">
                <a:solidFill>
                  <a:schemeClr val="tx1"/>
                </a:solidFill>
              </a:rPr>
              <a:t>색상값</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264</a:t>
            </a:fld>
            <a:endParaRPr lang="ko-KR" altLang="en-US" dirty="0"/>
          </a:p>
        </p:txBody>
      </p:sp>
    </p:spTree>
    <p:extLst>
      <p:ext uri="{BB962C8B-B14F-4D97-AF65-F5344CB8AC3E}">
        <p14:creationId xmlns:p14="http://schemas.microsoft.com/office/powerpoint/2010/main" val="303885369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en-US" altLang="ko-KR" sz="3600" dirty="0"/>
              <a:t>background-size)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70012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Backgrounds&lt;/title&gt;</a:t>
            </a:r>
          </a:p>
          <a:p>
            <a:r>
              <a:rPr lang="en-US" altLang="ko-KR" sz="1000" dirty="0">
                <a:solidFill>
                  <a:schemeClr val="tx1"/>
                </a:solidFill>
              </a:rPr>
              <a:t>	&lt;style&gt;</a:t>
            </a:r>
          </a:p>
          <a:p>
            <a:r>
              <a:rPr lang="en-US" altLang="ko-KR" sz="1000" dirty="0">
                <a:solidFill>
                  <a:schemeClr val="tx1"/>
                </a:solidFill>
              </a:rPr>
              <a:t>		div {	border: 3px solid black;</a:t>
            </a:r>
          </a:p>
          <a:p>
            <a:r>
              <a:rPr lang="en-US" altLang="ko-KR" sz="1000" dirty="0">
                <a:solidFill>
                  <a:schemeClr val="tx1"/>
                </a:solidFill>
              </a:rPr>
              <a:t>			padding: 20px;</a:t>
            </a:r>
          </a:p>
          <a:p>
            <a:r>
              <a:rPr lang="en-US" altLang="ko-KR" sz="1000" dirty="0">
                <a:solidFill>
                  <a:schemeClr val="tx1"/>
                </a:solidFill>
              </a:rPr>
              <a:t>			margin-bottom: 20px;		}</a:t>
            </a:r>
          </a:p>
          <a:p>
            <a:r>
              <a:rPr lang="en-US" altLang="ko-KR" sz="1000" dirty="0">
                <a:solidFill>
                  <a:schemeClr val="tx1"/>
                </a:solidFill>
              </a:rPr>
              <a:t>		h2{ color: </a:t>
            </a:r>
            <a:r>
              <a:rPr lang="en-US" altLang="ko-KR" sz="1000" dirty="0" err="1">
                <a:solidFill>
                  <a:schemeClr val="tx1"/>
                </a:solidFill>
              </a:rPr>
              <a:t>DeepPink</a:t>
            </a:r>
            <a:r>
              <a:rPr lang="en-US" altLang="ko-KR" sz="1000" dirty="0">
                <a:solidFill>
                  <a:schemeClr val="tx1"/>
                </a:solidFill>
              </a:rPr>
              <a:t>; }</a:t>
            </a:r>
          </a:p>
          <a:p>
            <a:r>
              <a:rPr lang="en-US" altLang="ko-KR" sz="1000" dirty="0">
                <a:solidFill>
                  <a:schemeClr val="tx1"/>
                </a:solidFill>
              </a:rPr>
              <a:t>		#origin {	background: </a:t>
            </a:r>
            <a:r>
              <a:rPr lang="en-US" altLang="ko-KR" sz="1000" dirty="0" err="1">
                <a:solidFill>
                  <a:schemeClr val="tx1"/>
                </a:solidFill>
              </a:rPr>
              <a:t>url</a:t>
            </a:r>
            <a:r>
              <a:rPr lang="en-US" altLang="ko-KR" sz="1000" dirty="0">
                <a:solidFill>
                  <a:schemeClr val="tx1"/>
                </a:solidFill>
              </a:rPr>
              <a:t>(monitor.png);</a:t>
            </a:r>
          </a:p>
          <a:p>
            <a:r>
              <a:rPr lang="en-US" altLang="ko-KR" sz="1000" dirty="0">
                <a:solidFill>
                  <a:schemeClr val="tx1"/>
                </a:solidFill>
              </a:rPr>
              <a:t>			background-repeat: no-repeat;		}</a:t>
            </a:r>
          </a:p>
          <a:p>
            <a:r>
              <a:rPr lang="en-US" altLang="ko-KR" sz="1000" dirty="0">
                <a:solidFill>
                  <a:schemeClr val="tx1"/>
                </a:solidFill>
              </a:rPr>
              <a:t>		#resize {	background: </a:t>
            </a:r>
            <a:r>
              <a:rPr lang="en-US" altLang="ko-KR" sz="1000" dirty="0" err="1">
                <a:solidFill>
                  <a:schemeClr val="tx1"/>
                </a:solidFill>
              </a:rPr>
              <a:t>url</a:t>
            </a:r>
            <a:r>
              <a:rPr lang="en-US" altLang="ko-KR" sz="1000" dirty="0">
                <a:solidFill>
                  <a:schemeClr val="tx1"/>
                </a:solidFill>
              </a:rPr>
              <a:t>(monitor.png);</a:t>
            </a:r>
          </a:p>
          <a:p>
            <a:r>
              <a:rPr lang="en-US" altLang="ko-KR" sz="1000" dirty="0">
                <a:solidFill>
                  <a:schemeClr val="tx1"/>
                </a:solidFill>
              </a:rPr>
              <a:t>			background-size: 200px 110px;</a:t>
            </a:r>
          </a:p>
          <a:p>
            <a:r>
              <a:rPr lang="en-US" altLang="ko-KR" sz="1000" dirty="0">
                <a:solidFill>
                  <a:schemeClr val="tx1"/>
                </a:solidFill>
              </a:rPr>
              <a:t>			background-repeat: no-repeat;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&lt;h1&gt;background-image </a:t>
            </a:r>
            <a:r>
              <a:rPr lang="ko-KR" altLang="en-US" sz="1000" dirty="0">
                <a:solidFill>
                  <a:schemeClr val="tx1"/>
                </a:solidFill>
              </a:rPr>
              <a:t>속성을 이용한 크기 조정</a:t>
            </a:r>
            <a:r>
              <a:rPr lang="en-US" altLang="ko-KR" sz="1000" dirty="0">
                <a:solidFill>
                  <a:schemeClr val="tx1"/>
                </a:solidFill>
              </a:rPr>
              <a:t>&lt;/h1&gt;</a:t>
            </a:r>
          </a:p>
          <a:p>
            <a:endParaRPr lang="en-US" altLang="ko-KR" sz="1000" dirty="0">
              <a:solidFill>
                <a:schemeClr val="tx1"/>
              </a:solidFill>
            </a:endParaRPr>
          </a:p>
          <a:p>
            <a:r>
              <a:rPr lang="en-US" altLang="ko-KR" sz="1000" dirty="0">
                <a:solidFill>
                  <a:schemeClr val="tx1"/>
                </a:solidFill>
              </a:rPr>
              <a:t>	&lt;div id="origin"&gt;</a:t>
            </a:r>
          </a:p>
          <a:p>
            <a:r>
              <a:rPr lang="en-US" altLang="ko-KR" sz="1000" dirty="0">
                <a:solidFill>
                  <a:schemeClr val="tx1"/>
                </a:solidFill>
              </a:rPr>
              <a:t>		&lt;h2&gt;</a:t>
            </a:r>
            <a:r>
              <a:rPr lang="ko-KR" altLang="en-US" sz="1000" dirty="0">
                <a:solidFill>
                  <a:schemeClr val="tx1"/>
                </a:solidFill>
              </a:rPr>
              <a:t>배경 이미지의 원래 크기</a:t>
            </a:r>
            <a:r>
              <a:rPr lang="en-US" altLang="ko-KR" sz="1000" dirty="0">
                <a:solidFill>
                  <a:schemeClr val="tx1"/>
                </a:solidFill>
              </a:rPr>
              <a:t>&lt;/h2&gt;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Proin</a:t>
            </a:r>
            <a:r>
              <a:rPr lang="en-US" altLang="ko-KR" sz="1000" dirty="0">
                <a:solidFill>
                  <a:schemeClr val="tx1"/>
                </a:solidFill>
              </a:rPr>
              <a:t> </a:t>
            </a:r>
            <a:r>
              <a:rPr lang="en-US" altLang="ko-KR" sz="1000" dirty="0" err="1">
                <a:solidFill>
                  <a:schemeClr val="tx1"/>
                </a:solidFill>
              </a:rPr>
              <a:t>eu</a:t>
            </a:r>
            <a:r>
              <a:rPr lang="en-US" altLang="ko-KR" sz="1000" dirty="0">
                <a:solidFill>
                  <a:schemeClr val="tx1"/>
                </a:solidFill>
              </a:rPr>
              <a:t> </a:t>
            </a:r>
            <a:r>
              <a:rPr lang="en-US" altLang="ko-KR" sz="1000" dirty="0" err="1">
                <a:solidFill>
                  <a:schemeClr val="tx1"/>
                </a:solidFill>
              </a:rPr>
              <a:t>nibh</a:t>
            </a:r>
            <a:r>
              <a:rPr lang="en-US" altLang="ko-KR" sz="1000" dirty="0">
                <a:solidFill>
                  <a:schemeClr val="tx1"/>
                </a:solidFill>
              </a:rPr>
              <a:t> in </a:t>
            </a:r>
            <a:r>
              <a:rPr lang="en-US" altLang="ko-KR" sz="1000" dirty="0" err="1">
                <a:solidFill>
                  <a:schemeClr val="tx1"/>
                </a:solidFill>
              </a:rPr>
              <a:t>lacus</a:t>
            </a:r>
            <a:r>
              <a:rPr lang="en-US" altLang="ko-KR" sz="1000" dirty="0">
                <a:solidFill>
                  <a:schemeClr val="tx1"/>
                </a:solidFill>
              </a:rPr>
              <a:t> </a:t>
            </a:r>
            <a:r>
              <a:rPr lang="en-US" altLang="ko-KR" sz="1000" dirty="0" err="1">
                <a:solidFill>
                  <a:schemeClr val="tx1"/>
                </a:solidFill>
              </a:rPr>
              <a:t>elementum</a:t>
            </a:r>
            <a:r>
              <a:rPr lang="en-US" altLang="ko-KR" sz="1000" dirty="0">
                <a:solidFill>
                  <a:schemeClr val="tx1"/>
                </a:solidFill>
              </a:rPr>
              <a:t> </a:t>
            </a:r>
            <a:r>
              <a:rPr lang="en-US" altLang="ko-KR" sz="1000" dirty="0" err="1">
                <a:solidFill>
                  <a:schemeClr val="tx1"/>
                </a:solidFill>
              </a:rPr>
              <a:t>varius</a:t>
            </a:r>
            <a:r>
              <a:rPr lang="en-US" altLang="ko-KR" sz="1000" dirty="0">
                <a:solidFill>
                  <a:schemeClr val="tx1"/>
                </a:solidFill>
              </a:rPr>
              <a:t> ac in </a:t>
            </a:r>
            <a:r>
              <a:rPr lang="en-US" altLang="ko-KR" sz="1000" dirty="0" err="1">
                <a:solidFill>
                  <a:schemeClr val="tx1"/>
                </a:solidFill>
              </a:rPr>
              <a:t>urna</a:t>
            </a:r>
            <a:r>
              <a:rPr lang="en-US" altLang="ko-KR" sz="1000" dirty="0">
                <a:solidFill>
                  <a:schemeClr val="tx1"/>
                </a:solidFill>
              </a:rPr>
              <a:t>. In vitae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nunc</a:t>
            </a:r>
            <a:r>
              <a:rPr lang="en-US" altLang="ko-KR" sz="1000" dirty="0">
                <a:solidFill>
                  <a:schemeClr val="tx1"/>
                </a:solidFill>
              </a:rPr>
              <a:t>. </a:t>
            </a:r>
            <a:r>
              <a:rPr lang="en-US" altLang="ko-KR" sz="1000" dirty="0" err="1">
                <a:solidFill>
                  <a:schemeClr val="tx1"/>
                </a:solidFill>
              </a:rPr>
              <a:t>Donec</a:t>
            </a:r>
            <a:r>
              <a:rPr lang="en-US" altLang="ko-KR" sz="1000" dirty="0">
                <a:solidFill>
                  <a:schemeClr val="tx1"/>
                </a:solidFill>
              </a:rPr>
              <a:t>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commodo</a:t>
            </a:r>
            <a:r>
              <a:rPr lang="en-US" altLang="ko-KR" sz="1000" dirty="0">
                <a:solidFill>
                  <a:schemeClr val="tx1"/>
                </a:solidFill>
              </a:rPr>
              <a:t> </a:t>
            </a:r>
            <a:r>
              <a:rPr lang="en-US" altLang="ko-KR" sz="1000" dirty="0" err="1">
                <a:solidFill>
                  <a:schemeClr val="tx1"/>
                </a:solidFill>
              </a:rPr>
              <a:t>sapien</a:t>
            </a:r>
            <a:r>
              <a:rPr lang="en-US" altLang="ko-KR" sz="1000" dirty="0">
                <a:solidFill>
                  <a:schemeClr val="tx1"/>
                </a:solidFill>
              </a:rPr>
              <a:t> ac, </a:t>
            </a:r>
            <a:r>
              <a:rPr lang="en-US" altLang="ko-KR" sz="1000" dirty="0" err="1">
                <a:solidFill>
                  <a:schemeClr val="tx1"/>
                </a:solidFill>
              </a:rPr>
              <a:t>venenatis</a:t>
            </a:r>
            <a:r>
              <a:rPr lang="en-US" altLang="ko-KR" sz="1000" dirty="0">
                <a:solidFill>
                  <a:schemeClr val="tx1"/>
                </a:solidFill>
              </a:rPr>
              <a:t> diam. Sed </a:t>
            </a:r>
            <a:r>
              <a:rPr lang="en-US" altLang="ko-KR" sz="1000" dirty="0" err="1">
                <a:solidFill>
                  <a:schemeClr val="tx1"/>
                </a:solidFill>
              </a:rPr>
              <a:t>augue</a:t>
            </a:r>
            <a:r>
              <a:rPr lang="en-US" altLang="ko-KR" sz="1000" dirty="0">
                <a:solidFill>
                  <a:schemeClr val="tx1"/>
                </a:solidFill>
              </a:rPr>
              <a:t> </a:t>
            </a:r>
            <a:r>
              <a:rPr lang="en-US" altLang="ko-KR" sz="1000" dirty="0" err="1">
                <a:solidFill>
                  <a:schemeClr val="tx1"/>
                </a:solidFill>
              </a:rPr>
              <a:t>eros</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t>
            </a:r>
            <a:r>
              <a:rPr lang="en-US" altLang="ko-KR" sz="1000" dirty="0" err="1">
                <a:solidFill>
                  <a:schemeClr val="tx1"/>
                </a:solidFill>
              </a:rPr>
              <a:t>pellentesque</a:t>
            </a:r>
            <a:r>
              <a:rPr lang="en-US" altLang="ko-KR" sz="1000" dirty="0">
                <a:solidFill>
                  <a:schemeClr val="tx1"/>
                </a:solidFill>
              </a:rPr>
              <a:t> </a:t>
            </a:r>
            <a:r>
              <a:rPr lang="en-US" altLang="ko-KR" sz="1000" dirty="0" err="1">
                <a:solidFill>
                  <a:schemeClr val="tx1"/>
                </a:solidFill>
              </a:rPr>
              <a:t>faucibus</a:t>
            </a:r>
            <a:r>
              <a:rPr lang="en-US" altLang="ko-KR" sz="1000" dirty="0">
                <a:solidFill>
                  <a:schemeClr val="tx1"/>
                </a:solidFill>
              </a:rPr>
              <a:t> </a:t>
            </a:r>
            <a:r>
              <a:rPr lang="en-US" altLang="ko-KR" sz="1000" dirty="0" err="1">
                <a:solidFill>
                  <a:schemeClr val="tx1"/>
                </a:solidFill>
              </a:rPr>
              <a:t>arcu</a:t>
            </a:r>
            <a:r>
              <a:rPr lang="en-US" altLang="ko-KR" sz="1000" dirty="0">
                <a:solidFill>
                  <a:schemeClr val="tx1"/>
                </a:solidFill>
              </a:rPr>
              <a:t>. Nunc sed lorem et </a:t>
            </a:r>
            <a:r>
              <a:rPr lang="en-US" altLang="ko-KR" sz="1000" dirty="0" err="1">
                <a:solidFill>
                  <a:schemeClr val="tx1"/>
                </a:solidFill>
              </a:rPr>
              <a:t>metus</a:t>
            </a:r>
            <a:r>
              <a:rPr lang="en-US" altLang="ko-KR" sz="1000" dirty="0">
                <a:solidFill>
                  <a:schemeClr val="tx1"/>
                </a:solidFill>
              </a:rPr>
              <a:t> </a:t>
            </a:r>
            <a:r>
              <a:rPr lang="en-US" altLang="ko-KR" sz="1000" dirty="0" err="1">
                <a:solidFill>
                  <a:schemeClr val="tx1"/>
                </a:solidFill>
              </a:rPr>
              <a:t>rutrum</a:t>
            </a:r>
            <a:r>
              <a:rPr lang="en-US" altLang="ko-KR" sz="1000" dirty="0">
                <a:solidFill>
                  <a:schemeClr val="tx1"/>
                </a:solidFill>
              </a:rPr>
              <a:t> </a:t>
            </a:r>
            <a:r>
              <a:rPr lang="en-US" altLang="ko-KR" sz="1000" dirty="0" err="1">
                <a:solidFill>
                  <a:schemeClr val="tx1"/>
                </a:solidFill>
              </a:rPr>
              <a:t>interdum</a:t>
            </a:r>
            <a:r>
              <a:rPr lang="en-US" altLang="ko-KR" sz="1000" dirty="0">
                <a:solidFill>
                  <a:schemeClr val="tx1"/>
                </a:solidFill>
              </a:rPr>
              <a:t>. Ut </a:t>
            </a:r>
            <a:r>
              <a:rPr lang="en-US" altLang="ko-KR" sz="1000" dirty="0" err="1">
                <a:solidFill>
                  <a:schemeClr val="tx1"/>
                </a:solidFill>
              </a:rPr>
              <a:t>mauris</a:t>
            </a:r>
            <a:r>
              <a:rPr lang="en-US" altLang="ko-KR" sz="1000" dirty="0">
                <a:solidFill>
                  <a:schemeClr val="tx1"/>
                </a:solidFill>
              </a:rPr>
              <a:t> </a:t>
            </a:r>
            <a:r>
              <a:rPr lang="en-US" altLang="ko-KR" sz="1000" dirty="0" err="1">
                <a:solidFill>
                  <a:schemeClr val="tx1"/>
                </a:solidFill>
              </a:rPr>
              <a:t>lectus</a:t>
            </a:r>
            <a:r>
              <a:rPr lang="en-US" altLang="ko-KR" sz="1000" dirty="0">
                <a:solidFill>
                  <a:schemeClr val="tx1"/>
                </a:solidFill>
              </a:rPr>
              <a:t>, </a:t>
            </a:r>
            <a:r>
              <a:rPr lang="en-US" altLang="ko-KR" sz="1000" dirty="0" err="1">
                <a:solidFill>
                  <a:schemeClr val="tx1"/>
                </a:solidFill>
              </a:rPr>
              <a:t>lobortis</a:t>
            </a:r>
            <a:r>
              <a:rPr lang="en-US" altLang="ko-KR" sz="1000" dirty="0">
                <a:solidFill>
                  <a:schemeClr val="tx1"/>
                </a:solidFill>
              </a:rPr>
              <a:t> ac tempus non, </a:t>
            </a:r>
            <a:r>
              <a:rPr lang="en-US" altLang="ko-KR" sz="1000" dirty="0" err="1">
                <a:solidFill>
                  <a:schemeClr val="tx1"/>
                </a:solidFill>
              </a:rPr>
              <a:t>aliquam</a:t>
            </a:r>
            <a:r>
              <a:rPr lang="en-US" altLang="ko-KR" sz="1000" dirty="0">
                <a:solidFill>
                  <a:schemeClr val="tx1"/>
                </a:solidFill>
              </a:rPr>
              <a:t> non ex.&lt;/p&gt;</a:t>
            </a:r>
          </a:p>
          <a:p>
            <a:r>
              <a:rPr lang="en-US" altLang="ko-KR" sz="1000" dirty="0">
                <a:solidFill>
                  <a:schemeClr val="tx1"/>
                </a:solidFill>
              </a:rPr>
              <a:t>	&lt;/div&gt;</a:t>
            </a:r>
          </a:p>
          <a:p>
            <a:endParaRPr lang="en-US" altLang="ko-KR" sz="1000" dirty="0">
              <a:solidFill>
                <a:schemeClr val="tx1"/>
              </a:solidFill>
            </a:endParaRPr>
          </a:p>
          <a:p>
            <a:r>
              <a:rPr lang="en-US" altLang="ko-KR" sz="1000" dirty="0">
                <a:solidFill>
                  <a:schemeClr val="tx1"/>
                </a:solidFill>
              </a:rPr>
              <a:t>	&lt;div id="resize"&gt;</a:t>
            </a:r>
          </a:p>
          <a:p>
            <a:r>
              <a:rPr lang="en-US" altLang="ko-KR" sz="1000" dirty="0">
                <a:solidFill>
                  <a:schemeClr val="tx1"/>
                </a:solidFill>
              </a:rPr>
              <a:t>		&lt;h2&gt;</a:t>
            </a:r>
            <a:r>
              <a:rPr lang="ko-KR" altLang="en-US" sz="1000" dirty="0">
                <a:solidFill>
                  <a:schemeClr val="tx1"/>
                </a:solidFill>
              </a:rPr>
              <a:t>배경 이미지의 크기 조절</a:t>
            </a:r>
            <a:r>
              <a:rPr lang="en-US" altLang="ko-KR" sz="1000" dirty="0">
                <a:solidFill>
                  <a:schemeClr val="tx1"/>
                </a:solidFill>
              </a:rPr>
              <a:t>&lt;/h2&gt;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Proin</a:t>
            </a:r>
            <a:r>
              <a:rPr lang="en-US" altLang="ko-KR" sz="1000" dirty="0">
                <a:solidFill>
                  <a:schemeClr val="tx1"/>
                </a:solidFill>
              </a:rPr>
              <a:t> </a:t>
            </a:r>
            <a:r>
              <a:rPr lang="en-US" altLang="ko-KR" sz="1000" dirty="0" err="1">
                <a:solidFill>
                  <a:schemeClr val="tx1"/>
                </a:solidFill>
              </a:rPr>
              <a:t>eu</a:t>
            </a:r>
            <a:r>
              <a:rPr lang="en-US" altLang="ko-KR" sz="1000" dirty="0">
                <a:solidFill>
                  <a:schemeClr val="tx1"/>
                </a:solidFill>
              </a:rPr>
              <a:t> </a:t>
            </a:r>
            <a:r>
              <a:rPr lang="en-US" altLang="ko-KR" sz="1000" dirty="0" err="1">
                <a:solidFill>
                  <a:schemeClr val="tx1"/>
                </a:solidFill>
              </a:rPr>
              <a:t>nibh</a:t>
            </a:r>
            <a:r>
              <a:rPr lang="en-US" altLang="ko-KR" sz="1000" dirty="0">
                <a:solidFill>
                  <a:schemeClr val="tx1"/>
                </a:solidFill>
              </a:rPr>
              <a:t> in </a:t>
            </a:r>
            <a:r>
              <a:rPr lang="en-US" altLang="ko-KR" sz="1000" dirty="0" err="1">
                <a:solidFill>
                  <a:schemeClr val="tx1"/>
                </a:solidFill>
              </a:rPr>
              <a:t>lacus</a:t>
            </a:r>
            <a:r>
              <a:rPr lang="en-US" altLang="ko-KR" sz="1000" dirty="0">
                <a:solidFill>
                  <a:schemeClr val="tx1"/>
                </a:solidFill>
              </a:rPr>
              <a:t> </a:t>
            </a:r>
            <a:r>
              <a:rPr lang="en-US" altLang="ko-KR" sz="1000" dirty="0" err="1">
                <a:solidFill>
                  <a:schemeClr val="tx1"/>
                </a:solidFill>
              </a:rPr>
              <a:t>elementum</a:t>
            </a:r>
            <a:r>
              <a:rPr lang="en-US" altLang="ko-KR" sz="1000" dirty="0">
                <a:solidFill>
                  <a:schemeClr val="tx1"/>
                </a:solidFill>
              </a:rPr>
              <a:t> </a:t>
            </a:r>
            <a:r>
              <a:rPr lang="en-US" altLang="ko-KR" sz="1000" dirty="0" err="1">
                <a:solidFill>
                  <a:schemeClr val="tx1"/>
                </a:solidFill>
              </a:rPr>
              <a:t>varius</a:t>
            </a:r>
            <a:r>
              <a:rPr lang="en-US" altLang="ko-KR" sz="1000" dirty="0">
                <a:solidFill>
                  <a:schemeClr val="tx1"/>
                </a:solidFill>
              </a:rPr>
              <a:t> ac in </a:t>
            </a:r>
            <a:r>
              <a:rPr lang="en-US" altLang="ko-KR" sz="1000" dirty="0" err="1">
                <a:solidFill>
                  <a:schemeClr val="tx1"/>
                </a:solidFill>
              </a:rPr>
              <a:t>urna</a:t>
            </a:r>
            <a:r>
              <a:rPr lang="en-US" altLang="ko-KR" sz="1000" dirty="0">
                <a:solidFill>
                  <a:schemeClr val="tx1"/>
                </a:solidFill>
              </a:rPr>
              <a:t>. In vitae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nunc</a:t>
            </a:r>
            <a:r>
              <a:rPr lang="en-US" altLang="ko-KR" sz="1000" dirty="0">
                <a:solidFill>
                  <a:schemeClr val="tx1"/>
                </a:solidFill>
              </a:rPr>
              <a:t>. </a:t>
            </a:r>
            <a:r>
              <a:rPr lang="en-US" altLang="ko-KR" sz="1000" dirty="0" err="1">
                <a:solidFill>
                  <a:schemeClr val="tx1"/>
                </a:solidFill>
              </a:rPr>
              <a:t>Donec</a:t>
            </a:r>
            <a:r>
              <a:rPr lang="en-US" altLang="ko-KR" sz="1000" dirty="0">
                <a:solidFill>
                  <a:schemeClr val="tx1"/>
                </a:solidFill>
              </a:rPr>
              <a:t>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commodo</a:t>
            </a:r>
            <a:r>
              <a:rPr lang="en-US" altLang="ko-KR" sz="1000" dirty="0">
                <a:solidFill>
                  <a:schemeClr val="tx1"/>
                </a:solidFill>
              </a:rPr>
              <a:t> </a:t>
            </a:r>
            <a:r>
              <a:rPr lang="en-US" altLang="ko-KR" sz="1000" dirty="0" err="1">
                <a:solidFill>
                  <a:schemeClr val="tx1"/>
                </a:solidFill>
              </a:rPr>
              <a:t>sapien</a:t>
            </a:r>
            <a:r>
              <a:rPr lang="en-US" altLang="ko-KR" sz="1000" dirty="0">
                <a:solidFill>
                  <a:schemeClr val="tx1"/>
                </a:solidFill>
              </a:rPr>
              <a:t> ac, </a:t>
            </a:r>
            <a:r>
              <a:rPr lang="en-US" altLang="ko-KR" sz="1000" dirty="0" err="1">
                <a:solidFill>
                  <a:schemeClr val="tx1"/>
                </a:solidFill>
              </a:rPr>
              <a:t>venenatis</a:t>
            </a:r>
            <a:r>
              <a:rPr lang="en-US" altLang="ko-KR" sz="1000" dirty="0">
                <a:solidFill>
                  <a:schemeClr val="tx1"/>
                </a:solidFill>
              </a:rPr>
              <a:t> diam. Sed </a:t>
            </a:r>
            <a:r>
              <a:rPr lang="en-US" altLang="ko-KR" sz="1000" dirty="0" err="1">
                <a:solidFill>
                  <a:schemeClr val="tx1"/>
                </a:solidFill>
              </a:rPr>
              <a:t>augue</a:t>
            </a:r>
            <a:r>
              <a:rPr lang="en-US" altLang="ko-KR" sz="1000" dirty="0">
                <a:solidFill>
                  <a:schemeClr val="tx1"/>
                </a:solidFill>
              </a:rPr>
              <a:t> </a:t>
            </a:r>
            <a:r>
              <a:rPr lang="en-US" altLang="ko-KR" sz="1000" dirty="0" err="1">
                <a:solidFill>
                  <a:schemeClr val="tx1"/>
                </a:solidFill>
              </a:rPr>
              <a:t>eros</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t>
            </a:r>
            <a:r>
              <a:rPr lang="en-US" altLang="ko-KR" sz="1000" dirty="0" err="1">
                <a:solidFill>
                  <a:schemeClr val="tx1"/>
                </a:solidFill>
              </a:rPr>
              <a:t>pellentesque</a:t>
            </a:r>
            <a:r>
              <a:rPr lang="en-US" altLang="ko-KR" sz="1000" dirty="0">
                <a:solidFill>
                  <a:schemeClr val="tx1"/>
                </a:solidFill>
              </a:rPr>
              <a:t> </a:t>
            </a:r>
            <a:r>
              <a:rPr lang="en-US" altLang="ko-KR" sz="1000" dirty="0" err="1">
                <a:solidFill>
                  <a:schemeClr val="tx1"/>
                </a:solidFill>
              </a:rPr>
              <a:t>faucibus</a:t>
            </a:r>
            <a:r>
              <a:rPr lang="en-US" altLang="ko-KR" sz="1000" dirty="0">
                <a:solidFill>
                  <a:schemeClr val="tx1"/>
                </a:solidFill>
              </a:rPr>
              <a:t> </a:t>
            </a:r>
            <a:r>
              <a:rPr lang="en-US" altLang="ko-KR" sz="1000" dirty="0" err="1">
                <a:solidFill>
                  <a:schemeClr val="tx1"/>
                </a:solidFill>
              </a:rPr>
              <a:t>arcu</a:t>
            </a:r>
            <a:r>
              <a:rPr lang="en-US" altLang="ko-KR" sz="1000" dirty="0">
                <a:solidFill>
                  <a:schemeClr val="tx1"/>
                </a:solidFill>
              </a:rPr>
              <a:t>. Nunc sed lorem et </a:t>
            </a:r>
            <a:r>
              <a:rPr lang="en-US" altLang="ko-KR" sz="1000" dirty="0" err="1">
                <a:solidFill>
                  <a:schemeClr val="tx1"/>
                </a:solidFill>
              </a:rPr>
              <a:t>metus</a:t>
            </a:r>
            <a:r>
              <a:rPr lang="en-US" altLang="ko-KR" sz="1000" dirty="0">
                <a:solidFill>
                  <a:schemeClr val="tx1"/>
                </a:solidFill>
              </a:rPr>
              <a:t> </a:t>
            </a:r>
            <a:r>
              <a:rPr lang="en-US" altLang="ko-KR" sz="1000" dirty="0" err="1">
                <a:solidFill>
                  <a:schemeClr val="tx1"/>
                </a:solidFill>
              </a:rPr>
              <a:t>rutrum</a:t>
            </a:r>
            <a:r>
              <a:rPr lang="en-US" altLang="ko-KR" sz="1000" dirty="0">
                <a:solidFill>
                  <a:schemeClr val="tx1"/>
                </a:solidFill>
              </a:rPr>
              <a:t> </a:t>
            </a:r>
            <a:r>
              <a:rPr lang="en-US" altLang="ko-KR" sz="1000" dirty="0" err="1">
                <a:solidFill>
                  <a:schemeClr val="tx1"/>
                </a:solidFill>
              </a:rPr>
              <a:t>interdum</a:t>
            </a:r>
            <a:r>
              <a:rPr lang="en-US" altLang="ko-KR" sz="1000" dirty="0">
                <a:solidFill>
                  <a:schemeClr val="tx1"/>
                </a:solidFill>
              </a:rPr>
              <a:t>. Ut </a:t>
            </a:r>
            <a:r>
              <a:rPr lang="en-US" altLang="ko-KR" sz="1000" dirty="0" err="1">
                <a:solidFill>
                  <a:schemeClr val="tx1"/>
                </a:solidFill>
              </a:rPr>
              <a:t>mauris</a:t>
            </a:r>
            <a:r>
              <a:rPr lang="en-US" altLang="ko-KR" sz="1000" dirty="0">
                <a:solidFill>
                  <a:schemeClr val="tx1"/>
                </a:solidFill>
              </a:rPr>
              <a:t> </a:t>
            </a:r>
            <a:r>
              <a:rPr lang="en-US" altLang="ko-KR" sz="1000" dirty="0" err="1">
                <a:solidFill>
                  <a:schemeClr val="tx1"/>
                </a:solidFill>
              </a:rPr>
              <a:t>lectus</a:t>
            </a:r>
            <a:r>
              <a:rPr lang="en-US" altLang="ko-KR" sz="1000" dirty="0">
                <a:solidFill>
                  <a:schemeClr val="tx1"/>
                </a:solidFill>
              </a:rPr>
              <a:t>, </a:t>
            </a:r>
            <a:r>
              <a:rPr lang="en-US" altLang="ko-KR" sz="1000" dirty="0" err="1">
                <a:solidFill>
                  <a:schemeClr val="tx1"/>
                </a:solidFill>
              </a:rPr>
              <a:t>lobortis</a:t>
            </a:r>
            <a:r>
              <a:rPr lang="en-US" altLang="ko-KR" sz="1000" dirty="0">
                <a:solidFill>
                  <a:schemeClr val="tx1"/>
                </a:solidFill>
              </a:rPr>
              <a:t> ac tempus non, </a:t>
            </a:r>
            <a:r>
              <a:rPr lang="en-US" altLang="ko-KR" sz="1000" dirty="0" err="1">
                <a:solidFill>
                  <a:schemeClr val="tx1"/>
                </a:solidFill>
              </a:rPr>
              <a:t>aliquam</a:t>
            </a:r>
            <a:r>
              <a:rPr lang="en-US" altLang="ko-KR" sz="1000" dirty="0">
                <a:solidFill>
                  <a:schemeClr val="tx1"/>
                </a:solidFill>
              </a:rPr>
              <a:t> non ex.&lt;/p&gt;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219815"/>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에서는 배경의 크기 뿐만 아니라 위치까지도 마음대로 설정할 수 있습니다</a:t>
            </a:r>
            <a:r>
              <a:rPr lang="en-US" altLang="ko-KR" sz="1200" dirty="0">
                <a:solidFill>
                  <a:schemeClr val="tx1"/>
                </a:solidFill>
              </a:rPr>
              <a:t>.</a:t>
            </a:r>
            <a:br>
              <a:rPr lang="ko-KR" altLang="en-US" sz="1200" dirty="0">
                <a:solidFill>
                  <a:schemeClr val="tx1"/>
                </a:solidFill>
              </a:rPr>
            </a:br>
            <a:r>
              <a:rPr lang="ko-KR" altLang="en-US" sz="1200" dirty="0">
                <a:solidFill>
                  <a:schemeClr val="tx1"/>
                </a:solidFill>
              </a:rPr>
              <a:t>  또한</a:t>
            </a:r>
            <a:r>
              <a:rPr lang="en-US" altLang="ko-KR" sz="1200" dirty="0">
                <a:solidFill>
                  <a:schemeClr val="tx1"/>
                </a:solidFill>
              </a:rPr>
              <a:t>, </a:t>
            </a:r>
            <a:r>
              <a:rPr lang="ko-KR" altLang="en-US" sz="1200" dirty="0">
                <a:solidFill>
                  <a:schemeClr val="tx1"/>
                </a:solidFill>
              </a:rPr>
              <a:t>하나의 </a:t>
            </a:r>
            <a:r>
              <a:rPr lang="en-US" altLang="ko-KR" sz="1200" dirty="0">
                <a:solidFill>
                  <a:schemeClr val="tx1"/>
                </a:solidFill>
              </a:rPr>
              <a:t>HTML </a:t>
            </a:r>
            <a:r>
              <a:rPr lang="ko-KR" altLang="en-US" sz="1200" dirty="0">
                <a:solidFill>
                  <a:schemeClr val="tx1"/>
                </a:solidFill>
              </a:rPr>
              <a:t>요소에 여러 개의 배경 이미지를 적용할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background-size</a:t>
            </a:r>
          </a:p>
          <a:p>
            <a:r>
              <a:rPr lang="en-US" altLang="ko-KR" sz="1200" dirty="0">
                <a:solidFill>
                  <a:schemeClr val="tx1"/>
                </a:solidFill>
              </a:rPr>
              <a:t>2. background-origin</a:t>
            </a:r>
          </a:p>
          <a:p>
            <a:r>
              <a:rPr lang="en-US" altLang="ko-KR" sz="1200" dirty="0">
                <a:solidFill>
                  <a:schemeClr val="tx1"/>
                </a:solidFill>
              </a:rPr>
              <a:t>3. background-clip</a:t>
            </a:r>
          </a:p>
          <a:p>
            <a:endParaRPr lang="en-US" altLang="ko-KR" sz="1200" dirty="0">
              <a:solidFill>
                <a:schemeClr val="tx1"/>
              </a:solidFill>
            </a:endParaRPr>
          </a:p>
          <a:p>
            <a:r>
              <a:rPr lang="en-US" altLang="ko-KR" sz="1200" b="1" dirty="0">
                <a:solidFill>
                  <a:schemeClr val="tx1"/>
                </a:solidFill>
              </a:rPr>
              <a:t>background-size </a:t>
            </a:r>
            <a:r>
              <a:rPr lang="ko-KR" altLang="en-US" sz="1200" b="1" dirty="0">
                <a:solidFill>
                  <a:schemeClr val="tx1"/>
                </a:solidFill>
              </a:rPr>
              <a:t>속성</a:t>
            </a:r>
          </a:p>
          <a:p>
            <a:r>
              <a:rPr lang="en-US" altLang="ko-KR" sz="1200" dirty="0">
                <a:solidFill>
                  <a:schemeClr val="tx1"/>
                </a:solidFill>
              </a:rPr>
              <a:t>background-size </a:t>
            </a:r>
            <a:r>
              <a:rPr lang="ko-KR" altLang="en-US" sz="1200" dirty="0">
                <a:solidFill>
                  <a:schemeClr val="tx1"/>
                </a:solidFill>
              </a:rPr>
              <a:t>속성은 배경 이미지의 크기를 설정합니다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CSS2</a:t>
            </a:r>
            <a:r>
              <a:rPr lang="ko-KR" altLang="en-US" sz="1200" dirty="0">
                <a:solidFill>
                  <a:schemeClr val="tx1"/>
                </a:solidFill>
              </a:rPr>
              <a:t>에서 배경 이미지의 </a:t>
            </a:r>
            <a:r>
              <a:rPr lang="ko-KR" altLang="en-US" sz="1200" dirty="0" err="1">
                <a:solidFill>
                  <a:schemeClr val="tx1"/>
                </a:solidFill>
              </a:rPr>
              <a:t>크기란</a:t>
            </a:r>
            <a:r>
              <a:rPr lang="ko-KR" altLang="en-US" sz="1200" dirty="0">
                <a:solidFill>
                  <a:schemeClr val="tx1"/>
                </a:solidFill>
              </a:rPr>
              <a:t> 배경 이미지로 사용되는 이미지의 실제 크기와 같았습니다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배경 이미지의 크기를 마음대로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-&gt;</a:t>
            </a:r>
          </a:p>
          <a:p>
            <a:r>
              <a:rPr lang="en-US" altLang="ko-KR" sz="1200" dirty="0">
                <a:solidFill>
                  <a:schemeClr val="tx1"/>
                </a:solidFill>
              </a:rPr>
              <a:t>background-size: </a:t>
            </a:r>
            <a:r>
              <a:rPr lang="ko-KR" altLang="en-US" sz="1200" dirty="0">
                <a:solidFill>
                  <a:schemeClr val="tx1"/>
                </a:solidFill>
              </a:rPr>
              <a:t>너비 높이 </a:t>
            </a:r>
            <a:r>
              <a:rPr lang="en-US" altLang="ko-KR" sz="1200" dirty="0" err="1">
                <a:solidFill>
                  <a:schemeClr val="tx1"/>
                </a:solidFill>
              </a:rPr>
              <a:t>contain|cover</a:t>
            </a:r>
            <a:r>
              <a:rPr lang="en-US" altLang="ko-KR" sz="1200" dirty="0">
                <a:solidFill>
                  <a:schemeClr val="tx1"/>
                </a:solidFill>
              </a:rPr>
              <a:t> ;</a:t>
            </a:r>
          </a:p>
          <a:p>
            <a:endParaRPr lang="en-US" altLang="ko-KR" sz="1200" dirty="0">
              <a:solidFill>
                <a:schemeClr val="tx1"/>
              </a:solidFill>
            </a:endParaRPr>
          </a:p>
          <a:p>
            <a:r>
              <a:rPr lang="ko-KR" altLang="en-US" sz="1200" dirty="0">
                <a:solidFill>
                  <a:schemeClr val="tx1"/>
                </a:solidFill>
              </a:rPr>
              <a:t>배경 이미지의 너비와 높이를 명시할 때는 </a:t>
            </a:r>
            <a:r>
              <a:rPr lang="en-US" altLang="ko-KR" sz="1200" dirty="0">
                <a:solidFill>
                  <a:schemeClr val="tx1"/>
                </a:solidFill>
              </a:rPr>
              <a:t>CSS </a:t>
            </a:r>
            <a:r>
              <a:rPr lang="ko-KR" altLang="en-US" sz="1200" dirty="0">
                <a:solidFill>
                  <a:schemeClr val="tx1"/>
                </a:solidFill>
              </a:rPr>
              <a:t>크기 단위를 사용합니다</a:t>
            </a:r>
            <a:r>
              <a:rPr lang="en-US" altLang="ko-KR" sz="1200" dirty="0">
                <a:solidFill>
                  <a:schemeClr val="tx1"/>
                </a:solidFill>
              </a:rPr>
              <a:t>.</a:t>
            </a:r>
          </a:p>
          <a:p>
            <a:r>
              <a:rPr lang="en-US" altLang="ko-KR" sz="1200" dirty="0">
                <a:solidFill>
                  <a:schemeClr val="tx1"/>
                </a:solidFill>
              </a:rPr>
              <a:t>CSS </a:t>
            </a:r>
            <a:r>
              <a:rPr lang="ko-KR" altLang="en-US" sz="1200" dirty="0">
                <a:solidFill>
                  <a:schemeClr val="tx1"/>
                </a:solidFill>
              </a:rPr>
              <a:t>크기 단위에는 픽셀 단위</a:t>
            </a:r>
            <a:r>
              <a:rPr lang="en-US" altLang="ko-KR" sz="1200" dirty="0">
                <a:solidFill>
                  <a:schemeClr val="tx1"/>
                </a:solidFill>
              </a:rPr>
              <a:t>(px), </a:t>
            </a:r>
            <a:r>
              <a:rPr lang="ko-KR" altLang="en-US" sz="1200" dirty="0">
                <a:solidFill>
                  <a:schemeClr val="tx1"/>
                </a:solidFill>
              </a:rPr>
              <a:t>배수 단위</a:t>
            </a:r>
            <a:r>
              <a:rPr lang="en-US" altLang="ko-KR" sz="1200" dirty="0">
                <a:solidFill>
                  <a:schemeClr val="tx1"/>
                </a:solidFill>
              </a:rPr>
              <a:t>(</a:t>
            </a:r>
            <a:r>
              <a:rPr lang="en-US" altLang="ko-KR" sz="1200" dirty="0" err="1">
                <a:solidFill>
                  <a:schemeClr val="tx1"/>
                </a:solidFill>
              </a:rPr>
              <a:t>em</a:t>
            </a:r>
            <a:r>
              <a:rPr lang="en-US" altLang="ko-KR" sz="1200" dirty="0">
                <a:solidFill>
                  <a:schemeClr val="tx1"/>
                </a:solidFill>
              </a:rPr>
              <a:t>), </a:t>
            </a:r>
            <a:r>
              <a:rPr lang="ko-KR" altLang="en-US" sz="1200" dirty="0">
                <a:solidFill>
                  <a:schemeClr val="tx1"/>
                </a:solidFill>
              </a:rPr>
              <a:t>백분율 단위</a:t>
            </a:r>
            <a:r>
              <a:rPr lang="en-US" altLang="ko-KR" sz="1200" dirty="0">
                <a:solidFill>
                  <a:schemeClr val="tx1"/>
                </a:solidFill>
              </a:rPr>
              <a:t>(%) </a:t>
            </a:r>
            <a:r>
              <a:rPr lang="ko-KR" altLang="en-US" sz="1200" dirty="0">
                <a:solidFill>
                  <a:schemeClr val="tx1"/>
                </a:solidFill>
              </a:rPr>
              <a:t>등이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265</a:t>
            </a:fld>
            <a:endParaRPr lang="ko-KR" altLang="en-US" dirty="0"/>
          </a:p>
        </p:txBody>
      </p:sp>
    </p:spTree>
    <p:extLst>
      <p:ext uri="{BB962C8B-B14F-4D97-AF65-F5344CB8AC3E}">
        <p14:creationId xmlns:p14="http://schemas.microsoft.com/office/powerpoint/2010/main" val="135786949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en-US" altLang="ko-KR" sz="3600" dirty="0"/>
              <a:t>background-size)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520539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Backgrounds&lt;/title&gt;</a:t>
            </a:r>
          </a:p>
          <a:p>
            <a:r>
              <a:rPr lang="en-US" altLang="ko-KR" sz="1000" dirty="0">
                <a:solidFill>
                  <a:schemeClr val="tx1"/>
                </a:solidFill>
              </a:rPr>
              <a:t>	&lt;style&gt;</a:t>
            </a:r>
          </a:p>
          <a:p>
            <a:r>
              <a:rPr lang="en-US" altLang="ko-KR" sz="1000" dirty="0">
                <a:solidFill>
                  <a:schemeClr val="tx1"/>
                </a:solidFill>
              </a:rPr>
              <a:t>		div {</a:t>
            </a:r>
          </a:p>
          <a:p>
            <a:r>
              <a:rPr lang="en-US" altLang="ko-KR" sz="1000" dirty="0">
                <a:solidFill>
                  <a:schemeClr val="tx1"/>
                </a:solidFill>
              </a:rPr>
              <a:t>			height: 180px;</a:t>
            </a:r>
          </a:p>
          <a:p>
            <a:r>
              <a:rPr lang="en-US" altLang="ko-KR" sz="1000" dirty="0">
                <a:solidFill>
                  <a:schemeClr val="tx1"/>
                </a:solidFill>
              </a:rPr>
              <a:t>			width: 220px;</a:t>
            </a:r>
          </a:p>
          <a:p>
            <a:r>
              <a:rPr lang="en-US" altLang="ko-KR" sz="1000" dirty="0">
                <a:solidFill>
                  <a:schemeClr val="tx1"/>
                </a:solidFill>
              </a:rPr>
              <a:t>			border: 3px solid black;</a:t>
            </a:r>
          </a:p>
          <a:p>
            <a:r>
              <a:rPr lang="en-US" altLang="ko-KR" sz="1000" dirty="0">
                <a:solidFill>
                  <a:schemeClr val="tx1"/>
                </a:solidFill>
              </a:rPr>
              <a:t>		}</a:t>
            </a:r>
          </a:p>
          <a:p>
            <a:r>
              <a:rPr lang="en-US" altLang="ko-KR" sz="1000" dirty="0">
                <a:solidFill>
                  <a:schemeClr val="tx1"/>
                </a:solidFill>
              </a:rPr>
              <a:t>		#origin {</a:t>
            </a:r>
          </a:p>
          <a:p>
            <a:r>
              <a:rPr lang="en-US" altLang="ko-KR" sz="1000" dirty="0">
                <a:solidFill>
                  <a:schemeClr val="tx1"/>
                </a:solidFill>
              </a:rPr>
              <a:t>			background: </a:t>
            </a:r>
            <a:r>
              <a:rPr lang="en-US" altLang="ko-KR" sz="1000" dirty="0" err="1">
                <a:solidFill>
                  <a:schemeClr val="tx1"/>
                </a:solidFill>
              </a:rPr>
              <a:t>url</a:t>
            </a:r>
            <a:r>
              <a:rPr lang="en-US" altLang="ko-KR" sz="1000" dirty="0">
                <a:solidFill>
                  <a:schemeClr val="tx1"/>
                </a:solidFill>
              </a:rPr>
              <a:t>(monalisa.jpg);</a:t>
            </a:r>
          </a:p>
          <a:p>
            <a:r>
              <a:rPr lang="en-US" altLang="ko-KR" sz="1000" dirty="0">
                <a:solidFill>
                  <a:schemeClr val="tx1"/>
                </a:solidFill>
              </a:rPr>
              <a:t>			background-repeat: no-repeat;</a:t>
            </a:r>
          </a:p>
          <a:p>
            <a:r>
              <a:rPr lang="en-US" altLang="ko-KR" sz="1000" dirty="0">
                <a:solidFill>
                  <a:schemeClr val="tx1"/>
                </a:solidFill>
              </a:rPr>
              <a:t>		}</a:t>
            </a:r>
          </a:p>
          <a:p>
            <a:r>
              <a:rPr lang="en-US" altLang="ko-KR" sz="1000" dirty="0">
                <a:solidFill>
                  <a:schemeClr val="tx1"/>
                </a:solidFill>
              </a:rPr>
              <a:t>		#contain {</a:t>
            </a:r>
          </a:p>
          <a:p>
            <a:r>
              <a:rPr lang="en-US" altLang="ko-KR" sz="1000" dirty="0">
                <a:solidFill>
                  <a:schemeClr val="tx1"/>
                </a:solidFill>
              </a:rPr>
              <a:t>			background: </a:t>
            </a:r>
            <a:r>
              <a:rPr lang="en-US" altLang="ko-KR" sz="1000" dirty="0" err="1">
                <a:solidFill>
                  <a:schemeClr val="tx1"/>
                </a:solidFill>
              </a:rPr>
              <a:t>url</a:t>
            </a:r>
            <a:r>
              <a:rPr lang="en-US" altLang="ko-KR" sz="1000" dirty="0">
                <a:solidFill>
                  <a:schemeClr val="tx1"/>
                </a:solidFill>
              </a:rPr>
              <a:t>(monalisa.jpg);</a:t>
            </a:r>
          </a:p>
          <a:p>
            <a:r>
              <a:rPr lang="en-US" altLang="ko-KR" sz="1000" dirty="0">
                <a:solidFill>
                  <a:schemeClr val="tx1"/>
                </a:solidFill>
              </a:rPr>
              <a:t>			background-repeat: no-repeat;</a:t>
            </a:r>
          </a:p>
          <a:p>
            <a:r>
              <a:rPr lang="en-US" altLang="ko-KR" sz="1000" dirty="0">
                <a:solidFill>
                  <a:schemeClr val="tx1"/>
                </a:solidFill>
              </a:rPr>
              <a:t>			background-size: contain;</a:t>
            </a:r>
          </a:p>
          <a:p>
            <a:r>
              <a:rPr lang="en-US" altLang="ko-KR" sz="1000" dirty="0">
                <a:solidFill>
                  <a:schemeClr val="tx1"/>
                </a:solidFill>
              </a:rPr>
              <a:t>		}</a:t>
            </a:r>
          </a:p>
          <a:p>
            <a:r>
              <a:rPr lang="en-US" altLang="ko-KR" sz="1000" dirty="0">
                <a:solidFill>
                  <a:schemeClr val="tx1"/>
                </a:solidFill>
              </a:rPr>
              <a:t>		#cover {</a:t>
            </a:r>
          </a:p>
          <a:p>
            <a:r>
              <a:rPr lang="en-US" altLang="ko-KR" sz="1000" dirty="0">
                <a:solidFill>
                  <a:schemeClr val="tx1"/>
                </a:solidFill>
              </a:rPr>
              <a:t>			background: </a:t>
            </a:r>
            <a:r>
              <a:rPr lang="en-US" altLang="ko-KR" sz="1000" dirty="0" err="1">
                <a:solidFill>
                  <a:schemeClr val="tx1"/>
                </a:solidFill>
              </a:rPr>
              <a:t>url</a:t>
            </a:r>
            <a:r>
              <a:rPr lang="en-US" altLang="ko-KR" sz="1000" dirty="0">
                <a:solidFill>
                  <a:schemeClr val="tx1"/>
                </a:solidFill>
              </a:rPr>
              <a:t>(monalisa.jpg);</a:t>
            </a:r>
          </a:p>
          <a:p>
            <a:r>
              <a:rPr lang="en-US" altLang="ko-KR" sz="1000" dirty="0">
                <a:solidFill>
                  <a:schemeClr val="tx1"/>
                </a:solidFill>
              </a:rPr>
              <a:t>			background-repeat: no-repeat;</a:t>
            </a:r>
          </a:p>
          <a:p>
            <a:r>
              <a:rPr lang="en-US" altLang="ko-KR" sz="1000" dirty="0">
                <a:solidFill>
                  <a:schemeClr val="tx1"/>
                </a:solidFill>
              </a:rPr>
              <a:t>			background-size: cover;</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667632" y="1214837"/>
            <a:ext cx="621956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000" dirty="0">
                <a:solidFill>
                  <a:schemeClr val="tx1"/>
                </a:solidFill>
              </a:rPr>
              <a:t>&lt;body&gt;</a:t>
            </a:r>
          </a:p>
          <a:p>
            <a:r>
              <a:rPr lang="en-US" altLang="ko-KR" sz="1000" dirty="0">
                <a:solidFill>
                  <a:schemeClr val="tx1"/>
                </a:solidFill>
              </a:rPr>
              <a:t>	&lt;h1&gt;background-image </a:t>
            </a:r>
            <a:r>
              <a:rPr lang="ko-KR" altLang="en-US" sz="1000" dirty="0">
                <a:solidFill>
                  <a:schemeClr val="tx1"/>
                </a:solidFill>
              </a:rPr>
              <a:t>속성값</a:t>
            </a:r>
            <a:r>
              <a:rPr lang="en-US" altLang="ko-KR" sz="1000" dirty="0">
                <a:solidFill>
                  <a:schemeClr val="tx1"/>
                </a:solidFill>
              </a:rPr>
              <a:t>&lt;/h1&gt;</a:t>
            </a:r>
          </a:p>
          <a:p>
            <a:r>
              <a:rPr lang="en-US" altLang="ko-KR" sz="1000" dirty="0">
                <a:solidFill>
                  <a:schemeClr val="tx1"/>
                </a:solidFill>
              </a:rPr>
              <a:t>	&lt;h3&gt;</a:t>
            </a:r>
            <a:r>
              <a:rPr lang="ko-KR" altLang="en-US" sz="1000" dirty="0">
                <a:solidFill>
                  <a:schemeClr val="tx1"/>
                </a:solidFill>
              </a:rPr>
              <a:t>원래 크기</a:t>
            </a:r>
            <a:r>
              <a:rPr lang="en-US" altLang="ko-KR" sz="1000" dirty="0">
                <a:solidFill>
                  <a:schemeClr val="tx1"/>
                </a:solidFill>
              </a:rPr>
              <a:t>&lt;/h3&gt;</a:t>
            </a:r>
          </a:p>
          <a:p>
            <a:r>
              <a:rPr lang="en-US" altLang="ko-KR" sz="1000" dirty="0">
                <a:solidFill>
                  <a:schemeClr val="tx1"/>
                </a:solidFill>
              </a:rPr>
              <a:t>	&lt;div id="origin"&gt;</a:t>
            </a:r>
          </a:p>
          <a:p>
            <a:r>
              <a:rPr lang="en-US" altLang="ko-KR" sz="1000" dirty="0">
                <a:solidFill>
                  <a:schemeClr val="tx1"/>
                </a:solidFill>
              </a:rPr>
              <a:t>	&lt;/div&gt;</a:t>
            </a:r>
          </a:p>
          <a:p>
            <a:endParaRPr lang="en-US" altLang="ko-KR" sz="1000" dirty="0">
              <a:solidFill>
                <a:schemeClr val="tx1"/>
              </a:solidFill>
            </a:endParaRPr>
          </a:p>
          <a:p>
            <a:r>
              <a:rPr lang="en-US" altLang="ko-KR" sz="1000" dirty="0">
                <a:solidFill>
                  <a:schemeClr val="tx1"/>
                </a:solidFill>
              </a:rPr>
              <a:t>	&lt;h3&gt;contain&lt;/h3&gt;</a:t>
            </a:r>
          </a:p>
          <a:p>
            <a:r>
              <a:rPr lang="en-US" altLang="ko-KR" sz="1000" dirty="0">
                <a:solidFill>
                  <a:schemeClr val="tx1"/>
                </a:solidFill>
              </a:rPr>
              <a:t>	&lt;div id="contain"&gt;</a:t>
            </a:r>
          </a:p>
          <a:p>
            <a:r>
              <a:rPr lang="en-US" altLang="ko-KR" sz="1000" dirty="0">
                <a:solidFill>
                  <a:schemeClr val="tx1"/>
                </a:solidFill>
              </a:rPr>
              <a:t>	&lt;/div&gt;</a:t>
            </a:r>
          </a:p>
          <a:p>
            <a:endParaRPr lang="en-US" altLang="ko-KR" sz="1000" dirty="0">
              <a:solidFill>
                <a:schemeClr val="tx1"/>
              </a:solidFill>
            </a:endParaRPr>
          </a:p>
          <a:p>
            <a:r>
              <a:rPr lang="en-US" altLang="ko-KR" sz="1000" dirty="0">
                <a:solidFill>
                  <a:schemeClr val="tx1"/>
                </a:solidFill>
              </a:rPr>
              <a:t>	&lt;h3&gt;cover&lt;/h3&gt;</a:t>
            </a:r>
          </a:p>
          <a:p>
            <a:r>
              <a:rPr lang="en-US" altLang="ko-KR" sz="1000" dirty="0">
                <a:solidFill>
                  <a:schemeClr val="tx1"/>
                </a:solidFill>
              </a:rPr>
              <a:t>	&lt;div id="cover"&gt;</a:t>
            </a:r>
          </a:p>
          <a:p>
            <a:r>
              <a:rPr lang="en-US" altLang="ko-KR" sz="1000" dirty="0">
                <a:solidFill>
                  <a:schemeClr val="tx1"/>
                </a:solidFill>
              </a:rPr>
              <a:t>	&lt;/div&gt;</a:t>
            </a:r>
          </a:p>
          <a:p>
            <a:r>
              <a:rPr lang="en-US" altLang="ko-KR" sz="10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background-size </a:t>
            </a:r>
            <a:r>
              <a:rPr lang="ko-KR" altLang="en-US" sz="1200" dirty="0">
                <a:solidFill>
                  <a:schemeClr val="tx1"/>
                </a:solidFill>
              </a:rPr>
              <a:t>속성값은 </a:t>
            </a:r>
            <a:r>
              <a:rPr lang="en-US" altLang="ko-KR" sz="1200" dirty="0">
                <a:solidFill>
                  <a:schemeClr val="tx1"/>
                </a:solidFill>
              </a:rPr>
              <a:t>contain</a:t>
            </a:r>
            <a:r>
              <a:rPr lang="ko-KR" altLang="en-US" sz="1200" dirty="0">
                <a:solidFill>
                  <a:schemeClr val="tx1"/>
                </a:solidFill>
              </a:rPr>
              <a:t>과 </a:t>
            </a:r>
            <a:r>
              <a:rPr lang="en-US" altLang="ko-KR" sz="1200" dirty="0">
                <a:solidFill>
                  <a:schemeClr val="tx1"/>
                </a:solidFill>
              </a:rPr>
              <a:t>cover </a:t>
            </a:r>
            <a:r>
              <a:rPr lang="ko-KR" altLang="en-US" sz="1200" dirty="0">
                <a:solidFill>
                  <a:schemeClr val="tx1"/>
                </a:solidFill>
              </a:rPr>
              <a:t>중에서 선택할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속성값을 </a:t>
            </a:r>
            <a:r>
              <a:rPr lang="en-US" altLang="ko-KR" sz="1200" dirty="0">
                <a:solidFill>
                  <a:schemeClr val="tx1"/>
                </a:solidFill>
              </a:rPr>
              <a:t>contain</a:t>
            </a:r>
            <a:r>
              <a:rPr lang="ko-KR" altLang="en-US" sz="1200" dirty="0">
                <a:solidFill>
                  <a:schemeClr val="tx1"/>
                </a:solidFill>
              </a:rPr>
              <a:t>으로 설정하면 이미지의 비율은 유지하면서</a:t>
            </a:r>
            <a:r>
              <a:rPr lang="en-US" altLang="ko-KR" sz="1200" dirty="0">
                <a:solidFill>
                  <a:schemeClr val="tx1"/>
                </a:solidFill>
              </a:rPr>
              <a:t>, </a:t>
            </a:r>
            <a:r>
              <a:rPr lang="ko-KR" altLang="en-US" sz="1200" dirty="0">
                <a:solidFill>
                  <a:schemeClr val="tx1"/>
                </a:solidFill>
              </a:rPr>
              <a:t>크기를 가능한 한 크게 조절합니다</a:t>
            </a:r>
            <a:r>
              <a:rPr lang="en-US" altLang="ko-KR" sz="1200" dirty="0">
                <a:solidFill>
                  <a:schemeClr val="tx1"/>
                </a:solidFill>
              </a:rPr>
              <a:t>. </a:t>
            </a:r>
          </a:p>
          <a:p>
            <a:r>
              <a:rPr lang="ko-KR" altLang="en-US" sz="1200" dirty="0">
                <a:solidFill>
                  <a:schemeClr val="tx1"/>
                </a:solidFill>
              </a:rPr>
              <a:t>단</a:t>
            </a:r>
            <a:r>
              <a:rPr lang="en-US" altLang="ko-KR" sz="1200" dirty="0">
                <a:solidFill>
                  <a:schemeClr val="tx1"/>
                </a:solidFill>
              </a:rPr>
              <a:t>, </a:t>
            </a:r>
            <a:r>
              <a:rPr lang="ko-KR" altLang="en-US" sz="1200" dirty="0">
                <a:solidFill>
                  <a:schemeClr val="tx1"/>
                </a:solidFill>
              </a:rPr>
              <a:t>배경 이미지의 크기가 해당 요소의 내용</a:t>
            </a:r>
            <a:r>
              <a:rPr lang="en-US" altLang="ko-KR" sz="1200" dirty="0">
                <a:solidFill>
                  <a:schemeClr val="tx1"/>
                </a:solidFill>
              </a:rPr>
              <a:t>(content) </a:t>
            </a:r>
            <a:r>
              <a:rPr lang="ko-KR" altLang="en-US" sz="1200" dirty="0">
                <a:solidFill>
                  <a:schemeClr val="tx1"/>
                </a:solidFill>
              </a:rPr>
              <a:t>영역을 넘지는 않습니다</a:t>
            </a:r>
            <a:r>
              <a:rPr lang="en-US" altLang="ko-KR" sz="1200" dirty="0">
                <a:solidFill>
                  <a:schemeClr val="tx1"/>
                </a:solidFill>
              </a:rPr>
              <a:t>.</a:t>
            </a:r>
          </a:p>
          <a:p>
            <a:r>
              <a:rPr lang="ko-KR" altLang="en-US" sz="1200" dirty="0">
                <a:solidFill>
                  <a:schemeClr val="tx1"/>
                </a:solidFill>
              </a:rPr>
              <a:t>따라서 배경 이미지의 크기가 해당 요소의 크기보다 항상 작거나 같게 되며</a:t>
            </a:r>
            <a:r>
              <a:rPr lang="en-US" altLang="ko-KR" sz="1200" dirty="0">
                <a:solidFill>
                  <a:schemeClr val="tx1"/>
                </a:solidFill>
              </a:rPr>
              <a:t>, </a:t>
            </a:r>
            <a:r>
              <a:rPr lang="ko-KR" altLang="en-US" sz="1200" dirty="0">
                <a:solidFill>
                  <a:schemeClr val="tx1"/>
                </a:solidFill>
              </a:rPr>
              <a:t>배경 이미지가 요소의 일부분은 가리지 못할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속성값을 </a:t>
            </a:r>
            <a:r>
              <a:rPr lang="en-US" altLang="ko-KR" sz="1200" dirty="0">
                <a:solidFill>
                  <a:schemeClr val="tx1"/>
                </a:solidFill>
              </a:rPr>
              <a:t>cover</a:t>
            </a:r>
            <a:r>
              <a:rPr lang="ko-KR" altLang="en-US" sz="1200" dirty="0">
                <a:solidFill>
                  <a:schemeClr val="tx1"/>
                </a:solidFill>
              </a:rPr>
              <a:t>로 설정하면 이미지의 비율은 유지하면서</a:t>
            </a:r>
            <a:r>
              <a:rPr lang="en-US" altLang="ko-KR" sz="1200" dirty="0">
                <a:solidFill>
                  <a:schemeClr val="tx1"/>
                </a:solidFill>
              </a:rPr>
              <a:t>, </a:t>
            </a:r>
            <a:r>
              <a:rPr lang="ko-KR" altLang="en-US" sz="1200" dirty="0">
                <a:solidFill>
                  <a:schemeClr val="tx1"/>
                </a:solidFill>
              </a:rPr>
              <a:t>요소의 모든 영역을 가리도록 크기를 조절합니다</a:t>
            </a:r>
            <a:r>
              <a:rPr lang="en-US" altLang="ko-KR" sz="1200" dirty="0">
                <a:solidFill>
                  <a:schemeClr val="tx1"/>
                </a:solidFill>
              </a:rPr>
              <a:t>.</a:t>
            </a:r>
          </a:p>
          <a:p>
            <a:r>
              <a:rPr lang="ko-KR" altLang="en-US" sz="1200" dirty="0">
                <a:solidFill>
                  <a:schemeClr val="tx1"/>
                </a:solidFill>
              </a:rPr>
              <a:t>따라서 배경 이미지의 크기가 해당 요소의 크기보다 항상 크거나 같게 되며</a:t>
            </a:r>
            <a:r>
              <a:rPr lang="en-US" altLang="ko-KR" sz="1200" dirty="0">
                <a:solidFill>
                  <a:schemeClr val="tx1"/>
                </a:solidFill>
              </a:rPr>
              <a:t>, </a:t>
            </a:r>
            <a:r>
              <a:rPr lang="ko-KR" altLang="en-US" sz="1200" dirty="0">
                <a:solidFill>
                  <a:schemeClr val="tx1"/>
                </a:solidFill>
              </a:rPr>
              <a:t>배경 이미지의 일부분이 잘릴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background-size </a:t>
            </a:r>
            <a:r>
              <a:rPr lang="ko-KR" altLang="en-US" sz="1200" dirty="0">
                <a:solidFill>
                  <a:schemeClr val="tx1"/>
                </a:solidFill>
              </a:rPr>
              <a:t>속성값에 따른 차이점을 보여주는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266</a:t>
            </a:fld>
            <a:endParaRPr lang="ko-KR" altLang="en-US" dirty="0"/>
          </a:p>
        </p:txBody>
      </p:sp>
    </p:spTree>
    <p:extLst>
      <p:ext uri="{BB962C8B-B14F-4D97-AF65-F5344CB8AC3E}">
        <p14:creationId xmlns:p14="http://schemas.microsoft.com/office/powerpoint/2010/main" val="124808406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en-US" altLang="ko-KR" sz="3600" dirty="0"/>
              <a:t>background-size)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64701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Backgrounds&lt;/title&gt;</a:t>
            </a:r>
          </a:p>
          <a:p>
            <a:r>
              <a:rPr lang="en-US" altLang="ko-KR" sz="1000" dirty="0">
                <a:solidFill>
                  <a:schemeClr val="tx1"/>
                </a:solidFill>
              </a:rPr>
              <a:t>	&lt;style&gt;</a:t>
            </a:r>
          </a:p>
          <a:p>
            <a:r>
              <a:rPr lang="en-US" altLang="ko-KR" sz="1000" dirty="0">
                <a:solidFill>
                  <a:schemeClr val="tx1"/>
                </a:solidFill>
              </a:rPr>
              <a:t>		html { </a:t>
            </a:r>
          </a:p>
          <a:p>
            <a:r>
              <a:rPr lang="en-US" altLang="ko-KR" sz="1000" dirty="0">
                <a:solidFill>
                  <a:schemeClr val="tx1"/>
                </a:solidFill>
              </a:rPr>
              <a:t>			background: </a:t>
            </a:r>
            <a:r>
              <a:rPr lang="en-US" altLang="ko-KR" sz="1000" dirty="0" err="1">
                <a:solidFill>
                  <a:schemeClr val="tx1"/>
                </a:solidFill>
              </a:rPr>
              <a:t>url</a:t>
            </a:r>
            <a:r>
              <a:rPr lang="en-US" altLang="ko-KR" sz="1000" dirty="0">
                <a:solidFill>
                  <a:schemeClr val="tx1"/>
                </a:solidFill>
              </a:rPr>
              <a:t>(flower.png) no-repeat center fixed; </a:t>
            </a:r>
          </a:p>
          <a:p>
            <a:r>
              <a:rPr lang="en-US" altLang="ko-KR" sz="1000" dirty="0">
                <a:solidFill>
                  <a:schemeClr val="tx1"/>
                </a:solidFill>
              </a:rPr>
              <a:t>			background-size: cover;</a:t>
            </a:r>
          </a:p>
          <a:p>
            <a:r>
              <a:rPr lang="en-US" altLang="ko-KR" sz="1000" dirty="0">
                <a:solidFill>
                  <a:schemeClr val="tx1"/>
                </a:solidFill>
              </a:rPr>
              <a:t>		}</a:t>
            </a:r>
          </a:p>
          <a:p>
            <a:r>
              <a:rPr lang="en-US" altLang="ko-KR" sz="1000" dirty="0">
                <a:solidFill>
                  <a:schemeClr val="tx1"/>
                </a:solidFill>
              </a:rPr>
              <a:t>		body { color: white;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웹 페이지 전체를 차지하는 배경 이미지</a:t>
            </a:r>
            <a:r>
              <a:rPr lang="en-US" altLang="ko-KR" sz="1000" dirty="0">
                <a:solidFill>
                  <a:schemeClr val="tx1"/>
                </a:solidFill>
              </a:rPr>
              <a:t>&lt;/h1&gt;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Ut </a:t>
            </a:r>
            <a:r>
              <a:rPr lang="en-US" altLang="ko-KR" sz="1000" dirty="0" err="1">
                <a:solidFill>
                  <a:schemeClr val="tx1"/>
                </a:solidFill>
              </a:rPr>
              <a:t>quam</a:t>
            </a:r>
            <a:r>
              <a:rPr lang="en-US" altLang="ko-KR" sz="1000" dirty="0">
                <a:solidFill>
                  <a:schemeClr val="tx1"/>
                </a:solidFill>
              </a:rPr>
              <a:t> </a:t>
            </a:r>
            <a:r>
              <a:rPr lang="en-US" altLang="ko-KR" sz="1000" dirty="0" err="1">
                <a:solidFill>
                  <a:schemeClr val="tx1"/>
                </a:solidFill>
              </a:rPr>
              <a:t>tellus</a:t>
            </a:r>
            <a:r>
              <a:rPr lang="en-US" altLang="ko-KR" sz="1000" dirty="0">
                <a:solidFill>
                  <a:schemeClr val="tx1"/>
                </a:solidFill>
              </a:rPr>
              <a:t>, </a:t>
            </a:r>
            <a:r>
              <a:rPr lang="en-US" altLang="ko-KR" sz="1000" dirty="0" err="1">
                <a:solidFill>
                  <a:schemeClr val="tx1"/>
                </a:solidFill>
              </a:rPr>
              <a:t>pellentesque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pellentesque</a:t>
            </a:r>
            <a:r>
              <a:rPr lang="en-US" altLang="ko-KR" sz="1000" dirty="0">
                <a:solidFill>
                  <a:schemeClr val="tx1"/>
                </a:solidFill>
              </a:rPr>
              <a:t> tempus </a:t>
            </a:r>
            <a:r>
              <a:rPr lang="en-US" altLang="ko-KR" sz="1000" dirty="0" err="1">
                <a:solidFill>
                  <a:schemeClr val="tx1"/>
                </a:solidFill>
              </a:rPr>
              <a:t>risus</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a:t>
            </a:r>
            <a:r>
              <a:rPr lang="en-US" altLang="ko-KR" sz="1000" dirty="0" err="1">
                <a:solidFill>
                  <a:schemeClr val="tx1"/>
                </a:solidFill>
              </a:rPr>
              <a:t>interdum</a:t>
            </a:r>
            <a:r>
              <a:rPr lang="en-US" altLang="ko-KR" sz="1000" dirty="0">
                <a:solidFill>
                  <a:schemeClr val="tx1"/>
                </a:solidFill>
              </a:rPr>
              <a:t> dolor </a:t>
            </a:r>
            <a:r>
              <a:rPr lang="en-US" altLang="ko-KR" sz="1000" dirty="0" err="1">
                <a:solidFill>
                  <a:schemeClr val="tx1"/>
                </a:solidFill>
              </a:rPr>
              <a:t>nec</a:t>
            </a:r>
            <a:r>
              <a:rPr lang="en-US" altLang="ko-KR" sz="1000" dirty="0">
                <a:solidFill>
                  <a:schemeClr val="tx1"/>
                </a:solidFill>
              </a:rPr>
              <a:t> diam lacinia, </a:t>
            </a:r>
            <a:r>
              <a:rPr lang="en-US" altLang="ko-KR" sz="1000" dirty="0" err="1">
                <a:solidFill>
                  <a:schemeClr val="tx1"/>
                </a:solidFill>
              </a:rPr>
              <a:t>luctus</a:t>
            </a:r>
            <a:r>
              <a:rPr lang="en-US" altLang="ko-KR" sz="1000" dirty="0">
                <a:solidFill>
                  <a:schemeClr val="tx1"/>
                </a:solidFill>
              </a:rPr>
              <a:t> semper </a:t>
            </a:r>
            <a:r>
              <a:rPr lang="en-US" altLang="ko-KR" sz="1000" dirty="0" err="1">
                <a:solidFill>
                  <a:schemeClr val="tx1"/>
                </a:solidFill>
              </a:rPr>
              <a:t>erat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r>
            <a:r>
              <a:rPr lang="en-US" altLang="ko-KR" sz="1000" dirty="0" err="1">
                <a:solidFill>
                  <a:schemeClr val="tx1"/>
                </a:solidFill>
              </a:rPr>
              <a:t>Proin</a:t>
            </a:r>
            <a:r>
              <a:rPr lang="en-US" altLang="ko-KR" sz="1000" dirty="0">
                <a:solidFill>
                  <a:schemeClr val="tx1"/>
                </a:solidFill>
              </a:rPr>
              <a: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eros</a:t>
            </a:r>
            <a:r>
              <a:rPr lang="en-US" altLang="ko-KR" sz="1000" dirty="0">
                <a:solidFill>
                  <a:schemeClr val="tx1"/>
                </a:solidFill>
              </a:rPr>
              <a:t>, pulvinar a </a:t>
            </a:r>
            <a:r>
              <a:rPr lang="en-US" altLang="ko-KR" sz="1000" dirty="0" err="1">
                <a:solidFill>
                  <a:schemeClr val="tx1"/>
                </a:solidFill>
              </a:rPr>
              <a:t>tellus</a:t>
            </a:r>
            <a:r>
              <a:rPr lang="en-US" altLang="ko-KR" sz="1000" dirty="0">
                <a:solidFill>
                  <a:schemeClr val="tx1"/>
                </a:solidFill>
              </a:rPr>
              <a:t> ac, </a:t>
            </a:r>
            <a:r>
              <a:rPr lang="en-US" altLang="ko-KR" sz="1000" dirty="0" err="1">
                <a:solidFill>
                  <a:schemeClr val="tx1"/>
                </a:solidFill>
              </a:rPr>
              <a:t>porttitor</a:t>
            </a:r>
            <a:r>
              <a:rPr lang="en-US" altLang="ko-KR" sz="1000" dirty="0">
                <a:solidFill>
                  <a:schemeClr val="tx1"/>
                </a:solidFill>
              </a:rPr>
              <a:t> pharetra </a:t>
            </a:r>
            <a:r>
              <a:rPr lang="en-US" altLang="ko-KR" sz="1000" dirty="0" err="1">
                <a:solidFill>
                  <a:schemeClr val="tx1"/>
                </a:solidFill>
              </a:rPr>
              <a:t>turpis</a:t>
            </a:r>
            <a:r>
              <a:rPr lang="en-US" altLang="ko-KR" sz="1000" dirty="0">
                <a:solidFill>
                  <a:schemeClr val="tx1"/>
                </a:solidFill>
              </a:rPr>
              <a:t>. Maecenas </a:t>
            </a:r>
            <a:r>
              <a:rPr lang="en-US" altLang="ko-KR" sz="1000" dirty="0" err="1">
                <a:solidFill>
                  <a:schemeClr val="tx1"/>
                </a:solidFill>
              </a:rPr>
              <a:t>eros</a:t>
            </a:r>
            <a:r>
              <a:rPr lang="en-US" altLang="ko-KR" sz="1000" dirty="0">
                <a:solidFill>
                  <a:schemeClr val="tx1"/>
                </a:solidFill>
              </a:rPr>
              <a:t> ex, </a:t>
            </a:r>
            <a:r>
              <a:rPr lang="en-US" altLang="ko-KR" sz="1000" dirty="0" err="1">
                <a:solidFill>
                  <a:schemeClr val="tx1"/>
                </a:solidFill>
              </a:rPr>
              <a:t>venenatis</a:t>
            </a:r>
            <a:r>
              <a:rPr lang="en-US" altLang="ko-KR" sz="1000" dirty="0">
                <a:solidFill>
                  <a:schemeClr val="tx1"/>
                </a:solidFill>
              </a:rPr>
              <a:t> a </a:t>
            </a:r>
            <a:r>
              <a:rPr lang="en-US" altLang="ko-KR" sz="1000" dirty="0" err="1">
                <a:solidFill>
                  <a:schemeClr val="tx1"/>
                </a:solidFill>
              </a:rPr>
              <a:t>varius</a:t>
            </a:r>
            <a:r>
              <a:rPr lang="en-US" altLang="ko-KR" sz="1000" dirty="0">
                <a:solidFill>
                  <a:schemeClr val="tx1"/>
                </a:solidFill>
              </a:rPr>
              <a:t> in, vestibulum vel </a:t>
            </a:r>
            <a:r>
              <a:rPr lang="en-US" altLang="ko-KR" sz="1000" dirty="0" err="1">
                <a:solidFill>
                  <a:schemeClr val="tx1"/>
                </a:solidFill>
              </a:rPr>
              <a:t>tortor</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imperdiet</a:t>
            </a:r>
            <a:r>
              <a:rPr lang="en-US" altLang="ko-KR" sz="1000" dirty="0">
                <a:solidFill>
                  <a:schemeClr val="tx1"/>
                </a:solidFill>
              </a:rPr>
              <a:t> ex,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accumsan</a:t>
            </a:r>
            <a:r>
              <a:rPr lang="en-US" altLang="ko-KR" sz="1000" dirty="0">
                <a:solidFill>
                  <a:schemeClr val="tx1"/>
                </a:solidFill>
              </a:rPr>
              <a:t> </a:t>
            </a:r>
            <a:r>
              <a:rPr lang="en-US" altLang="ko-KR" sz="1000" dirty="0" err="1">
                <a:solidFill>
                  <a:schemeClr val="tx1"/>
                </a:solidFill>
              </a:rPr>
              <a:t>leo</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aliquet</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eros</a:t>
            </a:r>
            <a:r>
              <a:rPr lang="en-US" altLang="ko-KR" sz="1000" dirty="0">
                <a:solidFill>
                  <a:schemeClr val="tx1"/>
                </a:solidFill>
              </a:rPr>
              <a:t>. </a:t>
            </a:r>
            <a:r>
              <a:rPr lang="en-US" altLang="ko-KR" sz="1000" dirty="0" err="1">
                <a:solidFill>
                  <a:schemeClr val="tx1"/>
                </a:solidFill>
              </a:rPr>
              <a:t>Mauris</a:t>
            </a:r>
            <a:r>
              <a:rPr lang="en-US" altLang="ko-KR" sz="1000" dirty="0">
                <a:solidFill>
                  <a:schemeClr val="tx1"/>
                </a:solidFill>
              </a:rPr>
              <a:t> </a:t>
            </a:r>
            <a:r>
              <a:rPr lang="en-US" altLang="ko-KR" sz="1000" dirty="0" err="1">
                <a:solidFill>
                  <a:schemeClr val="tx1"/>
                </a:solidFill>
              </a:rPr>
              <a:t>commodo</a:t>
            </a:r>
            <a:r>
              <a:rPr lang="en-US" altLang="ko-KR" sz="1000" dirty="0">
                <a:solidFill>
                  <a:schemeClr val="tx1"/>
                </a:solidFill>
              </a:rPr>
              <a:t> magna dictum, </a:t>
            </a:r>
            <a:r>
              <a:rPr lang="en-US" altLang="ko-KR" sz="1000" dirty="0" err="1">
                <a:solidFill>
                  <a:schemeClr val="tx1"/>
                </a:solidFill>
              </a:rPr>
              <a:t>pretium</a:t>
            </a:r>
            <a:r>
              <a:rPr lang="en-US" altLang="ko-KR" sz="1000" dirty="0">
                <a:solidFill>
                  <a:schemeClr val="tx1"/>
                </a:solidFill>
              </a:rPr>
              <a:t> diam non, </a:t>
            </a:r>
            <a:r>
              <a:rPr lang="en-US" altLang="ko-KR" sz="1000" dirty="0" err="1">
                <a:solidFill>
                  <a:schemeClr val="tx1"/>
                </a:solidFill>
              </a:rPr>
              <a:t>interdum</a:t>
            </a:r>
            <a:r>
              <a:rPr lang="en-US" altLang="ko-KR" sz="1000" dirty="0">
                <a:solidFill>
                  <a:schemeClr val="tx1"/>
                </a:solidFill>
              </a:rPr>
              <a:t> </a:t>
            </a:r>
            <a:r>
              <a:rPr lang="en-US" altLang="ko-KR" sz="1000" dirty="0" err="1">
                <a:solidFill>
                  <a:schemeClr val="tx1"/>
                </a:solidFill>
              </a:rPr>
              <a:t>eros</a:t>
            </a:r>
            <a:r>
              <a:rPr lang="en-US" altLang="ko-KR" sz="1000" dirty="0">
                <a:solidFill>
                  <a:schemeClr val="tx1"/>
                </a:solidFill>
              </a:rPr>
              <a:t>. Cras vitae </a:t>
            </a:r>
            <a:r>
              <a:rPr lang="en-US" altLang="ko-KR" sz="1000" dirty="0" err="1">
                <a:solidFill>
                  <a:schemeClr val="tx1"/>
                </a:solidFill>
              </a:rPr>
              <a:t>mauris</a:t>
            </a:r>
            <a:r>
              <a:rPr lang="en-US" altLang="ko-KR" sz="1000" dirty="0">
                <a:solidFill>
                  <a:schemeClr val="tx1"/>
                </a:solidFill>
              </a:rPr>
              <a:t>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tortor</a:t>
            </a:r>
            <a:r>
              <a:rPr lang="en-US" altLang="ko-KR" sz="1000" dirty="0">
                <a:solidFill>
                  <a:schemeClr val="tx1"/>
                </a:solidFill>
              </a:rPr>
              <a:t> cursus </a:t>
            </a:r>
            <a:r>
              <a:rPr lang="en-US" altLang="ko-KR" sz="1000" dirty="0" err="1">
                <a:solidFill>
                  <a:schemeClr val="tx1"/>
                </a:solidFill>
              </a:rPr>
              <a:t>accumsan</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vel </a:t>
            </a:r>
            <a:r>
              <a:rPr lang="en-US" altLang="ko-KR" sz="1000" dirty="0" err="1">
                <a:solidFill>
                  <a:schemeClr val="tx1"/>
                </a:solidFill>
              </a:rPr>
              <a:t>neque</a:t>
            </a:r>
            <a:r>
              <a:rPr lang="en-US" altLang="ko-KR" sz="1000" dirty="0">
                <a:solidFill>
                  <a:schemeClr val="tx1"/>
                </a:solidFill>
              </a:rPr>
              <a:t>.&lt;/p&gt;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092778" y="1214838"/>
            <a:ext cx="479442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background-size </a:t>
            </a:r>
            <a:r>
              <a:rPr lang="ko-KR" altLang="en-US" sz="1200" dirty="0">
                <a:solidFill>
                  <a:schemeClr val="tx1"/>
                </a:solidFill>
              </a:rPr>
              <a:t>속성을 사용하여 이미지의 비율을 유지하지 않고</a:t>
            </a:r>
            <a:r>
              <a:rPr lang="en-US" altLang="ko-KR" sz="1200" dirty="0">
                <a:solidFill>
                  <a:schemeClr val="tx1"/>
                </a:solidFill>
              </a:rPr>
              <a:t>, </a:t>
            </a:r>
            <a:r>
              <a:rPr lang="ko-KR" altLang="en-US" sz="1200" dirty="0">
                <a:solidFill>
                  <a:schemeClr val="tx1"/>
                </a:solidFill>
              </a:rPr>
              <a:t>해당 요소의 전부를 가리도록 설정할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267</a:t>
            </a:fld>
            <a:endParaRPr lang="ko-KR" altLang="en-US" dirty="0"/>
          </a:p>
        </p:txBody>
      </p:sp>
    </p:spTree>
    <p:extLst>
      <p:ext uri="{BB962C8B-B14F-4D97-AF65-F5344CB8AC3E}">
        <p14:creationId xmlns:p14="http://schemas.microsoft.com/office/powerpoint/2010/main" val="251986006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en-US" altLang="ko-KR" sz="3600" dirty="0"/>
              <a:t>background-origin)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529601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a:t>
            </a:r>
            <a:r>
              <a:rPr lang="en-US" altLang="ko-KR" sz="1100" dirty="0" err="1">
                <a:solidFill>
                  <a:schemeClr val="tx1"/>
                </a:solidFill>
              </a:rPr>
              <a:t>TCPSchool</a:t>
            </a:r>
            <a:r>
              <a:rPr lang="en-US" altLang="ko-KR" sz="1100" dirty="0">
                <a:solidFill>
                  <a:schemeClr val="tx1"/>
                </a:solidFill>
              </a:rPr>
              <a:t> CSS3 Backgrounds&lt;/title&gt;</a:t>
            </a:r>
          </a:p>
          <a:p>
            <a:r>
              <a:rPr lang="en-US" altLang="ko-KR" sz="1100" dirty="0">
                <a:solidFill>
                  <a:schemeClr val="tx1"/>
                </a:solidFill>
              </a:rPr>
              <a:t>	&lt;style&gt;</a:t>
            </a:r>
          </a:p>
          <a:p>
            <a:r>
              <a:rPr lang="en-US" altLang="ko-KR" sz="1100" dirty="0">
                <a:solidFill>
                  <a:schemeClr val="tx1"/>
                </a:solidFill>
              </a:rPr>
              <a:t>		div {</a:t>
            </a:r>
          </a:p>
          <a:p>
            <a:r>
              <a:rPr lang="en-US" altLang="ko-KR" sz="1100" dirty="0">
                <a:solidFill>
                  <a:schemeClr val="tx1"/>
                </a:solidFill>
              </a:rPr>
              <a:t>			border: 10px dotted orange;</a:t>
            </a:r>
          </a:p>
          <a:p>
            <a:r>
              <a:rPr lang="en-US" altLang="ko-KR" sz="1100" dirty="0">
                <a:solidFill>
                  <a:schemeClr val="tx1"/>
                </a:solidFill>
              </a:rPr>
              <a:t>			padding: 20px;</a:t>
            </a:r>
          </a:p>
          <a:p>
            <a:r>
              <a:rPr lang="en-US" altLang="ko-KR" sz="1100" dirty="0">
                <a:solidFill>
                  <a:schemeClr val="tx1"/>
                </a:solidFill>
              </a:rPr>
              <a:t>			margin-bottom: 20px;</a:t>
            </a:r>
          </a:p>
          <a:p>
            <a:r>
              <a:rPr lang="en-US" altLang="ko-KR" sz="1100" dirty="0">
                <a:solidFill>
                  <a:schemeClr val="tx1"/>
                </a:solidFill>
              </a:rPr>
              <a:t>		}</a:t>
            </a:r>
          </a:p>
          <a:p>
            <a:r>
              <a:rPr lang="en-US" altLang="ko-KR" sz="1100" dirty="0">
                <a:solidFill>
                  <a:schemeClr val="tx1"/>
                </a:solidFill>
              </a:rPr>
              <a:t>		h2{ color: red; }</a:t>
            </a:r>
          </a:p>
          <a:p>
            <a:r>
              <a:rPr lang="en-US" altLang="ko-KR" sz="1100" dirty="0">
                <a:solidFill>
                  <a:schemeClr val="tx1"/>
                </a:solidFill>
              </a:rPr>
              <a:t>		#origin {</a:t>
            </a:r>
          </a:p>
          <a:p>
            <a:r>
              <a:rPr lang="en-US" altLang="ko-KR" sz="1100" dirty="0">
                <a:solidFill>
                  <a:schemeClr val="tx1"/>
                </a:solidFill>
              </a:rPr>
              <a:t>			background: </a:t>
            </a:r>
            <a:r>
              <a:rPr lang="en-US" altLang="ko-KR" sz="1100" dirty="0" err="1">
                <a:solidFill>
                  <a:schemeClr val="tx1"/>
                </a:solidFill>
              </a:rPr>
              <a:t>url</a:t>
            </a:r>
            <a:r>
              <a:rPr lang="en-US" altLang="ko-KR" sz="1100" dirty="0">
                <a:solidFill>
                  <a:schemeClr val="tx1"/>
                </a:solidFill>
              </a:rPr>
              <a:t>(penguin.jpg);</a:t>
            </a:r>
          </a:p>
          <a:p>
            <a:r>
              <a:rPr lang="en-US" altLang="ko-KR" sz="1100" dirty="0">
                <a:solidFill>
                  <a:schemeClr val="tx1"/>
                </a:solidFill>
              </a:rPr>
              <a:t>			background-repeat: no-repeat;</a:t>
            </a:r>
          </a:p>
          <a:p>
            <a:r>
              <a:rPr lang="en-US" altLang="ko-KR" sz="1100" dirty="0">
                <a:solidFill>
                  <a:schemeClr val="tx1"/>
                </a:solidFill>
              </a:rPr>
              <a:t>		}</a:t>
            </a:r>
          </a:p>
          <a:p>
            <a:r>
              <a:rPr lang="en-US" altLang="ko-KR" sz="1100" dirty="0">
                <a:solidFill>
                  <a:schemeClr val="tx1"/>
                </a:solidFill>
              </a:rPr>
              <a:t>		#border {</a:t>
            </a:r>
          </a:p>
          <a:p>
            <a:r>
              <a:rPr lang="en-US" altLang="ko-KR" sz="1100" dirty="0">
                <a:solidFill>
                  <a:schemeClr val="tx1"/>
                </a:solidFill>
              </a:rPr>
              <a:t>			background: </a:t>
            </a:r>
            <a:r>
              <a:rPr lang="en-US" altLang="ko-KR" sz="1100" dirty="0" err="1">
                <a:solidFill>
                  <a:schemeClr val="tx1"/>
                </a:solidFill>
              </a:rPr>
              <a:t>url</a:t>
            </a:r>
            <a:r>
              <a:rPr lang="en-US" altLang="ko-KR" sz="1100" dirty="0">
                <a:solidFill>
                  <a:schemeClr val="tx1"/>
                </a:solidFill>
              </a:rPr>
              <a:t>(penguin.jpg);</a:t>
            </a:r>
          </a:p>
          <a:p>
            <a:r>
              <a:rPr lang="en-US" altLang="ko-KR" sz="1100" dirty="0">
                <a:solidFill>
                  <a:schemeClr val="tx1"/>
                </a:solidFill>
              </a:rPr>
              <a:t>			background-repeat: no-repeat;</a:t>
            </a:r>
          </a:p>
          <a:p>
            <a:r>
              <a:rPr lang="en-US" altLang="ko-KR" sz="1100" dirty="0">
                <a:solidFill>
                  <a:schemeClr val="tx1"/>
                </a:solidFill>
              </a:rPr>
              <a:t>			background-origin: border-box;</a:t>
            </a:r>
          </a:p>
          <a:p>
            <a:r>
              <a:rPr lang="en-US" altLang="ko-KR" sz="1100" dirty="0">
                <a:solidFill>
                  <a:schemeClr val="tx1"/>
                </a:solidFill>
              </a:rPr>
              <a:t>		}</a:t>
            </a:r>
          </a:p>
          <a:p>
            <a:r>
              <a:rPr lang="en-US" altLang="ko-KR" sz="1100" dirty="0">
                <a:solidFill>
                  <a:schemeClr val="tx1"/>
                </a:solidFill>
              </a:rPr>
              <a:t>		#content {</a:t>
            </a:r>
          </a:p>
          <a:p>
            <a:r>
              <a:rPr lang="en-US" altLang="ko-KR" sz="1100" dirty="0">
                <a:solidFill>
                  <a:schemeClr val="tx1"/>
                </a:solidFill>
              </a:rPr>
              <a:t>			background: </a:t>
            </a:r>
            <a:r>
              <a:rPr lang="en-US" altLang="ko-KR" sz="1100" dirty="0" err="1">
                <a:solidFill>
                  <a:schemeClr val="tx1"/>
                </a:solidFill>
              </a:rPr>
              <a:t>url</a:t>
            </a:r>
            <a:r>
              <a:rPr lang="en-US" altLang="ko-KR" sz="1100" dirty="0">
                <a:solidFill>
                  <a:schemeClr val="tx1"/>
                </a:solidFill>
              </a:rPr>
              <a:t>(penguin.jpg);</a:t>
            </a:r>
          </a:p>
          <a:p>
            <a:r>
              <a:rPr lang="en-US" altLang="ko-KR" sz="1100" dirty="0">
                <a:solidFill>
                  <a:schemeClr val="tx1"/>
                </a:solidFill>
              </a:rPr>
              <a:t>			background-repeat: no-repeat;</a:t>
            </a:r>
          </a:p>
          <a:p>
            <a:r>
              <a:rPr lang="en-US" altLang="ko-KR" sz="1100" dirty="0">
                <a:solidFill>
                  <a:schemeClr val="tx1"/>
                </a:solidFill>
              </a:rPr>
              <a:t>			background-origin: content-box;</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b="1" dirty="0">
              <a:solidFill>
                <a:schemeClr val="tx1"/>
              </a:solidFill>
            </a:endParaRPr>
          </a:p>
          <a:p>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758249" y="1214838"/>
            <a:ext cx="612895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050" dirty="0">
                <a:solidFill>
                  <a:schemeClr val="tx1"/>
                </a:solidFill>
              </a:rPr>
              <a:t>&lt;body&gt;</a:t>
            </a:r>
          </a:p>
          <a:p>
            <a:r>
              <a:rPr lang="en-US" altLang="ko-KR" sz="1050" dirty="0">
                <a:solidFill>
                  <a:schemeClr val="tx1"/>
                </a:solidFill>
              </a:rPr>
              <a:t>	&lt;h1&gt;background-origin </a:t>
            </a:r>
            <a:r>
              <a:rPr lang="ko-KR" altLang="en-US" sz="1050" dirty="0">
                <a:solidFill>
                  <a:schemeClr val="tx1"/>
                </a:solidFill>
              </a:rPr>
              <a:t>속성을 이용한 위치 조정</a:t>
            </a:r>
            <a:r>
              <a:rPr lang="en-US" altLang="ko-KR" sz="1050" dirty="0">
                <a:solidFill>
                  <a:schemeClr val="tx1"/>
                </a:solidFill>
              </a:rPr>
              <a:t>&lt;/h1&gt;</a:t>
            </a:r>
          </a:p>
          <a:p>
            <a:r>
              <a:rPr lang="en-US" altLang="ko-KR" sz="1050" dirty="0">
                <a:solidFill>
                  <a:schemeClr val="tx1"/>
                </a:solidFill>
              </a:rPr>
              <a:t>	&lt;div id="origin"&gt;</a:t>
            </a:r>
          </a:p>
          <a:p>
            <a:r>
              <a:rPr lang="en-US" altLang="ko-KR" sz="1050" dirty="0">
                <a:solidFill>
                  <a:schemeClr val="tx1"/>
                </a:solidFill>
              </a:rPr>
              <a:t>		&lt;h2&gt;padding-box&lt;/h2&gt;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 </a:t>
            </a:r>
            <a:r>
              <a:rPr lang="en-US" altLang="ko-KR" sz="1050" dirty="0" err="1">
                <a:solidFill>
                  <a:schemeClr val="tx1"/>
                </a:solidFill>
              </a:rPr>
              <a:t>porttitor</a:t>
            </a:r>
            <a:r>
              <a:rPr lang="en-US" altLang="ko-KR" sz="1050" dirty="0">
                <a:solidFill>
                  <a:schemeClr val="tx1"/>
                </a:solidFill>
              </a:rPr>
              <a:t> pharetra </a:t>
            </a:r>
            <a:r>
              <a:rPr lang="en-US" altLang="ko-KR" sz="1050" dirty="0" err="1">
                <a:solidFill>
                  <a:schemeClr val="tx1"/>
                </a:solidFill>
              </a:rPr>
              <a:t>turpis</a:t>
            </a:r>
            <a:r>
              <a:rPr lang="en-US" altLang="ko-KR" sz="1050" dirty="0">
                <a:solidFill>
                  <a:schemeClr val="tx1"/>
                </a:solidFill>
              </a:rPr>
              <a:t>. Maecenas </a:t>
            </a:r>
            <a:r>
              <a:rPr lang="en-US" altLang="ko-KR" sz="1050" dirty="0" err="1">
                <a:solidFill>
                  <a:schemeClr val="tx1"/>
                </a:solidFill>
              </a:rPr>
              <a:t>eros</a:t>
            </a:r>
            <a:r>
              <a:rPr lang="en-US" altLang="ko-KR" sz="1050" dirty="0">
                <a:solidFill>
                  <a:schemeClr val="tx1"/>
                </a:solidFill>
              </a:rPr>
              <a:t> ex, </a:t>
            </a:r>
            <a:r>
              <a:rPr lang="en-US" altLang="ko-KR" sz="1050" dirty="0" err="1">
                <a:solidFill>
                  <a:schemeClr val="tx1"/>
                </a:solidFill>
              </a:rPr>
              <a:t>venenatis</a:t>
            </a:r>
            <a:r>
              <a:rPr lang="en-US" altLang="ko-KR" sz="1050" dirty="0">
                <a:solidFill>
                  <a:schemeClr val="tx1"/>
                </a:solidFill>
              </a:rPr>
              <a:t> a </a:t>
            </a:r>
            <a:r>
              <a:rPr lang="en-US" altLang="ko-KR" sz="1050" dirty="0" err="1">
                <a:solidFill>
                  <a:schemeClr val="tx1"/>
                </a:solidFill>
              </a:rPr>
              <a:t>varius</a:t>
            </a:r>
            <a:r>
              <a:rPr lang="en-US" altLang="ko-KR" sz="1050" dirty="0">
                <a:solidFill>
                  <a:schemeClr val="tx1"/>
                </a:solidFill>
              </a:rPr>
              <a:t> in, vestibulum vel </a:t>
            </a:r>
            <a:r>
              <a:rPr lang="en-US" altLang="ko-KR" sz="1050" dirty="0" err="1">
                <a:solidFill>
                  <a:schemeClr val="tx1"/>
                </a:solidFill>
              </a:rPr>
              <a:t>tortor</a:t>
            </a:r>
            <a:r>
              <a:rPr lang="en-US" altLang="ko-KR" sz="1050" dirty="0">
                <a:solidFill>
                  <a:schemeClr val="tx1"/>
                </a:solidFill>
              </a:rPr>
              <a:t>.&lt;/p&gt;</a:t>
            </a:r>
          </a:p>
          <a:p>
            <a:r>
              <a:rPr lang="en-US" altLang="ko-KR" sz="1050" dirty="0">
                <a:solidFill>
                  <a:schemeClr val="tx1"/>
                </a:solidFill>
              </a:rPr>
              <a:t>	&lt;/div&gt;</a:t>
            </a:r>
          </a:p>
          <a:p>
            <a:r>
              <a:rPr lang="en-US" altLang="ko-KR" sz="1050" dirty="0">
                <a:solidFill>
                  <a:schemeClr val="tx1"/>
                </a:solidFill>
              </a:rPr>
              <a:t>	&lt;div id="border"&gt;</a:t>
            </a:r>
          </a:p>
          <a:p>
            <a:r>
              <a:rPr lang="en-US" altLang="ko-KR" sz="1050" dirty="0">
                <a:solidFill>
                  <a:schemeClr val="tx1"/>
                </a:solidFill>
              </a:rPr>
              <a:t>		&lt;h2&gt;border-box&lt;/h2&gt;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 </a:t>
            </a:r>
            <a:r>
              <a:rPr lang="en-US" altLang="ko-KR" sz="1050" dirty="0" err="1">
                <a:solidFill>
                  <a:schemeClr val="tx1"/>
                </a:solidFill>
              </a:rPr>
              <a:t>porttitor</a:t>
            </a:r>
            <a:r>
              <a:rPr lang="en-US" altLang="ko-KR" sz="1050" dirty="0">
                <a:solidFill>
                  <a:schemeClr val="tx1"/>
                </a:solidFill>
              </a:rPr>
              <a:t>&lt;/p&gt;</a:t>
            </a:r>
          </a:p>
          <a:p>
            <a:r>
              <a:rPr lang="en-US" altLang="ko-KR" sz="1050" dirty="0">
                <a:solidFill>
                  <a:schemeClr val="tx1"/>
                </a:solidFill>
              </a:rPr>
              <a:t>	&lt;/div&gt;</a:t>
            </a:r>
          </a:p>
          <a:p>
            <a:r>
              <a:rPr lang="en-US" altLang="ko-KR" sz="1050" dirty="0">
                <a:solidFill>
                  <a:schemeClr val="tx1"/>
                </a:solidFill>
              </a:rPr>
              <a:t>	&lt;div id="content"&gt;</a:t>
            </a:r>
          </a:p>
          <a:p>
            <a:r>
              <a:rPr lang="en-US" altLang="ko-KR" sz="1050" dirty="0">
                <a:solidFill>
                  <a:schemeClr val="tx1"/>
                </a:solidFill>
              </a:rPr>
              <a:t>		&lt;h2&gt;content-box&lt;/h2&gt;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 </a:t>
            </a:r>
            <a:r>
              <a:rPr lang="en-US" altLang="ko-KR" sz="1050" dirty="0" err="1">
                <a:solidFill>
                  <a:schemeClr val="tx1"/>
                </a:solidFill>
              </a:rPr>
              <a:t>porttitor</a:t>
            </a:r>
            <a:r>
              <a:rPr lang="en-US" altLang="ko-KR" sz="1050" dirty="0">
                <a:solidFill>
                  <a:schemeClr val="tx1"/>
                </a:solidFill>
              </a:rPr>
              <a:t>.&lt;/p&gt;</a:t>
            </a:r>
          </a:p>
          <a:p>
            <a:r>
              <a:rPr lang="en-US" altLang="ko-KR" sz="1050" dirty="0">
                <a:solidFill>
                  <a:schemeClr val="tx1"/>
                </a:solidFill>
              </a:rPr>
              <a:t>	&lt;/div&gt;</a:t>
            </a:r>
          </a:p>
          <a:p>
            <a:r>
              <a:rPr lang="en-US" altLang="ko-KR" sz="1050" dirty="0">
                <a:solidFill>
                  <a:schemeClr val="tx1"/>
                </a:solidFill>
              </a:rPr>
              <a:t>&lt;/body&gt;</a:t>
            </a:r>
          </a:p>
          <a:p>
            <a:endParaRPr lang="en-US" altLang="ko-KR" sz="1050" dirty="0">
              <a:solidFill>
                <a:schemeClr val="tx1"/>
              </a:solidFill>
            </a:endParaRPr>
          </a:p>
          <a:p>
            <a:r>
              <a:rPr lang="en-US" altLang="ko-KR" sz="1050" b="1" dirty="0">
                <a:solidFill>
                  <a:schemeClr val="tx1"/>
                </a:solidFill>
              </a:rPr>
              <a:t>background-origin </a:t>
            </a:r>
            <a:r>
              <a:rPr lang="ko-KR" altLang="en-US" sz="1050" b="1" dirty="0">
                <a:solidFill>
                  <a:schemeClr val="tx1"/>
                </a:solidFill>
              </a:rPr>
              <a:t>속성</a:t>
            </a:r>
          </a:p>
          <a:p>
            <a:r>
              <a:rPr lang="en-US" altLang="ko-KR" sz="1050" dirty="0">
                <a:solidFill>
                  <a:schemeClr val="tx1"/>
                </a:solidFill>
              </a:rPr>
              <a:t>background-origin </a:t>
            </a:r>
            <a:r>
              <a:rPr lang="ko-KR" altLang="en-US" sz="1050" dirty="0">
                <a:solidFill>
                  <a:schemeClr val="tx1"/>
                </a:solidFill>
              </a:rPr>
              <a:t>속성은 배경 이미지의 위치를 결정할 기준을 설정합니다</a:t>
            </a:r>
            <a:r>
              <a:rPr lang="en-US" altLang="ko-KR" sz="1050" dirty="0">
                <a:solidFill>
                  <a:schemeClr val="tx1"/>
                </a:solidFill>
              </a:rPr>
              <a:t>.</a:t>
            </a:r>
          </a:p>
          <a:p>
            <a:r>
              <a:rPr lang="ko-KR" altLang="en-US" sz="1050" dirty="0">
                <a:solidFill>
                  <a:schemeClr val="tx1"/>
                </a:solidFill>
              </a:rPr>
              <a:t>이 속성은 다음과 같이 세 가지 속성값을 사용할 수 있습니다</a:t>
            </a:r>
            <a:r>
              <a:rPr lang="en-US" altLang="ko-KR" sz="1050" dirty="0">
                <a:solidFill>
                  <a:schemeClr val="tx1"/>
                </a:solidFill>
              </a:rPr>
              <a:t>.</a:t>
            </a:r>
          </a:p>
          <a:p>
            <a:r>
              <a:rPr lang="en-US" altLang="ko-KR" sz="1050" dirty="0">
                <a:solidFill>
                  <a:schemeClr val="tx1"/>
                </a:solidFill>
              </a:rPr>
              <a:t> </a:t>
            </a:r>
          </a:p>
          <a:p>
            <a:r>
              <a:rPr lang="en-US" altLang="ko-KR" sz="1050" dirty="0">
                <a:solidFill>
                  <a:schemeClr val="tx1"/>
                </a:solidFill>
              </a:rPr>
              <a:t>1. border-box : </a:t>
            </a:r>
            <a:r>
              <a:rPr lang="ko-KR" altLang="en-US" sz="1050" dirty="0">
                <a:solidFill>
                  <a:schemeClr val="tx1"/>
                </a:solidFill>
              </a:rPr>
              <a:t>배경 이미지를 테두리</a:t>
            </a:r>
            <a:r>
              <a:rPr lang="en-US" altLang="ko-KR" sz="1050" dirty="0">
                <a:solidFill>
                  <a:schemeClr val="tx1"/>
                </a:solidFill>
              </a:rPr>
              <a:t>(border) </a:t>
            </a:r>
            <a:r>
              <a:rPr lang="ko-KR" altLang="en-US" sz="1050" dirty="0">
                <a:solidFill>
                  <a:schemeClr val="tx1"/>
                </a:solidFill>
              </a:rPr>
              <a:t>영역의 왼쪽 위에 맞춥니다</a:t>
            </a:r>
            <a:r>
              <a:rPr lang="en-US" altLang="ko-KR" sz="1050" dirty="0">
                <a:solidFill>
                  <a:schemeClr val="tx1"/>
                </a:solidFill>
              </a:rPr>
              <a:t>.</a:t>
            </a:r>
          </a:p>
          <a:p>
            <a:r>
              <a:rPr lang="en-US" altLang="ko-KR" sz="1050" dirty="0">
                <a:solidFill>
                  <a:schemeClr val="tx1"/>
                </a:solidFill>
              </a:rPr>
              <a:t>2. padding-box : </a:t>
            </a:r>
            <a:r>
              <a:rPr lang="ko-KR" altLang="en-US" sz="1050" dirty="0">
                <a:solidFill>
                  <a:schemeClr val="tx1"/>
                </a:solidFill>
              </a:rPr>
              <a:t>기본 설정이며</a:t>
            </a:r>
            <a:r>
              <a:rPr lang="en-US" altLang="ko-KR" sz="1050" dirty="0">
                <a:solidFill>
                  <a:schemeClr val="tx1"/>
                </a:solidFill>
              </a:rPr>
              <a:t>, </a:t>
            </a:r>
            <a:r>
              <a:rPr lang="ko-KR" altLang="en-US" sz="1050" dirty="0">
                <a:solidFill>
                  <a:schemeClr val="tx1"/>
                </a:solidFill>
              </a:rPr>
              <a:t>배경 이미지를 패딩</a:t>
            </a:r>
            <a:r>
              <a:rPr lang="en-US" altLang="ko-KR" sz="1050" dirty="0">
                <a:solidFill>
                  <a:schemeClr val="tx1"/>
                </a:solidFill>
              </a:rPr>
              <a:t>(padding) </a:t>
            </a:r>
            <a:r>
              <a:rPr lang="ko-KR" altLang="en-US" sz="1050" dirty="0">
                <a:solidFill>
                  <a:schemeClr val="tx1"/>
                </a:solidFill>
              </a:rPr>
              <a:t>영역의 왼쪽 위에 맞춥니다</a:t>
            </a:r>
            <a:r>
              <a:rPr lang="en-US" altLang="ko-KR" sz="1050" dirty="0">
                <a:solidFill>
                  <a:schemeClr val="tx1"/>
                </a:solidFill>
              </a:rPr>
              <a:t>.</a:t>
            </a:r>
          </a:p>
          <a:p>
            <a:r>
              <a:rPr lang="en-US" altLang="ko-KR" sz="1050" dirty="0">
                <a:solidFill>
                  <a:schemeClr val="tx1"/>
                </a:solidFill>
              </a:rPr>
              <a:t>3. content-box : </a:t>
            </a:r>
            <a:r>
              <a:rPr lang="ko-KR" altLang="en-US" sz="1050" dirty="0">
                <a:solidFill>
                  <a:schemeClr val="tx1"/>
                </a:solidFill>
              </a:rPr>
              <a:t>배경 이미지를 내용</a:t>
            </a:r>
            <a:r>
              <a:rPr lang="en-US" altLang="ko-KR" sz="1050" dirty="0">
                <a:solidFill>
                  <a:schemeClr val="tx1"/>
                </a:solidFill>
              </a:rPr>
              <a:t>(content) </a:t>
            </a:r>
            <a:r>
              <a:rPr lang="ko-KR" altLang="en-US" sz="1050" dirty="0">
                <a:solidFill>
                  <a:schemeClr val="tx1"/>
                </a:solidFill>
              </a:rPr>
              <a:t>영역의 왼쪽 위에 맞춥니다</a:t>
            </a:r>
            <a:r>
              <a:rPr lang="en-US" altLang="ko-KR" sz="105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268</a:t>
            </a:fld>
            <a:endParaRPr lang="ko-KR" altLang="en-US" dirty="0"/>
          </a:p>
        </p:txBody>
      </p:sp>
    </p:spTree>
    <p:extLst>
      <p:ext uri="{BB962C8B-B14F-4D97-AF65-F5344CB8AC3E}">
        <p14:creationId xmlns:p14="http://schemas.microsoft.com/office/powerpoint/2010/main" val="47202873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en-US" altLang="ko-KR" sz="3600" dirty="0"/>
              <a:t>background-clip)</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529601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Backgrounds&lt;/title&gt;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200px;</a:t>
            </a:r>
          </a:p>
          <a:p>
            <a:r>
              <a:rPr lang="en-US" altLang="ko-KR" sz="1100">
                <a:solidFill>
                  <a:schemeClr val="tx1"/>
                </a:solidFill>
              </a:rPr>
              <a:t>			border: 10px dashed black;</a:t>
            </a:r>
          </a:p>
          <a:p>
            <a:r>
              <a:rPr lang="en-US" altLang="ko-KR" sz="1100">
                <a:solidFill>
                  <a:schemeClr val="tx1"/>
                </a:solidFill>
              </a:rPr>
              <a:t>			padding: 20px;</a:t>
            </a:r>
          </a:p>
          <a:p>
            <a:r>
              <a:rPr lang="en-US" altLang="ko-KR" sz="1100">
                <a:solidFill>
                  <a:schemeClr val="tx1"/>
                </a:solidFill>
              </a:rPr>
              <a:t>			margin-bottom: 20px;</a:t>
            </a:r>
          </a:p>
          <a:p>
            <a:r>
              <a:rPr lang="en-US" altLang="ko-KR" sz="1100">
                <a:solidFill>
                  <a:schemeClr val="tx1"/>
                </a:solidFill>
              </a:rPr>
              <a:t>		}</a:t>
            </a:r>
          </a:p>
          <a:p>
            <a:r>
              <a:rPr lang="en-US" altLang="ko-KR" sz="1100">
                <a:solidFill>
                  <a:schemeClr val="tx1"/>
                </a:solidFill>
              </a:rPr>
              <a:t>		h2{ color: DeepPink; }</a:t>
            </a:r>
          </a:p>
          <a:p>
            <a:r>
              <a:rPr lang="en-US" altLang="ko-KR" sz="1100">
                <a:solidFill>
                  <a:schemeClr val="tx1"/>
                </a:solidFill>
              </a:rPr>
              <a:t>		#origin {</a:t>
            </a:r>
          </a:p>
          <a:p>
            <a:r>
              <a:rPr lang="en-US" altLang="ko-KR" sz="1100">
                <a:solidFill>
                  <a:schemeClr val="tx1"/>
                </a:solidFill>
              </a:rPr>
              <a:t>			background: yellow;</a:t>
            </a:r>
          </a:p>
          <a:p>
            <a:r>
              <a:rPr lang="en-US" altLang="ko-KR" sz="1100">
                <a:solidFill>
                  <a:schemeClr val="tx1"/>
                </a:solidFill>
              </a:rPr>
              <a:t>			background-repeat: no-repeat;</a:t>
            </a:r>
          </a:p>
          <a:p>
            <a:r>
              <a:rPr lang="en-US" altLang="ko-KR" sz="1100">
                <a:solidFill>
                  <a:schemeClr val="tx1"/>
                </a:solidFill>
              </a:rPr>
              <a:t>		}</a:t>
            </a:r>
          </a:p>
          <a:p>
            <a:r>
              <a:rPr lang="en-US" altLang="ko-KR" sz="1100">
                <a:solidFill>
                  <a:schemeClr val="tx1"/>
                </a:solidFill>
              </a:rPr>
              <a:t>		#padding {</a:t>
            </a:r>
          </a:p>
          <a:p>
            <a:r>
              <a:rPr lang="en-US" altLang="ko-KR" sz="1100">
                <a:solidFill>
                  <a:schemeClr val="tx1"/>
                </a:solidFill>
              </a:rPr>
              <a:t>			background: yellow;</a:t>
            </a:r>
          </a:p>
          <a:p>
            <a:r>
              <a:rPr lang="en-US" altLang="ko-KR" sz="1100">
                <a:solidFill>
                  <a:schemeClr val="tx1"/>
                </a:solidFill>
              </a:rPr>
              <a:t>			background-repeat: no-repeat;</a:t>
            </a:r>
          </a:p>
          <a:p>
            <a:r>
              <a:rPr lang="en-US" altLang="ko-KR" sz="1100">
                <a:solidFill>
                  <a:schemeClr val="tx1"/>
                </a:solidFill>
              </a:rPr>
              <a:t>			background-clip: padding-box;</a:t>
            </a:r>
          </a:p>
          <a:p>
            <a:r>
              <a:rPr lang="en-US" altLang="ko-KR" sz="1100">
                <a:solidFill>
                  <a:schemeClr val="tx1"/>
                </a:solidFill>
              </a:rPr>
              <a:t>		}</a:t>
            </a:r>
          </a:p>
          <a:p>
            <a:r>
              <a:rPr lang="en-US" altLang="ko-KR" sz="1100">
                <a:solidFill>
                  <a:schemeClr val="tx1"/>
                </a:solidFill>
              </a:rPr>
              <a:t>		#content {</a:t>
            </a:r>
          </a:p>
          <a:p>
            <a:r>
              <a:rPr lang="en-US" altLang="ko-KR" sz="1100">
                <a:solidFill>
                  <a:schemeClr val="tx1"/>
                </a:solidFill>
              </a:rPr>
              <a:t>			background: yellow;</a:t>
            </a:r>
          </a:p>
          <a:p>
            <a:r>
              <a:rPr lang="en-US" altLang="ko-KR" sz="1100">
                <a:solidFill>
                  <a:schemeClr val="tx1"/>
                </a:solidFill>
              </a:rPr>
              <a:t>			background-repeat: no-repeat;</a:t>
            </a:r>
          </a:p>
          <a:p>
            <a:r>
              <a:rPr lang="en-US" altLang="ko-KR" sz="1100">
                <a:solidFill>
                  <a:schemeClr val="tx1"/>
                </a:solidFill>
              </a:rPr>
              <a:t>			background-clip: content-box;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5758249" y="1214838"/>
            <a:ext cx="612895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050" dirty="0">
                <a:solidFill>
                  <a:schemeClr val="tx1"/>
                </a:solidFill>
              </a:rPr>
              <a:t>&lt;body&gt;</a:t>
            </a:r>
          </a:p>
          <a:p>
            <a:r>
              <a:rPr lang="en-US" altLang="ko-KR" sz="1050" dirty="0">
                <a:solidFill>
                  <a:schemeClr val="tx1"/>
                </a:solidFill>
              </a:rPr>
              <a:t>	&lt;h1&gt;background-clip </a:t>
            </a:r>
            <a:r>
              <a:rPr lang="ko-KR" altLang="en-US" sz="1050" dirty="0">
                <a:solidFill>
                  <a:schemeClr val="tx1"/>
                </a:solidFill>
              </a:rPr>
              <a:t>속성을 이용한 배경색 영역 지정</a:t>
            </a:r>
            <a:r>
              <a:rPr lang="en-US" altLang="ko-KR" sz="1050" dirty="0">
                <a:solidFill>
                  <a:schemeClr val="tx1"/>
                </a:solidFill>
              </a:rPr>
              <a:t>&lt;/h1&gt;</a:t>
            </a:r>
          </a:p>
          <a:p>
            <a:r>
              <a:rPr lang="en-US" altLang="ko-KR" sz="1050" dirty="0">
                <a:solidFill>
                  <a:schemeClr val="tx1"/>
                </a:solidFill>
              </a:rPr>
              <a:t>	&lt;div id="origin"&gt;</a:t>
            </a:r>
          </a:p>
          <a:p>
            <a:r>
              <a:rPr lang="en-US" altLang="ko-KR" sz="1050" dirty="0">
                <a:solidFill>
                  <a:schemeClr val="tx1"/>
                </a:solidFill>
              </a:rPr>
              <a:t>		&lt;h2&gt;border-box&lt;/h2&gt;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 &lt;/p&gt;</a:t>
            </a:r>
          </a:p>
          <a:p>
            <a:r>
              <a:rPr lang="en-US" altLang="ko-KR" sz="1050" dirty="0">
                <a:solidFill>
                  <a:schemeClr val="tx1"/>
                </a:solidFill>
              </a:rPr>
              <a:t>	&lt;/div&gt;</a:t>
            </a:r>
          </a:p>
          <a:p>
            <a:r>
              <a:rPr lang="en-US" altLang="ko-KR" sz="1050" dirty="0">
                <a:solidFill>
                  <a:schemeClr val="tx1"/>
                </a:solidFill>
              </a:rPr>
              <a:t>	&lt;div id="padding"&gt;</a:t>
            </a:r>
          </a:p>
          <a:p>
            <a:r>
              <a:rPr lang="en-US" altLang="ko-KR" sz="1050" dirty="0">
                <a:solidFill>
                  <a:schemeClr val="tx1"/>
                </a:solidFill>
              </a:rPr>
              <a:t>		&lt;h2&gt;padding-box&lt;/h2&gt;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ac,&lt;/p&gt;</a:t>
            </a:r>
          </a:p>
          <a:p>
            <a:r>
              <a:rPr lang="en-US" altLang="ko-KR" sz="1050" dirty="0">
                <a:solidFill>
                  <a:schemeClr val="tx1"/>
                </a:solidFill>
              </a:rPr>
              <a:t>	&lt;/div&gt;</a:t>
            </a:r>
          </a:p>
          <a:p>
            <a:r>
              <a:rPr lang="en-US" altLang="ko-KR" sz="1050" dirty="0">
                <a:solidFill>
                  <a:schemeClr val="tx1"/>
                </a:solidFill>
              </a:rPr>
              <a:t>	&lt;div id="content"&gt;</a:t>
            </a:r>
          </a:p>
          <a:p>
            <a:r>
              <a:rPr lang="en-US" altLang="ko-KR" sz="1050" dirty="0">
                <a:solidFill>
                  <a:schemeClr val="tx1"/>
                </a:solidFill>
              </a:rPr>
              <a:t>		&lt;h2&gt;content-box&lt;/h2&gt;</a:t>
            </a:r>
          </a:p>
          <a:p>
            <a:r>
              <a:rPr lang="en-US" altLang="ko-KR" sz="1050" dirty="0">
                <a:solidFill>
                  <a:schemeClr val="tx1"/>
                </a:solidFill>
              </a:rPr>
              <a:t>		&lt;p&gt;Lorem ipsum dolor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consectetur</a:t>
            </a:r>
            <a:r>
              <a:rPr lang="en-US" altLang="ko-KR" sz="1050" dirty="0">
                <a:solidFill>
                  <a:schemeClr val="tx1"/>
                </a:solidFill>
              </a:rPr>
              <a:t> </a:t>
            </a:r>
            <a:r>
              <a:rPr lang="en-US" altLang="ko-KR" sz="1050" dirty="0" err="1">
                <a:solidFill>
                  <a:schemeClr val="tx1"/>
                </a:solidFill>
              </a:rPr>
              <a:t>adipiscing</a:t>
            </a:r>
            <a:r>
              <a:rPr lang="en-US" altLang="ko-KR" sz="1050" dirty="0">
                <a:solidFill>
                  <a:schemeClr val="tx1"/>
                </a:solidFill>
              </a:rPr>
              <a:t> </a:t>
            </a:r>
            <a:r>
              <a:rPr lang="en-US" altLang="ko-KR" sz="1050" dirty="0" err="1">
                <a:solidFill>
                  <a:schemeClr val="tx1"/>
                </a:solidFill>
              </a:rPr>
              <a:t>elit</a:t>
            </a:r>
            <a:r>
              <a:rPr lang="en-US" altLang="ko-KR" sz="1050" dirty="0">
                <a:solidFill>
                  <a:schemeClr val="tx1"/>
                </a:solidFill>
              </a:rPr>
              <a:t>. Ut </a:t>
            </a:r>
            <a:r>
              <a:rPr lang="en-US" altLang="ko-KR" sz="1050" dirty="0" err="1">
                <a:solidFill>
                  <a:schemeClr val="tx1"/>
                </a:solidFill>
              </a:rPr>
              <a:t>quam</a:t>
            </a:r>
            <a:r>
              <a:rPr lang="en-US" altLang="ko-KR" sz="1050" dirty="0">
                <a:solidFill>
                  <a:schemeClr val="tx1"/>
                </a:solidFill>
              </a:rPr>
              <a:t> </a:t>
            </a:r>
            <a:r>
              <a:rPr lang="en-US" altLang="ko-KR" sz="1050" dirty="0" err="1">
                <a:solidFill>
                  <a:schemeClr val="tx1"/>
                </a:solidFill>
              </a:rPr>
              <a:t>tellus</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a:t>
            </a:r>
            <a:r>
              <a:rPr lang="en-US" altLang="ko-KR" sz="1050" dirty="0" err="1">
                <a:solidFill>
                  <a:schemeClr val="tx1"/>
                </a:solidFill>
              </a:rPr>
              <a:t>posuere</a:t>
            </a:r>
            <a:r>
              <a:rPr lang="en-US" altLang="ko-KR" sz="1050" dirty="0">
                <a:solidFill>
                  <a:schemeClr val="tx1"/>
                </a:solidFill>
              </a:rPr>
              <a:t> </a:t>
            </a:r>
            <a:r>
              <a:rPr lang="en-US" altLang="ko-KR" sz="1050" dirty="0" err="1">
                <a:solidFill>
                  <a:schemeClr val="tx1"/>
                </a:solidFill>
              </a:rPr>
              <a:t>urna</a:t>
            </a:r>
            <a:r>
              <a:rPr lang="en-US" altLang="ko-KR" sz="1050" dirty="0">
                <a:solidFill>
                  <a:schemeClr val="tx1"/>
                </a:solidFill>
              </a:rPr>
              <a:t> sit </a:t>
            </a:r>
            <a:r>
              <a:rPr lang="en-US" altLang="ko-KR" sz="1050" dirty="0" err="1">
                <a:solidFill>
                  <a:schemeClr val="tx1"/>
                </a:solidFill>
              </a:rPr>
              <a:t>amet</a:t>
            </a:r>
            <a:r>
              <a:rPr lang="en-US" altLang="ko-KR" sz="1050" dirty="0">
                <a:solidFill>
                  <a:schemeClr val="tx1"/>
                </a:solidFill>
              </a:rPr>
              <a:t>, </a:t>
            </a:r>
            <a:r>
              <a:rPr lang="en-US" altLang="ko-KR" sz="1050" dirty="0" err="1">
                <a:solidFill>
                  <a:schemeClr val="tx1"/>
                </a:solidFill>
              </a:rPr>
              <a:t>pellentesque</a:t>
            </a:r>
            <a:r>
              <a:rPr lang="en-US" altLang="ko-KR" sz="1050" dirty="0">
                <a:solidFill>
                  <a:schemeClr val="tx1"/>
                </a:solidFill>
              </a:rPr>
              <a:t> tempus </a:t>
            </a:r>
            <a:r>
              <a:rPr lang="en-US" altLang="ko-KR" sz="1050" dirty="0" err="1">
                <a:solidFill>
                  <a:schemeClr val="tx1"/>
                </a:solidFill>
              </a:rPr>
              <a:t>risus</a:t>
            </a:r>
            <a:r>
              <a:rPr lang="en-US" altLang="ko-KR" sz="1050" dirty="0">
                <a:solidFill>
                  <a:schemeClr val="tx1"/>
                </a:solidFill>
              </a:rPr>
              <a:t>. </a:t>
            </a:r>
            <a:r>
              <a:rPr lang="en-US" altLang="ko-KR" sz="1050" dirty="0" err="1">
                <a:solidFill>
                  <a:schemeClr val="tx1"/>
                </a:solidFill>
              </a:rPr>
              <a:t>Vivamus</a:t>
            </a:r>
            <a:r>
              <a:rPr lang="en-US" altLang="ko-KR" sz="1050" dirty="0">
                <a:solidFill>
                  <a:schemeClr val="tx1"/>
                </a:solidFill>
              </a:rPr>
              <a:t> </a:t>
            </a:r>
            <a:r>
              <a:rPr lang="en-US" altLang="ko-KR" sz="1050" dirty="0" err="1">
                <a:solidFill>
                  <a:schemeClr val="tx1"/>
                </a:solidFill>
              </a:rPr>
              <a:t>interdum</a:t>
            </a:r>
            <a:r>
              <a:rPr lang="en-US" altLang="ko-KR" sz="1050" dirty="0">
                <a:solidFill>
                  <a:schemeClr val="tx1"/>
                </a:solidFill>
              </a:rPr>
              <a:t> dolor </a:t>
            </a:r>
            <a:r>
              <a:rPr lang="en-US" altLang="ko-KR" sz="1050" dirty="0" err="1">
                <a:solidFill>
                  <a:schemeClr val="tx1"/>
                </a:solidFill>
              </a:rPr>
              <a:t>nec</a:t>
            </a:r>
            <a:r>
              <a:rPr lang="en-US" altLang="ko-KR" sz="1050" dirty="0">
                <a:solidFill>
                  <a:schemeClr val="tx1"/>
                </a:solidFill>
              </a:rPr>
              <a:t> diam lacinia, </a:t>
            </a:r>
            <a:r>
              <a:rPr lang="en-US" altLang="ko-KR" sz="1050" dirty="0" err="1">
                <a:solidFill>
                  <a:schemeClr val="tx1"/>
                </a:solidFill>
              </a:rPr>
              <a:t>luctus</a:t>
            </a:r>
            <a:r>
              <a:rPr lang="en-US" altLang="ko-KR" sz="1050" dirty="0">
                <a:solidFill>
                  <a:schemeClr val="tx1"/>
                </a:solidFill>
              </a:rPr>
              <a:t> semper </a:t>
            </a:r>
            <a:r>
              <a:rPr lang="en-US" altLang="ko-KR" sz="1050" dirty="0" err="1">
                <a:solidFill>
                  <a:schemeClr val="tx1"/>
                </a:solidFill>
              </a:rPr>
              <a:t>erat</a:t>
            </a:r>
            <a:r>
              <a:rPr lang="en-US" altLang="ko-KR" sz="1050" dirty="0">
                <a:solidFill>
                  <a:schemeClr val="tx1"/>
                </a:solidFill>
              </a:rPr>
              <a:t> </a:t>
            </a:r>
            <a:r>
              <a:rPr lang="en-US" altLang="ko-KR" sz="1050" dirty="0" err="1">
                <a:solidFill>
                  <a:schemeClr val="tx1"/>
                </a:solidFill>
              </a:rPr>
              <a:t>laoreet</a:t>
            </a:r>
            <a:r>
              <a:rPr lang="en-US" altLang="ko-KR" sz="1050" dirty="0">
                <a:solidFill>
                  <a:schemeClr val="tx1"/>
                </a:solidFill>
              </a:rPr>
              <a:t>. </a:t>
            </a:r>
            <a:r>
              <a:rPr lang="en-US" altLang="ko-KR" sz="1050" dirty="0" err="1">
                <a:solidFill>
                  <a:schemeClr val="tx1"/>
                </a:solidFill>
              </a:rPr>
              <a:t>Proin</a:t>
            </a:r>
            <a:r>
              <a:rPr lang="en-US" altLang="ko-KR" sz="1050" dirty="0">
                <a:solidFill>
                  <a:schemeClr val="tx1"/>
                </a:solidFill>
              </a:rPr>
              <a:t> </a:t>
            </a:r>
            <a:r>
              <a:rPr lang="en-US" altLang="ko-KR" sz="1050" dirty="0" err="1">
                <a:solidFill>
                  <a:schemeClr val="tx1"/>
                </a:solidFill>
              </a:rPr>
              <a:t>enim</a:t>
            </a:r>
            <a:r>
              <a:rPr lang="en-US" altLang="ko-KR" sz="1050" dirty="0">
                <a:solidFill>
                  <a:schemeClr val="tx1"/>
                </a:solidFill>
              </a:rPr>
              <a:t> </a:t>
            </a:r>
            <a:r>
              <a:rPr lang="en-US" altLang="ko-KR" sz="1050" dirty="0" err="1">
                <a:solidFill>
                  <a:schemeClr val="tx1"/>
                </a:solidFill>
              </a:rPr>
              <a:t>eros</a:t>
            </a:r>
            <a:r>
              <a:rPr lang="en-US" altLang="ko-KR" sz="1050" dirty="0">
                <a:solidFill>
                  <a:schemeClr val="tx1"/>
                </a:solidFill>
              </a:rPr>
              <a:t>, pulvinar a </a:t>
            </a:r>
            <a:r>
              <a:rPr lang="en-US" altLang="ko-KR" sz="1050" dirty="0" err="1">
                <a:solidFill>
                  <a:schemeClr val="tx1"/>
                </a:solidFill>
              </a:rPr>
              <a:t>tellus</a:t>
            </a:r>
            <a:r>
              <a:rPr lang="en-US" altLang="ko-KR" sz="1050" dirty="0">
                <a:solidFill>
                  <a:schemeClr val="tx1"/>
                </a:solidFill>
              </a:rPr>
              <a:t> ac,&lt;/p&gt;</a:t>
            </a:r>
          </a:p>
          <a:p>
            <a:r>
              <a:rPr lang="en-US" altLang="ko-KR" sz="1050" dirty="0">
                <a:solidFill>
                  <a:schemeClr val="tx1"/>
                </a:solidFill>
              </a:rPr>
              <a:t>	&lt;/div&gt;</a:t>
            </a:r>
          </a:p>
          <a:p>
            <a:r>
              <a:rPr lang="en-US" altLang="ko-KR" sz="1050" dirty="0">
                <a:solidFill>
                  <a:schemeClr val="tx1"/>
                </a:solidFill>
              </a:rPr>
              <a:t>&lt;/body&gt;</a:t>
            </a:r>
          </a:p>
          <a:p>
            <a:endParaRPr lang="en-US" altLang="ko-KR" sz="1050" dirty="0">
              <a:solidFill>
                <a:schemeClr val="tx1"/>
              </a:solidFill>
            </a:endParaRPr>
          </a:p>
          <a:p>
            <a:endParaRPr lang="en-US" altLang="ko-KR" sz="1100" dirty="0">
              <a:solidFill>
                <a:schemeClr val="tx1"/>
              </a:solidFill>
            </a:endParaRPr>
          </a:p>
          <a:p>
            <a:r>
              <a:rPr lang="en-US" altLang="ko-KR" sz="1100" b="1" dirty="0">
                <a:solidFill>
                  <a:schemeClr val="tx1"/>
                </a:solidFill>
              </a:rPr>
              <a:t>background-clip </a:t>
            </a:r>
            <a:r>
              <a:rPr lang="ko-KR" altLang="en-US" sz="1100" b="1" dirty="0">
                <a:solidFill>
                  <a:schemeClr val="tx1"/>
                </a:solidFill>
              </a:rPr>
              <a:t>속성</a:t>
            </a:r>
          </a:p>
          <a:p>
            <a:r>
              <a:rPr lang="en-US" altLang="ko-KR" sz="1100" dirty="0">
                <a:solidFill>
                  <a:schemeClr val="tx1"/>
                </a:solidFill>
              </a:rPr>
              <a:t>background-clip </a:t>
            </a:r>
            <a:r>
              <a:rPr lang="ko-KR" altLang="en-US" sz="1100" dirty="0">
                <a:solidFill>
                  <a:schemeClr val="tx1"/>
                </a:solidFill>
              </a:rPr>
              <a:t>속성은 해당 요소의 배경을 어느 영역까지 설정할지를 결정합니다</a:t>
            </a:r>
            <a:r>
              <a:rPr lang="en-US" altLang="ko-KR" sz="1100" dirty="0">
                <a:solidFill>
                  <a:schemeClr val="tx1"/>
                </a:solidFill>
              </a:rPr>
              <a:t>.</a:t>
            </a:r>
          </a:p>
          <a:p>
            <a:r>
              <a:rPr lang="ko-KR" altLang="en-US" sz="1100" dirty="0">
                <a:solidFill>
                  <a:schemeClr val="tx1"/>
                </a:solidFill>
              </a:rPr>
              <a:t>이 속성은 다음과 같이 세 가지 속성값을 사용할 수 있습니다</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1. border-box : </a:t>
            </a:r>
            <a:r>
              <a:rPr lang="ko-KR" altLang="en-US" sz="1100" dirty="0">
                <a:solidFill>
                  <a:schemeClr val="tx1"/>
                </a:solidFill>
              </a:rPr>
              <a:t>기본 설정이며</a:t>
            </a:r>
            <a:r>
              <a:rPr lang="en-US" altLang="ko-KR" sz="1100" dirty="0">
                <a:solidFill>
                  <a:schemeClr val="tx1"/>
                </a:solidFill>
              </a:rPr>
              <a:t>, </a:t>
            </a:r>
            <a:r>
              <a:rPr lang="ko-KR" altLang="en-US" sz="1100" dirty="0">
                <a:solidFill>
                  <a:schemeClr val="tx1"/>
                </a:solidFill>
              </a:rPr>
              <a:t>배경을 테두리</a:t>
            </a:r>
            <a:r>
              <a:rPr lang="en-US" altLang="ko-KR" sz="1100" dirty="0">
                <a:solidFill>
                  <a:schemeClr val="tx1"/>
                </a:solidFill>
              </a:rPr>
              <a:t>(border) </a:t>
            </a:r>
            <a:r>
              <a:rPr lang="ko-KR" altLang="en-US" sz="1100" dirty="0">
                <a:solidFill>
                  <a:schemeClr val="tx1"/>
                </a:solidFill>
              </a:rPr>
              <a:t>영역의 끝부분까지 설정합니다</a:t>
            </a:r>
            <a:r>
              <a:rPr lang="en-US" altLang="ko-KR" sz="1100" dirty="0">
                <a:solidFill>
                  <a:schemeClr val="tx1"/>
                </a:solidFill>
              </a:rPr>
              <a:t>.</a:t>
            </a:r>
          </a:p>
          <a:p>
            <a:r>
              <a:rPr lang="en-US" altLang="ko-KR" sz="1100" dirty="0">
                <a:solidFill>
                  <a:schemeClr val="tx1"/>
                </a:solidFill>
              </a:rPr>
              <a:t>2. padding-box : </a:t>
            </a:r>
            <a:r>
              <a:rPr lang="ko-KR" altLang="en-US" sz="1100" dirty="0">
                <a:solidFill>
                  <a:schemeClr val="tx1"/>
                </a:solidFill>
              </a:rPr>
              <a:t>배경을 패딩</a:t>
            </a:r>
            <a:r>
              <a:rPr lang="en-US" altLang="ko-KR" sz="1100" dirty="0">
                <a:solidFill>
                  <a:schemeClr val="tx1"/>
                </a:solidFill>
              </a:rPr>
              <a:t>(padding) </a:t>
            </a:r>
            <a:r>
              <a:rPr lang="ko-KR" altLang="en-US" sz="1100" dirty="0">
                <a:solidFill>
                  <a:schemeClr val="tx1"/>
                </a:solidFill>
              </a:rPr>
              <a:t>영역의 끝부분까지 설정합니다</a:t>
            </a:r>
            <a:r>
              <a:rPr lang="en-US" altLang="ko-KR" sz="1100" dirty="0">
                <a:solidFill>
                  <a:schemeClr val="tx1"/>
                </a:solidFill>
              </a:rPr>
              <a:t>.</a:t>
            </a:r>
          </a:p>
          <a:p>
            <a:r>
              <a:rPr lang="en-US" altLang="ko-KR" sz="1100" dirty="0">
                <a:solidFill>
                  <a:schemeClr val="tx1"/>
                </a:solidFill>
              </a:rPr>
              <a:t>3. content-box : </a:t>
            </a:r>
            <a:r>
              <a:rPr lang="ko-KR" altLang="en-US" sz="1100" dirty="0">
                <a:solidFill>
                  <a:schemeClr val="tx1"/>
                </a:solidFill>
              </a:rPr>
              <a:t>배경을 내용</a:t>
            </a:r>
            <a:r>
              <a:rPr lang="en-US" altLang="ko-KR" sz="1100" dirty="0">
                <a:solidFill>
                  <a:schemeClr val="tx1"/>
                </a:solidFill>
              </a:rPr>
              <a:t>(content) </a:t>
            </a:r>
            <a:r>
              <a:rPr lang="ko-KR" altLang="en-US" sz="1100" dirty="0" err="1">
                <a:solidFill>
                  <a:schemeClr val="tx1"/>
                </a:solidFill>
              </a:rPr>
              <a:t>영역까지만</a:t>
            </a:r>
            <a:r>
              <a:rPr lang="ko-KR" altLang="en-US" sz="1100" dirty="0">
                <a:solidFill>
                  <a:schemeClr val="tx1"/>
                </a:solidFill>
              </a:rPr>
              <a:t> 설정합니다</a:t>
            </a:r>
            <a:r>
              <a:rPr lang="en-US" altLang="ko-KR" sz="11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269</a:t>
            </a:fld>
            <a:endParaRPr lang="ko-KR" altLang="en-US" dirty="0"/>
          </a:p>
        </p:txBody>
      </p:sp>
    </p:spTree>
    <p:extLst>
      <p:ext uri="{BB962C8B-B14F-4D97-AF65-F5344CB8AC3E}">
        <p14:creationId xmlns:p14="http://schemas.microsoft.com/office/powerpoint/2010/main" val="1285858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페이지 책갈피</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dirty="0">
                <a:solidFill>
                  <a:schemeClr val="tx1"/>
                </a:solidFill>
              </a:rPr>
              <a:t>&lt;!DOCTYPE html&gt;</a:t>
            </a:r>
          </a:p>
          <a:p>
            <a:r>
              <a:rPr lang="en-US" altLang="ko-KR" sz="1050" dirty="0">
                <a:solidFill>
                  <a:schemeClr val="tx1"/>
                </a:solidFill>
              </a:rPr>
              <a:t>&lt;html </a:t>
            </a:r>
            <a:r>
              <a:rPr lang="en-US" altLang="ko-KR" sz="1050" dirty="0" err="1">
                <a:solidFill>
                  <a:schemeClr val="tx1"/>
                </a:solidFill>
              </a:rPr>
              <a:t>lang</a:t>
            </a:r>
            <a:r>
              <a:rPr lang="en-US" altLang="ko-KR" sz="1050" dirty="0">
                <a:solidFill>
                  <a:schemeClr val="tx1"/>
                </a:solidFill>
              </a:rPr>
              <a:t>="ko"&gt;</a:t>
            </a:r>
          </a:p>
          <a:p>
            <a:endParaRPr lang="en-US" altLang="ko-KR" sz="1050" dirty="0">
              <a:solidFill>
                <a:schemeClr val="tx1"/>
              </a:solidFill>
            </a:endParaRPr>
          </a:p>
          <a:p>
            <a:r>
              <a:rPr lang="en-US" altLang="ko-KR" sz="1050" dirty="0">
                <a:solidFill>
                  <a:schemeClr val="tx1"/>
                </a:solidFill>
              </a:rPr>
              <a:t>&lt;head&gt;</a:t>
            </a:r>
          </a:p>
          <a:p>
            <a:r>
              <a:rPr lang="en-US" altLang="ko-KR" sz="1050" dirty="0">
                <a:solidFill>
                  <a:schemeClr val="tx1"/>
                </a:solidFill>
              </a:rPr>
              <a:t>	&lt;meta charset="UTF-8"&gt;</a:t>
            </a:r>
          </a:p>
          <a:p>
            <a:r>
              <a:rPr lang="en-US" altLang="ko-KR" sz="1050" dirty="0">
                <a:solidFill>
                  <a:schemeClr val="tx1"/>
                </a:solidFill>
              </a:rPr>
              <a:t>	&lt;title&gt;HTML Links&lt;/title&gt;</a:t>
            </a:r>
          </a:p>
          <a:p>
            <a:r>
              <a:rPr lang="en-US" altLang="ko-KR" sz="1050" dirty="0">
                <a:solidFill>
                  <a:schemeClr val="tx1"/>
                </a:solidFill>
              </a:rPr>
              <a:t>&lt;/head&gt;</a:t>
            </a:r>
          </a:p>
          <a:p>
            <a:endParaRPr lang="en-US" altLang="ko-KR" sz="1050" dirty="0">
              <a:solidFill>
                <a:schemeClr val="tx1"/>
              </a:solidFill>
            </a:endParaRPr>
          </a:p>
          <a:p>
            <a:r>
              <a:rPr lang="en-US" altLang="ko-KR" sz="1050" dirty="0">
                <a:solidFill>
                  <a:schemeClr val="tx1"/>
                </a:solidFill>
              </a:rPr>
              <a:t>&lt;body&gt;</a:t>
            </a:r>
          </a:p>
          <a:p>
            <a:r>
              <a:rPr lang="en-US" altLang="ko-KR" sz="1050" dirty="0">
                <a:solidFill>
                  <a:schemeClr val="tx1"/>
                </a:solidFill>
              </a:rPr>
              <a:t>	&lt;h1&gt;</a:t>
            </a:r>
            <a:r>
              <a:rPr lang="ko-KR" altLang="en-US" sz="1050" dirty="0">
                <a:solidFill>
                  <a:schemeClr val="tx1"/>
                </a:solidFill>
              </a:rPr>
              <a:t>페이지 책갈피</a:t>
            </a:r>
            <a:r>
              <a:rPr lang="en-US" altLang="ko-KR" sz="1050" dirty="0">
                <a:solidFill>
                  <a:schemeClr val="tx1"/>
                </a:solidFill>
              </a:rPr>
              <a:t>&lt;/h1&gt;</a:t>
            </a:r>
          </a:p>
          <a:p>
            <a:r>
              <a:rPr lang="en-US" altLang="ko-KR" sz="1050" dirty="0">
                <a:solidFill>
                  <a:schemeClr val="tx1"/>
                </a:solidFill>
              </a:rPr>
              <a:t>	&lt;a </a:t>
            </a:r>
            <a:r>
              <a:rPr lang="en-US" altLang="ko-KR" sz="1050" dirty="0" err="1">
                <a:solidFill>
                  <a:schemeClr val="tx1"/>
                </a:solidFill>
              </a:rPr>
              <a:t>href</a:t>
            </a:r>
            <a:r>
              <a:rPr lang="en-US" altLang="ko-KR" sz="1050" dirty="0">
                <a:solidFill>
                  <a:schemeClr val="tx1"/>
                </a:solidFill>
              </a:rPr>
              <a:t>="#bookmark"&gt;&lt;p&gt;</a:t>
            </a:r>
            <a:r>
              <a:rPr lang="ko-KR" altLang="en-US" sz="1050" dirty="0">
                <a:solidFill>
                  <a:schemeClr val="tx1"/>
                </a:solidFill>
              </a:rPr>
              <a:t>제목 </a:t>
            </a:r>
            <a:r>
              <a:rPr lang="en-US" altLang="ko-KR" sz="1050" dirty="0">
                <a:solidFill>
                  <a:schemeClr val="tx1"/>
                </a:solidFill>
              </a:rPr>
              <a:t>15</a:t>
            </a:r>
            <a:r>
              <a:rPr lang="ko-KR" altLang="en-US" sz="1050" dirty="0">
                <a:solidFill>
                  <a:schemeClr val="tx1"/>
                </a:solidFill>
              </a:rPr>
              <a:t>로 갑시다</a:t>
            </a:r>
            <a:r>
              <a:rPr lang="en-US" altLang="ko-KR" sz="1050" dirty="0">
                <a:solidFill>
                  <a:schemeClr val="tx1"/>
                </a:solidFill>
              </a:rPr>
              <a:t>!!!&lt;/p&gt;&lt;/a&gt;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10&lt;/h2&gt; &lt;p&gt;</a:t>
            </a:r>
            <a:r>
              <a:rPr lang="ko-KR" altLang="en-US" sz="1050" dirty="0">
                <a:solidFill>
                  <a:schemeClr val="tx1"/>
                </a:solidFill>
              </a:rPr>
              <a:t>열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11&lt;/h2&gt; &lt;p&gt;</a:t>
            </a:r>
            <a:r>
              <a:rPr lang="ko-KR" altLang="en-US" sz="1050" dirty="0">
                <a:solidFill>
                  <a:schemeClr val="tx1"/>
                </a:solidFill>
              </a:rPr>
              <a:t>열한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12&lt;/h2&gt; &lt;p&gt;</a:t>
            </a:r>
            <a:r>
              <a:rPr lang="ko-KR" altLang="en-US" sz="1050" dirty="0" err="1">
                <a:solidFill>
                  <a:schemeClr val="tx1"/>
                </a:solidFill>
              </a:rPr>
              <a:t>열두</a:t>
            </a:r>
            <a:r>
              <a:rPr lang="ko-KR" altLang="en-US" sz="1050" dirty="0">
                <a:solidFill>
                  <a:schemeClr val="tx1"/>
                </a:solidFill>
              </a:rPr>
              <a:t>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13&lt;/h2&gt; &lt;p&gt;</a:t>
            </a:r>
            <a:r>
              <a:rPr lang="ko-KR" altLang="en-US" sz="1050" dirty="0">
                <a:solidFill>
                  <a:schemeClr val="tx1"/>
                </a:solidFill>
              </a:rPr>
              <a:t>열세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14&lt;/h2&gt; &lt;p&gt;</a:t>
            </a:r>
            <a:r>
              <a:rPr lang="ko-KR" altLang="en-US" sz="1050" dirty="0" err="1">
                <a:solidFill>
                  <a:schemeClr val="tx1"/>
                </a:solidFill>
              </a:rPr>
              <a:t>열네</a:t>
            </a:r>
            <a:r>
              <a:rPr lang="ko-KR" altLang="en-US" sz="1050" dirty="0">
                <a:solidFill>
                  <a:schemeClr val="tx1"/>
                </a:solidFill>
              </a:rPr>
              <a:t>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&lt;h2&gt;&lt;a name="bookmark"&gt;&lt;/a&gt;</a:t>
            </a:r>
            <a:r>
              <a:rPr lang="ko-KR" altLang="en-US" sz="1050" dirty="0">
                <a:solidFill>
                  <a:schemeClr val="tx1"/>
                </a:solidFill>
              </a:rPr>
              <a:t>제목 </a:t>
            </a:r>
            <a:r>
              <a:rPr lang="en-US" altLang="ko-KR" sz="1050" dirty="0">
                <a:solidFill>
                  <a:schemeClr val="tx1"/>
                </a:solidFill>
              </a:rPr>
              <a:t>15&lt;/h2&gt;</a:t>
            </a:r>
          </a:p>
          <a:p>
            <a:r>
              <a:rPr lang="en-US" altLang="ko-KR" sz="1050" dirty="0">
                <a:solidFill>
                  <a:schemeClr val="tx1"/>
                </a:solidFill>
              </a:rPr>
              <a:t>	&lt;p&gt;</a:t>
            </a:r>
            <a:r>
              <a:rPr lang="ko-KR" altLang="en-US" sz="1050" dirty="0">
                <a:solidFill>
                  <a:schemeClr val="tx1"/>
                </a:solidFill>
              </a:rPr>
              <a:t>열다섯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16&lt;/h2&gt; &lt;p&gt;</a:t>
            </a:r>
            <a:r>
              <a:rPr lang="ko-KR" altLang="en-US" sz="1050" dirty="0" err="1">
                <a:solidFill>
                  <a:schemeClr val="tx1"/>
                </a:solidFill>
              </a:rPr>
              <a:t>열여섯</a:t>
            </a:r>
            <a:r>
              <a:rPr lang="ko-KR" altLang="en-US" sz="1050" dirty="0">
                <a:solidFill>
                  <a:schemeClr val="tx1"/>
                </a:solidFill>
              </a:rPr>
              <a:t> 번째 단락</a:t>
            </a:r>
            <a:r>
              <a:rPr lang="en-US" altLang="ko-KR" sz="1050" dirty="0">
                <a:solidFill>
                  <a:schemeClr val="tx1"/>
                </a:solidFill>
              </a:rPr>
              <a:t>&lt;/p&gt;</a:t>
            </a:r>
          </a:p>
          <a:p>
            <a:endParaRPr lang="en-US" altLang="ko-KR" sz="1050" dirty="0">
              <a:solidFill>
                <a:schemeClr val="tx1"/>
              </a:solidFill>
            </a:endParaRPr>
          </a:p>
          <a:p>
            <a:r>
              <a:rPr lang="en-US" altLang="ko-KR" sz="1050" dirty="0">
                <a:solidFill>
                  <a:schemeClr val="tx1"/>
                </a:solidFill>
              </a:rPr>
              <a:t>	&lt;h2&gt;</a:t>
            </a:r>
            <a:r>
              <a:rPr lang="ko-KR" altLang="en-US" sz="1050" dirty="0">
                <a:solidFill>
                  <a:schemeClr val="tx1"/>
                </a:solidFill>
              </a:rPr>
              <a:t>제목 </a:t>
            </a:r>
            <a:r>
              <a:rPr lang="en-US" altLang="ko-KR" sz="1050" dirty="0">
                <a:solidFill>
                  <a:schemeClr val="tx1"/>
                </a:solidFill>
              </a:rPr>
              <a:t>17&lt;/h2&gt; &lt;p&gt;</a:t>
            </a:r>
            <a:r>
              <a:rPr lang="ko-KR" altLang="en-US" sz="1050" dirty="0" err="1">
                <a:solidFill>
                  <a:schemeClr val="tx1"/>
                </a:solidFill>
              </a:rPr>
              <a:t>열일곱</a:t>
            </a:r>
            <a:r>
              <a:rPr lang="ko-KR" altLang="en-US" sz="1050" dirty="0">
                <a:solidFill>
                  <a:schemeClr val="tx1"/>
                </a:solidFill>
              </a:rPr>
              <a:t> 번째 단락</a:t>
            </a:r>
            <a:r>
              <a:rPr lang="en-US" altLang="ko-KR" sz="1050" dirty="0">
                <a:solidFill>
                  <a:schemeClr val="tx1"/>
                </a:solidFill>
              </a:rPr>
              <a:t>&lt;/p&gt;</a:t>
            </a:r>
          </a:p>
          <a:p>
            <a:r>
              <a:rPr lang="en-US" altLang="ko-KR" sz="1050" dirty="0">
                <a:solidFill>
                  <a:schemeClr val="tx1"/>
                </a:solidFill>
              </a:rPr>
              <a:t>&lt;/body&gt;</a:t>
            </a:r>
          </a:p>
          <a:p>
            <a:endParaRPr lang="en-US" altLang="ko-KR" sz="1050" dirty="0">
              <a:solidFill>
                <a:schemeClr val="tx1"/>
              </a:solidFill>
            </a:endParaRPr>
          </a:p>
          <a:p>
            <a:r>
              <a:rPr lang="en-US" altLang="ko-KR" sz="1050" dirty="0">
                <a:solidFill>
                  <a:schemeClr val="tx1"/>
                </a:solidFill>
              </a:rPr>
              <a:t>&lt;/html&gt;</a:t>
            </a:r>
            <a:endParaRPr lang="ko-KR" altLang="en-US" sz="105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en-US" altLang="ko-KR" sz="1200" dirty="0">
                <a:solidFill>
                  <a:schemeClr val="tx1"/>
                </a:solidFill>
              </a:rPr>
              <a:t>&lt;a&gt;</a:t>
            </a:r>
            <a:r>
              <a:rPr lang="ko-KR" altLang="en-US" sz="1200" dirty="0">
                <a:solidFill>
                  <a:schemeClr val="tx1"/>
                </a:solidFill>
              </a:rPr>
              <a:t>태그의 </a:t>
            </a:r>
            <a:r>
              <a:rPr lang="en-US" altLang="ko-KR" sz="1200" dirty="0">
                <a:solidFill>
                  <a:schemeClr val="tx1"/>
                </a:solidFill>
              </a:rPr>
              <a:t>name </a:t>
            </a:r>
            <a:r>
              <a:rPr lang="ko-KR" altLang="en-US" sz="1200" dirty="0">
                <a:solidFill>
                  <a:schemeClr val="tx1"/>
                </a:solidFill>
              </a:rPr>
              <a:t>속성을 이용하면 간단한 책갈피를 만들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우선 책갈피를 통해 가고 싶은 위치에 </a:t>
            </a:r>
            <a:r>
              <a:rPr lang="en-US" altLang="ko-KR" sz="1200" dirty="0">
                <a:solidFill>
                  <a:schemeClr val="tx1"/>
                </a:solidFill>
              </a:rPr>
              <a:t>&lt;a&gt;</a:t>
            </a:r>
            <a:r>
              <a:rPr lang="ko-KR" altLang="en-US" sz="1200" dirty="0">
                <a:solidFill>
                  <a:schemeClr val="tx1"/>
                </a:solidFill>
              </a:rPr>
              <a:t>태그를 만들고 </a:t>
            </a:r>
            <a:r>
              <a:rPr lang="en-US" altLang="ko-KR" sz="1200" dirty="0">
                <a:solidFill>
                  <a:schemeClr val="tx1"/>
                </a:solidFill>
              </a:rPr>
              <a:t>name </a:t>
            </a:r>
            <a:r>
              <a:rPr lang="ko-KR" altLang="en-US" sz="1200" dirty="0">
                <a:solidFill>
                  <a:schemeClr val="tx1"/>
                </a:solidFill>
              </a:rPr>
              <a:t>속성을 작성</a:t>
            </a:r>
            <a:r>
              <a:rPr lang="en-US" altLang="ko-KR" sz="1200" dirty="0">
                <a:solidFill>
                  <a:schemeClr val="tx1"/>
                </a:solidFill>
              </a:rPr>
              <a:t>.</a:t>
            </a:r>
          </a:p>
          <a:p>
            <a:r>
              <a:rPr lang="ko-KR" altLang="en-US" sz="1200" dirty="0">
                <a:solidFill>
                  <a:schemeClr val="tx1"/>
                </a:solidFill>
              </a:rPr>
              <a:t>그 다음에 작성한 </a:t>
            </a:r>
            <a:r>
              <a:rPr lang="en-US" altLang="ko-KR" sz="1200" dirty="0">
                <a:solidFill>
                  <a:schemeClr val="tx1"/>
                </a:solidFill>
              </a:rPr>
              <a:t>name </a:t>
            </a:r>
            <a:r>
              <a:rPr lang="ko-KR" altLang="en-US" sz="1200" dirty="0">
                <a:solidFill>
                  <a:schemeClr val="tx1"/>
                </a:solidFill>
              </a:rPr>
              <a:t>속성값을 이용하여 다른 </a:t>
            </a:r>
            <a:r>
              <a:rPr lang="en-US" altLang="ko-KR" sz="1200" dirty="0">
                <a:solidFill>
                  <a:schemeClr val="tx1"/>
                </a:solidFill>
              </a:rPr>
              <a:t>&lt;a&gt;</a:t>
            </a:r>
            <a:r>
              <a:rPr lang="ko-KR" altLang="en-US" sz="1200" dirty="0">
                <a:solidFill>
                  <a:schemeClr val="tx1"/>
                </a:solidFill>
              </a:rPr>
              <a:t>태그에서 링크를 걸면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a:t>
            </a:fld>
            <a:endParaRPr lang="ko-KR" altLang="en-US" dirty="0"/>
          </a:p>
        </p:txBody>
      </p:sp>
    </p:spTree>
    <p:extLst>
      <p:ext uri="{BB962C8B-B14F-4D97-AF65-F5344CB8AC3E}">
        <p14:creationId xmlns:p14="http://schemas.microsoft.com/office/powerpoint/2010/main" val="276789876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background (</a:t>
            </a:r>
            <a:r>
              <a:rPr lang="ko-KR" altLang="en-US" sz="3600" dirty="0"/>
              <a:t>여러 개의 배경 이미지 설정</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96829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Backgrounds&lt;/title&gt;</a:t>
            </a:r>
          </a:p>
          <a:p>
            <a:r>
              <a:rPr lang="en-US" altLang="ko-KR" sz="1100" dirty="0">
                <a:solidFill>
                  <a:schemeClr val="tx1"/>
                </a:solidFill>
              </a:rPr>
              <a:t>	&lt;style&gt;</a:t>
            </a:r>
          </a:p>
          <a:p>
            <a:r>
              <a:rPr lang="en-US" altLang="ko-KR" sz="1100" dirty="0">
                <a:solidFill>
                  <a:schemeClr val="tx1"/>
                </a:solidFill>
              </a:rPr>
              <a:t>		div {	height: 200px;</a:t>
            </a:r>
          </a:p>
          <a:p>
            <a:r>
              <a:rPr lang="en-US" altLang="ko-KR" sz="1100" dirty="0">
                <a:solidFill>
                  <a:schemeClr val="tx1"/>
                </a:solidFill>
              </a:rPr>
              <a:t>			padding: 10px;</a:t>
            </a:r>
          </a:p>
          <a:p>
            <a:r>
              <a:rPr lang="en-US" altLang="ko-KR" sz="1100" dirty="0">
                <a:solidFill>
                  <a:schemeClr val="tx1"/>
                </a:solidFill>
              </a:rPr>
              <a:t>			margin-bottom: 20px;	}</a:t>
            </a:r>
          </a:p>
          <a:p>
            <a:r>
              <a:rPr lang="en-US" altLang="ko-KR" sz="1100" dirty="0">
                <a:solidFill>
                  <a:schemeClr val="tx1"/>
                </a:solidFill>
              </a:rPr>
              <a:t>		#origin {</a:t>
            </a:r>
          </a:p>
          <a:p>
            <a:r>
              <a:rPr lang="en-US" altLang="ko-KR" sz="1100" dirty="0">
                <a:solidFill>
                  <a:schemeClr val="tx1"/>
                </a:solidFill>
              </a:rPr>
              <a:t>			background-image: </a:t>
            </a:r>
            <a:r>
              <a:rPr lang="en-US" altLang="ko-KR" sz="1100" dirty="0" err="1">
                <a:solidFill>
                  <a:schemeClr val="tx1"/>
                </a:solidFill>
              </a:rPr>
              <a:t>url</a:t>
            </a:r>
            <a:r>
              <a:rPr lang="en-US" altLang="ko-KR" sz="1100" dirty="0">
                <a:solidFill>
                  <a:schemeClr val="tx1"/>
                </a:solidFill>
              </a:rPr>
              <a:t>(watch.png), </a:t>
            </a:r>
            <a:r>
              <a:rPr lang="en-US" altLang="ko-KR" sz="1100" dirty="0" err="1">
                <a:solidFill>
                  <a:schemeClr val="tx1"/>
                </a:solidFill>
              </a:rPr>
              <a:t>url</a:t>
            </a:r>
            <a:r>
              <a:rPr lang="en-US" altLang="ko-KR" sz="1100" dirty="0">
                <a:solidFill>
                  <a:schemeClr val="tx1"/>
                </a:solidFill>
              </a:rPr>
              <a:t>(background.png);</a:t>
            </a:r>
          </a:p>
          <a:p>
            <a:r>
              <a:rPr lang="en-US" altLang="ko-KR" sz="1100" dirty="0">
                <a:solidFill>
                  <a:schemeClr val="tx1"/>
                </a:solidFill>
              </a:rPr>
              <a:t>			background-position: right top, left;</a:t>
            </a:r>
          </a:p>
          <a:p>
            <a:r>
              <a:rPr lang="en-US" altLang="ko-KR" sz="1100" dirty="0">
                <a:solidFill>
                  <a:schemeClr val="tx1"/>
                </a:solidFill>
              </a:rPr>
              <a:t>			background-repeat: no-repeat, repeat;</a:t>
            </a:r>
          </a:p>
          <a:p>
            <a:r>
              <a:rPr lang="en-US" altLang="ko-KR" sz="1100" dirty="0">
                <a:solidFill>
                  <a:schemeClr val="tx1"/>
                </a:solidFill>
              </a:rPr>
              <a:t>			background-size: 300px 233px, auto;</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&lt;h1&gt;background-image </a:t>
            </a:r>
            <a:r>
              <a:rPr lang="ko-KR" altLang="en-US" sz="1100" dirty="0">
                <a:solidFill>
                  <a:schemeClr val="tx1"/>
                </a:solidFill>
              </a:rPr>
              <a:t>속성을 이용한 여러 개의 배경 이미지 설정</a:t>
            </a:r>
            <a:r>
              <a:rPr lang="en-US" altLang="ko-KR" sz="1100" dirty="0">
                <a:solidFill>
                  <a:schemeClr val="tx1"/>
                </a:solidFill>
              </a:rPr>
              <a:t>&lt;/h1&gt;</a:t>
            </a:r>
          </a:p>
          <a:p>
            <a:r>
              <a:rPr lang="en-US" altLang="ko-KR" sz="1100" dirty="0">
                <a:solidFill>
                  <a:schemeClr val="tx1"/>
                </a:solidFill>
              </a:rPr>
              <a:t>	&lt;div id="origin"&gt;</a:t>
            </a:r>
          </a:p>
          <a:p>
            <a:r>
              <a:rPr lang="en-US" altLang="ko-KR" sz="1100" dirty="0">
                <a:solidFill>
                  <a:schemeClr val="tx1"/>
                </a:solidFill>
              </a:rPr>
              <a:t>		&lt;h2&gt;</a:t>
            </a:r>
            <a:r>
              <a:rPr lang="ko-KR" altLang="en-US" sz="1100" dirty="0">
                <a:solidFill>
                  <a:schemeClr val="tx1"/>
                </a:solidFill>
              </a:rPr>
              <a:t>여러 개의 배경 이미지 설정</a:t>
            </a:r>
            <a:r>
              <a:rPr lang="en-US" altLang="ko-KR" sz="1100" dirty="0">
                <a:solidFill>
                  <a:schemeClr val="tx1"/>
                </a:solidFill>
              </a:rPr>
              <a:t>&lt;/h2&gt;</a:t>
            </a:r>
          </a:p>
          <a:p>
            <a:r>
              <a:rPr lang="en-US" altLang="ko-KR" sz="1100" dirty="0">
                <a:solidFill>
                  <a:schemeClr val="tx1"/>
                </a:solidFill>
              </a:rPr>
              <a:t>		&lt;p&gt;Lorem ipsum dolor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consectetur</a:t>
            </a:r>
            <a:r>
              <a:rPr lang="en-US" altLang="ko-KR" sz="1100" dirty="0">
                <a:solidFill>
                  <a:schemeClr val="tx1"/>
                </a:solidFill>
              </a:rPr>
              <a:t> </a:t>
            </a:r>
            <a:r>
              <a:rPr lang="en-US" altLang="ko-KR" sz="1100" dirty="0" err="1">
                <a:solidFill>
                  <a:schemeClr val="tx1"/>
                </a:solidFill>
              </a:rPr>
              <a:t>adipiscing</a:t>
            </a:r>
            <a:r>
              <a:rPr lang="en-US" altLang="ko-KR" sz="1100" dirty="0">
                <a:solidFill>
                  <a:schemeClr val="tx1"/>
                </a:solidFill>
              </a:rPr>
              <a:t> </a:t>
            </a:r>
            <a:r>
              <a:rPr lang="en-US" altLang="ko-KR" sz="1100" dirty="0" err="1">
                <a:solidFill>
                  <a:schemeClr val="tx1"/>
                </a:solidFill>
              </a:rPr>
              <a:t>elit</a:t>
            </a:r>
            <a:r>
              <a:rPr lang="en-US" altLang="ko-KR" sz="1100" dirty="0">
                <a:solidFill>
                  <a:schemeClr val="tx1"/>
                </a:solidFill>
              </a:rPr>
              <a:t>. Ut </a:t>
            </a:r>
            <a:r>
              <a:rPr lang="en-US" altLang="ko-KR" sz="1100" dirty="0" err="1">
                <a:solidFill>
                  <a:schemeClr val="tx1"/>
                </a:solidFill>
              </a:rPr>
              <a:t>quam</a:t>
            </a:r>
            <a:r>
              <a:rPr lang="en-US" altLang="ko-KR" sz="1100" dirty="0">
                <a:solidFill>
                  <a:schemeClr val="tx1"/>
                </a:solidFill>
              </a:rPr>
              <a:t> </a:t>
            </a:r>
            <a:r>
              <a:rPr lang="en-US" altLang="ko-KR" sz="1100" dirty="0" err="1">
                <a:solidFill>
                  <a:schemeClr val="tx1"/>
                </a:solidFill>
              </a:rPr>
              <a:t>tellus</a:t>
            </a:r>
            <a:r>
              <a:rPr lang="en-US" altLang="ko-KR" sz="1100" dirty="0">
                <a:solidFill>
                  <a:schemeClr val="tx1"/>
                </a:solidFill>
              </a:rPr>
              <a:t>, </a:t>
            </a:r>
            <a:r>
              <a:rPr lang="en-US" altLang="ko-KR" sz="1100" dirty="0" err="1">
                <a:solidFill>
                  <a:schemeClr val="tx1"/>
                </a:solidFill>
              </a:rPr>
              <a:t>pellentesque</a:t>
            </a:r>
            <a:r>
              <a:rPr lang="en-US" altLang="ko-KR" sz="1100" dirty="0">
                <a:solidFill>
                  <a:schemeClr val="tx1"/>
                </a:solidFill>
              </a:rPr>
              <a:t> </a:t>
            </a:r>
            <a:r>
              <a:rPr lang="en-US" altLang="ko-KR" sz="1100" dirty="0" err="1">
                <a:solidFill>
                  <a:schemeClr val="tx1"/>
                </a:solidFill>
              </a:rPr>
              <a:t>posuere</a:t>
            </a:r>
            <a:r>
              <a:rPr lang="en-US" altLang="ko-KR" sz="1100" dirty="0">
                <a:solidFill>
                  <a:schemeClr val="tx1"/>
                </a:solidFill>
              </a:rPr>
              <a:t> </a:t>
            </a:r>
            <a:r>
              <a:rPr lang="en-US" altLang="ko-KR" sz="1100" dirty="0" err="1">
                <a:solidFill>
                  <a:schemeClr val="tx1"/>
                </a:solidFill>
              </a:rPr>
              <a:t>urna</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pellentesque</a:t>
            </a:r>
            <a:r>
              <a:rPr lang="en-US" altLang="ko-KR" sz="1100" dirty="0">
                <a:solidFill>
                  <a:schemeClr val="tx1"/>
                </a:solidFill>
              </a:rPr>
              <a:t> tempus </a:t>
            </a:r>
            <a:r>
              <a:rPr lang="en-US" altLang="ko-KR" sz="1100" dirty="0" err="1">
                <a:solidFill>
                  <a:schemeClr val="tx1"/>
                </a:solidFill>
              </a:rPr>
              <a:t>risus</a:t>
            </a:r>
            <a:r>
              <a:rPr lang="en-US" altLang="ko-KR" sz="1100" dirty="0">
                <a:solidFill>
                  <a:schemeClr val="tx1"/>
                </a:solidFill>
              </a:rPr>
              <a:t>. </a:t>
            </a:r>
            <a:r>
              <a:rPr lang="en-US" altLang="ko-KR" sz="1100" dirty="0" err="1">
                <a:solidFill>
                  <a:schemeClr val="tx1"/>
                </a:solidFill>
              </a:rPr>
              <a:t>Vivamus</a:t>
            </a:r>
            <a:r>
              <a:rPr lang="en-US" altLang="ko-KR" sz="1100" dirty="0">
                <a:solidFill>
                  <a:schemeClr val="tx1"/>
                </a:solidFill>
              </a:rPr>
              <a:t> </a:t>
            </a:r>
            <a:r>
              <a:rPr lang="en-US" altLang="ko-KR" sz="1100" dirty="0" err="1">
                <a:solidFill>
                  <a:schemeClr val="tx1"/>
                </a:solidFill>
              </a:rPr>
              <a:t>interdum</a:t>
            </a:r>
            <a:r>
              <a:rPr lang="en-US" altLang="ko-KR" sz="1100" dirty="0">
                <a:solidFill>
                  <a:schemeClr val="tx1"/>
                </a:solidFill>
              </a:rPr>
              <a:t> dolor </a:t>
            </a:r>
            <a:r>
              <a:rPr lang="en-US" altLang="ko-KR" sz="1100" dirty="0" err="1">
                <a:solidFill>
                  <a:schemeClr val="tx1"/>
                </a:solidFill>
              </a:rPr>
              <a:t>nec</a:t>
            </a:r>
            <a:r>
              <a:rPr lang="en-US" altLang="ko-KR" sz="1100" dirty="0">
                <a:solidFill>
                  <a:schemeClr val="tx1"/>
                </a:solidFill>
              </a:rPr>
              <a:t> diam lacinia, </a:t>
            </a:r>
            <a:r>
              <a:rPr lang="en-US" altLang="ko-KR" sz="1100" dirty="0" err="1">
                <a:solidFill>
                  <a:schemeClr val="tx1"/>
                </a:solidFill>
              </a:rPr>
              <a:t>luctus</a:t>
            </a:r>
            <a:r>
              <a:rPr lang="en-US" altLang="ko-KR" sz="1100" dirty="0">
                <a:solidFill>
                  <a:schemeClr val="tx1"/>
                </a:solidFill>
              </a:rPr>
              <a:t> semper </a:t>
            </a:r>
            <a:r>
              <a:rPr lang="en-US" altLang="ko-KR" sz="1100" dirty="0" err="1">
                <a:solidFill>
                  <a:schemeClr val="tx1"/>
                </a:solidFill>
              </a:rPr>
              <a:t>erat</a:t>
            </a:r>
            <a:r>
              <a:rPr lang="en-US" altLang="ko-KR" sz="1100" dirty="0">
                <a:solidFill>
                  <a:schemeClr val="tx1"/>
                </a:solidFill>
              </a:rPr>
              <a:t> </a:t>
            </a:r>
            <a:r>
              <a:rPr lang="en-US" altLang="ko-KR" sz="1100" dirty="0" err="1">
                <a:solidFill>
                  <a:schemeClr val="tx1"/>
                </a:solidFill>
              </a:rPr>
              <a:t>laoreet</a:t>
            </a:r>
            <a:r>
              <a:rPr lang="en-US" altLang="ko-KR" sz="1100" dirty="0">
                <a:solidFill>
                  <a:schemeClr val="tx1"/>
                </a:solidFill>
              </a:rPr>
              <a:t>. </a:t>
            </a:r>
            <a:r>
              <a:rPr lang="en-US" altLang="ko-KR" sz="1100" dirty="0" err="1">
                <a:solidFill>
                  <a:schemeClr val="tx1"/>
                </a:solidFill>
              </a:rPr>
              <a:t>Proin</a:t>
            </a:r>
            <a:r>
              <a:rPr lang="en-US" altLang="ko-KR" sz="1100" dirty="0">
                <a:solidFill>
                  <a:schemeClr val="tx1"/>
                </a:solidFill>
              </a:rPr>
              <a:t> </a:t>
            </a:r>
            <a:r>
              <a:rPr lang="en-US" altLang="ko-KR" sz="1100" dirty="0" err="1">
                <a:solidFill>
                  <a:schemeClr val="tx1"/>
                </a:solidFill>
              </a:rPr>
              <a:t>enim</a:t>
            </a:r>
            <a:r>
              <a:rPr lang="en-US" altLang="ko-KR" sz="1100" dirty="0">
                <a:solidFill>
                  <a:schemeClr val="tx1"/>
                </a:solidFill>
              </a:rPr>
              <a:t> </a:t>
            </a:r>
            <a:r>
              <a:rPr lang="en-US" altLang="ko-KR" sz="1100" dirty="0" err="1">
                <a:solidFill>
                  <a:schemeClr val="tx1"/>
                </a:solidFill>
              </a:rPr>
              <a:t>eros</a:t>
            </a:r>
            <a:r>
              <a:rPr lang="en-US" altLang="ko-KR" sz="1100" dirty="0">
                <a:solidFill>
                  <a:schemeClr val="tx1"/>
                </a:solidFill>
              </a:rPr>
              <a:t>, pulvinar a </a:t>
            </a:r>
            <a:r>
              <a:rPr lang="en-US" altLang="ko-KR" sz="1100" dirty="0" err="1">
                <a:solidFill>
                  <a:schemeClr val="tx1"/>
                </a:solidFill>
              </a:rPr>
              <a:t>tellus</a:t>
            </a:r>
            <a:r>
              <a:rPr lang="en-US" altLang="ko-KR" sz="1100" dirty="0">
                <a:solidFill>
                  <a:schemeClr val="tx1"/>
                </a:solidFill>
              </a:rPr>
              <a:t> ac, </a:t>
            </a:r>
            <a:r>
              <a:rPr lang="en-US" altLang="ko-KR" sz="1100" dirty="0" err="1">
                <a:solidFill>
                  <a:schemeClr val="tx1"/>
                </a:solidFill>
              </a:rPr>
              <a:t>porttitor</a:t>
            </a:r>
            <a:r>
              <a:rPr lang="en-US" altLang="ko-KR" sz="1100" dirty="0">
                <a:solidFill>
                  <a:schemeClr val="tx1"/>
                </a:solidFill>
              </a:rPr>
              <a:t> pharetra </a:t>
            </a:r>
            <a:r>
              <a:rPr lang="en-US" altLang="ko-KR" sz="1100" dirty="0" err="1">
                <a:solidFill>
                  <a:schemeClr val="tx1"/>
                </a:solidFill>
              </a:rPr>
              <a:t>turpis</a:t>
            </a:r>
            <a:r>
              <a:rPr lang="en-US" altLang="ko-KR" sz="1100" dirty="0">
                <a:solidFill>
                  <a:schemeClr val="tx1"/>
                </a:solidFill>
              </a:rPr>
              <a:t>. Maecenas </a:t>
            </a:r>
            <a:r>
              <a:rPr lang="en-US" altLang="ko-KR" sz="1100" dirty="0" err="1">
                <a:solidFill>
                  <a:schemeClr val="tx1"/>
                </a:solidFill>
              </a:rPr>
              <a:t>eros</a:t>
            </a:r>
            <a:r>
              <a:rPr lang="en-US" altLang="ko-KR" sz="1100" dirty="0">
                <a:solidFill>
                  <a:schemeClr val="tx1"/>
                </a:solidFill>
              </a:rPr>
              <a:t> ex, </a:t>
            </a:r>
            <a:r>
              <a:rPr lang="en-US" altLang="ko-KR" sz="1100" dirty="0" err="1">
                <a:solidFill>
                  <a:schemeClr val="tx1"/>
                </a:solidFill>
              </a:rPr>
              <a:t>venenatis</a:t>
            </a:r>
            <a:r>
              <a:rPr lang="en-US" altLang="ko-KR" sz="1100" dirty="0">
                <a:solidFill>
                  <a:schemeClr val="tx1"/>
                </a:solidFill>
              </a:rPr>
              <a:t> a </a:t>
            </a:r>
            <a:r>
              <a:rPr lang="en-US" altLang="ko-KR" sz="1100" dirty="0" err="1">
                <a:solidFill>
                  <a:schemeClr val="tx1"/>
                </a:solidFill>
              </a:rPr>
              <a:t>varius</a:t>
            </a:r>
            <a:r>
              <a:rPr lang="en-US" altLang="ko-KR" sz="1100" dirty="0">
                <a:solidFill>
                  <a:schemeClr val="tx1"/>
                </a:solidFill>
              </a:rPr>
              <a:t> in, vestibulum vel </a:t>
            </a:r>
            <a:r>
              <a:rPr lang="en-US" altLang="ko-KR" sz="1100" dirty="0" err="1">
                <a:solidFill>
                  <a:schemeClr val="tx1"/>
                </a:solidFill>
              </a:rPr>
              <a:t>tortor</a:t>
            </a:r>
            <a:r>
              <a:rPr lang="en-US" altLang="ko-KR" sz="1100" dirty="0">
                <a:solidFill>
                  <a:schemeClr val="tx1"/>
                </a:solidFill>
              </a:rPr>
              <a:t>. </a:t>
            </a:r>
            <a:r>
              <a:rPr lang="en-US" altLang="ko-KR" sz="1100" dirty="0" err="1">
                <a:solidFill>
                  <a:schemeClr val="tx1"/>
                </a:solidFill>
              </a:rPr>
              <a:t>Phasellus</a:t>
            </a:r>
            <a:r>
              <a:rPr lang="en-US" altLang="ko-KR" sz="1100" dirty="0">
                <a:solidFill>
                  <a:schemeClr val="tx1"/>
                </a:solidFill>
              </a:rPr>
              <a:t> </a:t>
            </a:r>
            <a:r>
              <a:rPr lang="en-US" altLang="ko-KR" sz="1100" dirty="0" err="1">
                <a:solidFill>
                  <a:schemeClr val="tx1"/>
                </a:solidFill>
              </a:rPr>
              <a:t>imperdiet</a:t>
            </a:r>
            <a:r>
              <a:rPr lang="en-US" altLang="ko-KR" sz="1100" dirty="0">
                <a:solidFill>
                  <a:schemeClr val="tx1"/>
                </a:solidFill>
              </a:rPr>
              <a:t> </a:t>
            </a:r>
            <a:r>
              <a:rPr lang="en-US" altLang="ko-KR" sz="1100" dirty="0" err="1">
                <a:solidFill>
                  <a:schemeClr val="tx1"/>
                </a:solidFill>
              </a:rPr>
              <a:t>imperdiet</a:t>
            </a:r>
            <a:r>
              <a:rPr lang="en-US" altLang="ko-KR" sz="1100" dirty="0">
                <a:solidFill>
                  <a:schemeClr val="tx1"/>
                </a:solidFill>
              </a:rPr>
              <a:t> ex,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leo</a:t>
            </a:r>
            <a:r>
              <a:rPr lang="en-US" altLang="ko-KR" sz="1100" dirty="0">
                <a:solidFill>
                  <a:schemeClr val="tx1"/>
                </a:solidFill>
              </a:rPr>
              <a:t> </a:t>
            </a:r>
            <a:r>
              <a:rPr lang="en-US" altLang="ko-KR" sz="1100" dirty="0" err="1">
                <a:solidFill>
                  <a:schemeClr val="tx1"/>
                </a:solidFill>
              </a:rPr>
              <a:t>tristique</a:t>
            </a:r>
            <a:r>
              <a:rPr lang="en-US" altLang="ko-KR" sz="1100" dirty="0">
                <a:solidFill>
                  <a:schemeClr val="tx1"/>
                </a:solidFill>
              </a:rPr>
              <a:t> at. </a:t>
            </a:r>
            <a:r>
              <a:rPr lang="en-US" altLang="ko-KR" sz="1100" dirty="0" err="1">
                <a:solidFill>
                  <a:schemeClr val="tx1"/>
                </a:solidFill>
              </a:rPr>
              <a:t>Praesent</a:t>
            </a:r>
            <a:r>
              <a:rPr lang="en-US" altLang="ko-KR" sz="1100" dirty="0">
                <a:solidFill>
                  <a:schemeClr val="tx1"/>
                </a:solidFill>
              </a:rPr>
              <a:t> </a:t>
            </a:r>
            <a:r>
              <a:rPr lang="en-US" altLang="ko-KR" sz="1100" dirty="0" err="1">
                <a:solidFill>
                  <a:schemeClr val="tx1"/>
                </a:solidFill>
              </a:rPr>
              <a:t>eget</a:t>
            </a:r>
            <a:r>
              <a:rPr lang="en-US" altLang="ko-KR" sz="1100" dirty="0">
                <a:solidFill>
                  <a:schemeClr val="tx1"/>
                </a:solidFill>
              </a:rPr>
              <a:t> </a:t>
            </a:r>
            <a:r>
              <a:rPr lang="en-US" altLang="ko-KR" sz="1100" dirty="0" err="1">
                <a:solidFill>
                  <a:schemeClr val="tx1"/>
                </a:solidFill>
              </a:rPr>
              <a:t>nisl</a:t>
            </a:r>
            <a:r>
              <a:rPr lang="en-US" altLang="ko-KR" sz="1100" dirty="0">
                <a:solidFill>
                  <a:schemeClr val="tx1"/>
                </a:solidFill>
              </a:rPr>
              <a:t> </a:t>
            </a:r>
            <a:r>
              <a:rPr lang="en-US" altLang="ko-KR" sz="1100" dirty="0" err="1">
                <a:solidFill>
                  <a:schemeClr val="tx1"/>
                </a:solidFill>
              </a:rPr>
              <a:t>posuere</a:t>
            </a:r>
            <a:r>
              <a:rPr lang="en-US" altLang="ko-KR" sz="1100" dirty="0">
                <a:solidFill>
                  <a:schemeClr val="tx1"/>
                </a:solidFill>
              </a:rPr>
              <a:t> </a:t>
            </a:r>
            <a:r>
              <a:rPr lang="en-US" altLang="ko-KR" sz="1100" dirty="0" err="1">
                <a:solidFill>
                  <a:schemeClr val="tx1"/>
                </a:solidFill>
              </a:rPr>
              <a:t>sem</a:t>
            </a:r>
            <a:r>
              <a:rPr lang="en-US" altLang="ko-KR" sz="1100" dirty="0">
                <a:solidFill>
                  <a:schemeClr val="tx1"/>
                </a:solidFill>
              </a:rPr>
              <a:t> </a:t>
            </a:r>
            <a:r>
              <a:rPr lang="en-US" altLang="ko-KR" sz="1100" dirty="0" err="1">
                <a:solidFill>
                  <a:schemeClr val="tx1"/>
                </a:solidFill>
              </a:rPr>
              <a:t>aliquet</a:t>
            </a:r>
            <a:r>
              <a:rPr lang="en-US" altLang="ko-KR" sz="1100" dirty="0">
                <a:solidFill>
                  <a:schemeClr val="tx1"/>
                </a:solidFill>
              </a:rPr>
              <a:t> </a:t>
            </a:r>
            <a:r>
              <a:rPr lang="en-US" altLang="ko-KR" sz="1100" dirty="0" err="1">
                <a:solidFill>
                  <a:schemeClr val="tx1"/>
                </a:solidFill>
              </a:rPr>
              <a:t>feugiat</a:t>
            </a:r>
            <a:r>
              <a:rPr lang="en-US" altLang="ko-KR" sz="1100" dirty="0">
                <a:solidFill>
                  <a:schemeClr val="tx1"/>
                </a:solidFill>
              </a:rPr>
              <a:t>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nec</a:t>
            </a:r>
            <a:r>
              <a:rPr lang="en-US" altLang="ko-KR" sz="1100" dirty="0">
                <a:solidFill>
                  <a:schemeClr val="tx1"/>
                </a:solidFill>
              </a:rPr>
              <a:t> </a:t>
            </a:r>
            <a:r>
              <a:rPr lang="en-US" altLang="ko-KR" sz="1100" dirty="0" err="1">
                <a:solidFill>
                  <a:schemeClr val="tx1"/>
                </a:solidFill>
              </a:rPr>
              <a:t>eros</a:t>
            </a:r>
            <a:r>
              <a:rPr lang="en-US" altLang="ko-KR" sz="1100" dirty="0">
                <a:solidFill>
                  <a:schemeClr val="tx1"/>
                </a:solidFill>
              </a:rPr>
              <a:t>. </a:t>
            </a:r>
            <a:r>
              <a:rPr lang="en-US" altLang="ko-KR" sz="1100" dirty="0" err="1">
                <a:solidFill>
                  <a:schemeClr val="tx1"/>
                </a:solidFill>
              </a:rPr>
              <a:t>Mauris</a:t>
            </a:r>
            <a:r>
              <a:rPr lang="en-US" altLang="ko-KR" sz="1100" dirty="0">
                <a:solidFill>
                  <a:schemeClr val="tx1"/>
                </a:solidFill>
              </a:rPr>
              <a:t> </a:t>
            </a:r>
            <a:r>
              <a:rPr lang="en-US" altLang="ko-KR" sz="1100" dirty="0" err="1">
                <a:solidFill>
                  <a:schemeClr val="tx1"/>
                </a:solidFill>
              </a:rPr>
              <a:t>commodo</a:t>
            </a:r>
            <a:r>
              <a:rPr lang="en-US" altLang="ko-KR" sz="1100" dirty="0">
                <a:solidFill>
                  <a:schemeClr val="tx1"/>
                </a:solidFill>
              </a:rPr>
              <a:t> magna dictum, </a:t>
            </a:r>
            <a:r>
              <a:rPr lang="en-US" altLang="ko-KR" sz="1100" dirty="0" err="1">
                <a:solidFill>
                  <a:schemeClr val="tx1"/>
                </a:solidFill>
              </a:rPr>
              <a:t>pretium</a:t>
            </a:r>
            <a:r>
              <a:rPr lang="en-US" altLang="ko-KR" sz="1100" dirty="0">
                <a:solidFill>
                  <a:schemeClr val="tx1"/>
                </a:solidFill>
              </a:rPr>
              <a:t> diam non, </a:t>
            </a:r>
            <a:r>
              <a:rPr lang="en-US" altLang="ko-KR" sz="1100" dirty="0" err="1">
                <a:solidFill>
                  <a:schemeClr val="tx1"/>
                </a:solidFill>
              </a:rPr>
              <a:t>interdum</a:t>
            </a:r>
            <a:r>
              <a:rPr lang="en-US" altLang="ko-KR" sz="1100" dirty="0">
                <a:solidFill>
                  <a:schemeClr val="tx1"/>
                </a:solidFill>
              </a:rPr>
              <a:t> </a:t>
            </a:r>
            <a:r>
              <a:rPr lang="en-US" altLang="ko-KR" sz="1100" dirty="0" err="1">
                <a:solidFill>
                  <a:schemeClr val="tx1"/>
                </a:solidFill>
              </a:rPr>
              <a:t>eros</a:t>
            </a:r>
            <a:r>
              <a:rPr lang="en-US" altLang="ko-KR" sz="1100" dirty="0">
                <a:solidFill>
                  <a:schemeClr val="tx1"/>
                </a:solidFill>
              </a:rPr>
              <a:t>. Cras vitae </a:t>
            </a:r>
            <a:r>
              <a:rPr lang="en-US" altLang="ko-KR" sz="1100" dirty="0" err="1">
                <a:solidFill>
                  <a:schemeClr val="tx1"/>
                </a:solidFill>
              </a:rPr>
              <a:t>mauris</a:t>
            </a:r>
            <a:r>
              <a:rPr lang="en-US" altLang="ko-KR" sz="1100" dirty="0">
                <a:solidFill>
                  <a:schemeClr val="tx1"/>
                </a:solidFill>
              </a:rPr>
              <a:t> sit </a:t>
            </a:r>
            <a:r>
              <a:rPr lang="en-US" altLang="ko-KR" sz="1100" dirty="0" err="1">
                <a:solidFill>
                  <a:schemeClr val="tx1"/>
                </a:solidFill>
              </a:rPr>
              <a:t>amet</a:t>
            </a:r>
            <a:r>
              <a:rPr lang="en-US" altLang="ko-KR" sz="1100" dirty="0">
                <a:solidFill>
                  <a:schemeClr val="tx1"/>
                </a:solidFill>
              </a:rPr>
              <a:t> </a:t>
            </a:r>
            <a:r>
              <a:rPr lang="en-US" altLang="ko-KR" sz="1100" dirty="0" err="1">
                <a:solidFill>
                  <a:schemeClr val="tx1"/>
                </a:solidFill>
              </a:rPr>
              <a:t>tortor</a:t>
            </a:r>
            <a:r>
              <a:rPr lang="en-US" altLang="ko-KR" sz="1100" dirty="0">
                <a:solidFill>
                  <a:schemeClr val="tx1"/>
                </a:solidFill>
              </a:rPr>
              <a:t> cursus </a:t>
            </a:r>
            <a:r>
              <a:rPr lang="en-US" altLang="ko-KR" sz="1100" dirty="0" err="1">
                <a:solidFill>
                  <a:schemeClr val="tx1"/>
                </a:solidFill>
              </a:rPr>
              <a:t>accumsan</a:t>
            </a:r>
            <a:r>
              <a:rPr lang="en-US" altLang="ko-KR" sz="1100" dirty="0">
                <a:solidFill>
                  <a:schemeClr val="tx1"/>
                </a:solidFill>
              </a:rPr>
              <a:t> </a:t>
            </a:r>
            <a:r>
              <a:rPr lang="en-US" altLang="ko-KR" sz="1100" dirty="0" err="1">
                <a:solidFill>
                  <a:schemeClr val="tx1"/>
                </a:solidFill>
              </a:rPr>
              <a:t>eget</a:t>
            </a:r>
            <a:r>
              <a:rPr lang="en-US" altLang="ko-KR" sz="1100" dirty="0">
                <a:solidFill>
                  <a:schemeClr val="tx1"/>
                </a:solidFill>
              </a:rPr>
              <a:t> vel </a:t>
            </a:r>
            <a:r>
              <a:rPr lang="en-US" altLang="ko-KR" sz="1100" dirty="0" err="1">
                <a:solidFill>
                  <a:schemeClr val="tx1"/>
                </a:solidFill>
              </a:rPr>
              <a:t>neque</a:t>
            </a:r>
            <a:r>
              <a:rPr lang="en-US" altLang="ko-KR" sz="1100" dirty="0">
                <a:solidFill>
                  <a:schemeClr val="tx1"/>
                </a:solidFill>
              </a:rPr>
              <a:t>.&lt;/p&gt;</a:t>
            </a:r>
          </a:p>
          <a:p>
            <a:r>
              <a:rPr lang="en-US" altLang="ko-KR" sz="1100" dirty="0">
                <a:solidFill>
                  <a:schemeClr val="tx1"/>
                </a:solidFill>
              </a:rPr>
              <a:t>	&lt;/div&gt;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414054" y="1214838"/>
            <a:ext cx="44731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여러 개의 배경 이미지 설정</a:t>
            </a:r>
          </a:p>
          <a:p>
            <a:endParaRPr lang="en-US" altLang="ko-KR" sz="1200" dirty="0">
              <a:solidFill>
                <a:schemeClr val="tx1"/>
              </a:solidFill>
            </a:endParaRPr>
          </a:p>
          <a:p>
            <a:r>
              <a:rPr lang="en-US" altLang="ko-KR" sz="1200" dirty="0">
                <a:solidFill>
                  <a:schemeClr val="tx1"/>
                </a:solidFill>
              </a:rPr>
              <a:t>background-image </a:t>
            </a:r>
            <a:r>
              <a:rPr lang="ko-KR" altLang="en-US" sz="1200" dirty="0">
                <a:solidFill>
                  <a:schemeClr val="tx1"/>
                </a:solidFill>
              </a:rPr>
              <a:t>속성을 사용하면 하나의 요소에 여러 개의 배경 이미지를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각각의 배경 이미지는 쉼표</a:t>
            </a:r>
            <a:r>
              <a:rPr lang="en-US" altLang="ko-KR" sz="1200" dirty="0">
                <a:solidFill>
                  <a:schemeClr val="tx1"/>
                </a:solidFill>
              </a:rPr>
              <a:t>(,)</a:t>
            </a:r>
            <a:r>
              <a:rPr lang="ko-KR" altLang="en-US" sz="1200" dirty="0">
                <a:solidFill>
                  <a:schemeClr val="tx1"/>
                </a:solidFill>
              </a:rPr>
              <a:t>로 구분되며</a:t>
            </a:r>
            <a:r>
              <a:rPr lang="en-US" altLang="ko-KR" sz="1200" dirty="0">
                <a:solidFill>
                  <a:schemeClr val="tx1"/>
                </a:solidFill>
              </a:rPr>
              <a:t>, </a:t>
            </a:r>
            <a:r>
              <a:rPr lang="ko-KR" altLang="en-US" sz="1200" dirty="0">
                <a:solidFill>
                  <a:schemeClr val="tx1"/>
                </a:solidFill>
              </a:rPr>
              <a:t>스택</a:t>
            </a:r>
            <a:r>
              <a:rPr lang="en-US" altLang="ko-KR" sz="1200" dirty="0">
                <a:solidFill>
                  <a:schemeClr val="tx1"/>
                </a:solidFill>
              </a:rPr>
              <a:t>(stack)</a:t>
            </a:r>
            <a:r>
              <a:rPr lang="ko-KR" altLang="en-US" sz="1200" dirty="0">
                <a:solidFill>
                  <a:schemeClr val="tx1"/>
                </a:solidFill>
              </a:rPr>
              <a:t>처럼 차례대로 쌓이게 됩니다</a:t>
            </a:r>
            <a:r>
              <a:rPr lang="en-US" altLang="ko-KR" sz="1200" dirty="0">
                <a:solidFill>
                  <a:schemeClr val="tx1"/>
                </a:solidFill>
              </a:rPr>
              <a:t>.</a:t>
            </a:r>
          </a:p>
          <a:p>
            <a:r>
              <a:rPr lang="ko-KR" altLang="en-US" sz="1200" dirty="0">
                <a:solidFill>
                  <a:schemeClr val="tx1"/>
                </a:solidFill>
              </a:rPr>
              <a:t>배경 이미지들 간의 순서는 가장 처음 명시된 이미지가 가장 위에 나타납니다</a:t>
            </a:r>
            <a:r>
              <a:rPr lang="en-US" altLang="ko-KR" sz="1200" dirty="0">
                <a:solidFill>
                  <a:schemeClr val="tx1"/>
                </a:solidFill>
              </a:rPr>
              <a:t>.</a:t>
            </a:r>
          </a:p>
          <a:p>
            <a:r>
              <a:rPr lang="ko-KR" altLang="en-US" sz="1200" dirty="0">
                <a:solidFill>
                  <a:schemeClr val="tx1"/>
                </a:solidFill>
              </a:rPr>
              <a:t>즉 가장 나중에 명시된 이미지가 가장 아래쪽에 위치하게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270</a:t>
            </a:fld>
            <a:endParaRPr lang="ko-KR" altLang="en-US" dirty="0"/>
          </a:p>
        </p:txBody>
      </p:sp>
    </p:spTree>
    <p:extLst>
      <p:ext uri="{BB962C8B-B14F-4D97-AF65-F5344CB8AC3E}">
        <p14:creationId xmlns:p14="http://schemas.microsoft.com/office/powerpoint/2010/main" val="123665417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border-radius</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Borders&lt;/title&gt;</a:t>
            </a:r>
          </a:p>
          <a:p>
            <a:r>
              <a:rPr lang="en-US" altLang="ko-KR" sz="1100" dirty="0">
                <a:solidFill>
                  <a:schemeClr val="tx1"/>
                </a:solidFill>
              </a:rPr>
              <a:t>	&lt;style&gt;</a:t>
            </a:r>
          </a:p>
          <a:p>
            <a:r>
              <a:rPr lang="en-US" altLang="ko-KR" sz="1100" dirty="0">
                <a:solidFill>
                  <a:schemeClr val="tx1"/>
                </a:solidFill>
              </a:rPr>
              <a:t>		#p_01 {	height: 50px;</a:t>
            </a:r>
          </a:p>
          <a:p>
            <a:r>
              <a:rPr lang="en-US" altLang="ko-KR" sz="1100" dirty="0">
                <a:solidFill>
                  <a:schemeClr val="tx1"/>
                </a:solidFill>
              </a:rPr>
              <a:t>			width: 200px;</a:t>
            </a:r>
          </a:p>
          <a:p>
            <a:r>
              <a:rPr lang="en-US" altLang="ko-KR" sz="1100" dirty="0">
                <a:solidFill>
                  <a:schemeClr val="tx1"/>
                </a:solidFill>
              </a:rPr>
              <a:t>			background: #DAA520;</a:t>
            </a:r>
          </a:p>
          <a:p>
            <a:r>
              <a:rPr lang="en-US" altLang="ko-KR" sz="1100" dirty="0">
                <a:solidFill>
                  <a:schemeClr val="tx1"/>
                </a:solidFill>
              </a:rPr>
              <a:t>			padding: 20px; </a:t>
            </a:r>
          </a:p>
          <a:p>
            <a:r>
              <a:rPr lang="en-US" altLang="ko-KR" sz="1100" dirty="0">
                <a:solidFill>
                  <a:schemeClr val="tx1"/>
                </a:solidFill>
              </a:rPr>
              <a:t>			border-radius: 25px;	}</a:t>
            </a:r>
          </a:p>
          <a:p>
            <a:r>
              <a:rPr lang="en-US" altLang="ko-KR" sz="1100" dirty="0">
                <a:solidFill>
                  <a:schemeClr val="tx1"/>
                </a:solidFill>
              </a:rPr>
              <a:t>		#div_01 {	height: 50px;</a:t>
            </a:r>
          </a:p>
          <a:p>
            <a:r>
              <a:rPr lang="en-US" altLang="ko-KR" sz="1100" dirty="0">
                <a:solidFill>
                  <a:schemeClr val="tx1"/>
                </a:solidFill>
              </a:rPr>
              <a:t>			width: 200px;</a:t>
            </a:r>
          </a:p>
          <a:p>
            <a:r>
              <a:rPr lang="en-US" altLang="ko-KR" sz="1100" dirty="0">
                <a:solidFill>
                  <a:schemeClr val="tx1"/>
                </a:solidFill>
              </a:rPr>
              <a:t>			padding: 20px; </a:t>
            </a:r>
          </a:p>
          <a:p>
            <a:r>
              <a:rPr lang="en-US" altLang="ko-KR" sz="1100" dirty="0">
                <a:solidFill>
                  <a:schemeClr val="tx1"/>
                </a:solidFill>
              </a:rPr>
              <a:t>			border: solid 3px #DAA520;</a:t>
            </a:r>
          </a:p>
          <a:p>
            <a:r>
              <a:rPr lang="en-US" altLang="ko-KR" sz="1100" dirty="0">
                <a:solidFill>
                  <a:schemeClr val="tx1"/>
                </a:solidFill>
              </a:rPr>
              <a:t>			border-radius: 25px;	}</a:t>
            </a:r>
          </a:p>
          <a:p>
            <a:r>
              <a:rPr lang="en-US" altLang="ko-KR" sz="1100" dirty="0">
                <a:solidFill>
                  <a:schemeClr val="tx1"/>
                </a:solidFill>
              </a:rPr>
              <a:t>		#p_02 {	height: 50px;</a:t>
            </a:r>
          </a:p>
          <a:p>
            <a:r>
              <a:rPr lang="en-US" altLang="ko-KR" sz="1100" dirty="0">
                <a:solidFill>
                  <a:schemeClr val="tx1"/>
                </a:solidFill>
              </a:rPr>
              <a:t>			width: 200px;</a:t>
            </a:r>
          </a:p>
          <a:p>
            <a:r>
              <a:rPr lang="en-US" altLang="ko-KR" sz="1100" dirty="0">
                <a:solidFill>
                  <a:schemeClr val="tx1"/>
                </a:solidFill>
              </a:rPr>
              <a:t>			padding: 20px; </a:t>
            </a:r>
          </a:p>
          <a:p>
            <a:r>
              <a:rPr lang="en-US" altLang="ko-KR" sz="1100" dirty="0">
                <a:solidFill>
                  <a:schemeClr val="tx1"/>
                </a:solidFill>
              </a:rPr>
              <a:t>			background: </a:t>
            </a:r>
            <a:r>
              <a:rPr lang="en-US" altLang="ko-KR" sz="1100" dirty="0" err="1">
                <a:solidFill>
                  <a:schemeClr val="tx1"/>
                </a:solidFill>
              </a:rPr>
              <a:t>url</a:t>
            </a:r>
            <a:r>
              <a:rPr lang="en-US" altLang="ko-KR" sz="1100" dirty="0">
                <a:solidFill>
                  <a:schemeClr val="tx1"/>
                </a:solidFill>
              </a:rPr>
              <a:t>(background.jpg);</a:t>
            </a:r>
          </a:p>
          <a:p>
            <a:r>
              <a:rPr lang="en-US" altLang="ko-KR" sz="1100" dirty="0">
                <a:solidFill>
                  <a:schemeClr val="tx1"/>
                </a:solidFill>
              </a:rPr>
              <a:t>			background-position: left top;</a:t>
            </a:r>
          </a:p>
          <a:p>
            <a:r>
              <a:rPr lang="en-US" altLang="ko-KR" sz="1100" dirty="0">
                <a:solidFill>
                  <a:schemeClr val="tx1"/>
                </a:solidFill>
              </a:rPr>
              <a:t>			background-repeat: repeat;</a:t>
            </a:r>
          </a:p>
          <a:p>
            <a:r>
              <a:rPr lang="en-US" altLang="ko-KR" sz="1100" dirty="0">
                <a:solidFill>
                  <a:schemeClr val="tx1"/>
                </a:solidFill>
              </a:rPr>
              <a:t>			border-radius: 25px;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&lt;h1&gt;border-radius </a:t>
            </a:r>
            <a:r>
              <a:rPr lang="ko-KR" altLang="en-US" sz="1100" dirty="0">
                <a:solidFill>
                  <a:schemeClr val="tx1"/>
                </a:solidFill>
              </a:rPr>
              <a:t>속성을 이용한 둥근 모서리 설정</a:t>
            </a:r>
            <a:r>
              <a:rPr lang="en-US" altLang="ko-KR" sz="1100" dirty="0">
                <a:solidFill>
                  <a:schemeClr val="tx1"/>
                </a:solidFill>
              </a:rPr>
              <a:t>&lt;/h1&gt;</a:t>
            </a:r>
          </a:p>
          <a:p>
            <a:r>
              <a:rPr lang="en-US" altLang="ko-KR" sz="1100" dirty="0">
                <a:solidFill>
                  <a:schemeClr val="tx1"/>
                </a:solidFill>
              </a:rPr>
              <a:t>	&lt;p id="p_01"&gt;</a:t>
            </a:r>
            <a:r>
              <a:rPr lang="ko-KR" altLang="en-US" sz="1100" dirty="0">
                <a:solidFill>
                  <a:schemeClr val="tx1"/>
                </a:solidFill>
              </a:rPr>
              <a:t>단락 요소도 둥근 모서리를 가질 수 있어요</a:t>
            </a:r>
            <a:r>
              <a:rPr lang="en-US" altLang="ko-KR" sz="1100" dirty="0">
                <a:solidFill>
                  <a:schemeClr val="tx1"/>
                </a:solidFill>
              </a:rPr>
              <a:t>!&lt;/p&gt;</a:t>
            </a:r>
          </a:p>
          <a:p>
            <a:r>
              <a:rPr lang="en-US" altLang="ko-KR" sz="1100" dirty="0">
                <a:solidFill>
                  <a:schemeClr val="tx1"/>
                </a:solidFill>
              </a:rPr>
              <a:t>	&lt;div id="div_01"&gt;div </a:t>
            </a:r>
            <a:r>
              <a:rPr lang="ko-KR" altLang="en-US" sz="1100" dirty="0">
                <a:solidFill>
                  <a:schemeClr val="tx1"/>
                </a:solidFill>
              </a:rPr>
              <a:t>요소도 둥근 모서리를 가질 수 있어요</a:t>
            </a:r>
            <a:r>
              <a:rPr lang="en-US" altLang="ko-KR" sz="1100" dirty="0">
                <a:solidFill>
                  <a:schemeClr val="tx1"/>
                </a:solidFill>
              </a:rPr>
              <a:t>!&lt;/div&gt;</a:t>
            </a:r>
          </a:p>
          <a:p>
            <a:r>
              <a:rPr lang="en-US" altLang="ko-KR" sz="1100" dirty="0">
                <a:solidFill>
                  <a:schemeClr val="tx1"/>
                </a:solidFill>
              </a:rPr>
              <a:t>	&lt;p id="p_02"&gt;</a:t>
            </a:r>
            <a:r>
              <a:rPr lang="ko-KR" altLang="en-US" sz="1100" dirty="0">
                <a:solidFill>
                  <a:schemeClr val="tx1"/>
                </a:solidFill>
              </a:rPr>
              <a:t>배경 이미지가 있는 요소도 둥근 모서리를 가질 수 있어요</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2006"/>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border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border-radius</a:t>
            </a:r>
          </a:p>
          <a:p>
            <a:r>
              <a:rPr lang="en-US" altLang="ko-KR" sz="1200" dirty="0">
                <a:solidFill>
                  <a:schemeClr val="tx1"/>
                </a:solidFill>
              </a:rPr>
              <a:t>2. border-top-left-radius</a:t>
            </a:r>
          </a:p>
          <a:p>
            <a:r>
              <a:rPr lang="en-US" altLang="ko-KR" sz="1200" dirty="0">
                <a:solidFill>
                  <a:schemeClr val="tx1"/>
                </a:solidFill>
              </a:rPr>
              <a:t>3. border-top-right-radius</a:t>
            </a:r>
          </a:p>
          <a:p>
            <a:r>
              <a:rPr lang="en-US" altLang="ko-KR" sz="1200" dirty="0">
                <a:solidFill>
                  <a:schemeClr val="tx1"/>
                </a:solidFill>
              </a:rPr>
              <a:t>4. border-bottom-right-radius</a:t>
            </a:r>
          </a:p>
          <a:p>
            <a:r>
              <a:rPr lang="en-US" altLang="ko-KR" sz="1200" dirty="0">
                <a:solidFill>
                  <a:schemeClr val="tx1"/>
                </a:solidFill>
              </a:rPr>
              <a:t>5. border-bottom-left-radius</a:t>
            </a:r>
          </a:p>
          <a:p>
            <a:r>
              <a:rPr lang="en-US" altLang="ko-KR" sz="1200" dirty="0">
                <a:solidFill>
                  <a:schemeClr val="tx1"/>
                </a:solidFill>
              </a:rPr>
              <a:t>6. border-image</a:t>
            </a:r>
          </a:p>
          <a:p>
            <a:r>
              <a:rPr lang="en-US" altLang="ko-KR" sz="1200" dirty="0">
                <a:solidFill>
                  <a:schemeClr val="tx1"/>
                </a:solidFill>
              </a:rPr>
              <a:t>7. border-image-source</a:t>
            </a:r>
          </a:p>
          <a:p>
            <a:r>
              <a:rPr lang="en-US" altLang="ko-KR" sz="1200" dirty="0">
                <a:solidFill>
                  <a:schemeClr val="tx1"/>
                </a:solidFill>
              </a:rPr>
              <a:t>8. border-image-slice</a:t>
            </a:r>
          </a:p>
          <a:p>
            <a:r>
              <a:rPr lang="en-US" altLang="ko-KR" sz="1200" dirty="0">
                <a:solidFill>
                  <a:schemeClr val="tx1"/>
                </a:solidFill>
              </a:rPr>
              <a:t>9. border-image-width</a:t>
            </a:r>
          </a:p>
          <a:p>
            <a:r>
              <a:rPr lang="en-US" altLang="ko-KR" sz="1200" dirty="0">
                <a:solidFill>
                  <a:schemeClr val="tx1"/>
                </a:solidFill>
              </a:rPr>
              <a:t>10. border-image-outset</a:t>
            </a:r>
          </a:p>
          <a:p>
            <a:r>
              <a:rPr lang="en-US" altLang="ko-KR" sz="1200" dirty="0">
                <a:solidFill>
                  <a:schemeClr val="tx1"/>
                </a:solidFill>
              </a:rPr>
              <a:t>11. border-image-repeat</a:t>
            </a:r>
          </a:p>
          <a:p>
            <a:endParaRPr lang="en-US" altLang="ko-KR" sz="1200" dirty="0">
              <a:solidFill>
                <a:schemeClr val="tx1"/>
              </a:solidFill>
            </a:endParaRPr>
          </a:p>
          <a:p>
            <a:r>
              <a:rPr lang="en-US" altLang="ko-KR" sz="1200" b="1" dirty="0">
                <a:solidFill>
                  <a:schemeClr val="tx1"/>
                </a:solidFill>
              </a:rPr>
              <a:t>border-radius </a:t>
            </a:r>
            <a:r>
              <a:rPr lang="ko-KR" altLang="en-US" sz="1200" b="1" dirty="0">
                <a:solidFill>
                  <a:schemeClr val="tx1"/>
                </a:solidFill>
              </a:rPr>
              <a:t>속성</a:t>
            </a:r>
          </a:p>
          <a:p>
            <a:r>
              <a:rPr lang="en-US" altLang="ko-KR" sz="1200" dirty="0">
                <a:solidFill>
                  <a:schemeClr val="tx1"/>
                </a:solidFill>
              </a:rPr>
              <a:t>CSS3</a:t>
            </a:r>
            <a:r>
              <a:rPr lang="ko-KR" altLang="en-US" sz="1200" dirty="0">
                <a:solidFill>
                  <a:schemeClr val="tx1"/>
                </a:solidFill>
              </a:rPr>
              <a:t>에서는 모든 </a:t>
            </a:r>
            <a:r>
              <a:rPr lang="en-US" altLang="ko-KR" sz="1200" dirty="0">
                <a:solidFill>
                  <a:schemeClr val="tx1"/>
                </a:solidFill>
              </a:rPr>
              <a:t>HTML </a:t>
            </a:r>
            <a:r>
              <a:rPr lang="ko-KR" altLang="en-US" sz="1200" dirty="0">
                <a:solidFill>
                  <a:schemeClr val="tx1"/>
                </a:solidFill>
              </a:rPr>
              <a:t>요소에 </a:t>
            </a:r>
            <a:r>
              <a:rPr lang="en-US" altLang="ko-KR" sz="1200" dirty="0">
                <a:solidFill>
                  <a:schemeClr val="tx1"/>
                </a:solidFill>
              </a:rPr>
              <a:t>border-radius </a:t>
            </a:r>
            <a:r>
              <a:rPr lang="ko-KR" altLang="en-US" sz="1200" dirty="0">
                <a:solidFill>
                  <a:schemeClr val="tx1"/>
                </a:solidFill>
              </a:rPr>
              <a:t>속성을 설정하여 모서리를 둥글게 만들 수 있습니다</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271</a:t>
            </a:fld>
            <a:endParaRPr lang="ko-KR" altLang="en-US" dirty="0"/>
          </a:p>
        </p:txBody>
      </p:sp>
    </p:spTree>
    <p:extLst>
      <p:ext uri="{BB962C8B-B14F-4D97-AF65-F5344CB8AC3E}">
        <p14:creationId xmlns:p14="http://schemas.microsoft.com/office/powerpoint/2010/main" val="322192684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border-radius</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Borders&lt;/title&gt;</a:t>
            </a:r>
          </a:p>
          <a:p>
            <a:r>
              <a:rPr lang="en-US" altLang="ko-KR" sz="1100">
                <a:solidFill>
                  <a:schemeClr val="tx1"/>
                </a:solidFill>
              </a:rPr>
              <a:t>	&lt;style&gt;</a:t>
            </a:r>
          </a:p>
          <a:p>
            <a:r>
              <a:rPr lang="en-US" altLang="ko-KR" sz="1100">
                <a:solidFill>
                  <a:schemeClr val="tx1"/>
                </a:solidFill>
              </a:rPr>
              <a:t>		#p_01 {</a:t>
            </a:r>
          </a:p>
          <a:p>
            <a:r>
              <a:rPr lang="en-US" altLang="ko-KR" sz="1100">
                <a:solidFill>
                  <a:schemeClr val="tx1"/>
                </a:solidFill>
              </a:rPr>
              <a:t>			height: 100px;</a:t>
            </a:r>
          </a:p>
          <a:p>
            <a:r>
              <a:rPr lang="en-US" altLang="ko-KR" sz="1100">
                <a:solidFill>
                  <a:schemeClr val="tx1"/>
                </a:solidFill>
              </a:rPr>
              <a:t>			width: 200px;</a:t>
            </a:r>
          </a:p>
          <a:p>
            <a:r>
              <a:rPr lang="en-US" altLang="ko-KR" sz="1100">
                <a:solidFill>
                  <a:schemeClr val="tx1"/>
                </a:solidFill>
              </a:rPr>
              <a:t>			background: #87CEFA;</a:t>
            </a:r>
          </a:p>
          <a:p>
            <a:r>
              <a:rPr lang="en-US" altLang="ko-KR" sz="1100">
                <a:solidFill>
                  <a:schemeClr val="tx1"/>
                </a:solidFill>
              </a:rPr>
              <a:t>			padding: 20px; </a:t>
            </a:r>
          </a:p>
          <a:p>
            <a:r>
              <a:rPr lang="en-US" altLang="ko-KR" sz="1100">
                <a:solidFill>
                  <a:schemeClr val="tx1"/>
                </a:solidFill>
              </a:rPr>
              <a:t>			border-top-left-radius: 20px;</a:t>
            </a:r>
          </a:p>
          <a:p>
            <a:r>
              <a:rPr lang="en-US" altLang="ko-KR" sz="1100">
                <a:solidFill>
                  <a:schemeClr val="tx1"/>
                </a:solidFill>
              </a:rPr>
              <a:t>			border-top-right-radius: 40px;</a:t>
            </a:r>
          </a:p>
          <a:p>
            <a:r>
              <a:rPr lang="en-US" altLang="ko-KR" sz="1100">
                <a:solidFill>
                  <a:schemeClr val="tx1"/>
                </a:solidFill>
              </a:rPr>
              <a:t>			border-bottom-right-radius: 60px;</a:t>
            </a:r>
          </a:p>
          <a:p>
            <a:r>
              <a:rPr lang="en-US" altLang="ko-KR" sz="1100">
                <a:solidFill>
                  <a:schemeClr val="tx1"/>
                </a:solidFill>
              </a:rPr>
              <a:t>			border-bottom-left-radius: 80px;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모서리별로 다른 크기의 둥근 모서리 설정</a:t>
            </a:r>
            <a:r>
              <a:rPr lang="en-US" altLang="ko-KR" sz="1100">
                <a:solidFill>
                  <a:schemeClr val="tx1"/>
                </a:solidFill>
              </a:rPr>
              <a:t>&lt;/h1&gt;</a:t>
            </a:r>
          </a:p>
          <a:p>
            <a:r>
              <a:rPr lang="en-US" altLang="ko-KR" sz="1100">
                <a:solidFill>
                  <a:schemeClr val="tx1"/>
                </a:solidFill>
              </a:rPr>
              <a:t>	&lt;p id="p_01"&gt;</a:t>
            </a:r>
            <a:r>
              <a:rPr lang="ko-KR" altLang="en-US" sz="1100">
                <a:solidFill>
                  <a:schemeClr val="tx1"/>
                </a:solidFill>
              </a:rPr>
              <a:t>모서리별로 다른 크기의 둥근 모서리를 설정할 수 있어요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border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border-radius</a:t>
            </a:r>
          </a:p>
          <a:p>
            <a:r>
              <a:rPr lang="en-US" altLang="ko-KR" sz="1200" dirty="0">
                <a:solidFill>
                  <a:schemeClr val="tx1"/>
                </a:solidFill>
              </a:rPr>
              <a:t>2. border-top-left-radius</a:t>
            </a:r>
          </a:p>
          <a:p>
            <a:r>
              <a:rPr lang="en-US" altLang="ko-KR" sz="1200" dirty="0">
                <a:solidFill>
                  <a:schemeClr val="tx1"/>
                </a:solidFill>
              </a:rPr>
              <a:t>3. border-top-right-radius</a:t>
            </a:r>
          </a:p>
          <a:p>
            <a:r>
              <a:rPr lang="en-US" altLang="ko-KR" sz="1200" dirty="0">
                <a:solidFill>
                  <a:schemeClr val="tx1"/>
                </a:solidFill>
              </a:rPr>
              <a:t>4. border-bottom-right-radius</a:t>
            </a:r>
          </a:p>
          <a:p>
            <a:r>
              <a:rPr lang="en-US" altLang="ko-KR" sz="1200" dirty="0">
                <a:solidFill>
                  <a:schemeClr val="tx1"/>
                </a:solidFill>
              </a:rPr>
              <a:t>5. border-bottom-left-radius</a:t>
            </a:r>
          </a:p>
          <a:p>
            <a:r>
              <a:rPr lang="en-US" altLang="ko-KR" sz="1200" dirty="0">
                <a:solidFill>
                  <a:schemeClr val="tx1"/>
                </a:solidFill>
              </a:rPr>
              <a:t>6. border-image</a:t>
            </a:r>
          </a:p>
          <a:p>
            <a:r>
              <a:rPr lang="en-US" altLang="ko-KR" sz="1200" dirty="0">
                <a:solidFill>
                  <a:schemeClr val="tx1"/>
                </a:solidFill>
              </a:rPr>
              <a:t>7. border-image-source</a:t>
            </a:r>
          </a:p>
          <a:p>
            <a:r>
              <a:rPr lang="en-US" altLang="ko-KR" sz="1200" dirty="0">
                <a:solidFill>
                  <a:schemeClr val="tx1"/>
                </a:solidFill>
              </a:rPr>
              <a:t>8. border-image-slice</a:t>
            </a:r>
          </a:p>
          <a:p>
            <a:r>
              <a:rPr lang="en-US" altLang="ko-KR" sz="1200" dirty="0">
                <a:solidFill>
                  <a:schemeClr val="tx1"/>
                </a:solidFill>
              </a:rPr>
              <a:t>9. border-image-width</a:t>
            </a:r>
          </a:p>
          <a:p>
            <a:r>
              <a:rPr lang="en-US" altLang="ko-KR" sz="1200" dirty="0">
                <a:solidFill>
                  <a:schemeClr val="tx1"/>
                </a:solidFill>
              </a:rPr>
              <a:t>10. border-image-outset</a:t>
            </a:r>
          </a:p>
          <a:p>
            <a:r>
              <a:rPr lang="en-US" altLang="ko-KR" sz="1200" dirty="0">
                <a:solidFill>
                  <a:schemeClr val="tx1"/>
                </a:solidFill>
              </a:rPr>
              <a:t>11. border-image-repeat</a:t>
            </a:r>
          </a:p>
          <a:p>
            <a:endParaRPr lang="en-US" altLang="ko-KR" sz="1200" dirty="0">
              <a:solidFill>
                <a:schemeClr val="tx1"/>
              </a:solidFill>
            </a:endParaRPr>
          </a:p>
          <a:p>
            <a:r>
              <a:rPr lang="en-US" altLang="ko-KR" sz="1200" b="1" dirty="0">
                <a:solidFill>
                  <a:schemeClr val="tx1"/>
                </a:solidFill>
              </a:rPr>
              <a:t>border-radius </a:t>
            </a:r>
            <a:r>
              <a:rPr lang="ko-KR" altLang="en-US" sz="1200" b="1" dirty="0">
                <a:solidFill>
                  <a:schemeClr val="tx1"/>
                </a:solidFill>
              </a:rPr>
              <a:t>속성</a:t>
            </a:r>
          </a:p>
          <a:p>
            <a:r>
              <a:rPr lang="en-US" altLang="ko-KR" sz="1200" dirty="0">
                <a:solidFill>
                  <a:schemeClr val="tx1"/>
                </a:solidFill>
              </a:rPr>
              <a:t>border-radius </a:t>
            </a:r>
            <a:r>
              <a:rPr lang="ko-KR" altLang="en-US" sz="1200" dirty="0">
                <a:solidFill>
                  <a:schemeClr val="tx1"/>
                </a:solidFill>
              </a:rPr>
              <a:t>속성은 실제로 다음 네 가지 속성의 스타일을 한 줄에 설정한 것입니다</a:t>
            </a:r>
            <a:r>
              <a:rPr lang="en-US" altLang="ko-KR" sz="1200" dirty="0">
                <a:solidFill>
                  <a:schemeClr val="tx1"/>
                </a:solidFill>
              </a:rPr>
              <a:t>. </a:t>
            </a:r>
            <a:r>
              <a:rPr lang="ko-KR" altLang="en-US" sz="1200" dirty="0">
                <a:solidFill>
                  <a:schemeClr val="tx1"/>
                </a:solidFill>
              </a:rPr>
              <a:t>따라서 다음 속성들을 각각 사용하면 모서리별로 따로 스타일을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border-top-left-radius</a:t>
            </a:r>
          </a:p>
          <a:p>
            <a:r>
              <a:rPr lang="en-US" altLang="ko-KR" sz="1200" dirty="0">
                <a:solidFill>
                  <a:schemeClr val="tx1"/>
                </a:solidFill>
              </a:rPr>
              <a:t>2. border-top-right-radius</a:t>
            </a:r>
          </a:p>
          <a:p>
            <a:r>
              <a:rPr lang="en-US" altLang="ko-KR" sz="1200" dirty="0">
                <a:solidFill>
                  <a:schemeClr val="tx1"/>
                </a:solidFill>
              </a:rPr>
              <a:t>3. border-bottom-right-radius</a:t>
            </a:r>
          </a:p>
          <a:p>
            <a:r>
              <a:rPr lang="en-US" altLang="ko-KR" sz="1200" dirty="0">
                <a:solidFill>
                  <a:schemeClr val="tx1"/>
                </a:solidFill>
              </a:rPr>
              <a:t>4. border-bottom-left-radius</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272</a:t>
            </a:fld>
            <a:endParaRPr lang="ko-KR" altLang="en-US" dirty="0"/>
          </a:p>
        </p:txBody>
      </p:sp>
    </p:spTree>
    <p:extLst>
      <p:ext uri="{BB962C8B-B14F-4D97-AF65-F5344CB8AC3E}">
        <p14:creationId xmlns:p14="http://schemas.microsoft.com/office/powerpoint/2010/main" val="251232490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border-radius</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Borders&lt;/title&gt;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height: 100px;</a:t>
            </a:r>
          </a:p>
          <a:p>
            <a:r>
              <a:rPr lang="en-US" altLang="ko-KR" sz="1100">
                <a:solidFill>
                  <a:schemeClr val="tx1"/>
                </a:solidFill>
              </a:rPr>
              <a:t>			width: 200px;</a:t>
            </a:r>
          </a:p>
          <a:p>
            <a:r>
              <a:rPr lang="en-US" altLang="ko-KR" sz="1100">
                <a:solidFill>
                  <a:schemeClr val="tx1"/>
                </a:solidFill>
              </a:rPr>
              <a:t>			background: #87CEFA;</a:t>
            </a:r>
          </a:p>
          <a:p>
            <a:r>
              <a:rPr lang="en-US" altLang="ko-KR" sz="1100">
                <a:solidFill>
                  <a:schemeClr val="tx1"/>
                </a:solidFill>
              </a:rPr>
              <a:t>			padding: 20px; </a:t>
            </a:r>
          </a:p>
          <a:p>
            <a:r>
              <a:rPr lang="en-US" altLang="ko-KR" sz="1100">
                <a:solidFill>
                  <a:schemeClr val="tx1"/>
                </a:solidFill>
              </a:rPr>
              <a:t>		}</a:t>
            </a:r>
          </a:p>
          <a:p>
            <a:r>
              <a:rPr lang="en-US" altLang="ko-KR" sz="1100">
                <a:solidFill>
                  <a:schemeClr val="tx1"/>
                </a:solidFill>
              </a:rPr>
              <a:t>		#p_01 { border-radius: 20px 40px 60px 80px; }</a:t>
            </a:r>
          </a:p>
          <a:p>
            <a:r>
              <a:rPr lang="en-US" altLang="ko-KR" sz="1100">
                <a:solidFill>
                  <a:schemeClr val="tx1"/>
                </a:solidFill>
              </a:rPr>
              <a:t>		#p_02 { border-radius: 20px 40px 60px; }</a:t>
            </a:r>
          </a:p>
          <a:p>
            <a:r>
              <a:rPr lang="en-US" altLang="ko-KR" sz="1100">
                <a:solidFill>
                  <a:schemeClr val="tx1"/>
                </a:solidFill>
              </a:rPr>
              <a:t>		#p_03 { border-radius: 20px 40px; }</a:t>
            </a:r>
          </a:p>
          <a:p>
            <a:r>
              <a:rPr lang="en-US" altLang="ko-KR" sz="1100">
                <a:solidFill>
                  <a:schemeClr val="tx1"/>
                </a:solidFill>
              </a:rPr>
              <a:t>		#p_04 { border-radius: 20px;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모서리별로 다른 크기의 둥근 모서리 설정</a:t>
            </a:r>
            <a:r>
              <a:rPr lang="en-US" altLang="ko-KR" sz="1100">
                <a:solidFill>
                  <a:schemeClr val="tx1"/>
                </a:solidFill>
              </a:rPr>
              <a:t>&lt;/h1&gt;</a:t>
            </a:r>
          </a:p>
          <a:p>
            <a:r>
              <a:rPr lang="en-US" altLang="ko-KR" sz="1100">
                <a:solidFill>
                  <a:schemeClr val="tx1"/>
                </a:solidFill>
              </a:rPr>
              <a:t>	&lt;p id="p_01"&gt;border-radius </a:t>
            </a:r>
            <a:r>
              <a:rPr lang="ko-KR" altLang="en-US" sz="1100">
                <a:solidFill>
                  <a:schemeClr val="tx1"/>
                </a:solidFill>
              </a:rPr>
              <a:t>속성값이 </a:t>
            </a:r>
            <a:r>
              <a:rPr lang="en-US" altLang="ko-KR" sz="1100">
                <a:solidFill>
                  <a:schemeClr val="tx1"/>
                </a:solidFill>
              </a:rPr>
              <a:t>4</a:t>
            </a:r>
            <a:r>
              <a:rPr lang="ko-KR" altLang="en-US" sz="1100">
                <a:solidFill>
                  <a:schemeClr val="tx1"/>
                </a:solidFill>
              </a:rPr>
              <a:t>개일 때 결과입니다</a:t>
            </a:r>
            <a:r>
              <a:rPr lang="en-US" altLang="ko-KR" sz="1100">
                <a:solidFill>
                  <a:schemeClr val="tx1"/>
                </a:solidFill>
              </a:rPr>
              <a:t>!&lt;/p&gt;</a:t>
            </a:r>
          </a:p>
          <a:p>
            <a:r>
              <a:rPr lang="en-US" altLang="ko-KR" sz="1100">
                <a:solidFill>
                  <a:schemeClr val="tx1"/>
                </a:solidFill>
              </a:rPr>
              <a:t>	&lt;p id="p_02"&gt;border-radius </a:t>
            </a:r>
            <a:r>
              <a:rPr lang="ko-KR" altLang="en-US" sz="1100">
                <a:solidFill>
                  <a:schemeClr val="tx1"/>
                </a:solidFill>
              </a:rPr>
              <a:t>속성값이 </a:t>
            </a:r>
            <a:r>
              <a:rPr lang="en-US" altLang="ko-KR" sz="1100">
                <a:solidFill>
                  <a:schemeClr val="tx1"/>
                </a:solidFill>
              </a:rPr>
              <a:t>3</a:t>
            </a:r>
            <a:r>
              <a:rPr lang="ko-KR" altLang="en-US" sz="1100">
                <a:solidFill>
                  <a:schemeClr val="tx1"/>
                </a:solidFill>
              </a:rPr>
              <a:t>개일 때 결과입니다</a:t>
            </a:r>
            <a:r>
              <a:rPr lang="en-US" altLang="ko-KR" sz="1100">
                <a:solidFill>
                  <a:schemeClr val="tx1"/>
                </a:solidFill>
              </a:rPr>
              <a:t>!&lt;/p&gt;</a:t>
            </a:r>
          </a:p>
          <a:p>
            <a:r>
              <a:rPr lang="en-US" altLang="ko-KR" sz="1100">
                <a:solidFill>
                  <a:schemeClr val="tx1"/>
                </a:solidFill>
              </a:rPr>
              <a:t>	&lt;p id="p_03"&gt;border-radius </a:t>
            </a:r>
            <a:r>
              <a:rPr lang="ko-KR" altLang="en-US" sz="1100">
                <a:solidFill>
                  <a:schemeClr val="tx1"/>
                </a:solidFill>
              </a:rPr>
              <a:t>속성값이 </a:t>
            </a:r>
            <a:r>
              <a:rPr lang="en-US" altLang="ko-KR" sz="1100">
                <a:solidFill>
                  <a:schemeClr val="tx1"/>
                </a:solidFill>
              </a:rPr>
              <a:t>2</a:t>
            </a:r>
            <a:r>
              <a:rPr lang="ko-KR" altLang="en-US" sz="1100">
                <a:solidFill>
                  <a:schemeClr val="tx1"/>
                </a:solidFill>
              </a:rPr>
              <a:t>개일 때 결과입니다</a:t>
            </a:r>
            <a:r>
              <a:rPr lang="en-US" altLang="ko-KR" sz="1100">
                <a:solidFill>
                  <a:schemeClr val="tx1"/>
                </a:solidFill>
              </a:rPr>
              <a:t>!&lt;/p&gt;</a:t>
            </a:r>
          </a:p>
          <a:p>
            <a:r>
              <a:rPr lang="en-US" altLang="ko-KR" sz="1100">
                <a:solidFill>
                  <a:schemeClr val="tx1"/>
                </a:solidFill>
              </a:rPr>
              <a:t>	&lt;p id="p_04"&gt;border-radius </a:t>
            </a:r>
            <a:r>
              <a:rPr lang="ko-KR" altLang="en-US" sz="1100">
                <a:solidFill>
                  <a:schemeClr val="tx1"/>
                </a:solidFill>
              </a:rPr>
              <a:t>속성값이 </a:t>
            </a:r>
            <a:r>
              <a:rPr lang="en-US" altLang="ko-KR" sz="1100">
                <a:solidFill>
                  <a:schemeClr val="tx1"/>
                </a:solidFill>
              </a:rPr>
              <a:t>1</a:t>
            </a:r>
            <a:r>
              <a:rPr lang="ko-KR" altLang="en-US" sz="1100">
                <a:solidFill>
                  <a:schemeClr val="tx1"/>
                </a:solidFill>
              </a:rPr>
              <a:t>개일 때 결과입니다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border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border-radius</a:t>
            </a:r>
          </a:p>
          <a:p>
            <a:r>
              <a:rPr lang="en-US" altLang="ko-KR" sz="1200" dirty="0">
                <a:solidFill>
                  <a:schemeClr val="tx1"/>
                </a:solidFill>
              </a:rPr>
              <a:t>2. border-top-left-radius</a:t>
            </a:r>
          </a:p>
          <a:p>
            <a:r>
              <a:rPr lang="en-US" altLang="ko-KR" sz="1200" dirty="0">
                <a:solidFill>
                  <a:schemeClr val="tx1"/>
                </a:solidFill>
              </a:rPr>
              <a:t>3. border-top-right-radius</a:t>
            </a:r>
          </a:p>
          <a:p>
            <a:r>
              <a:rPr lang="en-US" altLang="ko-KR" sz="1200" dirty="0">
                <a:solidFill>
                  <a:schemeClr val="tx1"/>
                </a:solidFill>
              </a:rPr>
              <a:t>4. border-bottom-right-radius</a:t>
            </a:r>
          </a:p>
          <a:p>
            <a:r>
              <a:rPr lang="en-US" altLang="ko-KR" sz="1200" dirty="0">
                <a:solidFill>
                  <a:schemeClr val="tx1"/>
                </a:solidFill>
              </a:rPr>
              <a:t>5. border-bottom-left-radius</a:t>
            </a:r>
          </a:p>
          <a:p>
            <a:r>
              <a:rPr lang="en-US" altLang="ko-KR" sz="1200" dirty="0">
                <a:solidFill>
                  <a:schemeClr val="tx1"/>
                </a:solidFill>
              </a:rPr>
              <a:t>6. border-image</a:t>
            </a:r>
          </a:p>
          <a:p>
            <a:r>
              <a:rPr lang="en-US" altLang="ko-KR" sz="1200" dirty="0">
                <a:solidFill>
                  <a:schemeClr val="tx1"/>
                </a:solidFill>
              </a:rPr>
              <a:t>7. border-image-source</a:t>
            </a:r>
          </a:p>
          <a:p>
            <a:r>
              <a:rPr lang="en-US" altLang="ko-KR" sz="1200" dirty="0">
                <a:solidFill>
                  <a:schemeClr val="tx1"/>
                </a:solidFill>
              </a:rPr>
              <a:t>8. border-image-slice</a:t>
            </a:r>
          </a:p>
          <a:p>
            <a:r>
              <a:rPr lang="en-US" altLang="ko-KR" sz="1200" dirty="0">
                <a:solidFill>
                  <a:schemeClr val="tx1"/>
                </a:solidFill>
              </a:rPr>
              <a:t>9. border-image-width</a:t>
            </a:r>
          </a:p>
          <a:p>
            <a:r>
              <a:rPr lang="en-US" altLang="ko-KR" sz="1200" dirty="0">
                <a:solidFill>
                  <a:schemeClr val="tx1"/>
                </a:solidFill>
              </a:rPr>
              <a:t>10. border-image-outset</a:t>
            </a:r>
          </a:p>
          <a:p>
            <a:r>
              <a:rPr lang="en-US" altLang="ko-KR" sz="1200" dirty="0">
                <a:solidFill>
                  <a:schemeClr val="tx1"/>
                </a:solidFill>
              </a:rPr>
              <a:t>11. border-image-repeat</a:t>
            </a:r>
          </a:p>
          <a:p>
            <a:endParaRPr lang="en-US" altLang="ko-KR" sz="1200" dirty="0">
              <a:solidFill>
                <a:schemeClr val="tx1"/>
              </a:solidFill>
            </a:endParaRPr>
          </a:p>
          <a:p>
            <a:r>
              <a:rPr lang="en-US" altLang="ko-KR" sz="1200" b="1" dirty="0">
                <a:solidFill>
                  <a:schemeClr val="tx1"/>
                </a:solidFill>
              </a:rPr>
              <a:t>border-radius </a:t>
            </a:r>
            <a:r>
              <a:rPr lang="ko-KR" altLang="en-US" sz="1200" b="1" dirty="0">
                <a:solidFill>
                  <a:schemeClr val="tx1"/>
                </a:solidFill>
              </a:rPr>
              <a:t>속성</a:t>
            </a:r>
          </a:p>
          <a:p>
            <a:r>
              <a:rPr lang="ko-KR" altLang="en-US" sz="1200" dirty="0">
                <a:solidFill>
                  <a:schemeClr val="tx1"/>
                </a:solidFill>
              </a:rPr>
              <a:t>또한</a:t>
            </a:r>
            <a:r>
              <a:rPr lang="en-US" altLang="ko-KR" sz="1200" dirty="0">
                <a:solidFill>
                  <a:schemeClr val="tx1"/>
                </a:solidFill>
              </a:rPr>
              <a:t>, border-radius </a:t>
            </a:r>
            <a:r>
              <a:rPr lang="ko-KR" altLang="en-US" sz="1200" dirty="0">
                <a:solidFill>
                  <a:schemeClr val="tx1"/>
                </a:solidFill>
              </a:rPr>
              <a:t>속성을 이용해도 모서리별로 다른 크기의 둥근 모서리를 설정할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273</a:t>
            </a:fld>
            <a:endParaRPr lang="ko-KR" altLang="en-US" dirty="0"/>
          </a:p>
        </p:txBody>
      </p:sp>
    </p:spTree>
    <p:extLst>
      <p:ext uri="{BB962C8B-B14F-4D97-AF65-F5344CB8AC3E}">
        <p14:creationId xmlns:p14="http://schemas.microsoft.com/office/powerpoint/2010/main" val="3391542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border-radius</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575733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4</a:t>
            </a:r>
            <a:r>
              <a:rPr lang="ko-KR" altLang="en-US" sz="1200" dirty="0">
                <a:solidFill>
                  <a:schemeClr val="tx1"/>
                </a:solidFill>
              </a:rPr>
              <a:t>개의 </a:t>
            </a:r>
            <a:r>
              <a:rPr lang="en-US" altLang="ko-KR" sz="1200" dirty="0">
                <a:solidFill>
                  <a:schemeClr val="tx1"/>
                </a:solidFill>
              </a:rPr>
              <a:t>border-radius </a:t>
            </a:r>
            <a:r>
              <a:rPr lang="ko-KR" altLang="en-US" sz="1200" dirty="0">
                <a:solidFill>
                  <a:schemeClr val="tx1"/>
                </a:solidFill>
              </a:rPr>
              <a:t>속성값을 가질 때는 </a:t>
            </a:r>
            <a:r>
              <a:rPr lang="en-US" altLang="ko-KR" sz="1200" dirty="0">
                <a:solidFill>
                  <a:schemeClr val="tx1"/>
                </a:solidFill>
              </a:rPr>
              <a:t>top-left, top-right, bottom-right, bottom-left </a:t>
            </a:r>
            <a:r>
              <a:rPr lang="ko-KR" altLang="en-US" sz="1200" dirty="0">
                <a:solidFill>
                  <a:schemeClr val="tx1"/>
                </a:solidFill>
              </a:rPr>
              <a:t>순으로 설정됩니다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ex) border-radius: 20px 40px 60px 80px;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border-top-left-radius: 20px;</a:t>
            </a:r>
          </a:p>
          <a:p>
            <a:r>
              <a:rPr lang="en-US" altLang="ko-KR" sz="1200" dirty="0">
                <a:solidFill>
                  <a:schemeClr val="tx1"/>
                </a:solidFill>
              </a:rPr>
              <a:t>border-top-right-radius: 40px;</a:t>
            </a:r>
          </a:p>
          <a:p>
            <a:r>
              <a:rPr lang="en-US" altLang="ko-KR" sz="1200" dirty="0">
                <a:solidFill>
                  <a:schemeClr val="tx1"/>
                </a:solidFill>
              </a:rPr>
              <a:t>border-bottom-right-radius: 60px;</a:t>
            </a:r>
          </a:p>
          <a:p>
            <a:r>
              <a:rPr lang="en-US" altLang="ko-KR" sz="1200" dirty="0">
                <a:solidFill>
                  <a:schemeClr val="tx1"/>
                </a:solidFill>
              </a:rPr>
              <a:t>border-bottom-left-radius: 80px;</a:t>
            </a:r>
          </a:p>
          <a:p>
            <a:r>
              <a:rPr lang="en-US" altLang="ko-KR" sz="1200" dirty="0">
                <a:solidFill>
                  <a:schemeClr val="tx1"/>
                </a:solidFill>
              </a:rPr>
              <a:t> </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3</a:t>
            </a:r>
            <a:r>
              <a:rPr lang="ko-KR" altLang="en-US" sz="1200" dirty="0">
                <a:solidFill>
                  <a:schemeClr val="tx1"/>
                </a:solidFill>
              </a:rPr>
              <a:t>개의 </a:t>
            </a:r>
            <a:r>
              <a:rPr lang="en-US" altLang="ko-KR" sz="1200" dirty="0">
                <a:solidFill>
                  <a:schemeClr val="tx1"/>
                </a:solidFill>
              </a:rPr>
              <a:t>border-radius </a:t>
            </a:r>
            <a:r>
              <a:rPr lang="ko-KR" altLang="en-US" sz="1200" dirty="0">
                <a:solidFill>
                  <a:schemeClr val="tx1"/>
                </a:solidFill>
              </a:rPr>
              <a:t>속성값을 가질 때는 </a:t>
            </a:r>
            <a:r>
              <a:rPr lang="en-US" altLang="ko-KR" sz="1200" dirty="0">
                <a:solidFill>
                  <a:schemeClr val="tx1"/>
                </a:solidFill>
              </a:rPr>
              <a:t>top-left, top-right</a:t>
            </a:r>
            <a:r>
              <a:rPr lang="ko-KR" altLang="en-US" sz="1200" dirty="0">
                <a:solidFill>
                  <a:schemeClr val="tx1"/>
                </a:solidFill>
              </a:rPr>
              <a:t>와 </a:t>
            </a:r>
            <a:r>
              <a:rPr lang="en-US" altLang="ko-KR" sz="1200" dirty="0">
                <a:solidFill>
                  <a:schemeClr val="tx1"/>
                </a:solidFill>
              </a:rPr>
              <a:t>bottom-left, bottom-right </a:t>
            </a:r>
            <a:r>
              <a:rPr lang="ko-KR" altLang="en-US" sz="1200" dirty="0">
                <a:solidFill>
                  <a:schemeClr val="tx1"/>
                </a:solidFill>
              </a:rPr>
              <a:t>순으로 설정됩니다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ex) border-radius: 20px 40px 60px;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border-top-left-radius: 20px;</a:t>
            </a:r>
          </a:p>
          <a:p>
            <a:r>
              <a:rPr lang="en-US" altLang="ko-KR" sz="1200" dirty="0">
                <a:solidFill>
                  <a:schemeClr val="tx1"/>
                </a:solidFill>
              </a:rPr>
              <a:t>border-top-right-radius: 40px;</a:t>
            </a:r>
          </a:p>
          <a:p>
            <a:r>
              <a:rPr lang="en-US" altLang="ko-KR" sz="1200" dirty="0">
                <a:solidFill>
                  <a:schemeClr val="tx1"/>
                </a:solidFill>
              </a:rPr>
              <a:t>border-bottom-right-radius: 60px;</a:t>
            </a:r>
          </a:p>
          <a:p>
            <a:r>
              <a:rPr lang="en-US" altLang="ko-KR" sz="1200" dirty="0">
                <a:solidFill>
                  <a:schemeClr val="tx1"/>
                </a:solidFill>
              </a:rPr>
              <a:t>border-bottom-left-radius: 40px;</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274</a:t>
            </a:fld>
            <a:endParaRPr lang="ko-KR" altLang="en-US" dirty="0"/>
          </a:p>
        </p:txBody>
      </p:sp>
      <p:sp>
        <p:nvSpPr>
          <p:cNvPr id="6" name="직사각형 5">
            <a:extLst>
              <a:ext uri="{FF2B5EF4-FFF2-40B4-BE49-F238E27FC236}">
                <a16:creationId xmlns:a16="http://schemas.microsoft.com/office/drawing/2014/main" id="{7845983D-D028-4BD9-AF21-F4307B0399D2}"/>
              </a:ext>
            </a:extLst>
          </p:cNvPr>
          <p:cNvSpPr/>
          <p:nvPr/>
        </p:nvSpPr>
        <p:spPr>
          <a:xfrm>
            <a:off x="6199889" y="1214838"/>
            <a:ext cx="5757332"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2</a:t>
            </a:r>
            <a:r>
              <a:rPr lang="ko-KR" altLang="en-US" sz="1200" dirty="0">
                <a:solidFill>
                  <a:schemeClr val="tx1"/>
                </a:solidFill>
              </a:rPr>
              <a:t>개의 </a:t>
            </a:r>
            <a:r>
              <a:rPr lang="en-US" altLang="ko-KR" sz="1200" dirty="0">
                <a:solidFill>
                  <a:schemeClr val="tx1"/>
                </a:solidFill>
              </a:rPr>
              <a:t>border-radius </a:t>
            </a:r>
            <a:r>
              <a:rPr lang="ko-KR" altLang="en-US" sz="1200" dirty="0">
                <a:solidFill>
                  <a:schemeClr val="tx1"/>
                </a:solidFill>
              </a:rPr>
              <a:t>속성값을 가질 때는 </a:t>
            </a:r>
            <a:r>
              <a:rPr lang="en-US" altLang="ko-KR" sz="1200" dirty="0">
                <a:solidFill>
                  <a:schemeClr val="tx1"/>
                </a:solidFill>
              </a:rPr>
              <a:t>top-left</a:t>
            </a:r>
            <a:r>
              <a:rPr lang="ko-KR" altLang="en-US" sz="1200" dirty="0">
                <a:solidFill>
                  <a:schemeClr val="tx1"/>
                </a:solidFill>
              </a:rPr>
              <a:t>와 </a:t>
            </a:r>
            <a:r>
              <a:rPr lang="en-US" altLang="ko-KR" sz="1200" dirty="0">
                <a:solidFill>
                  <a:schemeClr val="tx1"/>
                </a:solidFill>
              </a:rPr>
              <a:t>bottom-right, top-right</a:t>
            </a:r>
            <a:r>
              <a:rPr lang="ko-KR" altLang="en-US" sz="1200" dirty="0">
                <a:solidFill>
                  <a:schemeClr val="tx1"/>
                </a:solidFill>
              </a:rPr>
              <a:t>와 </a:t>
            </a:r>
            <a:r>
              <a:rPr lang="en-US" altLang="ko-KR" sz="1200" dirty="0">
                <a:solidFill>
                  <a:schemeClr val="tx1"/>
                </a:solidFill>
              </a:rPr>
              <a:t>bottom-left </a:t>
            </a:r>
            <a:r>
              <a:rPr lang="ko-KR" altLang="en-US" sz="1200" dirty="0">
                <a:solidFill>
                  <a:schemeClr val="tx1"/>
                </a:solidFill>
              </a:rPr>
              <a:t>순으로 설정됩니다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ex) border-radius: 20px 40px;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border-top-left-radius: 20px;</a:t>
            </a:r>
          </a:p>
          <a:p>
            <a:r>
              <a:rPr lang="en-US" altLang="ko-KR" sz="1200" dirty="0">
                <a:solidFill>
                  <a:schemeClr val="tx1"/>
                </a:solidFill>
              </a:rPr>
              <a:t>border-top-right-radius: 40px;</a:t>
            </a:r>
          </a:p>
          <a:p>
            <a:r>
              <a:rPr lang="en-US" altLang="ko-KR" sz="1200" dirty="0">
                <a:solidFill>
                  <a:schemeClr val="tx1"/>
                </a:solidFill>
              </a:rPr>
              <a:t>border-bottom-right-radius: 20px;</a:t>
            </a:r>
          </a:p>
          <a:p>
            <a:r>
              <a:rPr lang="en-US" altLang="ko-KR" sz="1200" dirty="0">
                <a:solidFill>
                  <a:schemeClr val="tx1"/>
                </a:solidFill>
              </a:rPr>
              <a:t>border-bottom-left-radius: 40px;</a:t>
            </a:r>
          </a:p>
          <a:p>
            <a:r>
              <a:rPr lang="en-US" altLang="ko-KR" sz="1200" dirty="0">
                <a:solidFill>
                  <a:schemeClr val="tx1"/>
                </a:solidFill>
              </a:rPr>
              <a:t> </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1</a:t>
            </a:r>
            <a:r>
              <a:rPr lang="ko-KR" altLang="en-US" sz="1200" dirty="0">
                <a:solidFill>
                  <a:schemeClr val="tx1"/>
                </a:solidFill>
              </a:rPr>
              <a:t>개의 </a:t>
            </a:r>
            <a:r>
              <a:rPr lang="en-US" altLang="ko-KR" sz="1200" dirty="0">
                <a:solidFill>
                  <a:schemeClr val="tx1"/>
                </a:solidFill>
              </a:rPr>
              <a:t>border-radius </a:t>
            </a:r>
            <a:r>
              <a:rPr lang="ko-KR" altLang="en-US" sz="1200" dirty="0">
                <a:solidFill>
                  <a:schemeClr val="tx1"/>
                </a:solidFill>
              </a:rPr>
              <a:t>속성값을 가질 때는 </a:t>
            </a:r>
            <a:r>
              <a:rPr lang="en-US" altLang="ko-KR" sz="1200" dirty="0">
                <a:solidFill>
                  <a:schemeClr val="tx1"/>
                </a:solidFill>
              </a:rPr>
              <a:t>border-radius </a:t>
            </a:r>
            <a:r>
              <a:rPr lang="ko-KR" altLang="en-US" sz="1200" dirty="0">
                <a:solidFill>
                  <a:schemeClr val="tx1"/>
                </a:solidFill>
              </a:rPr>
              <a:t>속성값이 모두 같은 값으로 설정됩니다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ex) border-radius: 20px;</a:t>
            </a:r>
          </a:p>
          <a:p>
            <a:r>
              <a:rPr lang="en-US" altLang="ko-KR" sz="1200" dirty="0">
                <a:solidFill>
                  <a:schemeClr val="tx1"/>
                </a:solidFill>
              </a:rPr>
              <a:t>(</a:t>
            </a:r>
            <a:r>
              <a:rPr lang="ko-KR" altLang="en-US" sz="1200" dirty="0">
                <a:solidFill>
                  <a:schemeClr val="tx1"/>
                </a:solidFill>
              </a:rPr>
              <a:t>위의 예제는 아래 </a:t>
            </a:r>
            <a:r>
              <a:rPr lang="en-US" altLang="ko-KR" sz="1200" dirty="0">
                <a:solidFill>
                  <a:schemeClr val="tx1"/>
                </a:solidFill>
              </a:rPr>
              <a:t>4</a:t>
            </a:r>
            <a:r>
              <a:rPr lang="ko-KR" altLang="en-US" sz="1200" dirty="0">
                <a:solidFill>
                  <a:schemeClr val="tx1"/>
                </a:solidFill>
              </a:rPr>
              <a:t>줄의 코드와 같은 의미를 가지고 있습니다</a:t>
            </a:r>
            <a:r>
              <a:rPr lang="en-US" altLang="ko-KR" sz="1200" dirty="0">
                <a:solidFill>
                  <a:schemeClr val="tx1"/>
                </a:solidFill>
              </a:rPr>
              <a:t>.)</a:t>
            </a:r>
          </a:p>
          <a:p>
            <a:r>
              <a:rPr lang="en-US" altLang="ko-KR" sz="1200" dirty="0">
                <a:solidFill>
                  <a:schemeClr val="tx1"/>
                </a:solidFill>
              </a:rPr>
              <a:t>border-top-left-radius: 20px;</a:t>
            </a:r>
          </a:p>
          <a:p>
            <a:r>
              <a:rPr lang="en-US" altLang="ko-KR" sz="1200" dirty="0">
                <a:solidFill>
                  <a:schemeClr val="tx1"/>
                </a:solidFill>
              </a:rPr>
              <a:t>border-top-right-radius: 20px;</a:t>
            </a:r>
          </a:p>
          <a:p>
            <a:r>
              <a:rPr lang="en-US" altLang="ko-KR" sz="1200" dirty="0">
                <a:solidFill>
                  <a:schemeClr val="tx1"/>
                </a:solidFill>
              </a:rPr>
              <a:t>border-bottom-right-radius: 20px;</a:t>
            </a:r>
          </a:p>
          <a:p>
            <a:r>
              <a:rPr lang="en-US" altLang="ko-KR" sz="1200" dirty="0">
                <a:solidFill>
                  <a:schemeClr val="tx1"/>
                </a:solidFill>
              </a:rPr>
              <a:t>border-bottom-left-radius: 20px;</a:t>
            </a:r>
          </a:p>
        </p:txBody>
      </p:sp>
    </p:spTree>
    <p:extLst>
      <p:ext uri="{BB962C8B-B14F-4D97-AF65-F5344CB8AC3E}">
        <p14:creationId xmlns:p14="http://schemas.microsoft.com/office/powerpoint/2010/main" val="128153487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border-image</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Borders&lt;/title&gt;</a:t>
            </a:r>
          </a:p>
          <a:p>
            <a:r>
              <a:rPr lang="en-US" altLang="ko-KR" sz="1100" dirty="0">
                <a:solidFill>
                  <a:schemeClr val="tx1"/>
                </a:solidFill>
              </a:rPr>
              <a:t>	&lt;style&gt;</a:t>
            </a:r>
          </a:p>
          <a:p>
            <a:r>
              <a:rPr lang="en-US" altLang="ko-KR" sz="1100" dirty="0">
                <a:solidFill>
                  <a:schemeClr val="tx1"/>
                </a:solidFill>
              </a:rPr>
              <a:t>		#p_01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round;</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round;</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34 round;</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34 round;		}</a:t>
            </a:r>
          </a:p>
          <a:p>
            <a:r>
              <a:rPr lang="en-US" altLang="ko-KR" sz="1100" dirty="0">
                <a:solidFill>
                  <a:schemeClr val="tx1"/>
                </a:solidFill>
              </a:rPr>
              <a:t>		#p_02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22 round;</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22 round;</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22 round;</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22 round;		}</a:t>
            </a:r>
          </a:p>
          <a:p>
            <a:r>
              <a:rPr lang="en-US" altLang="ko-KR" sz="1100" dirty="0">
                <a:solidFill>
                  <a:schemeClr val="tx1"/>
                </a:solidFill>
              </a:rPr>
              <a:t>		#p_03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10 round;</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10 round;</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10 round;</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10 round;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&lt;h1&gt;border-image </a:t>
            </a:r>
            <a:r>
              <a:rPr lang="ko-KR" altLang="en-US" sz="1100" dirty="0">
                <a:solidFill>
                  <a:schemeClr val="tx1"/>
                </a:solidFill>
              </a:rPr>
              <a:t>속성 </a:t>
            </a:r>
            <a:r>
              <a:rPr lang="en-US" altLang="ko-KR" sz="1100" dirty="0">
                <a:solidFill>
                  <a:schemeClr val="tx1"/>
                </a:solidFill>
              </a:rPr>
              <a:t>- round </a:t>
            </a:r>
            <a:r>
              <a:rPr lang="ko-KR" altLang="en-US" sz="1100" dirty="0">
                <a:solidFill>
                  <a:schemeClr val="tx1"/>
                </a:solidFill>
              </a:rPr>
              <a:t>속성값</a:t>
            </a:r>
            <a:r>
              <a:rPr lang="en-US" altLang="ko-KR" sz="1100" dirty="0">
                <a:solidFill>
                  <a:schemeClr val="tx1"/>
                </a:solidFill>
              </a:rPr>
              <a:t>&lt;/h1&gt;</a:t>
            </a:r>
          </a:p>
          <a:p>
            <a:r>
              <a:rPr lang="en-US" altLang="ko-KR" sz="1100" dirty="0">
                <a:solidFill>
                  <a:schemeClr val="tx1"/>
                </a:solidFill>
              </a:rPr>
              <a:t>	&lt;p id="p_01"&gt;</a:t>
            </a:r>
            <a:r>
              <a:rPr lang="ko-KR" altLang="en-US" sz="1100" dirty="0">
                <a:solidFill>
                  <a:schemeClr val="tx1"/>
                </a:solidFill>
              </a:rPr>
              <a:t>테두리 중간 부분의 처리를 반복으로 설정했어요</a:t>
            </a:r>
            <a:r>
              <a:rPr lang="en-US" altLang="ko-KR" sz="1100" dirty="0">
                <a:solidFill>
                  <a:schemeClr val="tx1"/>
                </a:solidFill>
              </a:rPr>
              <a:t>!&lt;/p&gt;</a:t>
            </a:r>
          </a:p>
          <a:p>
            <a:r>
              <a:rPr lang="en-US" altLang="ko-KR" sz="1100" dirty="0">
                <a:solidFill>
                  <a:schemeClr val="tx1"/>
                </a:solidFill>
              </a:rPr>
              <a:t>	&lt;p id="p_02"&gt;</a:t>
            </a:r>
            <a:r>
              <a:rPr lang="ko-KR" altLang="en-US" sz="1100" dirty="0">
                <a:solidFill>
                  <a:schemeClr val="tx1"/>
                </a:solidFill>
              </a:rPr>
              <a:t>테두리 중간 부분의 처리를 반복으로 설정했어요</a:t>
            </a:r>
            <a:r>
              <a:rPr lang="en-US" altLang="ko-KR" sz="1100" dirty="0">
                <a:solidFill>
                  <a:schemeClr val="tx1"/>
                </a:solidFill>
              </a:rPr>
              <a:t>!&lt;/p&gt;</a:t>
            </a:r>
          </a:p>
          <a:p>
            <a:r>
              <a:rPr lang="en-US" altLang="ko-KR" sz="1100" dirty="0">
                <a:solidFill>
                  <a:schemeClr val="tx1"/>
                </a:solidFill>
              </a:rPr>
              <a:t>	&lt;p id="p_03"&gt;</a:t>
            </a:r>
            <a:r>
              <a:rPr lang="ko-KR" altLang="en-US" sz="1100" dirty="0">
                <a:solidFill>
                  <a:schemeClr val="tx1"/>
                </a:solidFill>
              </a:rPr>
              <a:t>테두리 중간 부분의 처리를 반복으로 설정했어요</a:t>
            </a:r>
            <a:r>
              <a:rPr lang="en-US" altLang="ko-KR" sz="1100" dirty="0">
                <a:solidFill>
                  <a:schemeClr val="tx1"/>
                </a:solidFill>
              </a:rPr>
              <a:t>!&lt;/p&gt;</a:t>
            </a:r>
          </a:p>
          <a:p>
            <a:r>
              <a:rPr lang="en-US" altLang="ko-KR" sz="1100" dirty="0">
                <a:solidFill>
                  <a:schemeClr val="tx1"/>
                </a:solidFill>
              </a:rPr>
              <a:t>	&lt;p&gt;&lt;</a:t>
            </a:r>
            <a:r>
              <a:rPr lang="en-US" altLang="ko-KR" sz="1100" dirty="0" err="1">
                <a:solidFill>
                  <a:schemeClr val="tx1"/>
                </a:solidFill>
              </a:rPr>
              <a:t>br</a:t>
            </a:r>
            <a:r>
              <a:rPr lang="en-US" altLang="ko-KR" sz="1100" dirty="0">
                <a:solidFill>
                  <a:schemeClr val="tx1"/>
                </a:solidFill>
              </a:rPr>
              <a:t>&gt;</a:t>
            </a:r>
            <a:r>
              <a:rPr lang="ko-KR" altLang="en-US" sz="1100" dirty="0">
                <a:solidFill>
                  <a:schemeClr val="tx1"/>
                </a:solidFill>
              </a:rPr>
              <a:t>위에서 사용한 원본 이미지는 다음과 같습니다</a:t>
            </a:r>
            <a:r>
              <a:rPr lang="en-US" altLang="ko-KR" sz="1100" dirty="0">
                <a:solidFill>
                  <a:schemeClr val="tx1"/>
                </a:solidFill>
              </a:rPr>
              <a:t>.&lt;/p&gt;</a:t>
            </a:r>
          </a:p>
          <a:p>
            <a:r>
              <a:rPr lang="en-US" altLang="ko-KR" sz="1100" dirty="0">
                <a:solidFill>
                  <a:schemeClr val="tx1"/>
                </a:solidFill>
              </a:rPr>
              <a:t>	&lt;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="pattern.png"&gt;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border-image </a:t>
            </a:r>
            <a:r>
              <a:rPr lang="ko-KR" altLang="en-US" sz="1200" b="1" dirty="0">
                <a:solidFill>
                  <a:schemeClr val="tx1"/>
                </a:solidFill>
              </a:rPr>
              <a:t>속성</a:t>
            </a:r>
          </a:p>
          <a:p>
            <a:r>
              <a:rPr lang="en-US" altLang="ko-KR" sz="1200" dirty="0">
                <a:solidFill>
                  <a:schemeClr val="tx1"/>
                </a:solidFill>
              </a:rPr>
              <a:t>CSS3</a:t>
            </a:r>
            <a:r>
              <a:rPr lang="ko-KR" altLang="en-US" sz="1200" dirty="0">
                <a:solidFill>
                  <a:schemeClr val="tx1"/>
                </a:solidFill>
              </a:rPr>
              <a:t>에서는 요소를 둘러싸는 테두리</a:t>
            </a:r>
            <a:r>
              <a:rPr lang="en-US" altLang="ko-KR" sz="1200" dirty="0">
                <a:solidFill>
                  <a:schemeClr val="tx1"/>
                </a:solidFill>
              </a:rPr>
              <a:t>(border)</a:t>
            </a:r>
            <a:r>
              <a:rPr lang="ko-KR" altLang="en-US" sz="1200" dirty="0">
                <a:solidFill>
                  <a:schemeClr val="tx1"/>
                </a:solidFill>
              </a:rPr>
              <a:t>에 이미지를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border-image </a:t>
            </a:r>
            <a:r>
              <a:rPr lang="ko-KR" altLang="en-US" sz="1200" dirty="0">
                <a:solidFill>
                  <a:schemeClr val="tx1"/>
                </a:solidFill>
              </a:rPr>
              <a:t>속성은 다음과 같은 순서로 동작합니다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테두리</a:t>
            </a:r>
            <a:r>
              <a:rPr lang="en-US" altLang="ko-KR" sz="1200" dirty="0">
                <a:solidFill>
                  <a:schemeClr val="tx1"/>
                </a:solidFill>
              </a:rPr>
              <a:t>(border)</a:t>
            </a:r>
            <a:r>
              <a:rPr lang="ko-KR" altLang="en-US" sz="1200" dirty="0">
                <a:solidFill>
                  <a:schemeClr val="tx1"/>
                </a:solidFill>
              </a:rPr>
              <a:t>로 사용할 이미지를 결정합니다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이미지의 어느 부분을 자를 것인지 결정합니다</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테두리 중간 부분의 이미지 처리를 반복되게 할지 아니면 그냥 늘릴지를 결정합니다</a:t>
            </a:r>
            <a:r>
              <a:rPr lang="en-US" altLang="ko-KR" dirty="0"/>
              <a:t>.</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예제는 </a:t>
            </a:r>
            <a:r>
              <a:rPr lang="en-US" altLang="ko-KR" sz="1200" dirty="0">
                <a:solidFill>
                  <a:schemeClr val="tx1"/>
                </a:solidFill>
              </a:rPr>
              <a:t>round </a:t>
            </a:r>
            <a:r>
              <a:rPr lang="ko-KR" altLang="en-US" sz="1200" dirty="0">
                <a:solidFill>
                  <a:schemeClr val="tx1"/>
                </a:solidFill>
              </a:rPr>
              <a:t>속성값을 사용하여 테두리 중간 부분의 처리를 반복으로 설정한 예제입니다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border-image </a:t>
            </a:r>
            <a:r>
              <a:rPr lang="ko-KR" altLang="en-US" sz="1200" dirty="0">
                <a:solidFill>
                  <a:schemeClr val="tx1"/>
                </a:solidFill>
              </a:rPr>
              <a:t>속성을 설정하기 위해서는 반드시 </a:t>
            </a:r>
            <a:r>
              <a:rPr lang="en-US" altLang="ko-KR" sz="1200" dirty="0">
                <a:solidFill>
                  <a:schemeClr val="tx1"/>
                </a:solidFill>
              </a:rPr>
              <a:t>border </a:t>
            </a:r>
            <a:r>
              <a:rPr lang="ko-KR" altLang="en-US" sz="1200" dirty="0">
                <a:solidFill>
                  <a:schemeClr val="tx1"/>
                </a:solidFill>
              </a:rPr>
              <a:t>속성이 먼저 설정되어 있어야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275</a:t>
            </a:fld>
            <a:endParaRPr lang="ko-KR" altLang="en-US" dirty="0"/>
          </a:p>
        </p:txBody>
      </p:sp>
    </p:spTree>
    <p:extLst>
      <p:ext uri="{BB962C8B-B14F-4D97-AF65-F5344CB8AC3E}">
        <p14:creationId xmlns:p14="http://schemas.microsoft.com/office/powerpoint/2010/main" val="22902422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border-image</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Borders&lt;/title&gt;</a:t>
            </a:r>
          </a:p>
          <a:p>
            <a:r>
              <a:rPr lang="en-US" altLang="ko-KR" sz="1100" dirty="0">
                <a:solidFill>
                  <a:schemeClr val="tx1"/>
                </a:solidFill>
              </a:rPr>
              <a:t>	&lt;style&gt;</a:t>
            </a:r>
          </a:p>
          <a:p>
            <a:r>
              <a:rPr lang="en-US" altLang="ko-KR" sz="1100" dirty="0">
                <a:solidFill>
                  <a:schemeClr val="tx1"/>
                </a:solidFill>
              </a:rPr>
              <a:t>		#p_01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stretch;</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stretch;</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34% stretch;</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34% stretch;	}</a:t>
            </a:r>
          </a:p>
          <a:p>
            <a:r>
              <a:rPr lang="en-US" altLang="ko-KR" sz="1100" dirty="0">
                <a:solidFill>
                  <a:schemeClr val="tx1"/>
                </a:solidFill>
              </a:rPr>
              <a:t>		#p_02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46% stretch;</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46% stretch;</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46% stretch;</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46% stretch;	}</a:t>
            </a:r>
          </a:p>
          <a:p>
            <a:r>
              <a:rPr lang="en-US" altLang="ko-KR" sz="1100" dirty="0">
                <a:solidFill>
                  <a:schemeClr val="tx1"/>
                </a:solidFill>
              </a:rPr>
              <a:t>		#p_03 {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80% stretch;</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80% stretch;</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80% stretch;</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80% stretch;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&lt;h1&gt;border-image </a:t>
            </a:r>
            <a:r>
              <a:rPr lang="ko-KR" altLang="en-US" sz="1100" dirty="0">
                <a:solidFill>
                  <a:schemeClr val="tx1"/>
                </a:solidFill>
              </a:rPr>
              <a:t>속성 </a:t>
            </a:r>
            <a:r>
              <a:rPr lang="en-US" altLang="ko-KR" sz="1100" dirty="0">
                <a:solidFill>
                  <a:schemeClr val="tx1"/>
                </a:solidFill>
              </a:rPr>
              <a:t>- stretch </a:t>
            </a:r>
            <a:r>
              <a:rPr lang="ko-KR" altLang="en-US" sz="1100" dirty="0">
                <a:solidFill>
                  <a:schemeClr val="tx1"/>
                </a:solidFill>
              </a:rPr>
              <a:t>속성값</a:t>
            </a:r>
            <a:r>
              <a:rPr lang="en-US" altLang="ko-KR" sz="1100" dirty="0">
                <a:solidFill>
                  <a:schemeClr val="tx1"/>
                </a:solidFill>
              </a:rPr>
              <a:t>&lt;/h1&gt;</a:t>
            </a:r>
          </a:p>
          <a:p>
            <a:r>
              <a:rPr lang="en-US" altLang="ko-KR" sz="1100" dirty="0">
                <a:solidFill>
                  <a:schemeClr val="tx1"/>
                </a:solidFill>
              </a:rPr>
              <a:t>	&lt;p id="p_01"&gt;</a:t>
            </a:r>
            <a:r>
              <a:rPr lang="ko-KR" altLang="en-US" sz="1100" dirty="0">
                <a:solidFill>
                  <a:schemeClr val="tx1"/>
                </a:solidFill>
              </a:rPr>
              <a:t>테두리 중간 부분의 처리를 늘리는 것으로 설정했어요</a:t>
            </a:r>
            <a:r>
              <a:rPr lang="en-US" altLang="ko-KR" sz="1100" dirty="0">
                <a:solidFill>
                  <a:schemeClr val="tx1"/>
                </a:solidFill>
              </a:rPr>
              <a:t>!&lt;/p&gt;</a:t>
            </a:r>
          </a:p>
          <a:p>
            <a:r>
              <a:rPr lang="en-US" altLang="ko-KR" sz="1100" dirty="0">
                <a:solidFill>
                  <a:schemeClr val="tx1"/>
                </a:solidFill>
              </a:rPr>
              <a:t>	&lt;p id="p_02"&gt;</a:t>
            </a:r>
            <a:r>
              <a:rPr lang="ko-KR" altLang="en-US" sz="1100" dirty="0">
                <a:solidFill>
                  <a:schemeClr val="tx1"/>
                </a:solidFill>
              </a:rPr>
              <a:t>테두리 중간 부분의 처리를 늘리는 것으로 설정했어요</a:t>
            </a:r>
            <a:r>
              <a:rPr lang="en-US" altLang="ko-KR" sz="1100" dirty="0">
                <a:solidFill>
                  <a:schemeClr val="tx1"/>
                </a:solidFill>
              </a:rPr>
              <a:t>!&lt;/p&gt;</a:t>
            </a:r>
          </a:p>
          <a:p>
            <a:r>
              <a:rPr lang="en-US" altLang="ko-KR" sz="1100" dirty="0">
                <a:solidFill>
                  <a:schemeClr val="tx1"/>
                </a:solidFill>
              </a:rPr>
              <a:t>	&lt;p id="p_03"&gt;</a:t>
            </a:r>
            <a:r>
              <a:rPr lang="ko-KR" altLang="en-US" sz="1100" dirty="0">
                <a:solidFill>
                  <a:schemeClr val="tx1"/>
                </a:solidFill>
              </a:rPr>
              <a:t>테두리 중간 부분의 처리를 늘리는 것으로 설정했어요</a:t>
            </a:r>
            <a:r>
              <a:rPr lang="en-US" altLang="ko-KR" sz="1100" dirty="0">
                <a:solidFill>
                  <a:schemeClr val="tx1"/>
                </a:solidFill>
              </a:rPr>
              <a:t>!&lt;/p&gt;</a:t>
            </a:r>
          </a:p>
          <a:p>
            <a:r>
              <a:rPr lang="en-US" altLang="ko-KR" sz="1100" dirty="0">
                <a:solidFill>
                  <a:schemeClr val="tx1"/>
                </a:solidFill>
              </a:rPr>
              <a:t>	&lt;p&gt;&lt;</a:t>
            </a:r>
            <a:r>
              <a:rPr lang="en-US" altLang="ko-KR" sz="1100" dirty="0" err="1">
                <a:solidFill>
                  <a:schemeClr val="tx1"/>
                </a:solidFill>
              </a:rPr>
              <a:t>br</a:t>
            </a:r>
            <a:r>
              <a:rPr lang="en-US" altLang="ko-KR" sz="1100" dirty="0">
                <a:solidFill>
                  <a:schemeClr val="tx1"/>
                </a:solidFill>
              </a:rPr>
              <a:t>&gt;</a:t>
            </a:r>
            <a:r>
              <a:rPr lang="ko-KR" altLang="en-US" sz="1100" dirty="0">
                <a:solidFill>
                  <a:schemeClr val="tx1"/>
                </a:solidFill>
              </a:rPr>
              <a:t>위에서 사용한 원본 이미지는 다음과 같습니다</a:t>
            </a:r>
            <a:r>
              <a:rPr lang="en-US" altLang="ko-KR" sz="1100" dirty="0">
                <a:solidFill>
                  <a:schemeClr val="tx1"/>
                </a:solidFill>
              </a:rPr>
              <a:t>.&lt;/p&gt;</a:t>
            </a:r>
          </a:p>
          <a:p>
            <a:r>
              <a:rPr lang="en-US" altLang="ko-KR" sz="1100" dirty="0">
                <a:solidFill>
                  <a:schemeClr val="tx1"/>
                </a:solidFill>
              </a:rPr>
              <a:t>	&lt;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="pattern.png"&gt;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19897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border-image </a:t>
            </a:r>
            <a:r>
              <a:rPr lang="ko-KR" altLang="en-US" sz="1200" b="1" dirty="0">
                <a:solidFill>
                  <a:schemeClr val="tx1"/>
                </a:solidFill>
              </a:rPr>
              <a:t>속성</a:t>
            </a:r>
          </a:p>
          <a:p>
            <a:r>
              <a:rPr lang="en-US" altLang="ko-KR" sz="1200" dirty="0">
                <a:solidFill>
                  <a:schemeClr val="tx1"/>
                </a:solidFill>
              </a:rPr>
              <a:t>CSS3</a:t>
            </a:r>
            <a:r>
              <a:rPr lang="ko-KR" altLang="en-US" sz="1200" dirty="0">
                <a:solidFill>
                  <a:schemeClr val="tx1"/>
                </a:solidFill>
              </a:rPr>
              <a:t>에서는 요소를 둘러싸는 테두리</a:t>
            </a:r>
            <a:r>
              <a:rPr lang="en-US" altLang="ko-KR" sz="1200" dirty="0">
                <a:solidFill>
                  <a:schemeClr val="tx1"/>
                </a:solidFill>
              </a:rPr>
              <a:t>(border)</a:t>
            </a:r>
            <a:r>
              <a:rPr lang="ko-KR" altLang="en-US" sz="1200" dirty="0">
                <a:solidFill>
                  <a:schemeClr val="tx1"/>
                </a:solidFill>
              </a:rPr>
              <a:t>에 이미지를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border-image </a:t>
            </a:r>
            <a:r>
              <a:rPr lang="ko-KR" altLang="en-US" sz="1200" dirty="0">
                <a:solidFill>
                  <a:schemeClr val="tx1"/>
                </a:solidFill>
              </a:rPr>
              <a:t>속성은 다음과 같은 순서로 동작합니다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테두리</a:t>
            </a:r>
            <a:r>
              <a:rPr lang="en-US" altLang="ko-KR" sz="1200" dirty="0">
                <a:solidFill>
                  <a:schemeClr val="tx1"/>
                </a:solidFill>
              </a:rPr>
              <a:t>(border)</a:t>
            </a:r>
            <a:r>
              <a:rPr lang="ko-KR" altLang="en-US" sz="1200" dirty="0">
                <a:solidFill>
                  <a:schemeClr val="tx1"/>
                </a:solidFill>
              </a:rPr>
              <a:t>로 사용할 이미지를 결정합니다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이미지의 어느 부분을 자를 것인지 결정합니다</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테두리 중간 부분의 이미지 처리를 반복되게 할지 아니면 그냥 늘릴지를 결정합니다</a:t>
            </a:r>
            <a:r>
              <a:rPr lang="en-US" altLang="ko-KR" dirty="0"/>
              <a:t>.</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예제는 </a:t>
            </a:r>
            <a:r>
              <a:rPr lang="en-US" altLang="ko-KR" sz="1200" dirty="0">
                <a:solidFill>
                  <a:schemeClr val="tx1"/>
                </a:solidFill>
              </a:rPr>
              <a:t>stretch </a:t>
            </a:r>
            <a:r>
              <a:rPr lang="ko-KR" altLang="en-US" sz="1200" dirty="0">
                <a:solidFill>
                  <a:schemeClr val="tx1"/>
                </a:solidFill>
              </a:rPr>
              <a:t>속성값을 사용하여 테두리 중간 부분의 처리를 늘리는 것으로 설정한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276</a:t>
            </a:fld>
            <a:endParaRPr lang="ko-KR" altLang="en-US" dirty="0"/>
          </a:p>
        </p:txBody>
      </p:sp>
    </p:spTree>
    <p:extLst>
      <p:ext uri="{BB962C8B-B14F-4D97-AF65-F5344CB8AC3E}">
        <p14:creationId xmlns:p14="http://schemas.microsoft.com/office/powerpoint/2010/main" val="30075669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border (</a:t>
            </a:r>
            <a:r>
              <a:rPr lang="en-US" altLang="ko-KR" sz="3600" dirty="0"/>
              <a:t>border-image</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Borders&lt;/title&gt;</a:t>
            </a:r>
          </a:p>
          <a:p>
            <a:r>
              <a:rPr lang="en-US" altLang="ko-KR" sz="1100" dirty="0">
                <a:solidFill>
                  <a:schemeClr val="tx1"/>
                </a:solidFill>
              </a:rPr>
              <a:t>	&lt;style&gt;</a:t>
            </a:r>
          </a:p>
          <a:p>
            <a:r>
              <a:rPr lang="en-US" altLang="ko-KR" sz="1100" dirty="0">
                <a:solidFill>
                  <a:schemeClr val="tx1"/>
                </a:solidFill>
              </a:rPr>
              <a:t>		#p_01 {</a:t>
            </a:r>
          </a:p>
          <a:p>
            <a:r>
              <a:rPr lang="en-US" altLang="ko-KR" sz="1100" dirty="0">
                <a:solidFill>
                  <a:schemeClr val="tx1"/>
                </a:solidFill>
              </a:rPr>
              <a:t>			padding: 20px;</a:t>
            </a:r>
          </a:p>
          <a:p>
            <a:r>
              <a:rPr lang="en-US" altLang="ko-KR" sz="1100" dirty="0">
                <a:solidFill>
                  <a:schemeClr val="tx1"/>
                </a:solidFill>
              </a:rPr>
              <a:t>			border: 20px solid transparent;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round stretch;</a:t>
            </a:r>
          </a:p>
          <a:p>
            <a:r>
              <a:rPr lang="en-US" altLang="ko-KR" sz="1100" dirty="0">
                <a:solidFill>
                  <a:schemeClr val="tx1"/>
                </a:solidFill>
              </a:rPr>
              <a:t>			-</a:t>
            </a:r>
            <a:r>
              <a:rPr lang="en-US" altLang="ko-KR" sz="1100" dirty="0" err="1">
                <a:solidFill>
                  <a:schemeClr val="tx1"/>
                </a:solidFill>
              </a:rPr>
              <a:t>moz</a:t>
            </a:r>
            <a:r>
              <a:rPr lang="en-US" altLang="ko-KR" sz="1100" dirty="0">
                <a:solidFill>
                  <a:schemeClr val="tx1"/>
                </a:solidFill>
              </a:rPr>
              <a:t>-border-image: </a:t>
            </a:r>
            <a:r>
              <a:rPr lang="en-US" altLang="ko-KR" sz="1100" dirty="0" err="1">
                <a:solidFill>
                  <a:schemeClr val="tx1"/>
                </a:solidFill>
              </a:rPr>
              <a:t>url</a:t>
            </a:r>
            <a:r>
              <a:rPr lang="en-US" altLang="ko-KR" sz="1100" dirty="0">
                <a:solidFill>
                  <a:schemeClr val="tx1"/>
                </a:solidFill>
              </a:rPr>
              <a:t>(pattern.png) 34 round stretch;</a:t>
            </a:r>
          </a:p>
          <a:p>
            <a:r>
              <a:rPr lang="en-US" altLang="ko-KR" sz="1100" dirty="0">
                <a:solidFill>
                  <a:schemeClr val="tx1"/>
                </a:solidFill>
              </a:rPr>
              <a:t>			-o-border-image: </a:t>
            </a:r>
            <a:r>
              <a:rPr lang="en-US" altLang="ko-KR" sz="1100" dirty="0" err="1">
                <a:solidFill>
                  <a:schemeClr val="tx1"/>
                </a:solidFill>
              </a:rPr>
              <a:t>url</a:t>
            </a:r>
            <a:r>
              <a:rPr lang="en-US" altLang="ko-KR" sz="1100" dirty="0">
                <a:solidFill>
                  <a:schemeClr val="tx1"/>
                </a:solidFill>
              </a:rPr>
              <a:t>(pattern.png) 34 round stretch;</a:t>
            </a:r>
          </a:p>
          <a:p>
            <a:r>
              <a:rPr lang="en-US" altLang="ko-KR" sz="1100" dirty="0">
                <a:solidFill>
                  <a:schemeClr val="tx1"/>
                </a:solidFill>
              </a:rPr>
              <a:t>			border-image: </a:t>
            </a:r>
            <a:r>
              <a:rPr lang="en-US" altLang="ko-KR" sz="1100" dirty="0" err="1">
                <a:solidFill>
                  <a:schemeClr val="tx1"/>
                </a:solidFill>
              </a:rPr>
              <a:t>url</a:t>
            </a:r>
            <a:r>
              <a:rPr lang="en-US" altLang="ko-KR" sz="1100" dirty="0">
                <a:solidFill>
                  <a:schemeClr val="tx1"/>
                </a:solidFill>
              </a:rPr>
              <a:t>(pattern.png) 34 round stretch;</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수직 테두리와 수평 테두리의 스타일 설정</a:t>
            </a:r>
            <a:r>
              <a:rPr lang="en-US" altLang="ko-KR" sz="1100" dirty="0">
                <a:solidFill>
                  <a:schemeClr val="tx1"/>
                </a:solidFill>
              </a:rPr>
              <a:t>&lt;/h1&gt;</a:t>
            </a:r>
          </a:p>
          <a:p>
            <a:r>
              <a:rPr lang="en-US" altLang="ko-KR" sz="1100" dirty="0">
                <a:solidFill>
                  <a:schemeClr val="tx1"/>
                </a:solidFill>
              </a:rPr>
              <a:t>	&lt;p id="p_01"&gt;</a:t>
            </a:r>
            <a:r>
              <a:rPr lang="ko-KR" altLang="en-US" sz="1100" dirty="0">
                <a:solidFill>
                  <a:schemeClr val="tx1"/>
                </a:solidFill>
              </a:rPr>
              <a:t>수평 테두리는 반복으로</a:t>
            </a:r>
            <a:r>
              <a:rPr lang="en-US" altLang="ko-KR" sz="1100" dirty="0">
                <a:solidFill>
                  <a:schemeClr val="tx1"/>
                </a:solidFill>
              </a:rPr>
              <a:t>, </a:t>
            </a:r>
            <a:r>
              <a:rPr lang="ko-KR" altLang="en-US" sz="1100" dirty="0">
                <a:solidFill>
                  <a:schemeClr val="tx1"/>
                </a:solidFill>
              </a:rPr>
              <a:t>수직 테두리는 늘리는 거로 설정했어요</a:t>
            </a:r>
            <a:r>
              <a:rPr lang="en-US" altLang="ko-KR" sz="1100" dirty="0">
                <a:solidFill>
                  <a:schemeClr val="tx1"/>
                </a:solidFill>
              </a:rPr>
              <a:t>!&lt;/p&gt;</a:t>
            </a:r>
          </a:p>
          <a:p>
            <a:r>
              <a:rPr lang="en-US" altLang="ko-KR" sz="1100" dirty="0">
                <a:solidFill>
                  <a:schemeClr val="tx1"/>
                </a:solidFill>
              </a:rPr>
              <a:t>	&lt;p&gt;&lt;</a:t>
            </a:r>
            <a:r>
              <a:rPr lang="en-US" altLang="ko-KR" sz="1100" dirty="0" err="1">
                <a:solidFill>
                  <a:schemeClr val="tx1"/>
                </a:solidFill>
              </a:rPr>
              <a:t>br</a:t>
            </a:r>
            <a:r>
              <a:rPr lang="en-US" altLang="ko-KR" sz="1100" dirty="0">
                <a:solidFill>
                  <a:schemeClr val="tx1"/>
                </a:solidFill>
              </a:rPr>
              <a:t>&gt;</a:t>
            </a:r>
            <a:r>
              <a:rPr lang="ko-KR" altLang="en-US" sz="1100" dirty="0">
                <a:solidFill>
                  <a:schemeClr val="tx1"/>
                </a:solidFill>
              </a:rPr>
              <a:t>위에서 사용한 원본 이미지는 다음과 같습니다</a:t>
            </a:r>
            <a:r>
              <a:rPr lang="en-US" altLang="ko-KR" sz="1100" dirty="0">
                <a:solidFill>
                  <a:schemeClr val="tx1"/>
                </a:solidFill>
              </a:rPr>
              <a:t>.&lt;/p&gt;</a:t>
            </a:r>
          </a:p>
          <a:p>
            <a:r>
              <a:rPr lang="en-US" altLang="ko-KR" sz="1100" dirty="0">
                <a:solidFill>
                  <a:schemeClr val="tx1"/>
                </a:solidFill>
              </a:rPr>
              <a:t>	&lt;</a:t>
            </a:r>
            <a:r>
              <a:rPr lang="en-US" altLang="ko-KR" sz="1100" dirty="0" err="1">
                <a:solidFill>
                  <a:schemeClr val="tx1"/>
                </a:solidFill>
              </a:rPr>
              <a:t>img</a:t>
            </a:r>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="pattern.png"&gt;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a:t>
            </a:r>
            <a:r>
              <a:rPr lang="ko-KR" altLang="en-US" sz="1200" b="1" dirty="0">
                <a:solidFill>
                  <a:schemeClr val="tx1"/>
                </a:solidFill>
              </a:rPr>
              <a:t> </a:t>
            </a:r>
            <a:r>
              <a:rPr lang="en-US" altLang="ko-KR" sz="1200" b="1" dirty="0">
                <a:solidFill>
                  <a:schemeClr val="tx1"/>
                </a:solidFill>
              </a:rPr>
              <a:t>border(</a:t>
            </a:r>
            <a:r>
              <a:rPr lang="ko-KR" altLang="en-US" sz="1200" b="1" dirty="0">
                <a:solidFill>
                  <a:schemeClr val="tx1"/>
                </a:solidFill>
              </a:rPr>
              <a:t>테두리</a:t>
            </a:r>
            <a:r>
              <a:rPr lang="en-US" altLang="ko-KR" sz="1200" b="1" dirty="0">
                <a:solidFill>
                  <a:schemeClr val="tx1"/>
                </a:solidFill>
              </a:rPr>
              <a:t>)</a:t>
            </a:r>
            <a:endParaRPr lang="ko-KR" altLang="en-US" sz="1200" b="1" dirty="0">
              <a:solidFill>
                <a:schemeClr val="tx1"/>
              </a:solidFill>
            </a:endParaRPr>
          </a:p>
          <a:p>
            <a:endParaRPr lang="en-US" altLang="ko-KR" sz="1200" dirty="0">
              <a:solidFill>
                <a:schemeClr val="tx1"/>
              </a:solidFill>
            </a:endParaRPr>
          </a:p>
          <a:p>
            <a:r>
              <a:rPr lang="en-US" altLang="ko-KR" sz="1200" dirty="0">
                <a:solidFill>
                  <a:schemeClr val="tx1"/>
                </a:solidFill>
              </a:rPr>
              <a:t>CSS3</a:t>
            </a:r>
            <a:r>
              <a:rPr lang="ko-KR" altLang="en-US" sz="1200" dirty="0">
                <a:solidFill>
                  <a:schemeClr val="tx1"/>
                </a:solidFill>
              </a:rPr>
              <a:t>에서는 테두리의 모서리를 둥글게 만들거나</a:t>
            </a:r>
            <a:r>
              <a:rPr lang="en-US" altLang="ko-KR" sz="1200" dirty="0">
                <a:solidFill>
                  <a:schemeClr val="tx1"/>
                </a:solidFill>
              </a:rPr>
              <a:t>, </a:t>
            </a:r>
            <a:r>
              <a:rPr lang="ko-KR" altLang="en-US" sz="1200" dirty="0">
                <a:solidFill>
                  <a:schemeClr val="tx1"/>
                </a:solidFill>
              </a:rPr>
              <a:t>테두리에 이미지를 사용할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border-image </a:t>
            </a:r>
            <a:r>
              <a:rPr lang="ko-KR" altLang="en-US" sz="1200" b="1" dirty="0">
                <a:solidFill>
                  <a:schemeClr val="tx1"/>
                </a:solidFill>
              </a:rPr>
              <a:t>속성</a:t>
            </a:r>
          </a:p>
          <a:p>
            <a:r>
              <a:rPr lang="en-US" altLang="ko-KR" sz="1200" dirty="0">
                <a:solidFill>
                  <a:schemeClr val="tx1"/>
                </a:solidFill>
              </a:rPr>
              <a:t>CSS3</a:t>
            </a:r>
            <a:r>
              <a:rPr lang="ko-KR" altLang="en-US" sz="1200" dirty="0">
                <a:solidFill>
                  <a:schemeClr val="tx1"/>
                </a:solidFill>
              </a:rPr>
              <a:t>에서는 요소를 둘러싸는 테두리</a:t>
            </a:r>
            <a:r>
              <a:rPr lang="en-US" altLang="ko-KR" sz="1200" dirty="0">
                <a:solidFill>
                  <a:schemeClr val="tx1"/>
                </a:solidFill>
              </a:rPr>
              <a:t>(border)</a:t>
            </a:r>
            <a:r>
              <a:rPr lang="ko-KR" altLang="en-US" sz="1200" dirty="0">
                <a:solidFill>
                  <a:schemeClr val="tx1"/>
                </a:solidFill>
              </a:rPr>
              <a:t>에 이미지를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border-image </a:t>
            </a:r>
            <a:r>
              <a:rPr lang="ko-KR" altLang="en-US" sz="1200" dirty="0">
                <a:solidFill>
                  <a:schemeClr val="tx1"/>
                </a:solidFill>
              </a:rPr>
              <a:t>속성은 다음과 같은 순서로 동작합니다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테두리</a:t>
            </a:r>
            <a:r>
              <a:rPr lang="en-US" altLang="ko-KR" sz="1200" dirty="0">
                <a:solidFill>
                  <a:schemeClr val="tx1"/>
                </a:solidFill>
              </a:rPr>
              <a:t>(border)</a:t>
            </a:r>
            <a:r>
              <a:rPr lang="ko-KR" altLang="en-US" sz="1200" dirty="0">
                <a:solidFill>
                  <a:schemeClr val="tx1"/>
                </a:solidFill>
              </a:rPr>
              <a:t>로 사용할 이미지를 결정합니다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이미지의 어느 부분을 자를 것인지 결정합니다</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테두리 중간 부분의 이미지 처리를 반복되게 할지 아니면 그냥 늘릴지를 결정합니다</a:t>
            </a:r>
            <a:r>
              <a:rPr lang="en-US" altLang="ko-KR" dirty="0"/>
              <a:t>.</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수직 테두리와 수평 테두리의 처리 방식을 다르게 설정할 수도 있습니다</a:t>
            </a:r>
            <a:r>
              <a:rPr lang="en-US" altLang="ko-KR" dirty="0"/>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277</a:t>
            </a:fld>
            <a:endParaRPr lang="ko-KR" altLang="en-US" dirty="0"/>
          </a:p>
        </p:txBody>
      </p:sp>
    </p:spTree>
    <p:extLst>
      <p:ext uri="{BB962C8B-B14F-4D97-AF65-F5344CB8AC3E}">
        <p14:creationId xmlns:p14="http://schemas.microsoft.com/office/powerpoint/2010/main" val="421835862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text (</a:t>
            </a:r>
            <a:r>
              <a:rPr lang="en-US" altLang="ko-KR" sz="3600" dirty="0"/>
              <a:t>text-overflow</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Text&lt;/title&gt;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border: 1px solid black;</a:t>
            </a:r>
          </a:p>
          <a:p>
            <a:r>
              <a:rPr lang="en-US" altLang="ko-KR" sz="1100">
                <a:solidFill>
                  <a:schemeClr val="tx1"/>
                </a:solidFill>
              </a:rPr>
              <a:t>			white-space: nowrap; </a:t>
            </a:r>
          </a:p>
          <a:p>
            <a:r>
              <a:rPr lang="en-US" altLang="ko-KR" sz="1100">
                <a:solidFill>
                  <a:schemeClr val="tx1"/>
                </a:solidFill>
              </a:rPr>
              <a:t>			width: 250px;</a:t>
            </a:r>
          </a:p>
          <a:p>
            <a:r>
              <a:rPr lang="en-US" altLang="ko-KR" sz="1100">
                <a:solidFill>
                  <a:schemeClr val="tx1"/>
                </a:solidFill>
              </a:rPr>
              <a:t>			overflow: hidden;</a:t>
            </a:r>
          </a:p>
          <a:p>
            <a:r>
              <a:rPr lang="en-US" altLang="ko-KR" sz="1100">
                <a:solidFill>
                  <a:schemeClr val="tx1"/>
                </a:solidFill>
              </a:rPr>
              <a:t>		}</a:t>
            </a:r>
          </a:p>
          <a:p>
            <a:r>
              <a:rPr lang="en-US" altLang="ko-KR" sz="1100">
                <a:solidFill>
                  <a:schemeClr val="tx1"/>
                </a:solidFill>
              </a:rPr>
              <a:t>		#p_01 { text-overflow: clip; }</a:t>
            </a:r>
          </a:p>
          <a:p>
            <a:r>
              <a:rPr lang="en-US" altLang="ko-KR" sz="1100">
                <a:solidFill>
                  <a:schemeClr val="tx1"/>
                </a:solidFill>
              </a:rPr>
              <a:t>		#p_02 { text-overflow: ellipsis;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콘텐츠 영역을 벗어난 텍스트 처리 방법</a:t>
            </a:r>
            <a:r>
              <a:rPr lang="en-US" altLang="ko-KR" sz="1100">
                <a:solidFill>
                  <a:schemeClr val="tx1"/>
                </a:solidFill>
              </a:rPr>
              <a:t>&lt;/h1&gt;</a:t>
            </a:r>
          </a:p>
          <a:p>
            <a:r>
              <a:rPr lang="en-US" altLang="ko-KR" sz="1100">
                <a:solidFill>
                  <a:schemeClr val="tx1"/>
                </a:solidFill>
              </a:rPr>
              <a:t>	&lt;p id="p_01"&gt;</a:t>
            </a:r>
            <a:r>
              <a:rPr lang="ko-KR" altLang="en-US" sz="1100">
                <a:solidFill>
                  <a:schemeClr val="tx1"/>
                </a:solidFill>
              </a:rPr>
              <a:t>콘텐츠 영역을 벗어난 텍스트 부분을 잘라냅니다</a:t>
            </a:r>
            <a:r>
              <a:rPr lang="en-US" altLang="ko-KR" sz="1100">
                <a:solidFill>
                  <a:schemeClr val="tx1"/>
                </a:solidFill>
              </a:rPr>
              <a:t>.&lt;/p&gt;</a:t>
            </a:r>
          </a:p>
          <a:p>
            <a:r>
              <a:rPr lang="en-US" altLang="ko-KR" sz="1100">
                <a:solidFill>
                  <a:schemeClr val="tx1"/>
                </a:solidFill>
              </a:rPr>
              <a:t>	&lt;p id="p_02"&gt;</a:t>
            </a:r>
            <a:r>
              <a:rPr lang="ko-KR" altLang="en-US" sz="1100">
                <a:solidFill>
                  <a:schemeClr val="tx1"/>
                </a:solidFill>
              </a:rPr>
              <a:t>콘텐츠 영역을 벗어난 텍스트 부분을 생략 부호를 사용하여 표현합니다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text</a:t>
            </a:r>
            <a:r>
              <a:rPr lang="ko-KR" altLang="en-US" sz="1200" dirty="0">
                <a:solidFill>
                  <a:schemeClr val="tx1"/>
                </a:solidFill>
              </a:rPr>
              <a:t>에 관한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text-overflow</a:t>
            </a:r>
            <a:br>
              <a:rPr lang="en-US" altLang="ko-KR" sz="1200" dirty="0">
                <a:solidFill>
                  <a:schemeClr val="tx1"/>
                </a:solidFill>
              </a:rPr>
            </a:br>
            <a:r>
              <a:rPr lang="en-US" altLang="ko-KR" sz="1200" dirty="0">
                <a:solidFill>
                  <a:schemeClr val="tx1"/>
                </a:solidFill>
              </a:rPr>
              <a:t>2. word-wrap</a:t>
            </a:r>
            <a:br>
              <a:rPr lang="en-US" altLang="ko-KR" sz="1200" dirty="0">
                <a:solidFill>
                  <a:schemeClr val="tx1"/>
                </a:solidFill>
              </a:rPr>
            </a:br>
            <a:r>
              <a:rPr lang="en-US" altLang="ko-KR" sz="1200" dirty="0">
                <a:solidFill>
                  <a:schemeClr val="tx1"/>
                </a:solidFill>
              </a:rPr>
              <a:t>3. word-break</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text-overflow </a:t>
            </a:r>
            <a:r>
              <a:rPr lang="ko-KR" altLang="en-US" sz="1200" b="1" dirty="0">
                <a:solidFill>
                  <a:schemeClr val="tx1"/>
                </a:solidFill>
              </a:rPr>
              <a:t>속성</a:t>
            </a:r>
          </a:p>
          <a:p>
            <a:r>
              <a:rPr lang="en-US" altLang="ko-KR" sz="1200" dirty="0">
                <a:solidFill>
                  <a:schemeClr val="tx1"/>
                </a:solidFill>
              </a:rPr>
              <a:t>text-overflow </a:t>
            </a:r>
            <a:r>
              <a:rPr lang="ko-KR" altLang="en-US" sz="1200" dirty="0">
                <a:solidFill>
                  <a:schemeClr val="tx1"/>
                </a:solidFill>
              </a:rPr>
              <a:t>속성은 콘텐츠</a:t>
            </a:r>
            <a:r>
              <a:rPr lang="en-US" altLang="ko-KR" sz="1200" dirty="0">
                <a:solidFill>
                  <a:schemeClr val="tx1"/>
                </a:solidFill>
              </a:rPr>
              <a:t>(content) </a:t>
            </a:r>
            <a:r>
              <a:rPr lang="ko-KR" altLang="en-US" sz="1200" dirty="0">
                <a:solidFill>
                  <a:schemeClr val="tx1"/>
                </a:solidFill>
              </a:rPr>
              <a:t>영역을 벗어난 텍스트를 어떻게 표현할지를 설정합니다</a:t>
            </a:r>
            <a:r>
              <a:rPr lang="en-US" altLang="ko-KR" sz="1200" dirty="0">
                <a:solidFill>
                  <a:schemeClr val="tx1"/>
                </a:solidFill>
              </a:rPr>
              <a:t>.</a:t>
            </a:r>
          </a:p>
          <a:p>
            <a:r>
              <a:rPr lang="ko-KR" altLang="en-US" sz="1200" dirty="0">
                <a:solidFill>
                  <a:schemeClr val="tx1"/>
                </a:solidFill>
              </a:rPr>
              <a:t>영역을 벗어난 텍스트 부분을 자를 수도 있으며</a:t>
            </a:r>
            <a:r>
              <a:rPr lang="en-US" altLang="ko-KR" sz="1200" dirty="0">
                <a:solidFill>
                  <a:schemeClr val="tx1"/>
                </a:solidFill>
              </a:rPr>
              <a:t>, </a:t>
            </a:r>
            <a:r>
              <a:rPr lang="ko-KR" altLang="en-US" sz="1200" dirty="0">
                <a:solidFill>
                  <a:schemeClr val="tx1"/>
                </a:solidFill>
              </a:rPr>
              <a:t>생략 부호</a:t>
            </a:r>
            <a:r>
              <a:rPr lang="en-US" altLang="ko-KR" sz="1200" dirty="0">
                <a:solidFill>
                  <a:schemeClr val="tx1"/>
                </a:solidFill>
              </a:rPr>
              <a:t>(…)</a:t>
            </a:r>
            <a:r>
              <a:rPr lang="ko-KR" altLang="en-US" sz="1200" dirty="0">
                <a:solidFill>
                  <a:schemeClr val="tx1"/>
                </a:solidFill>
              </a:rPr>
              <a:t>를 사용하여 표현할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278</a:t>
            </a:fld>
            <a:endParaRPr lang="ko-KR" altLang="en-US" dirty="0"/>
          </a:p>
        </p:txBody>
      </p:sp>
    </p:spTree>
    <p:extLst>
      <p:ext uri="{BB962C8B-B14F-4D97-AF65-F5344CB8AC3E}">
        <p14:creationId xmlns:p14="http://schemas.microsoft.com/office/powerpoint/2010/main" val="378936089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text (</a:t>
            </a:r>
            <a:r>
              <a:rPr lang="en-US" altLang="ko-KR" sz="3600" dirty="0"/>
              <a:t>text-overflow</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Text&lt;/title&gt;</a:t>
            </a:r>
          </a:p>
          <a:p>
            <a:r>
              <a:rPr lang="en-US" altLang="ko-KR" sz="1100">
                <a:solidFill>
                  <a:schemeClr val="tx1"/>
                </a:solidFill>
              </a:rPr>
              <a:t>	&lt;style&gt;</a:t>
            </a:r>
          </a:p>
          <a:p>
            <a:r>
              <a:rPr lang="en-US" altLang="ko-KR" sz="1100">
                <a:solidFill>
                  <a:schemeClr val="tx1"/>
                </a:solidFill>
              </a:rPr>
              <a:t>		#p_01, #p_02 {</a:t>
            </a:r>
          </a:p>
          <a:p>
            <a:r>
              <a:rPr lang="en-US" altLang="ko-KR" sz="1100">
                <a:solidFill>
                  <a:schemeClr val="tx1"/>
                </a:solidFill>
              </a:rPr>
              <a:t>			border: 1px solid black;</a:t>
            </a:r>
          </a:p>
          <a:p>
            <a:r>
              <a:rPr lang="en-US" altLang="ko-KR" sz="1100">
                <a:solidFill>
                  <a:schemeClr val="tx1"/>
                </a:solidFill>
              </a:rPr>
              <a:t>			white-space: nowrap; </a:t>
            </a:r>
          </a:p>
          <a:p>
            <a:r>
              <a:rPr lang="en-US" altLang="ko-KR" sz="1100">
                <a:solidFill>
                  <a:schemeClr val="tx1"/>
                </a:solidFill>
              </a:rPr>
              <a:t>			width: 200px;</a:t>
            </a:r>
          </a:p>
          <a:p>
            <a:r>
              <a:rPr lang="en-US" altLang="ko-KR" sz="1100">
                <a:solidFill>
                  <a:schemeClr val="tx1"/>
                </a:solidFill>
              </a:rPr>
              <a:t>			overflow: hidden;</a:t>
            </a:r>
          </a:p>
          <a:p>
            <a:r>
              <a:rPr lang="en-US" altLang="ko-KR" sz="1100">
                <a:solidFill>
                  <a:schemeClr val="tx1"/>
                </a:solidFill>
              </a:rPr>
              <a:t>		}</a:t>
            </a:r>
          </a:p>
          <a:p>
            <a:r>
              <a:rPr lang="en-US" altLang="ko-KR" sz="1100">
                <a:solidFill>
                  <a:schemeClr val="tx1"/>
                </a:solidFill>
              </a:rPr>
              <a:t>		#p_01 { text-overflow: clip; }</a:t>
            </a:r>
          </a:p>
          <a:p>
            <a:r>
              <a:rPr lang="en-US" altLang="ko-KR" sz="1100">
                <a:solidFill>
                  <a:schemeClr val="tx1"/>
                </a:solidFill>
              </a:rPr>
              <a:t>		#p_02 { text-overflow: ellipsis; }</a:t>
            </a:r>
          </a:p>
          <a:p>
            <a:r>
              <a:rPr lang="en-US" altLang="ko-KR" sz="1100">
                <a:solidFill>
                  <a:schemeClr val="tx1"/>
                </a:solidFill>
              </a:rPr>
              <a:t>		#p_01:hover, #p_02:hover { overflow: visible;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콘텐츠 영역을 벗어난 텍스트 처리 방법</a:t>
            </a:r>
            <a:r>
              <a:rPr lang="en-US" altLang="ko-KR" sz="1100">
                <a:solidFill>
                  <a:schemeClr val="tx1"/>
                </a:solidFill>
              </a:rPr>
              <a:t>&lt;/h1&gt;</a:t>
            </a:r>
          </a:p>
          <a:p>
            <a:r>
              <a:rPr lang="en-US" altLang="ko-KR" sz="1100">
                <a:solidFill>
                  <a:schemeClr val="tx1"/>
                </a:solidFill>
              </a:rPr>
              <a:t>	&lt;p id="p_01"&gt;</a:t>
            </a:r>
            <a:r>
              <a:rPr lang="ko-KR" altLang="en-US" sz="1100">
                <a:solidFill>
                  <a:schemeClr val="tx1"/>
                </a:solidFill>
              </a:rPr>
              <a:t>콘텐츠 영역을 벗어난 텍스트 부분을 잘라냅니다</a:t>
            </a:r>
            <a:r>
              <a:rPr lang="en-US" altLang="ko-KR" sz="1100">
                <a:solidFill>
                  <a:schemeClr val="tx1"/>
                </a:solidFill>
              </a:rPr>
              <a:t>.&lt;/p&gt;</a:t>
            </a:r>
          </a:p>
          <a:p>
            <a:r>
              <a:rPr lang="en-US" altLang="ko-KR" sz="1100">
                <a:solidFill>
                  <a:schemeClr val="tx1"/>
                </a:solidFill>
              </a:rPr>
              <a:t>	&lt;p id="p_02"&gt;</a:t>
            </a:r>
            <a:r>
              <a:rPr lang="ko-KR" altLang="en-US" sz="1100">
                <a:solidFill>
                  <a:schemeClr val="tx1"/>
                </a:solidFill>
              </a:rPr>
              <a:t>콘텐츠 영역을 벗어난 텍스트 부분을 생략 부호를 사용하여 표현합니다</a:t>
            </a:r>
            <a:r>
              <a:rPr lang="en-US" altLang="ko-KR" sz="1100">
                <a:solidFill>
                  <a:schemeClr val="tx1"/>
                </a:solidFill>
              </a:rPr>
              <a:t>.&lt;/p&gt;</a:t>
            </a:r>
          </a:p>
          <a:p>
            <a:r>
              <a:rPr lang="en-US" altLang="ko-KR" sz="1100">
                <a:solidFill>
                  <a:schemeClr val="tx1"/>
                </a:solidFill>
              </a:rPr>
              <a:t>	&lt;p&gt;</a:t>
            </a:r>
            <a:r>
              <a:rPr lang="ko-KR" altLang="en-US" sz="1100">
                <a:solidFill>
                  <a:schemeClr val="tx1"/>
                </a:solidFill>
              </a:rPr>
              <a:t>콘텐츠 영역에 마우스를 올려보세요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text</a:t>
            </a:r>
            <a:r>
              <a:rPr lang="ko-KR" altLang="en-US" sz="1200" dirty="0">
                <a:solidFill>
                  <a:schemeClr val="tx1"/>
                </a:solidFill>
              </a:rPr>
              <a:t>에 관한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text-overflow</a:t>
            </a:r>
            <a:br>
              <a:rPr lang="en-US" altLang="ko-KR" sz="1200" dirty="0">
                <a:solidFill>
                  <a:schemeClr val="tx1"/>
                </a:solidFill>
              </a:rPr>
            </a:br>
            <a:r>
              <a:rPr lang="en-US" altLang="ko-KR" sz="1200" dirty="0">
                <a:solidFill>
                  <a:schemeClr val="tx1"/>
                </a:solidFill>
              </a:rPr>
              <a:t>2. word-wrap</a:t>
            </a:r>
            <a:br>
              <a:rPr lang="en-US" altLang="ko-KR" sz="1200" dirty="0">
                <a:solidFill>
                  <a:schemeClr val="tx1"/>
                </a:solidFill>
              </a:rPr>
            </a:br>
            <a:r>
              <a:rPr lang="en-US" altLang="ko-KR" sz="1200" dirty="0">
                <a:solidFill>
                  <a:schemeClr val="tx1"/>
                </a:solidFill>
              </a:rPr>
              <a:t>3. word-break</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text-overflow </a:t>
            </a:r>
            <a:r>
              <a:rPr lang="ko-KR" altLang="en-US" sz="1200" b="1" dirty="0">
                <a:solidFill>
                  <a:schemeClr val="tx1"/>
                </a:solidFill>
              </a:rPr>
              <a:t>속성</a:t>
            </a:r>
          </a:p>
          <a:p>
            <a:r>
              <a:rPr lang="en-US" altLang="ko-KR" sz="1200" dirty="0">
                <a:solidFill>
                  <a:schemeClr val="tx1"/>
                </a:solidFill>
              </a:rPr>
              <a:t>text-overflow </a:t>
            </a:r>
            <a:r>
              <a:rPr lang="ko-KR" altLang="en-US" sz="1200" dirty="0">
                <a:solidFill>
                  <a:schemeClr val="tx1"/>
                </a:solidFill>
              </a:rPr>
              <a:t>속성은 콘텐츠</a:t>
            </a:r>
            <a:r>
              <a:rPr lang="en-US" altLang="ko-KR" sz="1200" dirty="0">
                <a:solidFill>
                  <a:schemeClr val="tx1"/>
                </a:solidFill>
              </a:rPr>
              <a:t>(content) </a:t>
            </a:r>
            <a:r>
              <a:rPr lang="ko-KR" altLang="en-US" sz="1200" dirty="0">
                <a:solidFill>
                  <a:schemeClr val="tx1"/>
                </a:solidFill>
              </a:rPr>
              <a:t>영역을 벗어난 텍스트를 어떻게 표현할지를 설정합니다</a:t>
            </a:r>
            <a:r>
              <a:rPr lang="en-US" altLang="ko-KR" sz="1200" dirty="0">
                <a:solidFill>
                  <a:schemeClr val="tx1"/>
                </a:solidFill>
              </a:rPr>
              <a:t>.</a:t>
            </a:r>
          </a:p>
          <a:p>
            <a:r>
              <a:rPr lang="ko-KR" altLang="en-US" sz="1200" dirty="0">
                <a:solidFill>
                  <a:schemeClr val="tx1"/>
                </a:solidFill>
              </a:rPr>
              <a:t>영역을 벗어난 텍스트 부분을 자를 수도 있으며</a:t>
            </a:r>
            <a:r>
              <a:rPr lang="en-US" altLang="ko-KR" sz="1200" dirty="0">
                <a:solidFill>
                  <a:schemeClr val="tx1"/>
                </a:solidFill>
              </a:rPr>
              <a:t>, </a:t>
            </a:r>
            <a:r>
              <a:rPr lang="ko-KR" altLang="en-US" sz="1200" dirty="0">
                <a:solidFill>
                  <a:schemeClr val="tx1"/>
                </a:solidFill>
              </a:rPr>
              <a:t>생략 부호</a:t>
            </a:r>
            <a:r>
              <a:rPr lang="en-US" altLang="ko-KR" sz="1200" dirty="0">
                <a:solidFill>
                  <a:schemeClr val="tx1"/>
                </a:solidFill>
              </a:rPr>
              <a:t>(…)</a:t>
            </a:r>
            <a:r>
              <a:rPr lang="ko-KR" altLang="en-US" sz="1200" dirty="0">
                <a:solidFill>
                  <a:schemeClr val="tx1"/>
                </a:solidFill>
              </a:rPr>
              <a:t>를 사용하여 표현할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overflow </a:t>
            </a:r>
            <a:r>
              <a:rPr lang="ko-KR" altLang="en-US" sz="1200" dirty="0">
                <a:solidFill>
                  <a:schemeClr val="tx1"/>
                </a:solidFill>
              </a:rPr>
              <a:t>속성값을 </a:t>
            </a:r>
            <a:r>
              <a:rPr lang="en-US" altLang="ko-KR" sz="1200" dirty="0">
                <a:solidFill>
                  <a:schemeClr val="tx1"/>
                </a:solidFill>
              </a:rPr>
              <a:t>visible</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사용자에게 콘텐츠 영역을 벗어나 생략된 텍스트까지 보여줄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279</a:t>
            </a:fld>
            <a:endParaRPr lang="ko-KR" altLang="en-US" dirty="0"/>
          </a:p>
        </p:txBody>
      </p:sp>
    </p:spTree>
    <p:extLst>
      <p:ext uri="{BB962C8B-B14F-4D97-AF65-F5344CB8AC3E}">
        <p14:creationId xmlns:p14="http://schemas.microsoft.com/office/powerpoint/2010/main" val="1972163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이미지</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 Images&lt;/title&gt;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&lt;h1&gt;img</a:t>
            </a:r>
            <a:r>
              <a:rPr lang="ko-KR" altLang="en-US" sz="1200">
                <a:solidFill>
                  <a:schemeClr val="tx1"/>
                </a:solidFill>
              </a:rPr>
              <a:t>태그의 </a:t>
            </a:r>
            <a:r>
              <a:rPr lang="en-US" altLang="ko-KR" sz="1200">
                <a:solidFill>
                  <a:schemeClr val="tx1"/>
                </a:solidFill>
              </a:rPr>
              <a:t>alt </a:t>
            </a:r>
            <a:r>
              <a:rPr lang="ko-KR" altLang="en-US" sz="1200">
                <a:solidFill>
                  <a:schemeClr val="tx1"/>
                </a:solidFill>
              </a:rPr>
              <a:t>속성</a:t>
            </a:r>
            <a:r>
              <a:rPr lang="en-US" altLang="ko-KR" sz="1200">
                <a:solidFill>
                  <a:schemeClr val="tx1"/>
                </a:solidFill>
              </a:rPr>
              <a:t>&lt;/h1&gt;</a:t>
            </a:r>
          </a:p>
          <a:p>
            <a:r>
              <a:rPr lang="en-US" altLang="ko-KR" sz="1200">
                <a:solidFill>
                  <a:schemeClr val="tx1"/>
                </a:solidFill>
              </a:rPr>
              <a:t>	&lt;img src="/img_html5_logo.png" alt="</a:t>
            </a:r>
            <a:r>
              <a:rPr lang="ko-KR" altLang="en-US" sz="1200">
                <a:solidFill>
                  <a:schemeClr val="tx1"/>
                </a:solidFill>
              </a:rPr>
              <a:t>이미지가 없나봐요</a:t>
            </a:r>
            <a:r>
              <a:rPr lang="en-US" altLang="ko-KR" sz="1200">
                <a:solidFill>
                  <a:schemeClr val="tx1"/>
                </a:solidFill>
              </a:rPr>
              <a:t>.."&gt;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이미지</a:t>
            </a:r>
            <a:r>
              <a:rPr lang="en-US" altLang="ko-KR" sz="1200" b="1" dirty="0">
                <a:solidFill>
                  <a:schemeClr val="tx1"/>
                </a:solidFill>
              </a:rPr>
              <a:t>(Image)</a:t>
            </a:r>
          </a:p>
          <a:p>
            <a:endParaRPr lang="en-US" altLang="ko-KR" sz="1200" dirty="0">
              <a:solidFill>
                <a:schemeClr val="tx1"/>
              </a:solidFill>
            </a:endParaRPr>
          </a:p>
          <a:p>
            <a:r>
              <a:rPr lang="ko-KR" altLang="en-US" sz="1200" dirty="0">
                <a:solidFill>
                  <a:schemeClr val="tx1"/>
                </a:solidFill>
              </a:rPr>
              <a:t>주로 사용되는 이미지 종류 </a:t>
            </a:r>
            <a:r>
              <a:rPr lang="en-US" altLang="ko-KR" sz="1200" dirty="0">
                <a:solidFill>
                  <a:schemeClr val="tx1"/>
                </a:solidFill>
              </a:rPr>
              <a:t>: JPEG, GIF, PNG</a:t>
            </a:r>
          </a:p>
          <a:p>
            <a:endParaRPr lang="en-US" altLang="ko-KR" sz="1200" dirty="0">
              <a:solidFill>
                <a:schemeClr val="tx1"/>
              </a:solidFill>
            </a:endParaRPr>
          </a:p>
          <a:p>
            <a:r>
              <a:rPr lang="ko-KR" altLang="en-US" sz="1200" b="1" dirty="0">
                <a:solidFill>
                  <a:schemeClr val="tx1"/>
                </a:solidFill>
              </a:rPr>
              <a:t>이미지의 삽입</a:t>
            </a:r>
          </a:p>
          <a:p>
            <a:r>
              <a:rPr lang="en-US" altLang="ko-KR" sz="1200" dirty="0">
                <a:solidFill>
                  <a:schemeClr val="tx1"/>
                </a:solidFill>
              </a:rPr>
              <a:t>HTML </a:t>
            </a:r>
            <a:r>
              <a:rPr lang="ko-KR" altLang="en-US" sz="1200" dirty="0">
                <a:solidFill>
                  <a:schemeClr val="tx1"/>
                </a:solidFill>
              </a:rPr>
              <a:t>문서에 이미지를 삽입할 때는 </a:t>
            </a:r>
            <a:r>
              <a:rPr lang="en-US" altLang="ko-KR" sz="1200" dirty="0">
                <a:solidFill>
                  <a:schemeClr val="tx1"/>
                </a:solidFill>
              </a:rPr>
              <a:t>&lt;</a:t>
            </a:r>
            <a:r>
              <a:rPr lang="en-US" altLang="ko-KR" sz="1200" dirty="0" err="1">
                <a:solidFill>
                  <a:schemeClr val="tx1"/>
                </a:solidFill>
              </a:rPr>
              <a:t>img</a:t>
            </a:r>
            <a:r>
              <a:rPr lang="en-US" altLang="ko-KR" sz="1200" dirty="0">
                <a:solidFill>
                  <a:schemeClr val="tx1"/>
                </a:solidFill>
              </a:rPr>
              <a:t>&gt;</a:t>
            </a:r>
            <a:r>
              <a:rPr lang="ko-KR" altLang="en-US" sz="1200" dirty="0">
                <a:solidFill>
                  <a:schemeClr val="tx1"/>
                </a:solidFill>
              </a:rPr>
              <a:t>태그를 사용합니다</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문법 </a:t>
            </a:r>
            <a:r>
              <a:rPr lang="en-US" altLang="ko-KR" sz="1200" b="1" dirty="0">
                <a:solidFill>
                  <a:schemeClr val="tx1"/>
                </a:solidFill>
              </a:rPr>
              <a:t>: </a:t>
            </a:r>
            <a:r>
              <a:rPr lang="en-US" altLang="ko-KR" sz="1200" dirty="0">
                <a:solidFill>
                  <a:schemeClr val="tx1"/>
                </a:solidFill>
              </a:rPr>
              <a:t>&lt;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a:t>
            </a:r>
            <a:r>
              <a:rPr lang="ko-KR" altLang="en-US" sz="1200" dirty="0">
                <a:solidFill>
                  <a:schemeClr val="tx1"/>
                </a:solidFill>
              </a:rPr>
              <a:t>이미지주소</a:t>
            </a:r>
            <a:r>
              <a:rPr lang="en-US" altLang="ko-KR" sz="1200" dirty="0">
                <a:solidFill>
                  <a:schemeClr val="tx1"/>
                </a:solidFill>
              </a:rPr>
              <a:t>"</a:t>
            </a:r>
            <a:r>
              <a:rPr lang="ko-KR" altLang="en-US" sz="1200" dirty="0">
                <a:solidFill>
                  <a:schemeClr val="tx1"/>
                </a:solidFill>
              </a:rPr>
              <a:t> </a:t>
            </a:r>
            <a:r>
              <a:rPr lang="en-US" altLang="ko-KR" sz="1200" dirty="0">
                <a:solidFill>
                  <a:schemeClr val="tx1"/>
                </a:solidFill>
              </a:rPr>
              <a:t>alt="</a:t>
            </a:r>
            <a:r>
              <a:rPr lang="ko-KR" altLang="en-US" sz="1200" dirty="0">
                <a:solidFill>
                  <a:schemeClr val="tx1"/>
                </a:solidFill>
              </a:rPr>
              <a:t>대체문자열</a:t>
            </a:r>
            <a:r>
              <a:rPr lang="en-US" altLang="ko-KR" sz="1200" dirty="0">
                <a:solidFill>
                  <a:schemeClr val="tx1"/>
                </a:solidFill>
              </a:rPr>
              <a:t>"&gt;</a:t>
            </a:r>
          </a:p>
          <a:p>
            <a:endParaRPr lang="en-US" altLang="ko-KR" sz="1200" dirty="0">
              <a:solidFill>
                <a:schemeClr val="tx1"/>
              </a:solidFill>
            </a:endParaRPr>
          </a:p>
          <a:p>
            <a:r>
              <a:rPr lang="en-US" altLang="ko-KR" sz="1200" dirty="0" err="1">
                <a:solidFill>
                  <a:schemeClr val="tx1"/>
                </a:solidFill>
              </a:rPr>
              <a:t>src</a:t>
            </a:r>
            <a:r>
              <a:rPr lang="en-US" altLang="ko-KR" sz="1200" dirty="0">
                <a:solidFill>
                  <a:schemeClr val="tx1"/>
                </a:solidFill>
              </a:rPr>
              <a:t> </a:t>
            </a:r>
            <a:r>
              <a:rPr lang="ko-KR" altLang="en-US" sz="1200" dirty="0">
                <a:solidFill>
                  <a:schemeClr val="tx1"/>
                </a:solidFill>
              </a:rPr>
              <a:t>속성은 이미지가 저장된 주소의 </a:t>
            </a:r>
            <a:r>
              <a:rPr lang="en-US" altLang="ko-KR" sz="1200" dirty="0">
                <a:solidFill>
                  <a:schemeClr val="tx1"/>
                </a:solidFill>
              </a:rPr>
              <a:t>URL </a:t>
            </a:r>
            <a:r>
              <a:rPr lang="ko-KR" altLang="en-US" sz="1200" dirty="0">
                <a:solidFill>
                  <a:schemeClr val="tx1"/>
                </a:solidFill>
              </a:rPr>
              <a:t>주소를 명시합니다</a:t>
            </a:r>
            <a:r>
              <a:rPr lang="en-US" altLang="ko-KR" sz="1200" dirty="0">
                <a:solidFill>
                  <a:schemeClr val="tx1"/>
                </a:solidFill>
              </a:rPr>
              <a:t>.</a:t>
            </a:r>
          </a:p>
          <a:p>
            <a:r>
              <a:rPr lang="en-US" altLang="ko-KR" sz="1200" dirty="0">
                <a:solidFill>
                  <a:schemeClr val="tx1"/>
                </a:solidFill>
              </a:rPr>
              <a:t>alt </a:t>
            </a:r>
            <a:r>
              <a:rPr lang="ko-KR" altLang="en-US" sz="1200" dirty="0">
                <a:solidFill>
                  <a:schemeClr val="tx1"/>
                </a:solidFill>
              </a:rPr>
              <a:t>속성으로 이미지가 로딩될 수 없는 상황에서 이미지 대신 나타날 문자열을 설정할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a:t>
            </a:fld>
            <a:endParaRPr lang="ko-KR" altLang="en-US" dirty="0"/>
          </a:p>
        </p:txBody>
      </p:sp>
    </p:spTree>
    <p:extLst>
      <p:ext uri="{BB962C8B-B14F-4D97-AF65-F5344CB8AC3E}">
        <p14:creationId xmlns:p14="http://schemas.microsoft.com/office/powerpoint/2010/main" val="303417083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text (</a:t>
            </a:r>
            <a:r>
              <a:rPr lang="en-US" altLang="ko-KR" sz="3600" dirty="0"/>
              <a:t>word-wrap</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Text&lt;/title&gt;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border: 1px solid black;</a:t>
            </a:r>
          </a:p>
          <a:p>
            <a:r>
              <a:rPr lang="en-US" altLang="ko-KR" sz="1100">
                <a:solidFill>
                  <a:schemeClr val="tx1"/>
                </a:solidFill>
              </a:rPr>
              <a:t>			width: 130px;</a:t>
            </a:r>
          </a:p>
          <a:p>
            <a:r>
              <a:rPr lang="en-US" altLang="ko-KR" sz="1100">
                <a:solidFill>
                  <a:schemeClr val="tx1"/>
                </a:solidFill>
              </a:rPr>
              <a:t>		}</a:t>
            </a:r>
          </a:p>
          <a:p>
            <a:r>
              <a:rPr lang="en-US" altLang="ko-KR" sz="1100">
                <a:solidFill>
                  <a:schemeClr val="tx1"/>
                </a:solidFill>
              </a:rPr>
              <a:t>		#p_01, #p_03 { word-wrap: break-word;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콘텐츠 영역을 벗어난 긴 단어의 처리 방법</a:t>
            </a:r>
            <a:r>
              <a:rPr lang="en-US" altLang="ko-KR" sz="1100">
                <a:solidFill>
                  <a:schemeClr val="tx1"/>
                </a:solidFill>
              </a:rPr>
              <a:t>&lt;/h1&gt;</a:t>
            </a:r>
          </a:p>
          <a:p>
            <a:r>
              <a:rPr lang="en-US" altLang="ko-KR" sz="1100">
                <a:solidFill>
                  <a:schemeClr val="tx1"/>
                </a:solidFill>
              </a:rPr>
              <a:t>	&lt;p id="p_01"&gt;</a:t>
            </a:r>
            <a:r>
              <a:rPr lang="ko-KR" altLang="en-US" sz="1100">
                <a:solidFill>
                  <a:schemeClr val="tx1"/>
                </a:solidFill>
              </a:rPr>
              <a:t>콘텐츠 영역을 벗어난 긴 단어단어단어단어단어단어가 어떻게 될까요</a:t>
            </a:r>
            <a:r>
              <a:rPr lang="en-US" altLang="ko-KR" sz="1100">
                <a:solidFill>
                  <a:schemeClr val="tx1"/>
                </a:solidFill>
              </a:rPr>
              <a:t>?&lt;/p&gt;</a:t>
            </a:r>
          </a:p>
          <a:p>
            <a:r>
              <a:rPr lang="en-US" altLang="ko-KR" sz="1100">
                <a:solidFill>
                  <a:schemeClr val="tx1"/>
                </a:solidFill>
              </a:rPr>
              <a:t>	&lt;p id="p_02"&gt;</a:t>
            </a:r>
            <a:r>
              <a:rPr lang="ko-KR" altLang="en-US" sz="1100">
                <a:solidFill>
                  <a:schemeClr val="tx1"/>
                </a:solidFill>
              </a:rPr>
              <a:t>콘텐츠 영역을 벗어난 긴 </a:t>
            </a:r>
            <a:r>
              <a:rPr lang="en-US" altLang="ko-KR" sz="1100">
                <a:solidFill>
                  <a:schemeClr val="tx1"/>
                </a:solidFill>
              </a:rPr>
              <a:t>wordwordwordwordwordword</a:t>
            </a:r>
            <a:r>
              <a:rPr lang="ko-KR" altLang="en-US" sz="1100">
                <a:solidFill>
                  <a:schemeClr val="tx1"/>
                </a:solidFill>
              </a:rPr>
              <a:t>가 어떻게 될까요</a:t>
            </a:r>
            <a:r>
              <a:rPr lang="en-US" altLang="ko-KR" sz="1100">
                <a:solidFill>
                  <a:schemeClr val="tx1"/>
                </a:solidFill>
              </a:rPr>
              <a:t>?&lt;/p&gt;</a:t>
            </a:r>
          </a:p>
          <a:p>
            <a:r>
              <a:rPr lang="en-US" altLang="ko-KR" sz="1100">
                <a:solidFill>
                  <a:schemeClr val="tx1"/>
                </a:solidFill>
              </a:rPr>
              <a:t>	&lt;p id="p_03"&gt;</a:t>
            </a:r>
            <a:r>
              <a:rPr lang="ko-KR" altLang="en-US" sz="1100">
                <a:solidFill>
                  <a:schemeClr val="tx1"/>
                </a:solidFill>
              </a:rPr>
              <a:t>콘텐츠 영역을 벗어난 긴 </a:t>
            </a:r>
            <a:r>
              <a:rPr lang="en-US" altLang="ko-KR" sz="1100">
                <a:solidFill>
                  <a:schemeClr val="tx1"/>
                </a:solidFill>
              </a:rPr>
              <a:t>wordwordwordwordwordword</a:t>
            </a:r>
            <a:r>
              <a:rPr lang="ko-KR" altLang="en-US" sz="1100">
                <a:solidFill>
                  <a:schemeClr val="tx1"/>
                </a:solidFill>
              </a:rPr>
              <a:t>를 다음 줄에 나누어 표현합니다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text</a:t>
            </a:r>
            <a:r>
              <a:rPr lang="ko-KR" altLang="en-US" sz="1200" dirty="0">
                <a:solidFill>
                  <a:schemeClr val="tx1"/>
                </a:solidFill>
              </a:rPr>
              <a:t>에 관한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text-overflow</a:t>
            </a:r>
            <a:br>
              <a:rPr lang="en-US" altLang="ko-KR" sz="1200" dirty="0">
                <a:solidFill>
                  <a:schemeClr val="tx1"/>
                </a:solidFill>
              </a:rPr>
            </a:br>
            <a:r>
              <a:rPr lang="en-US" altLang="ko-KR" sz="1200" dirty="0">
                <a:solidFill>
                  <a:schemeClr val="tx1"/>
                </a:solidFill>
              </a:rPr>
              <a:t>2. word-wrap</a:t>
            </a:r>
            <a:br>
              <a:rPr lang="en-US" altLang="ko-KR" sz="1200" dirty="0">
                <a:solidFill>
                  <a:schemeClr val="tx1"/>
                </a:solidFill>
              </a:rPr>
            </a:br>
            <a:r>
              <a:rPr lang="en-US" altLang="ko-KR" sz="1200" dirty="0">
                <a:solidFill>
                  <a:schemeClr val="tx1"/>
                </a:solidFill>
              </a:rPr>
              <a:t>3. word-break</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word-wrap </a:t>
            </a:r>
            <a:r>
              <a:rPr lang="ko-KR" altLang="en-US" sz="1200" b="1" dirty="0">
                <a:solidFill>
                  <a:schemeClr val="tx1"/>
                </a:solidFill>
              </a:rPr>
              <a:t>속성</a:t>
            </a:r>
          </a:p>
          <a:p>
            <a:r>
              <a:rPr lang="en-US" altLang="ko-KR" sz="1200" dirty="0">
                <a:solidFill>
                  <a:schemeClr val="tx1"/>
                </a:solidFill>
              </a:rPr>
              <a:t>word-wrap </a:t>
            </a:r>
            <a:r>
              <a:rPr lang="ko-KR" altLang="en-US" sz="1200" dirty="0">
                <a:solidFill>
                  <a:schemeClr val="tx1"/>
                </a:solidFill>
              </a:rPr>
              <a:t>속성은 콘텐츠 영역을 벗어난 길이가 긴 단어를 다음 줄에 나누어 표현할 수 있도록 해줍니다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word-wrap </a:t>
            </a:r>
            <a:r>
              <a:rPr lang="ko-KR" altLang="en-US" sz="1200" dirty="0">
                <a:solidFill>
                  <a:schemeClr val="tx1"/>
                </a:solidFill>
              </a:rPr>
              <a:t>속성은 영문자로 구성된 단어에만 적용되며</a:t>
            </a:r>
            <a:r>
              <a:rPr lang="en-US" altLang="ko-KR" sz="1200" dirty="0">
                <a:solidFill>
                  <a:schemeClr val="tx1"/>
                </a:solidFill>
              </a:rPr>
              <a:t>, </a:t>
            </a:r>
            <a:r>
              <a:rPr lang="ko-KR" altLang="en-US" sz="1200" dirty="0">
                <a:solidFill>
                  <a:schemeClr val="tx1"/>
                </a:solidFill>
              </a:rPr>
              <a:t>한글에는 적용되지 않습니다</a:t>
            </a:r>
            <a:r>
              <a:rPr lang="en-US" altLang="ko-KR" dirty="0"/>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280</a:t>
            </a:fld>
            <a:endParaRPr lang="ko-KR" altLang="en-US" dirty="0"/>
          </a:p>
        </p:txBody>
      </p:sp>
    </p:spTree>
    <p:extLst>
      <p:ext uri="{BB962C8B-B14F-4D97-AF65-F5344CB8AC3E}">
        <p14:creationId xmlns:p14="http://schemas.microsoft.com/office/powerpoint/2010/main" val="358944281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text (</a:t>
            </a:r>
            <a:r>
              <a:rPr lang="en-US" altLang="ko-KR" sz="3600" dirty="0"/>
              <a:t>word-wrap</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Text&lt;/title&gt;</a:t>
            </a:r>
          </a:p>
          <a:p>
            <a:r>
              <a:rPr lang="en-US" altLang="ko-KR" sz="1100">
                <a:solidFill>
                  <a:schemeClr val="tx1"/>
                </a:solidFill>
              </a:rPr>
              <a:t>	&lt;style&gt;</a:t>
            </a:r>
          </a:p>
          <a:p>
            <a:r>
              <a:rPr lang="en-US" altLang="ko-KR" sz="1100">
                <a:solidFill>
                  <a:schemeClr val="tx1"/>
                </a:solidFill>
              </a:rPr>
              <a:t>		p {</a:t>
            </a:r>
          </a:p>
          <a:p>
            <a:r>
              <a:rPr lang="en-US" altLang="ko-KR" sz="1100">
                <a:solidFill>
                  <a:schemeClr val="tx1"/>
                </a:solidFill>
              </a:rPr>
              <a:t>			border: 1px solid black;</a:t>
            </a:r>
          </a:p>
          <a:p>
            <a:r>
              <a:rPr lang="en-US" altLang="ko-KR" sz="1100">
                <a:solidFill>
                  <a:schemeClr val="tx1"/>
                </a:solidFill>
              </a:rPr>
              <a:t>			width: 130px;</a:t>
            </a:r>
          </a:p>
          <a:p>
            <a:r>
              <a:rPr lang="en-US" altLang="ko-KR" sz="1100">
                <a:solidFill>
                  <a:schemeClr val="tx1"/>
                </a:solidFill>
              </a:rPr>
              <a:t>		}</a:t>
            </a:r>
          </a:p>
          <a:p>
            <a:r>
              <a:rPr lang="en-US" altLang="ko-KR" sz="1100">
                <a:solidFill>
                  <a:schemeClr val="tx1"/>
                </a:solidFill>
              </a:rPr>
              <a:t>		#p_02 { word-wrap: break-word; }</a:t>
            </a:r>
          </a:p>
          <a:p>
            <a:r>
              <a:rPr lang="en-US" altLang="ko-KR" sz="1100">
                <a:solidFill>
                  <a:schemeClr val="tx1"/>
                </a:solidFill>
              </a:rPr>
              <a:t>		#p_03 { word-break: break-all; }</a:t>
            </a:r>
          </a:p>
          <a:p>
            <a:r>
              <a:rPr lang="en-US" altLang="ko-KR" sz="1100">
                <a:solidFill>
                  <a:schemeClr val="tx1"/>
                </a:solidFill>
              </a:rPr>
              <a:t>		#p_04 { word-break: keep-all;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긴 단어가 나뉘는 기준 명시</a:t>
            </a:r>
            <a:r>
              <a:rPr lang="en-US" altLang="ko-KR" sz="1100">
                <a:solidFill>
                  <a:schemeClr val="tx1"/>
                </a:solidFill>
              </a:rPr>
              <a:t>&lt;/h1&gt;</a:t>
            </a:r>
          </a:p>
          <a:p>
            <a:r>
              <a:rPr lang="en-US" altLang="ko-KR" sz="1100">
                <a:solidFill>
                  <a:schemeClr val="tx1"/>
                </a:solidFill>
              </a:rPr>
              <a:t>	&lt;p id="p_01"&gt;</a:t>
            </a:r>
            <a:r>
              <a:rPr lang="ko-KR" altLang="en-US" sz="1100">
                <a:solidFill>
                  <a:schemeClr val="tx1"/>
                </a:solidFill>
              </a:rPr>
              <a:t>콘텐츠 영역을 벗어난 긴 단어단어단어단어단어단어가 어떻게 될까요</a:t>
            </a:r>
            <a:r>
              <a:rPr lang="en-US" altLang="ko-KR" sz="1100">
                <a:solidFill>
                  <a:schemeClr val="tx1"/>
                </a:solidFill>
              </a:rPr>
              <a:t>?&lt;/p&gt;</a:t>
            </a:r>
          </a:p>
          <a:p>
            <a:r>
              <a:rPr lang="en-US" altLang="ko-KR" sz="1100">
                <a:solidFill>
                  <a:schemeClr val="tx1"/>
                </a:solidFill>
              </a:rPr>
              <a:t>	&lt;p id="p_02"&gt;</a:t>
            </a:r>
            <a:r>
              <a:rPr lang="ko-KR" altLang="en-US" sz="1100">
                <a:solidFill>
                  <a:schemeClr val="tx1"/>
                </a:solidFill>
              </a:rPr>
              <a:t>콘텐츠 영역을 벗어난 긴 </a:t>
            </a:r>
            <a:r>
              <a:rPr lang="en-US" altLang="ko-KR" sz="1100">
                <a:solidFill>
                  <a:schemeClr val="tx1"/>
                </a:solidFill>
              </a:rPr>
              <a:t>wordwordwordwordwordword</a:t>
            </a:r>
            <a:r>
              <a:rPr lang="ko-KR" altLang="en-US" sz="1100">
                <a:solidFill>
                  <a:schemeClr val="tx1"/>
                </a:solidFill>
              </a:rPr>
              <a:t>를 다음 줄에 나누어 표현합니다</a:t>
            </a:r>
            <a:r>
              <a:rPr lang="en-US" altLang="ko-KR" sz="1100">
                <a:solidFill>
                  <a:schemeClr val="tx1"/>
                </a:solidFill>
              </a:rPr>
              <a:t>.&lt;/p&gt;</a:t>
            </a:r>
          </a:p>
          <a:p>
            <a:r>
              <a:rPr lang="en-US" altLang="ko-KR" sz="1100">
                <a:solidFill>
                  <a:schemeClr val="tx1"/>
                </a:solidFill>
              </a:rPr>
              <a:t>	&lt;p id="p_03"&gt;</a:t>
            </a:r>
            <a:r>
              <a:rPr lang="ko-KR" altLang="en-US" sz="1100">
                <a:solidFill>
                  <a:schemeClr val="tx1"/>
                </a:solidFill>
              </a:rPr>
              <a:t>콘텐츠 영역을 벗어난 긴 </a:t>
            </a:r>
            <a:r>
              <a:rPr lang="en-US" altLang="ko-KR" sz="1100">
                <a:solidFill>
                  <a:schemeClr val="tx1"/>
                </a:solidFill>
              </a:rPr>
              <a:t>wordwordwordwordwordword</a:t>
            </a:r>
            <a:r>
              <a:rPr lang="ko-KR" altLang="en-US" sz="1100">
                <a:solidFill>
                  <a:schemeClr val="tx1"/>
                </a:solidFill>
              </a:rPr>
              <a:t>를 다음 줄에 나누어 표현합니다</a:t>
            </a:r>
            <a:r>
              <a:rPr lang="en-US" altLang="ko-KR" sz="1100">
                <a:solidFill>
                  <a:schemeClr val="tx1"/>
                </a:solidFill>
              </a:rPr>
              <a:t>.&lt;/p&gt;</a:t>
            </a:r>
          </a:p>
          <a:p>
            <a:r>
              <a:rPr lang="en-US" altLang="ko-KR" sz="1100">
                <a:solidFill>
                  <a:schemeClr val="tx1"/>
                </a:solidFill>
              </a:rPr>
              <a:t>	&lt;p id="p_04"&gt;</a:t>
            </a:r>
            <a:r>
              <a:rPr lang="ko-KR" altLang="en-US" sz="1100">
                <a:solidFill>
                  <a:schemeClr val="tx1"/>
                </a:solidFill>
              </a:rPr>
              <a:t>콘텐츠 영역을 벗어난 긴 </a:t>
            </a:r>
            <a:r>
              <a:rPr lang="en-US" altLang="ko-KR" sz="1100">
                <a:solidFill>
                  <a:schemeClr val="tx1"/>
                </a:solidFill>
              </a:rPr>
              <a:t>word-word-word-word-word-word</a:t>
            </a:r>
            <a:r>
              <a:rPr lang="ko-KR" altLang="en-US" sz="1100">
                <a:solidFill>
                  <a:schemeClr val="tx1"/>
                </a:solidFill>
              </a:rPr>
              <a:t>를 다음 줄에 나누어 표현합니다</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6369"/>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CSS3</a:t>
            </a:r>
            <a:r>
              <a:rPr lang="ko-KR" altLang="en-US" sz="1200" dirty="0">
                <a:solidFill>
                  <a:schemeClr val="tx1"/>
                </a:solidFill>
              </a:rPr>
              <a:t>에서 새롭게 추가된 </a:t>
            </a:r>
            <a:r>
              <a:rPr lang="en-US" altLang="ko-KR" sz="1200" dirty="0">
                <a:solidFill>
                  <a:schemeClr val="tx1"/>
                </a:solidFill>
              </a:rPr>
              <a:t>text</a:t>
            </a:r>
            <a:r>
              <a:rPr lang="ko-KR" altLang="en-US" sz="1200" dirty="0">
                <a:solidFill>
                  <a:schemeClr val="tx1"/>
                </a:solidFill>
              </a:rPr>
              <a:t>에 관한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text-overflow</a:t>
            </a:r>
            <a:br>
              <a:rPr lang="en-US" altLang="ko-KR" sz="1200" dirty="0">
                <a:solidFill>
                  <a:schemeClr val="tx1"/>
                </a:solidFill>
              </a:rPr>
            </a:br>
            <a:r>
              <a:rPr lang="en-US" altLang="ko-KR" sz="1200" dirty="0">
                <a:solidFill>
                  <a:schemeClr val="tx1"/>
                </a:solidFill>
              </a:rPr>
              <a:t>2. word-wrap</a:t>
            </a:r>
            <a:br>
              <a:rPr lang="en-US" altLang="ko-KR" sz="1200" dirty="0">
                <a:solidFill>
                  <a:schemeClr val="tx1"/>
                </a:solidFill>
              </a:rPr>
            </a:br>
            <a:r>
              <a:rPr lang="en-US" altLang="ko-KR" sz="1200" dirty="0">
                <a:solidFill>
                  <a:schemeClr val="tx1"/>
                </a:solidFill>
              </a:rPr>
              <a:t>3. word-break</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word-break </a:t>
            </a:r>
            <a:r>
              <a:rPr lang="ko-KR" altLang="en-US" sz="1200" b="1" dirty="0">
                <a:solidFill>
                  <a:schemeClr val="tx1"/>
                </a:solidFill>
              </a:rPr>
              <a:t>속성</a:t>
            </a:r>
          </a:p>
          <a:p>
            <a:r>
              <a:rPr lang="en-US" altLang="ko-KR" sz="1200" dirty="0">
                <a:solidFill>
                  <a:schemeClr val="tx1"/>
                </a:solidFill>
              </a:rPr>
              <a:t>word-break </a:t>
            </a:r>
            <a:r>
              <a:rPr lang="ko-KR" altLang="en-US" sz="1200" dirty="0">
                <a:solidFill>
                  <a:schemeClr val="tx1"/>
                </a:solidFill>
              </a:rPr>
              <a:t>속성은 길이가 긴 단어를 나누어 표현해야 할 때 단어가 나뉘는 기준을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단어를 문자별로 나눌 수도 있으며</a:t>
            </a:r>
            <a:r>
              <a:rPr lang="en-US" altLang="ko-KR" sz="1200" dirty="0">
                <a:solidFill>
                  <a:schemeClr val="tx1"/>
                </a:solidFill>
              </a:rPr>
              <a:t>, </a:t>
            </a:r>
            <a:r>
              <a:rPr lang="ko-KR" altLang="en-US" sz="1200" dirty="0">
                <a:solidFill>
                  <a:schemeClr val="tx1"/>
                </a:solidFill>
              </a:rPr>
              <a:t>하이픈</a:t>
            </a:r>
            <a:r>
              <a:rPr lang="en-US" altLang="ko-KR" sz="1200" dirty="0">
                <a:solidFill>
                  <a:schemeClr val="tx1"/>
                </a:solidFill>
              </a:rPr>
              <a:t>(-)</a:t>
            </a:r>
            <a:r>
              <a:rPr lang="ko-KR" altLang="en-US" sz="1200" dirty="0">
                <a:solidFill>
                  <a:schemeClr val="tx1"/>
                </a:solidFill>
              </a:rPr>
              <a:t>을 기준으로 나눌 수도 있습니다</a:t>
            </a:r>
            <a:r>
              <a:rPr lang="en-US" altLang="ko-KR" sz="1200" dirty="0">
                <a:solidFill>
                  <a:schemeClr val="tx1"/>
                </a:solidFill>
              </a:rPr>
              <a:t>. word-break </a:t>
            </a:r>
            <a:r>
              <a:rPr lang="ko-KR" altLang="en-US" sz="1200" dirty="0">
                <a:solidFill>
                  <a:schemeClr val="tx1"/>
                </a:solidFill>
              </a:rPr>
              <a:t>속성은 영문자로 구성된 단어에만 적용되며</a:t>
            </a:r>
            <a:r>
              <a:rPr lang="en-US" altLang="ko-KR" sz="1200" dirty="0">
                <a:solidFill>
                  <a:schemeClr val="tx1"/>
                </a:solidFill>
              </a:rPr>
              <a:t>, </a:t>
            </a:r>
            <a:r>
              <a:rPr lang="ko-KR" altLang="en-US" sz="1200" dirty="0">
                <a:solidFill>
                  <a:schemeClr val="tx1"/>
                </a:solidFill>
              </a:rPr>
              <a:t>한글은 자동으로 속성값이 </a:t>
            </a:r>
            <a:r>
              <a:rPr lang="en-US" altLang="ko-KR" sz="1200" dirty="0">
                <a:solidFill>
                  <a:schemeClr val="tx1"/>
                </a:solidFill>
              </a:rPr>
              <a:t>break-all</a:t>
            </a:r>
            <a:r>
              <a:rPr lang="ko-KR" altLang="en-US" sz="1200" dirty="0">
                <a:solidFill>
                  <a:schemeClr val="tx1"/>
                </a:solidFill>
              </a:rPr>
              <a:t>로 적용됩니다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281</a:t>
            </a:fld>
            <a:endParaRPr lang="ko-KR" altLang="en-US" dirty="0"/>
          </a:p>
        </p:txBody>
      </p:sp>
    </p:spTree>
    <p:extLst>
      <p:ext uri="{BB962C8B-B14F-4D97-AF65-F5344CB8AC3E}">
        <p14:creationId xmlns:p14="http://schemas.microsoft.com/office/powerpoint/2010/main" val="359371260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font (@font-face</a:t>
            </a:r>
            <a:r>
              <a:rPr lang="ko-KR" altLang="en-US" sz="3600" dirty="0"/>
              <a:t> 속성</a:t>
            </a:r>
            <a:r>
              <a:rPr lang="en-US" altLang="ko-KR" sz="3600" dirty="0"/>
              <a:t>)</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338667" y="1251665"/>
            <a:ext cx="11548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050" dirty="0">
                <a:solidFill>
                  <a:schemeClr val="tx1"/>
                </a:solidFill>
              </a:rPr>
              <a:t>CSS3</a:t>
            </a:r>
            <a:r>
              <a:rPr lang="ko-KR" altLang="en-US" sz="1050" dirty="0">
                <a:solidFill>
                  <a:schemeClr val="tx1"/>
                </a:solidFill>
              </a:rPr>
              <a:t>에서는 웹 글꼴을 사용하여 사용자의 컴퓨터에 설치되어 있지 않은 글꼴까지 사용할 수 있게 해줍니다</a:t>
            </a:r>
            <a:r>
              <a:rPr lang="en-US" altLang="ko-KR" sz="1050" dirty="0">
                <a:solidFill>
                  <a:schemeClr val="tx1"/>
                </a:solidFill>
              </a:rPr>
              <a:t>.</a:t>
            </a:r>
          </a:p>
          <a:p>
            <a:r>
              <a:rPr lang="en-US" altLang="ko-KR" sz="1050" dirty="0">
                <a:solidFill>
                  <a:schemeClr val="tx1"/>
                </a:solidFill>
              </a:rPr>
              <a:t>CSS3</a:t>
            </a:r>
            <a:r>
              <a:rPr lang="ko-KR" altLang="en-US" sz="1050" dirty="0">
                <a:solidFill>
                  <a:schemeClr val="tx1"/>
                </a:solidFill>
              </a:rPr>
              <a:t>에서는 웹 글꼴을 위해 다음 규칙이 추가되었습니다</a:t>
            </a:r>
            <a:r>
              <a:rPr lang="en-US" altLang="ko-KR" sz="1050" dirty="0">
                <a:solidFill>
                  <a:schemeClr val="tx1"/>
                </a:solidFill>
              </a:rPr>
              <a:t>. </a:t>
            </a:r>
          </a:p>
          <a:p>
            <a:pPr marL="171450" indent="-171450">
              <a:buFontTx/>
              <a:buChar char="-"/>
            </a:pPr>
            <a:r>
              <a:rPr lang="en-US" altLang="ko-KR" sz="1050" dirty="0">
                <a:solidFill>
                  <a:schemeClr val="tx1"/>
                </a:solidFill>
              </a:rPr>
              <a:t>@font-face </a:t>
            </a:r>
            <a:r>
              <a:rPr lang="ko-KR" altLang="en-US" sz="1050" dirty="0">
                <a:solidFill>
                  <a:schemeClr val="tx1"/>
                </a:solidFill>
              </a:rPr>
              <a:t>규칙</a:t>
            </a:r>
            <a:endParaRPr lang="en-US" altLang="ko-KR" sz="1050" dirty="0">
              <a:solidFill>
                <a:schemeClr val="tx1"/>
              </a:solidFill>
            </a:endParaRPr>
          </a:p>
          <a:p>
            <a:pPr marL="171450" indent="-171450">
              <a:buFontTx/>
              <a:buChar char="-"/>
            </a:pPr>
            <a:endParaRPr lang="en-US" altLang="ko-KR" sz="1050" dirty="0">
              <a:solidFill>
                <a:schemeClr val="tx1"/>
              </a:solidFill>
            </a:endParaRPr>
          </a:p>
          <a:p>
            <a:r>
              <a:rPr lang="ko-KR" altLang="en-US" sz="1050" b="1" dirty="0">
                <a:solidFill>
                  <a:schemeClr val="tx1"/>
                </a:solidFill>
              </a:rPr>
              <a:t>웹 글꼴의 형식</a:t>
            </a:r>
          </a:p>
          <a:p>
            <a:r>
              <a:rPr lang="ko-KR" altLang="en-US" sz="1050" dirty="0">
                <a:solidFill>
                  <a:schemeClr val="tx1"/>
                </a:solidFill>
              </a:rPr>
              <a:t>웹 글꼴의 형식에는 다양한 종류가 있으며</a:t>
            </a:r>
            <a:r>
              <a:rPr lang="en-US" altLang="ko-KR" sz="1050" dirty="0">
                <a:solidFill>
                  <a:schemeClr val="tx1"/>
                </a:solidFill>
              </a:rPr>
              <a:t>, </a:t>
            </a:r>
            <a:r>
              <a:rPr lang="ko-KR" altLang="en-US" sz="1050" dirty="0">
                <a:solidFill>
                  <a:schemeClr val="tx1"/>
                </a:solidFill>
              </a:rPr>
              <a:t>현재 가장 많이 사용하는 웹 글꼴 형식은 다음과 같습니다</a:t>
            </a:r>
            <a:r>
              <a:rPr lang="en-US" altLang="ko-KR" sz="1050" dirty="0">
                <a:solidFill>
                  <a:schemeClr val="tx1"/>
                </a:solidFill>
              </a:rPr>
              <a:t>.</a:t>
            </a:r>
          </a:p>
          <a:p>
            <a:r>
              <a:rPr lang="en-US" altLang="ko-KR" sz="1050" dirty="0">
                <a:solidFill>
                  <a:schemeClr val="tx1"/>
                </a:solidFill>
              </a:rPr>
              <a:t> </a:t>
            </a:r>
          </a:p>
          <a:p>
            <a:r>
              <a:rPr lang="ko-KR" altLang="en-US" sz="1050" b="1" dirty="0" err="1">
                <a:solidFill>
                  <a:schemeClr val="tx1"/>
                </a:solidFill>
              </a:rPr>
              <a:t>트루</a:t>
            </a:r>
            <a:r>
              <a:rPr lang="ko-KR" altLang="en-US" sz="1050" b="1" dirty="0">
                <a:solidFill>
                  <a:schemeClr val="tx1"/>
                </a:solidFill>
              </a:rPr>
              <a:t> 타입 글꼴</a:t>
            </a:r>
            <a:r>
              <a:rPr lang="en-US" altLang="ko-KR" sz="1050" b="1" dirty="0">
                <a:solidFill>
                  <a:schemeClr val="tx1"/>
                </a:solidFill>
              </a:rPr>
              <a:t>(TrueType Fonts, TTF)</a:t>
            </a:r>
          </a:p>
          <a:p>
            <a:r>
              <a:rPr lang="ko-KR" altLang="en-US" sz="1050" dirty="0" err="1">
                <a:solidFill>
                  <a:schemeClr val="tx1"/>
                </a:solidFill>
              </a:rPr>
              <a:t>트루</a:t>
            </a:r>
            <a:r>
              <a:rPr lang="ko-KR" altLang="en-US" sz="1050" dirty="0">
                <a:solidFill>
                  <a:schemeClr val="tx1"/>
                </a:solidFill>
              </a:rPr>
              <a:t> 타입 글꼴은 </a:t>
            </a:r>
            <a:r>
              <a:rPr lang="en-US" altLang="ko-KR" sz="1050" dirty="0">
                <a:solidFill>
                  <a:schemeClr val="tx1"/>
                </a:solidFill>
              </a:rPr>
              <a:t>Apple</a:t>
            </a:r>
            <a:r>
              <a:rPr lang="ko-KR" altLang="en-US" sz="1050" dirty="0">
                <a:solidFill>
                  <a:schemeClr val="tx1"/>
                </a:solidFill>
              </a:rPr>
              <a:t>과 </a:t>
            </a:r>
            <a:r>
              <a:rPr lang="en-US" altLang="ko-KR" sz="1050" dirty="0">
                <a:solidFill>
                  <a:schemeClr val="tx1"/>
                </a:solidFill>
              </a:rPr>
              <a:t>Microsoft</a:t>
            </a:r>
            <a:r>
              <a:rPr lang="ko-KR" altLang="en-US" sz="1050" dirty="0">
                <a:solidFill>
                  <a:schemeClr val="tx1"/>
                </a:solidFill>
              </a:rPr>
              <a:t>가 공동으로 개발한 외곽선 글꼴 표준입니다</a:t>
            </a:r>
            <a:r>
              <a:rPr lang="en-US" altLang="ko-KR" sz="1050" dirty="0">
                <a:solidFill>
                  <a:schemeClr val="tx1"/>
                </a:solidFill>
              </a:rPr>
              <a:t>.</a:t>
            </a:r>
          </a:p>
          <a:p>
            <a:r>
              <a:rPr lang="ko-KR" altLang="en-US" sz="1050" dirty="0">
                <a:solidFill>
                  <a:schemeClr val="tx1"/>
                </a:solidFill>
              </a:rPr>
              <a:t>이 글꼴은 맥</a:t>
            </a:r>
            <a:r>
              <a:rPr lang="en-US" altLang="ko-KR" sz="1050" dirty="0">
                <a:solidFill>
                  <a:schemeClr val="tx1"/>
                </a:solidFill>
              </a:rPr>
              <a:t>(MAC)</a:t>
            </a:r>
            <a:r>
              <a:rPr lang="ko-KR" altLang="en-US" sz="1050" dirty="0">
                <a:solidFill>
                  <a:schemeClr val="tx1"/>
                </a:solidFill>
              </a:rPr>
              <a:t>과 윈도우</a:t>
            </a:r>
            <a:r>
              <a:rPr lang="en-US" altLang="ko-KR" sz="1050" dirty="0">
                <a:solidFill>
                  <a:schemeClr val="tx1"/>
                </a:solidFill>
              </a:rPr>
              <a:t>(Window) </a:t>
            </a:r>
            <a:r>
              <a:rPr lang="ko-KR" altLang="en-US" sz="1050" dirty="0">
                <a:solidFill>
                  <a:schemeClr val="tx1"/>
                </a:solidFill>
              </a:rPr>
              <a:t>운영체제에서 가장 오랫동안 사용되어 온 대표적인 글꼴입니다</a:t>
            </a:r>
            <a:r>
              <a:rPr lang="en-US" altLang="ko-KR" sz="1050" dirty="0">
                <a:solidFill>
                  <a:schemeClr val="tx1"/>
                </a:solidFill>
              </a:rPr>
              <a:t>.</a:t>
            </a:r>
          </a:p>
          <a:p>
            <a:r>
              <a:rPr lang="ko-KR" altLang="en-US" sz="1050" dirty="0" err="1">
                <a:solidFill>
                  <a:schemeClr val="tx1"/>
                </a:solidFill>
              </a:rPr>
              <a:t>트루</a:t>
            </a:r>
            <a:r>
              <a:rPr lang="ko-KR" altLang="en-US" sz="1050" dirty="0">
                <a:solidFill>
                  <a:schemeClr val="tx1"/>
                </a:solidFill>
              </a:rPr>
              <a:t> 타입 글꼴은 해당 글꼴이 다양한 글꼴 크기에서 어떻게 표현될지에 대한 수준 높은 제어를 할 수 있게 해줍니다</a:t>
            </a:r>
            <a:r>
              <a:rPr lang="en-US" altLang="ko-KR" sz="1050" dirty="0">
                <a:solidFill>
                  <a:schemeClr val="tx1"/>
                </a:solidFill>
              </a:rPr>
              <a:t>.</a:t>
            </a:r>
          </a:p>
          <a:p>
            <a:endParaRPr lang="en-US" altLang="ko-KR" sz="1050" dirty="0">
              <a:solidFill>
                <a:schemeClr val="tx1"/>
              </a:solidFill>
            </a:endParaRPr>
          </a:p>
          <a:p>
            <a:r>
              <a:rPr lang="ko-KR" altLang="en-US" sz="1050" b="1" dirty="0">
                <a:solidFill>
                  <a:schemeClr val="tx1"/>
                </a:solidFill>
              </a:rPr>
              <a:t>오픈 타입 글꼴</a:t>
            </a:r>
            <a:r>
              <a:rPr lang="en-US" altLang="ko-KR" sz="1050" b="1" dirty="0">
                <a:solidFill>
                  <a:schemeClr val="tx1"/>
                </a:solidFill>
              </a:rPr>
              <a:t>(OpenType Fonts, OTF)</a:t>
            </a:r>
          </a:p>
          <a:p>
            <a:r>
              <a:rPr lang="ko-KR" altLang="en-US" sz="1050" dirty="0">
                <a:solidFill>
                  <a:schemeClr val="tx1"/>
                </a:solidFill>
              </a:rPr>
              <a:t>오픈 타입 글꼴은 사용자가 자신의 컴퓨터에서 크기를 조절할 수 있는 글꼴 표준입니다</a:t>
            </a:r>
            <a:r>
              <a:rPr lang="en-US" altLang="ko-KR" sz="1050" dirty="0">
                <a:solidFill>
                  <a:schemeClr val="tx1"/>
                </a:solidFill>
              </a:rPr>
              <a:t>.</a:t>
            </a:r>
          </a:p>
          <a:p>
            <a:r>
              <a:rPr lang="ko-KR" altLang="en-US" sz="1050" dirty="0">
                <a:solidFill>
                  <a:schemeClr val="tx1"/>
                </a:solidFill>
              </a:rPr>
              <a:t>이 글꼴은 </a:t>
            </a:r>
            <a:r>
              <a:rPr lang="ko-KR" altLang="en-US" sz="1050" dirty="0" err="1">
                <a:solidFill>
                  <a:schemeClr val="tx1"/>
                </a:solidFill>
              </a:rPr>
              <a:t>트루</a:t>
            </a:r>
            <a:r>
              <a:rPr lang="ko-KR" altLang="en-US" sz="1050" dirty="0">
                <a:solidFill>
                  <a:schemeClr val="tx1"/>
                </a:solidFill>
              </a:rPr>
              <a:t> 타입 글꼴의 뒤를 잇기 위해 </a:t>
            </a:r>
            <a:r>
              <a:rPr lang="en-US" altLang="ko-KR" sz="1050" dirty="0">
                <a:solidFill>
                  <a:schemeClr val="tx1"/>
                </a:solidFill>
              </a:rPr>
              <a:t>Microsoft</a:t>
            </a:r>
            <a:r>
              <a:rPr lang="ko-KR" altLang="en-US" sz="1050" dirty="0">
                <a:solidFill>
                  <a:schemeClr val="tx1"/>
                </a:solidFill>
              </a:rPr>
              <a:t>에서 개발하였으며</a:t>
            </a:r>
            <a:r>
              <a:rPr lang="en-US" altLang="ko-KR" sz="1050" dirty="0">
                <a:solidFill>
                  <a:schemeClr val="tx1"/>
                </a:solidFill>
              </a:rPr>
              <a:t>, </a:t>
            </a:r>
            <a:r>
              <a:rPr lang="ko-KR" altLang="en-US" sz="1050" dirty="0">
                <a:solidFill>
                  <a:schemeClr val="tx1"/>
                </a:solidFill>
              </a:rPr>
              <a:t>현재는 거의 모든 컴퓨터에서 사용되고 있습니다</a:t>
            </a:r>
            <a:r>
              <a:rPr lang="en-US" altLang="ko-KR" sz="1050" dirty="0">
                <a:solidFill>
                  <a:schemeClr val="tx1"/>
                </a:solidFill>
              </a:rPr>
              <a:t>.</a:t>
            </a:r>
          </a:p>
          <a:p>
            <a:r>
              <a:rPr lang="ko-KR" altLang="en-US" sz="1050" dirty="0">
                <a:solidFill>
                  <a:schemeClr val="tx1"/>
                </a:solidFill>
              </a:rPr>
              <a:t>오픈 타입 글꼴은 유니코드를 기반으로 다양한 스크립트를 지원하며</a:t>
            </a:r>
            <a:r>
              <a:rPr lang="en-US" altLang="ko-KR" sz="1050" dirty="0">
                <a:solidFill>
                  <a:schemeClr val="tx1"/>
                </a:solidFill>
              </a:rPr>
              <a:t>, </a:t>
            </a:r>
            <a:r>
              <a:rPr lang="ko-KR" altLang="en-US" sz="1050" dirty="0">
                <a:solidFill>
                  <a:schemeClr val="tx1"/>
                </a:solidFill>
              </a:rPr>
              <a:t>한 번에 여러 스크립트를 함께 지원할 수 있다는 장점을 가지고 있습니다</a:t>
            </a:r>
            <a:r>
              <a:rPr lang="en-US" altLang="ko-KR" sz="1050" dirty="0">
                <a:solidFill>
                  <a:schemeClr val="tx1"/>
                </a:solidFill>
              </a:rPr>
              <a:t>.</a:t>
            </a:r>
          </a:p>
          <a:p>
            <a:endParaRPr lang="en-US" altLang="ko-KR" sz="1050" dirty="0">
              <a:solidFill>
                <a:schemeClr val="tx1"/>
              </a:solidFill>
            </a:endParaRPr>
          </a:p>
          <a:p>
            <a:r>
              <a:rPr lang="ko-KR" altLang="en-US" sz="1050" b="1" dirty="0">
                <a:solidFill>
                  <a:schemeClr val="tx1"/>
                </a:solidFill>
              </a:rPr>
              <a:t>웹 오픈 글꼴 </a:t>
            </a:r>
            <a:r>
              <a:rPr lang="en-US" altLang="ko-KR" sz="1050" b="1" dirty="0">
                <a:solidFill>
                  <a:schemeClr val="tx1"/>
                </a:solidFill>
              </a:rPr>
              <a:t>1.0(The Web Open Font Format 1.0, WOFF 1.0)</a:t>
            </a:r>
          </a:p>
          <a:p>
            <a:r>
              <a:rPr lang="ko-KR" altLang="en-US" sz="1050" dirty="0">
                <a:solidFill>
                  <a:schemeClr val="tx1"/>
                </a:solidFill>
              </a:rPr>
              <a:t>웹 오픈 글꼴은 웹 페이지에서 사용할 수 있는 글꼴 표준이며</a:t>
            </a:r>
            <a:r>
              <a:rPr lang="en-US" altLang="ko-KR" sz="1050" dirty="0">
                <a:solidFill>
                  <a:schemeClr val="tx1"/>
                </a:solidFill>
              </a:rPr>
              <a:t>, </a:t>
            </a:r>
            <a:r>
              <a:rPr lang="ko-KR" altLang="en-US" sz="1050" dirty="0">
                <a:solidFill>
                  <a:schemeClr val="tx1"/>
                </a:solidFill>
              </a:rPr>
              <a:t>현재 </a:t>
            </a:r>
            <a:r>
              <a:rPr lang="en-US" altLang="ko-KR" sz="1050" dirty="0">
                <a:solidFill>
                  <a:schemeClr val="tx1"/>
                </a:solidFill>
              </a:rPr>
              <a:t>W3C</a:t>
            </a:r>
            <a:r>
              <a:rPr lang="ko-KR" altLang="en-US" sz="1050" dirty="0">
                <a:solidFill>
                  <a:schemeClr val="tx1"/>
                </a:solidFill>
              </a:rPr>
              <a:t>에서 사용을 권장하고 있는 글꼴 표준입니다</a:t>
            </a:r>
            <a:r>
              <a:rPr lang="en-US" altLang="ko-KR" sz="1050" dirty="0">
                <a:solidFill>
                  <a:schemeClr val="tx1"/>
                </a:solidFill>
              </a:rPr>
              <a:t>.</a:t>
            </a:r>
          </a:p>
          <a:p>
            <a:r>
              <a:rPr lang="ko-KR" altLang="en-US" sz="1050" dirty="0">
                <a:solidFill>
                  <a:schemeClr val="tx1"/>
                </a:solidFill>
              </a:rPr>
              <a:t>이 글꼴은 추가 메타데이터</a:t>
            </a:r>
            <a:r>
              <a:rPr lang="en-US" altLang="ko-KR" sz="1050" dirty="0">
                <a:solidFill>
                  <a:schemeClr val="tx1"/>
                </a:solidFill>
              </a:rPr>
              <a:t>(metadata)</a:t>
            </a:r>
            <a:r>
              <a:rPr lang="ko-KR" altLang="en-US" sz="1050" dirty="0">
                <a:solidFill>
                  <a:schemeClr val="tx1"/>
                </a:solidFill>
              </a:rPr>
              <a:t>를 넣어 압축한 </a:t>
            </a:r>
            <a:r>
              <a:rPr lang="ko-KR" altLang="en-US" sz="1050" dirty="0" err="1">
                <a:solidFill>
                  <a:schemeClr val="tx1"/>
                </a:solidFill>
              </a:rPr>
              <a:t>트루</a:t>
            </a:r>
            <a:r>
              <a:rPr lang="ko-KR" altLang="en-US" sz="1050" dirty="0">
                <a:solidFill>
                  <a:schemeClr val="tx1"/>
                </a:solidFill>
              </a:rPr>
              <a:t> 타입 또는 오픈 타입 글꼴입니다</a:t>
            </a:r>
            <a:r>
              <a:rPr lang="en-US" altLang="ko-KR" sz="1050" dirty="0">
                <a:solidFill>
                  <a:schemeClr val="tx1"/>
                </a:solidFill>
              </a:rPr>
              <a:t>.</a:t>
            </a:r>
          </a:p>
          <a:p>
            <a:endParaRPr lang="en-US" altLang="ko-KR" sz="1050" b="1" dirty="0">
              <a:solidFill>
                <a:schemeClr val="tx1"/>
              </a:solidFill>
            </a:endParaRPr>
          </a:p>
          <a:p>
            <a:r>
              <a:rPr lang="ko-KR" altLang="en-US" sz="1050" b="1" dirty="0">
                <a:solidFill>
                  <a:schemeClr val="tx1"/>
                </a:solidFill>
              </a:rPr>
              <a:t>웹 오픈 글꼴 </a:t>
            </a:r>
            <a:r>
              <a:rPr lang="en-US" altLang="ko-KR" sz="1050" b="1" dirty="0">
                <a:solidFill>
                  <a:schemeClr val="tx1"/>
                </a:solidFill>
              </a:rPr>
              <a:t>2.0(The Web Open Font Format 2.0, WOFF 2.0)</a:t>
            </a:r>
          </a:p>
          <a:p>
            <a:r>
              <a:rPr lang="ko-KR" altLang="en-US" sz="1050" dirty="0">
                <a:solidFill>
                  <a:schemeClr val="tx1"/>
                </a:solidFill>
              </a:rPr>
              <a:t>이 글꼴은 웹 오픈 글꼴 </a:t>
            </a:r>
            <a:r>
              <a:rPr lang="en-US" altLang="ko-KR" sz="1050" dirty="0">
                <a:solidFill>
                  <a:schemeClr val="tx1"/>
                </a:solidFill>
              </a:rPr>
              <a:t>1.0 </a:t>
            </a:r>
            <a:r>
              <a:rPr lang="ko-KR" altLang="en-US" sz="1050" dirty="0">
                <a:solidFill>
                  <a:schemeClr val="tx1"/>
                </a:solidFill>
              </a:rPr>
              <a:t>버전보다 더 나은 압축률을 제공하는 </a:t>
            </a:r>
            <a:r>
              <a:rPr lang="ko-KR" altLang="en-US" sz="1050" dirty="0" err="1">
                <a:solidFill>
                  <a:schemeClr val="tx1"/>
                </a:solidFill>
              </a:rPr>
              <a:t>트루</a:t>
            </a:r>
            <a:r>
              <a:rPr lang="ko-KR" altLang="en-US" sz="1050" dirty="0">
                <a:solidFill>
                  <a:schemeClr val="tx1"/>
                </a:solidFill>
              </a:rPr>
              <a:t> 타입 또는 오픈 타입 글꼴입니다</a:t>
            </a:r>
            <a:r>
              <a:rPr lang="en-US" altLang="ko-KR" sz="1050" dirty="0">
                <a:solidFill>
                  <a:schemeClr val="tx1"/>
                </a:solidFill>
              </a:rPr>
              <a:t>.</a:t>
            </a:r>
          </a:p>
          <a:p>
            <a:endParaRPr lang="en-US" altLang="ko-KR" sz="1050" b="1" dirty="0">
              <a:solidFill>
                <a:schemeClr val="tx1"/>
              </a:solidFill>
            </a:endParaRPr>
          </a:p>
          <a:p>
            <a:r>
              <a:rPr lang="en-US" altLang="ko-KR" sz="1050" b="1" dirty="0">
                <a:solidFill>
                  <a:schemeClr val="tx1"/>
                </a:solidFill>
              </a:rPr>
              <a:t>SVG </a:t>
            </a:r>
            <a:r>
              <a:rPr lang="ko-KR" altLang="en-US" sz="1050" b="1" dirty="0">
                <a:solidFill>
                  <a:schemeClr val="tx1"/>
                </a:solidFill>
              </a:rPr>
              <a:t>글꼴</a:t>
            </a:r>
            <a:r>
              <a:rPr lang="en-US" altLang="ko-KR" sz="1050" b="1" dirty="0">
                <a:solidFill>
                  <a:schemeClr val="tx1"/>
                </a:solidFill>
              </a:rPr>
              <a:t>(SVG Fonts/Shapes)</a:t>
            </a:r>
          </a:p>
          <a:p>
            <a:r>
              <a:rPr lang="en-US" altLang="ko-KR" sz="1050" dirty="0">
                <a:solidFill>
                  <a:schemeClr val="tx1"/>
                </a:solidFill>
              </a:rPr>
              <a:t>SVG </a:t>
            </a:r>
            <a:r>
              <a:rPr lang="ko-KR" altLang="en-US" sz="1050" dirty="0">
                <a:solidFill>
                  <a:schemeClr val="tx1"/>
                </a:solidFill>
              </a:rPr>
              <a:t>글꼴은 </a:t>
            </a:r>
            <a:r>
              <a:rPr lang="en-US" altLang="ko-KR" sz="1050" dirty="0">
                <a:solidFill>
                  <a:schemeClr val="tx1"/>
                </a:solidFill>
              </a:rPr>
              <a:t>SVG </a:t>
            </a:r>
            <a:r>
              <a:rPr lang="ko-KR" altLang="en-US" sz="1050" dirty="0">
                <a:solidFill>
                  <a:schemeClr val="tx1"/>
                </a:solidFill>
              </a:rPr>
              <a:t>요소로 텍스트를 그릴 때 그 표본으로 사용되는 글꼴 표준입니다</a:t>
            </a:r>
            <a:r>
              <a:rPr lang="en-US" altLang="ko-KR" sz="1050" dirty="0">
                <a:solidFill>
                  <a:schemeClr val="tx1"/>
                </a:solidFill>
              </a:rPr>
              <a:t>.</a:t>
            </a:r>
          </a:p>
          <a:p>
            <a:r>
              <a:rPr lang="ko-KR" altLang="en-US" sz="1050" dirty="0">
                <a:solidFill>
                  <a:schemeClr val="tx1"/>
                </a:solidFill>
              </a:rPr>
              <a:t>이 글꼴은 </a:t>
            </a:r>
            <a:r>
              <a:rPr lang="en-US" altLang="ko-KR" sz="1050" dirty="0">
                <a:solidFill>
                  <a:schemeClr val="tx1"/>
                </a:solidFill>
              </a:rPr>
              <a:t>SVG </a:t>
            </a:r>
            <a:r>
              <a:rPr lang="ko-KR" altLang="en-US" sz="1050" dirty="0">
                <a:solidFill>
                  <a:schemeClr val="tx1"/>
                </a:solidFill>
              </a:rPr>
              <a:t>문서에 </a:t>
            </a:r>
            <a:r>
              <a:rPr lang="en-US" altLang="ko-KR" sz="1050" dirty="0">
                <a:solidFill>
                  <a:schemeClr val="tx1"/>
                </a:solidFill>
              </a:rPr>
              <a:t>CSS</a:t>
            </a:r>
            <a:r>
              <a:rPr lang="ko-KR" altLang="en-US" sz="1050" dirty="0">
                <a:solidFill>
                  <a:schemeClr val="tx1"/>
                </a:solidFill>
              </a:rPr>
              <a:t>를 적용할 수 있도록 해줄 뿐만 아니라</a:t>
            </a:r>
            <a:r>
              <a:rPr lang="en-US" altLang="ko-KR" sz="1050" dirty="0">
                <a:solidFill>
                  <a:schemeClr val="tx1"/>
                </a:solidFill>
              </a:rPr>
              <a:t>, @font-face </a:t>
            </a:r>
            <a:r>
              <a:rPr lang="ko-KR" altLang="en-US" sz="1050" dirty="0">
                <a:solidFill>
                  <a:schemeClr val="tx1"/>
                </a:solidFill>
              </a:rPr>
              <a:t>규칙도 적용할 수 있게 해줍니다</a:t>
            </a:r>
            <a:r>
              <a:rPr lang="en-US" altLang="ko-KR" sz="1050" dirty="0">
                <a:solidFill>
                  <a:schemeClr val="tx1"/>
                </a:solidFill>
              </a:rPr>
              <a:t>.</a:t>
            </a:r>
          </a:p>
          <a:p>
            <a:endParaRPr lang="en-US" altLang="ko-KR" sz="1050" dirty="0">
              <a:solidFill>
                <a:schemeClr val="tx1"/>
              </a:solidFill>
            </a:endParaRPr>
          </a:p>
          <a:p>
            <a:r>
              <a:rPr lang="ko-KR" altLang="en-US" sz="1050" b="1" dirty="0">
                <a:solidFill>
                  <a:schemeClr val="tx1"/>
                </a:solidFill>
              </a:rPr>
              <a:t>임베디드 오픈 타입 글꼴</a:t>
            </a:r>
            <a:r>
              <a:rPr lang="en-US" altLang="ko-KR" sz="1050" b="1" dirty="0">
                <a:solidFill>
                  <a:schemeClr val="tx1"/>
                </a:solidFill>
              </a:rPr>
              <a:t>(Embedded OpenType Fonts, EOT)</a:t>
            </a:r>
          </a:p>
          <a:p>
            <a:r>
              <a:rPr lang="ko-KR" altLang="en-US" sz="1050" dirty="0">
                <a:solidFill>
                  <a:schemeClr val="tx1"/>
                </a:solidFill>
              </a:rPr>
              <a:t>임베디드 오픈 타입 글꼴은 </a:t>
            </a:r>
            <a:r>
              <a:rPr lang="en-US" altLang="ko-KR" sz="1050" dirty="0">
                <a:solidFill>
                  <a:schemeClr val="tx1"/>
                </a:solidFill>
              </a:rPr>
              <a:t>Microsoft</a:t>
            </a:r>
            <a:r>
              <a:rPr lang="ko-KR" altLang="en-US" sz="1050" dirty="0">
                <a:solidFill>
                  <a:schemeClr val="tx1"/>
                </a:solidFill>
              </a:rPr>
              <a:t>가 웹 페이지에서 사용하기 위해 개발한 내장형 글꼴로</a:t>
            </a:r>
            <a:r>
              <a:rPr lang="en-US" altLang="ko-KR" sz="1050" dirty="0">
                <a:solidFill>
                  <a:schemeClr val="tx1"/>
                </a:solidFill>
              </a:rPr>
              <a:t>, </a:t>
            </a:r>
            <a:r>
              <a:rPr lang="ko-KR" altLang="en-US" sz="1050" dirty="0">
                <a:solidFill>
                  <a:schemeClr val="tx1"/>
                </a:solidFill>
              </a:rPr>
              <a:t>오픈 타입 글꼴입니다</a:t>
            </a:r>
            <a:r>
              <a:rPr lang="en-US" altLang="ko-KR" sz="1050" dirty="0">
                <a:solidFill>
                  <a:schemeClr val="tx1"/>
                </a:solidFill>
              </a:rPr>
              <a:t>.</a:t>
            </a:r>
          </a:p>
          <a:p>
            <a:endParaRPr lang="ko-KR" altLang="en-US" sz="105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282</a:t>
            </a:fld>
            <a:endParaRPr lang="ko-KR" altLang="en-US" dirty="0"/>
          </a:p>
        </p:txBody>
      </p:sp>
    </p:spTree>
    <p:extLst>
      <p:ext uri="{BB962C8B-B14F-4D97-AF65-F5344CB8AC3E}">
        <p14:creationId xmlns:p14="http://schemas.microsoft.com/office/powerpoint/2010/main" val="158480144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font (@font-face</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Web Fonts&lt;/title&gt;</a:t>
            </a:r>
          </a:p>
          <a:p>
            <a:r>
              <a:rPr lang="en-US" altLang="ko-KR" sz="1100" dirty="0">
                <a:solidFill>
                  <a:schemeClr val="tx1"/>
                </a:solidFill>
              </a:rPr>
              <a:t>	&lt;style&gt;</a:t>
            </a:r>
          </a:p>
          <a:p>
            <a:r>
              <a:rPr lang="en-US" altLang="ko-KR" sz="1100" dirty="0">
                <a:solidFill>
                  <a:schemeClr val="tx1"/>
                </a:solidFill>
              </a:rPr>
              <a:t>		@font-face {</a:t>
            </a:r>
          </a:p>
          <a:p>
            <a:r>
              <a:rPr lang="en-US" altLang="ko-KR" sz="1100" dirty="0">
                <a:solidFill>
                  <a:schemeClr val="tx1"/>
                </a:solidFill>
              </a:rPr>
              <a:t>			font-family: </a:t>
            </a:r>
            <a:r>
              <a:rPr lang="en-US" altLang="ko-KR" sz="1100" dirty="0" err="1">
                <a:solidFill>
                  <a:schemeClr val="tx1"/>
                </a:solidFill>
              </a:rPr>
              <a:t>myGothicFont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 </a:t>
            </a:r>
            <a:r>
              <a:rPr lang="en-US" altLang="ko-KR" sz="1100" dirty="0" err="1">
                <a:solidFill>
                  <a:schemeClr val="tx1"/>
                </a:solidFill>
              </a:rPr>
              <a:t>url</a:t>
            </a:r>
            <a:r>
              <a:rPr lang="en-US" altLang="ko-KR" sz="1100" dirty="0">
                <a:solidFill>
                  <a:schemeClr val="tx1"/>
                </a:solidFill>
              </a:rPr>
              <a:t>(</a:t>
            </a:r>
            <a:r>
              <a:rPr lang="en-US" altLang="ko-KR" sz="1100" dirty="0" err="1">
                <a:solidFill>
                  <a:schemeClr val="tx1"/>
                </a:solidFill>
              </a:rPr>
              <a:t>NanumGothic.woff</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@font-face {</a:t>
            </a:r>
          </a:p>
          <a:p>
            <a:r>
              <a:rPr lang="en-US" altLang="ko-KR" sz="1100" dirty="0">
                <a:solidFill>
                  <a:schemeClr val="tx1"/>
                </a:solidFill>
              </a:rPr>
              <a:t>			font-family: </a:t>
            </a:r>
            <a:r>
              <a:rPr lang="en-US" altLang="ko-KR" sz="1100" dirty="0" err="1">
                <a:solidFill>
                  <a:schemeClr val="tx1"/>
                </a:solidFill>
              </a:rPr>
              <a:t>myMyeongjoFont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 </a:t>
            </a:r>
            <a:r>
              <a:rPr lang="en-US" altLang="ko-KR" sz="1100" dirty="0" err="1">
                <a:solidFill>
                  <a:schemeClr val="tx1"/>
                </a:solidFill>
              </a:rPr>
              <a:t>url</a:t>
            </a:r>
            <a:r>
              <a:rPr lang="en-US" altLang="ko-KR" sz="1100" dirty="0">
                <a:solidFill>
                  <a:schemeClr val="tx1"/>
                </a:solidFill>
              </a:rPr>
              <a:t>(</a:t>
            </a:r>
            <a:r>
              <a:rPr lang="en-US" altLang="ko-KR" sz="1100" dirty="0" err="1">
                <a:solidFill>
                  <a:schemeClr val="tx1"/>
                </a:solidFill>
              </a:rPr>
              <a:t>NanumMyeongjo.woff</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nGothic</a:t>
            </a:r>
            <a:r>
              <a:rPr lang="en-US" altLang="ko-KR" sz="1100" dirty="0">
                <a:solidFill>
                  <a:schemeClr val="tx1"/>
                </a:solidFill>
              </a:rPr>
              <a:t> { font-family: </a:t>
            </a:r>
            <a:r>
              <a:rPr lang="en-US" altLang="ko-KR" sz="1100" dirty="0" err="1">
                <a:solidFill>
                  <a:schemeClr val="tx1"/>
                </a:solidFill>
              </a:rPr>
              <a:t>myGothicFont</a:t>
            </a:r>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nMyeongjo</a:t>
            </a:r>
            <a:r>
              <a:rPr lang="en-US" altLang="ko-KR" sz="1100" dirty="0">
                <a:solidFill>
                  <a:schemeClr val="tx1"/>
                </a:solidFill>
              </a:rPr>
              <a:t> { font-family: </a:t>
            </a:r>
            <a:r>
              <a:rPr lang="en-US" altLang="ko-KR" sz="1100" dirty="0" err="1">
                <a:solidFill>
                  <a:schemeClr val="tx1"/>
                </a:solidFill>
              </a:rPr>
              <a:t>myMyeongjoFont</a:t>
            </a:r>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&lt;h1&gt;@font-face </a:t>
            </a:r>
            <a:r>
              <a:rPr lang="ko-KR" altLang="en-US" sz="1100" dirty="0">
                <a:solidFill>
                  <a:schemeClr val="tx1"/>
                </a:solidFill>
              </a:rPr>
              <a:t>규칙을 이용한 새로운 웹 글꼴 설정</a:t>
            </a:r>
            <a:r>
              <a:rPr lang="en-US" altLang="ko-KR" sz="1100" dirty="0">
                <a:solidFill>
                  <a:schemeClr val="tx1"/>
                </a:solidFill>
              </a:rPr>
              <a:t>&lt;/h1&gt;</a:t>
            </a:r>
          </a:p>
          <a:p>
            <a:r>
              <a:rPr lang="en-US" altLang="ko-KR" sz="1100" dirty="0">
                <a:solidFill>
                  <a:schemeClr val="tx1"/>
                </a:solidFill>
              </a:rPr>
              <a:t>	&lt;p id="</a:t>
            </a:r>
            <a:r>
              <a:rPr lang="en-US" altLang="ko-KR" sz="1100" dirty="0" err="1">
                <a:solidFill>
                  <a:schemeClr val="tx1"/>
                </a:solidFill>
              </a:rPr>
              <a:t>nGothic</a:t>
            </a:r>
            <a:r>
              <a:rPr lang="en-US" altLang="ko-KR" sz="1100" dirty="0">
                <a:solidFill>
                  <a:schemeClr val="tx1"/>
                </a:solidFill>
              </a:rPr>
              <a:t>"&gt;</a:t>
            </a:r>
            <a:r>
              <a:rPr lang="ko-KR" altLang="en-US" sz="1100" dirty="0">
                <a:solidFill>
                  <a:schemeClr val="tx1"/>
                </a:solidFill>
              </a:rPr>
              <a:t>웹 글꼴을 사용하여 나눔고딕 글꼴을 적용해 보았어요</a:t>
            </a:r>
            <a:r>
              <a:rPr lang="en-US" altLang="ko-KR" sz="1100" dirty="0">
                <a:solidFill>
                  <a:schemeClr val="tx1"/>
                </a:solidFill>
              </a:rPr>
              <a:t>!&lt;/p&gt;</a:t>
            </a:r>
          </a:p>
          <a:p>
            <a:r>
              <a:rPr lang="en-US" altLang="ko-KR" sz="1100" dirty="0">
                <a:solidFill>
                  <a:schemeClr val="tx1"/>
                </a:solidFill>
              </a:rPr>
              <a:t>	&lt;p id="</a:t>
            </a:r>
            <a:r>
              <a:rPr lang="en-US" altLang="ko-KR" sz="1100" dirty="0" err="1">
                <a:solidFill>
                  <a:schemeClr val="tx1"/>
                </a:solidFill>
              </a:rPr>
              <a:t>nMyeongjo</a:t>
            </a:r>
            <a:r>
              <a:rPr lang="en-US" altLang="ko-KR" sz="1100" dirty="0">
                <a:solidFill>
                  <a:schemeClr val="tx1"/>
                </a:solidFill>
              </a:rPr>
              <a:t>"&gt;</a:t>
            </a:r>
            <a:r>
              <a:rPr lang="ko-KR" altLang="en-US" sz="1100" dirty="0">
                <a:solidFill>
                  <a:schemeClr val="tx1"/>
                </a:solidFill>
              </a:rPr>
              <a:t>웹 글꼴을 사용하여 </a:t>
            </a:r>
            <a:r>
              <a:rPr lang="ko-KR" altLang="en-US" sz="1100" dirty="0" err="1">
                <a:solidFill>
                  <a:schemeClr val="tx1"/>
                </a:solidFill>
              </a:rPr>
              <a:t>나눔명조</a:t>
            </a:r>
            <a:r>
              <a:rPr lang="ko-KR" altLang="en-US" sz="1100" dirty="0">
                <a:solidFill>
                  <a:schemeClr val="tx1"/>
                </a:solidFill>
              </a:rPr>
              <a:t> 글꼴을 적용해 보았어요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@font-face </a:t>
            </a:r>
            <a:r>
              <a:rPr lang="ko-KR" altLang="en-US" sz="1200" b="1" dirty="0">
                <a:solidFill>
                  <a:schemeClr val="tx1"/>
                </a:solidFill>
              </a:rPr>
              <a:t>규칙</a:t>
            </a:r>
          </a:p>
          <a:p>
            <a:r>
              <a:rPr lang="en-US" altLang="ko-KR" sz="1200" dirty="0">
                <a:solidFill>
                  <a:schemeClr val="tx1"/>
                </a:solidFill>
              </a:rPr>
              <a:t>@font-face </a:t>
            </a:r>
            <a:r>
              <a:rPr lang="ko-KR" altLang="en-US" sz="1200" dirty="0">
                <a:solidFill>
                  <a:schemeClr val="tx1"/>
                </a:solidFill>
              </a:rPr>
              <a:t>규칙은 웹 폰트</a:t>
            </a:r>
            <a:r>
              <a:rPr lang="en-US" altLang="ko-KR" sz="1200" dirty="0">
                <a:solidFill>
                  <a:schemeClr val="tx1"/>
                </a:solidFill>
              </a:rPr>
              <a:t>(web font)</a:t>
            </a:r>
            <a:r>
              <a:rPr lang="ko-KR" altLang="en-US" sz="1200" dirty="0">
                <a:solidFill>
                  <a:schemeClr val="tx1"/>
                </a:solidFill>
              </a:rPr>
              <a:t>를 정의할 때 사용하는 규칙입니다</a:t>
            </a:r>
            <a:r>
              <a:rPr lang="en-US" altLang="ko-KR" sz="1200" dirty="0">
                <a:solidFill>
                  <a:schemeClr val="tx1"/>
                </a:solidFill>
              </a:rPr>
              <a:t>.</a:t>
            </a:r>
          </a:p>
          <a:p>
            <a:r>
              <a:rPr lang="ko-KR" altLang="en-US" sz="1200" dirty="0">
                <a:solidFill>
                  <a:schemeClr val="tx1"/>
                </a:solidFill>
              </a:rPr>
              <a:t>웹 폰트</a:t>
            </a:r>
            <a:r>
              <a:rPr lang="en-US" altLang="ko-KR" sz="1200" dirty="0">
                <a:solidFill>
                  <a:schemeClr val="tx1"/>
                </a:solidFill>
              </a:rPr>
              <a:t>(web font)</a:t>
            </a:r>
            <a:r>
              <a:rPr lang="ko-KR" altLang="en-US" sz="1200" dirty="0">
                <a:solidFill>
                  <a:schemeClr val="tx1"/>
                </a:solidFill>
              </a:rPr>
              <a:t>는 사용자의 컴퓨터에 설치되어 있지 않은 글꼴</a:t>
            </a:r>
            <a:r>
              <a:rPr lang="en-US" altLang="ko-KR" sz="1200" dirty="0">
                <a:solidFill>
                  <a:schemeClr val="tx1"/>
                </a:solidFill>
              </a:rPr>
              <a:t>(font)</a:t>
            </a:r>
            <a:r>
              <a:rPr lang="ko-KR" altLang="en-US" sz="1200" dirty="0">
                <a:solidFill>
                  <a:schemeClr val="tx1"/>
                </a:solidFill>
              </a:rPr>
              <a:t>을 웹 브라우저가 사용할 수 있게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우선 웹 폰트를 서버에 올려놓고</a:t>
            </a:r>
            <a:r>
              <a:rPr lang="en-US" altLang="ko-KR" sz="1200" dirty="0">
                <a:solidFill>
                  <a:schemeClr val="tx1"/>
                </a:solidFill>
              </a:rPr>
              <a:t>, CSS </a:t>
            </a:r>
            <a:r>
              <a:rPr lang="ko-KR" altLang="en-US" sz="1200" dirty="0">
                <a:solidFill>
                  <a:schemeClr val="tx1"/>
                </a:solidFill>
              </a:rPr>
              <a:t>파일에 </a:t>
            </a:r>
            <a:r>
              <a:rPr lang="en-US" altLang="ko-KR" sz="1200" dirty="0">
                <a:solidFill>
                  <a:schemeClr val="tx1"/>
                </a:solidFill>
              </a:rPr>
              <a:t>@font-face </a:t>
            </a:r>
            <a:r>
              <a:rPr lang="ko-KR" altLang="en-US" sz="1200" dirty="0">
                <a:solidFill>
                  <a:schemeClr val="tx1"/>
                </a:solidFill>
              </a:rPr>
              <a:t>규칙을 사용하여 웹 폰트를 정의하고 추가합니다</a:t>
            </a:r>
            <a:r>
              <a:rPr lang="en-US" altLang="ko-KR" sz="1200" dirty="0">
                <a:solidFill>
                  <a:schemeClr val="tx1"/>
                </a:solidFill>
              </a:rPr>
              <a:t>.</a:t>
            </a:r>
          </a:p>
          <a:p>
            <a:r>
              <a:rPr lang="ko-KR" altLang="en-US" sz="1200" dirty="0">
                <a:solidFill>
                  <a:schemeClr val="tx1"/>
                </a:solidFill>
              </a:rPr>
              <a:t>그러면 해당 웹 페이지에 접속하는 모든 웹 브라우저는 자동으로 서버에서 웹 폰트를 </a:t>
            </a:r>
            <a:r>
              <a:rPr lang="ko-KR" altLang="en-US" sz="1200" dirty="0" err="1">
                <a:solidFill>
                  <a:schemeClr val="tx1"/>
                </a:solidFill>
              </a:rPr>
              <a:t>내려받아</a:t>
            </a:r>
            <a:r>
              <a:rPr lang="ko-KR" altLang="en-US" sz="1200" dirty="0">
                <a:solidFill>
                  <a:schemeClr val="tx1"/>
                </a:solidFill>
              </a:rPr>
              <a:t> 해당 글꼴을 표시하게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 </a:t>
            </a:r>
            <a:r>
              <a:rPr lang="en-US" altLang="ko-KR" sz="1200" dirty="0">
                <a:solidFill>
                  <a:schemeClr val="tx1"/>
                </a:solidFill>
              </a:rPr>
              <a:t>@font-face </a:t>
            </a:r>
            <a:r>
              <a:rPr lang="ko-KR" altLang="en-US" sz="1200" dirty="0">
                <a:solidFill>
                  <a:schemeClr val="tx1"/>
                </a:solidFill>
              </a:rPr>
              <a:t>규칙을 사용하려면</a:t>
            </a:r>
            <a:r>
              <a:rPr lang="en-US" altLang="ko-KR" sz="1200" dirty="0">
                <a:solidFill>
                  <a:schemeClr val="tx1"/>
                </a:solidFill>
              </a:rPr>
              <a:t>, </a:t>
            </a:r>
            <a:r>
              <a:rPr lang="ko-KR" altLang="en-US" sz="1200" dirty="0">
                <a:solidFill>
                  <a:schemeClr val="tx1"/>
                </a:solidFill>
              </a:rPr>
              <a:t>우선 </a:t>
            </a:r>
            <a:r>
              <a:rPr lang="en-US" altLang="ko-KR" sz="1200" dirty="0">
                <a:solidFill>
                  <a:schemeClr val="tx1"/>
                </a:solidFill>
              </a:rPr>
              <a:t>font-family </a:t>
            </a:r>
            <a:r>
              <a:rPr lang="ko-KR" altLang="en-US" sz="1200" dirty="0">
                <a:solidFill>
                  <a:schemeClr val="tx1"/>
                </a:solidFill>
              </a:rPr>
              <a:t>속성을 이용하여 새로운 웹 글꼴을 위한 이름을 정의해야 합니다</a:t>
            </a:r>
            <a:r>
              <a:rPr lang="en-US" altLang="ko-KR" sz="1200" dirty="0">
                <a:solidFill>
                  <a:schemeClr val="tx1"/>
                </a:solidFill>
              </a:rPr>
              <a:t>.</a:t>
            </a:r>
          </a:p>
          <a:p>
            <a:r>
              <a:rPr lang="ko-KR" altLang="en-US" sz="1200" dirty="0">
                <a:solidFill>
                  <a:schemeClr val="tx1"/>
                </a:solidFill>
              </a:rPr>
              <a:t>그 후에 해당 웹 글꼴이 사용할 글꼴 파일의 주소를 지정해 주면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283</a:t>
            </a:fld>
            <a:endParaRPr lang="ko-KR" altLang="en-US" dirty="0"/>
          </a:p>
        </p:txBody>
      </p:sp>
    </p:spTree>
    <p:extLst>
      <p:ext uri="{BB962C8B-B14F-4D97-AF65-F5344CB8AC3E}">
        <p14:creationId xmlns:p14="http://schemas.microsoft.com/office/powerpoint/2010/main" val="61754201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개요 </a:t>
            </a:r>
            <a:r>
              <a:rPr lang="en-US" altLang="ko-KR" sz="3200" dirty="0"/>
              <a:t>: font (@font-face</a:t>
            </a:r>
            <a:r>
              <a:rPr lang="ko-KR" altLang="en-US" sz="3600" dirty="0"/>
              <a:t> 속성</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Web Fonts&lt;/title&gt;</a:t>
            </a:r>
          </a:p>
          <a:p>
            <a:r>
              <a:rPr lang="en-US" altLang="ko-KR" sz="1100" dirty="0">
                <a:solidFill>
                  <a:schemeClr val="tx1"/>
                </a:solidFill>
              </a:rPr>
              <a:t>	&lt;style&gt;</a:t>
            </a:r>
          </a:p>
          <a:p>
            <a:r>
              <a:rPr lang="en-US" altLang="ko-KR" sz="1100" dirty="0">
                <a:solidFill>
                  <a:schemeClr val="tx1"/>
                </a:solidFill>
              </a:rPr>
              <a:t>		@font-face {</a:t>
            </a:r>
          </a:p>
          <a:p>
            <a:r>
              <a:rPr lang="en-US" altLang="ko-KR" sz="1100" dirty="0">
                <a:solidFill>
                  <a:schemeClr val="tx1"/>
                </a:solidFill>
              </a:rPr>
              <a:t>			font-family: </a:t>
            </a:r>
            <a:r>
              <a:rPr lang="en-US" altLang="ko-KR" sz="1100" dirty="0" err="1">
                <a:solidFill>
                  <a:schemeClr val="tx1"/>
                </a:solidFill>
              </a:rPr>
              <a:t>myMyeongjoFont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 </a:t>
            </a:r>
            <a:r>
              <a:rPr lang="en-US" altLang="ko-KR" sz="1100" dirty="0" err="1">
                <a:solidFill>
                  <a:schemeClr val="tx1"/>
                </a:solidFill>
              </a:rPr>
              <a:t>url</a:t>
            </a:r>
            <a:r>
              <a:rPr lang="en-US" altLang="ko-KR" sz="1100" dirty="0">
                <a:solidFill>
                  <a:schemeClr val="tx1"/>
                </a:solidFill>
              </a:rPr>
              <a:t>(</a:t>
            </a:r>
            <a:r>
              <a:rPr lang="en-US" altLang="ko-KR" sz="1100" dirty="0" err="1">
                <a:solidFill>
                  <a:schemeClr val="tx1"/>
                </a:solidFill>
              </a:rPr>
              <a:t>NanumMyeongjo.woff</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@font-face {</a:t>
            </a:r>
          </a:p>
          <a:p>
            <a:r>
              <a:rPr lang="en-US" altLang="ko-KR" sz="1100" dirty="0">
                <a:solidFill>
                  <a:schemeClr val="tx1"/>
                </a:solidFill>
              </a:rPr>
              <a:t>			font-family: </a:t>
            </a:r>
            <a:r>
              <a:rPr lang="en-US" altLang="ko-KR" sz="1100" dirty="0" err="1">
                <a:solidFill>
                  <a:schemeClr val="tx1"/>
                </a:solidFill>
              </a:rPr>
              <a:t>myMyeongjoFont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src</a:t>
            </a:r>
            <a:r>
              <a:rPr lang="en-US" altLang="ko-KR" sz="1100" dirty="0">
                <a:solidFill>
                  <a:schemeClr val="tx1"/>
                </a:solidFill>
              </a:rPr>
              <a:t>: </a:t>
            </a:r>
            <a:r>
              <a:rPr lang="en-US" altLang="ko-KR" sz="1100" dirty="0" err="1">
                <a:solidFill>
                  <a:schemeClr val="tx1"/>
                </a:solidFill>
              </a:rPr>
              <a:t>url</a:t>
            </a:r>
            <a:r>
              <a:rPr lang="en-US" altLang="ko-KR" sz="1100" dirty="0">
                <a:solidFill>
                  <a:schemeClr val="tx1"/>
                </a:solidFill>
              </a:rPr>
              <a:t>(</a:t>
            </a:r>
            <a:r>
              <a:rPr lang="en-US" altLang="ko-KR" sz="1100" dirty="0" err="1">
                <a:solidFill>
                  <a:schemeClr val="tx1"/>
                </a:solidFill>
              </a:rPr>
              <a:t>NanumMyeongjoBold.woff</a:t>
            </a:r>
            <a:r>
              <a:rPr lang="en-US" altLang="ko-KR" sz="1100" dirty="0">
                <a:solidFill>
                  <a:schemeClr val="tx1"/>
                </a:solidFill>
              </a:rPr>
              <a:t>);</a:t>
            </a:r>
          </a:p>
          <a:p>
            <a:r>
              <a:rPr lang="en-US" altLang="ko-KR" sz="1100" dirty="0">
                <a:solidFill>
                  <a:schemeClr val="tx1"/>
                </a:solidFill>
              </a:rPr>
              <a:t>			font-weight: bold;</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nMyeongjo</a:t>
            </a:r>
            <a:r>
              <a:rPr lang="en-US" altLang="ko-KR" sz="1100" dirty="0">
                <a:solidFill>
                  <a:schemeClr val="tx1"/>
                </a:solidFill>
              </a:rPr>
              <a:t> { font-family: </a:t>
            </a:r>
            <a:r>
              <a:rPr lang="en-US" altLang="ko-KR" sz="1100" dirty="0" err="1">
                <a:solidFill>
                  <a:schemeClr val="tx1"/>
                </a:solidFill>
              </a:rPr>
              <a:t>myMyeongjoFont</a:t>
            </a:r>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&lt;h1&gt;@font-face </a:t>
            </a:r>
            <a:r>
              <a:rPr lang="ko-KR" altLang="en-US" sz="1100" dirty="0">
                <a:solidFill>
                  <a:schemeClr val="tx1"/>
                </a:solidFill>
              </a:rPr>
              <a:t>규칙을 이용한 두꺼운 글씨체 설정</a:t>
            </a:r>
            <a:r>
              <a:rPr lang="en-US" altLang="ko-KR" sz="1100" dirty="0">
                <a:solidFill>
                  <a:schemeClr val="tx1"/>
                </a:solidFill>
              </a:rPr>
              <a:t>&lt;/h1&gt;</a:t>
            </a:r>
          </a:p>
          <a:p>
            <a:r>
              <a:rPr lang="en-US" altLang="ko-KR" sz="1100" dirty="0">
                <a:solidFill>
                  <a:schemeClr val="tx1"/>
                </a:solidFill>
              </a:rPr>
              <a:t>	&lt;p id="</a:t>
            </a:r>
            <a:r>
              <a:rPr lang="en-US" altLang="ko-KR" sz="1100" dirty="0" err="1">
                <a:solidFill>
                  <a:schemeClr val="tx1"/>
                </a:solidFill>
              </a:rPr>
              <a:t>nMyeongjo</a:t>
            </a:r>
            <a:r>
              <a:rPr lang="en-US" altLang="ko-KR" sz="1100" dirty="0">
                <a:solidFill>
                  <a:schemeClr val="tx1"/>
                </a:solidFill>
              </a:rPr>
              <a:t>"&gt;</a:t>
            </a:r>
            <a:r>
              <a:rPr lang="ko-KR" altLang="en-US" sz="1100" dirty="0">
                <a:solidFill>
                  <a:schemeClr val="tx1"/>
                </a:solidFill>
              </a:rPr>
              <a:t>웹 글꼴을 사용하여 </a:t>
            </a:r>
            <a:r>
              <a:rPr lang="ko-KR" altLang="en-US" sz="1100" dirty="0" err="1">
                <a:solidFill>
                  <a:schemeClr val="tx1"/>
                </a:solidFill>
              </a:rPr>
              <a:t>나눔명조</a:t>
            </a:r>
            <a:r>
              <a:rPr lang="ko-KR" altLang="en-US" sz="1100" dirty="0">
                <a:solidFill>
                  <a:schemeClr val="tx1"/>
                </a:solidFill>
              </a:rPr>
              <a:t> 글꼴을 적용해 보았어요</a:t>
            </a:r>
            <a:r>
              <a:rPr lang="en-US" altLang="ko-KR" sz="1100" dirty="0">
                <a:solidFill>
                  <a:schemeClr val="tx1"/>
                </a:solidFill>
              </a:rPr>
              <a:t>!&lt;/p&gt;</a:t>
            </a:r>
          </a:p>
          <a:p>
            <a:r>
              <a:rPr lang="en-US" altLang="ko-KR" sz="1100" dirty="0">
                <a:solidFill>
                  <a:schemeClr val="tx1"/>
                </a:solidFill>
              </a:rPr>
              <a:t>	&lt;p id="</a:t>
            </a:r>
            <a:r>
              <a:rPr lang="en-US" altLang="ko-KR" sz="1100" dirty="0" err="1">
                <a:solidFill>
                  <a:schemeClr val="tx1"/>
                </a:solidFill>
              </a:rPr>
              <a:t>nMyeongjo</a:t>
            </a:r>
            <a:r>
              <a:rPr lang="en-US" altLang="ko-KR" sz="1100" dirty="0">
                <a:solidFill>
                  <a:schemeClr val="tx1"/>
                </a:solidFill>
              </a:rPr>
              <a:t>"&gt;</a:t>
            </a:r>
            <a:r>
              <a:rPr lang="ko-KR" altLang="en-US" sz="1100" dirty="0">
                <a:solidFill>
                  <a:schemeClr val="tx1"/>
                </a:solidFill>
              </a:rPr>
              <a:t>웹 글꼴을 사용하여 </a:t>
            </a:r>
            <a:r>
              <a:rPr lang="en-US" altLang="ko-KR" sz="1100" dirty="0">
                <a:solidFill>
                  <a:schemeClr val="tx1"/>
                </a:solidFill>
              </a:rPr>
              <a:t>&lt;b&gt;</a:t>
            </a:r>
            <a:r>
              <a:rPr lang="ko-KR" altLang="en-US" sz="1100" dirty="0" err="1">
                <a:solidFill>
                  <a:schemeClr val="tx1"/>
                </a:solidFill>
              </a:rPr>
              <a:t>나눔명조</a:t>
            </a:r>
            <a:r>
              <a:rPr lang="ko-KR" altLang="en-US" sz="1100" dirty="0">
                <a:solidFill>
                  <a:schemeClr val="tx1"/>
                </a:solidFill>
              </a:rPr>
              <a:t> 두꺼운 글꼴</a:t>
            </a:r>
            <a:r>
              <a:rPr lang="en-US" altLang="ko-KR" sz="1100" dirty="0">
                <a:solidFill>
                  <a:schemeClr val="tx1"/>
                </a:solidFill>
              </a:rPr>
              <a:t>&lt;/b&gt;</a:t>
            </a:r>
            <a:r>
              <a:rPr lang="ko-KR" altLang="en-US" sz="1100" dirty="0">
                <a:solidFill>
                  <a:schemeClr val="tx1"/>
                </a:solidFill>
              </a:rPr>
              <a:t>을 적용해 보았어요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@font-face </a:t>
            </a:r>
            <a:r>
              <a:rPr lang="ko-KR" altLang="en-US" sz="1200" b="1" dirty="0">
                <a:solidFill>
                  <a:schemeClr val="tx1"/>
                </a:solidFill>
              </a:rPr>
              <a:t>규칙</a:t>
            </a:r>
          </a:p>
          <a:p>
            <a:r>
              <a:rPr lang="en-US" altLang="ko-KR" sz="1200" dirty="0">
                <a:solidFill>
                  <a:schemeClr val="tx1"/>
                </a:solidFill>
              </a:rPr>
              <a:t>@font-face </a:t>
            </a:r>
            <a:r>
              <a:rPr lang="ko-KR" altLang="en-US" sz="1200" dirty="0">
                <a:solidFill>
                  <a:schemeClr val="tx1"/>
                </a:solidFill>
              </a:rPr>
              <a:t>규칙은 웹 폰트</a:t>
            </a:r>
            <a:r>
              <a:rPr lang="en-US" altLang="ko-KR" sz="1200" dirty="0">
                <a:solidFill>
                  <a:schemeClr val="tx1"/>
                </a:solidFill>
              </a:rPr>
              <a:t>(web font)</a:t>
            </a:r>
            <a:r>
              <a:rPr lang="ko-KR" altLang="en-US" sz="1200" dirty="0">
                <a:solidFill>
                  <a:schemeClr val="tx1"/>
                </a:solidFill>
              </a:rPr>
              <a:t>를 정의할 때 사용하는 규칙입니다</a:t>
            </a:r>
            <a:r>
              <a:rPr lang="en-US" altLang="ko-KR" sz="1200" dirty="0">
                <a:solidFill>
                  <a:schemeClr val="tx1"/>
                </a:solidFill>
              </a:rPr>
              <a:t>.</a:t>
            </a:r>
          </a:p>
          <a:p>
            <a:r>
              <a:rPr lang="ko-KR" altLang="en-US" sz="1200" dirty="0">
                <a:solidFill>
                  <a:schemeClr val="tx1"/>
                </a:solidFill>
              </a:rPr>
              <a:t>웹 폰트</a:t>
            </a:r>
            <a:r>
              <a:rPr lang="en-US" altLang="ko-KR" sz="1200" dirty="0">
                <a:solidFill>
                  <a:schemeClr val="tx1"/>
                </a:solidFill>
              </a:rPr>
              <a:t>(web font)</a:t>
            </a:r>
            <a:r>
              <a:rPr lang="ko-KR" altLang="en-US" sz="1200" dirty="0">
                <a:solidFill>
                  <a:schemeClr val="tx1"/>
                </a:solidFill>
              </a:rPr>
              <a:t>는 사용자의 컴퓨터에 설치되어 있지 않은 글꼴</a:t>
            </a:r>
            <a:r>
              <a:rPr lang="en-US" altLang="ko-KR" sz="1200" dirty="0">
                <a:solidFill>
                  <a:schemeClr val="tx1"/>
                </a:solidFill>
              </a:rPr>
              <a:t>(font)</a:t>
            </a:r>
            <a:r>
              <a:rPr lang="ko-KR" altLang="en-US" sz="1200" dirty="0">
                <a:solidFill>
                  <a:schemeClr val="tx1"/>
                </a:solidFill>
              </a:rPr>
              <a:t>을 웹 브라우저가 사용할 수 있게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우선 웹 폰트를 서버에 올려놓고</a:t>
            </a:r>
            <a:r>
              <a:rPr lang="en-US" altLang="ko-KR" sz="1200" dirty="0">
                <a:solidFill>
                  <a:schemeClr val="tx1"/>
                </a:solidFill>
              </a:rPr>
              <a:t>, CSS </a:t>
            </a:r>
            <a:r>
              <a:rPr lang="ko-KR" altLang="en-US" sz="1200" dirty="0">
                <a:solidFill>
                  <a:schemeClr val="tx1"/>
                </a:solidFill>
              </a:rPr>
              <a:t>파일에 </a:t>
            </a:r>
            <a:r>
              <a:rPr lang="en-US" altLang="ko-KR" sz="1200" dirty="0">
                <a:solidFill>
                  <a:schemeClr val="tx1"/>
                </a:solidFill>
              </a:rPr>
              <a:t>@font-face </a:t>
            </a:r>
            <a:r>
              <a:rPr lang="ko-KR" altLang="en-US" sz="1200" dirty="0">
                <a:solidFill>
                  <a:schemeClr val="tx1"/>
                </a:solidFill>
              </a:rPr>
              <a:t>규칙을 사용하여 웹 폰트를 정의하고 추가합니다</a:t>
            </a:r>
            <a:r>
              <a:rPr lang="en-US" altLang="ko-KR" sz="1200" dirty="0">
                <a:solidFill>
                  <a:schemeClr val="tx1"/>
                </a:solidFill>
              </a:rPr>
              <a:t>.</a:t>
            </a:r>
          </a:p>
          <a:p>
            <a:r>
              <a:rPr lang="ko-KR" altLang="en-US" sz="1200" dirty="0">
                <a:solidFill>
                  <a:schemeClr val="tx1"/>
                </a:solidFill>
              </a:rPr>
              <a:t>그러면 해당 웹 페이지에 접속하는 모든 웹 브라우저는 자동으로 서버에서 웹 폰트를 </a:t>
            </a:r>
            <a:r>
              <a:rPr lang="ko-KR" altLang="en-US" sz="1200" dirty="0" err="1">
                <a:solidFill>
                  <a:schemeClr val="tx1"/>
                </a:solidFill>
              </a:rPr>
              <a:t>내려받아</a:t>
            </a:r>
            <a:r>
              <a:rPr lang="ko-KR" altLang="en-US" sz="1200" dirty="0">
                <a:solidFill>
                  <a:schemeClr val="tx1"/>
                </a:solidFill>
              </a:rPr>
              <a:t> 해당 글꼴을 표시하게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 </a:t>
            </a:r>
            <a:r>
              <a:rPr lang="en-US" altLang="ko-KR" sz="1200" dirty="0">
                <a:solidFill>
                  <a:schemeClr val="tx1"/>
                </a:solidFill>
              </a:rPr>
              <a:t>@font-face </a:t>
            </a:r>
            <a:r>
              <a:rPr lang="ko-KR" altLang="en-US" sz="1200" dirty="0">
                <a:solidFill>
                  <a:schemeClr val="tx1"/>
                </a:solidFill>
              </a:rPr>
              <a:t>규칙을 사용하려면</a:t>
            </a:r>
            <a:r>
              <a:rPr lang="en-US" altLang="ko-KR" sz="1200" dirty="0">
                <a:solidFill>
                  <a:schemeClr val="tx1"/>
                </a:solidFill>
              </a:rPr>
              <a:t>, </a:t>
            </a:r>
            <a:r>
              <a:rPr lang="ko-KR" altLang="en-US" sz="1200" dirty="0">
                <a:solidFill>
                  <a:schemeClr val="tx1"/>
                </a:solidFill>
              </a:rPr>
              <a:t>우선 </a:t>
            </a:r>
            <a:r>
              <a:rPr lang="en-US" altLang="ko-KR" sz="1200" dirty="0">
                <a:solidFill>
                  <a:schemeClr val="tx1"/>
                </a:solidFill>
              </a:rPr>
              <a:t>font-family </a:t>
            </a:r>
            <a:r>
              <a:rPr lang="ko-KR" altLang="en-US" sz="1200" dirty="0">
                <a:solidFill>
                  <a:schemeClr val="tx1"/>
                </a:solidFill>
              </a:rPr>
              <a:t>속성을 이용하여 새로운 웹 글꼴을 위한 이름을 정의해야 합니다</a:t>
            </a:r>
            <a:r>
              <a:rPr lang="en-US" altLang="ko-KR" sz="1200" dirty="0">
                <a:solidFill>
                  <a:schemeClr val="tx1"/>
                </a:solidFill>
              </a:rPr>
              <a:t>.</a:t>
            </a:r>
          </a:p>
          <a:p>
            <a:r>
              <a:rPr lang="ko-KR" altLang="en-US" sz="1200" dirty="0">
                <a:solidFill>
                  <a:schemeClr val="tx1"/>
                </a:solidFill>
              </a:rPr>
              <a:t>그 후에 해당 웹 글꼴이 사용할 글꼴 파일의 주소를 지정해 주면 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 </a:t>
            </a:r>
          </a:p>
          <a:p>
            <a:r>
              <a:rPr lang="ko-KR" altLang="en-US" sz="1200" dirty="0">
                <a:solidFill>
                  <a:schemeClr val="tx1"/>
                </a:solidFill>
              </a:rPr>
              <a:t>웹 글꼴의 두꺼운 글씨체</a:t>
            </a:r>
            <a:r>
              <a:rPr lang="en-US" altLang="ko-KR" sz="1200" dirty="0">
                <a:solidFill>
                  <a:schemeClr val="tx1"/>
                </a:solidFill>
              </a:rPr>
              <a:t>(bold text)</a:t>
            </a:r>
            <a:r>
              <a:rPr lang="ko-KR" altLang="en-US" sz="1200" dirty="0">
                <a:solidFill>
                  <a:schemeClr val="tx1"/>
                </a:solidFill>
              </a:rPr>
              <a:t>를 위한 </a:t>
            </a:r>
            <a:r>
              <a:rPr lang="en-US" altLang="ko-KR" sz="1200" dirty="0">
                <a:solidFill>
                  <a:schemeClr val="tx1"/>
                </a:solidFill>
              </a:rPr>
              <a:t>@font-face </a:t>
            </a:r>
            <a:r>
              <a:rPr lang="ko-KR" altLang="en-US" sz="1200" dirty="0">
                <a:solidFill>
                  <a:schemeClr val="tx1"/>
                </a:solidFill>
              </a:rPr>
              <a:t>규칙도 예제와 같이 추가로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284</a:t>
            </a:fld>
            <a:endParaRPr lang="ko-KR" altLang="en-US" dirty="0"/>
          </a:p>
        </p:txBody>
      </p:sp>
    </p:spTree>
    <p:extLst>
      <p:ext uri="{BB962C8B-B14F-4D97-AF65-F5344CB8AC3E}">
        <p14:creationId xmlns:p14="http://schemas.microsoft.com/office/powerpoint/2010/main" val="40980960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(translate()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2D Transform&lt;/title&gt;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150px;</a:t>
            </a:r>
          </a:p>
          <a:p>
            <a:r>
              <a:rPr lang="en-US" altLang="ko-KR" sz="1100">
                <a:solidFill>
                  <a:schemeClr val="tx1"/>
                </a:solidFill>
              </a:rPr>
              <a:t>			width: 200px;</a:t>
            </a:r>
          </a:p>
          <a:p>
            <a:r>
              <a:rPr lang="en-US" altLang="ko-KR" sz="1100">
                <a:solidFill>
                  <a:schemeClr val="tx1"/>
                </a:solidFill>
              </a:rPr>
              <a:t>			position: absolute;</a:t>
            </a:r>
          </a:p>
          <a:p>
            <a:r>
              <a:rPr lang="en-US" altLang="ko-KR" sz="1100">
                <a:solidFill>
                  <a:schemeClr val="tx1"/>
                </a:solidFill>
              </a:rPr>
              <a:t>		}</a:t>
            </a:r>
          </a:p>
          <a:p>
            <a:r>
              <a:rPr lang="en-US" altLang="ko-KR" sz="1100">
                <a:solidFill>
                  <a:schemeClr val="tx1"/>
                </a:solidFill>
              </a:rPr>
              <a:t>		#origin { border: 3px solid black; }</a:t>
            </a:r>
          </a:p>
          <a:p>
            <a:r>
              <a:rPr lang="en-US" altLang="ko-KR" sz="1100">
                <a:solidFill>
                  <a:schemeClr val="tx1"/>
                </a:solidFill>
              </a:rPr>
              <a:t>		#trans {</a:t>
            </a:r>
          </a:p>
          <a:p>
            <a:r>
              <a:rPr lang="en-US" altLang="ko-KR" sz="1100">
                <a:solidFill>
                  <a:schemeClr val="tx1"/>
                </a:solidFill>
              </a:rPr>
              <a:t>			background-color: #87CEFA;</a:t>
            </a:r>
          </a:p>
          <a:p>
            <a:r>
              <a:rPr lang="en-US" altLang="ko-KR" sz="1100">
                <a:solidFill>
                  <a:schemeClr val="tx1"/>
                </a:solidFill>
              </a:rPr>
              <a:t>			border: 3px solid red;</a:t>
            </a:r>
          </a:p>
          <a:p>
            <a:r>
              <a:rPr lang="en-US" altLang="ko-KR" sz="1100">
                <a:solidFill>
                  <a:schemeClr val="tx1"/>
                </a:solidFill>
              </a:rPr>
              <a:t>			-webkit-transform: translate(100px, 50px);</a:t>
            </a:r>
          </a:p>
          <a:p>
            <a:r>
              <a:rPr lang="en-US" altLang="ko-KR" sz="1100">
                <a:solidFill>
                  <a:schemeClr val="tx1"/>
                </a:solidFill>
              </a:rPr>
              <a:t>			-ms-transform: translate(100px, 50px);</a:t>
            </a:r>
          </a:p>
          <a:p>
            <a:r>
              <a:rPr lang="en-US" altLang="ko-KR" sz="1100">
                <a:solidFill>
                  <a:schemeClr val="tx1"/>
                </a:solidFill>
              </a:rPr>
              <a:t>			transform: translate(100px, 50px);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&lt;h1&gt;translate() </a:t>
            </a:r>
            <a:r>
              <a:rPr lang="ko-KR" altLang="en-US" sz="1100">
                <a:solidFill>
                  <a:schemeClr val="tx1"/>
                </a:solidFill>
              </a:rPr>
              <a:t>메소드를 이용한 요소의 이동</a:t>
            </a:r>
            <a:r>
              <a:rPr lang="en-US" altLang="ko-KR" sz="1100">
                <a:solidFill>
                  <a:schemeClr val="tx1"/>
                </a:solidFill>
              </a:rPr>
              <a:t>&lt;/h1&gt;</a:t>
            </a:r>
          </a:p>
          <a:p>
            <a:r>
              <a:rPr lang="en-US" altLang="ko-KR" sz="1100">
                <a:solidFill>
                  <a:schemeClr val="tx1"/>
                </a:solidFill>
              </a:rPr>
              <a:t>	&lt;div id="origin"&gt;</a:t>
            </a:r>
            <a:r>
              <a:rPr lang="ko-KR" altLang="en-US" sz="1100">
                <a:solidFill>
                  <a:schemeClr val="tx1"/>
                </a:solidFill>
              </a:rPr>
              <a:t>이 요소의 원래 위치입니다</a:t>
            </a:r>
            <a:r>
              <a:rPr lang="en-US" altLang="ko-KR" sz="1100">
                <a:solidFill>
                  <a:schemeClr val="tx1"/>
                </a:solidFill>
              </a:rPr>
              <a:t>.&lt;/div&gt;</a:t>
            </a:r>
          </a:p>
          <a:p>
            <a:r>
              <a:rPr lang="en-US" altLang="ko-KR" sz="1100">
                <a:solidFill>
                  <a:schemeClr val="tx1"/>
                </a:solidFill>
              </a:rPr>
              <a:t>	&lt;div id="trans"&gt;</a:t>
            </a:r>
            <a:r>
              <a:rPr lang="ko-KR" altLang="en-US" sz="1100">
                <a:solidFill>
                  <a:schemeClr val="tx1"/>
                </a:solidFill>
              </a:rPr>
              <a:t>이 요소는 원래 위치에서 </a:t>
            </a:r>
            <a:r>
              <a:rPr lang="en-US" altLang="ko-KR" sz="1100">
                <a:solidFill>
                  <a:schemeClr val="tx1"/>
                </a:solidFill>
              </a:rPr>
              <a:t>x</a:t>
            </a:r>
            <a:r>
              <a:rPr lang="ko-KR" altLang="en-US" sz="1100">
                <a:solidFill>
                  <a:schemeClr val="tx1"/>
                </a:solidFill>
              </a:rPr>
              <a:t>축의 양의 방향으로 </a:t>
            </a:r>
            <a:r>
              <a:rPr lang="en-US" altLang="ko-KR" sz="1100">
                <a:solidFill>
                  <a:schemeClr val="tx1"/>
                </a:solidFill>
              </a:rPr>
              <a:t>100px, y</a:t>
            </a:r>
            <a:r>
              <a:rPr lang="ko-KR" altLang="en-US" sz="1100">
                <a:solidFill>
                  <a:schemeClr val="tx1"/>
                </a:solidFill>
              </a:rPr>
              <a:t>축의 양의 방향으로 </a:t>
            </a:r>
            <a:r>
              <a:rPr lang="en-US" altLang="ko-KR" sz="1100">
                <a:solidFill>
                  <a:schemeClr val="tx1"/>
                </a:solidFill>
              </a:rPr>
              <a:t>50px</a:t>
            </a:r>
            <a:r>
              <a:rPr lang="ko-KR" altLang="en-US" sz="1100">
                <a:solidFill>
                  <a:schemeClr val="tx1"/>
                </a:solidFill>
              </a:rPr>
              <a:t>만큼 이동했습니다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a:solidFill>
                  <a:schemeClr val="tx1"/>
                </a:solidFill>
              </a:rPr>
              <a:t>translate() </a:t>
            </a:r>
            <a:r>
              <a:rPr lang="ko-KR" altLang="en-US" sz="1200" b="1" dirty="0">
                <a:solidFill>
                  <a:schemeClr val="tx1"/>
                </a:solidFill>
              </a:rPr>
              <a:t>메소드</a:t>
            </a:r>
          </a:p>
          <a:p>
            <a:r>
              <a:rPr lang="en-US" altLang="ko-KR" sz="1200" dirty="0">
                <a:solidFill>
                  <a:schemeClr val="tx1"/>
                </a:solidFill>
              </a:rPr>
              <a:t>translate() </a:t>
            </a:r>
            <a:r>
              <a:rPr lang="ko-KR" altLang="en-US" sz="1200" dirty="0">
                <a:solidFill>
                  <a:schemeClr val="tx1"/>
                </a:solidFill>
              </a:rPr>
              <a:t>메소드는 현재 위치에서 해당 요소를 주어진 </a:t>
            </a:r>
            <a:r>
              <a:rPr lang="en-US" altLang="ko-KR" sz="1200" dirty="0">
                <a:solidFill>
                  <a:schemeClr val="tx1"/>
                </a:solidFill>
              </a:rPr>
              <a:t>x</a:t>
            </a:r>
            <a:r>
              <a:rPr lang="ko-KR" altLang="en-US" sz="1200" dirty="0">
                <a:solidFill>
                  <a:schemeClr val="tx1"/>
                </a:solidFill>
              </a:rPr>
              <a:t>축과 </a:t>
            </a:r>
            <a:r>
              <a:rPr lang="en-US" altLang="ko-KR" sz="1200" dirty="0">
                <a:solidFill>
                  <a:schemeClr val="tx1"/>
                </a:solidFill>
              </a:rPr>
              <a:t>y</a:t>
            </a:r>
            <a:r>
              <a:rPr lang="ko-KR" altLang="en-US" sz="1200" dirty="0">
                <a:solidFill>
                  <a:schemeClr val="tx1"/>
                </a:solidFill>
              </a:rPr>
              <a:t>축의 거리만큼 이동시킵니다</a:t>
            </a:r>
            <a:r>
              <a:rPr lang="en-US" altLang="ko-KR" sz="1200" dirty="0">
                <a:solidFill>
                  <a:schemeClr val="tx1"/>
                </a:solidFill>
              </a:rPr>
              <a:t>.</a:t>
            </a:r>
          </a:p>
          <a:p>
            <a:r>
              <a:rPr lang="ko-KR" altLang="en-US" sz="1200" dirty="0">
                <a:solidFill>
                  <a:schemeClr val="tx1"/>
                </a:solidFill>
              </a:rPr>
              <a:t>주어진 거리가 양수이면 해당 축의 양의 방향으로</a:t>
            </a:r>
            <a:r>
              <a:rPr lang="en-US" altLang="ko-KR" sz="1200" dirty="0">
                <a:solidFill>
                  <a:schemeClr val="tx1"/>
                </a:solidFill>
              </a:rPr>
              <a:t>, </a:t>
            </a:r>
            <a:r>
              <a:rPr lang="ko-KR" altLang="en-US" sz="1200" dirty="0">
                <a:solidFill>
                  <a:schemeClr val="tx1"/>
                </a:solidFill>
              </a:rPr>
              <a:t>음수이면 해당 축의 음의 방향으로 이동시킵니다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285</a:t>
            </a:fld>
            <a:endParaRPr lang="ko-KR" altLang="en-US" dirty="0"/>
          </a:p>
        </p:txBody>
      </p:sp>
    </p:spTree>
    <p:extLst>
      <p:ext uri="{BB962C8B-B14F-4D97-AF65-F5344CB8AC3E}">
        <p14:creationId xmlns:p14="http://schemas.microsoft.com/office/powerpoint/2010/main" val="379710842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(rotate()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2D Transform&lt;/title&gt;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150px;</a:t>
            </a:r>
          </a:p>
          <a:p>
            <a:r>
              <a:rPr lang="en-US" altLang="ko-KR" sz="1100">
                <a:solidFill>
                  <a:schemeClr val="tx1"/>
                </a:solidFill>
              </a:rPr>
              <a:t>			width: 200px;</a:t>
            </a:r>
          </a:p>
          <a:p>
            <a:r>
              <a:rPr lang="en-US" altLang="ko-KR" sz="1100">
                <a:solidFill>
                  <a:schemeClr val="tx1"/>
                </a:solidFill>
              </a:rPr>
              <a:t>			position: absolute;</a:t>
            </a:r>
          </a:p>
          <a:p>
            <a:r>
              <a:rPr lang="en-US" altLang="ko-KR" sz="1100">
                <a:solidFill>
                  <a:schemeClr val="tx1"/>
                </a:solidFill>
              </a:rPr>
              <a:t>			margin: 30px</a:t>
            </a:r>
          </a:p>
          <a:p>
            <a:r>
              <a:rPr lang="en-US" altLang="ko-KR" sz="1100">
                <a:solidFill>
                  <a:schemeClr val="tx1"/>
                </a:solidFill>
              </a:rPr>
              <a:t>		}</a:t>
            </a:r>
          </a:p>
          <a:p>
            <a:r>
              <a:rPr lang="en-US" altLang="ko-KR" sz="1100">
                <a:solidFill>
                  <a:schemeClr val="tx1"/>
                </a:solidFill>
              </a:rPr>
              <a:t>		#origin { border: 3px solid black; }</a:t>
            </a:r>
          </a:p>
          <a:p>
            <a:r>
              <a:rPr lang="en-US" altLang="ko-KR" sz="1100">
                <a:solidFill>
                  <a:schemeClr val="tx1"/>
                </a:solidFill>
              </a:rPr>
              <a:t>		#rotate {</a:t>
            </a:r>
          </a:p>
          <a:p>
            <a:r>
              <a:rPr lang="en-US" altLang="ko-KR" sz="1100">
                <a:solidFill>
                  <a:schemeClr val="tx1"/>
                </a:solidFill>
              </a:rPr>
              <a:t>			background-color: #87CEFA;</a:t>
            </a:r>
          </a:p>
          <a:p>
            <a:r>
              <a:rPr lang="en-US" altLang="ko-KR" sz="1100">
                <a:solidFill>
                  <a:schemeClr val="tx1"/>
                </a:solidFill>
              </a:rPr>
              <a:t>			border: 3px solid red;</a:t>
            </a:r>
          </a:p>
          <a:p>
            <a:r>
              <a:rPr lang="en-US" altLang="ko-KR" sz="1100">
                <a:solidFill>
                  <a:schemeClr val="tx1"/>
                </a:solidFill>
              </a:rPr>
              <a:t>			-webkit-transform: rotate(30deg);</a:t>
            </a:r>
          </a:p>
          <a:p>
            <a:r>
              <a:rPr lang="en-US" altLang="ko-KR" sz="1100">
                <a:solidFill>
                  <a:schemeClr val="tx1"/>
                </a:solidFill>
              </a:rPr>
              <a:t>			-ms-transform: rotate(30deg);</a:t>
            </a:r>
          </a:p>
          <a:p>
            <a:r>
              <a:rPr lang="en-US" altLang="ko-KR" sz="1100">
                <a:solidFill>
                  <a:schemeClr val="tx1"/>
                </a:solidFill>
              </a:rPr>
              <a:t>			transform: rotate(30deg);</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&lt;h1&gt;rotate() </a:t>
            </a:r>
            <a:r>
              <a:rPr lang="ko-KR" altLang="en-US" sz="1100">
                <a:solidFill>
                  <a:schemeClr val="tx1"/>
                </a:solidFill>
              </a:rPr>
              <a:t>메소드를 이용한 요소의 회전</a:t>
            </a:r>
            <a:r>
              <a:rPr lang="en-US" altLang="ko-KR" sz="1100">
                <a:solidFill>
                  <a:schemeClr val="tx1"/>
                </a:solidFill>
              </a:rPr>
              <a:t>&lt;/h1&gt;</a:t>
            </a:r>
          </a:p>
          <a:p>
            <a:r>
              <a:rPr lang="en-US" altLang="ko-KR" sz="1100">
                <a:solidFill>
                  <a:schemeClr val="tx1"/>
                </a:solidFill>
              </a:rPr>
              <a:t>	&lt;div id="origin"&gt;</a:t>
            </a:r>
            <a:r>
              <a:rPr lang="ko-KR" altLang="en-US" sz="1100">
                <a:solidFill>
                  <a:schemeClr val="tx1"/>
                </a:solidFill>
              </a:rPr>
              <a:t>이 요소의 원래 모양입니다</a:t>
            </a:r>
            <a:r>
              <a:rPr lang="en-US" altLang="ko-KR" sz="1100">
                <a:solidFill>
                  <a:schemeClr val="tx1"/>
                </a:solidFill>
              </a:rPr>
              <a:t>.&lt;/div&gt;</a:t>
            </a:r>
          </a:p>
          <a:p>
            <a:r>
              <a:rPr lang="en-US" altLang="ko-KR" sz="1100">
                <a:solidFill>
                  <a:schemeClr val="tx1"/>
                </a:solidFill>
              </a:rPr>
              <a:t>	&lt;div id="rotate"&gt;</a:t>
            </a:r>
            <a:r>
              <a:rPr lang="ko-KR" altLang="en-US" sz="1100">
                <a:solidFill>
                  <a:schemeClr val="tx1"/>
                </a:solidFill>
              </a:rPr>
              <a:t>이 요소는 원래 모양에서 시계방향으로 </a:t>
            </a:r>
            <a:r>
              <a:rPr lang="en-US" altLang="ko-KR" sz="1100">
                <a:solidFill>
                  <a:schemeClr val="tx1"/>
                </a:solidFill>
              </a:rPr>
              <a:t>30</a:t>
            </a:r>
            <a:r>
              <a:rPr lang="ko-KR" altLang="en-US" sz="1100">
                <a:solidFill>
                  <a:schemeClr val="tx1"/>
                </a:solidFill>
              </a:rPr>
              <a:t>도만큼 회전하였습니다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a:solidFill>
                  <a:schemeClr val="tx1"/>
                </a:solidFill>
              </a:rPr>
              <a:t>rotate() </a:t>
            </a:r>
            <a:r>
              <a:rPr lang="ko-KR" altLang="en-US" sz="1200" b="1" dirty="0">
                <a:solidFill>
                  <a:schemeClr val="tx1"/>
                </a:solidFill>
              </a:rPr>
              <a:t>메소드</a:t>
            </a:r>
          </a:p>
          <a:p>
            <a:r>
              <a:rPr lang="en-US" altLang="ko-KR" sz="1200" dirty="0">
                <a:solidFill>
                  <a:schemeClr val="tx1"/>
                </a:solidFill>
              </a:rPr>
              <a:t>rotate() </a:t>
            </a:r>
            <a:r>
              <a:rPr lang="ko-KR" altLang="en-US" sz="1200" dirty="0">
                <a:solidFill>
                  <a:schemeClr val="tx1"/>
                </a:solidFill>
              </a:rPr>
              <a:t>메소드는 해당 요소를 주어진 각도만큼 시계 방향이나 </a:t>
            </a:r>
            <a:r>
              <a:rPr lang="ko-KR" altLang="en-US" sz="1200" dirty="0" err="1">
                <a:solidFill>
                  <a:schemeClr val="tx1"/>
                </a:solidFill>
              </a:rPr>
              <a:t>반시계</a:t>
            </a:r>
            <a:r>
              <a:rPr lang="ko-KR" altLang="en-US" sz="1200" dirty="0">
                <a:solidFill>
                  <a:schemeClr val="tx1"/>
                </a:solidFill>
              </a:rPr>
              <a:t> 방향으로 회전시킵니다</a:t>
            </a:r>
            <a:r>
              <a:rPr lang="en-US" altLang="ko-KR" sz="1200" dirty="0">
                <a:solidFill>
                  <a:schemeClr val="tx1"/>
                </a:solidFill>
              </a:rPr>
              <a:t>.</a:t>
            </a:r>
          </a:p>
          <a:p>
            <a:r>
              <a:rPr lang="ko-KR" altLang="en-US" sz="1200" dirty="0">
                <a:solidFill>
                  <a:schemeClr val="tx1"/>
                </a:solidFill>
              </a:rPr>
              <a:t>주어진 각도가 양수이면 시계 방향으로</a:t>
            </a:r>
            <a:r>
              <a:rPr lang="en-US" altLang="ko-KR" sz="1200" dirty="0">
                <a:solidFill>
                  <a:schemeClr val="tx1"/>
                </a:solidFill>
              </a:rPr>
              <a:t>, </a:t>
            </a:r>
            <a:r>
              <a:rPr lang="ko-KR" altLang="en-US" sz="1200" dirty="0">
                <a:solidFill>
                  <a:schemeClr val="tx1"/>
                </a:solidFill>
              </a:rPr>
              <a:t>음수이면 </a:t>
            </a:r>
            <a:r>
              <a:rPr lang="ko-KR" altLang="en-US" sz="1200" dirty="0" err="1">
                <a:solidFill>
                  <a:schemeClr val="tx1"/>
                </a:solidFill>
              </a:rPr>
              <a:t>반시계</a:t>
            </a:r>
            <a:r>
              <a:rPr lang="ko-KR" altLang="en-US" sz="1200" dirty="0">
                <a:solidFill>
                  <a:schemeClr val="tx1"/>
                </a:solidFill>
              </a:rPr>
              <a:t> 방향으로 회전시킵니다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286</a:t>
            </a:fld>
            <a:endParaRPr lang="ko-KR" altLang="en-US" dirty="0"/>
          </a:p>
        </p:txBody>
      </p:sp>
    </p:spTree>
    <p:extLst>
      <p:ext uri="{BB962C8B-B14F-4D97-AF65-F5344CB8AC3E}">
        <p14:creationId xmlns:p14="http://schemas.microsoft.com/office/powerpoint/2010/main" val="336777137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(scale()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2D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position: absolute;</a:t>
            </a:r>
          </a:p>
          <a:p>
            <a:r>
              <a:rPr lang="en-US" altLang="ko-KR" sz="1100" dirty="0">
                <a:solidFill>
                  <a:schemeClr val="tx1"/>
                </a:solidFill>
              </a:rPr>
              <a:t>		margin: 100px		}</a:t>
            </a:r>
          </a:p>
          <a:p>
            <a:r>
              <a:rPr lang="en-US" altLang="ko-KR" sz="1100" dirty="0">
                <a:solidFill>
                  <a:schemeClr val="tx1"/>
                </a:solidFill>
              </a:rPr>
              <a:t>	#origin { border: 3px solid black; }</a:t>
            </a:r>
          </a:p>
          <a:p>
            <a:r>
              <a:rPr lang="en-US" altLang="ko-KR" sz="1100" dirty="0">
                <a:solidFill>
                  <a:schemeClr val="tx1"/>
                </a:solidFill>
              </a:rPr>
              <a:t>	#</a:t>
            </a:r>
            <a:r>
              <a:rPr lang="en-US" altLang="ko-KR" sz="1100" dirty="0" err="1">
                <a:solidFill>
                  <a:schemeClr val="tx1"/>
                </a:solidFill>
              </a:rPr>
              <a:t>scale_in</a:t>
            </a:r>
            <a:r>
              <a:rPr lang="en-US" altLang="ko-KR" sz="1100" dirty="0">
                <a:solidFill>
                  <a:schemeClr val="tx1"/>
                </a:solidFill>
              </a:rPr>
              <a:t> {	border: 3px solid red;</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-transform: scale(1.5, 2);</a:t>
            </a:r>
          </a:p>
          <a:p>
            <a:r>
              <a:rPr lang="en-US" altLang="ko-KR" sz="1100" dirty="0">
                <a:solidFill>
                  <a:schemeClr val="tx1"/>
                </a:solidFill>
              </a:rPr>
              <a:t>		-</a:t>
            </a:r>
            <a:r>
              <a:rPr lang="en-US" altLang="ko-KR" sz="1100" dirty="0" err="1">
                <a:solidFill>
                  <a:schemeClr val="tx1"/>
                </a:solidFill>
              </a:rPr>
              <a:t>ms</a:t>
            </a:r>
            <a:r>
              <a:rPr lang="en-US" altLang="ko-KR" sz="1100" dirty="0">
                <a:solidFill>
                  <a:schemeClr val="tx1"/>
                </a:solidFill>
              </a:rPr>
              <a:t>-transform: scale(1.5, 2);</a:t>
            </a:r>
          </a:p>
          <a:p>
            <a:r>
              <a:rPr lang="en-US" altLang="ko-KR" sz="1100" dirty="0">
                <a:solidFill>
                  <a:schemeClr val="tx1"/>
                </a:solidFill>
              </a:rPr>
              <a:t>		transform: scale(1.5, 2);		}</a:t>
            </a:r>
          </a:p>
          <a:p>
            <a:r>
              <a:rPr lang="en-US" altLang="ko-KR" sz="1100" dirty="0">
                <a:solidFill>
                  <a:schemeClr val="tx1"/>
                </a:solidFill>
              </a:rPr>
              <a:t>	#</a:t>
            </a:r>
            <a:r>
              <a:rPr lang="en-US" altLang="ko-KR" sz="1100" dirty="0" err="1">
                <a:solidFill>
                  <a:schemeClr val="tx1"/>
                </a:solidFill>
              </a:rPr>
              <a:t>scale_de</a:t>
            </a:r>
            <a:r>
              <a:rPr lang="en-US" altLang="ko-KR" sz="1100" dirty="0">
                <a:solidFill>
                  <a:schemeClr val="tx1"/>
                </a:solidFill>
              </a:rPr>
              <a:t> {	border: 3px solid orange;</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-transform: scale(0.7, 0.7);</a:t>
            </a:r>
          </a:p>
          <a:p>
            <a:r>
              <a:rPr lang="en-US" altLang="ko-KR" sz="1100" dirty="0">
                <a:solidFill>
                  <a:schemeClr val="tx1"/>
                </a:solidFill>
              </a:rPr>
              <a:t>		-</a:t>
            </a:r>
            <a:r>
              <a:rPr lang="en-US" altLang="ko-KR" sz="1100" dirty="0" err="1">
                <a:solidFill>
                  <a:schemeClr val="tx1"/>
                </a:solidFill>
              </a:rPr>
              <a:t>ms</a:t>
            </a:r>
            <a:r>
              <a:rPr lang="en-US" altLang="ko-KR" sz="1100" dirty="0">
                <a:solidFill>
                  <a:schemeClr val="tx1"/>
                </a:solidFill>
              </a:rPr>
              <a:t>-transform: scale(0.7, 0.7);</a:t>
            </a:r>
          </a:p>
          <a:p>
            <a:r>
              <a:rPr lang="en-US" altLang="ko-KR" sz="1100" dirty="0">
                <a:solidFill>
                  <a:schemeClr val="tx1"/>
                </a:solidFill>
              </a:rPr>
              <a:t>		transform: scale(0.7, 0.7);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&lt;h1&gt;scale() </a:t>
            </a:r>
            <a:r>
              <a:rPr lang="ko-KR" altLang="en-US" sz="1100" dirty="0">
                <a:solidFill>
                  <a:schemeClr val="tx1"/>
                </a:solidFill>
              </a:rPr>
              <a:t>메소드를 이용한 요소의 크기 조절</a:t>
            </a:r>
            <a:r>
              <a:rPr lang="en-US" altLang="ko-KR" sz="1100" dirty="0">
                <a:solidFill>
                  <a:schemeClr val="tx1"/>
                </a:solidFill>
              </a:rPr>
              <a:t>&lt;/h1&gt;</a:t>
            </a:r>
          </a:p>
          <a:p>
            <a:r>
              <a:rPr lang="en-US" altLang="ko-KR" sz="1100" dirty="0">
                <a:solidFill>
                  <a:schemeClr val="tx1"/>
                </a:solidFill>
              </a:rPr>
              <a:t>     &lt;div id="origin"&gt;</a:t>
            </a:r>
            <a:r>
              <a:rPr lang="ko-KR" altLang="en-US" sz="1100" dirty="0">
                <a:solidFill>
                  <a:schemeClr val="tx1"/>
                </a:solidFill>
              </a:rPr>
              <a:t>이 요소의 원래 크기입니다</a:t>
            </a:r>
            <a:r>
              <a:rPr lang="en-US" altLang="ko-KR" sz="1100" dirty="0">
                <a:solidFill>
                  <a:schemeClr val="tx1"/>
                </a:solidFill>
              </a:rPr>
              <a:t>.&lt;/div&gt;</a:t>
            </a:r>
          </a:p>
          <a:p>
            <a:r>
              <a:rPr lang="en-US" altLang="ko-KR" sz="1100" dirty="0">
                <a:solidFill>
                  <a:schemeClr val="tx1"/>
                </a:solidFill>
              </a:rPr>
              <a:t>     &lt;div id="</a:t>
            </a:r>
            <a:r>
              <a:rPr lang="en-US" altLang="ko-KR" sz="1100" dirty="0" err="1">
                <a:solidFill>
                  <a:schemeClr val="tx1"/>
                </a:solidFill>
              </a:rPr>
              <a:t>scale_in</a:t>
            </a:r>
            <a:r>
              <a:rPr lang="en-US" altLang="ko-KR" sz="1100" dirty="0">
                <a:solidFill>
                  <a:schemeClr val="tx1"/>
                </a:solidFill>
              </a:rPr>
              <a:t>"&gt;</a:t>
            </a:r>
            <a:r>
              <a:rPr lang="ko-KR" altLang="en-US" sz="1100" dirty="0">
                <a:solidFill>
                  <a:schemeClr val="tx1"/>
                </a:solidFill>
              </a:rPr>
              <a:t>이 요소는 원래 크기에서 너비는 </a:t>
            </a:r>
            <a:r>
              <a:rPr lang="en-US" altLang="ko-KR" sz="1100" dirty="0">
                <a:solidFill>
                  <a:schemeClr val="tx1"/>
                </a:solidFill>
              </a:rPr>
              <a:t>1.5</a:t>
            </a:r>
            <a:r>
              <a:rPr lang="ko-KR" altLang="en-US" sz="1100" dirty="0">
                <a:solidFill>
                  <a:schemeClr val="tx1"/>
                </a:solidFill>
              </a:rPr>
              <a:t>배</a:t>
            </a:r>
            <a:r>
              <a:rPr lang="en-US" altLang="ko-KR" sz="1100" dirty="0">
                <a:solidFill>
                  <a:schemeClr val="tx1"/>
                </a:solidFill>
              </a:rPr>
              <a:t>, </a:t>
            </a:r>
            <a:r>
              <a:rPr lang="ko-KR" altLang="en-US" sz="1100" dirty="0">
                <a:solidFill>
                  <a:schemeClr val="tx1"/>
                </a:solidFill>
              </a:rPr>
              <a:t>높이는 </a:t>
            </a:r>
            <a:r>
              <a:rPr lang="en-US" altLang="ko-KR" sz="1100" dirty="0">
                <a:solidFill>
                  <a:schemeClr val="tx1"/>
                </a:solidFill>
              </a:rPr>
              <a:t>2</a:t>
            </a:r>
            <a:r>
              <a:rPr lang="ko-KR" altLang="en-US" sz="1100" dirty="0">
                <a:solidFill>
                  <a:schemeClr val="tx1"/>
                </a:solidFill>
              </a:rPr>
              <a:t>배 커졌습니다</a:t>
            </a:r>
            <a:r>
              <a:rPr lang="en-US" altLang="ko-KR" sz="1100" dirty="0">
                <a:solidFill>
                  <a:schemeClr val="tx1"/>
                </a:solidFill>
              </a:rPr>
              <a:t>.&lt;/div&gt;</a:t>
            </a:r>
          </a:p>
          <a:p>
            <a:r>
              <a:rPr lang="en-US" altLang="ko-KR" sz="1100" dirty="0">
                <a:solidFill>
                  <a:schemeClr val="tx1"/>
                </a:solidFill>
              </a:rPr>
              <a:t>     &lt;div id="</a:t>
            </a:r>
            <a:r>
              <a:rPr lang="en-US" altLang="ko-KR" sz="1100" dirty="0" err="1">
                <a:solidFill>
                  <a:schemeClr val="tx1"/>
                </a:solidFill>
              </a:rPr>
              <a:t>scale_de</a:t>
            </a:r>
            <a:r>
              <a:rPr lang="en-US" altLang="ko-KR" sz="1100" dirty="0">
                <a:solidFill>
                  <a:schemeClr val="tx1"/>
                </a:solidFill>
              </a:rPr>
              <a:t>"&gt;</a:t>
            </a:r>
            <a:r>
              <a:rPr lang="ko-KR" altLang="en-US" sz="1100" dirty="0">
                <a:solidFill>
                  <a:schemeClr val="tx1"/>
                </a:solidFill>
              </a:rPr>
              <a:t>이 요소는 원래 크기에서 너비는 </a:t>
            </a:r>
            <a:r>
              <a:rPr lang="en-US" altLang="ko-KR" sz="1100" dirty="0">
                <a:solidFill>
                  <a:schemeClr val="tx1"/>
                </a:solidFill>
              </a:rPr>
              <a:t>0.7</a:t>
            </a:r>
            <a:r>
              <a:rPr lang="ko-KR" altLang="en-US" sz="1100" dirty="0">
                <a:solidFill>
                  <a:schemeClr val="tx1"/>
                </a:solidFill>
              </a:rPr>
              <a:t>배</a:t>
            </a:r>
            <a:r>
              <a:rPr lang="en-US" altLang="ko-KR" sz="1100" dirty="0">
                <a:solidFill>
                  <a:schemeClr val="tx1"/>
                </a:solidFill>
              </a:rPr>
              <a:t>, </a:t>
            </a:r>
            <a:r>
              <a:rPr lang="ko-KR" altLang="en-US" sz="1100" dirty="0">
                <a:solidFill>
                  <a:schemeClr val="tx1"/>
                </a:solidFill>
              </a:rPr>
              <a:t>높이는 </a:t>
            </a:r>
            <a:r>
              <a:rPr lang="en-US" altLang="ko-KR" sz="1100" dirty="0">
                <a:solidFill>
                  <a:schemeClr val="tx1"/>
                </a:solidFill>
              </a:rPr>
              <a:t>0.7</a:t>
            </a:r>
            <a:r>
              <a:rPr lang="ko-KR" altLang="en-US" sz="1100" dirty="0">
                <a:solidFill>
                  <a:schemeClr val="tx1"/>
                </a:solidFill>
              </a:rPr>
              <a:t>배 작아졌습니다</a:t>
            </a:r>
            <a:r>
              <a:rPr lang="en-US" altLang="ko-KR" sz="1100" dirty="0">
                <a:solidFill>
                  <a:schemeClr val="tx1"/>
                </a:solidFill>
              </a:rPr>
              <a:t>.&lt;/div&gt;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a:solidFill>
                  <a:schemeClr val="tx1"/>
                </a:solidFill>
              </a:rPr>
              <a:t>scale() </a:t>
            </a:r>
            <a:r>
              <a:rPr lang="ko-KR" altLang="en-US" sz="1200" b="1" dirty="0">
                <a:solidFill>
                  <a:schemeClr val="tx1"/>
                </a:solidFill>
              </a:rPr>
              <a:t>메소드</a:t>
            </a:r>
          </a:p>
          <a:p>
            <a:r>
              <a:rPr lang="en-US" altLang="ko-KR" sz="1200" dirty="0">
                <a:solidFill>
                  <a:schemeClr val="tx1"/>
                </a:solidFill>
              </a:rPr>
              <a:t>scale() </a:t>
            </a:r>
            <a:r>
              <a:rPr lang="ko-KR" altLang="en-US" sz="1200" dirty="0">
                <a:solidFill>
                  <a:schemeClr val="tx1"/>
                </a:solidFill>
              </a:rPr>
              <a:t>메소드는 해당 요소의 크기를 주어진 배율만큼 늘리거나 줄입니다</a:t>
            </a:r>
            <a:r>
              <a:rPr lang="en-US" altLang="ko-KR" sz="1200" dirty="0">
                <a:solidFill>
                  <a:schemeClr val="tx1"/>
                </a:solidFill>
              </a:rPr>
              <a:t>.</a:t>
            </a:r>
          </a:p>
          <a:p>
            <a:r>
              <a:rPr lang="ko-KR" altLang="en-US" sz="1200" dirty="0">
                <a:solidFill>
                  <a:schemeClr val="tx1"/>
                </a:solidFill>
              </a:rPr>
              <a:t>주어진 배율이 </a:t>
            </a:r>
            <a:r>
              <a:rPr lang="en-US" altLang="ko-KR" sz="1200" dirty="0">
                <a:solidFill>
                  <a:schemeClr val="tx1"/>
                </a:solidFill>
              </a:rPr>
              <a:t>1</a:t>
            </a:r>
            <a:r>
              <a:rPr lang="ko-KR" altLang="en-US" sz="1200" dirty="0">
                <a:solidFill>
                  <a:schemeClr val="tx1"/>
                </a:solidFill>
              </a:rPr>
              <a:t>보다 크면 크기를 늘리고</a:t>
            </a:r>
            <a:r>
              <a:rPr lang="en-US" altLang="ko-KR" sz="1200" dirty="0">
                <a:solidFill>
                  <a:schemeClr val="tx1"/>
                </a:solidFill>
              </a:rPr>
              <a:t>, 0</a:t>
            </a:r>
            <a:r>
              <a:rPr lang="ko-KR" altLang="en-US" sz="1200" dirty="0">
                <a:solidFill>
                  <a:schemeClr val="tx1"/>
                </a:solidFill>
              </a:rPr>
              <a:t>보다 크고 </a:t>
            </a:r>
            <a:r>
              <a:rPr lang="en-US" altLang="ko-KR" sz="1200" dirty="0">
                <a:solidFill>
                  <a:schemeClr val="tx1"/>
                </a:solidFill>
              </a:rPr>
              <a:t>1</a:t>
            </a:r>
            <a:r>
              <a:rPr lang="ko-KR" altLang="en-US" sz="1200" dirty="0">
                <a:solidFill>
                  <a:schemeClr val="tx1"/>
                </a:solidFill>
              </a:rPr>
              <a:t>보다 작으면 크기를 줄입니다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287</a:t>
            </a:fld>
            <a:endParaRPr lang="ko-KR" altLang="en-US" dirty="0"/>
          </a:p>
        </p:txBody>
      </p:sp>
    </p:spTree>
    <p:extLst>
      <p:ext uri="{BB962C8B-B14F-4D97-AF65-F5344CB8AC3E}">
        <p14:creationId xmlns:p14="http://schemas.microsoft.com/office/powerpoint/2010/main" val="360141940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a:t>
            </a:r>
            <a:r>
              <a:rPr lang="en-US" altLang="ko-KR" sz="3200" dirty="0" err="1"/>
              <a:t>skewX</a:t>
            </a:r>
            <a:r>
              <a:rPr lang="en-US" altLang="ko-KR" sz="3200" dirty="0"/>
              <a:t>()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2D Transform&lt;/title&gt;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150px;</a:t>
            </a:r>
          </a:p>
          <a:p>
            <a:r>
              <a:rPr lang="en-US" altLang="ko-KR" sz="1100">
                <a:solidFill>
                  <a:schemeClr val="tx1"/>
                </a:solidFill>
              </a:rPr>
              <a:t>			width: 200px;</a:t>
            </a:r>
          </a:p>
          <a:p>
            <a:r>
              <a:rPr lang="en-US" altLang="ko-KR" sz="1100">
                <a:solidFill>
                  <a:schemeClr val="tx1"/>
                </a:solidFill>
              </a:rPr>
              <a:t>			position: absolute;</a:t>
            </a:r>
          </a:p>
          <a:p>
            <a:r>
              <a:rPr lang="en-US" altLang="ko-KR" sz="1100">
                <a:solidFill>
                  <a:schemeClr val="tx1"/>
                </a:solidFill>
              </a:rPr>
              <a:t>			margin: 30px</a:t>
            </a:r>
          </a:p>
          <a:p>
            <a:r>
              <a:rPr lang="en-US" altLang="ko-KR" sz="1100">
                <a:solidFill>
                  <a:schemeClr val="tx1"/>
                </a:solidFill>
              </a:rPr>
              <a:t>		}</a:t>
            </a:r>
          </a:p>
          <a:p>
            <a:r>
              <a:rPr lang="en-US" altLang="ko-KR" sz="1100">
                <a:solidFill>
                  <a:schemeClr val="tx1"/>
                </a:solidFill>
              </a:rPr>
              <a:t>		#origin { border: 3px solid black; }</a:t>
            </a:r>
          </a:p>
          <a:p>
            <a:r>
              <a:rPr lang="en-US" altLang="ko-KR" sz="1100">
                <a:solidFill>
                  <a:schemeClr val="tx1"/>
                </a:solidFill>
              </a:rPr>
              <a:t>		#skew_x {</a:t>
            </a:r>
          </a:p>
          <a:p>
            <a:r>
              <a:rPr lang="en-US" altLang="ko-KR" sz="1100">
                <a:solidFill>
                  <a:schemeClr val="tx1"/>
                </a:solidFill>
              </a:rPr>
              <a:t>			background-color: #87CEFA;</a:t>
            </a:r>
          </a:p>
          <a:p>
            <a:r>
              <a:rPr lang="en-US" altLang="ko-KR" sz="1100">
                <a:solidFill>
                  <a:schemeClr val="tx1"/>
                </a:solidFill>
              </a:rPr>
              <a:t>			border: 3px solid red;</a:t>
            </a:r>
          </a:p>
          <a:p>
            <a:r>
              <a:rPr lang="en-US" altLang="ko-KR" sz="1100">
                <a:solidFill>
                  <a:schemeClr val="tx1"/>
                </a:solidFill>
              </a:rPr>
              <a:t>			-webkit-transform: skewX(20deg);</a:t>
            </a:r>
          </a:p>
          <a:p>
            <a:r>
              <a:rPr lang="en-US" altLang="ko-KR" sz="1100">
                <a:solidFill>
                  <a:schemeClr val="tx1"/>
                </a:solidFill>
              </a:rPr>
              <a:t>			-ms-transform: skewX(20deg);</a:t>
            </a:r>
          </a:p>
          <a:p>
            <a:r>
              <a:rPr lang="en-US" altLang="ko-KR" sz="1100">
                <a:solidFill>
                  <a:schemeClr val="tx1"/>
                </a:solidFill>
              </a:rPr>
              <a:t>			transform: skewX(20deg);</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&lt;h1&gt;skewX() </a:t>
            </a:r>
            <a:r>
              <a:rPr lang="ko-KR" altLang="en-US" sz="1100">
                <a:solidFill>
                  <a:schemeClr val="tx1"/>
                </a:solidFill>
              </a:rPr>
              <a:t>메소드를 이용한 요소 기울이기</a:t>
            </a:r>
            <a:r>
              <a:rPr lang="en-US" altLang="ko-KR" sz="1100">
                <a:solidFill>
                  <a:schemeClr val="tx1"/>
                </a:solidFill>
              </a:rPr>
              <a:t>&lt;/h1&gt;</a:t>
            </a:r>
          </a:p>
          <a:p>
            <a:r>
              <a:rPr lang="en-US" altLang="ko-KR" sz="1100">
                <a:solidFill>
                  <a:schemeClr val="tx1"/>
                </a:solidFill>
              </a:rPr>
              <a:t>	&lt;div id="origin"&gt;</a:t>
            </a:r>
            <a:r>
              <a:rPr lang="ko-KR" altLang="en-US" sz="1100">
                <a:solidFill>
                  <a:schemeClr val="tx1"/>
                </a:solidFill>
              </a:rPr>
              <a:t>이 요소의 원래 모양입니다</a:t>
            </a:r>
            <a:r>
              <a:rPr lang="en-US" altLang="ko-KR" sz="1100">
                <a:solidFill>
                  <a:schemeClr val="tx1"/>
                </a:solidFill>
              </a:rPr>
              <a:t>.&lt;/div&gt;</a:t>
            </a:r>
          </a:p>
          <a:p>
            <a:r>
              <a:rPr lang="en-US" altLang="ko-KR" sz="1100">
                <a:solidFill>
                  <a:schemeClr val="tx1"/>
                </a:solidFill>
              </a:rPr>
              <a:t>	&lt;div id="skew_x"&gt;</a:t>
            </a:r>
            <a:r>
              <a:rPr lang="ko-KR" altLang="en-US" sz="1100">
                <a:solidFill>
                  <a:schemeClr val="tx1"/>
                </a:solidFill>
              </a:rPr>
              <a:t>이 요소는 원래 모양에서 </a:t>
            </a:r>
            <a:r>
              <a:rPr lang="en-US" altLang="ko-KR" sz="1100">
                <a:solidFill>
                  <a:schemeClr val="tx1"/>
                </a:solidFill>
              </a:rPr>
              <a:t>x</a:t>
            </a:r>
            <a:r>
              <a:rPr lang="ko-KR" altLang="en-US" sz="1100">
                <a:solidFill>
                  <a:schemeClr val="tx1"/>
                </a:solidFill>
              </a:rPr>
              <a:t>축을 따라 </a:t>
            </a:r>
            <a:r>
              <a:rPr lang="en-US" altLang="ko-KR" sz="1100">
                <a:solidFill>
                  <a:schemeClr val="tx1"/>
                </a:solidFill>
              </a:rPr>
              <a:t>20</a:t>
            </a:r>
            <a:r>
              <a:rPr lang="ko-KR" altLang="en-US" sz="1100">
                <a:solidFill>
                  <a:schemeClr val="tx1"/>
                </a:solidFill>
              </a:rPr>
              <a:t>도만큼 기울어졌습니다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err="1">
                <a:solidFill>
                  <a:schemeClr val="tx1"/>
                </a:solidFill>
              </a:rPr>
              <a:t>skewX</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skewX</a:t>
            </a:r>
            <a:r>
              <a:rPr lang="en-US" altLang="ko-KR" sz="1200" dirty="0">
                <a:solidFill>
                  <a:schemeClr val="tx1"/>
                </a:solidFill>
              </a:rPr>
              <a:t>() </a:t>
            </a:r>
            <a:r>
              <a:rPr lang="ko-KR" altLang="en-US" sz="1200" dirty="0">
                <a:solidFill>
                  <a:schemeClr val="tx1"/>
                </a:solidFill>
              </a:rPr>
              <a:t>메소드는 해당 요소를 주어진 각도만큼 </a:t>
            </a:r>
            <a:r>
              <a:rPr lang="en-US" altLang="ko-KR" sz="1200" dirty="0">
                <a:solidFill>
                  <a:schemeClr val="tx1"/>
                </a:solidFill>
              </a:rPr>
              <a:t>x</a:t>
            </a:r>
            <a:r>
              <a:rPr lang="ko-KR" altLang="en-US" sz="1200" dirty="0">
                <a:solidFill>
                  <a:schemeClr val="tx1"/>
                </a:solidFill>
              </a:rPr>
              <a:t>축 방향으로 기울입니다</a:t>
            </a:r>
            <a:r>
              <a:rPr lang="en-US" altLang="ko-KR" sz="1200" dirty="0">
                <a:solidFill>
                  <a:schemeClr val="tx1"/>
                </a:solidFill>
              </a:rPr>
              <a:t>.</a:t>
            </a:r>
          </a:p>
          <a:p>
            <a:r>
              <a:rPr lang="ko-KR" altLang="en-US" sz="1200" dirty="0">
                <a:solidFill>
                  <a:schemeClr val="tx1"/>
                </a:solidFill>
              </a:rPr>
              <a:t>주어진 각도가 양수이면 </a:t>
            </a:r>
            <a:r>
              <a:rPr lang="en-US" altLang="ko-KR" sz="1200" dirty="0">
                <a:solidFill>
                  <a:schemeClr val="tx1"/>
                </a:solidFill>
              </a:rPr>
              <a:t>x</a:t>
            </a:r>
            <a:r>
              <a:rPr lang="ko-KR" altLang="en-US" sz="1200" dirty="0">
                <a:solidFill>
                  <a:schemeClr val="tx1"/>
                </a:solidFill>
              </a:rPr>
              <a:t>축의 양의 방향으로</a:t>
            </a:r>
            <a:r>
              <a:rPr lang="en-US" altLang="ko-KR" sz="1200" dirty="0">
                <a:solidFill>
                  <a:schemeClr val="tx1"/>
                </a:solidFill>
              </a:rPr>
              <a:t>, </a:t>
            </a:r>
            <a:r>
              <a:rPr lang="ko-KR" altLang="en-US" sz="1200" dirty="0">
                <a:solidFill>
                  <a:schemeClr val="tx1"/>
                </a:solidFill>
              </a:rPr>
              <a:t>음수이면 </a:t>
            </a:r>
            <a:r>
              <a:rPr lang="en-US" altLang="ko-KR" sz="1200" dirty="0">
                <a:solidFill>
                  <a:schemeClr val="tx1"/>
                </a:solidFill>
              </a:rPr>
              <a:t>x</a:t>
            </a:r>
            <a:r>
              <a:rPr lang="ko-KR" altLang="en-US" sz="1200" dirty="0">
                <a:solidFill>
                  <a:schemeClr val="tx1"/>
                </a:solidFill>
              </a:rPr>
              <a:t>축의 음의 방향으로 기울입니다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288</a:t>
            </a:fld>
            <a:endParaRPr lang="ko-KR" altLang="en-US" dirty="0"/>
          </a:p>
        </p:txBody>
      </p:sp>
    </p:spTree>
    <p:extLst>
      <p:ext uri="{BB962C8B-B14F-4D97-AF65-F5344CB8AC3E}">
        <p14:creationId xmlns:p14="http://schemas.microsoft.com/office/powerpoint/2010/main" val="386648995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a:t>
            </a:r>
            <a:r>
              <a:rPr lang="en-US" altLang="ko-KR" sz="3200" dirty="0" err="1"/>
              <a:t>skewY</a:t>
            </a:r>
            <a:r>
              <a:rPr lang="en-US" altLang="ko-KR" sz="3200" dirty="0"/>
              <a:t>()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2D Transform&lt;/title&gt;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150px;</a:t>
            </a:r>
          </a:p>
          <a:p>
            <a:r>
              <a:rPr lang="en-US" altLang="ko-KR" sz="1100">
                <a:solidFill>
                  <a:schemeClr val="tx1"/>
                </a:solidFill>
              </a:rPr>
              <a:t>			width: 200px;</a:t>
            </a:r>
          </a:p>
          <a:p>
            <a:r>
              <a:rPr lang="en-US" altLang="ko-KR" sz="1100">
                <a:solidFill>
                  <a:schemeClr val="tx1"/>
                </a:solidFill>
              </a:rPr>
              <a:t>			position: absolute;</a:t>
            </a:r>
          </a:p>
          <a:p>
            <a:r>
              <a:rPr lang="en-US" altLang="ko-KR" sz="1100">
                <a:solidFill>
                  <a:schemeClr val="tx1"/>
                </a:solidFill>
              </a:rPr>
              <a:t>			margin: 30px</a:t>
            </a:r>
          </a:p>
          <a:p>
            <a:r>
              <a:rPr lang="en-US" altLang="ko-KR" sz="1100">
                <a:solidFill>
                  <a:schemeClr val="tx1"/>
                </a:solidFill>
              </a:rPr>
              <a:t>		}</a:t>
            </a:r>
          </a:p>
          <a:p>
            <a:r>
              <a:rPr lang="en-US" altLang="ko-KR" sz="1100">
                <a:solidFill>
                  <a:schemeClr val="tx1"/>
                </a:solidFill>
              </a:rPr>
              <a:t>		#origin { border: 3px solid black; }</a:t>
            </a:r>
          </a:p>
          <a:p>
            <a:r>
              <a:rPr lang="en-US" altLang="ko-KR" sz="1100">
                <a:solidFill>
                  <a:schemeClr val="tx1"/>
                </a:solidFill>
              </a:rPr>
              <a:t>		#skew_y {</a:t>
            </a:r>
          </a:p>
          <a:p>
            <a:r>
              <a:rPr lang="en-US" altLang="ko-KR" sz="1100">
                <a:solidFill>
                  <a:schemeClr val="tx1"/>
                </a:solidFill>
              </a:rPr>
              <a:t>			background-color: #87CEFA;</a:t>
            </a:r>
          </a:p>
          <a:p>
            <a:r>
              <a:rPr lang="en-US" altLang="ko-KR" sz="1100">
                <a:solidFill>
                  <a:schemeClr val="tx1"/>
                </a:solidFill>
              </a:rPr>
              <a:t>			border: 3px solid red;</a:t>
            </a:r>
          </a:p>
          <a:p>
            <a:r>
              <a:rPr lang="en-US" altLang="ko-KR" sz="1100">
                <a:solidFill>
                  <a:schemeClr val="tx1"/>
                </a:solidFill>
              </a:rPr>
              <a:t>			-webkit-transform: skewY(20deg);</a:t>
            </a:r>
          </a:p>
          <a:p>
            <a:r>
              <a:rPr lang="en-US" altLang="ko-KR" sz="1100">
                <a:solidFill>
                  <a:schemeClr val="tx1"/>
                </a:solidFill>
              </a:rPr>
              <a:t>			-ms-transform: skewY(20deg);</a:t>
            </a:r>
          </a:p>
          <a:p>
            <a:r>
              <a:rPr lang="en-US" altLang="ko-KR" sz="1100">
                <a:solidFill>
                  <a:schemeClr val="tx1"/>
                </a:solidFill>
              </a:rPr>
              <a:t>			transform: skewY(20deg);</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&lt;h1&gt;skewY() </a:t>
            </a:r>
            <a:r>
              <a:rPr lang="ko-KR" altLang="en-US" sz="1100">
                <a:solidFill>
                  <a:schemeClr val="tx1"/>
                </a:solidFill>
              </a:rPr>
              <a:t>메소드를 이용한 요소 기울이기</a:t>
            </a:r>
            <a:r>
              <a:rPr lang="en-US" altLang="ko-KR" sz="1100">
                <a:solidFill>
                  <a:schemeClr val="tx1"/>
                </a:solidFill>
              </a:rPr>
              <a:t>&lt;/h1&gt;</a:t>
            </a:r>
          </a:p>
          <a:p>
            <a:r>
              <a:rPr lang="en-US" altLang="ko-KR" sz="1100">
                <a:solidFill>
                  <a:schemeClr val="tx1"/>
                </a:solidFill>
              </a:rPr>
              <a:t>	&lt;div id="origin"&gt;</a:t>
            </a:r>
            <a:r>
              <a:rPr lang="ko-KR" altLang="en-US" sz="1100">
                <a:solidFill>
                  <a:schemeClr val="tx1"/>
                </a:solidFill>
              </a:rPr>
              <a:t>이 요소의 원래 모양입니다</a:t>
            </a:r>
            <a:r>
              <a:rPr lang="en-US" altLang="ko-KR" sz="1100">
                <a:solidFill>
                  <a:schemeClr val="tx1"/>
                </a:solidFill>
              </a:rPr>
              <a:t>.&lt;/div&gt;</a:t>
            </a:r>
          </a:p>
          <a:p>
            <a:r>
              <a:rPr lang="en-US" altLang="ko-KR" sz="1100">
                <a:solidFill>
                  <a:schemeClr val="tx1"/>
                </a:solidFill>
              </a:rPr>
              <a:t>	&lt;div id="skew_y"&gt;</a:t>
            </a:r>
            <a:r>
              <a:rPr lang="ko-KR" altLang="en-US" sz="1100">
                <a:solidFill>
                  <a:schemeClr val="tx1"/>
                </a:solidFill>
              </a:rPr>
              <a:t>이 요소는 원래 모양에서 </a:t>
            </a:r>
            <a:r>
              <a:rPr lang="en-US" altLang="ko-KR" sz="1100">
                <a:solidFill>
                  <a:schemeClr val="tx1"/>
                </a:solidFill>
              </a:rPr>
              <a:t>y</a:t>
            </a:r>
            <a:r>
              <a:rPr lang="ko-KR" altLang="en-US" sz="1100">
                <a:solidFill>
                  <a:schemeClr val="tx1"/>
                </a:solidFill>
              </a:rPr>
              <a:t>축을 따라 </a:t>
            </a:r>
            <a:r>
              <a:rPr lang="en-US" altLang="ko-KR" sz="1100">
                <a:solidFill>
                  <a:schemeClr val="tx1"/>
                </a:solidFill>
              </a:rPr>
              <a:t>20</a:t>
            </a:r>
            <a:r>
              <a:rPr lang="ko-KR" altLang="en-US" sz="1100">
                <a:solidFill>
                  <a:schemeClr val="tx1"/>
                </a:solidFill>
              </a:rPr>
              <a:t>도만큼 기울어졌습니다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8"/>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err="1">
                <a:solidFill>
                  <a:schemeClr val="tx1"/>
                </a:solidFill>
              </a:rPr>
              <a:t>skewY</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skewY</a:t>
            </a:r>
            <a:r>
              <a:rPr lang="en-US" altLang="ko-KR" sz="1200" dirty="0">
                <a:solidFill>
                  <a:schemeClr val="tx1"/>
                </a:solidFill>
              </a:rPr>
              <a:t>() </a:t>
            </a:r>
            <a:r>
              <a:rPr lang="ko-KR" altLang="en-US" sz="1200" dirty="0">
                <a:solidFill>
                  <a:schemeClr val="tx1"/>
                </a:solidFill>
              </a:rPr>
              <a:t>메소드는 해당 요소를 주어진 각도만큼 </a:t>
            </a:r>
            <a:r>
              <a:rPr lang="en-US" altLang="ko-KR" sz="1200" dirty="0">
                <a:solidFill>
                  <a:schemeClr val="tx1"/>
                </a:solidFill>
              </a:rPr>
              <a:t>y</a:t>
            </a:r>
            <a:r>
              <a:rPr lang="ko-KR" altLang="en-US" sz="1200" dirty="0">
                <a:solidFill>
                  <a:schemeClr val="tx1"/>
                </a:solidFill>
              </a:rPr>
              <a:t>축 방향으로 기울입니다</a:t>
            </a:r>
            <a:r>
              <a:rPr lang="en-US" altLang="ko-KR" sz="1200" dirty="0">
                <a:solidFill>
                  <a:schemeClr val="tx1"/>
                </a:solidFill>
              </a:rPr>
              <a:t>.</a:t>
            </a:r>
          </a:p>
          <a:p>
            <a:r>
              <a:rPr lang="ko-KR" altLang="en-US" sz="1200" dirty="0">
                <a:solidFill>
                  <a:schemeClr val="tx1"/>
                </a:solidFill>
              </a:rPr>
              <a:t>주어진 각도가 양수이면 </a:t>
            </a:r>
            <a:r>
              <a:rPr lang="en-US" altLang="ko-KR" sz="1200" dirty="0">
                <a:solidFill>
                  <a:schemeClr val="tx1"/>
                </a:solidFill>
              </a:rPr>
              <a:t>y</a:t>
            </a:r>
            <a:r>
              <a:rPr lang="ko-KR" altLang="en-US" sz="1200" dirty="0">
                <a:solidFill>
                  <a:schemeClr val="tx1"/>
                </a:solidFill>
              </a:rPr>
              <a:t>축의 양의 방향으로</a:t>
            </a:r>
            <a:r>
              <a:rPr lang="en-US" altLang="ko-KR" sz="1200" dirty="0">
                <a:solidFill>
                  <a:schemeClr val="tx1"/>
                </a:solidFill>
              </a:rPr>
              <a:t>, </a:t>
            </a:r>
            <a:r>
              <a:rPr lang="ko-KR" altLang="en-US" sz="1200" dirty="0">
                <a:solidFill>
                  <a:schemeClr val="tx1"/>
                </a:solidFill>
              </a:rPr>
              <a:t>음수이면 </a:t>
            </a:r>
            <a:r>
              <a:rPr lang="en-US" altLang="ko-KR" sz="1200" dirty="0">
                <a:solidFill>
                  <a:schemeClr val="tx1"/>
                </a:solidFill>
              </a:rPr>
              <a:t>y</a:t>
            </a:r>
            <a:r>
              <a:rPr lang="ko-KR" altLang="en-US" sz="1200" dirty="0">
                <a:solidFill>
                  <a:schemeClr val="tx1"/>
                </a:solidFill>
              </a:rPr>
              <a:t>축의 음의 방향으로 기울입니다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289</a:t>
            </a:fld>
            <a:endParaRPr lang="ko-KR" altLang="en-US" dirty="0"/>
          </a:p>
        </p:txBody>
      </p:sp>
    </p:spTree>
    <p:extLst>
      <p:ext uri="{BB962C8B-B14F-4D97-AF65-F5344CB8AC3E}">
        <p14:creationId xmlns:p14="http://schemas.microsoft.com/office/powerpoint/2010/main" val="1494066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이미지 크기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Images&lt;/title&gt;</a:t>
            </a:r>
          </a:p>
          <a:p>
            <a:r>
              <a:rPr lang="en-US" altLang="ko-KR" sz="1200" dirty="0">
                <a:solidFill>
                  <a:schemeClr val="tx1"/>
                </a:solidFill>
              </a:rPr>
              <a:t>	&lt;style&gt;</a:t>
            </a:r>
          </a:p>
          <a:p>
            <a:r>
              <a:rPr lang="en-US" altLang="ko-KR" sz="1200" dirty="0">
                <a:solidFill>
                  <a:schemeClr val="tx1"/>
                </a:solidFill>
              </a:rPr>
              <a:t>		</a:t>
            </a:r>
            <a:r>
              <a:rPr lang="en-US" altLang="ko-KR" sz="1200" dirty="0" err="1">
                <a:solidFill>
                  <a:schemeClr val="tx1"/>
                </a:solidFill>
              </a:rPr>
              <a:t>img</a:t>
            </a:r>
            <a:r>
              <a:rPr lang="en-US" altLang="ko-KR" sz="1200" dirty="0">
                <a:solidFill>
                  <a:schemeClr val="tx1"/>
                </a:solidFill>
              </a:rPr>
              <a:t> {</a:t>
            </a:r>
          </a:p>
          <a:p>
            <a:r>
              <a:rPr lang="en-US" altLang="ko-KR" sz="1200" dirty="0">
                <a:solidFill>
                  <a:schemeClr val="tx1"/>
                </a:solidFill>
              </a:rPr>
              <a:t>			width:100%;</a:t>
            </a:r>
          </a:p>
          <a:p>
            <a:r>
              <a:rPr lang="en-US" altLang="ko-KR" sz="1200" dirty="0">
                <a:solidFill>
                  <a:schemeClr val="tx1"/>
                </a:solidFill>
              </a:rPr>
              <a:t>			border: solid 1px black;</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이미지의 크기 설정</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="img_flag.png" alt="html size" width="320" height="214"&gt;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="img_flag.png" alt="style size" style="width:320px; height:214px"&gt;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ko-KR" altLang="en-US" sz="1200" b="1" dirty="0">
                <a:solidFill>
                  <a:schemeClr val="tx1"/>
                </a:solidFill>
              </a:rPr>
              <a:t>이미지의 크기</a:t>
            </a:r>
            <a:r>
              <a:rPr lang="en-US" altLang="ko-KR" sz="1200" b="1" dirty="0">
                <a:solidFill>
                  <a:schemeClr val="tx1"/>
                </a:solidFill>
              </a:rPr>
              <a:t>(width, height) </a:t>
            </a:r>
            <a:r>
              <a:rPr lang="ko-KR" altLang="en-US" sz="1200" b="1" dirty="0">
                <a:solidFill>
                  <a:schemeClr val="tx1"/>
                </a:solidFill>
              </a:rPr>
              <a:t>설정</a:t>
            </a:r>
          </a:p>
          <a:p>
            <a:endParaRPr lang="en-US" altLang="ko-KR" sz="1200" dirty="0">
              <a:solidFill>
                <a:schemeClr val="tx1"/>
              </a:solidFill>
            </a:endParaRPr>
          </a:p>
          <a:p>
            <a:r>
              <a:rPr lang="en-US" altLang="ko-KR" sz="1200" dirty="0">
                <a:solidFill>
                  <a:schemeClr val="tx1"/>
                </a:solidFill>
              </a:rPr>
              <a:t>HTML</a:t>
            </a:r>
            <a:r>
              <a:rPr lang="ko-KR" altLang="en-US" sz="1200" dirty="0">
                <a:solidFill>
                  <a:schemeClr val="tx1"/>
                </a:solidFill>
              </a:rPr>
              <a:t>에서는 </a:t>
            </a:r>
            <a:r>
              <a:rPr lang="en-US" altLang="ko-KR" sz="1200" dirty="0">
                <a:solidFill>
                  <a:schemeClr val="tx1"/>
                </a:solidFill>
              </a:rPr>
              <a:t>style </a:t>
            </a:r>
            <a:r>
              <a:rPr lang="ko-KR" altLang="en-US" sz="1200" dirty="0">
                <a:solidFill>
                  <a:schemeClr val="tx1"/>
                </a:solidFill>
              </a:rPr>
              <a:t>속성을 사용하여 이미지의 크기를 설정할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width </a:t>
            </a:r>
            <a:r>
              <a:rPr lang="ko-KR" altLang="en-US" sz="1200" dirty="0">
                <a:solidFill>
                  <a:schemeClr val="tx1"/>
                </a:solidFill>
              </a:rPr>
              <a:t>속성과 </a:t>
            </a:r>
            <a:r>
              <a:rPr lang="en-US" altLang="ko-KR" sz="1200" dirty="0">
                <a:solidFill>
                  <a:schemeClr val="tx1"/>
                </a:solidFill>
              </a:rPr>
              <a:t>height </a:t>
            </a:r>
            <a:r>
              <a:rPr lang="ko-KR" altLang="en-US" sz="1200" dirty="0">
                <a:solidFill>
                  <a:schemeClr val="tx1"/>
                </a:solidFill>
              </a:rPr>
              <a:t>속성을 이용하면</a:t>
            </a:r>
            <a:r>
              <a:rPr lang="en-US" altLang="ko-KR" sz="1200" dirty="0">
                <a:solidFill>
                  <a:schemeClr val="tx1"/>
                </a:solidFill>
              </a:rPr>
              <a:t>, </a:t>
            </a:r>
            <a:r>
              <a:rPr lang="ko-KR" altLang="en-US" sz="1200" dirty="0">
                <a:solidFill>
                  <a:schemeClr val="tx1"/>
                </a:solidFill>
              </a:rPr>
              <a:t>이미지의 너비와 높이를 각각 픽셀</a:t>
            </a:r>
            <a:r>
              <a:rPr lang="en-US" altLang="ko-KR" sz="1200" dirty="0">
                <a:solidFill>
                  <a:schemeClr val="tx1"/>
                </a:solidFill>
              </a:rPr>
              <a:t>(pixel) </a:t>
            </a:r>
            <a:r>
              <a:rPr lang="ko-KR" altLang="en-US" sz="1200" dirty="0">
                <a:solidFill>
                  <a:schemeClr val="tx1"/>
                </a:solidFill>
              </a:rPr>
              <a:t>단위로 설정할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위의 두 가지 방법 모두 </a:t>
            </a:r>
            <a:r>
              <a:rPr lang="en-US" altLang="ko-KR" sz="1200" dirty="0">
                <a:solidFill>
                  <a:schemeClr val="tx1"/>
                </a:solidFill>
              </a:rPr>
              <a:t>HTML5 </a:t>
            </a:r>
            <a:r>
              <a:rPr lang="ko-KR" altLang="en-US" sz="1200" dirty="0">
                <a:solidFill>
                  <a:schemeClr val="tx1"/>
                </a:solidFill>
              </a:rPr>
              <a:t>표준에는 적합한 방법이지만</a:t>
            </a:r>
            <a:r>
              <a:rPr lang="en-US" altLang="ko-KR" sz="1200" dirty="0">
                <a:solidFill>
                  <a:schemeClr val="tx1"/>
                </a:solidFill>
              </a:rPr>
              <a:t>, </a:t>
            </a:r>
            <a:r>
              <a:rPr lang="ko-KR" altLang="en-US" sz="1200" dirty="0">
                <a:solidFill>
                  <a:schemeClr val="tx1"/>
                </a:solidFill>
              </a:rPr>
              <a:t>나중에 배우게 될 </a:t>
            </a:r>
            <a:r>
              <a:rPr lang="en-US" altLang="ko-KR" sz="1200" dirty="0">
                <a:solidFill>
                  <a:schemeClr val="tx1"/>
                </a:solidFill>
              </a:rPr>
              <a:t>CSS</a:t>
            </a:r>
            <a:r>
              <a:rPr lang="ko-KR" altLang="en-US" sz="1200" dirty="0">
                <a:solidFill>
                  <a:schemeClr val="tx1"/>
                </a:solidFill>
              </a:rPr>
              <a:t>를 이용한 내부 스타일 시트나 외부 스타일 시트와 상관없이 이미지의 원래 크기를 유지하려면 </a:t>
            </a:r>
            <a:r>
              <a:rPr lang="en-US" altLang="ko-KR" sz="1200" dirty="0">
                <a:solidFill>
                  <a:schemeClr val="tx1"/>
                </a:solidFill>
              </a:rPr>
              <a:t>style </a:t>
            </a:r>
            <a:r>
              <a:rPr lang="ko-KR" altLang="en-US" sz="1200" dirty="0">
                <a:solidFill>
                  <a:schemeClr val="tx1"/>
                </a:solidFill>
              </a:rPr>
              <a:t>속성을 사용하는 것이 좋습니다</a:t>
            </a:r>
            <a:r>
              <a:rPr lang="en-US" altLang="ko-KR" sz="1200" dirty="0">
                <a:solidFill>
                  <a:schemeClr val="tx1"/>
                </a:solidFill>
              </a:rPr>
              <a:t>.</a:t>
            </a:r>
          </a:p>
          <a:p>
            <a:r>
              <a:rPr lang="en-US" altLang="ko-KR" sz="1200" dirty="0">
                <a:solidFill>
                  <a:schemeClr val="tx1"/>
                </a:solidFill>
              </a:rPr>
              <a:t> </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a:t>
            </a:fld>
            <a:endParaRPr lang="ko-KR" altLang="en-US" dirty="0"/>
          </a:p>
        </p:txBody>
      </p:sp>
    </p:spTree>
    <p:extLst>
      <p:ext uri="{BB962C8B-B14F-4D97-AF65-F5344CB8AC3E}">
        <p14:creationId xmlns:p14="http://schemas.microsoft.com/office/powerpoint/2010/main" val="336673360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(skew()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8" y="1214838"/>
            <a:ext cx="674587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2D Transform&lt;/title&gt;</a:t>
            </a:r>
          </a:p>
          <a:p>
            <a:r>
              <a:rPr lang="en-US" altLang="ko-KR" sz="1100">
                <a:solidFill>
                  <a:schemeClr val="tx1"/>
                </a:solidFill>
              </a:rPr>
              <a:t>	&lt;style&gt;</a:t>
            </a:r>
          </a:p>
          <a:p>
            <a:r>
              <a:rPr lang="en-US" altLang="ko-KR" sz="1100">
                <a:solidFill>
                  <a:schemeClr val="tx1"/>
                </a:solidFill>
              </a:rPr>
              <a:t>		div {</a:t>
            </a:r>
          </a:p>
          <a:p>
            <a:r>
              <a:rPr lang="en-US" altLang="ko-KR" sz="1100">
                <a:solidFill>
                  <a:schemeClr val="tx1"/>
                </a:solidFill>
              </a:rPr>
              <a:t>			height: 150px;</a:t>
            </a:r>
          </a:p>
          <a:p>
            <a:r>
              <a:rPr lang="en-US" altLang="ko-KR" sz="1100">
                <a:solidFill>
                  <a:schemeClr val="tx1"/>
                </a:solidFill>
              </a:rPr>
              <a:t>			width: 200px;</a:t>
            </a:r>
          </a:p>
          <a:p>
            <a:r>
              <a:rPr lang="en-US" altLang="ko-KR" sz="1100">
                <a:solidFill>
                  <a:schemeClr val="tx1"/>
                </a:solidFill>
              </a:rPr>
              <a:t>			position: absolute;</a:t>
            </a:r>
          </a:p>
          <a:p>
            <a:r>
              <a:rPr lang="en-US" altLang="ko-KR" sz="1100">
                <a:solidFill>
                  <a:schemeClr val="tx1"/>
                </a:solidFill>
              </a:rPr>
              <a:t>			margin: 30px</a:t>
            </a:r>
          </a:p>
          <a:p>
            <a:r>
              <a:rPr lang="en-US" altLang="ko-KR" sz="1100">
                <a:solidFill>
                  <a:schemeClr val="tx1"/>
                </a:solidFill>
              </a:rPr>
              <a:t>		}</a:t>
            </a:r>
          </a:p>
          <a:p>
            <a:r>
              <a:rPr lang="en-US" altLang="ko-KR" sz="1100">
                <a:solidFill>
                  <a:schemeClr val="tx1"/>
                </a:solidFill>
              </a:rPr>
              <a:t>		#origin { border: 3px solid black; }</a:t>
            </a:r>
          </a:p>
          <a:p>
            <a:r>
              <a:rPr lang="en-US" altLang="ko-KR" sz="1100">
                <a:solidFill>
                  <a:schemeClr val="tx1"/>
                </a:solidFill>
              </a:rPr>
              <a:t>		#skew {</a:t>
            </a:r>
          </a:p>
          <a:p>
            <a:r>
              <a:rPr lang="en-US" altLang="ko-KR" sz="1100">
                <a:solidFill>
                  <a:schemeClr val="tx1"/>
                </a:solidFill>
              </a:rPr>
              <a:t>			background-color: #87CEFA;</a:t>
            </a:r>
          </a:p>
          <a:p>
            <a:r>
              <a:rPr lang="en-US" altLang="ko-KR" sz="1100">
                <a:solidFill>
                  <a:schemeClr val="tx1"/>
                </a:solidFill>
              </a:rPr>
              <a:t>			border: 3px solid red;</a:t>
            </a:r>
          </a:p>
          <a:p>
            <a:r>
              <a:rPr lang="en-US" altLang="ko-KR" sz="1100">
                <a:solidFill>
                  <a:schemeClr val="tx1"/>
                </a:solidFill>
              </a:rPr>
              <a:t>			-webkit-transform: skew(20deg, 30deg);</a:t>
            </a:r>
          </a:p>
          <a:p>
            <a:r>
              <a:rPr lang="en-US" altLang="ko-KR" sz="1100">
                <a:solidFill>
                  <a:schemeClr val="tx1"/>
                </a:solidFill>
              </a:rPr>
              <a:t>			-ms-transform: skew(20deg, 30deg);</a:t>
            </a:r>
          </a:p>
          <a:p>
            <a:r>
              <a:rPr lang="en-US" altLang="ko-KR" sz="1100">
                <a:solidFill>
                  <a:schemeClr val="tx1"/>
                </a:solidFill>
              </a:rPr>
              <a:t>			transform: skew(20deg, 30deg);</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&lt;h1&gt;skew() </a:t>
            </a:r>
            <a:r>
              <a:rPr lang="ko-KR" altLang="en-US" sz="1100">
                <a:solidFill>
                  <a:schemeClr val="tx1"/>
                </a:solidFill>
              </a:rPr>
              <a:t>메소드를 이용한 요소 기울이기</a:t>
            </a:r>
            <a:r>
              <a:rPr lang="en-US" altLang="ko-KR" sz="1100">
                <a:solidFill>
                  <a:schemeClr val="tx1"/>
                </a:solidFill>
              </a:rPr>
              <a:t>&lt;/h1&gt;</a:t>
            </a:r>
          </a:p>
          <a:p>
            <a:r>
              <a:rPr lang="en-US" altLang="ko-KR" sz="1100">
                <a:solidFill>
                  <a:schemeClr val="tx1"/>
                </a:solidFill>
              </a:rPr>
              <a:t>	&lt;div id="origin"&gt;</a:t>
            </a:r>
            <a:r>
              <a:rPr lang="ko-KR" altLang="en-US" sz="1100">
                <a:solidFill>
                  <a:schemeClr val="tx1"/>
                </a:solidFill>
              </a:rPr>
              <a:t>이 요소의 원래 모양입니다</a:t>
            </a:r>
            <a:r>
              <a:rPr lang="en-US" altLang="ko-KR" sz="1100">
                <a:solidFill>
                  <a:schemeClr val="tx1"/>
                </a:solidFill>
              </a:rPr>
              <a:t>.&lt;/div&gt;</a:t>
            </a:r>
          </a:p>
          <a:p>
            <a:r>
              <a:rPr lang="en-US" altLang="ko-KR" sz="1100">
                <a:solidFill>
                  <a:schemeClr val="tx1"/>
                </a:solidFill>
              </a:rPr>
              <a:t>	&lt;div id="skew"&gt;</a:t>
            </a:r>
            <a:r>
              <a:rPr lang="ko-KR" altLang="en-US" sz="1100">
                <a:solidFill>
                  <a:schemeClr val="tx1"/>
                </a:solidFill>
              </a:rPr>
              <a:t>이 요소는 원래 모양에서 </a:t>
            </a:r>
            <a:r>
              <a:rPr lang="en-US" altLang="ko-KR" sz="1100">
                <a:solidFill>
                  <a:schemeClr val="tx1"/>
                </a:solidFill>
              </a:rPr>
              <a:t>x</a:t>
            </a:r>
            <a:r>
              <a:rPr lang="ko-KR" altLang="en-US" sz="1100">
                <a:solidFill>
                  <a:schemeClr val="tx1"/>
                </a:solidFill>
              </a:rPr>
              <a:t>축을 따라 </a:t>
            </a:r>
            <a:r>
              <a:rPr lang="en-US" altLang="ko-KR" sz="1100">
                <a:solidFill>
                  <a:schemeClr val="tx1"/>
                </a:solidFill>
              </a:rPr>
              <a:t>20</a:t>
            </a:r>
            <a:r>
              <a:rPr lang="ko-KR" altLang="en-US" sz="1100">
                <a:solidFill>
                  <a:schemeClr val="tx1"/>
                </a:solidFill>
              </a:rPr>
              <a:t>도</a:t>
            </a:r>
            <a:r>
              <a:rPr lang="en-US" altLang="ko-KR" sz="1100">
                <a:solidFill>
                  <a:schemeClr val="tx1"/>
                </a:solidFill>
              </a:rPr>
              <a:t>, y</a:t>
            </a:r>
            <a:r>
              <a:rPr lang="ko-KR" altLang="en-US" sz="1100">
                <a:solidFill>
                  <a:schemeClr val="tx1"/>
                </a:solidFill>
              </a:rPr>
              <a:t>축을 따라 </a:t>
            </a:r>
            <a:r>
              <a:rPr lang="en-US" altLang="ko-KR" sz="1100">
                <a:solidFill>
                  <a:schemeClr val="tx1"/>
                </a:solidFill>
              </a:rPr>
              <a:t>30</a:t>
            </a:r>
            <a:r>
              <a:rPr lang="ko-KR" altLang="en-US" sz="1100">
                <a:solidFill>
                  <a:schemeClr val="tx1"/>
                </a:solidFill>
              </a:rPr>
              <a:t>도만큼 기울어졌습니다</a:t>
            </a:r>
            <a:r>
              <a:rPr lang="en-US" altLang="ko-KR" sz="1100">
                <a:solidFill>
                  <a:schemeClr val="tx1"/>
                </a:solidFill>
              </a:rPr>
              <a:t>.&lt;/div&gt;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83394" y="1214837"/>
            <a:ext cx="470380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a:t>
            </a:r>
            <a:r>
              <a:rPr lang="en-US" altLang="ko-KR" sz="1200" dirty="0">
                <a:solidFill>
                  <a:schemeClr val="tx1"/>
                </a:solidFill>
              </a:rPr>
              <a:t>3D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을 모두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좌표 체계에서 기준점은 브라우저의 왼쪽 상단이 됩니다</a:t>
            </a:r>
            <a:r>
              <a:rPr lang="en-US" altLang="ko-KR" sz="1200" dirty="0">
                <a:solidFill>
                  <a:schemeClr val="tx1"/>
                </a:solidFill>
              </a:rPr>
              <a:t>.</a:t>
            </a:r>
          </a:p>
          <a:p>
            <a:r>
              <a:rPr lang="en-US" altLang="ko-KR" sz="1200" dirty="0">
                <a:solidFill>
                  <a:schemeClr val="tx1"/>
                </a:solidFill>
              </a:rPr>
              <a:t>Z</a:t>
            </a:r>
            <a:r>
              <a:rPr lang="ko-KR" altLang="en-US" sz="1200" dirty="0">
                <a:solidFill>
                  <a:schemeClr val="tx1"/>
                </a:solidFill>
              </a:rPr>
              <a:t>축은 입체적인 방향으로 모니터를 바라보고 있는 여러분이 있는 방향을 가리키는 좌표축입니다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각 좌표축의 화살표 방향이 양의 방향이며</a:t>
            </a:r>
            <a:r>
              <a:rPr lang="en-US" altLang="ko-KR" sz="1200" dirty="0">
                <a:solidFill>
                  <a:schemeClr val="tx1"/>
                </a:solidFill>
              </a:rPr>
              <a:t>, </a:t>
            </a:r>
            <a:r>
              <a:rPr lang="ko-KR" altLang="en-US" sz="1200" dirty="0">
                <a:solidFill>
                  <a:schemeClr val="tx1"/>
                </a:solidFill>
              </a:rPr>
              <a:t>반대쪽이 음의 방향을 가리킵니다</a:t>
            </a:r>
            <a:r>
              <a:rPr lang="en-US" altLang="ko-KR" sz="1200" dirty="0">
                <a:solidFill>
                  <a:schemeClr val="tx1"/>
                </a:solidFill>
              </a:rPr>
              <a:t>.</a:t>
            </a:r>
          </a:p>
          <a:p>
            <a:br>
              <a:rPr lang="ko-KR" altLang="en-US" sz="1200" dirty="0">
                <a:solidFill>
                  <a:schemeClr val="tx1"/>
                </a:solidFill>
              </a:rPr>
            </a:br>
            <a:r>
              <a:rPr lang="en-US" altLang="ko-KR" sz="1200" b="1" dirty="0">
                <a:solidFill>
                  <a:schemeClr val="tx1"/>
                </a:solidFill>
              </a:rPr>
              <a:t>skew() </a:t>
            </a:r>
            <a:r>
              <a:rPr lang="ko-KR" altLang="en-US" sz="1200" b="1" dirty="0">
                <a:solidFill>
                  <a:schemeClr val="tx1"/>
                </a:solidFill>
              </a:rPr>
              <a:t>메소드</a:t>
            </a:r>
          </a:p>
          <a:p>
            <a:r>
              <a:rPr lang="en-US" altLang="ko-KR" sz="1200" dirty="0">
                <a:solidFill>
                  <a:schemeClr val="tx1"/>
                </a:solidFill>
              </a:rPr>
              <a:t>skew() </a:t>
            </a:r>
            <a:r>
              <a:rPr lang="ko-KR" altLang="en-US" sz="1200" dirty="0">
                <a:solidFill>
                  <a:schemeClr val="tx1"/>
                </a:solidFill>
              </a:rPr>
              <a:t>메소드는 해당 요소를 주어진 각도만큼 각각 </a:t>
            </a:r>
            <a:r>
              <a:rPr lang="en-US" altLang="ko-KR" sz="1200" dirty="0">
                <a:solidFill>
                  <a:schemeClr val="tx1"/>
                </a:solidFill>
              </a:rPr>
              <a:t>x</a:t>
            </a:r>
            <a:r>
              <a:rPr lang="ko-KR" altLang="en-US" sz="1200" dirty="0">
                <a:solidFill>
                  <a:schemeClr val="tx1"/>
                </a:solidFill>
              </a:rPr>
              <a:t>축과 </a:t>
            </a:r>
            <a:r>
              <a:rPr lang="en-US" altLang="ko-KR" sz="1200" dirty="0">
                <a:solidFill>
                  <a:schemeClr val="tx1"/>
                </a:solidFill>
              </a:rPr>
              <a:t>y</a:t>
            </a:r>
            <a:r>
              <a:rPr lang="ko-KR" altLang="en-US" sz="1200" dirty="0">
                <a:solidFill>
                  <a:schemeClr val="tx1"/>
                </a:solidFill>
              </a:rPr>
              <a:t>축 방향으로 기울입니다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290</a:t>
            </a:fld>
            <a:endParaRPr lang="ko-KR" altLang="en-US" dirty="0"/>
          </a:p>
        </p:txBody>
      </p:sp>
    </p:spTree>
    <p:extLst>
      <p:ext uri="{BB962C8B-B14F-4D97-AF65-F5344CB8AC3E}">
        <p14:creationId xmlns:p14="http://schemas.microsoft.com/office/powerpoint/2010/main" val="30195328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2D Transform (matrix()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96327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2D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position: absolute;</a:t>
            </a:r>
          </a:p>
          <a:p>
            <a:r>
              <a:rPr lang="en-US" altLang="ko-KR" sz="1100" dirty="0">
                <a:solidFill>
                  <a:schemeClr val="tx1"/>
                </a:solidFill>
              </a:rPr>
              <a:t>			margin: 30px		}</a:t>
            </a:r>
          </a:p>
          <a:p>
            <a:r>
              <a:rPr lang="en-US" altLang="ko-KR" sz="1100" dirty="0">
                <a:solidFill>
                  <a:schemeClr val="tx1"/>
                </a:solidFill>
              </a:rPr>
              <a:t>		#origin { border: 3px solid black; }</a:t>
            </a:r>
          </a:p>
          <a:p>
            <a:r>
              <a:rPr lang="en-US" altLang="ko-KR" sz="1100" dirty="0">
                <a:solidFill>
                  <a:schemeClr val="tx1"/>
                </a:solidFill>
              </a:rPr>
              <a:t>		#matrix {	background-color: #87CEFA;</a:t>
            </a:r>
          </a:p>
          <a:p>
            <a:r>
              <a:rPr lang="en-US" altLang="ko-KR" sz="1100" dirty="0">
                <a:solidFill>
                  <a:schemeClr val="tx1"/>
                </a:solidFill>
              </a:rPr>
              <a:t>			border: 3px solid red;</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-transform: matrix(0.7, 0, 0, 0.7, 1, 0);</a:t>
            </a:r>
          </a:p>
          <a:p>
            <a:r>
              <a:rPr lang="en-US" altLang="ko-KR" sz="1100" dirty="0">
                <a:solidFill>
                  <a:schemeClr val="tx1"/>
                </a:solidFill>
              </a:rPr>
              <a:t>			-</a:t>
            </a:r>
            <a:r>
              <a:rPr lang="en-US" altLang="ko-KR" sz="1100" dirty="0" err="1">
                <a:solidFill>
                  <a:schemeClr val="tx1"/>
                </a:solidFill>
              </a:rPr>
              <a:t>ms</a:t>
            </a:r>
            <a:r>
              <a:rPr lang="en-US" altLang="ko-KR" sz="1100" dirty="0">
                <a:solidFill>
                  <a:schemeClr val="tx1"/>
                </a:solidFill>
              </a:rPr>
              <a:t>-transform: matrix(0.7, 0, 0, 0.7, 0, 0);</a:t>
            </a:r>
          </a:p>
          <a:p>
            <a:r>
              <a:rPr lang="en-US" altLang="ko-KR" sz="1100" dirty="0">
                <a:solidFill>
                  <a:schemeClr val="tx1"/>
                </a:solidFill>
              </a:rPr>
              <a:t>			transform: matrix(2, 0.3, 0.2, 1.3, 150, 100);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&lt;h1&gt;matrix() </a:t>
            </a:r>
            <a:r>
              <a:rPr lang="ko-KR" altLang="en-US" sz="1100" dirty="0">
                <a:solidFill>
                  <a:schemeClr val="tx1"/>
                </a:solidFill>
              </a:rPr>
              <a:t>메소드를 이용한 </a:t>
            </a:r>
            <a:r>
              <a:rPr lang="en-US" altLang="ko-KR" sz="1100" dirty="0">
                <a:solidFill>
                  <a:schemeClr val="tx1"/>
                </a:solidFill>
              </a:rPr>
              <a:t>transform&lt;/h1&gt;</a:t>
            </a:r>
          </a:p>
          <a:p>
            <a:endParaRPr lang="en-US" altLang="ko-KR" sz="1100" dirty="0">
              <a:solidFill>
                <a:schemeClr val="tx1"/>
              </a:solidFill>
            </a:endParaRPr>
          </a:p>
          <a:p>
            <a:r>
              <a:rPr lang="en-US" altLang="ko-KR" sz="1100" dirty="0">
                <a:solidFill>
                  <a:schemeClr val="tx1"/>
                </a:solidFill>
              </a:rPr>
              <a:t>	&lt;div id="origin"&gt;</a:t>
            </a:r>
            <a:r>
              <a:rPr lang="ko-KR" altLang="en-US" sz="1100" dirty="0">
                <a:solidFill>
                  <a:schemeClr val="tx1"/>
                </a:solidFill>
              </a:rPr>
              <a:t>이 요소의 원래 모양입니다</a:t>
            </a:r>
            <a:r>
              <a:rPr lang="en-US" altLang="ko-KR" sz="1100" dirty="0">
                <a:solidFill>
                  <a:schemeClr val="tx1"/>
                </a:solidFill>
              </a:rPr>
              <a:t>.&lt;/div&gt;</a:t>
            </a:r>
          </a:p>
          <a:p>
            <a:r>
              <a:rPr lang="en-US" altLang="ko-KR" sz="1100" dirty="0">
                <a:solidFill>
                  <a:schemeClr val="tx1"/>
                </a:solidFill>
              </a:rPr>
              <a:t>	&lt;div id="matrix"&gt;</a:t>
            </a:r>
            <a:r>
              <a:rPr lang="ko-KR" altLang="en-US" sz="1100" dirty="0">
                <a:solidFill>
                  <a:schemeClr val="tx1"/>
                </a:solidFill>
              </a:rPr>
              <a:t>이 요소는 원래 모양에서 </a:t>
            </a:r>
          </a:p>
          <a:p>
            <a:r>
              <a:rPr lang="ko-KR" altLang="en-US" sz="1100" dirty="0">
                <a:solidFill>
                  <a:schemeClr val="tx1"/>
                </a:solidFill>
              </a:rPr>
              <a:t>		너비는 </a:t>
            </a:r>
            <a:r>
              <a:rPr lang="en-US" altLang="ko-KR" sz="1100" dirty="0">
                <a:solidFill>
                  <a:schemeClr val="tx1"/>
                </a:solidFill>
              </a:rPr>
              <a:t>2</a:t>
            </a:r>
            <a:r>
              <a:rPr lang="ko-KR" altLang="en-US" sz="1100" dirty="0">
                <a:solidFill>
                  <a:schemeClr val="tx1"/>
                </a:solidFill>
              </a:rPr>
              <a:t>배</a:t>
            </a:r>
            <a:r>
              <a:rPr lang="en-US" altLang="ko-KR" sz="1100" dirty="0">
                <a:solidFill>
                  <a:schemeClr val="tx1"/>
                </a:solidFill>
              </a:rPr>
              <a:t>, </a:t>
            </a:r>
            <a:r>
              <a:rPr lang="ko-KR" altLang="en-US" sz="1100" dirty="0">
                <a:solidFill>
                  <a:schemeClr val="tx1"/>
                </a:solidFill>
              </a:rPr>
              <a:t>높이는 </a:t>
            </a:r>
            <a:r>
              <a:rPr lang="en-US" altLang="ko-KR" sz="1100" dirty="0">
                <a:solidFill>
                  <a:schemeClr val="tx1"/>
                </a:solidFill>
              </a:rPr>
              <a:t>1.3</a:t>
            </a:r>
            <a:r>
              <a:rPr lang="ko-KR" altLang="en-US" sz="1100" dirty="0">
                <a:solidFill>
                  <a:schemeClr val="tx1"/>
                </a:solidFill>
              </a:rPr>
              <a:t>배만큼 커졌으며</a:t>
            </a:r>
            <a:r>
              <a:rPr lang="en-US" altLang="ko-KR" sz="1100" dirty="0">
                <a:solidFill>
                  <a:schemeClr val="tx1"/>
                </a:solidFill>
              </a:rPr>
              <a:t>,</a:t>
            </a:r>
          </a:p>
          <a:p>
            <a:r>
              <a:rPr lang="en-US" altLang="ko-KR" sz="1100" dirty="0">
                <a:solidFill>
                  <a:schemeClr val="tx1"/>
                </a:solidFill>
              </a:rPr>
              <a:t>		</a:t>
            </a:r>
            <a:r>
              <a:rPr lang="ko-KR" altLang="en-US" sz="1100" dirty="0">
                <a:solidFill>
                  <a:schemeClr val="tx1"/>
                </a:solidFill>
              </a:rPr>
              <a:t>기울기는 </a:t>
            </a:r>
            <a:r>
              <a:rPr lang="en-US" altLang="ko-KR" sz="1100" dirty="0">
                <a:solidFill>
                  <a:schemeClr val="tx1"/>
                </a:solidFill>
              </a:rPr>
              <a:t>x</a:t>
            </a:r>
            <a:r>
              <a:rPr lang="ko-KR" altLang="en-US" sz="1100" dirty="0">
                <a:solidFill>
                  <a:schemeClr val="tx1"/>
                </a:solidFill>
              </a:rPr>
              <a:t>축을 따라 </a:t>
            </a:r>
            <a:r>
              <a:rPr lang="en-US" altLang="ko-KR" sz="1100" dirty="0">
                <a:solidFill>
                  <a:schemeClr val="tx1"/>
                </a:solidFill>
              </a:rPr>
              <a:t>20</a:t>
            </a:r>
            <a:r>
              <a:rPr lang="ko-KR" altLang="en-US" sz="1100" dirty="0">
                <a:solidFill>
                  <a:schemeClr val="tx1"/>
                </a:solidFill>
              </a:rPr>
              <a:t>도</a:t>
            </a:r>
            <a:r>
              <a:rPr lang="en-US" altLang="ko-KR" sz="1100" dirty="0">
                <a:solidFill>
                  <a:schemeClr val="tx1"/>
                </a:solidFill>
              </a:rPr>
              <a:t>, y</a:t>
            </a:r>
            <a:r>
              <a:rPr lang="ko-KR" altLang="en-US" sz="1100" dirty="0">
                <a:solidFill>
                  <a:schemeClr val="tx1"/>
                </a:solidFill>
              </a:rPr>
              <a:t>축을 따라 </a:t>
            </a:r>
            <a:r>
              <a:rPr lang="en-US" altLang="ko-KR" sz="1100" dirty="0">
                <a:solidFill>
                  <a:schemeClr val="tx1"/>
                </a:solidFill>
              </a:rPr>
              <a:t>30</a:t>
            </a:r>
            <a:r>
              <a:rPr lang="ko-KR" altLang="en-US" sz="1100" dirty="0">
                <a:solidFill>
                  <a:schemeClr val="tx1"/>
                </a:solidFill>
              </a:rPr>
              <a:t>도만큼 기울어졌으며</a:t>
            </a:r>
          </a:p>
          <a:p>
            <a:r>
              <a:rPr lang="ko-KR" altLang="en-US" sz="1100" dirty="0">
                <a:solidFill>
                  <a:schemeClr val="tx1"/>
                </a:solidFill>
              </a:rPr>
              <a:t>		위치는 </a:t>
            </a:r>
            <a:r>
              <a:rPr lang="en-US" altLang="ko-KR" sz="1100" dirty="0">
                <a:solidFill>
                  <a:schemeClr val="tx1"/>
                </a:solidFill>
              </a:rPr>
              <a:t>x</a:t>
            </a:r>
            <a:r>
              <a:rPr lang="ko-KR" altLang="en-US" sz="1100" dirty="0">
                <a:solidFill>
                  <a:schemeClr val="tx1"/>
                </a:solidFill>
              </a:rPr>
              <a:t>축의 양의 방향으로 </a:t>
            </a:r>
            <a:r>
              <a:rPr lang="en-US" altLang="ko-KR" sz="1100" dirty="0">
                <a:solidFill>
                  <a:schemeClr val="tx1"/>
                </a:solidFill>
              </a:rPr>
              <a:t>150px, y</a:t>
            </a:r>
            <a:r>
              <a:rPr lang="ko-KR" altLang="en-US" sz="1100" dirty="0">
                <a:solidFill>
                  <a:schemeClr val="tx1"/>
                </a:solidFill>
              </a:rPr>
              <a:t>축의 양의 방향으로 </a:t>
            </a:r>
            <a:r>
              <a:rPr lang="en-US" altLang="ko-KR" sz="1100" dirty="0">
                <a:solidFill>
                  <a:schemeClr val="tx1"/>
                </a:solidFill>
              </a:rPr>
              <a:t>100px</a:t>
            </a:r>
            <a:r>
              <a:rPr lang="ko-KR" altLang="en-US" sz="1100" dirty="0">
                <a:solidFill>
                  <a:schemeClr val="tx1"/>
                </a:solidFill>
              </a:rPr>
              <a:t>만큼 이동하였습니다</a:t>
            </a:r>
            <a:r>
              <a:rPr lang="en-US" altLang="ko-KR" sz="1100" dirty="0">
                <a:solidFill>
                  <a:schemeClr val="tx1"/>
                </a:solidFill>
              </a:rPr>
              <a:t>.</a:t>
            </a:r>
          </a:p>
          <a:p>
            <a:r>
              <a:rPr lang="en-US" altLang="ko-KR" sz="1100" dirty="0">
                <a:solidFill>
                  <a:schemeClr val="tx1"/>
                </a:solidFill>
              </a:rPr>
              <a:t>	&lt;/div&gt;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408120" y="1216297"/>
            <a:ext cx="54452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변형</a:t>
            </a:r>
            <a:r>
              <a:rPr lang="en-US" altLang="ko-KR" sz="1200" b="1" dirty="0">
                <a:solidFill>
                  <a:schemeClr val="tx1"/>
                </a:solidFill>
              </a:rPr>
              <a:t>(Transform)</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transform </a:t>
            </a:r>
            <a:r>
              <a:rPr lang="ko-KR" altLang="en-US" sz="1200" dirty="0">
                <a:solidFill>
                  <a:schemeClr val="tx1"/>
                </a:solidFill>
              </a:rPr>
              <a:t>속성을 사용하여 </a:t>
            </a:r>
            <a:r>
              <a:rPr lang="en-US" altLang="ko-KR" sz="1200" dirty="0">
                <a:solidFill>
                  <a:schemeClr val="tx1"/>
                </a:solidFill>
              </a:rPr>
              <a:t>HTML </a:t>
            </a:r>
            <a:r>
              <a:rPr lang="ko-KR" altLang="en-US" sz="1200" dirty="0">
                <a:solidFill>
                  <a:schemeClr val="tx1"/>
                </a:solidFill>
              </a:rPr>
              <a:t>요소의 모양</a:t>
            </a:r>
            <a:r>
              <a:rPr lang="en-US" altLang="ko-KR" sz="1200" dirty="0">
                <a:solidFill>
                  <a:schemeClr val="tx1"/>
                </a:solidFill>
              </a:rPr>
              <a:t>, </a:t>
            </a:r>
            <a:r>
              <a:rPr lang="ko-KR" altLang="en-US" sz="1200" dirty="0">
                <a:solidFill>
                  <a:schemeClr val="tx1"/>
                </a:solidFill>
              </a:rPr>
              <a:t>크기</a:t>
            </a:r>
            <a:r>
              <a:rPr lang="en-US" altLang="ko-KR" sz="1200" dirty="0">
                <a:solidFill>
                  <a:schemeClr val="tx1"/>
                </a:solidFill>
              </a:rPr>
              <a:t>, </a:t>
            </a:r>
            <a:r>
              <a:rPr lang="ko-KR" altLang="en-US" sz="1200" dirty="0">
                <a:solidFill>
                  <a:schemeClr val="tx1"/>
                </a:solidFill>
              </a:rPr>
              <a:t>위치 등을 자유롭게 바꿀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transform </a:t>
            </a:r>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요소에 대해 다음과 같은 동작을 제공</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해당 요소를 움직입니다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회전시킵니다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요소의 크기를 변경합니다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요소를 기울입니다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해당 요소에 위의 네 가지 동작 중 원하는 동작들을 한 번에 적용시킵니다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matrix() </a:t>
            </a:r>
            <a:r>
              <a:rPr lang="ko-KR" altLang="en-US" sz="1200" b="1" dirty="0">
                <a:solidFill>
                  <a:schemeClr val="tx1"/>
                </a:solidFill>
              </a:rPr>
              <a:t>메소드</a:t>
            </a:r>
          </a:p>
          <a:p>
            <a:r>
              <a:rPr lang="en-US" altLang="ko-KR" sz="1200" dirty="0">
                <a:solidFill>
                  <a:schemeClr val="tx1"/>
                </a:solidFill>
              </a:rPr>
              <a:t>matrix() </a:t>
            </a:r>
            <a:r>
              <a:rPr lang="ko-KR" altLang="en-US" sz="1200" dirty="0">
                <a:solidFill>
                  <a:schemeClr val="tx1"/>
                </a:solidFill>
              </a:rPr>
              <a:t>메소드는 모든 </a:t>
            </a:r>
            <a:r>
              <a:rPr lang="en-US" altLang="ko-KR" sz="1200" dirty="0">
                <a:solidFill>
                  <a:schemeClr val="tx1"/>
                </a:solidFill>
              </a:rPr>
              <a:t>2D transform </a:t>
            </a:r>
            <a:r>
              <a:rPr lang="ko-KR" altLang="en-US" sz="1200" dirty="0">
                <a:solidFill>
                  <a:schemeClr val="tx1"/>
                </a:solidFill>
              </a:rPr>
              <a:t>메소드를 한 줄에 설정할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메소드는 </a:t>
            </a:r>
            <a:r>
              <a:rPr lang="en-US" altLang="ko-KR" sz="1200" dirty="0">
                <a:solidFill>
                  <a:schemeClr val="tx1"/>
                </a:solidFill>
              </a:rPr>
              <a:t>2D </a:t>
            </a:r>
            <a:r>
              <a:rPr lang="ko-KR" altLang="en-US" sz="1200" dirty="0">
                <a:solidFill>
                  <a:schemeClr val="tx1"/>
                </a:solidFill>
              </a:rPr>
              <a:t>변형</a:t>
            </a:r>
            <a:r>
              <a:rPr lang="en-US" altLang="ko-KR" sz="1200" dirty="0">
                <a:solidFill>
                  <a:schemeClr val="tx1"/>
                </a:solidFill>
              </a:rPr>
              <a:t>(transform)</a:t>
            </a:r>
            <a:r>
              <a:rPr lang="ko-KR" altLang="en-US" sz="1200" dirty="0">
                <a:solidFill>
                  <a:schemeClr val="tx1"/>
                </a:solidFill>
              </a:rPr>
              <a:t>과 관련된 </a:t>
            </a:r>
            <a:r>
              <a:rPr lang="en-US" altLang="ko-KR" sz="1200" dirty="0">
                <a:solidFill>
                  <a:schemeClr val="tx1"/>
                </a:solidFill>
              </a:rPr>
              <a:t>6</a:t>
            </a:r>
            <a:r>
              <a:rPr lang="ko-KR" altLang="en-US" sz="1200" dirty="0">
                <a:solidFill>
                  <a:schemeClr val="tx1"/>
                </a:solidFill>
              </a:rPr>
              <a:t>개의 매개변수를 가집니다</a:t>
            </a:r>
            <a:r>
              <a:rPr lang="en-US" altLang="ko-KR" sz="1200" dirty="0">
                <a:solidFill>
                  <a:schemeClr val="tx1"/>
                </a:solidFill>
              </a:rPr>
              <a:t>.</a:t>
            </a:r>
          </a:p>
          <a:p>
            <a:r>
              <a:rPr lang="en-US" altLang="ko-KR" sz="1200" dirty="0">
                <a:solidFill>
                  <a:schemeClr val="tx1"/>
                </a:solidFill>
              </a:rPr>
              <a:t>matrix() </a:t>
            </a:r>
            <a:r>
              <a:rPr lang="ko-KR" altLang="en-US" sz="1200" dirty="0">
                <a:solidFill>
                  <a:schemeClr val="tx1"/>
                </a:solidFill>
              </a:rPr>
              <a:t>메소드의 매개변수 순서는 다음과 같습니다</a:t>
            </a:r>
            <a:r>
              <a:rPr lang="en-US" altLang="ko-KR" sz="1200" dirty="0">
                <a:solidFill>
                  <a:schemeClr val="tx1"/>
                </a:solidFill>
              </a:rPr>
              <a:t>.</a:t>
            </a:r>
          </a:p>
          <a:p>
            <a:r>
              <a:rPr lang="ko-KR" altLang="en-US" sz="1200" b="1" dirty="0">
                <a:solidFill>
                  <a:schemeClr val="tx1"/>
                </a:solidFill>
              </a:rPr>
              <a:t>문법</a:t>
            </a:r>
          </a:p>
          <a:p>
            <a:r>
              <a:rPr lang="en-US" altLang="ko-KR" sz="1200" dirty="0">
                <a:solidFill>
                  <a:schemeClr val="tx1"/>
                </a:solidFill>
              </a:rPr>
              <a:t>matrix(</a:t>
            </a:r>
            <a:r>
              <a:rPr lang="en-US" altLang="ko-KR" sz="1200" b="1" dirty="0" err="1">
                <a:solidFill>
                  <a:schemeClr val="tx1"/>
                </a:solidFill>
              </a:rPr>
              <a:t>scaleX</a:t>
            </a:r>
            <a:r>
              <a:rPr lang="en-US" altLang="ko-KR" sz="1200" b="1" dirty="0">
                <a:solidFill>
                  <a:schemeClr val="tx1"/>
                </a:solidFill>
              </a:rPr>
              <a:t>()</a:t>
            </a:r>
            <a:r>
              <a:rPr lang="en-US" altLang="ko-KR" sz="1200" dirty="0">
                <a:solidFill>
                  <a:schemeClr val="tx1"/>
                </a:solidFill>
              </a:rPr>
              <a:t>, </a:t>
            </a:r>
            <a:r>
              <a:rPr lang="en-US" altLang="ko-KR" sz="1200" b="1" dirty="0" err="1">
                <a:solidFill>
                  <a:schemeClr val="tx1"/>
                </a:solidFill>
              </a:rPr>
              <a:t>skewY</a:t>
            </a:r>
            <a:r>
              <a:rPr lang="en-US" altLang="ko-KR" sz="1200" b="1" dirty="0">
                <a:solidFill>
                  <a:schemeClr val="tx1"/>
                </a:solidFill>
              </a:rPr>
              <a:t>()</a:t>
            </a:r>
            <a:r>
              <a:rPr lang="en-US" altLang="ko-KR" sz="1200" dirty="0">
                <a:solidFill>
                  <a:schemeClr val="tx1"/>
                </a:solidFill>
              </a:rPr>
              <a:t>, </a:t>
            </a:r>
            <a:r>
              <a:rPr lang="en-US" altLang="ko-KR" sz="1200" b="1" dirty="0" err="1">
                <a:solidFill>
                  <a:schemeClr val="tx1"/>
                </a:solidFill>
              </a:rPr>
              <a:t>skewX</a:t>
            </a:r>
            <a:r>
              <a:rPr lang="en-US" altLang="ko-KR" sz="1200" b="1" dirty="0">
                <a:solidFill>
                  <a:schemeClr val="tx1"/>
                </a:solidFill>
              </a:rPr>
              <a:t>()</a:t>
            </a:r>
            <a:r>
              <a:rPr lang="en-US" altLang="ko-KR" sz="1200" dirty="0">
                <a:solidFill>
                  <a:schemeClr val="tx1"/>
                </a:solidFill>
              </a:rPr>
              <a:t>, </a:t>
            </a:r>
            <a:r>
              <a:rPr lang="en-US" altLang="ko-KR" sz="1200" b="1" dirty="0" err="1">
                <a:solidFill>
                  <a:schemeClr val="tx1"/>
                </a:solidFill>
              </a:rPr>
              <a:t>scaleY</a:t>
            </a:r>
            <a:r>
              <a:rPr lang="en-US" altLang="ko-KR" sz="1200" b="1" dirty="0">
                <a:solidFill>
                  <a:schemeClr val="tx1"/>
                </a:solidFill>
              </a:rPr>
              <a:t>()</a:t>
            </a:r>
            <a:r>
              <a:rPr lang="en-US" altLang="ko-KR" sz="1200" dirty="0">
                <a:solidFill>
                  <a:schemeClr val="tx1"/>
                </a:solidFill>
              </a:rPr>
              <a:t>, </a:t>
            </a:r>
            <a:r>
              <a:rPr lang="en-US" altLang="ko-KR" sz="1200" b="1" dirty="0" err="1">
                <a:solidFill>
                  <a:schemeClr val="tx1"/>
                </a:solidFill>
              </a:rPr>
              <a:t>translateX</a:t>
            </a:r>
            <a:r>
              <a:rPr lang="en-US" altLang="ko-KR" sz="1200" b="1" dirty="0">
                <a:solidFill>
                  <a:schemeClr val="tx1"/>
                </a:solidFill>
              </a:rPr>
              <a:t>()</a:t>
            </a:r>
            <a:r>
              <a:rPr lang="en-US" altLang="ko-KR" sz="1200" dirty="0">
                <a:solidFill>
                  <a:schemeClr val="tx1"/>
                </a:solidFill>
              </a:rPr>
              <a:t>, </a:t>
            </a:r>
            <a:r>
              <a:rPr lang="en-US" altLang="ko-KR" sz="1200" b="1" dirty="0" err="1">
                <a:solidFill>
                  <a:schemeClr val="tx1"/>
                </a:solidFill>
              </a:rPr>
              <a:t>translateY</a:t>
            </a:r>
            <a:r>
              <a:rPr lang="en-US" altLang="ko-KR" sz="1200" b="1" dirty="0">
                <a:solidFill>
                  <a:schemeClr val="tx1"/>
                </a:solidFill>
              </a:rPr>
              <a:t>()</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291</a:t>
            </a:fld>
            <a:endParaRPr lang="ko-KR" altLang="en-US" dirty="0"/>
          </a:p>
        </p:txBody>
      </p:sp>
    </p:spTree>
    <p:extLst>
      <p:ext uri="{BB962C8B-B14F-4D97-AF65-F5344CB8AC3E}">
        <p14:creationId xmlns:p14="http://schemas.microsoft.com/office/powerpoint/2010/main" val="200480079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3D Transform (</a:t>
            </a:r>
            <a:r>
              <a:rPr lang="en-US" altLang="ko-KR" sz="3200" dirty="0" err="1"/>
              <a:t>rotateX</a:t>
            </a:r>
            <a:r>
              <a:rPr lang="en-US" altLang="ko-KR" sz="3200" dirty="0"/>
              <a:t>()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3D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margin: 10px;		}</a:t>
            </a:r>
          </a:p>
          <a:p>
            <a:r>
              <a:rPr lang="en-US" altLang="ko-KR" sz="1100" dirty="0">
                <a:solidFill>
                  <a:schemeClr val="tx1"/>
                </a:solidFill>
              </a:rPr>
              <a:t>		#origin { border: 3px solid black; }</a:t>
            </a:r>
          </a:p>
          <a:p>
            <a:r>
              <a:rPr lang="en-US" altLang="ko-KR" sz="1100" dirty="0">
                <a:solidFill>
                  <a:schemeClr val="tx1"/>
                </a:solidFill>
              </a:rPr>
              <a:t>		.rotate {	background-color: #87CEFA;</a:t>
            </a:r>
          </a:p>
          <a:p>
            <a:r>
              <a:rPr lang="en-US" altLang="ko-KR" sz="1100" dirty="0">
                <a:solidFill>
                  <a:schemeClr val="tx1"/>
                </a:solidFill>
              </a:rPr>
              <a:t>			border: 3px solid red;		}</a:t>
            </a:r>
          </a:p>
          <a:p>
            <a:r>
              <a:rPr lang="en-US" altLang="ko-KR" sz="1100" dirty="0">
                <a:solidFill>
                  <a:schemeClr val="tx1"/>
                </a:solidFill>
              </a:rPr>
              <a:t>		#rotate_01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(20deg);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(20deg);		}</a:t>
            </a:r>
          </a:p>
          <a:p>
            <a:r>
              <a:rPr lang="en-US" altLang="ko-KR" sz="1100" dirty="0">
                <a:solidFill>
                  <a:schemeClr val="tx1"/>
                </a:solidFill>
              </a:rPr>
              <a:t>		#rotate_02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(40deg);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(40deg);		}</a:t>
            </a:r>
          </a:p>
          <a:p>
            <a:r>
              <a:rPr lang="en-US" altLang="ko-KR" sz="1100" dirty="0">
                <a:solidFill>
                  <a:schemeClr val="tx1"/>
                </a:solidFill>
              </a:rPr>
              <a:t>		#rotate_03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(60deg);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(60deg);		}</a:t>
            </a:r>
          </a:p>
          <a:p>
            <a:r>
              <a:rPr lang="en-US" altLang="ko-KR" sz="1100" dirty="0">
                <a:solidFill>
                  <a:schemeClr val="tx1"/>
                </a:solidFill>
              </a:rPr>
              <a:t>		#rotate_04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(80deg);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(80deg);		}</a:t>
            </a:r>
          </a:p>
          <a:p>
            <a:r>
              <a:rPr lang="en-US" altLang="ko-KR" sz="1100" dirty="0">
                <a:solidFill>
                  <a:schemeClr val="tx1"/>
                </a:solidFill>
              </a:rPr>
              <a:t>		#rotate_05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(100deg);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(100deg);		}</a:t>
            </a:r>
          </a:p>
          <a:p>
            <a:r>
              <a:rPr lang="en-US" altLang="ko-KR" sz="1100" dirty="0">
                <a:solidFill>
                  <a:schemeClr val="tx1"/>
                </a:solidFill>
              </a:rPr>
              <a:t>		#rotate_06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(120deg);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(120deg);		}</a:t>
            </a:r>
          </a:p>
          <a:p>
            <a:r>
              <a:rPr lang="en-US" altLang="ko-KR" sz="1100" dirty="0">
                <a:solidFill>
                  <a:schemeClr val="tx1"/>
                </a:solidFill>
              </a:rPr>
              <a:t>		#rotate_07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(140deg);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(140deg);		}</a:t>
            </a:r>
          </a:p>
          <a:p>
            <a:r>
              <a:rPr lang="en-US" altLang="ko-KR" sz="1100" dirty="0">
                <a:solidFill>
                  <a:schemeClr val="tx1"/>
                </a:solidFill>
              </a:rPr>
              <a:t>		#rotate_08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(160deg);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(160deg);		}</a:t>
            </a:r>
          </a:p>
          <a:p>
            <a:r>
              <a:rPr lang="en-US" altLang="ko-KR" sz="1100" dirty="0">
                <a:solidFill>
                  <a:schemeClr val="tx1"/>
                </a:solidFill>
              </a:rPr>
              <a:t>		#rotate_09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rotateX</a:t>
            </a:r>
            <a:r>
              <a:rPr lang="en-US" altLang="ko-KR" sz="1100" dirty="0">
                <a:solidFill>
                  <a:schemeClr val="tx1"/>
                </a:solidFill>
              </a:rPr>
              <a:t>(180deg);</a:t>
            </a:r>
          </a:p>
          <a:p>
            <a:r>
              <a:rPr lang="en-US" altLang="ko-KR" sz="1100" dirty="0">
                <a:solidFill>
                  <a:schemeClr val="tx1"/>
                </a:solidFill>
              </a:rPr>
              <a:t>			transform: </a:t>
            </a:r>
            <a:r>
              <a:rPr lang="en-US" altLang="ko-KR" sz="1100" dirty="0" err="1">
                <a:solidFill>
                  <a:schemeClr val="tx1"/>
                </a:solidFill>
              </a:rPr>
              <a:t>rotateX</a:t>
            </a:r>
            <a:r>
              <a:rPr lang="en-US" altLang="ko-KR" sz="1100" dirty="0">
                <a:solidFill>
                  <a:schemeClr val="tx1"/>
                </a:solidFill>
              </a:rPr>
              <a:t>(180deg);		}</a:t>
            </a:r>
          </a:p>
          <a:p>
            <a:r>
              <a:rPr lang="en-US" altLang="ko-KR" sz="1100" dirty="0">
                <a:solidFill>
                  <a:schemeClr val="tx1"/>
                </a:solidFill>
              </a:rPr>
              <a:t>	&lt;/style&gt;</a:t>
            </a:r>
          </a:p>
          <a:p>
            <a:r>
              <a:rPr lang="en-US" altLang="ko-KR" sz="11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100" dirty="0">
                <a:solidFill>
                  <a:schemeClr val="tx1"/>
                </a:solidFill>
              </a:rPr>
              <a:t>&lt;body&gt;</a:t>
            </a:r>
          </a:p>
          <a:p>
            <a:r>
              <a:rPr lang="en-US" altLang="ko-KR" sz="1100" dirty="0">
                <a:solidFill>
                  <a:schemeClr val="tx1"/>
                </a:solidFill>
              </a:rPr>
              <a:t>	&lt;h1&gt;</a:t>
            </a:r>
            <a:r>
              <a:rPr lang="en-US" altLang="ko-KR" sz="1100" dirty="0" err="1">
                <a:solidFill>
                  <a:schemeClr val="tx1"/>
                </a:solidFill>
              </a:rPr>
              <a:t>rotateX</a:t>
            </a:r>
            <a:r>
              <a:rPr lang="en-US" altLang="ko-KR" sz="1100" dirty="0">
                <a:solidFill>
                  <a:schemeClr val="tx1"/>
                </a:solidFill>
              </a:rPr>
              <a:t>() </a:t>
            </a:r>
            <a:r>
              <a:rPr lang="ko-KR" altLang="en-US" sz="1100" dirty="0">
                <a:solidFill>
                  <a:schemeClr val="tx1"/>
                </a:solidFill>
              </a:rPr>
              <a:t>메소드를 이용한 요소의 회전</a:t>
            </a:r>
            <a:r>
              <a:rPr lang="en-US" altLang="ko-KR" sz="1100" dirty="0">
                <a:solidFill>
                  <a:schemeClr val="tx1"/>
                </a:solidFill>
              </a:rPr>
              <a:t>&lt;/h1&gt;</a:t>
            </a:r>
          </a:p>
          <a:p>
            <a:r>
              <a:rPr lang="en-US" altLang="ko-KR" sz="1100" dirty="0">
                <a:solidFill>
                  <a:schemeClr val="tx1"/>
                </a:solidFill>
              </a:rPr>
              <a:t>	&lt;div id="origin"&gt;</a:t>
            </a:r>
            <a:r>
              <a:rPr lang="ko-KR" altLang="en-US" sz="1100" dirty="0">
                <a:solidFill>
                  <a:schemeClr val="tx1"/>
                </a:solidFill>
              </a:rPr>
              <a:t>이 요소의 원래 모양입니다</a:t>
            </a:r>
            <a:r>
              <a:rPr lang="en-US" altLang="ko-KR" sz="1100" dirty="0">
                <a:solidFill>
                  <a:schemeClr val="tx1"/>
                </a:solidFill>
              </a:rPr>
              <a:t>.&lt;/div&gt;</a:t>
            </a:r>
          </a:p>
          <a:p>
            <a:r>
              <a:rPr lang="en-US" altLang="ko-KR" sz="1100" dirty="0">
                <a:solidFill>
                  <a:schemeClr val="tx1"/>
                </a:solidFill>
              </a:rPr>
              <a:t>	&lt;div id="rotate_01"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id="rotate_02"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id="rotate_03"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id="rotate_04"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id="rotate_05"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100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id="rotate_06"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id="rotate_07"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id="rotate_08"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id="rotate_09" class="rotate"&gt;</a:t>
            </a:r>
            <a:r>
              <a:rPr lang="ko-KR" altLang="en-US" sz="1100" dirty="0">
                <a:solidFill>
                  <a:schemeClr val="tx1"/>
                </a:solidFill>
              </a:rPr>
              <a:t>이 요소는 원래 모양에서 </a:t>
            </a:r>
            <a:r>
              <a:rPr lang="en-US" altLang="ko-KR" sz="1100" dirty="0">
                <a:solidFill>
                  <a:schemeClr val="tx1"/>
                </a:solidFill>
              </a:rPr>
              <a:t>x</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&lt;/body&gt;</a:t>
            </a:r>
          </a:p>
          <a:p>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rotateX</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rotateX</a:t>
            </a:r>
            <a:r>
              <a:rPr lang="en-US" altLang="ko-KR" sz="1200" dirty="0">
                <a:solidFill>
                  <a:schemeClr val="tx1"/>
                </a:solidFill>
              </a:rPr>
              <a:t>() </a:t>
            </a:r>
            <a:r>
              <a:rPr lang="ko-KR" altLang="en-US" sz="1200" dirty="0">
                <a:solidFill>
                  <a:schemeClr val="tx1"/>
                </a:solidFill>
              </a:rPr>
              <a:t>메소드는 해당 요소를 주어진 각도만큼 </a:t>
            </a:r>
            <a:r>
              <a:rPr lang="en-US" altLang="ko-KR" sz="1200" dirty="0">
                <a:solidFill>
                  <a:schemeClr val="tx1"/>
                </a:solidFill>
              </a:rPr>
              <a:t>x</a:t>
            </a:r>
            <a:r>
              <a:rPr lang="ko-KR" altLang="en-US" sz="1200" dirty="0">
                <a:solidFill>
                  <a:schemeClr val="tx1"/>
                </a:solidFill>
              </a:rPr>
              <a:t>축을 기준으로 회전</a:t>
            </a:r>
            <a:r>
              <a:rPr lang="en-US" altLang="ko-KR" sz="1200" dirty="0">
                <a:solidFill>
                  <a:schemeClr val="tx1"/>
                </a:solidFill>
              </a:rPr>
              <a:t>.</a:t>
            </a:r>
          </a:p>
          <a:p>
            <a:r>
              <a:rPr lang="ko-KR" altLang="en-US" sz="1200" dirty="0">
                <a:solidFill>
                  <a:schemeClr val="tx1"/>
                </a:solidFill>
              </a:rPr>
              <a:t>주어진 각도가 양수이면 </a:t>
            </a:r>
            <a:r>
              <a:rPr lang="en-US" altLang="ko-KR" sz="1200" dirty="0">
                <a:solidFill>
                  <a:schemeClr val="tx1"/>
                </a:solidFill>
              </a:rPr>
              <a:t>x</a:t>
            </a:r>
            <a:r>
              <a:rPr lang="ko-KR" altLang="en-US" sz="1200" dirty="0">
                <a:solidFill>
                  <a:schemeClr val="tx1"/>
                </a:solidFill>
              </a:rPr>
              <a:t>축 양의 방향으로</a:t>
            </a:r>
            <a:r>
              <a:rPr lang="en-US" altLang="ko-KR" sz="1200" dirty="0">
                <a:solidFill>
                  <a:schemeClr val="tx1"/>
                </a:solidFill>
              </a:rPr>
              <a:t>, </a:t>
            </a:r>
            <a:r>
              <a:rPr lang="ko-KR" altLang="en-US" sz="1200" dirty="0">
                <a:solidFill>
                  <a:schemeClr val="tx1"/>
                </a:solidFill>
              </a:rPr>
              <a:t>음수이면 </a:t>
            </a:r>
            <a:r>
              <a:rPr lang="en-US" altLang="ko-KR" sz="1200" dirty="0">
                <a:solidFill>
                  <a:schemeClr val="tx1"/>
                </a:solidFill>
              </a:rPr>
              <a:t>x</a:t>
            </a:r>
            <a:r>
              <a:rPr lang="ko-KR" altLang="en-US" sz="1200" dirty="0">
                <a:solidFill>
                  <a:schemeClr val="tx1"/>
                </a:solidFill>
              </a:rPr>
              <a:t>축 음의 방향으로 회전시킵니다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292</a:t>
            </a:fld>
            <a:endParaRPr lang="ko-KR" altLang="en-US" dirty="0"/>
          </a:p>
        </p:txBody>
      </p:sp>
    </p:spTree>
    <p:extLst>
      <p:ext uri="{BB962C8B-B14F-4D97-AF65-F5344CB8AC3E}">
        <p14:creationId xmlns:p14="http://schemas.microsoft.com/office/powerpoint/2010/main" val="120197624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3D Transform (</a:t>
            </a:r>
            <a:r>
              <a:rPr lang="en-US" altLang="ko-KR" sz="3200" dirty="0" err="1"/>
              <a:t>rotateY</a:t>
            </a:r>
            <a:r>
              <a:rPr lang="en-US" altLang="ko-KR" sz="3200" dirty="0"/>
              <a:t>()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3D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margin: 10px;		}</a:t>
            </a:r>
          </a:p>
          <a:p>
            <a:r>
              <a:rPr lang="en-US" altLang="ko-KR" sz="1100" dirty="0">
                <a:solidFill>
                  <a:schemeClr val="tx1"/>
                </a:solidFill>
              </a:rPr>
              <a:t>		#origin { border: 3px solid black; }</a:t>
            </a:r>
          </a:p>
          <a:p>
            <a:r>
              <a:rPr lang="en-US" altLang="ko-KR" sz="1100" dirty="0">
                <a:solidFill>
                  <a:schemeClr val="tx1"/>
                </a:solidFill>
              </a:rPr>
              <a:t>		.rotate {	background-color: #87CEFA;</a:t>
            </a:r>
          </a:p>
          <a:p>
            <a:r>
              <a:rPr lang="en-US" altLang="ko-KR" sz="1100" dirty="0">
                <a:solidFill>
                  <a:schemeClr val="tx1"/>
                </a:solidFill>
              </a:rPr>
              <a:t>			border: 3px solid red;		}</a:t>
            </a:r>
          </a:p>
          <a:p>
            <a:r>
              <a:rPr lang="en-US" altLang="ko-KR" sz="1100" dirty="0">
                <a:solidFill>
                  <a:schemeClr val="tx1"/>
                </a:solidFill>
              </a:rPr>
              <a:t>		#rotate_01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(20deg);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(20deg);		}</a:t>
            </a:r>
          </a:p>
          <a:p>
            <a:r>
              <a:rPr lang="en-US" altLang="ko-KR" sz="1100" dirty="0">
                <a:solidFill>
                  <a:schemeClr val="tx1"/>
                </a:solidFill>
              </a:rPr>
              <a:t>		#rotate_02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(40deg);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(40deg);		}</a:t>
            </a:r>
          </a:p>
          <a:p>
            <a:r>
              <a:rPr lang="en-US" altLang="ko-KR" sz="1100" dirty="0">
                <a:solidFill>
                  <a:schemeClr val="tx1"/>
                </a:solidFill>
              </a:rPr>
              <a:t>		#rotate_03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(60deg);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(60deg);		}</a:t>
            </a:r>
          </a:p>
          <a:p>
            <a:r>
              <a:rPr lang="en-US" altLang="ko-KR" sz="1100" dirty="0">
                <a:solidFill>
                  <a:schemeClr val="tx1"/>
                </a:solidFill>
              </a:rPr>
              <a:t>		#rotate_04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(80deg);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(80deg);		}</a:t>
            </a:r>
          </a:p>
          <a:p>
            <a:r>
              <a:rPr lang="en-US" altLang="ko-KR" sz="1100" dirty="0">
                <a:solidFill>
                  <a:schemeClr val="tx1"/>
                </a:solidFill>
              </a:rPr>
              <a:t>		#rotate_05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(100deg);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(100deg);		}</a:t>
            </a:r>
          </a:p>
          <a:p>
            <a:r>
              <a:rPr lang="en-US" altLang="ko-KR" sz="1100" dirty="0">
                <a:solidFill>
                  <a:schemeClr val="tx1"/>
                </a:solidFill>
              </a:rPr>
              <a:t>		#rotate_06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(120deg);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(120deg);		}</a:t>
            </a:r>
          </a:p>
          <a:p>
            <a:r>
              <a:rPr lang="en-US" altLang="ko-KR" sz="1100" dirty="0">
                <a:solidFill>
                  <a:schemeClr val="tx1"/>
                </a:solidFill>
              </a:rPr>
              <a:t>		#rotate_07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(140deg);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(140deg);		}</a:t>
            </a:r>
          </a:p>
          <a:p>
            <a:r>
              <a:rPr lang="en-US" altLang="ko-KR" sz="1100" dirty="0">
                <a:solidFill>
                  <a:schemeClr val="tx1"/>
                </a:solidFill>
              </a:rPr>
              <a:t>		#rotate_08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(160deg);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(160deg);		}</a:t>
            </a:r>
          </a:p>
          <a:p>
            <a:r>
              <a:rPr lang="en-US" altLang="ko-KR" sz="1100" dirty="0">
                <a:solidFill>
                  <a:schemeClr val="tx1"/>
                </a:solidFill>
              </a:rPr>
              <a:t>		#rotate_09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(180deg);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(180deg);		}</a:t>
            </a:r>
          </a:p>
          <a:p>
            <a:r>
              <a:rPr lang="en-US" altLang="ko-KR" sz="1100" dirty="0">
                <a:solidFill>
                  <a:schemeClr val="tx1"/>
                </a:solidFill>
              </a:rPr>
              <a:t>	&lt;/style&gt;</a:t>
            </a:r>
          </a:p>
          <a:p>
            <a:r>
              <a:rPr lang="en-US" altLang="ko-KR" sz="11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100" dirty="0">
                <a:solidFill>
                  <a:schemeClr val="tx1"/>
                </a:solidFill>
              </a:rPr>
              <a:t>&lt;body&gt;</a:t>
            </a:r>
          </a:p>
          <a:p>
            <a:r>
              <a:rPr lang="en-US" altLang="ko-KR" sz="1100" dirty="0">
                <a:solidFill>
                  <a:schemeClr val="tx1"/>
                </a:solidFill>
              </a:rPr>
              <a:t>	&lt;h1&gt;</a:t>
            </a:r>
            <a:r>
              <a:rPr lang="en-US" altLang="ko-KR" sz="1100" dirty="0" err="1">
                <a:solidFill>
                  <a:schemeClr val="tx1"/>
                </a:solidFill>
              </a:rPr>
              <a:t>rotateY</a:t>
            </a:r>
            <a:r>
              <a:rPr lang="en-US" altLang="ko-KR" sz="1100" dirty="0">
                <a:solidFill>
                  <a:schemeClr val="tx1"/>
                </a:solidFill>
              </a:rPr>
              <a:t>() </a:t>
            </a:r>
            <a:r>
              <a:rPr lang="ko-KR" altLang="en-US" sz="1100" dirty="0">
                <a:solidFill>
                  <a:schemeClr val="tx1"/>
                </a:solidFill>
              </a:rPr>
              <a:t>메소드를 이용한 요소의 회전</a:t>
            </a:r>
            <a:r>
              <a:rPr lang="en-US" altLang="ko-KR" sz="1100" dirty="0">
                <a:solidFill>
                  <a:schemeClr val="tx1"/>
                </a:solidFill>
              </a:rPr>
              <a:t>&lt;/h1&gt;</a:t>
            </a:r>
          </a:p>
          <a:p>
            <a:r>
              <a:rPr lang="en-US" altLang="ko-KR" sz="1100" dirty="0">
                <a:solidFill>
                  <a:schemeClr val="tx1"/>
                </a:solidFill>
              </a:rPr>
              <a:t>	&lt;div id="origin"&gt;</a:t>
            </a:r>
            <a:r>
              <a:rPr lang="ko-KR" altLang="en-US" sz="1100" dirty="0">
                <a:solidFill>
                  <a:schemeClr val="tx1"/>
                </a:solidFill>
              </a:rPr>
              <a:t>이 요소의 원래 모양입니다</a:t>
            </a:r>
            <a:r>
              <a:rPr lang="en-US" altLang="ko-KR" sz="1100" dirty="0">
                <a:solidFill>
                  <a:schemeClr val="tx1"/>
                </a:solidFill>
              </a:rPr>
              <a:t>.&lt;/div&gt;</a:t>
            </a:r>
          </a:p>
          <a:p>
            <a:r>
              <a:rPr lang="en-US" altLang="ko-KR" sz="1100" dirty="0">
                <a:solidFill>
                  <a:schemeClr val="tx1"/>
                </a:solidFill>
              </a:rPr>
              <a:t>	&lt;div id="rotate_01"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id="rotate_02"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id="rotate_03"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id="rotate_04"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id="rotate_05"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100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id="rotate_06"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id="rotate_07"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id="rotate_08"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id="rotate_09" class="rotate"&gt;</a:t>
            </a:r>
            <a:r>
              <a:rPr lang="ko-KR" altLang="en-US" sz="1100" dirty="0">
                <a:solidFill>
                  <a:schemeClr val="tx1"/>
                </a:solidFill>
              </a:rPr>
              <a:t>이 요소는 원래 모양에서 </a:t>
            </a:r>
            <a:r>
              <a:rPr lang="en-US" altLang="ko-KR" sz="1100" dirty="0">
                <a:solidFill>
                  <a:schemeClr val="tx1"/>
                </a:solidFill>
              </a:rPr>
              <a:t>y</a:t>
            </a:r>
            <a:r>
              <a:rPr lang="ko-KR" altLang="en-US" sz="1100" dirty="0">
                <a:solidFill>
                  <a:schemeClr val="tx1"/>
                </a:solidFill>
              </a:rPr>
              <a:t>축을 기준으로 </a:t>
            </a:r>
            <a:r>
              <a:rPr lang="en-US" altLang="ko-KR" sz="1100" dirty="0">
                <a:solidFill>
                  <a:schemeClr val="tx1"/>
                </a:solidFill>
              </a:rPr>
              <a:t>z</a:t>
            </a:r>
            <a:r>
              <a:rPr lang="ko-KR" altLang="en-US" sz="1100" dirty="0">
                <a:solidFill>
                  <a:schemeClr val="tx1"/>
                </a:solidFill>
              </a:rPr>
              <a:t>축의 양의 방향으로 </a:t>
            </a:r>
            <a:r>
              <a:rPr lang="en-US" altLang="ko-KR" sz="1100" dirty="0">
                <a:solidFill>
                  <a:schemeClr val="tx1"/>
                </a:solidFill>
              </a:rPr>
              <a:t>180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&lt;/body&gt;</a:t>
            </a:r>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rotateY</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rotateY</a:t>
            </a:r>
            <a:r>
              <a:rPr lang="en-US" altLang="ko-KR" sz="1200" dirty="0">
                <a:solidFill>
                  <a:schemeClr val="tx1"/>
                </a:solidFill>
              </a:rPr>
              <a:t>() </a:t>
            </a:r>
            <a:r>
              <a:rPr lang="ko-KR" altLang="en-US" sz="1200" dirty="0">
                <a:solidFill>
                  <a:schemeClr val="tx1"/>
                </a:solidFill>
              </a:rPr>
              <a:t>메소드는 해당 요소를 주어진 각도만큼 </a:t>
            </a:r>
            <a:r>
              <a:rPr lang="en-US" altLang="ko-KR" sz="1200" dirty="0">
                <a:solidFill>
                  <a:schemeClr val="tx1"/>
                </a:solidFill>
              </a:rPr>
              <a:t>y</a:t>
            </a:r>
            <a:r>
              <a:rPr lang="ko-KR" altLang="en-US" sz="1200" dirty="0">
                <a:solidFill>
                  <a:schemeClr val="tx1"/>
                </a:solidFill>
              </a:rPr>
              <a:t>축을 기준으로 회전시킵니다</a:t>
            </a:r>
            <a:r>
              <a:rPr lang="en-US" altLang="ko-KR" sz="1200" dirty="0">
                <a:solidFill>
                  <a:schemeClr val="tx1"/>
                </a:solidFill>
              </a:rPr>
              <a:t>.</a:t>
            </a:r>
          </a:p>
          <a:p>
            <a:r>
              <a:rPr lang="ko-KR" altLang="en-US" sz="1200" dirty="0">
                <a:solidFill>
                  <a:schemeClr val="tx1"/>
                </a:solidFill>
              </a:rPr>
              <a:t>주어진 각도가 양수이면 </a:t>
            </a:r>
            <a:r>
              <a:rPr lang="en-US" altLang="ko-KR" sz="1200" dirty="0">
                <a:solidFill>
                  <a:schemeClr val="tx1"/>
                </a:solidFill>
              </a:rPr>
              <a:t>y</a:t>
            </a:r>
            <a:r>
              <a:rPr lang="ko-KR" altLang="en-US" sz="1200" dirty="0">
                <a:solidFill>
                  <a:schemeClr val="tx1"/>
                </a:solidFill>
              </a:rPr>
              <a:t>축 양의 방향으로</a:t>
            </a:r>
            <a:r>
              <a:rPr lang="en-US" altLang="ko-KR" sz="1200" dirty="0">
                <a:solidFill>
                  <a:schemeClr val="tx1"/>
                </a:solidFill>
              </a:rPr>
              <a:t>, </a:t>
            </a:r>
            <a:r>
              <a:rPr lang="ko-KR" altLang="en-US" sz="1200" dirty="0">
                <a:solidFill>
                  <a:schemeClr val="tx1"/>
                </a:solidFill>
              </a:rPr>
              <a:t>음수이면 </a:t>
            </a:r>
            <a:r>
              <a:rPr lang="en-US" altLang="ko-KR" sz="1200" dirty="0">
                <a:solidFill>
                  <a:schemeClr val="tx1"/>
                </a:solidFill>
              </a:rPr>
              <a:t>y</a:t>
            </a:r>
            <a:r>
              <a:rPr lang="ko-KR" altLang="en-US" sz="1200" dirty="0">
                <a:solidFill>
                  <a:schemeClr val="tx1"/>
                </a:solidFill>
              </a:rPr>
              <a:t>축 음의 방향으로 회전시킵니다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293</a:t>
            </a:fld>
            <a:endParaRPr lang="ko-KR" altLang="en-US" dirty="0"/>
          </a:p>
        </p:txBody>
      </p:sp>
    </p:spTree>
    <p:extLst>
      <p:ext uri="{BB962C8B-B14F-4D97-AF65-F5344CB8AC3E}">
        <p14:creationId xmlns:p14="http://schemas.microsoft.com/office/powerpoint/2010/main" val="413894121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3D Transform (</a:t>
            </a:r>
            <a:r>
              <a:rPr lang="en-US" altLang="ko-KR" sz="3200" dirty="0" err="1"/>
              <a:t>rotateZ</a:t>
            </a:r>
            <a:r>
              <a:rPr lang="en-US" altLang="ko-KR" sz="3200" dirty="0"/>
              <a:t>()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3D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margin: 10px;		}</a:t>
            </a:r>
          </a:p>
          <a:p>
            <a:r>
              <a:rPr lang="en-US" altLang="ko-KR" sz="1100" dirty="0">
                <a:solidFill>
                  <a:schemeClr val="tx1"/>
                </a:solidFill>
              </a:rPr>
              <a:t>		#origin { border: 3px solid black; }</a:t>
            </a:r>
          </a:p>
          <a:p>
            <a:r>
              <a:rPr lang="en-US" altLang="ko-KR" sz="1100" dirty="0">
                <a:solidFill>
                  <a:schemeClr val="tx1"/>
                </a:solidFill>
              </a:rPr>
              <a:t>		.rotate {	background-color: #87CEFA;</a:t>
            </a:r>
          </a:p>
          <a:p>
            <a:r>
              <a:rPr lang="en-US" altLang="ko-KR" sz="1100" dirty="0">
                <a:solidFill>
                  <a:schemeClr val="tx1"/>
                </a:solidFill>
              </a:rPr>
              <a:t>			border: 3px solid red;		}</a:t>
            </a:r>
          </a:p>
          <a:p>
            <a:r>
              <a:rPr lang="en-US" altLang="ko-KR" sz="1100" dirty="0">
                <a:solidFill>
                  <a:schemeClr val="tx1"/>
                </a:solidFill>
              </a:rPr>
              <a:t>		#rotate_01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(20deg);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(20deg);		}</a:t>
            </a:r>
          </a:p>
          <a:p>
            <a:r>
              <a:rPr lang="en-US" altLang="ko-KR" sz="1100" dirty="0">
                <a:solidFill>
                  <a:schemeClr val="tx1"/>
                </a:solidFill>
              </a:rPr>
              <a:t>		#rotate_02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(40deg);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(40deg);		}</a:t>
            </a:r>
          </a:p>
          <a:p>
            <a:r>
              <a:rPr lang="en-US" altLang="ko-KR" sz="1100" dirty="0">
                <a:solidFill>
                  <a:schemeClr val="tx1"/>
                </a:solidFill>
              </a:rPr>
              <a:t>		#rotate_03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(60deg);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(60deg);		}</a:t>
            </a:r>
          </a:p>
          <a:p>
            <a:r>
              <a:rPr lang="en-US" altLang="ko-KR" sz="1100" dirty="0">
                <a:solidFill>
                  <a:schemeClr val="tx1"/>
                </a:solidFill>
              </a:rPr>
              <a:t>		#rotate_04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(80deg);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(80deg);		}</a:t>
            </a:r>
          </a:p>
          <a:p>
            <a:r>
              <a:rPr lang="en-US" altLang="ko-KR" sz="1100" dirty="0">
                <a:solidFill>
                  <a:schemeClr val="tx1"/>
                </a:solidFill>
              </a:rPr>
              <a:t>		#rotate_05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(100deg);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(100deg);		}</a:t>
            </a:r>
          </a:p>
          <a:p>
            <a:r>
              <a:rPr lang="en-US" altLang="ko-KR" sz="1100" dirty="0">
                <a:solidFill>
                  <a:schemeClr val="tx1"/>
                </a:solidFill>
              </a:rPr>
              <a:t>		#rotate_06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(120deg);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(120deg);		}</a:t>
            </a:r>
          </a:p>
          <a:p>
            <a:r>
              <a:rPr lang="en-US" altLang="ko-KR" sz="1100" dirty="0">
                <a:solidFill>
                  <a:schemeClr val="tx1"/>
                </a:solidFill>
              </a:rPr>
              <a:t>		#rotate_07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(140deg);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(140deg);		}</a:t>
            </a:r>
          </a:p>
          <a:p>
            <a:r>
              <a:rPr lang="en-US" altLang="ko-KR" sz="1100" dirty="0">
                <a:solidFill>
                  <a:schemeClr val="tx1"/>
                </a:solidFill>
              </a:rPr>
              <a:t>		#rotate_08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(160deg);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(160deg);		}</a:t>
            </a:r>
          </a:p>
          <a:p>
            <a:r>
              <a:rPr lang="en-US" altLang="ko-KR" sz="1100" dirty="0">
                <a:solidFill>
                  <a:schemeClr val="tx1"/>
                </a:solidFill>
              </a:rPr>
              <a:t>		#rotate_09 {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rotateZ</a:t>
            </a:r>
            <a:r>
              <a:rPr lang="en-US" altLang="ko-KR" sz="1100" dirty="0">
                <a:solidFill>
                  <a:schemeClr val="tx1"/>
                </a:solidFill>
              </a:rPr>
              <a:t>(180deg);</a:t>
            </a:r>
          </a:p>
          <a:p>
            <a:r>
              <a:rPr lang="en-US" altLang="ko-KR" sz="1100" dirty="0">
                <a:solidFill>
                  <a:schemeClr val="tx1"/>
                </a:solidFill>
              </a:rPr>
              <a:t>			transform: </a:t>
            </a:r>
            <a:r>
              <a:rPr lang="en-US" altLang="ko-KR" sz="1100" dirty="0" err="1">
                <a:solidFill>
                  <a:schemeClr val="tx1"/>
                </a:solidFill>
              </a:rPr>
              <a:t>rotateZ</a:t>
            </a:r>
            <a:r>
              <a:rPr lang="en-US" altLang="ko-KR" sz="1100" dirty="0">
                <a:solidFill>
                  <a:schemeClr val="tx1"/>
                </a:solidFill>
              </a:rPr>
              <a:t>(180deg);		}</a:t>
            </a:r>
          </a:p>
          <a:p>
            <a:r>
              <a:rPr lang="en-US" altLang="ko-KR" sz="1100" dirty="0">
                <a:solidFill>
                  <a:schemeClr val="tx1"/>
                </a:solidFill>
              </a:rPr>
              <a:t>	&lt;/style&gt;</a:t>
            </a:r>
          </a:p>
          <a:p>
            <a:r>
              <a:rPr lang="en-US" altLang="ko-KR" sz="11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100" dirty="0">
                <a:solidFill>
                  <a:schemeClr val="tx1"/>
                </a:solidFill>
              </a:rPr>
              <a:t>&lt;body&gt;</a:t>
            </a:r>
          </a:p>
          <a:p>
            <a:r>
              <a:rPr lang="en-US" altLang="ko-KR" sz="1100" dirty="0">
                <a:solidFill>
                  <a:schemeClr val="tx1"/>
                </a:solidFill>
              </a:rPr>
              <a:t>	&lt;h1&gt;</a:t>
            </a:r>
            <a:r>
              <a:rPr lang="en-US" altLang="ko-KR" sz="1100" dirty="0" err="1">
                <a:solidFill>
                  <a:schemeClr val="tx1"/>
                </a:solidFill>
              </a:rPr>
              <a:t>rotateZ</a:t>
            </a:r>
            <a:r>
              <a:rPr lang="en-US" altLang="ko-KR" sz="1100" dirty="0">
                <a:solidFill>
                  <a:schemeClr val="tx1"/>
                </a:solidFill>
              </a:rPr>
              <a:t>() </a:t>
            </a:r>
            <a:r>
              <a:rPr lang="ko-KR" altLang="en-US" sz="1100" dirty="0">
                <a:solidFill>
                  <a:schemeClr val="tx1"/>
                </a:solidFill>
              </a:rPr>
              <a:t>메소드를 이용한 요소의 회전</a:t>
            </a:r>
            <a:r>
              <a:rPr lang="en-US" altLang="ko-KR" sz="1100" dirty="0">
                <a:solidFill>
                  <a:schemeClr val="tx1"/>
                </a:solidFill>
              </a:rPr>
              <a:t>&lt;/h1&gt;</a:t>
            </a:r>
          </a:p>
          <a:p>
            <a:r>
              <a:rPr lang="en-US" altLang="ko-KR" sz="1100" dirty="0">
                <a:solidFill>
                  <a:schemeClr val="tx1"/>
                </a:solidFill>
              </a:rPr>
              <a:t>	&lt;div id="origin"&gt;</a:t>
            </a:r>
            <a:r>
              <a:rPr lang="ko-KR" altLang="en-US" sz="1100" dirty="0">
                <a:solidFill>
                  <a:schemeClr val="tx1"/>
                </a:solidFill>
              </a:rPr>
              <a:t>이 요소의 원래 모양입니다</a:t>
            </a:r>
            <a:r>
              <a:rPr lang="en-US" altLang="ko-KR" sz="1100" dirty="0">
                <a:solidFill>
                  <a:schemeClr val="tx1"/>
                </a:solidFill>
              </a:rPr>
              <a:t>.&lt;/div&gt;</a:t>
            </a:r>
          </a:p>
          <a:p>
            <a:r>
              <a:rPr lang="en-US" altLang="ko-KR" sz="1100" dirty="0">
                <a:solidFill>
                  <a:schemeClr val="tx1"/>
                </a:solidFill>
              </a:rPr>
              <a:t>	&lt;div id="rotate_01"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id="rotate_02"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id="rotate_03"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id="rotate_04"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id="rotate_05"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100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id="rotate_06"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120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id="rotate_07"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140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id="rotate_08"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160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	&lt;div id="rotate_09" class="rotate"&gt;</a:t>
            </a:r>
            <a:r>
              <a:rPr lang="ko-KR" altLang="en-US" sz="1100" dirty="0">
                <a:solidFill>
                  <a:schemeClr val="tx1"/>
                </a:solidFill>
              </a:rPr>
              <a:t>이 요소는 원래 모양에서 </a:t>
            </a:r>
            <a:r>
              <a:rPr lang="en-US" altLang="ko-KR" sz="1100" dirty="0">
                <a:solidFill>
                  <a:schemeClr val="tx1"/>
                </a:solidFill>
              </a:rPr>
              <a:t>z</a:t>
            </a:r>
            <a:r>
              <a:rPr lang="ko-KR" altLang="en-US" sz="1100" dirty="0">
                <a:solidFill>
                  <a:schemeClr val="tx1"/>
                </a:solidFill>
              </a:rPr>
              <a:t>축을 기준으로 </a:t>
            </a:r>
            <a:r>
              <a:rPr lang="en-US" altLang="ko-KR" sz="1100" dirty="0">
                <a:solidFill>
                  <a:schemeClr val="tx1"/>
                </a:solidFill>
              </a:rPr>
              <a:t>y</a:t>
            </a:r>
            <a:r>
              <a:rPr lang="ko-KR" altLang="en-US" sz="1100" dirty="0">
                <a:solidFill>
                  <a:schemeClr val="tx1"/>
                </a:solidFill>
              </a:rPr>
              <a:t>축의 양의 방향으로 </a:t>
            </a:r>
            <a:r>
              <a:rPr lang="en-US" altLang="ko-KR" sz="1100" dirty="0">
                <a:solidFill>
                  <a:schemeClr val="tx1"/>
                </a:solidFill>
              </a:rPr>
              <a:t>180</a:t>
            </a:r>
            <a:r>
              <a:rPr lang="ko-KR" altLang="en-US" sz="1100" dirty="0">
                <a:solidFill>
                  <a:schemeClr val="tx1"/>
                </a:solidFill>
              </a:rPr>
              <a:t>도만큼 회전했습니다</a:t>
            </a:r>
            <a:r>
              <a:rPr lang="en-US" altLang="ko-KR" sz="1100" dirty="0">
                <a:solidFill>
                  <a:schemeClr val="tx1"/>
                </a:solidFill>
              </a:rPr>
              <a:t>.&lt;/div&gt;</a:t>
            </a:r>
          </a:p>
          <a:p>
            <a:r>
              <a:rPr lang="en-US" altLang="ko-KR" sz="1100" dirty="0">
                <a:solidFill>
                  <a:schemeClr val="tx1"/>
                </a:solidFill>
              </a:rPr>
              <a:t>&lt;/body&gt;</a:t>
            </a:r>
          </a:p>
          <a:p>
            <a:endParaRPr lang="en-US" altLang="ko-KR" sz="1200" b="1" dirty="0">
              <a:solidFill>
                <a:schemeClr val="tx1"/>
              </a:solidFill>
            </a:endParaRPr>
          </a:p>
          <a:p>
            <a:r>
              <a:rPr lang="en-US" altLang="ko-KR" sz="1200" b="1" dirty="0" err="1">
                <a:solidFill>
                  <a:schemeClr val="tx1"/>
                </a:solidFill>
              </a:rPr>
              <a:t>rotateZ</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rotateZ</a:t>
            </a:r>
            <a:r>
              <a:rPr lang="en-US" altLang="ko-KR" sz="1200" dirty="0">
                <a:solidFill>
                  <a:schemeClr val="tx1"/>
                </a:solidFill>
              </a:rPr>
              <a:t>() </a:t>
            </a:r>
            <a:r>
              <a:rPr lang="ko-KR" altLang="en-US" sz="1200" dirty="0">
                <a:solidFill>
                  <a:schemeClr val="tx1"/>
                </a:solidFill>
              </a:rPr>
              <a:t>메소드는 해당 요소를 주어진 각도만큼 </a:t>
            </a:r>
            <a:r>
              <a:rPr lang="en-US" altLang="ko-KR" sz="1200" dirty="0">
                <a:solidFill>
                  <a:schemeClr val="tx1"/>
                </a:solidFill>
              </a:rPr>
              <a:t>z</a:t>
            </a:r>
            <a:r>
              <a:rPr lang="ko-KR" altLang="en-US" sz="1200" dirty="0">
                <a:solidFill>
                  <a:schemeClr val="tx1"/>
                </a:solidFill>
              </a:rPr>
              <a:t>축을 기준으로 회전시킵니다</a:t>
            </a:r>
            <a:r>
              <a:rPr lang="en-US" altLang="ko-KR" sz="1200" dirty="0">
                <a:solidFill>
                  <a:schemeClr val="tx1"/>
                </a:solidFill>
              </a:rPr>
              <a:t>.</a:t>
            </a:r>
          </a:p>
          <a:p>
            <a:r>
              <a:rPr lang="ko-KR" altLang="en-US" sz="1200" dirty="0">
                <a:solidFill>
                  <a:schemeClr val="tx1"/>
                </a:solidFill>
              </a:rPr>
              <a:t>주어진 각도가 양수이면 </a:t>
            </a:r>
            <a:r>
              <a:rPr lang="en-US" altLang="ko-KR" sz="1200" dirty="0">
                <a:solidFill>
                  <a:schemeClr val="tx1"/>
                </a:solidFill>
              </a:rPr>
              <a:t>z</a:t>
            </a:r>
            <a:r>
              <a:rPr lang="ko-KR" altLang="en-US" sz="1200" dirty="0">
                <a:solidFill>
                  <a:schemeClr val="tx1"/>
                </a:solidFill>
              </a:rPr>
              <a:t>축 양의 방향으로</a:t>
            </a:r>
            <a:r>
              <a:rPr lang="en-US" altLang="ko-KR" sz="1200" dirty="0">
                <a:solidFill>
                  <a:schemeClr val="tx1"/>
                </a:solidFill>
              </a:rPr>
              <a:t>, </a:t>
            </a:r>
            <a:r>
              <a:rPr lang="ko-KR" altLang="en-US" sz="1200" dirty="0">
                <a:solidFill>
                  <a:schemeClr val="tx1"/>
                </a:solidFill>
              </a:rPr>
              <a:t>음수이면 </a:t>
            </a:r>
            <a:r>
              <a:rPr lang="en-US" altLang="ko-KR" sz="1200" dirty="0">
                <a:solidFill>
                  <a:schemeClr val="tx1"/>
                </a:solidFill>
              </a:rPr>
              <a:t>z</a:t>
            </a:r>
            <a:r>
              <a:rPr lang="ko-KR" altLang="en-US" sz="1200" dirty="0">
                <a:solidFill>
                  <a:schemeClr val="tx1"/>
                </a:solidFill>
              </a:rPr>
              <a:t>축 음의 방향으로 회전시킵니다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294</a:t>
            </a:fld>
            <a:endParaRPr lang="ko-KR" altLang="en-US" dirty="0"/>
          </a:p>
        </p:txBody>
      </p:sp>
    </p:spTree>
    <p:extLst>
      <p:ext uri="{BB962C8B-B14F-4D97-AF65-F5344CB8AC3E}">
        <p14:creationId xmlns:p14="http://schemas.microsoft.com/office/powerpoint/2010/main" val="385153580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3D Transform (translate3d() </a:t>
            </a:r>
            <a:r>
              <a:rPr lang="ko-KR" altLang="en-US" sz="3200" dirty="0"/>
              <a:t>메소드</a:t>
            </a:r>
            <a:r>
              <a:rPr lang="en-US" altLang="ko-KR" sz="36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3D Transform&lt;/title&gt;</a:t>
            </a:r>
          </a:p>
          <a:p>
            <a:r>
              <a:rPr lang="en-US" altLang="ko-KR" sz="1100" dirty="0">
                <a:solidFill>
                  <a:schemeClr val="tx1"/>
                </a:solidFill>
              </a:rPr>
              <a:t>	&lt;style&gt;</a:t>
            </a:r>
          </a:p>
          <a:p>
            <a:r>
              <a:rPr lang="en-US" altLang="ko-KR" sz="1100" dirty="0">
                <a:solidFill>
                  <a:schemeClr val="tx1"/>
                </a:solidFill>
              </a:rPr>
              <a:t>		div {	height: 150px;</a:t>
            </a:r>
          </a:p>
          <a:p>
            <a:r>
              <a:rPr lang="en-US" altLang="ko-KR" sz="1100" dirty="0">
                <a:solidFill>
                  <a:schemeClr val="tx1"/>
                </a:solidFill>
              </a:rPr>
              <a:t>			width: 200px;</a:t>
            </a:r>
          </a:p>
          <a:p>
            <a:r>
              <a:rPr lang="en-US" altLang="ko-KR" sz="1100" dirty="0">
                <a:solidFill>
                  <a:schemeClr val="tx1"/>
                </a:solidFill>
              </a:rPr>
              <a:t>			margin: 10px;		}</a:t>
            </a:r>
          </a:p>
          <a:p>
            <a:r>
              <a:rPr lang="en-US" altLang="ko-KR" sz="1100" dirty="0">
                <a:solidFill>
                  <a:schemeClr val="tx1"/>
                </a:solidFill>
              </a:rPr>
              <a:t>		#origin { border: 3px solid black; }</a:t>
            </a:r>
          </a:p>
          <a:p>
            <a:r>
              <a:rPr lang="en-US" altLang="ko-KR" sz="1100" dirty="0">
                <a:solidFill>
                  <a:schemeClr val="tx1"/>
                </a:solidFill>
              </a:rPr>
              <a:t>		.trans {	background-color: #87CEFA;</a:t>
            </a:r>
          </a:p>
          <a:p>
            <a:r>
              <a:rPr lang="en-US" altLang="ko-KR" sz="1100" dirty="0">
                <a:solidFill>
                  <a:schemeClr val="tx1"/>
                </a:solidFill>
              </a:rPr>
              <a:t>			border: 3px solid red;	}</a:t>
            </a:r>
          </a:p>
          <a:p>
            <a:r>
              <a:rPr lang="en-US" altLang="ko-KR" sz="1100" dirty="0">
                <a:solidFill>
                  <a:schemeClr val="tx1"/>
                </a:solidFill>
              </a:rPr>
              <a:t>		#trans_01 {	-</a:t>
            </a:r>
            <a:r>
              <a:rPr lang="en-US" altLang="ko-KR" sz="1100" dirty="0" err="1">
                <a:solidFill>
                  <a:schemeClr val="tx1"/>
                </a:solidFill>
              </a:rPr>
              <a:t>webkit</a:t>
            </a:r>
            <a:r>
              <a:rPr lang="en-US" altLang="ko-KR" sz="1100" dirty="0">
                <a:solidFill>
                  <a:schemeClr val="tx1"/>
                </a:solidFill>
              </a:rPr>
              <a:t>-transform: translate(100px, 50px);</a:t>
            </a:r>
          </a:p>
          <a:p>
            <a:r>
              <a:rPr lang="en-US" altLang="ko-KR" sz="1100" dirty="0">
                <a:solidFill>
                  <a:schemeClr val="tx1"/>
                </a:solidFill>
              </a:rPr>
              <a:t>			-</a:t>
            </a:r>
            <a:r>
              <a:rPr lang="en-US" altLang="ko-KR" sz="1100" dirty="0" err="1">
                <a:solidFill>
                  <a:schemeClr val="tx1"/>
                </a:solidFill>
              </a:rPr>
              <a:t>ms</a:t>
            </a:r>
            <a:r>
              <a:rPr lang="en-US" altLang="ko-KR" sz="1100" dirty="0">
                <a:solidFill>
                  <a:schemeClr val="tx1"/>
                </a:solidFill>
              </a:rPr>
              <a:t>-transform: translate(100px, 50px);</a:t>
            </a:r>
          </a:p>
          <a:p>
            <a:r>
              <a:rPr lang="en-US" altLang="ko-KR" sz="1100" dirty="0">
                <a:solidFill>
                  <a:schemeClr val="tx1"/>
                </a:solidFill>
              </a:rPr>
              <a:t>			transform: translate(100px, 50px);	}</a:t>
            </a:r>
          </a:p>
          <a:p>
            <a:r>
              <a:rPr lang="en-US" altLang="ko-KR" sz="1100" dirty="0">
                <a:solidFill>
                  <a:schemeClr val="tx1"/>
                </a:solidFill>
              </a:rPr>
              <a:t>		#trans_02 {	-</a:t>
            </a:r>
            <a:r>
              <a:rPr lang="en-US" altLang="ko-KR" sz="1100" dirty="0" err="1">
                <a:solidFill>
                  <a:schemeClr val="tx1"/>
                </a:solidFill>
              </a:rPr>
              <a:t>webkit</a:t>
            </a:r>
            <a:r>
              <a:rPr lang="en-US" altLang="ko-KR" sz="1100" dirty="0">
                <a:solidFill>
                  <a:schemeClr val="tx1"/>
                </a:solidFill>
              </a:rPr>
              <a:t>-transform: perspective(500px) translate3d(100px, 50px, -150px);</a:t>
            </a:r>
          </a:p>
          <a:p>
            <a:r>
              <a:rPr lang="en-US" altLang="ko-KR" sz="1100" dirty="0">
                <a:solidFill>
                  <a:schemeClr val="tx1"/>
                </a:solidFill>
              </a:rPr>
              <a:t>			transform: perspective(500px) translate3d(100px, 50px, -150px);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r>
              <a:rPr lang="en-US" altLang="ko-KR" sz="1100" dirty="0">
                <a:solidFill>
                  <a:schemeClr val="tx1"/>
                </a:solidFill>
              </a:rPr>
              <a:t>	&lt;h1&gt;translate3d() </a:t>
            </a:r>
            <a:r>
              <a:rPr lang="ko-KR" altLang="en-US" sz="1100" dirty="0">
                <a:solidFill>
                  <a:schemeClr val="tx1"/>
                </a:solidFill>
              </a:rPr>
              <a:t>메소드를 이용한 요소의 이동</a:t>
            </a:r>
            <a:r>
              <a:rPr lang="en-US" altLang="ko-KR" sz="1100" dirty="0">
                <a:solidFill>
                  <a:schemeClr val="tx1"/>
                </a:solidFill>
              </a:rPr>
              <a:t>&lt;/h1&gt;</a:t>
            </a:r>
          </a:p>
          <a:p>
            <a:r>
              <a:rPr lang="en-US" altLang="ko-KR" sz="1100" dirty="0">
                <a:solidFill>
                  <a:schemeClr val="tx1"/>
                </a:solidFill>
              </a:rPr>
              <a:t>	&lt;div id="origin"&gt;</a:t>
            </a:r>
            <a:r>
              <a:rPr lang="ko-KR" altLang="en-US" sz="1100" dirty="0">
                <a:solidFill>
                  <a:schemeClr val="tx1"/>
                </a:solidFill>
              </a:rPr>
              <a:t>이 요소의 원래 위치입니다</a:t>
            </a:r>
            <a:r>
              <a:rPr lang="en-US" altLang="ko-KR" sz="1100" dirty="0">
                <a:solidFill>
                  <a:schemeClr val="tx1"/>
                </a:solidFill>
              </a:rPr>
              <a:t>.&lt;/div&gt;</a:t>
            </a:r>
          </a:p>
          <a:p>
            <a:r>
              <a:rPr lang="en-US" altLang="ko-KR" sz="1100" dirty="0">
                <a:solidFill>
                  <a:schemeClr val="tx1"/>
                </a:solidFill>
              </a:rPr>
              <a:t>	&lt;div id="trans_01" class="trans"&gt;</a:t>
            </a:r>
            <a:r>
              <a:rPr lang="ko-KR" altLang="en-US" sz="1100" dirty="0">
                <a:solidFill>
                  <a:schemeClr val="tx1"/>
                </a:solidFill>
              </a:rPr>
              <a:t>이 요소는 원래 위치에서 </a:t>
            </a:r>
            <a:r>
              <a:rPr lang="en-US" altLang="ko-KR" sz="1100" dirty="0">
                <a:solidFill>
                  <a:schemeClr val="tx1"/>
                </a:solidFill>
              </a:rPr>
              <a:t>x</a:t>
            </a:r>
            <a:r>
              <a:rPr lang="ko-KR" altLang="en-US" sz="1100" dirty="0">
                <a:solidFill>
                  <a:schemeClr val="tx1"/>
                </a:solidFill>
              </a:rPr>
              <a:t>축의 양의 방향으로 </a:t>
            </a:r>
            <a:r>
              <a:rPr lang="en-US" altLang="ko-KR" sz="1100" dirty="0">
                <a:solidFill>
                  <a:schemeClr val="tx1"/>
                </a:solidFill>
              </a:rPr>
              <a:t>100px, y</a:t>
            </a:r>
            <a:r>
              <a:rPr lang="ko-KR" altLang="en-US" sz="1100" dirty="0">
                <a:solidFill>
                  <a:schemeClr val="tx1"/>
                </a:solidFill>
              </a:rPr>
              <a:t>축의 양의 방향으로 </a:t>
            </a:r>
            <a:r>
              <a:rPr lang="en-US" altLang="ko-KR" sz="1100" dirty="0">
                <a:solidFill>
                  <a:schemeClr val="tx1"/>
                </a:solidFill>
              </a:rPr>
              <a:t>50px</a:t>
            </a:r>
            <a:r>
              <a:rPr lang="ko-KR" altLang="en-US" sz="1100" dirty="0">
                <a:solidFill>
                  <a:schemeClr val="tx1"/>
                </a:solidFill>
              </a:rPr>
              <a:t>만큼 이동했습니다</a:t>
            </a:r>
            <a:r>
              <a:rPr lang="en-US" altLang="ko-KR" sz="1100" dirty="0">
                <a:solidFill>
                  <a:schemeClr val="tx1"/>
                </a:solidFill>
              </a:rPr>
              <a:t>.&lt;/div&gt;</a:t>
            </a:r>
          </a:p>
          <a:p>
            <a:r>
              <a:rPr lang="en-US" altLang="ko-KR" sz="1100" dirty="0">
                <a:solidFill>
                  <a:schemeClr val="tx1"/>
                </a:solidFill>
              </a:rPr>
              <a:t>	&lt;div id="trans_02" class="trans"&gt;</a:t>
            </a:r>
            <a:r>
              <a:rPr lang="ko-KR" altLang="en-US" sz="1100" dirty="0">
                <a:solidFill>
                  <a:schemeClr val="tx1"/>
                </a:solidFill>
              </a:rPr>
              <a:t>이 요소는 원래 위치에서 </a:t>
            </a:r>
            <a:r>
              <a:rPr lang="en-US" altLang="ko-KR" sz="1100" dirty="0">
                <a:solidFill>
                  <a:schemeClr val="tx1"/>
                </a:solidFill>
              </a:rPr>
              <a:t>x</a:t>
            </a:r>
            <a:r>
              <a:rPr lang="ko-KR" altLang="en-US" sz="1100" dirty="0">
                <a:solidFill>
                  <a:schemeClr val="tx1"/>
                </a:solidFill>
              </a:rPr>
              <a:t>축의 양의 방향으로 </a:t>
            </a:r>
            <a:r>
              <a:rPr lang="en-US" altLang="ko-KR" sz="1100" dirty="0">
                <a:solidFill>
                  <a:schemeClr val="tx1"/>
                </a:solidFill>
              </a:rPr>
              <a:t>100px, y</a:t>
            </a:r>
            <a:r>
              <a:rPr lang="ko-KR" altLang="en-US" sz="1100" dirty="0">
                <a:solidFill>
                  <a:schemeClr val="tx1"/>
                </a:solidFill>
              </a:rPr>
              <a:t>축의 양의 방향으로 </a:t>
            </a:r>
            <a:r>
              <a:rPr lang="en-US" altLang="ko-KR" sz="1100" dirty="0">
                <a:solidFill>
                  <a:schemeClr val="tx1"/>
                </a:solidFill>
              </a:rPr>
              <a:t>50px, z</a:t>
            </a:r>
            <a:r>
              <a:rPr lang="ko-KR" altLang="en-US" sz="1100" dirty="0">
                <a:solidFill>
                  <a:schemeClr val="tx1"/>
                </a:solidFill>
              </a:rPr>
              <a:t>축의 음의 방향으로 </a:t>
            </a:r>
            <a:r>
              <a:rPr lang="en-US" altLang="ko-KR" sz="1100" dirty="0">
                <a:solidFill>
                  <a:schemeClr val="tx1"/>
                </a:solidFill>
              </a:rPr>
              <a:t>-150px</a:t>
            </a:r>
            <a:r>
              <a:rPr lang="ko-KR" altLang="en-US" sz="1100" dirty="0">
                <a:solidFill>
                  <a:schemeClr val="tx1"/>
                </a:solidFill>
              </a:rPr>
              <a:t>만큼 이동했습니다</a:t>
            </a:r>
            <a:r>
              <a:rPr lang="en-US" altLang="ko-KR" sz="1100" dirty="0">
                <a:solidFill>
                  <a:schemeClr val="tx1"/>
                </a:solidFill>
              </a:rPr>
              <a:t>.&lt;/div&gt;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b="1" dirty="0">
                <a:solidFill>
                  <a:schemeClr val="tx1"/>
                </a:solidFill>
              </a:rPr>
              <a:t>translate3d() </a:t>
            </a:r>
            <a:r>
              <a:rPr lang="ko-KR" altLang="en-US" sz="1200" b="1" dirty="0">
                <a:solidFill>
                  <a:schemeClr val="tx1"/>
                </a:solidFill>
              </a:rPr>
              <a:t>메소드</a:t>
            </a:r>
          </a:p>
          <a:p>
            <a:r>
              <a:rPr lang="en-US" altLang="ko-KR" sz="1200" dirty="0">
                <a:solidFill>
                  <a:schemeClr val="tx1"/>
                </a:solidFill>
              </a:rPr>
              <a:t>translate3d() </a:t>
            </a:r>
            <a:r>
              <a:rPr lang="ko-KR" altLang="en-US" sz="1200" dirty="0">
                <a:solidFill>
                  <a:schemeClr val="tx1"/>
                </a:solidFill>
              </a:rPr>
              <a:t>메소드는 현재 위치에서 해당 요소를 주어진 </a:t>
            </a:r>
            <a:r>
              <a:rPr lang="en-US" altLang="ko-KR" sz="1200" dirty="0">
                <a:solidFill>
                  <a:schemeClr val="tx1"/>
                </a:solidFill>
              </a:rPr>
              <a:t>x</a:t>
            </a:r>
            <a:r>
              <a:rPr lang="ko-KR" altLang="en-US" sz="1200" dirty="0">
                <a:solidFill>
                  <a:schemeClr val="tx1"/>
                </a:solidFill>
              </a:rPr>
              <a:t>축과 </a:t>
            </a:r>
            <a:r>
              <a:rPr lang="en-US" altLang="ko-KR" sz="1200" dirty="0">
                <a:solidFill>
                  <a:schemeClr val="tx1"/>
                </a:solidFill>
              </a:rPr>
              <a:t>y</a:t>
            </a:r>
            <a:r>
              <a:rPr lang="ko-KR" altLang="en-US" sz="1200" dirty="0">
                <a:solidFill>
                  <a:schemeClr val="tx1"/>
                </a:solidFill>
              </a:rPr>
              <a:t>축</a:t>
            </a:r>
            <a:r>
              <a:rPr lang="en-US" altLang="ko-KR" sz="1200" dirty="0">
                <a:solidFill>
                  <a:schemeClr val="tx1"/>
                </a:solidFill>
              </a:rPr>
              <a:t>, z</a:t>
            </a:r>
            <a:r>
              <a:rPr lang="ko-KR" altLang="en-US" sz="1200" dirty="0">
                <a:solidFill>
                  <a:schemeClr val="tx1"/>
                </a:solidFill>
              </a:rPr>
              <a:t>축의 거리만큼 이동시킵니다</a:t>
            </a:r>
            <a:r>
              <a:rPr lang="en-US" altLang="ko-KR" sz="1200" dirty="0">
                <a:solidFill>
                  <a:schemeClr val="tx1"/>
                </a:solidFill>
              </a:rPr>
              <a:t>.</a:t>
            </a:r>
          </a:p>
          <a:p>
            <a:r>
              <a:rPr lang="ko-KR" altLang="en-US" sz="1200" dirty="0">
                <a:solidFill>
                  <a:schemeClr val="tx1"/>
                </a:solidFill>
              </a:rPr>
              <a:t>주어진 거리가 양수이면 해당 축의 양의 방향으로</a:t>
            </a:r>
            <a:r>
              <a:rPr lang="en-US" altLang="ko-KR" sz="1200" dirty="0">
                <a:solidFill>
                  <a:schemeClr val="tx1"/>
                </a:solidFill>
              </a:rPr>
              <a:t>, </a:t>
            </a:r>
            <a:r>
              <a:rPr lang="ko-KR" altLang="en-US" sz="1200" dirty="0">
                <a:solidFill>
                  <a:schemeClr val="tx1"/>
                </a:solidFill>
              </a:rPr>
              <a:t>음수이면 해당 축의 음의 방향으로 이동시킵니다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295</a:t>
            </a:fld>
            <a:endParaRPr lang="ko-KR" altLang="en-US" dirty="0"/>
          </a:p>
        </p:txBody>
      </p:sp>
    </p:spTree>
    <p:extLst>
      <p:ext uri="{BB962C8B-B14F-4D97-AF65-F5344CB8AC3E}">
        <p14:creationId xmlns:p14="http://schemas.microsoft.com/office/powerpoint/2010/main" val="249417756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transition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Transition&lt;/title&gt;</a:t>
            </a:r>
          </a:p>
          <a:p>
            <a:r>
              <a:rPr lang="en-US" altLang="ko-KR" sz="1100">
                <a:solidFill>
                  <a:schemeClr val="tx1"/>
                </a:solidFill>
              </a:rPr>
              <a:t>	&lt;style&gt;</a:t>
            </a:r>
          </a:p>
          <a:p>
            <a:r>
              <a:rPr lang="en-US" altLang="ko-KR" sz="1100">
                <a:solidFill>
                  <a:schemeClr val="tx1"/>
                </a:solidFill>
              </a:rPr>
              <a:t>		div.keyboard {</a:t>
            </a:r>
          </a:p>
          <a:p>
            <a:r>
              <a:rPr lang="en-US" altLang="ko-KR" sz="1100">
                <a:solidFill>
                  <a:schemeClr val="tx1"/>
                </a:solidFill>
              </a:rPr>
              <a:t>			background-color: orange;</a:t>
            </a:r>
          </a:p>
          <a:p>
            <a:r>
              <a:rPr lang="en-US" altLang="ko-KR" sz="1100">
                <a:solidFill>
                  <a:schemeClr val="tx1"/>
                </a:solidFill>
              </a:rPr>
              <a:t>			height: 50px;</a:t>
            </a:r>
          </a:p>
          <a:p>
            <a:r>
              <a:rPr lang="en-US" altLang="ko-KR" sz="1100">
                <a:solidFill>
                  <a:schemeClr val="tx1"/>
                </a:solidFill>
              </a:rPr>
              <a:t>			width: 100px;</a:t>
            </a:r>
          </a:p>
          <a:p>
            <a:r>
              <a:rPr lang="en-US" altLang="ko-KR" sz="1100">
                <a:solidFill>
                  <a:schemeClr val="tx1"/>
                </a:solidFill>
              </a:rPr>
              <a:t>			margin: 10px;</a:t>
            </a:r>
          </a:p>
          <a:p>
            <a:r>
              <a:rPr lang="en-US" altLang="ko-KR" sz="1100">
                <a:solidFill>
                  <a:schemeClr val="tx1"/>
                </a:solidFill>
              </a:rPr>
              <a:t>			-webkit-transition: width 1s;</a:t>
            </a:r>
          </a:p>
          <a:p>
            <a:r>
              <a:rPr lang="en-US" altLang="ko-KR" sz="1100">
                <a:solidFill>
                  <a:schemeClr val="tx1"/>
                </a:solidFill>
              </a:rPr>
              <a:t>			transition: width 1s;</a:t>
            </a:r>
          </a:p>
          <a:p>
            <a:r>
              <a:rPr lang="en-US" altLang="ko-KR" sz="1100">
                <a:solidFill>
                  <a:schemeClr val="tx1"/>
                </a:solidFill>
              </a:rPr>
              <a:t>		}</a:t>
            </a:r>
          </a:p>
          <a:p>
            <a:r>
              <a:rPr lang="en-US" altLang="ko-KR" sz="1100">
                <a:solidFill>
                  <a:schemeClr val="tx1"/>
                </a:solidFill>
              </a:rPr>
              <a:t>		div.keyboard:hover { width: 300px;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요소의 너비 변화</a:t>
            </a:r>
            <a:r>
              <a:rPr lang="en-US" altLang="ko-KR" sz="1100">
                <a:solidFill>
                  <a:schemeClr val="tx1"/>
                </a:solidFill>
              </a:rPr>
              <a:t>&lt;/h1&gt;</a:t>
            </a:r>
          </a:p>
          <a:p>
            <a:r>
              <a:rPr lang="en-US" altLang="ko-KR" sz="1100">
                <a:solidFill>
                  <a:schemeClr val="tx1"/>
                </a:solidFill>
              </a:rPr>
              <a:t>	&lt;div class="keyboard"&gt;&lt;/div&gt;</a:t>
            </a:r>
          </a:p>
          <a:p>
            <a:r>
              <a:rPr lang="en-US" altLang="ko-KR" sz="1100">
                <a:solidFill>
                  <a:schemeClr val="tx1"/>
                </a:solidFill>
              </a:rPr>
              <a:t>	&lt;div class="keyboard"&gt;&lt;/div&gt;</a:t>
            </a:r>
          </a:p>
          <a:p>
            <a:r>
              <a:rPr lang="en-US" altLang="ko-KR" sz="1100">
                <a:solidFill>
                  <a:schemeClr val="tx1"/>
                </a:solidFill>
              </a:rPr>
              <a:t>	&lt;div class="keyboard"&gt;&lt;/div&gt;</a:t>
            </a:r>
          </a:p>
          <a:p>
            <a:r>
              <a:rPr lang="en-US" altLang="ko-KR" sz="1100">
                <a:solidFill>
                  <a:schemeClr val="tx1"/>
                </a:solidFill>
              </a:rPr>
              <a:t>	&lt;div class="keyboard"&gt;&lt;/div&gt;</a:t>
            </a:r>
          </a:p>
          <a:p>
            <a:r>
              <a:rPr lang="en-US" altLang="ko-KR" sz="1100">
                <a:solidFill>
                  <a:schemeClr val="tx1"/>
                </a:solidFill>
              </a:rPr>
              <a:t>	&lt;div class="keyboard"&gt;&lt;/div&gt;</a:t>
            </a:r>
          </a:p>
          <a:p>
            <a:r>
              <a:rPr lang="en-US" altLang="ko-KR" sz="1100">
                <a:solidFill>
                  <a:schemeClr val="tx1"/>
                </a:solidFill>
              </a:rPr>
              <a:t>	&lt;p&gt;</a:t>
            </a:r>
            <a:r>
              <a:rPr lang="ko-KR" altLang="en-US" sz="1100">
                <a:solidFill>
                  <a:schemeClr val="tx1"/>
                </a:solidFill>
              </a:rPr>
              <a:t>각 키보드 위로 마우스를 올려놔 보세요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transition </a:t>
            </a:r>
            <a:r>
              <a:rPr lang="ko-KR" altLang="en-US" sz="1200" dirty="0">
                <a:solidFill>
                  <a:schemeClr val="tx1"/>
                </a:solidFill>
              </a:rPr>
              <a:t>속성을 사용하여 정해진 시간 동안 요소의 속성값을 부드럽게 변화시킬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a:t>
            </a:r>
          </a:p>
          <a:p>
            <a:r>
              <a:rPr lang="ko-KR" altLang="en-US" sz="1200" dirty="0">
                <a:solidFill>
                  <a:schemeClr val="tx1"/>
                </a:solidFill>
              </a:rPr>
              <a:t>전환</a:t>
            </a:r>
            <a:r>
              <a:rPr lang="en-US" altLang="ko-KR" sz="1200" dirty="0">
                <a:solidFill>
                  <a:schemeClr val="tx1"/>
                </a:solidFill>
              </a:rPr>
              <a:t>(transition)</a:t>
            </a:r>
            <a:r>
              <a:rPr lang="ko-KR" altLang="en-US" sz="1200" dirty="0">
                <a:solidFill>
                  <a:schemeClr val="tx1"/>
                </a:solidFill>
              </a:rPr>
              <a:t>을 위해 제공되는 속성</a:t>
            </a:r>
            <a:r>
              <a:rPr lang="en-US" altLang="ko-KR" sz="1200" dirty="0">
                <a:solidFill>
                  <a:schemeClr val="tx1"/>
                </a:solidFill>
              </a:rPr>
              <a:t>(property)</a:t>
            </a:r>
            <a:r>
              <a:rPr lang="ko-KR" altLang="en-US" sz="1200" dirty="0">
                <a:solidFill>
                  <a:schemeClr val="tx1"/>
                </a:solidFill>
              </a:rPr>
              <a:t>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transition</a:t>
            </a:r>
          </a:p>
          <a:p>
            <a:r>
              <a:rPr lang="en-US" altLang="ko-KR" sz="1200" dirty="0">
                <a:solidFill>
                  <a:schemeClr val="tx1"/>
                </a:solidFill>
              </a:rPr>
              <a:t>2. transition-delay</a:t>
            </a:r>
          </a:p>
          <a:p>
            <a:r>
              <a:rPr lang="en-US" altLang="ko-KR" sz="1200" dirty="0">
                <a:solidFill>
                  <a:schemeClr val="tx1"/>
                </a:solidFill>
              </a:rPr>
              <a:t>3. transition-duration</a:t>
            </a:r>
          </a:p>
          <a:p>
            <a:r>
              <a:rPr lang="en-US" altLang="ko-KR" sz="1200" dirty="0">
                <a:solidFill>
                  <a:schemeClr val="tx1"/>
                </a:solidFill>
              </a:rPr>
              <a:t>4. transition-property</a:t>
            </a:r>
          </a:p>
          <a:p>
            <a:r>
              <a:rPr lang="en-US" altLang="ko-KR" sz="1200" dirty="0">
                <a:solidFill>
                  <a:schemeClr val="tx1"/>
                </a:solidFill>
              </a:rPr>
              <a:t>5. transition-timing-function</a:t>
            </a:r>
          </a:p>
          <a:p>
            <a:endParaRPr lang="en-US" altLang="ko-KR" sz="1200" dirty="0">
              <a:solidFill>
                <a:schemeClr val="tx1"/>
              </a:solidFill>
            </a:endParaRPr>
          </a:p>
          <a:p>
            <a:r>
              <a:rPr lang="en-US" altLang="ko-KR" sz="1200" b="1" dirty="0">
                <a:solidFill>
                  <a:schemeClr val="tx1"/>
                </a:solidFill>
              </a:rPr>
              <a:t>transition </a:t>
            </a:r>
            <a:r>
              <a:rPr lang="ko-KR" altLang="en-US" sz="1200" b="1" dirty="0">
                <a:solidFill>
                  <a:schemeClr val="tx1"/>
                </a:solidFill>
              </a:rPr>
              <a:t>속성</a:t>
            </a:r>
          </a:p>
          <a:p>
            <a:r>
              <a:rPr lang="en-US" altLang="ko-KR" sz="1200" dirty="0">
                <a:solidFill>
                  <a:schemeClr val="tx1"/>
                </a:solidFill>
              </a:rPr>
              <a:t>transition </a:t>
            </a:r>
            <a:r>
              <a:rPr lang="ko-KR" altLang="en-US" sz="1200" dirty="0">
                <a:solidFill>
                  <a:schemeClr val="tx1"/>
                </a:solidFill>
              </a:rPr>
              <a:t>속성은 다음과 같은 순서로 정의할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해당 요소에 추가할 </a:t>
            </a:r>
            <a:r>
              <a:rPr lang="en-US" altLang="ko-KR" sz="1200" dirty="0">
                <a:solidFill>
                  <a:schemeClr val="tx1"/>
                </a:solidFill>
              </a:rPr>
              <a:t>CSS </a:t>
            </a:r>
            <a:r>
              <a:rPr lang="ko-KR" altLang="en-US" sz="1200" dirty="0">
                <a:solidFill>
                  <a:schemeClr val="tx1"/>
                </a:solidFill>
              </a:rPr>
              <a:t>스타일 전환</a:t>
            </a:r>
            <a:r>
              <a:rPr lang="en-US" altLang="ko-KR" sz="1200" dirty="0">
                <a:solidFill>
                  <a:schemeClr val="tx1"/>
                </a:solidFill>
              </a:rPr>
              <a:t>(transition) </a:t>
            </a:r>
            <a:r>
              <a:rPr lang="ko-KR" altLang="en-US" sz="1200" dirty="0">
                <a:solidFill>
                  <a:schemeClr val="tx1"/>
                </a:solidFill>
              </a:rPr>
              <a:t>효과를 설정합니다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추가할 전환 효과가 지속될 시간을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예제는 해당 요소에 마우스를 올려놓으면 해당 요소의 너비가 </a:t>
            </a:r>
            <a:r>
              <a:rPr lang="en-US" altLang="ko-KR" sz="1200" dirty="0">
                <a:solidFill>
                  <a:schemeClr val="tx1"/>
                </a:solidFill>
              </a:rPr>
              <a:t>1</a:t>
            </a:r>
            <a:r>
              <a:rPr lang="ko-KR" altLang="en-US" sz="1200" dirty="0">
                <a:solidFill>
                  <a:schemeClr val="tx1"/>
                </a:solidFill>
              </a:rPr>
              <a:t>초 동안 </a:t>
            </a:r>
            <a:r>
              <a:rPr lang="en-US" altLang="ko-KR" sz="1200" dirty="0">
                <a:solidFill>
                  <a:schemeClr val="tx1"/>
                </a:solidFill>
              </a:rPr>
              <a:t>3</a:t>
            </a:r>
            <a:r>
              <a:rPr lang="ko-KR" altLang="en-US" sz="1200" dirty="0">
                <a:solidFill>
                  <a:schemeClr val="tx1"/>
                </a:solidFill>
              </a:rPr>
              <a:t>배로 늘어나는 예제입니다</a:t>
            </a:r>
            <a:r>
              <a:rPr lang="en-US" altLang="ko-KR" dirty="0"/>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296</a:t>
            </a:fld>
            <a:endParaRPr lang="ko-KR" altLang="en-US" dirty="0"/>
          </a:p>
        </p:txBody>
      </p:sp>
    </p:spTree>
    <p:extLst>
      <p:ext uri="{BB962C8B-B14F-4D97-AF65-F5344CB8AC3E}">
        <p14:creationId xmlns:p14="http://schemas.microsoft.com/office/powerpoint/2010/main" val="202075673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transition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Transition&lt;/title&gt;</a:t>
            </a:r>
          </a:p>
          <a:p>
            <a:r>
              <a:rPr lang="en-US" altLang="ko-KR" sz="1100">
                <a:solidFill>
                  <a:schemeClr val="tx1"/>
                </a:solidFill>
              </a:rPr>
              <a:t>	&lt;style&gt;</a:t>
            </a:r>
          </a:p>
          <a:p>
            <a:r>
              <a:rPr lang="en-US" altLang="ko-KR" sz="1100">
                <a:solidFill>
                  <a:schemeClr val="tx1"/>
                </a:solidFill>
              </a:rPr>
              <a:t>		#resize {</a:t>
            </a:r>
          </a:p>
          <a:p>
            <a:r>
              <a:rPr lang="en-US" altLang="ko-KR" sz="1100">
                <a:solidFill>
                  <a:schemeClr val="tx1"/>
                </a:solidFill>
              </a:rPr>
              <a:t>			background-color: orange;</a:t>
            </a:r>
          </a:p>
          <a:p>
            <a:r>
              <a:rPr lang="en-US" altLang="ko-KR" sz="1100">
                <a:solidFill>
                  <a:schemeClr val="tx1"/>
                </a:solidFill>
              </a:rPr>
              <a:t>			height: 100px;</a:t>
            </a:r>
          </a:p>
          <a:p>
            <a:r>
              <a:rPr lang="en-US" altLang="ko-KR" sz="1100">
                <a:solidFill>
                  <a:schemeClr val="tx1"/>
                </a:solidFill>
              </a:rPr>
              <a:t>			width: 150px;</a:t>
            </a:r>
          </a:p>
          <a:p>
            <a:r>
              <a:rPr lang="en-US" altLang="ko-KR" sz="1100">
                <a:solidFill>
                  <a:schemeClr val="tx1"/>
                </a:solidFill>
              </a:rPr>
              <a:t>			margin: 10px;</a:t>
            </a:r>
          </a:p>
          <a:p>
            <a:r>
              <a:rPr lang="en-US" altLang="ko-KR" sz="1100">
                <a:solidFill>
                  <a:schemeClr val="tx1"/>
                </a:solidFill>
              </a:rPr>
              <a:t>			-webkit-transition: width 1s, height 3s;</a:t>
            </a:r>
          </a:p>
          <a:p>
            <a:r>
              <a:rPr lang="en-US" altLang="ko-KR" sz="1100">
                <a:solidFill>
                  <a:schemeClr val="tx1"/>
                </a:solidFill>
              </a:rPr>
              <a:t>			transition: width 1s, height 3s;</a:t>
            </a:r>
          </a:p>
          <a:p>
            <a:r>
              <a:rPr lang="en-US" altLang="ko-KR" sz="1100">
                <a:solidFill>
                  <a:schemeClr val="tx1"/>
                </a:solidFill>
              </a:rPr>
              <a:t>		}</a:t>
            </a:r>
          </a:p>
          <a:p>
            <a:r>
              <a:rPr lang="en-US" altLang="ko-KR" sz="1100">
                <a:solidFill>
                  <a:schemeClr val="tx1"/>
                </a:solidFill>
              </a:rPr>
              <a:t>		#resize:hover {</a:t>
            </a:r>
          </a:p>
          <a:p>
            <a:r>
              <a:rPr lang="en-US" altLang="ko-KR" sz="1100">
                <a:solidFill>
                  <a:schemeClr val="tx1"/>
                </a:solidFill>
              </a:rPr>
              <a:t>			width: 300px;</a:t>
            </a:r>
          </a:p>
          <a:p>
            <a:r>
              <a:rPr lang="en-US" altLang="ko-KR" sz="1100">
                <a:solidFill>
                  <a:schemeClr val="tx1"/>
                </a:solidFill>
              </a:rPr>
              <a:t>			height: 500px;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요소의 크기 변화</a:t>
            </a:r>
            <a:r>
              <a:rPr lang="en-US" altLang="ko-KR" sz="1100">
                <a:solidFill>
                  <a:schemeClr val="tx1"/>
                </a:solidFill>
              </a:rPr>
              <a:t>&lt;/h1&gt;</a:t>
            </a:r>
          </a:p>
          <a:p>
            <a:r>
              <a:rPr lang="en-US" altLang="ko-KR" sz="1100">
                <a:solidFill>
                  <a:schemeClr val="tx1"/>
                </a:solidFill>
              </a:rPr>
              <a:t>	&lt;div id="resize"&gt;&lt;/div&gt;</a:t>
            </a:r>
          </a:p>
          <a:p>
            <a:r>
              <a:rPr lang="en-US" altLang="ko-KR" sz="1100">
                <a:solidFill>
                  <a:schemeClr val="tx1"/>
                </a:solidFill>
              </a:rPr>
              <a:t>	&lt;p&gt;</a:t>
            </a:r>
            <a:r>
              <a:rPr lang="ko-KR" altLang="en-US" sz="1100">
                <a:solidFill>
                  <a:schemeClr val="tx1"/>
                </a:solidFill>
              </a:rPr>
              <a:t>사각형 위로 마우스를 올려놔 보세요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transition </a:t>
            </a:r>
            <a:r>
              <a:rPr lang="ko-KR" altLang="en-US" sz="1200" dirty="0">
                <a:solidFill>
                  <a:schemeClr val="tx1"/>
                </a:solidFill>
              </a:rPr>
              <a:t>속성을 사용하여 정해진 시간 동안 요소의 속성값을 부드럽게 변화시킬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a:t>
            </a:r>
          </a:p>
          <a:p>
            <a:r>
              <a:rPr lang="ko-KR" altLang="en-US" sz="1200" dirty="0">
                <a:solidFill>
                  <a:schemeClr val="tx1"/>
                </a:solidFill>
              </a:rPr>
              <a:t>전환</a:t>
            </a:r>
            <a:r>
              <a:rPr lang="en-US" altLang="ko-KR" sz="1200" dirty="0">
                <a:solidFill>
                  <a:schemeClr val="tx1"/>
                </a:solidFill>
              </a:rPr>
              <a:t>(transition)</a:t>
            </a:r>
            <a:r>
              <a:rPr lang="ko-KR" altLang="en-US" sz="1200" dirty="0">
                <a:solidFill>
                  <a:schemeClr val="tx1"/>
                </a:solidFill>
              </a:rPr>
              <a:t>을 위해 제공되는 속성</a:t>
            </a:r>
            <a:r>
              <a:rPr lang="en-US" altLang="ko-KR" sz="1200" dirty="0">
                <a:solidFill>
                  <a:schemeClr val="tx1"/>
                </a:solidFill>
              </a:rPr>
              <a:t>(property)</a:t>
            </a:r>
            <a:r>
              <a:rPr lang="ko-KR" altLang="en-US" sz="1200" dirty="0">
                <a:solidFill>
                  <a:schemeClr val="tx1"/>
                </a:solidFill>
              </a:rPr>
              <a:t>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transition</a:t>
            </a:r>
          </a:p>
          <a:p>
            <a:r>
              <a:rPr lang="en-US" altLang="ko-KR" sz="1200" dirty="0">
                <a:solidFill>
                  <a:schemeClr val="tx1"/>
                </a:solidFill>
              </a:rPr>
              <a:t>2. transition-delay</a:t>
            </a:r>
          </a:p>
          <a:p>
            <a:r>
              <a:rPr lang="en-US" altLang="ko-KR" sz="1200" dirty="0">
                <a:solidFill>
                  <a:schemeClr val="tx1"/>
                </a:solidFill>
              </a:rPr>
              <a:t>3. transition-duration</a:t>
            </a:r>
          </a:p>
          <a:p>
            <a:r>
              <a:rPr lang="en-US" altLang="ko-KR" sz="1200" dirty="0">
                <a:solidFill>
                  <a:schemeClr val="tx1"/>
                </a:solidFill>
              </a:rPr>
              <a:t>4. transition-property</a:t>
            </a:r>
          </a:p>
          <a:p>
            <a:r>
              <a:rPr lang="en-US" altLang="ko-KR" sz="1200" dirty="0">
                <a:solidFill>
                  <a:schemeClr val="tx1"/>
                </a:solidFill>
              </a:rPr>
              <a:t>5. transition-timing-function</a:t>
            </a:r>
          </a:p>
          <a:p>
            <a:endParaRPr lang="en-US" altLang="ko-KR" sz="1200" dirty="0">
              <a:solidFill>
                <a:schemeClr val="tx1"/>
              </a:solidFill>
            </a:endParaRPr>
          </a:p>
          <a:p>
            <a:r>
              <a:rPr lang="en-US" altLang="ko-KR" sz="1200" b="1" dirty="0">
                <a:solidFill>
                  <a:schemeClr val="tx1"/>
                </a:solidFill>
              </a:rPr>
              <a:t>transition </a:t>
            </a:r>
            <a:r>
              <a:rPr lang="ko-KR" altLang="en-US" sz="1200" b="1" dirty="0">
                <a:solidFill>
                  <a:schemeClr val="tx1"/>
                </a:solidFill>
              </a:rPr>
              <a:t>속성</a:t>
            </a:r>
          </a:p>
          <a:p>
            <a:r>
              <a:rPr lang="en-US" altLang="ko-KR" sz="1200" dirty="0">
                <a:solidFill>
                  <a:schemeClr val="tx1"/>
                </a:solidFill>
              </a:rPr>
              <a:t>transition </a:t>
            </a:r>
            <a:r>
              <a:rPr lang="ko-KR" altLang="en-US" sz="1200" dirty="0">
                <a:solidFill>
                  <a:schemeClr val="tx1"/>
                </a:solidFill>
              </a:rPr>
              <a:t>속성은 다음과 같은 순서로 정의할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해당 요소에 추가할 </a:t>
            </a:r>
            <a:r>
              <a:rPr lang="en-US" altLang="ko-KR" sz="1200" dirty="0">
                <a:solidFill>
                  <a:schemeClr val="tx1"/>
                </a:solidFill>
              </a:rPr>
              <a:t>CSS </a:t>
            </a:r>
            <a:r>
              <a:rPr lang="ko-KR" altLang="en-US" sz="1200" dirty="0">
                <a:solidFill>
                  <a:schemeClr val="tx1"/>
                </a:solidFill>
              </a:rPr>
              <a:t>스타일 전환</a:t>
            </a:r>
            <a:r>
              <a:rPr lang="en-US" altLang="ko-KR" sz="1200" dirty="0">
                <a:solidFill>
                  <a:schemeClr val="tx1"/>
                </a:solidFill>
              </a:rPr>
              <a:t>(transition) </a:t>
            </a:r>
            <a:r>
              <a:rPr lang="ko-KR" altLang="en-US" sz="1200" dirty="0">
                <a:solidFill>
                  <a:schemeClr val="tx1"/>
                </a:solidFill>
              </a:rPr>
              <a:t>효과를 설정합니다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추가할 전환 효과가 지속될 시간을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해당 요소의 여러 속성을 동시에 변경할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해당 요소에 마우스를 올려놓으면 해당 요소의 </a:t>
            </a:r>
            <a:r>
              <a:rPr lang="ko-KR" altLang="en-US" sz="1200" dirty="0" err="1">
                <a:solidFill>
                  <a:schemeClr val="tx1"/>
                </a:solidFill>
              </a:rPr>
              <a:t>너비뿐만</a:t>
            </a:r>
            <a:r>
              <a:rPr lang="ko-KR" altLang="en-US" sz="1200" dirty="0">
                <a:solidFill>
                  <a:schemeClr val="tx1"/>
                </a:solidFill>
              </a:rPr>
              <a:t> 아니라 높이까지도 변경하는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297</a:t>
            </a:fld>
            <a:endParaRPr lang="ko-KR" altLang="en-US" dirty="0"/>
          </a:p>
        </p:txBody>
      </p:sp>
    </p:spTree>
    <p:extLst>
      <p:ext uri="{BB962C8B-B14F-4D97-AF65-F5344CB8AC3E}">
        <p14:creationId xmlns:p14="http://schemas.microsoft.com/office/powerpoint/2010/main" val="36623701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transition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Transition&lt;/title&gt;</a:t>
            </a:r>
          </a:p>
          <a:p>
            <a:r>
              <a:rPr lang="en-US" altLang="ko-KR" sz="1100" dirty="0">
                <a:solidFill>
                  <a:schemeClr val="tx1"/>
                </a:solidFill>
              </a:rPr>
              <a:t>     &lt;style&gt;</a:t>
            </a:r>
          </a:p>
          <a:p>
            <a:r>
              <a:rPr lang="en-US" altLang="ko-KR" sz="1100" dirty="0">
                <a:solidFill>
                  <a:schemeClr val="tx1"/>
                </a:solidFill>
              </a:rPr>
              <a:t>	div {	background-color: orange;</a:t>
            </a:r>
          </a:p>
          <a:p>
            <a:r>
              <a:rPr lang="en-US" altLang="ko-KR" sz="1100" dirty="0">
                <a:solidFill>
                  <a:schemeClr val="tx1"/>
                </a:solidFill>
              </a:rPr>
              <a:t>		height: 50px;</a:t>
            </a:r>
          </a:p>
          <a:p>
            <a:r>
              <a:rPr lang="en-US" altLang="ko-KR" sz="1100" dirty="0">
                <a:solidFill>
                  <a:schemeClr val="tx1"/>
                </a:solidFill>
              </a:rPr>
              <a:t>		width: 100px;</a:t>
            </a:r>
          </a:p>
          <a:p>
            <a:r>
              <a:rPr lang="en-US" altLang="ko-KR" sz="1100" dirty="0">
                <a:solidFill>
                  <a:schemeClr val="tx1"/>
                </a:solidFill>
              </a:rPr>
              <a:t>		margin: 10px;</a:t>
            </a:r>
          </a:p>
          <a:p>
            <a:r>
              <a:rPr lang="en-US" altLang="ko-KR" sz="1100" dirty="0">
                <a:solidFill>
                  <a:schemeClr val="tx1"/>
                </a:solidFill>
              </a:rPr>
              <a:t>		text-align: center;</a:t>
            </a:r>
          </a:p>
          <a:p>
            <a:r>
              <a:rPr lang="en-US" altLang="ko-KR" sz="1100" dirty="0">
                <a:solidFill>
                  <a:schemeClr val="tx1"/>
                </a:solidFill>
              </a:rPr>
              <a:t>		line-height: 50px;</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-transition: width 1s;</a:t>
            </a:r>
          </a:p>
          <a:p>
            <a:r>
              <a:rPr lang="en-US" altLang="ko-KR" sz="1100" dirty="0">
                <a:solidFill>
                  <a:schemeClr val="tx1"/>
                </a:solidFill>
              </a:rPr>
              <a:t>		transition: width 1s;	}</a:t>
            </a:r>
          </a:p>
          <a:p>
            <a:r>
              <a:rPr lang="en-US" altLang="ko-KR" sz="1100" dirty="0">
                <a:solidFill>
                  <a:schemeClr val="tx1"/>
                </a:solidFill>
              </a:rPr>
              <a:t>	#div_01 {	-</a:t>
            </a:r>
            <a:r>
              <a:rPr lang="en-US" altLang="ko-KR" sz="1100" dirty="0" err="1">
                <a:solidFill>
                  <a:schemeClr val="tx1"/>
                </a:solidFill>
              </a:rPr>
              <a:t>webkit</a:t>
            </a:r>
            <a:r>
              <a:rPr lang="en-US" altLang="ko-KR" sz="1100" dirty="0">
                <a:solidFill>
                  <a:schemeClr val="tx1"/>
                </a:solidFill>
              </a:rPr>
              <a:t>-transition-timing-function: linear;</a:t>
            </a:r>
          </a:p>
          <a:p>
            <a:r>
              <a:rPr lang="en-US" altLang="ko-KR" sz="1100" dirty="0">
                <a:solidFill>
                  <a:schemeClr val="tx1"/>
                </a:solidFill>
              </a:rPr>
              <a:t>		transition-timing-function: linear;	}</a:t>
            </a:r>
          </a:p>
          <a:p>
            <a:r>
              <a:rPr lang="en-US" altLang="ko-KR" sz="1100" dirty="0">
                <a:solidFill>
                  <a:schemeClr val="tx1"/>
                </a:solidFill>
              </a:rPr>
              <a:t>	#div_02 {	-</a:t>
            </a:r>
            <a:r>
              <a:rPr lang="en-US" altLang="ko-KR" sz="1100" dirty="0" err="1">
                <a:solidFill>
                  <a:schemeClr val="tx1"/>
                </a:solidFill>
              </a:rPr>
              <a:t>webkit</a:t>
            </a:r>
            <a:r>
              <a:rPr lang="en-US" altLang="ko-KR" sz="1100" dirty="0">
                <a:solidFill>
                  <a:schemeClr val="tx1"/>
                </a:solidFill>
              </a:rPr>
              <a:t>-transition-timing-function: ease;</a:t>
            </a:r>
          </a:p>
          <a:p>
            <a:r>
              <a:rPr lang="en-US" altLang="ko-KR" sz="1100" dirty="0">
                <a:solidFill>
                  <a:schemeClr val="tx1"/>
                </a:solidFill>
              </a:rPr>
              <a:t>		transition-timing-function: ease;	}</a:t>
            </a:r>
          </a:p>
          <a:p>
            <a:r>
              <a:rPr lang="en-US" altLang="ko-KR" sz="1100" dirty="0">
                <a:solidFill>
                  <a:schemeClr val="tx1"/>
                </a:solidFill>
              </a:rPr>
              <a:t>	#div_03 {	-</a:t>
            </a:r>
            <a:r>
              <a:rPr lang="en-US" altLang="ko-KR" sz="1100" dirty="0" err="1">
                <a:solidFill>
                  <a:schemeClr val="tx1"/>
                </a:solidFill>
              </a:rPr>
              <a:t>webkit</a:t>
            </a:r>
            <a:r>
              <a:rPr lang="en-US" altLang="ko-KR" sz="1100" dirty="0">
                <a:solidFill>
                  <a:schemeClr val="tx1"/>
                </a:solidFill>
              </a:rPr>
              <a:t>-transition-timing-function: ease-in;</a:t>
            </a:r>
          </a:p>
          <a:p>
            <a:r>
              <a:rPr lang="en-US" altLang="ko-KR" sz="1100" dirty="0">
                <a:solidFill>
                  <a:schemeClr val="tx1"/>
                </a:solidFill>
              </a:rPr>
              <a:t>		transition-timing-function: ease-in;	}</a:t>
            </a:r>
          </a:p>
          <a:p>
            <a:r>
              <a:rPr lang="en-US" altLang="ko-KR" sz="1100" dirty="0">
                <a:solidFill>
                  <a:schemeClr val="tx1"/>
                </a:solidFill>
              </a:rPr>
              <a:t>	#div_04 {	-</a:t>
            </a:r>
            <a:r>
              <a:rPr lang="en-US" altLang="ko-KR" sz="1100" dirty="0" err="1">
                <a:solidFill>
                  <a:schemeClr val="tx1"/>
                </a:solidFill>
              </a:rPr>
              <a:t>webkit</a:t>
            </a:r>
            <a:r>
              <a:rPr lang="en-US" altLang="ko-KR" sz="1100" dirty="0">
                <a:solidFill>
                  <a:schemeClr val="tx1"/>
                </a:solidFill>
              </a:rPr>
              <a:t>-transition-timing-function: ease-out;</a:t>
            </a:r>
          </a:p>
          <a:p>
            <a:r>
              <a:rPr lang="en-US" altLang="ko-KR" sz="1100" dirty="0">
                <a:solidFill>
                  <a:schemeClr val="tx1"/>
                </a:solidFill>
              </a:rPr>
              <a:t>		transition-timing-function: ease-out;	}</a:t>
            </a:r>
          </a:p>
          <a:p>
            <a:r>
              <a:rPr lang="en-US" altLang="ko-KR" sz="1100" dirty="0">
                <a:solidFill>
                  <a:schemeClr val="tx1"/>
                </a:solidFill>
              </a:rPr>
              <a:t>	#div_05 {	-</a:t>
            </a:r>
            <a:r>
              <a:rPr lang="en-US" altLang="ko-KR" sz="1100" dirty="0" err="1">
                <a:solidFill>
                  <a:schemeClr val="tx1"/>
                </a:solidFill>
              </a:rPr>
              <a:t>webkit</a:t>
            </a:r>
            <a:r>
              <a:rPr lang="en-US" altLang="ko-KR" sz="1100" dirty="0">
                <a:solidFill>
                  <a:schemeClr val="tx1"/>
                </a:solidFill>
              </a:rPr>
              <a:t>-transition-timing-function: ease-in-out;</a:t>
            </a:r>
          </a:p>
          <a:p>
            <a:r>
              <a:rPr lang="en-US" altLang="ko-KR" sz="1100" dirty="0">
                <a:solidFill>
                  <a:schemeClr val="tx1"/>
                </a:solidFill>
              </a:rPr>
              <a:t>		transition-timing-function: ease-in-out;	}</a:t>
            </a:r>
          </a:p>
          <a:p>
            <a:r>
              <a:rPr lang="en-US" altLang="ko-KR" sz="1100" dirty="0">
                <a:solidFill>
                  <a:schemeClr val="tx1"/>
                </a:solidFill>
              </a:rPr>
              <a:t>	</a:t>
            </a:r>
            <a:r>
              <a:rPr lang="en-US" altLang="ko-KR" sz="1100" dirty="0" err="1">
                <a:solidFill>
                  <a:schemeClr val="tx1"/>
                </a:solidFill>
              </a:rPr>
              <a:t>div:hover</a:t>
            </a:r>
            <a:r>
              <a:rPr lang="en-US" altLang="ko-KR" sz="1100" dirty="0">
                <a:solidFill>
                  <a:schemeClr val="tx1"/>
                </a:solidFill>
              </a:rPr>
              <a:t> {	width: 300px;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전환</a:t>
            </a:r>
            <a:r>
              <a:rPr lang="en-US" altLang="ko-KR" sz="1100" dirty="0">
                <a:solidFill>
                  <a:schemeClr val="tx1"/>
                </a:solidFill>
              </a:rPr>
              <a:t>(transition)</a:t>
            </a:r>
            <a:r>
              <a:rPr lang="ko-KR" altLang="en-US" sz="1100" dirty="0">
                <a:solidFill>
                  <a:schemeClr val="tx1"/>
                </a:solidFill>
              </a:rPr>
              <a:t>의 속도 변화</a:t>
            </a:r>
            <a:r>
              <a:rPr lang="en-US" altLang="ko-KR" sz="1100" dirty="0">
                <a:solidFill>
                  <a:schemeClr val="tx1"/>
                </a:solidFill>
              </a:rPr>
              <a:t>&lt;/h1&gt;</a:t>
            </a:r>
          </a:p>
          <a:p>
            <a:r>
              <a:rPr lang="en-US" altLang="ko-KR" sz="1100" dirty="0">
                <a:solidFill>
                  <a:schemeClr val="tx1"/>
                </a:solidFill>
              </a:rPr>
              <a:t>	&lt;div id="div_01"&gt;linear&lt;/div&gt;</a:t>
            </a:r>
          </a:p>
          <a:p>
            <a:r>
              <a:rPr lang="en-US" altLang="ko-KR" sz="1100" dirty="0">
                <a:solidFill>
                  <a:schemeClr val="tx1"/>
                </a:solidFill>
              </a:rPr>
              <a:t>	&lt;div id="div_02"&gt;ease&lt;/div&gt;</a:t>
            </a:r>
          </a:p>
          <a:p>
            <a:r>
              <a:rPr lang="en-US" altLang="ko-KR" sz="1100" dirty="0">
                <a:solidFill>
                  <a:schemeClr val="tx1"/>
                </a:solidFill>
              </a:rPr>
              <a:t>	&lt;div id="div_03"&gt;ease-in&lt;/div&gt;</a:t>
            </a:r>
          </a:p>
          <a:p>
            <a:r>
              <a:rPr lang="en-US" altLang="ko-KR" sz="1100" dirty="0">
                <a:solidFill>
                  <a:schemeClr val="tx1"/>
                </a:solidFill>
              </a:rPr>
              <a:t>	&lt;div id="div_04"&gt;ease-out&lt;/div&gt;</a:t>
            </a:r>
          </a:p>
          <a:p>
            <a:r>
              <a:rPr lang="en-US" altLang="ko-KR" sz="1100" dirty="0">
                <a:solidFill>
                  <a:schemeClr val="tx1"/>
                </a:solidFill>
              </a:rPr>
              <a:t>	&lt;div id="div_05"&gt;ease-in-out&lt;/div&gt;</a:t>
            </a:r>
          </a:p>
          <a:p>
            <a:r>
              <a:rPr lang="en-US" altLang="ko-KR" sz="1100" dirty="0">
                <a:solidFill>
                  <a:schemeClr val="tx1"/>
                </a:solidFill>
              </a:rPr>
              <a:t>	&lt;p&gt;</a:t>
            </a:r>
            <a:r>
              <a:rPr lang="ko-KR" altLang="en-US" sz="1100" dirty="0">
                <a:solidFill>
                  <a:schemeClr val="tx1"/>
                </a:solidFill>
              </a:rPr>
              <a:t>각 키보드 위로 마우스를 올려 놔 보세요</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transition </a:t>
            </a:r>
            <a:r>
              <a:rPr lang="ko-KR" altLang="en-US" sz="1200" dirty="0">
                <a:solidFill>
                  <a:schemeClr val="tx1"/>
                </a:solidFill>
              </a:rPr>
              <a:t>속성을 사용하여 정해진 시간 동안 요소의 속성값을 부드럽게 변화시킬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a:t>
            </a:r>
          </a:p>
          <a:p>
            <a:r>
              <a:rPr lang="ko-KR" altLang="en-US" sz="1200" dirty="0">
                <a:solidFill>
                  <a:schemeClr val="tx1"/>
                </a:solidFill>
              </a:rPr>
              <a:t>전환</a:t>
            </a:r>
            <a:r>
              <a:rPr lang="en-US" altLang="ko-KR" sz="1200" dirty="0">
                <a:solidFill>
                  <a:schemeClr val="tx1"/>
                </a:solidFill>
              </a:rPr>
              <a:t>(transition)</a:t>
            </a:r>
            <a:r>
              <a:rPr lang="ko-KR" altLang="en-US" sz="1200" dirty="0">
                <a:solidFill>
                  <a:schemeClr val="tx1"/>
                </a:solidFill>
              </a:rPr>
              <a:t>을 위해 제공되는 속성</a:t>
            </a:r>
            <a:r>
              <a:rPr lang="en-US" altLang="ko-KR" sz="1200" dirty="0">
                <a:solidFill>
                  <a:schemeClr val="tx1"/>
                </a:solidFill>
              </a:rPr>
              <a:t>(property)</a:t>
            </a:r>
            <a:r>
              <a:rPr lang="ko-KR" altLang="en-US" sz="1200" dirty="0">
                <a:solidFill>
                  <a:schemeClr val="tx1"/>
                </a:solidFill>
              </a:rPr>
              <a:t>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transition</a:t>
            </a:r>
          </a:p>
          <a:p>
            <a:r>
              <a:rPr lang="en-US" altLang="ko-KR" sz="1200" dirty="0">
                <a:solidFill>
                  <a:schemeClr val="tx1"/>
                </a:solidFill>
              </a:rPr>
              <a:t>2. transition-delay</a:t>
            </a:r>
          </a:p>
          <a:p>
            <a:r>
              <a:rPr lang="en-US" altLang="ko-KR" sz="1200" dirty="0">
                <a:solidFill>
                  <a:schemeClr val="tx1"/>
                </a:solidFill>
              </a:rPr>
              <a:t>3. transition-duration</a:t>
            </a:r>
          </a:p>
          <a:p>
            <a:r>
              <a:rPr lang="en-US" altLang="ko-KR" sz="1200" dirty="0">
                <a:solidFill>
                  <a:schemeClr val="tx1"/>
                </a:solidFill>
              </a:rPr>
              <a:t>4. transition-property</a:t>
            </a:r>
          </a:p>
          <a:p>
            <a:r>
              <a:rPr lang="en-US" altLang="ko-KR" sz="1200" dirty="0">
                <a:solidFill>
                  <a:schemeClr val="tx1"/>
                </a:solidFill>
              </a:rPr>
              <a:t>5. transition-timing-function</a:t>
            </a:r>
          </a:p>
          <a:p>
            <a:endParaRPr lang="en-US" altLang="ko-KR" sz="1200" dirty="0">
              <a:solidFill>
                <a:schemeClr val="tx1"/>
              </a:solidFill>
            </a:endParaRPr>
          </a:p>
          <a:p>
            <a:r>
              <a:rPr lang="en-US" altLang="ko-KR" sz="1200" b="1" dirty="0">
                <a:solidFill>
                  <a:schemeClr val="tx1"/>
                </a:solidFill>
              </a:rPr>
              <a:t>transition-timing-function </a:t>
            </a:r>
            <a:r>
              <a:rPr lang="ko-KR" altLang="en-US" sz="1200" b="1" dirty="0">
                <a:solidFill>
                  <a:schemeClr val="tx1"/>
                </a:solidFill>
              </a:rPr>
              <a:t>속성</a:t>
            </a:r>
          </a:p>
          <a:p>
            <a:r>
              <a:rPr lang="en-US" altLang="ko-KR" sz="1200" dirty="0">
                <a:solidFill>
                  <a:schemeClr val="tx1"/>
                </a:solidFill>
              </a:rPr>
              <a:t>transition-timing-function </a:t>
            </a:r>
            <a:r>
              <a:rPr lang="ko-KR" altLang="en-US" sz="1200" dirty="0">
                <a:solidFill>
                  <a:schemeClr val="tx1"/>
                </a:solidFill>
              </a:rPr>
              <a:t>속성은 전환</a:t>
            </a:r>
            <a:r>
              <a:rPr lang="en-US" altLang="ko-KR" sz="1200" dirty="0">
                <a:solidFill>
                  <a:schemeClr val="tx1"/>
                </a:solidFill>
              </a:rPr>
              <a:t>(transition) </a:t>
            </a:r>
            <a:r>
              <a:rPr lang="ko-KR" altLang="en-US" sz="1200" dirty="0">
                <a:solidFill>
                  <a:schemeClr val="tx1"/>
                </a:solidFill>
              </a:rPr>
              <a:t>효과의 시간당 속도를 설정합니다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transition-timing-function </a:t>
            </a:r>
            <a:r>
              <a:rPr lang="ko-KR" altLang="en-US" sz="1200" dirty="0">
                <a:solidFill>
                  <a:schemeClr val="tx1"/>
                </a:solidFill>
              </a:rPr>
              <a:t>속성의 속성값으로는 다음과 같은 값을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linear :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처음부터 끝까지 일정한 속도로 진행됩니다</a:t>
            </a:r>
            <a:r>
              <a:rPr lang="en-US" altLang="ko-KR" sz="1200" dirty="0">
                <a:solidFill>
                  <a:schemeClr val="tx1"/>
                </a:solidFill>
              </a:rPr>
              <a:t>.</a:t>
            </a:r>
          </a:p>
          <a:p>
            <a:r>
              <a:rPr lang="en-US" altLang="ko-KR" sz="1200" dirty="0">
                <a:solidFill>
                  <a:schemeClr val="tx1"/>
                </a:solidFill>
              </a:rPr>
              <a:t>2. ease : </a:t>
            </a:r>
            <a:r>
              <a:rPr lang="ko-KR" altLang="en-US" sz="1200" dirty="0">
                <a:solidFill>
                  <a:schemeClr val="tx1"/>
                </a:solidFill>
              </a:rPr>
              <a:t>기본값으로</a:t>
            </a:r>
            <a:r>
              <a:rPr lang="en-US" altLang="ko-KR" sz="1200" dirty="0">
                <a:solidFill>
                  <a:schemeClr val="tx1"/>
                </a:solidFill>
              </a:rPr>
              <a:t>,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천천히 시작되어</a:t>
            </a:r>
            <a:r>
              <a:rPr lang="en-US" altLang="ko-KR" sz="1200" dirty="0">
                <a:solidFill>
                  <a:schemeClr val="tx1"/>
                </a:solidFill>
              </a:rPr>
              <a:t>, </a:t>
            </a:r>
            <a:r>
              <a:rPr lang="ko-KR" altLang="en-US" sz="1200" dirty="0">
                <a:solidFill>
                  <a:schemeClr val="tx1"/>
                </a:solidFill>
              </a:rPr>
              <a:t>그 다음에는 빨라지고</a:t>
            </a:r>
            <a:r>
              <a:rPr lang="en-US" altLang="ko-KR" sz="1200" dirty="0">
                <a:solidFill>
                  <a:schemeClr val="tx1"/>
                </a:solidFill>
              </a:rPr>
              <a:t>, </a:t>
            </a:r>
            <a:r>
              <a:rPr lang="ko-KR" altLang="en-US" sz="1200" dirty="0">
                <a:solidFill>
                  <a:schemeClr val="tx1"/>
                </a:solidFill>
              </a:rPr>
              <a:t>마지막에는 다시 </a:t>
            </a:r>
            <a:r>
              <a:rPr lang="ko-KR" altLang="en-US" sz="1200" dirty="0" err="1">
                <a:solidFill>
                  <a:schemeClr val="tx1"/>
                </a:solidFill>
              </a:rPr>
              <a:t>느려집니다</a:t>
            </a:r>
            <a:r>
              <a:rPr lang="en-US" altLang="ko-KR" sz="1200" dirty="0">
                <a:solidFill>
                  <a:schemeClr val="tx1"/>
                </a:solidFill>
              </a:rPr>
              <a:t>.</a:t>
            </a:r>
          </a:p>
          <a:p>
            <a:r>
              <a:rPr lang="en-US" altLang="ko-KR" sz="1200" dirty="0">
                <a:solidFill>
                  <a:schemeClr val="tx1"/>
                </a:solidFill>
              </a:rPr>
              <a:t>3. ease-in :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천천히 시작됩니다</a:t>
            </a:r>
            <a:r>
              <a:rPr lang="en-US" altLang="ko-KR" sz="1200" dirty="0">
                <a:solidFill>
                  <a:schemeClr val="tx1"/>
                </a:solidFill>
              </a:rPr>
              <a:t>.</a:t>
            </a:r>
          </a:p>
          <a:p>
            <a:r>
              <a:rPr lang="en-US" altLang="ko-KR" sz="1200" dirty="0">
                <a:solidFill>
                  <a:schemeClr val="tx1"/>
                </a:solidFill>
              </a:rPr>
              <a:t>4. ease-out :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천천히 끝납니다</a:t>
            </a:r>
            <a:r>
              <a:rPr lang="en-US" altLang="ko-KR" sz="1200" dirty="0">
                <a:solidFill>
                  <a:schemeClr val="tx1"/>
                </a:solidFill>
              </a:rPr>
              <a:t>.</a:t>
            </a:r>
          </a:p>
          <a:p>
            <a:r>
              <a:rPr lang="en-US" altLang="ko-KR" sz="1200" dirty="0">
                <a:solidFill>
                  <a:schemeClr val="tx1"/>
                </a:solidFill>
              </a:rPr>
              <a:t>5. ease-in-out :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천천히 시작되어</a:t>
            </a:r>
            <a:r>
              <a:rPr lang="en-US" altLang="ko-KR" sz="1200" dirty="0">
                <a:solidFill>
                  <a:schemeClr val="tx1"/>
                </a:solidFill>
              </a:rPr>
              <a:t>, </a:t>
            </a:r>
            <a:r>
              <a:rPr lang="ko-KR" altLang="en-US" sz="1200" dirty="0">
                <a:solidFill>
                  <a:schemeClr val="tx1"/>
                </a:solidFill>
              </a:rPr>
              <a:t>천천히 끝납니다</a:t>
            </a:r>
            <a:r>
              <a:rPr lang="en-US" altLang="ko-KR" sz="1200" dirty="0">
                <a:solidFill>
                  <a:schemeClr val="tx1"/>
                </a:solidFill>
              </a:rPr>
              <a:t>.</a:t>
            </a:r>
          </a:p>
          <a:p>
            <a:r>
              <a:rPr lang="en-US" altLang="ko-KR" sz="1200" dirty="0">
                <a:solidFill>
                  <a:schemeClr val="tx1"/>
                </a:solidFill>
              </a:rPr>
              <a:t>6. cubic-</a:t>
            </a:r>
            <a:r>
              <a:rPr lang="en-US" altLang="ko-KR" sz="1200" dirty="0" err="1">
                <a:solidFill>
                  <a:schemeClr val="tx1"/>
                </a:solidFill>
              </a:rPr>
              <a:t>bezier</a:t>
            </a:r>
            <a:r>
              <a:rPr lang="en-US" altLang="ko-KR" sz="1200" dirty="0">
                <a:solidFill>
                  <a:schemeClr val="tx1"/>
                </a:solidFill>
              </a:rPr>
              <a:t>(</a:t>
            </a:r>
            <a:r>
              <a:rPr lang="en-US" altLang="ko-KR" sz="1200" dirty="0" err="1">
                <a:solidFill>
                  <a:schemeClr val="tx1"/>
                </a:solidFill>
              </a:rPr>
              <a:t>n,n,n,n</a:t>
            </a:r>
            <a:r>
              <a:rPr lang="en-US" altLang="ko-KR" sz="1200" dirty="0">
                <a:solidFill>
                  <a:schemeClr val="tx1"/>
                </a:solidFill>
              </a:rPr>
              <a:t>) : </a:t>
            </a:r>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효과가 사용자가 정의한 </a:t>
            </a:r>
            <a:r>
              <a:rPr lang="en-US" altLang="ko-KR" sz="1200" dirty="0">
                <a:solidFill>
                  <a:schemeClr val="tx1"/>
                </a:solidFill>
              </a:rPr>
              <a:t>cubic-</a:t>
            </a:r>
            <a:r>
              <a:rPr lang="en-US" altLang="ko-KR" sz="1200" dirty="0" err="1">
                <a:solidFill>
                  <a:schemeClr val="tx1"/>
                </a:solidFill>
              </a:rPr>
              <a:t>bezier</a:t>
            </a:r>
            <a:r>
              <a:rPr lang="en-US" altLang="ko-KR" sz="1200" dirty="0">
                <a:solidFill>
                  <a:schemeClr val="tx1"/>
                </a:solidFill>
              </a:rPr>
              <a:t> </a:t>
            </a:r>
            <a:r>
              <a:rPr lang="ko-KR" altLang="en-US" sz="1200" dirty="0">
                <a:solidFill>
                  <a:schemeClr val="tx1"/>
                </a:solidFill>
              </a:rPr>
              <a:t>함수에 따라 진행됩니다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298</a:t>
            </a:fld>
            <a:endParaRPr lang="ko-KR" altLang="en-US" dirty="0"/>
          </a:p>
        </p:txBody>
      </p:sp>
    </p:spTree>
    <p:extLst>
      <p:ext uri="{BB962C8B-B14F-4D97-AF65-F5344CB8AC3E}">
        <p14:creationId xmlns:p14="http://schemas.microsoft.com/office/powerpoint/2010/main" val="26802614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transition-delay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&lt;title&gt;CSS3 Transition&lt;/title&gt;</a:t>
            </a:r>
          </a:p>
          <a:p>
            <a:r>
              <a:rPr lang="en-US" altLang="ko-KR" sz="1100">
                <a:solidFill>
                  <a:schemeClr val="tx1"/>
                </a:solidFill>
              </a:rPr>
              <a:t>	&lt;style&gt;</a:t>
            </a:r>
          </a:p>
          <a:p>
            <a:r>
              <a:rPr lang="en-US" altLang="ko-KR" sz="1100">
                <a:solidFill>
                  <a:schemeClr val="tx1"/>
                </a:solidFill>
              </a:rPr>
              <a:t>		#resize {</a:t>
            </a:r>
          </a:p>
          <a:p>
            <a:r>
              <a:rPr lang="en-US" altLang="ko-KR" sz="1100">
                <a:solidFill>
                  <a:schemeClr val="tx1"/>
                </a:solidFill>
              </a:rPr>
              <a:t>			background-color: orange;</a:t>
            </a:r>
          </a:p>
          <a:p>
            <a:r>
              <a:rPr lang="en-US" altLang="ko-KR" sz="1100">
                <a:solidFill>
                  <a:schemeClr val="tx1"/>
                </a:solidFill>
              </a:rPr>
              <a:t>			height: 100px;</a:t>
            </a:r>
          </a:p>
          <a:p>
            <a:r>
              <a:rPr lang="en-US" altLang="ko-KR" sz="1100">
                <a:solidFill>
                  <a:schemeClr val="tx1"/>
                </a:solidFill>
              </a:rPr>
              <a:t>			width: 150px;</a:t>
            </a:r>
          </a:p>
          <a:p>
            <a:r>
              <a:rPr lang="en-US" altLang="ko-KR" sz="1100">
                <a:solidFill>
                  <a:schemeClr val="tx1"/>
                </a:solidFill>
              </a:rPr>
              <a:t>			margin: 10px;</a:t>
            </a:r>
          </a:p>
          <a:p>
            <a:r>
              <a:rPr lang="en-US" altLang="ko-KR" sz="1100">
                <a:solidFill>
                  <a:schemeClr val="tx1"/>
                </a:solidFill>
              </a:rPr>
              <a:t>			-webkit-transition: width 1s, height 2s;</a:t>
            </a:r>
          </a:p>
          <a:p>
            <a:r>
              <a:rPr lang="en-US" altLang="ko-KR" sz="1100">
                <a:solidFill>
                  <a:schemeClr val="tx1"/>
                </a:solidFill>
              </a:rPr>
              <a:t>			transition: width 1s, height 2s;</a:t>
            </a:r>
          </a:p>
          <a:p>
            <a:r>
              <a:rPr lang="en-US" altLang="ko-KR" sz="1100">
                <a:solidFill>
                  <a:schemeClr val="tx1"/>
                </a:solidFill>
              </a:rPr>
              <a:t>			-webkit-transition-delay: 1s;</a:t>
            </a:r>
          </a:p>
          <a:p>
            <a:r>
              <a:rPr lang="en-US" altLang="ko-KR" sz="1100">
                <a:solidFill>
                  <a:schemeClr val="tx1"/>
                </a:solidFill>
              </a:rPr>
              <a:t>			transition-delay: 1s;</a:t>
            </a:r>
          </a:p>
          <a:p>
            <a:r>
              <a:rPr lang="en-US" altLang="ko-KR" sz="1100">
                <a:solidFill>
                  <a:schemeClr val="tx1"/>
                </a:solidFill>
              </a:rPr>
              <a:t>		}</a:t>
            </a:r>
          </a:p>
          <a:p>
            <a:r>
              <a:rPr lang="en-US" altLang="ko-KR" sz="1100">
                <a:solidFill>
                  <a:schemeClr val="tx1"/>
                </a:solidFill>
              </a:rPr>
              <a:t>		#resize:hover {</a:t>
            </a:r>
          </a:p>
          <a:p>
            <a:r>
              <a:rPr lang="en-US" altLang="ko-KR" sz="1100">
                <a:solidFill>
                  <a:schemeClr val="tx1"/>
                </a:solidFill>
              </a:rPr>
              <a:t>			width: 300px;</a:t>
            </a:r>
          </a:p>
          <a:p>
            <a:r>
              <a:rPr lang="en-US" altLang="ko-KR" sz="1100">
                <a:solidFill>
                  <a:schemeClr val="tx1"/>
                </a:solidFill>
              </a:rPr>
              <a:t>			height: 300px;</a:t>
            </a:r>
          </a:p>
          <a:p>
            <a:r>
              <a:rPr lang="en-US" altLang="ko-KR" sz="1100">
                <a:solidFill>
                  <a:schemeClr val="tx1"/>
                </a:solidFill>
              </a:rPr>
              <a:t>		}</a:t>
            </a:r>
          </a:p>
          <a:p>
            <a:r>
              <a:rPr lang="en-US" altLang="ko-KR" sz="1100">
                <a:solidFill>
                  <a:schemeClr val="tx1"/>
                </a:solidFill>
              </a:rPr>
              <a:t>	&lt;/style&gt;</a:t>
            </a: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전환</a:t>
            </a:r>
            <a:r>
              <a:rPr lang="en-US" altLang="ko-KR" sz="1100">
                <a:solidFill>
                  <a:schemeClr val="tx1"/>
                </a:solidFill>
              </a:rPr>
              <a:t>(transition)</a:t>
            </a:r>
            <a:r>
              <a:rPr lang="ko-KR" altLang="en-US" sz="1100">
                <a:solidFill>
                  <a:schemeClr val="tx1"/>
                </a:solidFill>
              </a:rPr>
              <a:t>의 지연</a:t>
            </a:r>
            <a:r>
              <a:rPr lang="en-US" altLang="ko-KR" sz="1100">
                <a:solidFill>
                  <a:schemeClr val="tx1"/>
                </a:solidFill>
              </a:rPr>
              <a:t>&lt;/h1&gt;</a:t>
            </a:r>
          </a:p>
          <a:p>
            <a:r>
              <a:rPr lang="en-US" altLang="ko-KR" sz="1100">
                <a:solidFill>
                  <a:schemeClr val="tx1"/>
                </a:solidFill>
              </a:rPr>
              <a:t>	&lt;div id="resize"&gt;</a:t>
            </a:r>
            <a:r>
              <a:rPr lang="ko-KR" altLang="en-US" sz="1100">
                <a:solidFill>
                  <a:schemeClr val="tx1"/>
                </a:solidFill>
              </a:rPr>
              <a:t>마우스를 올려놓고 </a:t>
            </a:r>
            <a:r>
              <a:rPr lang="en-US" altLang="ko-KR" sz="1100">
                <a:solidFill>
                  <a:schemeClr val="tx1"/>
                </a:solidFill>
              </a:rPr>
              <a:t>1</a:t>
            </a:r>
            <a:r>
              <a:rPr lang="ko-KR" altLang="en-US" sz="1100">
                <a:solidFill>
                  <a:schemeClr val="tx1"/>
                </a:solidFill>
              </a:rPr>
              <a:t>초가 지나야 전환</a:t>
            </a:r>
            <a:r>
              <a:rPr lang="en-US" altLang="ko-KR" sz="1100">
                <a:solidFill>
                  <a:schemeClr val="tx1"/>
                </a:solidFill>
              </a:rPr>
              <a:t>(transition) </a:t>
            </a:r>
            <a:r>
              <a:rPr lang="ko-KR" altLang="en-US" sz="1100">
                <a:solidFill>
                  <a:schemeClr val="tx1"/>
                </a:solidFill>
              </a:rPr>
              <a:t>효과가 동작합니다</a:t>
            </a:r>
            <a:r>
              <a:rPr lang="en-US" altLang="ko-KR" sz="1100">
                <a:solidFill>
                  <a:schemeClr val="tx1"/>
                </a:solidFill>
              </a:rPr>
              <a:t>.&lt;/div&gt;</a:t>
            </a:r>
          </a:p>
          <a:p>
            <a:r>
              <a:rPr lang="en-US" altLang="ko-KR" sz="1100">
                <a:solidFill>
                  <a:schemeClr val="tx1"/>
                </a:solidFill>
              </a:rPr>
              <a:t>	&lt;p&gt;</a:t>
            </a:r>
            <a:r>
              <a:rPr lang="ko-KR" altLang="en-US" sz="1100">
                <a:solidFill>
                  <a:schemeClr val="tx1"/>
                </a:solidFill>
              </a:rPr>
              <a:t>사각형 위로 마우스를 올려놔 보세요</a:t>
            </a:r>
            <a:r>
              <a:rPr lang="en-US" altLang="ko-KR" sz="1100">
                <a:solidFill>
                  <a:schemeClr val="tx1"/>
                </a:solidFill>
              </a:rPr>
              <a:t>!!&lt;/p&gt;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transition </a:t>
            </a:r>
            <a:r>
              <a:rPr lang="ko-KR" altLang="en-US" sz="1200" dirty="0">
                <a:solidFill>
                  <a:schemeClr val="tx1"/>
                </a:solidFill>
              </a:rPr>
              <a:t>속성을 사용하여 정해진 시간 동안 요소의 속성값을 부드럽게 변화시킬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a:t>
            </a:r>
          </a:p>
          <a:p>
            <a:r>
              <a:rPr lang="ko-KR" altLang="en-US" sz="1200" dirty="0">
                <a:solidFill>
                  <a:schemeClr val="tx1"/>
                </a:solidFill>
              </a:rPr>
              <a:t>전환</a:t>
            </a:r>
            <a:r>
              <a:rPr lang="en-US" altLang="ko-KR" sz="1200" dirty="0">
                <a:solidFill>
                  <a:schemeClr val="tx1"/>
                </a:solidFill>
              </a:rPr>
              <a:t>(transition)</a:t>
            </a:r>
            <a:r>
              <a:rPr lang="ko-KR" altLang="en-US" sz="1200" dirty="0">
                <a:solidFill>
                  <a:schemeClr val="tx1"/>
                </a:solidFill>
              </a:rPr>
              <a:t>을 위해 제공되는 속성</a:t>
            </a:r>
            <a:r>
              <a:rPr lang="en-US" altLang="ko-KR" sz="1200" dirty="0">
                <a:solidFill>
                  <a:schemeClr val="tx1"/>
                </a:solidFill>
              </a:rPr>
              <a:t>(property)</a:t>
            </a:r>
            <a:r>
              <a:rPr lang="ko-KR" altLang="en-US" sz="1200" dirty="0">
                <a:solidFill>
                  <a:schemeClr val="tx1"/>
                </a:solidFill>
              </a:rPr>
              <a:t>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transition</a:t>
            </a:r>
          </a:p>
          <a:p>
            <a:r>
              <a:rPr lang="en-US" altLang="ko-KR" sz="1200" dirty="0">
                <a:solidFill>
                  <a:schemeClr val="tx1"/>
                </a:solidFill>
              </a:rPr>
              <a:t>2. transition-delay</a:t>
            </a:r>
          </a:p>
          <a:p>
            <a:r>
              <a:rPr lang="en-US" altLang="ko-KR" sz="1200" dirty="0">
                <a:solidFill>
                  <a:schemeClr val="tx1"/>
                </a:solidFill>
              </a:rPr>
              <a:t>3. transition-duration</a:t>
            </a:r>
          </a:p>
          <a:p>
            <a:r>
              <a:rPr lang="en-US" altLang="ko-KR" sz="1200" dirty="0">
                <a:solidFill>
                  <a:schemeClr val="tx1"/>
                </a:solidFill>
              </a:rPr>
              <a:t>4. transition-property</a:t>
            </a:r>
          </a:p>
          <a:p>
            <a:r>
              <a:rPr lang="en-US" altLang="ko-KR" sz="1200" dirty="0">
                <a:solidFill>
                  <a:schemeClr val="tx1"/>
                </a:solidFill>
              </a:rPr>
              <a:t>5. transition-timing-function</a:t>
            </a:r>
          </a:p>
          <a:p>
            <a:endParaRPr lang="en-US" altLang="ko-KR" sz="1200" dirty="0">
              <a:solidFill>
                <a:schemeClr val="tx1"/>
              </a:solidFill>
            </a:endParaRPr>
          </a:p>
          <a:p>
            <a:r>
              <a:rPr lang="en-US" altLang="ko-KR" sz="1200" b="1" dirty="0">
                <a:solidFill>
                  <a:schemeClr val="tx1"/>
                </a:solidFill>
              </a:rPr>
              <a:t>transition-delay </a:t>
            </a:r>
            <a:r>
              <a:rPr lang="ko-KR" altLang="en-US" sz="1200" b="1" dirty="0">
                <a:solidFill>
                  <a:schemeClr val="tx1"/>
                </a:solidFill>
              </a:rPr>
              <a:t>속성</a:t>
            </a:r>
          </a:p>
          <a:p>
            <a:r>
              <a:rPr lang="en-US" altLang="ko-KR" sz="1200" dirty="0">
                <a:solidFill>
                  <a:schemeClr val="tx1"/>
                </a:solidFill>
              </a:rPr>
              <a:t>transition-delay </a:t>
            </a:r>
            <a:r>
              <a:rPr lang="ko-KR" altLang="en-US" sz="1200" dirty="0">
                <a:solidFill>
                  <a:schemeClr val="tx1"/>
                </a:solidFill>
              </a:rPr>
              <a:t>속성은 전환</a:t>
            </a:r>
            <a:r>
              <a:rPr lang="en-US" altLang="ko-KR" sz="1200" dirty="0">
                <a:solidFill>
                  <a:schemeClr val="tx1"/>
                </a:solidFill>
              </a:rPr>
              <a:t>(transition) </a:t>
            </a:r>
            <a:r>
              <a:rPr lang="ko-KR" altLang="en-US" sz="1200" dirty="0">
                <a:solidFill>
                  <a:schemeClr val="tx1"/>
                </a:solidFill>
              </a:rPr>
              <a:t>효과가 나타나기 전까지의 지연 시간을 설정합니다</a:t>
            </a:r>
            <a:r>
              <a:rPr lang="en-US" altLang="ko-KR" sz="1200" dirty="0">
                <a:solidFill>
                  <a:schemeClr val="tx1"/>
                </a:solidFill>
              </a:rPr>
              <a:t>.</a:t>
            </a:r>
          </a:p>
          <a:p>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효과는 이 메소드로 설정된 시간이 흐른 </a:t>
            </a:r>
            <a:r>
              <a:rPr lang="ko-KR" altLang="en-US" sz="1200" dirty="0" err="1">
                <a:solidFill>
                  <a:schemeClr val="tx1"/>
                </a:solidFill>
              </a:rPr>
              <a:t>뒤에야</a:t>
            </a:r>
            <a:r>
              <a:rPr lang="ko-KR" altLang="en-US" sz="1200" dirty="0">
                <a:solidFill>
                  <a:schemeClr val="tx1"/>
                </a:solidFill>
              </a:rPr>
              <a:t> 비로소 시작됩니다</a:t>
            </a:r>
            <a:r>
              <a:rPr lang="en-US" altLang="ko-KR" dirty="0"/>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299</a:t>
            </a:fld>
            <a:endParaRPr lang="ko-KR" altLang="en-US" dirty="0"/>
          </a:p>
        </p:txBody>
      </p:sp>
    </p:spTree>
    <p:extLst>
      <p:ext uri="{BB962C8B-B14F-4D97-AF65-F5344CB8AC3E}">
        <p14:creationId xmlns:p14="http://schemas.microsoft.com/office/powerpoint/2010/main" val="29388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21734" y="365125"/>
            <a:ext cx="11573935" cy="701675"/>
          </a:xfrm>
        </p:spPr>
        <p:txBody>
          <a:bodyPr>
            <a:normAutofit/>
          </a:bodyPr>
          <a:lstStyle/>
          <a:p>
            <a:r>
              <a:rPr lang="en-US" altLang="ko-KR" sz="3200" dirty="0"/>
              <a:t>W3C</a:t>
            </a:r>
            <a:r>
              <a:rPr lang="ko-KR" altLang="en-US" sz="3200" dirty="0"/>
              <a:t> </a:t>
            </a:r>
            <a:r>
              <a:rPr lang="en-US" altLang="ko-KR" sz="3200" dirty="0"/>
              <a:t>(World Wide Web Consortium)</a:t>
            </a:r>
            <a:endParaRPr lang="ko-KR" altLang="en-US" sz="32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idx="1"/>
          </p:nvPr>
        </p:nvSpPr>
        <p:spPr>
          <a:xfrm>
            <a:off x="321733" y="1185332"/>
            <a:ext cx="11573934" cy="5171017"/>
          </a:xfrm>
        </p:spPr>
        <p:txBody>
          <a:bodyPr>
            <a:normAutofit/>
          </a:bodyPr>
          <a:lstStyle/>
          <a:p>
            <a:pPr marL="0" indent="0">
              <a:buNone/>
            </a:pPr>
            <a:r>
              <a:rPr lang="en-US" altLang="ko-KR" sz="1800" dirty="0"/>
              <a:t>W3C</a:t>
            </a:r>
            <a:r>
              <a:rPr lang="ko-KR" altLang="en-US" sz="1800" dirty="0"/>
              <a:t>는 월드 와이드 웹</a:t>
            </a:r>
            <a:r>
              <a:rPr lang="en-US" altLang="ko-KR" sz="1800" dirty="0"/>
              <a:t>(WWW)</a:t>
            </a:r>
            <a:r>
              <a:rPr lang="ko-KR" altLang="en-US" sz="1800" dirty="0"/>
              <a:t>을 위한 표준을 제정하고 관리하는 중립적인 기관</a:t>
            </a:r>
            <a:r>
              <a:rPr lang="en-US" altLang="ko-KR" sz="1800" dirty="0"/>
              <a:t>.</a:t>
            </a:r>
          </a:p>
          <a:p>
            <a:pPr marL="0" indent="0">
              <a:buNone/>
            </a:pPr>
            <a:r>
              <a:rPr lang="en-US" altLang="ko-KR" sz="1800" dirty="0"/>
              <a:t>W3C</a:t>
            </a:r>
            <a:r>
              <a:rPr lang="ko-KR" altLang="en-US" sz="1800" dirty="0"/>
              <a:t>가 관리하는 대표적인 웹 표준</a:t>
            </a:r>
            <a:r>
              <a:rPr lang="en-US" altLang="ko-KR" sz="1800" dirty="0"/>
              <a:t> =&gt; </a:t>
            </a:r>
            <a:r>
              <a:rPr lang="en-US" altLang="ko-KR" sz="1800" b="1" dirty="0">
                <a:solidFill>
                  <a:srgbClr val="FF0000"/>
                </a:solidFill>
              </a:rPr>
              <a:t>HTML, CSS, DOM, SVG, XHTML, XML</a:t>
            </a:r>
          </a:p>
          <a:p>
            <a:pPr marL="0" indent="0">
              <a:buNone/>
            </a:pPr>
            <a:endParaRPr lang="en-US" altLang="ko-KR" dirty="0"/>
          </a:p>
          <a:p>
            <a:pPr marL="0" indent="0">
              <a:buNone/>
            </a:pPr>
            <a:endParaRPr lang="ko-KR" altLang="en-US"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3</a:t>
            </a:fld>
            <a:endParaRPr lang="ko-KR" altLang="en-US" dirty="0"/>
          </a:p>
        </p:txBody>
      </p:sp>
      <p:graphicFrame>
        <p:nvGraphicFramePr>
          <p:cNvPr id="5" name="표 4">
            <a:extLst>
              <a:ext uri="{FF2B5EF4-FFF2-40B4-BE49-F238E27FC236}">
                <a16:creationId xmlns:a16="http://schemas.microsoft.com/office/drawing/2014/main" id="{2F7FCBD0-1EC2-493D-A23C-4227B7CD71DF}"/>
              </a:ext>
            </a:extLst>
          </p:cNvPr>
          <p:cNvGraphicFramePr>
            <a:graphicFrameLocks noGrp="1"/>
          </p:cNvGraphicFramePr>
          <p:nvPr>
            <p:extLst>
              <p:ext uri="{D42A27DB-BD31-4B8C-83A1-F6EECF244321}">
                <p14:modId xmlns:p14="http://schemas.microsoft.com/office/powerpoint/2010/main" val="2099170177"/>
              </p:ext>
            </p:extLst>
          </p:nvPr>
        </p:nvGraphicFramePr>
        <p:xfrm>
          <a:off x="321733" y="2183130"/>
          <a:ext cx="11302998" cy="3802380"/>
        </p:xfrm>
        <a:graphic>
          <a:graphicData uri="http://schemas.openxmlformats.org/drawingml/2006/table">
            <a:tbl>
              <a:tblPr firstRow="1" bandRow="1">
                <a:tableStyleId>{5940675A-B579-460E-94D1-54222C63F5DA}</a:tableStyleId>
              </a:tblPr>
              <a:tblGrid>
                <a:gridCol w="1549399">
                  <a:extLst>
                    <a:ext uri="{9D8B030D-6E8A-4147-A177-3AD203B41FA5}">
                      <a16:colId xmlns:a16="http://schemas.microsoft.com/office/drawing/2014/main" val="1365804358"/>
                    </a:ext>
                  </a:extLst>
                </a:gridCol>
                <a:gridCol w="1219200">
                  <a:extLst>
                    <a:ext uri="{9D8B030D-6E8A-4147-A177-3AD203B41FA5}">
                      <a16:colId xmlns:a16="http://schemas.microsoft.com/office/drawing/2014/main" val="2390327183"/>
                    </a:ext>
                  </a:extLst>
                </a:gridCol>
                <a:gridCol w="8534399">
                  <a:extLst>
                    <a:ext uri="{9D8B030D-6E8A-4147-A177-3AD203B41FA5}">
                      <a16:colId xmlns:a16="http://schemas.microsoft.com/office/drawing/2014/main" val="350563061"/>
                    </a:ext>
                  </a:extLst>
                </a:gridCol>
              </a:tblGrid>
              <a:tr h="370840">
                <a:tc>
                  <a:txBody>
                    <a:bodyPr/>
                    <a:lstStyle/>
                    <a:p>
                      <a:pPr algn="ctr"/>
                      <a:r>
                        <a:rPr lang="ko-KR" altLang="en-US" b="1" dirty="0">
                          <a:solidFill>
                            <a:schemeClr val="tx1"/>
                          </a:solidFill>
                          <a:effectLst/>
                          <a:latin typeface="notokr"/>
                        </a:rPr>
                        <a:t>버전</a:t>
                      </a:r>
                    </a:p>
                  </a:txBody>
                  <a:tcPr marL="95250" marR="95250" marT="95250" marB="95250" anchor="ctr">
                    <a:solidFill>
                      <a:schemeClr val="accent6">
                        <a:lumMod val="20000"/>
                        <a:lumOff val="80000"/>
                      </a:schemeClr>
                    </a:solidFill>
                  </a:tcPr>
                </a:tc>
                <a:tc>
                  <a:txBody>
                    <a:bodyPr/>
                    <a:lstStyle/>
                    <a:p>
                      <a:pPr algn="ctr"/>
                      <a:r>
                        <a:rPr lang="ko-KR" altLang="en-US" b="1" dirty="0">
                          <a:solidFill>
                            <a:schemeClr val="tx1"/>
                          </a:solidFill>
                          <a:effectLst/>
                          <a:latin typeface="notokr"/>
                        </a:rPr>
                        <a:t>년도</a:t>
                      </a:r>
                    </a:p>
                  </a:txBody>
                  <a:tcPr marL="95250" marR="95250" marT="95250" marB="95250" anchor="ctr">
                    <a:solidFill>
                      <a:schemeClr val="accent6">
                        <a:lumMod val="20000"/>
                        <a:lumOff val="80000"/>
                      </a:schemeClr>
                    </a:solidFill>
                  </a:tcPr>
                </a:tc>
                <a:tc>
                  <a:txBody>
                    <a:bodyPr/>
                    <a:lstStyle/>
                    <a:p>
                      <a:pPr algn="ctr"/>
                      <a:r>
                        <a:rPr lang="en-US" b="1" dirty="0">
                          <a:solidFill>
                            <a:schemeClr val="tx1"/>
                          </a:solidFill>
                          <a:effectLst/>
                          <a:latin typeface="notokr"/>
                        </a:rPr>
                        <a:t>DOCTYPE    </a:t>
                      </a:r>
                      <a:r>
                        <a:rPr lang="ko-KR" altLang="en-US" b="1" dirty="0">
                          <a:solidFill>
                            <a:schemeClr val="tx1"/>
                          </a:solidFill>
                          <a:effectLst/>
                          <a:latin typeface="notokr"/>
                        </a:rPr>
                        <a:t>및   설명</a:t>
                      </a:r>
                    </a:p>
                  </a:txBody>
                  <a:tcPr marL="95250" marR="95250" marT="95250" marB="95250" anchor="ctr">
                    <a:solidFill>
                      <a:schemeClr val="accent6">
                        <a:lumMod val="20000"/>
                        <a:lumOff val="80000"/>
                      </a:schemeClr>
                    </a:solidFill>
                  </a:tcPr>
                </a:tc>
                <a:extLst>
                  <a:ext uri="{0D108BD9-81ED-4DB2-BD59-A6C34878D82A}">
                    <a16:rowId xmlns:a16="http://schemas.microsoft.com/office/drawing/2014/main" val="1675598295"/>
                  </a:ext>
                </a:extLst>
              </a:tr>
              <a:tr h="370840">
                <a:tc>
                  <a:txBody>
                    <a:bodyPr/>
                    <a:lstStyle/>
                    <a:p>
                      <a:pPr algn="ctr"/>
                      <a:r>
                        <a:rPr lang="en-US">
                          <a:effectLst/>
                          <a:latin typeface="notokr"/>
                        </a:rPr>
                        <a:t>HTML 1.0</a:t>
                      </a:r>
                    </a:p>
                  </a:txBody>
                  <a:tcPr marL="95250" marR="95250" marT="95250" marB="95250" anchor="ctr"/>
                </a:tc>
                <a:tc>
                  <a:txBody>
                    <a:bodyPr/>
                    <a:lstStyle/>
                    <a:p>
                      <a:pPr algn="ctr"/>
                      <a:r>
                        <a:rPr lang="en-US" altLang="ko-KR">
                          <a:effectLst/>
                          <a:latin typeface="notokr"/>
                        </a:rPr>
                        <a:t>1991</a:t>
                      </a:r>
                    </a:p>
                  </a:txBody>
                  <a:tcPr marL="95250" marR="95250" marT="95250" marB="95250" anchor="ctr"/>
                </a:tc>
                <a:tc>
                  <a:txBody>
                    <a:bodyPr/>
                    <a:lstStyle/>
                    <a:p>
                      <a:pPr algn="l"/>
                      <a:r>
                        <a:rPr lang="en-US" altLang="ko-KR" dirty="0">
                          <a:effectLst/>
                          <a:latin typeface="notokr"/>
                        </a:rPr>
                        <a:t>Tim Berners-Lee </a:t>
                      </a:r>
                      <a:r>
                        <a:rPr lang="ko-KR" altLang="en-US" dirty="0">
                          <a:effectLst/>
                          <a:latin typeface="notokr"/>
                        </a:rPr>
                        <a:t>가 발표한 최초의 </a:t>
                      </a:r>
                      <a:r>
                        <a:rPr lang="en-US" altLang="ko-KR" dirty="0">
                          <a:effectLst/>
                          <a:latin typeface="notokr"/>
                        </a:rPr>
                        <a:t>HTML</a:t>
                      </a:r>
                    </a:p>
                  </a:txBody>
                  <a:tcPr marL="95250" marR="95250" marT="95250" marB="95250" anchor="ctr"/>
                </a:tc>
                <a:extLst>
                  <a:ext uri="{0D108BD9-81ED-4DB2-BD59-A6C34878D82A}">
                    <a16:rowId xmlns:a16="http://schemas.microsoft.com/office/drawing/2014/main" val="1435495339"/>
                  </a:ext>
                </a:extLst>
              </a:tr>
              <a:tr h="370840">
                <a:tc>
                  <a:txBody>
                    <a:bodyPr/>
                    <a:lstStyle/>
                    <a:p>
                      <a:pPr algn="ctr"/>
                      <a:r>
                        <a:rPr lang="en-US">
                          <a:effectLst/>
                          <a:latin typeface="notokr"/>
                        </a:rPr>
                        <a:t>HTML 2.0</a:t>
                      </a:r>
                    </a:p>
                  </a:txBody>
                  <a:tcPr marL="95250" marR="95250" marT="95250" marB="95250" anchor="ctr"/>
                </a:tc>
                <a:tc>
                  <a:txBody>
                    <a:bodyPr/>
                    <a:lstStyle/>
                    <a:p>
                      <a:pPr algn="ctr"/>
                      <a:r>
                        <a:rPr lang="en-US" altLang="ko-KR">
                          <a:effectLst/>
                          <a:latin typeface="notokr"/>
                        </a:rPr>
                        <a:t>1995</a:t>
                      </a:r>
                    </a:p>
                  </a:txBody>
                  <a:tcPr marL="95250" marR="95250" marT="95250" marB="95250" anchor="ctr"/>
                </a:tc>
                <a:tc>
                  <a:txBody>
                    <a:bodyPr/>
                    <a:lstStyle/>
                    <a:p>
                      <a:pPr algn="l"/>
                      <a:r>
                        <a:rPr lang="ko-KR" altLang="en-US">
                          <a:effectLst/>
                          <a:latin typeface="notokr"/>
                        </a:rPr>
                        <a:t>국제 표준으로 제정된 최초의 </a:t>
                      </a:r>
                      <a:r>
                        <a:rPr lang="en-US" altLang="ko-KR">
                          <a:effectLst/>
                          <a:latin typeface="notokr"/>
                        </a:rPr>
                        <a:t>HTML</a:t>
                      </a:r>
                    </a:p>
                  </a:txBody>
                  <a:tcPr marL="95250" marR="95250" marT="95250" marB="95250" anchor="ctr"/>
                </a:tc>
                <a:extLst>
                  <a:ext uri="{0D108BD9-81ED-4DB2-BD59-A6C34878D82A}">
                    <a16:rowId xmlns:a16="http://schemas.microsoft.com/office/drawing/2014/main" val="1719560576"/>
                  </a:ext>
                </a:extLst>
              </a:tr>
              <a:tr h="370840">
                <a:tc>
                  <a:txBody>
                    <a:bodyPr/>
                    <a:lstStyle/>
                    <a:p>
                      <a:pPr algn="ctr"/>
                      <a:r>
                        <a:rPr lang="en-US">
                          <a:effectLst/>
                          <a:latin typeface="notokr"/>
                        </a:rPr>
                        <a:t>HTML 3.2</a:t>
                      </a:r>
                    </a:p>
                  </a:txBody>
                  <a:tcPr marL="95250" marR="95250" marT="95250" marB="95250" anchor="ctr"/>
                </a:tc>
                <a:tc>
                  <a:txBody>
                    <a:bodyPr/>
                    <a:lstStyle/>
                    <a:p>
                      <a:pPr algn="ctr"/>
                      <a:r>
                        <a:rPr lang="en-US" altLang="ko-KR">
                          <a:effectLst/>
                          <a:latin typeface="notokr"/>
                        </a:rPr>
                        <a:t>1997</a:t>
                      </a:r>
                    </a:p>
                  </a:txBody>
                  <a:tcPr marL="95250" marR="95250" marT="95250" marB="95250" anchor="ctr"/>
                </a:tc>
                <a:tc>
                  <a:txBody>
                    <a:bodyPr/>
                    <a:lstStyle/>
                    <a:p>
                      <a:pPr algn="l"/>
                      <a:r>
                        <a:rPr lang="en-US" altLang="ko-KR">
                          <a:effectLst/>
                          <a:latin typeface="notokr"/>
                        </a:rPr>
                        <a:t>W3C</a:t>
                      </a:r>
                      <a:r>
                        <a:rPr lang="ko-KR" altLang="en-US">
                          <a:effectLst/>
                          <a:latin typeface="notokr"/>
                        </a:rPr>
                        <a:t>에 의해 제정된 최초의 </a:t>
                      </a:r>
                      <a:r>
                        <a:rPr lang="en-US" altLang="ko-KR">
                          <a:effectLst/>
                          <a:latin typeface="notokr"/>
                        </a:rPr>
                        <a:t>HTML</a:t>
                      </a:r>
                    </a:p>
                  </a:txBody>
                  <a:tcPr marL="95250" marR="95250" marT="95250" marB="95250" anchor="ctr"/>
                </a:tc>
                <a:extLst>
                  <a:ext uri="{0D108BD9-81ED-4DB2-BD59-A6C34878D82A}">
                    <a16:rowId xmlns:a16="http://schemas.microsoft.com/office/drawing/2014/main" val="1634241461"/>
                  </a:ext>
                </a:extLst>
              </a:tr>
              <a:tr h="370840">
                <a:tc>
                  <a:txBody>
                    <a:bodyPr/>
                    <a:lstStyle/>
                    <a:p>
                      <a:pPr algn="ctr"/>
                      <a:r>
                        <a:rPr lang="en-US">
                          <a:effectLst/>
                          <a:latin typeface="notokr"/>
                        </a:rPr>
                        <a:t>HTML 4.01</a:t>
                      </a:r>
                    </a:p>
                  </a:txBody>
                  <a:tcPr marL="95250" marR="95250" marT="95250" marB="95250" anchor="ctr"/>
                </a:tc>
                <a:tc>
                  <a:txBody>
                    <a:bodyPr/>
                    <a:lstStyle/>
                    <a:p>
                      <a:pPr algn="ctr"/>
                      <a:r>
                        <a:rPr lang="en-US" altLang="ko-KR" dirty="0">
                          <a:effectLst/>
                          <a:latin typeface="notokr"/>
                        </a:rPr>
                        <a:t>1999</a:t>
                      </a:r>
                    </a:p>
                  </a:txBody>
                  <a:tcPr marL="95250" marR="95250" marT="95250" marB="95250" anchor="ctr"/>
                </a:tc>
                <a:tc>
                  <a:txBody>
                    <a:bodyPr/>
                    <a:lstStyle/>
                    <a:p>
                      <a:pPr algn="l" latinLnBrk="1"/>
                      <a:r>
                        <a:rPr lang="en-US" dirty="0">
                          <a:effectLst/>
                          <a:latin typeface="notokr"/>
                        </a:rPr>
                        <a:t>&lt;!DOCTYPE HTML PUBLIC "-//W3C//DTD HTML 4.01//EN"</a:t>
                      </a:r>
                    </a:p>
                    <a:p>
                      <a:pPr algn="l" latinLnBrk="1"/>
                      <a:r>
                        <a:rPr lang="en-US" dirty="0">
                          <a:effectLst/>
                          <a:latin typeface="notokr"/>
                        </a:rPr>
                        <a:t>    "http://www.w3.org/TR/html4/strict.dtd"&gt;</a:t>
                      </a:r>
                    </a:p>
                  </a:txBody>
                  <a:tcPr marL="95250" marR="95250" marT="95250" marB="95250" anchor="ctr"/>
                </a:tc>
                <a:extLst>
                  <a:ext uri="{0D108BD9-81ED-4DB2-BD59-A6C34878D82A}">
                    <a16:rowId xmlns:a16="http://schemas.microsoft.com/office/drawing/2014/main" val="3357397405"/>
                  </a:ext>
                </a:extLst>
              </a:tr>
              <a:tr h="370840">
                <a:tc>
                  <a:txBody>
                    <a:bodyPr/>
                    <a:lstStyle/>
                    <a:p>
                      <a:pPr algn="ctr"/>
                      <a:r>
                        <a:rPr lang="en-US">
                          <a:effectLst/>
                          <a:latin typeface="notokr"/>
                        </a:rPr>
                        <a:t>XHTML 1.0</a:t>
                      </a:r>
                    </a:p>
                  </a:txBody>
                  <a:tcPr marL="95250" marR="95250" marT="95250" marB="95250" anchor="ctr"/>
                </a:tc>
                <a:tc>
                  <a:txBody>
                    <a:bodyPr/>
                    <a:lstStyle/>
                    <a:p>
                      <a:pPr algn="ctr"/>
                      <a:r>
                        <a:rPr lang="en-US" altLang="ko-KR">
                          <a:effectLst/>
                          <a:latin typeface="notokr"/>
                        </a:rPr>
                        <a:t>2000</a:t>
                      </a:r>
                    </a:p>
                  </a:txBody>
                  <a:tcPr marL="95250" marR="95250" marT="95250" marB="95250" anchor="ctr"/>
                </a:tc>
                <a:tc>
                  <a:txBody>
                    <a:bodyPr/>
                    <a:lstStyle/>
                    <a:p>
                      <a:pPr algn="l" latinLnBrk="1"/>
                      <a:r>
                        <a:rPr lang="en-US">
                          <a:effectLst/>
                          <a:latin typeface="notokr"/>
                        </a:rPr>
                        <a:t>&lt;!DOCTYPE html PUBLIC "-//W3C//DTD XHTML 1.0 Strict//EN"</a:t>
                      </a:r>
                    </a:p>
                    <a:p>
                      <a:pPr algn="l" latinLnBrk="1"/>
                      <a:r>
                        <a:rPr lang="en-US">
                          <a:effectLst/>
                          <a:latin typeface="notokr"/>
                        </a:rPr>
                        <a:t>    "http://www.w3.org/TR/xhtml1/DTD/xhtml1-strict.dtd"&gt;</a:t>
                      </a:r>
                    </a:p>
                  </a:txBody>
                  <a:tcPr marL="95250" marR="95250" marT="95250" marB="95250" anchor="ctr"/>
                </a:tc>
                <a:extLst>
                  <a:ext uri="{0D108BD9-81ED-4DB2-BD59-A6C34878D82A}">
                    <a16:rowId xmlns:a16="http://schemas.microsoft.com/office/drawing/2014/main" val="453440580"/>
                  </a:ext>
                </a:extLst>
              </a:tr>
              <a:tr h="370840">
                <a:tc>
                  <a:txBody>
                    <a:bodyPr/>
                    <a:lstStyle/>
                    <a:p>
                      <a:pPr algn="ctr"/>
                      <a:r>
                        <a:rPr lang="en-US">
                          <a:effectLst/>
                          <a:latin typeface="notokr"/>
                        </a:rPr>
                        <a:t>HTML 5</a:t>
                      </a:r>
                    </a:p>
                  </a:txBody>
                  <a:tcPr marL="95250" marR="95250" marT="95250" marB="95250" anchor="ctr"/>
                </a:tc>
                <a:tc>
                  <a:txBody>
                    <a:bodyPr/>
                    <a:lstStyle/>
                    <a:p>
                      <a:pPr algn="ctr"/>
                      <a:r>
                        <a:rPr lang="en-US" altLang="ko-KR">
                          <a:effectLst/>
                          <a:latin typeface="notokr"/>
                        </a:rPr>
                        <a:t>2014</a:t>
                      </a:r>
                    </a:p>
                  </a:txBody>
                  <a:tcPr marL="95250" marR="95250" marT="95250" marB="95250" anchor="ctr"/>
                </a:tc>
                <a:tc>
                  <a:txBody>
                    <a:bodyPr/>
                    <a:lstStyle/>
                    <a:p>
                      <a:pPr algn="l"/>
                      <a:r>
                        <a:rPr lang="en-US" dirty="0">
                          <a:effectLst/>
                          <a:latin typeface="notokr"/>
                        </a:rPr>
                        <a:t>&lt;!DOCTYPE html&gt;</a:t>
                      </a:r>
                    </a:p>
                  </a:txBody>
                  <a:tcPr marL="95250" marR="95250" marT="95250" marB="95250" anchor="ctr"/>
                </a:tc>
                <a:extLst>
                  <a:ext uri="{0D108BD9-81ED-4DB2-BD59-A6C34878D82A}">
                    <a16:rowId xmlns:a16="http://schemas.microsoft.com/office/drawing/2014/main" val="1380135045"/>
                  </a:ext>
                </a:extLst>
              </a:tr>
            </a:tbl>
          </a:graphicData>
        </a:graphic>
      </p:graphicFrame>
    </p:spTree>
    <p:extLst>
      <p:ext uri="{BB962C8B-B14F-4D97-AF65-F5344CB8AC3E}">
        <p14:creationId xmlns:p14="http://schemas.microsoft.com/office/powerpoint/2010/main" val="232796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이미지 테두리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Images&lt;/title&gt;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이미지의 테두리 설정</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="img_flag.png" alt="</a:t>
            </a:r>
            <a:r>
              <a:rPr lang="ko-KR" altLang="en-US" sz="1200" dirty="0">
                <a:solidFill>
                  <a:schemeClr val="tx1"/>
                </a:solidFill>
              </a:rPr>
              <a:t>이미지 테두리</a:t>
            </a:r>
            <a:r>
              <a:rPr lang="en-US" altLang="ko-KR" sz="1200" dirty="0">
                <a:solidFill>
                  <a:schemeClr val="tx1"/>
                </a:solidFill>
              </a:rPr>
              <a:t>" style="width:320px; height:214px; border: 3px solid black"&gt;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ko-KR" altLang="en-US" sz="1200" b="1" dirty="0">
                <a:solidFill>
                  <a:schemeClr val="tx1"/>
                </a:solidFill>
              </a:rPr>
              <a:t>이미지의 테두리</a:t>
            </a:r>
            <a:r>
              <a:rPr lang="en-US" altLang="ko-KR" sz="1200" b="1" dirty="0">
                <a:solidFill>
                  <a:schemeClr val="tx1"/>
                </a:solidFill>
              </a:rPr>
              <a:t>(border) </a:t>
            </a:r>
            <a:r>
              <a:rPr lang="ko-KR" altLang="en-US" sz="1200" b="1" dirty="0">
                <a:solidFill>
                  <a:schemeClr val="tx1"/>
                </a:solidFill>
              </a:rPr>
              <a:t>설정</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border </a:t>
            </a:r>
            <a:r>
              <a:rPr lang="ko-KR" altLang="en-US" sz="1200" dirty="0">
                <a:solidFill>
                  <a:schemeClr val="tx1"/>
                </a:solidFill>
              </a:rPr>
              <a:t>속성을 사용하여 이미지의 테두리 사용 여부와 굵기를 설정할 수 있습니다</a:t>
            </a:r>
            <a:r>
              <a:rPr lang="en-US" altLang="ko-KR" sz="1200" dirty="0">
                <a:solidFill>
                  <a:schemeClr val="tx1"/>
                </a:solidFill>
              </a:rPr>
              <a:t>.</a:t>
            </a:r>
          </a:p>
          <a:p>
            <a:r>
              <a:rPr lang="en-US" altLang="ko-KR" sz="1200" dirty="0">
                <a:solidFill>
                  <a:schemeClr val="tx1"/>
                </a:solidFill>
              </a:rPr>
              <a:t> </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a:t>
            </a:fld>
            <a:endParaRPr lang="ko-KR" altLang="en-US" dirty="0"/>
          </a:p>
        </p:txBody>
      </p:sp>
    </p:spTree>
    <p:extLst>
      <p:ext uri="{BB962C8B-B14F-4D97-AF65-F5344CB8AC3E}">
        <p14:creationId xmlns:p14="http://schemas.microsoft.com/office/powerpoint/2010/main" val="35074896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transition(</a:t>
            </a:r>
            <a:r>
              <a:rPr lang="ko-KR" altLang="en-US" sz="3200" dirty="0"/>
              <a:t>전환</a:t>
            </a:r>
            <a:r>
              <a:rPr lang="en-US" altLang="ko-KR" sz="3200" dirty="0"/>
              <a:t>) &amp; transform(</a:t>
            </a:r>
            <a:r>
              <a:rPr lang="ko-KR" altLang="en-US" sz="3200" dirty="0"/>
              <a:t>변환</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611979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Transition&lt;/title&gt;</a:t>
            </a:r>
          </a:p>
          <a:p>
            <a:r>
              <a:rPr lang="en-US" altLang="ko-KR" sz="1100" dirty="0">
                <a:solidFill>
                  <a:schemeClr val="tx1"/>
                </a:solidFill>
              </a:rPr>
              <a:t>     &lt;style&gt;</a:t>
            </a:r>
          </a:p>
          <a:p>
            <a:r>
              <a:rPr lang="en-US" altLang="ko-KR" sz="1100" dirty="0">
                <a:solidFill>
                  <a:schemeClr val="tx1"/>
                </a:solidFill>
              </a:rPr>
              <a:t>	#windmill {</a:t>
            </a:r>
          </a:p>
          <a:p>
            <a:r>
              <a:rPr lang="en-US" altLang="ko-KR" sz="1100" dirty="0">
                <a:solidFill>
                  <a:schemeClr val="tx1"/>
                </a:solidFill>
              </a:rPr>
              <a:t>		background-color: orange;</a:t>
            </a:r>
          </a:p>
          <a:p>
            <a:r>
              <a:rPr lang="en-US" altLang="ko-KR" sz="1100" dirty="0">
                <a:solidFill>
                  <a:schemeClr val="tx1"/>
                </a:solidFill>
              </a:rPr>
              <a:t>		height: 100px;</a:t>
            </a:r>
          </a:p>
          <a:p>
            <a:r>
              <a:rPr lang="en-US" altLang="ko-KR" sz="1100" dirty="0">
                <a:solidFill>
                  <a:schemeClr val="tx1"/>
                </a:solidFill>
              </a:rPr>
              <a:t>		width: 100px;</a:t>
            </a:r>
          </a:p>
          <a:p>
            <a:r>
              <a:rPr lang="en-US" altLang="ko-KR" sz="1100" dirty="0">
                <a:solidFill>
                  <a:schemeClr val="tx1"/>
                </a:solidFill>
              </a:rPr>
              <a:t>		margin: 10px;</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-transition: width 2s, height 2s, -</a:t>
            </a:r>
            <a:r>
              <a:rPr lang="en-US" altLang="ko-KR" sz="1100" dirty="0" err="1">
                <a:solidFill>
                  <a:schemeClr val="tx1"/>
                </a:solidFill>
              </a:rPr>
              <a:t>webkit</a:t>
            </a:r>
            <a:r>
              <a:rPr lang="en-US" altLang="ko-KR" sz="1100" dirty="0">
                <a:solidFill>
                  <a:schemeClr val="tx1"/>
                </a:solidFill>
              </a:rPr>
              <a:t>-transform 2s;</a:t>
            </a:r>
          </a:p>
          <a:p>
            <a:r>
              <a:rPr lang="en-US" altLang="ko-KR" sz="1100" dirty="0">
                <a:solidFill>
                  <a:schemeClr val="tx1"/>
                </a:solidFill>
              </a:rPr>
              <a:t>		transition: width 2s, height 2s, transform 2s;</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windmill:hover</a:t>
            </a:r>
            <a:r>
              <a:rPr lang="en-US" altLang="ko-KR" sz="1100" dirty="0">
                <a:solidFill>
                  <a:schemeClr val="tx1"/>
                </a:solidFill>
              </a:rPr>
              <a:t> {</a:t>
            </a:r>
          </a:p>
          <a:p>
            <a:r>
              <a:rPr lang="en-US" altLang="ko-KR" sz="1100" dirty="0">
                <a:solidFill>
                  <a:schemeClr val="tx1"/>
                </a:solidFill>
              </a:rPr>
              <a:t>		width: 300px;</a:t>
            </a:r>
          </a:p>
          <a:p>
            <a:r>
              <a:rPr lang="en-US" altLang="ko-KR" sz="1100" dirty="0">
                <a:solidFill>
                  <a:schemeClr val="tx1"/>
                </a:solidFill>
              </a:rPr>
              <a:t>		height: 300px;</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-transform: </a:t>
            </a:r>
            <a:r>
              <a:rPr lang="en-US" altLang="ko-KR" sz="1100" dirty="0" err="1">
                <a:solidFill>
                  <a:schemeClr val="tx1"/>
                </a:solidFill>
              </a:rPr>
              <a:t>rotateY</a:t>
            </a:r>
            <a:r>
              <a:rPr lang="en-US" altLang="ko-KR" sz="1100" dirty="0">
                <a:solidFill>
                  <a:schemeClr val="tx1"/>
                </a:solidFill>
              </a:rPr>
              <a:t>(180deg);</a:t>
            </a:r>
          </a:p>
          <a:p>
            <a:r>
              <a:rPr lang="en-US" altLang="ko-KR" sz="1100" dirty="0">
                <a:solidFill>
                  <a:schemeClr val="tx1"/>
                </a:solidFill>
              </a:rPr>
              <a:t>		transform: </a:t>
            </a:r>
            <a:r>
              <a:rPr lang="en-US" altLang="ko-KR" sz="1100" dirty="0" err="1">
                <a:solidFill>
                  <a:schemeClr val="tx1"/>
                </a:solidFill>
              </a:rPr>
              <a:t>rotateY</a:t>
            </a:r>
            <a:r>
              <a:rPr lang="en-US" altLang="ko-KR" sz="1100" dirty="0">
                <a:solidFill>
                  <a:schemeClr val="tx1"/>
                </a:solidFill>
              </a:rPr>
              <a:t>(180deg);</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전환</a:t>
            </a:r>
            <a:r>
              <a:rPr lang="en-US" altLang="ko-KR" sz="1100" dirty="0">
                <a:solidFill>
                  <a:schemeClr val="tx1"/>
                </a:solidFill>
              </a:rPr>
              <a:t>(transition) </a:t>
            </a:r>
            <a:r>
              <a:rPr lang="ko-KR" altLang="en-US" sz="1100" dirty="0">
                <a:solidFill>
                  <a:schemeClr val="tx1"/>
                </a:solidFill>
              </a:rPr>
              <a:t>효과와 변환</a:t>
            </a:r>
            <a:r>
              <a:rPr lang="en-US" altLang="ko-KR" sz="1100" dirty="0">
                <a:solidFill>
                  <a:schemeClr val="tx1"/>
                </a:solidFill>
              </a:rPr>
              <a:t>(transform) </a:t>
            </a:r>
            <a:r>
              <a:rPr lang="ko-KR" altLang="en-US" sz="1100" dirty="0">
                <a:solidFill>
                  <a:schemeClr val="tx1"/>
                </a:solidFill>
              </a:rPr>
              <a:t>효과의 동시 적용</a:t>
            </a:r>
            <a:r>
              <a:rPr lang="en-US" altLang="ko-KR" sz="1100" dirty="0">
                <a:solidFill>
                  <a:schemeClr val="tx1"/>
                </a:solidFill>
              </a:rPr>
              <a:t>&lt;/h1&gt;</a:t>
            </a:r>
          </a:p>
          <a:p>
            <a:r>
              <a:rPr lang="en-US" altLang="ko-KR" sz="1100" dirty="0">
                <a:solidFill>
                  <a:schemeClr val="tx1"/>
                </a:solidFill>
              </a:rPr>
              <a:t>	&lt;div id="windmill"&gt;&lt;/div&gt;</a:t>
            </a:r>
          </a:p>
          <a:p>
            <a:r>
              <a:rPr lang="en-US" altLang="ko-KR" sz="1100" dirty="0">
                <a:solidFill>
                  <a:schemeClr val="tx1"/>
                </a:solidFill>
              </a:rPr>
              <a:t>	&lt;p&gt;</a:t>
            </a:r>
            <a:r>
              <a:rPr lang="ko-KR" altLang="en-US" sz="1100" dirty="0">
                <a:solidFill>
                  <a:schemeClr val="tx1"/>
                </a:solidFill>
              </a:rPr>
              <a:t>사각형 위로 마우스를 올려 놔 보세요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532605" y="1216297"/>
            <a:ext cx="532072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transition </a:t>
            </a:r>
            <a:r>
              <a:rPr lang="ko-KR" altLang="en-US" sz="1200" dirty="0">
                <a:solidFill>
                  <a:schemeClr val="tx1"/>
                </a:solidFill>
              </a:rPr>
              <a:t>속성을 사용하여 정해진 시간 동안 요소의 속성값을 부드럽게 변화시킬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a:t>
            </a:r>
          </a:p>
          <a:p>
            <a:r>
              <a:rPr lang="ko-KR" altLang="en-US" sz="1200" dirty="0">
                <a:solidFill>
                  <a:schemeClr val="tx1"/>
                </a:solidFill>
              </a:rPr>
              <a:t>전환</a:t>
            </a:r>
            <a:r>
              <a:rPr lang="en-US" altLang="ko-KR" sz="1200" dirty="0">
                <a:solidFill>
                  <a:schemeClr val="tx1"/>
                </a:solidFill>
              </a:rPr>
              <a:t>(transition)</a:t>
            </a:r>
            <a:r>
              <a:rPr lang="ko-KR" altLang="en-US" sz="1200" dirty="0">
                <a:solidFill>
                  <a:schemeClr val="tx1"/>
                </a:solidFill>
              </a:rPr>
              <a:t>을 위해 제공되는 속성</a:t>
            </a:r>
            <a:r>
              <a:rPr lang="en-US" altLang="ko-KR" sz="1200" dirty="0">
                <a:solidFill>
                  <a:schemeClr val="tx1"/>
                </a:solidFill>
              </a:rPr>
              <a:t>(property)</a:t>
            </a:r>
            <a:r>
              <a:rPr lang="ko-KR" altLang="en-US" sz="1200" dirty="0">
                <a:solidFill>
                  <a:schemeClr val="tx1"/>
                </a:solidFill>
              </a:rPr>
              <a:t>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transition</a:t>
            </a:r>
          </a:p>
          <a:p>
            <a:r>
              <a:rPr lang="en-US" altLang="ko-KR" sz="1200" dirty="0">
                <a:solidFill>
                  <a:schemeClr val="tx1"/>
                </a:solidFill>
              </a:rPr>
              <a:t>2. transition-delay</a:t>
            </a:r>
          </a:p>
          <a:p>
            <a:r>
              <a:rPr lang="en-US" altLang="ko-KR" sz="1200" dirty="0">
                <a:solidFill>
                  <a:schemeClr val="tx1"/>
                </a:solidFill>
              </a:rPr>
              <a:t>3. transition-duration</a:t>
            </a:r>
          </a:p>
          <a:p>
            <a:r>
              <a:rPr lang="en-US" altLang="ko-KR" sz="1200" dirty="0">
                <a:solidFill>
                  <a:schemeClr val="tx1"/>
                </a:solidFill>
              </a:rPr>
              <a:t>4. transition-property</a:t>
            </a:r>
          </a:p>
          <a:p>
            <a:r>
              <a:rPr lang="en-US" altLang="ko-KR" sz="1200" dirty="0">
                <a:solidFill>
                  <a:schemeClr val="tx1"/>
                </a:solidFill>
              </a:rPr>
              <a:t>5. transition-timing-function</a:t>
            </a:r>
          </a:p>
          <a:p>
            <a:endParaRPr lang="en-US" altLang="ko-KR" sz="1200" dirty="0">
              <a:solidFill>
                <a:schemeClr val="tx1"/>
              </a:solidFill>
            </a:endParaRPr>
          </a:p>
          <a:p>
            <a:r>
              <a:rPr lang="ko-KR" altLang="en-US" sz="1200" b="1" dirty="0">
                <a:solidFill>
                  <a:schemeClr val="tx1"/>
                </a:solidFill>
              </a:rPr>
              <a:t>전환</a:t>
            </a:r>
            <a:r>
              <a:rPr lang="en-US" altLang="ko-KR" sz="1200" b="1" dirty="0">
                <a:solidFill>
                  <a:schemeClr val="tx1"/>
                </a:solidFill>
              </a:rPr>
              <a:t>(transition) </a:t>
            </a:r>
            <a:r>
              <a:rPr lang="ko-KR" altLang="en-US" sz="1200" b="1" dirty="0">
                <a:solidFill>
                  <a:schemeClr val="tx1"/>
                </a:solidFill>
              </a:rPr>
              <a:t>효과와 변형</a:t>
            </a:r>
            <a:r>
              <a:rPr lang="en-US" altLang="ko-KR" sz="1200" b="1" dirty="0">
                <a:solidFill>
                  <a:schemeClr val="tx1"/>
                </a:solidFill>
              </a:rPr>
              <a:t>(transform) </a:t>
            </a:r>
            <a:r>
              <a:rPr lang="ko-KR" altLang="en-US" sz="1200" b="1" dirty="0">
                <a:solidFill>
                  <a:schemeClr val="tx1"/>
                </a:solidFill>
              </a:rPr>
              <a:t>효과의 동시 적용</a:t>
            </a:r>
          </a:p>
          <a:p>
            <a:r>
              <a:rPr lang="ko-KR" altLang="en-US" sz="1200" dirty="0">
                <a:solidFill>
                  <a:schemeClr val="tx1"/>
                </a:solidFill>
              </a:rPr>
              <a:t>전환</a:t>
            </a:r>
            <a:r>
              <a:rPr lang="en-US" altLang="ko-KR" sz="1200" dirty="0">
                <a:solidFill>
                  <a:schemeClr val="tx1"/>
                </a:solidFill>
              </a:rPr>
              <a:t>(transition) </a:t>
            </a:r>
            <a:r>
              <a:rPr lang="ko-KR" altLang="en-US" sz="1200" dirty="0">
                <a:solidFill>
                  <a:schemeClr val="tx1"/>
                </a:solidFill>
              </a:rPr>
              <a:t>효과와 변형</a:t>
            </a:r>
            <a:r>
              <a:rPr lang="en-US" altLang="ko-KR" sz="1200" dirty="0">
                <a:solidFill>
                  <a:schemeClr val="tx1"/>
                </a:solidFill>
              </a:rPr>
              <a:t>(transform) </a:t>
            </a:r>
            <a:r>
              <a:rPr lang="ko-KR" altLang="en-US" sz="1200" dirty="0">
                <a:solidFill>
                  <a:schemeClr val="tx1"/>
                </a:solidFill>
              </a:rPr>
              <a:t>효과를 같이 적용할 수도 있습니다</a:t>
            </a:r>
            <a:r>
              <a:rPr lang="en-US" altLang="ko-KR" sz="1200" dirty="0">
                <a:solidFill>
                  <a:schemeClr val="tx1"/>
                </a:solidFill>
              </a:rPr>
              <a:t>.</a:t>
            </a:r>
          </a:p>
          <a:p>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300</a:t>
            </a:fld>
            <a:endParaRPr lang="ko-KR" altLang="en-US" dirty="0"/>
          </a:p>
        </p:txBody>
      </p:sp>
      <p:graphicFrame>
        <p:nvGraphicFramePr>
          <p:cNvPr id="3" name="표 2">
            <a:extLst>
              <a:ext uri="{FF2B5EF4-FFF2-40B4-BE49-F238E27FC236}">
                <a16:creationId xmlns:a16="http://schemas.microsoft.com/office/drawing/2014/main" id="{0AEA4DC5-B6CC-490F-9FEC-3A4E48D7B4E0}"/>
              </a:ext>
            </a:extLst>
          </p:cNvPr>
          <p:cNvGraphicFramePr>
            <a:graphicFrameLocks noGrp="1"/>
          </p:cNvGraphicFramePr>
          <p:nvPr>
            <p:extLst>
              <p:ext uri="{D42A27DB-BD31-4B8C-83A1-F6EECF244321}">
                <p14:modId xmlns:p14="http://schemas.microsoft.com/office/powerpoint/2010/main" val="1009853089"/>
              </p:ext>
            </p:extLst>
          </p:nvPr>
        </p:nvGraphicFramePr>
        <p:xfrm>
          <a:off x="6634889" y="4056624"/>
          <a:ext cx="5116157" cy="2224977"/>
        </p:xfrm>
        <a:graphic>
          <a:graphicData uri="http://schemas.openxmlformats.org/drawingml/2006/table">
            <a:tbl>
              <a:tblPr>
                <a:tableStyleId>{5940675A-B579-460E-94D1-54222C63F5DA}</a:tableStyleId>
              </a:tblPr>
              <a:tblGrid>
                <a:gridCol w="1302038">
                  <a:extLst>
                    <a:ext uri="{9D8B030D-6E8A-4147-A177-3AD203B41FA5}">
                      <a16:colId xmlns:a16="http://schemas.microsoft.com/office/drawing/2014/main" val="2023602573"/>
                    </a:ext>
                  </a:extLst>
                </a:gridCol>
                <a:gridCol w="3814119">
                  <a:extLst>
                    <a:ext uri="{9D8B030D-6E8A-4147-A177-3AD203B41FA5}">
                      <a16:colId xmlns:a16="http://schemas.microsoft.com/office/drawing/2014/main" val="2767630521"/>
                    </a:ext>
                  </a:extLst>
                </a:gridCol>
              </a:tblGrid>
              <a:tr h="316587">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a:effectLst/>
                        </a:rPr>
                        <a:t>설명</a:t>
                      </a:r>
                      <a:endParaRPr lang="ko-KR" altLang="en-US" sz="1000" b="1">
                        <a:solidFill>
                          <a:srgbClr val="E8E6E3"/>
                        </a:solidFill>
                        <a:effectLst/>
                        <a:latin typeface="notokr"/>
                      </a:endParaRPr>
                    </a:p>
                  </a:txBody>
                  <a:tcPr marL="95250" marR="95250" marT="95250" marB="95250" anchor="ctr"/>
                </a:tc>
                <a:extLst>
                  <a:ext uri="{0D108BD9-81ED-4DB2-BD59-A6C34878D82A}">
                    <a16:rowId xmlns:a16="http://schemas.microsoft.com/office/drawing/2014/main" val="2006152111"/>
                  </a:ext>
                </a:extLst>
              </a:tr>
              <a:tr h="358077">
                <a:tc>
                  <a:txBody>
                    <a:bodyPr/>
                    <a:lstStyle/>
                    <a:p>
                      <a:pPr algn="ctr"/>
                      <a:r>
                        <a:rPr lang="en-US" sz="1000">
                          <a:effectLst/>
                        </a:rPr>
                        <a:t>transition</a:t>
                      </a:r>
                      <a:endParaRPr lang="en-US" sz="1000">
                        <a:effectLst/>
                        <a:latin typeface="notokr"/>
                      </a:endParaRPr>
                    </a:p>
                  </a:txBody>
                  <a:tcPr marL="95250" marR="95250" marT="95250" marB="95250" anchor="ctr"/>
                </a:tc>
                <a:tc>
                  <a:txBody>
                    <a:bodyPr/>
                    <a:lstStyle/>
                    <a:p>
                      <a:pPr algn="l"/>
                      <a:r>
                        <a:rPr lang="ko-KR" altLang="en-US" sz="1000">
                          <a:effectLst/>
                        </a:rPr>
                        <a:t>모든 </a:t>
                      </a:r>
                      <a:r>
                        <a:rPr lang="en-US" altLang="ko-KR" sz="1000">
                          <a:effectLst/>
                        </a:rPr>
                        <a:t>transition </a:t>
                      </a:r>
                      <a:r>
                        <a:rPr lang="ko-KR" altLang="en-US" sz="1000">
                          <a:effectLst/>
                        </a:rPr>
                        <a:t>속성을 이용한 스타일을 한 줄에 설정할 수 있음</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445493363"/>
                  </a:ext>
                </a:extLst>
              </a:tr>
              <a:tr h="316587">
                <a:tc>
                  <a:txBody>
                    <a:bodyPr/>
                    <a:lstStyle/>
                    <a:p>
                      <a:pPr algn="ctr"/>
                      <a:r>
                        <a:rPr lang="en-US" sz="1000">
                          <a:effectLst/>
                        </a:rPr>
                        <a:t>transition-property</a:t>
                      </a:r>
                      <a:endParaRPr lang="en-US" sz="1000">
                        <a:effectLst/>
                        <a:latin typeface="notokr"/>
                      </a:endParaRPr>
                    </a:p>
                  </a:txBody>
                  <a:tcPr marL="95250" marR="95250" marT="95250" marB="95250" anchor="ctr"/>
                </a:tc>
                <a:tc>
                  <a:txBody>
                    <a:bodyPr/>
                    <a:lstStyle/>
                    <a:p>
                      <a:pPr algn="l"/>
                      <a:r>
                        <a:rPr lang="ko-KR" altLang="en-US" sz="1000">
                          <a:effectLst/>
                        </a:rPr>
                        <a:t>요소에 추가할 전환</a:t>
                      </a:r>
                      <a:r>
                        <a:rPr lang="en-US" altLang="ko-KR" sz="1000">
                          <a:effectLst/>
                        </a:rPr>
                        <a:t>(transition) </a:t>
                      </a:r>
                      <a:r>
                        <a:rPr lang="ko-KR" altLang="en-US" sz="1000">
                          <a:effectLst/>
                        </a:rPr>
                        <a:t>효과를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69637667"/>
                  </a:ext>
                </a:extLst>
              </a:tr>
              <a:tr h="316822">
                <a:tc>
                  <a:txBody>
                    <a:bodyPr/>
                    <a:lstStyle/>
                    <a:p>
                      <a:pPr algn="ctr"/>
                      <a:r>
                        <a:rPr lang="en-US" sz="1000">
                          <a:effectLst/>
                        </a:rPr>
                        <a:t>transition-duration</a:t>
                      </a:r>
                      <a:endParaRPr lang="en-US" sz="1000">
                        <a:effectLst/>
                        <a:latin typeface="notokr"/>
                      </a:endParaRPr>
                    </a:p>
                  </a:txBody>
                  <a:tcPr marL="95250" marR="95250" marT="95250" marB="95250" anchor="ctr"/>
                </a:tc>
                <a:tc>
                  <a:txBody>
                    <a:bodyPr/>
                    <a:lstStyle/>
                    <a:p>
                      <a:pPr algn="l"/>
                      <a:r>
                        <a:rPr lang="ko-KR" altLang="en-US" sz="1000">
                          <a:effectLst/>
                        </a:rPr>
                        <a:t>전환</a:t>
                      </a:r>
                      <a:r>
                        <a:rPr lang="en-US" altLang="ko-KR" sz="1000">
                          <a:effectLst/>
                        </a:rPr>
                        <a:t>(transition) </a:t>
                      </a:r>
                      <a:r>
                        <a:rPr lang="ko-KR" altLang="en-US" sz="1000">
                          <a:effectLst/>
                        </a:rPr>
                        <a:t>효과가 지속될 시간을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018290461"/>
                  </a:ext>
                </a:extLst>
              </a:tr>
              <a:tr h="311674">
                <a:tc>
                  <a:txBody>
                    <a:bodyPr/>
                    <a:lstStyle/>
                    <a:p>
                      <a:pPr algn="ctr"/>
                      <a:r>
                        <a:rPr lang="en-US" sz="1000">
                          <a:effectLst/>
                        </a:rPr>
                        <a:t>transition-timing-function</a:t>
                      </a:r>
                      <a:endParaRPr lang="en-US" sz="1000">
                        <a:effectLst/>
                        <a:latin typeface="notokr"/>
                      </a:endParaRPr>
                    </a:p>
                  </a:txBody>
                  <a:tcPr marL="95250" marR="95250" marT="95250" marB="95250" anchor="ctr"/>
                </a:tc>
                <a:tc>
                  <a:txBody>
                    <a:bodyPr/>
                    <a:lstStyle/>
                    <a:p>
                      <a:pPr algn="l"/>
                      <a:r>
                        <a:rPr lang="ko-KR" altLang="en-US" sz="1000">
                          <a:effectLst/>
                        </a:rPr>
                        <a:t>전환</a:t>
                      </a:r>
                      <a:r>
                        <a:rPr lang="en-US" altLang="ko-KR" sz="1000">
                          <a:effectLst/>
                        </a:rPr>
                        <a:t>(transition) </a:t>
                      </a:r>
                      <a:r>
                        <a:rPr lang="ko-KR" altLang="en-US" sz="1000">
                          <a:effectLst/>
                        </a:rPr>
                        <a:t>효과의 시간당 속도를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745771373"/>
                  </a:ext>
                </a:extLst>
              </a:tr>
              <a:tr h="316587">
                <a:tc>
                  <a:txBody>
                    <a:bodyPr/>
                    <a:lstStyle/>
                    <a:p>
                      <a:pPr algn="ctr"/>
                      <a:r>
                        <a:rPr lang="en-US" sz="1000">
                          <a:effectLst/>
                        </a:rPr>
                        <a:t>transition-delay</a:t>
                      </a:r>
                      <a:endParaRPr lang="en-US" sz="1000">
                        <a:effectLst/>
                        <a:latin typeface="notokr"/>
                      </a:endParaRPr>
                    </a:p>
                  </a:txBody>
                  <a:tcPr marL="95250" marR="95250" marT="95250" marB="95250" anchor="ctr"/>
                </a:tc>
                <a:tc>
                  <a:txBody>
                    <a:bodyPr/>
                    <a:lstStyle/>
                    <a:p>
                      <a:pPr algn="l"/>
                      <a:r>
                        <a:rPr lang="ko-KR" altLang="en-US" sz="1000" dirty="0">
                          <a:effectLst/>
                        </a:rPr>
                        <a:t>전환</a:t>
                      </a:r>
                      <a:r>
                        <a:rPr lang="en-US" altLang="ko-KR" sz="1000" dirty="0">
                          <a:effectLst/>
                        </a:rPr>
                        <a:t>(transition) </a:t>
                      </a:r>
                      <a:r>
                        <a:rPr lang="ko-KR" altLang="en-US" sz="1000" dirty="0">
                          <a:effectLst/>
                        </a:rPr>
                        <a:t>효과가 나타나기 전까지의 지연 시간을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2427771366"/>
                  </a:ext>
                </a:extLst>
              </a:tr>
            </a:tbl>
          </a:graphicData>
        </a:graphic>
      </p:graphicFrame>
    </p:spTree>
    <p:extLst>
      <p:ext uri="{BB962C8B-B14F-4D97-AF65-F5344CB8AC3E}">
        <p14:creationId xmlns:p14="http://schemas.microsoft.com/office/powerpoint/2010/main" val="118292582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Animation&lt;/title&gt;</a:t>
            </a:r>
          </a:p>
          <a:p>
            <a:r>
              <a:rPr lang="en-US" altLang="ko-KR" sz="1100" dirty="0">
                <a:solidFill>
                  <a:schemeClr val="tx1"/>
                </a:solidFill>
              </a:rPr>
              <a:t>	&lt;style&gt;</a:t>
            </a:r>
          </a:p>
          <a:p>
            <a:r>
              <a:rPr lang="en-US" altLang="ko-KR" sz="1100" dirty="0">
                <a:solidFill>
                  <a:schemeClr val="tx1"/>
                </a:solidFill>
              </a:rPr>
              <a:t>		p {</a:t>
            </a:r>
          </a:p>
          <a:p>
            <a:r>
              <a:rPr lang="en-US" altLang="ko-KR" sz="1100" dirty="0">
                <a:solidFill>
                  <a:schemeClr val="tx1"/>
                </a:solidFill>
              </a:rPr>
              <a:t>			height: 40px;</a:t>
            </a:r>
          </a:p>
          <a:p>
            <a:r>
              <a:rPr lang="en-US" altLang="ko-KR" sz="1100" dirty="0">
                <a:solidFill>
                  <a:schemeClr val="tx1"/>
                </a:solidFill>
              </a:rPr>
              <a:t>			width: 400px;</a:t>
            </a:r>
          </a:p>
          <a:p>
            <a:r>
              <a:rPr lang="en-US" altLang="ko-KR" sz="1100" dirty="0">
                <a:solidFill>
                  <a:schemeClr val="tx1"/>
                </a:solidFill>
              </a:rPr>
              <a:t>			border: solid 3px orange;</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-animation-duration: 3s;</a:t>
            </a:r>
          </a:p>
          <a:p>
            <a:r>
              <a:rPr lang="en-US" altLang="ko-KR" sz="1100" dirty="0">
                <a:solidFill>
                  <a:schemeClr val="tx1"/>
                </a:solidFill>
              </a:rPr>
              <a:t>			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animation-duration: 3s;</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-keyframes </a:t>
            </a:r>
            <a:r>
              <a:rPr lang="en-US" altLang="ko-KR" sz="1100" dirty="0" err="1">
                <a:solidFill>
                  <a:schemeClr val="tx1"/>
                </a:solidFill>
              </a:rPr>
              <a:t>movingPara</a:t>
            </a:r>
            <a:r>
              <a:rPr lang="en-US" altLang="ko-KR" sz="1100" dirty="0">
                <a:solidFill>
                  <a:schemeClr val="tx1"/>
                </a:solidFill>
              </a:rPr>
              <a:t> {</a:t>
            </a:r>
          </a:p>
          <a:p>
            <a:r>
              <a:rPr lang="en-US" altLang="ko-KR" sz="1100" dirty="0">
                <a:solidFill>
                  <a:schemeClr val="tx1"/>
                </a:solidFill>
              </a:rPr>
              <a:t>			from { margin-left: 100%; }</a:t>
            </a:r>
          </a:p>
          <a:p>
            <a:r>
              <a:rPr lang="en-US" altLang="ko-KR" sz="1100" dirty="0">
                <a:solidFill>
                  <a:schemeClr val="tx1"/>
                </a:solidFill>
              </a:rPr>
              <a:t>			to { margin-left: 0%; }</a:t>
            </a:r>
          </a:p>
          <a:p>
            <a:r>
              <a:rPr lang="en-US" altLang="ko-KR" sz="1100" dirty="0">
                <a:solidFill>
                  <a:schemeClr val="tx1"/>
                </a:solidFill>
              </a:rPr>
              <a:t>		}</a:t>
            </a:r>
          </a:p>
          <a:p>
            <a:r>
              <a:rPr lang="en-US" altLang="ko-KR" sz="1100" dirty="0">
                <a:solidFill>
                  <a:schemeClr val="tx1"/>
                </a:solidFill>
              </a:rPr>
              <a:t>		@keyframes </a:t>
            </a:r>
            <a:r>
              <a:rPr lang="en-US" altLang="ko-KR" sz="1100" dirty="0" err="1">
                <a:solidFill>
                  <a:schemeClr val="tx1"/>
                </a:solidFill>
              </a:rPr>
              <a:t>movingPara</a:t>
            </a:r>
            <a:r>
              <a:rPr lang="en-US" altLang="ko-KR" sz="1100" dirty="0">
                <a:solidFill>
                  <a:schemeClr val="tx1"/>
                </a:solidFill>
              </a:rPr>
              <a:t> {</a:t>
            </a:r>
          </a:p>
          <a:p>
            <a:r>
              <a:rPr lang="en-US" altLang="ko-KR" sz="1100" dirty="0">
                <a:solidFill>
                  <a:schemeClr val="tx1"/>
                </a:solidFill>
              </a:rPr>
              <a:t>			from { margin-left: 100%; }</a:t>
            </a:r>
          </a:p>
          <a:p>
            <a:r>
              <a:rPr lang="en-US" altLang="ko-KR" sz="1100" dirty="0">
                <a:solidFill>
                  <a:schemeClr val="tx1"/>
                </a:solidFill>
              </a:rPr>
              <a:t>			to { margin-left: 0%; }</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&lt;h1&gt;@keyframes </a:t>
            </a:r>
            <a:r>
              <a:rPr lang="ko-KR" altLang="en-US" sz="1100" dirty="0">
                <a:solidFill>
                  <a:schemeClr val="tx1"/>
                </a:solidFill>
              </a:rPr>
              <a:t>규칙을 이용한 애니메이션 효과</a:t>
            </a:r>
            <a:r>
              <a:rPr lang="en-US" altLang="ko-KR" sz="1100" dirty="0">
                <a:solidFill>
                  <a:schemeClr val="tx1"/>
                </a:solidFill>
              </a:rPr>
              <a:t>&lt;/h1&gt;</a:t>
            </a:r>
          </a:p>
          <a:p>
            <a:r>
              <a:rPr lang="en-US" altLang="ko-KR" sz="1100" dirty="0">
                <a:solidFill>
                  <a:schemeClr val="tx1"/>
                </a:solidFill>
              </a:rPr>
              <a:t>	&lt;p&gt;</a:t>
            </a:r>
            <a:r>
              <a:rPr lang="ko-KR" altLang="en-US" sz="1100" dirty="0">
                <a:solidFill>
                  <a:schemeClr val="tx1"/>
                </a:solidFill>
              </a:rPr>
              <a:t>다양한 애니메이션 효과를 간단하게 줄 수 있어요</a:t>
            </a:r>
            <a:r>
              <a:rPr lang="en-US" altLang="ko-KR" sz="1100" dirty="0">
                <a:solidFill>
                  <a:schemeClr val="tx1"/>
                </a:solidFill>
              </a:rPr>
              <a:t>!&lt;/p&gt;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@keyframes </a:t>
            </a:r>
            <a:r>
              <a:rPr lang="ko-KR" altLang="en-US" sz="1200" b="1" dirty="0">
                <a:solidFill>
                  <a:schemeClr val="tx1"/>
                </a:solidFill>
              </a:rPr>
              <a:t>규칙</a:t>
            </a:r>
          </a:p>
          <a:p>
            <a:r>
              <a:rPr lang="en-US" altLang="ko-KR" sz="1200" dirty="0">
                <a:solidFill>
                  <a:schemeClr val="tx1"/>
                </a:solidFill>
              </a:rPr>
              <a:t>CSS3</a:t>
            </a:r>
            <a:r>
              <a:rPr lang="ko-KR" altLang="en-US" sz="1200" dirty="0">
                <a:solidFill>
                  <a:schemeClr val="tx1"/>
                </a:solidFill>
              </a:rPr>
              <a:t>에서 애니메이션 효과를 사용하기 위해서는 우선 애니메이션에 대한 키 프레임</a:t>
            </a:r>
            <a:r>
              <a:rPr lang="en-US" altLang="ko-KR" sz="1200" dirty="0">
                <a:solidFill>
                  <a:schemeClr val="tx1"/>
                </a:solidFill>
              </a:rPr>
              <a:t>(keyframe)</a:t>
            </a:r>
            <a:r>
              <a:rPr lang="ko-KR" altLang="en-US" sz="1200" dirty="0">
                <a:solidFill>
                  <a:schemeClr val="tx1"/>
                </a:solidFill>
              </a:rPr>
              <a:t>을 정의해야 합니다</a:t>
            </a:r>
            <a:r>
              <a:rPr lang="en-US" altLang="ko-KR" sz="1200" dirty="0">
                <a:solidFill>
                  <a:schemeClr val="tx1"/>
                </a:solidFill>
              </a:rPr>
              <a:t>.</a:t>
            </a:r>
          </a:p>
          <a:p>
            <a:r>
              <a:rPr lang="ko-KR" altLang="en-US" sz="1200" dirty="0">
                <a:solidFill>
                  <a:schemeClr val="tx1"/>
                </a:solidFill>
              </a:rPr>
              <a:t>키 프레임</a:t>
            </a:r>
            <a:r>
              <a:rPr lang="en-US" altLang="ko-KR" sz="1200" dirty="0">
                <a:solidFill>
                  <a:schemeClr val="tx1"/>
                </a:solidFill>
              </a:rPr>
              <a:t>(keyframe)</a:t>
            </a:r>
            <a:r>
              <a:rPr lang="ko-KR" altLang="en-US" sz="1200" dirty="0">
                <a:solidFill>
                  <a:schemeClr val="tx1"/>
                </a:solidFill>
              </a:rPr>
              <a:t>에는 특정한 시간에 해당 요소가 가져야 할 </a:t>
            </a:r>
            <a:r>
              <a:rPr lang="en-US" altLang="ko-KR" sz="1200" dirty="0">
                <a:solidFill>
                  <a:schemeClr val="tx1"/>
                </a:solidFill>
              </a:rPr>
              <a:t>CSS </a:t>
            </a:r>
            <a:r>
              <a:rPr lang="ko-KR" altLang="en-US" sz="1200" dirty="0">
                <a:solidFill>
                  <a:schemeClr val="tx1"/>
                </a:solidFill>
              </a:rPr>
              <a:t>스타일을 명시합니다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@keyframes </a:t>
            </a:r>
            <a:r>
              <a:rPr lang="ko-KR" altLang="en-US" sz="1200" dirty="0">
                <a:solidFill>
                  <a:schemeClr val="tx1"/>
                </a:solidFill>
              </a:rPr>
              <a:t>규칙 안에 이렇게 </a:t>
            </a:r>
            <a:r>
              <a:rPr lang="en-US" altLang="ko-KR" sz="1200" dirty="0">
                <a:solidFill>
                  <a:schemeClr val="tx1"/>
                </a:solidFill>
              </a:rPr>
              <a:t>CSS </a:t>
            </a:r>
            <a:r>
              <a:rPr lang="ko-KR" altLang="en-US" sz="1200" dirty="0">
                <a:solidFill>
                  <a:schemeClr val="tx1"/>
                </a:solidFill>
              </a:rPr>
              <a:t>스타일을 설정해 놓으면</a:t>
            </a:r>
            <a:r>
              <a:rPr lang="en-US" altLang="ko-KR" sz="1200" dirty="0">
                <a:solidFill>
                  <a:schemeClr val="tx1"/>
                </a:solidFill>
              </a:rPr>
              <a:t>, </a:t>
            </a:r>
            <a:r>
              <a:rPr lang="ko-KR" altLang="en-US" sz="1200" dirty="0">
                <a:solidFill>
                  <a:schemeClr val="tx1"/>
                </a:solidFill>
              </a:rPr>
              <a:t>해당 요소의 스타일은 특정 시간까지 현재 스타일에서 설정해 놓은 새로운 스타일로 천천히 변화할 것입니다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애니메이션 효과가 동작하기 위해서는 먼저 </a:t>
            </a:r>
            <a:r>
              <a:rPr lang="en-US" altLang="ko-KR" sz="1200" dirty="0">
                <a:solidFill>
                  <a:schemeClr val="tx1"/>
                </a:solidFill>
              </a:rPr>
              <a:t>animation-name </a:t>
            </a:r>
            <a:r>
              <a:rPr lang="ko-KR" altLang="en-US" sz="1200" dirty="0">
                <a:solidFill>
                  <a:schemeClr val="tx1"/>
                </a:solidFill>
              </a:rPr>
              <a:t>속성을 이용하여 요소와 키 프레임을 연결해 주어야 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 </a:t>
            </a:r>
            <a:r>
              <a:rPr lang="en-US" altLang="ko-KR" sz="1200" dirty="0">
                <a:solidFill>
                  <a:schemeClr val="tx1"/>
                </a:solidFill>
              </a:rPr>
              <a:t>from </a:t>
            </a:r>
            <a:r>
              <a:rPr lang="ko-KR" altLang="en-US" sz="1200" dirty="0">
                <a:solidFill>
                  <a:schemeClr val="tx1"/>
                </a:solidFill>
              </a:rPr>
              <a:t>키워드에는 처음 스타일을 명시하고</a:t>
            </a:r>
            <a:r>
              <a:rPr lang="en-US" altLang="ko-KR" sz="1200" dirty="0">
                <a:solidFill>
                  <a:schemeClr val="tx1"/>
                </a:solidFill>
              </a:rPr>
              <a:t>, to </a:t>
            </a:r>
            <a:r>
              <a:rPr lang="ko-KR" altLang="en-US" sz="1200" dirty="0">
                <a:solidFill>
                  <a:schemeClr val="tx1"/>
                </a:solidFill>
              </a:rPr>
              <a:t>키워드에는 마지막 스타일을 명시합니다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301</a:t>
            </a:fld>
            <a:endParaRPr lang="ko-KR" altLang="en-US" dirty="0"/>
          </a:p>
        </p:txBody>
      </p:sp>
    </p:spTree>
    <p:extLst>
      <p:ext uri="{BB962C8B-B14F-4D97-AF65-F5344CB8AC3E}">
        <p14:creationId xmlns:p14="http://schemas.microsoft.com/office/powerpoint/2010/main" val="426589932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575733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Animation&lt;/title&gt;</a:t>
            </a:r>
          </a:p>
          <a:p>
            <a:r>
              <a:rPr lang="en-US" altLang="ko-KR" sz="1100" dirty="0">
                <a:solidFill>
                  <a:schemeClr val="tx1"/>
                </a:solidFill>
              </a:rPr>
              <a:t>     &lt;style&gt;</a:t>
            </a:r>
          </a:p>
          <a:p>
            <a:r>
              <a:rPr lang="en-US" altLang="ko-KR" sz="1100" dirty="0">
                <a:solidFill>
                  <a:schemeClr val="tx1"/>
                </a:solidFill>
              </a:rPr>
              <a:t>	p {	height: 40px;</a:t>
            </a:r>
          </a:p>
          <a:p>
            <a:r>
              <a:rPr lang="en-US" altLang="ko-KR" sz="1100" dirty="0">
                <a:solidFill>
                  <a:schemeClr val="tx1"/>
                </a:solidFill>
              </a:rPr>
              <a:t>		width: 400px;</a:t>
            </a:r>
          </a:p>
          <a:p>
            <a:r>
              <a:rPr lang="en-US" altLang="ko-KR" sz="1100" dirty="0">
                <a:solidFill>
                  <a:schemeClr val="tx1"/>
                </a:solidFill>
              </a:rPr>
              <a:t>		border: solid 5px red;</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-animation-duration: 4s;</a:t>
            </a:r>
          </a:p>
          <a:p>
            <a:r>
              <a:rPr lang="en-US" altLang="ko-KR" sz="1100" dirty="0">
                <a:solidFill>
                  <a:schemeClr val="tx1"/>
                </a:solidFill>
              </a:rPr>
              <a:t>		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animation-duration: 4s;		}</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-keyframes </a:t>
            </a:r>
            <a:r>
              <a:rPr lang="en-US" altLang="ko-KR" sz="1100" dirty="0" err="1">
                <a:solidFill>
                  <a:schemeClr val="tx1"/>
                </a:solidFill>
              </a:rPr>
              <a:t>movingPara</a:t>
            </a:r>
            <a:r>
              <a:rPr lang="en-US" altLang="ko-KR" sz="1100" dirty="0">
                <a:solidFill>
                  <a:schemeClr val="tx1"/>
                </a:solidFill>
              </a:rPr>
              <a:t> {	0% { border-color: red; }</a:t>
            </a:r>
          </a:p>
          <a:p>
            <a:r>
              <a:rPr lang="en-US" altLang="ko-KR" sz="1100" dirty="0">
                <a:solidFill>
                  <a:schemeClr val="tx1"/>
                </a:solidFill>
              </a:rPr>
              <a:t>				20% { border-color: orange; }</a:t>
            </a:r>
          </a:p>
          <a:p>
            <a:r>
              <a:rPr lang="en-US" altLang="ko-KR" sz="1100" dirty="0">
                <a:solidFill>
                  <a:schemeClr val="tx1"/>
                </a:solidFill>
              </a:rPr>
              <a:t>				40% { border-color: yellow; }</a:t>
            </a:r>
          </a:p>
          <a:p>
            <a:r>
              <a:rPr lang="en-US" altLang="ko-KR" sz="1100" dirty="0">
                <a:solidFill>
                  <a:schemeClr val="tx1"/>
                </a:solidFill>
              </a:rPr>
              <a:t>				50% { border-color: green; }</a:t>
            </a:r>
          </a:p>
          <a:p>
            <a:r>
              <a:rPr lang="en-US" altLang="ko-KR" sz="1100" dirty="0">
                <a:solidFill>
                  <a:schemeClr val="tx1"/>
                </a:solidFill>
              </a:rPr>
              <a:t>				60% { border-color: blue; }</a:t>
            </a:r>
          </a:p>
          <a:p>
            <a:r>
              <a:rPr lang="en-US" altLang="ko-KR" sz="1100" dirty="0">
                <a:solidFill>
                  <a:schemeClr val="tx1"/>
                </a:solidFill>
              </a:rPr>
              <a:t>				80% { border-color: navy; }</a:t>
            </a:r>
          </a:p>
          <a:p>
            <a:r>
              <a:rPr lang="en-US" altLang="ko-KR" sz="1100" dirty="0">
                <a:solidFill>
                  <a:schemeClr val="tx1"/>
                </a:solidFill>
              </a:rPr>
              <a:t>				100% { border-color: purple; }</a:t>
            </a:r>
          </a:p>
          <a:p>
            <a:r>
              <a:rPr lang="en-US" altLang="ko-KR" sz="1100" dirty="0">
                <a:solidFill>
                  <a:schemeClr val="tx1"/>
                </a:solidFill>
              </a:rPr>
              <a:t>	}</a:t>
            </a:r>
          </a:p>
          <a:p>
            <a:r>
              <a:rPr lang="en-US" altLang="ko-KR" sz="1100" dirty="0">
                <a:solidFill>
                  <a:schemeClr val="tx1"/>
                </a:solidFill>
              </a:rPr>
              <a:t>	@keyframes </a:t>
            </a:r>
            <a:r>
              <a:rPr lang="en-US" altLang="ko-KR" sz="1100" dirty="0" err="1">
                <a:solidFill>
                  <a:schemeClr val="tx1"/>
                </a:solidFill>
              </a:rPr>
              <a:t>movingPara</a:t>
            </a:r>
            <a:r>
              <a:rPr lang="en-US" altLang="ko-KR" sz="1100" dirty="0">
                <a:solidFill>
                  <a:schemeClr val="tx1"/>
                </a:solidFill>
              </a:rPr>
              <a:t> {		0% { border-color: red; }</a:t>
            </a:r>
          </a:p>
          <a:p>
            <a:r>
              <a:rPr lang="en-US" altLang="ko-KR" sz="1100" dirty="0">
                <a:solidFill>
                  <a:schemeClr val="tx1"/>
                </a:solidFill>
              </a:rPr>
              <a:t>				20% { border-color: orange; }</a:t>
            </a:r>
          </a:p>
          <a:p>
            <a:r>
              <a:rPr lang="en-US" altLang="ko-KR" sz="1100" dirty="0">
                <a:solidFill>
                  <a:schemeClr val="tx1"/>
                </a:solidFill>
              </a:rPr>
              <a:t>				40% { border-color: yellow; }</a:t>
            </a:r>
          </a:p>
          <a:p>
            <a:r>
              <a:rPr lang="en-US" altLang="ko-KR" sz="1100" dirty="0">
                <a:solidFill>
                  <a:schemeClr val="tx1"/>
                </a:solidFill>
              </a:rPr>
              <a:t>				50% { border-color: green; }</a:t>
            </a:r>
          </a:p>
          <a:p>
            <a:r>
              <a:rPr lang="en-US" altLang="ko-KR" sz="1100" dirty="0">
                <a:solidFill>
                  <a:schemeClr val="tx1"/>
                </a:solidFill>
              </a:rPr>
              <a:t>				60% { border-color: blue; }</a:t>
            </a:r>
          </a:p>
          <a:p>
            <a:r>
              <a:rPr lang="en-US" altLang="ko-KR" sz="1100" dirty="0">
                <a:solidFill>
                  <a:schemeClr val="tx1"/>
                </a:solidFill>
              </a:rPr>
              <a:t>				80% { border-color: navy; }</a:t>
            </a:r>
          </a:p>
          <a:p>
            <a:r>
              <a:rPr lang="en-US" altLang="ko-KR" sz="1100" dirty="0">
                <a:solidFill>
                  <a:schemeClr val="tx1"/>
                </a:solidFill>
              </a:rPr>
              <a:t>				100% { border-color: purple; }</a:t>
            </a:r>
          </a:p>
          <a:p>
            <a:r>
              <a:rPr lang="en-US" altLang="ko-KR" sz="1100" dirty="0">
                <a:solidFill>
                  <a:schemeClr val="tx1"/>
                </a:solidFill>
              </a:rPr>
              <a:t>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&lt;h1&gt;@keyframes </a:t>
            </a:r>
            <a:r>
              <a:rPr lang="ko-KR" altLang="en-US" sz="1100" dirty="0">
                <a:solidFill>
                  <a:schemeClr val="tx1"/>
                </a:solidFill>
              </a:rPr>
              <a:t>규칙을 이용한 애니메이션 효과</a:t>
            </a:r>
            <a:r>
              <a:rPr lang="en-US" altLang="ko-KR" sz="1100" dirty="0">
                <a:solidFill>
                  <a:schemeClr val="tx1"/>
                </a:solidFill>
              </a:rPr>
              <a:t>&lt;/h1&gt;</a:t>
            </a:r>
          </a:p>
          <a:p>
            <a:r>
              <a:rPr lang="en-US" altLang="ko-KR" sz="1100" dirty="0">
                <a:solidFill>
                  <a:schemeClr val="tx1"/>
                </a:solidFill>
              </a:rPr>
              <a:t>	&lt;p&gt;</a:t>
            </a:r>
            <a:r>
              <a:rPr lang="ko-KR" altLang="en-US" sz="1100" dirty="0">
                <a:solidFill>
                  <a:schemeClr val="tx1"/>
                </a:solidFill>
              </a:rPr>
              <a:t>다양한 애니메이션 효과를 간단하게 줄 수 있어요</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19568" y="1216297"/>
            <a:ext cx="563376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@keyframes </a:t>
            </a:r>
            <a:r>
              <a:rPr lang="ko-KR" altLang="en-US" sz="1200" b="1" dirty="0">
                <a:solidFill>
                  <a:schemeClr val="tx1"/>
                </a:solidFill>
              </a:rPr>
              <a:t>규칙</a:t>
            </a:r>
          </a:p>
          <a:p>
            <a:r>
              <a:rPr lang="en-US" altLang="ko-KR" sz="1200" dirty="0">
                <a:solidFill>
                  <a:schemeClr val="tx1"/>
                </a:solidFill>
              </a:rPr>
              <a:t>CSS3</a:t>
            </a:r>
            <a:r>
              <a:rPr lang="ko-KR" altLang="en-US" sz="1200" dirty="0">
                <a:solidFill>
                  <a:schemeClr val="tx1"/>
                </a:solidFill>
              </a:rPr>
              <a:t>에서 애니메이션 효과를 사용하기 위해서는 우선 애니메이션에 대한 키 프레임</a:t>
            </a:r>
            <a:r>
              <a:rPr lang="en-US" altLang="ko-KR" sz="1200" dirty="0">
                <a:solidFill>
                  <a:schemeClr val="tx1"/>
                </a:solidFill>
              </a:rPr>
              <a:t>(keyframe)</a:t>
            </a:r>
            <a:r>
              <a:rPr lang="ko-KR" altLang="en-US" sz="1200" dirty="0">
                <a:solidFill>
                  <a:schemeClr val="tx1"/>
                </a:solidFill>
              </a:rPr>
              <a:t>을 정의해야 합니다</a:t>
            </a:r>
            <a:r>
              <a:rPr lang="en-US" altLang="ko-KR" sz="1200" dirty="0">
                <a:solidFill>
                  <a:schemeClr val="tx1"/>
                </a:solidFill>
              </a:rPr>
              <a:t>.</a:t>
            </a:r>
          </a:p>
          <a:p>
            <a:r>
              <a:rPr lang="ko-KR" altLang="en-US" sz="1200" dirty="0">
                <a:solidFill>
                  <a:schemeClr val="tx1"/>
                </a:solidFill>
              </a:rPr>
              <a:t>키 프레임</a:t>
            </a:r>
            <a:r>
              <a:rPr lang="en-US" altLang="ko-KR" sz="1200" dirty="0">
                <a:solidFill>
                  <a:schemeClr val="tx1"/>
                </a:solidFill>
              </a:rPr>
              <a:t>(keyframe)</a:t>
            </a:r>
            <a:r>
              <a:rPr lang="ko-KR" altLang="en-US" sz="1200" dirty="0">
                <a:solidFill>
                  <a:schemeClr val="tx1"/>
                </a:solidFill>
              </a:rPr>
              <a:t>에는 특정한 시간에 해당 요소가 가져야 할 </a:t>
            </a:r>
            <a:r>
              <a:rPr lang="en-US" altLang="ko-KR" sz="1200" dirty="0">
                <a:solidFill>
                  <a:schemeClr val="tx1"/>
                </a:solidFill>
              </a:rPr>
              <a:t>CSS </a:t>
            </a:r>
            <a:r>
              <a:rPr lang="ko-KR" altLang="en-US" sz="1200" dirty="0">
                <a:solidFill>
                  <a:schemeClr val="tx1"/>
                </a:solidFill>
              </a:rPr>
              <a:t>스타일을 명시합니다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@keyframes </a:t>
            </a:r>
            <a:r>
              <a:rPr lang="ko-KR" altLang="en-US" sz="1200" dirty="0">
                <a:solidFill>
                  <a:schemeClr val="tx1"/>
                </a:solidFill>
              </a:rPr>
              <a:t>규칙 안에 이렇게 </a:t>
            </a:r>
            <a:r>
              <a:rPr lang="en-US" altLang="ko-KR" sz="1200" dirty="0">
                <a:solidFill>
                  <a:schemeClr val="tx1"/>
                </a:solidFill>
              </a:rPr>
              <a:t>CSS </a:t>
            </a:r>
            <a:r>
              <a:rPr lang="ko-KR" altLang="en-US" sz="1200" dirty="0">
                <a:solidFill>
                  <a:schemeClr val="tx1"/>
                </a:solidFill>
              </a:rPr>
              <a:t>스타일을 설정해 놓으면</a:t>
            </a:r>
            <a:r>
              <a:rPr lang="en-US" altLang="ko-KR" sz="1200" dirty="0">
                <a:solidFill>
                  <a:schemeClr val="tx1"/>
                </a:solidFill>
              </a:rPr>
              <a:t>, </a:t>
            </a:r>
            <a:r>
              <a:rPr lang="ko-KR" altLang="en-US" sz="1200" dirty="0">
                <a:solidFill>
                  <a:schemeClr val="tx1"/>
                </a:solidFill>
              </a:rPr>
              <a:t>해당 요소의 스타일은 특정 시간까지 현재 스타일에서 설정해 놓은 새로운 스타일로 천천히 변화할 것입니다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애니메이션 효과가 동작하기 위해서는 먼저 </a:t>
            </a:r>
            <a:r>
              <a:rPr lang="en-US" altLang="ko-KR" sz="1200" dirty="0">
                <a:solidFill>
                  <a:schemeClr val="tx1"/>
                </a:solidFill>
              </a:rPr>
              <a:t>animation-name </a:t>
            </a:r>
            <a:r>
              <a:rPr lang="ko-KR" altLang="en-US" sz="1200" dirty="0">
                <a:solidFill>
                  <a:schemeClr val="tx1"/>
                </a:solidFill>
              </a:rPr>
              <a:t>속성을 이용하여 요소와 키 프레임을 연결해 주어야 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하지만 좀 더 복잡한 애니메이션 효과를 나타내기 위해서는 </a:t>
            </a:r>
            <a:r>
              <a:rPr lang="en-US" altLang="ko-KR" sz="1200" dirty="0">
                <a:solidFill>
                  <a:schemeClr val="tx1"/>
                </a:solidFill>
              </a:rPr>
              <a:t>from </a:t>
            </a:r>
            <a:r>
              <a:rPr lang="ko-KR" altLang="en-US" sz="1200" dirty="0">
                <a:solidFill>
                  <a:schemeClr val="tx1"/>
                </a:solidFill>
              </a:rPr>
              <a:t>키워드나 </a:t>
            </a:r>
            <a:r>
              <a:rPr lang="en-US" altLang="ko-KR" sz="1200" dirty="0">
                <a:solidFill>
                  <a:schemeClr val="tx1"/>
                </a:solidFill>
              </a:rPr>
              <a:t>to </a:t>
            </a:r>
            <a:r>
              <a:rPr lang="ko-KR" altLang="en-US" sz="1200" dirty="0">
                <a:solidFill>
                  <a:schemeClr val="tx1"/>
                </a:solidFill>
              </a:rPr>
              <a:t>키워드 대신에 퍼센트</a:t>
            </a:r>
            <a:r>
              <a:rPr lang="en-US" altLang="ko-KR" sz="1200" dirty="0">
                <a:solidFill>
                  <a:schemeClr val="tx1"/>
                </a:solidFill>
              </a:rPr>
              <a:t>(%)</a:t>
            </a:r>
            <a:r>
              <a:rPr lang="ko-KR" altLang="en-US" sz="1200" dirty="0">
                <a:solidFill>
                  <a:schemeClr val="tx1"/>
                </a:solidFill>
              </a:rPr>
              <a:t>를 사용할 수 있습니다</a:t>
            </a:r>
            <a:r>
              <a:rPr lang="en-US" altLang="ko-KR" sz="1200" dirty="0">
                <a:solidFill>
                  <a:schemeClr val="tx1"/>
                </a:solidFill>
              </a:rPr>
              <a:t>.</a:t>
            </a:r>
          </a:p>
          <a:p>
            <a:r>
              <a:rPr lang="en-US" altLang="ko-KR" sz="1200" dirty="0">
                <a:solidFill>
                  <a:schemeClr val="tx1"/>
                </a:solidFill>
              </a:rPr>
              <a:t>0%</a:t>
            </a:r>
            <a:r>
              <a:rPr lang="ko-KR" altLang="en-US" sz="1200" dirty="0">
                <a:solidFill>
                  <a:schemeClr val="tx1"/>
                </a:solidFill>
              </a:rPr>
              <a:t>에는 처음 스타일을</a:t>
            </a:r>
            <a:r>
              <a:rPr lang="en-US" altLang="ko-KR" sz="1200" dirty="0">
                <a:solidFill>
                  <a:schemeClr val="tx1"/>
                </a:solidFill>
              </a:rPr>
              <a:t>, 100%</a:t>
            </a:r>
            <a:r>
              <a:rPr lang="ko-KR" altLang="en-US" sz="1200" dirty="0">
                <a:solidFill>
                  <a:schemeClr val="tx1"/>
                </a:solidFill>
              </a:rPr>
              <a:t>에는 마지막 스타일을 명시하고</a:t>
            </a:r>
            <a:r>
              <a:rPr lang="en-US" altLang="ko-KR" sz="1200" dirty="0">
                <a:solidFill>
                  <a:schemeClr val="tx1"/>
                </a:solidFill>
              </a:rPr>
              <a:t>, </a:t>
            </a:r>
            <a:r>
              <a:rPr lang="ko-KR" altLang="en-US" sz="1200" dirty="0">
                <a:solidFill>
                  <a:schemeClr val="tx1"/>
                </a:solidFill>
              </a:rPr>
              <a:t>중간에 원하는 수만큼의 키 프레임을 생성할 수 있습니다</a:t>
            </a:r>
            <a:r>
              <a:rPr lang="en-US" altLang="ko-KR" sz="1200" dirty="0">
                <a:solidFill>
                  <a:schemeClr val="tx1"/>
                </a:solidFill>
              </a:rPr>
              <a:t>.</a:t>
            </a:r>
          </a:p>
          <a:p>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302</a:t>
            </a:fld>
            <a:endParaRPr lang="ko-KR" altLang="en-US" dirty="0"/>
          </a:p>
        </p:txBody>
      </p:sp>
    </p:spTree>
    <p:extLst>
      <p:ext uri="{BB962C8B-B14F-4D97-AF65-F5344CB8AC3E}">
        <p14:creationId xmlns:p14="http://schemas.microsoft.com/office/powerpoint/2010/main" val="184813185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animation-duration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8492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&lt;title&gt;CSS3 Animation&lt;/title&gt;</a:t>
            </a:r>
          </a:p>
          <a:p>
            <a:r>
              <a:rPr lang="en-US" altLang="ko-KR" sz="1100" dirty="0">
                <a:solidFill>
                  <a:schemeClr val="tx1"/>
                </a:solidFill>
              </a:rPr>
              <a:t>     &lt;style&gt;</a:t>
            </a:r>
          </a:p>
          <a:p>
            <a:r>
              <a:rPr lang="en-US" altLang="ko-KR" sz="1100" dirty="0">
                <a:solidFill>
                  <a:schemeClr val="tx1"/>
                </a:solidFill>
              </a:rPr>
              <a:t>	p {	height: 40px;</a:t>
            </a:r>
          </a:p>
          <a:p>
            <a:r>
              <a:rPr lang="en-US" altLang="ko-KR" sz="1100" dirty="0">
                <a:solidFill>
                  <a:schemeClr val="tx1"/>
                </a:solidFill>
              </a:rPr>
              <a:t>		width: 400px;</a:t>
            </a:r>
          </a:p>
          <a:p>
            <a:r>
              <a:rPr lang="en-US" altLang="ko-KR" sz="1100" dirty="0">
                <a:solidFill>
                  <a:schemeClr val="tx1"/>
                </a:solidFill>
              </a:rPr>
              <a:t>		position: relative;</a:t>
            </a:r>
          </a:p>
          <a:p>
            <a:r>
              <a:rPr lang="en-US" altLang="ko-KR" sz="1100" dirty="0">
                <a:solidFill>
                  <a:schemeClr val="tx1"/>
                </a:solidFill>
              </a:rPr>
              <a:t>		border: solid 5px red;</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-animation-duration: 4s;</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-animation-delay: 2s;</a:t>
            </a:r>
          </a:p>
          <a:p>
            <a:r>
              <a:rPr lang="en-US" altLang="ko-KR" sz="1100" dirty="0">
                <a:solidFill>
                  <a:schemeClr val="tx1"/>
                </a:solidFill>
              </a:rPr>
              <a:t>		animation-name: </a:t>
            </a:r>
            <a:r>
              <a:rPr lang="en-US" altLang="ko-KR" sz="1100" dirty="0" err="1">
                <a:solidFill>
                  <a:schemeClr val="tx1"/>
                </a:solidFill>
              </a:rPr>
              <a:t>movingPara</a:t>
            </a:r>
            <a:r>
              <a:rPr lang="en-US" altLang="ko-KR" sz="1100" dirty="0">
                <a:solidFill>
                  <a:schemeClr val="tx1"/>
                </a:solidFill>
              </a:rPr>
              <a:t>;</a:t>
            </a:r>
          </a:p>
          <a:p>
            <a:r>
              <a:rPr lang="en-US" altLang="ko-KR" sz="1100" dirty="0">
                <a:solidFill>
                  <a:schemeClr val="tx1"/>
                </a:solidFill>
              </a:rPr>
              <a:t>		animation-duration: 4s;</a:t>
            </a:r>
          </a:p>
          <a:p>
            <a:r>
              <a:rPr lang="en-US" altLang="ko-KR" sz="1100" dirty="0">
                <a:solidFill>
                  <a:schemeClr val="tx1"/>
                </a:solidFill>
              </a:rPr>
              <a:t>		animation-delay: 2s;		}</a:t>
            </a:r>
          </a:p>
          <a:p>
            <a:r>
              <a:rPr lang="en-US" altLang="ko-KR" sz="1100" dirty="0">
                <a:solidFill>
                  <a:schemeClr val="tx1"/>
                </a:solidFill>
              </a:rPr>
              <a:t>	@-</a:t>
            </a:r>
            <a:r>
              <a:rPr lang="en-US" altLang="ko-KR" sz="1100" dirty="0" err="1">
                <a:solidFill>
                  <a:schemeClr val="tx1"/>
                </a:solidFill>
              </a:rPr>
              <a:t>webkit</a:t>
            </a:r>
            <a:r>
              <a:rPr lang="en-US" altLang="ko-KR" sz="1100" dirty="0">
                <a:solidFill>
                  <a:schemeClr val="tx1"/>
                </a:solidFill>
              </a:rPr>
              <a:t>-keyframes </a:t>
            </a:r>
            <a:r>
              <a:rPr lang="en-US" altLang="ko-KR" sz="1100" dirty="0" err="1">
                <a:solidFill>
                  <a:schemeClr val="tx1"/>
                </a:solidFill>
              </a:rPr>
              <a:t>movingPara</a:t>
            </a:r>
            <a:r>
              <a:rPr lang="en-US" altLang="ko-KR" sz="1100" dirty="0">
                <a:solidFill>
                  <a:schemeClr val="tx1"/>
                </a:solidFill>
              </a:rPr>
              <a:t> {	0% { border-color: red; transform: </a:t>
            </a:r>
            <a:r>
              <a:rPr lang="en-US" altLang="ko-KR" sz="1100" dirty="0" err="1">
                <a:solidFill>
                  <a:schemeClr val="tx1"/>
                </a:solidFill>
              </a:rPr>
              <a:t>rotateY</a:t>
            </a:r>
            <a:r>
              <a:rPr lang="en-US" altLang="ko-KR" sz="1100" dirty="0">
                <a:solidFill>
                  <a:schemeClr val="tx1"/>
                </a:solidFill>
              </a:rPr>
              <a:t>(0deg); }</a:t>
            </a:r>
          </a:p>
          <a:p>
            <a:r>
              <a:rPr lang="en-US" altLang="ko-KR" sz="1100" dirty="0">
                <a:solidFill>
                  <a:schemeClr val="tx1"/>
                </a:solidFill>
              </a:rPr>
              <a:t>				20% { border-color: orange; }</a:t>
            </a:r>
          </a:p>
          <a:p>
            <a:r>
              <a:rPr lang="en-US" altLang="ko-KR" sz="1100" dirty="0">
                <a:solidFill>
                  <a:schemeClr val="tx1"/>
                </a:solidFill>
              </a:rPr>
              <a:t>				40% { border-color: yellow; }</a:t>
            </a:r>
          </a:p>
          <a:p>
            <a:r>
              <a:rPr lang="en-US" altLang="ko-KR" sz="1100" dirty="0">
                <a:solidFill>
                  <a:schemeClr val="tx1"/>
                </a:solidFill>
              </a:rPr>
              <a:t>				50% { border-color: green; transform: </a:t>
            </a:r>
            <a:r>
              <a:rPr lang="en-US" altLang="ko-KR" sz="1100" dirty="0" err="1">
                <a:solidFill>
                  <a:schemeClr val="tx1"/>
                </a:solidFill>
              </a:rPr>
              <a:t>rotateY</a:t>
            </a:r>
            <a:r>
              <a:rPr lang="en-US" altLang="ko-KR" sz="1100" dirty="0">
                <a:solidFill>
                  <a:schemeClr val="tx1"/>
                </a:solidFill>
              </a:rPr>
              <a:t>(180deg); }</a:t>
            </a:r>
          </a:p>
          <a:p>
            <a:r>
              <a:rPr lang="en-US" altLang="ko-KR" sz="1100" dirty="0">
                <a:solidFill>
                  <a:schemeClr val="tx1"/>
                </a:solidFill>
              </a:rPr>
              <a:t>				60% { border-color: blue; }</a:t>
            </a:r>
          </a:p>
          <a:p>
            <a:r>
              <a:rPr lang="en-US" altLang="ko-KR" sz="1100" dirty="0">
                <a:solidFill>
                  <a:schemeClr val="tx1"/>
                </a:solidFill>
              </a:rPr>
              <a:t>				80% { border-color: navy; }</a:t>
            </a:r>
          </a:p>
          <a:p>
            <a:r>
              <a:rPr lang="en-US" altLang="ko-KR" sz="1100" dirty="0">
                <a:solidFill>
                  <a:schemeClr val="tx1"/>
                </a:solidFill>
              </a:rPr>
              <a:t>				100% { border-color: purple; transform: </a:t>
            </a:r>
            <a:r>
              <a:rPr lang="en-US" altLang="ko-KR" sz="1100" dirty="0" err="1">
                <a:solidFill>
                  <a:schemeClr val="tx1"/>
                </a:solidFill>
              </a:rPr>
              <a:t>rotateY</a:t>
            </a:r>
            <a:r>
              <a:rPr lang="en-US" altLang="ko-KR" sz="1100" dirty="0">
                <a:solidFill>
                  <a:schemeClr val="tx1"/>
                </a:solidFill>
              </a:rPr>
              <a:t>(360deg); }	}</a:t>
            </a:r>
          </a:p>
          <a:p>
            <a:r>
              <a:rPr lang="en-US" altLang="ko-KR" sz="1100" dirty="0">
                <a:solidFill>
                  <a:schemeClr val="tx1"/>
                </a:solidFill>
              </a:rPr>
              <a:t>	@keyframes </a:t>
            </a:r>
            <a:r>
              <a:rPr lang="en-US" altLang="ko-KR" sz="1100" dirty="0" err="1">
                <a:solidFill>
                  <a:schemeClr val="tx1"/>
                </a:solidFill>
              </a:rPr>
              <a:t>movingPara</a:t>
            </a:r>
            <a:r>
              <a:rPr lang="en-US" altLang="ko-KR" sz="1100" dirty="0">
                <a:solidFill>
                  <a:schemeClr val="tx1"/>
                </a:solidFill>
              </a:rPr>
              <a:t> {		0% { border-color: red; transform: </a:t>
            </a:r>
            <a:r>
              <a:rPr lang="en-US" altLang="ko-KR" sz="1100" dirty="0" err="1">
                <a:solidFill>
                  <a:schemeClr val="tx1"/>
                </a:solidFill>
              </a:rPr>
              <a:t>rotateY</a:t>
            </a:r>
            <a:r>
              <a:rPr lang="en-US" altLang="ko-KR" sz="1100" dirty="0">
                <a:solidFill>
                  <a:schemeClr val="tx1"/>
                </a:solidFill>
              </a:rPr>
              <a:t>(0deg); }</a:t>
            </a:r>
          </a:p>
          <a:p>
            <a:r>
              <a:rPr lang="en-US" altLang="ko-KR" sz="1100" dirty="0">
                <a:solidFill>
                  <a:schemeClr val="tx1"/>
                </a:solidFill>
              </a:rPr>
              <a:t>				20% { border-color: orange; }</a:t>
            </a:r>
          </a:p>
          <a:p>
            <a:r>
              <a:rPr lang="en-US" altLang="ko-KR" sz="1100" dirty="0">
                <a:solidFill>
                  <a:schemeClr val="tx1"/>
                </a:solidFill>
              </a:rPr>
              <a:t>				40% { border-color: yellow; }</a:t>
            </a:r>
          </a:p>
          <a:p>
            <a:r>
              <a:rPr lang="en-US" altLang="ko-KR" sz="1100" dirty="0">
                <a:solidFill>
                  <a:schemeClr val="tx1"/>
                </a:solidFill>
              </a:rPr>
              <a:t>				50% { border-color: green; transform: </a:t>
            </a:r>
            <a:r>
              <a:rPr lang="en-US" altLang="ko-KR" sz="1100" dirty="0" err="1">
                <a:solidFill>
                  <a:schemeClr val="tx1"/>
                </a:solidFill>
              </a:rPr>
              <a:t>rotateY</a:t>
            </a:r>
            <a:r>
              <a:rPr lang="en-US" altLang="ko-KR" sz="1100" dirty="0">
                <a:solidFill>
                  <a:schemeClr val="tx1"/>
                </a:solidFill>
              </a:rPr>
              <a:t>(180deg); }</a:t>
            </a:r>
          </a:p>
          <a:p>
            <a:r>
              <a:rPr lang="en-US" altLang="ko-KR" sz="1100" dirty="0">
                <a:solidFill>
                  <a:schemeClr val="tx1"/>
                </a:solidFill>
              </a:rPr>
              <a:t>				60% { border-color: blue; }</a:t>
            </a:r>
          </a:p>
          <a:p>
            <a:r>
              <a:rPr lang="en-US" altLang="ko-KR" sz="1100" dirty="0">
                <a:solidFill>
                  <a:schemeClr val="tx1"/>
                </a:solidFill>
              </a:rPr>
              <a:t>				80% { border-color: navy; }</a:t>
            </a:r>
          </a:p>
          <a:p>
            <a:r>
              <a:rPr lang="en-US" altLang="ko-KR" sz="1100" dirty="0">
                <a:solidFill>
                  <a:schemeClr val="tx1"/>
                </a:solidFill>
              </a:rPr>
              <a:t>				100% { border-color: purple; transform: </a:t>
            </a:r>
            <a:r>
              <a:rPr lang="en-US" altLang="ko-KR" sz="1100" dirty="0" err="1">
                <a:solidFill>
                  <a:schemeClr val="tx1"/>
                </a:solidFill>
              </a:rPr>
              <a:t>rotateY</a:t>
            </a:r>
            <a:r>
              <a:rPr lang="en-US" altLang="ko-KR" sz="1100" dirty="0">
                <a:solidFill>
                  <a:schemeClr val="tx1"/>
                </a:solidFill>
              </a:rPr>
              <a:t>(360deg); }	}</a:t>
            </a:r>
          </a:p>
          <a:p>
            <a:r>
              <a:rPr lang="en-US" altLang="ko-KR" sz="1100" dirty="0">
                <a:solidFill>
                  <a:schemeClr val="tx1"/>
                </a:solidFill>
              </a:rPr>
              <a:t>     &lt;/style&gt;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&lt;h1&gt;</a:t>
            </a:r>
            <a:r>
              <a:rPr lang="ko-KR" altLang="en-US" sz="1100" dirty="0">
                <a:solidFill>
                  <a:schemeClr val="tx1"/>
                </a:solidFill>
              </a:rPr>
              <a:t>애니메이션의 지연</a:t>
            </a:r>
            <a:r>
              <a:rPr lang="en-US" altLang="ko-KR" sz="1100" dirty="0">
                <a:solidFill>
                  <a:schemeClr val="tx1"/>
                </a:solidFill>
              </a:rPr>
              <a:t>&lt;/h1&gt;</a:t>
            </a:r>
          </a:p>
          <a:p>
            <a:r>
              <a:rPr lang="en-US" altLang="ko-KR" sz="1100" dirty="0">
                <a:solidFill>
                  <a:schemeClr val="tx1"/>
                </a:solidFill>
              </a:rPr>
              <a:t>	&lt;p&gt;</a:t>
            </a:r>
            <a:r>
              <a:rPr lang="ko-KR" altLang="en-US" sz="1100" dirty="0">
                <a:solidFill>
                  <a:schemeClr val="tx1"/>
                </a:solidFill>
              </a:rPr>
              <a:t>이 애니메이션 효과는 </a:t>
            </a:r>
            <a:r>
              <a:rPr lang="en-US" altLang="ko-KR" sz="1100" dirty="0">
                <a:solidFill>
                  <a:schemeClr val="tx1"/>
                </a:solidFill>
              </a:rPr>
              <a:t>2</a:t>
            </a:r>
            <a:r>
              <a:rPr lang="ko-KR" altLang="en-US" sz="1100" dirty="0">
                <a:solidFill>
                  <a:schemeClr val="tx1"/>
                </a:solidFill>
              </a:rPr>
              <a:t>초 뒤에 시작될 </a:t>
            </a:r>
            <a:r>
              <a:rPr lang="ko-KR" altLang="en-US" sz="1100" dirty="0" err="1">
                <a:solidFill>
                  <a:schemeClr val="tx1"/>
                </a:solidFill>
              </a:rPr>
              <a:t>거에요</a:t>
            </a:r>
            <a:r>
              <a:rPr lang="en-US" altLang="ko-KR" sz="1100" dirty="0">
                <a:solidFill>
                  <a:schemeClr val="tx1"/>
                </a:solidFill>
              </a:rPr>
              <a:t>!&lt;/p&gt;</a:t>
            </a: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913341" y="1216297"/>
            <a:ext cx="29399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animation-duration </a:t>
            </a:r>
            <a:r>
              <a:rPr lang="ko-KR" altLang="en-US" sz="1200" b="1" dirty="0">
                <a:solidFill>
                  <a:schemeClr val="tx1"/>
                </a:solidFill>
              </a:rPr>
              <a:t>속성</a:t>
            </a:r>
          </a:p>
          <a:p>
            <a:r>
              <a:rPr lang="en-US" altLang="ko-KR" sz="1200" dirty="0">
                <a:solidFill>
                  <a:schemeClr val="tx1"/>
                </a:solidFill>
              </a:rPr>
              <a:t>animation-duration </a:t>
            </a:r>
            <a:r>
              <a:rPr lang="ko-KR" altLang="en-US" sz="1200" dirty="0">
                <a:solidFill>
                  <a:schemeClr val="tx1"/>
                </a:solidFill>
              </a:rPr>
              <a:t>속성은 애니메이션 효과를 재생할 시간을 설정합니다</a:t>
            </a:r>
            <a:r>
              <a:rPr lang="en-US" altLang="ko-KR" sz="1200" dirty="0">
                <a:solidFill>
                  <a:schemeClr val="tx1"/>
                </a:solidFill>
              </a:rPr>
              <a:t>.</a:t>
            </a:r>
          </a:p>
          <a:p>
            <a:r>
              <a:rPr lang="ko-KR" altLang="en-US" sz="1200" dirty="0">
                <a:solidFill>
                  <a:schemeClr val="tx1"/>
                </a:solidFill>
              </a:rPr>
              <a:t>재생 시간의 기본값은 </a:t>
            </a:r>
            <a:r>
              <a:rPr lang="en-US" altLang="ko-KR" sz="1200" dirty="0">
                <a:solidFill>
                  <a:schemeClr val="tx1"/>
                </a:solidFill>
              </a:rPr>
              <a:t>0</a:t>
            </a:r>
            <a:r>
              <a:rPr lang="ko-KR" altLang="en-US" sz="1200" dirty="0">
                <a:solidFill>
                  <a:schemeClr val="tx1"/>
                </a:solidFill>
              </a:rPr>
              <a:t>초이므로</a:t>
            </a:r>
            <a:r>
              <a:rPr lang="en-US" altLang="ko-KR" sz="1200" dirty="0">
                <a:solidFill>
                  <a:schemeClr val="tx1"/>
                </a:solidFill>
              </a:rPr>
              <a:t>, </a:t>
            </a:r>
            <a:r>
              <a:rPr lang="ko-KR" altLang="en-US" sz="1200" dirty="0">
                <a:solidFill>
                  <a:schemeClr val="tx1"/>
                </a:solidFill>
              </a:rPr>
              <a:t>재생할 시간을 명시하지 않으면 아무런 효과도 나타나지 않을 것입니다</a:t>
            </a:r>
            <a:r>
              <a:rPr lang="en-US" altLang="ko-KR" sz="1200" dirty="0">
                <a:solidFill>
                  <a:schemeClr val="tx1"/>
                </a:solidFill>
              </a:rPr>
              <a:t>.</a:t>
            </a:r>
          </a:p>
          <a:p>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303</a:t>
            </a:fld>
            <a:endParaRPr lang="ko-KR" altLang="en-US" dirty="0"/>
          </a:p>
        </p:txBody>
      </p:sp>
    </p:spTree>
    <p:extLst>
      <p:ext uri="{BB962C8B-B14F-4D97-AF65-F5344CB8AC3E}">
        <p14:creationId xmlns:p14="http://schemas.microsoft.com/office/powerpoint/2010/main" val="284602819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animation-iteration-count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8492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Animation&lt;/title&gt;</a:t>
            </a:r>
          </a:p>
          <a:p>
            <a:r>
              <a:rPr lang="en-US" altLang="ko-KR" sz="1000" dirty="0">
                <a:solidFill>
                  <a:schemeClr val="tx1"/>
                </a:solidFill>
              </a:rPr>
              <a:t>     &lt;style&gt;</a:t>
            </a:r>
          </a:p>
          <a:p>
            <a:r>
              <a:rPr lang="en-US" altLang="ko-KR" sz="1000" dirty="0">
                <a:solidFill>
                  <a:schemeClr val="tx1"/>
                </a:solidFill>
              </a:rPr>
              <a:t>	#one, #loop {	height: 40px;</a:t>
            </a:r>
          </a:p>
          <a:p>
            <a:r>
              <a:rPr lang="en-US" altLang="ko-KR" sz="1000" dirty="0">
                <a:solidFill>
                  <a:schemeClr val="tx1"/>
                </a:solidFill>
              </a:rPr>
              <a:t>		width: 400px;</a:t>
            </a:r>
          </a:p>
          <a:p>
            <a:r>
              <a:rPr lang="en-US" altLang="ko-KR" sz="1000" dirty="0">
                <a:solidFill>
                  <a:schemeClr val="tx1"/>
                </a:solidFill>
              </a:rPr>
              <a:t>		position: relative;</a:t>
            </a:r>
          </a:p>
          <a:p>
            <a:r>
              <a:rPr lang="en-US" altLang="ko-KR" sz="1000" dirty="0">
                <a:solidFill>
                  <a:schemeClr val="tx1"/>
                </a:solidFill>
              </a:rPr>
              <a:t>		border: solid 5px red;</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-animation-duration: 4s;</a:t>
            </a:r>
          </a:p>
          <a:p>
            <a:r>
              <a:rPr lang="en-US" altLang="ko-KR" sz="1000" dirty="0">
                <a:solidFill>
                  <a:schemeClr val="tx1"/>
                </a:solidFill>
              </a:rPr>
              <a:t>		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animation-duration: 4s;	}</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-keyframes </a:t>
            </a:r>
            <a:r>
              <a:rPr lang="en-US" altLang="ko-KR" sz="1000" dirty="0" err="1">
                <a:solidFill>
                  <a:schemeClr val="tx1"/>
                </a:solidFill>
              </a:rPr>
              <a:t>movingPara</a:t>
            </a:r>
            <a:r>
              <a:rPr lang="en-US" altLang="ko-KR" sz="1000" dirty="0">
                <a:solidFill>
                  <a:schemeClr val="tx1"/>
                </a:solidFill>
              </a:rPr>
              <a:t> {	0% { border-color: red; transform: </a:t>
            </a:r>
            <a:r>
              <a:rPr lang="en-US" altLang="ko-KR" sz="1000" dirty="0" err="1">
                <a:solidFill>
                  <a:schemeClr val="tx1"/>
                </a:solidFill>
              </a:rPr>
              <a:t>rotateX</a:t>
            </a:r>
            <a:r>
              <a:rPr lang="en-US" altLang="ko-KR" sz="1000" dirty="0">
                <a:solidFill>
                  <a:schemeClr val="tx1"/>
                </a:solidFill>
              </a:rPr>
              <a:t>(0deg); }</a:t>
            </a:r>
          </a:p>
          <a:p>
            <a:r>
              <a:rPr lang="en-US" altLang="ko-KR" sz="1000" dirty="0">
                <a:solidFill>
                  <a:schemeClr val="tx1"/>
                </a:solidFill>
              </a:rPr>
              <a:t>				20% { border-color: orange; }</a:t>
            </a:r>
          </a:p>
          <a:p>
            <a:r>
              <a:rPr lang="en-US" altLang="ko-KR" sz="1000" dirty="0">
                <a:solidFill>
                  <a:schemeClr val="tx1"/>
                </a:solidFill>
              </a:rPr>
              <a:t>				40% { border-color: yellow; }</a:t>
            </a:r>
          </a:p>
          <a:p>
            <a:r>
              <a:rPr lang="en-US" altLang="ko-KR" sz="1000" dirty="0">
                <a:solidFill>
                  <a:schemeClr val="tx1"/>
                </a:solidFill>
              </a:rPr>
              <a:t>				50% { border-color: green; transform: </a:t>
            </a:r>
            <a:r>
              <a:rPr lang="en-US" altLang="ko-KR" sz="1000" dirty="0" err="1">
                <a:solidFill>
                  <a:schemeClr val="tx1"/>
                </a:solidFill>
              </a:rPr>
              <a:t>rotateX</a:t>
            </a:r>
            <a:r>
              <a:rPr lang="en-US" altLang="ko-KR" sz="1000" dirty="0">
                <a:solidFill>
                  <a:schemeClr val="tx1"/>
                </a:solidFill>
              </a:rPr>
              <a:t>(180deg); }</a:t>
            </a:r>
          </a:p>
          <a:p>
            <a:r>
              <a:rPr lang="en-US" altLang="ko-KR" sz="1000" dirty="0">
                <a:solidFill>
                  <a:schemeClr val="tx1"/>
                </a:solidFill>
              </a:rPr>
              <a:t>				60% { border-color: blue; }</a:t>
            </a:r>
          </a:p>
          <a:p>
            <a:r>
              <a:rPr lang="en-US" altLang="ko-KR" sz="1000" dirty="0">
                <a:solidFill>
                  <a:schemeClr val="tx1"/>
                </a:solidFill>
              </a:rPr>
              <a:t>				80% { border-color: navy; }</a:t>
            </a:r>
          </a:p>
          <a:p>
            <a:r>
              <a:rPr lang="en-US" altLang="ko-KR" sz="1000" dirty="0">
                <a:solidFill>
                  <a:schemeClr val="tx1"/>
                </a:solidFill>
              </a:rPr>
              <a:t>				100% { border-color: purple; transform: </a:t>
            </a:r>
            <a:r>
              <a:rPr lang="en-US" altLang="ko-KR" sz="1000" dirty="0" err="1">
                <a:solidFill>
                  <a:schemeClr val="tx1"/>
                </a:solidFill>
              </a:rPr>
              <a:t>rotateX</a:t>
            </a:r>
            <a:r>
              <a:rPr lang="en-US" altLang="ko-KR" sz="1000" dirty="0">
                <a:solidFill>
                  <a:schemeClr val="tx1"/>
                </a:solidFill>
              </a:rPr>
              <a:t>(360deg); }	}</a:t>
            </a:r>
          </a:p>
          <a:p>
            <a:r>
              <a:rPr lang="en-US" altLang="ko-KR" sz="1000" dirty="0">
                <a:solidFill>
                  <a:schemeClr val="tx1"/>
                </a:solidFill>
              </a:rPr>
              <a:t>	@keyframes </a:t>
            </a:r>
            <a:r>
              <a:rPr lang="en-US" altLang="ko-KR" sz="1000" dirty="0" err="1">
                <a:solidFill>
                  <a:schemeClr val="tx1"/>
                </a:solidFill>
              </a:rPr>
              <a:t>movingPara</a:t>
            </a:r>
            <a:r>
              <a:rPr lang="en-US" altLang="ko-KR" sz="1000" dirty="0">
                <a:solidFill>
                  <a:schemeClr val="tx1"/>
                </a:solidFill>
              </a:rPr>
              <a:t> {		0% { border-color: red; transform: </a:t>
            </a:r>
            <a:r>
              <a:rPr lang="en-US" altLang="ko-KR" sz="1000" dirty="0" err="1">
                <a:solidFill>
                  <a:schemeClr val="tx1"/>
                </a:solidFill>
              </a:rPr>
              <a:t>rotateX</a:t>
            </a:r>
            <a:r>
              <a:rPr lang="en-US" altLang="ko-KR" sz="1000" dirty="0">
                <a:solidFill>
                  <a:schemeClr val="tx1"/>
                </a:solidFill>
              </a:rPr>
              <a:t>(0deg); }</a:t>
            </a:r>
          </a:p>
          <a:p>
            <a:r>
              <a:rPr lang="en-US" altLang="ko-KR" sz="1000" dirty="0">
                <a:solidFill>
                  <a:schemeClr val="tx1"/>
                </a:solidFill>
              </a:rPr>
              <a:t>				20% { border-color: orange; }</a:t>
            </a:r>
          </a:p>
          <a:p>
            <a:r>
              <a:rPr lang="en-US" altLang="ko-KR" sz="1000" dirty="0">
                <a:solidFill>
                  <a:schemeClr val="tx1"/>
                </a:solidFill>
              </a:rPr>
              <a:t>				40% { border-color: yellow; }</a:t>
            </a:r>
          </a:p>
          <a:p>
            <a:r>
              <a:rPr lang="en-US" altLang="ko-KR" sz="1000" dirty="0">
                <a:solidFill>
                  <a:schemeClr val="tx1"/>
                </a:solidFill>
              </a:rPr>
              <a:t>				50% { border-color: green; transform: </a:t>
            </a:r>
            <a:r>
              <a:rPr lang="en-US" altLang="ko-KR" sz="1000" dirty="0" err="1">
                <a:solidFill>
                  <a:schemeClr val="tx1"/>
                </a:solidFill>
              </a:rPr>
              <a:t>rotateX</a:t>
            </a:r>
            <a:r>
              <a:rPr lang="en-US" altLang="ko-KR" sz="1000" dirty="0">
                <a:solidFill>
                  <a:schemeClr val="tx1"/>
                </a:solidFill>
              </a:rPr>
              <a:t>(180deg); }</a:t>
            </a:r>
          </a:p>
          <a:p>
            <a:r>
              <a:rPr lang="en-US" altLang="ko-KR" sz="1000" dirty="0">
                <a:solidFill>
                  <a:schemeClr val="tx1"/>
                </a:solidFill>
              </a:rPr>
              <a:t>				60% { border-color: blue; }</a:t>
            </a:r>
          </a:p>
          <a:p>
            <a:r>
              <a:rPr lang="en-US" altLang="ko-KR" sz="1000" dirty="0">
                <a:solidFill>
                  <a:schemeClr val="tx1"/>
                </a:solidFill>
              </a:rPr>
              <a:t>				80% { border-color: navy; }</a:t>
            </a:r>
          </a:p>
          <a:p>
            <a:r>
              <a:rPr lang="en-US" altLang="ko-KR" sz="1000" dirty="0">
                <a:solidFill>
                  <a:schemeClr val="tx1"/>
                </a:solidFill>
              </a:rPr>
              <a:t>				100% { border-color: purple; transform: </a:t>
            </a:r>
            <a:r>
              <a:rPr lang="en-US" altLang="ko-KR" sz="1000" dirty="0" err="1">
                <a:solidFill>
                  <a:schemeClr val="tx1"/>
                </a:solidFill>
              </a:rPr>
              <a:t>rotateX</a:t>
            </a:r>
            <a:r>
              <a:rPr lang="en-US" altLang="ko-KR" sz="1000" dirty="0">
                <a:solidFill>
                  <a:schemeClr val="tx1"/>
                </a:solidFill>
              </a:rPr>
              <a:t>(360deg); }	}</a:t>
            </a:r>
          </a:p>
          <a:p>
            <a:r>
              <a:rPr lang="en-US" altLang="ko-KR" sz="1000" dirty="0">
                <a:solidFill>
                  <a:schemeClr val="tx1"/>
                </a:solidFill>
              </a:rPr>
              <a:t>	#one {	-</a:t>
            </a:r>
            <a:r>
              <a:rPr lang="en-US" altLang="ko-KR" sz="1000" dirty="0" err="1">
                <a:solidFill>
                  <a:schemeClr val="tx1"/>
                </a:solidFill>
              </a:rPr>
              <a:t>webkit</a:t>
            </a:r>
            <a:r>
              <a:rPr lang="en-US" altLang="ko-KR" sz="1000" dirty="0">
                <a:solidFill>
                  <a:schemeClr val="tx1"/>
                </a:solidFill>
              </a:rPr>
              <a:t>-animation-iteration-count: 2;</a:t>
            </a:r>
          </a:p>
          <a:p>
            <a:r>
              <a:rPr lang="en-US" altLang="ko-KR" sz="1000" dirty="0">
                <a:solidFill>
                  <a:schemeClr val="tx1"/>
                </a:solidFill>
              </a:rPr>
              <a:t>		animation-iteration-count: 2;		}</a:t>
            </a:r>
          </a:p>
          <a:p>
            <a:r>
              <a:rPr lang="en-US" altLang="ko-KR" sz="1000" dirty="0">
                <a:solidFill>
                  <a:schemeClr val="tx1"/>
                </a:solidFill>
              </a:rPr>
              <a:t>	#loop {	-</a:t>
            </a:r>
            <a:r>
              <a:rPr lang="en-US" altLang="ko-KR" sz="1000" dirty="0" err="1">
                <a:solidFill>
                  <a:schemeClr val="tx1"/>
                </a:solidFill>
              </a:rPr>
              <a:t>webkit</a:t>
            </a:r>
            <a:r>
              <a:rPr lang="en-US" altLang="ko-KR" sz="1000" dirty="0">
                <a:solidFill>
                  <a:schemeClr val="tx1"/>
                </a:solidFill>
              </a:rPr>
              <a:t>-animation-iteration-count: infinite;</a:t>
            </a:r>
          </a:p>
          <a:p>
            <a:r>
              <a:rPr lang="en-US" altLang="ko-KR" sz="1000" dirty="0">
                <a:solidFill>
                  <a:schemeClr val="tx1"/>
                </a:solidFill>
              </a:rPr>
              <a:t>		animation-iteration-count: infinite;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a:solidFill>
                  <a:schemeClr val="tx1"/>
                </a:solidFill>
              </a:rPr>
              <a:t>애니메이션의 반복</a:t>
            </a:r>
            <a:r>
              <a:rPr lang="en-US" altLang="ko-KR" sz="1000" dirty="0">
                <a:solidFill>
                  <a:schemeClr val="tx1"/>
                </a:solidFill>
              </a:rPr>
              <a:t>&lt;/h1&gt;</a:t>
            </a:r>
          </a:p>
          <a:p>
            <a:r>
              <a:rPr lang="en-US" altLang="ko-KR" sz="1000" dirty="0">
                <a:solidFill>
                  <a:schemeClr val="tx1"/>
                </a:solidFill>
              </a:rPr>
              <a:t>	&lt;p id="one"&gt;</a:t>
            </a:r>
            <a:r>
              <a:rPr lang="ko-KR" altLang="en-US" sz="1000" dirty="0">
                <a:solidFill>
                  <a:schemeClr val="tx1"/>
                </a:solidFill>
              </a:rPr>
              <a:t>이 애니메이션 효과는 두 번 반복될 </a:t>
            </a:r>
            <a:r>
              <a:rPr lang="ko-KR" altLang="en-US" sz="1000" dirty="0" err="1">
                <a:solidFill>
                  <a:schemeClr val="tx1"/>
                </a:solidFill>
              </a:rPr>
              <a:t>거에요</a:t>
            </a:r>
            <a:r>
              <a:rPr lang="en-US" altLang="ko-KR" sz="1000" dirty="0">
                <a:solidFill>
                  <a:schemeClr val="tx1"/>
                </a:solidFill>
              </a:rPr>
              <a:t>!&lt;/p&gt;</a:t>
            </a:r>
          </a:p>
          <a:p>
            <a:r>
              <a:rPr lang="en-US" altLang="ko-KR" sz="1000" dirty="0">
                <a:solidFill>
                  <a:schemeClr val="tx1"/>
                </a:solidFill>
              </a:rPr>
              <a:t>	&lt;p id="loop"&gt;</a:t>
            </a:r>
            <a:r>
              <a:rPr lang="ko-KR" altLang="en-US" sz="1000" dirty="0">
                <a:solidFill>
                  <a:schemeClr val="tx1"/>
                </a:solidFill>
              </a:rPr>
              <a:t>이 애니메이션 효과는 영원히 반복될 </a:t>
            </a:r>
            <a:r>
              <a:rPr lang="ko-KR" altLang="en-US" sz="1000" dirty="0" err="1">
                <a:solidFill>
                  <a:schemeClr val="tx1"/>
                </a:solidFill>
              </a:rPr>
              <a:t>거에요</a:t>
            </a:r>
            <a:r>
              <a:rPr lang="en-US" altLang="ko-KR" sz="1000" dirty="0">
                <a:solidFill>
                  <a:schemeClr val="tx1"/>
                </a:solidFill>
              </a:rPr>
              <a:t>!&lt;/p&gt;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913341" y="1216297"/>
            <a:ext cx="29399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animation-iteration-count </a:t>
            </a:r>
            <a:r>
              <a:rPr lang="ko-KR" altLang="en-US" sz="1200" b="1" dirty="0">
                <a:solidFill>
                  <a:schemeClr val="tx1"/>
                </a:solidFill>
              </a:rPr>
              <a:t>속성</a:t>
            </a:r>
          </a:p>
          <a:p>
            <a:r>
              <a:rPr lang="en-US" altLang="ko-KR" sz="1200" dirty="0">
                <a:solidFill>
                  <a:schemeClr val="tx1"/>
                </a:solidFill>
              </a:rPr>
              <a:t>animation-iteration-count </a:t>
            </a:r>
            <a:r>
              <a:rPr lang="ko-KR" altLang="en-US" sz="1200" dirty="0">
                <a:solidFill>
                  <a:schemeClr val="tx1"/>
                </a:solidFill>
              </a:rPr>
              <a:t>속성은 애니메이션 효과의 반복 횟수를 설정합니다</a:t>
            </a:r>
            <a:r>
              <a:rPr lang="en-US" altLang="ko-KR" sz="1200" dirty="0">
                <a:solidFill>
                  <a:schemeClr val="tx1"/>
                </a:solidFill>
              </a:rPr>
              <a:t>.</a:t>
            </a:r>
          </a:p>
          <a:p>
            <a:r>
              <a:rPr lang="ko-KR" altLang="en-US" sz="1200" dirty="0">
                <a:solidFill>
                  <a:schemeClr val="tx1"/>
                </a:solidFill>
              </a:rPr>
              <a:t>이 속성값으로 </a:t>
            </a:r>
            <a:r>
              <a:rPr lang="en-US" altLang="ko-KR" sz="1200" dirty="0">
                <a:solidFill>
                  <a:schemeClr val="tx1"/>
                </a:solidFill>
              </a:rPr>
              <a:t>infinite</a:t>
            </a:r>
            <a:r>
              <a:rPr lang="ko-KR" altLang="en-US" sz="1200" dirty="0">
                <a:solidFill>
                  <a:schemeClr val="tx1"/>
                </a:solidFill>
              </a:rPr>
              <a:t>를 설정하면</a:t>
            </a:r>
            <a:r>
              <a:rPr lang="en-US" altLang="ko-KR" sz="1200" dirty="0">
                <a:solidFill>
                  <a:schemeClr val="tx1"/>
                </a:solidFill>
              </a:rPr>
              <a:t>, </a:t>
            </a:r>
            <a:r>
              <a:rPr lang="ko-KR" altLang="en-US" sz="1200" dirty="0">
                <a:solidFill>
                  <a:schemeClr val="tx1"/>
                </a:solidFill>
              </a:rPr>
              <a:t>애니메이션 효과가 무한히 반복될 것입니다</a:t>
            </a:r>
            <a:r>
              <a:rPr lang="en-US" altLang="ko-KR" sz="1200" dirty="0">
                <a:solidFill>
                  <a:schemeClr val="tx1"/>
                </a:solidFill>
              </a:rPr>
              <a:t>.</a:t>
            </a:r>
          </a:p>
          <a:p>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304</a:t>
            </a:fld>
            <a:endParaRPr lang="ko-KR" altLang="en-US" dirty="0"/>
          </a:p>
        </p:txBody>
      </p:sp>
    </p:spTree>
    <p:extLst>
      <p:ext uri="{BB962C8B-B14F-4D97-AF65-F5344CB8AC3E}">
        <p14:creationId xmlns:p14="http://schemas.microsoft.com/office/powerpoint/2010/main" val="382791347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animation-direction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8492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Animation&lt;/title&gt;</a:t>
            </a:r>
          </a:p>
          <a:p>
            <a:r>
              <a:rPr lang="en-US" altLang="ko-KR" sz="1000" dirty="0">
                <a:solidFill>
                  <a:schemeClr val="tx1"/>
                </a:solidFill>
              </a:rPr>
              <a:t>	&lt;style&gt;</a:t>
            </a:r>
          </a:p>
          <a:p>
            <a:r>
              <a:rPr lang="en-US" altLang="ko-KR" sz="1000" dirty="0">
                <a:solidFill>
                  <a:schemeClr val="tx1"/>
                </a:solidFill>
              </a:rPr>
              <a:t>		div {	height: 150px;</a:t>
            </a:r>
          </a:p>
          <a:p>
            <a:r>
              <a:rPr lang="en-US" altLang="ko-KR" sz="1000" dirty="0">
                <a:solidFill>
                  <a:schemeClr val="tx1"/>
                </a:solidFill>
              </a:rPr>
              <a:t>			width: 150px;</a:t>
            </a:r>
          </a:p>
          <a:p>
            <a:r>
              <a:rPr lang="en-US" altLang="ko-KR" sz="1000" dirty="0">
                <a:solidFill>
                  <a:schemeClr val="tx1"/>
                </a:solidFill>
              </a:rPr>
              <a:t>			margin: 20px;</a:t>
            </a:r>
          </a:p>
          <a:p>
            <a:r>
              <a:rPr lang="en-US" altLang="ko-KR" sz="1000" dirty="0">
                <a:solidFill>
                  <a:schemeClr val="tx1"/>
                </a:solidFill>
              </a:rPr>
              <a:t>			background-color: orange;</a:t>
            </a:r>
          </a:p>
          <a:p>
            <a:r>
              <a:rPr lang="en-US" altLang="ko-KR" sz="1000" dirty="0">
                <a:solidFill>
                  <a:schemeClr val="tx1"/>
                </a:solidFill>
              </a:rPr>
              <a:t>			border-radius: 150px;</a:t>
            </a:r>
          </a:p>
          <a:p>
            <a:r>
              <a:rPr lang="en-US" altLang="ko-KR" sz="1000" dirty="0">
                <a:solidFill>
                  <a:schemeClr val="tx1"/>
                </a:solidFill>
              </a:rPr>
              <a:t>			line-height: 150px;</a:t>
            </a:r>
          </a:p>
          <a:p>
            <a:r>
              <a:rPr lang="en-US" altLang="ko-KR" sz="1000" dirty="0">
                <a:solidFill>
                  <a:schemeClr val="tx1"/>
                </a:solidFill>
              </a:rPr>
              <a:t>			text-align: center;</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-animation-duration: 2s;</a:t>
            </a:r>
          </a:p>
          <a:p>
            <a:r>
              <a:rPr lang="en-US" altLang="ko-KR" sz="1000" dirty="0">
                <a:solidFill>
                  <a:schemeClr val="tx1"/>
                </a:solidFill>
              </a:rPr>
              <a:t>			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animation-duration: 2s;		}</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-keyframes </a:t>
            </a:r>
            <a:r>
              <a:rPr lang="en-US" altLang="ko-KR" sz="1000" dirty="0" err="1">
                <a:solidFill>
                  <a:schemeClr val="tx1"/>
                </a:solidFill>
              </a:rPr>
              <a:t>movingPara</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@keyframes </a:t>
            </a:r>
            <a:r>
              <a:rPr lang="en-US" altLang="ko-KR" sz="1000" dirty="0" err="1">
                <a:solidFill>
                  <a:schemeClr val="tx1"/>
                </a:solidFill>
              </a:rPr>
              <a:t>movingPara</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#backward {	-</a:t>
            </a:r>
            <a:r>
              <a:rPr lang="en-US" altLang="ko-KR" sz="1000" dirty="0" err="1">
                <a:solidFill>
                  <a:schemeClr val="tx1"/>
                </a:solidFill>
              </a:rPr>
              <a:t>webkit</a:t>
            </a:r>
            <a:r>
              <a:rPr lang="en-US" altLang="ko-KR" sz="1000" dirty="0">
                <a:solidFill>
                  <a:schemeClr val="tx1"/>
                </a:solidFill>
              </a:rPr>
              <a:t>-animation-direction: reverse;</a:t>
            </a:r>
          </a:p>
          <a:p>
            <a:r>
              <a:rPr lang="en-US" altLang="ko-KR" sz="1000" dirty="0">
                <a:solidFill>
                  <a:schemeClr val="tx1"/>
                </a:solidFill>
              </a:rPr>
              <a:t>			animation-direction: reverse;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&lt;h1&gt;animation-direction </a:t>
            </a:r>
            <a:r>
              <a:rPr lang="ko-KR" altLang="en-US" sz="1000" dirty="0">
                <a:solidFill>
                  <a:schemeClr val="tx1"/>
                </a:solidFill>
              </a:rPr>
              <a:t>속성값 </a:t>
            </a:r>
            <a:r>
              <a:rPr lang="en-US" altLang="ko-KR" sz="1000" dirty="0">
                <a:solidFill>
                  <a:schemeClr val="tx1"/>
                </a:solidFill>
              </a:rPr>
              <a:t>- reverse&lt;/h1&gt;</a:t>
            </a:r>
          </a:p>
          <a:p>
            <a:r>
              <a:rPr lang="en-US" altLang="ko-KR" sz="1000" dirty="0">
                <a:solidFill>
                  <a:schemeClr val="tx1"/>
                </a:solidFill>
              </a:rPr>
              <a:t>	&lt;div id="forward"&gt;</a:t>
            </a:r>
            <a:r>
              <a:rPr lang="ko-KR" altLang="en-US" sz="1000" dirty="0">
                <a:solidFill>
                  <a:schemeClr val="tx1"/>
                </a:solidFill>
              </a:rPr>
              <a:t>오른쪽으로 도는 원</a:t>
            </a:r>
            <a:r>
              <a:rPr lang="en-US" altLang="ko-KR" sz="1000" dirty="0">
                <a:solidFill>
                  <a:schemeClr val="tx1"/>
                </a:solidFill>
              </a:rPr>
              <a:t>&lt;/div&gt;</a:t>
            </a:r>
          </a:p>
          <a:p>
            <a:r>
              <a:rPr lang="en-US" altLang="ko-KR" sz="1000" dirty="0">
                <a:solidFill>
                  <a:schemeClr val="tx1"/>
                </a:solidFill>
              </a:rPr>
              <a:t>	&lt;div id="backward"&gt;</a:t>
            </a:r>
            <a:r>
              <a:rPr lang="ko-KR" altLang="en-US" sz="1000" dirty="0">
                <a:solidFill>
                  <a:schemeClr val="tx1"/>
                </a:solidFill>
              </a:rPr>
              <a:t>왼쪽으로 도는 원</a:t>
            </a:r>
            <a:r>
              <a:rPr lang="en-US" altLang="ko-KR" sz="1000" dirty="0">
                <a:solidFill>
                  <a:schemeClr val="tx1"/>
                </a:solidFill>
              </a:rPr>
              <a:t>&lt;/div&gt;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913341" y="1216297"/>
            <a:ext cx="29399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animation-direction </a:t>
            </a:r>
            <a:r>
              <a:rPr lang="ko-KR" altLang="en-US" sz="1200" b="1" dirty="0">
                <a:solidFill>
                  <a:schemeClr val="tx1"/>
                </a:solidFill>
              </a:rPr>
              <a:t>속성</a:t>
            </a:r>
          </a:p>
          <a:p>
            <a:r>
              <a:rPr lang="en-US" altLang="ko-KR" sz="1200" dirty="0">
                <a:solidFill>
                  <a:schemeClr val="tx1"/>
                </a:solidFill>
              </a:rPr>
              <a:t>animation-direction </a:t>
            </a:r>
            <a:r>
              <a:rPr lang="ko-KR" altLang="en-US" sz="1200" dirty="0">
                <a:solidFill>
                  <a:schemeClr val="tx1"/>
                </a:solidFill>
              </a:rPr>
              <a:t>속성은 애니메이션의 진행 방향을 설정합니다</a:t>
            </a:r>
            <a:r>
              <a:rPr lang="en-US" altLang="ko-KR" sz="1200" dirty="0">
                <a:solidFill>
                  <a:schemeClr val="tx1"/>
                </a:solidFill>
              </a:rPr>
              <a:t>.</a:t>
            </a:r>
          </a:p>
          <a:p>
            <a:r>
              <a:rPr lang="ko-KR" altLang="en-US" sz="1200" dirty="0">
                <a:solidFill>
                  <a:schemeClr val="tx1"/>
                </a:solidFill>
              </a:rPr>
              <a:t>진행 방향을 나타내는 속성값으로 </a:t>
            </a:r>
            <a:r>
              <a:rPr lang="en-US" altLang="ko-KR" sz="1200" dirty="0">
                <a:solidFill>
                  <a:schemeClr val="tx1"/>
                </a:solidFill>
              </a:rPr>
              <a:t>reverse</a:t>
            </a:r>
            <a:r>
              <a:rPr lang="ko-KR" altLang="en-US" sz="1200" dirty="0">
                <a:solidFill>
                  <a:schemeClr val="tx1"/>
                </a:solidFill>
              </a:rPr>
              <a:t>와 </a:t>
            </a:r>
            <a:r>
              <a:rPr lang="en-US" altLang="ko-KR" sz="1200" dirty="0">
                <a:solidFill>
                  <a:schemeClr val="tx1"/>
                </a:solidFill>
              </a:rPr>
              <a:t>alternate</a:t>
            </a:r>
            <a:r>
              <a:rPr lang="ko-KR" altLang="en-US" sz="1200" dirty="0">
                <a:solidFill>
                  <a:schemeClr val="tx1"/>
                </a:solidFill>
              </a:rPr>
              <a:t>를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reverse </a:t>
            </a:r>
            <a:r>
              <a:rPr lang="ko-KR" altLang="en-US" sz="1200" dirty="0">
                <a:solidFill>
                  <a:schemeClr val="tx1"/>
                </a:solidFill>
              </a:rPr>
              <a:t>속성값은 애니메이션 효과의 진행 방향을 원래 방향이 아닌 반대 방향으로 변경합니다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애니메이션 효과가 </a:t>
            </a:r>
            <a:r>
              <a:rPr lang="en-US" altLang="ko-KR" sz="1200" dirty="0">
                <a:solidFill>
                  <a:schemeClr val="tx1"/>
                </a:solidFill>
              </a:rPr>
              <a:t>from</a:t>
            </a:r>
            <a:r>
              <a:rPr lang="ko-KR" altLang="en-US" sz="1200" dirty="0">
                <a:solidFill>
                  <a:schemeClr val="tx1"/>
                </a:solidFill>
              </a:rPr>
              <a:t>에서 </a:t>
            </a:r>
            <a:r>
              <a:rPr lang="en-US" altLang="ko-KR" sz="1200" dirty="0">
                <a:solidFill>
                  <a:schemeClr val="tx1"/>
                </a:solidFill>
              </a:rPr>
              <a:t>to </a:t>
            </a:r>
            <a:r>
              <a:rPr lang="ko-KR" altLang="en-US" sz="1200" dirty="0">
                <a:solidFill>
                  <a:schemeClr val="tx1"/>
                </a:solidFill>
              </a:rPr>
              <a:t>방향이 아닌</a:t>
            </a:r>
            <a:r>
              <a:rPr lang="en-US" altLang="ko-KR" sz="1200" dirty="0">
                <a:solidFill>
                  <a:schemeClr val="tx1"/>
                </a:solidFill>
              </a:rPr>
              <a:t>, to</a:t>
            </a:r>
            <a:r>
              <a:rPr lang="ko-KR" altLang="en-US" sz="1200" dirty="0">
                <a:solidFill>
                  <a:schemeClr val="tx1"/>
                </a:solidFill>
              </a:rPr>
              <a:t>에서 </a:t>
            </a:r>
            <a:r>
              <a:rPr lang="en-US" altLang="ko-KR" sz="1200" dirty="0">
                <a:solidFill>
                  <a:schemeClr val="tx1"/>
                </a:solidFill>
              </a:rPr>
              <a:t>from </a:t>
            </a:r>
            <a:r>
              <a:rPr lang="ko-KR" altLang="en-US" sz="1200" dirty="0">
                <a:solidFill>
                  <a:schemeClr val="tx1"/>
                </a:solidFill>
              </a:rPr>
              <a:t>방향으로 진행됩니다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305</a:t>
            </a:fld>
            <a:endParaRPr lang="ko-KR" altLang="en-US" dirty="0"/>
          </a:p>
        </p:txBody>
      </p:sp>
    </p:spTree>
    <p:extLst>
      <p:ext uri="{BB962C8B-B14F-4D97-AF65-F5344CB8AC3E}">
        <p14:creationId xmlns:p14="http://schemas.microsoft.com/office/powerpoint/2010/main" val="297226045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animation-direction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9" y="1214838"/>
            <a:ext cx="84922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Animation&lt;/title&gt;</a:t>
            </a:r>
          </a:p>
          <a:p>
            <a:r>
              <a:rPr lang="en-US" altLang="ko-KR" sz="1000" dirty="0">
                <a:solidFill>
                  <a:schemeClr val="tx1"/>
                </a:solidFill>
              </a:rPr>
              <a:t>	&lt;style&gt;</a:t>
            </a:r>
          </a:p>
          <a:p>
            <a:r>
              <a:rPr lang="en-US" altLang="ko-KR" sz="1000" dirty="0">
                <a:solidFill>
                  <a:schemeClr val="tx1"/>
                </a:solidFill>
              </a:rPr>
              <a:t>		div {	height: 150px;</a:t>
            </a:r>
          </a:p>
          <a:p>
            <a:r>
              <a:rPr lang="en-US" altLang="ko-KR" sz="1000" dirty="0">
                <a:solidFill>
                  <a:schemeClr val="tx1"/>
                </a:solidFill>
              </a:rPr>
              <a:t>			width: 150px;</a:t>
            </a:r>
          </a:p>
          <a:p>
            <a:r>
              <a:rPr lang="en-US" altLang="ko-KR" sz="1000" dirty="0">
                <a:solidFill>
                  <a:schemeClr val="tx1"/>
                </a:solidFill>
              </a:rPr>
              <a:t>			margin: 20px;</a:t>
            </a:r>
          </a:p>
          <a:p>
            <a:r>
              <a:rPr lang="en-US" altLang="ko-KR" sz="1000" dirty="0">
                <a:solidFill>
                  <a:schemeClr val="tx1"/>
                </a:solidFill>
              </a:rPr>
              <a:t>			background-color: orange;</a:t>
            </a:r>
          </a:p>
          <a:p>
            <a:r>
              <a:rPr lang="en-US" altLang="ko-KR" sz="1000" dirty="0">
                <a:solidFill>
                  <a:schemeClr val="tx1"/>
                </a:solidFill>
              </a:rPr>
              <a:t>			border-radius: 150px;</a:t>
            </a:r>
          </a:p>
          <a:p>
            <a:r>
              <a:rPr lang="en-US" altLang="ko-KR" sz="1000" dirty="0">
                <a:solidFill>
                  <a:schemeClr val="tx1"/>
                </a:solidFill>
              </a:rPr>
              <a:t>			line-height: 150px;</a:t>
            </a:r>
          </a:p>
          <a:p>
            <a:r>
              <a:rPr lang="en-US" altLang="ko-KR" sz="1000" dirty="0">
                <a:solidFill>
                  <a:schemeClr val="tx1"/>
                </a:solidFill>
              </a:rPr>
              <a:t>			text-align: center;</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-animation-duration: 2s;</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-animation-iteration-count: 4;</a:t>
            </a:r>
          </a:p>
          <a:p>
            <a:r>
              <a:rPr lang="en-US" altLang="ko-KR" sz="1000" dirty="0">
                <a:solidFill>
                  <a:schemeClr val="tx1"/>
                </a:solidFill>
              </a:rPr>
              <a:t>			animation-name: </a:t>
            </a:r>
            <a:r>
              <a:rPr lang="en-US" altLang="ko-KR" sz="1000" dirty="0" err="1">
                <a:solidFill>
                  <a:schemeClr val="tx1"/>
                </a:solidFill>
              </a:rPr>
              <a:t>movingPara</a:t>
            </a:r>
            <a:r>
              <a:rPr lang="en-US" altLang="ko-KR" sz="1000" dirty="0">
                <a:solidFill>
                  <a:schemeClr val="tx1"/>
                </a:solidFill>
              </a:rPr>
              <a:t>;</a:t>
            </a:r>
          </a:p>
          <a:p>
            <a:r>
              <a:rPr lang="en-US" altLang="ko-KR" sz="1000" dirty="0">
                <a:solidFill>
                  <a:schemeClr val="tx1"/>
                </a:solidFill>
              </a:rPr>
              <a:t>			animation-duration: 2s;</a:t>
            </a:r>
          </a:p>
          <a:p>
            <a:r>
              <a:rPr lang="en-US" altLang="ko-KR" sz="1000" dirty="0">
                <a:solidFill>
                  <a:schemeClr val="tx1"/>
                </a:solidFill>
              </a:rPr>
              <a:t>			animation-iteration-count: 4;		}</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-keyframes </a:t>
            </a:r>
            <a:r>
              <a:rPr lang="en-US" altLang="ko-KR" sz="1000" dirty="0" err="1">
                <a:solidFill>
                  <a:schemeClr val="tx1"/>
                </a:solidFill>
              </a:rPr>
              <a:t>movingPara</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@keyframes </a:t>
            </a:r>
            <a:r>
              <a:rPr lang="en-US" altLang="ko-KR" sz="1000" dirty="0" err="1">
                <a:solidFill>
                  <a:schemeClr val="tx1"/>
                </a:solidFill>
              </a:rPr>
              <a:t>movingPara</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#alter {	-</a:t>
            </a:r>
            <a:r>
              <a:rPr lang="en-US" altLang="ko-KR" sz="1000" dirty="0" err="1">
                <a:solidFill>
                  <a:schemeClr val="tx1"/>
                </a:solidFill>
              </a:rPr>
              <a:t>webkit</a:t>
            </a:r>
            <a:r>
              <a:rPr lang="en-US" altLang="ko-KR" sz="1000" dirty="0">
                <a:solidFill>
                  <a:schemeClr val="tx1"/>
                </a:solidFill>
              </a:rPr>
              <a:t>-animation-direction: alternate;</a:t>
            </a:r>
          </a:p>
          <a:p>
            <a:r>
              <a:rPr lang="en-US" altLang="ko-KR" sz="1000" dirty="0">
                <a:solidFill>
                  <a:schemeClr val="tx1"/>
                </a:solidFill>
              </a:rPr>
              <a:t>			animation-direction: alternate;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&lt;h1&gt;animation-direction </a:t>
            </a:r>
            <a:r>
              <a:rPr lang="ko-KR" altLang="en-US" sz="1000" dirty="0">
                <a:solidFill>
                  <a:schemeClr val="tx1"/>
                </a:solidFill>
              </a:rPr>
              <a:t>속성값 </a:t>
            </a:r>
            <a:r>
              <a:rPr lang="en-US" altLang="ko-KR" sz="1000" dirty="0">
                <a:solidFill>
                  <a:schemeClr val="tx1"/>
                </a:solidFill>
              </a:rPr>
              <a:t>- alternate&lt;/h1&gt;</a:t>
            </a:r>
          </a:p>
          <a:p>
            <a:r>
              <a:rPr lang="en-US" altLang="ko-KR" sz="1000" dirty="0">
                <a:solidFill>
                  <a:schemeClr val="tx1"/>
                </a:solidFill>
              </a:rPr>
              <a:t>	&lt;div id="forward"&gt;</a:t>
            </a:r>
            <a:r>
              <a:rPr lang="ko-KR" altLang="en-US" sz="1000" dirty="0">
                <a:solidFill>
                  <a:schemeClr val="tx1"/>
                </a:solidFill>
              </a:rPr>
              <a:t>오른쪽으로 도는 원</a:t>
            </a:r>
            <a:r>
              <a:rPr lang="en-US" altLang="ko-KR" sz="1000" dirty="0">
                <a:solidFill>
                  <a:schemeClr val="tx1"/>
                </a:solidFill>
              </a:rPr>
              <a:t>&lt;/div&gt;</a:t>
            </a:r>
          </a:p>
          <a:p>
            <a:r>
              <a:rPr lang="en-US" altLang="ko-KR" sz="1000" dirty="0">
                <a:solidFill>
                  <a:schemeClr val="tx1"/>
                </a:solidFill>
              </a:rPr>
              <a:t>	&lt;div id="alter"&gt;</a:t>
            </a:r>
            <a:r>
              <a:rPr lang="ko-KR" altLang="en-US" sz="1000" dirty="0" err="1">
                <a:solidFill>
                  <a:schemeClr val="tx1"/>
                </a:solidFill>
              </a:rPr>
              <a:t>오뚜기같은</a:t>
            </a:r>
            <a:r>
              <a:rPr lang="ko-KR" altLang="en-US" sz="1000" dirty="0">
                <a:solidFill>
                  <a:schemeClr val="tx1"/>
                </a:solidFill>
              </a:rPr>
              <a:t> 원</a:t>
            </a:r>
            <a:r>
              <a:rPr lang="en-US" altLang="ko-KR" sz="1000" dirty="0">
                <a:solidFill>
                  <a:schemeClr val="tx1"/>
                </a:solidFill>
              </a:rPr>
              <a:t>&lt;/div&gt;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913341" y="1216297"/>
            <a:ext cx="29399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animation-direction </a:t>
            </a:r>
            <a:r>
              <a:rPr lang="ko-KR" altLang="en-US" sz="1200" b="1" dirty="0">
                <a:solidFill>
                  <a:schemeClr val="tx1"/>
                </a:solidFill>
              </a:rPr>
              <a:t>속성</a:t>
            </a:r>
          </a:p>
          <a:p>
            <a:r>
              <a:rPr lang="en-US" altLang="ko-KR" sz="1200" dirty="0">
                <a:solidFill>
                  <a:schemeClr val="tx1"/>
                </a:solidFill>
              </a:rPr>
              <a:t>animation-direction </a:t>
            </a:r>
            <a:r>
              <a:rPr lang="ko-KR" altLang="en-US" sz="1200" dirty="0">
                <a:solidFill>
                  <a:schemeClr val="tx1"/>
                </a:solidFill>
              </a:rPr>
              <a:t>속성은 애니메이션의 진행 방향을 설정합니다</a:t>
            </a:r>
            <a:r>
              <a:rPr lang="en-US" altLang="ko-KR" sz="1200" dirty="0">
                <a:solidFill>
                  <a:schemeClr val="tx1"/>
                </a:solidFill>
              </a:rPr>
              <a:t>.</a:t>
            </a:r>
          </a:p>
          <a:p>
            <a:r>
              <a:rPr lang="ko-KR" altLang="en-US" sz="1200" dirty="0">
                <a:solidFill>
                  <a:schemeClr val="tx1"/>
                </a:solidFill>
              </a:rPr>
              <a:t>진행 방향을 나타내는 속성값으로 </a:t>
            </a:r>
            <a:r>
              <a:rPr lang="en-US" altLang="ko-KR" sz="1200" dirty="0">
                <a:solidFill>
                  <a:schemeClr val="tx1"/>
                </a:solidFill>
              </a:rPr>
              <a:t>reverse</a:t>
            </a:r>
            <a:r>
              <a:rPr lang="ko-KR" altLang="en-US" sz="1200" dirty="0">
                <a:solidFill>
                  <a:schemeClr val="tx1"/>
                </a:solidFill>
              </a:rPr>
              <a:t>와 </a:t>
            </a:r>
            <a:r>
              <a:rPr lang="en-US" altLang="ko-KR" sz="1200" dirty="0">
                <a:solidFill>
                  <a:schemeClr val="tx1"/>
                </a:solidFill>
              </a:rPr>
              <a:t>alternate</a:t>
            </a:r>
            <a:r>
              <a:rPr lang="ko-KR" altLang="en-US" sz="1200" dirty="0">
                <a:solidFill>
                  <a:schemeClr val="tx1"/>
                </a:solidFill>
              </a:rPr>
              <a:t>를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alternate </a:t>
            </a:r>
            <a:r>
              <a:rPr lang="ko-KR" altLang="en-US" sz="1200" dirty="0">
                <a:solidFill>
                  <a:schemeClr val="tx1"/>
                </a:solidFill>
              </a:rPr>
              <a:t>속성값은 애니메이션 효과의 진행 방향을 애니메이션이 반복될 때마다 계속 변경합니다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애니메이션 효과가 </a:t>
            </a:r>
            <a:r>
              <a:rPr lang="en-US" altLang="ko-KR" sz="1200" dirty="0">
                <a:solidFill>
                  <a:schemeClr val="tx1"/>
                </a:solidFill>
              </a:rPr>
              <a:t>from</a:t>
            </a:r>
            <a:r>
              <a:rPr lang="ko-KR" altLang="en-US" sz="1200" dirty="0">
                <a:solidFill>
                  <a:schemeClr val="tx1"/>
                </a:solidFill>
              </a:rPr>
              <a:t>에서 </a:t>
            </a:r>
            <a:r>
              <a:rPr lang="en-US" altLang="ko-KR" sz="1200" dirty="0">
                <a:solidFill>
                  <a:schemeClr val="tx1"/>
                </a:solidFill>
              </a:rPr>
              <a:t>to </a:t>
            </a:r>
            <a:r>
              <a:rPr lang="ko-KR" altLang="en-US" sz="1200" dirty="0">
                <a:solidFill>
                  <a:schemeClr val="tx1"/>
                </a:solidFill>
              </a:rPr>
              <a:t>방향으로 한 번 진행되고 나면</a:t>
            </a:r>
            <a:r>
              <a:rPr lang="en-US" altLang="ko-KR" sz="1200" dirty="0">
                <a:solidFill>
                  <a:schemeClr val="tx1"/>
                </a:solidFill>
              </a:rPr>
              <a:t>, </a:t>
            </a:r>
            <a:r>
              <a:rPr lang="ko-KR" altLang="en-US" sz="1200" dirty="0">
                <a:solidFill>
                  <a:schemeClr val="tx1"/>
                </a:solidFill>
              </a:rPr>
              <a:t>다음번에는 </a:t>
            </a:r>
            <a:r>
              <a:rPr lang="en-US" altLang="ko-KR" sz="1200" dirty="0">
                <a:solidFill>
                  <a:schemeClr val="tx1"/>
                </a:solidFill>
              </a:rPr>
              <a:t>to</a:t>
            </a:r>
            <a:r>
              <a:rPr lang="ko-KR" altLang="en-US" sz="1200" dirty="0">
                <a:solidFill>
                  <a:schemeClr val="tx1"/>
                </a:solidFill>
              </a:rPr>
              <a:t>에서 </a:t>
            </a:r>
            <a:r>
              <a:rPr lang="en-US" altLang="ko-KR" sz="1200" dirty="0">
                <a:solidFill>
                  <a:schemeClr val="tx1"/>
                </a:solidFill>
              </a:rPr>
              <a:t>from </a:t>
            </a:r>
            <a:r>
              <a:rPr lang="ko-KR" altLang="en-US" sz="1200" dirty="0">
                <a:solidFill>
                  <a:schemeClr val="tx1"/>
                </a:solidFill>
              </a:rPr>
              <a:t>방향으로 진행되게 변경시킵니다</a:t>
            </a:r>
            <a:r>
              <a:rPr lang="en-US" altLang="ko-KR" sz="1200" dirty="0">
                <a:solidFill>
                  <a:schemeClr val="tx1"/>
                </a:solidFill>
              </a:rPr>
              <a:t>.</a:t>
            </a:r>
          </a:p>
          <a:p>
            <a:r>
              <a:rPr lang="ko-KR" altLang="en-US" sz="1200" dirty="0">
                <a:solidFill>
                  <a:schemeClr val="tx1"/>
                </a:solidFill>
              </a:rPr>
              <a:t>이런 식으로 번갈아 가면서 전체 반복 횟수만큼 애니메이션을 반복하게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306</a:t>
            </a:fld>
            <a:endParaRPr lang="ko-KR" altLang="en-US" dirty="0"/>
          </a:p>
        </p:txBody>
      </p:sp>
    </p:spTree>
    <p:extLst>
      <p:ext uri="{BB962C8B-B14F-4D97-AF65-F5344CB8AC3E}">
        <p14:creationId xmlns:p14="http://schemas.microsoft.com/office/powerpoint/2010/main" val="70214815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animation-timing-function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70" y="1214838"/>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Animation&lt;/title&gt;</a:t>
            </a:r>
          </a:p>
          <a:p>
            <a:r>
              <a:rPr lang="en-US" altLang="ko-KR" sz="1000" dirty="0">
                <a:solidFill>
                  <a:schemeClr val="tx1"/>
                </a:solidFill>
              </a:rPr>
              <a:t>	&lt;style&gt;</a:t>
            </a:r>
          </a:p>
          <a:p>
            <a:r>
              <a:rPr lang="en-US" altLang="ko-KR" sz="1000" dirty="0">
                <a:solidFill>
                  <a:schemeClr val="tx1"/>
                </a:solidFill>
              </a:rPr>
              <a:t>		div {	background-color: orange;</a:t>
            </a:r>
          </a:p>
          <a:p>
            <a:r>
              <a:rPr lang="en-US" altLang="ko-KR" sz="1000" dirty="0">
                <a:solidFill>
                  <a:schemeClr val="tx1"/>
                </a:solidFill>
              </a:rPr>
              <a:t>			height: 50px;</a:t>
            </a:r>
          </a:p>
          <a:p>
            <a:r>
              <a:rPr lang="en-US" altLang="ko-KR" sz="1000" dirty="0">
                <a:solidFill>
                  <a:schemeClr val="tx1"/>
                </a:solidFill>
              </a:rPr>
              <a:t>			width: 100px;</a:t>
            </a:r>
          </a:p>
          <a:p>
            <a:r>
              <a:rPr lang="en-US" altLang="ko-KR" sz="1000" dirty="0">
                <a:solidFill>
                  <a:schemeClr val="tx1"/>
                </a:solidFill>
              </a:rPr>
              <a:t>			margin: 10px;</a:t>
            </a:r>
          </a:p>
          <a:p>
            <a:r>
              <a:rPr lang="en-US" altLang="ko-KR" sz="1000" dirty="0">
                <a:solidFill>
                  <a:schemeClr val="tx1"/>
                </a:solidFill>
              </a:rPr>
              <a:t>			position: relative;</a:t>
            </a:r>
          </a:p>
          <a:p>
            <a:r>
              <a:rPr lang="en-US" altLang="ko-KR" sz="1000" dirty="0">
                <a:solidFill>
                  <a:schemeClr val="tx1"/>
                </a:solidFill>
              </a:rPr>
              <a:t>			text-align: center;</a:t>
            </a:r>
          </a:p>
          <a:p>
            <a:r>
              <a:rPr lang="en-US" altLang="ko-KR" sz="1000" dirty="0">
                <a:solidFill>
                  <a:schemeClr val="tx1"/>
                </a:solidFill>
              </a:rPr>
              <a:t>			line-height: 50px;</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 </a:t>
            </a:r>
            <a:r>
              <a:rPr lang="en-US" altLang="ko-KR" sz="1000" dirty="0" err="1">
                <a:solidFill>
                  <a:schemeClr val="tx1"/>
                </a:solidFill>
              </a:rPr>
              <a:t>timingFunc</a:t>
            </a:r>
            <a:r>
              <a:rPr lang="en-US" altLang="ko-KR" sz="1000" dirty="0">
                <a:solidFill>
                  <a:schemeClr val="tx1"/>
                </a:solidFill>
              </a:rPr>
              <a:t> 3s;</a:t>
            </a:r>
          </a:p>
          <a:p>
            <a:r>
              <a:rPr lang="en-US" altLang="ko-KR" sz="1000" dirty="0">
                <a:solidFill>
                  <a:schemeClr val="tx1"/>
                </a:solidFill>
              </a:rPr>
              <a:t>			animation: </a:t>
            </a:r>
            <a:r>
              <a:rPr lang="en-US" altLang="ko-KR" sz="1000" dirty="0" err="1">
                <a:solidFill>
                  <a:schemeClr val="tx1"/>
                </a:solidFill>
              </a:rPr>
              <a:t>timingFunc</a:t>
            </a:r>
            <a:r>
              <a:rPr lang="en-US" altLang="ko-KR" sz="1000" dirty="0">
                <a:solidFill>
                  <a:schemeClr val="tx1"/>
                </a:solidFill>
              </a:rPr>
              <a:t> 3s;		}</a:t>
            </a:r>
          </a:p>
          <a:p>
            <a:r>
              <a:rPr lang="en-US" altLang="ko-KR" sz="1000" dirty="0">
                <a:solidFill>
                  <a:schemeClr val="tx1"/>
                </a:solidFill>
              </a:rPr>
              <a:t>		#div_01 {	-</a:t>
            </a:r>
            <a:r>
              <a:rPr lang="en-US" altLang="ko-KR" sz="1000" dirty="0" err="1">
                <a:solidFill>
                  <a:schemeClr val="tx1"/>
                </a:solidFill>
              </a:rPr>
              <a:t>webkit</a:t>
            </a:r>
            <a:r>
              <a:rPr lang="en-US" altLang="ko-KR" sz="1000" dirty="0">
                <a:solidFill>
                  <a:schemeClr val="tx1"/>
                </a:solidFill>
              </a:rPr>
              <a:t>-animation-timing-function: linear;</a:t>
            </a:r>
          </a:p>
          <a:p>
            <a:r>
              <a:rPr lang="en-US" altLang="ko-KR" sz="1000" dirty="0">
                <a:solidFill>
                  <a:schemeClr val="tx1"/>
                </a:solidFill>
              </a:rPr>
              <a:t>			animation-timing-function: linear;		}</a:t>
            </a:r>
          </a:p>
          <a:p>
            <a:r>
              <a:rPr lang="en-US" altLang="ko-KR" sz="1000" dirty="0">
                <a:solidFill>
                  <a:schemeClr val="tx1"/>
                </a:solidFill>
              </a:rPr>
              <a:t>		#div_02 {	-</a:t>
            </a:r>
            <a:r>
              <a:rPr lang="en-US" altLang="ko-KR" sz="1000" dirty="0" err="1">
                <a:solidFill>
                  <a:schemeClr val="tx1"/>
                </a:solidFill>
              </a:rPr>
              <a:t>webkit</a:t>
            </a:r>
            <a:r>
              <a:rPr lang="en-US" altLang="ko-KR" sz="1000" dirty="0">
                <a:solidFill>
                  <a:schemeClr val="tx1"/>
                </a:solidFill>
              </a:rPr>
              <a:t>-animation-timing-function: ease;</a:t>
            </a:r>
          </a:p>
          <a:p>
            <a:r>
              <a:rPr lang="en-US" altLang="ko-KR" sz="1000" dirty="0">
                <a:solidFill>
                  <a:schemeClr val="tx1"/>
                </a:solidFill>
              </a:rPr>
              <a:t>			animation-timing-function: ease;		}</a:t>
            </a:r>
          </a:p>
          <a:p>
            <a:r>
              <a:rPr lang="en-US" altLang="ko-KR" sz="1000" dirty="0">
                <a:solidFill>
                  <a:schemeClr val="tx1"/>
                </a:solidFill>
              </a:rPr>
              <a:t>		#div_03 {	-</a:t>
            </a:r>
            <a:r>
              <a:rPr lang="en-US" altLang="ko-KR" sz="1000" dirty="0" err="1">
                <a:solidFill>
                  <a:schemeClr val="tx1"/>
                </a:solidFill>
              </a:rPr>
              <a:t>webkit</a:t>
            </a:r>
            <a:r>
              <a:rPr lang="en-US" altLang="ko-KR" sz="1000" dirty="0">
                <a:solidFill>
                  <a:schemeClr val="tx1"/>
                </a:solidFill>
              </a:rPr>
              <a:t>-animation-timing-function: ease-in;</a:t>
            </a:r>
          </a:p>
          <a:p>
            <a:r>
              <a:rPr lang="en-US" altLang="ko-KR" sz="1000" dirty="0">
                <a:solidFill>
                  <a:schemeClr val="tx1"/>
                </a:solidFill>
              </a:rPr>
              <a:t>			animation-timing-function: ease-in;		}</a:t>
            </a:r>
          </a:p>
          <a:p>
            <a:r>
              <a:rPr lang="en-US" altLang="ko-KR" sz="1000" dirty="0">
                <a:solidFill>
                  <a:schemeClr val="tx1"/>
                </a:solidFill>
              </a:rPr>
              <a:t>		#div_04 {	-</a:t>
            </a:r>
            <a:r>
              <a:rPr lang="en-US" altLang="ko-KR" sz="1000" dirty="0" err="1">
                <a:solidFill>
                  <a:schemeClr val="tx1"/>
                </a:solidFill>
              </a:rPr>
              <a:t>webkit</a:t>
            </a:r>
            <a:r>
              <a:rPr lang="en-US" altLang="ko-KR" sz="1000" dirty="0">
                <a:solidFill>
                  <a:schemeClr val="tx1"/>
                </a:solidFill>
              </a:rPr>
              <a:t>-animation-timing-function: ease-out;</a:t>
            </a:r>
          </a:p>
          <a:p>
            <a:r>
              <a:rPr lang="en-US" altLang="ko-KR" sz="1000" dirty="0">
                <a:solidFill>
                  <a:schemeClr val="tx1"/>
                </a:solidFill>
              </a:rPr>
              <a:t>			animation-timing-function: ease-out;		}</a:t>
            </a:r>
          </a:p>
          <a:p>
            <a:r>
              <a:rPr lang="en-US" altLang="ko-KR" sz="1000" dirty="0">
                <a:solidFill>
                  <a:schemeClr val="tx1"/>
                </a:solidFill>
              </a:rPr>
              <a:t>		#div_05 {	-</a:t>
            </a:r>
            <a:r>
              <a:rPr lang="en-US" altLang="ko-KR" sz="1000" dirty="0" err="1">
                <a:solidFill>
                  <a:schemeClr val="tx1"/>
                </a:solidFill>
              </a:rPr>
              <a:t>webkit</a:t>
            </a:r>
            <a:r>
              <a:rPr lang="en-US" altLang="ko-KR" sz="1000" dirty="0">
                <a:solidFill>
                  <a:schemeClr val="tx1"/>
                </a:solidFill>
              </a:rPr>
              <a:t>-animation-timing-function: ease-in-out;</a:t>
            </a:r>
          </a:p>
          <a:p>
            <a:r>
              <a:rPr lang="en-US" altLang="ko-KR" sz="1000" dirty="0">
                <a:solidFill>
                  <a:schemeClr val="tx1"/>
                </a:solidFill>
              </a:rPr>
              <a:t>			animation-timing-function: ease-in-out;		}</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-keyframes </a:t>
            </a:r>
            <a:r>
              <a:rPr lang="en-US" altLang="ko-KR" sz="1000" dirty="0" err="1">
                <a:solidFill>
                  <a:schemeClr val="tx1"/>
                </a:solidFill>
              </a:rPr>
              <a:t>timingFunc</a:t>
            </a:r>
            <a:r>
              <a:rPr lang="en-US" altLang="ko-KR" sz="1000" dirty="0">
                <a:solidFill>
                  <a:schemeClr val="tx1"/>
                </a:solidFill>
              </a:rPr>
              <a:t> {	from { left: 0px; }</a:t>
            </a:r>
          </a:p>
          <a:p>
            <a:r>
              <a:rPr lang="en-US" altLang="ko-KR" sz="1000" dirty="0">
                <a:solidFill>
                  <a:schemeClr val="tx1"/>
                </a:solidFill>
              </a:rPr>
              <a:t>					to { left: 300px; }	}</a:t>
            </a:r>
          </a:p>
          <a:p>
            <a:r>
              <a:rPr lang="en-US" altLang="ko-KR" sz="1000" dirty="0">
                <a:solidFill>
                  <a:schemeClr val="tx1"/>
                </a:solidFill>
              </a:rPr>
              <a:t>		@keyframes </a:t>
            </a:r>
            <a:r>
              <a:rPr lang="en-US" altLang="ko-KR" sz="1000" dirty="0" err="1">
                <a:solidFill>
                  <a:schemeClr val="tx1"/>
                </a:solidFill>
              </a:rPr>
              <a:t>timingFunc</a:t>
            </a:r>
            <a:r>
              <a:rPr lang="en-US" altLang="ko-KR" sz="1000" dirty="0">
                <a:solidFill>
                  <a:schemeClr val="tx1"/>
                </a:solidFill>
              </a:rPr>
              <a:t> {		from { left: 0px; }</a:t>
            </a:r>
          </a:p>
          <a:p>
            <a:r>
              <a:rPr lang="en-US" altLang="ko-KR" sz="1000" dirty="0">
                <a:solidFill>
                  <a:schemeClr val="tx1"/>
                </a:solidFill>
              </a:rPr>
              <a:t>					to { left: 300px; }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a:solidFill>
                  <a:schemeClr val="tx1"/>
                </a:solidFill>
              </a:rPr>
              <a:t>애니메이션 효과의 속도 변화</a:t>
            </a:r>
            <a:r>
              <a:rPr lang="en-US" altLang="ko-KR" sz="1000" dirty="0">
                <a:solidFill>
                  <a:schemeClr val="tx1"/>
                </a:solidFill>
              </a:rPr>
              <a:t>&lt;/h1&gt;</a:t>
            </a:r>
          </a:p>
          <a:p>
            <a:r>
              <a:rPr lang="en-US" altLang="ko-KR" sz="1000" dirty="0">
                <a:solidFill>
                  <a:schemeClr val="tx1"/>
                </a:solidFill>
              </a:rPr>
              <a:t>	&lt;div id="div_01"&gt;linear&lt;/div&gt;</a:t>
            </a:r>
          </a:p>
          <a:p>
            <a:r>
              <a:rPr lang="en-US" altLang="ko-KR" sz="1000" dirty="0">
                <a:solidFill>
                  <a:schemeClr val="tx1"/>
                </a:solidFill>
              </a:rPr>
              <a:t>	&lt;div id="div_02"&gt;ease&lt;/div&gt;</a:t>
            </a:r>
          </a:p>
          <a:p>
            <a:r>
              <a:rPr lang="en-US" altLang="ko-KR" sz="1000" dirty="0">
                <a:solidFill>
                  <a:schemeClr val="tx1"/>
                </a:solidFill>
              </a:rPr>
              <a:t>	&lt;div id="div_03"&gt;ease-in&lt;/div&gt;</a:t>
            </a:r>
          </a:p>
          <a:p>
            <a:r>
              <a:rPr lang="en-US" altLang="ko-KR" sz="1000" dirty="0">
                <a:solidFill>
                  <a:schemeClr val="tx1"/>
                </a:solidFill>
              </a:rPr>
              <a:t>	&lt;div id="div_04"&gt;ease-out&lt;/div&gt;</a:t>
            </a:r>
          </a:p>
          <a:p>
            <a:r>
              <a:rPr lang="en-US" altLang="ko-KR" sz="1000" dirty="0">
                <a:solidFill>
                  <a:schemeClr val="tx1"/>
                </a:solidFill>
              </a:rPr>
              <a:t>	&lt;div id="div_05"&gt;ease-in-out&lt;/div&gt;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animation-timing-function </a:t>
            </a:r>
            <a:r>
              <a:rPr lang="ko-KR" altLang="en-US" sz="1200" b="1" dirty="0">
                <a:solidFill>
                  <a:schemeClr val="tx1"/>
                </a:solidFill>
              </a:rPr>
              <a:t>속성</a:t>
            </a:r>
          </a:p>
          <a:p>
            <a:r>
              <a:rPr lang="en-US" altLang="ko-KR" sz="1200" dirty="0">
                <a:solidFill>
                  <a:schemeClr val="tx1"/>
                </a:solidFill>
              </a:rPr>
              <a:t>animation-timing-function </a:t>
            </a:r>
            <a:r>
              <a:rPr lang="ko-KR" altLang="en-US" sz="1200" dirty="0">
                <a:solidFill>
                  <a:schemeClr val="tx1"/>
                </a:solidFill>
              </a:rPr>
              <a:t>속성은 애니메이션 효과의 시간당 속도를 설정합니다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animation-timing-function </a:t>
            </a:r>
            <a:r>
              <a:rPr lang="ko-KR" altLang="en-US" sz="1200" dirty="0">
                <a:solidFill>
                  <a:schemeClr val="tx1"/>
                </a:solidFill>
              </a:rPr>
              <a:t>속성의 속성값으로는 다음과 같은 값을 설정할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linear : </a:t>
            </a:r>
            <a:r>
              <a:rPr lang="ko-KR" altLang="en-US" sz="1200" dirty="0">
                <a:solidFill>
                  <a:schemeClr val="tx1"/>
                </a:solidFill>
              </a:rPr>
              <a:t>애니메이션 효과가 처음부터 끝까지 일정한 속도로 진행됩니다</a:t>
            </a:r>
            <a:r>
              <a:rPr lang="en-US" altLang="ko-KR" sz="1200" dirty="0">
                <a:solidFill>
                  <a:schemeClr val="tx1"/>
                </a:solidFill>
              </a:rPr>
              <a:t>.</a:t>
            </a:r>
          </a:p>
          <a:p>
            <a:r>
              <a:rPr lang="en-US" altLang="ko-KR" sz="1200" dirty="0">
                <a:solidFill>
                  <a:schemeClr val="tx1"/>
                </a:solidFill>
              </a:rPr>
              <a:t>2. ease : </a:t>
            </a:r>
            <a:r>
              <a:rPr lang="ko-KR" altLang="en-US" sz="1200" dirty="0">
                <a:solidFill>
                  <a:schemeClr val="tx1"/>
                </a:solidFill>
              </a:rPr>
              <a:t>기본값으로</a:t>
            </a:r>
            <a:r>
              <a:rPr lang="en-US" altLang="ko-KR" sz="1200" dirty="0">
                <a:solidFill>
                  <a:schemeClr val="tx1"/>
                </a:solidFill>
              </a:rPr>
              <a:t>, </a:t>
            </a:r>
            <a:r>
              <a:rPr lang="ko-KR" altLang="en-US" sz="1200" dirty="0">
                <a:solidFill>
                  <a:schemeClr val="tx1"/>
                </a:solidFill>
              </a:rPr>
              <a:t>애니메이션 효과가 천천히 시작되어</a:t>
            </a:r>
            <a:r>
              <a:rPr lang="en-US" altLang="ko-KR" sz="1200" dirty="0">
                <a:solidFill>
                  <a:schemeClr val="tx1"/>
                </a:solidFill>
              </a:rPr>
              <a:t>, </a:t>
            </a:r>
            <a:r>
              <a:rPr lang="ko-KR" altLang="en-US" sz="1200" dirty="0" err="1">
                <a:solidFill>
                  <a:schemeClr val="tx1"/>
                </a:solidFill>
              </a:rPr>
              <a:t>그다음에는</a:t>
            </a:r>
            <a:r>
              <a:rPr lang="ko-KR" altLang="en-US" sz="1200" dirty="0">
                <a:solidFill>
                  <a:schemeClr val="tx1"/>
                </a:solidFill>
              </a:rPr>
              <a:t> 빨라지고</a:t>
            </a:r>
            <a:r>
              <a:rPr lang="en-US" altLang="ko-KR" sz="1200" dirty="0">
                <a:solidFill>
                  <a:schemeClr val="tx1"/>
                </a:solidFill>
              </a:rPr>
              <a:t>, </a:t>
            </a:r>
            <a:r>
              <a:rPr lang="ko-KR" altLang="en-US" sz="1200" dirty="0">
                <a:solidFill>
                  <a:schemeClr val="tx1"/>
                </a:solidFill>
              </a:rPr>
              <a:t>마지막에는 다시 </a:t>
            </a:r>
            <a:r>
              <a:rPr lang="ko-KR" altLang="en-US" sz="1200" dirty="0" err="1">
                <a:solidFill>
                  <a:schemeClr val="tx1"/>
                </a:solidFill>
              </a:rPr>
              <a:t>느려집니다</a:t>
            </a:r>
            <a:r>
              <a:rPr lang="en-US" altLang="ko-KR" sz="1200" dirty="0">
                <a:solidFill>
                  <a:schemeClr val="tx1"/>
                </a:solidFill>
              </a:rPr>
              <a:t>.</a:t>
            </a:r>
          </a:p>
          <a:p>
            <a:r>
              <a:rPr lang="en-US" altLang="ko-KR" sz="1200" dirty="0">
                <a:solidFill>
                  <a:schemeClr val="tx1"/>
                </a:solidFill>
              </a:rPr>
              <a:t>3. ease-in : </a:t>
            </a:r>
            <a:r>
              <a:rPr lang="ko-KR" altLang="en-US" sz="1200" dirty="0">
                <a:solidFill>
                  <a:schemeClr val="tx1"/>
                </a:solidFill>
              </a:rPr>
              <a:t>애니메이션 효과가 천천히 시작됩니다</a:t>
            </a:r>
            <a:r>
              <a:rPr lang="en-US" altLang="ko-KR" sz="1200" dirty="0">
                <a:solidFill>
                  <a:schemeClr val="tx1"/>
                </a:solidFill>
              </a:rPr>
              <a:t>.</a:t>
            </a:r>
          </a:p>
          <a:p>
            <a:r>
              <a:rPr lang="en-US" altLang="ko-KR" sz="1200" dirty="0">
                <a:solidFill>
                  <a:schemeClr val="tx1"/>
                </a:solidFill>
              </a:rPr>
              <a:t>4. ease-out : </a:t>
            </a:r>
            <a:r>
              <a:rPr lang="ko-KR" altLang="en-US" sz="1200" dirty="0">
                <a:solidFill>
                  <a:schemeClr val="tx1"/>
                </a:solidFill>
              </a:rPr>
              <a:t>애니메이션 효과가 천천히 끝납니다</a:t>
            </a:r>
            <a:r>
              <a:rPr lang="en-US" altLang="ko-KR" sz="1200" dirty="0">
                <a:solidFill>
                  <a:schemeClr val="tx1"/>
                </a:solidFill>
              </a:rPr>
              <a:t>.</a:t>
            </a:r>
          </a:p>
          <a:p>
            <a:r>
              <a:rPr lang="en-US" altLang="ko-KR" sz="1200" dirty="0">
                <a:solidFill>
                  <a:schemeClr val="tx1"/>
                </a:solidFill>
              </a:rPr>
              <a:t>5. ease-in-out : </a:t>
            </a:r>
            <a:r>
              <a:rPr lang="ko-KR" altLang="en-US" sz="1200" dirty="0">
                <a:solidFill>
                  <a:schemeClr val="tx1"/>
                </a:solidFill>
              </a:rPr>
              <a:t>애니메이션 효과가 천천히 시작되어</a:t>
            </a:r>
            <a:r>
              <a:rPr lang="en-US" altLang="ko-KR" sz="1200" dirty="0">
                <a:solidFill>
                  <a:schemeClr val="tx1"/>
                </a:solidFill>
              </a:rPr>
              <a:t>, </a:t>
            </a:r>
            <a:r>
              <a:rPr lang="ko-KR" altLang="en-US" sz="1200" dirty="0">
                <a:solidFill>
                  <a:schemeClr val="tx1"/>
                </a:solidFill>
              </a:rPr>
              <a:t>천천히 끝납니다</a:t>
            </a:r>
            <a:r>
              <a:rPr lang="en-US" altLang="ko-KR" sz="1200" dirty="0">
                <a:solidFill>
                  <a:schemeClr val="tx1"/>
                </a:solidFill>
              </a:rPr>
              <a:t>.</a:t>
            </a:r>
          </a:p>
          <a:p>
            <a:r>
              <a:rPr lang="en-US" altLang="ko-KR" sz="1200" dirty="0">
                <a:solidFill>
                  <a:schemeClr val="tx1"/>
                </a:solidFill>
              </a:rPr>
              <a:t>6. cubic-</a:t>
            </a:r>
            <a:r>
              <a:rPr lang="en-US" altLang="ko-KR" sz="1200" dirty="0" err="1">
                <a:solidFill>
                  <a:schemeClr val="tx1"/>
                </a:solidFill>
              </a:rPr>
              <a:t>bezier</a:t>
            </a:r>
            <a:r>
              <a:rPr lang="en-US" altLang="ko-KR" sz="1200" dirty="0">
                <a:solidFill>
                  <a:schemeClr val="tx1"/>
                </a:solidFill>
              </a:rPr>
              <a:t>(</a:t>
            </a:r>
            <a:r>
              <a:rPr lang="en-US" altLang="ko-KR" sz="1200" dirty="0" err="1">
                <a:solidFill>
                  <a:schemeClr val="tx1"/>
                </a:solidFill>
              </a:rPr>
              <a:t>n,n,n,n</a:t>
            </a:r>
            <a:r>
              <a:rPr lang="en-US" altLang="ko-KR" sz="1200" dirty="0">
                <a:solidFill>
                  <a:schemeClr val="tx1"/>
                </a:solidFill>
              </a:rPr>
              <a:t>) : </a:t>
            </a:r>
            <a:r>
              <a:rPr lang="ko-KR" altLang="en-US" sz="1200" dirty="0">
                <a:solidFill>
                  <a:schemeClr val="tx1"/>
                </a:solidFill>
              </a:rPr>
              <a:t>애니메이션 효과가 사용자가 정의한 </a:t>
            </a:r>
            <a:r>
              <a:rPr lang="en-US" altLang="ko-KR" sz="1200" dirty="0">
                <a:solidFill>
                  <a:schemeClr val="tx1"/>
                </a:solidFill>
              </a:rPr>
              <a:t>cubic-</a:t>
            </a:r>
            <a:r>
              <a:rPr lang="en-US" altLang="ko-KR" sz="1200" dirty="0" err="1">
                <a:solidFill>
                  <a:schemeClr val="tx1"/>
                </a:solidFill>
              </a:rPr>
              <a:t>bezier</a:t>
            </a:r>
            <a:r>
              <a:rPr lang="en-US" altLang="ko-KR" sz="1200" dirty="0">
                <a:solidFill>
                  <a:schemeClr val="tx1"/>
                </a:solidFill>
              </a:rPr>
              <a:t> </a:t>
            </a:r>
            <a:r>
              <a:rPr lang="ko-KR" altLang="en-US" sz="1200" dirty="0">
                <a:solidFill>
                  <a:schemeClr val="tx1"/>
                </a:solidFill>
              </a:rPr>
              <a:t>함수에 따라 진행됩니다</a:t>
            </a:r>
            <a:r>
              <a:rPr lang="en-US" altLang="ko-KR" sz="1200" dirty="0">
                <a:solidFill>
                  <a:schemeClr val="tx1"/>
                </a:solidFill>
              </a:rPr>
              <a:t>.</a:t>
            </a:r>
          </a:p>
          <a:p>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307</a:t>
            </a:fld>
            <a:endParaRPr lang="ko-KR" altLang="en-US" dirty="0"/>
          </a:p>
        </p:txBody>
      </p:sp>
    </p:spTree>
    <p:extLst>
      <p:ext uri="{BB962C8B-B14F-4D97-AF65-F5344CB8AC3E}">
        <p14:creationId xmlns:p14="http://schemas.microsoft.com/office/powerpoint/2010/main" val="62780039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변형 </a:t>
            </a:r>
            <a:r>
              <a:rPr lang="en-US" altLang="ko-KR" sz="3200" dirty="0"/>
              <a:t>: animation shorthand</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Animation&lt;/title&gt;</a:t>
            </a:r>
          </a:p>
          <a:p>
            <a:r>
              <a:rPr lang="en-US" altLang="ko-KR" sz="1000" dirty="0">
                <a:solidFill>
                  <a:schemeClr val="tx1"/>
                </a:solidFill>
              </a:rPr>
              <a:t>	&lt;style&gt;</a:t>
            </a:r>
          </a:p>
          <a:p>
            <a:r>
              <a:rPr lang="en-US" altLang="ko-KR" sz="1000" dirty="0">
                <a:solidFill>
                  <a:schemeClr val="tx1"/>
                </a:solidFill>
              </a:rPr>
              <a:t>		div {	height: 150px;</a:t>
            </a:r>
          </a:p>
          <a:p>
            <a:r>
              <a:rPr lang="en-US" altLang="ko-KR" sz="1000" dirty="0">
                <a:solidFill>
                  <a:schemeClr val="tx1"/>
                </a:solidFill>
              </a:rPr>
              <a:t>			width: 150px;</a:t>
            </a:r>
          </a:p>
          <a:p>
            <a:r>
              <a:rPr lang="en-US" altLang="ko-KR" sz="1000" dirty="0">
                <a:solidFill>
                  <a:schemeClr val="tx1"/>
                </a:solidFill>
              </a:rPr>
              <a:t>			margin: 20px;</a:t>
            </a:r>
          </a:p>
          <a:p>
            <a:r>
              <a:rPr lang="en-US" altLang="ko-KR" sz="1000" dirty="0">
                <a:solidFill>
                  <a:schemeClr val="tx1"/>
                </a:solidFill>
              </a:rPr>
              <a:t>			background-color: orange;</a:t>
            </a:r>
          </a:p>
          <a:p>
            <a:r>
              <a:rPr lang="en-US" altLang="ko-KR" sz="1000" dirty="0">
                <a:solidFill>
                  <a:schemeClr val="tx1"/>
                </a:solidFill>
              </a:rPr>
              <a:t>			border-radius: 150px;</a:t>
            </a:r>
          </a:p>
          <a:p>
            <a:r>
              <a:rPr lang="en-US" altLang="ko-KR" sz="1000" dirty="0">
                <a:solidFill>
                  <a:schemeClr val="tx1"/>
                </a:solidFill>
              </a:rPr>
              <a:t>			line-height: 150px;</a:t>
            </a:r>
          </a:p>
          <a:p>
            <a:r>
              <a:rPr lang="en-US" altLang="ko-KR" sz="1000" dirty="0">
                <a:solidFill>
                  <a:schemeClr val="tx1"/>
                </a:solidFill>
              </a:rPr>
              <a:t>			text-align: center;	}</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-keyframes </a:t>
            </a:r>
            <a:r>
              <a:rPr lang="en-US" altLang="ko-KR" sz="1000" dirty="0" err="1">
                <a:solidFill>
                  <a:schemeClr val="tx1"/>
                </a:solidFill>
              </a:rPr>
              <a:t>myShorthand</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@keyframes </a:t>
            </a:r>
            <a:r>
              <a:rPr lang="en-US" altLang="ko-KR" sz="1000" dirty="0" err="1">
                <a:solidFill>
                  <a:schemeClr val="tx1"/>
                </a:solidFill>
              </a:rPr>
              <a:t>myShorthand</a:t>
            </a:r>
            <a:r>
              <a:rPr lang="en-US" altLang="ko-KR" sz="1000" dirty="0">
                <a:solidFill>
                  <a:schemeClr val="tx1"/>
                </a:solidFill>
              </a:rPr>
              <a:t> {   from { transform: rotate(-45deg); }</a:t>
            </a:r>
          </a:p>
          <a:p>
            <a:r>
              <a:rPr lang="en-US" altLang="ko-KR" sz="1000" dirty="0">
                <a:solidFill>
                  <a:schemeClr val="tx1"/>
                </a:solidFill>
              </a:rPr>
              <a:t>			                  to { transform: rotate(45deg); }		}</a:t>
            </a:r>
          </a:p>
          <a:p>
            <a:r>
              <a:rPr lang="en-US" altLang="ko-KR" sz="1000" dirty="0">
                <a:solidFill>
                  <a:schemeClr val="tx1"/>
                </a:solidFill>
              </a:rPr>
              <a:t>		#long {	-</a:t>
            </a:r>
            <a:r>
              <a:rPr lang="en-US" altLang="ko-KR" sz="1000" dirty="0" err="1">
                <a:solidFill>
                  <a:schemeClr val="tx1"/>
                </a:solidFill>
              </a:rPr>
              <a:t>webkit</a:t>
            </a:r>
            <a:r>
              <a:rPr lang="en-US" altLang="ko-KR" sz="1000" dirty="0">
                <a:solidFill>
                  <a:schemeClr val="tx1"/>
                </a:solidFill>
              </a:rPr>
              <a:t>-animation-name: </a:t>
            </a:r>
            <a:r>
              <a:rPr lang="en-US" altLang="ko-KR" sz="1000" dirty="0" err="1">
                <a:solidFill>
                  <a:schemeClr val="tx1"/>
                </a:solidFill>
              </a:rPr>
              <a:t>myShorthand</a:t>
            </a:r>
            <a:r>
              <a:rPr lang="en-US" altLang="ko-KR" sz="1000" dirty="0">
                <a:solidFill>
                  <a:schemeClr val="tx1"/>
                </a:solidFill>
              </a:rPr>
              <a:t>;</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-animation-duration: 3s;</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-animation-timing-function: ease-in-out;</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-animation-delay: 1s;</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-animation-iteration-count: 3;</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-animation-direction: reverse;</a:t>
            </a:r>
          </a:p>
          <a:p>
            <a:r>
              <a:rPr lang="en-US" altLang="ko-KR" sz="1000" dirty="0">
                <a:solidFill>
                  <a:schemeClr val="tx1"/>
                </a:solidFill>
              </a:rPr>
              <a:t>			animation-name: </a:t>
            </a:r>
            <a:r>
              <a:rPr lang="en-US" altLang="ko-KR" sz="1000" dirty="0" err="1">
                <a:solidFill>
                  <a:schemeClr val="tx1"/>
                </a:solidFill>
              </a:rPr>
              <a:t>myShorthand</a:t>
            </a:r>
            <a:r>
              <a:rPr lang="en-US" altLang="ko-KR" sz="1000" dirty="0">
                <a:solidFill>
                  <a:schemeClr val="tx1"/>
                </a:solidFill>
              </a:rPr>
              <a:t>;</a:t>
            </a:r>
          </a:p>
          <a:p>
            <a:r>
              <a:rPr lang="en-US" altLang="ko-KR" sz="1000" dirty="0">
                <a:solidFill>
                  <a:schemeClr val="tx1"/>
                </a:solidFill>
              </a:rPr>
              <a:t>			animation-duration: 3s;</a:t>
            </a:r>
          </a:p>
          <a:p>
            <a:r>
              <a:rPr lang="en-US" altLang="ko-KR" sz="1000" dirty="0">
                <a:solidFill>
                  <a:schemeClr val="tx1"/>
                </a:solidFill>
              </a:rPr>
              <a:t>			animation-timing-function: ease-in-out;</a:t>
            </a:r>
          </a:p>
          <a:p>
            <a:r>
              <a:rPr lang="en-US" altLang="ko-KR" sz="1000" dirty="0">
                <a:solidFill>
                  <a:schemeClr val="tx1"/>
                </a:solidFill>
              </a:rPr>
              <a:t>			animation-delay: 1s;</a:t>
            </a:r>
          </a:p>
          <a:p>
            <a:r>
              <a:rPr lang="en-US" altLang="ko-KR" sz="1000" dirty="0">
                <a:solidFill>
                  <a:schemeClr val="tx1"/>
                </a:solidFill>
              </a:rPr>
              <a:t>			animation-iteration-count: 3;</a:t>
            </a:r>
          </a:p>
          <a:p>
            <a:r>
              <a:rPr lang="en-US" altLang="ko-KR" sz="1000" dirty="0">
                <a:solidFill>
                  <a:schemeClr val="tx1"/>
                </a:solidFill>
              </a:rPr>
              <a:t>		 	animation-direction: reverse;		}</a:t>
            </a:r>
          </a:p>
          <a:p>
            <a:r>
              <a:rPr lang="en-US" altLang="ko-KR" sz="1000" dirty="0">
                <a:solidFill>
                  <a:schemeClr val="tx1"/>
                </a:solidFill>
              </a:rPr>
              <a:t>		#short {	-</a:t>
            </a:r>
            <a:r>
              <a:rPr lang="en-US" altLang="ko-KR" sz="1000" dirty="0" err="1">
                <a:solidFill>
                  <a:schemeClr val="tx1"/>
                </a:solidFill>
              </a:rPr>
              <a:t>webkit</a:t>
            </a:r>
            <a:r>
              <a:rPr lang="en-US" altLang="ko-KR" sz="1000" dirty="0">
                <a:solidFill>
                  <a:schemeClr val="tx1"/>
                </a:solidFill>
              </a:rPr>
              <a:t>-animation: </a:t>
            </a:r>
            <a:r>
              <a:rPr lang="en-US" altLang="ko-KR" sz="1000" dirty="0" err="1">
                <a:solidFill>
                  <a:schemeClr val="tx1"/>
                </a:solidFill>
              </a:rPr>
              <a:t>myShorthand</a:t>
            </a:r>
            <a:r>
              <a:rPr lang="en-US" altLang="ko-KR" sz="1000" dirty="0">
                <a:solidFill>
                  <a:schemeClr val="tx1"/>
                </a:solidFill>
              </a:rPr>
              <a:t> 3s ease-in-out 1s 3 reverse;</a:t>
            </a:r>
          </a:p>
          <a:p>
            <a:r>
              <a:rPr lang="en-US" altLang="ko-KR" sz="1000" dirty="0">
                <a:solidFill>
                  <a:schemeClr val="tx1"/>
                </a:solidFill>
              </a:rPr>
              <a:t>			animation: </a:t>
            </a:r>
            <a:r>
              <a:rPr lang="en-US" altLang="ko-KR" sz="1000" dirty="0" err="1">
                <a:solidFill>
                  <a:schemeClr val="tx1"/>
                </a:solidFill>
              </a:rPr>
              <a:t>myShorthand</a:t>
            </a:r>
            <a:r>
              <a:rPr lang="en-US" altLang="ko-KR" sz="1000" dirty="0">
                <a:solidFill>
                  <a:schemeClr val="tx1"/>
                </a:solidFill>
              </a:rPr>
              <a:t> 3s ease-in-out 1s 3 reverse;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&lt;h1&gt;animation </a:t>
            </a:r>
            <a:r>
              <a:rPr lang="ko-KR" altLang="en-US" sz="1000" dirty="0">
                <a:solidFill>
                  <a:schemeClr val="tx1"/>
                </a:solidFill>
              </a:rPr>
              <a:t>속성을 이용한 축약 표현</a:t>
            </a:r>
            <a:r>
              <a:rPr lang="en-US" altLang="ko-KR" sz="1000" dirty="0">
                <a:solidFill>
                  <a:schemeClr val="tx1"/>
                </a:solidFill>
              </a:rPr>
              <a:t>&lt;/h1&gt;</a:t>
            </a:r>
          </a:p>
          <a:p>
            <a:r>
              <a:rPr lang="en-US" altLang="ko-KR" sz="1000" dirty="0">
                <a:solidFill>
                  <a:schemeClr val="tx1"/>
                </a:solidFill>
              </a:rPr>
              <a:t>	&lt;div id="long"&gt;6</a:t>
            </a:r>
            <a:r>
              <a:rPr lang="ko-KR" altLang="en-US" sz="1000" dirty="0">
                <a:solidFill>
                  <a:schemeClr val="tx1"/>
                </a:solidFill>
              </a:rPr>
              <a:t>개의 속성</a:t>
            </a:r>
            <a:r>
              <a:rPr lang="en-US" altLang="ko-KR" sz="1000" dirty="0">
                <a:solidFill>
                  <a:schemeClr val="tx1"/>
                </a:solidFill>
              </a:rPr>
              <a:t>&lt;/div&gt;</a:t>
            </a:r>
          </a:p>
          <a:p>
            <a:r>
              <a:rPr lang="en-US" altLang="ko-KR" sz="1000" dirty="0">
                <a:solidFill>
                  <a:schemeClr val="tx1"/>
                </a:solidFill>
              </a:rPr>
              <a:t>	&lt;div id="short"&gt;animation </a:t>
            </a:r>
            <a:r>
              <a:rPr lang="ko-KR" altLang="en-US" sz="1000" dirty="0">
                <a:solidFill>
                  <a:schemeClr val="tx1"/>
                </a:solidFill>
              </a:rPr>
              <a:t>속성</a:t>
            </a:r>
            <a:r>
              <a:rPr lang="en-US" altLang="ko-KR" sz="1000" dirty="0">
                <a:solidFill>
                  <a:schemeClr val="tx1"/>
                </a:solidFill>
              </a:rPr>
              <a:t>&lt;/div&gt;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animation </a:t>
            </a:r>
            <a:r>
              <a:rPr lang="ko-KR" altLang="en-US" sz="1200" dirty="0">
                <a:solidFill>
                  <a:schemeClr val="tx1"/>
                </a:solidFill>
              </a:rPr>
              <a:t>속성을 사용하여 요소의 현재 스타일을 다른 스타일로 천천히 변화시킬 수 있습니다</a:t>
            </a:r>
            <a:r>
              <a:rPr lang="en-US" altLang="ko-KR" sz="1200" dirty="0">
                <a:solidFill>
                  <a:schemeClr val="tx1"/>
                </a:solidFill>
              </a:rPr>
              <a:t>.</a:t>
            </a:r>
          </a:p>
          <a:p>
            <a:r>
              <a:rPr lang="en-US" altLang="ko-KR" sz="1200" dirty="0">
                <a:solidFill>
                  <a:schemeClr val="tx1"/>
                </a:solidFill>
              </a:rPr>
              <a:t>CSS2</a:t>
            </a:r>
            <a:r>
              <a:rPr lang="ko-KR" altLang="en-US" sz="1200" dirty="0">
                <a:solidFill>
                  <a:schemeClr val="tx1"/>
                </a:solidFill>
              </a:rPr>
              <a:t>에서는 이러한 효과를 표현하기 위해서는 자바스크립트나 플래시 등의 외부 플러그인을 사용해야만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CSS3</a:t>
            </a:r>
            <a:r>
              <a:rPr lang="ko-KR" altLang="en-US" sz="1200" dirty="0">
                <a:solidFill>
                  <a:schemeClr val="tx1"/>
                </a:solidFill>
              </a:rPr>
              <a:t>에서는 이러한 애니메이션 효과를 손쉽게 적용할 수 있게 되었습니다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애니메이션 축약 표현</a:t>
            </a:r>
            <a:r>
              <a:rPr lang="en-US" altLang="ko-KR" sz="1200" b="1" dirty="0">
                <a:solidFill>
                  <a:schemeClr val="tx1"/>
                </a:solidFill>
              </a:rPr>
              <a:t>(animation shorthand)</a:t>
            </a:r>
          </a:p>
          <a:p>
            <a:r>
              <a:rPr lang="ko-KR" altLang="en-US" sz="1200" dirty="0">
                <a:solidFill>
                  <a:schemeClr val="tx1"/>
                </a:solidFill>
              </a:rPr>
              <a:t>모든 </a:t>
            </a:r>
            <a:r>
              <a:rPr lang="en-US" altLang="ko-KR" sz="1200" dirty="0">
                <a:solidFill>
                  <a:schemeClr val="tx1"/>
                </a:solidFill>
              </a:rPr>
              <a:t>animation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 </a:t>
            </a:r>
            <a:r>
              <a:rPr lang="en-US" altLang="ko-KR" sz="1200" b="1" dirty="0">
                <a:solidFill>
                  <a:schemeClr val="tx1"/>
                </a:solidFill>
              </a:rPr>
              <a:t>-&gt;</a:t>
            </a:r>
          </a:p>
          <a:p>
            <a:r>
              <a:rPr lang="en-US" altLang="ko-KR" sz="1200" dirty="0">
                <a:solidFill>
                  <a:schemeClr val="tx1"/>
                </a:solidFill>
              </a:rPr>
              <a:t>&lt;style&gt;</a:t>
            </a:r>
          </a:p>
          <a:p>
            <a:r>
              <a:rPr lang="en-US" altLang="ko-KR" sz="1200" dirty="0">
                <a:solidFill>
                  <a:schemeClr val="tx1"/>
                </a:solidFill>
              </a:rPr>
              <a:t>    div {</a:t>
            </a:r>
          </a:p>
          <a:p>
            <a:r>
              <a:rPr lang="en-US" altLang="ko-KR" sz="1200" dirty="0">
                <a:solidFill>
                  <a:schemeClr val="tx1"/>
                </a:solidFill>
              </a:rPr>
              <a:t>        animation-name: </a:t>
            </a:r>
            <a:r>
              <a:rPr lang="en-US" altLang="ko-KR" sz="1200" dirty="0" err="1">
                <a:solidFill>
                  <a:schemeClr val="tx1"/>
                </a:solidFill>
              </a:rPr>
              <a:t>myShorthand</a:t>
            </a:r>
            <a:r>
              <a:rPr lang="en-US" altLang="ko-KR" sz="1200" dirty="0">
                <a:solidFill>
                  <a:schemeClr val="tx1"/>
                </a:solidFill>
              </a:rPr>
              <a:t>;</a:t>
            </a:r>
          </a:p>
          <a:p>
            <a:r>
              <a:rPr lang="en-US" altLang="ko-KR" sz="1200" dirty="0">
                <a:solidFill>
                  <a:schemeClr val="tx1"/>
                </a:solidFill>
              </a:rPr>
              <a:t>        animation-duration: </a:t>
            </a:r>
            <a:r>
              <a:rPr lang="en-US" altLang="ko-KR" sz="1200" b="1" dirty="0">
                <a:solidFill>
                  <a:schemeClr val="tx1"/>
                </a:solidFill>
              </a:rPr>
              <a:t>3s</a:t>
            </a:r>
            <a:r>
              <a:rPr lang="en-US" altLang="ko-KR" sz="1200" dirty="0">
                <a:solidFill>
                  <a:schemeClr val="tx1"/>
                </a:solidFill>
              </a:rPr>
              <a:t>;</a:t>
            </a:r>
          </a:p>
          <a:p>
            <a:r>
              <a:rPr lang="en-US" altLang="ko-KR" sz="1200" dirty="0">
                <a:solidFill>
                  <a:schemeClr val="tx1"/>
                </a:solidFill>
              </a:rPr>
              <a:t>        animation-timing-function: ease-in-out;</a:t>
            </a:r>
          </a:p>
          <a:p>
            <a:r>
              <a:rPr lang="en-US" altLang="ko-KR" sz="1200" dirty="0">
                <a:solidFill>
                  <a:schemeClr val="tx1"/>
                </a:solidFill>
              </a:rPr>
              <a:t>        animation-delay: </a:t>
            </a:r>
            <a:r>
              <a:rPr lang="en-US" altLang="ko-KR" sz="1200" b="1" dirty="0">
                <a:solidFill>
                  <a:schemeClr val="tx1"/>
                </a:solidFill>
              </a:rPr>
              <a:t>1s</a:t>
            </a:r>
            <a:r>
              <a:rPr lang="en-US" altLang="ko-KR" sz="1200" dirty="0">
                <a:solidFill>
                  <a:schemeClr val="tx1"/>
                </a:solidFill>
              </a:rPr>
              <a:t>;</a:t>
            </a:r>
          </a:p>
          <a:p>
            <a:r>
              <a:rPr lang="en-US" altLang="ko-KR" sz="1200" dirty="0">
                <a:solidFill>
                  <a:schemeClr val="tx1"/>
                </a:solidFill>
              </a:rPr>
              <a:t>        animation-iteration-count: </a:t>
            </a:r>
            <a:r>
              <a:rPr lang="en-US" altLang="ko-KR" sz="1200" b="1" dirty="0">
                <a:solidFill>
                  <a:schemeClr val="tx1"/>
                </a:solidFill>
              </a:rPr>
              <a:t>3</a:t>
            </a:r>
            <a:r>
              <a:rPr lang="en-US" altLang="ko-KR" sz="1200" dirty="0">
                <a:solidFill>
                  <a:schemeClr val="tx1"/>
                </a:solidFill>
              </a:rPr>
              <a:t>;</a:t>
            </a:r>
          </a:p>
          <a:p>
            <a:r>
              <a:rPr lang="en-US" altLang="ko-KR" sz="1200" dirty="0">
                <a:solidFill>
                  <a:schemeClr val="tx1"/>
                </a:solidFill>
              </a:rPr>
              <a:t>        animation-direction: alternate;</a:t>
            </a:r>
          </a:p>
          <a:p>
            <a:r>
              <a:rPr lang="en-US" altLang="ko-KR" sz="1200" dirty="0">
                <a:solidFill>
                  <a:schemeClr val="tx1"/>
                </a:solidFill>
              </a:rPr>
              <a:t>    }</a:t>
            </a:r>
          </a:p>
          <a:p>
            <a:r>
              <a:rPr lang="en-US" altLang="ko-KR" sz="1200" dirty="0">
                <a:solidFill>
                  <a:schemeClr val="tx1"/>
                </a:solidFill>
              </a:rPr>
              <a:t>&lt;/style&gt;</a:t>
            </a:r>
          </a:p>
          <a:p>
            <a:endParaRPr lang="en-US" altLang="ko-KR" sz="1200" dirty="0">
              <a:solidFill>
                <a:schemeClr val="tx1"/>
              </a:solidFill>
            </a:endParaRPr>
          </a:p>
          <a:p>
            <a:r>
              <a:rPr lang="ko-KR" altLang="en-US" sz="1200" dirty="0">
                <a:solidFill>
                  <a:schemeClr val="tx1"/>
                </a:solidFill>
              </a:rPr>
              <a:t>위와 똑같은 애니메이션 효과를 다음과 같이 표현할 수 있음</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문법</a:t>
            </a:r>
          </a:p>
          <a:p>
            <a:r>
              <a:rPr lang="en-US" altLang="ko-KR" sz="1200" dirty="0">
                <a:solidFill>
                  <a:schemeClr val="tx1"/>
                </a:solidFill>
              </a:rPr>
              <a:t>div { animation: </a:t>
            </a:r>
            <a:r>
              <a:rPr lang="en-US" altLang="ko-KR" sz="1200" dirty="0" err="1">
                <a:solidFill>
                  <a:schemeClr val="tx1"/>
                </a:solidFill>
              </a:rPr>
              <a:t>myShorthand</a:t>
            </a:r>
            <a:r>
              <a:rPr lang="en-US" altLang="ko-KR" sz="1200" dirty="0">
                <a:solidFill>
                  <a:schemeClr val="tx1"/>
                </a:solidFill>
              </a:rPr>
              <a:t> </a:t>
            </a:r>
            <a:r>
              <a:rPr lang="en-US" altLang="ko-KR" sz="1200" b="1" dirty="0">
                <a:solidFill>
                  <a:schemeClr val="tx1"/>
                </a:solidFill>
              </a:rPr>
              <a:t>3s</a:t>
            </a:r>
            <a:r>
              <a:rPr lang="en-US" altLang="ko-KR" sz="1200" dirty="0">
                <a:solidFill>
                  <a:schemeClr val="tx1"/>
                </a:solidFill>
              </a:rPr>
              <a:t> ease-in-out </a:t>
            </a:r>
            <a:r>
              <a:rPr lang="en-US" altLang="ko-KR" sz="1200" b="1" dirty="0">
                <a:solidFill>
                  <a:schemeClr val="tx1"/>
                </a:solidFill>
              </a:rPr>
              <a:t>1s</a:t>
            </a:r>
            <a:r>
              <a:rPr lang="en-US" altLang="ko-KR" sz="1200" dirty="0">
                <a:solidFill>
                  <a:schemeClr val="tx1"/>
                </a:solidFill>
              </a:rPr>
              <a:t> </a:t>
            </a:r>
            <a:r>
              <a:rPr lang="en-US" altLang="ko-KR" sz="1200" b="1" dirty="0">
                <a:solidFill>
                  <a:schemeClr val="tx1"/>
                </a:solidFill>
              </a:rPr>
              <a:t>3</a:t>
            </a:r>
            <a:r>
              <a:rPr lang="en-US" altLang="ko-KR" sz="1200" dirty="0">
                <a:solidFill>
                  <a:schemeClr val="tx1"/>
                </a:solidFill>
              </a:rPr>
              <a:t> alternate;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308</a:t>
            </a:fld>
            <a:endParaRPr lang="ko-KR" altLang="en-US" dirty="0"/>
          </a:p>
        </p:txBody>
      </p:sp>
    </p:spTree>
    <p:extLst>
      <p:ext uri="{BB962C8B-B14F-4D97-AF65-F5344CB8AC3E}">
        <p14:creationId xmlns:p14="http://schemas.microsoft.com/office/powerpoint/2010/main" val="230532926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Buttons&lt;/title&gt;</a:t>
            </a:r>
          </a:p>
          <a:p>
            <a:r>
              <a:rPr lang="en-US" altLang="ko-KR" sz="1000" dirty="0">
                <a:solidFill>
                  <a:schemeClr val="tx1"/>
                </a:solidFill>
              </a:rPr>
              <a:t>	&lt;style&gt;</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a:t>
            </a:r>
          </a:p>
          <a:p>
            <a:r>
              <a:rPr lang="en-US" altLang="ko-KR" sz="1000" dirty="0">
                <a:solidFill>
                  <a:schemeClr val="tx1"/>
                </a:solidFill>
              </a:rPr>
              <a:t>			background-color: #87CEEB;</a:t>
            </a:r>
          </a:p>
          <a:p>
            <a:r>
              <a:rPr lang="en-US" altLang="ko-KR" sz="1000" dirty="0">
                <a:solidFill>
                  <a:schemeClr val="tx1"/>
                </a:solidFill>
              </a:rPr>
              <a:t>			padding: 15px 30px;</a:t>
            </a:r>
          </a:p>
          <a:p>
            <a:r>
              <a:rPr lang="en-US" altLang="ko-KR" sz="1000" dirty="0">
                <a:solidFill>
                  <a:schemeClr val="tx1"/>
                </a:solidFill>
              </a:rPr>
              <a:t>			margin: 2px;</a:t>
            </a:r>
          </a:p>
          <a:p>
            <a:r>
              <a:rPr lang="en-US" altLang="ko-KR" sz="1000" dirty="0">
                <a:solidFill>
                  <a:schemeClr val="tx1"/>
                </a:solidFill>
              </a:rPr>
              <a:t>			border: none;</a:t>
            </a:r>
          </a:p>
          <a:p>
            <a:r>
              <a:rPr lang="en-US" altLang="ko-KR" sz="1000" dirty="0">
                <a:solidFill>
                  <a:schemeClr val="tx1"/>
                </a:solidFill>
              </a:rPr>
              <a:t>			color: black;</a:t>
            </a:r>
          </a:p>
          <a:p>
            <a:r>
              <a:rPr lang="en-US" altLang="ko-KR" sz="1000" dirty="0">
                <a:solidFill>
                  <a:schemeClr val="tx1"/>
                </a:solidFill>
              </a:rPr>
              <a:t>			text-align: center;</a:t>
            </a:r>
          </a:p>
          <a:p>
            <a:r>
              <a:rPr lang="en-US" altLang="ko-KR" sz="1000" dirty="0">
                <a:solidFill>
                  <a:schemeClr val="tx1"/>
                </a:solidFill>
              </a:rPr>
              <a:t>			text-decoration: none;</a:t>
            </a:r>
          </a:p>
          <a:p>
            <a:r>
              <a:rPr lang="en-US" altLang="ko-KR" sz="1000" dirty="0">
                <a:solidFill>
                  <a:schemeClr val="tx1"/>
                </a:solidFill>
              </a:rPr>
              <a:t>			font-size: 16px;</a:t>
            </a:r>
          </a:p>
          <a:p>
            <a:r>
              <a:rPr lang="en-US" altLang="ko-KR" sz="1000" dirty="0">
                <a:solidFill>
                  <a:schemeClr val="tx1"/>
                </a:solidFill>
              </a:rPr>
              <a:t>			display: inline-block;</a:t>
            </a:r>
          </a:p>
          <a:p>
            <a:r>
              <a:rPr lang="en-US" altLang="ko-KR" sz="1000" dirty="0">
                <a:solidFill>
                  <a:schemeClr val="tx1"/>
                </a:solidFill>
              </a:rPr>
              <a:t>			cursor: pointer;</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a:t>
            </a:r>
            <a:r>
              <a:rPr lang="ko-KR" altLang="en-US" sz="1000" dirty="0">
                <a:solidFill>
                  <a:schemeClr val="tx1"/>
                </a:solidFill>
              </a:rPr>
              <a:t>다양한 요소로 만드는 버튼</a:t>
            </a:r>
            <a:r>
              <a:rPr lang="en-US" altLang="ko-KR" sz="1000" dirty="0">
                <a:solidFill>
                  <a:schemeClr val="tx1"/>
                </a:solidFill>
              </a:rPr>
              <a:t>&lt;/h1&gt;</a:t>
            </a:r>
          </a:p>
          <a:p>
            <a:endParaRPr lang="en-US" altLang="ko-KR" sz="1000" dirty="0">
              <a:solidFill>
                <a:schemeClr val="tx1"/>
              </a:solidFill>
            </a:endParaRPr>
          </a:p>
          <a:p>
            <a:r>
              <a:rPr lang="en-US" altLang="ko-KR" sz="1000" dirty="0">
                <a:solidFill>
                  <a:schemeClr val="tx1"/>
                </a:solidFill>
              </a:rPr>
              <a:t>	&lt;h3&gt;</a:t>
            </a:r>
            <a:r>
              <a:rPr lang="ko-KR" altLang="en-US" sz="1000" dirty="0">
                <a:solidFill>
                  <a:schemeClr val="tx1"/>
                </a:solidFill>
              </a:rPr>
              <a:t>기본 버튼</a:t>
            </a:r>
            <a:r>
              <a:rPr lang="en-US" altLang="ko-KR" sz="1000" dirty="0">
                <a:solidFill>
                  <a:schemeClr val="tx1"/>
                </a:solidFill>
              </a:rPr>
              <a:t>&lt;/h3&gt;</a:t>
            </a:r>
          </a:p>
          <a:p>
            <a:r>
              <a:rPr lang="en-US" altLang="ko-KR" sz="1000" dirty="0">
                <a:solidFill>
                  <a:schemeClr val="tx1"/>
                </a:solidFill>
              </a:rPr>
              <a:t>	&lt;button&gt;button </a:t>
            </a:r>
            <a:r>
              <a:rPr lang="ko-KR" altLang="en-US" sz="1000" dirty="0">
                <a:solidFill>
                  <a:schemeClr val="tx1"/>
                </a:solidFill>
              </a:rPr>
              <a:t>태그</a:t>
            </a:r>
            <a:r>
              <a:rPr lang="en-US" altLang="ko-KR" sz="1000" dirty="0">
                <a:solidFill>
                  <a:schemeClr val="tx1"/>
                </a:solidFill>
              </a:rPr>
              <a:t>&lt;/button&gt;</a:t>
            </a:r>
          </a:p>
          <a:p>
            <a:r>
              <a:rPr lang="en-US" altLang="ko-KR" sz="1000" dirty="0">
                <a:solidFill>
                  <a:schemeClr val="tx1"/>
                </a:solidFill>
              </a:rPr>
              <a:t>	&lt;a </a:t>
            </a:r>
            <a:r>
              <a:rPr lang="en-US" altLang="ko-KR" sz="1000" dirty="0" err="1">
                <a:solidFill>
                  <a:schemeClr val="tx1"/>
                </a:solidFill>
              </a:rPr>
              <a:t>href</a:t>
            </a:r>
            <a:r>
              <a:rPr lang="en-US" altLang="ko-KR" sz="1000" dirty="0">
                <a:solidFill>
                  <a:schemeClr val="tx1"/>
                </a:solidFill>
              </a:rPr>
              <a:t>="#"&gt;a </a:t>
            </a:r>
            <a:r>
              <a:rPr lang="ko-KR" altLang="en-US" sz="1000" dirty="0">
                <a:solidFill>
                  <a:schemeClr val="tx1"/>
                </a:solidFill>
              </a:rPr>
              <a:t>태그</a:t>
            </a:r>
            <a:r>
              <a:rPr lang="en-US" altLang="ko-KR" sz="1000" dirty="0">
                <a:solidFill>
                  <a:schemeClr val="tx1"/>
                </a:solidFill>
              </a:rPr>
              <a:t>&lt;/a&gt;</a:t>
            </a:r>
          </a:p>
          <a:p>
            <a:r>
              <a:rPr lang="en-US" altLang="ko-KR" sz="1000" dirty="0">
                <a:solidFill>
                  <a:schemeClr val="tx1"/>
                </a:solidFill>
              </a:rPr>
              <a:t>	&lt;input type="button" value="input </a:t>
            </a:r>
            <a:r>
              <a:rPr lang="ko-KR" altLang="en-US" sz="1000" dirty="0">
                <a:solidFill>
                  <a:schemeClr val="tx1"/>
                </a:solidFill>
              </a:rPr>
              <a:t>태그</a:t>
            </a:r>
            <a:r>
              <a:rPr lang="en-US" altLang="ko-KR" sz="1000" dirty="0">
                <a:solidFill>
                  <a:schemeClr val="tx1"/>
                </a:solidFill>
              </a:rPr>
              <a:t>"&gt;</a:t>
            </a:r>
          </a:p>
          <a:p>
            <a:endParaRPr lang="en-US" altLang="ko-KR" sz="1000" dirty="0">
              <a:solidFill>
                <a:schemeClr val="tx1"/>
              </a:solidFill>
            </a:endParaRPr>
          </a:p>
          <a:p>
            <a:r>
              <a:rPr lang="en-US" altLang="ko-KR" sz="1000" dirty="0">
                <a:solidFill>
                  <a:schemeClr val="tx1"/>
                </a:solidFill>
              </a:rPr>
              <a:t>	&lt;h3&gt;CSS</a:t>
            </a:r>
            <a:r>
              <a:rPr lang="ko-KR" altLang="en-US" sz="1000" dirty="0">
                <a:solidFill>
                  <a:schemeClr val="tx1"/>
                </a:solidFill>
              </a:rPr>
              <a:t>로 버튼 스타일 설정</a:t>
            </a:r>
            <a:r>
              <a:rPr lang="en-US" altLang="ko-KR" sz="1000" dirty="0">
                <a:solidFill>
                  <a:schemeClr val="tx1"/>
                </a:solidFill>
              </a:rPr>
              <a:t>&lt;/h3&gt;</a:t>
            </a:r>
          </a:p>
          <a:p>
            <a:r>
              <a:rPr lang="en-US" altLang="ko-KR" sz="1000" dirty="0">
                <a:solidFill>
                  <a:schemeClr val="tx1"/>
                </a:solidFill>
              </a:rPr>
              <a:t>	&lt;button class="</a:t>
            </a:r>
            <a:r>
              <a:rPr lang="en-US" altLang="ko-KR" sz="1000" dirty="0" err="1">
                <a:solidFill>
                  <a:schemeClr val="tx1"/>
                </a:solidFill>
              </a:rPr>
              <a:t>btn</a:t>
            </a:r>
            <a:r>
              <a:rPr lang="en-US" altLang="ko-KR" sz="1000" dirty="0">
                <a:solidFill>
                  <a:schemeClr val="tx1"/>
                </a:solidFill>
              </a:rPr>
              <a:t>"&gt;button </a:t>
            </a:r>
            <a:r>
              <a:rPr lang="ko-KR" altLang="en-US" sz="1000" dirty="0">
                <a:solidFill>
                  <a:schemeClr val="tx1"/>
                </a:solidFill>
              </a:rPr>
              <a:t>태그</a:t>
            </a:r>
            <a:r>
              <a:rPr lang="en-US" altLang="ko-KR" sz="1000" dirty="0">
                <a:solidFill>
                  <a:schemeClr val="tx1"/>
                </a:solidFill>
              </a:rPr>
              <a:t>&lt;/button&gt;</a:t>
            </a:r>
          </a:p>
          <a:p>
            <a:r>
              <a:rPr lang="en-US" altLang="ko-KR" sz="1000" dirty="0">
                <a:solidFill>
                  <a:schemeClr val="tx1"/>
                </a:solidFill>
              </a:rPr>
              <a:t>	&lt;a </a:t>
            </a:r>
            <a:r>
              <a:rPr lang="en-US" altLang="ko-KR" sz="1000" dirty="0" err="1">
                <a:solidFill>
                  <a:schemeClr val="tx1"/>
                </a:solidFill>
              </a:rPr>
              <a:t>href</a:t>
            </a:r>
            <a:r>
              <a:rPr lang="en-US" altLang="ko-KR" sz="1000" dirty="0">
                <a:solidFill>
                  <a:schemeClr val="tx1"/>
                </a:solidFill>
              </a:rPr>
              <a:t>="#" class="</a:t>
            </a:r>
            <a:r>
              <a:rPr lang="en-US" altLang="ko-KR" sz="1000" dirty="0" err="1">
                <a:solidFill>
                  <a:schemeClr val="tx1"/>
                </a:solidFill>
              </a:rPr>
              <a:t>btn</a:t>
            </a:r>
            <a:r>
              <a:rPr lang="en-US" altLang="ko-KR" sz="1000" dirty="0">
                <a:solidFill>
                  <a:schemeClr val="tx1"/>
                </a:solidFill>
              </a:rPr>
              <a:t>"&gt;a </a:t>
            </a:r>
            <a:r>
              <a:rPr lang="ko-KR" altLang="en-US" sz="1000" dirty="0">
                <a:solidFill>
                  <a:schemeClr val="tx1"/>
                </a:solidFill>
              </a:rPr>
              <a:t>태그</a:t>
            </a:r>
            <a:r>
              <a:rPr lang="en-US" altLang="ko-KR" sz="1000" dirty="0">
                <a:solidFill>
                  <a:schemeClr val="tx1"/>
                </a:solidFill>
              </a:rPr>
              <a:t>&lt;/a&gt;</a:t>
            </a:r>
          </a:p>
          <a:p>
            <a:r>
              <a:rPr lang="en-US" altLang="ko-KR" sz="1000" dirty="0">
                <a:solidFill>
                  <a:schemeClr val="tx1"/>
                </a:solidFill>
              </a:rPr>
              <a:t>	&lt;input type="button" value="input </a:t>
            </a:r>
            <a:r>
              <a:rPr lang="ko-KR" altLang="en-US" sz="1000" dirty="0">
                <a:solidFill>
                  <a:schemeClr val="tx1"/>
                </a:solidFill>
              </a:rPr>
              <a:t>태그</a:t>
            </a:r>
            <a:r>
              <a:rPr lang="en-US" altLang="ko-KR" sz="1000" dirty="0">
                <a:solidFill>
                  <a:schemeClr val="tx1"/>
                </a:solidFill>
              </a:rPr>
              <a:t>" class="</a:t>
            </a:r>
            <a:r>
              <a:rPr lang="en-US" altLang="ko-KR" sz="1000" dirty="0" err="1">
                <a:solidFill>
                  <a:schemeClr val="tx1"/>
                </a:solidFill>
              </a:rPr>
              <a:t>btn</a:t>
            </a:r>
            <a:r>
              <a:rPr lang="en-US" altLang="ko-KR" sz="1000" dirty="0">
                <a:solidFill>
                  <a:schemeClr val="tx1"/>
                </a:solidFill>
              </a:rPr>
              <a:t>"&gt;</a:t>
            </a:r>
          </a:p>
          <a:p>
            <a:endParaRPr lang="en-US" altLang="ko-KR" sz="1000" dirty="0">
              <a:solidFill>
                <a:schemeClr val="tx1"/>
              </a:solidFill>
            </a:endParaRP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에서 버튼은 </a:t>
            </a:r>
            <a:r>
              <a:rPr lang="en-US" altLang="ko-KR" sz="1200" dirty="0">
                <a:solidFill>
                  <a:schemeClr val="tx1"/>
                </a:solidFill>
              </a:rPr>
              <a:t>&lt;button&gt;</a:t>
            </a:r>
            <a:r>
              <a:rPr lang="ko-KR" altLang="en-US" sz="1200" dirty="0">
                <a:solidFill>
                  <a:schemeClr val="tx1"/>
                </a:solidFill>
              </a:rPr>
              <a:t>태그 뿐만 아니라 </a:t>
            </a:r>
            <a:r>
              <a:rPr lang="en-US" altLang="ko-KR" sz="1200" dirty="0">
                <a:solidFill>
                  <a:schemeClr val="tx1"/>
                </a:solidFill>
              </a:rPr>
              <a:t>&lt;a&gt;</a:t>
            </a:r>
            <a:r>
              <a:rPr lang="ko-KR" altLang="en-US" sz="1200" dirty="0">
                <a:solidFill>
                  <a:schemeClr val="tx1"/>
                </a:solidFill>
              </a:rPr>
              <a:t>태그와 </a:t>
            </a:r>
            <a:r>
              <a:rPr lang="en-US" altLang="ko-KR" sz="1200" dirty="0">
                <a:solidFill>
                  <a:schemeClr val="tx1"/>
                </a:solidFill>
              </a:rPr>
              <a:t>&lt;input&gt;</a:t>
            </a:r>
            <a:r>
              <a:rPr lang="ko-KR" altLang="en-US" sz="1200" dirty="0">
                <a:solidFill>
                  <a:schemeClr val="tx1"/>
                </a:solidFill>
              </a:rPr>
              <a:t>태그로도 만들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button </a:t>
            </a:r>
            <a:r>
              <a:rPr lang="ko-KR" altLang="en-US" sz="1200" dirty="0">
                <a:solidFill>
                  <a:schemeClr val="tx1"/>
                </a:solidFill>
              </a:rPr>
              <a:t>타입의 </a:t>
            </a:r>
            <a:r>
              <a:rPr lang="en-US" altLang="ko-KR" sz="1200" dirty="0">
                <a:solidFill>
                  <a:schemeClr val="tx1"/>
                </a:solidFill>
              </a:rPr>
              <a:t>input </a:t>
            </a:r>
            <a:r>
              <a:rPr lang="ko-KR" altLang="en-US" sz="1200" dirty="0">
                <a:solidFill>
                  <a:schemeClr val="tx1"/>
                </a:solidFill>
              </a:rPr>
              <a:t>요소에서 내부에 표시될 문자열은 </a:t>
            </a:r>
            <a:r>
              <a:rPr lang="en-US" altLang="ko-KR" sz="1200" dirty="0">
                <a:solidFill>
                  <a:schemeClr val="tx1"/>
                </a:solidFill>
              </a:rPr>
              <a:t>value </a:t>
            </a:r>
            <a:r>
              <a:rPr lang="ko-KR" altLang="en-US" sz="1200" dirty="0">
                <a:solidFill>
                  <a:schemeClr val="tx1"/>
                </a:solidFill>
              </a:rPr>
              <a:t>속성값으로 설정할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309</a:t>
            </a:fld>
            <a:endParaRPr lang="ko-KR" altLang="en-US" dirty="0"/>
          </a:p>
        </p:txBody>
      </p:sp>
    </p:spTree>
    <p:extLst>
      <p:ext uri="{BB962C8B-B14F-4D97-AF65-F5344CB8AC3E}">
        <p14:creationId xmlns:p14="http://schemas.microsoft.com/office/powerpoint/2010/main" val="1297172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이미지에 링크 설정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a:t>
            </a:r>
            <a:r>
              <a:rPr lang="en-US" altLang="ko-KR" sz="1200" dirty="0" err="1">
                <a:solidFill>
                  <a:schemeClr val="tx1"/>
                </a:solidFill>
              </a:rPr>
              <a:t>TCPSchool</a:t>
            </a:r>
            <a:r>
              <a:rPr lang="en-US" altLang="ko-KR" sz="1200" dirty="0">
                <a:solidFill>
                  <a:schemeClr val="tx1"/>
                </a:solidFill>
              </a:rPr>
              <a:t> HTML Images&lt;/title&gt;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이미지에 링크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=“test.html"&gt;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="img_flag.png" alt="flag" style="width:320px; height:214px; border: 1px solid black"&gt;</a:t>
            </a:r>
          </a:p>
          <a:p>
            <a:r>
              <a:rPr lang="en-US" altLang="ko-KR" sz="1200" dirty="0">
                <a:solidFill>
                  <a:schemeClr val="tx1"/>
                </a:solidFill>
              </a:rPr>
              <a:t>	&lt;/a&gt;</a:t>
            </a:r>
          </a:p>
          <a:p>
            <a:r>
              <a:rPr lang="en-US" altLang="ko-KR" sz="1200" dirty="0">
                <a:solidFill>
                  <a:schemeClr val="tx1"/>
                </a:solidFill>
              </a:rPr>
              <a:t>	&lt;p&gt;</a:t>
            </a:r>
            <a:r>
              <a:rPr lang="ko-KR" altLang="en-US" sz="1200" dirty="0">
                <a:solidFill>
                  <a:schemeClr val="tx1"/>
                </a:solidFill>
              </a:rPr>
              <a:t>이미지를 클릭해 보세요</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ko-KR" altLang="en-US" sz="1200" b="1" dirty="0">
                <a:solidFill>
                  <a:schemeClr val="tx1"/>
                </a:solidFill>
              </a:rPr>
              <a:t>이미지에 링크</a:t>
            </a:r>
            <a:r>
              <a:rPr lang="en-US" altLang="ko-KR" sz="1200" b="1" dirty="0">
                <a:solidFill>
                  <a:schemeClr val="tx1"/>
                </a:solidFill>
              </a:rPr>
              <a:t>(link) </a:t>
            </a:r>
            <a:r>
              <a:rPr lang="ko-KR" altLang="en-US" sz="1200" b="1" dirty="0">
                <a:solidFill>
                  <a:schemeClr val="tx1"/>
                </a:solidFill>
              </a:rPr>
              <a:t>설정</a:t>
            </a:r>
            <a:endParaRPr lang="en-US" altLang="ko-KR" sz="1200" b="1" dirty="0">
              <a:solidFill>
                <a:schemeClr val="tx1"/>
              </a:solidFill>
            </a:endParaRPr>
          </a:p>
          <a:p>
            <a:endParaRPr lang="ko-KR" altLang="en-US" sz="1200" b="1" dirty="0">
              <a:solidFill>
                <a:schemeClr val="tx1"/>
              </a:solidFill>
            </a:endParaRPr>
          </a:p>
          <a:p>
            <a:r>
              <a:rPr lang="ko-KR" altLang="en-US" sz="1200" dirty="0">
                <a:solidFill>
                  <a:schemeClr val="tx1"/>
                </a:solidFill>
              </a:rPr>
              <a:t>이미지에 </a:t>
            </a:r>
            <a:r>
              <a:rPr lang="en-US" altLang="ko-KR" sz="1200" dirty="0">
                <a:solidFill>
                  <a:schemeClr val="tx1"/>
                </a:solidFill>
              </a:rPr>
              <a:t>&lt;a&gt;</a:t>
            </a:r>
            <a:r>
              <a:rPr lang="ko-KR" altLang="en-US" sz="1200" dirty="0">
                <a:solidFill>
                  <a:schemeClr val="tx1"/>
                </a:solidFill>
              </a:rPr>
              <a:t>태그를 이용하여 링크를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a:t>
            </a:fld>
            <a:endParaRPr lang="ko-KR" altLang="en-US" dirty="0"/>
          </a:p>
        </p:txBody>
      </p:sp>
    </p:spTree>
    <p:extLst>
      <p:ext uri="{BB962C8B-B14F-4D97-AF65-F5344CB8AC3E}">
        <p14:creationId xmlns:p14="http://schemas.microsoft.com/office/powerpoint/2010/main" val="44227280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Buttons&lt;/title&gt;</a:t>
            </a:r>
          </a:p>
          <a:p>
            <a:r>
              <a:rPr lang="en-US" altLang="ko-KR" sz="1000">
                <a:solidFill>
                  <a:schemeClr val="tx1"/>
                </a:solidFill>
              </a:rPr>
              <a:t>	&lt;style&gt;</a:t>
            </a:r>
          </a:p>
          <a:p>
            <a:r>
              <a:rPr lang="en-US" altLang="ko-KR" sz="1000">
                <a:solidFill>
                  <a:schemeClr val="tx1"/>
                </a:solidFill>
              </a:rPr>
              <a:t>		.btn {</a:t>
            </a:r>
          </a:p>
          <a:p>
            <a:r>
              <a:rPr lang="en-US" altLang="ko-KR" sz="1000">
                <a:solidFill>
                  <a:schemeClr val="tx1"/>
                </a:solidFill>
              </a:rPr>
              <a:t>			background-color: #87CEEB;</a:t>
            </a:r>
          </a:p>
          <a:p>
            <a:r>
              <a:rPr lang="en-US" altLang="ko-KR" sz="1000">
                <a:solidFill>
                  <a:schemeClr val="tx1"/>
                </a:solidFill>
              </a:rPr>
              <a:t>			padding: 15px 30px;</a:t>
            </a:r>
          </a:p>
          <a:p>
            <a:r>
              <a:rPr lang="en-US" altLang="ko-KR" sz="1000">
                <a:solidFill>
                  <a:schemeClr val="tx1"/>
                </a:solidFill>
              </a:rPr>
              <a:t>			margin: 2px;</a:t>
            </a:r>
          </a:p>
          <a:p>
            <a:r>
              <a:rPr lang="en-US" altLang="ko-KR" sz="1000">
                <a:solidFill>
                  <a:schemeClr val="tx1"/>
                </a:solidFill>
              </a:rPr>
              <a:t>			border: none;</a:t>
            </a:r>
          </a:p>
          <a:p>
            <a:r>
              <a:rPr lang="en-US" altLang="ko-KR" sz="1000">
                <a:solidFill>
                  <a:schemeClr val="tx1"/>
                </a:solidFill>
              </a:rPr>
              <a:t>			color: black;</a:t>
            </a:r>
          </a:p>
          <a:p>
            <a:r>
              <a:rPr lang="en-US" altLang="ko-KR" sz="1000">
                <a:solidFill>
                  <a:schemeClr val="tx1"/>
                </a:solidFill>
              </a:rPr>
              <a:t>			text-align: center;</a:t>
            </a:r>
          </a:p>
          <a:p>
            <a:r>
              <a:rPr lang="en-US" altLang="ko-KR" sz="1000">
                <a:solidFill>
                  <a:schemeClr val="tx1"/>
                </a:solidFill>
              </a:rPr>
              <a:t>			text-decoration: none;</a:t>
            </a:r>
          </a:p>
          <a:p>
            <a:r>
              <a:rPr lang="en-US" altLang="ko-KR" sz="1000">
                <a:solidFill>
                  <a:schemeClr val="tx1"/>
                </a:solidFill>
              </a:rPr>
              <a:t>			font-size: 16px;</a:t>
            </a:r>
          </a:p>
          <a:p>
            <a:r>
              <a:rPr lang="en-US" altLang="ko-KR" sz="1000">
                <a:solidFill>
                  <a:schemeClr val="tx1"/>
                </a:solidFill>
              </a:rPr>
              <a:t>			display: inline-block;</a:t>
            </a:r>
          </a:p>
          <a:p>
            <a:r>
              <a:rPr lang="en-US" altLang="ko-KR" sz="1000">
                <a:solidFill>
                  <a:schemeClr val="tx1"/>
                </a:solidFill>
              </a:rPr>
              <a:t>			cursor: pointer;</a:t>
            </a:r>
          </a:p>
          <a:p>
            <a:r>
              <a:rPr lang="en-US" altLang="ko-KR" sz="1000">
                <a:solidFill>
                  <a:schemeClr val="tx1"/>
                </a:solidFill>
              </a:rPr>
              <a:t>			-webkit-transition-duration: 0.4s;</a:t>
            </a:r>
          </a:p>
          <a:p>
            <a:r>
              <a:rPr lang="en-US" altLang="ko-KR" sz="1000">
                <a:solidFill>
                  <a:schemeClr val="tx1"/>
                </a:solidFill>
              </a:rPr>
              <a:t>			transition-duration: 0.4s;</a:t>
            </a:r>
          </a:p>
          <a:p>
            <a:r>
              <a:rPr lang="en-US" altLang="ko-KR" sz="1000">
                <a:solidFill>
                  <a:schemeClr val="tx1"/>
                </a:solidFill>
              </a:rPr>
              <a:t>		}</a:t>
            </a:r>
          </a:p>
          <a:p>
            <a:r>
              <a:rPr lang="en-US" altLang="ko-KR" sz="1000">
                <a:solidFill>
                  <a:schemeClr val="tx1"/>
                </a:solidFill>
              </a:rPr>
              <a:t>		.btn1:hover, .btn2:hover, .btn3:hover, .btn4:hover {</a:t>
            </a:r>
          </a:p>
          <a:p>
            <a:r>
              <a:rPr lang="en-US" altLang="ko-KR" sz="1000">
                <a:solidFill>
                  <a:schemeClr val="tx1"/>
                </a:solidFill>
              </a:rPr>
              <a:t>			background-color: #4169E1;</a:t>
            </a:r>
          </a:p>
          <a:p>
            <a:r>
              <a:rPr lang="en-US" altLang="ko-KR" sz="1000">
                <a:solidFill>
                  <a:schemeClr val="tx1"/>
                </a:solidFill>
              </a:rPr>
              <a:t>			color: white;</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마우스 오버 버튼</a:t>
            </a:r>
            <a:r>
              <a:rPr lang="en-US" altLang="ko-KR" sz="1000">
                <a:solidFill>
                  <a:schemeClr val="tx1"/>
                </a:solidFill>
              </a:rPr>
              <a:t>&lt;/h1&gt;</a:t>
            </a:r>
          </a:p>
          <a:p>
            <a:r>
              <a:rPr lang="en-US" altLang="ko-KR" sz="1000">
                <a:solidFill>
                  <a:schemeClr val="tx1"/>
                </a:solidFill>
              </a:rPr>
              <a:t>	&lt;button class="btn btn1"&gt;HTML&lt;/button&gt;</a:t>
            </a:r>
          </a:p>
          <a:p>
            <a:r>
              <a:rPr lang="en-US" altLang="ko-KR" sz="1000">
                <a:solidFill>
                  <a:schemeClr val="tx1"/>
                </a:solidFill>
              </a:rPr>
              <a:t>	&lt;button class="btn btn2"&gt;CSS&lt;/button&gt;</a:t>
            </a:r>
          </a:p>
          <a:p>
            <a:r>
              <a:rPr lang="en-US" altLang="ko-KR" sz="1000">
                <a:solidFill>
                  <a:schemeClr val="tx1"/>
                </a:solidFill>
              </a:rPr>
              <a:t>	&lt;button class="btn btn3"&gt;JQuery&lt;/button&gt;</a:t>
            </a:r>
          </a:p>
          <a:p>
            <a:r>
              <a:rPr lang="en-US" altLang="ko-KR" sz="1000">
                <a:solidFill>
                  <a:schemeClr val="tx1"/>
                </a:solidFill>
              </a:rPr>
              <a:t>	&lt;button class="btn btn4"&gt;PHP&lt;/button&gt;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예제는 마우스를 올리면 배경색이 변하는 버튼 예제입니다</a:t>
            </a:r>
            <a:r>
              <a:rPr lang="en-US" altLang="ko-KR" sz="1200" dirty="0">
                <a:solidFill>
                  <a:schemeClr val="tx1"/>
                </a:solidFill>
              </a:rPr>
              <a:t>.</a:t>
            </a:r>
          </a:p>
          <a:p>
            <a:r>
              <a:rPr lang="ko-KR" altLang="en-US" sz="1200" dirty="0">
                <a:solidFill>
                  <a:schemeClr val="tx1"/>
                </a:solidFill>
              </a:rPr>
              <a:t>예제처럼 </a:t>
            </a:r>
            <a:r>
              <a:rPr lang="en-US" altLang="ko-KR" sz="1200" dirty="0">
                <a:solidFill>
                  <a:schemeClr val="tx1"/>
                </a:solidFill>
              </a:rPr>
              <a:t>transition-duration </a:t>
            </a:r>
            <a:r>
              <a:rPr lang="ko-KR" altLang="en-US" sz="1200" dirty="0">
                <a:solidFill>
                  <a:schemeClr val="tx1"/>
                </a:solidFill>
              </a:rPr>
              <a:t>속성을 이용하면</a:t>
            </a:r>
            <a:r>
              <a:rPr lang="en-US" altLang="ko-KR" sz="1200" dirty="0">
                <a:solidFill>
                  <a:schemeClr val="tx1"/>
                </a:solidFill>
              </a:rPr>
              <a:t>, </a:t>
            </a:r>
            <a:r>
              <a:rPr lang="ko-KR" altLang="en-US" sz="1200" dirty="0">
                <a:solidFill>
                  <a:schemeClr val="tx1"/>
                </a:solidFill>
              </a:rPr>
              <a:t>배경색 뿐만 아니라 글자의 색상까지 변경되게 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310</a:t>
            </a:fld>
            <a:endParaRPr lang="ko-KR" altLang="en-US" dirty="0"/>
          </a:p>
        </p:txBody>
      </p:sp>
    </p:spTree>
    <p:extLst>
      <p:ext uri="{BB962C8B-B14F-4D97-AF65-F5344CB8AC3E}">
        <p14:creationId xmlns:p14="http://schemas.microsoft.com/office/powerpoint/2010/main" val="186043359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Buttons&lt;/title&gt;</a:t>
            </a:r>
          </a:p>
          <a:p>
            <a:r>
              <a:rPr lang="en-US" altLang="ko-KR" sz="1000">
                <a:solidFill>
                  <a:schemeClr val="tx1"/>
                </a:solidFill>
              </a:rPr>
              <a:t>	&lt;style&gt;</a:t>
            </a:r>
          </a:p>
          <a:p>
            <a:r>
              <a:rPr lang="en-US" altLang="ko-KR" sz="1000">
                <a:solidFill>
                  <a:schemeClr val="tx1"/>
                </a:solidFill>
              </a:rPr>
              <a:t>		.btn {</a:t>
            </a:r>
          </a:p>
          <a:p>
            <a:r>
              <a:rPr lang="en-US" altLang="ko-KR" sz="1000">
                <a:solidFill>
                  <a:schemeClr val="tx1"/>
                </a:solidFill>
              </a:rPr>
              <a:t>			background-color: #87CEEB;</a:t>
            </a:r>
          </a:p>
          <a:p>
            <a:r>
              <a:rPr lang="en-US" altLang="ko-KR" sz="1000">
                <a:solidFill>
                  <a:schemeClr val="tx1"/>
                </a:solidFill>
              </a:rPr>
              <a:t>			padding: 15px 30px;</a:t>
            </a:r>
          </a:p>
          <a:p>
            <a:r>
              <a:rPr lang="en-US" altLang="ko-KR" sz="1000">
                <a:solidFill>
                  <a:schemeClr val="tx1"/>
                </a:solidFill>
              </a:rPr>
              <a:t>			margin: 10px;</a:t>
            </a:r>
          </a:p>
          <a:p>
            <a:r>
              <a:rPr lang="en-US" altLang="ko-KR" sz="1000">
                <a:solidFill>
                  <a:schemeClr val="tx1"/>
                </a:solidFill>
              </a:rPr>
              <a:t>			border: none;</a:t>
            </a:r>
          </a:p>
          <a:p>
            <a:r>
              <a:rPr lang="en-US" altLang="ko-KR" sz="1000">
                <a:solidFill>
                  <a:schemeClr val="tx1"/>
                </a:solidFill>
              </a:rPr>
              <a:t>			color: black;</a:t>
            </a:r>
          </a:p>
          <a:p>
            <a:r>
              <a:rPr lang="en-US" altLang="ko-KR" sz="1000">
                <a:solidFill>
                  <a:schemeClr val="tx1"/>
                </a:solidFill>
              </a:rPr>
              <a:t>			text-align: center;</a:t>
            </a:r>
          </a:p>
          <a:p>
            <a:r>
              <a:rPr lang="en-US" altLang="ko-KR" sz="1000">
                <a:solidFill>
                  <a:schemeClr val="tx1"/>
                </a:solidFill>
              </a:rPr>
              <a:t>			text-decoration: none;</a:t>
            </a:r>
          </a:p>
          <a:p>
            <a:r>
              <a:rPr lang="en-US" altLang="ko-KR" sz="1000">
                <a:solidFill>
                  <a:schemeClr val="tx1"/>
                </a:solidFill>
              </a:rPr>
              <a:t>			font-size: 16px;</a:t>
            </a:r>
          </a:p>
          <a:p>
            <a:r>
              <a:rPr lang="en-US" altLang="ko-KR" sz="1000">
                <a:solidFill>
                  <a:schemeClr val="tx1"/>
                </a:solidFill>
              </a:rPr>
              <a:t>			display: inline-block;</a:t>
            </a:r>
          </a:p>
          <a:p>
            <a:r>
              <a:rPr lang="en-US" altLang="ko-KR" sz="1000">
                <a:solidFill>
                  <a:schemeClr val="tx1"/>
                </a:solidFill>
              </a:rPr>
              <a:t>			cursor: pointer;</a:t>
            </a:r>
          </a:p>
          <a:p>
            <a:r>
              <a:rPr lang="en-US" altLang="ko-KR" sz="1000">
                <a:solidFill>
                  <a:schemeClr val="tx1"/>
                </a:solidFill>
              </a:rPr>
              <a:t>			-webkit-transition-duration: 0.4s;</a:t>
            </a:r>
          </a:p>
          <a:p>
            <a:r>
              <a:rPr lang="en-US" altLang="ko-KR" sz="1000">
                <a:solidFill>
                  <a:schemeClr val="tx1"/>
                </a:solidFill>
              </a:rPr>
              <a:t>			transition-duration: 0.4s;</a:t>
            </a:r>
          </a:p>
          <a:p>
            <a:r>
              <a:rPr lang="en-US" altLang="ko-KR" sz="1000">
                <a:solidFill>
                  <a:schemeClr val="tx1"/>
                </a:solidFill>
              </a:rPr>
              <a:t>		}</a:t>
            </a:r>
          </a:p>
          <a:p>
            <a:r>
              <a:rPr lang="en-US" altLang="ko-KR" sz="1000">
                <a:solidFill>
                  <a:schemeClr val="tx1"/>
                </a:solidFill>
              </a:rPr>
              <a:t>		.btn1, .btn2:hover { box-shadow: 0 8px 16px 0 rgba(0,0,0,0.2), 0 6px 20px 0 rgba(0,0,0,0.19);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그림자 효과 버튼</a:t>
            </a:r>
            <a:r>
              <a:rPr lang="en-US" altLang="ko-KR" sz="1000">
                <a:solidFill>
                  <a:schemeClr val="tx1"/>
                </a:solidFill>
              </a:rPr>
              <a:t>&lt;/h1&gt;</a:t>
            </a:r>
          </a:p>
          <a:p>
            <a:r>
              <a:rPr lang="en-US" altLang="ko-KR" sz="1000">
                <a:solidFill>
                  <a:schemeClr val="tx1"/>
                </a:solidFill>
              </a:rPr>
              <a:t>	&lt;button class="btn btn1"&gt;</a:t>
            </a:r>
            <a:r>
              <a:rPr lang="ko-KR" altLang="en-US" sz="1000">
                <a:solidFill>
                  <a:schemeClr val="tx1"/>
                </a:solidFill>
              </a:rPr>
              <a:t>그림자 효과 버튼</a:t>
            </a:r>
            <a:r>
              <a:rPr lang="en-US" altLang="ko-KR" sz="1000">
                <a:solidFill>
                  <a:schemeClr val="tx1"/>
                </a:solidFill>
              </a:rPr>
              <a:t>&lt;/button&gt;</a:t>
            </a:r>
          </a:p>
          <a:p>
            <a:r>
              <a:rPr lang="en-US" altLang="ko-KR" sz="1000">
                <a:solidFill>
                  <a:schemeClr val="tx1"/>
                </a:solidFill>
              </a:rPr>
              <a:t>	&lt;button class="btn btn2"&gt;</a:t>
            </a:r>
            <a:r>
              <a:rPr lang="ko-KR" altLang="en-US" sz="1000">
                <a:solidFill>
                  <a:schemeClr val="tx1"/>
                </a:solidFill>
              </a:rPr>
              <a:t>마우스를 올려 보세요</a:t>
            </a:r>
            <a:r>
              <a:rPr lang="en-US" altLang="ko-KR" sz="1000">
                <a:solidFill>
                  <a:schemeClr val="tx1"/>
                </a:solidFill>
              </a:rPr>
              <a:t>!&lt;/button&gt;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예제는 그림자 효과를 설정한 버튼 예제입니다</a:t>
            </a:r>
            <a:r>
              <a:rPr lang="en-US" altLang="ko-KR" sz="1200" dirty="0">
                <a:solidFill>
                  <a:schemeClr val="tx1"/>
                </a:solidFill>
              </a:rPr>
              <a:t>.</a:t>
            </a:r>
          </a:p>
          <a:p>
            <a:r>
              <a:rPr lang="ko-KR" altLang="en-US" sz="1200" dirty="0">
                <a:solidFill>
                  <a:schemeClr val="tx1"/>
                </a:solidFill>
              </a:rPr>
              <a:t>예제처럼 </a:t>
            </a:r>
            <a:r>
              <a:rPr lang="en-US" altLang="ko-KR" sz="1200" dirty="0">
                <a:solidFill>
                  <a:schemeClr val="tx1"/>
                </a:solidFill>
              </a:rPr>
              <a:t>box-shadow </a:t>
            </a:r>
            <a:r>
              <a:rPr lang="ko-KR" altLang="en-US" sz="1200" dirty="0">
                <a:solidFill>
                  <a:schemeClr val="tx1"/>
                </a:solidFill>
              </a:rPr>
              <a:t>속성을 이용하면</a:t>
            </a:r>
            <a:r>
              <a:rPr lang="en-US" altLang="ko-KR" sz="1200" dirty="0">
                <a:solidFill>
                  <a:schemeClr val="tx1"/>
                </a:solidFill>
              </a:rPr>
              <a:t>, </a:t>
            </a:r>
            <a:r>
              <a:rPr lang="ko-KR" altLang="en-US" sz="1200" dirty="0">
                <a:solidFill>
                  <a:schemeClr val="tx1"/>
                </a:solidFill>
              </a:rPr>
              <a:t>버튼에 실제와 같은 그림자 효과를 간단히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311</a:t>
            </a:fld>
            <a:endParaRPr lang="ko-KR" altLang="en-US" dirty="0"/>
          </a:p>
        </p:txBody>
      </p:sp>
    </p:spTree>
    <p:extLst>
      <p:ext uri="{BB962C8B-B14F-4D97-AF65-F5344CB8AC3E}">
        <p14:creationId xmlns:p14="http://schemas.microsoft.com/office/powerpoint/2010/main" val="302643004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Buttons&lt;/title&gt;</a:t>
            </a:r>
          </a:p>
          <a:p>
            <a:r>
              <a:rPr lang="en-US" altLang="ko-KR" sz="1000">
                <a:solidFill>
                  <a:schemeClr val="tx1"/>
                </a:solidFill>
              </a:rPr>
              <a:t>	&lt;style&gt;</a:t>
            </a:r>
          </a:p>
          <a:p>
            <a:r>
              <a:rPr lang="en-US" altLang="ko-KR" sz="1000">
                <a:solidFill>
                  <a:schemeClr val="tx1"/>
                </a:solidFill>
              </a:rPr>
              <a:t>		.btn {</a:t>
            </a:r>
          </a:p>
          <a:p>
            <a:r>
              <a:rPr lang="en-US" altLang="ko-KR" sz="1000">
                <a:solidFill>
                  <a:schemeClr val="tx1"/>
                </a:solidFill>
              </a:rPr>
              <a:t>			background-color: #87CEEB;</a:t>
            </a:r>
          </a:p>
          <a:p>
            <a:r>
              <a:rPr lang="en-US" altLang="ko-KR" sz="1000">
                <a:solidFill>
                  <a:schemeClr val="tx1"/>
                </a:solidFill>
              </a:rPr>
              <a:t>			padding: 15px 30px;</a:t>
            </a:r>
          </a:p>
          <a:p>
            <a:r>
              <a:rPr lang="en-US" altLang="ko-KR" sz="1000">
                <a:solidFill>
                  <a:schemeClr val="tx1"/>
                </a:solidFill>
              </a:rPr>
              <a:t>			margin: 10px;</a:t>
            </a:r>
          </a:p>
          <a:p>
            <a:r>
              <a:rPr lang="en-US" altLang="ko-KR" sz="1000">
                <a:solidFill>
                  <a:schemeClr val="tx1"/>
                </a:solidFill>
              </a:rPr>
              <a:t>			border: none;</a:t>
            </a:r>
          </a:p>
          <a:p>
            <a:r>
              <a:rPr lang="en-US" altLang="ko-KR" sz="1000">
                <a:solidFill>
                  <a:schemeClr val="tx1"/>
                </a:solidFill>
              </a:rPr>
              <a:t>			color: black;</a:t>
            </a:r>
          </a:p>
          <a:p>
            <a:r>
              <a:rPr lang="en-US" altLang="ko-KR" sz="1000">
                <a:solidFill>
                  <a:schemeClr val="tx1"/>
                </a:solidFill>
              </a:rPr>
              <a:t>			text-align: center;</a:t>
            </a:r>
          </a:p>
          <a:p>
            <a:r>
              <a:rPr lang="en-US" altLang="ko-KR" sz="1000">
                <a:solidFill>
                  <a:schemeClr val="tx1"/>
                </a:solidFill>
              </a:rPr>
              <a:t>			text-decoration: none;</a:t>
            </a:r>
          </a:p>
          <a:p>
            <a:r>
              <a:rPr lang="en-US" altLang="ko-KR" sz="1000">
                <a:solidFill>
                  <a:schemeClr val="tx1"/>
                </a:solidFill>
              </a:rPr>
              <a:t>			font-size: 16px;</a:t>
            </a:r>
          </a:p>
          <a:p>
            <a:r>
              <a:rPr lang="en-US" altLang="ko-KR" sz="1000">
                <a:solidFill>
                  <a:schemeClr val="tx1"/>
                </a:solidFill>
              </a:rPr>
              <a:t>			display: inline-block;</a:t>
            </a:r>
          </a:p>
          <a:p>
            <a:r>
              <a:rPr lang="en-US" altLang="ko-KR" sz="1000">
                <a:solidFill>
                  <a:schemeClr val="tx1"/>
                </a:solidFill>
              </a:rPr>
              <a:t>			cursor: pointer;</a:t>
            </a:r>
          </a:p>
          <a:p>
            <a:r>
              <a:rPr lang="en-US" altLang="ko-KR" sz="1000">
                <a:solidFill>
                  <a:schemeClr val="tx1"/>
                </a:solidFill>
              </a:rPr>
              <a:t>			-webkit-transition-duration: 0.4s;</a:t>
            </a:r>
          </a:p>
          <a:p>
            <a:r>
              <a:rPr lang="en-US" altLang="ko-KR" sz="1000">
                <a:solidFill>
                  <a:schemeClr val="tx1"/>
                </a:solidFill>
              </a:rPr>
              <a:t>			transition-duration: 0.4s;</a:t>
            </a:r>
          </a:p>
          <a:p>
            <a:r>
              <a:rPr lang="en-US" altLang="ko-KR" sz="1000">
                <a:solidFill>
                  <a:schemeClr val="tx1"/>
                </a:solidFill>
              </a:rPr>
              <a:t>		}</a:t>
            </a:r>
          </a:p>
          <a:p>
            <a:r>
              <a:rPr lang="en-US" altLang="ko-KR" sz="1000">
                <a:solidFill>
                  <a:schemeClr val="tx1"/>
                </a:solidFill>
              </a:rPr>
              <a:t>		.btn2 {</a:t>
            </a:r>
          </a:p>
          <a:p>
            <a:r>
              <a:rPr lang="en-US" altLang="ko-KR" sz="1000">
                <a:solidFill>
                  <a:schemeClr val="tx1"/>
                </a:solidFill>
              </a:rPr>
              <a:t>			opacity: 0.4;</a:t>
            </a:r>
          </a:p>
          <a:p>
            <a:r>
              <a:rPr lang="en-US" altLang="ko-KR" sz="1000">
                <a:solidFill>
                  <a:schemeClr val="tx1"/>
                </a:solidFill>
              </a:rPr>
              <a:t>			cursor: not-allowed;</a:t>
            </a:r>
          </a:p>
          <a:p>
            <a:r>
              <a:rPr lang="en-US" altLang="ko-KR" sz="1000">
                <a:solidFill>
                  <a:schemeClr val="tx1"/>
                </a:solidFill>
              </a:rPr>
              <a:t>			disabled;</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사용할 수 없는 버튼</a:t>
            </a:r>
            <a:r>
              <a:rPr lang="en-US" altLang="ko-KR" sz="1000">
                <a:solidFill>
                  <a:schemeClr val="tx1"/>
                </a:solidFill>
              </a:rPr>
              <a:t>&lt;/h1&gt;</a:t>
            </a:r>
          </a:p>
          <a:p>
            <a:r>
              <a:rPr lang="en-US" altLang="ko-KR" sz="1000">
                <a:solidFill>
                  <a:schemeClr val="tx1"/>
                </a:solidFill>
              </a:rPr>
              <a:t>	&lt;button class="btn btn1"&gt;</a:t>
            </a:r>
            <a:r>
              <a:rPr lang="ko-KR" altLang="en-US" sz="1000">
                <a:solidFill>
                  <a:schemeClr val="tx1"/>
                </a:solidFill>
              </a:rPr>
              <a:t>정상 버튼</a:t>
            </a:r>
            <a:r>
              <a:rPr lang="en-US" altLang="ko-KR" sz="1000">
                <a:solidFill>
                  <a:schemeClr val="tx1"/>
                </a:solidFill>
              </a:rPr>
              <a:t>&lt;/button&gt;</a:t>
            </a:r>
          </a:p>
          <a:p>
            <a:r>
              <a:rPr lang="en-US" altLang="ko-KR" sz="1000">
                <a:solidFill>
                  <a:schemeClr val="tx1"/>
                </a:solidFill>
              </a:rPr>
              <a:t>	&lt;button class="btn btn2"&gt;</a:t>
            </a:r>
            <a:r>
              <a:rPr lang="ko-KR" altLang="en-US" sz="1000">
                <a:solidFill>
                  <a:schemeClr val="tx1"/>
                </a:solidFill>
              </a:rPr>
              <a:t>사용 금지 버튼</a:t>
            </a:r>
            <a:r>
              <a:rPr lang="en-US" altLang="ko-KR" sz="1000">
                <a:solidFill>
                  <a:schemeClr val="tx1"/>
                </a:solidFill>
              </a:rPr>
              <a:t>&lt;/button&gt;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예제는 버튼을 사용하지 못하도록 설정하는 예제입니다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예제처럼 </a:t>
            </a:r>
            <a:r>
              <a:rPr lang="en-US" altLang="ko-KR" sz="1200" dirty="0">
                <a:solidFill>
                  <a:schemeClr val="tx1"/>
                </a:solidFill>
              </a:rPr>
              <a:t>disabled </a:t>
            </a:r>
            <a:r>
              <a:rPr lang="ko-KR" altLang="en-US" sz="1200" dirty="0">
                <a:solidFill>
                  <a:schemeClr val="tx1"/>
                </a:solidFill>
              </a:rPr>
              <a:t>속성을 이용하면</a:t>
            </a:r>
            <a:r>
              <a:rPr lang="en-US" altLang="ko-KR" sz="1200" dirty="0">
                <a:solidFill>
                  <a:schemeClr val="tx1"/>
                </a:solidFill>
              </a:rPr>
              <a:t>, </a:t>
            </a:r>
            <a:r>
              <a:rPr lang="ko-KR" altLang="en-US" sz="1200" dirty="0">
                <a:solidFill>
                  <a:schemeClr val="tx1"/>
                </a:solidFill>
              </a:rPr>
              <a:t>버튼을 사용하지 못하도록 만들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이렇게 사용이 금지된 버튼은 </a:t>
            </a:r>
            <a:r>
              <a:rPr lang="ko-KR" altLang="en-US" sz="1200" dirty="0" err="1">
                <a:solidFill>
                  <a:schemeClr val="tx1"/>
                </a:solidFill>
              </a:rPr>
              <a:t>반투명하게</a:t>
            </a:r>
            <a:r>
              <a:rPr lang="ko-KR" altLang="en-US" sz="1200" dirty="0">
                <a:solidFill>
                  <a:schemeClr val="tx1"/>
                </a:solidFill>
              </a:rPr>
              <a:t> 보이게 됩니다</a:t>
            </a:r>
            <a:r>
              <a:rPr lang="en-US" altLang="ko-KR" sz="1200" dirty="0">
                <a:solidFill>
                  <a:schemeClr val="tx1"/>
                </a:solidFill>
              </a:rPr>
              <a:t>.</a:t>
            </a:r>
          </a:p>
          <a:p>
            <a:r>
              <a:rPr lang="ko-KR" altLang="en-US" sz="1200" dirty="0">
                <a:solidFill>
                  <a:schemeClr val="tx1"/>
                </a:solidFill>
              </a:rPr>
              <a:t>이때 </a:t>
            </a:r>
            <a:r>
              <a:rPr lang="en-US" altLang="ko-KR" sz="1200" dirty="0">
                <a:solidFill>
                  <a:schemeClr val="tx1"/>
                </a:solidFill>
              </a:rPr>
              <a:t>cursor </a:t>
            </a:r>
            <a:r>
              <a:rPr lang="ko-KR" altLang="en-US" sz="1200" dirty="0">
                <a:solidFill>
                  <a:schemeClr val="tx1"/>
                </a:solidFill>
              </a:rPr>
              <a:t>속성의 속성값을 </a:t>
            </a:r>
            <a:r>
              <a:rPr lang="en-US" altLang="ko-KR" sz="1200" dirty="0">
                <a:solidFill>
                  <a:schemeClr val="tx1"/>
                </a:solidFill>
              </a:rPr>
              <a:t>not-allowed</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사용이 금지된 버튼을 더욱 그럴싸하게 표현할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312</a:t>
            </a:fld>
            <a:endParaRPr lang="ko-KR" altLang="en-US" dirty="0"/>
          </a:p>
        </p:txBody>
      </p:sp>
    </p:spTree>
    <p:extLst>
      <p:ext uri="{BB962C8B-B14F-4D97-AF65-F5344CB8AC3E}">
        <p14:creationId xmlns:p14="http://schemas.microsoft.com/office/powerpoint/2010/main" val="20533136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Buttons&lt;/title&gt;</a:t>
            </a:r>
          </a:p>
          <a:p>
            <a:r>
              <a:rPr lang="en-US" altLang="ko-KR" sz="1000" dirty="0">
                <a:solidFill>
                  <a:schemeClr val="tx1"/>
                </a:solidFill>
              </a:rPr>
              <a:t>	&lt;style&gt;</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	background-color: orange;</a:t>
            </a:r>
          </a:p>
          <a:p>
            <a:r>
              <a:rPr lang="en-US" altLang="ko-KR" sz="1000" dirty="0">
                <a:solidFill>
                  <a:schemeClr val="tx1"/>
                </a:solidFill>
              </a:rPr>
              <a:t>			height: 70px;</a:t>
            </a:r>
          </a:p>
          <a:p>
            <a:r>
              <a:rPr lang="en-US" altLang="ko-KR" sz="1000" dirty="0">
                <a:solidFill>
                  <a:schemeClr val="tx1"/>
                </a:solidFill>
              </a:rPr>
              <a:t>			width: 150px;</a:t>
            </a:r>
          </a:p>
          <a:p>
            <a:r>
              <a:rPr lang="en-US" altLang="ko-KR" sz="1000" dirty="0">
                <a:solidFill>
                  <a:schemeClr val="tx1"/>
                </a:solidFill>
              </a:rPr>
              <a:t>			padding: 15px 30px;</a:t>
            </a:r>
          </a:p>
          <a:p>
            <a:r>
              <a:rPr lang="en-US" altLang="ko-KR" sz="1000" dirty="0">
                <a:solidFill>
                  <a:schemeClr val="tx1"/>
                </a:solidFill>
              </a:rPr>
              <a:t>			margin: 10px;</a:t>
            </a:r>
          </a:p>
          <a:p>
            <a:r>
              <a:rPr lang="en-US" altLang="ko-KR" sz="1000" dirty="0">
                <a:solidFill>
                  <a:schemeClr val="tx1"/>
                </a:solidFill>
              </a:rPr>
              <a:t>			border: none;</a:t>
            </a:r>
          </a:p>
          <a:p>
            <a:r>
              <a:rPr lang="en-US" altLang="ko-KR" sz="1000" dirty="0">
                <a:solidFill>
                  <a:schemeClr val="tx1"/>
                </a:solidFill>
              </a:rPr>
              <a:t>			color: black;</a:t>
            </a:r>
          </a:p>
          <a:p>
            <a:r>
              <a:rPr lang="en-US" altLang="ko-KR" sz="1000" dirty="0">
                <a:solidFill>
                  <a:schemeClr val="tx1"/>
                </a:solidFill>
              </a:rPr>
              <a:t>			text-align: center;</a:t>
            </a:r>
          </a:p>
          <a:p>
            <a:r>
              <a:rPr lang="en-US" altLang="ko-KR" sz="1000" dirty="0">
                <a:solidFill>
                  <a:schemeClr val="tx1"/>
                </a:solidFill>
              </a:rPr>
              <a:t>			text-decoration: none;</a:t>
            </a:r>
          </a:p>
          <a:p>
            <a:r>
              <a:rPr lang="en-US" altLang="ko-KR" sz="1000" dirty="0">
                <a:solidFill>
                  <a:schemeClr val="tx1"/>
                </a:solidFill>
              </a:rPr>
              <a:t>			font-size: 22px;</a:t>
            </a:r>
          </a:p>
          <a:p>
            <a:r>
              <a:rPr lang="en-US" altLang="ko-KR" sz="1000" dirty="0">
                <a:solidFill>
                  <a:schemeClr val="tx1"/>
                </a:solidFill>
              </a:rPr>
              <a:t>			display: inline-block;</a:t>
            </a:r>
          </a:p>
          <a:p>
            <a:r>
              <a:rPr lang="en-US" altLang="ko-KR" sz="1000" dirty="0">
                <a:solidFill>
                  <a:schemeClr val="tx1"/>
                </a:solidFill>
              </a:rPr>
              <a:t>			cursor: pointer;</a:t>
            </a:r>
          </a:p>
          <a:p>
            <a:r>
              <a:rPr lang="en-US" altLang="ko-KR" sz="1000" dirty="0">
                <a:solidFill>
                  <a:schemeClr val="tx1"/>
                </a:solidFill>
              </a:rPr>
              <a:t>			transition: all 0.5s;		}</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span {	display: inline-block;</a:t>
            </a:r>
          </a:p>
          <a:p>
            <a:r>
              <a:rPr lang="en-US" altLang="ko-KR" sz="1000" dirty="0">
                <a:solidFill>
                  <a:schemeClr val="tx1"/>
                </a:solidFill>
              </a:rPr>
              <a:t>			position: relative;</a:t>
            </a:r>
          </a:p>
          <a:p>
            <a:r>
              <a:rPr lang="en-US" altLang="ko-KR" sz="1000" dirty="0">
                <a:solidFill>
                  <a:schemeClr val="tx1"/>
                </a:solidFill>
              </a:rPr>
              <a:t>			transition: 0.5s;		}</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span::after {	content: "▶";</a:t>
            </a:r>
          </a:p>
          <a:p>
            <a:r>
              <a:rPr lang="en-US" altLang="ko-KR" sz="1000" dirty="0">
                <a:solidFill>
                  <a:schemeClr val="tx1"/>
                </a:solidFill>
              </a:rPr>
              <a:t>				color: white;</a:t>
            </a:r>
          </a:p>
          <a:p>
            <a:r>
              <a:rPr lang="en-US" altLang="ko-KR" sz="1000" dirty="0">
                <a:solidFill>
                  <a:schemeClr val="tx1"/>
                </a:solidFill>
              </a:rPr>
              <a:t>				position: absolute;</a:t>
            </a:r>
          </a:p>
          <a:p>
            <a:r>
              <a:rPr lang="en-US" altLang="ko-KR" sz="1000" dirty="0">
                <a:solidFill>
                  <a:schemeClr val="tx1"/>
                </a:solidFill>
              </a:rPr>
              <a:t>				top: -2px;</a:t>
            </a:r>
          </a:p>
          <a:p>
            <a:r>
              <a:rPr lang="en-US" altLang="ko-KR" sz="1000" dirty="0">
                <a:solidFill>
                  <a:schemeClr val="tx1"/>
                </a:solidFill>
              </a:rPr>
              <a:t>				right: -22px;</a:t>
            </a:r>
          </a:p>
          <a:p>
            <a:r>
              <a:rPr lang="en-US" altLang="ko-KR" sz="1000" dirty="0">
                <a:solidFill>
                  <a:schemeClr val="tx1"/>
                </a:solidFill>
              </a:rPr>
              <a:t>				opacity: 0;</a:t>
            </a:r>
          </a:p>
          <a:p>
            <a:r>
              <a:rPr lang="en-US" altLang="ko-KR" sz="1000" dirty="0">
                <a:solidFill>
                  <a:schemeClr val="tx1"/>
                </a:solidFill>
              </a:rPr>
              <a:t>				font-size: 30px;</a:t>
            </a:r>
          </a:p>
          <a:p>
            <a:r>
              <a:rPr lang="en-US" altLang="ko-KR" sz="1000" dirty="0">
                <a:solidFill>
                  <a:schemeClr val="tx1"/>
                </a:solidFill>
              </a:rPr>
              <a:t>				transition: 0.5s;		}</a:t>
            </a:r>
          </a:p>
          <a:p>
            <a:r>
              <a:rPr lang="en-US" altLang="ko-KR" sz="1000" dirty="0">
                <a:solidFill>
                  <a:schemeClr val="tx1"/>
                </a:solidFill>
              </a:rPr>
              <a:t>		.</a:t>
            </a:r>
            <a:r>
              <a:rPr lang="en-US" altLang="ko-KR" sz="1000" dirty="0" err="1">
                <a:solidFill>
                  <a:schemeClr val="tx1"/>
                </a:solidFill>
              </a:rPr>
              <a:t>btn:hover</a:t>
            </a:r>
            <a:r>
              <a:rPr lang="en-US" altLang="ko-KR" sz="1000" dirty="0">
                <a:solidFill>
                  <a:schemeClr val="tx1"/>
                </a:solidFill>
              </a:rPr>
              <a:t> span { padding-right: 30px; }</a:t>
            </a:r>
          </a:p>
          <a:p>
            <a:r>
              <a:rPr lang="en-US" altLang="ko-KR" sz="1000" dirty="0">
                <a:solidFill>
                  <a:schemeClr val="tx1"/>
                </a:solidFill>
              </a:rPr>
              <a:t>		.</a:t>
            </a:r>
            <a:r>
              <a:rPr lang="en-US" altLang="ko-KR" sz="1000" dirty="0" err="1">
                <a:solidFill>
                  <a:schemeClr val="tx1"/>
                </a:solidFill>
              </a:rPr>
              <a:t>btn:hover</a:t>
            </a:r>
            <a:r>
              <a:rPr lang="en-US" altLang="ko-KR" sz="1000" dirty="0">
                <a:solidFill>
                  <a:schemeClr val="tx1"/>
                </a:solidFill>
              </a:rPr>
              <a:t> span::after {	opacity: 1;</a:t>
            </a:r>
          </a:p>
          <a:p>
            <a:r>
              <a:rPr lang="en-US" altLang="ko-KR" sz="1000" dirty="0">
                <a:solidFill>
                  <a:schemeClr val="tx1"/>
                </a:solidFill>
              </a:rPr>
              <a:t>				right: 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a:solidFill>
                  <a:schemeClr val="tx1"/>
                </a:solidFill>
              </a:rPr>
              <a:t>애니메이션 버튼</a:t>
            </a:r>
            <a:r>
              <a:rPr lang="en-US" altLang="ko-KR" sz="1000" dirty="0">
                <a:solidFill>
                  <a:schemeClr val="tx1"/>
                </a:solidFill>
              </a:rPr>
              <a:t>&lt;/h1&gt;</a:t>
            </a:r>
          </a:p>
          <a:p>
            <a:r>
              <a:rPr lang="en-US" altLang="ko-KR" sz="1000" dirty="0">
                <a:solidFill>
                  <a:schemeClr val="tx1"/>
                </a:solidFill>
              </a:rPr>
              <a:t>	&lt;button class="</a:t>
            </a:r>
            <a:r>
              <a:rPr lang="en-US" altLang="ko-KR" sz="1000" dirty="0" err="1">
                <a:solidFill>
                  <a:schemeClr val="tx1"/>
                </a:solidFill>
              </a:rPr>
              <a:t>btn</a:t>
            </a:r>
            <a:r>
              <a:rPr lang="en-US" altLang="ko-KR" sz="1000" dirty="0">
                <a:solidFill>
                  <a:schemeClr val="tx1"/>
                </a:solidFill>
              </a:rPr>
              <a:t>"&gt;&lt;span&gt;</a:t>
            </a:r>
            <a:r>
              <a:rPr lang="ko-KR" altLang="en-US" sz="1000" dirty="0">
                <a:solidFill>
                  <a:schemeClr val="tx1"/>
                </a:solidFill>
              </a:rPr>
              <a:t>버튼</a:t>
            </a:r>
            <a:r>
              <a:rPr lang="en-US" altLang="ko-KR" sz="1000" dirty="0">
                <a:solidFill>
                  <a:schemeClr val="tx1"/>
                </a:solidFill>
              </a:rPr>
              <a:t>&lt;/span&gt;&lt;/button&gt;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다양한 형태의 버튼 예제</a:t>
            </a:r>
          </a:p>
          <a:p>
            <a:r>
              <a:rPr lang="en-US" altLang="ko-KR" sz="1200" dirty="0">
                <a:solidFill>
                  <a:schemeClr val="tx1"/>
                </a:solidFill>
              </a:rPr>
              <a:t>CSS</a:t>
            </a:r>
            <a:r>
              <a:rPr lang="ko-KR" altLang="en-US" sz="1200" dirty="0">
                <a:solidFill>
                  <a:schemeClr val="tx1"/>
                </a:solidFill>
              </a:rPr>
              <a:t>의 애니메이션</a:t>
            </a:r>
            <a:r>
              <a:rPr lang="en-US" altLang="ko-KR" sz="1200" dirty="0">
                <a:solidFill>
                  <a:schemeClr val="tx1"/>
                </a:solidFill>
              </a:rPr>
              <a:t>(animation) </a:t>
            </a:r>
            <a:r>
              <a:rPr lang="ko-KR" altLang="en-US" sz="1200" dirty="0">
                <a:solidFill>
                  <a:schemeClr val="tx1"/>
                </a:solidFill>
              </a:rPr>
              <a:t>효과를 이용하면</a:t>
            </a:r>
            <a:r>
              <a:rPr lang="en-US" altLang="ko-KR" sz="1200" dirty="0">
                <a:solidFill>
                  <a:schemeClr val="tx1"/>
                </a:solidFill>
              </a:rPr>
              <a:t>, </a:t>
            </a:r>
            <a:r>
              <a:rPr lang="ko-KR" altLang="en-US" sz="1200" dirty="0">
                <a:solidFill>
                  <a:schemeClr val="tx1"/>
                </a:solidFill>
              </a:rPr>
              <a:t>버튼에 더욱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마우스를 올리면 버튼의 표시 내용이 바뀌는 예제입니다</a:t>
            </a:r>
            <a:r>
              <a:rPr lang="en-US" altLang="ko-KR" sz="1200" dirty="0">
                <a:solidFill>
                  <a:schemeClr val="tx1"/>
                </a:solidFill>
              </a:rPr>
              <a:t>.</a:t>
            </a:r>
          </a:p>
          <a:p>
            <a:r>
              <a:rPr lang="ko-KR" altLang="en-US" sz="1200" dirty="0">
                <a:solidFill>
                  <a:schemeClr val="tx1"/>
                </a:solidFill>
              </a:rPr>
              <a:t> 예제에서 </a:t>
            </a:r>
            <a:r>
              <a:rPr lang="en-US" altLang="ko-KR" sz="1200" dirty="0">
                <a:solidFill>
                  <a:schemeClr val="tx1"/>
                </a:solidFill>
              </a:rPr>
              <a:t>'▶'</a:t>
            </a:r>
            <a:r>
              <a:rPr lang="ko-KR" altLang="en-US" sz="1200" dirty="0">
                <a:solidFill>
                  <a:schemeClr val="tx1"/>
                </a:solidFill>
              </a:rPr>
              <a:t>기호는 </a:t>
            </a:r>
            <a:r>
              <a:rPr lang="en-US" altLang="ko-KR" sz="1200" dirty="0">
                <a:solidFill>
                  <a:schemeClr val="tx1"/>
                </a:solidFill>
              </a:rPr>
              <a:t>::after </a:t>
            </a:r>
            <a:r>
              <a:rPr lang="ko-KR" altLang="en-US" sz="1200" dirty="0">
                <a:solidFill>
                  <a:schemeClr val="tx1"/>
                </a:solidFill>
              </a:rPr>
              <a:t>선택자를 이용하여 </a:t>
            </a:r>
            <a:r>
              <a:rPr lang="en-US" altLang="ko-KR" sz="1200" dirty="0">
                <a:solidFill>
                  <a:schemeClr val="tx1"/>
                </a:solidFill>
              </a:rPr>
              <a:t>'</a:t>
            </a:r>
            <a:r>
              <a:rPr lang="ko-KR" altLang="en-US" sz="1200" dirty="0">
                <a:solidFill>
                  <a:schemeClr val="tx1"/>
                </a:solidFill>
              </a:rPr>
              <a:t>버튼</a:t>
            </a:r>
            <a:r>
              <a:rPr lang="en-US" altLang="ko-KR" sz="1200" dirty="0">
                <a:solidFill>
                  <a:schemeClr val="tx1"/>
                </a:solidFill>
              </a:rPr>
              <a:t>'</a:t>
            </a:r>
            <a:r>
              <a:rPr lang="ko-KR" altLang="en-US" sz="1200" dirty="0">
                <a:solidFill>
                  <a:schemeClr val="tx1"/>
                </a:solidFill>
              </a:rPr>
              <a:t>이라는 문자열 바로 뒤에 삽입됩니다</a:t>
            </a:r>
            <a:r>
              <a:rPr lang="en-US" altLang="ko-KR" sz="1200" dirty="0">
                <a:solidFill>
                  <a:schemeClr val="tx1"/>
                </a:solidFill>
              </a:rPr>
              <a:t>.</a:t>
            </a:r>
          </a:p>
          <a:p>
            <a:r>
              <a:rPr lang="ko-KR" altLang="en-US" sz="1200" dirty="0">
                <a:solidFill>
                  <a:schemeClr val="tx1"/>
                </a:solidFill>
              </a:rPr>
              <a:t>이때 </a:t>
            </a:r>
            <a:r>
              <a:rPr lang="en-US" altLang="ko-KR" sz="1200" dirty="0">
                <a:solidFill>
                  <a:schemeClr val="tx1"/>
                </a:solidFill>
              </a:rPr>
              <a:t>opacity </a:t>
            </a:r>
            <a:r>
              <a:rPr lang="ko-KR" altLang="en-US" sz="1200" dirty="0">
                <a:solidFill>
                  <a:schemeClr val="tx1"/>
                </a:solidFill>
              </a:rPr>
              <a:t>속성값을 </a:t>
            </a:r>
            <a:r>
              <a:rPr lang="en-US" altLang="ko-KR" sz="1200" dirty="0">
                <a:solidFill>
                  <a:schemeClr val="tx1"/>
                </a:solidFill>
              </a:rPr>
              <a:t>0</a:t>
            </a:r>
            <a:r>
              <a:rPr lang="ko-KR" altLang="en-US" sz="1200" dirty="0">
                <a:solidFill>
                  <a:schemeClr val="tx1"/>
                </a:solidFill>
              </a:rPr>
              <a:t>으로 설정하여 처음에는 보이지 않습니다</a:t>
            </a:r>
            <a:r>
              <a:rPr lang="en-US" altLang="ko-KR" sz="1200" dirty="0">
                <a:solidFill>
                  <a:schemeClr val="tx1"/>
                </a:solidFill>
              </a:rPr>
              <a:t>.</a:t>
            </a:r>
          </a:p>
          <a:p>
            <a:r>
              <a:rPr lang="ko-KR" altLang="en-US" sz="1200" dirty="0">
                <a:solidFill>
                  <a:schemeClr val="tx1"/>
                </a:solidFill>
              </a:rPr>
              <a:t>하지만 마우스를 버튼 위로 올리면</a:t>
            </a:r>
            <a:r>
              <a:rPr lang="en-US" altLang="ko-KR" sz="1200" dirty="0">
                <a:solidFill>
                  <a:schemeClr val="tx1"/>
                </a:solidFill>
              </a:rPr>
              <a:t>, opacity </a:t>
            </a:r>
            <a:r>
              <a:rPr lang="ko-KR" altLang="en-US" sz="1200" dirty="0">
                <a:solidFill>
                  <a:schemeClr val="tx1"/>
                </a:solidFill>
              </a:rPr>
              <a:t>속성값이 </a:t>
            </a:r>
            <a:r>
              <a:rPr lang="en-US" altLang="ko-KR" sz="1200" dirty="0">
                <a:solidFill>
                  <a:schemeClr val="tx1"/>
                </a:solidFill>
              </a:rPr>
              <a:t>1</a:t>
            </a:r>
            <a:r>
              <a:rPr lang="ko-KR" altLang="en-US" sz="1200" dirty="0">
                <a:solidFill>
                  <a:schemeClr val="tx1"/>
                </a:solidFill>
              </a:rPr>
              <a:t>로 변경되어 눈에 보이게 됩니다</a:t>
            </a:r>
            <a:r>
              <a:rPr lang="en-US" altLang="ko-KR" sz="1200" dirty="0">
                <a:solidFill>
                  <a:schemeClr val="tx1"/>
                </a:solidFill>
              </a:rPr>
              <a:t>.</a:t>
            </a:r>
          </a:p>
          <a:p>
            <a:r>
              <a:rPr lang="ko-KR" altLang="en-US" sz="1200" dirty="0">
                <a:solidFill>
                  <a:schemeClr val="tx1"/>
                </a:solidFill>
              </a:rPr>
              <a:t>이때 </a:t>
            </a:r>
            <a:r>
              <a:rPr lang="en-US" altLang="ko-KR" sz="1200" dirty="0">
                <a:solidFill>
                  <a:schemeClr val="tx1"/>
                </a:solidFill>
              </a:rPr>
              <a:t>transition </a:t>
            </a:r>
            <a:r>
              <a:rPr lang="ko-KR" altLang="en-US" sz="1200" dirty="0">
                <a:solidFill>
                  <a:schemeClr val="tx1"/>
                </a:solidFill>
              </a:rPr>
              <a:t>효과가 실행되며 </a:t>
            </a:r>
            <a:r>
              <a:rPr lang="en-US" altLang="ko-KR" sz="1200" dirty="0">
                <a:solidFill>
                  <a:schemeClr val="tx1"/>
                </a:solidFill>
              </a:rPr>
              <a:t>0.5</a:t>
            </a:r>
            <a:r>
              <a:rPr lang="ko-KR" altLang="en-US" sz="1200" dirty="0">
                <a:solidFill>
                  <a:schemeClr val="tx1"/>
                </a:solidFill>
              </a:rPr>
              <a:t>초 동안 천천히 </a:t>
            </a:r>
            <a:r>
              <a:rPr lang="en-US" altLang="ko-KR" sz="1200" dirty="0">
                <a:solidFill>
                  <a:schemeClr val="tx1"/>
                </a:solidFill>
              </a:rPr>
              <a:t>opacity </a:t>
            </a:r>
            <a:r>
              <a:rPr lang="ko-KR" altLang="en-US" sz="1200" dirty="0">
                <a:solidFill>
                  <a:schemeClr val="tx1"/>
                </a:solidFill>
              </a:rPr>
              <a:t>속성값이 변경됩니다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313</a:t>
            </a:fld>
            <a:endParaRPr lang="ko-KR" altLang="en-US" dirty="0"/>
          </a:p>
        </p:txBody>
      </p:sp>
    </p:spTree>
    <p:extLst>
      <p:ext uri="{BB962C8B-B14F-4D97-AF65-F5344CB8AC3E}">
        <p14:creationId xmlns:p14="http://schemas.microsoft.com/office/powerpoint/2010/main" val="221120114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Buttons&lt;/title&gt;</a:t>
            </a:r>
          </a:p>
          <a:p>
            <a:r>
              <a:rPr lang="en-US" altLang="ko-KR" sz="1000" dirty="0">
                <a:solidFill>
                  <a:schemeClr val="tx1"/>
                </a:solidFill>
              </a:rPr>
              <a:t>	&lt;style&gt;</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	background-color: orange;</a:t>
            </a:r>
          </a:p>
          <a:p>
            <a:r>
              <a:rPr lang="en-US" altLang="ko-KR" sz="1000" dirty="0">
                <a:solidFill>
                  <a:schemeClr val="tx1"/>
                </a:solidFill>
              </a:rPr>
              <a:t>			position: relative;	height: 70px;</a:t>
            </a:r>
          </a:p>
          <a:p>
            <a:r>
              <a:rPr lang="en-US" altLang="ko-KR" sz="1000" dirty="0">
                <a:solidFill>
                  <a:schemeClr val="tx1"/>
                </a:solidFill>
              </a:rPr>
              <a:t>			width: 150px;		padding: 15px 30px;</a:t>
            </a:r>
          </a:p>
          <a:p>
            <a:r>
              <a:rPr lang="en-US" altLang="ko-KR" sz="1000" dirty="0">
                <a:solidFill>
                  <a:schemeClr val="tx1"/>
                </a:solidFill>
              </a:rPr>
              <a:t>			margin: 10px		border: none;</a:t>
            </a:r>
          </a:p>
          <a:p>
            <a:r>
              <a:rPr lang="en-US" altLang="ko-KR" sz="1000" dirty="0">
                <a:solidFill>
                  <a:schemeClr val="tx1"/>
                </a:solidFill>
              </a:rPr>
              <a:t>			text-align: center;	text-decoration: none;</a:t>
            </a:r>
          </a:p>
          <a:p>
            <a:r>
              <a:rPr lang="en-US" altLang="ko-KR" sz="1000" dirty="0">
                <a:solidFill>
                  <a:schemeClr val="tx1"/>
                </a:solidFill>
              </a:rPr>
              <a:t>			font-size: 22px;		cursor: pointer;</a:t>
            </a:r>
          </a:p>
          <a:p>
            <a:r>
              <a:rPr lang="en-US" altLang="ko-KR" sz="1000" dirty="0">
                <a:solidFill>
                  <a:schemeClr val="tx1"/>
                </a:solidFill>
              </a:rPr>
              <a:t>			overflow: hidden;	-</a:t>
            </a:r>
            <a:r>
              <a:rPr lang="en-US" altLang="ko-KR" sz="1000" dirty="0" err="1">
                <a:solidFill>
                  <a:schemeClr val="tx1"/>
                </a:solidFill>
              </a:rPr>
              <a:t>webkit</a:t>
            </a:r>
            <a:r>
              <a:rPr lang="en-US" altLang="ko-KR" sz="1000" dirty="0">
                <a:solidFill>
                  <a:schemeClr val="tx1"/>
                </a:solidFill>
              </a:rPr>
              <a:t>-transition-duration: 0.4s;</a:t>
            </a:r>
          </a:p>
          <a:p>
            <a:r>
              <a:rPr lang="en-US" altLang="ko-KR" sz="1000" dirty="0">
                <a:solidFill>
                  <a:schemeClr val="tx1"/>
                </a:solidFill>
              </a:rPr>
              <a:t>			transition-duration: 0.4s;	}</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::after {	content: "";		background-color: #FFD700;</a:t>
            </a:r>
          </a:p>
          <a:p>
            <a:r>
              <a:rPr lang="en-US" altLang="ko-KR" sz="1000" dirty="0">
                <a:solidFill>
                  <a:schemeClr val="tx1"/>
                </a:solidFill>
              </a:rPr>
              <a:t>			display: block;		position: absolute;</a:t>
            </a:r>
          </a:p>
          <a:p>
            <a:r>
              <a:rPr lang="en-US" altLang="ko-KR" sz="1000" dirty="0">
                <a:solidFill>
                  <a:schemeClr val="tx1"/>
                </a:solidFill>
              </a:rPr>
              <a:t>			top: 70px;		left: 0;</a:t>
            </a:r>
          </a:p>
          <a:p>
            <a:r>
              <a:rPr lang="en-US" altLang="ko-KR" sz="1000" dirty="0">
                <a:solidFill>
                  <a:schemeClr val="tx1"/>
                </a:solidFill>
              </a:rPr>
              <a:t>			padding-top: 200%;	padding-left: 300%;</a:t>
            </a:r>
          </a:p>
          <a:p>
            <a:r>
              <a:rPr lang="en-US" altLang="ko-KR" sz="1000" dirty="0">
                <a:solidFill>
                  <a:schemeClr val="tx1"/>
                </a:solidFill>
              </a:rPr>
              <a:t>			margin-left: 0;		margin-top: -120%;</a:t>
            </a:r>
          </a:p>
          <a:p>
            <a:r>
              <a:rPr lang="en-US" altLang="ko-KR" sz="1000" dirty="0">
                <a:solidFill>
                  <a:schemeClr val="tx1"/>
                </a:solidFill>
              </a:rPr>
              <a:t>			opacity: 0;		transition: all 0.8s;	}</a:t>
            </a:r>
          </a:p>
          <a:p>
            <a:r>
              <a:rPr lang="en-US" altLang="ko-KR" sz="1000" dirty="0">
                <a:solidFill>
                  <a:schemeClr val="tx1"/>
                </a:solidFill>
              </a:rPr>
              <a:t>		.</a:t>
            </a:r>
            <a:r>
              <a:rPr lang="en-US" altLang="ko-KR" sz="1000" dirty="0" err="1">
                <a:solidFill>
                  <a:schemeClr val="tx1"/>
                </a:solidFill>
              </a:rPr>
              <a:t>btn:active</a:t>
            </a:r>
            <a:r>
              <a:rPr lang="en-US" altLang="ko-KR" sz="1000" dirty="0">
                <a:solidFill>
                  <a:schemeClr val="tx1"/>
                </a:solidFill>
              </a:rPr>
              <a:t>::after {	padding: 0px;</a:t>
            </a:r>
          </a:p>
          <a:p>
            <a:r>
              <a:rPr lang="en-US" altLang="ko-KR" sz="1000" dirty="0">
                <a:solidFill>
                  <a:schemeClr val="tx1"/>
                </a:solidFill>
              </a:rPr>
              <a:t>				margin: 0px;</a:t>
            </a:r>
          </a:p>
          <a:p>
            <a:r>
              <a:rPr lang="en-US" altLang="ko-KR" sz="1000" dirty="0">
                <a:solidFill>
                  <a:schemeClr val="tx1"/>
                </a:solidFill>
              </a:rPr>
              <a:t>				opacity: 1;</a:t>
            </a:r>
          </a:p>
          <a:p>
            <a:r>
              <a:rPr lang="en-US" altLang="ko-KR" sz="1000" dirty="0">
                <a:solidFill>
                  <a:schemeClr val="tx1"/>
                </a:solidFill>
              </a:rPr>
              <a:t>				transition: 0s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a:solidFill>
                  <a:schemeClr val="tx1"/>
                </a:solidFill>
              </a:rPr>
              <a:t>애니메이션 버튼</a:t>
            </a:r>
            <a:r>
              <a:rPr lang="en-US" altLang="ko-KR" sz="1000" dirty="0">
                <a:solidFill>
                  <a:schemeClr val="tx1"/>
                </a:solidFill>
              </a:rPr>
              <a:t>&lt;/h1&gt;</a:t>
            </a:r>
          </a:p>
          <a:p>
            <a:r>
              <a:rPr lang="en-US" altLang="ko-KR" sz="1000" dirty="0">
                <a:solidFill>
                  <a:schemeClr val="tx1"/>
                </a:solidFill>
              </a:rPr>
              <a:t>	&lt;button class="</a:t>
            </a:r>
            <a:r>
              <a:rPr lang="en-US" altLang="ko-KR" sz="1000" dirty="0" err="1">
                <a:solidFill>
                  <a:schemeClr val="tx1"/>
                </a:solidFill>
              </a:rPr>
              <a:t>btn</a:t>
            </a:r>
            <a:r>
              <a:rPr lang="en-US" altLang="ko-KR" sz="1000" dirty="0">
                <a:solidFill>
                  <a:schemeClr val="tx1"/>
                </a:solidFill>
              </a:rPr>
              <a:t>"&gt;</a:t>
            </a:r>
            <a:r>
              <a:rPr lang="ko-KR" altLang="en-US" sz="1000" dirty="0">
                <a:solidFill>
                  <a:schemeClr val="tx1"/>
                </a:solidFill>
              </a:rPr>
              <a:t>버튼</a:t>
            </a:r>
            <a:r>
              <a:rPr lang="en-US" altLang="ko-KR" sz="1000" dirty="0">
                <a:solidFill>
                  <a:schemeClr val="tx1"/>
                </a:solidFill>
              </a:rPr>
              <a:t>&lt;/button&gt;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다양한 형태의 버튼 예제</a:t>
            </a:r>
          </a:p>
          <a:p>
            <a:r>
              <a:rPr lang="en-US" altLang="ko-KR" sz="1200" dirty="0">
                <a:solidFill>
                  <a:schemeClr val="tx1"/>
                </a:solidFill>
              </a:rPr>
              <a:t>CSS</a:t>
            </a:r>
            <a:r>
              <a:rPr lang="ko-KR" altLang="en-US" sz="1200" dirty="0">
                <a:solidFill>
                  <a:schemeClr val="tx1"/>
                </a:solidFill>
              </a:rPr>
              <a:t>의 애니메이션</a:t>
            </a:r>
            <a:r>
              <a:rPr lang="en-US" altLang="ko-KR" sz="1200" dirty="0">
                <a:solidFill>
                  <a:schemeClr val="tx1"/>
                </a:solidFill>
              </a:rPr>
              <a:t>(animation) </a:t>
            </a:r>
            <a:r>
              <a:rPr lang="ko-KR" altLang="en-US" sz="1200" dirty="0">
                <a:solidFill>
                  <a:schemeClr val="tx1"/>
                </a:solidFill>
              </a:rPr>
              <a:t>효과를 이용하면</a:t>
            </a:r>
            <a:r>
              <a:rPr lang="en-US" altLang="ko-KR" sz="1200" dirty="0">
                <a:solidFill>
                  <a:schemeClr val="tx1"/>
                </a:solidFill>
              </a:rPr>
              <a:t>, </a:t>
            </a:r>
            <a:r>
              <a:rPr lang="ko-KR" altLang="en-US" sz="1200" dirty="0">
                <a:solidFill>
                  <a:schemeClr val="tx1"/>
                </a:solidFill>
              </a:rPr>
              <a:t>버튼에 더욱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버튼을 누르면 버튼 위로 다른 색상이 물결처럼 퍼지는 예제입니다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예제는 </a:t>
            </a:r>
            <a:r>
              <a:rPr lang="en-US" altLang="ko-KR" sz="1200" dirty="0">
                <a:solidFill>
                  <a:schemeClr val="tx1"/>
                </a:solidFill>
              </a:rPr>
              <a:t>:active </a:t>
            </a:r>
            <a:r>
              <a:rPr lang="ko-KR" altLang="en-US" sz="1200" dirty="0">
                <a:solidFill>
                  <a:schemeClr val="tx1"/>
                </a:solidFill>
              </a:rPr>
              <a:t>선택자와 </a:t>
            </a:r>
            <a:r>
              <a:rPr lang="en-US" altLang="ko-KR" sz="1200" dirty="0">
                <a:solidFill>
                  <a:schemeClr val="tx1"/>
                </a:solidFill>
              </a:rPr>
              <a:t>::after </a:t>
            </a:r>
            <a:r>
              <a:rPr lang="ko-KR" altLang="en-US" sz="1200" dirty="0">
                <a:solidFill>
                  <a:schemeClr val="tx1"/>
                </a:solidFill>
              </a:rPr>
              <a:t>선택자를 이용하여 </a:t>
            </a:r>
            <a:r>
              <a:rPr lang="en-US" altLang="ko-KR" sz="1200" dirty="0">
                <a:solidFill>
                  <a:schemeClr val="tx1"/>
                </a:solidFill>
              </a:rPr>
              <a:t>transition </a:t>
            </a:r>
            <a:r>
              <a:rPr lang="ko-KR" altLang="en-US" sz="1200" dirty="0">
                <a:solidFill>
                  <a:schemeClr val="tx1"/>
                </a:solidFill>
              </a:rPr>
              <a:t>효과를 설정함으로써 구현하고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314</a:t>
            </a:fld>
            <a:endParaRPr lang="ko-KR" altLang="en-US" dirty="0"/>
          </a:p>
        </p:txBody>
      </p:sp>
    </p:spTree>
    <p:extLst>
      <p:ext uri="{BB962C8B-B14F-4D97-AF65-F5344CB8AC3E}">
        <p14:creationId xmlns:p14="http://schemas.microsoft.com/office/powerpoint/2010/main" val="107119312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button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Buttons&lt;/title&gt;</a:t>
            </a:r>
          </a:p>
          <a:p>
            <a:r>
              <a:rPr lang="en-US" altLang="ko-KR" sz="1000" dirty="0">
                <a:solidFill>
                  <a:schemeClr val="tx1"/>
                </a:solidFill>
              </a:rPr>
              <a:t>	&lt;style&gt;</a:t>
            </a:r>
          </a:p>
          <a:p>
            <a:r>
              <a:rPr lang="en-US" altLang="ko-KR" sz="1000" dirty="0">
                <a:solidFill>
                  <a:schemeClr val="tx1"/>
                </a:solidFill>
              </a:rPr>
              <a:t>		.</a:t>
            </a:r>
            <a:r>
              <a:rPr lang="en-US" altLang="ko-KR" sz="1000" dirty="0" err="1">
                <a:solidFill>
                  <a:schemeClr val="tx1"/>
                </a:solidFill>
              </a:rPr>
              <a:t>btn</a:t>
            </a:r>
            <a:r>
              <a:rPr lang="en-US" altLang="ko-KR" sz="1000" dirty="0">
                <a:solidFill>
                  <a:schemeClr val="tx1"/>
                </a:solidFill>
              </a:rPr>
              <a:t> {</a:t>
            </a:r>
          </a:p>
          <a:p>
            <a:r>
              <a:rPr lang="en-US" altLang="ko-KR" sz="1000" dirty="0">
                <a:solidFill>
                  <a:schemeClr val="tx1"/>
                </a:solidFill>
              </a:rPr>
              <a:t>			background-color: orange;</a:t>
            </a:r>
          </a:p>
          <a:p>
            <a:r>
              <a:rPr lang="en-US" altLang="ko-KR" sz="1000" dirty="0">
                <a:solidFill>
                  <a:schemeClr val="tx1"/>
                </a:solidFill>
              </a:rPr>
              <a:t>			display: inline-block;</a:t>
            </a:r>
          </a:p>
          <a:p>
            <a:r>
              <a:rPr lang="en-US" altLang="ko-KR" sz="1000" dirty="0">
                <a:solidFill>
                  <a:schemeClr val="tx1"/>
                </a:solidFill>
              </a:rPr>
              <a:t>			height: 70px;</a:t>
            </a:r>
          </a:p>
          <a:p>
            <a:r>
              <a:rPr lang="en-US" altLang="ko-KR" sz="1000" dirty="0">
                <a:solidFill>
                  <a:schemeClr val="tx1"/>
                </a:solidFill>
              </a:rPr>
              <a:t>			width: 150px;</a:t>
            </a:r>
          </a:p>
          <a:p>
            <a:r>
              <a:rPr lang="en-US" altLang="ko-KR" sz="1000" dirty="0">
                <a:solidFill>
                  <a:schemeClr val="tx1"/>
                </a:solidFill>
              </a:rPr>
              <a:t>			padding: 15px 30px;</a:t>
            </a:r>
          </a:p>
          <a:p>
            <a:r>
              <a:rPr lang="en-US" altLang="ko-KR" sz="1000" dirty="0">
                <a:solidFill>
                  <a:schemeClr val="tx1"/>
                </a:solidFill>
              </a:rPr>
              <a:t>			margin: 10px;</a:t>
            </a:r>
          </a:p>
          <a:p>
            <a:r>
              <a:rPr lang="en-US" altLang="ko-KR" sz="1000" dirty="0">
                <a:solidFill>
                  <a:schemeClr val="tx1"/>
                </a:solidFill>
              </a:rPr>
              <a:t>			border: none;</a:t>
            </a:r>
          </a:p>
          <a:p>
            <a:r>
              <a:rPr lang="en-US" altLang="ko-KR" sz="1000" dirty="0">
                <a:solidFill>
                  <a:schemeClr val="tx1"/>
                </a:solidFill>
              </a:rPr>
              <a:t>			outline: none;</a:t>
            </a:r>
          </a:p>
          <a:p>
            <a:r>
              <a:rPr lang="en-US" altLang="ko-KR" sz="1000" dirty="0">
                <a:solidFill>
                  <a:schemeClr val="tx1"/>
                </a:solidFill>
              </a:rPr>
              <a:t>			border-radius: 20px;</a:t>
            </a:r>
          </a:p>
          <a:p>
            <a:r>
              <a:rPr lang="en-US" altLang="ko-KR" sz="1000" dirty="0">
                <a:solidFill>
                  <a:schemeClr val="tx1"/>
                </a:solidFill>
              </a:rPr>
              <a:t>			text-align: center;</a:t>
            </a:r>
          </a:p>
          <a:p>
            <a:r>
              <a:rPr lang="en-US" altLang="ko-KR" sz="1000" dirty="0">
                <a:solidFill>
                  <a:schemeClr val="tx1"/>
                </a:solidFill>
              </a:rPr>
              <a:t>			text-decoration: none;</a:t>
            </a:r>
          </a:p>
          <a:p>
            <a:r>
              <a:rPr lang="en-US" altLang="ko-KR" sz="1000" dirty="0">
                <a:solidFill>
                  <a:schemeClr val="tx1"/>
                </a:solidFill>
              </a:rPr>
              <a:t>			font-size: 22px;</a:t>
            </a:r>
          </a:p>
          <a:p>
            <a:r>
              <a:rPr lang="en-US" altLang="ko-KR" sz="1000" dirty="0">
                <a:solidFill>
                  <a:schemeClr val="tx1"/>
                </a:solidFill>
              </a:rPr>
              <a:t>			cursor: pointer;</a:t>
            </a:r>
          </a:p>
          <a:p>
            <a:r>
              <a:rPr lang="en-US" altLang="ko-KR" sz="1000" dirty="0">
                <a:solidFill>
                  <a:schemeClr val="tx1"/>
                </a:solidFill>
              </a:rPr>
              <a:t>			box-shadow: 0 9px #B0B0B0;</a:t>
            </a:r>
          </a:p>
          <a:p>
            <a:r>
              <a:rPr lang="en-US" altLang="ko-KR" sz="1000" dirty="0">
                <a:solidFill>
                  <a:schemeClr val="tx1"/>
                </a:solidFill>
              </a:rPr>
              <a:t>		}</a:t>
            </a:r>
          </a:p>
          <a:p>
            <a:r>
              <a:rPr lang="en-US" altLang="ko-KR" sz="1000" dirty="0">
                <a:solidFill>
                  <a:schemeClr val="tx1"/>
                </a:solidFill>
              </a:rPr>
              <a:t>		.</a:t>
            </a:r>
            <a:r>
              <a:rPr lang="en-US" altLang="ko-KR" sz="1000" dirty="0" err="1">
                <a:solidFill>
                  <a:schemeClr val="tx1"/>
                </a:solidFill>
              </a:rPr>
              <a:t>btn:hover</a:t>
            </a:r>
            <a:r>
              <a:rPr lang="en-US" altLang="ko-KR" sz="1000" dirty="0">
                <a:solidFill>
                  <a:schemeClr val="tx1"/>
                </a:solidFill>
              </a:rPr>
              <a:t> { background-color: #FF8C00; }</a:t>
            </a:r>
          </a:p>
          <a:p>
            <a:r>
              <a:rPr lang="en-US" altLang="ko-KR" sz="1000" dirty="0">
                <a:solidFill>
                  <a:schemeClr val="tx1"/>
                </a:solidFill>
              </a:rPr>
              <a:t>		.</a:t>
            </a:r>
            <a:r>
              <a:rPr lang="en-US" altLang="ko-KR" sz="1000" dirty="0" err="1">
                <a:solidFill>
                  <a:schemeClr val="tx1"/>
                </a:solidFill>
              </a:rPr>
              <a:t>btn:active</a:t>
            </a:r>
            <a:r>
              <a:rPr lang="en-US" altLang="ko-KR" sz="1000" dirty="0">
                <a:solidFill>
                  <a:schemeClr val="tx1"/>
                </a:solidFill>
              </a:rPr>
              <a:t> {</a:t>
            </a:r>
          </a:p>
          <a:p>
            <a:r>
              <a:rPr lang="en-US" altLang="ko-KR" sz="1000" dirty="0">
                <a:solidFill>
                  <a:schemeClr val="tx1"/>
                </a:solidFill>
              </a:rPr>
              <a:t>			background-color: #FF8C00;</a:t>
            </a:r>
          </a:p>
          <a:p>
            <a:r>
              <a:rPr lang="en-US" altLang="ko-KR" sz="1000" dirty="0">
                <a:solidFill>
                  <a:schemeClr val="tx1"/>
                </a:solidFill>
              </a:rPr>
              <a:t>			box-shadow: 0 5px #808080;</a:t>
            </a:r>
          </a:p>
          <a:p>
            <a:r>
              <a:rPr lang="en-US" altLang="ko-KR" sz="1000" dirty="0">
                <a:solidFill>
                  <a:schemeClr val="tx1"/>
                </a:solidFill>
              </a:rPr>
              <a:t>			transform: </a:t>
            </a:r>
            <a:r>
              <a:rPr lang="en-US" altLang="ko-KR" sz="1000" dirty="0" err="1">
                <a:solidFill>
                  <a:schemeClr val="tx1"/>
                </a:solidFill>
              </a:rPr>
              <a:t>translateY</a:t>
            </a:r>
            <a:r>
              <a:rPr lang="en-US" altLang="ko-KR" sz="1000" dirty="0">
                <a:solidFill>
                  <a:schemeClr val="tx1"/>
                </a:solidFill>
              </a:rPr>
              <a:t>(4px);</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a:solidFill>
                  <a:schemeClr val="tx1"/>
                </a:solidFill>
              </a:rPr>
              <a:t>애니메이션 버튼</a:t>
            </a:r>
            <a:r>
              <a:rPr lang="en-US" altLang="ko-KR" sz="1000" dirty="0">
                <a:solidFill>
                  <a:schemeClr val="tx1"/>
                </a:solidFill>
              </a:rPr>
              <a:t>&lt;/h1&gt;</a:t>
            </a:r>
          </a:p>
          <a:p>
            <a:r>
              <a:rPr lang="en-US" altLang="ko-KR" sz="1000" dirty="0">
                <a:solidFill>
                  <a:schemeClr val="tx1"/>
                </a:solidFill>
              </a:rPr>
              <a:t>	&lt;button class="</a:t>
            </a:r>
            <a:r>
              <a:rPr lang="en-US" altLang="ko-KR" sz="1000" dirty="0" err="1">
                <a:solidFill>
                  <a:schemeClr val="tx1"/>
                </a:solidFill>
              </a:rPr>
              <a:t>btn</a:t>
            </a:r>
            <a:r>
              <a:rPr lang="en-US" altLang="ko-KR" sz="1000" dirty="0">
                <a:solidFill>
                  <a:schemeClr val="tx1"/>
                </a:solidFill>
              </a:rPr>
              <a:t>"&gt;</a:t>
            </a:r>
            <a:r>
              <a:rPr lang="ko-KR" altLang="en-US" sz="1000" dirty="0">
                <a:solidFill>
                  <a:schemeClr val="tx1"/>
                </a:solidFill>
              </a:rPr>
              <a:t>버튼</a:t>
            </a:r>
            <a:r>
              <a:rPr lang="en-US" altLang="ko-KR" sz="1000" dirty="0">
                <a:solidFill>
                  <a:schemeClr val="tx1"/>
                </a:solidFill>
              </a:rPr>
              <a:t>&lt;/button&gt;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CSS3 </a:t>
            </a:r>
            <a:r>
              <a:rPr lang="ko-KR" altLang="en-US" sz="1200" b="1" dirty="0">
                <a:solidFill>
                  <a:schemeClr val="tx1"/>
                </a:solidFill>
              </a:rPr>
              <a:t>버튼</a:t>
            </a:r>
            <a:r>
              <a:rPr lang="en-US" altLang="ko-KR" sz="1200" b="1" dirty="0">
                <a:solidFill>
                  <a:schemeClr val="tx1"/>
                </a:solidFill>
              </a:rPr>
              <a:t>(button)</a:t>
            </a:r>
          </a:p>
          <a:p>
            <a:r>
              <a:rPr lang="en-US" altLang="ko-KR" sz="1200" dirty="0">
                <a:solidFill>
                  <a:schemeClr val="tx1"/>
                </a:solidFill>
              </a:rPr>
              <a:t>CSS</a:t>
            </a:r>
            <a:r>
              <a:rPr lang="ko-KR" altLang="en-US" sz="1200" dirty="0">
                <a:solidFill>
                  <a:schemeClr val="tx1"/>
                </a:solidFill>
              </a:rPr>
              <a:t>를 이용하면 다양한 모양의 버튼을 여러 방식으로 만들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다양한 형태의 버튼 예제</a:t>
            </a:r>
          </a:p>
          <a:p>
            <a:r>
              <a:rPr lang="en-US" altLang="ko-KR" sz="1200" dirty="0">
                <a:solidFill>
                  <a:schemeClr val="tx1"/>
                </a:solidFill>
              </a:rPr>
              <a:t>CSS</a:t>
            </a:r>
            <a:r>
              <a:rPr lang="ko-KR" altLang="en-US" sz="1200" dirty="0">
                <a:solidFill>
                  <a:schemeClr val="tx1"/>
                </a:solidFill>
              </a:rPr>
              <a:t>의 애니메이션</a:t>
            </a:r>
            <a:r>
              <a:rPr lang="en-US" altLang="ko-KR" sz="1200" dirty="0">
                <a:solidFill>
                  <a:schemeClr val="tx1"/>
                </a:solidFill>
              </a:rPr>
              <a:t>(animation) </a:t>
            </a:r>
            <a:r>
              <a:rPr lang="ko-KR" altLang="en-US" sz="1200" dirty="0">
                <a:solidFill>
                  <a:schemeClr val="tx1"/>
                </a:solidFill>
              </a:rPr>
              <a:t>효과를 이용하면</a:t>
            </a:r>
            <a:r>
              <a:rPr lang="en-US" altLang="ko-KR" sz="1200" dirty="0">
                <a:solidFill>
                  <a:schemeClr val="tx1"/>
                </a:solidFill>
              </a:rPr>
              <a:t>, </a:t>
            </a:r>
            <a:r>
              <a:rPr lang="ko-KR" altLang="en-US" sz="1200" dirty="0">
                <a:solidFill>
                  <a:schemeClr val="tx1"/>
                </a:solidFill>
              </a:rPr>
              <a:t>버튼에 더욱 다양한 효과를 적용할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진짜 버튼처럼 누르는 효과를 적용한 버튼 예제입니다</a:t>
            </a:r>
            <a:r>
              <a:rPr lang="en-US" altLang="ko-KR" sz="1200" dirty="0">
                <a:solidFill>
                  <a:schemeClr val="tx1"/>
                </a:solidFill>
              </a:rPr>
              <a:t>.</a:t>
            </a:r>
          </a:p>
          <a:p>
            <a:r>
              <a:rPr lang="ko-KR" altLang="en-US" sz="1200" dirty="0">
                <a:solidFill>
                  <a:schemeClr val="tx1"/>
                </a:solidFill>
              </a:rPr>
              <a:t>예제에서는 우선 </a:t>
            </a:r>
            <a:r>
              <a:rPr lang="en-US" altLang="ko-KR" sz="1200" dirty="0">
                <a:solidFill>
                  <a:schemeClr val="tx1"/>
                </a:solidFill>
              </a:rPr>
              <a:t>box-shadow </a:t>
            </a:r>
            <a:r>
              <a:rPr lang="ko-KR" altLang="en-US" sz="1200" dirty="0">
                <a:solidFill>
                  <a:schemeClr val="tx1"/>
                </a:solidFill>
              </a:rPr>
              <a:t>속성을 이용하여 버튼에 그림자 효과를 설정합니다</a:t>
            </a:r>
            <a:r>
              <a:rPr lang="en-US" altLang="ko-KR" sz="1200" dirty="0">
                <a:solidFill>
                  <a:schemeClr val="tx1"/>
                </a:solidFill>
              </a:rPr>
              <a:t>.</a:t>
            </a:r>
          </a:p>
          <a:p>
            <a:r>
              <a:rPr lang="ko-KR" altLang="en-US" sz="1200" dirty="0">
                <a:solidFill>
                  <a:schemeClr val="tx1"/>
                </a:solidFill>
              </a:rPr>
              <a:t>그 후에 사용자가 버튼을 누르면 </a:t>
            </a:r>
            <a:r>
              <a:rPr lang="en-US" altLang="ko-KR" sz="1200" dirty="0">
                <a:solidFill>
                  <a:schemeClr val="tx1"/>
                </a:solidFill>
              </a:rPr>
              <a:t>:active </a:t>
            </a:r>
            <a:r>
              <a:rPr lang="ko-KR" altLang="en-US" sz="1200" dirty="0">
                <a:solidFill>
                  <a:schemeClr val="tx1"/>
                </a:solidFill>
              </a:rPr>
              <a:t>선택자와 </a:t>
            </a:r>
            <a:r>
              <a:rPr lang="en-US" altLang="ko-KR" sz="1200" dirty="0">
                <a:solidFill>
                  <a:schemeClr val="tx1"/>
                </a:solidFill>
              </a:rPr>
              <a:t>transform </a:t>
            </a:r>
            <a:r>
              <a:rPr lang="ko-KR" altLang="en-US" sz="1200" dirty="0">
                <a:solidFill>
                  <a:schemeClr val="tx1"/>
                </a:solidFill>
              </a:rPr>
              <a:t>효과를 이용하여 버튼의 위치를 아래로 살짝 이동시킵니다</a:t>
            </a:r>
            <a:r>
              <a:rPr lang="en-US" altLang="ko-KR" sz="1200" dirty="0">
                <a:solidFill>
                  <a:schemeClr val="tx1"/>
                </a:solidFill>
              </a:rPr>
              <a:t>.</a:t>
            </a:r>
          </a:p>
          <a:p>
            <a:r>
              <a:rPr lang="ko-KR" altLang="en-US" sz="1200" dirty="0">
                <a:solidFill>
                  <a:schemeClr val="tx1"/>
                </a:solidFill>
              </a:rPr>
              <a:t>이렇게 함으로써 버튼이 진짜로 눌리는 듯한 효과를 줄 수 있게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315</a:t>
            </a:fld>
            <a:endParaRPr lang="ko-KR" altLang="en-US" dirty="0"/>
          </a:p>
        </p:txBody>
      </p:sp>
    </p:spTree>
    <p:extLst>
      <p:ext uri="{BB962C8B-B14F-4D97-AF65-F5344CB8AC3E}">
        <p14:creationId xmlns:p14="http://schemas.microsoft.com/office/powerpoint/2010/main" val="24124212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user interface (UI)</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User Interface&lt;/title&gt;</a:t>
            </a:r>
          </a:p>
          <a:p>
            <a:r>
              <a:rPr lang="en-US" altLang="ko-KR" sz="1000">
                <a:solidFill>
                  <a:schemeClr val="tx1"/>
                </a:solidFill>
              </a:rPr>
              <a:t>	&lt;style&gt;</a:t>
            </a:r>
          </a:p>
          <a:p>
            <a:r>
              <a:rPr lang="en-US" altLang="ko-KR" sz="1000">
                <a:solidFill>
                  <a:schemeClr val="tx1"/>
                </a:solidFill>
              </a:rPr>
              <a:t>		div {</a:t>
            </a:r>
          </a:p>
          <a:p>
            <a:r>
              <a:rPr lang="en-US" altLang="ko-KR" sz="1000">
                <a:solidFill>
                  <a:schemeClr val="tx1"/>
                </a:solidFill>
              </a:rPr>
              <a:t>			border: 3px solid orange;</a:t>
            </a:r>
          </a:p>
          <a:p>
            <a:r>
              <a:rPr lang="en-US" altLang="ko-KR" sz="1000">
                <a:solidFill>
                  <a:schemeClr val="tx1"/>
                </a:solidFill>
              </a:rPr>
              <a:t>			margin: 10px;</a:t>
            </a:r>
          </a:p>
          <a:p>
            <a:r>
              <a:rPr lang="en-US" altLang="ko-KR" sz="1000">
                <a:solidFill>
                  <a:schemeClr val="tx1"/>
                </a:solidFill>
              </a:rPr>
              <a:t>			padding: 20px;</a:t>
            </a:r>
          </a:p>
          <a:p>
            <a:r>
              <a:rPr lang="en-US" altLang="ko-KR" sz="1000">
                <a:solidFill>
                  <a:schemeClr val="tx1"/>
                </a:solidFill>
              </a:rPr>
              <a:t>			width: 300px;</a:t>
            </a:r>
          </a:p>
          <a:p>
            <a:r>
              <a:rPr lang="en-US" altLang="ko-KR" sz="1000">
                <a:solidFill>
                  <a:schemeClr val="tx1"/>
                </a:solidFill>
              </a:rPr>
              <a:t>			overflow: auto;</a:t>
            </a:r>
          </a:p>
          <a:p>
            <a:r>
              <a:rPr lang="en-US" altLang="ko-KR" sz="1000">
                <a:solidFill>
                  <a:schemeClr val="tx1"/>
                </a:solidFill>
              </a:rPr>
              <a:t>		}</a:t>
            </a:r>
          </a:p>
          <a:p>
            <a:r>
              <a:rPr lang="en-US" altLang="ko-KR" sz="1000">
                <a:solidFill>
                  <a:schemeClr val="tx1"/>
                </a:solidFill>
              </a:rPr>
              <a:t>		#width { resize: horizontal; }</a:t>
            </a:r>
          </a:p>
          <a:p>
            <a:r>
              <a:rPr lang="en-US" altLang="ko-KR" sz="1000">
                <a:solidFill>
                  <a:schemeClr val="tx1"/>
                </a:solidFill>
              </a:rPr>
              <a:t>		#height { resize: vertical; }</a:t>
            </a:r>
          </a:p>
          <a:p>
            <a:r>
              <a:rPr lang="en-US" altLang="ko-KR" sz="1000">
                <a:solidFill>
                  <a:schemeClr val="tx1"/>
                </a:solidFill>
              </a:rPr>
              <a:t>		#both { resize: both;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&lt;h1&gt;resize </a:t>
            </a:r>
            <a:r>
              <a:rPr lang="ko-KR" altLang="en-US" sz="1000">
                <a:solidFill>
                  <a:schemeClr val="tx1"/>
                </a:solidFill>
              </a:rPr>
              <a:t>속성을 이용한 크기 조절</a:t>
            </a:r>
            <a:r>
              <a:rPr lang="en-US" altLang="ko-KR" sz="1000">
                <a:solidFill>
                  <a:schemeClr val="tx1"/>
                </a:solidFill>
              </a:rPr>
              <a:t>&lt;/h1&gt;</a:t>
            </a:r>
          </a:p>
          <a:p>
            <a:r>
              <a:rPr lang="en-US" altLang="ko-KR" sz="1000">
                <a:solidFill>
                  <a:schemeClr val="tx1"/>
                </a:solidFill>
              </a:rPr>
              <a:t>	&lt;p&gt;</a:t>
            </a:r>
            <a:r>
              <a:rPr lang="ko-KR" altLang="en-US" sz="1000">
                <a:solidFill>
                  <a:schemeClr val="tx1"/>
                </a:solidFill>
              </a:rPr>
              <a:t>각 </a:t>
            </a:r>
            <a:r>
              <a:rPr lang="en-US" altLang="ko-KR" sz="1000">
                <a:solidFill>
                  <a:schemeClr val="tx1"/>
                </a:solidFill>
              </a:rPr>
              <a:t>div </a:t>
            </a:r>
            <a:r>
              <a:rPr lang="ko-KR" altLang="en-US" sz="1000">
                <a:solidFill>
                  <a:schemeClr val="tx1"/>
                </a:solidFill>
              </a:rPr>
              <a:t>요소의 오른쪽 하단에 있는 크기 조절 핸들을 마우스로 드래그해서 요소의 크기를 조절할 수 있습니다</a:t>
            </a:r>
            <a:r>
              <a:rPr lang="en-US" altLang="ko-KR" sz="1000">
                <a:solidFill>
                  <a:schemeClr val="tx1"/>
                </a:solidFill>
              </a:rPr>
              <a:t>.&lt;/p&gt;</a:t>
            </a:r>
          </a:p>
          <a:p>
            <a:r>
              <a:rPr lang="en-US" altLang="ko-KR" sz="1000">
                <a:solidFill>
                  <a:schemeClr val="tx1"/>
                </a:solidFill>
              </a:rPr>
              <a:t>	&lt;div id="width"&gt;</a:t>
            </a:r>
            <a:r>
              <a:rPr lang="ko-KR" altLang="en-US" sz="1000">
                <a:solidFill>
                  <a:schemeClr val="tx1"/>
                </a:solidFill>
              </a:rPr>
              <a:t>이 요소는 너비만 조절할 수 있어요</a:t>
            </a:r>
            <a:r>
              <a:rPr lang="en-US" altLang="ko-KR" sz="1000">
                <a:solidFill>
                  <a:schemeClr val="tx1"/>
                </a:solidFill>
              </a:rPr>
              <a:t>!&lt;/div&gt;</a:t>
            </a:r>
          </a:p>
          <a:p>
            <a:r>
              <a:rPr lang="en-US" altLang="ko-KR" sz="1000">
                <a:solidFill>
                  <a:schemeClr val="tx1"/>
                </a:solidFill>
              </a:rPr>
              <a:t>	&lt;div id="height"&gt;</a:t>
            </a:r>
            <a:r>
              <a:rPr lang="ko-KR" altLang="en-US" sz="1000">
                <a:solidFill>
                  <a:schemeClr val="tx1"/>
                </a:solidFill>
              </a:rPr>
              <a:t>이 요소는 높이만 조절할 수 있어요</a:t>
            </a:r>
            <a:r>
              <a:rPr lang="en-US" altLang="ko-KR" sz="1000">
                <a:solidFill>
                  <a:schemeClr val="tx1"/>
                </a:solidFill>
              </a:rPr>
              <a:t>!&lt;/div&gt;</a:t>
            </a:r>
          </a:p>
          <a:p>
            <a:r>
              <a:rPr lang="en-US" altLang="ko-KR" sz="1000">
                <a:solidFill>
                  <a:schemeClr val="tx1"/>
                </a:solidFill>
              </a:rPr>
              <a:t>	&lt;div id="both"&gt;</a:t>
            </a:r>
            <a:r>
              <a:rPr lang="ko-KR" altLang="en-US" sz="1000">
                <a:solidFill>
                  <a:schemeClr val="tx1"/>
                </a:solidFill>
              </a:rPr>
              <a:t>이 요소는 둘 다 조절할 수 있어요</a:t>
            </a:r>
            <a:r>
              <a:rPr lang="en-US" altLang="ko-KR" sz="1000">
                <a:solidFill>
                  <a:schemeClr val="tx1"/>
                </a:solidFill>
              </a:rPr>
              <a: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사용자 인터페이스</a:t>
            </a:r>
            <a:r>
              <a:rPr lang="en-US" altLang="ko-KR" sz="1200" b="1" dirty="0">
                <a:solidFill>
                  <a:schemeClr val="tx1"/>
                </a:solidFill>
              </a:rPr>
              <a:t>(user interface, UI)</a:t>
            </a:r>
          </a:p>
          <a:p>
            <a:r>
              <a:rPr lang="en-US" altLang="ko-KR" sz="1200" dirty="0">
                <a:solidFill>
                  <a:schemeClr val="tx1"/>
                </a:solidFill>
              </a:rPr>
              <a:t>CSS3</a:t>
            </a:r>
            <a:r>
              <a:rPr lang="ko-KR" altLang="en-US" sz="1200" dirty="0">
                <a:solidFill>
                  <a:schemeClr val="tx1"/>
                </a:solidFill>
              </a:rPr>
              <a:t>에서는 새로운 사용자 인터페이스를 이용하여</a:t>
            </a:r>
            <a:r>
              <a:rPr lang="en-US" altLang="ko-KR" sz="1200" dirty="0">
                <a:solidFill>
                  <a:schemeClr val="tx1"/>
                </a:solidFill>
              </a:rPr>
              <a:t>, </a:t>
            </a:r>
            <a:r>
              <a:rPr lang="ko-KR" altLang="en-US" sz="1200" dirty="0">
                <a:solidFill>
                  <a:schemeClr val="tx1"/>
                </a:solidFill>
              </a:rPr>
              <a:t>사용자가 요소의 크기나 아웃라인 등을 마음대로 변경할 수 있게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사용자 인터페이스</a:t>
            </a:r>
            <a:r>
              <a:rPr lang="en-US" altLang="ko-KR" sz="1200" dirty="0">
                <a:solidFill>
                  <a:schemeClr val="tx1"/>
                </a:solidFill>
              </a:rPr>
              <a:t>(user interface)</a:t>
            </a:r>
            <a:r>
              <a:rPr lang="ko-KR" altLang="en-US" sz="1200" dirty="0">
                <a:solidFill>
                  <a:schemeClr val="tx1"/>
                </a:solidFill>
              </a:rPr>
              <a:t>를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resize</a:t>
            </a:r>
          </a:p>
          <a:p>
            <a:r>
              <a:rPr lang="en-US" altLang="ko-KR" sz="1200" dirty="0">
                <a:solidFill>
                  <a:schemeClr val="tx1"/>
                </a:solidFill>
              </a:rPr>
              <a:t>2. outline-offset</a:t>
            </a:r>
          </a:p>
          <a:p>
            <a:r>
              <a:rPr lang="en-US" altLang="ko-KR" sz="1200" dirty="0">
                <a:solidFill>
                  <a:schemeClr val="tx1"/>
                </a:solidFill>
              </a:rPr>
              <a:t>3. box-sizing</a:t>
            </a:r>
          </a:p>
          <a:p>
            <a:r>
              <a:rPr lang="en-US" altLang="ko-KR" sz="1200" dirty="0">
                <a:solidFill>
                  <a:schemeClr val="tx1"/>
                </a:solidFill>
              </a:rPr>
              <a:t>4. nav-index</a:t>
            </a:r>
          </a:p>
          <a:p>
            <a:r>
              <a:rPr lang="en-US" altLang="ko-KR" sz="1200" dirty="0">
                <a:solidFill>
                  <a:schemeClr val="tx1"/>
                </a:solidFill>
              </a:rPr>
              <a:t>5. nav-left</a:t>
            </a:r>
          </a:p>
          <a:p>
            <a:r>
              <a:rPr lang="en-US" altLang="ko-KR" sz="1200" dirty="0">
                <a:solidFill>
                  <a:schemeClr val="tx1"/>
                </a:solidFill>
              </a:rPr>
              <a:t>6. nav-right</a:t>
            </a:r>
          </a:p>
          <a:p>
            <a:r>
              <a:rPr lang="en-US" altLang="ko-KR" sz="1200" dirty="0">
                <a:solidFill>
                  <a:schemeClr val="tx1"/>
                </a:solidFill>
              </a:rPr>
              <a:t>7. nav-up</a:t>
            </a:r>
          </a:p>
          <a:p>
            <a:r>
              <a:rPr lang="en-US" altLang="ko-KR" sz="1200" dirty="0">
                <a:solidFill>
                  <a:schemeClr val="tx1"/>
                </a:solidFill>
              </a:rPr>
              <a:t>8. nav-down</a:t>
            </a:r>
          </a:p>
          <a:p>
            <a:endParaRPr lang="en-US" altLang="ko-KR" sz="1200" dirty="0">
              <a:solidFill>
                <a:schemeClr val="tx1"/>
              </a:solidFill>
            </a:endParaRPr>
          </a:p>
          <a:p>
            <a:r>
              <a:rPr lang="en-US" altLang="ko-KR" sz="1200" b="1" dirty="0">
                <a:solidFill>
                  <a:schemeClr val="tx1"/>
                </a:solidFill>
              </a:rPr>
              <a:t>resize </a:t>
            </a:r>
            <a:r>
              <a:rPr lang="ko-KR" altLang="en-US" sz="1200" b="1" dirty="0">
                <a:solidFill>
                  <a:schemeClr val="tx1"/>
                </a:solidFill>
              </a:rPr>
              <a:t>속성</a:t>
            </a:r>
          </a:p>
          <a:p>
            <a:r>
              <a:rPr lang="en-US" altLang="ko-KR" sz="1200" dirty="0">
                <a:solidFill>
                  <a:schemeClr val="tx1"/>
                </a:solidFill>
              </a:rPr>
              <a:t>resize </a:t>
            </a:r>
            <a:r>
              <a:rPr lang="ko-KR" altLang="en-US" sz="1200" dirty="0">
                <a:solidFill>
                  <a:schemeClr val="tx1"/>
                </a:solidFill>
              </a:rPr>
              <a:t>속성은 사용자가 해당 요소의 높이나 너비를 변경할 수 있게 해줍니다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316</a:t>
            </a:fld>
            <a:endParaRPr lang="ko-KR" altLang="en-US" dirty="0"/>
          </a:p>
        </p:txBody>
      </p:sp>
    </p:spTree>
    <p:extLst>
      <p:ext uri="{BB962C8B-B14F-4D97-AF65-F5344CB8AC3E}">
        <p14:creationId xmlns:p14="http://schemas.microsoft.com/office/powerpoint/2010/main" val="361755195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user interface (UI)</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90239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User Interface&lt;/title&gt;</a:t>
            </a:r>
          </a:p>
          <a:p>
            <a:r>
              <a:rPr lang="en-US" altLang="ko-KR" sz="1000">
                <a:solidFill>
                  <a:schemeClr val="tx1"/>
                </a:solidFill>
              </a:rPr>
              <a:t>	&lt;style&gt;</a:t>
            </a:r>
          </a:p>
          <a:p>
            <a:r>
              <a:rPr lang="en-US" altLang="ko-KR" sz="1000">
                <a:solidFill>
                  <a:schemeClr val="tx1"/>
                </a:solidFill>
              </a:rPr>
              <a:t>		div {</a:t>
            </a:r>
          </a:p>
          <a:p>
            <a:r>
              <a:rPr lang="en-US" altLang="ko-KR" sz="1000">
                <a:solidFill>
                  <a:schemeClr val="tx1"/>
                </a:solidFill>
              </a:rPr>
              <a:t>			border: 3px solid orange;</a:t>
            </a:r>
          </a:p>
          <a:p>
            <a:r>
              <a:rPr lang="en-US" altLang="ko-KR" sz="1000">
                <a:solidFill>
                  <a:schemeClr val="tx1"/>
                </a:solidFill>
              </a:rPr>
              <a:t>			margin: 10px;</a:t>
            </a:r>
          </a:p>
          <a:p>
            <a:r>
              <a:rPr lang="en-US" altLang="ko-KR" sz="1000">
                <a:solidFill>
                  <a:schemeClr val="tx1"/>
                </a:solidFill>
              </a:rPr>
              <a:t>			padding: 20px;</a:t>
            </a:r>
          </a:p>
          <a:p>
            <a:r>
              <a:rPr lang="en-US" altLang="ko-KR" sz="1000">
                <a:solidFill>
                  <a:schemeClr val="tx1"/>
                </a:solidFill>
              </a:rPr>
              <a:t>			width: 300px;</a:t>
            </a:r>
          </a:p>
          <a:p>
            <a:r>
              <a:rPr lang="en-US" altLang="ko-KR" sz="1000">
                <a:solidFill>
                  <a:schemeClr val="tx1"/>
                </a:solidFill>
              </a:rPr>
              <a:t>			overflow: auto;</a:t>
            </a:r>
          </a:p>
          <a:p>
            <a:r>
              <a:rPr lang="en-US" altLang="ko-KR" sz="1000">
                <a:solidFill>
                  <a:schemeClr val="tx1"/>
                </a:solidFill>
              </a:rPr>
              <a:t>		}</a:t>
            </a:r>
          </a:p>
          <a:p>
            <a:r>
              <a:rPr lang="en-US" altLang="ko-KR" sz="1000">
                <a:solidFill>
                  <a:schemeClr val="tx1"/>
                </a:solidFill>
              </a:rPr>
              <a:t>		#width { resize: horizontal; }</a:t>
            </a:r>
          </a:p>
          <a:p>
            <a:r>
              <a:rPr lang="en-US" altLang="ko-KR" sz="1000">
                <a:solidFill>
                  <a:schemeClr val="tx1"/>
                </a:solidFill>
              </a:rPr>
              <a:t>		#height { resize: vertical; }</a:t>
            </a:r>
          </a:p>
          <a:p>
            <a:r>
              <a:rPr lang="en-US" altLang="ko-KR" sz="1000">
                <a:solidFill>
                  <a:schemeClr val="tx1"/>
                </a:solidFill>
              </a:rPr>
              <a:t>		#both { resize: both;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&lt;h1&gt;resize </a:t>
            </a:r>
            <a:r>
              <a:rPr lang="ko-KR" altLang="en-US" sz="1000">
                <a:solidFill>
                  <a:schemeClr val="tx1"/>
                </a:solidFill>
              </a:rPr>
              <a:t>속성을 이용한 크기 조절</a:t>
            </a:r>
            <a:r>
              <a:rPr lang="en-US" altLang="ko-KR" sz="1000">
                <a:solidFill>
                  <a:schemeClr val="tx1"/>
                </a:solidFill>
              </a:rPr>
              <a:t>&lt;/h1&gt;</a:t>
            </a:r>
          </a:p>
          <a:p>
            <a:r>
              <a:rPr lang="en-US" altLang="ko-KR" sz="1000">
                <a:solidFill>
                  <a:schemeClr val="tx1"/>
                </a:solidFill>
              </a:rPr>
              <a:t>	&lt;p&gt;</a:t>
            </a:r>
            <a:r>
              <a:rPr lang="ko-KR" altLang="en-US" sz="1000">
                <a:solidFill>
                  <a:schemeClr val="tx1"/>
                </a:solidFill>
              </a:rPr>
              <a:t>각 </a:t>
            </a:r>
            <a:r>
              <a:rPr lang="en-US" altLang="ko-KR" sz="1000">
                <a:solidFill>
                  <a:schemeClr val="tx1"/>
                </a:solidFill>
              </a:rPr>
              <a:t>div </a:t>
            </a:r>
            <a:r>
              <a:rPr lang="ko-KR" altLang="en-US" sz="1000">
                <a:solidFill>
                  <a:schemeClr val="tx1"/>
                </a:solidFill>
              </a:rPr>
              <a:t>요소의 오른쪽 하단에 있는 크기 조절 핸들을 마우스로 드래그해서 요소의 크기를 조절할 수 있습니다</a:t>
            </a:r>
            <a:r>
              <a:rPr lang="en-US" altLang="ko-KR" sz="1000">
                <a:solidFill>
                  <a:schemeClr val="tx1"/>
                </a:solidFill>
              </a:rPr>
              <a:t>.&lt;/p&gt;</a:t>
            </a:r>
          </a:p>
          <a:p>
            <a:r>
              <a:rPr lang="en-US" altLang="ko-KR" sz="1000">
                <a:solidFill>
                  <a:schemeClr val="tx1"/>
                </a:solidFill>
              </a:rPr>
              <a:t>	&lt;div id="width"&gt;</a:t>
            </a:r>
            <a:r>
              <a:rPr lang="ko-KR" altLang="en-US" sz="1000">
                <a:solidFill>
                  <a:schemeClr val="tx1"/>
                </a:solidFill>
              </a:rPr>
              <a:t>이 요소는 너비만 조절할 수 있어요</a:t>
            </a:r>
            <a:r>
              <a:rPr lang="en-US" altLang="ko-KR" sz="1000">
                <a:solidFill>
                  <a:schemeClr val="tx1"/>
                </a:solidFill>
              </a:rPr>
              <a:t>!&lt;/div&gt;</a:t>
            </a:r>
          </a:p>
          <a:p>
            <a:r>
              <a:rPr lang="en-US" altLang="ko-KR" sz="1000">
                <a:solidFill>
                  <a:schemeClr val="tx1"/>
                </a:solidFill>
              </a:rPr>
              <a:t>	&lt;div id="height"&gt;</a:t>
            </a:r>
            <a:r>
              <a:rPr lang="ko-KR" altLang="en-US" sz="1000">
                <a:solidFill>
                  <a:schemeClr val="tx1"/>
                </a:solidFill>
              </a:rPr>
              <a:t>이 요소는 높이만 조절할 수 있어요</a:t>
            </a:r>
            <a:r>
              <a:rPr lang="en-US" altLang="ko-KR" sz="1000">
                <a:solidFill>
                  <a:schemeClr val="tx1"/>
                </a:solidFill>
              </a:rPr>
              <a:t>!&lt;/div&gt;</a:t>
            </a:r>
          </a:p>
          <a:p>
            <a:r>
              <a:rPr lang="en-US" altLang="ko-KR" sz="1000">
                <a:solidFill>
                  <a:schemeClr val="tx1"/>
                </a:solidFill>
              </a:rPr>
              <a:t>	&lt;div id="both"&gt;</a:t>
            </a:r>
            <a:r>
              <a:rPr lang="ko-KR" altLang="en-US" sz="1000">
                <a:solidFill>
                  <a:schemeClr val="tx1"/>
                </a:solidFill>
              </a:rPr>
              <a:t>이 요소는 둘 다 조절할 수 있어요</a:t>
            </a:r>
            <a:r>
              <a:rPr lang="en-US" altLang="ko-KR" sz="1000">
                <a:solidFill>
                  <a:schemeClr val="tx1"/>
                </a:solidFill>
              </a:rPr>
              <a:t>!&lt;/div&gt;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323438" y="1216297"/>
            <a:ext cx="452989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사용자 인터페이스</a:t>
            </a:r>
            <a:r>
              <a:rPr lang="en-US" altLang="ko-KR" sz="1200" b="1" dirty="0">
                <a:solidFill>
                  <a:schemeClr val="tx1"/>
                </a:solidFill>
              </a:rPr>
              <a:t>(user interface, UI)</a:t>
            </a:r>
          </a:p>
          <a:p>
            <a:r>
              <a:rPr lang="en-US" altLang="ko-KR" sz="1200" dirty="0">
                <a:solidFill>
                  <a:schemeClr val="tx1"/>
                </a:solidFill>
              </a:rPr>
              <a:t>CSS3</a:t>
            </a:r>
            <a:r>
              <a:rPr lang="ko-KR" altLang="en-US" sz="1200" dirty="0">
                <a:solidFill>
                  <a:schemeClr val="tx1"/>
                </a:solidFill>
              </a:rPr>
              <a:t>에서는 새로운 사용자 인터페이스를 이용하여</a:t>
            </a:r>
            <a:r>
              <a:rPr lang="en-US" altLang="ko-KR" sz="1200" dirty="0">
                <a:solidFill>
                  <a:schemeClr val="tx1"/>
                </a:solidFill>
              </a:rPr>
              <a:t>, </a:t>
            </a:r>
            <a:r>
              <a:rPr lang="ko-KR" altLang="en-US" sz="1200" dirty="0">
                <a:solidFill>
                  <a:schemeClr val="tx1"/>
                </a:solidFill>
              </a:rPr>
              <a:t>사용자가 요소의 크기나 아웃라인 등을 마음대로 변경할 수 있게 해줍니다</a:t>
            </a:r>
            <a:r>
              <a:rPr lang="en-US" altLang="ko-KR" sz="1200" dirty="0">
                <a:solidFill>
                  <a:schemeClr val="tx1"/>
                </a:solidFill>
              </a:rPr>
              <a:t>.</a:t>
            </a:r>
          </a:p>
          <a:p>
            <a:r>
              <a:rPr lang="en-US" altLang="ko-KR" sz="1200" dirty="0">
                <a:solidFill>
                  <a:schemeClr val="tx1"/>
                </a:solidFill>
              </a:rPr>
              <a:t> </a:t>
            </a:r>
          </a:p>
          <a:p>
            <a:endParaRPr lang="en-US" altLang="ko-KR" sz="1200" dirty="0">
              <a:solidFill>
                <a:schemeClr val="tx1"/>
              </a:solidFill>
            </a:endParaRPr>
          </a:p>
          <a:p>
            <a:r>
              <a:rPr lang="en-US" altLang="ko-KR" sz="1200" b="1" dirty="0">
                <a:solidFill>
                  <a:schemeClr val="tx1"/>
                </a:solidFill>
              </a:rPr>
              <a:t>resize </a:t>
            </a:r>
            <a:r>
              <a:rPr lang="ko-KR" altLang="en-US" sz="1200" b="1" dirty="0">
                <a:solidFill>
                  <a:schemeClr val="tx1"/>
                </a:solidFill>
              </a:rPr>
              <a:t>속성</a:t>
            </a:r>
          </a:p>
          <a:p>
            <a:r>
              <a:rPr lang="en-US" altLang="ko-KR" sz="1200" dirty="0">
                <a:solidFill>
                  <a:schemeClr val="tx1"/>
                </a:solidFill>
              </a:rPr>
              <a:t>resize </a:t>
            </a:r>
            <a:r>
              <a:rPr lang="ko-KR" altLang="en-US" sz="1200" dirty="0">
                <a:solidFill>
                  <a:schemeClr val="tx1"/>
                </a:solidFill>
              </a:rPr>
              <a:t>속성은 사용자가 해당 요소의 높이나 너비를 변경할 수 있게 해줍니다</a:t>
            </a:r>
            <a:r>
              <a:rPr lang="en-US" altLang="ko-KR" sz="1200" dirty="0">
                <a:solidFill>
                  <a:schemeClr val="tx1"/>
                </a:solidFill>
              </a:rPr>
              <a:t>. </a:t>
            </a:r>
            <a:r>
              <a:rPr lang="ko-KR" altLang="en-US" dirty="0"/>
              <a:t> </a:t>
            </a:r>
            <a:r>
              <a:rPr lang="ko-KR" altLang="en-US" sz="1200" dirty="0">
                <a:solidFill>
                  <a:schemeClr val="tx1"/>
                </a:solidFill>
              </a:rPr>
              <a:t>예제처럼 </a:t>
            </a:r>
            <a:r>
              <a:rPr lang="en-US" altLang="ko-KR" sz="1200" dirty="0">
                <a:solidFill>
                  <a:schemeClr val="tx1"/>
                </a:solidFill>
              </a:rPr>
              <a:t>resize </a:t>
            </a:r>
            <a:r>
              <a:rPr lang="ko-KR" altLang="en-US" sz="1200" dirty="0">
                <a:solidFill>
                  <a:schemeClr val="tx1"/>
                </a:solidFill>
              </a:rPr>
              <a:t>속성이 설정된 요소에는 오른쪽 하단에 크기 조절 핸들이 생깁니다</a:t>
            </a:r>
            <a:r>
              <a:rPr lang="en-US" altLang="ko-KR" sz="1200" dirty="0">
                <a:solidFill>
                  <a:schemeClr val="tx1"/>
                </a:solidFill>
              </a:rPr>
              <a:t>.</a:t>
            </a:r>
          </a:p>
          <a:p>
            <a:r>
              <a:rPr lang="ko-KR" altLang="en-US" sz="1200" dirty="0">
                <a:solidFill>
                  <a:schemeClr val="tx1"/>
                </a:solidFill>
              </a:rPr>
              <a:t>이 핸들을 마우스로 드래그해서 사용자가 직접 요소의 크기를 조절할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resize </a:t>
            </a:r>
            <a:r>
              <a:rPr lang="ko-KR" altLang="en-US" sz="1200" dirty="0">
                <a:solidFill>
                  <a:schemeClr val="tx1"/>
                </a:solidFill>
              </a:rPr>
              <a:t>속성은 익스플로러에서 지원하지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317</a:t>
            </a:fld>
            <a:endParaRPr lang="ko-KR" altLang="en-US" dirty="0"/>
          </a:p>
        </p:txBody>
      </p:sp>
    </p:spTree>
    <p:extLst>
      <p:ext uri="{BB962C8B-B14F-4D97-AF65-F5344CB8AC3E}">
        <p14:creationId xmlns:p14="http://schemas.microsoft.com/office/powerpoint/2010/main" val="126080060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user interface (UI)</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961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User Interface&lt;/title&gt;</a:t>
            </a:r>
          </a:p>
          <a:p>
            <a:r>
              <a:rPr lang="en-US" altLang="ko-KR" sz="1000">
                <a:solidFill>
                  <a:schemeClr val="tx1"/>
                </a:solidFill>
              </a:rPr>
              <a:t>	&lt;style&gt;</a:t>
            </a:r>
          </a:p>
          <a:p>
            <a:r>
              <a:rPr lang="en-US" altLang="ko-KR" sz="1000">
                <a:solidFill>
                  <a:schemeClr val="tx1"/>
                </a:solidFill>
              </a:rPr>
              <a:t>		div {</a:t>
            </a:r>
          </a:p>
          <a:p>
            <a:r>
              <a:rPr lang="en-US" altLang="ko-KR" sz="1000">
                <a:solidFill>
                  <a:schemeClr val="tx1"/>
                </a:solidFill>
              </a:rPr>
              <a:t>			border: 1px solid black;</a:t>
            </a:r>
          </a:p>
          <a:p>
            <a:r>
              <a:rPr lang="en-US" altLang="ko-KR" sz="1000">
                <a:solidFill>
                  <a:schemeClr val="tx1"/>
                </a:solidFill>
              </a:rPr>
              <a:t>			height: 100px;</a:t>
            </a:r>
          </a:p>
          <a:p>
            <a:r>
              <a:rPr lang="en-US" altLang="ko-KR" sz="1000">
                <a:solidFill>
                  <a:schemeClr val="tx1"/>
                </a:solidFill>
              </a:rPr>
              <a:t>			width: 300px;</a:t>
            </a:r>
          </a:p>
          <a:p>
            <a:r>
              <a:rPr lang="en-US" altLang="ko-KR" sz="1000">
                <a:solidFill>
                  <a:schemeClr val="tx1"/>
                </a:solidFill>
              </a:rPr>
              <a:t>			padding: 20px;</a:t>
            </a:r>
          </a:p>
          <a:p>
            <a:r>
              <a:rPr lang="en-US" altLang="ko-KR" sz="1000">
                <a:solidFill>
                  <a:schemeClr val="tx1"/>
                </a:solidFill>
              </a:rPr>
              <a:t>			margin: 50px;</a:t>
            </a:r>
          </a:p>
          <a:p>
            <a:r>
              <a:rPr lang="en-US" altLang="ko-KR" sz="1000">
                <a:solidFill>
                  <a:schemeClr val="tx1"/>
                </a:solidFill>
              </a:rPr>
              <a:t>			outline: 1px solid red;</a:t>
            </a:r>
          </a:p>
          <a:p>
            <a:r>
              <a:rPr lang="en-US" altLang="ko-KR" sz="1000">
                <a:solidFill>
                  <a:schemeClr val="tx1"/>
                </a:solidFill>
              </a:rPr>
              <a:t>			outline-offset: 20px;</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&lt;h1&gt;outline-offset </a:t>
            </a:r>
            <a:r>
              <a:rPr lang="ko-KR" altLang="en-US" sz="1000">
                <a:solidFill>
                  <a:schemeClr val="tx1"/>
                </a:solidFill>
              </a:rPr>
              <a:t>속성을 이용한 외곽선의 조작</a:t>
            </a:r>
            <a:r>
              <a:rPr lang="en-US" altLang="ko-KR" sz="1000">
                <a:solidFill>
                  <a:schemeClr val="tx1"/>
                </a:solidFill>
              </a:rPr>
              <a:t>&lt;/h1&gt;</a:t>
            </a:r>
          </a:p>
          <a:p>
            <a:r>
              <a:rPr lang="en-US" altLang="ko-KR" sz="1000">
                <a:solidFill>
                  <a:schemeClr val="tx1"/>
                </a:solidFill>
              </a:rPr>
              <a:t>	&lt;div&gt;</a:t>
            </a:r>
            <a:r>
              <a:rPr lang="ko-KR" altLang="en-US" sz="1000">
                <a:solidFill>
                  <a:schemeClr val="tx1"/>
                </a:solidFill>
              </a:rPr>
              <a:t>검정색 선이 테두리고</a:t>
            </a:r>
            <a:r>
              <a:rPr lang="en-US" altLang="ko-KR" sz="1000">
                <a:solidFill>
                  <a:schemeClr val="tx1"/>
                </a:solidFill>
              </a:rPr>
              <a:t>, </a:t>
            </a:r>
            <a:r>
              <a:rPr lang="ko-KR" altLang="en-US" sz="1000">
                <a:solidFill>
                  <a:schemeClr val="tx1"/>
                </a:solidFill>
              </a:rPr>
              <a:t>빨간색 선이 외곽선이에요</a:t>
            </a:r>
            <a:r>
              <a:rPr lang="en-US" altLang="ko-KR" sz="1000">
                <a:solidFill>
                  <a:schemeClr val="tx1"/>
                </a:solidFill>
              </a:rPr>
              <a:t>!&lt;/div&gt;</a:t>
            </a:r>
          </a:p>
          <a:p>
            <a:endParaRPr lang="en-US" altLang="ko-KR" sz="1000">
              <a:solidFill>
                <a:schemeClr val="tx1"/>
              </a:solidFill>
            </a:endParaRPr>
          </a:p>
          <a:p>
            <a:r>
              <a:rPr lang="en-US" altLang="ko-KR" sz="10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60225" y="1216297"/>
            <a:ext cx="58853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사용자 인터페이스</a:t>
            </a:r>
            <a:r>
              <a:rPr lang="en-US" altLang="ko-KR" sz="1200" b="1" dirty="0">
                <a:solidFill>
                  <a:schemeClr val="tx1"/>
                </a:solidFill>
              </a:rPr>
              <a:t>(user interface, UI)</a:t>
            </a:r>
          </a:p>
          <a:p>
            <a:r>
              <a:rPr lang="en-US" altLang="ko-KR" sz="1200" dirty="0">
                <a:solidFill>
                  <a:schemeClr val="tx1"/>
                </a:solidFill>
              </a:rPr>
              <a:t>CSS3</a:t>
            </a:r>
            <a:r>
              <a:rPr lang="ko-KR" altLang="en-US" sz="1200" dirty="0">
                <a:solidFill>
                  <a:schemeClr val="tx1"/>
                </a:solidFill>
              </a:rPr>
              <a:t>에서는 새로운 사용자 인터페이스를 이용하여</a:t>
            </a:r>
            <a:r>
              <a:rPr lang="en-US" altLang="ko-KR" sz="1200" dirty="0">
                <a:solidFill>
                  <a:schemeClr val="tx1"/>
                </a:solidFill>
              </a:rPr>
              <a:t>, </a:t>
            </a:r>
            <a:r>
              <a:rPr lang="ko-KR" altLang="en-US" sz="1200" dirty="0">
                <a:solidFill>
                  <a:schemeClr val="tx1"/>
                </a:solidFill>
              </a:rPr>
              <a:t>사용자가 요소의 크기나 아웃라인 등을 마음대로 변경할 수 있게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사용자 인터페이스</a:t>
            </a:r>
            <a:r>
              <a:rPr lang="en-US" altLang="ko-KR" sz="1200" dirty="0">
                <a:solidFill>
                  <a:schemeClr val="tx1"/>
                </a:solidFill>
              </a:rPr>
              <a:t>(user interface)</a:t>
            </a:r>
            <a:r>
              <a:rPr lang="ko-KR" altLang="en-US" sz="1200" dirty="0">
                <a:solidFill>
                  <a:schemeClr val="tx1"/>
                </a:solidFill>
              </a:rPr>
              <a:t>를 위해 제공되는 속성은 다음과 같습니다</a:t>
            </a:r>
            <a:r>
              <a:rPr lang="en-US" altLang="ko-KR" sz="1200" dirty="0">
                <a:solidFill>
                  <a:schemeClr val="tx1"/>
                </a:solidFill>
              </a:rPr>
              <a:t>.</a:t>
            </a:r>
          </a:p>
          <a:p>
            <a:r>
              <a:rPr lang="en-US" altLang="ko-KR" sz="1200" dirty="0">
                <a:solidFill>
                  <a:schemeClr val="tx1"/>
                </a:solidFill>
              </a:rPr>
              <a:t> </a:t>
            </a:r>
          </a:p>
          <a:p>
            <a:endParaRPr lang="en-US" altLang="ko-KR" sz="1200" dirty="0">
              <a:solidFill>
                <a:schemeClr val="tx1"/>
              </a:solidFill>
            </a:endParaRPr>
          </a:p>
          <a:p>
            <a:r>
              <a:rPr lang="en-US" altLang="ko-KR" sz="1200" b="1" dirty="0">
                <a:solidFill>
                  <a:schemeClr val="tx1"/>
                </a:solidFill>
              </a:rPr>
              <a:t>outline-offset </a:t>
            </a:r>
            <a:r>
              <a:rPr lang="ko-KR" altLang="en-US" sz="1200" b="1" dirty="0">
                <a:solidFill>
                  <a:schemeClr val="tx1"/>
                </a:solidFill>
              </a:rPr>
              <a:t>속성</a:t>
            </a:r>
          </a:p>
          <a:p>
            <a:r>
              <a:rPr lang="en-US" altLang="ko-KR" sz="1200" dirty="0">
                <a:solidFill>
                  <a:schemeClr val="tx1"/>
                </a:solidFill>
              </a:rPr>
              <a:t>outline-offset </a:t>
            </a:r>
            <a:r>
              <a:rPr lang="ko-KR" altLang="en-US" sz="1200" dirty="0">
                <a:solidFill>
                  <a:schemeClr val="tx1"/>
                </a:solidFill>
              </a:rPr>
              <a:t>속성은 해당 요소의 테두리</a:t>
            </a:r>
            <a:r>
              <a:rPr lang="en-US" altLang="ko-KR" sz="1200" dirty="0">
                <a:solidFill>
                  <a:schemeClr val="tx1"/>
                </a:solidFill>
              </a:rPr>
              <a:t>(border)</a:t>
            </a:r>
            <a:r>
              <a:rPr lang="ko-KR" altLang="en-US" sz="1200" dirty="0">
                <a:solidFill>
                  <a:schemeClr val="tx1"/>
                </a:solidFill>
              </a:rPr>
              <a:t>와 아웃라인</a:t>
            </a:r>
            <a:r>
              <a:rPr lang="en-US" altLang="ko-KR" sz="1200" dirty="0">
                <a:solidFill>
                  <a:schemeClr val="tx1"/>
                </a:solidFill>
              </a:rPr>
              <a:t>(outline) </a:t>
            </a:r>
            <a:r>
              <a:rPr lang="ko-KR" altLang="en-US" sz="1200" dirty="0">
                <a:solidFill>
                  <a:schemeClr val="tx1"/>
                </a:solidFill>
              </a:rPr>
              <a:t>사이에 공간</a:t>
            </a:r>
            <a:r>
              <a:rPr lang="en-US" altLang="ko-KR" sz="1200" dirty="0">
                <a:solidFill>
                  <a:schemeClr val="tx1"/>
                </a:solidFill>
              </a:rPr>
              <a:t>(offset)</a:t>
            </a:r>
            <a:r>
              <a:rPr lang="ko-KR" altLang="en-US" sz="1200" dirty="0">
                <a:solidFill>
                  <a:schemeClr val="tx1"/>
                </a:solidFill>
              </a:rPr>
              <a:t>을 추가해 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아웃라인</a:t>
            </a:r>
            <a:r>
              <a:rPr lang="en-US" altLang="ko-KR" sz="1200" dirty="0">
                <a:solidFill>
                  <a:schemeClr val="tx1"/>
                </a:solidFill>
              </a:rPr>
              <a:t>(outline)</a:t>
            </a:r>
            <a:r>
              <a:rPr lang="ko-KR" altLang="en-US" sz="1200" dirty="0">
                <a:solidFill>
                  <a:schemeClr val="tx1"/>
                </a:solidFill>
              </a:rPr>
              <a:t>과 테두리</a:t>
            </a:r>
            <a:r>
              <a:rPr lang="en-US" altLang="ko-KR" sz="1200" dirty="0">
                <a:solidFill>
                  <a:schemeClr val="tx1"/>
                </a:solidFill>
              </a:rPr>
              <a:t>(border)</a:t>
            </a:r>
            <a:r>
              <a:rPr lang="ko-KR" altLang="en-US" sz="1200" dirty="0">
                <a:solidFill>
                  <a:schemeClr val="tx1"/>
                </a:solidFill>
              </a:rPr>
              <a:t>의 차이는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아웃라인은 테두리의 바깥쪽에서 요소를 둘러싸고 있는 라인입니다</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아웃라인은 </a:t>
            </a:r>
            <a:r>
              <a:rPr lang="en-US" altLang="ko-KR" sz="1200" dirty="0">
                <a:solidFill>
                  <a:schemeClr val="tx1"/>
                </a:solidFill>
              </a:rPr>
              <a:t>HTML </a:t>
            </a:r>
            <a:r>
              <a:rPr lang="ko-KR" altLang="en-US" sz="1200" dirty="0">
                <a:solidFill>
                  <a:schemeClr val="tx1"/>
                </a:solidFill>
              </a:rPr>
              <a:t>요소의 크기에 포함되지 않습니다</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아웃라인은 사각형이 아닐 수도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outline-offset </a:t>
            </a:r>
            <a:r>
              <a:rPr lang="ko-KR" altLang="en-US" sz="1200" dirty="0">
                <a:solidFill>
                  <a:schemeClr val="tx1"/>
                </a:solidFill>
              </a:rPr>
              <a:t>속성을 이용하여 아웃라인과 테두리를 확인하는 예제입니다</a:t>
            </a:r>
            <a:r>
              <a:rPr lang="en-US" altLang="ko-KR" sz="1200" dirty="0">
                <a:solidFill>
                  <a:schemeClr val="tx1"/>
                </a:solidFill>
              </a:rPr>
              <a:t>.</a:t>
            </a:r>
          </a:p>
          <a:p>
            <a:r>
              <a:rPr lang="en-US" altLang="ko-KR" sz="1200" dirty="0">
                <a:solidFill>
                  <a:schemeClr val="tx1"/>
                </a:solidFill>
              </a:rPr>
              <a:t>outline-offset </a:t>
            </a:r>
            <a:r>
              <a:rPr lang="ko-KR" altLang="en-US" sz="1200" dirty="0">
                <a:solidFill>
                  <a:schemeClr val="tx1"/>
                </a:solidFill>
              </a:rPr>
              <a:t>속성은 익스플로러에서 지원하지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318</a:t>
            </a:fld>
            <a:endParaRPr lang="ko-KR" altLang="en-US" dirty="0"/>
          </a:p>
        </p:txBody>
      </p:sp>
    </p:spTree>
    <p:extLst>
      <p:ext uri="{BB962C8B-B14F-4D97-AF65-F5344CB8AC3E}">
        <p14:creationId xmlns:p14="http://schemas.microsoft.com/office/powerpoint/2010/main" val="361795967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user interface (UI)</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961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User Interface&lt;/title&gt;</a:t>
            </a:r>
          </a:p>
          <a:p>
            <a:r>
              <a:rPr lang="en-US" altLang="ko-KR" sz="1000">
                <a:solidFill>
                  <a:schemeClr val="tx1"/>
                </a:solidFill>
              </a:rPr>
              <a:t>	&lt;style&gt;</a:t>
            </a:r>
          </a:p>
          <a:p>
            <a:r>
              <a:rPr lang="en-US" altLang="ko-KR" sz="1000">
                <a:solidFill>
                  <a:schemeClr val="tx1"/>
                </a:solidFill>
              </a:rPr>
              <a:t>		div {</a:t>
            </a:r>
          </a:p>
          <a:p>
            <a:r>
              <a:rPr lang="en-US" altLang="ko-KR" sz="1000">
                <a:solidFill>
                  <a:schemeClr val="tx1"/>
                </a:solidFill>
              </a:rPr>
              <a:t>			width: 350px;</a:t>
            </a:r>
          </a:p>
          <a:p>
            <a:r>
              <a:rPr lang="en-US" altLang="ko-KR" sz="1000">
                <a:solidFill>
                  <a:schemeClr val="tx1"/>
                </a:solidFill>
              </a:rPr>
              <a:t>			height: 100px;</a:t>
            </a:r>
          </a:p>
          <a:p>
            <a:r>
              <a:rPr lang="en-US" altLang="ko-KR" sz="1000">
                <a:solidFill>
                  <a:schemeClr val="tx1"/>
                </a:solidFill>
              </a:rPr>
              <a:t>			margin: 10px;</a:t>
            </a:r>
          </a:p>
          <a:p>
            <a:r>
              <a:rPr lang="en-US" altLang="ko-KR" sz="1000">
                <a:solidFill>
                  <a:schemeClr val="tx1"/>
                </a:solidFill>
              </a:rPr>
              <a:t>		}</a:t>
            </a:r>
          </a:p>
          <a:p>
            <a:r>
              <a:rPr lang="en-US" altLang="ko-KR" sz="1000">
                <a:solidFill>
                  <a:schemeClr val="tx1"/>
                </a:solidFill>
              </a:rPr>
              <a:t>		#origin { border: 1px solid orange; }</a:t>
            </a:r>
          </a:p>
          <a:p>
            <a:r>
              <a:rPr lang="en-US" altLang="ko-KR" sz="1000">
                <a:solidFill>
                  <a:schemeClr val="tx1"/>
                </a:solidFill>
              </a:rPr>
              <a:t>		#no_border_box {</a:t>
            </a:r>
          </a:p>
          <a:p>
            <a:r>
              <a:rPr lang="en-US" altLang="ko-KR" sz="1000">
                <a:solidFill>
                  <a:schemeClr val="tx1"/>
                </a:solidFill>
              </a:rPr>
              <a:t>			border: 10px solid green; </a:t>
            </a:r>
          </a:p>
          <a:p>
            <a:r>
              <a:rPr lang="en-US" altLang="ko-KR" sz="1000">
                <a:solidFill>
                  <a:schemeClr val="tx1"/>
                </a:solidFill>
              </a:rPr>
              <a:t>			padding: 20px; </a:t>
            </a:r>
          </a:p>
          <a:p>
            <a:r>
              <a:rPr lang="en-US" altLang="ko-KR" sz="1000">
                <a:solidFill>
                  <a:schemeClr val="tx1"/>
                </a:solidFill>
              </a:rPr>
              <a:t>		}</a:t>
            </a:r>
          </a:p>
          <a:p>
            <a:r>
              <a:rPr lang="en-US" altLang="ko-KR" sz="1000">
                <a:solidFill>
                  <a:schemeClr val="tx1"/>
                </a:solidFill>
              </a:rPr>
              <a:t>		#border_box { </a:t>
            </a:r>
          </a:p>
          <a:p>
            <a:r>
              <a:rPr lang="en-US" altLang="ko-KR" sz="1000">
                <a:solidFill>
                  <a:schemeClr val="tx1"/>
                </a:solidFill>
              </a:rPr>
              <a:t>			border: 10px solid yellow; </a:t>
            </a:r>
          </a:p>
          <a:p>
            <a:r>
              <a:rPr lang="en-US" altLang="ko-KR" sz="1000">
                <a:solidFill>
                  <a:schemeClr val="tx1"/>
                </a:solidFill>
              </a:rPr>
              <a:t>			padding: 20px; </a:t>
            </a:r>
          </a:p>
          <a:p>
            <a:r>
              <a:rPr lang="en-US" altLang="ko-KR" sz="1000">
                <a:solidFill>
                  <a:schemeClr val="tx1"/>
                </a:solidFill>
              </a:rPr>
              <a:t>			box-sizing: border-box; </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&lt;h1&gt;box-sizing </a:t>
            </a:r>
            <a:r>
              <a:rPr lang="ko-KR" altLang="en-US" sz="1000">
                <a:solidFill>
                  <a:schemeClr val="tx1"/>
                </a:solidFill>
              </a:rPr>
              <a:t>속성을 이용한 크기 설정</a:t>
            </a:r>
            <a:r>
              <a:rPr lang="en-US" altLang="ko-KR" sz="1000">
                <a:solidFill>
                  <a:schemeClr val="tx1"/>
                </a:solidFill>
              </a:rPr>
              <a:t>&lt;/h1&gt;</a:t>
            </a:r>
          </a:p>
          <a:p>
            <a:r>
              <a:rPr lang="en-US" altLang="ko-KR" sz="1000">
                <a:solidFill>
                  <a:schemeClr val="tx1"/>
                </a:solidFill>
              </a:rPr>
              <a:t>	&lt;div id="origin"&gt;</a:t>
            </a:r>
            <a:r>
              <a:rPr lang="ko-KR" altLang="en-US" sz="1000">
                <a:solidFill>
                  <a:schemeClr val="tx1"/>
                </a:solidFill>
              </a:rPr>
              <a:t>원래 </a:t>
            </a:r>
            <a:r>
              <a:rPr lang="en-US" altLang="ko-KR" sz="1000">
                <a:solidFill>
                  <a:schemeClr val="tx1"/>
                </a:solidFill>
              </a:rPr>
              <a:t>div </a:t>
            </a:r>
            <a:r>
              <a:rPr lang="ko-KR" altLang="en-US" sz="1000">
                <a:solidFill>
                  <a:schemeClr val="tx1"/>
                </a:solidFill>
              </a:rPr>
              <a:t>요소의 크기에요</a:t>
            </a:r>
            <a:r>
              <a:rPr lang="en-US" altLang="ko-KR" sz="1000">
                <a:solidFill>
                  <a:schemeClr val="tx1"/>
                </a:solidFill>
              </a:rPr>
              <a:t>!&lt;/div&gt;</a:t>
            </a:r>
          </a:p>
          <a:p>
            <a:r>
              <a:rPr lang="en-US" altLang="ko-KR" sz="1000">
                <a:solidFill>
                  <a:schemeClr val="tx1"/>
                </a:solidFill>
              </a:rPr>
              <a:t>	&lt;div id="no_border_box"&gt;</a:t>
            </a:r>
            <a:r>
              <a:rPr lang="ko-KR" altLang="en-US" sz="1000">
                <a:solidFill>
                  <a:schemeClr val="tx1"/>
                </a:solidFill>
              </a:rPr>
              <a:t>이 요소는 설정한 패딩과 테두리의 너비만큼 크기가 늘어났어요</a:t>
            </a:r>
            <a:r>
              <a:rPr lang="en-US" altLang="ko-KR" sz="1000">
                <a:solidFill>
                  <a:schemeClr val="tx1"/>
                </a:solidFill>
              </a:rPr>
              <a:t>!&lt;/div&gt;</a:t>
            </a:r>
          </a:p>
          <a:p>
            <a:r>
              <a:rPr lang="en-US" altLang="ko-KR" sz="1000">
                <a:solidFill>
                  <a:schemeClr val="tx1"/>
                </a:solidFill>
              </a:rPr>
              <a:t>	&lt;div id="border_box"&gt;</a:t>
            </a:r>
            <a:r>
              <a:rPr lang="ko-KR" altLang="en-US" sz="1000">
                <a:solidFill>
                  <a:schemeClr val="tx1"/>
                </a:solidFill>
              </a:rPr>
              <a:t>이 요소는 설정한 패딩과 테두리의 너비에 상관없이 크기가 똑같아요</a:t>
            </a:r>
            <a:r>
              <a:rPr lang="en-US" altLang="ko-KR" sz="1000">
                <a:solidFill>
                  <a:schemeClr val="tx1"/>
                </a:solidFill>
              </a:rPr>
              <a:t>!&lt;/div&gt;</a:t>
            </a:r>
          </a:p>
          <a:p>
            <a:endParaRPr lang="en-US" altLang="ko-KR" sz="1000">
              <a:solidFill>
                <a:schemeClr val="tx1"/>
              </a:solidFill>
            </a:endParaRPr>
          </a:p>
          <a:p>
            <a:r>
              <a:rPr lang="en-US" altLang="ko-KR" sz="10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60225" y="1216297"/>
            <a:ext cx="58853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사용자 인터페이스</a:t>
            </a:r>
            <a:r>
              <a:rPr lang="en-US" altLang="ko-KR" sz="1200" b="1" dirty="0">
                <a:solidFill>
                  <a:schemeClr val="tx1"/>
                </a:solidFill>
              </a:rPr>
              <a:t>(user interface, UI)</a:t>
            </a:r>
          </a:p>
          <a:p>
            <a:r>
              <a:rPr lang="en-US" altLang="ko-KR" sz="1200" dirty="0">
                <a:solidFill>
                  <a:schemeClr val="tx1"/>
                </a:solidFill>
              </a:rPr>
              <a:t>CSS3</a:t>
            </a:r>
            <a:r>
              <a:rPr lang="ko-KR" altLang="en-US" sz="1200" dirty="0">
                <a:solidFill>
                  <a:schemeClr val="tx1"/>
                </a:solidFill>
              </a:rPr>
              <a:t>에서는 새로운 사용자 인터페이스를 이용하여</a:t>
            </a:r>
            <a:r>
              <a:rPr lang="en-US" altLang="ko-KR" sz="1200" dirty="0">
                <a:solidFill>
                  <a:schemeClr val="tx1"/>
                </a:solidFill>
              </a:rPr>
              <a:t>, </a:t>
            </a:r>
            <a:r>
              <a:rPr lang="ko-KR" altLang="en-US" sz="1200" dirty="0">
                <a:solidFill>
                  <a:schemeClr val="tx1"/>
                </a:solidFill>
              </a:rPr>
              <a:t>사용자가 요소의 크기나 아웃라인 등을 마음대로 변경할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box-sizing </a:t>
            </a:r>
            <a:r>
              <a:rPr lang="ko-KR" altLang="en-US" sz="1200" b="1" dirty="0">
                <a:solidFill>
                  <a:schemeClr val="tx1"/>
                </a:solidFill>
              </a:rPr>
              <a:t>속성</a:t>
            </a:r>
          </a:p>
          <a:p>
            <a:r>
              <a:rPr lang="en-US" altLang="ko-KR" sz="1200" dirty="0">
                <a:solidFill>
                  <a:schemeClr val="tx1"/>
                </a:solidFill>
              </a:rPr>
              <a:t>box-sizing </a:t>
            </a:r>
            <a:r>
              <a:rPr lang="ko-KR" altLang="en-US" sz="1200" dirty="0">
                <a:solidFill>
                  <a:schemeClr val="tx1"/>
                </a:solidFill>
              </a:rPr>
              <a:t>속성은 해당 요소의 너비</a:t>
            </a:r>
            <a:r>
              <a:rPr lang="en-US" altLang="ko-KR" sz="1200" dirty="0">
                <a:solidFill>
                  <a:schemeClr val="tx1"/>
                </a:solidFill>
              </a:rPr>
              <a:t>(width)</a:t>
            </a:r>
            <a:r>
              <a:rPr lang="ko-KR" altLang="en-US" sz="1200" dirty="0">
                <a:solidFill>
                  <a:schemeClr val="tx1"/>
                </a:solidFill>
              </a:rPr>
              <a:t>와 높이</a:t>
            </a:r>
            <a:r>
              <a:rPr lang="en-US" altLang="ko-KR" sz="1200" dirty="0">
                <a:solidFill>
                  <a:schemeClr val="tx1"/>
                </a:solidFill>
              </a:rPr>
              <a:t>(height)</a:t>
            </a:r>
            <a:r>
              <a:rPr lang="ko-KR" altLang="en-US" sz="1200" dirty="0">
                <a:solidFill>
                  <a:schemeClr val="tx1"/>
                </a:solidFill>
              </a:rPr>
              <a:t>에 패딩</a:t>
            </a:r>
            <a:r>
              <a:rPr lang="en-US" altLang="ko-KR" sz="1200" dirty="0">
                <a:solidFill>
                  <a:schemeClr val="tx1"/>
                </a:solidFill>
              </a:rPr>
              <a:t>(padding)</a:t>
            </a:r>
            <a:r>
              <a:rPr lang="ko-KR" altLang="en-US" sz="1200" dirty="0">
                <a:solidFill>
                  <a:schemeClr val="tx1"/>
                </a:solidFill>
              </a:rPr>
              <a:t>과 테두리</a:t>
            </a:r>
            <a:r>
              <a:rPr lang="en-US" altLang="ko-KR" sz="1200" dirty="0">
                <a:solidFill>
                  <a:schemeClr val="tx1"/>
                </a:solidFill>
              </a:rPr>
              <a:t>(border)</a:t>
            </a:r>
            <a:r>
              <a:rPr lang="ko-KR" altLang="en-US" sz="1200" dirty="0">
                <a:solidFill>
                  <a:schemeClr val="tx1"/>
                </a:solidFill>
              </a:rPr>
              <a:t>의 크기까지 포함시킵니다</a:t>
            </a:r>
            <a:r>
              <a:rPr lang="en-US" altLang="ko-KR" sz="1200" dirty="0">
                <a:solidFill>
                  <a:schemeClr val="tx1"/>
                </a:solidFill>
              </a:rPr>
              <a:t>.</a:t>
            </a:r>
          </a:p>
          <a:p>
            <a:r>
              <a:rPr lang="en-US" altLang="ko-KR" sz="1200" dirty="0">
                <a:solidFill>
                  <a:schemeClr val="tx1"/>
                </a:solidFill>
              </a:rPr>
              <a:t>CSS </a:t>
            </a:r>
            <a:r>
              <a:rPr lang="ko-KR" altLang="en-US" sz="1200" dirty="0">
                <a:solidFill>
                  <a:schemeClr val="tx1"/>
                </a:solidFill>
              </a:rPr>
              <a:t>박스 모델에서 살펴본 </a:t>
            </a:r>
            <a:r>
              <a:rPr lang="en-US" altLang="ko-KR" sz="1200" dirty="0">
                <a:solidFill>
                  <a:schemeClr val="tx1"/>
                </a:solidFill>
              </a:rPr>
              <a:t>HTML </a:t>
            </a:r>
            <a:r>
              <a:rPr lang="ko-KR" altLang="en-US" sz="1200" dirty="0">
                <a:solidFill>
                  <a:schemeClr val="tx1"/>
                </a:solidFill>
              </a:rPr>
              <a:t>요소의 전체 너비를 구하는 공식은 다음과 같습니다</a:t>
            </a:r>
            <a:r>
              <a:rPr lang="en-US" altLang="ko-KR" sz="1200" dirty="0">
                <a:solidFill>
                  <a:schemeClr val="tx1"/>
                </a:solidFill>
              </a:rPr>
              <a:t>.</a:t>
            </a:r>
          </a:p>
          <a:p>
            <a:r>
              <a:rPr lang="en-US" altLang="ko-KR" sz="1200" dirty="0">
                <a:solidFill>
                  <a:schemeClr val="tx1"/>
                </a:solidFill>
              </a:rPr>
              <a:t>width + left padding + right padding + left border + right border + left margin + right margin</a:t>
            </a:r>
          </a:p>
          <a:p>
            <a:r>
              <a:rPr lang="en-US" altLang="ko-KR" sz="1200" dirty="0">
                <a:solidFill>
                  <a:schemeClr val="tx1"/>
                </a:solidFill>
              </a:rPr>
              <a:t> </a:t>
            </a:r>
          </a:p>
          <a:p>
            <a:r>
              <a:rPr lang="ko-KR" altLang="en-US" sz="1200" dirty="0">
                <a:solidFill>
                  <a:schemeClr val="tx1"/>
                </a:solidFill>
              </a:rPr>
              <a:t>따라서 위의 예제에서 첫 번째 </a:t>
            </a:r>
            <a:r>
              <a:rPr lang="en-US" altLang="ko-KR" sz="1200" dirty="0">
                <a:solidFill>
                  <a:schemeClr val="tx1"/>
                </a:solidFill>
              </a:rPr>
              <a:t>div </a:t>
            </a:r>
            <a:r>
              <a:rPr lang="ko-KR" altLang="en-US" sz="1200" dirty="0">
                <a:solidFill>
                  <a:schemeClr val="tx1"/>
                </a:solidFill>
              </a:rPr>
              <a:t>요소의 전체 너비는 다음과 같이 설정됩니다</a:t>
            </a:r>
            <a:r>
              <a:rPr lang="en-US" altLang="ko-KR" sz="1200" dirty="0">
                <a:solidFill>
                  <a:schemeClr val="tx1"/>
                </a:solidFill>
              </a:rPr>
              <a:t>.</a:t>
            </a:r>
          </a:p>
          <a:p>
            <a:r>
              <a:rPr lang="en-US" altLang="ko-KR" sz="1200" dirty="0">
                <a:solidFill>
                  <a:schemeClr val="tx1"/>
                </a:solidFill>
              </a:rPr>
              <a:t>350px + 20px + 20px + 10px + 10px + 10px + 10px = 430px</a:t>
            </a:r>
          </a:p>
          <a:p>
            <a:r>
              <a:rPr lang="en-US" altLang="ko-KR" sz="1200" dirty="0">
                <a:solidFill>
                  <a:schemeClr val="tx1"/>
                </a:solidFill>
              </a:rPr>
              <a:t> </a:t>
            </a:r>
          </a:p>
          <a:p>
            <a:r>
              <a:rPr lang="ko-KR" altLang="en-US" sz="1200" dirty="0">
                <a:solidFill>
                  <a:schemeClr val="tx1"/>
                </a:solidFill>
              </a:rPr>
              <a:t>하지만 </a:t>
            </a:r>
            <a:r>
              <a:rPr lang="en-US" altLang="ko-KR" sz="1200" dirty="0">
                <a:solidFill>
                  <a:schemeClr val="tx1"/>
                </a:solidFill>
              </a:rPr>
              <a:t>box-sizing </a:t>
            </a:r>
            <a:r>
              <a:rPr lang="ko-KR" altLang="en-US" sz="1200" dirty="0">
                <a:solidFill>
                  <a:schemeClr val="tx1"/>
                </a:solidFill>
              </a:rPr>
              <a:t>속성의 속성값을 </a:t>
            </a:r>
            <a:r>
              <a:rPr lang="en-US" altLang="ko-KR" sz="1200" dirty="0">
                <a:solidFill>
                  <a:schemeClr val="tx1"/>
                </a:solidFill>
              </a:rPr>
              <a:t>border-box</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해당 요소의 총 너비와 높이에 패딩과 테두리의 크기까지 포함해서 설정합니다</a:t>
            </a:r>
            <a:r>
              <a:rPr lang="en-US" altLang="ko-KR" sz="1200" dirty="0">
                <a:solidFill>
                  <a:schemeClr val="tx1"/>
                </a:solidFill>
              </a:rPr>
              <a:t>.</a:t>
            </a:r>
          </a:p>
          <a:p>
            <a:r>
              <a:rPr lang="ko-KR" altLang="en-US" sz="1200" dirty="0">
                <a:solidFill>
                  <a:schemeClr val="tx1"/>
                </a:solidFill>
              </a:rPr>
              <a:t>따라서 위의 예제에서 두 번째 </a:t>
            </a:r>
            <a:r>
              <a:rPr lang="en-US" altLang="ko-KR" sz="1200" dirty="0">
                <a:solidFill>
                  <a:schemeClr val="tx1"/>
                </a:solidFill>
              </a:rPr>
              <a:t>div </a:t>
            </a:r>
            <a:r>
              <a:rPr lang="ko-KR" altLang="en-US" sz="1200" dirty="0">
                <a:solidFill>
                  <a:schemeClr val="tx1"/>
                </a:solidFill>
              </a:rPr>
              <a:t>요소의 전체 너비는 다음과 같이 설정될 것입니다</a:t>
            </a:r>
            <a:r>
              <a:rPr lang="en-US" altLang="ko-KR" sz="1200" dirty="0">
                <a:solidFill>
                  <a:schemeClr val="tx1"/>
                </a:solidFill>
              </a:rPr>
              <a:t>.</a:t>
            </a:r>
          </a:p>
          <a:p>
            <a:r>
              <a:rPr lang="en-US" altLang="ko-KR" sz="1200" dirty="0">
                <a:solidFill>
                  <a:schemeClr val="tx1"/>
                </a:solidFill>
              </a:rPr>
              <a:t>350px + 10px + 10px = 370px</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319</a:t>
            </a:fld>
            <a:endParaRPr lang="ko-KR" altLang="en-US" dirty="0"/>
          </a:p>
        </p:txBody>
      </p:sp>
    </p:spTree>
    <p:extLst>
      <p:ext uri="{BB962C8B-B14F-4D97-AF65-F5344CB8AC3E}">
        <p14:creationId xmlns:p14="http://schemas.microsoft.com/office/powerpoint/2010/main" val="101218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이미지에 맵</a:t>
            </a:r>
            <a:r>
              <a:rPr lang="en-US" altLang="ko-KR" sz="3200" dirty="0"/>
              <a:t> </a:t>
            </a:r>
            <a:r>
              <a:rPr lang="ko-KR" altLang="en-US" sz="3200" dirty="0"/>
              <a:t>만들기</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Images&lt;/title&gt;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이미지 맵 만들기</a:t>
            </a:r>
            <a:r>
              <a:rPr lang="en-US" altLang="ko-KR" sz="1200" dirty="0">
                <a:solidFill>
                  <a:schemeClr val="tx1"/>
                </a:solidFill>
              </a:rPr>
              <a:t>&lt;/h1&gt;</a:t>
            </a: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="img_imagemap.jpg" alt="</a:t>
            </a:r>
            <a:r>
              <a:rPr lang="ko-KR" altLang="en-US" sz="1200" dirty="0" err="1">
                <a:solidFill>
                  <a:schemeClr val="tx1"/>
                </a:solidFill>
              </a:rPr>
              <a:t>진실혹은거짓</a:t>
            </a:r>
            <a:r>
              <a:rPr lang="en-US" altLang="ko-KR" sz="1200" dirty="0">
                <a:solidFill>
                  <a:schemeClr val="tx1"/>
                </a:solidFill>
              </a:rPr>
              <a:t>" </a:t>
            </a:r>
            <a:r>
              <a:rPr lang="en-US" altLang="ko-KR" sz="1200" dirty="0" err="1">
                <a:solidFill>
                  <a:schemeClr val="tx1"/>
                </a:solidFill>
              </a:rPr>
              <a:t>usemap</a:t>
            </a:r>
            <a:r>
              <a:rPr lang="en-US" altLang="ko-KR" sz="1200" dirty="0">
                <a:solidFill>
                  <a:schemeClr val="tx1"/>
                </a:solidFill>
              </a:rPr>
              <a:t>="#vending" style="width:320px; height:240px" /&gt;</a:t>
            </a:r>
          </a:p>
          <a:p>
            <a:r>
              <a:rPr lang="en-US" altLang="ko-KR" sz="1200" dirty="0">
                <a:solidFill>
                  <a:schemeClr val="tx1"/>
                </a:solidFill>
              </a:rPr>
              <a:t>	&lt;map name="vending"&gt; </a:t>
            </a:r>
          </a:p>
          <a:p>
            <a:r>
              <a:rPr lang="en-US" altLang="ko-KR" sz="1200" dirty="0">
                <a:solidFill>
                  <a:schemeClr val="tx1"/>
                </a:solidFill>
              </a:rPr>
              <a:t>		&lt;area  shape="</a:t>
            </a:r>
            <a:r>
              <a:rPr lang="en-US" altLang="ko-KR" sz="1200" dirty="0" err="1">
                <a:solidFill>
                  <a:schemeClr val="tx1"/>
                </a:solidFill>
              </a:rPr>
              <a:t>rect</a:t>
            </a:r>
            <a:r>
              <a:rPr lang="en-US" altLang="ko-KR" sz="1200" dirty="0">
                <a:solidFill>
                  <a:schemeClr val="tx1"/>
                </a:solidFill>
              </a:rPr>
              <a:t>" </a:t>
            </a:r>
            <a:r>
              <a:rPr lang="en-US" altLang="ko-KR" sz="1200" dirty="0" err="1">
                <a:solidFill>
                  <a:schemeClr val="tx1"/>
                </a:solidFill>
              </a:rPr>
              <a:t>coords</a:t>
            </a:r>
            <a:r>
              <a:rPr lang="en-US" altLang="ko-KR" sz="1200" dirty="0">
                <a:solidFill>
                  <a:schemeClr val="tx1"/>
                </a:solidFill>
              </a:rPr>
              <a:t>="90,60,180,130" alt="</a:t>
            </a:r>
            <a:r>
              <a:rPr lang="ko-KR" altLang="en-US" sz="1200" dirty="0">
                <a:solidFill>
                  <a:schemeClr val="tx1"/>
                </a:solidFill>
              </a:rPr>
              <a:t>거짓</a:t>
            </a:r>
            <a:r>
              <a:rPr lang="en-US" altLang="ko-KR" sz="1200" dirty="0">
                <a:solidFill>
                  <a:schemeClr val="tx1"/>
                </a:solidFill>
              </a:rPr>
              <a:t>" </a:t>
            </a:r>
            <a:r>
              <a:rPr lang="en-US" altLang="ko-KR" sz="1200" dirty="0" err="1">
                <a:solidFill>
                  <a:schemeClr val="tx1"/>
                </a:solidFill>
              </a:rPr>
              <a:t>href</a:t>
            </a:r>
            <a:r>
              <a:rPr lang="en-US" altLang="ko-KR" sz="1200" dirty="0">
                <a:solidFill>
                  <a:schemeClr val="tx1"/>
                </a:solidFill>
              </a:rPr>
              <a:t>="https://ko.wikipedia.org/wiki/%EA%B1%B0%EC%A7%93%EB%A7%90"&gt;</a:t>
            </a:r>
          </a:p>
          <a:p>
            <a:r>
              <a:rPr lang="en-US" altLang="ko-KR" sz="1200" dirty="0">
                <a:solidFill>
                  <a:schemeClr val="tx1"/>
                </a:solidFill>
              </a:rPr>
              <a:t>		&lt;area  shape="</a:t>
            </a:r>
            <a:r>
              <a:rPr lang="en-US" altLang="ko-KR" sz="1200" dirty="0" err="1">
                <a:solidFill>
                  <a:schemeClr val="tx1"/>
                </a:solidFill>
              </a:rPr>
              <a:t>rect</a:t>
            </a:r>
            <a:r>
              <a:rPr lang="en-US" altLang="ko-KR" sz="1200" dirty="0">
                <a:solidFill>
                  <a:schemeClr val="tx1"/>
                </a:solidFill>
              </a:rPr>
              <a:t>" </a:t>
            </a:r>
            <a:r>
              <a:rPr lang="en-US" altLang="ko-KR" sz="1200" dirty="0" err="1">
                <a:solidFill>
                  <a:schemeClr val="tx1"/>
                </a:solidFill>
              </a:rPr>
              <a:t>coords</a:t>
            </a:r>
            <a:r>
              <a:rPr lang="en-US" altLang="ko-KR" sz="1200" dirty="0">
                <a:solidFill>
                  <a:schemeClr val="tx1"/>
                </a:solidFill>
              </a:rPr>
              <a:t>="210,200,70,130" alt="</a:t>
            </a:r>
            <a:r>
              <a:rPr lang="ko-KR" altLang="en-US" sz="1200" dirty="0">
                <a:solidFill>
                  <a:schemeClr val="tx1"/>
                </a:solidFill>
              </a:rPr>
              <a:t>진실</a:t>
            </a:r>
            <a:r>
              <a:rPr lang="en-US" altLang="ko-KR" sz="1200" dirty="0">
                <a:solidFill>
                  <a:schemeClr val="tx1"/>
                </a:solidFill>
              </a:rPr>
              <a:t>" </a:t>
            </a:r>
            <a:r>
              <a:rPr lang="en-US" altLang="ko-KR" sz="1200" dirty="0" err="1">
                <a:solidFill>
                  <a:schemeClr val="tx1"/>
                </a:solidFill>
              </a:rPr>
              <a:t>href</a:t>
            </a:r>
            <a:r>
              <a:rPr lang="en-US" altLang="ko-KR" sz="1200" dirty="0">
                <a:solidFill>
                  <a:schemeClr val="tx1"/>
                </a:solidFill>
              </a:rPr>
              <a:t>="https://ko.wikipedia.org/wiki/%EC%A7%84%EC%8B%A4"&gt;</a:t>
            </a:r>
          </a:p>
          <a:p>
            <a:r>
              <a:rPr lang="en-US" altLang="ko-KR" sz="1200" dirty="0">
                <a:solidFill>
                  <a:schemeClr val="tx1"/>
                </a:solidFill>
              </a:rPr>
              <a:t>	&lt;/map&gt;</a:t>
            </a:r>
          </a:p>
          <a:p>
            <a:r>
              <a:rPr lang="en-US" altLang="ko-KR" sz="1200" dirty="0">
                <a:solidFill>
                  <a:schemeClr val="tx1"/>
                </a:solidFill>
              </a:rPr>
              <a:t>	&lt;p&gt;</a:t>
            </a:r>
            <a:r>
              <a:rPr lang="ko-KR" altLang="en-US" sz="1200" dirty="0">
                <a:solidFill>
                  <a:schemeClr val="tx1"/>
                </a:solidFill>
              </a:rPr>
              <a:t>표지판을 눌러보세요</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ko-KR" altLang="en-US" sz="1200" b="1" dirty="0">
                <a:solidFill>
                  <a:schemeClr val="tx1"/>
                </a:solidFill>
              </a:rPr>
              <a:t>이미지 맵 만들기</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HTML</a:t>
            </a:r>
            <a:r>
              <a:rPr lang="ko-KR" altLang="en-US" sz="1200" dirty="0">
                <a:solidFill>
                  <a:schemeClr val="tx1"/>
                </a:solidFill>
              </a:rPr>
              <a:t>에서는 </a:t>
            </a:r>
            <a:r>
              <a:rPr lang="en-US" altLang="ko-KR" sz="1200" dirty="0">
                <a:solidFill>
                  <a:schemeClr val="tx1"/>
                </a:solidFill>
              </a:rPr>
              <a:t>&lt;map&gt;</a:t>
            </a:r>
            <a:r>
              <a:rPr lang="ko-KR" altLang="en-US" sz="1200" dirty="0">
                <a:solidFill>
                  <a:schemeClr val="tx1"/>
                </a:solidFill>
              </a:rPr>
              <a:t>태그를 이용하여 이미지 맵</a:t>
            </a:r>
            <a:r>
              <a:rPr lang="en-US" altLang="ko-KR" sz="1200" dirty="0">
                <a:solidFill>
                  <a:schemeClr val="tx1"/>
                </a:solidFill>
              </a:rPr>
              <a:t>(image map)</a:t>
            </a:r>
            <a:r>
              <a:rPr lang="ko-KR" altLang="en-US" sz="1200" dirty="0">
                <a:solidFill>
                  <a:schemeClr val="tx1"/>
                </a:solidFill>
              </a:rPr>
              <a:t>을 제작할 수 있습니다</a:t>
            </a:r>
            <a:r>
              <a:rPr lang="en-US" altLang="ko-KR" sz="1200" dirty="0">
                <a:solidFill>
                  <a:schemeClr val="tx1"/>
                </a:solidFill>
              </a:rPr>
              <a:t>.</a:t>
            </a:r>
          </a:p>
          <a:p>
            <a:r>
              <a:rPr lang="ko-KR" altLang="en-US" sz="1200" dirty="0">
                <a:solidFill>
                  <a:schemeClr val="tx1"/>
                </a:solidFill>
              </a:rPr>
              <a:t>이미지 맵</a:t>
            </a:r>
            <a:r>
              <a:rPr lang="en-US" altLang="ko-KR" sz="1200" dirty="0">
                <a:solidFill>
                  <a:schemeClr val="tx1"/>
                </a:solidFill>
              </a:rPr>
              <a:t>(image map)</a:t>
            </a:r>
            <a:r>
              <a:rPr lang="ko-KR" altLang="en-US" sz="1200" dirty="0">
                <a:solidFill>
                  <a:schemeClr val="tx1"/>
                </a:solidFill>
              </a:rPr>
              <a:t>이란 이미지의 일부를 클릭할 수 있도록 만들어서 버튼처럼 사용하는 기능을 의미합니다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&lt;</a:t>
            </a:r>
            <a:r>
              <a:rPr lang="en-US" altLang="ko-KR" sz="1200" dirty="0" err="1">
                <a:solidFill>
                  <a:schemeClr val="tx1"/>
                </a:solidFill>
              </a:rPr>
              <a:t>img</a:t>
            </a:r>
            <a:r>
              <a:rPr lang="en-US" altLang="ko-KR" sz="1200" dirty="0">
                <a:solidFill>
                  <a:schemeClr val="tx1"/>
                </a:solidFill>
              </a:rPr>
              <a:t>&gt;</a:t>
            </a:r>
            <a:r>
              <a:rPr lang="ko-KR" altLang="en-US" sz="1200" dirty="0">
                <a:solidFill>
                  <a:schemeClr val="tx1"/>
                </a:solidFill>
              </a:rPr>
              <a:t>태그의 </a:t>
            </a:r>
            <a:r>
              <a:rPr lang="en-US" altLang="ko-KR" sz="1200" dirty="0" err="1">
                <a:solidFill>
                  <a:schemeClr val="tx1"/>
                </a:solidFill>
              </a:rPr>
              <a:t>usemap</a:t>
            </a:r>
            <a:r>
              <a:rPr lang="en-US" altLang="ko-KR" sz="1200" dirty="0">
                <a:solidFill>
                  <a:schemeClr val="tx1"/>
                </a:solidFill>
              </a:rPr>
              <a:t> </a:t>
            </a:r>
            <a:r>
              <a:rPr lang="ko-KR" altLang="en-US" sz="1200" dirty="0">
                <a:solidFill>
                  <a:schemeClr val="tx1"/>
                </a:solidFill>
              </a:rPr>
              <a:t>속성을 </a:t>
            </a:r>
            <a:r>
              <a:rPr lang="en-US" altLang="ko-KR" sz="1200" dirty="0">
                <a:solidFill>
                  <a:schemeClr val="tx1"/>
                </a:solidFill>
              </a:rPr>
              <a:t>&lt;map&gt;</a:t>
            </a:r>
            <a:r>
              <a:rPr lang="ko-KR" altLang="en-US" sz="1200" dirty="0">
                <a:solidFill>
                  <a:schemeClr val="tx1"/>
                </a:solidFill>
              </a:rPr>
              <a:t>태그의 </a:t>
            </a:r>
            <a:r>
              <a:rPr lang="en-US" altLang="ko-KR" sz="1200" dirty="0">
                <a:solidFill>
                  <a:schemeClr val="tx1"/>
                </a:solidFill>
              </a:rPr>
              <a:t>name </a:t>
            </a:r>
            <a:r>
              <a:rPr lang="ko-KR" altLang="en-US" sz="1200" dirty="0">
                <a:solidFill>
                  <a:schemeClr val="tx1"/>
                </a:solidFill>
              </a:rPr>
              <a:t>속성과 연결하면 이미지와 </a:t>
            </a:r>
            <a:r>
              <a:rPr lang="ko-KR" altLang="en-US" sz="1200" dirty="0" err="1">
                <a:solidFill>
                  <a:schemeClr val="tx1"/>
                </a:solidFill>
              </a:rPr>
              <a:t>맵사이의</a:t>
            </a:r>
            <a:r>
              <a:rPr lang="ko-KR" altLang="en-US" sz="1200" dirty="0">
                <a:solidFill>
                  <a:schemeClr val="tx1"/>
                </a:solidFill>
              </a:rPr>
              <a:t> 관계가 설정됩니다</a:t>
            </a:r>
            <a:r>
              <a:rPr lang="en-US" altLang="ko-KR" sz="1200" dirty="0">
                <a:solidFill>
                  <a:schemeClr val="tx1"/>
                </a:solidFill>
              </a:rPr>
              <a:t>.</a:t>
            </a:r>
          </a:p>
          <a:p>
            <a:r>
              <a:rPr lang="en-US" altLang="ko-KR" sz="1200" dirty="0">
                <a:solidFill>
                  <a:schemeClr val="tx1"/>
                </a:solidFill>
              </a:rPr>
              <a:t>&lt;map&gt;</a:t>
            </a:r>
            <a:r>
              <a:rPr lang="ko-KR" altLang="en-US" sz="1200" dirty="0">
                <a:solidFill>
                  <a:schemeClr val="tx1"/>
                </a:solidFill>
              </a:rPr>
              <a:t>태그는 하나 이상의 </a:t>
            </a:r>
            <a:r>
              <a:rPr lang="en-US" altLang="ko-KR" sz="1200" dirty="0">
                <a:solidFill>
                  <a:schemeClr val="tx1"/>
                </a:solidFill>
              </a:rPr>
              <a:t>&lt;area&gt;</a:t>
            </a:r>
            <a:r>
              <a:rPr lang="ko-KR" altLang="en-US" sz="1200" dirty="0">
                <a:solidFill>
                  <a:schemeClr val="tx1"/>
                </a:solidFill>
              </a:rPr>
              <a:t>태그를 가지며</a:t>
            </a:r>
            <a:r>
              <a:rPr lang="en-US" altLang="ko-KR" sz="1200" dirty="0">
                <a:solidFill>
                  <a:schemeClr val="tx1"/>
                </a:solidFill>
              </a:rPr>
              <a:t>, </a:t>
            </a:r>
            <a:r>
              <a:rPr lang="ko-KR" altLang="en-US" sz="1200" dirty="0">
                <a:solidFill>
                  <a:schemeClr val="tx1"/>
                </a:solidFill>
              </a:rPr>
              <a:t>이 </a:t>
            </a:r>
            <a:r>
              <a:rPr lang="en-US" altLang="ko-KR" sz="1200" dirty="0">
                <a:solidFill>
                  <a:schemeClr val="tx1"/>
                </a:solidFill>
              </a:rPr>
              <a:t>&lt;area&gt;</a:t>
            </a:r>
            <a:r>
              <a:rPr lang="ko-KR" altLang="en-US" sz="1200" dirty="0">
                <a:solidFill>
                  <a:schemeClr val="tx1"/>
                </a:solidFill>
              </a:rPr>
              <a:t>태그가 바로 버튼과 같은 역할을 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a:t>
            </a:fld>
            <a:endParaRPr lang="ko-KR" altLang="en-US" dirty="0"/>
          </a:p>
        </p:txBody>
      </p:sp>
    </p:spTree>
    <p:extLst>
      <p:ext uri="{BB962C8B-B14F-4D97-AF65-F5344CB8AC3E}">
        <p14:creationId xmlns:p14="http://schemas.microsoft.com/office/powerpoint/2010/main" val="337159261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user interface (UI)</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320</a:t>
            </a:fld>
            <a:endParaRPr lang="ko-KR" altLang="en-US" dirty="0"/>
          </a:p>
        </p:txBody>
      </p:sp>
      <p:graphicFrame>
        <p:nvGraphicFramePr>
          <p:cNvPr id="3" name="표 2">
            <a:extLst>
              <a:ext uri="{FF2B5EF4-FFF2-40B4-BE49-F238E27FC236}">
                <a16:creationId xmlns:a16="http://schemas.microsoft.com/office/drawing/2014/main" id="{83DA54C6-9D27-4E39-8F68-627308A4B974}"/>
              </a:ext>
            </a:extLst>
          </p:cNvPr>
          <p:cNvGraphicFramePr>
            <a:graphicFrameLocks noGrp="1"/>
          </p:cNvGraphicFramePr>
          <p:nvPr>
            <p:extLst>
              <p:ext uri="{D42A27DB-BD31-4B8C-83A1-F6EECF244321}">
                <p14:modId xmlns:p14="http://schemas.microsoft.com/office/powerpoint/2010/main" val="3698305930"/>
              </p:ext>
            </p:extLst>
          </p:nvPr>
        </p:nvGraphicFramePr>
        <p:xfrm>
          <a:off x="532014" y="1788071"/>
          <a:ext cx="11039301" cy="4399134"/>
        </p:xfrm>
        <a:graphic>
          <a:graphicData uri="http://schemas.openxmlformats.org/drawingml/2006/table">
            <a:tbl>
              <a:tblPr>
                <a:tableStyleId>{5940675A-B579-460E-94D1-54222C63F5DA}</a:tableStyleId>
              </a:tblPr>
              <a:tblGrid>
                <a:gridCol w="2764100">
                  <a:extLst>
                    <a:ext uri="{9D8B030D-6E8A-4147-A177-3AD203B41FA5}">
                      <a16:colId xmlns:a16="http://schemas.microsoft.com/office/drawing/2014/main" val="2962380208"/>
                    </a:ext>
                  </a:extLst>
                </a:gridCol>
                <a:gridCol w="8275201">
                  <a:extLst>
                    <a:ext uri="{9D8B030D-6E8A-4147-A177-3AD203B41FA5}">
                      <a16:colId xmlns:a16="http://schemas.microsoft.com/office/drawing/2014/main" val="2749401978"/>
                    </a:ext>
                  </a:extLst>
                </a:gridCol>
              </a:tblGrid>
              <a:tr h="427426">
                <a:tc>
                  <a:txBody>
                    <a:bodyPr/>
                    <a:lstStyle/>
                    <a:p>
                      <a:pPr algn="ctr"/>
                      <a:r>
                        <a:rPr lang="ko-KR" altLang="en-US" sz="1700">
                          <a:effectLst/>
                        </a:rPr>
                        <a:t>속성</a:t>
                      </a:r>
                      <a:endParaRPr lang="ko-KR" altLang="en-US" sz="1700" b="1">
                        <a:solidFill>
                          <a:srgbClr val="E8E6E3"/>
                        </a:solidFill>
                        <a:effectLst/>
                        <a:latin typeface="notokr"/>
                      </a:endParaRPr>
                    </a:p>
                  </a:txBody>
                  <a:tcPr marL="87587" marR="87587" marT="87587" marB="87587" anchor="ctr"/>
                </a:tc>
                <a:tc>
                  <a:txBody>
                    <a:bodyPr/>
                    <a:lstStyle/>
                    <a:p>
                      <a:pPr algn="ctr"/>
                      <a:r>
                        <a:rPr lang="ko-KR" altLang="en-US" sz="1700">
                          <a:effectLst/>
                        </a:rPr>
                        <a:t>설명</a:t>
                      </a:r>
                      <a:endParaRPr lang="ko-KR" altLang="en-US" sz="1700" b="1">
                        <a:solidFill>
                          <a:srgbClr val="E8E6E3"/>
                        </a:solidFill>
                        <a:effectLst/>
                        <a:latin typeface="notokr"/>
                      </a:endParaRPr>
                    </a:p>
                  </a:txBody>
                  <a:tcPr marL="87587" marR="87587" marT="87587" marB="87587" anchor="ctr"/>
                </a:tc>
                <a:extLst>
                  <a:ext uri="{0D108BD9-81ED-4DB2-BD59-A6C34878D82A}">
                    <a16:rowId xmlns:a16="http://schemas.microsoft.com/office/drawing/2014/main" val="2528092008"/>
                  </a:ext>
                </a:extLst>
              </a:tr>
              <a:tr h="427426">
                <a:tc>
                  <a:txBody>
                    <a:bodyPr/>
                    <a:lstStyle/>
                    <a:p>
                      <a:pPr algn="ctr"/>
                      <a:r>
                        <a:rPr lang="en-US" sz="1700">
                          <a:effectLst/>
                        </a:rPr>
                        <a:t>resize</a:t>
                      </a:r>
                      <a:endParaRPr lang="en-US" sz="1700">
                        <a:effectLst/>
                        <a:latin typeface="notokr"/>
                      </a:endParaRPr>
                    </a:p>
                  </a:txBody>
                  <a:tcPr marL="87587" marR="87587" marT="87587" marB="87587" anchor="ctr"/>
                </a:tc>
                <a:tc>
                  <a:txBody>
                    <a:bodyPr/>
                    <a:lstStyle/>
                    <a:p>
                      <a:pPr algn="l"/>
                      <a:r>
                        <a:rPr lang="ko-KR" altLang="en-US" sz="1700">
                          <a:effectLst/>
                        </a:rPr>
                        <a:t>사용자가 해당 요소의 높이나 너비를 변경할 수 있게 설정함</a:t>
                      </a:r>
                      <a:r>
                        <a:rPr lang="en-US" altLang="ko-KR" sz="1700">
                          <a:effectLst/>
                        </a:rPr>
                        <a:t>.</a:t>
                      </a:r>
                      <a:endParaRPr lang="en-US" altLang="ko-KR" sz="1700">
                        <a:effectLst/>
                        <a:latin typeface="notokr"/>
                      </a:endParaRPr>
                    </a:p>
                  </a:txBody>
                  <a:tcPr marL="87587" marR="87587" marT="87587" marB="87587" anchor="ctr"/>
                </a:tc>
                <a:extLst>
                  <a:ext uri="{0D108BD9-81ED-4DB2-BD59-A6C34878D82A}">
                    <a16:rowId xmlns:a16="http://schemas.microsoft.com/office/drawing/2014/main" val="2967401215"/>
                  </a:ext>
                </a:extLst>
              </a:tr>
              <a:tr h="679678">
                <a:tc>
                  <a:txBody>
                    <a:bodyPr/>
                    <a:lstStyle/>
                    <a:p>
                      <a:pPr algn="ctr"/>
                      <a:r>
                        <a:rPr lang="en-US" sz="1700">
                          <a:effectLst/>
                        </a:rPr>
                        <a:t>outline-offset</a:t>
                      </a:r>
                      <a:endParaRPr lang="en-US" sz="1700">
                        <a:effectLst/>
                        <a:latin typeface="notokr"/>
                      </a:endParaRPr>
                    </a:p>
                  </a:txBody>
                  <a:tcPr marL="87587" marR="87587" marT="87587" marB="87587" anchor="ctr"/>
                </a:tc>
                <a:tc>
                  <a:txBody>
                    <a:bodyPr/>
                    <a:lstStyle/>
                    <a:p>
                      <a:pPr algn="l"/>
                      <a:r>
                        <a:rPr lang="ko-KR" altLang="en-US" sz="1700">
                          <a:effectLst/>
                        </a:rPr>
                        <a:t>해당 요소의 테두리</a:t>
                      </a:r>
                      <a:r>
                        <a:rPr lang="en-US" altLang="ko-KR" sz="1700">
                          <a:effectLst/>
                        </a:rPr>
                        <a:t>(border)</a:t>
                      </a:r>
                      <a:r>
                        <a:rPr lang="ko-KR" altLang="en-US" sz="1700">
                          <a:effectLst/>
                        </a:rPr>
                        <a:t>와 아웃라인</a:t>
                      </a:r>
                      <a:r>
                        <a:rPr lang="en-US" altLang="ko-KR" sz="1700">
                          <a:effectLst/>
                        </a:rPr>
                        <a:t>(outline) </a:t>
                      </a:r>
                      <a:r>
                        <a:rPr lang="ko-KR" altLang="en-US" sz="1700">
                          <a:effectLst/>
                        </a:rPr>
                        <a:t>사이에 공간</a:t>
                      </a:r>
                      <a:r>
                        <a:rPr lang="en-US" altLang="ko-KR" sz="1700">
                          <a:effectLst/>
                        </a:rPr>
                        <a:t>(offset)</a:t>
                      </a:r>
                      <a:r>
                        <a:rPr lang="ko-KR" altLang="en-US" sz="1700">
                          <a:effectLst/>
                        </a:rPr>
                        <a:t>을 추가함</a:t>
                      </a:r>
                      <a:r>
                        <a:rPr lang="en-US" altLang="ko-KR" sz="1700">
                          <a:effectLst/>
                        </a:rPr>
                        <a:t>.</a:t>
                      </a:r>
                      <a:endParaRPr lang="en-US" altLang="ko-KR" sz="1700">
                        <a:effectLst/>
                        <a:latin typeface="notokr"/>
                      </a:endParaRPr>
                    </a:p>
                  </a:txBody>
                  <a:tcPr marL="87587" marR="87587" marT="87587" marB="87587" anchor="ctr"/>
                </a:tc>
                <a:extLst>
                  <a:ext uri="{0D108BD9-81ED-4DB2-BD59-A6C34878D82A}">
                    <a16:rowId xmlns:a16="http://schemas.microsoft.com/office/drawing/2014/main" val="186082797"/>
                  </a:ext>
                </a:extLst>
              </a:tr>
              <a:tr h="679678">
                <a:tc>
                  <a:txBody>
                    <a:bodyPr/>
                    <a:lstStyle/>
                    <a:p>
                      <a:pPr algn="ctr"/>
                      <a:r>
                        <a:rPr lang="en-US" sz="1700">
                          <a:effectLst/>
                        </a:rPr>
                        <a:t>box-sizing</a:t>
                      </a:r>
                      <a:endParaRPr lang="en-US" sz="1700">
                        <a:effectLst/>
                        <a:latin typeface="notokr"/>
                      </a:endParaRPr>
                    </a:p>
                  </a:txBody>
                  <a:tcPr marL="87587" marR="87587" marT="87587" marB="87587" anchor="ctr"/>
                </a:tc>
                <a:tc>
                  <a:txBody>
                    <a:bodyPr/>
                    <a:lstStyle/>
                    <a:p>
                      <a:pPr algn="l"/>
                      <a:r>
                        <a:rPr lang="ko-KR" altLang="en-US" sz="1700">
                          <a:effectLst/>
                        </a:rPr>
                        <a:t>해당 요소의 총 너비와 높이에 패딩</a:t>
                      </a:r>
                      <a:r>
                        <a:rPr lang="en-US" altLang="ko-KR" sz="1700">
                          <a:effectLst/>
                        </a:rPr>
                        <a:t>(padding)</a:t>
                      </a:r>
                      <a:r>
                        <a:rPr lang="ko-KR" altLang="en-US" sz="1700">
                          <a:effectLst/>
                        </a:rPr>
                        <a:t>과 테두리</a:t>
                      </a:r>
                      <a:r>
                        <a:rPr lang="en-US" altLang="ko-KR" sz="1700">
                          <a:effectLst/>
                        </a:rPr>
                        <a:t>(border)</a:t>
                      </a:r>
                      <a:r>
                        <a:rPr lang="ko-KR" altLang="en-US" sz="1700">
                          <a:effectLst/>
                        </a:rPr>
                        <a:t>의 너비도 포함시킴</a:t>
                      </a:r>
                      <a:r>
                        <a:rPr lang="en-US" altLang="ko-KR" sz="1700">
                          <a:effectLst/>
                        </a:rPr>
                        <a:t>.</a:t>
                      </a:r>
                      <a:endParaRPr lang="en-US" altLang="ko-KR" sz="1700">
                        <a:effectLst/>
                        <a:latin typeface="notokr"/>
                      </a:endParaRPr>
                    </a:p>
                  </a:txBody>
                  <a:tcPr marL="87587" marR="87587" marT="87587" marB="87587" anchor="ctr"/>
                </a:tc>
                <a:extLst>
                  <a:ext uri="{0D108BD9-81ED-4DB2-BD59-A6C34878D82A}">
                    <a16:rowId xmlns:a16="http://schemas.microsoft.com/office/drawing/2014/main" val="1607916751"/>
                  </a:ext>
                </a:extLst>
              </a:tr>
              <a:tr h="427426">
                <a:tc>
                  <a:txBody>
                    <a:bodyPr/>
                    <a:lstStyle/>
                    <a:p>
                      <a:pPr algn="ctr"/>
                      <a:r>
                        <a:rPr lang="en-US" sz="1700">
                          <a:effectLst/>
                        </a:rPr>
                        <a:t>nav-index</a:t>
                      </a:r>
                      <a:endParaRPr lang="en-US" sz="1700">
                        <a:effectLst/>
                        <a:latin typeface="notokr"/>
                      </a:endParaRPr>
                    </a:p>
                  </a:txBody>
                  <a:tcPr marL="87587" marR="87587" marT="87587" marB="87587" anchor="ctr"/>
                </a:tc>
                <a:tc>
                  <a:txBody>
                    <a:bodyPr/>
                    <a:lstStyle/>
                    <a:p>
                      <a:pPr algn="l"/>
                      <a:r>
                        <a:rPr lang="ko-KR" altLang="en-US" sz="1700">
                          <a:effectLst/>
                        </a:rPr>
                        <a:t>해당 요소에 대한 순차적인 탐색 순서를 설정함</a:t>
                      </a:r>
                      <a:r>
                        <a:rPr lang="en-US" altLang="ko-KR" sz="1700">
                          <a:effectLst/>
                        </a:rPr>
                        <a:t>.</a:t>
                      </a:r>
                      <a:endParaRPr lang="en-US" altLang="ko-KR" sz="1700">
                        <a:effectLst/>
                        <a:latin typeface="notokr"/>
                      </a:endParaRPr>
                    </a:p>
                  </a:txBody>
                  <a:tcPr marL="87587" marR="87587" marT="87587" marB="87587" anchor="ctr"/>
                </a:tc>
                <a:extLst>
                  <a:ext uri="{0D108BD9-81ED-4DB2-BD59-A6C34878D82A}">
                    <a16:rowId xmlns:a16="http://schemas.microsoft.com/office/drawing/2014/main" val="2050676613"/>
                  </a:ext>
                </a:extLst>
              </a:tr>
              <a:tr h="427426">
                <a:tc>
                  <a:txBody>
                    <a:bodyPr/>
                    <a:lstStyle/>
                    <a:p>
                      <a:pPr algn="ctr"/>
                      <a:r>
                        <a:rPr lang="en-US" sz="1700">
                          <a:effectLst/>
                        </a:rPr>
                        <a:t>nav-left</a:t>
                      </a:r>
                      <a:endParaRPr lang="en-US" sz="1700">
                        <a:effectLst/>
                        <a:latin typeface="notokr"/>
                      </a:endParaRPr>
                    </a:p>
                  </a:txBody>
                  <a:tcPr marL="87587" marR="87587" marT="87587" marB="87587" anchor="ctr"/>
                </a:tc>
                <a:tc>
                  <a:txBody>
                    <a:bodyPr/>
                    <a:lstStyle/>
                    <a:p>
                      <a:pPr algn="l"/>
                      <a:r>
                        <a:rPr lang="ko-KR" altLang="en-US" sz="1700" dirty="0">
                          <a:effectLst/>
                        </a:rPr>
                        <a:t>화살표 왼쪽 방향키를 누를 때 어디를 탐색할지 설정함</a:t>
                      </a:r>
                      <a:r>
                        <a:rPr lang="en-US" altLang="ko-KR" sz="1700" dirty="0">
                          <a:effectLst/>
                        </a:rPr>
                        <a:t>.</a:t>
                      </a:r>
                      <a:endParaRPr lang="en-US" altLang="ko-KR" sz="1700" dirty="0">
                        <a:effectLst/>
                        <a:latin typeface="notokr"/>
                      </a:endParaRPr>
                    </a:p>
                  </a:txBody>
                  <a:tcPr marL="87587" marR="87587" marT="87587" marB="87587" anchor="ctr"/>
                </a:tc>
                <a:extLst>
                  <a:ext uri="{0D108BD9-81ED-4DB2-BD59-A6C34878D82A}">
                    <a16:rowId xmlns:a16="http://schemas.microsoft.com/office/drawing/2014/main" val="2385433322"/>
                  </a:ext>
                </a:extLst>
              </a:tr>
              <a:tr h="427426">
                <a:tc>
                  <a:txBody>
                    <a:bodyPr/>
                    <a:lstStyle/>
                    <a:p>
                      <a:pPr algn="ctr"/>
                      <a:r>
                        <a:rPr lang="en-US" sz="1700">
                          <a:effectLst/>
                        </a:rPr>
                        <a:t>nav-right</a:t>
                      </a:r>
                      <a:endParaRPr lang="en-US" sz="1700">
                        <a:effectLst/>
                        <a:latin typeface="notokr"/>
                      </a:endParaRPr>
                    </a:p>
                  </a:txBody>
                  <a:tcPr marL="87587" marR="87587" marT="87587" marB="87587" anchor="ctr"/>
                </a:tc>
                <a:tc>
                  <a:txBody>
                    <a:bodyPr/>
                    <a:lstStyle/>
                    <a:p>
                      <a:pPr algn="l"/>
                      <a:r>
                        <a:rPr lang="ko-KR" altLang="en-US" sz="1700" dirty="0">
                          <a:effectLst/>
                        </a:rPr>
                        <a:t>화살표 오른쪽 방향키를 누를 때 어디를 탐색할지 설정함</a:t>
                      </a:r>
                      <a:r>
                        <a:rPr lang="en-US" altLang="ko-KR" sz="1700" dirty="0">
                          <a:effectLst/>
                        </a:rPr>
                        <a:t>.</a:t>
                      </a:r>
                      <a:endParaRPr lang="en-US" altLang="ko-KR" sz="1700" dirty="0">
                        <a:effectLst/>
                        <a:latin typeface="notokr"/>
                      </a:endParaRPr>
                    </a:p>
                  </a:txBody>
                  <a:tcPr marL="87587" marR="87587" marT="87587" marB="87587" anchor="ctr"/>
                </a:tc>
                <a:extLst>
                  <a:ext uri="{0D108BD9-81ED-4DB2-BD59-A6C34878D82A}">
                    <a16:rowId xmlns:a16="http://schemas.microsoft.com/office/drawing/2014/main" val="457785774"/>
                  </a:ext>
                </a:extLst>
              </a:tr>
              <a:tr h="427426">
                <a:tc>
                  <a:txBody>
                    <a:bodyPr/>
                    <a:lstStyle/>
                    <a:p>
                      <a:pPr algn="ctr"/>
                      <a:r>
                        <a:rPr lang="en-US" sz="1700">
                          <a:effectLst/>
                        </a:rPr>
                        <a:t>nav-up</a:t>
                      </a:r>
                      <a:endParaRPr lang="en-US" sz="1700">
                        <a:effectLst/>
                        <a:latin typeface="notokr"/>
                      </a:endParaRPr>
                    </a:p>
                  </a:txBody>
                  <a:tcPr marL="87587" marR="87587" marT="87587" marB="87587" anchor="ctr"/>
                </a:tc>
                <a:tc>
                  <a:txBody>
                    <a:bodyPr/>
                    <a:lstStyle/>
                    <a:p>
                      <a:pPr algn="l"/>
                      <a:r>
                        <a:rPr lang="ko-KR" altLang="en-US" sz="1700">
                          <a:effectLst/>
                        </a:rPr>
                        <a:t>화살표 위쪽 방향키를 누를 때 어디를 탐색할지 설정함</a:t>
                      </a:r>
                      <a:r>
                        <a:rPr lang="en-US" altLang="ko-KR" sz="1700">
                          <a:effectLst/>
                        </a:rPr>
                        <a:t>.</a:t>
                      </a:r>
                      <a:endParaRPr lang="en-US" altLang="ko-KR" sz="1700">
                        <a:effectLst/>
                        <a:latin typeface="notokr"/>
                      </a:endParaRPr>
                    </a:p>
                  </a:txBody>
                  <a:tcPr marL="87587" marR="87587" marT="87587" marB="87587" anchor="ctr"/>
                </a:tc>
                <a:extLst>
                  <a:ext uri="{0D108BD9-81ED-4DB2-BD59-A6C34878D82A}">
                    <a16:rowId xmlns:a16="http://schemas.microsoft.com/office/drawing/2014/main" val="3145276349"/>
                  </a:ext>
                </a:extLst>
              </a:tr>
              <a:tr h="427426">
                <a:tc>
                  <a:txBody>
                    <a:bodyPr/>
                    <a:lstStyle/>
                    <a:p>
                      <a:pPr algn="ctr"/>
                      <a:r>
                        <a:rPr lang="en-US" sz="1700">
                          <a:effectLst/>
                        </a:rPr>
                        <a:t>nav-down</a:t>
                      </a:r>
                      <a:endParaRPr lang="en-US" sz="1700">
                        <a:effectLst/>
                        <a:latin typeface="notokr"/>
                      </a:endParaRPr>
                    </a:p>
                  </a:txBody>
                  <a:tcPr marL="87587" marR="87587" marT="87587" marB="87587" anchor="ctr"/>
                </a:tc>
                <a:tc>
                  <a:txBody>
                    <a:bodyPr/>
                    <a:lstStyle/>
                    <a:p>
                      <a:pPr algn="l"/>
                      <a:r>
                        <a:rPr lang="ko-KR" altLang="en-US" sz="1700" dirty="0">
                          <a:effectLst/>
                        </a:rPr>
                        <a:t>화살표 아래쪽 방향키를 누를 때 어디를 탐색할지 설정함</a:t>
                      </a:r>
                      <a:r>
                        <a:rPr lang="en-US" altLang="ko-KR" sz="1700" dirty="0">
                          <a:effectLst/>
                        </a:rPr>
                        <a:t>.</a:t>
                      </a:r>
                      <a:endParaRPr lang="en-US" altLang="ko-KR" sz="1700" dirty="0">
                        <a:effectLst/>
                        <a:latin typeface="notokr"/>
                      </a:endParaRPr>
                    </a:p>
                  </a:txBody>
                  <a:tcPr marL="87587" marR="87587" marT="87587" marB="87587" anchor="ctr"/>
                </a:tc>
                <a:extLst>
                  <a:ext uri="{0D108BD9-81ED-4DB2-BD59-A6C34878D82A}">
                    <a16:rowId xmlns:a16="http://schemas.microsoft.com/office/drawing/2014/main" val="4201990345"/>
                  </a:ext>
                </a:extLst>
              </a:tr>
            </a:tbl>
          </a:graphicData>
        </a:graphic>
      </p:graphicFrame>
    </p:spTree>
    <p:extLst>
      <p:ext uri="{BB962C8B-B14F-4D97-AF65-F5344CB8AC3E}">
        <p14:creationId xmlns:p14="http://schemas.microsoft.com/office/powerpoint/2010/main" val="188252110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961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Multi-column Layout&lt;/title&gt;</a:t>
            </a:r>
          </a:p>
          <a:p>
            <a:r>
              <a:rPr lang="en-US" altLang="ko-KR" sz="1000">
                <a:solidFill>
                  <a:schemeClr val="tx1"/>
                </a:solidFill>
              </a:rPr>
              <a:t>	&lt;style&gt;</a:t>
            </a:r>
          </a:p>
          <a:p>
            <a:r>
              <a:rPr lang="en-US" altLang="ko-KR" sz="1000">
                <a:solidFill>
                  <a:schemeClr val="tx1"/>
                </a:solidFill>
              </a:rPr>
              <a:t>		#origin {</a:t>
            </a:r>
          </a:p>
          <a:p>
            <a:r>
              <a:rPr lang="en-US" altLang="ko-KR" sz="1000">
                <a:solidFill>
                  <a:schemeClr val="tx1"/>
                </a:solidFill>
              </a:rPr>
              <a:t>			margin: 30px 0;</a:t>
            </a:r>
          </a:p>
          <a:p>
            <a:r>
              <a:rPr lang="en-US" altLang="ko-KR" sz="1000">
                <a:solidFill>
                  <a:schemeClr val="tx1"/>
                </a:solidFill>
              </a:rPr>
              <a:t>			-webkit-column-count: 3;</a:t>
            </a:r>
          </a:p>
          <a:p>
            <a:r>
              <a:rPr lang="en-US" altLang="ko-KR" sz="1000">
                <a:solidFill>
                  <a:schemeClr val="tx1"/>
                </a:solidFill>
              </a:rPr>
              <a:t>			-moz-column-count: 3;</a:t>
            </a:r>
          </a:p>
          <a:p>
            <a:r>
              <a:rPr lang="en-US" altLang="ko-KR" sz="1000">
                <a:solidFill>
                  <a:schemeClr val="tx1"/>
                </a:solidFill>
              </a:rPr>
              <a:t>			column-count: 3;</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&lt;h1&gt;column-count </a:t>
            </a:r>
            <a:r>
              <a:rPr lang="ko-KR" altLang="en-US" sz="1000">
                <a:solidFill>
                  <a:schemeClr val="tx1"/>
                </a:solidFill>
              </a:rPr>
              <a:t>속성을 이용한 칼럼 생성</a:t>
            </a:r>
            <a:r>
              <a:rPr lang="en-US" altLang="ko-KR" sz="1000">
                <a:solidFill>
                  <a:schemeClr val="tx1"/>
                </a:solidFill>
              </a:rPr>
              <a:t>&lt;/h1&gt;</a:t>
            </a:r>
          </a:p>
          <a:p>
            <a:endParaRPr lang="en-US" altLang="ko-KR" sz="1000">
              <a:solidFill>
                <a:schemeClr val="tx1"/>
              </a:solidFill>
            </a:endParaRPr>
          </a:p>
          <a:p>
            <a:r>
              <a:rPr lang="en-US" altLang="ko-KR" sz="1000">
                <a:solidFill>
                  <a:schemeClr val="tx1"/>
                </a:solidFill>
              </a:rPr>
              <a:t>	&lt;div id="origin"&gt;</a:t>
            </a:r>
          </a:p>
          <a:p>
            <a:r>
              <a:rPr lang="en-US" altLang="ko-KR" sz="1000">
                <a:solidFill>
                  <a:schemeClr val="tx1"/>
                </a:solidFill>
              </a:rPr>
              <a:t>		&lt;h4&gt;</a:t>
            </a:r>
            <a:r>
              <a:rPr lang="ko-KR" altLang="en-US" sz="1000">
                <a:solidFill>
                  <a:schemeClr val="tx1"/>
                </a:solidFill>
              </a:rPr>
              <a:t>칼럼을 </a:t>
            </a:r>
            <a:r>
              <a:rPr lang="en-US" altLang="ko-KR" sz="1000">
                <a:solidFill>
                  <a:schemeClr val="tx1"/>
                </a:solidFill>
              </a:rPr>
              <a:t>3</a:t>
            </a:r>
            <a:r>
              <a:rPr lang="ko-KR" altLang="en-US" sz="1000">
                <a:solidFill>
                  <a:schemeClr val="tx1"/>
                </a:solidFill>
              </a:rPr>
              <a:t>개로 나누겠어요</a:t>
            </a:r>
            <a:r>
              <a:rPr lang="en-US" altLang="ko-KR" sz="1000">
                <a:solidFill>
                  <a:schemeClr val="tx1"/>
                </a:solidFill>
              </a:rPr>
              <a:t>!&lt;/h4&gt;</a:t>
            </a:r>
          </a:p>
          <a:p>
            <a:r>
              <a:rPr lang="en-US" altLang="ko-KR" sz="1000">
                <a:solidFill>
                  <a:schemeClr val="tx1"/>
                </a:solidFill>
              </a:rPr>
              <a:t>		&lt;p&gt;Lorem ipsum dolor sit amet, consectetur adipiscing elit. Aenean dignissim magna et iaculis molestie. Vivamus semper gravida magna, non imperdiet nisl viverra vitae. Interdum et malesuada fames ac ante ipsum primis in faucibus. Nunc tristique cursus dui at facilisis. Maecenas mollis dui tortor, non elementum libero condimentum vulputate. Phasellus eget sagittis felis. Quisque ornare et risus ac sodales. Phasellus malesuada efficitur mattis. In hac habitasse platea dictumst. Ut enim sem, placerat id sagittis tristique, posuere ac mi. Cras et efficitur magna. Vestibulum in nulla feugiat, sodales libero quis, molestie urna. Praesent laoreet at augue in interdum. Duis et mauris at lacus tempus fringilla.&lt;/p&gt;</a:t>
            </a:r>
          </a:p>
          <a:p>
            <a:r>
              <a:rPr lang="en-US" altLang="ko-KR" sz="1000">
                <a:solidFill>
                  <a:schemeClr val="tx1"/>
                </a:solidFill>
              </a:rPr>
              <a:t>	&lt;/div&gt;</a:t>
            </a:r>
          </a:p>
          <a:p>
            <a:endParaRPr lang="en-US" altLang="ko-KR" sz="1000">
              <a:solidFill>
                <a:schemeClr val="tx1"/>
              </a:solidFill>
            </a:endParaRPr>
          </a:p>
          <a:p>
            <a:r>
              <a:rPr lang="en-US" altLang="ko-KR" sz="10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60225" y="1216297"/>
            <a:ext cx="58853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column-count </a:t>
            </a:r>
            <a:r>
              <a:rPr lang="ko-KR" altLang="en-US" sz="1200" b="1" dirty="0">
                <a:solidFill>
                  <a:schemeClr val="tx1"/>
                </a:solidFill>
              </a:rPr>
              <a:t>속성</a:t>
            </a:r>
          </a:p>
          <a:p>
            <a:r>
              <a:rPr lang="en-US" altLang="ko-KR" sz="1200" dirty="0">
                <a:solidFill>
                  <a:schemeClr val="tx1"/>
                </a:solidFill>
              </a:rPr>
              <a:t>column-count </a:t>
            </a:r>
            <a:r>
              <a:rPr lang="ko-KR" altLang="en-US" sz="1200" dirty="0">
                <a:solidFill>
                  <a:schemeClr val="tx1"/>
                </a:solidFill>
              </a:rPr>
              <a:t>속성은 해당 요소를 몇 개의 칼럼</a:t>
            </a:r>
            <a:r>
              <a:rPr lang="en-US" altLang="ko-KR" sz="1200" dirty="0">
                <a:solidFill>
                  <a:schemeClr val="tx1"/>
                </a:solidFill>
              </a:rPr>
              <a:t>(column)</a:t>
            </a:r>
            <a:r>
              <a:rPr lang="ko-KR" altLang="en-US" sz="1200" dirty="0">
                <a:solidFill>
                  <a:schemeClr val="tx1"/>
                </a:solidFill>
              </a:rPr>
              <a:t>으로 나눌지를 설정합니다</a:t>
            </a:r>
            <a:r>
              <a:rPr lang="en-US" altLang="ko-KR" sz="1200" dirty="0">
                <a:solidFill>
                  <a:schemeClr val="tx1"/>
                </a:solidFill>
              </a:rPr>
              <a:t>.</a:t>
            </a:r>
          </a:p>
          <a:p>
            <a:r>
              <a:rPr lang="en-US" altLang="ko-KR" sz="1200" dirty="0">
                <a:solidFill>
                  <a:schemeClr val="tx1"/>
                </a:solidFill>
              </a:rPr>
              <a:t>column-count </a:t>
            </a:r>
            <a:r>
              <a:rPr lang="ko-KR" altLang="en-US" sz="1200" dirty="0">
                <a:solidFill>
                  <a:schemeClr val="tx1"/>
                </a:solidFill>
              </a:rPr>
              <a:t>속성은 파이어폭스와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321</a:t>
            </a:fld>
            <a:endParaRPr lang="ko-KR" altLang="en-US" dirty="0"/>
          </a:p>
        </p:txBody>
      </p:sp>
    </p:spTree>
    <p:extLst>
      <p:ext uri="{BB962C8B-B14F-4D97-AF65-F5344CB8AC3E}">
        <p14:creationId xmlns:p14="http://schemas.microsoft.com/office/powerpoint/2010/main" val="188333599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961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-column-count: 3;</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3;</a:t>
            </a:r>
          </a:p>
          <a:p>
            <a:r>
              <a:rPr lang="en-US" altLang="ko-KR" sz="1000" dirty="0">
                <a:solidFill>
                  <a:schemeClr val="tx1"/>
                </a:solidFill>
              </a:rPr>
              <a:t>		column-count: 3;	}</a:t>
            </a:r>
          </a:p>
          <a:p>
            <a:r>
              <a:rPr lang="en-US" altLang="ko-KR" sz="1000" dirty="0">
                <a:solidFill>
                  <a:schemeClr val="tx1"/>
                </a:solidFill>
              </a:rPr>
              <a:t>	#gap {	-</a:t>
            </a:r>
            <a:r>
              <a:rPr lang="en-US" altLang="ko-KR" sz="1000" dirty="0" err="1">
                <a:solidFill>
                  <a:schemeClr val="tx1"/>
                </a:solidFill>
              </a:rPr>
              <a:t>webkit</a:t>
            </a:r>
            <a:r>
              <a:rPr lang="en-US" altLang="ko-KR" sz="1000" dirty="0">
                <a:solidFill>
                  <a:schemeClr val="tx1"/>
                </a:solidFill>
              </a:rPr>
              <a:t>-column-gap: 70px;</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-column-gap: 70px;</a:t>
            </a:r>
          </a:p>
          <a:p>
            <a:r>
              <a:rPr lang="en-US" altLang="ko-KR" sz="1000" dirty="0">
                <a:solidFill>
                  <a:schemeClr val="tx1"/>
                </a:solidFill>
              </a:rPr>
              <a:t>		column-gap: 70px;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&lt;h1&gt;column-gap </a:t>
            </a:r>
            <a:r>
              <a:rPr lang="ko-KR" altLang="en-US" sz="1000" dirty="0">
                <a:solidFill>
                  <a:schemeClr val="tx1"/>
                </a:solidFill>
              </a:rPr>
              <a:t>속성을 이용한 칼럼 사이의 간격 조절</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a:t>
            </a:r>
            <a:r>
              <a:rPr lang="ko-KR" altLang="en-US" sz="1000" dirty="0">
                <a:solidFill>
                  <a:schemeClr val="tx1"/>
                </a:solidFill>
              </a:rPr>
              <a:t>칼럼 사이의 원래 </a:t>
            </a:r>
            <a:r>
              <a:rPr lang="ko-KR" altLang="en-US" sz="1000" dirty="0" err="1">
                <a:solidFill>
                  <a:schemeClr val="tx1"/>
                </a:solidFill>
              </a:rPr>
              <a:t>간격이에요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id="gap"&gt;</a:t>
            </a:r>
          </a:p>
          <a:p>
            <a:r>
              <a:rPr lang="en-US" altLang="ko-KR" sz="1000" dirty="0">
                <a:solidFill>
                  <a:schemeClr val="tx1"/>
                </a:solidFill>
              </a:rPr>
              <a:t>	&lt;h4&gt;</a:t>
            </a:r>
            <a:r>
              <a:rPr lang="ko-KR" altLang="en-US" sz="1000" dirty="0">
                <a:solidFill>
                  <a:schemeClr val="tx1"/>
                </a:solidFill>
              </a:rPr>
              <a:t>칼럼 사이의 간격을 늘렸어요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60225" y="1216297"/>
            <a:ext cx="58853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column-gap </a:t>
            </a:r>
            <a:r>
              <a:rPr lang="ko-KR" altLang="en-US" sz="1200" b="1" dirty="0">
                <a:solidFill>
                  <a:schemeClr val="tx1"/>
                </a:solidFill>
              </a:rPr>
              <a:t>속성</a:t>
            </a:r>
          </a:p>
          <a:p>
            <a:r>
              <a:rPr lang="en-US" altLang="ko-KR" sz="1200" dirty="0">
                <a:solidFill>
                  <a:schemeClr val="tx1"/>
                </a:solidFill>
              </a:rPr>
              <a:t>column-gap </a:t>
            </a:r>
            <a:r>
              <a:rPr lang="ko-KR" altLang="en-US" sz="1200" dirty="0">
                <a:solidFill>
                  <a:schemeClr val="tx1"/>
                </a:solidFill>
              </a:rPr>
              <a:t>속성은 칼럼</a:t>
            </a:r>
            <a:r>
              <a:rPr lang="en-US" altLang="ko-KR" sz="1200" dirty="0">
                <a:solidFill>
                  <a:schemeClr val="tx1"/>
                </a:solidFill>
              </a:rPr>
              <a:t>(column) </a:t>
            </a:r>
            <a:r>
              <a:rPr lang="ko-KR" altLang="en-US" sz="1200" dirty="0">
                <a:solidFill>
                  <a:schemeClr val="tx1"/>
                </a:solidFill>
              </a:rPr>
              <a:t>사이의 간격을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322</a:t>
            </a:fld>
            <a:endParaRPr lang="ko-KR" altLang="en-US" dirty="0"/>
          </a:p>
        </p:txBody>
      </p:sp>
    </p:spTree>
    <p:extLst>
      <p:ext uri="{BB962C8B-B14F-4D97-AF65-F5344CB8AC3E}">
        <p14:creationId xmlns:p14="http://schemas.microsoft.com/office/powerpoint/2010/main" val="81458601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961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 }</a:t>
            </a:r>
          </a:p>
          <a:p>
            <a:r>
              <a:rPr lang="en-US" altLang="ko-KR" sz="1000" dirty="0">
                <a:solidFill>
                  <a:schemeClr val="tx1"/>
                </a:solidFill>
              </a:rPr>
              <a:t>	#origin {	-</a:t>
            </a:r>
            <a:r>
              <a:rPr lang="en-US" altLang="ko-KR" sz="1000" dirty="0" err="1">
                <a:solidFill>
                  <a:schemeClr val="tx1"/>
                </a:solidFill>
              </a:rPr>
              <a:t>webkit</a:t>
            </a:r>
            <a:r>
              <a:rPr lang="en-US" altLang="ko-KR" sz="1000" dirty="0">
                <a:solidFill>
                  <a:schemeClr val="tx1"/>
                </a:solidFill>
              </a:rPr>
              <a:t>-column-count: 5;</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5;</a:t>
            </a:r>
          </a:p>
          <a:p>
            <a:r>
              <a:rPr lang="en-US" altLang="ko-KR" sz="1000" dirty="0">
                <a:solidFill>
                  <a:schemeClr val="tx1"/>
                </a:solidFill>
              </a:rPr>
              <a:t>		column-count: 5;	}</a:t>
            </a:r>
          </a:p>
          <a:p>
            <a:r>
              <a:rPr lang="en-US" altLang="ko-KR" sz="1000" dirty="0">
                <a:solidFill>
                  <a:schemeClr val="tx1"/>
                </a:solidFill>
              </a:rPr>
              <a:t>	#gap {	-</a:t>
            </a:r>
            <a:r>
              <a:rPr lang="en-US" altLang="ko-KR" sz="1000" dirty="0" err="1">
                <a:solidFill>
                  <a:schemeClr val="tx1"/>
                </a:solidFill>
              </a:rPr>
              <a:t>webkit</a:t>
            </a:r>
            <a:r>
              <a:rPr lang="en-US" altLang="ko-KR" sz="1000" dirty="0">
                <a:solidFill>
                  <a:schemeClr val="tx1"/>
                </a:solidFill>
              </a:rPr>
              <a:t>-column-width: 150px;</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-column-width: 150px;</a:t>
            </a:r>
          </a:p>
          <a:p>
            <a:r>
              <a:rPr lang="en-US" altLang="ko-KR" sz="1000" dirty="0">
                <a:solidFill>
                  <a:schemeClr val="tx1"/>
                </a:solidFill>
              </a:rPr>
              <a:t>		column-width: 150px;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&lt;h1&gt;column-width </a:t>
            </a:r>
            <a:r>
              <a:rPr lang="ko-KR" altLang="en-US" sz="1000" dirty="0">
                <a:solidFill>
                  <a:schemeClr val="tx1"/>
                </a:solidFill>
              </a:rPr>
              <a:t>속성을 이용한 칼럼의 너비 설정</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&lt;h4&gt;column-count </a:t>
            </a:r>
            <a:r>
              <a:rPr lang="ko-KR" altLang="en-US" sz="1000" dirty="0">
                <a:solidFill>
                  <a:schemeClr val="tx1"/>
                </a:solidFill>
              </a:rPr>
              <a:t>속성으로 칼럼 간의 간격을 설정했어요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id="gap"&gt;</a:t>
            </a:r>
          </a:p>
          <a:p>
            <a:r>
              <a:rPr lang="en-US" altLang="ko-KR" sz="1000" dirty="0">
                <a:solidFill>
                  <a:schemeClr val="tx1"/>
                </a:solidFill>
              </a:rPr>
              <a:t>	&lt;h4&gt;column-width </a:t>
            </a:r>
            <a:r>
              <a:rPr lang="ko-KR" altLang="en-US" sz="1000" dirty="0">
                <a:solidFill>
                  <a:schemeClr val="tx1"/>
                </a:solidFill>
              </a:rPr>
              <a:t>속성으로 칼럼의 너비를 설정했어요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60225" y="1216297"/>
            <a:ext cx="588533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column-width </a:t>
            </a:r>
            <a:r>
              <a:rPr lang="ko-KR" altLang="en-US" sz="1200" b="1" dirty="0">
                <a:solidFill>
                  <a:schemeClr val="tx1"/>
                </a:solidFill>
              </a:rPr>
              <a:t>속성</a:t>
            </a:r>
          </a:p>
          <a:p>
            <a:r>
              <a:rPr lang="en-US" altLang="ko-KR" sz="1200" dirty="0">
                <a:solidFill>
                  <a:schemeClr val="tx1"/>
                </a:solidFill>
              </a:rPr>
              <a:t>column-width </a:t>
            </a:r>
            <a:r>
              <a:rPr lang="ko-KR" altLang="en-US" sz="1200" dirty="0">
                <a:solidFill>
                  <a:schemeClr val="tx1"/>
                </a:solidFill>
              </a:rPr>
              <a:t>속성은 칼럼의 너비를 설정합니다</a:t>
            </a:r>
            <a:r>
              <a:rPr lang="en-US" altLang="ko-KR" sz="1200" dirty="0">
                <a:solidFill>
                  <a:schemeClr val="tx1"/>
                </a:solidFill>
              </a:rPr>
              <a:t>.</a:t>
            </a:r>
          </a:p>
          <a:p>
            <a:r>
              <a:rPr lang="ko-KR" altLang="en-US" sz="1200" dirty="0">
                <a:solidFill>
                  <a:schemeClr val="tx1"/>
                </a:solidFill>
              </a:rPr>
              <a:t>웹 브라우저는 설정한 너비의 칼럼을 만든 후</a:t>
            </a:r>
            <a:r>
              <a:rPr lang="en-US" altLang="ko-KR" sz="1200" dirty="0">
                <a:solidFill>
                  <a:schemeClr val="tx1"/>
                </a:solidFill>
              </a:rPr>
              <a:t>, </a:t>
            </a:r>
            <a:r>
              <a:rPr lang="ko-KR" altLang="en-US" sz="1200" dirty="0">
                <a:solidFill>
                  <a:schemeClr val="tx1"/>
                </a:solidFill>
              </a:rPr>
              <a:t>나머지 영역을 동일하게 나누어 칼럼 사이의 간격으로 자동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323</a:t>
            </a:fld>
            <a:endParaRPr lang="ko-KR" altLang="en-US" dirty="0"/>
          </a:p>
        </p:txBody>
      </p:sp>
    </p:spTree>
    <p:extLst>
      <p:ext uri="{BB962C8B-B14F-4D97-AF65-F5344CB8AC3E}">
        <p14:creationId xmlns:p14="http://schemas.microsoft.com/office/powerpoint/2010/main" val="11075315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-column-count: 4;</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4;</a:t>
            </a:r>
          </a:p>
          <a:p>
            <a:r>
              <a:rPr lang="en-US" altLang="ko-KR" sz="1000" dirty="0">
                <a:solidFill>
                  <a:schemeClr val="tx1"/>
                </a:solidFill>
              </a:rPr>
              <a:t>		column-count: 4;	}</a:t>
            </a:r>
          </a:p>
          <a:p>
            <a:r>
              <a:rPr lang="en-US" altLang="ko-KR" sz="1000" dirty="0">
                <a:solidFill>
                  <a:schemeClr val="tx1"/>
                </a:solidFill>
              </a:rPr>
              <a:t>	#merge {	-</a:t>
            </a:r>
            <a:r>
              <a:rPr lang="en-US" altLang="ko-KR" sz="1000" dirty="0" err="1">
                <a:solidFill>
                  <a:schemeClr val="tx1"/>
                </a:solidFill>
              </a:rPr>
              <a:t>webkit</a:t>
            </a:r>
            <a:r>
              <a:rPr lang="en-US" altLang="ko-KR" sz="1000" dirty="0">
                <a:solidFill>
                  <a:schemeClr val="tx1"/>
                </a:solidFill>
              </a:rPr>
              <a:t>-column-span: all;</a:t>
            </a:r>
          </a:p>
          <a:p>
            <a:r>
              <a:rPr lang="en-US" altLang="ko-KR" sz="1000" dirty="0">
                <a:solidFill>
                  <a:schemeClr val="tx1"/>
                </a:solidFill>
              </a:rPr>
              <a:t>		column-span: all;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&lt;h1&gt;column-span </a:t>
            </a:r>
            <a:r>
              <a:rPr lang="ko-KR" altLang="en-US" sz="1000" dirty="0">
                <a:solidFill>
                  <a:schemeClr val="tx1"/>
                </a:solidFill>
              </a:rPr>
              <a:t>속성을 이용한 칼럼의 병합</a:t>
            </a:r>
            <a:r>
              <a:rPr lang="en-US" altLang="ko-KR" sz="1000" dirty="0">
                <a:solidFill>
                  <a:schemeClr val="tx1"/>
                </a:solidFill>
              </a:rPr>
              <a:t>&lt;/h1&gt;</a:t>
            </a:r>
          </a:p>
          <a:p>
            <a:r>
              <a:rPr lang="en-US" altLang="ko-KR" sz="1000" dirty="0">
                <a:solidFill>
                  <a:schemeClr val="tx1"/>
                </a:solidFill>
              </a:rPr>
              <a:t>     &lt;div&gt;</a:t>
            </a:r>
          </a:p>
          <a:p>
            <a:r>
              <a:rPr lang="en-US" altLang="ko-KR" sz="1000" dirty="0">
                <a:solidFill>
                  <a:schemeClr val="tx1"/>
                </a:solidFill>
              </a:rPr>
              <a:t>	&lt;h4&gt;</a:t>
            </a:r>
            <a:r>
              <a:rPr lang="ko-KR" altLang="en-US" sz="1000" dirty="0">
                <a:solidFill>
                  <a:schemeClr val="tx1"/>
                </a:solidFill>
              </a:rPr>
              <a:t>칼럼 레이아웃의 원래 </a:t>
            </a:r>
            <a:r>
              <a:rPr lang="ko-KR" altLang="en-US" sz="1000" dirty="0" err="1">
                <a:solidFill>
                  <a:schemeClr val="tx1"/>
                </a:solidFill>
              </a:rPr>
              <a:t>모습이에요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&lt;div&gt;</a:t>
            </a:r>
          </a:p>
          <a:p>
            <a:r>
              <a:rPr lang="en-US" altLang="ko-KR" sz="1000" dirty="0">
                <a:solidFill>
                  <a:schemeClr val="tx1"/>
                </a:solidFill>
              </a:rPr>
              <a:t>	&lt;h4 id="merge"&gt;column-span </a:t>
            </a:r>
            <a:r>
              <a:rPr lang="ko-KR" altLang="en-US" sz="1000" dirty="0">
                <a:solidFill>
                  <a:schemeClr val="tx1"/>
                </a:solidFill>
              </a:rPr>
              <a:t>속성으로 </a:t>
            </a:r>
            <a:r>
              <a:rPr lang="en-US" altLang="ko-KR" sz="1000" dirty="0">
                <a:solidFill>
                  <a:schemeClr val="tx1"/>
                </a:solidFill>
              </a:rPr>
              <a:t>h4 </a:t>
            </a:r>
            <a:r>
              <a:rPr lang="ko-KR" altLang="en-US" sz="1000" dirty="0">
                <a:solidFill>
                  <a:schemeClr val="tx1"/>
                </a:solidFill>
              </a:rPr>
              <a:t>요소의 모든 칼럼을 병합했어요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column-span </a:t>
            </a:r>
            <a:r>
              <a:rPr lang="ko-KR" altLang="en-US" sz="1200" b="1" dirty="0">
                <a:solidFill>
                  <a:schemeClr val="tx1"/>
                </a:solidFill>
              </a:rPr>
              <a:t>속성</a:t>
            </a:r>
          </a:p>
          <a:p>
            <a:r>
              <a:rPr lang="en-US" altLang="ko-KR" sz="1200" dirty="0">
                <a:solidFill>
                  <a:schemeClr val="tx1"/>
                </a:solidFill>
              </a:rPr>
              <a:t>column-span </a:t>
            </a:r>
            <a:r>
              <a:rPr lang="ko-KR" altLang="en-US" sz="1200" dirty="0">
                <a:solidFill>
                  <a:schemeClr val="tx1"/>
                </a:solidFill>
              </a:rPr>
              <a:t>속성은 해당 요소가 몇 개의 칼럼을 병합하여 표현할지를 설정합니다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324</a:t>
            </a:fld>
            <a:endParaRPr lang="ko-KR" altLang="en-US" dirty="0"/>
          </a:p>
        </p:txBody>
      </p:sp>
    </p:spTree>
    <p:extLst>
      <p:ext uri="{BB962C8B-B14F-4D97-AF65-F5344CB8AC3E}">
        <p14:creationId xmlns:p14="http://schemas.microsoft.com/office/powerpoint/2010/main" val="408645424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-column-count: 4;</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4;</a:t>
            </a:r>
          </a:p>
          <a:p>
            <a:r>
              <a:rPr lang="en-US" altLang="ko-KR" sz="1000" dirty="0">
                <a:solidFill>
                  <a:schemeClr val="tx1"/>
                </a:solidFill>
              </a:rPr>
              <a:t>		column-count: 4;		}</a:t>
            </a:r>
          </a:p>
          <a:p>
            <a:r>
              <a:rPr lang="en-US" altLang="ko-KR" sz="1000" dirty="0">
                <a:solidFill>
                  <a:schemeClr val="tx1"/>
                </a:solidFill>
              </a:rPr>
              <a:t>	#line {	-</a:t>
            </a:r>
            <a:r>
              <a:rPr lang="en-US" altLang="ko-KR" sz="1000" dirty="0" err="1">
                <a:solidFill>
                  <a:schemeClr val="tx1"/>
                </a:solidFill>
              </a:rPr>
              <a:t>webkit</a:t>
            </a:r>
            <a:r>
              <a:rPr lang="en-US" altLang="ko-KR" sz="1000" dirty="0">
                <a:solidFill>
                  <a:schemeClr val="tx1"/>
                </a:solidFill>
              </a:rPr>
              <a:t>-column-rule-style: solid;</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-column-rule-style: solid;</a:t>
            </a:r>
          </a:p>
          <a:p>
            <a:r>
              <a:rPr lang="en-US" altLang="ko-KR" sz="1000" dirty="0">
                <a:solidFill>
                  <a:schemeClr val="tx1"/>
                </a:solidFill>
              </a:rPr>
              <a:t>		column-rule-style: solid;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&lt;h1&gt;column-rule-style </a:t>
            </a:r>
            <a:r>
              <a:rPr lang="ko-KR" altLang="en-US" sz="1000" dirty="0">
                <a:solidFill>
                  <a:schemeClr val="tx1"/>
                </a:solidFill>
              </a:rPr>
              <a:t>속성을 이용한 라인의 스타일 설정</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a:t>
            </a:r>
            <a:r>
              <a:rPr lang="ko-KR" altLang="en-US" sz="1000" dirty="0">
                <a:solidFill>
                  <a:schemeClr val="tx1"/>
                </a:solidFill>
              </a:rPr>
              <a:t>칼럼 레이아웃의 원래 </a:t>
            </a:r>
            <a:r>
              <a:rPr lang="ko-KR" altLang="en-US" sz="1000" dirty="0" err="1">
                <a:solidFill>
                  <a:schemeClr val="tx1"/>
                </a:solidFill>
              </a:rPr>
              <a:t>모습이에요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id="line"&gt;</a:t>
            </a:r>
          </a:p>
          <a:p>
            <a:r>
              <a:rPr lang="en-US" altLang="ko-KR" sz="1000" dirty="0">
                <a:solidFill>
                  <a:schemeClr val="tx1"/>
                </a:solidFill>
              </a:rPr>
              <a:t>	&lt;h4&gt;column-rule-style </a:t>
            </a:r>
            <a:r>
              <a:rPr lang="ko-KR" altLang="en-US" sz="1000" dirty="0">
                <a:solidFill>
                  <a:schemeClr val="tx1"/>
                </a:solidFill>
              </a:rPr>
              <a:t>속성으로 칼럼 사이에 들어갈 라인의 스타일을 </a:t>
            </a:r>
            <a:r>
              <a:rPr lang="en-US" altLang="ko-KR" sz="1000" dirty="0">
                <a:solidFill>
                  <a:schemeClr val="tx1"/>
                </a:solidFill>
              </a:rPr>
              <a:t>solid</a:t>
            </a:r>
            <a:r>
              <a:rPr lang="ko-KR" altLang="en-US" sz="1000" dirty="0">
                <a:solidFill>
                  <a:schemeClr val="tx1"/>
                </a:solidFill>
              </a:rPr>
              <a:t>로 정의했어요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column-rule-style </a:t>
            </a:r>
            <a:r>
              <a:rPr lang="ko-KR" altLang="en-US" sz="1200" b="1" dirty="0">
                <a:solidFill>
                  <a:schemeClr val="tx1"/>
                </a:solidFill>
              </a:rPr>
              <a:t>속성</a:t>
            </a:r>
          </a:p>
          <a:p>
            <a:r>
              <a:rPr lang="en-US" altLang="ko-KR" sz="1200" dirty="0">
                <a:solidFill>
                  <a:schemeClr val="tx1"/>
                </a:solidFill>
              </a:rPr>
              <a:t>column-rule-style </a:t>
            </a:r>
            <a:r>
              <a:rPr lang="ko-KR" altLang="en-US" sz="1200" dirty="0">
                <a:solidFill>
                  <a:schemeClr val="tx1"/>
                </a:solidFill>
              </a:rPr>
              <a:t>속성은 칼럼 사이에 들어갈 라인의 스타일을 설정합니다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325</a:t>
            </a:fld>
            <a:endParaRPr lang="ko-KR" altLang="en-US" dirty="0"/>
          </a:p>
        </p:txBody>
      </p:sp>
    </p:spTree>
    <p:extLst>
      <p:ext uri="{BB962C8B-B14F-4D97-AF65-F5344CB8AC3E}">
        <p14:creationId xmlns:p14="http://schemas.microsoft.com/office/powerpoint/2010/main" val="182601930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-column-count: 4;</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4;</a:t>
            </a:r>
          </a:p>
          <a:p>
            <a:r>
              <a:rPr lang="en-US" altLang="ko-KR" sz="1000" dirty="0">
                <a:solidFill>
                  <a:schemeClr val="tx1"/>
                </a:solidFill>
              </a:rPr>
              <a:t>		column-count: 4;		}</a:t>
            </a:r>
          </a:p>
          <a:p>
            <a:r>
              <a:rPr lang="en-US" altLang="ko-KR" sz="1000" dirty="0">
                <a:solidFill>
                  <a:schemeClr val="tx1"/>
                </a:solidFill>
              </a:rPr>
              <a:t>	#line {	-</a:t>
            </a:r>
            <a:r>
              <a:rPr lang="en-US" altLang="ko-KR" sz="1000" dirty="0" err="1">
                <a:solidFill>
                  <a:schemeClr val="tx1"/>
                </a:solidFill>
              </a:rPr>
              <a:t>webkit</a:t>
            </a:r>
            <a:r>
              <a:rPr lang="en-US" altLang="ko-KR" sz="1000" dirty="0">
                <a:solidFill>
                  <a:schemeClr val="tx1"/>
                </a:solidFill>
              </a:rPr>
              <a:t>-column-rule-style: solid;</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-column-rule-style: solid;</a:t>
            </a:r>
          </a:p>
          <a:p>
            <a:r>
              <a:rPr lang="en-US" altLang="ko-KR" sz="1000" dirty="0">
                <a:solidFill>
                  <a:schemeClr val="tx1"/>
                </a:solidFill>
              </a:rPr>
              <a:t>		column-rule-style: solid;</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-column-rule-width: 5px;</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-column-rule-width: 5px;</a:t>
            </a:r>
          </a:p>
          <a:p>
            <a:r>
              <a:rPr lang="en-US" altLang="ko-KR" sz="1000" dirty="0">
                <a:solidFill>
                  <a:schemeClr val="tx1"/>
                </a:solidFill>
              </a:rPr>
              <a:t>		column-rule-width: 5px;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&lt;h1&gt;column-rule-width </a:t>
            </a:r>
            <a:r>
              <a:rPr lang="ko-KR" altLang="en-US" sz="1000" dirty="0">
                <a:solidFill>
                  <a:schemeClr val="tx1"/>
                </a:solidFill>
              </a:rPr>
              <a:t>속성을 이용한 라인의 두께 설정</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a:t>
            </a:r>
            <a:r>
              <a:rPr lang="ko-KR" altLang="en-US" sz="1000" dirty="0">
                <a:solidFill>
                  <a:schemeClr val="tx1"/>
                </a:solidFill>
              </a:rPr>
              <a:t>칼럼 레이아웃의 원래 </a:t>
            </a:r>
            <a:r>
              <a:rPr lang="ko-KR" altLang="en-US" sz="1000" dirty="0" err="1">
                <a:solidFill>
                  <a:schemeClr val="tx1"/>
                </a:solidFill>
              </a:rPr>
              <a:t>모습이에요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id="line"&gt;</a:t>
            </a:r>
          </a:p>
          <a:p>
            <a:r>
              <a:rPr lang="en-US" altLang="ko-KR" sz="1000" dirty="0">
                <a:solidFill>
                  <a:schemeClr val="tx1"/>
                </a:solidFill>
              </a:rPr>
              <a:t>	&lt;h4&gt;column-rule-width </a:t>
            </a:r>
            <a:r>
              <a:rPr lang="ko-KR" altLang="en-US" sz="1000" dirty="0">
                <a:solidFill>
                  <a:schemeClr val="tx1"/>
                </a:solidFill>
              </a:rPr>
              <a:t>속성으로 칼럼 사이에 들어갈 라인의 두께를 정의했어요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column-rule-width </a:t>
            </a:r>
            <a:r>
              <a:rPr lang="ko-KR" altLang="en-US" sz="1200" b="1" dirty="0">
                <a:solidFill>
                  <a:schemeClr val="tx1"/>
                </a:solidFill>
              </a:rPr>
              <a:t>속성</a:t>
            </a:r>
          </a:p>
          <a:p>
            <a:r>
              <a:rPr lang="en-US" altLang="ko-KR" sz="1200" dirty="0">
                <a:solidFill>
                  <a:schemeClr val="tx1"/>
                </a:solidFill>
              </a:rPr>
              <a:t>column-rule-width </a:t>
            </a:r>
            <a:r>
              <a:rPr lang="ko-KR" altLang="en-US" sz="1200" dirty="0">
                <a:solidFill>
                  <a:schemeClr val="tx1"/>
                </a:solidFill>
              </a:rPr>
              <a:t>속성은 칼럼 사이에 들어갈 라인의 두께를 설정합니다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326</a:t>
            </a:fld>
            <a:endParaRPr lang="ko-KR" altLang="en-US" dirty="0"/>
          </a:p>
        </p:txBody>
      </p:sp>
    </p:spTree>
    <p:extLst>
      <p:ext uri="{BB962C8B-B14F-4D97-AF65-F5344CB8AC3E}">
        <p14:creationId xmlns:p14="http://schemas.microsoft.com/office/powerpoint/2010/main" val="64478873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		-</a:t>
            </a:r>
            <a:r>
              <a:rPr lang="en-US" altLang="ko-KR" sz="1000" dirty="0" err="1">
                <a:solidFill>
                  <a:schemeClr val="tx1"/>
                </a:solidFill>
              </a:rPr>
              <a:t>webkit</a:t>
            </a:r>
            <a:r>
              <a:rPr lang="en-US" altLang="ko-KR" sz="1000" dirty="0">
                <a:solidFill>
                  <a:schemeClr val="tx1"/>
                </a:solidFill>
              </a:rPr>
              <a:t>-column-count: 4;</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4;	column-count: 4;		}</a:t>
            </a:r>
          </a:p>
          <a:p>
            <a:r>
              <a:rPr lang="en-US" altLang="ko-KR" sz="1000" dirty="0">
                <a:solidFill>
                  <a:schemeClr val="tx1"/>
                </a:solidFill>
              </a:rPr>
              <a:t>	#line {	-</a:t>
            </a:r>
            <a:r>
              <a:rPr lang="en-US" altLang="ko-KR" sz="1000" dirty="0" err="1">
                <a:solidFill>
                  <a:schemeClr val="tx1"/>
                </a:solidFill>
              </a:rPr>
              <a:t>webkit</a:t>
            </a:r>
            <a:r>
              <a:rPr lang="en-US" altLang="ko-KR" sz="1000" dirty="0">
                <a:solidFill>
                  <a:schemeClr val="tx1"/>
                </a:solidFill>
              </a:rPr>
              <a:t>-column-rule-style: solid;</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-column-rule-style: solid;		column-rule-style: solid;</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-column-rule-width: 5px;	-</a:t>
            </a:r>
            <a:r>
              <a:rPr lang="en-US" altLang="ko-KR" sz="1000" dirty="0" err="1">
                <a:solidFill>
                  <a:schemeClr val="tx1"/>
                </a:solidFill>
              </a:rPr>
              <a:t>moz</a:t>
            </a:r>
            <a:r>
              <a:rPr lang="en-US" altLang="ko-KR" sz="1000" dirty="0">
                <a:solidFill>
                  <a:schemeClr val="tx1"/>
                </a:solidFill>
              </a:rPr>
              <a:t>-column-rule-width: 5px;</a:t>
            </a:r>
          </a:p>
          <a:p>
            <a:r>
              <a:rPr lang="en-US" altLang="ko-KR" sz="1000" dirty="0">
                <a:solidFill>
                  <a:schemeClr val="tx1"/>
                </a:solidFill>
              </a:rPr>
              <a:t>		column-rule-width: 5px;</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-column-rule-color: #6495ED;</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-column-rule-color: #6495ED;</a:t>
            </a:r>
          </a:p>
          <a:p>
            <a:r>
              <a:rPr lang="en-US" altLang="ko-KR" sz="1000" dirty="0">
                <a:solidFill>
                  <a:schemeClr val="tx1"/>
                </a:solidFill>
              </a:rPr>
              <a:t>		column-rule-color: #6495ED;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&lt;h1&gt;column-rule-color </a:t>
            </a:r>
            <a:r>
              <a:rPr lang="ko-KR" altLang="en-US" sz="1000" dirty="0">
                <a:solidFill>
                  <a:schemeClr val="tx1"/>
                </a:solidFill>
              </a:rPr>
              <a:t>속성을 이용한 라인의 색상 설정</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a:t>
            </a:r>
            <a:r>
              <a:rPr lang="ko-KR" altLang="en-US" sz="1000" dirty="0">
                <a:solidFill>
                  <a:schemeClr val="tx1"/>
                </a:solidFill>
              </a:rPr>
              <a:t>칼럼 레이아웃의 원래 </a:t>
            </a:r>
            <a:r>
              <a:rPr lang="ko-KR" altLang="en-US" sz="1000" dirty="0" err="1">
                <a:solidFill>
                  <a:schemeClr val="tx1"/>
                </a:solidFill>
              </a:rPr>
              <a:t>모습이에요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id="line"&gt;</a:t>
            </a:r>
          </a:p>
          <a:p>
            <a:r>
              <a:rPr lang="en-US" altLang="ko-KR" sz="1000" dirty="0">
                <a:solidFill>
                  <a:schemeClr val="tx1"/>
                </a:solidFill>
              </a:rPr>
              <a:t>	&lt;h4&gt;column-rule-color </a:t>
            </a:r>
            <a:r>
              <a:rPr lang="ko-KR" altLang="en-US" sz="1000" dirty="0">
                <a:solidFill>
                  <a:schemeClr val="tx1"/>
                </a:solidFill>
              </a:rPr>
              <a:t>속성으로 칼럼 사이에 들어갈 라인의 색상을 정의했어요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column-rule-color </a:t>
            </a:r>
            <a:r>
              <a:rPr lang="ko-KR" altLang="en-US" sz="1200" b="1" dirty="0">
                <a:solidFill>
                  <a:schemeClr val="tx1"/>
                </a:solidFill>
              </a:rPr>
              <a:t>속성</a:t>
            </a:r>
          </a:p>
          <a:p>
            <a:r>
              <a:rPr lang="en-US" altLang="ko-KR" sz="1200" dirty="0">
                <a:solidFill>
                  <a:schemeClr val="tx1"/>
                </a:solidFill>
              </a:rPr>
              <a:t>column-rule-color </a:t>
            </a:r>
            <a:r>
              <a:rPr lang="ko-KR" altLang="en-US" sz="1200" dirty="0">
                <a:solidFill>
                  <a:schemeClr val="tx1"/>
                </a:solidFill>
              </a:rPr>
              <a:t>속성은 칼럼 사이에 들어갈 라인의 색상을 설정합니다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327</a:t>
            </a:fld>
            <a:endParaRPr lang="ko-KR" altLang="en-US" dirty="0"/>
          </a:p>
        </p:txBody>
      </p:sp>
    </p:spTree>
    <p:extLst>
      <p:ext uri="{BB962C8B-B14F-4D97-AF65-F5344CB8AC3E}">
        <p14:creationId xmlns:p14="http://schemas.microsoft.com/office/powerpoint/2010/main" val="401455941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CSS3 multi-column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Multi-column Layout&lt;/title&gt;</a:t>
            </a:r>
          </a:p>
          <a:p>
            <a:r>
              <a:rPr lang="en-US" altLang="ko-KR" sz="1000" dirty="0">
                <a:solidFill>
                  <a:schemeClr val="tx1"/>
                </a:solidFill>
              </a:rPr>
              <a:t>     &lt;style&gt;</a:t>
            </a:r>
          </a:p>
          <a:p>
            <a:r>
              <a:rPr lang="en-US" altLang="ko-KR" sz="1000" dirty="0">
                <a:solidFill>
                  <a:schemeClr val="tx1"/>
                </a:solidFill>
              </a:rPr>
              <a:t>	div {	margin: 30px 0;</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-column-count: 4;</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-column-count: 4;</a:t>
            </a:r>
          </a:p>
          <a:p>
            <a:r>
              <a:rPr lang="en-US" altLang="ko-KR" sz="1000" dirty="0">
                <a:solidFill>
                  <a:schemeClr val="tx1"/>
                </a:solidFill>
              </a:rPr>
              <a:t>		column-count: 4;		}</a:t>
            </a:r>
          </a:p>
          <a:p>
            <a:r>
              <a:rPr lang="en-US" altLang="ko-KR" sz="1000" dirty="0">
                <a:solidFill>
                  <a:schemeClr val="tx1"/>
                </a:solidFill>
              </a:rPr>
              <a:t>	#line {	-</a:t>
            </a:r>
            <a:r>
              <a:rPr lang="en-US" altLang="ko-KR" sz="1000" dirty="0" err="1">
                <a:solidFill>
                  <a:schemeClr val="tx1"/>
                </a:solidFill>
              </a:rPr>
              <a:t>webkit</a:t>
            </a:r>
            <a:r>
              <a:rPr lang="en-US" altLang="ko-KR" sz="1000" dirty="0">
                <a:solidFill>
                  <a:schemeClr val="tx1"/>
                </a:solidFill>
              </a:rPr>
              <a:t>-column-rule: 5px solid #6495ED;</a:t>
            </a:r>
          </a:p>
          <a:p>
            <a:r>
              <a:rPr lang="en-US" altLang="ko-KR" sz="1000" dirty="0">
                <a:solidFill>
                  <a:schemeClr val="tx1"/>
                </a:solidFill>
              </a:rPr>
              <a:t>		-</a:t>
            </a:r>
            <a:r>
              <a:rPr lang="en-US" altLang="ko-KR" sz="1000" dirty="0" err="1">
                <a:solidFill>
                  <a:schemeClr val="tx1"/>
                </a:solidFill>
              </a:rPr>
              <a:t>moz</a:t>
            </a:r>
            <a:r>
              <a:rPr lang="en-US" altLang="ko-KR" sz="1000" dirty="0">
                <a:solidFill>
                  <a:schemeClr val="tx1"/>
                </a:solidFill>
              </a:rPr>
              <a:t>-column-rule: 5px solid #6495ED;</a:t>
            </a:r>
          </a:p>
          <a:p>
            <a:r>
              <a:rPr lang="en-US" altLang="ko-KR" sz="1000" dirty="0">
                <a:solidFill>
                  <a:schemeClr val="tx1"/>
                </a:solidFill>
              </a:rPr>
              <a:t>		column-rule: 5px solid #6495ED;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&lt;h1&gt;column-rule </a:t>
            </a:r>
            <a:r>
              <a:rPr lang="ko-KR" altLang="en-US" sz="1000" dirty="0">
                <a:solidFill>
                  <a:schemeClr val="tx1"/>
                </a:solidFill>
              </a:rPr>
              <a:t>속성을 이용한 라인의 스타일 적용</a:t>
            </a:r>
            <a:r>
              <a:rPr lang="en-US" altLang="ko-KR" sz="1000" dirty="0">
                <a:solidFill>
                  <a:schemeClr val="tx1"/>
                </a:solidFill>
              </a:rPr>
              <a:t>&lt;/h1&gt;</a:t>
            </a:r>
          </a:p>
          <a:p>
            <a:r>
              <a:rPr lang="en-US" altLang="ko-KR" sz="1000" dirty="0">
                <a:solidFill>
                  <a:schemeClr val="tx1"/>
                </a:solidFill>
              </a:rPr>
              <a:t>     &lt;div id="origin"&gt;</a:t>
            </a:r>
          </a:p>
          <a:p>
            <a:r>
              <a:rPr lang="en-US" altLang="ko-KR" sz="1000" dirty="0">
                <a:solidFill>
                  <a:schemeClr val="tx1"/>
                </a:solidFill>
              </a:rPr>
              <a:t>	&lt;h4&gt;</a:t>
            </a:r>
            <a:r>
              <a:rPr lang="ko-KR" altLang="en-US" sz="1000" dirty="0">
                <a:solidFill>
                  <a:schemeClr val="tx1"/>
                </a:solidFill>
              </a:rPr>
              <a:t>칼럼 레이아웃의 원래 </a:t>
            </a:r>
            <a:r>
              <a:rPr lang="ko-KR" altLang="en-US" sz="1000" dirty="0" err="1">
                <a:solidFill>
                  <a:schemeClr val="tx1"/>
                </a:solidFill>
              </a:rPr>
              <a:t>모습이에요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     &lt;div id="line"&gt;</a:t>
            </a:r>
          </a:p>
          <a:p>
            <a:r>
              <a:rPr lang="en-US" altLang="ko-KR" sz="1000" dirty="0">
                <a:solidFill>
                  <a:schemeClr val="tx1"/>
                </a:solidFill>
              </a:rPr>
              <a:t>	&lt;h4&gt;column-rule </a:t>
            </a:r>
            <a:r>
              <a:rPr lang="ko-KR" altLang="en-US" sz="1000" dirty="0">
                <a:solidFill>
                  <a:schemeClr val="tx1"/>
                </a:solidFill>
              </a:rPr>
              <a:t>속성으로 칼럼 사이에 들어갈 라인의 모든 스타일을 적용했어요</a:t>
            </a:r>
            <a:r>
              <a:rPr lang="en-US" altLang="ko-KR" sz="1000" dirty="0">
                <a:solidFill>
                  <a:schemeClr val="tx1"/>
                </a:solidFill>
              </a:rPr>
              <a:t>!&lt;/h4&gt;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a:t>
            </a:r>
            <a:r>
              <a:rPr lang="en-US" altLang="ko-KR" sz="1000" dirty="0" err="1">
                <a:solidFill>
                  <a:schemeClr val="tx1"/>
                </a:solidFill>
              </a:rPr>
              <a:t>Aenean</a:t>
            </a:r>
            <a:r>
              <a:rPr lang="en-US" altLang="ko-KR" sz="1000" dirty="0">
                <a:solidFill>
                  <a:schemeClr val="tx1"/>
                </a:solidFill>
              </a:rPr>
              <a:t> </a:t>
            </a:r>
            <a:r>
              <a:rPr lang="en-US" altLang="ko-KR" sz="1000" dirty="0" err="1">
                <a:solidFill>
                  <a:schemeClr val="tx1"/>
                </a:solidFill>
              </a:rPr>
              <a:t>dignissim</a:t>
            </a:r>
            <a:r>
              <a:rPr lang="en-US" altLang="ko-KR" sz="1000" dirty="0">
                <a:solidFill>
                  <a:schemeClr val="tx1"/>
                </a:solidFill>
              </a:rPr>
              <a:t> magna et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Vivamus</a:t>
            </a:r>
            <a:r>
              <a:rPr lang="en-US" altLang="ko-KR" sz="1000" dirty="0">
                <a:solidFill>
                  <a:schemeClr val="tx1"/>
                </a:solidFill>
              </a:rPr>
              <a:t> semper gravida magna, non </a:t>
            </a:r>
            <a:r>
              <a:rPr lang="en-US" altLang="ko-KR" sz="1000" dirty="0" err="1">
                <a:solidFill>
                  <a:schemeClr val="tx1"/>
                </a:solidFill>
              </a:rPr>
              <a:t>imperdiet</a:t>
            </a:r>
            <a:r>
              <a:rPr lang="en-US" altLang="ko-KR" sz="1000" dirty="0">
                <a:solidFill>
                  <a:schemeClr val="tx1"/>
                </a:solidFill>
              </a:rPr>
              <a:t> </a:t>
            </a:r>
            <a:r>
              <a:rPr lang="en-US" altLang="ko-KR" sz="1000" dirty="0" err="1">
                <a:solidFill>
                  <a:schemeClr val="tx1"/>
                </a:solidFill>
              </a:rPr>
              <a:t>nisl</a:t>
            </a:r>
            <a:r>
              <a:rPr lang="en-US" altLang="ko-KR" sz="1000" dirty="0">
                <a:solidFill>
                  <a:schemeClr val="tx1"/>
                </a:solidFill>
              </a:rPr>
              <a:t> </a:t>
            </a:r>
            <a:r>
              <a:rPr lang="en-US" altLang="ko-KR" sz="1000" dirty="0" err="1">
                <a:solidFill>
                  <a:schemeClr val="tx1"/>
                </a:solidFill>
              </a:rPr>
              <a:t>viverra</a:t>
            </a:r>
            <a:r>
              <a:rPr lang="en-US" altLang="ko-KR" sz="1000" dirty="0">
                <a:solidFill>
                  <a:schemeClr val="tx1"/>
                </a:solidFill>
              </a:rPr>
              <a:t> vitae. </a:t>
            </a:r>
            <a:r>
              <a:rPr lang="en-US" altLang="ko-KR" sz="1000" dirty="0" err="1">
                <a:solidFill>
                  <a:schemeClr val="tx1"/>
                </a:solidFill>
              </a:rPr>
              <a:t>Interdum</a:t>
            </a:r>
            <a:r>
              <a:rPr lang="en-US" altLang="ko-KR" sz="1000" dirty="0">
                <a:solidFill>
                  <a:schemeClr val="tx1"/>
                </a:solidFill>
              </a:rPr>
              <a:t> et </a:t>
            </a:r>
            <a:r>
              <a:rPr lang="en-US" altLang="ko-KR" sz="1000" dirty="0" err="1">
                <a:solidFill>
                  <a:schemeClr val="tx1"/>
                </a:solidFill>
              </a:rPr>
              <a:t>malesuada</a:t>
            </a:r>
            <a:r>
              <a:rPr lang="en-US" altLang="ko-KR" sz="1000" dirty="0">
                <a:solidFill>
                  <a:schemeClr val="tx1"/>
                </a:solidFill>
              </a:rPr>
              <a:t> fames ac ante ipsum </a:t>
            </a:r>
            <a:r>
              <a:rPr lang="en-US" altLang="ko-KR" sz="1000" dirty="0" err="1">
                <a:solidFill>
                  <a:schemeClr val="tx1"/>
                </a:solidFill>
              </a:rPr>
              <a:t>primis</a:t>
            </a:r>
            <a:r>
              <a:rPr lang="en-US" altLang="ko-KR" sz="1000" dirty="0">
                <a:solidFill>
                  <a:schemeClr val="tx1"/>
                </a:solidFill>
              </a:rPr>
              <a:t> in </a:t>
            </a:r>
            <a:r>
              <a:rPr lang="en-US" altLang="ko-KR" sz="1000" dirty="0" err="1">
                <a:solidFill>
                  <a:schemeClr val="tx1"/>
                </a:solidFill>
              </a:rPr>
              <a:t>faucibus</a:t>
            </a:r>
            <a:r>
              <a:rPr lang="en-US" altLang="ko-KR" sz="1000" dirty="0">
                <a:solidFill>
                  <a:schemeClr val="tx1"/>
                </a:solidFill>
              </a:rPr>
              <a:t>. Nunc </a:t>
            </a:r>
            <a:r>
              <a:rPr lang="en-US" altLang="ko-KR" sz="1000" dirty="0" err="1">
                <a:solidFill>
                  <a:schemeClr val="tx1"/>
                </a:solidFill>
              </a:rPr>
              <a:t>tristique</a:t>
            </a:r>
            <a:r>
              <a:rPr lang="en-US" altLang="ko-KR" sz="1000" dirty="0">
                <a:solidFill>
                  <a:schemeClr val="tx1"/>
                </a:solidFill>
              </a:rPr>
              <a:t> cursus dui at </a:t>
            </a:r>
            <a:r>
              <a:rPr lang="en-US" altLang="ko-KR" sz="1000" dirty="0" err="1">
                <a:solidFill>
                  <a:schemeClr val="tx1"/>
                </a:solidFill>
              </a:rPr>
              <a:t>facilisis</a:t>
            </a:r>
            <a:r>
              <a:rPr lang="en-US" altLang="ko-KR" sz="1000" dirty="0">
                <a:solidFill>
                  <a:schemeClr val="tx1"/>
                </a:solidFill>
              </a:rPr>
              <a:t>. Maecenas </a:t>
            </a:r>
            <a:r>
              <a:rPr lang="en-US" altLang="ko-KR" sz="1000" dirty="0" err="1">
                <a:solidFill>
                  <a:schemeClr val="tx1"/>
                </a:solidFill>
              </a:rPr>
              <a:t>mollis</a:t>
            </a:r>
            <a:r>
              <a:rPr lang="en-US" altLang="ko-KR" sz="1000" dirty="0">
                <a:solidFill>
                  <a:schemeClr val="tx1"/>
                </a:solidFill>
              </a:rPr>
              <a:t> dui </a:t>
            </a:r>
            <a:r>
              <a:rPr lang="en-US" altLang="ko-KR" sz="1000" dirty="0" err="1">
                <a:solidFill>
                  <a:schemeClr val="tx1"/>
                </a:solidFill>
              </a:rPr>
              <a:t>tortor</a:t>
            </a:r>
            <a:r>
              <a:rPr lang="en-US" altLang="ko-KR" sz="1000" dirty="0">
                <a:solidFill>
                  <a:schemeClr val="tx1"/>
                </a:solidFill>
              </a:rPr>
              <a:t>, non </a:t>
            </a:r>
            <a:r>
              <a:rPr lang="en-US" altLang="ko-KR" sz="1000" dirty="0" err="1">
                <a:solidFill>
                  <a:schemeClr val="tx1"/>
                </a:solidFill>
              </a:rPr>
              <a:t>elementum</a:t>
            </a:r>
            <a:r>
              <a:rPr lang="en-US" altLang="ko-KR" sz="1000" dirty="0">
                <a:solidFill>
                  <a:schemeClr val="tx1"/>
                </a:solidFill>
              </a:rPr>
              <a:t> libero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eget</a:t>
            </a:r>
            <a:r>
              <a:rPr lang="en-US" altLang="ko-KR" sz="1000" dirty="0">
                <a:solidFill>
                  <a:schemeClr val="tx1"/>
                </a:solidFill>
              </a:rPr>
              <a:t>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a:t>
            </a:r>
            <a:r>
              <a:rPr lang="en-US" altLang="ko-KR" sz="1000" dirty="0" err="1">
                <a:solidFill>
                  <a:schemeClr val="tx1"/>
                </a:solidFill>
              </a:rPr>
              <a:t>Quisque</a:t>
            </a:r>
            <a:r>
              <a:rPr lang="en-US" altLang="ko-KR" sz="1000" dirty="0">
                <a:solidFill>
                  <a:schemeClr val="tx1"/>
                </a:solidFill>
              </a:rPr>
              <a:t> </a:t>
            </a:r>
            <a:r>
              <a:rPr lang="en-US" altLang="ko-KR" sz="1000" dirty="0" err="1">
                <a:solidFill>
                  <a:schemeClr val="tx1"/>
                </a:solidFill>
              </a:rPr>
              <a:t>ornare</a:t>
            </a:r>
            <a:r>
              <a:rPr lang="en-US" altLang="ko-KR" sz="1000" dirty="0">
                <a:solidFill>
                  <a:schemeClr val="tx1"/>
                </a:solidFill>
              </a:rPr>
              <a:t> et </a:t>
            </a:r>
            <a:r>
              <a:rPr lang="en-US" altLang="ko-KR" sz="1000" dirty="0" err="1">
                <a:solidFill>
                  <a:schemeClr val="tx1"/>
                </a:solidFill>
              </a:rPr>
              <a:t>risus</a:t>
            </a:r>
            <a:r>
              <a:rPr lang="en-US" altLang="ko-KR" sz="1000" dirty="0">
                <a:solidFill>
                  <a:schemeClr val="tx1"/>
                </a:solidFill>
              </a:rPr>
              <a:t> ac </a:t>
            </a:r>
            <a:r>
              <a:rPr lang="en-US" altLang="ko-KR" sz="1000" dirty="0" err="1">
                <a:solidFill>
                  <a:schemeClr val="tx1"/>
                </a:solidFill>
              </a:rPr>
              <a:t>sodales</a:t>
            </a:r>
            <a:r>
              <a:rPr lang="en-US" altLang="ko-KR" sz="1000" dirty="0">
                <a:solidFill>
                  <a:schemeClr val="tx1"/>
                </a:solidFill>
              </a:rPr>
              <a:t>. </a:t>
            </a:r>
            <a:r>
              <a:rPr lang="en-US" altLang="ko-KR" sz="1000" dirty="0" err="1">
                <a:solidFill>
                  <a:schemeClr val="tx1"/>
                </a:solidFill>
              </a:rPr>
              <a:t>Phasellus</a:t>
            </a:r>
            <a:r>
              <a:rPr lang="en-US" altLang="ko-KR" sz="1000" dirty="0">
                <a:solidFill>
                  <a:schemeClr val="tx1"/>
                </a:solidFill>
              </a:rPr>
              <a:t> </a:t>
            </a:r>
            <a:r>
              <a:rPr lang="en-US" altLang="ko-KR" sz="1000" dirty="0" err="1">
                <a:solidFill>
                  <a:schemeClr val="tx1"/>
                </a:solidFill>
              </a:rPr>
              <a:t>malesuada</a:t>
            </a:r>
            <a:r>
              <a:rPr lang="en-US" altLang="ko-KR" sz="1000" dirty="0">
                <a:solidFill>
                  <a:schemeClr val="tx1"/>
                </a:solidFill>
              </a:rPr>
              <a:t> </a:t>
            </a:r>
            <a:r>
              <a:rPr lang="en-US" altLang="ko-KR" sz="1000" dirty="0" err="1">
                <a:solidFill>
                  <a:schemeClr val="tx1"/>
                </a:solidFill>
              </a:rPr>
              <a:t>efficitur</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 Ut </a:t>
            </a:r>
            <a:r>
              <a:rPr lang="en-US" altLang="ko-KR" sz="1000" dirty="0" err="1">
                <a:solidFill>
                  <a:schemeClr val="tx1"/>
                </a:solidFill>
              </a:rPr>
              <a:t>enim</a:t>
            </a:r>
            <a:r>
              <a:rPr lang="en-US" altLang="ko-KR" sz="1000" dirty="0">
                <a:solidFill>
                  <a:schemeClr val="tx1"/>
                </a:solidFill>
              </a:rPr>
              <a:t> </a:t>
            </a:r>
            <a:r>
              <a:rPr lang="en-US" altLang="ko-KR" sz="1000" dirty="0" err="1">
                <a:solidFill>
                  <a:schemeClr val="tx1"/>
                </a:solidFill>
              </a:rPr>
              <a:t>sem</a:t>
            </a:r>
            <a:r>
              <a:rPr lang="en-US" altLang="ko-KR" sz="1000" dirty="0">
                <a:solidFill>
                  <a:schemeClr val="tx1"/>
                </a:solidFill>
              </a:rPr>
              <a:t>, </a:t>
            </a:r>
            <a:r>
              <a:rPr lang="en-US" altLang="ko-KR" sz="1000" dirty="0" err="1">
                <a:solidFill>
                  <a:schemeClr val="tx1"/>
                </a:solidFill>
              </a:rPr>
              <a:t>placerat</a:t>
            </a:r>
            <a:r>
              <a:rPr lang="en-US" altLang="ko-KR" sz="1000" dirty="0">
                <a:solidFill>
                  <a:schemeClr val="tx1"/>
                </a:solidFill>
              </a:rPr>
              <a:t> id </a:t>
            </a:r>
            <a:r>
              <a:rPr lang="en-US" altLang="ko-KR" sz="1000" dirty="0" err="1">
                <a:solidFill>
                  <a:schemeClr val="tx1"/>
                </a:solidFill>
              </a:rPr>
              <a:t>sagittis</a:t>
            </a:r>
            <a:r>
              <a:rPr lang="en-US" altLang="ko-KR" sz="1000" dirty="0">
                <a:solidFill>
                  <a:schemeClr val="tx1"/>
                </a:solidFill>
              </a:rPr>
              <a:t> </a:t>
            </a:r>
            <a:r>
              <a:rPr lang="en-US" altLang="ko-KR" sz="1000" dirty="0" err="1">
                <a:solidFill>
                  <a:schemeClr val="tx1"/>
                </a:solidFill>
              </a:rPr>
              <a:t>tristique</a:t>
            </a:r>
            <a:r>
              <a:rPr lang="en-US" altLang="ko-KR" sz="1000" dirty="0">
                <a:solidFill>
                  <a:schemeClr val="tx1"/>
                </a:solidFill>
              </a:rPr>
              <a:t>, </a:t>
            </a:r>
            <a:r>
              <a:rPr lang="en-US" altLang="ko-KR" sz="1000" dirty="0" err="1">
                <a:solidFill>
                  <a:schemeClr val="tx1"/>
                </a:solidFill>
              </a:rPr>
              <a:t>posuere</a:t>
            </a:r>
            <a:r>
              <a:rPr lang="en-US" altLang="ko-KR" sz="1000" dirty="0">
                <a:solidFill>
                  <a:schemeClr val="tx1"/>
                </a:solidFill>
              </a:rPr>
              <a:t> ac mi. Cras et </a:t>
            </a:r>
            <a:r>
              <a:rPr lang="en-US" altLang="ko-KR" sz="1000" dirty="0" err="1">
                <a:solidFill>
                  <a:schemeClr val="tx1"/>
                </a:solidFill>
              </a:rPr>
              <a:t>efficitur</a:t>
            </a:r>
            <a:r>
              <a:rPr lang="en-US" altLang="ko-KR" sz="1000" dirty="0">
                <a:solidFill>
                  <a:schemeClr val="tx1"/>
                </a:solidFill>
              </a:rPr>
              <a:t> magna. Vestibulum in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feugiat</a:t>
            </a:r>
            <a:r>
              <a:rPr lang="en-US" altLang="ko-KR" sz="1000" dirty="0">
                <a:solidFill>
                  <a:schemeClr val="tx1"/>
                </a:solidFill>
              </a:rPr>
              <a:t>, </a:t>
            </a:r>
            <a:r>
              <a:rPr lang="en-US" altLang="ko-KR" sz="1000" dirty="0" err="1">
                <a:solidFill>
                  <a:schemeClr val="tx1"/>
                </a:solidFill>
              </a:rPr>
              <a:t>sodales</a:t>
            </a:r>
            <a:r>
              <a:rPr lang="en-US" altLang="ko-KR" sz="1000" dirty="0">
                <a:solidFill>
                  <a:schemeClr val="tx1"/>
                </a:solidFill>
              </a:rPr>
              <a:t> libero </a:t>
            </a:r>
            <a:r>
              <a:rPr lang="en-US" altLang="ko-KR" sz="1000" dirty="0" err="1">
                <a:solidFill>
                  <a:schemeClr val="tx1"/>
                </a:solidFill>
              </a:rPr>
              <a:t>quis</a:t>
            </a:r>
            <a:r>
              <a:rPr lang="en-US" altLang="ko-KR" sz="1000" dirty="0">
                <a:solidFill>
                  <a:schemeClr val="tx1"/>
                </a:solidFill>
              </a:rPr>
              <a:t>, </a:t>
            </a:r>
            <a:r>
              <a:rPr lang="en-US" altLang="ko-KR" sz="1000" dirty="0" err="1">
                <a:solidFill>
                  <a:schemeClr val="tx1"/>
                </a:solidFill>
              </a:rPr>
              <a:t>molestie</a:t>
            </a:r>
            <a:r>
              <a:rPr lang="en-US" altLang="ko-KR" sz="1000" dirty="0">
                <a:solidFill>
                  <a:schemeClr val="tx1"/>
                </a:solidFill>
              </a:rPr>
              <a:t> </a:t>
            </a:r>
            <a:r>
              <a:rPr lang="en-US" altLang="ko-KR" sz="1000" dirty="0" err="1">
                <a:solidFill>
                  <a:schemeClr val="tx1"/>
                </a:solidFill>
              </a:rPr>
              <a:t>urna</a:t>
            </a:r>
            <a:r>
              <a:rPr lang="en-US" altLang="ko-KR" sz="1000" dirty="0">
                <a:solidFill>
                  <a:schemeClr val="tx1"/>
                </a:solidFill>
              </a:rPr>
              <a:t>. </a:t>
            </a:r>
            <a:r>
              <a:rPr lang="en-US" altLang="ko-KR" sz="1000" dirty="0" err="1">
                <a:solidFill>
                  <a:schemeClr val="tx1"/>
                </a:solidFill>
              </a:rPr>
              <a:t>Praesent</a:t>
            </a:r>
            <a:r>
              <a:rPr lang="en-US" altLang="ko-KR" sz="1000" dirty="0">
                <a:solidFill>
                  <a:schemeClr val="tx1"/>
                </a:solidFill>
              </a:rPr>
              <a:t> </a:t>
            </a:r>
            <a:r>
              <a:rPr lang="en-US" altLang="ko-KR" sz="1000" dirty="0" err="1">
                <a:solidFill>
                  <a:schemeClr val="tx1"/>
                </a:solidFill>
              </a:rPr>
              <a:t>laoreet</a:t>
            </a:r>
            <a:r>
              <a:rPr lang="en-US" altLang="ko-KR" sz="1000" dirty="0">
                <a:solidFill>
                  <a:schemeClr val="tx1"/>
                </a:solidFill>
              </a:rPr>
              <a:t> at </a:t>
            </a:r>
            <a:r>
              <a:rPr lang="en-US" altLang="ko-KR" sz="1000" dirty="0" err="1">
                <a:solidFill>
                  <a:schemeClr val="tx1"/>
                </a:solidFill>
              </a:rPr>
              <a:t>augue</a:t>
            </a:r>
            <a:r>
              <a:rPr lang="en-US" altLang="ko-KR" sz="1000" dirty="0">
                <a:solidFill>
                  <a:schemeClr val="tx1"/>
                </a:solidFill>
              </a:rPr>
              <a:t> in </a:t>
            </a:r>
            <a:r>
              <a:rPr lang="en-US" altLang="ko-KR" sz="1000" dirty="0" err="1">
                <a:solidFill>
                  <a:schemeClr val="tx1"/>
                </a:solidFill>
              </a:rPr>
              <a:t>interdum</a:t>
            </a:r>
            <a:r>
              <a:rPr lang="en-US" altLang="ko-KR" sz="1000" dirty="0">
                <a:solidFill>
                  <a:schemeClr val="tx1"/>
                </a:solidFill>
              </a:rPr>
              <a:t>. Duis et </a:t>
            </a:r>
            <a:r>
              <a:rPr lang="en-US" altLang="ko-KR" sz="1000" dirty="0" err="1">
                <a:solidFill>
                  <a:schemeClr val="tx1"/>
                </a:solidFill>
              </a:rPr>
              <a:t>mauris</a:t>
            </a:r>
            <a:r>
              <a:rPr lang="en-US" altLang="ko-KR" sz="1000" dirty="0">
                <a:solidFill>
                  <a:schemeClr val="tx1"/>
                </a:solidFill>
              </a:rPr>
              <a:t> at </a:t>
            </a:r>
            <a:r>
              <a:rPr lang="en-US" altLang="ko-KR" sz="1000" dirty="0" err="1">
                <a:solidFill>
                  <a:schemeClr val="tx1"/>
                </a:solidFill>
              </a:rPr>
              <a:t>lacus</a:t>
            </a:r>
            <a:r>
              <a:rPr lang="en-US" altLang="ko-KR" sz="1000" dirty="0">
                <a:solidFill>
                  <a:schemeClr val="tx1"/>
                </a:solidFill>
              </a:rPr>
              <a:t> tempus </a:t>
            </a:r>
            <a:r>
              <a:rPr lang="en-US" altLang="ko-KR" sz="1000" dirty="0" err="1">
                <a:solidFill>
                  <a:schemeClr val="tx1"/>
                </a:solidFill>
              </a:rPr>
              <a:t>fringilla</a:t>
            </a:r>
            <a:r>
              <a:rPr lang="en-US" altLang="ko-KR" sz="1000" dirty="0">
                <a:solidFill>
                  <a:schemeClr val="tx1"/>
                </a:solidFill>
              </a:rPr>
              <a:t>.&lt;/p&gt;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다중 칼럼</a:t>
            </a:r>
            <a:r>
              <a:rPr lang="en-US" altLang="ko-KR" sz="1200" b="1" dirty="0">
                <a:solidFill>
                  <a:schemeClr val="tx1"/>
                </a:solidFill>
              </a:rPr>
              <a:t>(multi-column) </a:t>
            </a:r>
            <a:r>
              <a:rPr lang="ko-KR" altLang="en-US" sz="1200" b="1" dirty="0">
                <a:solidFill>
                  <a:schemeClr val="tx1"/>
                </a:solidFill>
              </a:rPr>
              <a:t>레이아웃</a:t>
            </a:r>
          </a:p>
          <a:p>
            <a:r>
              <a:rPr lang="en-US" altLang="ko-KR" sz="1200" dirty="0">
                <a:solidFill>
                  <a:schemeClr val="tx1"/>
                </a:solidFill>
              </a:rPr>
              <a:t>CSS</a:t>
            </a:r>
            <a:r>
              <a:rPr lang="ko-KR" altLang="en-US" sz="1200" dirty="0">
                <a:solidFill>
                  <a:schemeClr val="tx1"/>
                </a:solidFill>
              </a:rPr>
              <a:t>에서는 신문과 같이 여러 개의 칼럼</a:t>
            </a:r>
            <a:r>
              <a:rPr lang="en-US" altLang="ko-KR" sz="1200" dirty="0">
                <a:solidFill>
                  <a:schemeClr val="tx1"/>
                </a:solidFill>
              </a:rPr>
              <a:t>(column)</a:t>
            </a:r>
            <a:r>
              <a:rPr lang="ko-KR" altLang="en-US" sz="1200" dirty="0">
                <a:solidFill>
                  <a:schemeClr val="tx1"/>
                </a:solidFill>
              </a:rPr>
              <a:t>으로 구성되는 구조를 </a:t>
            </a:r>
            <a:r>
              <a:rPr lang="en-US" altLang="ko-KR" sz="1200" dirty="0">
                <a:solidFill>
                  <a:schemeClr val="tx1"/>
                </a:solidFill>
              </a:rPr>
              <a:t>column </a:t>
            </a:r>
            <a:r>
              <a:rPr lang="ko-KR" altLang="en-US" sz="1200" dirty="0">
                <a:solidFill>
                  <a:schemeClr val="tx1"/>
                </a:solidFill>
              </a:rPr>
              <a:t>속성을 이용하여 손쉽게 만들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다중 칼럼</a:t>
            </a:r>
            <a:r>
              <a:rPr lang="en-US" altLang="ko-KR" sz="1200" dirty="0">
                <a:solidFill>
                  <a:schemeClr val="tx1"/>
                </a:solidFill>
              </a:rPr>
              <a:t>(multi-column)</a:t>
            </a:r>
            <a:r>
              <a:rPr lang="ko-KR" altLang="en-US" sz="1200" dirty="0">
                <a:solidFill>
                  <a:schemeClr val="tx1"/>
                </a:solidFill>
              </a:rPr>
              <a:t>을 위해 제공되는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columns</a:t>
            </a:r>
          </a:p>
          <a:p>
            <a:r>
              <a:rPr lang="en-US" altLang="ko-KR" sz="1200" dirty="0">
                <a:solidFill>
                  <a:schemeClr val="tx1"/>
                </a:solidFill>
              </a:rPr>
              <a:t>2. column-count</a:t>
            </a:r>
          </a:p>
          <a:p>
            <a:r>
              <a:rPr lang="en-US" altLang="ko-KR" sz="1200" dirty="0">
                <a:solidFill>
                  <a:schemeClr val="tx1"/>
                </a:solidFill>
              </a:rPr>
              <a:t>3. column-gap</a:t>
            </a:r>
          </a:p>
          <a:p>
            <a:r>
              <a:rPr lang="en-US" altLang="ko-KR" sz="1200" dirty="0">
                <a:solidFill>
                  <a:schemeClr val="tx1"/>
                </a:solidFill>
              </a:rPr>
              <a:t>4. column-width</a:t>
            </a:r>
          </a:p>
          <a:p>
            <a:r>
              <a:rPr lang="en-US" altLang="ko-KR" sz="1200" dirty="0">
                <a:solidFill>
                  <a:schemeClr val="tx1"/>
                </a:solidFill>
              </a:rPr>
              <a:t>5. column-span</a:t>
            </a:r>
          </a:p>
          <a:p>
            <a:r>
              <a:rPr lang="en-US" altLang="ko-KR" sz="1200" dirty="0">
                <a:solidFill>
                  <a:schemeClr val="tx1"/>
                </a:solidFill>
              </a:rPr>
              <a:t>6. column-fill</a:t>
            </a:r>
          </a:p>
          <a:p>
            <a:r>
              <a:rPr lang="en-US" altLang="ko-KR" sz="1200" dirty="0">
                <a:solidFill>
                  <a:schemeClr val="tx1"/>
                </a:solidFill>
              </a:rPr>
              <a:t>7. column-rule</a:t>
            </a:r>
          </a:p>
          <a:p>
            <a:r>
              <a:rPr lang="en-US" altLang="ko-KR" sz="1200" dirty="0">
                <a:solidFill>
                  <a:schemeClr val="tx1"/>
                </a:solidFill>
              </a:rPr>
              <a:t>8. column-rule-style</a:t>
            </a:r>
          </a:p>
          <a:p>
            <a:r>
              <a:rPr lang="en-US" altLang="ko-KR" sz="1200" dirty="0">
                <a:solidFill>
                  <a:schemeClr val="tx1"/>
                </a:solidFill>
              </a:rPr>
              <a:t>9. column-rule-width</a:t>
            </a:r>
          </a:p>
          <a:p>
            <a:r>
              <a:rPr lang="en-US" altLang="ko-KR" sz="1200" dirty="0">
                <a:solidFill>
                  <a:schemeClr val="tx1"/>
                </a:solidFill>
              </a:rPr>
              <a:t>10. column-rule-color</a:t>
            </a:r>
          </a:p>
          <a:p>
            <a:endParaRPr lang="en-US" altLang="ko-KR" sz="1200" dirty="0">
              <a:solidFill>
                <a:schemeClr val="tx1"/>
              </a:solidFill>
            </a:endParaRPr>
          </a:p>
          <a:p>
            <a:r>
              <a:rPr lang="en-US" altLang="ko-KR" sz="1200" b="1" dirty="0">
                <a:solidFill>
                  <a:schemeClr val="tx1"/>
                </a:solidFill>
              </a:rPr>
              <a:t>column-rule </a:t>
            </a:r>
            <a:r>
              <a:rPr lang="ko-KR" altLang="en-US" sz="1200" b="1" dirty="0">
                <a:solidFill>
                  <a:schemeClr val="tx1"/>
                </a:solidFill>
              </a:rPr>
              <a:t>속성</a:t>
            </a:r>
          </a:p>
          <a:p>
            <a:r>
              <a:rPr lang="ko-KR" altLang="en-US" sz="1200" dirty="0">
                <a:solidFill>
                  <a:schemeClr val="tx1"/>
                </a:solidFill>
              </a:rPr>
              <a:t>모든 </a:t>
            </a:r>
            <a:r>
              <a:rPr lang="en-US" altLang="ko-KR" sz="1200" dirty="0">
                <a:solidFill>
                  <a:schemeClr val="tx1"/>
                </a:solidFill>
              </a:rPr>
              <a:t>columns-rule </a:t>
            </a:r>
            <a:r>
              <a:rPr lang="ko-KR" altLang="en-US" sz="1200" dirty="0">
                <a:solidFill>
                  <a:schemeClr val="tx1"/>
                </a:solidFill>
              </a:rPr>
              <a:t>속성을 이용한 스타일을 한 줄에 설정할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328</a:t>
            </a:fld>
            <a:endParaRPr lang="ko-KR" altLang="en-US" dirty="0"/>
          </a:p>
        </p:txBody>
      </p:sp>
    </p:spTree>
    <p:extLst>
      <p:ext uri="{BB962C8B-B14F-4D97-AF65-F5344CB8AC3E}">
        <p14:creationId xmlns:p14="http://schemas.microsoft.com/office/powerpoint/2010/main" val="384531241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 {</a:t>
            </a:r>
          </a:p>
          <a:p>
            <a:r>
              <a:rPr lang="en-US" altLang="ko-KR" sz="1000" dirty="0">
                <a:solidFill>
                  <a:schemeClr val="tx1"/>
                </a:solidFill>
              </a:rPr>
              <a:t>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150px;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a:t>
            </a:r>
          </a:p>
          <a:p>
            <a:r>
              <a:rPr lang="en-US" altLang="ko-KR" sz="1000" dirty="0">
                <a:solidFill>
                  <a:schemeClr val="tx1"/>
                </a:solidFill>
              </a:rPr>
              <a:t>		}</a:t>
            </a:r>
          </a:p>
          <a:p>
            <a:r>
              <a:rPr lang="en-US" altLang="ko-KR" sz="1000" dirty="0">
                <a:solidFill>
                  <a:schemeClr val="tx1"/>
                </a:solidFill>
              </a:rPr>
              <a:t>		.item {</a:t>
            </a:r>
          </a:p>
          <a:p>
            <a:r>
              <a:rPr lang="en-US" altLang="ko-KR" sz="1000" dirty="0">
                <a:solidFill>
                  <a:schemeClr val="tx1"/>
                </a:solidFill>
              </a:rPr>
              <a:t>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err="1">
                <a:solidFill>
                  <a:schemeClr val="tx1"/>
                </a:solidFill>
              </a:rPr>
              <a:t>플렉스</a:t>
            </a:r>
            <a:r>
              <a:rPr lang="ko-KR" altLang="en-US" sz="1000" dirty="0">
                <a:solidFill>
                  <a:schemeClr val="tx1"/>
                </a:solidFill>
              </a:rPr>
              <a:t> 라인</a:t>
            </a:r>
            <a:r>
              <a:rPr lang="en-US" altLang="ko-KR" sz="1000" dirty="0">
                <a:solidFill>
                  <a:schemeClr val="tx1"/>
                </a:solidFill>
              </a:rPr>
              <a:t>(flex line) - </a:t>
            </a:r>
            <a:r>
              <a:rPr lang="en-US" altLang="ko-KR" sz="1000" dirty="0" err="1">
                <a:solidFill>
                  <a:schemeClr val="tx1"/>
                </a:solidFill>
              </a:rPr>
              <a:t>ltr</a:t>
            </a:r>
            <a:r>
              <a:rPr lang="en-US" altLang="ko-KR" sz="1000" dirty="0">
                <a:solidFill>
                  <a:schemeClr val="tx1"/>
                </a:solidFill>
              </a:rPr>
              <a:t>&lt;/h1&gt;</a:t>
            </a:r>
          </a:p>
          <a:p>
            <a:r>
              <a:rPr lang="en-US" altLang="ko-KR" sz="1000" dirty="0">
                <a:solidFill>
                  <a:schemeClr val="tx1"/>
                </a:solidFill>
              </a:rPr>
              <a:t>	&lt;div id="flex"&gt;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박스</a:t>
            </a:r>
            <a:r>
              <a:rPr lang="en-US" altLang="ko-KR" sz="1200" b="1" dirty="0">
                <a:solidFill>
                  <a:schemeClr val="tx1"/>
                </a:solidFill>
              </a:rPr>
              <a:t>(flex box)</a:t>
            </a:r>
            <a:r>
              <a:rPr lang="ko-KR" altLang="en-US" sz="1200" b="1" dirty="0">
                <a:solidFill>
                  <a:schemeClr val="tx1"/>
                </a:solidFill>
              </a:rPr>
              <a:t>의 개념</a:t>
            </a:r>
          </a:p>
          <a:p>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컨테이너</a:t>
            </a:r>
            <a:r>
              <a:rPr lang="en-US" altLang="ko-KR" sz="1200" dirty="0">
                <a:solidFill>
                  <a:schemeClr val="tx1"/>
                </a:solidFill>
              </a:rPr>
              <a:t>(flex container)</a:t>
            </a:r>
            <a:r>
              <a:rPr lang="ko-KR" altLang="en-US" sz="1200" dirty="0">
                <a:solidFill>
                  <a:schemeClr val="tx1"/>
                </a:solidFill>
              </a:rPr>
              <a:t>와 </a:t>
            </a:r>
            <a:r>
              <a:rPr lang="ko-KR" altLang="en-US" sz="1200" dirty="0" err="1">
                <a:solidFill>
                  <a:schemeClr val="tx1"/>
                </a:solidFill>
              </a:rPr>
              <a:t>플렉스</a:t>
            </a:r>
            <a:r>
              <a:rPr lang="ko-KR" altLang="en-US" sz="1200" dirty="0">
                <a:solidFill>
                  <a:schemeClr val="tx1"/>
                </a:solidFill>
              </a:rPr>
              <a:t> 요소</a:t>
            </a:r>
            <a:r>
              <a:rPr lang="en-US" altLang="ko-KR" sz="1200" dirty="0">
                <a:solidFill>
                  <a:schemeClr val="tx1"/>
                </a:solidFill>
              </a:rPr>
              <a:t>(flex item)</a:t>
            </a:r>
            <a:r>
              <a:rPr lang="ko-KR" altLang="en-US" sz="1200" dirty="0">
                <a:solidFill>
                  <a:schemeClr val="tx1"/>
                </a:solidFill>
              </a:rPr>
              <a:t>로 구성됩니다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플렉스</a:t>
            </a:r>
            <a:r>
              <a:rPr lang="ko-KR" altLang="en-US" sz="1200" dirty="0">
                <a:solidFill>
                  <a:schemeClr val="tx1"/>
                </a:solidFill>
              </a:rPr>
              <a:t> 컨테이너</a:t>
            </a:r>
            <a:r>
              <a:rPr lang="en-US" altLang="ko-KR" sz="1200" dirty="0">
                <a:solidFill>
                  <a:schemeClr val="tx1"/>
                </a:solidFill>
              </a:rPr>
              <a:t>(flex container)</a:t>
            </a:r>
            <a:r>
              <a:rPr lang="ko-KR" altLang="en-US" sz="1200" dirty="0">
                <a:solidFill>
                  <a:schemeClr val="tx1"/>
                </a:solidFill>
              </a:rPr>
              <a:t>는 해당 </a:t>
            </a:r>
            <a:r>
              <a:rPr lang="en-US" altLang="ko-KR" sz="1200" dirty="0">
                <a:solidFill>
                  <a:schemeClr val="tx1"/>
                </a:solidFill>
              </a:rPr>
              <a:t>HTML </a:t>
            </a:r>
            <a:r>
              <a:rPr lang="ko-KR" altLang="en-US" sz="1200" dirty="0">
                <a:solidFill>
                  <a:schemeClr val="tx1"/>
                </a:solidFill>
              </a:rPr>
              <a:t>요소의 </a:t>
            </a:r>
            <a:r>
              <a:rPr lang="en-US" altLang="ko-KR" sz="1200" dirty="0">
                <a:solidFill>
                  <a:schemeClr val="tx1"/>
                </a:solidFill>
              </a:rPr>
              <a:t>display </a:t>
            </a:r>
            <a:r>
              <a:rPr lang="ko-KR" altLang="en-US" sz="1200" dirty="0">
                <a:solidFill>
                  <a:schemeClr val="tx1"/>
                </a:solidFill>
              </a:rPr>
              <a:t>속성을 설정하는 것으로 정의할 수 있습니다</a:t>
            </a:r>
            <a:r>
              <a:rPr lang="en-US" altLang="ko-KR" sz="1200" dirty="0">
                <a:solidFill>
                  <a:schemeClr val="tx1"/>
                </a:solidFill>
              </a:rPr>
              <a:t>.</a:t>
            </a:r>
          </a:p>
          <a:p>
            <a:r>
              <a:rPr lang="ko-KR" altLang="en-US" sz="1200" dirty="0">
                <a:solidFill>
                  <a:schemeClr val="tx1"/>
                </a:solidFill>
              </a:rPr>
              <a:t>해당 요소를 블록 타입으로 정의하려면 </a:t>
            </a:r>
            <a:r>
              <a:rPr lang="en-US" altLang="ko-KR" sz="1200" dirty="0">
                <a:solidFill>
                  <a:schemeClr val="tx1"/>
                </a:solidFill>
              </a:rPr>
              <a:t>display </a:t>
            </a:r>
            <a:r>
              <a:rPr lang="ko-KR" altLang="en-US" sz="1200" dirty="0">
                <a:solidFill>
                  <a:schemeClr val="tx1"/>
                </a:solidFill>
              </a:rPr>
              <a:t>속성값을 </a:t>
            </a:r>
            <a:r>
              <a:rPr lang="en-US" altLang="ko-KR" sz="1200" dirty="0">
                <a:solidFill>
                  <a:schemeClr val="tx1"/>
                </a:solidFill>
              </a:rPr>
              <a:t>flex</a:t>
            </a:r>
            <a:r>
              <a:rPr lang="ko-KR" altLang="en-US" sz="1200" dirty="0">
                <a:solidFill>
                  <a:schemeClr val="tx1"/>
                </a:solidFill>
              </a:rPr>
              <a:t>로</a:t>
            </a:r>
            <a:r>
              <a:rPr lang="en-US" altLang="ko-KR" sz="1200" dirty="0">
                <a:solidFill>
                  <a:schemeClr val="tx1"/>
                </a:solidFill>
              </a:rPr>
              <a:t>, </a:t>
            </a:r>
            <a:r>
              <a:rPr lang="ko-KR" altLang="en-US" sz="1200" dirty="0">
                <a:solidFill>
                  <a:schemeClr val="tx1"/>
                </a:solidFill>
              </a:rPr>
              <a:t>인라인 타입으로 정의하려면 </a:t>
            </a:r>
            <a:r>
              <a:rPr lang="en-US" altLang="ko-KR" sz="1200" dirty="0">
                <a:solidFill>
                  <a:schemeClr val="tx1"/>
                </a:solidFill>
              </a:rPr>
              <a:t>inline-flex</a:t>
            </a:r>
            <a:r>
              <a:rPr lang="ko-KR" altLang="en-US" sz="1200" dirty="0">
                <a:solidFill>
                  <a:schemeClr val="tx1"/>
                </a:solidFill>
              </a:rPr>
              <a:t>로 설정합니다</a:t>
            </a:r>
            <a:r>
              <a:rPr lang="en-US" altLang="ko-KR" sz="1200" dirty="0">
                <a:solidFill>
                  <a:schemeClr val="tx1"/>
                </a:solidFill>
              </a:rPr>
              <a:t>.</a:t>
            </a:r>
          </a:p>
          <a:p>
            <a:r>
              <a:rPr lang="ko-KR" altLang="en-US" sz="1200" dirty="0" err="1">
                <a:solidFill>
                  <a:schemeClr val="tx1"/>
                </a:solidFill>
              </a:rPr>
              <a:t>플렉스</a:t>
            </a:r>
            <a:r>
              <a:rPr lang="ko-KR" altLang="en-US" sz="1200" dirty="0">
                <a:solidFill>
                  <a:schemeClr val="tx1"/>
                </a:solidFill>
              </a:rPr>
              <a:t> 컨테이너는 언제나 하나 이상의 </a:t>
            </a:r>
            <a:r>
              <a:rPr lang="ko-KR" altLang="en-US" sz="1200" dirty="0" err="1">
                <a:solidFill>
                  <a:schemeClr val="tx1"/>
                </a:solidFill>
              </a:rPr>
              <a:t>플렉스</a:t>
            </a:r>
            <a:r>
              <a:rPr lang="ko-KR" altLang="en-US" sz="1200" dirty="0">
                <a:solidFill>
                  <a:schemeClr val="tx1"/>
                </a:solidFill>
              </a:rPr>
              <a:t> 요소를 포함해야 합니다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플렉스</a:t>
            </a:r>
            <a:r>
              <a:rPr lang="ko-KR" altLang="en-US" sz="1200" dirty="0">
                <a:solidFill>
                  <a:schemeClr val="tx1"/>
                </a:solidFill>
              </a:rPr>
              <a:t> 컨테이너의 외부와 </a:t>
            </a:r>
            <a:r>
              <a:rPr lang="ko-KR" altLang="en-US" sz="1200" dirty="0" err="1">
                <a:solidFill>
                  <a:schemeClr val="tx1"/>
                </a:solidFill>
              </a:rPr>
              <a:t>플렉스</a:t>
            </a:r>
            <a:r>
              <a:rPr lang="ko-KR" altLang="en-US" sz="1200" dirty="0">
                <a:solidFill>
                  <a:schemeClr val="tx1"/>
                </a:solidFill>
              </a:rPr>
              <a:t> 요소의 내부의 모든 것들은 평소처럼 동작합니다</a:t>
            </a:r>
            <a:r>
              <a:rPr lang="en-US" altLang="ko-KR" sz="1200" dirty="0">
                <a:solidFill>
                  <a:schemeClr val="tx1"/>
                </a:solidFill>
              </a:rPr>
              <a:t>.</a:t>
            </a:r>
          </a:p>
          <a:p>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는 오직 </a:t>
            </a:r>
            <a:r>
              <a:rPr lang="ko-KR" altLang="en-US" sz="1200" dirty="0" err="1">
                <a:solidFill>
                  <a:schemeClr val="tx1"/>
                </a:solidFill>
              </a:rPr>
              <a:t>플렉스</a:t>
            </a:r>
            <a:r>
              <a:rPr lang="ko-KR" altLang="en-US" sz="1200" dirty="0">
                <a:solidFill>
                  <a:schemeClr val="tx1"/>
                </a:solidFill>
              </a:rPr>
              <a:t> 요소가 </a:t>
            </a:r>
            <a:r>
              <a:rPr lang="ko-KR" altLang="en-US" sz="1200" dirty="0" err="1">
                <a:solidFill>
                  <a:schemeClr val="tx1"/>
                </a:solidFill>
              </a:rPr>
              <a:t>플렉스</a:t>
            </a:r>
            <a:r>
              <a:rPr lang="ko-KR" altLang="en-US" sz="1200" dirty="0">
                <a:solidFill>
                  <a:schemeClr val="tx1"/>
                </a:solidFill>
              </a:rPr>
              <a:t> 컨테이너의 내부에서 어떻게 </a:t>
            </a:r>
            <a:r>
              <a:rPr lang="ko-KR" altLang="en-US" sz="1200" dirty="0" err="1">
                <a:solidFill>
                  <a:schemeClr val="tx1"/>
                </a:solidFill>
              </a:rPr>
              <a:t>위치하는가만을</a:t>
            </a:r>
            <a:r>
              <a:rPr lang="ko-KR" altLang="en-US" sz="1200" dirty="0">
                <a:solidFill>
                  <a:schemeClr val="tx1"/>
                </a:solidFill>
              </a:rPr>
              <a:t> 정의합니다</a:t>
            </a:r>
            <a:r>
              <a:rPr lang="en-US" altLang="ko-KR" sz="1200" dirty="0">
                <a:solidFill>
                  <a:schemeClr val="tx1"/>
                </a:solidFill>
              </a:rPr>
              <a:t>.</a:t>
            </a:r>
          </a:p>
          <a:p>
            <a:r>
              <a:rPr lang="en-US" altLang="ko-KR" sz="1200" dirty="0">
                <a:solidFill>
                  <a:schemeClr val="tx1"/>
                </a:solidFill>
              </a:rPr>
              <a:t> </a:t>
            </a:r>
          </a:p>
          <a:p>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 안에서 </a:t>
            </a:r>
            <a:r>
              <a:rPr lang="ko-KR" altLang="en-US" sz="1200" dirty="0" err="1">
                <a:solidFill>
                  <a:schemeClr val="tx1"/>
                </a:solidFill>
              </a:rPr>
              <a:t>플렉스</a:t>
            </a:r>
            <a:r>
              <a:rPr lang="ko-KR" altLang="en-US" sz="1200" dirty="0">
                <a:solidFill>
                  <a:schemeClr val="tx1"/>
                </a:solidFill>
              </a:rPr>
              <a:t> 라인</a:t>
            </a:r>
            <a:r>
              <a:rPr lang="en-US" altLang="ko-KR" sz="1200" dirty="0">
                <a:solidFill>
                  <a:schemeClr val="tx1"/>
                </a:solidFill>
              </a:rPr>
              <a:t>(flex line)</a:t>
            </a:r>
            <a:r>
              <a:rPr lang="ko-KR" altLang="en-US" sz="1200" dirty="0">
                <a:solidFill>
                  <a:schemeClr val="tx1"/>
                </a:solidFill>
              </a:rPr>
              <a:t>이라는 가상의 선을 따라 위치하게 됩니다</a:t>
            </a:r>
            <a:r>
              <a:rPr lang="en-US" altLang="ko-KR" sz="1200" dirty="0">
                <a:solidFill>
                  <a:schemeClr val="tx1"/>
                </a:solidFill>
              </a:rPr>
              <a:t>.</a:t>
            </a:r>
          </a:p>
          <a:p>
            <a:r>
              <a:rPr lang="ko-KR" altLang="en-US" sz="1200" dirty="0">
                <a:solidFill>
                  <a:schemeClr val="tx1"/>
                </a:solidFill>
              </a:rPr>
              <a:t>기본적으로 하나의 </a:t>
            </a:r>
            <a:r>
              <a:rPr lang="ko-KR" altLang="en-US" sz="1200" dirty="0" err="1">
                <a:solidFill>
                  <a:schemeClr val="tx1"/>
                </a:solidFill>
              </a:rPr>
              <a:t>플렉스</a:t>
            </a:r>
            <a:r>
              <a:rPr lang="ko-KR" altLang="en-US" sz="1200" dirty="0">
                <a:solidFill>
                  <a:schemeClr val="tx1"/>
                </a:solidFill>
              </a:rPr>
              <a:t> 컨테이너는 오직 단 하나의 </a:t>
            </a:r>
            <a:r>
              <a:rPr lang="ko-KR" altLang="en-US" sz="1200" dirty="0" err="1">
                <a:solidFill>
                  <a:schemeClr val="tx1"/>
                </a:solidFill>
              </a:rPr>
              <a:t>플렉스</a:t>
            </a:r>
            <a:r>
              <a:rPr lang="ko-KR" altLang="en-US" sz="1200" dirty="0">
                <a:solidFill>
                  <a:schemeClr val="tx1"/>
                </a:solidFill>
              </a:rPr>
              <a:t> 라인만을 가지고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329</a:t>
            </a:fld>
            <a:endParaRPr lang="ko-KR" altLang="en-US" dirty="0"/>
          </a:p>
        </p:txBody>
      </p:sp>
    </p:spTree>
    <p:extLst>
      <p:ext uri="{BB962C8B-B14F-4D97-AF65-F5344CB8AC3E}">
        <p14:creationId xmlns:p14="http://schemas.microsoft.com/office/powerpoint/2010/main" val="591484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리스트 </a:t>
            </a:r>
            <a:r>
              <a:rPr lang="en-US" altLang="ko-KR" sz="3200" dirty="0"/>
              <a:t>(</a:t>
            </a:r>
            <a:r>
              <a:rPr lang="ko-KR" altLang="en-US" sz="3200" dirty="0"/>
              <a:t>순서가 없는 리스트</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순서가 없는 리스트</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검정색 작은 원 모양 </a:t>
            </a:r>
            <a:r>
              <a:rPr lang="en-US" altLang="ko-KR" sz="1200">
                <a:solidFill>
                  <a:schemeClr val="tx1"/>
                </a:solidFill>
              </a:rPr>
              <a:t>(</a:t>
            </a:r>
            <a:r>
              <a:rPr lang="ko-KR" altLang="en-US" sz="1200">
                <a:solidFill>
                  <a:schemeClr val="tx1"/>
                </a:solidFill>
              </a:rPr>
              <a:t>기본설정</a:t>
            </a:r>
            <a:r>
              <a:rPr lang="en-US" altLang="ko-KR" sz="1200">
                <a:solidFill>
                  <a:schemeClr val="tx1"/>
                </a:solidFill>
              </a:rPr>
              <a:t>)&lt;/p&gt;</a:t>
            </a:r>
          </a:p>
          <a:p>
            <a:r>
              <a:rPr lang="en-US" altLang="ko-KR" sz="1200">
                <a:solidFill>
                  <a:schemeClr val="tx1"/>
                </a:solidFill>
              </a:rPr>
              <a:t>	&lt;ul&gt;</a:t>
            </a:r>
          </a:p>
          <a:p>
            <a:r>
              <a:rPr lang="en-US" altLang="ko-KR" sz="1200">
                <a:solidFill>
                  <a:schemeClr val="tx1"/>
                </a:solidFill>
              </a:rPr>
              <a:t>		&lt;li&gt;</a:t>
            </a:r>
            <a:r>
              <a:rPr lang="ko-KR" altLang="en-US" sz="1200">
                <a:solidFill>
                  <a:schemeClr val="tx1"/>
                </a:solidFill>
              </a:rPr>
              <a:t>사과</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멜론</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바나나</a:t>
            </a:r>
            <a:r>
              <a:rPr lang="en-US" altLang="ko-KR" sz="1200">
                <a:solidFill>
                  <a:schemeClr val="tx1"/>
                </a:solidFill>
              </a:rPr>
              <a:t>&lt;/li&gt;</a:t>
            </a:r>
          </a:p>
          <a:p>
            <a:r>
              <a:rPr lang="en-US" altLang="ko-KR" sz="1200">
                <a:solidFill>
                  <a:schemeClr val="tx1"/>
                </a:solidFill>
              </a:rPr>
              <a:t>	&lt;/ul&gt;</a:t>
            </a:r>
          </a:p>
          <a:p>
            <a:endParaRPr lang="en-US" altLang="ko-KR" sz="1200">
              <a:solidFill>
                <a:schemeClr val="tx1"/>
              </a:solidFill>
            </a:endParaRPr>
          </a:p>
          <a:p>
            <a:r>
              <a:rPr lang="en-US" altLang="ko-KR" sz="1200">
                <a:solidFill>
                  <a:schemeClr val="tx1"/>
                </a:solidFill>
              </a:rPr>
              <a:t>	&lt;p&gt;</a:t>
            </a:r>
            <a:r>
              <a:rPr lang="ko-KR" altLang="en-US" sz="1200">
                <a:solidFill>
                  <a:schemeClr val="tx1"/>
                </a:solidFill>
              </a:rPr>
              <a:t>흰색 작은 원 모양</a:t>
            </a:r>
            <a:r>
              <a:rPr lang="en-US" altLang="ko-KR" sz="1200">
                <a:solidFill>
                  <a:schemeClr val="tx1"/>
                </a:solidFill>
              </a:rPr>
              <a:t>&lt;/p&gt;</a:t>
            </a:r>
          </a:p>
          <a:p>
            <a:r>
              <a:rPr lang="en-US" altLang="ko-KR" sz="1200">
                <a:solidFill>
                  <a:schemeClr val="tx1"/>
                </a:solidFill>
              </a:rPr>
              <a:t>	&lt;ul style="list-style-type: circle"&gt;</a:t>
            </a:r>
          </a:p>
          <a:p>
            <a:r>
              <a:rPr lang="en-US" altLang="ko-KR" sz="1200">
                <a:solidFill>
                  <a:schemeClr val="tx1"/>
                </a:solidFill>
              </a:rPr>
              <a:t>		&lt;li&gt;</a:t>
            </a:r>
            <a:r>
              <a:rPr lang="ko-KR" altLang="en-US" sz="1200">
                <a:solidFill>
                  <a:schemeClr val="tx1"/>
                </a:solidFill>
              </a:rPr>
              <a:t>수박</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참외</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옥수수</a:t>
            </a:r>
            <a:r>
              <a:rPr lang="en-US" altLang="ko-KR" sz="1200">
                <a:solidFill>
                  <a:schemeClr val="tx1"/>
                </a:solidFill>
              </a:rPr>
              <a:t>&lt;/li&gt;</a:t>
            </a:r>
          </a:p>
          <a:p>
            <a:r>
              <a:rPr lang="en-US" altLang="ko-KR" sz="1200">
                <a:solidFill>
                  <a:schemeClr val="tx1"/>
                </a:solidFill>
              </a:rPr>
              <a:t>	&lt;/ul&gt;</a:t>
            </a:r>
          </a:p>
          <a:p>
            <a:endParaRPr lang="en-US" altLang="ko-KR" sz="1200">
              <a:solidFill>
                <a:schemeClr val="tx1"/>
              </a:solidFill>
            </a:endParaRPr>
          </a:p>
          <a:p>
            <a:r>
              <a:rPr lang="en-US" altLang="ko-KR" sz="1200">
                <a:solidFill>
                  <a:schemeClr val="tx1"/>
                </a:solidFill>
              </a:rPr>
              <a:t>	&lt;p&gt;</a:t>
            </a:r>
            <a:r>
              <a:rPr lang="ko-KR" altLang="en-US" sz="1200">
                <a:solidFill>
                  <a:schemeClr val="tx1"/>
                </a:solidFill>
              </a:rPr>
              <a:t>검정색 사각형 모양</a:t>
            </a:r>
            <a:r>
              <a:rPr lang="en-US" altLang="ko-KR" sz="1200">
                <a:solidFill>
                  <a:schemeClr val="tx1"/>
                </a:solidFill>
              </a:rPr>
              <a:t>&lt;/p&gt;</a:t>
            </a:r>
          </a:p>
          <a:p>
            <a:r>
              <a:rPr lang="en-US" altLang="ko-KR" sz="1200">
                <a:solidFill>
                  <a:schemeClr val="tx1"/>
                </a:solidFill>
              </a:rPr>
              <a:t>	&lt;ul style="list-style-type: square"&gt;</a:t>
            </a:r>
          </a:p>
          <a:p>
            <a:r>
              <a:rPr lang="en-US" altLang="ko-KR" sz="1200">
                <a:solidFill>
                  <a:schemeClr val="tx1"/>
                </a:solidFill>
              </a:rPr>
              <a:t>		&lt;li&gt;</a:t>
            </a:r>
            <a:r>
              <a:rPr lang="ko-KR" altLang="en-US" sz="1200">
                <a:solidFill>
                  <a:schemeClr val="tx1"/>
                </a:solidFill>
              </a:rPr>
              <a:t>감자</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상추</a:t>
            </a:r>
            <a:r>
              <a:rPr lang="en-US" altLang="ko-KR" sz="1200">
                <a:solidFill>
                  <a:schemeClr val="tx1"/>
                </a:solidFill>
              </a:rPr>
              <a:t>&lt;/li&gt;</a:t>
            </a:r>
          </a:p>
          <a:p>
            <a:r>
              <a:rPr lang="en-US" altLang="ko-KR" sz="1200">
                <a:solidFill>
                  <a:schemeClr val="tx1"/>
                </a:solidFill>
              </a:rPr>
              <a:t>		&lt;li&gt;</a:t>
            </a:r>
            <a:r>
              <a:rPr lang="ko-KR" altLang="en-US" sz="1200">
                <a:solidFill>
                  <a:schemeClr val="tx1"/>
                </a:solidFill>
              </a:rPr>
              <a:t>고구마</a:t>
            </a:r>
            <a:r>
              <a:rPr lang="en-US" altLang="ko-KR" sz="1200">
                <a:solidFill>
                  <a:schemeClr val="tx1"/>
                </a:solidFill>
              </a:rPr>
              <a:t>&lt;/li&gt;</a:t>
            </a:r>
          </a:p>
          <a:p>
            <a:r>
              <a:rPr lang="en-US" altLang="ko-KR" sz="1200">
                <a:solidFill>
                  <a:schemeClr val="tx1"/>
                </a:solidFill>
              </a:rPr>
              <a:t>	&lt;/ul&gt;</a:t>
            </a:r>
          </a:p>
          <a:p>
            <a:endParaRPr lang="en-US" altLang="ko-KR" sz="1200">
              <a:solidFill>
                <a:schemeClr val="tx1"/>
              </a:solidFill>
            </a:endParaRPr>
          </a:p>
          <a:p>
            <a:r>
              <a:rPr lang="en-US" altLang="ko-KR" sz="1200">
                <a:solidFill>
                  <a:schemeClr val="tx1"/>
                </a:solidFill>
              </a:rPr>
              <a:t>&lt;/body&gt;</a:t>
            </a:r>
            <a:endParaRPr lang="ko-KR" altLang="en-US" sz="12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리스트</a:t>
            </a:r>
            <a:r>
              <a:rPr lang="en-US" altLang="ko-KR" sz="1200" b="1" dirty="0">
                <a:solidFill>
                  <a:schemeClr val="tx1"/>
                </a:solidFill>
              </a:rPr>
              <a:t>(List)</a:t>
            </a:r>
          </a:p>
          <a:p>
            <a:r>
              <a:rPr lang="ko-KR" altLang="en-US" sz="1200" dirty="0">
                <a:solidFill>
                  <a:schemeClr val="tx1"/>
                </a:solidFill>
              </a:rPr>
              <a:t>리스트</a:t>
            </a:r>
            <a:r>
              <a:rPr lang="en-US" altLang="ko-KR" sz="1200" dirty="0">
                <a:solidFill>
                  <a:schemeClr val="tx1"/>
                </a:solidFill>
              </a:rPr>
              <a:t>(list)</a:t>
            </a:r>
            <a:r>
              <a:rPr lang="ko-KR" altLang="en-US" sz="1200" dirty="0">
                <a:solidFill>
                  <a:schemeClr val="tx1"/>
                </a:solidFill>
              </a:rPr>
              <a:t>란 여러 요소들을 일렬로 나열한 목록이나 명단을 의미합니다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순서가 없는 리스트</a:t>
            </a:r>
            <a:r>
              <a:rPr lang="en-US" altLang="ko-KR" sz="1200" dirty="0">
                <a:solidFill>
                  <a:schemeClr val="tx1"/>
                </a:solidFill>
              </a:rPr>
              <a:t>(unordered list)</a:t>
            </a:r>
          </a:p>
          <a:p>
            <a:r>
              <a:rPr lang="en-US" altLang="ko-KR" sz="1200" dirty="0">
                <a:solidFill>
                  <a:schemeClr val="tx1"/>
                </a:solidFill>
              </a:rPr>
              <a:t>2. </a:t>
            </a:r>
            <a:r>
              <a:rPr lang="ko-KR" altLang="en-US" sz="1200" dirty="0">
                <a:solidFill>
                  <a:schemeClr val="tx1"/>
                </a:solidFill>
              </a:rPr>
              <a:t>순서가 있는 리스트</a:t>
            </a:r>
            <a:r>
              <a:rPr lang="en-US" altLang="ko-KR" sz="1200" dirty="0">
                <a:solidFill>
                  <a:schemeClr val="tx1"/>
                </a:solidFill>
              </a:rPr>
              <a:t>(ordered list)</a:t>
            </a:r>
          </a:p>
          <a:p>
            <a:r>
              <a:rPr lang="en-US" altLang="ko-KR" sz="1200" dirty="0">
                <a:solidFill>
                  <a:schemeClr val="tx1"/>
                </a:solidFill>
              </a:rPr>
              <a:t>3. </a:t>
            </a:r>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ko-KR" altLang="en-US" sz="1200" b="1" dirty="0">
                <a:solidFill>
                  <a:schemeClr val="tx1"/>
                </a:solidFill>
              </a:rPr>
              <a:t>순서가 없는 리스트</a:t>
            </a:r>
          </a:p>
          <a:p>
            <a:r>
              <a:rPr lang="ko-KR" altLang="en-US" sz="1200" dirty="0">
                <a:solidFill>
                  <a:schemeClr val="tx1"/>
                </a:solidFill>
              </a:rPr>
              <a:t>순서가 없는 리스트는 </a:t>
            </a:r>
            <a:r>
              <a:rPr lang="en-US" altLang="ko-KR" sz="1200" dirty="0">
                <a:solidFill>
                  <a:schemeClr val="tx1"/>
                </a:solidFill>
              </a:rPr>
              <a:t>&lt;ul&gt;</a:t>
            </a:r>
            <a:r>
              <a:rPr lang="ko-KR" altLang="en-US" sz="1200" dirty="0">
                <a:solidFill>
                  <a:schemeClr val="tx1"/>
                </a:solidFill>
              </a:rPr>
              <a:t>태그로 시작하며</a:t>
            </a:r>
            <a:r>
              <a:rPr lang="en-US" altLang="ko-KR" sz="1200" dirty="0">
                <a:solidFill>
                  <a:schemeClr val="tx1"/>
                </a:solidFill>
              </a:rPr>
              <a:t>, </a:t>
            </a:r>
            <a:r>
              <a:rPr lang="ko-KR" altLang="en-US" sz="1200" dirty="0">
                <a:solidFill>
                  <a:schemeClr val="tx1"/>
                </a:solidFill>
              </a:rPr>
              <a:t>여기에 포함되는 각각의 리스트 요소는 </a:t>
            </a:r>
            <a:r>
              <a:rPr lang="en-US" altLang="ko-KR" sz="1200" dirty="0">
                <a:solidFill>
                  <a:schemeClr val="tx1"/>
                </a:solidFill>
              </a:rPr>
              <a:t>&lt;li&gt;</a:t>
            </a:r>
            <a:r>
              <a:rPr lang="ko-KR" altLang="en-US" sz="1200" dirty="0">
                <a:solidFill>
                  <a:schemeClr val="tx1"/>
                </a:solidFill>
              </a:rPr>
              <a:t>태그로 시작합니다</a:t>
            </a:r>
            <a:r>
              <a:rPr lang="en-US" altLang="ko-KR" sz="1200" dirty="0">
                <a:solidFill>
                  <a:schemeClr val="tx1"/>
                </a:solidFill>
              </a:rPr>
              <a:t>.</a:t>
            </a:r>
          </a:p>
          <a:p>
            <a:r>
              <a:rPr lang="ko-KR" altLang="en-US" sz="1200" dirty="0">
                <a:solidFill>
                  <a:schemeClr val="tx1"/>
                </a:solidFill>
              </a:rPr>
              <a:t>각각의 리스트 요소 앞에는 기본 마커</a:t>
            </a:r>
            <a:r>
              <a:rPr lang="en-US" altLang="ko-KR" sz="1200" dirty="0">
                <a:solidFill>
                  <a:schemeClr val="tx1"/>
                </a:solidFill>
              </a:rPr>
              <a:t>(marker)</a:t>
            </a:r>
            <a:r>
              <a:rPr lang="ko-KR" altLang="en-US" sz="1200" dirty="0">
                <a:solidFill>
                  <a:schemeClr val="tx1"/>
                </a:solidFill>
              </a:rPr>
              <a:t>로 검정색의 작은 원</a:t>
            </a:r>
            <a:r>
              <a:rPr lang="en-US" altLang="ko-KR" sz="1200" dirty="0">
                <a:solidFill>
                  <a:schemeClr val="tx1"/>
                </a:solidFill>
              </a:rPr>
              <a:t>(bullet)</a:t>
            </a:r>
            <a:r>
              <a:rPr lang="ko-KR" altLang="en-US" sz="1200" dirty="0">
                <a:solidFill>
                  <a:schemeClr val="tx1"/>
                </a:solidFill>
              </a:rPr>
              <a:t>이 위치합니다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의 </a:t>
            </a:r>
            <a:r>
              <a:rPr lang="en-US" altLang="ko-KR" sz="1200" dirty="0">
                <a:solidFill>
                  <a:schemeClr val="tx1"/>
                </a:solidFill>
              </a:rPr>
              <a:t>list-style-type </a:t>
            </a:r>
            <a:r>
              <a:rPr lang="ko-KR" altLang="en-US" sz="1200" dirty="0">
                <a:solidFill>
                  <a:schemeClr val="tx1"/>
                </a:solidFill>
              </a:rPr>
              <a:t>속성을 사용하면 리스트 요소 앞에 위치하는 마커</a:t>
            </a:r>
            <a:r>
              <a:rPr lang="en-US" altLang="ko-KR" sz="1200" dirty="0">
                <a:solidFill>
                  <a:schemeClr val="tx1"/>
                </a:solidFill>
              </a:rPr>
              <a:t>(marker)</a:t>
            </a:r>
            <a:r>
              <a:rPr lang="ko-KR" altLang="en-US" sz="1200" dirty="0">
                <a:solidFill>
                  <a:schemeClr val="tx1"/>
                </a:solidFill>
              </a:rPr>
              <a:t>를 다른 모양으로 변경할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disc : </a:t>
            </a:r>
            <a:r>
              <a:rPr lang="ko-KR" altLang="en-US" sz="1200" dirty="0">
                <a:solidFill>
                  <a:schemeClr val="tx1"/>
                </a:solidFill>
              </a:rPr>
              <a:t>검정색 작은 원 모양 </a:t>
            </a:r>
            <a:r>
              <a:rPr lang="en-US" altLang="ko-KR" sz="1200" dirty="0">
                <a:solidFill>
                  <a:schemeClr val="tx1"/>
                </a:solidFill>
              </a:rPr>
              <a:t>(</a:t>
            </a:r>
            <a:r>
              <a:rPr lang="ko-KR" altLang="en-US" sz="1200" dirty="0">
                <a:solidFill>
                  <a:schemeClr val="tx1"/>
                </a:solidFill>
              </a:rPr>
              <a:t>기본설정</a:t>
            </a:r>
            <a:r>
              <a:rPr lang="en-US" altLang="ko-KR" sz="1200" dirty="0">
                <a:solidFill>
                  <a:schemeClr val="tx1"/>
                </a:solidFill>
              </a:rPr>
              <a:t>)</a:t>
            </a:r>
          </a:p>
          <a:p>
            <a:r>
              <a:rPr lang="en-US" altLang="ko-KR" sz="1200" dirty="0">
                <a:solidFill>
                  <a:schemeClr val="tx1"/>
                </a:solidFill>
              </a:rPr>
              <a:t>- circle : </a:t>
            </a:r>
            <a:r>
              <a:rPr lang="ko-KR" altLang="en-US" sz="1200" dirty="0">
                <a:solidFill>
                  <a:schemeClr val="tx1"/>
                </a:solidFill>
              </a:rPr>
              <a:t>흰색 작은 원 모양</a:t>
            </a:r>
          </a:p>
          <a:p>
            <a:r>
              <a:rPr lang="en-US" altLang="ko-KR" sz="1200" dirty="0">
                <a:solidFill>
                  <a:schemeClr val="tx1"/>
                </a:solidFill>
              </a:rPr>
              <a:t>- square : </a:t>
            </a:r>
            <a:r>
              <a:rPr lang="ko-KR" altLang="en-US" sz="1200" dirty="0">
                <a:solidFill>
                  <a:schemeClr val="tx1"/>
                </a:solidFill>
              </a:rPr>
              <a:t>사각형 모양</a:t>
            </a:r>
          </a:p>
          <a:p>
            <a:br>
              <a:rPr lang="ko-KR" altLang="en-US" sz="1200" dirty="0">
                <a:solidFill>
                  <a:schemeClr val="tx1"/>
                </a:solidFill>
              </a:rPr>
            </a:b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a:t>
            </a:fld>
            <a:endParaRPr lang="ko-KR" altLang="en-US" dirty="0"/>
          </a:p>
        </p:txBody>
      </p:sp>
    </p:spTree>
    <p:extLst>
      <p:ext uri="{BB962C8B-B14F-4D97-AF65-F5344CB8AC3E}">
        <p14:creationId xmlns:p14="http://schemas.microsoft.com/office/powerpoint/2010/main" val="204183975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body { direction: </a:t>
            </a:r>
            <a:r>
              <a:rPr lang="en-US" altLang="ko-KR" sz="1000" dirty="0" err="1">
                <a:solidFill>
                  <a:schemeClr val="tx1"/>
                </a:solidFill>
              </a:rPr>
              <a:t>rtl</a:t>
            </a:r>
            <a:r>
              <a:rPr lang="en-US" altLang="ko-KR" sz="1000" dirty="0">
                <a:solidFill>
                  <a:schemeClr val="tx1"/>
                </a:solidFill>
              </a:rPr>
              <a:t>; }</a:t>
            </a:r>
          </a:p>
          <a:p>
            <a:r>
              <a:rPr lang="en-US" altLang="ko-KR" sz="1000" dirty="0">
                <a:solidFill>
                  <a:schemeClr val="tx1"/>
                </a:solidFill>
              </a:rPr>
              <a:t>		#flex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150px;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t>
            </a:r>
            <a:r>
              <a:rPr lang="ko-KR" altLang="en-US" sz="1000" dirty="0" err="1">
                <a:solidFill>
                  <a:schemeClr val="tx1"/>
                </a:solidFill>
              </a:rPr>
              <a:t>플렉스</a:t>
            </a:r>
            <a:r>
              <a:rPr lang="ko-KR" altLang="en-US" sz="1000" dirty="0">
                <a:solidFill>
                  <a:schemeClr val="tx1"/>
                </a:solidFill>
              </a:rPr>
              <a:t> 라인</a:t>
            </a:r>
            <a:r>
              <a:rPr lang="en-US" altLang="ko-KR" sz="1000" dirty="0">
                <a:solidFill>
                  <a:schemeClr val="tx1"/>
                </a:solidFill>
              </a:rPr>
              <a:t>(flex line) - </a:t>
            </a:r>
            <a:r>
              <a:rPr lang="en-US" altLang="ko-KR" sz="1000" dirty="0" err="1">
                <a:solidFill>
                  <a:schemeClr val="tx1"/>
                </a:solidFill>
              </a:rPr>
              <a:t>rtl</a:t>
            </a:r>
            <a:r>
              <a:rPr lang="en-US" altLang="ko-KR" sz="1000" dirty="0">
                <a:solidFill>
                  <a:schemeClr val="tx1"/>
                </a:solidFill>
              </a:rPr>
              <a:t>&lt;/h1&gt;</a:t>
            </a:r>
          </a:p>
          <a:p>
            <a:r>
              <a:rPr lang="en-US" altLang="ko-KR" sz="1000" dirty="0">
                <a:solidFill>
                  <a:schemeClr val="tx1"/>
                </a:solidFill>
              </a:rPr>
              <a:t>	&lt;div id="flex"&gt;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063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direction </a:t>
            </a:r>
            <a:r>
              <a:rPr lang="ko-KR" altLang="en-US" sz="1200" dirty="0">
                <a:solidFill>
                  <a:schemeClr val="tx1"/>
                </a:solidFill>
              </a:rPr>
              <a:t>속성을 이용하면 이러한 </a:t>
            </a:r>
            <a:r>
              <a:rPr lang="ko-KR" altLang="en-US" sz="1200" dirty="0" err="1">
                <a:solidFill>
                  <a:schemeClr val="tx1"/>
                </a:solidFill>
              </a:rPr>
              <a:t>플렉스</a:t>
            </a:r>
            <a:r>
              <a:rPr lang="ko-KR" altLang="en-US" sz="1200" dirty="0">
                <a:solidFill>
                  <a:schemeClr val="tx1"/>
                </a:solidFill>
              </a:rPr>
              <a:t> 라인</a:t>
            </a:r>
            <a:r>
              <a:rPr lang="en-US" altLang="ko-KR" sz="1200" dirty="0">
                <a:solidFill>
                  <a:schemeClr val="tx1"/>
                </a:solidFill>
              </a:rPr>
              <a:t>(flex line)</a:t>
            </a:r>
            <a:r>
              <a:rPr lang="ko-KR" altLang="en-US" sz="1200" dirty="0">
                <a:solidFill>
                  <a:schemeClr val="tx1"/>
                </a:solidFill>
              </a:rPr>
              <a:t>의 방향을 바꿀 수도 있습니다</a:t>
            </a:r>
            <a:r>
              <a:rPr lang="en-US" altLang="ko-KR" sz="1200" dirty="0">
                <a:solidFill>
                  <a:schemeClr val="tx1"/>
                </a:solidFill>
              </a:rPr>
              <a:t>.</a:t>
            </a:r>
          </a:p>
          <a:p>
            <a:r>
              <a:rPr lang="en-US" altLang="ko-KR" sz="1200" dirty="0">
                <a:solidFill>
                  <a:schemeClr val="tx1"/>
                </a:solidFill>
              </a:rPr>
              <a:t>direction </a:t>
            </a:r>
            <a:r>
              <a:rPr lang="ko-KR" altLang="en-US" sz="1200" dirty="0">
                <a:solidFill>
                  <a:schemeClr val="tx1"/>
                </a:solidFill>
              </a:rPr>
              <a:t>속성값이 </a:t>
            </a:r>
            <a:r>
              <a:rPr lang="en-US" altLang="ko-KR" sz="1200" dirty="0" err="1">
                <a:solidFill>
                  <a:schemeClr val="tx1"/>
                </a:solidFill>
              </a:rPr>
              <a:t>rtl</a:t>
            </a:r>
            <a:r>
              <a:rPr lang="en-US" altLang="ko-KR" sz="1200" dirty="0">
                <a:solidFill>
                  <a:schemeClr val="tx1"/>
                </a:solidFill>
              </a:rPr>
              <a:t>(right-to-left)</a:t>
            </a:r>
            <a:r>
              <a:rPr lang="ko-KR" altLang="en-US" sz="1200" dirty="0">
                <a:solidFill>
                  <a:schemeClr val="tx1"/>
                </a:solidFill>
              </a:rPr>
              <a:t>로 설정되면</a:t>
            </a:r>
            <a:r>
              <a:rPr lang="en-US" altLang="ko-KR" sz="1200" dirty="0">
                <a:solidFill>
                  <a:schemeClr val="tx1"/>
                </a:solidFill>
              </a:rPr>
              <a:t>, </a:t>
            </a:r>
            <a:r>
              <a:rPr lang="ko-KR" altLang="en-US" sz="1200" dirty="0">
                <a:solidFill>
                  <a:schemeClr val="tx1"/>
                </a:solidFill>
              </a:rPr>
              <a:t>페이지 내의 모든 텍스트 요소는 오른쪽에서 왼쪽 방향으로 써집니다</a:t>
            </a:r>
            <a:r>
              <a:rPr lang="en-US" altLang="ko-KR" sz="1200" dirty="0">
                <a:solidFill>
                  <a:schemeClr val="tx1"/>
                </a:solidFill>
              </a:rPr>
              <a:t>.</a:t>
            </a:r>
          </a:p>
          <a:p>
            <a:r>
              <a:rPr lang="ko-KR" altLang="en-US" sz="1200" dirty="0">
                <a:solidFill>
                  <a:schemeClr val="tx1"/>
                </a:solidFill>
              </a:rPr>
              <a:t>그와 동시에 </a:t>
            </a:r>
            <a:r>
              <a:rPr lang="ko-KR" altLang="en-US" sz="1200" dirty="0" err="1">
                <a:solidFill>
                  <a:schemeClr val="tx1"/>
                </a:solidFill>
              </a:rPr>
              <a:t>플렉스</a:t>
            </a:r>
            <a:r>
              <a:rPr lang="ko-KR" altLang="en-US" sz="1200" dirty="0">
                <a:solidFill>
                  <a:schemeClr val="tx1"/>
                </a:solidFill>
              </a:rPr>
              <a:t> 라인</a:t>
            </a:r>
            <a:r>
              <a:rPr lang="en-US" altLang="ko-KR" sz="1200" dirty="0">
                <a:solidFill>
                  <a:schemeClr val="tx1"/>
                </a:solidFill>
              </a:rPr>
              <a:t>(flex line)</a:t>
            </a:r>
            <a:r>
              <a:rPr lang="ko-KR" altLang="en-US" sz="1200" dirty="0">
                <a:solidFill>
                  <a:schemeClr val="tx1"/>
                </a:solidFill>
              </a:rPr>
              <a:t>의 방향도 바뀌게 되어</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요소의 정렬도 오른쪽에서 왼쪽으로 바뀌게 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330</a:t>
            </a:fld>
            <a:endParaRPr lang="ko-KR" altLang="en-US" dirty="0"/>
          </a:p>
        </p:txBody>
      </p:sp>
    </p:spTree>
    <p:extLst>
      <p:ext uri="{BB962C8B-B14F-4D97-AF65-F5344CB8AC3E}">
        <p14:creationId xmlns:p14="http://schemas.microsoft.com/office/powerpoint/2010/main" val="123662169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150px;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a:t>
            </a:r>
            <a:r>
              <a:rPr lang="en-US" altLang="ko-KR" sz="1000" dirty="0" err="1">
                <a:solidFill>
                  <a:schemeClr val="tx1"/>
                </a:solidFill>
              </a:rPr>
              <a:t>row_reverse</a:t>
            </a:r>
            <a:r>
              <a:rPr lang="en-US" altLang="ko-KR" sz="1000" dirty="0">
                <a:solidFill>
                  <a:schemeClr val="tx1"/>
                </a:solidFill>
              </a:rPr>
              <a:t> {	-</a:t>
            </a:r>
            <a:r>
              <a:rPr lang="en-US" altLang="ko-KR" sz="1000" dirty="0" err="1">
                <a:solidFill>
                  <a:schemeClr val="tx1"/>
                </a:solidFill>
              </a:rPr>
              <a:t>webkit</a:t>
            </a:r>
            <a:r>
              <a:rPr lang="en-US" altLang="ko-KR" sz="1000" dirty="0">
                <a:solidFill>
                  <a:schemeClr val="tx1"/>
                </a:solidFill>
              </a:rPr>
              <a:t>-flex-direction: row-reverse;</a:t>
            </a:r>
          </a:p>
          <a:p>
            <a:r>
              <a:rPr lang="en-US" altLang="ko-KR" sz="1000" dirty="0">
                <a:solidFill>
                  <a:schemeClr val="tx1"/>
                </a:solidFill>
              </a:rPr>
              <a:t>			flex-direction: row-reverse;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&lt;h1&gt;flex-direction </a:t>
            </a:r>
            <a:r>
              <a:rPr lang="ko-KR" altLang="en-US" sz="1000" dirty="0">
                <a:solidFill>
                  <a:schemeClr val="tx1"/>
                </a:solidFill>
              </a:rPr>
              <a:t>속성을 이용한 </a:t>
            </a:r>
            <a:r>
              <a:rPr lang="en-US" altLang="ko-KR" sz="1000" dirty="0">
                <a:solidFill>
                  <a:schemeClr val="tx1"/>
                </a:solidFill>
              </a:rPr>
              <a:t>row </a:t>
            </a:r>
            <a:r>
              <a:rPr lang="ko-KR" altLang="en-US" sz="1000" dirty="0">
                <a:solidFill>
                  <a:schemeClr val="tx1"/>
                </a:solidFill>
              </a:rPr>
              <a:t>방향 배치</a:t>
            </a:r>
            <a:r>
              <a:rPr lang="en-US" altLang="ko-KR" sz="1000" dirty="0">
                <a:solidFill>
                  <a:schemeClr val="tx1"/>
                </a:solidFill>
              </a:rPr>
              <a:t>&lt;/h1&gt;</a:t>
            </a:r>
          </a:p>
          <a:p>
            <a:r>
              <a:rPr lang="en-US" altLang="ko-KR" sz="1000" dirty="0">
                <a:solidFill>
                  <a:schemeClr val="tx1"/>
                </a:solidFill>
              </a:rPr>
              <a:t>	&lt;h3&gt;flex-direction</a:t>
            </a:r>
            <a:r>
              <a:rPr lang="ko-KR" altLang="en-US" sz="1000" dirty="0">
                <a:solidFill>
                  <a:schemeClr val="tx1"/>
                </a:solidFill>
              </a:rPr>
              <a:t>의 속성값이 </a:t>
            </a:r>
            <a:r>
              <a:rPr lang="en-US" altLang="ko-KR" sz="1000" dirty="0">
                <a:solidFill>
                  <a:schemeClr val="tx1"/>
                </a:solidFill>
              </a:rPr>
              <a:t>row</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id="row"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	&lt;h3&gt;flex-direction</a:t>
            </a:r>
            <a:r>
              <a:rPr lang="ko-KR" altLang="en-US" sz="1000" dirty="0">
                <a:solidFill>
                  <a:schemeClr val="tx1"/>
                </a:solidFill>
              </a:rPr>
              <a:t>의 속성값이 </a:t>
            </a:r>
            <a:r>
              <a:rPr lang="en-US" altLang="ko-KR" sz="1000" dirty="0">
                <a:solidFill>
                  <a:schemeClr val="tx1"/>
                </a:solidFill>
              </a:rPr>
              <a:t>row-reverse</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row_reverse</a:t>
            </a:r>
            <a:r>
              <a:rPr lang="en-US" altLang="ko-KR" sz="1000" dirty="0">
                <a:solidFill>
                  <a:schemeClr val="tx1"/>
                </a:solidFill>
              </a:rPr>
              <a:t>"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771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flex-direction </a:t>
            </a:r>
            <a:r>
              <a:rPr lang="ko-KR" altLang="en-US" sz="1200" b="1" dirty="0">
                <a:solidFill>
                  <a:schemeClr val="tx1"/>
                </a:solidFill>
              </a:rPr>
              <a:t>속성</a:t>
            </a:r>
          </a:p>
          <a:p>
            <a:r>
              <a:rPr lang="en-US" altLang="ko-KR" sz="1200" dirty="0">
                <a:solidFill>
                  <a:schemeClr val="tx1"/>
                </a:solidFill>
              </a:rPr>
              <a:t>flex-direction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컨테이너 안에서 </a:t>
            </a:r>
            <a:r>
              <a:rPr lang="ko-KR" altLang="en-US" sz="1200" dirty="0" err="1">
                <a:solidFill>
                  <a:schemeClr val="tx1"/>
                </a:solidFill>
              </a:rPr>
              <a:t>플렉스</a:t>
            </a:r>
            <a:r>
              <a:rPr lang="ko-KR" altLang="en-US" sz="1200" dirty="0">
                <a:solidFill>
                  <a:schemeClr val="tx1"/>
                </a:solidFill>
              </a:rPr>
              <a:t> 요소가 배치될 방향을 설정합니다</a:t>
            </a:r>
            <a:r>
              <a:rPr lang="en-US" altLang="ko-KR" sz="1200" dirty="0">
                <a:solidFill>
                  <a:schemeClr val="tx1"/>
                </a:solidFill>
              </a:rPr>
              <a:t>.</a:t>
            </a:r>
          </a:p>
          <a:p>
            <a:r>
              <a:rPr lang="ko-KR" altLang="en-US" sz="1200" dirty="0">
                <a:solidFill>
                  <a:schemeClr val="tx1"/>
                </a:solidFill>
              </a:rPr>
              <a:t>이 속성은 다음과 같은 속성값을 가질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row : </a:t>
            </a:r>
            <a:r>
              <a:rPr lang="ko-KR" altLang="en-US" sz="1200" dirty="0">
                <a:solidFill>
                  <a:schemeClr val="tx1"/>
                </a:solidFill>
              </a:rPr>
              <a:t>기본 설정으로</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요소는 왼쪽에서 오른쪽으로</a:t>
            </a:r>
            <a:r>
              <a:rPr lang="en-US" altLang="ko-KR" sz="1200" dirty="0">
                <a:solidFill>
                  <a:schemeClr val="tx1"/>
                </a:solidFill>
              </a:rPr>
              <a:t>, </a:t>
            </a:r>
            <a:r>
              <a:rPr lang="ko-KR" altLang="en-US" sz="1200" dirty="0">
                <a:solidFill>
                  <a:schemeClr val="tx1"/>
                </a:solidFill>
              </a:rPr>
              <a:t>그리고 위쪽에서 아래쪽으로 배치됩니다</a:t>
            </a:r>
            <a:r>
              <a:rPr lang="en-US" altLang="ko-KR" sz="1200" dirty="0">
                <a:solidFill>
                  <a:schemeClr val="tx1"/>
                </a:solidFill>
              </a:rPr>
              <a:t>.</a:t>
            </a:r>
          </a:p>
          <a:p>
            <a:r>
              <a:rPr lang="en-US" altLang="ko-KR" sz="1200" dirty="0">
                <a:solidFill>
                  <a:schemeClr val="tx1"/>
                </a:solidFill>
              </a:rPr>
              <a:t>2. row-reverse : </a:t>
            </a:r>
            <a:r>
              <a:rPr lang="ko-KR" altLang="en-US" sz="1200" dirty="0">
                <a:solidFill>
                  <a:schemeClr val="tx1"/>
                </a:solidFill>
              </a:rPr>
              <a:t>만약에 </a:t>
            </a:r>
            <a:r>
              <a:rPr lang="en-US" altLang="ko-KR" sz="1200" dirty="0">
                <a:solidFill>
                  <a:schemeClr val="tx1"/>
                </a:solidFill>
              </a:rPr>
              <a:t>direction </a:t>
            </a:r>
            <a:r>
              <a:rPr lang="ko-KR" altLang="en-US" sz="1200" dirty="0">
                <a:solidFill>
                  <a:schemeClr val="tx1"/>
                </a:solidFill>
              </a:rPr>
              <a:t>속성값이 </a:t>
            </a:r>
            <a:r>
              <a:rPr lang="en-US" altLang="ko-KR" sz="1200" dirty="0" err="1">
                <a:solidFill>
                  <a:schemeClr val="tx1"/>
                </a:solidFill>
              </a:rPr>
              <a:t>ltr</a:t>
            </a:r>
            <a:r>
              <a:rPr lang="en-US" altLang="ko-KR" sz="1200" dirty="0">
                <a:solidFill>
                  <a:schemeClr val="tx1"/>
                </a:solidFill>
              </a:rPr>
              <a:t>(left-to-right)</a:t>
            </a:r>
            <a:r>
              <a:rPr lang="ko-KR" altLang="en-US" sz="1200" dirty="0">
                <a:solidFill>
                  <a:schemeClr val="tx1"/>
                </a:solidFill>
              </a:rPr>
              <a:t>이면</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요소는 반대로 오른쪽에서 왼쪽으로 배치됩니다</a:t>
            </a:r>
            <a:r>
              <a:rPr lang="en-US" altLang="ko-KR" sz="1200" dirty="0">
                <a:solidFill>
                  <a:schemeClr val="tx1"/>
                </a:solidFill>
              </a:rPr>
              <a:t>.</a:t>
            </a:r>
          </a:p>
          <a:p>
            <a:r>
              <a:rPr lang="en-US" altLang="ko-KR" sz="1200" dirty="0">
                <a:solidFill>
                  <a:schemeClr val="tx1"/>
                </a:solidFill>
              </a:rPr>
              <a:t>3. column : </a:t>
            </a:r>
            <a:r>
              <a:rPr lang="ko-KR" altLang="en-US" sz="1200" dirty="0">
                <a:solidFill>
                  <a:schemeClr val="tx1"/>
                </a:solidFill>
              </a:rPr>
              <a:t>만약에 쓰기 방식이 수평이면</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요소는 수직 방향으로 위쪽에서 아래쪽으로 배치됩니다</a:t>
            </a:r>
            <a:r>
              <a:rPr lang="en-US" altLang="ko-KR" sz="1200" dirty="0">
                <a:solidFill>
                  <a:schemeClr val="tx1"/>
                </a:solidFill>
              </a:rPr>
              <a:t>.</a:t>
            </a:r>
          </a:p>
          <a:p>
            <a:r>
              <a:rPr lang="en-US" altLang="ko-KR" sz="1200" dirty="0">
                <a:solidFill>
                  <a:schemeClr val="tx1"/>
                </a:solidFill>
              </a:rPr>
              <a:t>4. column-reverse : </a:t>
            </a:r>
            <a:r>
              <a:rPr lang="ko-KR" altLang="en-US" sz="1200" dirty="0">
                <a:solidFill>
                  <a:schemeClr val="tx1"/>
                </a:solidFill>
              </a:rPr>
              <a:t>만약에 쓰기 방식이 수평이면</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요소는 수직 방향으로 아래쪽에서 위쪽으로 배치됩니다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a:t>
            </a:r>
            <a:r>
              <a:rPr lang="en-US" altLang="ko-KR" sz="1200" dirty="0">
                <a:solidFill>
                  <a:schemeClr val="tx1"/>
                </a:solidFill>
              </a:rPr>
              <a:t>flex-direction </a:t>
            </a:r>
            <a:r>
              <a:rPr lang="ko-KR" altLang="en-US" sz="1200" dirty="0">
                <a:solidFill>
                  <a:schemeClr val="tx1"/>
                </a:solidFill>
              </a:rPr>
              <a:t>속성의 </a:t>
            </a:r>
            <a:r>
              <a:rPr lang="en-US" altLang="ko-KR" sz="1200" dirty="0">
                <a:solidFill>
                  <a:schemeClr val="tx1"/>
                </a:solidFill>
              </a:rPr>
              <a:t>row</a:t>
            </a:r>
            <a:r>
              <a:rPr lang="ko-KR" altLang="en-US" sz="1200" dirty="0">
                <a:solidFill>
                  <a:schemeClr val="tx1"/>
                </a:solidFill>
              </a:rPr>
              <a:t>와 </a:t>
            </a:r>
            <a:r>
              <a:rPr lang="en-US" altLang="ko-KR" sz="1200" dirty="0">
                <a:solidFill>
                  <a:schemeClr val="tx1"/>
                </a:solidFill>
              </a:rPr>
              <a:t>row-reverse </a:t>
            </a:r>
            <a:r>
              <a:rPr lang="ko-KR" altLang="en-US" sz="1200" dirty="0">
                <a:solidFill>
                  <a:schemeClr val="tx1"/>
                </a:solidFill>
              </a:rPr>
              <a:t>속성값을 이용한 예제입니다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331</a:t>
            </a:fld>
            <a:endParaRPr lang="ko-KR" altLang="en-US" dirty="0"/>
          </a:p>
        </p:txBody>
      </p:sp>
    </p:spTree>
    <p:extLst>
      <p:ext uri="{BB962C8B-B14F-4D97-AF65-F5344CB8AC3E}">
        <p14:creationId xmlns:p14="http://schemas.microsoft.com/office/powerpoint/2010/main" val="150344315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250px;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#column {	-</a:t>
            </a:r>
            <a:r>
              <a:rPr lang="en-US" altLang="ko-KR" sz="1000" dirty="0" err="1">
                <a:solidFill>
                  <a:schemeClr val="tx1"/>
                </a:solidFill>
              </a:rPr>
              <a:t>webkit</a:t>
            </a:r>
            <a:r>
              <a:rPr lang="en-US" altLang="ko-KR" sz="1000" dirty="0">
                <a:solidFill>
                  <a:schemeClr val="tx1"/>
                </a:solidFill>
              </a:rPr>
              <a:t>-flex-direction: column;</a:t>
            </a:r>
          </a:p>
          <a:p>
            <a:r>
              <a:rPr lang="en-US" altLang="ko-KR" sz="1000" dirty="0">
                <a:solidFill>
                  <a:schemeClr val="tx1"/>
                </a:solidFill>
              </a:rPr>
              <a:t>			flex-direction: column;		}</a:t>
            </a:r>
          </a:p>
          <a:p>
            <a:r>
              <a:rPr lang="en-US" altLang="ko-KR" sz="1000" dirty="0">
                <a:solidFill>
                  <a:schemeClr val="tx1"/>
                </a:solidFill>
              </a:rPr>
              <a:t>		#</a:t>
            </a:r>
            <a:r>
              <a:rPr lang="en-US" altLang="ko-KR" sz="1000" dirty="0" err="1">
                <a:solidFill>
                  <a:schemeClr val="tx1"/>
                </a:solidFill>
              </a:rPr>
              <a:t>column_reverse</a:t>
            </a:r>
            <a:r>
              <a:rPr lang="en-US" altLang="ko-KR" sz="1000" dirty="0">
                <a:solidFill>
                  <a:schemeClr val="tx1"/>
                </a:solidFill>
              </a:rPr>
              <a:t> {	-</a:t>
            </a:r>
            <a:r>
              <a:rPr lang="en-US" altLang="ko-KR" sz="1000" dirty="0" err="1">
                <a:solidFill>
                  <a:schemeClr val="tx1"/>
                </a:solidFill>
              </a:rPr>
              <a:t>webkit</a:t>
            </a:r>
            <a:r>
              <a:rPr lang="en-US" altLang="ko-KR" sz="1000" dirty="0">
                <a:solidFill>
                  <a:schemeClr val="tx1"/>
                </a:solidFill>
              </a:rPr>
              <a:t>-flex-direction: column-reverse;</a:t>
            </a:r>
          </a:p>
          <a:p>
            <a:r>
              <a:rPr lang="en-US" altLang="ko-KR" sz="1000" dirty="0">
                <a:solidFill>
                  <a:schemeClr val="tx1"/>
                </a:solidFill>
              </a:rPr>
              <a:t>				flex-direction: column-reverse;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&lt;h1&gt;flex-direction </a:t>
            </a:r>
            <a:r>
              <a:rPr lang="ko-KR" altLang="en-US" sz="1000" dirty="0">
                <a:solidFill>
                  <a:schemeClr val="tx1"/>
                </a:solidFill>
              </a:rPr>
              <a:t>속성을 이용한 </a:t>
            </a:r>
            <a:r>
              <a:rPr lang="en-US" altLang="ko-KR" sz="1000" dirty="0">
                <a:solidFill>
                  <a:schemeClr val="tx1"/>
                </a:solidFill>
              </a:rPr>
              <a:t>column </a:t>
            </a:r>
            <a:r>
              <a:rPr lang="ko-KR" altLang="en-US" sz="1000" dirty="0">
                <a:solidFill>
                  <a:schemeClr val="tx1"/>
                </a:solidFill>
              </a:rPr>
              <a:t>방향 배치</a:t>
            </a:r>
            <a:r>
              <a:rPr lang="en-US" altLang="ko-KR" sz="1000" dirty="0">
                <a:solidFill>
                  <a:schemeClr val="tx1"/>
                </a:solidFill>
              </a:rPr>
              <a:t>&lt;/h1&gt;</a:t>
            </a:r>
          </a:p>
          <a:p>
            <a:r>
              <a:rPr lang="en-US" altLang="ko-KR" sz="1000" dirty="0">
                <a:solidFill>
                  <a:schemeClr val="tx1"/>
                </a:solidFill>
              </a:rPr>
              <a:t>	&lt;h3&gt;flex-direction</a:t>
            </a:r>
            <a:r>
              <a:rPr lang="ko-KR" altLang="en-US" sz="1000" dirty="0">
                <a:solidFill>
                  <a:schemeClr val="tx1"/>
                </a:solidFill>
              </a:rPr>
              <a:t>의 속성값이 </a:t>
            </a:r>
            <a:r>
              <a:rPr lang="en-US" altLang="ko-KR" sz="1000" dirty="0">
                <a:solidFill>
                  <a:schemeClr val="tx1"/>
                </a:solidFill>
              </a:rPr>
              <a:t>column</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id="column"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	&lt;/div&gt;</a:t>
            </a:r>
          </a:p>
          <a:p>
            <a:r>
              <a:rPr lang="en-US" altLang="ko-KR" sz="1000" dirty="0">
                <a:solidFill>
                  <a:schemeClr val="tx1"/>
                </a:solidFill>
              </a:rPr>
              <a:t>	&lt;h3&gt;flex-direction</a:t>
            </a:r>
            <a:r>
              <a:rPr lang="ko-KR" altLang="en-US" sz="1000" dirty="0">
                <a:solidFill>
                  <a:schemeClr val="tx1"/>
                </a:solidFill>
              </a:rPr>
              <a:t>의 속성값이 </a:t>
            </a:r>
            <a:r>
              <a:rPr lang="en-US" altLang="ko-KR" sz="1000" dirty="0">
                <a:solidFill>
                  <a:schemeClr val="tx1"/>
                </a:solidFill>
              </a:rPr>
              <a:t>column-reverse</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column_reverse</a:t>
            </a:r>
            <a:r>
              <a:rPr lang="en-US" altLang="ko-KR" sz="1000" dirty="0">
                <a:solidFill>
                  <a:schemeClr val="tx1"/>
                </a:solidFill>
              </a:rPr>
              <a:t>"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771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flex-direction </a:t>
            </a:r>
            <a:r>
              <a:rPr lang="ko-KR" altLang="en-US" sz="1200" b="1" dirty="0">
                <a:solidFill>
                  <a:schemeClr val="tx1"/>
                </a:solidFill>
              </a:rPr>
              <a:t>속성</a:t>
            </a:r>
          </a:p>
          <a:p>
            <a:r>
              <a:rPr lang="ko-KR" altLang="en-US" sz="1200" dirty="0">
                <a:solidFill>
                  <a:schemeClr val="tx1"/>
                </a:solidFill>
              </a:rPr>
              <a:t>예제는 </a:t>
            </a:r>
            <a:r>
              <a:rPr lang="en-US" altLang="ko-KR" sz="1200" dirty="0">
                <a:solidFill>
                  <a:schemeClr val="tx1"/>
                </a:solidFill>
              </a:rPr>
              <a:t>flex-direction </a:t>
            </a:r>
            <a:r>
              <a:rPr lang="ko-KR" altLang="en-US" sz="1200" dirty="0">
                <a:solidFill>
                  <a:schemeClr val="tx1"/>
                </a:solidFill>
              </a:rPr>
              <a:t>속성의 </a:t>
            </a:r>
            <a:r>
              <a:rPr lang="en-US" altLang="ko-KR" sz="1200" dirty="0">
                <a:solidFill>
                  <a:schemeClr val="tx1"/>
                </a:solidFill>
              </a:rPr>
              <a:t>column</a:t>
            </a:r>
            <a:r>
              <a:rPr lang="ko-KR" altLang="en-US" sz="1200" dirty="0">
                <a:solidFill>
                  <a:schemeClr val="tx1"/>
                </a:solidFill>
              </a:rPr>
              <a:t>과 </a:t>
            </a:r>
            <a:r>
              <a:rPr lang="en-US" altLang="ko-KR" sz="1200" dirty="0">
                <a:solidFill>
                  <a:schemeClr val="tx1"/>
                </a:solidFill>
              </a:rPr>
              <a:t>column-reverse </a:t>
            </a:r>
            <a:r>
              <a:rPr lang="ko-KR" altLang="en-US" sz="1200" dirty="0">
                <a:solidFill>
                  <a:schemeClr val="tx1"/>
                </a:solidFill>
              </a:rPr>
              <a:t>속성값을 이용한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332</a:t>
            </a:fld>
            <a:endParaRPr lang="ko-KR" altLang="en-US" dirty="0"/>
          </a:p>
        </p:txBody>
      </p:sp>
    </p:spTree>
    <p:extLst>
      <p:ext uri="{BB962C8B-B14F-4D97-AF65-F5344CB8AC3E}">
        <p14:creationId xmlns:p14="http://schemas.microsoft.com/office/powerpoint/2010/main" val="259606349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41304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250px;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#end {	-</a:t>
            </a:r>
            <a:r>
              <a:rPr lang="en-US" altLang="ko-KR" sz="1000" dirty="0" err="1">
                <a:solidFill>
                  <a:schemeClr val="tx1"/>
                </a:solidFill>
              </a:rPr>
              <a:t>webkit</a:t>
            </a:r>
            <a:r>
              <a:rPr lang="en-US" altLang="ko-KR" sz="1000" dirty="0">
                <a:solidFill>
                  <a:schemeClr val="tx1"/>
                </a:solidFill>
              </a:rPr>
              <a:t>-justify-content: flex-end;</a:t>
            </a:r>
          </a:p>
          <a:p>
            <a:r>
              <a:rPr lang="en-US" altLang="ko-KR" sz="1000" dirty="0">
                <a:solidFill>
                  <a:schemeClr val="tx1"/>
                </a:solidFill>
              </a:rPr>
              <a:t>			justify-content: flex-end;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&lt;h1&gt;justify-content </a:t>
            </a:r>
            <a:r>
              <a:rPr lang="ko-KR" altLang="en-US" sz="1000" dirty="0">
                <a:solidFill>
                  <a:schemeClr val="tx1"/>
                </a:solidFill>
              </a:rPr>
              <a:t>속성을 이용한 수평 정렬</a:t>
            </a:r>
            <a:r>
              <a:rPr lang="en-US" altLang="ko-KR" sz="1000" dirty="0">
                <a:solidFill>
                  <a:schemeClr val="tx1"/>
                </a:solidFill>
              </a:rPr>
              <a:t>&lt;/h1&gt;</a:t>
            </a:r>
          </a:p>
          <a:p>
            <a:r>
              <a:rPr lang="en-US" altLang="ko-KR" sz="1000" dirty="0">
                <a:solidFill>
                  <a:schemeClr val="tx1"/>
                </a:solidFill>
              </a:rPr>
              <a:t>	&lt;h3&gt;justify-content</a:t>
            </a:r>
            <a:r>
              <a:rPr lang="ko-KR" altLang="en-US" sz="1000" dirty="0">
                <a:solidFill>
                  <a:schemeClr val="tx1"/>
                </a:solidFill>
              </a:rPr>
              <a:t>의 속성값이 </a:t>
            </a:r>
            <a:r>
              <a:rPr lang="en-US" altLang="ko-KR" sz="1000" dirty="0">
                <a:solidFill>
                  <a:schemeClr val="tx1"/>
                </a:solidFill>
              </a:rPr>
              <a:t>flex-start</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id="start"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	&lt;h3&gt;justify-content</a:t>
            </a:r>
            <a:r>
              <a:rPr lang="ko-KR" altLang="en-US" sz="1000" dirty="0">
                <a:solidFill>
                  <a:schemeClr val="tx1"/>
                </a:solidFill>
              </a:rPr>
              <a:t>의 속성값이 </a:t>
            </a:r>
            <a:r>
              <a:rPr lang="en-US" altLang="ko-KR" sz="1000" dirty="0">
                <a:solidFill>
                  <a:schemeClr val="tx1"/>
                </a:solidFill>
              </a:rPr>
              <a:t>flex-end</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id="end"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5926975" y="1216297"/>
            <a:ext cx="59256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justify-content </a:t>
            </a:r>
            <a:r>
              <a:rPr lang="ko-KR" altLang="en-US" sz="1200" b="1" dirty="0">
                <a:solidFill>
                  <a:schemeClr val="tx1"/>
                </a:solidFill>
              </a:rPr>
              <a:t>속성</a:t>
            </a:r>
          </a:p>
          <a:p>
            <a:r>
              <a:rPr lang="en-US" altLang="ko-KR" sz="1200" dirty="0">
                <a:solidFill>
                  <a:schemeClr val="tx1"/>
                </a:solidFill>
              </a:rPr>
              <a:t>justify-content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요소의 수평 방향 정렬 방식을 설정합니다</a:t>
            </a:r>
            <a:r>
              <a:rPr lang="en-US" altLang="ko-KR" sz="1200" dirty="0">
                <a:solidFill>
                  <a:schemeClr val="tx1"/>
                </a:solidFill>
              </a:rPr>
              <a:t>.</a:t>
            </a:r>
          </a:p>
          <a:p>
            <a:r>
              <a:rPr lang="ko-KR" altLang="en-US" sz="1200" dirty="0">
                <a:solidFill>
                  <a:schemeClr val="tx1"/>
                </a:solidFill>
              </a:rPr>
              <a:t>이 속성은 다음과 같은 속성값을 가질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flex-start : </a:t>
            </a:r>
            <a:r>
              <a:rPr lang="ko-KR" altLang="en-US" sz="1200" dirty="0">
                <a:solidFill>
                  <a:schemeClr val="tx1"/>
                </a:solidFill>
              </a:rPr>
              <a:t>기본 설정으로</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앞쪽에서부터 배치됩니다</a:t>
            </a:r>
            <a:r>
              <a:rPr lang="en-US" altLang="ko-KR" sz="1200" dirty="0">
                <a:solidFill>
                  <a:schemeClr val="tx1"/>
                </a:solidFill>
              </a:rPr>
              <a:t>.</a:t>
            </a:r>
          </a:p>
          <a:p>
            <a:r>
              <a:rPr lang="en-US" altLang="ko-KR" sz="1200" dirty="0">
                <a:solidFill>
                  <a:schemeClr val="tx1"/>
                </a:solidFill>
              </a:rPr>
              <a:t>2. flex-end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뒤쪽에서부터 배치됩니다</a:t>
            </a:r>
            <a:r>
              <a:rPr lang="en-US" altLang="ko-KR" sz="1200" dirty="0">
                <a:solidFill>
                  <a:schemeClr val="tx1"/>
                </a:solidFill>
              </a:rPr>
              <a:t>.</a:t>
            </a:r>
          </a:p>
          <a:p>
            <a:r>
              <a:rPr lang="en-US" altLang="ko-KR" sz="1200" dirty="0">
                <a:solidFill>
                  <a:schemeClr val="tx1"/>
                </a:solidFill>
              </a:rPr>
              <a:t>3. center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가운데에서부터 배치됩니다</a:t>
            </a:r>
            <a:r>
              <a:rPr lang="en-US" altLang="ko-KR" sz="1200" dirty="0">
                <a:solidFill>
                  <a:schemeClr val="tx1"/>
                </a:solidFill>
              </a:rPr>
              <a:t>.</a:t>
            </a:r>
          </a:p>
          <a:p>
            <a:r>
              <a:rPr lang="en-US" altLang="ko-KR" sz="1200" dirty="0">
                <a:solidFill>
                  <a:schemeClr val="tx1"/>
                </a:solidFill>
              </a:rPr>
              <a:t>4. space-between : </a:t>
            </a:r>
            <a:r>
              <a:rPr lang="ko-KR" altLang="en-US" sz="1200" dirty="0" err="1">
                <a:solidFill>
                  <a:schemeClr val="tx1"/>
                </a:solidFill>
              </a:rPr>
              <a:t>플렉스</a:t>
            </a:r>
            <a:r>
              <a:rPr lang="ko-KR" altLang="en-US" sz="1200" dirty="0">
                <a:solidFill>
                  <a:schemeClr val="tx1"/>
                </a:solidFill>
              </a:rPr>
              <a:t> 요소는 요소들 사이에만 여유 공간을 두고 배치됩니다</a:t>
            </a:r>
            <a:r>
              <a:rPr lang="en-US" altLang="ko-KR" sz="1200" dirty="0">
                <a:solidFill>
                  <a:schemeClr val="tx1"/>
                </a:solidFill>
              </a:rPr>
              <a:t>.</a:t>
            </a:r>
          </a:p>
          <a:p>
            <a:r>
              <a:rPr lang="en-US" altLang="ko-KR" sz="1200" dirty="0">
                <a:solidFill>
                  <a:schemeClr val="tx1"/>
                </a:solidFill>
              </a:rPr>
              <a:t>5. space-around : </a:t>
            </a:r>
            <a:r>
              <a:rPr lang="ko-KR" altLang="en-US" sz="1200" dirty="0" err="1">
                <a:solidFill>
                  <a:schemeClr val="tx1"/>
                </a:solidFill>
              </a:rPr>
              <a:t>플렉스</a:t>
            </a:r>
            <a:r>
              <a:rPr lang="ko-KR" altLang="en-US" sz="1200" dirty="0">
                <a:solidFill>
                  <a:schemeClr val="tx1"/>
                </a:solidFill>
              </a:rPr>
              <a:t> 요소는 앞</a:t>
            </a:r>
            <a:r>
              <a:rPr lang="en-US" altLang="ko-KR" sz="1200" dirty="0">
                <a:solidFill>
                  <a:schemeClr val="tx1"/>
                </a:solidFill>
              </a:rPr>
              <a:t>, </a:t>
            </a:r>
            <a:r>
              <a:rPr lang="ko-KR" altLang="en-US" sz="1200" dirty="0">
                <a:solidFill>
                  <a:schemeClr val="tx1"/>
                </a:solidFill>
              </a:rPr>
              <a:t>뒤</a:t>
            </a:r>
            <a:r>
              <a:rPr lang="en-US" altLang="ko-KR" sz="1200" dirty="0">
                <a:solidFill>
                  <a:schemeClr val="tx1"/>
                </a:solidFill>
              </a:rPr>
              <a:t>, </a:t>
            </a:r>
            <a:r>
              <a:rPr lang="ko-KR" altLang="en-US" sz="1200" dirty="0">
                <a:solidFill>
                  <a:schemeClr val="tx1"/>
                </a:solidFill>
              </a:rPr>
              <a:t>그리고 요소들 사이에도 모두 여유 공간을 두고 배치됩니다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a:t>
            </a:r>
            <a:r>
              <a:rPr lang="en-US" altLang="ko-KR" sz="1200" dirty="0">
                <a:solidFill>
                  <a:schemeClr val="tx1"/>
                </a:solidFill>
              </a:rPr>
              <a:t>justify-content </a:t>
            </a:r>
            <a:r>
              <a:rPr lang="ko-KR" altLang="en-US" sz="1200" dirty="0">
                <a:solidFill>
                  <a:schemeClr val="tx1"/>
                </a:solidFill>
              </a:rPr>
              <a:t>속성의 </a:t>
            </a:r>
            <a:r>
              <a:rPr lang="en-US" altLang="ko-KR" sz="1200" dirty="0">
                <a:solidFill>
                  <a:schemeClr val="tx1"/>
                </a:solidFill>
              </a:rPr>
              <a:t>flex-start</a:t>
            </a:r>
            <a:r>
              <a:rPr lang="ko-KR" altLang="en-US" sz="1200" dirty="0">
                <a:solidFill>
                  <a:schemeClr val="tx1"/>
                </a:solidFill>
              </a:rPr>
              <a:t>와 </a:t>
            </a:r>
            <a:r>
              <a:rPr lang="en-US" altLang="ko-KR" sz="1200" dirty="0">
                <a:solidFill>
                  <a:schemeClr val="tx1"/>
                </a:solidFill>
              </a:rPr>
              <a:t>flex-end </a:t>
            </a:r>
            <a:r>
              <a:rPr lang="ko-KR" altLang="en-US" sz="1200" dirty="0">
                <a:solidFill>
                  <a:schemeClr val="tx1"/>
                </a:solidFill>
              </a:rPr>
              <a:t>속성값을 이용한 예제입니다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333</a:t>
            </a:fld>
            <a:endParaRPr lang="ko-KR" altLang="en-US" dirty="0"/>
          </a:p>
        </p:txBody>
      </p:sp>
    </p:spTree>
    <p:extLst>
      <p:ext uri="{BB962C8B-B14F-4D97-AF65-F5344CB8AC3E}">
        <p14:creationId xmlns:p14="http://schemas.microsoft.com/office/powerpoint/2010/main" val="173797732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		height: 250px;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#center {	-</a:t>
            </a:r>
            <a:r>
              <a:rPr lang="en-US" altLang="ko-KR" sz="1000" dirty="0" err="1">
                <a:solidFill>
                  <a:schemeClr val="tx1"/>
                </a:solidFill>
              </a:rPr>
              <a:t>webkit</a:t>
            </a:r>
            <a:r>
              <a:rPr lang="en-US" altLang="ko-KR" sz="1000" dirty="0">
                <a:solidFill>
                  <a:schemeClr val="tx1"/>
                </a:solidFill>
              </a:rPr>
              <a:t>-justify-content: center;</a:t>
            </a:r>
          </a:p>
          <a:p>
            <a:r>
              <a:rPr lang="en-US" altLang="ko-KR" sz="1000" dirty="0">
                <a:solidFill>
                  <a:schemeClr val="tx1"/>
                </a:solidFill>
              </a:rPr>
              <a:t>		justify-content: center;		}</a:t>
            </a:r>
          </a:p>
          <a:p>
            <a:r>
              <a:rPr lang="en-US" altLang="ko-KR" sz="1000" dirty="0">
                <a:solidFill>
                  <a:schemeClr val="tx1"/>
                </a:solidFill>
              </a:rPr>
              <a:t>	#between {	-</a:t>
            </a:r>
            <a:r>
              <a:rPr lang="en-US" altLang="ko-KR" sz="1000" dirty="0" err="1">
                <a:solidFill>
                  <a:schemeClr val="tx1"/>
                </a:solidFill>
              </a:rPr>
              <a:t>webkit</a:t>
            </a:r>
            <a:r>
              <a:rPr lang="en-US" altLang="ko-KR" sz="1000" dirty="0">
                <a:solidFill>
                  <a:schemeClr val="tx1"/>
                </a:solidFill>
              </a:rPr>
              <a:t>-justify-content: space-between;</a:t>
            </a:r>
          </a:p>
          <a:p>
            <a:r>
              <a:rPr lang="en-US" altLang="ko-KR" sz="1000" dirty="0">
                <a:solidFill>
                  <a:schemeClr val="tx1"/>
                </a:solidFill>
              </a:rPr>
              <a:t>		justify-content: space-between;		}</a:t>
            </a:r>
          </a:p>
          <a:p>
            <a:r>
              <a:rPr lang="en-US" altLang="ko-KR" sz="1000" dirty="0">
                <a:solidFill>
                  <a:schemeClr val="tx1"/>
                </a:solidFill>
              </a:rPr>
              <a:t>	#around {	-</a:t>
            </a:r>
            <a:r>
              <a:rPr lang="en-US" altLang="ko-KR" sz="1000" dirty="0" err="1">
                <a:solidFill>
                  <a:schemeClr val="tx1"/>
                </a:solidFill>
              </a:rPr>
              <a:t>webkit</a:t>
            </a:r>
            <a:r>
              <a:rPr lang="en-US" altLang="ko-KR" sz="1000" dirty="0">
                <a:solidFill>
                  <a:schemeClr val="tx1"/>
                </a:solidFill>
              </a:rPr>
              <a:t>-justify-content: space-around;</a:t>
            </a:r>
          </a:p>
          <a:p>
            <a:r>
              <a:rPr lang="en-US" altLang="ko-KR" sz="1000" dirty="0">
                <a:solidFill>
                  <a:schemeClr val="tx1"/>
                </a:solidFill>
              </a:rPr>
              <a:t>		justify-content: space-around;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height: 50px;		margin: 10px;</a:t>
            </a:r>
          </a:p>
          <a:p>
            <a:r>
              <a:rPr lang="en-US" altLang="ko-KR" sz="1000" dirty="0">
                <a:solidFill>
                  <a:schemeClr val="tx1"/>
                </a:solidFill>
              </a:rPr>
              <a:t>		color: white;		font-size: 26px;</a:t>
            </a:r>
          </a:p>
          <a:p>
            <a:r>
              <a:rPr lang="en-US" altLang="ko-KR" sz="1000" dirty="0">
                <a:solidFill>
                  <a:schemeClr val="tx1"/>
                </a:solidFill>
              </a:rPr>
              <a:t>		text-align: center;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&lt;h1&gt;justify-content </a:t>
            </a:r>
            <a:r>
              <a:rPr lang="ko-KR" altLang="en-US" sz="1000" dirty="0">
                <a:solidFill>
                  <a:schemeClr val="tx1"/>
                </a:solidFill>
              </a:rPr>
              <a:t>속성을 이용한 수평 정렬</a:t>
            </a:r>
            <a:r>
              <a:rPr lang="en-US" altLang="ko-KR" sz="1000" dirty="0">
                <a:solidFill>
                  <a:schemeClr val="tx1"/>
                </a:solidFill>
              </a:rPr>
              <a:t>&lt;/h1&gt;</a:t>
            </a:r>
          </a:p>
          <a:p>
            <a:r>
              <a:rPr lang="en-US" altLang="ko-KR" sz="1000" dirty="0">
                <a:solidFill>
                  <a:schemeClr val="tx1"/>
                </a:solidFill>
              </a:rPr>
              <a:t>     &lt;h3&gt;justify-content</a:t>
            </a:r>
            <a:r>
              <a:rPr lang="ko-KR" altLang="en-US" sz="1000" dirty="0">
                <a:solidFill>
                  <a:schemeClr val="tx1"/>
                </a:solidFill>
              </a:rPr>
              <a:t>의 속성값이 </a:t>
            </a:r>
            <a:r>
              <a:rPr lang="en-US" altLang="ko-KR" sz="1000" dirty="0">
                <a:solidFill>
                  <a:schemeClr val="tx1"/>
                </a:solidFill>
              </a:rPr>
              <a:t>center</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id="center"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&lt;h3&gt;justify-content</a:t>
            </a:r>
            <a:r>
              <a:rPr lang="ko-KR" altLang="en-US" sz="1000" dirty="0">
                <a:solidFill>
                  <a:schemeClr val="tx1"/>
                </a:solidFill>
              </a:rPr>
              <a:t>의 속성값이 </a:t>
            </a:r>
            <a:r>
              <a:rPr lang="en-US" altLang="ko-KR" sz="1000" dirty="0">
                <a:solidFill>
                  <a:schemeClr val="tx1"/>
                </a:solidFill>
              </a:rPr>
              <a:t>space-between</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id="between"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&lt;h3&gt;justify-content</a:t>
            </a:r>
            <a:r>
              <a:rPr lang="ko-KR" altLang="en-US" sz="1000" dirty="0">
                <a:solidFill>
                  <a:schemeClr val="tx1"/>
                </a:solidFill>
              </a:rPr>
              <a:t>의 속성값이 </a:t>
            </a:r>
            <a:r>
              <a:rPr lang="en-US" altLang="ko-KR" sz="1000" dirty="0">
                <a:solidFill>
                  <a:schemeClr val="tx1"/>
                </a:solidFill>
              </a:rPr>
              <a:t>space-around</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id="around"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771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flex-direction </a:t>
            </a:r>
            <a:r>
              <a:rPr lang="ko-KR" altLang="en-US" sz="1200" b="1" dirty="0">
                <a:solidFill>
                  <a:schemeClr val="tx1"/>
                </a:solidFill>
              </a:rPr>
              <a:t>속성</a:t>
            </a:r>
          </a:p>
          <a:p>
            <a:r>
              <a:rPr lang="ko-KR" altLang="en-US" sz="1200" dirty="0">
                <a:solidFill>
                  <a:schemeClr val="tx1"/>
                </a:solidFill>
              </a:rPr>
              <a:t>예제는 </a:t>
            </a:r>
            <a:r>
              <a:rPr lang="en-US" altLang="ko-KR" sz="1200" dirty="0">
                <a:solidFill>
                  <a:schemeClr val="tx1"/>
                </a:solidFill>
              </a:rPr>
              <a:t>justify-content </a:t>
            </a:r>
            <a:r>
              <a:rPr lang="ko-KR" altLang="en-US" sz="1200" dirty="0">
                <a:solidFill>
                  <a:schemeClr val="tx1"/>
                </a:solidFill>
              </a:rPr>
              <a:t>속성의 </a:t>
            </a:r>
            <a:r>
              <a:rPr lang="en-US" altLang="ko-KR" sz="1200" dirty="0">
                <a:solidFill>
                  <a:schemeClr val="tx1"/>
                </a:solidFill>
              </a:rPr>
              <a:t>center, space-between</a:t>
            </a:r>
            <a:r>
              <a:rPr lang="ko-KR" altLang="en-US" sz="1200" dirty="0">
                <a:solidFill>
                  <a:schemeClr val="tx1"/>
                </a:solidFill>
              </a:rPr>
              <a:t>과 </a:t>
            </a:r>
            <a:r>
              <a:rPr lang="en-US" altLang="ko-KR" sz="1200" dirty="0">
                <a:solidFill>
                  <a:schemeClr val="tx1"/>
                </a:solidFill>
              </a:rPr>
              <a:t>flex-end </a:t>
            </a:r>
            <a:r>
              <a:rPr lang="ko-KR" altLang="en-US" sz="1200" dirty="0">
                <a:solidFill>
                  <a:schemeClr val="tx1"/>
                </a:solidFill>
              </a:rPr>
              <a:t>속성값을 이용한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334</a:t>
            </a:fld>
            <a:endParaRPr lang="ko-KR" altLang="en-US" dirty="0"/>
          </a:p>
        </p:txBody>
      </p:sp>
    </p:spTree>
    <p:extLst>
      <p:ext uri="{BB962C8B-B14F-4D97-AF65-F5344CB8AC3E}">
        <p14:creationId xmlns:p14="http://schemas.microsoft.com/office/powerpoint/2010/main" val="366892130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		height: 250px;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#start {	-</a:t>
            </a:r>
            <a:r>
              <a:rPr lang="en-US" altLang="ko-KR" sz="1000" dirty="0" err="1">
                <a:solidFill>
                  <a:schemeClr val="tx1"/>
                </a:solidFill>
              </a:rPr>
              <a:t>webkit</a:t>
            </a:r>
            <a:r>
              <a:rPr lang="en-US" altLang="ko-KR" sz="1000" dirty="0">
                <a:solidFill>
                  <a:schemeClr val="tx1"/>
                </a:solidFill>
              </a:rPr>
              <a:t>-align-items: flex-start;</a:t>
            </a:r>
          </a:p>
          <a:p>
            <a:r>
              <a:rPr lang="en-US" altLang="ko-KR" sz="1000" dirty="0">
                <a:solidFill>
                  <a:schemeClr val="tx1"/>
                </a:solidFill>
              </a:rPr>
              <a:t>			align-items: flex-start;		}</a:t>
            </a:r>
          </a:p>
          <a:p>
            <a:r>
              <a:rPr lang="en-US" altLang="ko-KR" sz="1000" dirty="0">
                <a:solidFill>
                  <a:schemeClr val="tx1"/>
                </a:solidFill>
              </a:rPr>
              <a:t>		#center {	-</a:t>
            </a:r>
            <a:r>
              <a:rPr lang="en-US" altLang="ko-KR" sz="1000" dirty="0" err="1">
                <a:solidFill>
                  <a:schemeClr val="tx1"/>
                </a:solidFill>
              </a:rPr>
              <a:t>webkit</a:t>
            </a:r>
            <a:r>
              <a:rPr lang="en-US" altLang="ko-KR" sz="1000" dirty="0">
                <a:solidFill>
                  <a:schemeClr val="tx1"/>
                </a:solidFill>
              </a:rPr>
              <a:t>-align-items: center;</a:t>
            </a:r>
          </a:p>
          <a:p>
            <a:r>
              <a:rPr lang="en-US" altLang="ko-KR" sz="1000" dirty="0">
                <a:solidFill>
                  <a:schemeClr val="tx1"/>
                </a:solidFill>
              </a:rPr>
              <a:t>			align-items: center;		}</a:t>
            </a:r>
          </a:p>
          <a:p>
            <a:r>
              <a:rPr lang="en-US" altLang="ko-KR" sz="1000" dirty="0">
                <a:solidFill>
                  <a:schemeClr val="tx1"/>
                </a:solidFill>
              </a:rPr>
              <a:t>		#end {	-</a:t>
            </a:r>
            <a:r>
              <a:rPr lang="en-US" altLang="ko-KR" sz="1000" dirty="0" err="1">
                <a:solidFill>
                  <a:schemeClr val="tx1"/>
                </a:solidFill>
              </a:rPr>
              <a:t>webkit</a:t>
            </a:r>
            <a:r>
              <a:rPr lang="en-US" altLang="ko-KR" sz="1000" dirty="0">
                <a:solidFill>
                  <a:schemeClr val="tx1"/>
                </a:solidFill>
              </a:rPr>
              <a:t>-align-items: flex-end;</a:t>
            </a:r>
          </a:p>
          <a:p>
            <a:r>
              <a:rPr lang="en-US" altLang="ko-KR" sz="1000" dirty="0">
                <a:solidFill>
                  <a:schemeClr val="tx1"/>
                </a:solidFill>
              </a:rPr>
              <a:t>			align-items: flex-end;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margin: 10px;		color: white;</a:t>
            </a:r>
          </a:p>
          <a:p>
            <a:r>
              <a:rPr lang="en-US" altLang="ko-KR" sz="1000" dirty="0">
                <a:solidFill>
                  <a:schemeClr val="tx1"/>
                </a:solidFill>
              </a:rPr>
              <a:t>			font-size: 26px;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&lt;h1&gt;align-items </a:t>
            </a:r>
            <a:r>
              <a:rPr lang="ko-KR" altLang="en-US" sz="1000" dirty="0">
                <a:solidFill>
                  <a:schemeClr val="tx1"/>
                </a:solidFill>
              </a:rPr>
              <a:t>속성을 이용한 수직 정렬</a:t>
            </a:r>
            <a:r>
              <a:rPr lang="en-US" altLang="ko-KR" sz="1000" dirty="0">
                <a:solidFill>
                  <a:schemeClr val="tx1"/>
                </a:solidFill>
              </a:rPr>
              <a:t>&lt;/h1&gt;</a:t>
            </a:r>
          </a:p>
          <a:p>
            <a:r>
              <a:rPr lang="en-US" altLang="ko-KR" sz="1000" dirty="0">
                <a:solidFill>
                  <a:schemeClr val="tx1"/>
                </a:solidFill>
              </a:rPr>
              <a:t>     &lt;h3&gt;align-items</a:t>
            </a:r>
            <a:r>
              <a:rPr lang="ko-KR" altLang="en-US" sz="1000" dirty="0">
                <a:solidFill>
                  <a:schemeClr val="tx1"/>
                </a:solidFill>
              </a:rPr>
              <a:t>의 속성값이 </a:t>
            </a:r>
            <a:r>
              <a:rPr lang="en-US" altLang="ko-KR" sz="1000" dirty="0">
                <a:solidFill>
                  <a:schemeClr val="tx1"/>
                </a:solidFill>
              </a:rPr>
              <a:t>flex-start</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id="start"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&lt;h3&gt;align-items</a:t>
            </a:r>
            <a:r>
              <a:rPr lang="ko-KR" altLang="en-US" sz="1000" dirty="0">
                <a:solidFill>
                  <a:schemeClr val="tx1"/>
                </a:solidFill>
              </a:rPr>
              <a:t>의 속성값이 </a:t>
            </a:r>
            <a:r>
              <a:rPr lang="en-US" altLang="ko-KR" sz="1000" dirty="0">
                <a:solidFill>
                  <a:schemeClr val="tx1"/>
                </a:solidFill>
              </a:rPr>
              <a:t>center</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id="center"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&lt;h3&gt;align-items</a:t>
            </a:r>
            <a:r>
              <a:rPr lang="ko-KR" altLang="en-US" sz="1000" dirty="0">
                <a:solidFill>
                  <a:schemeClr val="tx1"/>
                </a:solidFill>
              </a:rPr>
              <a:t>의 속성값이 </a:t>
            </a:r>
            <a:r>
              <a:rPr lang="en-US" altLang="ko-KR" sz="1000" dirty="0">
                <a:solidFill>
                  <a:schemeClr val="tx1"/>
                </a:solidFill>
              </a:rPr>
              <a:t>flex-end</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id="end"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771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align-items </a:t>
            </a:r>
            <a:r>
              <a:rPr lang="ko-KR" altLang="en-US" sz="1200" b="1" dirty="0">
                <a:solidFill>
                  <a:schemeClr val="tx1"/>
                </a:solidFill>
              </a:rPr>
              <a:t>속성</a:t>
            </a:r>
          </a:p>
          <a:p>
            <a:r>
              <a:rPr lang="en-US" altLang="ko-KR" sz="1200" dirty="0">
                <a:solidFill>
                  <a:schemeClr val="tx1"/>
                </a:solidFill>
              </a:rPr>
              <a:t>align-items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요소의 수직 방향 정렬 방식을 설정합니다</a:t>
            </a:r>
            <a:r>
              <a:rPr lang="en-US" altLang="ko-KR" sz="1200" dirty="0">
                <a:solidFill>
                  <a:schemeClr val="tx1"/>
                </a:solidFill>
              </a:rPr>
              <a:t>.</a:t>
            </a:r>
          </a:p>
          <a:p>
            <a:r>
              <a:rPr lang="ko-KR" altLang="en-US" sz="1200" dirty="0">
                <a:solidFill>
                  <a:schemeClr val="tx1"/>
                </a:solidFill>
              </a:rPr>
              <a:t>이 속성은 한 </a:t>
            </a:r>
            <a:r>
              <a:rPr lang="ko-KR" altLang="en-US" sz="1200" dirty="0" err="1">
                <a:solidFill>
                  <a:schemeClr val="tx1"/>
                </a:solidFill>
              </a:rPr>
              <a:t>줄만을</a:t>
            </a:r>
            <a:r>
              <a:rPr lang="ko-KR" altLang="en-US" sz="1200" dirty="0">
                <a:solidFill>
                  <a:schemeClr val="tx1"/>
                </a:solidFill>
              </a:rPr>
              <a:t> 가지는 </a:t>
            </a:r>
            <a:r>
              <a:rPr lang="ko-KR" altLang="en-US" sz="1200" dirty="0" err="1">
                <a:solidFill>
                  <a:schemeClr val="tx1"/>
                </a:solidFill>
              </a:rPr>
              <a:t>플렉스</a:t>
            </a:r>
            <a:r>
              <a:rPr lang="ko-KR" altLang="en-US" sz="1200" dirty="0">
                <a:solidFill>
                  <a:schemeClr val="tx1"/>
                </a:solidFill>
              </a:rPr>
              <a:t> 박스에서는 효과가 없으며</a:t>
            </a:r>
            <a:r>
              <a:rPr lang="en-US" altLang="ko-KR" sz="1200" dirty="0">
                <a:solidFill>
                  <a:schemeClr val="tx1"/>
                </a:solidFill>
              </a:rPr>
              <a:t>, </a:t>
            </a:r>
            <a:r>
              <a:rPr lang="ko-KR" altLang="en-US" sz="1200" dirty="0">
                <a:solidFill>
                  <a:schemeClr val="tx1"/>
                </a:solidFill>
              </a:rPr>
              <a:t>두 줄 이상을 가지는 </a:t>
            </a:r>
            <a:r>
              <a:rPr lang="ko-KR" altLang="en-US" sz="1200" dirty="0" err="1">
                <a:solidFill>
                  <a:schemeClr val="tx1"/>
                </a:solidFill>
              </a:rPr>
              <a:t>플렉스</a:t>
            </a:r>
            <a:r>
              <a:rPr lang="ko-KR" altLang="en-US" sz="1200" dirty="0">
                <a:solidFill>
                  <a:schemeClr val="tx1"/>
                </a:solidFill>
              </a:rPr>
              <a:t> 박스에서만 효과가 있습니다</a:t>
            </a:r>
            <a:r>
              <a:rPr lang="en-US" altLang="ko-KR" sz="1200" dirty="0">
                <a:solidFill>
                  <a:schemeClr val="tx1"/>
                </a:solidFill>
              </a:rPr>
              <a:t>.</a:t>
            </a:r>
          </a:p>
          <a:p>
            <a:r>
              <a:rPr lang="ko-KR" altLang="en-US" sz="1200" dirty="0">
                <a:solidFill>
                  <a:schemeClr val="tx1"/>
                </a:solidFill>
              </a:rPr>
              <a:t>이 속성은 다음과 같은 속성값을 가질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stretch : </a:t>
            </a:r>
            <a:r>
              <a:rPr lang="ko-KR" altLang="en-US" sz="1200" dirty="0">
                <a:solidFill>
                  <a:schemeClr val="tx1"/>
                </a:solidFill>
              </a:rPr>
              <a:t>기본 설정으로</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요소의 높이가 </a:t>
            </a:r>
            <a:r>
              <a:rPr lang="ko-KR" altLang="en-US" sz="1200" dirty="0" err="1">
                <a:solidFill>
                  <a:schemeClr val="tx1"/>
                </a:solidFill>
              </a:rPr>
              <a:t>플렉스</a:t>
            </a:r>
            <a:r>
              <a:rPr lang="ko-KR" altLang="en-US" sz="1200" dirty="0">
                <a:solidFill>
                  <a:schemeClr val="tx1"/>
                </a:solidFill>
              </a:rPr>
              <a:t> 컨테이너의 높이와 같게 변경된 뒤 연이어 배치됩니다</a:t>
            </a:r>
            <a:r>
              <a:rPr lang="en-US" altLang="ko-KR" sz="1200" dirty="0">
                <a:solidFill>
                  <a:schemeClr val="tx1"/>
                </a:solidFill>
              </a:rPr>
              <a:t>.</a:t>
            </a:r>
          </a:p>
          <a:p>
            <a:r>
              <a:rPr lang="en-US" altLang="ko-KR" sz="1200" dirty="0">
                <a:solidFill>
                  <a:schemeClr val="tx1"/>
                </a:solidFill>
              </a:rPr>
              <a:t>2. flex-start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위쪽에 배치됩니다</a:t>
            </a:r>
            <a:r>
              <a:rPr lang="en-US" altLang="ko-KR" sz="1200" dirty="0">
                <a:solidFill>
                  <a:schemeClr val="tx1"/>
                </a:solidFill>
              </a:rPr>
              <a:t>.</a:t>
            </a:r>
          </a:p>
          <a:p>
            <a:r>
              <a:rPr lang="en-US" altLang="ko-KR" sz="1200" dirty="0">
                <a:solidFill>
                  <a:schemeClr val="tx1"/>
                </a:solidFill>
              </a:rPr>
              <a:t>3. flex-end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아래쪽에 배치됩니다</a:t>
            </a:r>
            <a:r>
              <a:rPr lang="en-US" altLang="ko-KR" sz="1200" dirty="0">
                <a:solidFill>
                  <a:schemeClr val="tx1"/>
                </a:solidFill>
              </a:rPr>
              <a:t>.</a:t>
            </a:r>
          </a:p>
          <a:p>
            <a:r>
              <a:rPr lang="en-US" altLang="ko-KR" sz="1200" dirty="0">
                <a:solidFill>
                  <a:schemeClr val="tx1"/>
                </a:solidFill>
              </a:rPr>
              <a:t>4. center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가운데에 배치됩니다</a:t>
            </a:r>
            <a:r>
              <a:rPr lang="en-US" altLang="ko-KR" sz="1200" dirty="0">
                <a:solidFill>
                  <a:schemeClr val="tx1"/>
                </a:solidFill>
              </a:rPr>
              <a:t>.</a:t>
            </a:r>
          </a:p>
          <a:p>
            <a:r>
              <a:rPr lang="en-US" altLang="ko-KR" sz="1200" dirty="0">
                <a:solidFill>
                  <a:schemeClr val="tx1"/>
                </a:solidFill>
              </a:rPr>
              <a:t>5. baseline : </a:t>
            </a:r>
            <a:r>
              <a:rPr lang="ko-KR" altLang="en-US" sz="1200" dirty="0" err="1">
                <a:solidFill>
                  <a:schemeClr val="tx1"/>
                </a:solidFill>
              </a:rPr>
              <a:t>플렉스</a:t>
            </a:r>
            <a:r>
              <a:rPr lang="ko-KR" altLang="en-US" sz="1200" dirty="0">
                <a:solidFill>
                  <a:schemeClr val="tx1"/>
                </a:solidFill>
              </a:rPr>
              <a:t> 요소는 </a:t>
            </a:r>
            <a:r>
              <a:rPr lang="ko-KR" altLang="en-US" sz="1200" dirty="0" err="1">
                <a:solidFill>
                  <a:schemeClr val="tx1"/>
                </a:solidFill>
              </a:rPr>
              <a:t>플렉스</a:t>
            </a:r>
            <a:r>
              <a:rPr lang="ko-KR" altLang="en-US" sz="1200" dirty="0">
                <a:solidFill>
                  <a:schemeClr val="tx1"/>
                </a:solidFill>
              </a:rPr>
              <a:t> 컨테이너의 기준선</a:t>
            </a:r>
            <a:r>
              <a:rPr lang="en-US" altLang="ko-KR" sz="1200" dirty="0">
                <a:solidFill>
                  <a:schemeClr val="tx1"/>
                </a:solidFill>
              </a:rPr>
              <a:t>(baseline)</a:t>
            </a:r>
            <a:r>
              <a:rPr lang="ko-KR" altLang="en-US" sz="1200" dirty="0">
                <a:solidFill>
                  <a:schemeClr val="tx1"/>
                </a:solidFill>
              </a:rPr>
              <a:t>에 배치됩니다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예제는 </a:t>
            </a:r>
            <a:r>
              <a:rPr lang="en-US" altLang="ko-KR" sz="1200" dirty="0">
                <a:solidFill>
                  <a:schemeClr val="tx1"/>
                </a:solidFill>
              </a:rPr>
              <a:t>align-items </a:t>
            </a:r>
            <a:r>
              <a:rPr lang="ko-KR" altLang="en-US" sz="1200" dirty="0">
                <a:solidFill>
                  <a:schemeClr val="tx1"/>
                </a:solidFill>
              </a:rPr>
              <a:t>속성의 </a:t>
            </a:r>
            <a:r>
              <a:rPr lang="en-US" altLang="ko-KR" sz="1200" dirty="0">
                <a:solidFill>
                  <a:schemeClr val="tx1"/>
                </a:solidFill>
              </a:rPr>
              <a:t>flex-start, center</a:t>
            </a:r>
            <a:r>
              <a:rPr lang="ko-KR" altLang="en-US" sz="1200" dirty="0">
                <a:solidFill>
                  <a:schemeClr val="tx1"/>
                </a:solidFill>
              </a:rPr>
              <a:t>와 </a:t>
            </a:r>
            <a:r>
              <a:rPr lang="en-US" altLang="ko-KR" sz="1200" dirty="0">
                <a:solidFill>
                  <a:schemeClr val="tx1"/>
                </a:solidFill>
              </a:rPr>
              <a:t>flex-end </a:t>
            </a:r>
            <a:r>
              <a:rPr lang="ko-KR" altLang="en-US" sz="1200" dirty="0">
                <a:solidFill>
                  <a:schemeClr val="tx1"/>
                </a:solidFill>
              </a:rPr>
              <a:t>속성값을 이용한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335</a:t>
            </a:fld>
            <a:endParaRPr lang="ko-KR" altLang="en-US" dirty="0"/>
          </a:p>
        </p:txBody>
      </p:sp>
    </p:spTree>
    <p:extLst>
      <p:ext uri="{BB962C8B-B14F-4D97-AF65-F5344CB8AC3E}">
        <p14:creationId xmlns:p14="http://schemas.microsoft.com/office/powerpoint/2010/main" val="151306214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250px;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#stretch {	-</a:t>
            </a:r>
            <a:r>
              <a:rPr lang="en-US" altLang="ko-KR" sz="1000" dirty="0" err="1">
                <a:solidFill>
                  <a:schemeClr val="tx1"/>
                </a:solidFill>
              </a:rPr>
              <a:t>webkit</a:t>
            </a:r>
            <a:r>
              <a:rPr lang="en-US" altLang="ko-KR" sz="1000" dirty="0">
                <a:solidFill>
                  <a:schemeClr val="tx1"/>
                </a:solidFill>
              </a:rPr>
              <a:t>-align-items: stretch;</a:t>
            </a:r>
          </a:p>
          <a:p>
            <a:r>
              <a:rPr lang="en-US" altLang="ko-KR" sz="1000" dirty="0">
                <a:solidFill>
                  <a:schemeClr val="tx1"/>
                </a:solidFill>
              </a:rPr>
              <a:t>			align-items: stretch;		}</a:t>
            </a:r>
          </a:p>
          <a:p>
            <a:r>
              <a:rPr lang="en-US" altLang="ko-KR" sz="1000" dirty="0">
                <a:solidFill>
                  <a:schemeClr val="tx1"/>
                </a:solidFill>
              </a:rPr>
              <a:t>		#base {	-</a:t>
            </a:r>
            <a:r>
              <a:rPr lang="en-US" altLang="ko-KR" sz="1000" dirty="0" err="1">
                <a:solidFill>
                  <a:schemeClr val="tx1"/>
                </a:solidFill>
              </a:rPr>
              <a:t>webkit</a:t>
            </a:r>
            <a:r>
              <a:rPr lang="en-US" altLang="ko-KR" sz="1000" dirty="0">
                <a:solidFill>
                  <a:schemeClr val="tx1"/>
                </a:solidFill>
              </a:rPr>
              <a:t>-align-items: baseline;</a:t>
            </a:r>
          </a:p>
          <a:p>
            <a:r>
              <a:rPr lang="en-US" altLang="ko-KR" sz="1000" dirty="0">
                <a:solidFill>
                  <a:schemeClr val="tx1"/>
                </a:solidFill>
              </a:rPr>
              <a:t>			align-items: baseline;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margin: 10px;		color: white;</a:t>
            </a:r>
          </a:p>
          <a:p>
            <a:r>
              <a:rPr lang="en-US" altLang="ko-KR" sz="1000" dirty="0">
                <a:solidFill>
                  <a:schemeClr val="tx1"/>
                </a:solidFill>
              </a:rPr>
              <a:t>			font-size: 26px;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     &lt;body&gt;</a:t>
            </a:r>
          </a:p>
          <a:p>
            <a:r>
              <a:rPr lang="en-US" altLang="ko-KR" sz="1000" dirty="0">
                <a:solidFill>
                  <a:schemeClr val="tx1"/>
                </a:solidFill>
              </a:rPr>
              <a:t>     &lt;h1&gt;align-items </a:t>
            </a:r>
            <a:r>
              <a:rPr lang="ko-KR" altLang="en-US" sz="1000" dirty="0">
                <a:solidFill>
                  <a:schemeClr val="tx1"/>
                </a:solidFill>
              </a:rPr>
              <a:t>속성을 이용한 수직 정렬</a:t>
            </a:r>
            <a:r>
              <a:rPr lang="en-US" altLang="ko-KR" sz="1000" dirty="0">
                <a:solidFill>
                  <a:schemeClr val="tx1"/>
                </a:solidFill>
              </a:rPr>
              <a:t>&lt;/h1&gt;</a:t>
            </a:r>
          </a:p>
          <a:p>
            <a:r>
              <a:rPr lang="en-US" altLang="ko-KR" sz="1000" dirty="0">
                <a:solidFill>
                  <a:schemeClr val="tx1"/>
                </a:solidFill>
              </a:rPr>
              <a:t>     &lt;h3&gt;align-items</a:t>
            </a:r>
            <a:r>
              <a:rPr lang="ko-KR" altLang="en-US" sz="1000" dirty="0">
                <a:solidFill>
                  <a:schemeClr val="tx1"/>
                </a:solidFill>
              </a:rPr>
              <a:t>의 속성값이 </a:t>
            </a:r>
            <a:r>
              <a:rPr lang="en-US" altLang="ko-KR" sz="1000" dirty="0">
                <a:solidFill>
                  <a:schemeClr val="tx1"/>
                </a:solidFill>
              </a:rPr>
              <a:t>stretch</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id="stretch"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&lt;h3&gt;align-items</a:t>
            </a:r>
            <a:r>
              <a:rPr lang="ko-KR" altLang="en-US" sz="1000" dirty="0">
                <a:solidFill>
                  <a:schemeClr val="tx1"/>
                </a:solidFill>
              </a:rPr>
              <a:t>의 속성값이 </a:t>
            </a:r>
            <a:r>
              <a:rPr lang="en-US" altLang="ko-KR" sz="1000" dirty="0">
                <a:solidFill>
                  <a:schemeClr val="tx1"/>
                </a:solidFill>
              </a:rPr>
              <a:t>baseline</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id="base"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47713"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align-items </a:t>
            </a:r>
            <a:r>
              <a:rPr lang="ko-KR" altLang="en-US" sz="1200" b="1" dirty="0">
                <a:solidFill>
                  <a:schemeClr val="tx1"/>
                </a:solidFill>
              </a:rPr>
              <a:t>속성</a:t>
            </a:r>
          </a:p>
          <a:p>
            <a:r>
              <a:rPr lang="ko-KR" altLang="en-US" sz="1200" dirty="0">
                <a:solidFill>
                  <a:schemeClr val="tx1"/>
                </a:solidFill>
              </a:rPr>
              <a:t>예제는 </a:t>
            </a:r>
            <a:r>
              <a:rPr lang="en-US" altLang="ko-KR" sz="1200" dirty="0">
                <a:solidFill>
                  <a:schemeClr val="tx1"/>
                </a:solidFill>
              </a:rPr>
              <a:t>align-items </a:t>
            </a:r>
            <a:r>
              <a:rPr lang="ko-KR" altLang="en-US" sz="1200" dirty="0">
                <a:solidFill>
                  <a:schemeClr val="tx1"/>
                </a:solidFill>
              </a:rPr>
              <a:t>속성의 </a:t>
            </a:r>
            <a:r>
              <a:rPr lang="en-US" altLang="ko-KR" sz="1200" dirty="0">
                <a:solidFill>
                  <a:schemeClr val="tx1"/>
                </a:solidFill>
              </a:rPr>
              <a:t>stretch</a:t>
            </a:r>
            <a:r>
              <a:rPr lang="ko-KR" altLang="en-US" sz="1200" dirty="0">
                <a:solidFill>
                  <a:schemeClr val="tx1"/>
                </a:solidFill>
              </a:rPr>
              <a:t>와 </a:t>
            </a:r>
            <a:r>
              <a:rPr lang="en-US" altLang="ko-KR" sz="1200" dirty="0">
                <a:solidFill>
                  <a:schemeClr val="tx1"/>
                </a:solidFill>
              </a:rPr>
              <a:t>baseline </a:t>
            </a:r>
            <a:r>
              <a:rPr lang="ko-KR" altLang="en-US" sz="1200" dirty="0">
                <a:solidFill>
                  <a:schemeClr val="tx1"/>
                </a:solidFill>
              </a:rPr>
              <a:t>속성값을 이용한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336</a:t>
            </a:fld>
            <a:endParaRPr lang="ko-KR" altLang="en-US" dirty="0"/>
          </a:p>
        </p:txBody>
      </p:sp>
    </p:spTree>
    <p:extLst>
      <p:ext uri="{BB962C8B-B14F-4D97-AF65-F5344CB8AC3E}">
        <p14:creationId xmlns:p14="http://schemas.microsoft.com/office/powerpoint/2010/main" val="258739803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250px;		height: 250px;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#wrap {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		}</a:t>
            </a:r>
          </a:p>
          <a:p>
            <a:r>
              <a:rPr lang="en-US" altLang="ko-KR" sz="1000" dirty="0">
                <a:solidFill>
                  <a:schemeClr val="tx1"/>
                </a:solidFill>
              </a:rPr>
              <a:t>		#</a:t>
            </a:r>
            <a:r>
              <a:rPr lang="en-US" altLang="ko-KR" sz="1000" dirty="0" err="1">
                <a:solidFill>
                  <a:schemeClr val="tx1"/>
                </a:solidFill>
              </a:rPr>
              <a:t>wrap_reverse</a:t>
            </a:r>
            <a:r>
              <a:rPr lang="en-US" altLang="ko-KR" sz="1000" dirty="0">
                <a:solidFill>
                  <a:schemeClr val="tx1"/>
                </a:solidFill>
              </a:rPr>
              <a:t> {	-</a:t>
            </a:r>
            <a:r>
              <a:rPr lang="en-US" altLang="ko-KR" sz="1000" dirty="0" err="1">
                <a:solidFill>
                  <a:schemeClr val="tx1"/>
                </a:solidFill>
              </a:rPr>
              <a:t>webkit</a:t>
            </a:r>
            <a:r>
              <a:rPr lang="en-US" altLang="ko-KR" sz="1000" dirty="0">
                <a:solidFill>
                  <a:schemeClr val="tx1"/>
                </a:solidFill>
              </a:rPr>
              <a:t>-flex-wrap: wrap-reverse;</a:t>
            </a:r>
          </a:p>
          <a:p>
            <a:r>
              <a:rPr lang="en-US" altLang="ko-KR" sz="1000" dirty="0">
                <a:solidFill>
                  <a:schemeClr val="tx1"/>
                </a:solidFill>
              </a:rPr>
              <a:t>			flex-wrap: wrap-reverse;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height: 50px;		margin: 10px;</a:t>
            </a:r>
          </a:p>
          <a:p>
            <a:r>
              <a:rPr lang="en-US" altLang="ko-KR" sz="1000" dirty="0">
                <a:solidFill>
                  <a:schemeClr val="tx1"/>
                </a:solidFill>
              </a:rPr>
              <a:t>			color: white;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&lt;h1&gt;flex-wrap </a:t>
            </a:r>
            <a:r>
              <a:rPr lang="ko-KR" altLang="en-US" sz="1000" dirty="0">
                <a:solidFill>
                  <a:schemeClr val="tx1"/>
                </a:solidFill>
              </a:rPr>
              <a:t>속성을 이용한 줄 변경 설정</a:t>
            </a:r>
            <a:r>
              <a:rPr lang="en-US" altLang="ko-KR" sz="1000" dirty="0">
                <a:solidFill>
                  <a:schemeClr val="tx1"/>
                </a:solidFill>
              </a:rPr>
              <a:t>&lt;/h1&gt;</a:t>
            </a:r>
          </a:p>
          <a:p>
            <a:r>
              <a:rPr lang="en-US" altLang="ko-KR" sz="1000" dirty="0">
                <a:solidFill>
                  <a:schemeClr val="tx1"/>
                </a:solidFill>
              </a:rPr>
              <a:t>     &lt;h3&gt;flex-wrap</a:t>
            </a:r>
            <a:r>
              <a:rPr lang="ko-KR" altLang="en-US" sz="1000" dirty="0">
                <a:solidFill>
                  <a:schemeClr val="tx1"/>
                </a:solidFill>
              </a:rPr>
              <a:t>의 속성값이 </a:t>
            </a:r>
            <a:r>
              <a:rPr lang="en-US" altLang="ko-KR" sz="1000" dirty="0" err="1">
                <a:solidFill>
                  <a:schemeClr val="tx1"/>
                </a:solidFill>
              </a:rPr>
              <a:t>nowrap</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nowrap</a:t>
            </a:r>
            <a:r>
              <a:rPr lang="en-US" altLang="ko-KR" sz="1000" dirty="0">
                <a:solidFill>
                  <a:schemeClr val="tx1"/>
                </a:solidFill>
              </a:rPr>
              <a:t>"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&lt;h3&gt;flex-wrap</a:t>
            </a:r>
            <a:r>
              <a:rPr lang="ko-KR" altLang="en-US" sz="1000" dirty="0">
                <a:solidFill>
                  <a:schemeClr val="tx1"/>
                </a:solidFill>
              </a:rPr>
              <a:t>의 속성값이 </a:t>
            </a:r>
            <a:r>
              <a:rPr lang="en-US" altLang="ko-KR" sz="1000" dirty="0">
                <a:solidFill>
                  <a:schemeClr val="tx1"/>
                </a:solidFill>
              </a:rPr>
              <a:t>wrap</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id="wrap"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     &lt;h3&gt;flex-wrap</a:t>
            </a:r>
            <a:r>
              <a:rPr lang="ko-KR" altLang="en-US" sz="1000" dirty="0">
                <a:solidFill>
                  <a:schemeClr val="tx1"/>
                </a:solidFill>
              </a:rPr>
              <a:t>의 속성값이 </a:t>
            </a:r>
            <a:r>
              <a:rPr lang="en-US" altLang="ko-KR" sz="1000" dirty="0">
                <a:solidFill>
                  <a:schemeClr val="tx1"/>
                </a:solidFill>
              </a:rPr>
              <a:t>wrap-reverse</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wrap_reverse</a:t>
            </a:r>
            <a:r>
              <a:rPr lang="en-US" altLang="ko-KR" sz="1000" dirty="0">
                <a:solidFill>
                  <a:schemeClr val="tx1"/>
                </a:solidFill>
              </a:rPr>
              <a:t>"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flex-wrap </a:t>
            </a:r>
            <a:r>
              <a:rPr lang="ko-KR" altLang="en-US" sz="1200" b="1" dirty="0">
                <a:solidFill>
                  <a:schemeClr val="tx1"/>
                </a:solidFill>
              </a:rPr>
              <a:t>속성</a:t>
            </a:r>
          </a:p>
          <a:p>
            <a:r>
              <a:rPr lang="en-US" altLang="ko-KR" sz="1200" dirty="0">
                <a:solidFill>
                  <a:schemeClr val="tx1"/>
                </a:solidFill>
              </a:rPr>
              <a:t>flex-wrap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라인에 더 이상의 여유 공간이 없을 때</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요소의 위치를 다음 줄로 넘길지를 설정합니다</a:t>
            </a:r>
            <a:r>
              <a:rPr lang="en-US" altLang="ko-KR" sz="1200" dirty="0">
                <a:solidFill>
                  <a:schemeClr val="tx1"/>
                </a:solidFill>
              </a:rPr>
              <a:t>.</a:t>
            </a:r>
          </a:p>
          <a:p>
            <a:r>
              <a:rPr lang="ko-KR" altLang="en-US" sz="1200" dirty="0">
                <a:solidFill>
                  <a:schemeClr val="tx1"/>
                </a:solidFill>
              </a:rPr>
              <a:t>이 속성은 다음과 같은 속성값을 가질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en-US" altLang="ko-KR" sz="1200" dirty="0" err="1">
                <a:solidFill>
                  <a:schemeClr val="tx1"/>
                </a:solidFill>
              </a:rPr>
              <a:t>nowrap</a:t>
            </a:r>
            <a:r>
              <a:rPr lang="en-US" altLang="ko-KR" sz="1200" dirty="0">
                <a:solidFill>
                  <a:schemeClr val="tx1"/>
                </a:solidFill>
              </a:rPr>
              <a:t> : </a:t>
            </a:r>
            <a:r>
              <a:rPr lang="ko-KR" altLang="en-US" sz="1200" dirty="0">
                <a:solidFill>
                  <a:schemeClr val="tx1"/>
                </a:solidFill>
              </a:rPr>
              <a:t>기본 설정으로</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요소가 다음 줄로 넘어가지 않습니다</a:t>
            </a:r>
            <a:r>
              <a:rPr lang="en-US" altLang="ko-KR" sz="1200" dirty="0">
                <a:solidFill>
                  <a:schemeClr val="tx1"/>
                </a:solidFill>
              </a:rPr>
              <a:t>. </a:t>
            </a:r>
            <a:r>
              <a:rPr lang="ko-KR" altLang="en-US" sz="1200" dirty="0">
                <a:solidFill>
                  <a:schemeClr val="tx1"/>
                </a:solidFill>
              </a:rPr>
              <a:t>대신에 </a:t>
            </a:r>
            <a:r>
              <a:rPr lang="ko-KR" altLang="en-US" sz="1200" dirty="0" err="1">
                <a:solidFill>
                  <a:schemeClr val="tx1"/>
                </a:solidFill>
              </a:rPr>
              <a:t>플렉스</a:t>
            </a:r>
            <a:r>
              <a:rPr lang="ko-KR" altLang="en-US" sz="1200" dirty="0">
                <a:solidFill>
                  <a:schemeClr val="tx1"/>
                </a:solidFill>
              </a:rPr>
              <a:t> 요소의 너비를 줄여서 한 줄에 모두 배치시킵니다</a:t>
            </a:r>
            <a:r>
              <a:rPr lang="en-US" altLang="ko-KR" sz="1200" dirty="0">
                <a:solidFill>
                  <a:schemeClr val="tx1"/>
                </a:solidFill>
              </a:rPr>
              <a:t>.</a:t>
            </a:r>
          </a:p>
          <a:p>
            <a:r>
              <a:rPr lang="en-US" altLang="ko-KR" sz="1200" dirty="0">
                <a:solidFill>
                  <a:schemeClr val="tx1"/>
                </a:solidFill>
              </a:rPr>
              <a:t>2. wrap : </a:t>
            </a:r>
            <a:r>
              <a:rPr lang="ko-KR" altLang="en-US" sz="1200" dirty="0" err="1">
                <a:solidFill>
                  <a:schemeClr val="tx1"/>
                </a:solidFill>
              </a:rPr>
              <a:t>플렉스</a:t>
            </a:r>
            <a:r>
              <a:rPr lang="ko-KR" altLang="en-US" sz="1200" dirty="0">
                <a:solidFill>
                  <a:schemeClr val="tx1"/>
                </a:solidFill>
              </a:rPr>
              <a:t> 요소가 여유 공간이 없으면 다음 줄로 넘어가서 배치됩니다</a:t>
            </a:r>
            <a:r>
              <a:rPr lang="en-US" altLang="ko-KR" sz="1200" dirty="0">
                <a:solidFill>
                  <a:schemeClr val="tx1"/>
                </a:solidFill>
              </a:rPr>
              <a:t>.</a:t>
            </a:r>
          </a:p>
          <a:p>
            <a:r>
              <a:rPr lang="en-US" altLang="ko-KR" sz="1200" dirty="0">
                <a:solidFill>
                  <a:schemeClr val="tx1"/>
                </a:solidFill>
              </a:rPr>
              <a:t>3. wrap-reverse : </a:t>
            </a:r>
            <a:r>
              <a:rPr lang="ko-KR" altLang="en-US" sz="1200" dirty="0" err="1">
                <a:solidFill>
                  <a:schemeClr val="tx1"/>
                </a:solidFill>
              </a:rPr>
              <a:t>플렉스</a:t>
            </a:r>
            <a:r>
              <a:rPr lang="ko-KR" altLang="en-US" sz="1200" dirty="0">
                <a:solidFill>
                  <a:schemeClr val="tx1"/>
                </a:solidFill>
              </a:rPr>
              <a:t> 요소가 여유 공간이 없으면 다음 줄로 넘어가서 배치됩니다</a:t>
            </a:r>
            <a:r>
              <a:rPr lang="en-US" altLang="ko-KR" sz="1200" dirty="0">
                <a:solidFill>
                  <a:schemeClr val="tx1"/>
                </a:solidFill>
              </a:rPr>
              <a:t>. </a:t>
            </a:r>
            <a:r>
              <a:rPr lang="ko-KR" altLang="en-US" sz="1200" dirty="0">
                <a:solidFill>
                  <a:schemeClr val="tx1"/>
                </a:solidFill>
              </a:rPr>
              <a:t>단</a:t>
            </a:r>
            <a:r>
              <a:rPr lang="en-US" altLang="ko-KR" sz="1200" dirty="0">
                <a:solidFill>
                  <a:schemeClr val="tx1"/>
                </a:solidFill>
              </a:rPr>
              <a:t>, </a:t>
            </a:r>
            <a:r>
              <a:rPr lang="ko-KR" altLang="en-US" sz="1200" dirty="0">
                <a:solidFill>
                  <a:schemeClr val="tx1"/>
                </a:solidFill>
              </a:rPr>
              <a:t>아래쪽이 아닌 위쪽으로 넘어갑니다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337</a:t>
            </a:fld>
            <a:endParaRPr lang="ko-KR" altLang="en-US" dirty="0"/>
          </a:p>
        </p:txBody>
      </p:sp>
    </p:spTree>
    <p:extLst>
      <p:ext uri="{BB962C8B-B14F-4D97-AF65-F5344CB8AC3E}">
        <p14:creationId xmlns:p14="http://schemas.microsoft.com/office/powerpoint/2010/main" val="229015937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200px;		height: 300px;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		}</a:t>
            </a:r>
          </a:p>
          <a:p>
            <a:r>
              <a:rPr lang="en-US" altLang="ko-KR" sz="1000" dirty="0">
                <a:solidFill>
                  <a:schemeClr val="tx1"/>
                </a:solidFill>
              </a:rPr>
              <a:t>		#</a:t>
            </a:r>
            <a:r>
              <a:rPr lang="en-US" altLang="ko-KR" sz="1000" dirty="0" err="1">
                <a:solidFill>
                  <a:schemeClr val="tx1"/>
                </a:solidFill>
              </a:rPr>
              <a:t>space_between</a:t>
            </a:r>
            <a:r>
              <a:rPr lang="en-US" altLang="ko-KR" sz="1000" dirty="0">
                <a:solidFill>
                  <a:schemeClr val="tx1"/>
                </a:solidFill>
              </a:rPr>
              <a:t> {	-</a:t>
            </a:r>
            <a:r>
              <a:rPr lang="en-US" altLang="ko-KR" sz="1000" dirty="0" err="1">
                <a:solidFill>
                  <a:schemeClr val="tx1"/>
                </a:solidFill>
              </a:rPr>
              <a:t>webkit</a:t>
            </a:r>
            <a:r>
              <a:rPr lang="en-US" altLang="ko-KR" sz="1000" dirty="0">
                <a:solidFill>
                  <a:schemeClr val="tx1"/>
                </a:solidFill>
              </a:rPr>
              <a:t>-align-content: space-between;</a:t>
            </a:r>
          </a:p>
          <a:p>
            <a:r>
              <a:rPr lang="en-US" altLang="ko-KR" sz="1000" dirty="0">
                <a:solidFill>
                  <a:schemeClr val="tx1"/>
                </a:solidFill>
              </a:rPr>
              <a:t>				align-content: space-between;		}</a:t>
            </a:r>
          </a:p>
          <a:p>
            <a:r>
              <a:rPr lang="en-US" altLang="ko-KR" sz="1000" dirty="0">
                <a:solidFill>
                  <a:schemeClr val="tx1"/>
                </a:solidFill>
              </a:rPr>
              <a:t>		#</a:t>
            </a:r>
            <a:r>
              <a:rPr lang="en-US" altLang="ko-KR" sz="1000" dirty="0" err="1">
                <a:solidFill>
                  <a:schemeClr val="tx1"/>
                </a:solidFill>
              </a:rPr>
              <a:t>space_around</a:t>
            </a:r>
            <a:r>
              <a:rPr lang="en-US" altLang="ko-KR" sz="1000" dirty="0">
                <a:solidFill>
                  <a:schemeClr val="tx1"/>
                </a:solidFill>
              </a:rPr>
              <a:t> {	-</a:t>
            </a:r>
            <a:r>
              <a:rPr lang="en-US" altLang="ko-KR" sz="1000" dirty="0" err="1">
                <a:solidFill>
                  <a:schemeClr val="tx1"/>
                </a:solidFill>
              </a:rPr>
              <a:t>webkit</a:t>
            </a:r>
            <a:r>
              <a:rPr lang="en-US" altLang="ko-KR" sz="1000" dirty="0">
                <a:solidFill>
                  <a:schemeClr val="tx1"/>
                </a:solidFill>
              </a:rPr>
              <a:t>-align-content: space-around;</a:t>
            </a:r>
          </a:p>
          <a:p>
            <a:r>
              <a:rPr lang="en-US" altLang="ko-KR" sz="1000" dirty="0">
                <a:solidFill>
                  <a:schemeClr val="tx1"/>
                </a:solidFill>
              </a:rPr>
              <a:t>				align-content: space-around;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margin: 10px;		color: white;</a:t>
            </a:r>
          </a:p>
          <a:p>
            <a:r>
              <a:rPr lang="en-US" altLang="ko-KR" sz="1000" dirty="0">
                <a:solidFill>
                  <a:schemeClr val="tx1"/>
                </a:solidFill>
              </a:rPr>
              <a:t>			font-size: 26px;		text-align: center;</a:t>
            </a:r>
          </a:p>
          <a:p>
            <a:r>
              <a:rPr lang="en-US" altLang="ko-KR" sz="1000" dirty="0">
                <a:solidFill>
                  <a:schemeClr val="tx1"/>
                </a:solidFill>
              </a:rPr>
              <a:t>			line-height: 50px;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&lt;h1&gt;align-content </a:t>
            </a:r>
            <a:r>
              <a:rPr lang="ko-KR" altLang="en-US" sz="1000" dirty="0">
                <a:solidFill>
                  <a:schemeClr val="tx1"/>
                </a:solidFill>
              </a:rPr>
              <a:t>속성을 이용한 분포 설정</a:t>
            </a:r>
            <a:r>
              <a:rPr lang="en-US" altLang="ko-KR" sz="1000" dirty="0">
                <a:solidFill>
                  <a:schemeClr val="tx1"/>
                </a:solidFill>
              </a:rPr>
              <a:t>&lt;/h1&gt;</a:t>
            </a:r>
          </a:p>
          <a:p>
            <a:r>
              <a:rPr lang="en-US" altLang="ko-KR" sz="1000" dirty="0">
                <a:solidFill>
                  <a:schemeClr val="tx1"/>
                </a:solidFill>
              </a:rPr>
              <a:t>     &lt;h3&gt;align-content</a:t>
            </a:r>
            <a:r>
              <a:rPr lang="ko-KR" altLang="en-US" sz="1000" dirty="0">
                <a:solidFill>
                  <a:schemeClr val="tx1"/>
                </a:solidFill>
              </a:rPr>
              <a:t>의 속성값이 </a:t>
            </a:r>
            <a:r>
              <a:rPr lang="en-US" altLang="ko-KR" sz="1000" dirty="0">
                <a:solidFill>
                  <a:schemeClr val="tx1"/>
                </a:solidFill>
              </a:rPr>
              <a:t>stretch</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id="stretch"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 class="item"&gt;4&lt;/div&gt;	&lt;div class="item"&gt;5&lt;/div&gt;	&lt;div class="item"&gt;6&lt;/div&gt;</a:t>
            </a:r>
          </a:p>
          <a:p>
            <a:r>
              <a:rPr lang="en-US" altLang="ko-KR" sz="1000" dirty="0">
                <a:solidFill>
                  <a:schemeClr val="tx1"/>
                </a:solidFill>
              </a:rPr>
              <a:t>     &lt;/div&gt;</a:t>
            </a:r>
          </a:p>
          <a:p>
            <a:r>
              <a:rPr lang="en-US" altLang="ko-KR" sz="1000" dirty="0">
                <a:solidFill>
                  <a:schemeClr val="tx1"/>
                </a:solidFill>
              </a:rPr>
              <a:t>     &lt;h3&gt;align-content</a:t>
            </a:r>
            <a:r>
              <a:rPr lang="ko-KR" altLang="en-US" sz="1000" dirty="0">
                <a:solidFill>
                  <a:schemeClr val="tx1"/>
                </a:solidFill>
              </a:rPr>
              <a:t>의 속성값이 </a:t>
            </a:r>
            <a:r>
              <a:rPr lang="en-US" altLang="ko-KR" sz="1000" dirty="0">
                <a:solidFill>
                  <a:schemeClr val="tx1"/>
                </a:solidFill>
              </a:rPr>
              <a:t>space-between</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space_between</a:t>
            </a:r>
            <a:r>
              <a:rPr lang="en-US" altLang="ko-KR" sz="1000" dirty="0">
                <a:solidFill>
                  <a:schemeClr val="tx1"/>
                </a:solidFill>
              </a:rPr>
              <a:t>"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 class="item"&gt;4&lt;/div&gt;	&lt;div class="item"&gt;5&lt;/div&gt;	&lt;div class="item"&gt;6&lt;/div&gt;</a:t>
            </a:r>
          </a:p>
          <a:p>
            <a:r>
              <a:rPr lang="en-US" altLang="ko-KR" sz="1000" dirty="0">
                <a:solidFill>
                  <a:schemeClr val="tx1"/>
                </a:solidFill>
              </a:rPr>
              <a:t>     &lt;/div&gt;</a:t>
            </a:r>
          </a:p>
          <a:p>
            <a:r>
              <a:rPr lang="en-US" altLang="ko-KR" sz="1000" dirty="0">
                <a:solidFill>
                  <a:schemeClr val="tx1"/>
                </a:solidFill>
              </a:rPr>
              <a:t>     &lt;h3&gt;align-content</a:t>
            </a:r>
            <a:r>
              <a:rPr lang="ko-KR" altLang="en-US" sz="1000" dirty="0">
                <a:solidFill>
                  <a:schemeClr val="tx1"/>
                </a:solidFill>
              </a:rPr>
              <a:t>의 속성값이 </a:t>
            </a:r>
            <a:r>
              <a:rPr lang="en-US" altLang="ko-KR" sz="1000" dirty="0">
                <a:solidFill>
                  <a:schemeClr val="tx1"/>
                </a:solidFill>
              </a:rPr>
              <a:t>space-around</a:t>
            </a:r>
            <a:r>
              <a:rPr lang="ko-KR" altLang="en-US" sz="1000" dirty="0">
                <a:solidFill>
                  <a:schemeClr val="tx1"/>
                </a:solidFill>
              </a:rPr>
              <a:t>입니다</a:t>
            </a:r>
            <a:r>
              <a:rPr lang="en-US" altLang="ko-KR" sz="1000" dirty="0">
                <a:solidFill>
                  <a:schemeClr val="tx1"/>
                </a:solidFill>
              </a:rPr>
              <a:t>.&lt;/h3&gt;</a:t>
            </a:r>
          </a:p>
          <a:p>
            <a:r>
              <a:rPr lang="en-US" altLang="ko-KR" sz="1000" dirty="0">
                <a:solidFill>
                  <a:schemeClr val="tx1"/>
                </a:solidFill>
              </a:rPr>
              <a:t>     &lt;div id="</a:t>
            </a:r>
            <a:r>
              <a:rPr lang="en-US" altLang="ko-KR" sz="1000" dirty="0" err="1">
                <a:solidFill>
                  <a:schemeClr val="tx1"/>
                </a:solidFill>
              </a:rPr>
              <a:t>space_around</a:t>
            </a:r>
            <a:r>
              <a:rPr lang="en-US" altLang="ko-KR" sz="1000" dirty="0">
                <a:solidFill>
                  <a:schemeClr val="tx1"/>
                </a:solidFill>
              </a:rPr>
              <a:t>" class="flexbox"&gt;</a:t>
            </a:r>
          </a:p>
          <a:p>
            <a:r>
              <a:rPr lang="en-US" altLang="ko-KR" sz="1000" dirty="0">
                <a:solidFill>
                  <a:schemeClr val="tx1"/>
                </a:solidFill>
              </a:rPr>
              <a:t>	&lt;div class="item"&gt;1&lt;/div&gt;	&lt;div class="item"&gt;2&lt;/div&gt;	&lt;div class="item"&gt;3&lt;/div&gt;</a:t>
            </a:r>
          </a:p>
          <a:p>
            <a:r>
              <a:rPr lang="en-US" altLang="ko-KR" sz="1000" dirty="0">
                <a:solidFill>
                  <a:schemeClr val="tx1"/>
                </a:solidFill>
              </a:rPr>
              <a:t>	&lt;div class="item"&gt;4&lt;/div&gt;	&lt;div class="item"&gt;5&lt;/div&gt;	&lt;div class="item"&gt;6&lt;/div&gt;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align-content </a:t>
            </a:r>
            <a:r>
              <a:rPr lang="ko-KR" altLang="en-US" sz="1200" b="1" dirty="0">
                <a:solidFill>
                  <a:schemeClr val="tx1"/>
                </a:solidFill>
              </a:rPr>
              <a:t>속성</a:t>
            </a:r>
          </a:p>
          <a:p>
            <a:r>
              <a:rPr lang="en-US" altLang="ko-KR" sz="1200" dirty="0">
                <a:solidFill>
                  <a:schemeClr val="tx1"/>
                </a:solidFill>
              </a:rPr>
              <a:t>align-content </a:t>
            </a:r>
            <a:r>
              <a:rPr lang="ko-KR" altLang="en-US" sz="1200" dirty="0">
                <a:solidFill>
                  <a:schemeClr val="tx1"/>
                </a:solidFill>
              </a:rPr>
              <a:t>속성은 </a:t>
            </a:r>
            <a:r>
              <a:rPr lang="en-US" altLang="ko-KR" sz="1200" dirty="0">
                <a:solidFill>
                  <a:schemeClr val="tx1"/>
                </a:solidFill>
              </a:rPr>
              <a:t>flex-wrap </a:t>
            </a:r>
            <a:r>
              <a:rPr lang="ko-KR" altLang="en-US" sz="1200" dirty="0">
                <a:solidFill>
                  <a:schemeClr val="tx1"/>
                </a:solidFill>
              </a:rPr>
              <a:t>속성의 동작을 변경할 수 있습니다</a:t>
            </a:r>
            <a:r>
              <a:rPr lang="en-US" altLang="ko-KR" sz="1200" dirty="0">
                <a:solidFill>
                  <a:schemeClr val="tx1"/>
                </a:solidFill>
              </a:rPr>
              <a:t>.</a:t>
            </a:r>
          </a:p>
          <a:p>
            <a:r>
              <a:rPr lang="ko-KR" altLang="en-US" sz="1200" dirty="0">
                <a:solidFill>
                  <a:schemeClr val="tx1"/>
                </a:solidFill>
              </a:rPr>
              <a:t>이 속성은 </a:t>
            </a:r>
            <a:r>
              <a:rPr lang="en-US" altLang="ko-KR" sz="1200" dirty="0">
                <a:solidFill>
                  <a:schemeClr val="tx1"/>
                </a:solidFill>
              </a:rPr>
              <a:t>align-items </a:t>
            </a:r>
            <a:r>
              <a:rPr lang="ko-KR" altLang="en-US" sz="1200" dirty="0">
                <a:solidFill>
                  <a:schemeClr val="tx1"/>
                </a:solidFill>
              </a:rPr>
              <a:t>속성과 비슷한 동작을 하지만</a:t>
            </a:r>
            <a:r>
              <a:rPr lang="en-US" altLang="ko-KR" sz="1200" dirty="0">
                <a:solidFill>
                  <a:schemeClr val="tx1"/>
                </a:solidFill>
              </a:rPr>
              <a:t>, </a:t>
            </a:r>
            <a:r>
              <a:rPr lang="ko-KR" altLang="en-US" sz="1200" dirty="0" err="1">
                <a:solidFill>
                  <a:schemeClr val="tx1"/>
                </a:solidFill>
              </a:rPr>
              <a:t>플렉스</a:t>
            </a:r>
            <a:r>
              <a:rPr lang="ko-KR" altLang="en-US" sz="1200" dirty="0">
                <a:solidFill>
                  <a:schemeClr val="tx1"/>
                </a:solidFill>
              </a:rPr>
              <a:t> 요소를 정렬하는 대신에 </a:t>
            </a:r>
            <a:r>
              <a:rPr lang="ko-KR" altLang="en-US" sz="1200" dirty="0" err="1">
                <a:solidFill>
                  <a:schemeClr val="tx1"/>
                </a:solidFill>
              </a:rPr>
              <a:t>플렉스</a:t>
            </a:r>
            <a:r>
              <a:rPr lang="ko-KR" altLang="en-US" sz="1200" dirty="0">
                <a:solidFill>
                  <a:schemeClr val="tx1"/>
                </a:solidFill>
              </a:rPr>
              <a:t> 라인을 정렬합니다</a:t>
            </a:r>
            <a:r>
              <a:rPr lang="en-US" altLang="ko-KR" sz="1200" dirty="0">
                <a:solidFill>
                  <a:schemeClr val="tx1"/>
                </a:solidFill>
              </a:rPr>
              <a:t>.</a:t>
            </a:r>
          </a:p>
          <a:p>
            <a:r>
              <a:rPr lang="ko-KR" altLang="en-US" sz="1200" dirty="0">
                <a:solidFill>
                  <a:schemeClr val="tx1"/>
                </a:solidFill>
              </a:rPr>
              <a:t>이 속성은 다음과 같은 속성값을 가질 수 있습니다</a:t>
            </a:r>
            <a:r>
              <a:rPr lang="en-US" altLang="ko-KR" sz="1200" dirty="0">
                <a:solidFill>
                  <a:schemeClr val="tx1"/>
                </a:solidFill>
              </a:rPr>
              <a:t>.</a:t>
            </a:r>
          </a:p>
          <a:p>
            <a:r>
              <a:rPr lang="en-US" altLang="ko-KR" sz="1200" dirty="0">
                <a:solidFill>
                  <a:schemeClr val="tx1"/>
                </a:solidFill>
              </a:rPr>
              <a:t> </a:t>
            </a:r>
          </a:p>
          <a:p>
            <a:r>
              <a:rPr lang="en-US" altLang="ko-KR" sz="1100" dirty="0">
                <a:solidFill>
                  <a:schemeClr val="tx1"/>
                </a:solidFill>
              </a:rPr>
              <a:t>1. stretch : </a:t>
            </a:r>
            <a:r>
              <a:rPr lang="ko-KR" altLang="en-US" sz="1100" dirty="0">
                <a:solidFill>
                  <a:schemeClr val="tx1"/>
                </a:solidFill>
              </a:rPr>
              <a:t>기본 설정으로</a:t>
            </a:r>
            <a:r>
              <a:rPr lang="en-US" altLang="ko-KR" sz="1100" dirty="0">
                <a:solidFill>
                  <a:schemeClr val="tx1"/>
                </a:solidFill>
              </a:rPr>
              <a:t>, </a:t>
            </a:r>
            <a:r>
              <a:rPr lang="ko-KR" altLang="en-US" sz="1100" dirty="0" err="1">
                <a:solidFill>
                  <a:schemeClr val="tx1"/>
                </a:solidFill>
              </a:rPr>
              <a:t>플렉스</a:t>
            </a:r>
            <a:r>
              <a:rPr lang="ko-KR" altLang="en-US" sz="1100" dirty="0">
                <a:solidFill>
                  <a:schemeClr val="tx1"/>
                </a:solidFill>
              </a:rPr>
              <a:t> 라인의 높이가 남는 공간을 전부 차지하게 됩니다</a:t>
            </a:r>
            <a:r>
              <a:rPr lang="en-US" altLang="ko-KR" sz="1100" dirty="0">
                <a:solidFill>
                  <a:schemeClr val="tx1"/>
                </a:solidFill>
              </a:rPr>
              <a:t>.</a:t>
            </a:r>
          </a:p>
          <a:p>
            <a:r>
              <a:rPr lang="en-US" altLang="ko-KR" sz="1100" dirty="0">
                <a:solidFill>
                  <a:schemeClr val="tx1"/>
                </a:solidFill>
              </a:rPr>
              <a:t>2. flex-start : </a:t>
            </a:r>
            <a:r>
              <a:rPr lang="ko-KR" altLang="en-US" sz="1100" dirty="0" err="1">
                <a:solidFill>
                  <a:schemeClr val="tx1"/>
                </a:solidFill>
              </a:rPr>
              <a:t>플렉스</a:t>
            </a:r>
            <a:r>
              <a:rPr lang="ko-KR" altLang="en-US" sz="1100" dirty="0">
                <a:solidFill>
                  <a:schemeClr val="tx1"/>
                </a:solidFill>
              </a:rPr>
              <a:t> 라인은 </a:t>
            </a:r>
            <a:r>
              <a:rPr lang="ko-KR" altLang="en-US" sz="1100" dirty="0" err="1">
                <a:solidFill>
                  <a:schemeClr val="tx1"/>
                </a:solidFill>
              </a:rPr>
              <a:t>플렉스</a:t>
            </a:r>
            <a:r>
              <a:rPr lang="ko-KR" altLang="en-US" sz="1100" dirty="0">
                <a:solidFill>
                  <a:schemeClr val="tx1"/>
                </a:solidFill>
              </a:rPr>
              <a:t> 컨테이너의 앞쪽에 뭉치게 됩니다</a:t>
            </a:r>
            <a:r>
              <a:rPr lang="en-US" altLang="ko-KR" sz="1100" dirty="0">
                <a:solidFill>
                  <a:schemeClr val="tx1"/>
                </a:solidFill>
              </a:rPr>
              <a:t>.</a:t>
            </a:r>
          </a:p>
          <a:p>
            <a:r>
              <a:rPr lang="en-US" altLang="ko-KR" sz="1100" dirty="0">
                <a:solidFill>
                  <a:schemeClr val="tx1"/>
                </a:solidFill>
              </a:rPr>
              <a:t>3. flex-end : </a:t>
            </a:r>
            <a:r>
              <a:rPr lang="ko-KR" altLang="en-US" sz="1100" dirty="0" err="1">
                <a:solidFill>
                  <a:schemeClr val="tx1"/>
                </a:solidFill>
              </a:rPr>
              <a:t>플렉스</a:t>
            </a:r>
            <a:r>
              <a:rPr lang="ko-KR" altLang="en-US" sz="1100" dirty="0">
                <a:solidFill>
                  <a:schemeClr val="tx1"/>
                </a:solidFill>
              </a:rPr>
              <a:t> 라인은 </a:t>
            </a:r>
            <a:r>
              <a:rPr lang="ko-KR" altLang="en-US" sz="1100" dirty="0" err="1">
                <a:solidFill>
                  <a:schemeClr val="tx1"/>
                </a:solidFill>
              </a:rPr>
              <a:t>플렉스</a:t>
            </a:r>
            <a:r>
              <a:rPr lang="ko-KR" altLang="en-US" sz="1100" dirty="0">
                <a:solidFill>
                  <a:schemeClr val="tx1"/>
                </a:solidFill>
              </a:rPr>
              <a:t> 컨테이너의 뒤쪽에 뭉치게 됩니다</a:t>
            </a:r>
            <a:r>
              <a:rPr lang="en-US" altLang="ko-KR" sz="1100" dirty="0">
                <a:solidFill>
                  <a:schemeClr val="tx1"/>
                </a:solidFill>
              </a:rPr>
              <a:t>.</a:t>
            </a:r>
          </a:p>
          <a:p>
            <a:r>
              <a:rPr lang="en-US" altLang="ko-KR" sz="1100" dirty="0">
                <a:solidFill>
                  <a:schemeClr val="tx1"/>
                </a:solidFill>
              </a:rPr>
              <a:t>4. center : </a:t>
            </a:r>
            <a:r>
              <a:rPr lang="ko-KR" altLang="en-US" sz="1100" dirty="0" err="1">
                <a:solidFill>
                  <a:schemeClr val="tx1"/>
                </a:solidFill>
              </a:rPr>
              <a:t>플렉스</a:t>
            </a:r>
            <a:r>
              <a:rPr lang="ko-KR" altLang="en-US" sz="1100" dirty="0">
                <a:solidFill>
                  <a:schemeClr val="tx1"/>
                </a:solidFill>
              </a:rPr>
              <a:t> 라인은 </a:t>
            </a:r>
            <a:r>
              <a:rPr lang="ko-KR" altLang="en-US" sz="1100" dirty="0" err="1">
                <a:solidFill>
                  <a:schemeClr val="tx1"/>
                </a:solidFill>
              </a:rPr>
              <a:t>플렉스</a:t>
            </a:r>
            <a:r>
              <a:rPr lang="ko-KR" altLang="en-US" sz="1100" dirty="0">
                <a:solidFill>
                  <a:schemeClr val="tx1"/>
                </a:solidFill>
              </a:rPr>
              <a:t> 컨테이너의 가운데에 뭉치게 됩니다</a:t>
            </a:r>
            <a:r>
              <a:rPr lang="en-US" altLang="ko-KR" sz="1100" dirty="0">
                <a:solidFill>
                  <a:schemeClr val="tx1"/>
                </a:solidFill>
              </a:rPr>
              <a:t>.</a:t>
            </a:r>
          </a:p>
          <a:p>
            <a:r>
              <a:rPr lang="en-US" altLang="ko-KR" sz="1100" dirty="0">
                <a:solidFill>
                  <a:schemeClr val="tx1"/>
                </a:solidFill>
              </a:rPr>
              <a:t>5. space-between : </a:t>
            </a:r>
            <a:r>
              <a:rPr lang="ko-KR" altLang="en-US" sz="1100" dirty="0" err="1">
                <a:solidFill>
                  <a:schemeClr val="tx1"/>
                </a:solidFill>
              </a:rPr>
              <a:t>플렉스</a:t>
            </a:r>
            <a:r>
              <a:rPr lang="ko-KR" altLang="en-US" sz="1100" dirty="0">
                <a:solidFill>
                  <a:schemeClr val="tx1"/>
                </a:solidFill>
              </a:rPr>
              <a:t> 라인은 </a:t>
            </a:r>
            <a:r>
              <a:rPr lang="ko-KR" altLang="en-US" sz="1100" dirty="0" err="1">
                <a:solidFill>
                  <a:schemeClr val="tx1"/>
                </a:solidFill>
              </a:rPr>
              <a:t>플렉스</a:t>
            </a:r>
            <a:r>
              <a:rPr lang="ko-KR" altLang="en-US" sz="1100" dirty="0">
                <a:solidFill>
                  <a:schemeClr val="tx1"/>
                </a:solidFill>
              </a:rPr>
              <a:t> 컨테이너에 고르게 분포됩니다</a:t>
            </a:r>
            <a:r>
              <a:rPr lang="en-US" altLang="ko-KR" sz="1100" dirty="0">
                <a:solidFill>
                  <a:schemeClr val="tx1"/>
                </a:solidFill>
              </a:rPr>
              <a:t>.</a:t>
            </a:r>
          </a:p>
          <a:p>
            <a:r>
              <a:rPr lang="en-US" altLang="ko-KR" sz="1100" dirty="0">
                <a:solidFill>
                  <a:schemeClr val="tx1"/>
                </a:solidFill>
              </a:rPr>
              <a:t>6. space-around : </a:t>
            </a:r>
            <a:r>
              <a:rPr lang="ko-KR" altLang="en-US" sz="1100" dirty="0" err="1">
                <a:solidFill>
                  <a:schemeClr val="tx1"/>
                </a:solidFill>
              </a:rPr>
              <a:t>플렉스</a:t>
            </a:r>
            <a:r>
              <a:rPr lang="ko-KR" altLang="en-US" sz="1100" dirty="0">
                <a:solidFill>
                  <a:schemeClr val="tx1"/>
                </a:solidFill>
              </a:rPr>
              <a:t> 라인은 </a:t>
            </a:r>
            <a:r>
              <a:rPr lang="ko-KR" altLang="en-US" sz="1100" dirty="0" err="1">
                <a:solidFill>
                  <a:schemeClr val="tx1"/>
                </a:solidFill>
              </a:rPr>
              <a:t>플렉스</a:t>
            </a:r>
            <a:r>
              <a:rPr lang="ko-KR" altLang="en-US" sz="1100" dirty="0">
                <a:solidFill>
                  <a:schemeClr val="tx1"/>
                </a:solidFill>
              </a:rPr>
              <a:t> 컨테이너에 고르게 분포됩니다</a:t>
            </a:r>
            <a:r>
              <a:rPr lang="en-US" altLang="ko-KR" sz="1100" dirty="0">
                <a:solidFill>
                  <a:schemeClr val="tx1"/>
                </a:solidFill>
              </a:rPr>
              <a:t>. </a:t>
            </a:r>
            <a:r>
              <a:rPr lang="ko-KR" altLang="en-US" sz="1100" dirty="0">
                <a:solidFill>
                  <a:schemeClr val="tx1"/>
                </a:solidFill>
              </a:rPr>
              <a:t>단</a:t>
            </a:r>
            <a:r>
              <a:rPr lang="en-US" altLang="ko-KR" sz="1100" dirty="0">
                <a:solidFill>
                  <a:schemeClr val="tx1"/>
                </a:solidFill>
              </a:rPr>
              <a:t>, </a:t>
            </a:r>
            <a:r>
              <a:rPr lang="ko-KR" altLang="en-US" sz="1100" dirty="0">
                <a:solidFill>
                  <a:schemeClr val="tx1"/>
                </a:solidFill>
              </a:rPr>
              <a:t>양쪽 끝에 약간의 공간을 남겨둡니다</a:t>
            </a:r>
            <a:r>
              <a:rPr lang="en-US" altLang="ko-KR" sz="1100" dirty="0">
                <a:solidFill>
                  <a:schemeClr val="tx1"/>
                </a:solidFill>
              </a:rPr>
              <a:t>.</a:t>
            </a:r>
          </a:p>
          <a:p>
            <a:r>
              <a:rPr lang="en-US" altLang="ko-KR" sz="1200" dirty="0">
                <a:solidFill>
                  <a:schemeClr val="tx1"/>
                </a:solidFill>
              </a:rPr>
              <a:t> </a:t>
            </a:r>
          </a:p>
          <a:p>
            <a:r>
              <a:rPr lang="ko-KR" altLang="en-US" sz="1200" dirty="0">
                <a:solidFill>
                  <a:schemeClr val="tx1"/>
                </a:solidFill>
              </a:rPr>
              <a:t>다음 예제는 </a:t>
            </a:r>
            <a:r>
              <a:rPr lang="en-US" altLang="ko-KR" sz="1200" dirty="0">
                <a:solidFill>
                  <a:schemeClr val="tx1"/>
                </a:solidFill>
              </a:rPr>
              <a:t>align-content </a:t>
            </a:r>
            <a:r>
              <a:rPr lang="ko-KR" altLang="en-US" sz="1200" dirty="0">
                <a:solidFill>
                  <a:schemeClr val="tx1"/>
                </a:solidFill>
              </a:rPr>
              <a:t>속성의 </a:t>
            </a:r>
            <a:r>
              <a:rPr lang="en-US" altLang="ko-KR" sz="1200" dirty="0">
                <a:solidFill>
                  <a:schemeClr val="tx1"/>
                </a:solidFill>
              </a:rPr>
              <a:t>stretch, space-between</a:t>
            </a:r>
            <a:r>
              <a:rPr lang="ko-KR" altLang="en-US" sz="1200" dirty="0">
                <a:solidFill>
                  <a:schemeClr val="tx1"/>
                </a:solidFill>
              </a:rPr>
              <a:t>과 </a:t>
            </a:r>
            <a:r>
              <a:rPr lang="en-US" altLang="ko-KR" sz="1200" dirty="0">
                <a:solidFill>
                  <a:schemeClr val="tx1"/>
                </a:solidFill>
              </a:rPr>
              <a:t>space-around </a:t>
            </a:r>
            <a:r>
              <a:rPr lang="ko-KR" altLang="en-US" sz="1200" dirty="0">
                <a:solidFill>
                  <a:schemeClr val="tx1"/>
                </a:solidFill>
              </a:rPr>
              <a:t>속성값을 이용한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338</a:t>
            </a:fld>
            <a:endParaRPr lang="ko-KR" altLang="en-US" dirty="0"/>
          </a:p>
        </p:txBody>
      </p:sp>
    </p:spTree>
    <p:extLst>
      <p:ext uri="{BB962C8B-B14F-4D97-AF65-F5344CB8AC3E}">
        <p14:creationId xmlns:p14="http://schemas.microsoft.com/office/powerpoint/2010/main" val="103114794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&lt;head&gt;</a:t>
            </a:r>
          </a:p>
          <a:p>
            <a:r>
              <a:rPr lang="en-US" altLang="ko-KR" sz="900" dirty="0">
                <a:solidFill>
                  <a:schemeClr val="tx1"/>
                </a:solidFill>
              </a:rPr>
              <a:t>	&lt;meta charset="UTF-8"&gt;</a:t>
            </a:r>
          </a:p>
          <a:p>
            <a:r>
              <a:rPr lang="en-US" altLang="ko-KR" sz="900" dirty="0">
                <a:solidFill>
                  <a:schemeClr val="tx1"/>
                </a:solidFill>
              </a:rPr>
              <a:t>	&lt;title&gt;CSS3 Flexible Box Layout&lt;/title&gt;</a:t>
            </a:r>
          </a:p>
          <a:p>
            <a:r>
              <a:rPr lang="en-US" altLang="ko-KR" sz="900" dirty="0">
                <a:solidFill>
                  <a:schemeClr val="tx1"/>
                </a:solidFill>
              </a:rPr>
              <a:t>	&lt;style&gt;</a:t>
            </a:r>
          </a:p>
          <a:p>
            <a:r>
              <a:rPr lang="en-US" altLang="ko-KR" sz="900" dirty="0">
                <a:solidFill>
                  <a:schemeClr val="tx1"/>
                </a:solidFill>
              </a:rPr>
              <a:t>		.flexbox {	background-color: </a:t>
            </a:r>
            <a:r>
              <a:rPr lang="en-US" altLang="ko-KR" sz="900" dirty="0" err="1">
                <a:solidFill>
                  <a:schemeClr val="tx1"/>
                </a:solidFill>
              </a:rPr>
              <a:t>dimgray</a:t>
            </a:r>
            <a:r>
              <a:rPr lang="en-US" altLang="ko-KR" sz="900" dirty="0">
                <a:solidFill>
                  <a:schemeClr val="tx1"/>
                </a:solidFill>
              </a:rPr>
              <a:t>;</a:t>
            </a:r>
          </a:p>
          <a:p>
            <a:r>
              <a:rPr lang="en-US" altLang="ko-KR" sz="900" dirty="0">
                <a:solidFill>
                  <a:schemeClr val="tx1"/>
                </a:solidFill>
              </a:rPr>
              <a:t>			width: 200px;		height: 300px;</a:t>
            </a:r>
          </a:p>
          <a:p>
            <a:r>
              <a:rPr lang="en-US" altLang="ko-KR" sz="900" dirty="0">
                <a:solidFill>
                  <a:schemeClr val="tx1"/>
                </a:solidFill>
              </a:rPr>
              <a:t>			border-radius: 15px;	display: -</a:t>
            </a:r>
            <a:r>
              <a:rPr lang="en-US" altLang="ko-KR" sz="900" dirty="0" err="1">
                <a:solidFill>
                  <a:schemeClr val="tx1"/>
                </a:solidFill>
              </a:rPr>
              <a:t>webkit</a:t>
            </a:r>
            <a:r>
              <a:rPr lang="en-US" altLang="ko-KR" sz="900" dirty="0">
                <a:solidFill>
                  <a:schemeClr val="tx1"/>
                </a:solidFill>
              </a:rPr>
              <a:t>-flex;</a:t>
            </a:r>
          </a:p>
          <a:p>
            <a:r>
              <a:rPr lang="en-US" altLang="ko-KR" sz="900" dirty="0">
                <a:solidFill>
                  <a:schemeClr val="tx1"/>
                </a:solidFill>
              </a:rPr>
              <a:t>			display: flex;		-</a:t>
            </a:r>
            <a:r>
              <a:rPr lang="en-US" altLang="ko-KR" sz="900" dirty="0" err="1">
                <a:solidFill>
                  <a:schemeClr val="tx1"/>
                </a:solidFill>
              </a:rPr>
              <a:t>webkit</a:t>
            </a:r>
            <a:r>
              <a:rPr lang="en-US" altLang="ko-KR" sz="900" dirty="0">
                <a:solidFill>
                  <a:schemeClr val="tx1"/>
                </a:solidFill>
              </a:rPr>
              <a:t>-flex-wrap: wrap;</a:t>
            </a:r>
          </a:p>
          <a:p>
            <a:r>
              <a:rPr lang="en-US" altLang="ko-KR" sz="900" dirty="0">
                <a:solidFill>
                  <a:schemeClr val="tx1"/>
                </a:solidFill>
              </a:rPr>
              <a:t>			flex-wrap: wrap;		}</a:t>
            </a:r>
          </a:p>
          <a:p>
            <a:r>
              <a:rPr lang="en-US" altLang="ko-KR" sz="900" dirty="0">
                <a:solidFill>
                  <a:schemeClr val="tx1"/>
                </a:solidFill>
              </a:rPr>
              <a:t>		#</a:t>
            </a:r>
            <a:r>
              <a:rPr lang="en-US" altLang="ko-KR" sz="900" dirty="0" err="1">
                <a:solidFill>
                  <a:schemeClr val="tx1"/>
                </a:solidFill>
              </a:rPr>
              <a:t>flex_start</a:t>
            </a:r>
            <a:r>
              <a:rPr lang="en-US" altLang="ko-KR" sz="900" dirty="0">
                <a:solidFill>
                  <a:schemeClr val="tx1"/>
                </a:solidFill>
              </a:rPr>
              <a:t> {	-</a:t>
            </a:r>
            <a:r>
              <a:rPr lang="en-US" altLang="ko-KR" sz="900" dirty="0" err="1">
                <a:solidFill>
                  <a:schemeClr val="tx1"/>
                </a:solidFill>
              </a:rPr>
              <a:t>webkit</a:t>
            </a:r>
            <a:r>
              <a:rPr lang="en-US" altLang="ko-KR" sz="900" dirty="0">
                <a:solidFill>
                  <a:schemeClr val="tx1"/>
                </a:solidFill>
              </a:rPr>
              <a:t>-align-content: flex-start;</a:t>
            </a:r>
          </a:p>
          <a:p>
            <a:r>
              <a:rPr lang="en-US" altLang="ko-KR" sz="900" dirty="0">
                <a:solidFill>
                  <a:schemeClr val="tx1"/>
                </a:solidFill>
              </a:rPr>
              <a:t>			align-content: flex-start;		}</a:t>
            </a:r>
          </a:p>
          <a:p>
            <a:r>
              <a:rPr lang="en-US" altLang="ko-KR" sz="900" dirty="0">
                <a:solidFill>
                  <a:schemeClr val="tx1"/>
                </a:solidFill>
              </a:rPr>
              <a:t>		#center {	-</a:t>
            </a:r>
            <a:r>
              <a:rPr lang="en-US" altLang="ko-KR" sz="900" dirty="0" err="1">
                <a:solidFill>
                  <a:schemeClr val="tx1"/>
                </a:solidFill>
              </a:rPr>
              <a:t>webkit</a:t>
            </a:r>
            <a:r>
              <a:rPr lang="en-US" altLang="ko-KR" sz="900" dirty="0">
                <a:solidFill>
                  <a:schemeClr val="tx1"/>
                </a:solidFill>
              </a:rPr>
              <a:t>-align-content: center;</a:t>
            </a:r>
          </a:p>
          <a:p>
            <a:r>
              <a:rPr lang="en-US" altLang="ko-KR" sz="900" dirty="0">
                <a:solidFill>
                  <a:schemeClr val="tx1"/>
                </a:solidFill>
              </a:rPr>
              <a:t>			align-content: center;		}</a:t>
            </a:r>
          </a:p>
          <a:p>
            <a:r>
              <a:rPr lang="en-US" altLang="ko-KR" sz="900" dirty="0">
                <a:solidFill>
                  <a:schemeClr val="tx1"/>
                </a:solidFill>
              </a:rPr>
              <a:t>		#</a:t>
            </a:r>
            <a:r>
              <a:rPr lang="en-US" altLang="ko-KR" sz="900" dirty="0" err="1">
                <a:solidFill>
                  <a:schemeClr val="tx1"/>
                </a:solidFill>
              </a:rPr>
              <a:t>flex_end</a:t>
            </a:r>
            <a:r>
              <a:rPr lang="en-US" altLang="ko-KR" sz="900" dirty="0">
                <a:solidFill>
                  <a:schemeClr val="tx1"/>
                </a:solidFill>
              </a:rPr>
              <a:t> {	-</a:t>
            </a:r>
            <a:r>
              <a:rPr lang="en-US" altLang="ko-KR" sz="900" dirty="0" err="1">
                <a:solidFill>
                  <a:schemeClr val="tx1"/>
                </a:solidFill>
              </a:rPr>
              <a:t>webkit</a:t>
            </a:r>
            <a:r>
              <a:rPr lang="en-US" altLang="ko-KR" sz="900" dirty="0">
                <a:solidFill>
                  <a:schemeClr val="tx1"/>
                </a:solidFill>
              </a:rPr>
              <a:t>-align-content: flex-end;</a:t>
            </a:r>
          </a:p>
          <a:p>
            <a:r>
              <a:rPr lang="en-US" altLang="ko-KR" sz="900" dirty="0">
                <a:solidFill>
                  <a:schemeClr val="tx1"/>
                </a:solidFill>
              </a:rPr>
              <a:t>			align-content: flex-end;		}</a:t>
            </a:r>
          </a:p>
          <a:p>
            <a:r>
              <a:rPr lang="en-US" altLang="ko-KR" sz="900" dirty="0">
                <a:solidFill>
                  <a:schemeClr val="tx1"/>
                </a:solidFill>
              </a:rPr>
              <a:t>		.item {	background-color: </a:t>
            </a:r>
            <a:r>
              <a:rPr lang="en-US" altLang="ko-KR" sz="900" dirty="0" err="1">
                <a:solidFill>
                  <a:schemeClr val="tx1"/>
                </a:solidFill>
              </a:rPr>
              <a:t>darkgray</a:t>
            </a:r>
            <a:r>
              <a:rPr lang="en-US" altLang="ko-KR" sz="900" dirty="0">
                <a:solidFill>
                  <a:schemeClr val="tx1"/>
                </a:solidFill>
              </a:rPr>
              <a:t>;</a:t>
            </a:r>
          </a:p>
          <a:p>
            <a:r>
              <a:rPr lang="en-US" altLang="ko-KR" sz="900" dirty="0">
                <a:solidFill>
                  <a:schemeClr val="tx1"/>
                </a:solidFill>
              </a:rPr>
              <a:t>			border-radius: 10px;	width: 80px;</a:t>
            </a:r>
          </a:p>
          <a:p>
            <a:r>
              <a:rPr lang="en-US" altLang="ko-KR" sz="900" dirty="0">
                <a:solidFill>
                  <a:schemeClr val="tx1"/>
                </a:solidFill>
              </a:rPr>
              <a:t>			height: 50px;		margin: 10px;</a:t>
            </a:r>
          </a:p>
          <a:p>
            <a:r>
              <a:rPr lang="en-US" altLang="ko-KR" sz="900" dirty="0">
                <a:solidFill>
                  <a:schemeClr val="tx1"/>
                </a:solidFill>
              </a:rPr>
              <a:t>			color: white;		font-size: 26px;</a:t>
            </a:r>
          </a:p>
          <a:p>
            <a:r>
              <a:rPr lang="en-US" altLang="ko-KR" sz="900" dirty="0">
                <a:solidFill>
                  <a:schemeClr val="tx1"/>
                </a:solidFill>
              </a:rPr>
              <a:t>			text-align: center;	line-height: 50px;	}</a:t>
            </a:r>
          </a:p>
          <a:p>
            <a:r>
              <a:rPr lang="en-US" altLang="ko-KR" sz="900" dirty="0">
                <a:solidFill>
                  <a:schemeClr val="tx1"/>
                </a:solidFill>
              </a:rPr>
              <a:t>	&lt;/style&gt;</a:t>
            </a:r>
          </a:p>
          <a:p>
            <a:r>
              <a:rPr lang="en-US" altLang="ko-KR" sz="900" dirty="0">
                <a:solidFill>
                  <a:schemeClr val="tx1"/>
                </a:solidFill>
              </a:rPr>
              <a:t>&lt;/head&gt;</a:t>
            </a:r>
          </a:p>
          <a:p>
            <a:r>
              <a:rPr lang="en-US" altLang="ko-KR" sz="900" dirty="0">
                <a:solidFill>
                  <a:schemeClr val="tx1"/>
                </a:solidFill>
              </a:rPr>
              <a:t>&lt;body&gt;</a:t>
            </a:r>
          </a:p>
          <a:p>
            <a:r>
              <a:rPr lang="en-US" altLang="ko-KR" sz="900" dirty="0">
                <a:solidFill>
                  <a:schemeClr val="tx1"/>
                </a:solidFill>
              </a:rPr>
              <a:t>     &lt;h1&gt;align-content </a:t>
            </a:r>
            <a:r>
              <a:rPr lang="ko-KR" altLang="en-US" sz="900" dirty="0">
                <a:solidFill>
                  <a:schemeClr val="tx1"/>
                </a:solidFill>
              </a:rPr>
              <a:t>속성을 이용한 분포 설정</a:t>
            </a:r>
            <a:r>
              <a:rPr lang="en-US" altLang="ko-KR" sz="900" dirty="0">
                <a:solidFill>
                  <a:schemeClr val="tx1"/>
                </a:solidFill>
              </a:rPr>
              <a:t>&lt;/h1&gt;</a:t>
            </a:r>
          </a:p>
          <a:p>
            <a:r>
              <a:rPr lang="en-US" altLang="ko-KR" sz="900" dirty="0">
                <a:solidFill>
                  <a:schemeClr val="tx1"/>
                </a:solidFill>
              </a:rPr>
              <a:t>     &lt;h3&gt;align-content</a:t>
            </a:r>
            <a:r>
              <a:rPr lang="ko-KR" altLang="en-US" sz="900" dirty="0">
                <a:solidFill>
                  <a:schemeClr val="tx1"/>
                </a:solidFill>
              </a:rPr>
              <a:t>의 속성값이 </a:t>
            </a:r>
            <a:r>
              <a:rPr lang="en-US" altLang="ko-KR" sz="900" dirty="0">
                <a:solidFill>
                  <a:schemeClr val="tx1"/>
                </a:solidFill>
              </a:rPr>
              <a:t>flex-start</a:t>
            </a:r>
            <a:r>
              <a:rPr lang="ko-KR" altLang="en-US" sz="900" dirty="0">
                <a:solidFill>
                  <a:schemeClr val="tx1"/>
                </a:solidFill>
              </a:rPr>
              <a:t>입니다</a:t>
            </a:r>
            <a:r>
              <a:rPr lang="en-US" altLang="ko-KR" sz="900" dirty="0">
                <a:solidFill>
                  <a:schemeClr val="tx1"/>
                </a:solidFill>
              </a:rPr>
              <a:t>.&lt;/h3&gt;</a:t>
            </a:r>
          </a:p>
          <a:p>
            <a:r>
              <a:rPr lang="en-US" altLang="ko-KR" sz="900" dirty="0">
                <a:solidFill>
                  <a:schemeClr val="tx1"/>
                </a:solidFill>
              </a:rPr>
              <a:t>     &lt;div id="</a:t>
            </a:r>
            <a:r>
              <a:rPr lang="en-US" altLang="ko-KR" sz="900" dirty="0" err="1">
                <a:solidFill>
                  <a:schemeClr val="tx1"/>
                </a:solidFill>
              </a:rPr>
              <a:t>flex_start</a:t>
            </a:r>
            <a:r>
              <a:rPr lang="en-US" altLang="ko-KR" sz="900" dirty="0">
                <a:solidFill>
                  <a:schemeClr val="tx1"/>
                </a:solidFill>
              </a:rPr>
              <a:t>" class="flexbox"&gt;</a:t>
            </a:r>
          </a:p>
          <a:p>
            <a:r>
              <a:rPr lang="en-US" altLang="ko-KR" sz="900" dirty="0">
                <a:solidFill>
                  <a:schemeClr val="tx1"/>
                </a:solidFill>
              </a:rPr>
              <a:t>	&lt;div class="item"&gt;1&lt;/div&gt;	&lt;div class="item"&gt;2&lt;/div&gt;	&lt;div class="item"&gt;3&lt;/div&gt;</a:t>
            </a:r>
          </a:p>
          <a:p>
            <a:r>
              <a:rPr lang="en-US" altLang="ko-KR" sz="900" dirty="0">
                <a:solidFill>
                  <a:schemeClr val="tx1"/>
                </a:solidFill>
              </a:rPr>
              <a:t>	&lt;div class="item"&gt;4&lt;/div&gt;	&lt;div class="item"&gt;5&lt;/div&gt;	&lt;div class="item"&gt;6&lt;/div&gt;</a:t>
            </a:r>
          </a:p>
          <a:p>
            <a:r>
              <a:rPr lang="en-US" altLang="ko-KR" sz="900" dirty="0">
                <a:solidFill>
                  <a:schemeClr val="tx1"/>
                </a:solidFill>
              </a:rPr>
              <a:t>     &lt;/div&gt;</a:t>
            </a:r>
          </a:p>
          <a:p>
            <a:r>
              <a:rPr lang="en-US" altLang="ko-KR" sz="900" dirty="0">
                <a:solidFill>
                  <a:schemeClr val="tx1"/>
                </a:solidFill>
              </a:rPr>
              <a:t>     &lt;h3&gt;align-content</a:t>
            </a:r>
            <a:r>
              <a:rPr lang="ko-KR" altLang="en-US" sz="900" dirty="0">
                <a:solidFill>
                  <a:schemeClr val="tx1"/>
                </a:solidFill>
              </a:rPr>
              <a:t>의 속성값이 </a:t>
            </a:r>
            <a:r>
              <a:rPr lang="en-US" altLang="ko-KR" sz="900" dirty="0">
                <a:solidFill>
                  <a:schemeClr val="tx1"/>
                </a:solidFill>
              </a:rPr>
              <a:t>center</a:t>
            </a:r>
            <a:r>
              <a:rPr lang="ko-KR" altLang="en-US" sz="900" dirty="0">
                <a:solidFill>
                  <a:schemeClr val="tx1"/>
                </a:solidFill>
              </a:rPr>
              <a:t>입니다</a:t>
            </a:r>
            <a:r>
              <a:rPr lang="en-US" altLang="ko-KR" sz="900" dirty="0">
                <a:solidFill>
                  <a:schemeClr val="tx1"/>
                </a:solidFill>
              </a:rPr>
              <a:t>.&lt;/h3&gt;</a:t>
            </a:r>
          </a:p>
          <a:p>
            <a:r>
              <a:rPr lang="en-US" altLang="ko-KR" sz="900" dirty="0">
                <a:solidFill>
                  <a:schemeClr val="tx1"/>
                </a:solidFill>
              </a:rPr>
              <a:t>     &lt;div id="center" class="flexbox"&gt;</a:t>
            </a:r>
          </a:p>
          <a:p>
            <a:r>
              <a:rPr lang="en-US" altLang="ko-KR" sz="900" dirty="0">
                <a:solidFill>
                  <a:schemeClr val="tx1"/>
                </a:solidFill>
              </a:rPr>
              <a:t>	&lt;div class="item"&gt;1&lt;/div&gt;	&lt;div class="item"&gt;2&lt;/div&gt;	&lt;div class="item"&gt;3&lt;/div&gt;</a:t>
            </a:r>
          </a:p>
          <a:p>
            <a:r>
              <a:rPr lang="en-US" altLang="ko-KR" sz="900" dirty="0">
                <a:solidFill>
                  <a:schemeClr val="tx1"/>
                </a:solidFill>
              </a:rPr>
              <a:t>	&lt;div class="item"&gt;4&lt;/div&gt;	&lt;div class="item"&gt;5&lt;/div&gt;	&lt;div class="item"&gt;6&lt;/div&gt;</a:t>
            </a:r>
          </a:p>
          <a:p>
            <a:r>
              <a:rPr lang="en-US" altLang="ko-KR" sz="900" dirty="0">
                <a:solidFill>
                  <a:schemeClr val="tx1"/>
                </a:solidFill>
              </a:rPr>
              <a:t>     &lt;/div&gt;</a:t>
            </a:r>
          </a:p>
          <a:p>
            <a:r>
              <a:rPr lang="en-US" altLang="ko-KR" sz="900" dirty="0">
                <a:solidFill>
                  <a:schemeClr val="tx1"/>
                </a:solidFill>
              </a:rPr>
              <a:t>     &lt;h3&gt;align-content</a:t>
            </a:r>
            <a:r>
              <a:rPr lang="ko-KR" altLang="en-US" sz="900" dirty="0">
                <a:solidFill>
                  <a:schemeClr val="tx1"/>
                </a:solidFill>
              </a:rPr>
              <a:t>의 속성값이 </a:t>
            </a:r>
            <a:r>
              <a:rPr lang="en-US" altLang="ko-KR" sz="900" dirty="0">
                <a:solidFill>
                  <a:schemeClr val="tx1"/>
                </a:solidFill>
              </a:rPr>
              <a:t>flex-end</a:t>
            </a:r>
            <a:r>
              <a:rPr lang="ko-KR" altLang="en-US" sz="900" dirty="0">
                <a:solidFill>
                  <a:schemeClr val="tx1"/>
                </a:solidFill>
              </a:rPr>
              <a:t>입니다</a:t>
            </a:r>
            <a:r>
              <a:rPr lang="en-US" altLang="ko-KR" sz="900" dirty="0">
                <a:solidFill>
                  <a:schemeClr val="tx1"/>
                </a:solidFill>
              </a:rPr>
              <a:t>.&lt;/h3&gt;</a:t>
            </a:r>
          </a:p>
          <a:p>
            <a:r>
              <a:rPr lang="en-US" altLang="ko-KR" sz="900" dirty="0">
                <a:solidFill>
                  <a:schemeClr val="tx1"/>
                </a:solidFill>
              </a:rPr>
              <a:t>     &lt;div id="</a:t>
            </a:r>
            <a:r>
              <a:rPr lang="en-US" altLang="ko-KR" sz="900" dirty="0" err="1">
                <a:solidFill>
                  <a:schemeClr val="tx1"/>
                </a:solidFill>
              </a:rPr>
              <a:t>flex_end</a:t>
            </a:r>
            <a:r>
              <a:rPr lang="en-US" altLang="ko-KR" sz="900" dirty="0">
                <a:solidFill>
                  <a:schemeClr val="tx1"/>
                </a:solidFill>
              </a:rPr>
              <a:t>" class="flexbox"&gt;</a:t>
            </a:r>
          </a:p>
          <a:p>
            <a:r>
              <a:rPr lang="en-US" altLang="ko-KR" sz="900" dirty="0">
                <a:solidFill>
                  <a:schemeClr val="tx1"/>
                </a:solidFill>
              </a:rPr>
              <a:t>	&lt;div class="item"&gt;1&lt;/div&gt;	&lt;div class="item"&gt;2&lt;/div&gt;	&lt;div class="item"&gt;3&lt;/div&gt;</a:t>
            </a:r>
          </a:p>
          <a:p>
            <a:r>
              <a:rPr lang="en-US" altLang="ko-KR" sz="900" dirty="0">
                <a:solidFill>
                  <a:schemeClr val="tx1"/>
                </a:solidFill>
              </a:rPr>
              <a:t>	&lt;div class="item"&gt;4&lt;/div&gt;	&lt;div class="item"&gt;5&lt;/div&gt;	&lt;div class="item"&gt;6&lt;/div&gt;</a:t>
            </a:r>
          </a:p>
          <a:p>
            <a:r>
              <a:rPr lang="en-US" altLang="ko-KR" sz="900" dirty="0">
                <a:solidFill>
                  <a:schemeClr val="tx1"/>
                </a:solidFill>
              </a:rPr>
              <a:t>     &lt;/div&gt;</a:t>
            </a:r>
          </a:p>
          <a:p>
            <a:r>
              <a:rPr lang="en-US" altLang="ko-KR" sz="9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align-content </a:t>
            </a:r>
            <a:r>
              <a:rPr lang="ko-KR" altLang="en-US" sz="1200" b="1" dirty="0">
                <a:solidFill>
                  <a:schemeClr val="tx1"/>
                </a:solidFill>
              </a:rPr>
              <a:t>속성</a:t>
            </a:r>
          </a:p>
          <a:p>
            <a:r>
              <a:rPr lang="ko-KR" altLang="en-US" sz="1200" dirty="0">
                <a:solidFill>
                  <a:schemeClr val="tx1"/>
                </a:solidFill>
              </a:rPr>
              <a:t>예제는 </a:t>
            </a:r>
            <a:r>
              <a:rPr lang="en-US" altLang="ko-KR" sz="1200" dirty="0">
                <a:solidFill>
                  <a:schemeClr val="tx1"/>
                </a:solidFill>
              </a:rPr>
              <a:t>align-content </a:t>
            </a:r>
            <a:r>
              <a:rPr lang="ko-KR" altLang="en-US" sz="1200" dirty="0">
                <a:solidFill>
                  <a:schemeClr val="tx1"/>
                </a:solidFill>
              </a:rPr>
              <a:t>속성의 </a:t>
            </a:r>
            <a:r>
              <a:rPr lang="en-US" altLang="ko-KR" sz="1200" dirty="0">
                <a:solidFill>
                  <a:schemeClr val="tx1"/>
                </a:solidFill>
              </a:rPr>
              <a:t>flex-start, center</a:t>
            </a:r>
            <a:r>
              <a:rPr lang="ko-KR" altLang="en-US" sz="1200" dirty="0">
                <a:solidFill>
                  <a:schemeClr val="tx1"/>
                </a:solidFill>
              </a:rPr>
              <a:t>와 </a:t>
            </a:r>
            <a:r>
              <a:rPr lang="en-US" altLang="ko-KR" sz="1200" dirty="0">
                <a:solidFill>
                  <a:schemeClr val="tx1"/>
                </a:solidFill>
              </a:rPr>
              <a:t>flex-end </a:t>
            </a:r>
            <a:r>
              <a:rPr lang="ko-KR" altLang="en-US" sz="1200" dirty="0">
                <a:solidFill>
                  <a:schemeClr val="tx1"/>
                </a:solidFill>
              </a:rPr>
              <a:t>속성값을 이용한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339</a:t>
            </a:fld>
            <a:endParaRPr lang="ko-KR" altLang="en-US" dirty="0"/>
          </a:p>
        </p:txBody>
      </p:sp>
    </p:spTree>
    <p:extLst>
      <p:ext uri="{BB962C8B-B14F-4D97-AF65-F5344CB8AC3E}">
        <p14:creationId xmlns:p14="http://schemas.microsoft.com/office/powerpoint/2010/main" val="357180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리스트 </a:t>
            </a:r>
            <a:r>
              <a:rPr lang="en-US" altLang="ko-KR" sz="3200" dirty="0"/>
              <a:t>(</a:t>
            </a:r>
            <a:r>
              <a:rPr lang="ko-KR" altLang="en-US" sz="3200" dirty="0"/>
              <a:t>순서가 있는 리스트</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&lt;body&gt;</a:t>
            </a:r>
          </a:p>
          <a:p>
            <a:endParaRPr lang="en-US" altLang="ko-KR" sz="800" dirty="0">
              <a:solidFill>
                <a:schemeClr val="tx1"/>
              </a:solidFill>
            </a:endParaRPr>
          </a:p>
          <a:p>
            <a:r>
              <a:rPr lang="en-US" altLang="ko-KR" sz="800" dirty="0">
                <a:solidFill>
                  <a:schemeClr val="tx1"/>
                </a:solidFill>
              </a:rPr>
              <a:t>	&lt;h1&gt;</a:t>
            </a:r>
            <a:r>
              <a:rPr lang="ko-KR" altLang="en-US" sz="800" dirty="0">
                <a:solidFill>
                  <a:schemeClr val="tx1"/>
                </a:solidFill>
              </a:rPr>
              <a:t>순서가 있는 리스트</a:t>
            </a:r>
            <a:r>
              <a:rPr lang="en-US" altLang="ko-KR" sz="800" dirty="0">
                <a:solidFill>
                  <a:schemeClr val="tx1"/>
                </a:solidFill>
              </a:rPr>
              <a:t>&lt;/h1&gt;</a:t>
            </a:r>
          </a:p>
          <a:p>
            <a:r>
              <a:rPr lang="en-US" altLang="ko-KR" sz="800" dirty="0">
                <a:solidFill>
                  <a:schemeClr val="tx1"/>
                </a:solidFill>
              </a:rPr>
              <a:t>	&lt;p&gt;</a:t>
            </a:r>
            <a:r>
              <a:rPr lang="ko-KR" altLang="en-US" sz="800" dirty="0">
                <a:solidFill>
                  <a:schemeClr val="tx1"/>
                </a:solidFill>
              </a:rPr>
              <a:t>숫자 </a:t>
            </a:r>
            <a:r>
              <a:rPr lang="en-US" altLang="ko-KR" sz="800" dirty="0">
                <a:solidFill>
                  <a:schemeClr val="tx1"/>
                </a:solidFill>
              </a:rPr>
              <a:t>(</a:t>
            </a:r>
            <a:r>
              <a:rPr lang="ko-KR" altLang="en-US" sz="800" dirty="0">
                <a:solidFill>
                  <a:schemeClr val="tx1"/>
                </a:solidFill>
              </a:rPr>
              <a:t>기본설정</a:t>
            </a:r>
            <a:r>
              <a:rPr lang="en-US" altLang="ko-KR" sz="800" dirty="0">
                <a:solidFill>
                  <a:schemeClr val="tx1"/>
                </a:solidFill>
              </a:rPr>
              <a:t>)&lt;/p&gt;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r>
              <a:rPr lang="en-US" altLang="ko-KR" sz="800" dirty="0">
                <a:solidFill>
                  <a:schemeClr val="tx1"/>
                </a:solidFill>
              </a:rPr>
              <a:t>			&lt;li&gt;</a:t>
            </a:r>
            <a:r>
              <a:rPr lang="ko-KR" altLang="en-US" sz="800" dirty="0">
                <a:solidFill>
                  <a:schemeClr val="tx1"/>
                </a:solidFill>
              </a:rPr>
              <a:t>사과</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멜론</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바나나</a:t>
            </a:r>
            <a:r>
              <a:rPr lang="en-US" altLang="ko-KR" sz="800" dirty="0">
                <a:solidFill>
                  <a:schemeClr val="tx1"/>
                </a:solidFill>
              </a:rPr>
              <a:t>&lt;/li&gt;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endParaRPr lang="en-US" altLang="ko-KR" sz="800" dirty="0">
              <a:solidFill>
                <a:schemeClr val="tx1"/>
              </a:solidFill>
            </a:endParaRPr>
          </a:p>
          <a:p>
            <a:r>
              <a:rPr lang="en-US" altLang="ko-KR" sz="800" dirty="0">
                <a:solidFill>
                  <a:schemeClr val="tx1"/>
                </a:solidFill>
              </a:rPr>
              <a:t>	&lt;p&gt;</a:t>
            </a:r>
            <a:r>
              <a:rPr lang="ko-KR" altLang="en-US" sz="800" dirty="0">
                <a:solidFill>
                  <a:schemeClr val="tx1"/>
                </a:solidFill>
              </a:rPr>
              <a:t>영어 대문자</a:t>
            </a:r>
            <a:r>
              <a:rPr lang="en-US" altLang="ko-KR" sz="800" dirty="0">
                <a:solidFill>
                  <a:schemeClr val="tx1"/>
                </a:solidFill>
              </a:rPr>
              <a:t>&lt;/p&gt;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 style="list-style-type: upper-alpha"&gt;</a:t>
            </a:r>
          </a:p>
          <a:p>
            <a:r>
              <a:rPr lang="en-US" altLang="ko-KR" sz="800" dirty="0">
                <a:solidFill>
                  <a:schemeClr val="tx1"/>
                </a:solidFill>
              </a:rPr>
              <a:t>			&lt;li&gt;</a:t>
            </a:r>
            <a:r>
              <a:rPr lang="ko-KR" altLang="en-US" sz="800" dirty="0">
                <a:solidFill>
                  <a:schemeClr val="tx1"/>
                </a:solidFill>
              </a:rPr>
              <a:t>수박</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참외</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옥수수</a:t>
            </a:r>
            <a:r>
              <a:rPr lang="en-US" altLang="ko-KR" sz="800" dirty="0">
                <a:solidFill>
                  <a:schemeClr val="tx1"/>
                </a:solidFill>
              </a:rPr>
              <a:t>&lt;/li&gt;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endParaRPr lang="en-US" altLang="ko-KR" sz="800" dirty="0">
              <a:solidFill>
                <a:schemeClr val="tx1"/>
              </a:solidFill>
            </a:endParaRPr>
          </a:p>
          <a:p>
            <a:r>
              <a:rPr lang="en-US" altLang="ko-KR" sz="800" dirty="0">
                <a:solidFill>
                  <a:schemeClr val="tx1"/>
                </a:solidFill>
              </a:rPr>
              <a:t>	&lt;p&gt;</a:t>
            </a:r>
            <a:r>
              <a:rPr lang="ko-KR" altLang="en-US" sz="800" dirty="0">
                <a:solidFill>
                  <a:schemeClr val="tx1"/>
                </a:solidFill>
              </a:rPr>
              <a:t>영어 소문자</a:t>
            </a:r>
            <a:r>
              <a:rPr lang="en-US" altLang="ko-KR" sz="800" dirty="0">
                <a:solidFill>
                  <a:schemeClr val="tx1"/>
                </a:solidFill>
              </a:rPr>
              <a:t>&lt;/p&gt;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 style="list-style-type: lower-alpha"&gt;</a:t>
            </a:r>
          </a:p>
          <a:p>
            <a:r>
              <a:rPr lang="en-US" altLang="ko-KR" sz="800" dirty="0">
                <a:solidFill>
                  <a:schemeClr val="tx1"/>
                </a:solidFill>
              </a:rPr>
              <a:t>			&lt;li&gt;</a:t>
            </a:r>
            <a:r>
              <a:rPr lang="ko-KR" altLang="en-US" sz="800" dirty="0">
                <a:solidFill>
                  <a:schemeClr val="tx1"/>
                </a:solidFill>
              </a:rPr>
              <a:t>감자</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상추</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고구마</a:t>
            </a:r>
            <a:r>
              <a:rPr lang="en-US" altLang="ko-KR" sz="800" dirty="0">
                <a:solidFill>
                  <a:schemeClr val="tx1"/>
                </a:solidFill>
              </a:rPr>
              <a:t>&lt;/li&gt;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endParaRPr lang="en-US" altLang="ko-KR" sz="800" dirty="0">
              <a:solidFill>
                <a:schemeClr val="tx1"/>
              </a:solidFill>
            </a:endParaRPr>
          </a:p>
          <a:p>
            <a:r>
              <a:rPr lang="en-US" altLang="ko-KR" sz="800" dirty="0">
                <a:solidFill>
                  <a:schemeClr val="tx1"/>
                </a:solidFill>
              </a:rPr>
              <a:t>	&lt;p&gt;</a:t>
            </a:r>
            <a:r>
              <a:rPr lang="ko-KR" altLang="en-US" sz="800" dirty="0">
                <a:solidFill>
                  <a:schemeClr val="tx1"/>
                </a:solidFill>
              </a:rPr>
              <a:t>로마자 대문자</a:t>
            </a:r>
            <a:r>
              <a:rPr lang="en-US" altLang="ko-KR" sz="800" dirty="0">
                <a:solidFill>
                  <a:schemeClr val="tx1"/>
                </a:solidFill>
              </a:rPr>
              <a:t>&lt;/p&gt;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 style="list-style-type: upper-roman"&gt;</a:t>
            </a:r>
          </a:p>
          <a:p>
            <a:r>
              <a:rPr lang="en-US" altLang="ko-KR" sz="800" dirty="0">
                <a:solidFill>
                  <a:schemeClr val="tx1"/>
                </a:solidFill>
              </a:rPr>
              <a:t>			&lt;li&gt;</a:t>
            </a:r>
            <a:r>
              <a:rPr lang="ko-KR" altLang="en-US" sz="800" dirty="0">
                <a:solidFill>
                  <a:schemeClr val="tx1"/>
                </a:solidFill>
              </a:rPr>
              <a:t>오이</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배추</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시금치</a:t>
            </a:r>
            <a:r>
              <a:rPr lang="en-US" altLang="ko-KR" sz="800" dirty="0">
                <a:solidFill>
                  <a:schemeClr val="tx1"/>
                </a:solidFill>
              </a:rPr>
              <a:t>&lt;/li&gt;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r>
              <a:rPr lang="en-US" altLang="ko-KR" sz="800" dirty="0">
                <a:solidFill>
                  <a:schemeClr val="tx1"/>
                </a:solidFill>
              </a:rPr>
              <a:t>		</a:t>
            </a:r>
          </a:p>
          <a:p>
            <a:r>
              <a:rPr lang="en-US" altLang="ko-KR" sz="800" dirty="0">
                <a:solidFill>
                  <a:schemeClr val="tx1"/>
                </a:solidFill>
              </a:rPr>
              <a:t>	&lt;p&gt;</a:t>
            </a:r>
            <a:r>
              <a:rPr lang="ko-KR" altLang="en-US" sz="800" dirty="0">
                <a:solidFill>
                  <a:schemeClr val="tx1"/>
                </a:solidFill>
              </a:rPr>
              <a:t>로마자 소문자</a:t>
            </a:r>
            <a:r>
              <a:rPr lang="en-US" altLang="ko-KR" sz="800" dirty="0">
                <a:solidFill>
                  <a:schemeClr val="tx1"/>
                </a:solidFill>
              </a:rPr>
              <a:t>&lt;/p&gt;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 style="list-style-type: lower-roman"&gt;</a:t>
            </a:r>
          </a:p>
          <a:p>
            <a:r>
              <a:rPr lang="en-US" altLang="ko-KR" sz="800" dirty="0">
                <a:solidFill>
                  <a:schemeClr val="tx1"/>
                </a:solidFill>
              </a:rPr>
              <a:t>			&lt;li&gt;</a:t>
            </a:r>
            <a:r>
              <a:rPr lang="ko-KR" altLang="en-US" sz="800" dirty="0">
                <a:solidFill>
                  <a:schemeClr val="tx1"/>
                </a:solidFill>
              </a:rPr>
              <a:t>고추</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호박</a:t>
            </a:r>
            <a:r>
              <a:rPr lang="en-US" altLang="ko-KR" sz="800" dirty="0">
                <a:solidFill>
                  <a:schemeClr val="tx1"/>
                </a:solidFill>
              </a:rPr>
              <a:t>&lt;/li&gt;</a:t>
            </a:r>
          </a:p>
          <a:p>
            <a:r>
              <a:rPr lang="en-US" altLang="ko-KR" sz="800" dirty="0">
                <a:solidFill>
                  <a:schemeClr val="tx1"/>
                </a:solidFill>
              </a:rPr>
              <a:t>			&lt;li&gt;</a:t>
            </a:r>
            <a:r>
              <a:rPr lang="ko-KR" altLang="en-US" sz="800" dirty="0">
                <a:solidFill>
                  <a:schemeClr val="tx1"/>
                </a:solidFill>
              </a:rPr>
              <a:t>양파</a:t>
            </a:r>
            <a:r>
              <a:rPr lang="en-US" altLang="ko-KR" sz="800" dirty="0">
                <a:solidFill>
                  <a:schemeClr val="tx1"/>
                </a:solidFill>
              </a:rPr>
              <a:t>&lt;/li&gt;</a:t>
            </a:r>
          </a:p>
          <a:p>
            <a:r>
              <a:rPr lang="en-US" altLang="ko-KR" sz="800" dirty="0">
                <a:solidFill>
                  <a:schemeClr val="tx1"/>
                </a:solidFill>
              </a:rPr>
              <a:t>		&lt;/</a:t>
            </a:r>
            <a:r>
              <a:rPr lang="en-US" altLang="ko-KR" sz="800" dirty="0" err="1">
                <a:solidFill>
                  <a:schemeClr val="tx1"/>
                </a:solidFill>
              </a:rPr>
              <a:t>ol</a:t>
            </a:r>
            <a:r>
              <a:rPr lang="en-US" altLang="ko-KR" sz="800" dirty="0">
                <a:solidFill>
                  <a:schemeClr val="tx1"/>
                </a:solidFill>
              </a:rPr>
              <a:t>&gt;</a:t>
            </a:r>
          </a:p>
          <a:p>
            <a:r>
              <a:rPr lang="en-US" altLang="ko-KR" sz="800" dirty="0">
                <a:solidFill>
                  <a:schemeClr val="tx1"/>
                </a:solidFill>
              </a:rPr>
              <a:t>	&lt;/p&gt;</a:t>
            </a:r>
          </a:p>
          <a:p>
            <a:endParaRPr lang="en-US" altLang="ko-KR" sz="800" dirty="0">
              <a:solidFill>
                <a:schemeClr val="tx1"/>
              </a:solidFill>
            </a:endParaRPr>
          </a:p>
          <a:p>
            <a:r>
              <a:rPr lang="en-US" altLang="ko-KR" sz="800" dirty="0">
                <a:solidFill>
                  <a:schemeClr val="tx1"/>
                </a:solidFill>
              </a:rPr>
              <a:t>&lt;/body&gt;</a:t>
            </a:r>
            <a:endParaRPr lang="ko-KR" altLang="en-US" sz="8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리스트</a:t>
            </a:r>
            <a:r>
              <a:rPr lang="en-US" altLang="ko-KR" sz="1200" b="1" dirty="0">
                <a:solidFill>
                  <a:schemeClr val="tx1"/>
                </a:solidFill>
              </a:rPr>
              <a:t>(List)</a:t>
            </a:r>
          </a:p>
          <a:p>
            <a:r>
              <a:rPr lang="ko-KR" altLang="en-US" sz="1200" dirty="0">
                <a:solidFill>
                  <a:schemeClr val="tx1"/>
                </a:solidFill>
              </a:rPr>
              <a:t>리스트</a:t>
            </a:r>
            <a:r>
              <a:rPr lang="en-US" altLang="ko-KR" sz="1200" dirty="0">
                <a:solidFill>
                  <a:schemeClr val="tx1"/>
                </a:solidFill>
              </a:rPr>
              <a:t>(list)</a:t>
            </a:r>
            <a:r>
              <a:rPr lang="ko-KR" altLang="en-US" sz="1200" dirty="0">
                <a:solidFill>
                  <a:schemeClr val="tx1"/>
                </a:solidFill>
              </a:rPr>
              <a:t>란 여러 요소들을 일렬로 나열한 목록이나 명단을 의미합니다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순서가 없는 리스트</a:t>
            </a:r>
            <a:r>
              <a:rPr lang="en-US" altLang="ko-KR" sz="1200" dirty="0">
                <a:solidFill>
                  <a:schemeClr val="tx1"/>
                </a:solidFill>
              </a:rPr>
              <a:t>(unordered list)</a:t>
            </a:r>
          </a:p>
          <a:p>
            <a:r>
              <a:rPr lang="en-US" altLang="ko-KR" sz="1200" dirty="0">
                <a:solidFill>
                  <a:schemeClr val="tx1"/>
                </a:solidFill>
              </a:rPr>
              <a:t>2. </a:t>
            </a:r>
            <a:r>
              <a:rPr lang="ko-KR" altLang="en-US" sz="1200" dirty="0">
                <a:solidFill>
                  <a:schemeClr val="tx1"/>
                </a:solidFill>
              </a:rPr>
              <a:t>순서가 있는 리스트</a:t>
            </a:r>
            <a:r>
              <a:rPr lang="en-US" altLang="ko-KR" sz="1200" dirty="0">
                <a:solidFill>
                  <a:schemeClr val="tx1"/>
                </a:solidFill>
              </a:rPr>
              <a:t>(ordered list)</a:t>
            </a:r>
          </a:p>
          <a:p>
            <a:r>
              <a:rPr lang="en-US" altLang="ko-KR" sz="1200" dirty="0">
                <a:solidFill>
                  <a:schemeClr val="tx1"/>
                </a:solidFill>
              </a:rPr>
              <a:t>3. </a:t>
            </a:r>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ko-KR" altLang="en-US" sz="1200" b="1" dirty="0">
                <a:solidFill>
                  <a:schemeClr val="tx1"/>
                </a:solidFill>
              </a:rPr>
              <a:t>순서가 있는 리스트</a:t>
            </a:r>
          </a:p>
          <a:p>
            <a:r>
              <a:rPr lang="ko-KR" altLang="en-US" sz="1200" dirty="0">
                <a:solidFill>
                  <a:schemeClr val="tx1"/>
                </a:solidFill>
              </a:rPr>
              <a:t>순서가 있는 리스트는 </a:t>
            </a:r>
            <a:r>
              <a:rPr lang="en-US" altLang="ko-KR" sz="1200" dirty="0">
                <a:solidFill>
                  <a:schemeClr val="tx1"/>
                </a:solidFill>
              </a:rPr>
              <a:t>&lt;</a:t>
            </a:r>
            <a:r>
              <a:rPr lang="en-US" altLang="ko-KR" sz="1200" dirty="0" err="1">
                <a:solidFill>
                  <a:schemeClr val="tx1"/>
                </a:solidFill>
              </a:rPr>
              <a:t>ol</a:t>
            </a:r>
            <a:r>
              <a:rPr lang="en-US" altLang="ko-KR" sz="1200" dirty="0">
                <a:solidFill>
                  <a:schemeClr val="tx1"/>
                </a:solidFill>
              </a:rPr>
              <a:t>&gt;</a:t>
            </a:r>
            <a:r>
              <a:rPr lang="ko-KR" altLang="en-US" sz="1200" dirty="0">
                <a:solidFill>
                  <a:schemeClr val="tx1"/>
                </a:solidFill>
              </a:rPr>
              <a:t>태그로 시작하며</a:t>
            </a:r>
            <a:r>
              <a:rPr lang="en-US" altLang="ko-KR" sz="1200" dirty="0">
                <a:solidFill>
                  <a:schemeClr val="tx1"/>
                </a:solidFill>
              </a:rPr>
              <a:t>, </a:t>
            </a:r>
            <a:r>
              <a:rPr lang="ko-KR" altLang="en-US" sz="1200" dirty="0">
                <a:solidFill>
                  <a:schemeClr val="tx1"/>
                </a:solidFill>
              </a:rPr>
              <a:t>여기에 포함되는 각각의 리스트 요소는 </a:t>
            </a:r>
            <a:r>
              <a:rPr lang="en-US" altLang="ko-KR" sz="1200" dirty="0">
                <a:solidFill>
                  <a:schemeClr val="tx1"/>
                </a:solidFill>
              </a:rPr>
              <a:t>&lt;li&gt;</a:t>
            </a:r>
            <a:r>
              <a:rPr lang="ko-KR" altLang="en-US" sz="1200" dirty="0">
                <a:solidFill>
                  <a:schemeClr val="tx1"/>
                </a:solidFill>
              </a:rPr>
              <a:t>태그로 시작합니다</a:t>
            </a:r>
            <a:r>
              <a:rPr lang="en-US" altLang="ko-KR" sz="1200" dirty="0">
                <a:solidFill>
                  <a:schemeClr val="tx1"/>
                </a:solidFill>
              </a:rPr>
              <a:t>.</a:t>
            </a:r>
          </a:p>
          <a:p>
            <a:r>
              <a:rPr lang="ko-KR" altLang="en-US" sz="1200" dirty="0">
                <a:solidFill>
                  <a:schemeClr val="tx1"/>
                </a:solidFill>
              </a:rPr>
              <a:t>각각의 리스트 요소 앞에는 기본 마커로 아라비아 숫자가 위치합니다</a:t>
            </a:r>
            <a:r>
              <a:rPr lang="en-US" altLang="ko-KR" sz="1200" dirty="0">
                <a:solidFill>
                  <a:schemeClr val="tx1"/>
                </a:solidFill>
              </a:rPr>
              <a:t>.</a:t>
            </a:r>
          </a:p>
          <a:p>
            <a:br>
              <a:rPr lang="ko-KR" altLang="en-US" sz="1200" dirty="0">
                <a:solidFill>
                  <a:schemeClr val="tx1"/>
                </a:solidFill>
              </a:rPr>
            </a:br>
            <a:r>
              <a:rPr lang="en-US" altLang="ko-KR" sz="1200" dirty="0">
                <a:solidFill>
                  <a:schemeClr val="tx1"/>
                </a:solidFill>
              </a:rPr>
              <a:t>CSS</a:t>
            </a:r>
            <a:r>
              <a:rPr lang="ko-KR" altLang="en-US" sz="1200" dirty="0">
                <a:solidFill>
                  <a:schemeClr val="tx1"/>
                </a:solidFill>
              </a:rPr>
              <a:t>의 </a:t>
            </a:r>
            <a:r>
              <a:rPr lang="en-US" altLang="ko-KR" sz="1200" dirty="0">
                <a:solidFill>
                  <a:schemeClr val="tx1"/>
                </a:solidFill>
              </a:rPr>
              <a:t>list-style-type </a:t>
            </a:r>
            <a:r>
              <a:rPr lang="ko-KR" altLang="en-US" sz="1200" dirty="0">
                <a:solidFill>
                  <a:schemeClr val="tx1"/>
                </a:solidFill>
              </a:rPr>
              <a:t>속성을 사용하면 리스트 요소 앞에 위치하는 마커</a:t>
            </a:r>
            <a:r>
              <a:rPr lang="en-US" altLang="ko-KR" sz="1200" dirty="0">
                <a:solidFill>
                  <a:schemeClr val="tx1"/>
                </a:solidFill>
              </a:rPr>
              <a:t>(marker)</a:t>
            </a:r>
            <a:r>
              <a:rPr lang="ko-KR" altLang="en-US" sz="1200" dirty="0">
                <a:solidFill>
                  <a:schemeClr val="tx1"/>
                </a:solidFill>
              </a:rPr>
              <a:t>를 다른 모양으로 변경할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decimal : </a:t>
            </a:r>
            <a:r>
              <a:rPr lang="ko-KR" altLang="en-US" sz="1200" dirty="0">
                <a:solidFill>
                  <a:schemeClr val="tx1"/>
                </a:solidFill>
              </a:rPr>
              <a:t>숫자 </a:t>
            </a:r>
            <a:r>
              <a:rPr lang="en-US" altLang="ko-KR" sz="1200" dirty="0">
                <a:solidFill>
                  <a:schemeClr val="tx1"/>
                </a:solidFill>
              </a:rPr>
              <a:t>(</a:t>
            </a:r>
            <a:r>
              <a:rPr lang="ko-KR" altLang="en-US" sz="1200" dirty="0">
                <a:solidFill>
                  <a:schemeClr val="tx1"/>
                </a:solidFill>
              </a:rPr>
              <a:t>기본설정</a:t>
            </a:r>
            <a:r>
              <a:rPr lang="en-US" altLang="ko-KR" sz="1200" dirty="0">
                <a:solidFill>
                  <a:schemeClr val="tx1"/>
                </a:solidFill>
              </a:rPr>
              <a:t>)</a:t>
            </a:r>
          </a:p>
          <a:p>
            <a:r>
              <a:rPr lang="en-US" altLang="ko-KR" sz="1200" dirty="0">
                <a:solidFill>
                  <a:schemeClr val="tx1"/>
                </a:solidFill>
              </a:rPr>
              <a:t>- upper-alpha : </a:t>
            </a:r>
            <a:r>
              <a:rPr lang="ko-KR" altLang="en-US" sz="1200" dirty="0">
                <a:solidFill>
                  <a:schemeClr val="tx1"/>
                </a:solidFill>
              </a:rPr>
              <a:t>영문 대문자</a:t>
            </a:r>
          </a:p>
          <a:p>
            <a:r>
              <a:rPr lang="en-US" altLang="ko-KR" sz="1200" dirty="0">
                <a:solidFill>
                  <a:schemeClr val="tx1"/>
                </a:solidFill>
              </a:rPr>
              <a:t>- lower-alpha : </a:t>
            </a:r>
            <a:r>
              <a:rPr lang="ko-KR" altLang="en-US" sz="1200" dirty="0">
                <a:solidFill>
                  <a:schemeClr val="tx1"/>
                </a:solidFill>
              </a:rPr>
              <a:t>영문 소문자</a:t>
            </a:r>
          </a:p>
          <a:p>
            <a:r>
              <a:rPr lang="en-US" altLang="ko-KR" sz="1200" dirty="0">
                <a:solidFill>
                  <a:schemeClr val="tx1"/>
                </a:solidFill>
              </a:rPr>
              <a:t>- upper-roman : </a:t>
            </a:r>
            <a:r>
              <a:rPr lang="ko-KR" altLang="en-US" sz="1200" dirty="0">
                <a:solidFill>
                  <a:schemeClr val="tx1"/>
                </a:solidFill>
              </a:rPr>
              <a:t>로마 숫자 대문자</a:t>
            </a:r>
          </a:p>
          <a:p>
            <a:r>
              <a:rPr lang="en-US" altLang="ko-KR" sz="1200" dirty="0">
                <a:solidFill>
                  <a:schemeClr val="tx1"/>
                </a:solidFill>
              </a:rPr>
              <a:t>- lower-roman : </a:t>
            </a:r>
            <a:r>
              <a:rPr lang="ko-KR" altLang="en-US" sz="1200" dirty="0">
                <a:solidFill>
                  <a:schemeClr val="tx1"/>
                </a:solidFill>
              </a:rPr>
              <a:t>로마 숫자 소문자</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a:t>
            </a:fld>
            <a:endParaRPr lang="ko-KR" altLang="en-US" dirty="0"/>
          </a:p>
        </p:txBody>
      </p:sp>
    </p:spTree>
    <p:extLst>
      <p:ext uri="{BB962C8B-B14F-4D97-AF65-F5344CB8AC3E}">
        <p14:creationId xmlns:p14="http://schemas.microsoft.com/office/powerpoint/2010/main" val="2513587289"/>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300px;</a:t>
            </a:r>
          </a:p>
          <a:p>
            <a:r>
              <a:rPr lang="en-US" altLang="ko-KR" sz="1000" dirty="0">
                <a:solidFill>
                  <a:schemeClr val="tx1"/>
                </a:solidFill>
              </a:rPr>
              <a:t>			height: 300px;</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margin: 10px;</a:t>
            </a:r>
          </a:p>
          <a:p>
            <a:r>
              <a:rPr lang="en-US" altLang="ko-KR" sz="1000" dirty="0">
                <a:solidFill>
                  <a:schemeClr val="tx1"/>
                </a:solidFill>
              </a:rPr>
              <a:t>			color: white;</a:t>
            </a:r>
          </a:p>
          <a:p>
            <a:r>
              <a:rPr lang="en-US" altLang="ko-KR" sz="1000" dirty="0">
                <a:solidFill>
                  <a:schemeClr val="tx1"/>
                </a:solidFill>
              </a:rPr>
              <a:t>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#first {	-</a:t>
            </a:r>
            <a:r>
              <a:rPr lang="en-US" altLang="ko-KR" sz="1000" dirty="0" err="1">
                <a:solidFill>
                  <a:schemeClr val="tx1"/>
                </a:solidFill>
              </a:rPr>
              <a:t>webkit</a:t>
            </a:r>
            <a:r>
              <a:rPr lang="en-US" altLang="ko-KR" sz="1000" dirty="0">
                <a:solidFill>
                  <a:schemeClr val="tx1"/>
                </a:solidFill>
              </a:rPr>
              <a:t>-order: -1;</a:t>
            </a:r>
          </a:p>
          <a:p>
            <a:r>
              <a:rPr lang="en-US" altLang="ko-KR" sz="1000" dirty="0">
                <a:solidFill>
                  <a:schemeClr val="tx1"/>
                </a:solidFill>
              </a:rPr>
              <a:t>			order: -1;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&lt;h1&gt;order </a:t>
            </a:r>
            <a:r>
              <a:rPr lang="ko-KR" altLang="en-US" sz="1000" dirty="0">
                <a:solidFill>
                  <a:schemeClr val="tx1"/>
                </a:solidFill>
              </a:rPr>
              <a:t>속성을 이용한 </a:t>
            </a:r>
            <a:r>
              <a:rPr lang="ko-KR" altLang="en-US" sz="1000" dirty="0" err="1">
                <a:solidFill>
                  <a:schemeClr val="tx1"/>
                </a:solidFill>
              </a:rPr>
              <a:t>플렉스</a:t>
            </a:r>
            <a:r>
              <a:rPr lang="ko-KR" altLang="en-US" sz="1000" dirty="0">
                <a:solidFill>
                  <a:schemeClr val="tx1"/>
                </a:solidFill>
              </a:rPr>
              <a:t> 요소의 순서 설정</a:t>
            </a:r>
            <a:r>
              <a:rPr lang="en-US" altLang="ko-KR" sz="1000" dirty="0">
                <a:solidFill>
                  <a:schemeClr val="tx1"/>
                </a:solidFill>
              </a:rPr>
              <a:t>&lt;/h1&gt;</a:t>
            </a:r>
          </a:p>
          <a:p>
            <a:r>
              <a:rPr lang="en-US" altLang="ko-KR" sz="1000" dirty="0">
                <a:solidFill>
                  <a:schemeClr val="tx1"/>
                </a:solidFill>
              </a:rPr>
              <a:t>	&lt;div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 class="item" id="first"&gt;4&lt;/div&gt;</a:t>
            </a:r>
          </a:p>
          <a:p>
            <a:r>
              <a:rPr lang="en-US" altLang="ko-KR" sz="1000" dirty="0">
                <a:solidFill>
                  <a:schemeClr val="tx1"/>
                </a:solidFill>
              </a:rPr>
              <a:t>		&lt;div class="item"&gt;5&lt;/div&gt;</a:t>
            </a:r>
          </a:p>
          <a:p>
            <a:r>
              <a:rPr lang="en-US" altLang="ko-KR" sz="1000" dirty="0">
                <a:solidFill>
                  <a:schemeClr val="tx1"/>
                </a:solidFill>
              </a:rPr>
              <a:t>		&lt;div class="item"&gt;6&lt;/div&gt;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요소</a:t>
            </a:r>
            <a:r>
              <a:rPr lang="en-US" altLang="ko-KR" sz="1200" b="1" dirty="0">
                <a:solidFill>
                  <a:schemeClr val="tx1"/>
                </a:solidFill>
              </a:rPr>
              <a:t>(flex item)</a:t>
            </a:r>
            <a:r>
              <a:rPr lang="ko-KR" altLang="en-US" sz="1200" b="1" dirty="0">
                <a:solidFill>
                  <a:schemeClr val="tx1"/>
                </a:solidFill>
              </a:rPr>
              <a:t>의 </a:t>
            </a:r>
            <a:r>
              <a:rPr lang="en-US" altLang="ko-KR" sz="1200" b="1" dirty="0">
                <a:solidFill>
                  <a:schemeClr val="tx1"/>
                </a:solidFill>
              </a:rPr>
              <a:t>order </a:t>
            </a:r>
            <a:r>
              <a:rPr lang="ko-KR" altLang="en-US" sz="1200" b="1" dirty="0">
                <a:solidFill>
                  <a:schemeClr val="tx1"/>
                </a:solidFill>
              </a:rPr>
              <a:t>속성</a:t>
            </a:r>
          </a:p>
          <a:p>
            <a:r>
              <a:rPr lang="en-US" altLang="ko-KR" sz="1200" dirty="0">
                <a:solidFill>
                  <a:schemeClr val="tx1"/>
                </a:solidFill>
              </a:rPr>
              <a:t>order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컨테이너 안에 있는 </a:t>
            </a:r>
            <a:r>
              <a:rPr lang="ko-KR" altLang="en-US" sz="1200" dirty="0" err="1">
                <a:solidFill>
                  <a:schemeClr val="tx1"/>
                </a:solidFill>
              </a:rPr>
              <a:t>플렉스</a:t>
            </a:r>
            <a:r>
              <a:rPr lang="ko-KR" altLang="en-US" sz="1200" dirty="0">
                <a:solidFill>
                  <a:schemeClr val="tx1"/>
                </a:solidFill>
              </a:rPr>
              <a:t> 요소들의 순서를 설정합니다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340</a:t>
            </a:fld>
            <a:endParaRPr lang="ko-KR" altLang="en-US" dirty="0"/>
          </a:p>
        </p:txBody>
      </p:sp>
    </p:spTree>
    <p:extLst>
      <p:ext uri="{BB962C8B-B14F-4D97-AF65-F5344CB8AC3E}">
        <p14:creationId xmlns:p14="http://schemas.microsoft.com/office/powerpoint/2010/main" val="304377756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	width: 400px;</a:t>
            </a:r>
          </a:p>
          <a:p>
            <a:r>
              <a:rPr lang="en-US" altLang="ko-KR" sz="1000" dirty="0">
                <a:solidFill>
                  <a:schemeClr val="tx1"/>
                </a:solidFill>
              </a:rPr>
              <a:t>			height: 250px;		margin: 10px 0;</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height: 50px;		margin: 10px;</a:t>
            </a:r>
          </a:p>
          <a:p>
            <a:r>
              <a:rPr lang="en-US" altLang="ko-KR" sz="1000" dirty="0">
                <a:solidFill>
                  <a:schemeClr val="tx1"/>
                </a:solidFill>
              </a:rPr>
              <a:t>			color: white;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#first .</a:t>
            </a:r>
            <a:r>
              <a:rPr lang="en-US" altLang="ko-KR" sz="1000" dirty="0" err="1">
                <a:solidFill>
                  <a:schemeClr val="tx1"/>
                </a:solidFill>
              </a:rPr>
              <a:t>item:nth-child</a:t>
            </a:r>
            <a:r>
              <a:rPr lang="en-US" altLang="ko-KR" sz="1000" dirty="0">
                <a:solidFill>
                  <a:schemeClr val="tx1"/>
                </a:solidFill>
              </a:rPr>
              <a:t>(1) { margin-right: auto; }</a:t>
            </a:r>
          </a:p>
          <a:p>
            <a:r>
              <a:rPr lang="en-US" altLang="ko-KR" sz="1000" dirty="0">
                <a:solidFill>
                  <a:schemeClr val="tx1"/>
                </a:solidFill>
              </a:rPr>
              <a:t>		#second .</a:t>
            </a:r>
            <a:r>
              <a:rPr lang="en-US" altLang="ko-KR" sz="1000" dirty="0" err="1">
                <a:solidFill>
                  <a:schemeClr val="tx1"/>
                </a:solidFill>
              </a:rPr>
              <a:t>item:nth-child</a:t>
            </a:r>
            <a:r>
              <a:rPr lang="en-US" altLang="ko-KR" sz="1000" dirty="0">
                <a:solidFill>
                  <a:schemeClr val="tx1"/>
                </a:solidFill>
              </a:rPr>
              <a:t>(2) { margin-right: auto;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&lt;h1&gt;margin </a:t>
            </a:r>
            <a:r>
              <a:rPr lang="ko-KR" altLang="en-US" sz="1000" dirty="0">
                <a:solidFill>
                  <a:schemeClr val="tx1"/>
                </a:solidFill>
              </a:rPr>
              <a:t>속성을 이용한 </a:t>
            </a:r>
            <a:r>
              <a:rPr lang="ko-KR" altLang="en-US" sz="1000" dirty="0" err="1">
                <a:solidFill>
                  <a:schemeClr val="tx1"/>
                </a:solidFill>
              </a:rPr>
              <a:t>플렉스</a:t>
            </a:r>
            <a:r>
              <a:rPr lang="ko-KR" altLang="en-US" sz="1000" dirty="0">
                <a:solidFill>
                  <a:schemeClr val="tx1"/>
                </a:solidFill>
              </a:rPr>
              <a:t> 요소의 위치 설정</a:t>
            </a:r>
            <a:r>
              <a:rPr lang="en-US" altLang="ko-KR" sz="1000" dirty="0">
                <a:solidFill>
                  <a:schemeClr val="tx1"/>
                </a:solidFill>
              </a:rPr>
              <a:t>&lt;/h1&gt;</a:t>
            </a:r>
          </a:p>
          <a:p>
            <a:r>
              <a:rPr lang="en-US" altLang="ko-KR" sz="1000" dirty="0">
                <a:solidFill>
                  <a:schemeClr val="tx1"/>
                </a:solidFill>
              </a:rPr>
              <a:t>	&lt;div class="flexbox" id="first"&gt;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	&lt;div class="flexbox" id="second"&gt;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요소</a:t>
            </a:r>
            <a:r>
              <a:rPr lang="en-US" altLang="ko-KR" sz="1200" b="1" dirty="0">
                <a:solidFill>
                  <a:schemeClr val="tx1"/>
                </a:solidFill>
              </a:rPr>
              <a:t>(flex item)</a:t>
            </a:r>
            <a:r>
              <a:rPr lang="ko-KR" altLang="en-US" sz="1200" b="1" dirty="0">
                <a:solidFill>
                  <a:schemeClr val="tx1"/>
                </a:solidFill>
              </a:rPr>
              <a:t>의 </a:t>
            </a:r>
            <a:r>
              <a:rPr lang="en-US" altLang="ko-KR" sz="1200" b="1" dirty="0">
                <a:solidFill>
                  <a:schemeClr val="tx1"/>
                </a:solidFill>
              </a:rPr>
              <a:t>margin </a:t>
            </a:r>
            <a:r>
              <a:rPr lang="ko-KR" altLang="en-US" sz="1200" b="1" dirty="0">
                <a:solidFill>
                  <a:schemeClr val="tx1"/>
                </a:solidFill>
              </a:rPr>
              <a:t>속성</a:t>
            </a:r>
          </a:p>
          <a:p>
            <a:r>
              <a:rPr lang="en-US" altLang="ko-KR" sz="1200" dirty="0">
                <a:solidFill>
                  <a:schemeClr val="tx1"/>
                </a:solidFill>
              </a:rPr>
              <a:t>margin </a:t>
            </a:r>
            <a:r>
              <a:rPr lang="ko-KR" altLang="en-US" sz="1200" dirty="0">
                <a:solidFill>
                  <a:schemeClr val="tx1"/>
                </a:solidFill>
              </a:rPr>
              <a:t>속성값을 </a:t>
            </a:r>
            <a:r>
              <a:rPr lang="en-US" altLang="ko-KR" sz="1200" dirty="0">
                <a:solidFill>
                  <a:schemeClr val="tx1"/>
                </a:solidFill>
              </a:rPr>
              <a:t>auto</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수평 방향의 여유 공간을 없앨 수 있습니다</a:t>
            </a:r>
            <a:r>
              <a:rPr lang="en-US" altLang="ko-KR" sz="1200" dirty="0">
                <a:solidFill>
                  <a:schemeClr val="tx1"/>
                </a:solidFill>
              </a:rPr>
              <a:t>. </a:t>
            </a:r>
          </a:p>
          <a:p>
            <a:r>
              <a:rPr lang="ko-KR" altLang="en-US" sz="1200" dirty="0">
                <a:solidFill>
                  <a:schemeClr val="tx1"/>
                </a:solidFill>
              </a:rPr>
              <a:t>이 속성을 이용하면 </a:t>
            </a:r>
            <a:r>
              <a:rPr lang="ko-KR" altLang="en-US" sz="1200" dirty="0" err="1">
                <a:solidFill>
                  <a:schemeClr val="tx1"/>
                </a:solidFill>
              </a:rPr>
              <a:t>플렉스</a:t>
            </a:r>
            <a:r>
              <a:rPr lang="ko-KR" altLang="en-US" sz="1200" dirty="0">
                <a:solidFill>
                  <a:schemeClr val="tx1"/>
                </a:solidFill>
              </a:rPr>
              <a:t> 요소들을 서로 반대 방향으로 밀어내 위치시킬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341</a:t>
            </a:fld>
            <a:endParaRPr lang="ko-KR" altLang="en-US" dirty="0"/>
          </a:p>
        </p:txBody>
      </p:sp>
    </p:spTree>
    <p:extLst>
      <p:ext uri="{BB962C8B-B14F-4D97-AF65-F5344CB8AC3E}">
        <p14:creationId xmlns:p14="http://schemas.microsoft.com/office/powerpoint/2010/main" val="20102778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a:t>
            </a:r>
          </a:p>
          <a:p>
            <a:r>
              <a:rPr lang="en-US" altLang="ko-KR" sz="1000" dirty="0">
                <a:solidFill>
                  <a:schemeClr val="tx1"/>
                </a:solidFill>
              </a:rPr>
              <a:t>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a:t>
            </a:r>
          </a:p>
          <a:p>
            <a:r>
              <a:rPr lang="en-US" altLang="ko-KR" sz="1000" dirty="0">
                <a:solidFill>
                  <a:schemeClr val="tx1"/>
                </a:solidFill>
              </a:rPr>
              <a:t>			height: 250px;</a:t>
            </a:r>
          </a:p>
          <a:p>
            <a:r>
              <a:rPr lang="en-US" altLang="ko-KR" sz="1000" dirty="0">
                <a:solidFill>
                  <a:schemeClr val="tx1"/>
                </a:solidFill>
              </a:rPr>
              <a:t>			margin: 10px 0;</a:t>
            </a:r>
          </a:p>
          <a:p>
            <a:r>
              <a:rPr lang="en-US" altLang="ko-KR" sz="1000" dirty="0">
                <a:solidFill>
                  <a:schemeClr val="tx1"/>
                </a:solidFill>
              </a:rPr>
              <a:t>			border-radius: 15px;</a:t>
            </a:r>
          </a:p>
          <a:p>
            <a:r>
              <a:rPr lang="en-US" altLang="ko-KR" sz="1000" dirty="0">
                <a:solidFill>
                  <a:schemeClr val="tx1"/>
                </a:solidFill>
              </a:rPr>
              <a:t>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a:t>
            </a:r>
          </a:p>
          <a:p>
            <a:r>
              <a:rPr lang="en-US" altLang="ko-KR" sz="1000" dirty="0">
                <a:solidFill>
                  <a:schemeClr val="tx1"/>
                </a:solidFill>
              </a:rPr>
              <a:t>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a:t>
            </a:r>
          </a:p>
          <a:p>
            <a:r>
              <a:rPr lang="en-US" altLang="ko-KR" sz="1000" dirty="0">
                <a:solidFill>
                  <a:schemeClr val="tx1"/>
                </a:solidFill>
              </a:rPr>
              <a:t>		}</a:t>
            </a:r>
          </a:p>
          <a:p>
            <a:r>
              <a:rPr lang="en-US" altLang="ko-KR" sz="1000" dirty="0">
                <a:solidFill>
                  <a:schemeClr val="tx1"/>
                </a:solidFill>
              </a:rPr>
              <a:t>		.item {</a:t>
            </a:r>
          </a:p>
          <a:p>
            <a:r>
              <a:rPr lang="en-US" altLang="ko-KR" sz="1000" dirty="0">
                <a:solidFill>
                  <a:schemeClr val="tx1"/>
                </a:solidFill>
              </a:rPr>
              <a:t>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a:t>
            </a:r>
          </a:p>
          <a:p>
            <a:r>
              <a:rPr lang="en-US" altLang="ko-KR" sz="1000" dirty="0">
                <a:solidFill>
                  <a:schemeClr val="tx1"/>
                </a:solidFill>
              </a:rPr>
              <a:t>			width: 80px;</a:t>
            </a:r>
          </a:p>
          <a:p>
            <a:r>
              <a:rPr lang="en-US" altLang="ko-KR" sz="1000" dirty="0">
                <a:solidFill>
                  <a:schemeClr val="tx1"/>
                </a:solidFill>
              </a:rPr>
              <a:t>			height: 50px;</a:t>
            </a:r>
          </a:p>
          <a:p>
            <a:r>
              <a:rPr lang="en-US" altLang="ko-KR" sz="1000" dirty="0">
                <a:solidFill>
                  <a:schemeClr val="tx1"/>
                </a:solidFill>
              </a:rPr>
              <a:t>			color: white;</a:t>
            </a:r>
          </a:p>
          <a:p>
            <a:r>
              <a:rPr lang="en-US" altLang="ko-KR" sz="1000" dirty="0">
                <a:solidFill>
                  <a:schemeClr val="tx1"/>
                </a:solidFill>
              </a:rPr>
              <a:t>			font-size: 20px;</a:t>
            </a:r>
          </a:p>
          <a:p>
            <a:r>
              <a:rPr lang="en-US" altLang="ko-KR" sz="1000" dirty="0">
                <a:solidFill>
                  <a:schemeClr val="tx1"/>
                </a:solidFill>
              </a:rPr>
              <a:t>			text-align: center;</a:t>
            </a:r>
          </a:p>
          <a:p>
            <a:r>
              <a:rPr lang="en-US" altLang="ko-KR" sz="1000" dirty="0">
                <a:solidFill>
                  <a:schemeClr val="tx1"/>
                </a:solidFill>
              </a:rPr>
              <a:t>			line-height: 50px;</a:t>
            </a:r>
          </a:p>
          <a:p>
            <a:r>
              <a:rPr lang="en-US" altLang="ko-KR" sz="1000" dirty="0">
                <a:solidFill>
                  <a:schemeClr val="tx1"/>
                </a:solidFill>
              </a:rPr>
              <a:t>			margin: auto;</a:t>
            </a:r>
          </a:p>
          <a:p>
            <a:r>
              <a:rPr lang="en-US" altLang="ko-KR" sz="1000" dirty="0">
                <a:solidFill>
                  <a:schemeClr val="tx1"/>
                </a:solidFill>
              </a:rPr>
              <a:t>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&lt;h1&gt;margin </a:t>
            </a:r>
            <a:r>
              <a:rPr lang="ko-KR" altLang="en-US" sz="1000" dirty="0">
                <a:solidFill>
                  <a:schemeClr val="tx1"/>
                </a:solidFill>
              </a:rPr>
              <a:t>속성을 이용한 </a:t>
            </a:r>
            <a:r>
              <a:rPr lang="ko-KR" altLang="en-US" sz="1000" dirty="0" err="1">
                <a:solidFill>
                  <a:schemeClr val="tx1"/>
                </a:solidFill>
              </a:rPr>
              <a:t>플렉스</a:t>
            </a:r>
            <a:r>
              <a:rPr lang="ko-KR" altLang="en-US" sz="1000" dirty="0">
                <a:solidFill>
                  <a:schemeClr val="tx1"/>
                </a:solidFill>
              </a:rPr>
              <a:t> 요소의 가운데 정렬</a:t>
            </a:r>
            <a:r>
              <a:rPr lang="en-US" altLang="ko-KR" sz="1000" dirty="0">
                <a:solidFill>
                  <a:schemeClr val="tx1"/>
                </a:solidFill>
              </a:rPr>
              <a:t>&lt;/h1&gt;</a:t>
            </a:r>
          </a:p>
          <a:p>
            <a:r>
              <a:rPr lang="en-US" altLang="ko-KR" sz="1000" dirty="0">
                <a:solidFill>
                  <a:schemeClr val="tx1"/>
                </a:solidFill>
              </a:rPr>
              <a:t>	&lt;div class="flexbox"&gt;</a:t>
            </a:r>
          </a:p>
          <a:p>
            <a:r>
              <a:rPr lang="en-US" altLang="ko-KR" sz="1000" dirty="0">
                <a:solidFill>
                  <a:schemeClr val="tx1"/>
                </a:solidFill>
              </a:rPr>
              <a:t>		&lt;div class="item"&gt;Center&lt;/div&gt;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요소</a:t>
            </a:r>
            <a:r>
              <a:rPr lang="en-US" altLang="ko-KR" sz="1200" b="1" dirty="0">
                <a:solidFill>
                  <a:schemeClr val="tx1"/>
                </a:solidFill>
              </a:rPr>
              <a:t>(flex item)</a:t>
            </a:r>
            <a:r>
              <a:rPr lang="ko-KR" altLang="en-US" sz="1200" b="1" dirty="0">
                <a:solidFill>
                  <a:schemeClr val="tx1"/>
                </a:solidFill>
              </a:rPr>
              <a:t>의 </a:t>
            </a:r>
            <a:r>
              <a:rPr lang="en-US" altLang="ko-KR" sz="1200" b="1" dirty="0">
                <a:solidFill>
                  <a:schemeClr val="tx1"/>
                </a:solidFill>
              </a:rPr>
              <a:t>margin </a:t>
            </a:r>
            <a:r>
              <a:rPr lang="ko-KR" altLang="en-US" sz="1200" b="1" dirty="0">
                <a:solidFill>
                  <a:schemeClr val="tx1"/>
                </a:solidFill>
              </a:rPr>
              <a:t>속성</a:t>
            </a:r>
          </a:p>
          <a:p>
            <a:r>
              <a:rPr lang="ko-KR" altLang="en-US" sz="1200" dirty="0">
                <a:solidFill>
                  <a:schemeClr val="tx1"/>
                </a:solidFill>
              </a:rPr>
              <a:t>또한</a:t>
            </a:r>
            <a:r>
              <a:rPr lang="en-US" altLang="ko-KR" sz="1200" dirty="0">
                <a:solidFill>
                  <a:schemeClr val="tx1"/>
                </a:solidFill>
              </a:rPr>
              <a:t>, margin </a:t>
            </a:r>
            <a:r>
              <a:rPr lang="ko-KR" altLang="en-US" sz="1200" dirty="0">
                <a:solidFill>
                  <a:schemeClr val="tx1"/>
                </a:solidFill>
              </a:rPr>
              <a:t>속성을 이용하여 수직과 수평 방향의 가운데 정렬을 손쉽게 설정할 수도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342</a:t>
            </a:fld>
            <a:endParaRPr lang="ko-KR" altLang="en-US" dirty="0"/>
          </a:p>
        </p:txBody>
      </p:sp>
    </p:spTree>
    <p:extLst>
      <p:ext uri="{BB962C8B-B14F-4D97-AF65-F5344CB8AC3E}">
        <p14:creationId xmlns:p14="http://schemas.microsoft.com/office/powerpoint/2010/main" val="419217105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500px;		height: 300px;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r>
              <a:rPr lang="en-US" altLang="ko-KR" sz="1000" dirty="0" err="1">
                <a:solidFill>
                  <a:schemeClr val="tx1"/>
                </a:solidFill>
              </a:rPr>
              <a:t>webkit</a:t>
            </a:r>
            <a:r>
              <a:rPr lang="en-US" altLang="ko-KR" sz="1000" dirty="0">
                <a:solidFill>
                  <a:schemeClr val="tx1"/>
                </a:solidFill>
              </a:rPr>
              <a:t>-flex-wrap: wrap;</a:t>
            </a:r>
          </a:p>
          <a:p>
            <a:r>
              <a:rPr lang="en-US" altLang="ko-KR" sz="1000" dirty="0">
                <a:solidFill>
                  <a:schemeClr val="tx1"/>
                </a:solidFill>
              </a:rPr>
              <a:t>			flex-wrap: wrap;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width: 80px;</a:t>
            </a:r>
          </a:p>
          <a:p>
            <a:r>
              <a:rPr lang="en-US" altLang="ko-KR" sz="1000" dirty="0">
                <a:solidFill>
                  <a:schemeClr val="tx1"/>
                </a:solidFill>
              </a:rPr>
              <a:t>			margin: 10px;		color: white;</a:t>
            </a:r>
          </a:p>
          <a:p>
            <a:r>
              <a:rPr lang="en-US" altLang="ko-KR" sz="1000" dirty="0">
                <a:solidFill>
                  <a:schemeClr val="tx1"/>
                </a:solidFill>
              </a:rPr>
              <a:t>			font-size: 26px;		text-align: center;</a:t>
            </a:r>
          </a:p>
          <a:p>
            <a:r>
              <a:rPr lang="en-US" altLang="ko-KR" sz="1000" dirty="0">
                <a:solidFill>
                  <a:schemeClr val="tx1"/>
                </a:solidFill>
              </a:rPr>
              <a:t>			line-height: 50px;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(2) {	-</a:t>
            </a:r>
            <a:r>
              <a:rPr lang="en-US" altLang="ko-KR" sz="1000" dirty="0" err="1">
                <a:solidFill>
                  <a:schemeClr val="tx1"/>
                </a:solidFill>
              </a:rPr>
              <a:t>webkit</a:t>
            </a:r>
            <a:r>
              <a:rPr lang="en-US" altLang="ko-KR" sz="1000" dirty="0">
                <a:solidFill>
                  <a:schemeClr val="tx1"/>
                </a:solidFill>
              </a:rPr>
              <a:t>-align-self: flex-start;</a:t>
            </a:r>
          </a:p>
          <a:p>
            <a:r>
              <a:rPr lang="en-US" altLang="ko-KR" sz="1000" dirty="0">
                <a:solidFill>
                  <a:schemeClr val="tx1"/>
                </a:solidFill>
              </a:rPr>
              <a:t>				align-self: flex-start;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(3) {	-</a:t>
            </a:r>
            <a:r>
              <a:rPr lang="en-US" altLang="ko-KR" sz="1000" dirty="0" err="1">
                <a:solidFill>
                  <a:schemeClr val="tx1"/>
                </a:solidFill>
              </a:rPr>
              <a:t>webkit</a:t>
            </a:r>
            <a:r>
              <a:rPr lang="en-US" altLang="ko-KR" sz="1000" dirty="0">
                <a:solidFill>
                  <a:schemeClr val="tx1"/>
                </a:solidFill>
              </a:rPr>
              <a:t>-align-self: flex-end;</a:t>
            </a:r>
          </a:p>
          <a:p>
            <a:r>
              <a:rPr lang="en-US" altLang="ko-KR" sz="1000" dirty="0">
                <a:solidFill>
                  <a:schemeClr val="tx1"/>
                </a:solidFill>
              </a:rPr>
              <a:t>				align-self: flex-end;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(4) {	-</a:t>
            </a:r>
            <a:r>
              <a:rPr lang="en-US" altLang="ko-KR" sz="1000" dirty="0" err="1">
                <a:solidFill>
                  <a:schemeClr val="tx1"/>
                </a:solidFill>
              </a:rPr>
              <a:t>webkit</a:t>
            </a:r>
            <a:r>
              <a:rPr lang="en-US" altLang="ko-KR" sz="1000" dirty="0">
                <a:solidFill>
                  <a:schemeClr val="tx1"/>
                </a:solidFill>
              </a:rPr>
              <a:t>-align-self: center;</a:t>
            </a:r>
          </a:p>
          <a:p>
            <a:r>
              <a:rPr lang="en-US" altLang="ko-KR" sz="1000" dirty="0">
                <a:solidFill>
                  <a:schemeClr val="tx1"/>
                </a:solidFill>
              </a:rPr>
              <a:t>				align-self: center;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(5) {	-</a:t>
            </a:r>
            <a:r>
              <a:rPr lang="en-US" altLang="ko-KR" sz="1000" dirty="0" err="1">
                <a:solidFill>
                  <a:schemeClr val="tx1"/>
                </a:solidFill>
              </a:rPr>
              <a:t>webkit</a:t>
            </a:r>
            <a:r>
              <a:rPr lang="en-US" altLang="ko-KR" sz="1000" dirty="0">
                <a:solidFill>
                  <a:schemeClr val="tx1"/>
                </a:solidFill>
              </a:rPr>
              <a:t>-align-self: baseline;</a:t>
            </a:r>
          </a:p>
          <a:p>
            <a:r>
              <a:rPr lang="en-US" altLang="ko-KR" sz="1000" dirty="0">
                <a:solidFill>
                  <a:schemeClr val="tx1"/>
                </a:solidFill>
              </a:rPr>
              <a:t>				align-self: baseline;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&lt;h1&gt;align </a:t>
            </a:r>
            <a:r>
              <a:rPr lang="ko-KR" altLang="en-US" sz="1000" dirty="0">
                <a:solidFill>
                  <a:schemeClr val="tx1"/>
                </a:solidFill>
              </a:rPr>
              <a:t>속성을 이용한 </a:t>
            </a:r>
            <a:r>
              <a:rPr lang="ko-KR" altLang="en-US" sz="1000" dirty="0" err="1">
                <a:solidFill>
                  <a:schemeClr val="tx1"/>
                </a:solidFill>
              </a:rPr>
              <a:t>플렉스</a:t>
            </a:r>
            <a:r>
              <a:rPr lang="ko-KR" altLang="en-US" sz="1000" dirty="0">
                <a:solidFill>
                  <a:schemeClr val="tx1"/>
                </a:solidFill>
              </a:rPr>
              <a:t> 요소의 정렬 설정</a:t>
            </a:r>
            <a:r>
              <a:rPr lang="en-US" altLang="ko-KR" sz="1000" dirty="0">
                <a:solidFill>
                  <a:schemeClr val="tx1"/>
                </a:solidFill>
              </a:rPr>
              <a:t>&lt;/h1&gt;</a:t>
            </a:r>
          </a:p>
          <a:p>
            <a:r>
              <a:rPr lang="en-US" altLang="ko-KR" sz="1000" dirty="0">
                <a:solidFill>
                  <a:schemeClr val="tx1"/>
                </a:solidFill>
              </a:rPr>
              <a:t>	&lt;div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 class="item"&gt;4&lt;/div&gt;</a:t>
            </a:r>
          </a:p>
          <a:p>
            <a:r>
              <a:rPr lang="en-US" altLang="ko-KR" sz="1000" dirty="0">
                <a:solidFill>
                  <a:schemeClr val="tx1"/>
                </a:solidFill>
              </a:rPr>
              <a:t>		&lt;div class="item"&gt;5&lt;/div&gt;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요소</a:t>
            </a:r>
            <a:r>
              <a:rPr lang="en-US" altLang="ko-KR" sz="1200" b="1" dirty="0">
                <a:solidFill>
                  <a:schemeClr val="tx1"/>
                </a:solidFill>
              </a:rPr>
              <a:t>(flex item)</a:t>
            </a:r>
            <a:r>
              <a:rPr lang="ko-KR" altLang="en-US" sz="1200" b="1" dirty="0">
                <a:solidFill>
                  <a:schemeClr val="tx1"/>
                </a:solidFill>
              </a:rPr>
              <a:t>의 </a:t>
            </a:r>
            <a:r>
              <a:rPr lang="en-US" altLang="ko-KR" sz="1200" b="1" dirty="0">
                <a:solidFill>
                  <a:schemeClr val="tx1"/>
                </a:solidFill>
              </a:rPr>
              <a:t>align-self </a:t>
            </a:r>
            <a:r>
              <a:rPr lang="ko-KR" altLang="en-US" sz="1200" b="1" dirty="0">
                <a:solidFill>
                  <a:schemeClr val="tx1"/>
                </a:solidFill>
              </a:rPr>
              <a:t>속성</a:t>
            </a:r>
          </a:p>
          <a:p>
            <a:r>
              <a:rPr lang="en-US" altLang="ko-KR" sz="1200" dirty="0">
                <a:solidFill>
                  <a:schemeClr val="tx1"/>
                </a:solidFill>
              </a:rPr>
              <a:t>align-self </a:t>
            </a:r>
            <a:r>
              <a:rPr lang="ko-KR" altLang="en-US" sz="1200" dirty="0">
                <a:solidFill>
                  <a:schemeClr val="tx1"/>
                </a:solidFill>
              </a:rPr>
              <a:t>속성은 </a:t>
            </a:r>
            <a:r>
              <a:rPr lang="ko-KR" altLang="en-US" sz="1200" dirty="0" err="1">
                <a:solidFill>
                  <a:schemeClr val="tx1"/>
                </a:solidFill>
              </a:rPr>
              <a:t>플렉스</a:t>
            </a:r>
            <a:r>
              <a:rPr lang="ko-KR" altLang="en-US" sz="1200" dirty="0">
                <a:solidFill>
                  <a:schemeClr val="tx1"/>
                </a:solidFill>
              </a:rPr>
              <a:t> 컨테이너의 </a:t>
            </a:r>
            <a:r>
              <a:rPr lang="en-US" altLang="ko-KR" sz="1200" dirty="0">
                <a:solidFill>
                  <a:schemeClr val="tx1"/>
                </a:solidFill>
              </a:rPr>
              <a:t>align-items </a:t>
            </a:r>
            <a:r>
              <a:rPr lang="ko-KR" altLang="en-US" sz="1200" dirty="0">
                <a:solidFill>
                  <a:schemeClr val="tx1"/>
                </a:solidFill>
              </a:rPr>
              <a:t>속성보다 우선 적용됩니다</a:t>
            </a:r>
            <a:r>
              <a:rPr lang="en-US" altLang="ko-KR" sz="1200" dirty="0">
                <a:solidFill>
                  <a:schemeClr val="tx1"/>
                </a:solidFill>
              </a:rPr>
              <a:t>.</a:t>
            </a:r>
          </a:p>
          <a:p>
            <a:r>
              <a:rPr lang="ko-KR" altLang="en-US" sz="1200" dirty="0">
                <a:solidFill>
                  <a:schemeClr val="tx1"/>
                </a:solidFill>
              </a:rPr>
              <a:t>이 속성을 이용하면 </a:t>
            </a:r>
            <a:r>
              <a:rPr lang="ko-KR" altLang="en-US" sz="1200" dirty="0" err="1">
                <a:solidFill>
                  <a:schemeClr val="tx1"/>
                </a:solidFill>
              </a:rPr>
              <a:t>플렉스</a:t>
            </a:r>
            <a:r>
              <a:rPr lang="ko-KR" altLang="en-US" sz="1200" dirty="0">
                <a:solidFill>
                  <a:schemeClr val="tx1"/>
                </a:solidFill>
              </a:rPr>
              <a:t> 요소마다 서로 다른 </a:t>
            </a:r>
            <a:r>
              <a:rPr lang="en-US" altLang="ko-KR" sz="1200" dirty="0">
                <a:solidFill>
                  <a:schemeClr val="tx1"/>
                </a:solidFill>
              </a:rPr>
              <a:t>align </a:t>
            </a:r>
            <a:r>
              <a:rPr lang="ko-KR" altLang="en-US" sz="1200" dirty="0">
                <a:solidFill>
                  <a:schemeClr val="tx1"/>
                </a:solidFill>
              </a:rPr>
              <a:t>속성값을 설정할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343</a:t>
            </a:fld>
            <a:endParaRPr lang="ko-KR" altLang="en-US" dirty="0"/>
          </a:p>
        </p:txBody>
      </p:sp>
    </p:spTree>
    <p:extLst>
      <p:ext uri="{BB962C8B-B14F-4D97-AF65-F5344CB8AC3E}">
        <p14:creationId xmlns:p14="http://schemas.microsoft.com/office/powerpoint/2010/main" val="283982171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a:t>
            </a:r>
            <a:r>
              <a:rPr lang="en-US" altLang="ko-KR" sz="3200" dirty="0" err="1"/>
              <a:t>flexable</a:t>
            </a:r>
            <a:r>
              <a:rPr lang="en-US" altLang="ko-KR" sz="3200" dirty="0"/>
              <a:t> box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dirty="0">
              <a:solidFill>
                <a:schemeClr val="tx1"/>
              </a:solidFill>
            </a:endParaRPr>
          </a:p>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&lt;title&gt;CSS3 Flexible Box Layout&lt;/title&gt;</a:t>
            </a:r>
          </a:p>
          <a:p>
            <a:r>
              <a:rPr lang="en-US" altLang="ko-KR" sz="1000" dirty="0">
                <a:solidFill>
                  <a:schemeClr val="tx1"/>
                </a:solidFill>
              </a:rPr>
              <a:t>	&lt;style&gt;</a:t>
            </a:r>
          </a:p>
          <a:p>
            <a:r>
              <a:rPr lang="en-US" altLang="ko-KR" sz="1000" dirty="0">
                <a:solidFill>
                  <a:schemeClr val="tx1"/>
                </a:solidFill>
              </a:rPr>
              <a:t>		.flexbox {	background-color: </a:t>
            </a:r>
            <a:r>
              <a:rPr lang="en-US" altLang="ko-KR" sz="1000" dirty="0" err="1">
                <a:solidFill>
                  <a:schemeClr val="tx1"/>
                </a:solidFill>
              </a:rPr>
              <a:t>dimgray</a:t>
            </a:r>
            <a:r>
              <a:rPr lang="en-US" altLang="ko-KR" sz="1000" dirty="0">
                <a:solidFill>
                  <a:schemeClr val="tx1"/>
                </a:solidFill>
              </a:rPr>
              <a:t>;</a:t>
            </a:r>
          </a:p>
          <a:p>
            <a:r>
              <a:rPr lang="en-US" altLang="ko-KR" sz="1000" dirty="0">
                <a:solidFill>
                  <a:schemeClr val="tx1"/>
                </a:solidFill>
              </a:rPr>
              <a:t>			width: 400px;		height: 250px;</a:t>
            </a:r>
          </a:p>
          <a:p>
            <a:r>
              <a:rPr lang="en-US" altLang="ko-KR" sz="1000" dirty="0">
                <a:solidFill>
                  <a:schemeClr val="tx1"/>
                </a:solidFill>
              </a:rPr>
              <a:t>			border-radius: 15px;	display: -</a:t>
            </a:r>
            <a:r>
              <a:rPr lang="en-US" altLang="ko-KR" sz="1000" dirty="0" err="1">
                <a:solidFill>
                  <a:schemeClr val="tx1"/>
                </a:solidFill>
              </a:rPr>
              <a:t>webkit</a:t>
            </a:r>
            <a:r>
              <a:rPr lang="en-US" altLang="ko-KR" sz="1000" dirty="0">
                <a:solidFill>
                  <a:schemeClr val="tx1"/>
                </a:solidFill>
              </a:rPr>
              <a:t>-flex;</a:t>
            </a:r>
          </a:p>
          <a:p>
            <a:r>
              <a:rPr lang="en-US" altLang="ko-KR" sz="1000" dirty="0">
                <a:solidFill>
                  <a:schemeClr val="tx1"/>
                </a:solidFill>
              </a:rPr>
              <a:t>			display: flex;		}</a:t>
            </a:r>
          </a:p>
          <a:p>
            <a:r>
              <a:rPr lang="en-US" altLang="ko-KR" sz="1000" dirty="0">
                <a:solidFill>
                  <a:schemeClr val="tx1"/>
                </a:solidFill>
              </a:rPr>
              <a:t>		.item {	background-color: </a:t>
            </a:r>
            <a:r>
              <a:rPr lang="en-US" altLang="ko-KR" sz="1000" dirty="0" err="1">
                <a:solidFill>
                  <a:schemeClr val="tx1"/>
                </a:solidFill>
              </a:rPr>
              <a:t>darkgray</a:t>
            </a:r>
            <a:r>
              <a:rPr lang="en-US" altLang="ko-KR" sz="1000" dirty="0">
                <a:solidFill>
                  <a:schemeClr val="tx1"/>
                </a:solidFill>
              </a:rPr>
              <a:t>;</a:t>
            </a:r>
          </a:p>
          <a:p>
            <a:r>
              <a:rPr lang="en-US" altLang="ko-KR" sz="1000" dirty="0">
                <a:solidFill>
                  <a:schemeClr val="tx1"/>
                </a:solidFill>
              </a:rPr>
              <a:t>			border-radius: 10px;	margin: 10px;</a:t>
            </a:r>
          </a:p>
          <a:p>
            <a:r>
              <a:rPr lang="en-US" altLang="ko-KR" sz="1000" dirty="0">
                <a:solidFill>
                  <a:schemeClr val="tx1"/>
                </a:solidFill>
              </a:rPr>
              <a:t>			color: white;		font-size: 26px;</a:t>
            </a:r>
          </a:p>
          <a:p>
            <a:r>
              <a:rPr lang="en-US" altLang="ko-KR" sz="1000" dirty="0">
                <a:solidFill>
                  <a:schemeClr val="tx1"/>
                </a:solidFill>
              </a:rPr>
              <a:t>			text-align: center;</a:t>
            </a:r>
          </a:p>
          <a:p>
            <a:r>
              <a:rPr lang="en-US" altLang="ko-KR" sz="1000" dirty="0">
                <a:solidFill>
                  <a:schemeClr val="tx1"/>
                </a:solidFill>
              </a:rPr>
              <a:t>			line-height: 50px;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(1) {	-</a:t>
            </a:r>
            <a:r>
              <a:rPr lang="en-US" altLang="ko-KR" sz="1000" dirty="0" err="1">
                <a:solidFill>
                  <a:schemeClr val="tx1"/>
                </a:solidFill>
              </a:rPr>
              <a:t>webkit</a:t>
            </a:r>
            <a:r>
              <a:rPr lang="en-US" altLang="ko-KR" sz="1000" dirty="0">
                <a:solidFill>
                  <a:schemeClr val="tx1"/>
                </a:solidFill>
              </a:rPr>
              <a:t>-flex: 3;</a:t>
            </a:r>
          </a:p>
          <a:p>
            <a:r>
              <a:rPr lang="en-US" altLang="ko-KR" sz="1000" dirty="0">
                <a:solidFill>
                  <a:schemeClr val="tx1"/>
                </a:solidFill>
              </a:rPr>
              <a:t>				flex: 3;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(2) {	-</a:t>
            </a:r>
            <a:r>
              <a:rPr lang="en-US" altLang="ko-KR" sz="1000" dirty="0" err="1">
                <a:solidFill>
                  <a:schemeClr val="tx1"/>
                </a:solidFill>
              </a:rPr>
              <a:t>webkit</a:t>
            </a:r>
            <a:r>
              <a:rPr lang="en-US" altLang="ko-KR" sz="1000" dirty="0">
                <a:solidFill>
                  <a:schemeClr val="tx1"/>
                </a:solidFill>
              </a:rPr>
              <a:t>-flex: 1;</a:t>
            </a:r>
          </a:p>
          <a:p>
            <a:r>
              <a:rPr lang="en-US" altLang="ko-KR" sz="1000" dirty="0">
                <a:solidFill>
                  <a:schemeClr val="tx1"/>
                </a:solidFill>
              </a:rPr>
              <a:t>				flex: 1;		}</a:t>
            </a:r>
          </a:p>
          <a:p>
            <a:r>
              <a:rPr lang="en-US" altLang="ko-KR" sz="1000" dirty="0">
                <a:solidFill>
                  <a:schemeClr val="tx1"/>
                </a:solidFill>
              </a:rPr>
              <a:t>		.</a:t>
            </a:r>
            <a:r>
              <a:rPr lang="en-US" altLang="ko-KR" sz="1000" dirty="0" err="1">
                <a:solidFill>
                  <a:schemeClr val="tx1"/>
                </a:solidFill>
              </a:rPr>
              <a:t>item:nth-child</a:t>
            </a:r>
            <a:r>
              <a:rPr lang="en-US" altLang="ko-KR" sz="1000" dirty="0">
                <a:solidFill>
                  <a:schemeClr val="tx1"/>
                </a:solidFill>
              </a:rPr>
              <a:t>(3) {	-</a:t>
            </a:r>
            <a:r>
              <a:rPr lang="en-US" altLang="ko-KR" sz="1000" dirty="0" err="1">
                <a:solidFill>
                  <a:schemeClr val="tx1"/>
                </a:solidFill>
              </a:rPr>
              <a:t>webkit</a:t>
            </a:r>
            <a:r>
              <a:rPr lang="en-US" altLang="ko-KR" sz="1000" dirty="0">
                <a:solidFill>
                  <a:schemeClr val="tx1"/>
                </a:solidFill>
              </a:rPr>
              <a:t>-flex: 1;</a:t>
            </a:r>
          </a:p>
          <a:p>
            <a:r>
              <a:rPr lang="en-US" altLang="ko-KR" sz="1000" dirty="0">
                <a:solidFill>
                  <a:schemeClr val="tx1"/>
                </a:solidFill>
              </a:rPr>
              <a:t>				flex: 1;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&lt;h1&gt;flex </a:t>
            </a:r>
            <a:r>
              <a:rPr lang="ko-KR" altLang="en-US" sz="1000" dirty="0">
                <a:solidFill>
                  <a:schemeClr val="tx1"/>
                </a:solidFill>
              </a:rPr>
              <a:t>속성을 이용한 </a:t>
            </a:r>
            <a:r>
              <a:rPr lang="ko-KR" altLang="en-US" sz="1000" dirty="0" err="1">
                <a:solidFill>
                  <a:schemeClr val="tx1"/>
                </a:solidFill>
              </a:rPr>
              <a:t>플렉스</a:t>
            </a:r>
            <a:r>
              <a:rPr lang="ko-KR" altLang="en-US" sz="1000" dirty="0">
                <a:solidFill>
                  <a:schemeClr val="tx1"/>
                </a:solidFill>
              </a:rPr>
              <a:t> 요소의 크기 설정</a:t>
            </a:r>
            <a:r>
              <a:rPr lang="en-US" altLang="ko-KR" sz="1000" dirty="0">
                <a:solidFill>
                  <a:schemeClr val="tx1"/>
                </a:solidFill>
              </a:rPr>
              <a:t>&lt;/h1&gt;</a:t>
            </a:r>
          </a:p>
          <a:p>
            <a:endParaRPr lang="en-US" altLang="ko-KR" sz="1000" dirty="0">
              <a:solidFill>
                <a:schemeClr val="tx1"/>
              </a:solidFill>
            </a:endParaRPr>
          </a:p>
          <a:p>
            <a:r>
              <a:rPr lang="en-US" altLang="ko-KR" sz="1000" dirty="0">
                <a:solidFill>
                  <a:schemeClr val="tx1"/>
                </a:solidFill>
              </a:rPr>
              <a:t>	&lt;div class="flexbox"&gt;</a:t>
            </a:r>
          </a:p>
          <a:p>
            <a:r>
              <a:rPr lang="en-US" altLang="ko-KR" sz="1000" dirty="0">
                <a:solidFill>
                  <a:schemeClr val="tx1"/>
                </a:solidFill>
              </a:rPr>
              <a:t>		&lt;div class="item"&gt;1&lt;/div&gt;</a:t>
            </a:r>
          </a:p>
          <a:p>
            <a:r>
              <a:rPr lang="en-US" altLang="ko-KR" sz="1000" dirty="0">
                <a:solidFill>
                  <a:schemeClr val="tx1"/>
                </a:solidFill>
              </a:rPr>
              <a:t>		&lt;div class="item"&gt;2&lt;/div&gt;</a:t>
            </a:r>
          </a:p>
          <a:p>
            <a:r>
              <a:rPr lang="en-US" altLang="ko-KR" sz="1000" dirty="0">
                <a:solidFill>
                  <a:schemeClr val="tx1"/>
                </a:solidFill>
              </a:rPr>
              <a:t>		&lt;div class="item"&gt;3&lt;/div&gt;</a:t>
            </a:r>
          </a:p>
          <a:p>
            <a:r>
              <a:rPr lang="en-US" altLang="ko-KR" sz="1000" dirty="0">
                <a:solidFill>
                  <a:schemeClr val="tx1"/>
                </a:solidFill>
              </a:rPr>
              <a:t>	&lt;/div&gt;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플렉서블</a:t>
            </a:r>
            <a:r>
              <a:rPr lang="ko-KR" altLang="en-US" sz="1200" b="1" dirty="0">
                <a:solidFill>
                  <a:schemeClr val="tx1"/>
                </a:solidFill>
              </a:rPr>
              <a:t> 박스</a:t>
            </a:r>
            <a:r>
              <a:rPr lang="en-US" altLang="ko-KR" sz="1200" b="1" dirty="0">
                <a:solidFill>
                  <a:schemeClr val="tx1"/>
                </a:solidFill>
              </a:rPr>
              <a:t>(flexible box) </a:t>
            </a:r>
            <a:r>
              <a:rPr lang="ko-KR" altLang="en-US" sz="1200" b="1" dirty="0">
                <a:solidFill>
                  <a:schemeClr val="tx1"/>
                </a:solidFill>
              </a:rPr>
              <a:t>레이아웃</a:t>
            </a:r>
          </a:p>
          <a:p>
            <a:r>
              <a:rPr lang="ko-KR" altLang="en-US" sz="1200" dirty="0" err="1">
                <a:solidFill>
                  <a:schemeClr val="tx1"/>
                </a:solidFill>
              </a:rPr>
              <a:t>플렉서블</a:t>
            </a:r>
            <a:r>
              <a:rPr lang="ko-KR" altLang="en-US" sz="1200" dirty="0">
                <a:solidFill>
                  <a:schemeClr val="tx1"/>
                </a:solidFill>
              </a:rPr>
              <a:t> 박스</a:t>
            </a:r>
            <a:r>
              <a:rPr lang="en-US" altLang="ko-KR" sz="1200" dirty="0">
                <a:solidFill>
                  <a:schemeClr val="tx1"/>
                </a:solidFill>
              </a:rPr>
              <a:t>(flexible box)</a:t>
            </a:r>
            <a:r>
              <a:rPr lang="ko-KR" altLang="en-US" sz="1200" dirty="0">
                <a:solidFill>
                  <a:schemeClr val="tx1"/>
                </a:solidFill>
              </a:rPr>
              <a:t>는 </a:t>
            </a:r>
            <a:r>
              <a:rPr lang="ko-KR" altLang="en-US" sz="1200" dirty="0" err="1">
                <a:solidFill>
                  <a:schemeClr val="tx1"/>
                </a:solidFill>
              </a:rPr>
              <a:t>플렉스</a:t>
            </a:r>
            <a:r>
              <a:rPr lang="ko-KR" altLang="en-US" sz="1200" dirty="0">
                <a:solidFill>
                  <a:schemeClr val="tx1"/>
                </a:solidFill>
              </a:rPr>
              <a:t> 박스</a:t>
            </a:r>
            <a:r>
              <a:rPr lang="en-US" altLang="ko-KR" sz="1200" dirty="0">
                <a:solidFill>
                  <a:schemeClr val="tx1"/>
                </a:solidFill>
              </a:rPr>
              <a:t>(flex box)</a:t>
            </a:r>
            <a:r>
              <a:rPr lang="ko-KR" altLang="en-US" sz="1200" dirty="0">
                <a:solidFill>
                  <a:schemeClr val="tx1"/>
                </a:solidFill>
              </a:rPr>
              <a:t>라고도 불리며</a:t>
            </a:r>
            <a:r>
              <a:rPr lang="en-US" altLang="ko-KR" sz="1200" dirty="0">
                <a:solidFill>
                  <a:schemeClr val="tx1"/>
                </a:solidFill>
              </a:rPr>
              <a:t>, CSS3</a:t>
            </a:r>
            <a:r>
              <a:rPr lang="ko-KR" altLang="en-US" sz="1200" dirty="0">
                <a:solidFill>
                  <a:schemeClr val="tx1"/>
                </a:solidFill>
              </a:rPr>
              <a:t>에서 처음 소개된 레이아웃 모델입니다</a:t>
            </a:r>
            <a:r>
              <a:rPr lang="en-US" altLang="ko-KR" sz="1200" dirty="0">
                <a:solidFill>
                  <a:schemeClr val="tx1"/>
                </a:solidFill>
              </a:rPr>
              <a:t>.</a:t>
            </a:r>
          </a:p>
          <a:p>
            <a:r>
              <a:rPr lang="ko-KR" altLang="en-US" sz="1200" dirty="0">
                <a:solidFill>
                  <a:schemeClr val="tx1"/>
                </a:solidFill>
              </a:rPr>
              <a:t>이 레이아웃은 서로 다른 크기의 화면과 기기에서도 </a:t>
            </a:r>
            <a:r>
              <a:rPr lang="en-US" altLang="ko-KR" sz="1200" dirty="0">
                <a:solidFill>
                  <a:schemeClr val="tx1"/>
                </a:solidFill>
              </a:rPr>
              <a:t>HTML </a:t>
            </a:r>
            <a:r>
              <a:rPr lang="ko-KR" altLang="en-US" sz="1200" dirty="0">
                <a:solidFill>
                  <a:schemeClr val="tx1"/>
                </a:solidFill>
              </a:rPr>
              <a:t>요소들이 자동으로 재정렬되어</a:t>
            </a:r>
            <a:r>
              <a:rPr lang="en-US" altLang="ko-KR" sz="1200" dirty="0">
                <a:solidFill>
                  <a:schemeClr val="tx1"/>
                </a:solidFill>
              </a:rPr>
              <a:t>, </a:t>
            </a:r>
            <a:r>
              <a:rPr lang="ko-KR" altLang="en-US" sz="1200" dirty="0">
                <a:solidFill>
                  <a:schemeClr val="tx1"/>
                </a:solidFill>
              </a:rPr>
              <a:t>웹 페이지의 레이아웃을 언제나 똑같이 유지할 수 있게 해줍니다</a:t>
            </a:r>
            <a:r>
              <a:rPr lang="en-US" altLang="ko-KR" sz="1200" dirty="0">
                <a:solidFill>
                  <a:schemeClr val="tx1"/>
                </a:solidFill>
              </a:rPr>
              <a:t>.</a:t>
            </a:r>
          </a:p>
          <a:p>
            <a:r>
              <a:rPr lang="en-US" altLang="ko-KR" sz="1200" dirty="0">
                <a:solidFill>
                  <a:schemeClr val="tx1"/>
                </a:solidFill>
              </a:rPr>
              <a:t> </a:t>
            </a:r>
          </a:p>
          <a:p>
            <a:r>
              <a:rPr lang="ko-KR" altLang="en-US" sz="1200" b="1" dirty="0" err="1">
                <a:solidFill>
                  <a:schemeClr val="tx1"/>
                </a:solidFill>
              </a:rPr>
              <a:t>플렉스</a:t>
            </a:r>
            <a:r>
              <a:rPr lang="ko-KR" altLang="en-US" sz="1200" b="1" dirty="0">
                <a:solidFill>
                  <a:schemeClr val="tx1"/>
                </a:solidFill>
              </a:rPr>
              <a:t> 요소</a:t>
            </a:r>
            <a:r>
              <a:rPr lang="en-US" altLang="ko-KR" sz="1200" b="1" dirty="0">
                <a:solidFill>
                  <a:schemeClr val="tx1"/>
                </a:solidFill>
              </a:rPr>
              <a:t>(flex item)</a:t>
            </a:r>
            <a:r>
              <a:rPr lang="ko-KR" altLang="en-US" sz="1200" b="1" dirty="0">
                <a:solidFill>
                  <a:schemeClr val="tx1"/>
                </a:solidFill>
              </a:rPr>
              <a:t>의 </a:t>
            </a:r>
            <a:r>
              <a:rPr lang="en-US" altLang="ko-KR" sz="1200" b="1" dirty="0">
                <a:solidFill>
                  <a:schemeClr val="tx1"/>
                </a:solidFill>
              </a:rPr>
              <a:t>flex </a:t>
            </a:r>
            <a:r>
              <a:rPr lang="ko-KR" altLang="en-US" sz="1200" b="1" dirty="0">
                <a:solidFill>
                  <a:schemeClr val="tx1"/>
                </a:solidFill>
              </a:rPr>
              <a:t>속성</a:t>
            </a:r>
          </a:p>
          <a:p>
            <a:r>
              <a:rPr lang="en-US" altLang="ko-KR" sz="1200" dirty="0">
                <a:solidFill>
                  <a:schemeClr val="tx1"/>
                </a:solidFill>
              </a:rPr>
              <a:t>flex </a:t>
            </a:r>
            <a:r>
              <a:rPr lang="ko-KR" altLang="en-US" sz="1200" dirty="0">
                <a:solidFill>
                  <a:schemeClr val="tx1"/>
                </a:solidFill>
              </a:rPr>
              <a:t>속성을 이용하면 같은 </a:t>
            </a:r>
            <a:r>
              <a:rPr lang="ko-KR" altLang="en-US" sz="1200" dirty="0" err="1">
                <a:solidFill>
                  <a:schemeClr val="tx1"/>
                </a:solidFill>
              </a:rPr>
              <a:t>플렉스</a:t>
            </a:r>
            <a:r>
              <a:rPr lang="ko-KR" altLang="en-US" sz="1200" dirty="0">
                <a:solidFill>
                  <a:schemeClr val="tx1"/>
                </a:solidFill>
              </a:rPr>
              <a:t> 컨테이너 안에 있는 </a:t>
            </a:r>
            <a:r>
              <a:rPr lang="ko-KR" altLang="en-US" sz="1200" dirty="0" err="1">
                <a:solidFill>
                  <a:schemeClr val="tx1"/>
                </a:solidFill>
              </a:rPr>
              <a:t>플렉스</a:t>
            </a:r>
            <a:r>
              <a:rPr lang="ko-KR" altLang="en-US" sz="1200" dirty="0">
                <a:solidFill>
                  <a:schemeClr val="tx1"/>
                </a:solidFill>
              </a:rPr>
              <a:t> 요소의 너비를 상대적으로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다음 예제에서 첫 번째 </a:t>
            </a:r>
            <a:r>
              <a:rPr lang="ko-KR" altLang="en-US" sz="1200" dirty="0" err="1">
                <a:solidFill>
                  <a:schemeClr val="tx1"/>
                </a:solidFill>
              </a:rPr>
              <a:t>플렉스</a:t>
            </a:r>
            <a:r>
              <a:rPr lang="ko-KR" altLang="en-US" sz="1200" dirty="0">
                <a:solidFill>
                  <a:schemeClr val="tx1"/>
                </a:solidFill>
              </a:rPr>
              <a:t> 요소는 전체 너비의 </a:t>
            </a:r>
            <a:r>
              <a:rPr lang="en-US" altLang="ko-KR" sz="1200" dirty="0">
                <a:solidFill>
                  <a:schemeClr val="tx1"/>
                </a:solidFill>
              </a:rPr>
              <a:t>3/5</a:t>
            </a:r>
            <a:r>
              <a:rPr lang="ko-KR" altLang="en-US" sz="1200" dirty="0">
                <a:solidFill>
                  <a:schemeClr val="tx1"/>
                </a:solidFill>
              </a:rPr>
              <a:t>을 차지하며</a:t>
            </a:r>
            <a:r>
              <a:rPr lang="en-US" altLang="ko-KR" sz="1200" dirty="0">
                <a:solidFill>
                  <a:schemeClr val="tx1"/>
                </a:solidFill>
              </a:rPr>
              <a:t>, </a:t>
            </a:r>
            <a:r>
              <a:rPr lang="ko-KR" altLang="en-US" sz="1200" dirty="0">
                <a:solidFill>
                  <a:schemeClr val="tx1"/>
                </a:solidFill>
              </a:rPr>
              <a:t>나머지 두 요소는 각각 전체 너비의 </a:t>
            </a:r>
            <a:r>
              <a:rPr lang="en-US" altLang="ko-KR" sz="1200" dirty="0">
                <a:solidFill>
                  <a:schemeClr val="tx1"/>
                </a:solidFill>
              </a:rPr>
              <a:t>1/5</a:t>
            </a:r>
            <a:r>
              <a:rPr lang="ko-KR" altLang="en-US" sz="1200" dirty="0">
                <a:solidFill>
                  <a:schemeClr val="tx1"/>
                </a:solidFill>
              </a:rPr>
              <a:t>씩을 차지하게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344</a:t>
            </a:fld>
            <a:endParaRPr lang="ko-KR" altLang="en-US" dirty="0"/>
          </a:p>
        </p:txBody>
      </p:sp>
    </p:spTree>
    <p:extLst>
      <p:ext uri="{BB962C8B-B14F-4D97-AF65-F5344CB8AC3E}">
        <p14:creationId xmlns:p14="http://schemas.microsoft.com/office/powerpoint/2010/main" val="30251083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media query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Media Query&lt;/title&gt;</a:t>
            </a:r>
          </a:p>
          <a:p>
            <a:r>
              <a:rPr lang="en-US" altLang="ko-KR" sz="1000">
                <a:solidFill>
                  <a:schemeClr val="tx1"/>
                </a:solidFill>
              </a:rPr>
              <a:t>	&lt;style&gt;</a:t>
            </a:r>
          </a:p>
          <a:p>
            <a:r>
              <a:rPr lang="en-US" altLang="ko-KR" sz="1000">
                <a:solidFill>
                  <a:schemeClr val="tx1"/>
                </a:solidFill>
              </a:rPr>
              <a:t>		body { background-color: darkorange; }</a:t>
            </a:r>
          </a:p>
          <a:p>
            <a:r>
              <a:rPr lang="en-US" altLang="ko-KR" sz="1000">
                <a:solidFill>
                  <a:schemeClr val="tx1"/>
                </a:solidFill>
              </a:rPr>
              <a:t>		@media screen and (min-width: 480px) {</a:t>
            </a:r>
          </a:p>
          <a:p>
            <a:r>
              <a:rPr lang="en-US" altLang="ko-KR" sz="1000">
                <a:solidFill>
                  <a:schemeClr val="tx1"/>
                </a:solidFill>
              </a:rPr>
              <a:t>			body {</a:t>
            </a:r>
          </a:p>
          <a:p>
            <a:r>
              <a:rPr lang="en-US" altLang="ko-KR" sz="1000">
                <a:solidFill>
                  <a:schemeClr val="tx1"/>
                </a:solidFill>
              </a:rPr>
              <a:t>				background-color: lightblue;</a:t>
            </a:r>
          </a:p>
          <a:p>
            <a:r>
              <a:rPr lang="en-US" altLang="ko-KR" sz="1000">
                <a:solidFill>
                  <a:schemeClr val="tx1"/>
                </a:solidFill>
              </a:rPr>
              <a:t>			}</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미디어 쿼리를 이용한 뷰포트별 배경색 설정</a:t>
            </a:r>
            <a:r>
              <a:rPr lang="en-US" altLang="ko-KR" sz="1000">
                <a:solidFill>
                  <a:schemeClr val="tx1"/>
                </a:solidFill>
              </a:rPr>
              <a:t>&lt;/h1&gt;</a:t>
            </a:r>
          </a:p>
          <a:p>
            <a:r>
              <a:rPr lang="en-US" altLang="ko-KR" sz="1000">
                <a:solidFill>
                  <a:schemeClr val="tx1"/>
                </a:solidFill>
              </a:rPr>
              <a:t>	&lt;p&gt;</a:t>
            </a:r>
            <a:r>
              <a:rPr lang="ko-KR" altLang="en-US" sz="1000">
                <a:solidFill>
                  <a:schemeClr val="tx1"/>
                </a:solidFill>
              </a:rPr>
              <a:t>뷰포트의 너비가 </a:t>
            </a:r>
            <a:r>
              <a:rPr lang="en-US" altLang="ko-KR" sz="1000">
                <a:solidFill>
                  <a:schemeClr val="tx1"/>
                </a:solidFill>
              </a:rPr>
              <a:t>480</a:t>
            </a:r>
            <a:r>
              <a:rPr lang="ko-KR" altLang="en-US" sz="1000">
                <a:solidFill>
                  <a:schemeClr val="tx1"/>
                </a:solidFill>
              </a:rPr>
              <a:t>픽셀이거나 그 이하일 경우에는 배경색을 </a:t>
            </a:r>
            <a:r>
              <a:rPr lang="en-US" altLang="ko-KR" sz="1000">
                <a:solidFill>
                  <a:schemeClr val="tx1"/>
                </a:solidFill>
              </a:rPr>
              <a:t>darkorange</a:t>
            </a:r>
            <a:r>
              <a:rPr lang="ko-KR" altLang="en-US" sz="1000">
                <a:solidFill>
                  <a:schemeClr val="tx1"/>
                </a:solidFill>
              </a:rPr>
              <a:t>로 표현해 줍니다</a:t>
            </a:r>
            <a:r>
              <a:rPr lang="en-US" altLang="ko-KR" sz="1000">
                <a:solidFill>
                  <a:schemeClr val="tx1"/>
                </a:solidFill>
              </a:rPr>
              <a:t>.&lt;br&gt;</a:t>
            </a:r>
          </a:p>
          <a:p>
            <a:r>
              <a:rPr lang="en-US" altLang="ko-KR" sz="1000">
                <a:solidFill>
                  <a:schemeClr val="tx1"/>
                </a:solidFill>
              </a:rPr>
              <a:t>		</a:t>
            </a:r>
            <a:r>
              <a:rPr lang="ko-KR" altLang="en-US" sz="1000">
                <a:solidFill>
                  <a:schemeClr val="tx1"/>
                </a:solidFill>
              </a:rPr>
              <a:t>하지만 뷰포트의 너비가 그 초과일 경우에는 배경색을 </a:t>
            </a:r>
            <a:r>
              <a:rPr lang="en-US" altLang="ko-KR" sz="1000">
                <a:solidFill>
                  <a:schemeClr val="tx1"/>
                </a:solidFill>
              </a:rPr>
              <a:t>lightblue</a:t>
            </a:r>
            <a:r>
              <a:rPr lang="ko-KR" altLang="en-US" sz="1000">
                <a:solidFill>
                  <a:schemeClr val="tx1"/>
                </a:solidFill>
              </a:rPr>
              <a:t>로 바꿔서 표현해 줍니다</a:t>
            </a:r>
            <a:r>
              <a:rPr lang="en-US" altLang="ko-KR" sz="1000">
                <a:solidFill>
                  <a:schemeClr val="tx1"/>
                </a:solidFill>
              </a:rPr>
              <a:t>.</a:t>
            </a:r>
          </a:p>
          <a:p>
            <a:r>
              <a:rPr lang="en-US" altLang="ko-KR" sz="1000">
                <a:solidFill>
                  <a:schemeClr val="tx1"/>
                </a:solidFill>
              </a:rPr>
              <a:t>	&lt;/p&gt;</a:t>
            </a:r>
          </a:p>
          <a:p>
            <a:r>
              <a:rPr lang="en-US" altLang="ko-KR" sz="1000">
                <a:solidFill>
                  <a:schemeClr val="tx1"/>
                </a:solidFill>
              </a:rPr>
              <a:t>	&lt;p&gt;</a:t>
            </a:r>
            <a:r>
              <a:rPr lang="ko-KR" altLang="en-US" sz="1000">
                <a:solidFill>
                  <a:schemeClr val="tx1"/>
                </a:solidFill>
              </a:rPr>
              <a:t>웹 브라우저의 크기를 줄여서 확인해 보세요</a:t>
            </a:r>
            <a:r>
              <a:rPr lang="en-US" altLang="ko-KR" sz="1000">
                <a:solidFill>
                  <a:schemeClr val="tx1"/>
                </a:solidFill>
              </a:rPr>
              <a:t>!&lt;/p&gt;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미디어 쿼리</a:t>
            </a:r>
            <a:r>
              <a:rPr lang="en-US" altLang="ko-KR" sz="1200" b="1" dirty="0">
                <a:solidFill>
                  <a:schemeClr val="tx1"/>
                </a:solidFill>
              </a:rPr>
              <a:t>(media query)</a:t>
            </a:r>
          </a:p>
          <a:p>
            <a:r>
              <a:rPr lang="en-US" altLang="ko-KR" sz="1200" dirty="0">
                <a:solidFill>
                  <a:schemeClr val="tx1"/>
                </a:solidFill>
              </a:rPr>
              <a:t>CSS2</a:t>
            </a:r>
            <a:r>
              <a:rPr lang="ko-KR" altLang="en-US" sz="1200" dirty="0">
                <a:solidFill>
                  <a:schemeClr val="tx1"/>
                </a:solidFill>
              </a:rPr>
              <a:t>에서는 </a:t>
            </a:r>
            <a:r>
              <a:rPr lang="en-US" altLang="ko-KR" sz="1200" dirty="0">
                <a:solidFill>
                  <a:schemeClr val="tx1"/>
                </a:solidFill>
              </a:rPr>
              <a:t>@media </a:t>
            </a:r>
            <a:r>
              <a:rPr lang="ko-KR" altLang="en-US" sz="1200" dirty="0">
                <a:solidFill>
                  <a:schemeClr val="tx1"/>
                </a:solidFill>
              </a:rPr>
              <a:t>규칙을 통해 서로 다른 매체 유형</a:t>
            </a:r>
            <a:r>
              <a:rPr lang="en-US" altLang="ko-KR" sz="1200" dirty="0">
                <a:solidFill>
                  <a:schemeClr val="tx1"/>
                </a:solidFill>
              </a:rPr>
              <a:t>(media type)</a:t>
            </a:r>
            <a:r>
              <a:rPr lang="ko-KR" altLang="en-US" sz="1200" dirty="0">
                <a:solidFill>
                  <a:schemeClr val="tx1"/>
                </a:solidFill>
              </a:rPr>
              <a:t>을 위한 </a:t>
            </a:r>
            <a:r>
              <a:rPr lang="ko-KR" altLang="en-US" sz="1200" dirty="0" err="1">
                <a:solidFill>
                  <a:schemeClr val="tx1"/>
                </a:solidFill>
              </a:rPr>
              <a:t>맞춤식</a:t>
            </a:r>
            <a:r>
              <a:rPr lang="ko-KR" altLang="en-US" sz="1200" dirty="0">
                <a:solidFill>
                  <a:schemeClr val="tx1"/>
                </a:solidFill>
              </a:rPr>
              <a:t> 스타일 시트</a:t>
            </a:r>
            <a:r>
              <a:rPr lang="en-US" altLang="ko-KR" sz="1200" dirty="0">
                <a:solidFill>
                  <a:schemeClr val="tx1"/>
                </a:solidFill>
              </a:rPr>
              <a:t>(style sheet)</a:t>
            </a:r>
            <a:r>
              <a:rPr lang="ko-KR" altLang="en-US" sz="1200" dirty="0">
                <a:solidFill>
                  <a:schemeClr val="tx1"/>
                </a:solidFill>
              </a:rPr>
              <a:t>를 지원합니다</a:t>
            </a:r>
            <a:r>
              <a:rPr lang="en-US" altLang="ko-KR" sz="1200" dirty="0">
                <a:solidFill>
                  <a:schemeClr val="tx1"/>
                </a:solidFill>
              </a:rPr>
              <a:t>.</a:t>
            </a:r>
          </a:p>
          <a:p>
            <a:r>
              <a:rPr lang="ko-KR" altLang="en-US" sz="1200" dirty="0">
                <a:solidFill>
                  <a:schemeClr val="tx1"/>
                </a:solidFill>
              </a:rPr>
              <a:t>예를 들면</a:t>
            </a:r>
            <a:r>
              <a:rPr lang="en-US" altLang="ko-KR" sz="1200" dirty="0">
                <a:solidFill>
                  <a:schemeClr val="tx1"/>
                </a:solidFill>
              </a:rPr>
              <a:t>, HTML </a:t>
            </a:r>
            <a:r>
              <a:rPr lang="ko-KR" altLang="en-US" sz="1200" dirty="0">
                <a:solidFill>
                  <a:schemeClr val="tx1"/>
                </a:solidFill>
              </a:rPr>
              <a:t>문서가 스크린에 표현될 때와 프린트할 때 서로 다른 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@media </a:t>
            </a:r>
            <a:r>
              <a:rPr lang="ko-KR" altLang="en-US" sz="1200" dirty="0">
                <a:solidFill>
                  <a:schemeClr val="tx1"/>
                </a:solidFill>
              </a:rPr>
              <a:t>규칙을 더욱 발전시켜 매체 유형</a:t>
            </a:r>
            <a:r>
              <a:rPr lang="en-US" altLang="ko-KR" sz="1200" dirty="0">
                <a:solidFill>
                  <a:schemeClr val="tx1"/>
                </a:solidFill>
              </a:rPr>
              <a:t>(media type)</a:t>
            </a:r>
            <a:r>
              <a:rPr lang="ko-KR" altLang="en-US" sz="1200" dirty="0">
                <a:solidFill>
                  <a:schemeClr val="tx1"/>
                </a:solidFill>
              </a:rPr>
              <a:t>과 하나 이상의 표현식</a:t>
            </a:r>
            <a:r>
              <a:rPr lang="en-US" altLang="ko-KR" sz="1200" dirty="0">
                <a:solidFill>
                  <a:schemeClr val="tx1"/>
                </a:solidFill>
              </a:rPr>
              <a:t>(expression)</a:t>
            </a:r>
            <a:r>
              <a:rPr lang="ko-KR" altLang="en-US" sz="1200" dirty="0">
                <a:solidFill>
                  <a:schemeClr val="tx1"/>
                </a:solidFill>
              </a:rPr>
              <a:t>으로 구성된 미디어 쿼리</a:t>
            </a:r>
            <a:r>
              <a:rPr lang="en-US" altLang="ko-KR" sz="1200" dirty="0">
                <a:solidFill>
                  <a:schemeClr val="tx1"/>
                </a:solidFill>
              </a:rPr>
              <a:t>(media query)</a:t>
            </a:r>
            <a:r>
              <a:rPr lang="ko-KR" altLang="en-US" sz="1200" dirty="0">
                <a:solidFill>
                  <a:schemeClr val="tx1"/>
                </a:solidFill>
              </a:rPr>
              <a:t>를 사용할 수 있습니다</a:t>
            </a:r>
            <a:r>
              <a:rPr lang="en-US" altLang="ko-KR" sz="1200" dirty="0">
                <a:solidFill>
                  <a:schemeClr val="tx1"/>
                </a:solidFill>
              </a:rPr>
              <a:t>.</a:t>
            </a:r>
          </a:p>
          <a:p>
            <a:r>
              <a:rPr lang="ko-KR" altLang="en-US" sz="1200" dirty="0">
                <a:solidFill>
                  <a:schemeClr val="tx1"/>
                </a:solidFill>
              </a:rPr>
              <a:t>미디어 쿼리</a:t>
            </a:r>
            <a:r>
              <a:rPr lang="en-US" altLang="ko-KR" sz="1200" dirty="0">
                <a:solidFill>
                  <a:schemeClr val="tx1"/>
                </a:solidFill>
              </a:rPr>
              <a:t>(media query)</a:t>
            </a:r>
            <a:r>
              <a:rPr lang="ko-KR" altLang="en-US" sz="1200" dirty="0">
                <a:solidFill>
                  <a:schemeClr val="tx1"/>
                </a:solidFill>
              </a:rPr>
              <a:t>는 </a:t>
            </a:r>
            <a:r>
              <a:rPr lang="en-US" altLang="ko-KR" sz="1200" dirty="0">
                <a:solidFill>
                  <a:schemeClr val="tx1"/>
                </a:solidFill>
              </a:rPr>
              <a:t>width, height, color </a:t>
            </a:r>
            <a:r>
              <a:rPr lang="ko-KR" altLang="en-US" sz="1200" dirty="0">
                <a:solidFill>
                  <a:schemeClr val="tx1"/>
                </a:solidFill>
              </a:rPr>
              <a:t>속성과 같은 미디어 관련 속성을 이용한 표현식을 통해 스타일이 적용되는 범위를 조절할 수 있습니다</a:t>
            </a:r>
            <a:r>
              <a:rPr lang="en-US" altLang="ko-KR" sz="1200" dirty="0">
                <a:solidFill>
                  <a:schemeClr val="tx1"/>
                </a:solidFill>
              </a:rPr>
              <a:t>.</a:t>
            </a:r>
          </a:p>
          <a:p>
            <a:r>
              <a:rPr lang="ko-KR" altLang="en-US" sz="1200" dirty="0">
                <a:solidFill>
                  <a:schemeClr val="tx1"/>
                </a:solidFill>
              </a:rPr>
              <a:t>미디어 쿼리를 사용하면 콘텐츠</a:t>
            </a:r>
            <a:r>
              <a:rPr lang="en-US" altLang="ko-KR" sz="1200" dirty="0">
                <a:solidFill>
                  <a:schemeClr val="tx1"/>
                </a:solidFill>
              </a:rPr>
              <a:t>(content)</a:t>
            </a:r>
            <a:r>
              <a:rPr lang="ko-KR" altLang="en-US" sz="1200" dirty="0">
                <a:solidFill>
                  <a:schemeClr val="tx1"/>
                </a:solidFill>
              </a:rPr>
              <a:t>를 별도로 변경하지 않아도 웹 페이지에 접속하고 있는 기기에 알맞은 형태로 스타일이 조정됩니다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CSS3 </a:t>
            </a:r>
            <a:r>
              <a:rPr lang="ko-KR" altLang="en-US" sz="1200" b="1" dirty="0">
                <a:solidFill>
                  <a:schemeClr val="tx1"/>
                </a:solidFill>
              </a:rPr>
              <a:t>미디어 쿼리</a:t>
            </a:r>
            <a:r>
              <a:rPr lang="en-US" altLang="ko-KR" sz="1200" b="1" dirty="0">
                <a:solidFill>
                  <a:schemeClr val="tx1"/>
                </a:solidFill>
              </a:rPr>
              <a:t>(media query) </a:t>
            </a:r>
            <a:r>
              <a:rPr lang="ko-KR" altLang="en-US" sz="1200" b="1" dirty="0">
                <a:solidFill>
                  <a:schemeClr val="tx1"/>
                </a:solidFill>
              </a:rPr>
              <a:t>예제</a:t>
            </a:r>
          </a:p>
          <a:p>
            <a:r>
              <a:rPr lang="ko-KR" altLang="en-US" sz="1200" dirty="0">
                <a:solidFill>
                  <a:schemeClr val="tx1"/>
                </a:solidFill>
              </a:rPr>
              <a:t>예제는 </a:t>
            </a:r>
            <a:r>
              <a:rPr lang="ko-KR" altLang="en-US" sz="1200" dirty="0" err="1">
                <a:solidFill>
                  <a:schemeClr val="tx1"/>
                </a:solidFill>
              </a:rPr>
              <a:t>뷰포트의</a:t>
            </a:r>
            <a:r>
              <a:rPr lang="ko-KR" altLang="en-US" sz="1200" dirty="0">
                <a:solidFill>
                  <a:schemeClr val="tx1"/>
                </a:solidFill>
              </a:rPr>
              <a:t> 너비가 </a:t>
            </a:r>
            <a:r>
              <a:rPr lang="en-US" altLang="ko-KR" sz="1200" dirty="0">
                <a:solidFill>
                  <a:schemeClr val="tx1"/>
                </a:solidFill>
              </a:rPr>
              <a:t>480</a:t>
            </a:r>
            <a:r>
              <a:rPr lang="ko-KR" altLang="en-US" sz="1200" dirty="0">
                <a:solidFill>
                  <a:schemeClr val="tx1"/>
                </a:solidFill>
              </a:rPr>
              <a:t>픽셀이거나 그 이하일 경우에는 배경색을 </a:t>
            </a:r>
            <a:r>
              <a:rPr lang="en-US" altLang="ko-KR" sz="1200" dirty="0" err="1">
                <a:solidFill>
                  <a:schemeClr val="tx1"/>
                </a:solidFill>
              </a:rPr>
              <a:t>darkorange</a:t>
            </a:r>
            <a:r>
              <a:rPr lang="ko-KR" altLang="en-US" sz="1200" dirty="0">
                <a:solidFill>
                  <a:schemeClr val="tx1"/>
                </a:solidFill>
              </a:rPr>
              <a:t>로 표현해 줍니다</a:t>
            </a:r>
            <a:r>
              <a:rPr lang="en-US" altLang="ko-KR" sz="1200" dirty="0">
                <a:solidFill>
                  <a:schemeClr val="tx1"/>
                </a:solidFill>
              </a:rPr>
              <a:t>.</a:t>
            </a:r>
            <a:br>
              <a:rPr lang="en-US" altLang="ko-KR" sz="1200" dirty="0">
                <a:solidFill>
                  <a:schemeClr val="tx1"/>
                </a:solidFill>
              </a:rPr>
            </a:br>
            <a:r>
              <a:rPr lang="ko-KR" altLang="en-US" sz="1200" dirty="0">
                <a:solidFill>
                  <a:schemeClr val="tx1"/>
                </a:solidFill>
              </a:rPr>
              <a:t>하지만 </a:t>
            </a:r>
            <a:r>
              <a:rPr lang="ko-KR" altLang="en-US" sz="1200" dirty="0" err="1">
                <a:solidFill>
                  <a:schemeClr val="tx1"/>
                </a:solidFill>
              </a:rPr>
              <a:t>뷰포트의</a:t>
            </a:r>
            <a:r>
              <a:rPr lang="ko-KR" altLang="en-US" sz="1200" dirty="0">
                <a:solidFill>
                  <a:schemeClr val="tx1"/>
                </a:solidFill>
              </a:rPr>
              <a:t> 너비가 그 초과일 경우에는 배경색을 </a:t>
            </a:r>
            <a:r>
              <a:rPr lang="en-US" altLang="ko-KR" sz="1200" dirty="0" err="1">
                <a:solidFill>
                  <a:schemeClr val="tx1"/>
                </a:solidFill>
              </a:rPr>
              <a:t>lightblue</a:t>
            </a:r>
            <a:r>
              <a:rPr lang="ko-KR" altLang="en-US" sz="1200" dirty="0">
                <a:solidFill>
                  <a:schemeClr val="tx1"/>
                </a:solidFill>
              </a:rPr>
              <a:t>로 바꿔서 표현해 줍니다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345</a:t>
            </a:fld>
            <a:endParaRPr lang="ko-KR" altLang="en-US" dirty="0"/>
          </a:p>
        </p:txBody>
      </p:sp>
    </p:spTree>
    <p:extLst>
      <p:ext uri="{BB962C8B-B14F-4D97-AF65-F5344CB8AC3E}">
        <p14:creationId xmlns:p14="http://schemas.microsoft.com/office/powerpoint/2010/main" val="134159564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en-US" altLang="ko-KR" sz="3200" dirty="0">
                <a:solidFill>
                  <a:srgbClr val="FF0000"/>
                </a:solidFill>
              </a:rPr>
              <a:t>3</a:t>
            </a:r>
            <a:r>
              <a:rPr lang="en-US" altLang="ko-KR" sz="3200" dirty="0"/>
              <a:t> </a:t>
            </a:r>
            <a:r>
              <a:rPr lang="ko-KR" altLang="en-US" sz="3200" dirty="0"/>
              <a:t>확장 </a:t>
            </a:r>
            <a:r>
              <a:rPr lang="en-US" altLang="ko-KR" sz="3200" dirty="0"/>
              <a:t>: media query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65995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a:solidFill>
                <a:schemeClr val="tx1"/>
              </a:solidFill>
            </a:endParaRPr>
          </a:p>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&lt;title&gt;CSS3 Media Query&lt;/title&gt;</a:t>
            </a:r>
          </a:p>
          <a:p>
            <a:r>
              <a:rPr lang="en-US" altLang="ko-KR" sz="1000">
                <a:solidFill>
                  <a:schemeClr val="tx1"/>
                </a:solidFill>
              </a:rPr>
              <a:t>	&lt;style&gt;</a:t>
            </a:r>
          </a:p>
          <a:p>
            <a:r>
              <a:rPr lang="en-US" altLang="ko-KR" sz="1000">
                <a:solidFill>
                  <a:schemeClr val="tx1"/>
                </a:solidFill>
              </a:rPr>
              <a:t>		@media screen {</a:t>
            </a:r>
          </a:p>
          <a:p>
            <a:r>
              <a:rPr lang="en-US" altLang="ko-KR" sz="1000">
                <a:solidFill>
                  <a:schemeClr val="tx1"/>
                </a:solidFill>
              </a:rPr>
              <a:t>			body {</a:t>
            </a:r>
          </a:p>
          <a:p>
            <a:r>
              <a:rPr lang="en-US" altLang="ko-KR" sz="1000">
                <a:solidFill>
                  <a:schemeClr val="tx1"/>
                </a:solidFill>
              </a:rPr>
              <a:t>				background-color: black;</a:t>
            </a:r>
          </a:p>
          <a:p>
            <a:r>
              <a:rPr lang="en-US" altLang="ko-KR" sz="1000">
                <a:solidFill>
                  <a:schemeClr val="tx1"/>
                </a:solidFill>
              </a:rPr>
              <a:t>				color: white;</a:t>
            </a:r>
          </a:p>
          <a:p>
            <a:r>
              <a:rPr lang="en-US" altLang="ko-KR" sz="1000">
                <a:solidFill>
                  <a:schemeClr val="tx1"/>
                </a:solidFill>
              </a:rPr>
              <a:t>			}</a:t>
            </a:r>
          </a:p>
          <a:p>
            <a:r>
              <a:rPr lang="en-US" altLang="ko-KR" sz="1000">
                <a:solidFill>
                  <a:schemeClr val="tx1"/>
                </a:solidFill>
              </a:rPr>
              <a:t>		}</a:t>
            </a:r>
          </a:p>
          <a:p>
            <a:r>
              <a:rPr lang="en-US" altLang="ko-KR" sz="1000">
                <a:solidFill>
                  <a:schemeClr val="tx1"/>
                </a:solidFill>
              </a:rPr>
              <a:t>		@media print {</a:t>
            </a:r>
          </a:p>
          <a:p>
            <a:r>
              <a:rPr lang="en-US" altLang="ko-KR" sz="1000">
                <a:solidFill>
                  <a:schemeClr val="tx1"/>
                </a:solidFill>
              </a:rPr>
              <a:t>			body {</a:t>
            </a:r>
          </a:p>
          <a:p>
            <a:r>
              <a:rPr lang="en-US" altLang="ko-KR" sz="1000">
                <a:solidFill>
                  <a:schemeClr val="tx1"/>
                </a:solidFill>
              </a:rPr>
              <a:t>				background-color: white;</a:t>
            </a:r>
          </a:p>
          <a:p>
            <a:r>
              <a:rPr lang="en-US" altLang="ko-KR" sz="1000">
                <a:solidFill>
                  <a:schemeClr val="tx1"/>
                </a:solidFill>
              </a:rPr>
              <a:t>				color: black;</a:t>
            </a:r>
          </a:p>
          <a:p>
            <a:r>
              <a:rPr lang="en-US" altLang="ko-KR" sz="1000">
                <a:solidFill>
                  <a:schemeClr val="tx1"/>
                </a:solidFill>
              </a:rPr>
              <a:t>			}</a:t>
            </a:r>
          </a:p>
          <a:p>
            <a:r>
              <a:rPr lang="en-US" altLang="ko-KR" sz="1000">
                <a:solidFill>
                  <a:schemeClr val="tx1"/>
                </a:solidFill>
              </a:rPr>
              <a:t>		}</a:t>
            </a:r>
          </a:p>
          <a:p>
            <a:r>
              <a:rPr lang="en-US" altLang="ko-KR" sz="1000">
                <a:solidFill>
                  <a:schemeClr val="tx1"/>
                </a:solidFill>
              </a:rPr>
              <a:t>	&lt;/style&gt;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미디어 쿼리를 이용한 기기별 배경색 설정</a:t>
            </a:r>
            <a:r>
              <a:rPr lang="en-US" altLang="ko-KR" sz="1000">
                <a:solidFill>
                  <a:schemeClr val="tx1"/>
                </a:solidFill>
              </a:rPr>
              <a:t>&lt;/h1&gt;</a:t>
            </a:r>
          </a:p>
          <a:p>
            <a:r>
              <a:rPr lang="en-US" altLang="ko-KR" sz="1000">
                <a:solidFill>
                  <a:schemeClr val="tx1"/>
                </a:solidFill>
              </a:rPr>
              <a:t>	&lt;p&gt;</a:t>
            </a:r>
            <a:r>
              <a:rPr lang="ko-KR" altLang="en-US" sz="1000">
                <a:solidFill>
                  <a:schemeClr val="tx1"/>
                </a:solidFill>
              </a:rPr>
              <a:t>웹 브라우저에서 실행하면 배경색을 </a:t>
            </a:r>
            <a:r>
              <a:rPr lang="en-US" altLang="ko-KR" sz="1000">
                <a:solidFill>
                  <a:schemeClr val="tx1"/>
                </a:solidFill>
              </a:rPr>
              <a:t>black</a:t>
            </a:r>
            <a:r>
              <a:rPr lang="ko-KR" altLang="en-US" sz="1000">
                <a:solidFill>
                  <a:schemeClr val="tx1"/>
                </a:solidFill>
              </a:rPr>
              <a:t>으로</a:t>
            </a:r>
            <a:r>
              <a:rPr lang="en-US" altLang="ko-KR" sz="1000">
                <a:solidFill>
                  <a:schemeClr val="tx1"/>
                </a:solidFill>
              </a:rPr>
              <a:t>, </a:t>
            </a:r>
            <a:r>
              <a:rPr lang="ko-KR" altLang="en-US" sz="1000">
                <a:solidFill>
                  <a:schemeClr val="tx1"/>
                </a:solidFill>
              </a:rPr>
              <a:t>글자색을 </a:t>
            </a:r>
            <a:r>
              <a:rPr lang="en-US" altLang="ko-KR" sz="1000">
                <a:solidFill>
                  <a:schemeClr val="tx1"/>
                </a:solidFill>
              </a:rPr>
              <a:t>white</a:t>
            </a:r>
            <a:r>
              <a:rPr lang="ko-KR" altLang="en-US" sz="1000">
                <a:solidFill>
                  <a:schemeClr val="tx1"/>
                </a:solidFill>
              </a:rPr>
              <a:t>로 표현해 줍니다</a:t>
            </a:r>
            <a:r>
              <a:rPr lang="en-US" altLang="ko-KR" sz="1000">
                <a:solidFill>
                  <a:schemeClr val="tx1"/>
                </a:solidFill>
              </a:rPr>
              <a:t>.&lt;br&gt;</a:t>
            </a:r>
          </a:p>
          <a:p>
            <a:r>
              <a:rPr lang="en-US" altLang="ko-KR" sz="1000">
                <a:solidFill>
                  <a:schemeClr val="tx1"/>
                </a:solidFill>
              </a:rPr>
              <a:t>		</a:t>
            </a:r>
            <a:r>
              <a:rPr lang="ko-KR" altLang="en-US" sz="1000">
                <a:solidFill>
                  <a:schemeClr val="tx1"/>
                </a:solidFill>
              </a:rPr>
              <a:t>하지만 프린트를 하게 되면 배경색을 </a:t>
            </a:r>
            <a:r>
              <a:rPr lang="en-US" altLang="ko-KR" sz="1000">
                <a:solidFill>
                  <a:schemeClr val="tx1"/>
                </a:solidFill>
              </a:rPr>
              <a:t>white</a:t>
            </a:r>
            <a:r>
              <a:rPr lang="ko-KR" altLang="en-US" sz="1000">
                <a:solidFill>
                  <a:schemeClr val="tx1"/>
                </a:solidFill>
              </a:rPr>
              <a:t>로</a:t>
            </a:r>
            <a:r>
              <a:rPr lang="en-US" altLang="ko-KR" sz="1000">
                <a:solidFill>
                  <a:schemeClr val="tx1"/>
                </a:solidFill>
              </a:rPr>
              <a:t>, </a:t>
            </a:r>
            <a:r>
              <a:rPr lang="ko-KR" altLang="en-US" sz="1000">
                <a:solidFill>
                  <a:schemeClr val="tx1"/>
                </a:solidFill>
              </a:rPr>
              <a:t>글자색을 </a:t>
            </a:r>
            <a:r>
              <a:rPr lang="en-US" altLang="ko-KR" sz="1000">
                <a:solidFill>
                  <a:schemeClr val="tx1"/>
                </a:solidFill>
              </a:rPr>
              <a:t>black</a:t>
            </a:r>
            <a:r>
              <a:rPr lang="ko-KR" altLang="en-US" sz="1000">
                <a:solidFill>
                  <a:schemeClr val="tx1"/>
                </a:solidFill>
              </a:rPr>
              <a:t>으로 바꿔서 표현해 줍니다</a:t>
            </a:r>
            <a:r>
              <a:rPr lang="en-US" altLang="ko-KR" sz="1000">
                <a:solidFill>
                  <a:schemeClr val="tx1"/>
                </a:solidFill>
              </a:rPr>
              <a:t>.</a:t>
            </a:r>
          </a:p>
          <a:p>
            <a:r>
              <a:rPr lang="en-US" altLang="ko-KR" sz="1000">
                <a:solidFill>
                  <a:schemeClr val="tx1"/>
                </a:solidFill>
              </a:rPr>
              <a:t>	&lt;/p&gt;</a:t>
            </a:r>
          </a:p>
          <a:p>
            <a:r>
              <a:rPr lang="en-US" altLang="ko-KR" sz="1000">
                <a:solidFill>
                  <a:schemeClr val="tx1"/>
                </a:solidFill>
              </a:rPr>
              <a:t>	&lt;p&gt;</a:t>
            </a:r>
            <a:r>
              <a:rPr lang="ko-KR" altLang="en-US" sz="1000">
                <a:solidFill>
                  <a:schemeClr val="tx1"/>
                </a:solidFill>
              </a:rPr>
              <a:t>웹 브라우저를 프린트해서 확인해 보세요</a:t>
            </a:r>
            <a:r>
              <a:rPr lang="en-US" altLang="ko-KR" sz="1000">
                <a:solidFill>
                  <a:schemeClr val="tx1"/>
                </a:solidFill>
              </a:rPr>
              <a:t>!&lt;/p&gt;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122775"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미디어 쿼리</a:t>
            </a:r>
            <a:r>
              <a:rPr lang="en-US" altLang="ko-KR" sz="1200" b="1" dirty="0">
                <a:solidFill>
                  <a:schemeClr val="tx1"/>
                </a:solidFill>
              </a:rPr>
              <a:t>(media query)</a:t>
            </a:r>
          </a:p>
          <a:p>
            <a:r>
              <a:rPr lang="en-US" altLang="ko-KR" sz="1200" dirty="0">
                <a:solidFill>
                  <a:schemeClr val="tx1"/>
                </a:solidFill>
              </a:rPr>
              <a:t>CSS2</a:t>
            </a:r>
            <a:r>
              <a:rPr lang="ko-KR" altLang="en-US" sz="1200" dirty="0">
                <a:solidFill>
                  <a:schemeClr val="tx1"/>
                </a:solidFill>
              </a:rPr>
              <a:t>에서는 </a:t>
            </a:r>
            <a:r>
              <a:rPr lang="en-US" altLang="ko-KR" sz="1200" dirty="0">
                <a:solidFill>
                  <a:schemeClr val="tx1"/>
                </a:solidFill>
              </a:rPr>
              <a:t>@media </a:t>
            </a:r>
            <a:r>
              <a:rPr lang="ko-KR" altLang="en-US" sz="1200" dirty="0">
                <a:solidFill>
                  <a:schemeClr val="tx1"/>
                </a:solidFill>
              </a:rPr>
              <a:t>규칙을 통해 서로 다른 매체 유형</a:t>
            </a:r>
            <a:r>
              <a:rPr lang="en-US" altLang="ko-KR" sz="1200" dirty="0">
                <a:solidFill>
                  <a:schemeClr val="tx1"/>
                </a:solidFill>
              </a:rPr>
              <a:t>(media type)</a:t>
            </a:r>
            <a:r>
              <a:rPr lang="ko-KR" altLang="en-US" sz="1200" dirty="0">
                <a:solidFill>
                  <a:schemeClr val="tx1"/>
                </a:solidFill>
              </a:rPr>
              <a:t>을 위한 </a:t>
            </a:r>
            <a:r>
              <a:rPr lang="ko-KR" altLang="en-US" sz="1200" dirty="0" err="1">
                <a:solidFill>
                  <a:schemeClr val="tx1"/>
                </a:solidFill>
              </a:rPr>
              <a:t>맞춤식</a:t>
            </a:r>
            <a:r>
              <a:rPr lang="ko-KR" altLang="en-US" sz="1200" dirty="0">
                <a:solidFill>
                  <a:schemeClr val="tx1"/>
                </a:solidFill>
              </a:rPr>
              <a:t> 스타일 시트</a:t>
            </a:r>
            <a:r>
              <a:rPr lang="en-US" altLang="ko-KR" sz="1200" dirty="0">
                <a:solidFill>
                  <a:schemeClr val="tx1"/>
                </a:solidFill>
              </a:rPr>
              <a:t>(style sheet)</a:t>
            </a:r>
            <a:r>
              <a:rPr lang="ko-KR" altLang="en-US" sz="1200" dirty="0">
                <a:solidFill>
                  <a:schemeClr val="tx1"/>
                </a:solidFill>
              </a:rPr>
              <a:t>를 지원합니다</a:t>
            </a:r>
            <a:r>
              <a:rPr lang="en-US" altLang="ko-KR" sz="1200" dirty="0">
                <a:solidFill>
                  <a:schemeClr val="tx1"/>
                </a:solidFill>
              </a:rPr>
              <a:t>.</a:t>
            </a:r>
          </a:p>
          <a:p>
            <a:r>
              <a:rPr lang="ko-KR" altLang="en-US" sz="1200" dirty="0">
                <a:solidFill>
                  <a:schemeClr val="tx1"/>
                </a:solidFill>
              </a:rPr>
              <a:t>예를 들면</a:t>
            </a:r>
            <a:r>
              <a:rPr lang="en-US" altLang="ko-KR" sz="1200" dirty="0">
                <a:solidFill>
                  <a:schemeClr val="tx1"/>
                </a:solidFill>
              </a:rPr>
              <a:t>, HTML </a:t>
            </a:r>
            <a:r>
              <a:rPr lang="ko-KR" altLang="en-US" sz="1200" dirty="0">
                <a:solidFill>
                  <a:schemeClr val="tx1"/>
                </a:solidFill>
              </a:rPr>
              <a:t>문서가 스크린에 표현될 때와 프린트할 때 서로 다른 스타일을 적용할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CSS3</a:t>
            </a:r>
            <a:r>
              <a:rPr lang="ko-KR" altLang="en-US" sz="1200" dirty="0">
                <a:solidFill>
                  <a:schemeClr val="tx1"/>
                </a:solidFill>
              </a:rPr>
              <a:t>에서는 </a:t>
            </a:r>
            <a:r>
              <a:rPr lang="en-US" altLang="ko-KR" sz="1200" dirty="0">
                <a:solidFill>
                  <a:schemeClr val="tx1"/>
                </a:solidFill>
              </a:rPr>
              <a:t>@media </a:t>
            </a:r>
            <a:r>
              <a:rPr lang="ko-KR" altLang="en-US" sz="1200" dirty="0">
                <a:solidFill>
                  <a:schemeClr val="tx1"/>
                </a:solidFill>
              </a:rPr>
              <a:t>규칙을 더욱 발전시켜 매체 유형</a:t>
            </a:r>
            <a:r>
              <a:rPr lang="en-US" altLang="ko-KR" sz="1200" dirty="0">
                <a:solidFill>
                  <a:schemeClr val="tx1"/>
                </a:solidFill>
              </a:rPr>
              <a:t>(media type)</a:t>
            </a:r>
            <a:r>
              <a:rPr lang="ko-KR" altLang="en-US" sz="1200" dirty="0">
                <a:solidFill>
                  <a:schemeClr val="tx1"/>
                </a:solidFill>
              </a:rPr>
              <a:t>과 하나 이상의 표현식</a:t>
            </a:r>
            <a:r>
              <a:rPr lang="en-US" altLang="ko-KR" sz="1200" dirty="0">
                <a:solidFill>
                  <a:schemeClr val="tx1"/>
                </a:solidFill>
              </a:rPr>
              <a:t>(expression)</a:t>
            </a:r>
            <a:r>
              <a:rPr lang="ko-KR" altLang="en-US" sz="1200" dirty="0">
                <a:solidFill>
                  <a:schemeClr val="tx1"/>
                </a:solidFill>
              </a:rPr>
              <a:t>으로 구성된 미디어 쿼리</a:t>
            </a:r>
            <a:r>
              <a:rPr lang="en-US" altLang="ko-KR" sz="1200" dirty="0">
                <a:solidFill>
                  <a:schemeClr val="tx1"/>
                </a:solidFill>
              </a:rPr>
              <a:t>(media query)</a:t>
            </a:r>
            <a:r>
              <a:rPr lang="ko-KR" altLang="en-US" sz="1200" dirty="0">
                <a:solidFill>
                  <a:schemeClr val="tx1"/>
                </a:solidFill>
              </a:rPr>
              <a:t>를 사용할 수 있습니다</a:t>
            </a:r>
            <a:r>
              <a:rPr lang="en-US" altLang="ko-KR" sz="1200" dirty="0">
                <a:solidFill>
                  <a:schemeClr val="tx1"/>
                </a:solidFill>
              </a:rPr>
              <a:t>.</a:t>
            </a:r>
          </a:p>
          <a:p>
            <a:r>
              <a:rPr lang="ko-KR" altLang="en-US" sz="1200" dirty="0">
                <a:solidFill>
                  <a:schemeClr val="tx1"/>
                </a:solidFill>
              </a:rPr>
              <a:t>미디어 쿼리</a:t>
            </a:r>
            <a:r>
              <a:rPr lang="en-US" altLang="ko-KR" sz="1200" dirty="0">
                <a:solidFill>
                  <a:schemeClr val="tx1"/>
                </a:solidFill>
              </a:rPr>
              <a:t>(media query)</a:t>
            </a:r>
            <a:r>
              <a:rPr lang="ko-KR" altLang="en-US" sz="1200" dirty="0">
                <a:solidFill>
                  <a:schemeClr val="tx1"/>
                </a:solidFill>
              </a:rPr>
              <a:t>는 </a:t>
            </a:r>
            <a:r>
              <a:rPr lang="en-US" altLang="ko-KR" sz="1200" dirty="0">
                <a:solidFill>
                  <a:schemeClr val="tx1"/>
                </a:solidFill>
              </a:rPr>
              <a:t>width, height, color </a:t>
            </a:r>
            <a:r>
              <a:rPr lang="ko-KR" altLang="en-US" sz="1200" dirty="0">
                <a:solidFill>
                  <a:schemeClr val="tx1"/>
                </a:solidFill>
              </a:rPr>
              <a:t>속성과 같은 미디어 관련 속성을 이용한 표현식을 통해 스타일이 적용되는 범위를 조절할 수 있습니다</a:t>
            </a:r>
            <a:r>
              <a:rPr lang="en-US" altLang="ko-KR" sz="1200" dirty="0">
                <a:solidFill>
                  <a:schemeClr val="tx1"/>
                </a:solidFill>
              </a:rPr>
              <a:t>.</a:t>
            </a:r>
          </a:p>
          <a:p>
            <a:r>
              <a:rPr lang="ko-KR" altLang="en-US" sz="1200" dirty="0">
                <a:solidFill>
                  <a:schemeClr val="tx1"/>
                </a:solidFill>
              </a:rPr>
              <a:t>미디어 쿼리를 사용하면 콘텐츠</a:t>
            </a:r>
            <a:r>
              <a:rPr lang="en-US" altLang="ko-KR" sz="1200" dirty="0">
                <a:solidFill>
                  <a:schemeClr val="tx1"/>
                </a:solidFill>
              </a:rPr>
              <a:t>(content)</a:t>
            </a:r>
            <a:r>
              <a:rPr lang="ko-KR" altLang="en-US" sz="1200" dirty="0">
                <a:solidFill>
                  <a:schemeClr val="tx1"/>
                </a:solidFill>
              </a:rPr>
              <a:t>를 별도로 변경하지 않아도 웹 페이지에 접속하고 있는 기기에 알맞은 형태로 스타일이 조정됩니다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CSS3 </a:t>
            </a:r>
            <a:r>
              <a:rPr lang="ko-KR" altLang="en-US" sz="1200" b="1" dirty="0">
                <a:solidFill>
                  <a:schemeClr val="tx1"/>
                </a:solidFill>
              </a:rPr>
              <a:t>미디어 쿼리</a:t>
            </a:r>
            <a:r>
              <a:rPr lang="en-US" altLang="ko-KR" sz="1200" b="1" dirty="0">
                <a:solidFill>
                  <a:schemeClr val="tx1"/>
                </a:solidFill>
              </a:rPr>
              <a:t>(media query) </a:t>
            </a:r>
            <a:r>
              <a:rPr lang="ko-KR" altLang="en-US" sz="1200" b="1" dirty="0">
                <a:solidFill>
                  <a:schemeClr val="tx1"/>
                </a:solidFill>
              </a:rPr>
              <a:t>예제</a:t>
            </a:r>
          </a:p>
          <a:p>
            <a:r>
              <a:rPr lang="ko-KR" altLang="en-US" sz="1200" dirty="0">
                <a:solidFill>
                  <a:schemeClr val="tx1"/>
                </a:solidFill>
              </a:rPr>
              <a:t>예제를 웹 브라우저에서 실행하면 배경색을 검정색으로</a:t>
            </a:r>
            <a:r>
              <a:rPr lang="en-US" altLang="ko-KR" sz="1200" dirty="0">
                <a:solidFill>
                  <a:schemeClr val="tx1"/>
                </a:solidFill>
              </a:rPr>
              <a:t>, </a:t>
            </a:r>
            <a:r>
              <a:rPr lang="ko-KR" altLang="en-US" sz="1200" dirty="0">
                <a:solidFill>
                  <a:schemeClr val="tx1"/>
                </a:solidFill>
              </a:rPr>
              <a:t>텍스트의 색상은 흰색으로 표현합니다</a:t>
            </a:r>
            <a:r>
              <a:rPr lang="en-US" altLang="ko-KR" sz="1200" dirty="0">
                <a:solidFill>
                  <a:schemeClr val="tx1"/>
                </a:solidFill>
              </a:rPr>
              <a:t>.</a:t>
            </a:r>
          </a:p>
          <a:p>
            <a:r>
              <a:rPr lang="ko-KR" altLang="en-US" sz="1200" dirty="0">
                <a:solidFill>
                  <a:schemeClr val="tx1"/>
                </a:solidFill>
              </a:rPr>
              <a:t>하지만 웹 페이지를 프린트하게 되면 배경색을 흰색으로</a:t>
            </a:r>
            <a:r>
              <a:rPr lang="en-US" altLang="ko-KR" sz="1200" dirty="0">
                <a:solidFill>
                  <a:schemeClr val="tx1"/>
                </a:solidFill>
              </a:rPr>
              <a:t>, </a:t>
            </a:r>
            <a:r>
              <a:rPr lang="ko-KR" altLang="en-US" sz="1200" dirty="0">
                <a:solidFill>
                  <a:schemeClr val="tx1"/>
                </a:solidFill>
              </a:rPr>
              <a:t>텍스트의 색상을 검정색으로 바꿔서 프린트합니다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346</a:t>
            </a:fld>
            <a:endParaRPr lang="ko-KR" altLang="en-US" dirty="0"/>
          </a:p>
        </p:txBody>
      </p:sp>
    </p:spTree>
    <p:extLst>
      <p:ext uri="{BB962C8B-B14F-4D97-AF65-F5344CB8AC3E}">
        <p14:creationId xmlns:p14="http://schemas.microsoft.com/office/powerpoint/2010/main" val="279021331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t>
            </a:r>
            <a:r>
              <a:rPr lang="ko-KR" altLang="en-US" sz="3200" dirty="0"/>
              <a:t>개요</a:t>
            </a:r>
          </a:p>
        </p:txBody>
      </p:sp>
      <p:sp>
        <p:nvSpPr>
          <p:cNvPr id="8" name="직사각형 7">
            <a:extLst>
              <a:ext uri="{FF2B5EF4-FFF2-40B4-BE49-F238E27FC236}">
                <a16:creationId xmlns:a16="http://schemas.microsoft.com/office/drawing/2014/main" id="{7A11D50D-EB00-4B38-B133-9877E16A784C}"/>
              </a:ext>
            </a:extLst>
          </p:cNvPr>
          <p:cNvSpPr/>
          <p:nvPr/>
        </p:nvSpPr>
        <p:spPr>
          <a:xfrm>
            <a:off x="364297" y="1216297"/>
            <a:ext cx="11463408"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a:t>
            </a:r>
            <a:r>
              <a:rPr lang="ko-KR" altLang="en-US" sz="1200" b="1" dirty="0">
                <a:solidFill>
                  <a:schemeClr val="tx1"/>
                </a:solidFill>
              </a:rPr>
              <a:t>개요</a:t>
            </a:r>
          </a:p>
          <a:p>
            <a:r>
              <a:rPr lang="en-US" altLang="ko-KR" sz="1200" dirty="0">
                <a:solidFill>
                  <a:schemeClr val="tx1"/>
                </a:solidFill>
              </a:rPr>
              <a:t>HTML5</a:t>
            </a:r>
            <a:r>
              <a:rPr lang="ko-KR" altLang="en-US" sz="1200" dirty="0">
                <a:solidFill>
                  <a:schemeClr val="tx1"/>
                </a:solidFill>
              </a:rPr>
              <a:t>는 웹 상에서 콘텐츠</a:t>
            </a:r>
            <a:r>
              <a:rPr lang="en-US" altLang="ko-KR" sz="1200" dirty="0">
                <a:solidFill>
                  <a:schemeClr val="tx1"/>
                </a:solidFill>
              </a:rPr>
              <a:t>(content)</a:t>
            </a:r>
            <a:r>
              <a:rPr lang="ko-KR" altLang="en-US" sz="1200" dirty="0">
                <a:solidFill>
                  <a:schemeClr val="tx1"/>
                </a:solidFill>
              </a:rPr>
              <a:t>를 구성하고 보여주기 위한 </a:t>
            </a:r>
            <a:r>
              <a:rPr lang="en-US" altLang="ko-KR" sz="1200" dirty="0">
                <a:solidFill>
                  <a:schemeClr val="tx1"/>
                </a:solidFill>
              </a:rPr>
              <a:t>HTML </a:t>
            </a:r>
            <a:r>
              <a:rPr lang="ko-KR" altLang="en-US" sz="1200" dirty="0">
                <a:solidFill>
                  <a:schemeClr val="tx1"/>
                </a:solidFill>
              </a:rPr>
              <a:t>언어의 최신 표준 권고안입니다</a:t>
            </a:r>
            <a:r>
              <a:rPr lang="en-US" altLang="ko-KR" sz="1200" dirty="0">
                <a:solidFill>
                  <a:schemeClr val="tx1"/>
                </a:solidFill>
              </a:rPr>
              <a:t>.</a:t>
            </a:r>
          </a:p>
          <a:p>
            <a:r>
              <a:rPr lang="en-US" altLang="ko-KR" sz="1200" dirty="0">
                <a:solidFill>
                  <a:schemeClr val="tx1"/>
                </a:solidFill>
              </a:rPr>
              <a:t>HTML5</a:t>
            </a:r>
            <a:r>
              <a:rPr lang="ko-KR" altLang="en-US" sz="1200" dirty="0">
                <a:solidFill>
                  <a:schemeClr val="tx1"/>
                </a:solidFill>
              </a:rPr>
              <a:t>는 </a:t>
            </a:r>
            <a:r>
              <a:rPr lang="en-US" altLang="ko-KR" sz="1200" dirty="0">
                <a:solidFill>
                  <a:schemeClr val="tx1"/>
                </a:solidFill>
              </a:rPr>
              <a:t>HTML 4.01, XHTML 1.1 </a:t>
            </a:r>
            <a:r>
              <a:rPr lang="ko-KR" altLang="en-US" sz="1200" dirty="0">
                <a:solidFill>
                  <a:schemeClr val="tx1"/>
                </a:solidFill>
              </a:rPr>
              <a:t>등을 대체하는 </a:t>
            </a:r>
            <a:r>
              <a:rPr lang="en-US" altLang="ko-KR" sz="1200" dirty="0">
                <a:solidFill>
                  <a:schemeClr val="tx1"/>
                </a:solidFill>
              </a:rPr>
              <a:t>HTML</a:t>
            </a:r>
            <a:r>
              <a:rPr lang="ko-KR" altLang="en-US" sz="1200" dirty="0">
                <a:solidFill>
                  <a:schemeClr val="tx1"/>
                </a:solidFill>
              </a:rPr>
              <a:t>의 차세대 표준입니다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HTML5</a:t>
            </a:r>
            <a:r>
              <a:rPr lang="ko-KR" altLang="en-US" sz="1200" dirty="0">
                <a:solidFill>
                  <a:schemeClr val="tx1"/>
                </a:solidFill>
              </a:rPr>
              <a:t>는 </a:t>
            </a:r>
            <a:r>
              <a:rPr lang="en-US" altLang="ko-KR" sz="1200" dirty="0">
                <a:solidFill>
                  <a:schemeClr val="tx1"/>
                </a:solidFill>
              </a:rPr>
              <a:t>XML</a:t>
            </a:r>
            <a:r>
              <a:rPr lang="ko-KR" altLang="en-US" sz="1200" dirty="0">
                <a:solidFill>
                  <a:schemeClr val="tx1"/>
                </a:solidFill>
              </a:rPr>
              <a:t>이나 </a:t>
            </a:r>
            <a:r>
              <a:rPr lang="en-US" altLang="ko-KR" sz="1200" dirty="0">
                <a:solidFill>
                  <a:schemeClr val="tx1"/>
                </a:solidFill>
              </a:rPr>
              <a:t>XHTML</a:t>
            </a:r>
            <a:r>
              <a:rPr lang="ko-KR" altLang="en-US" sz="1200" dirty="0">
                <a:solidFill>
                  <a:schemeClr val="tx1"/>
                </a:solidFill>
              </a:rPr>
              <a:t>과는 달리 문법적으로 매우 유연하게 대처합니다</a:t>
            </a:r>
            <a:r>
              <a:rPr lang="en-US" altLang="ko-KR" sz="1200" dirty="0">
                <a:solidFill>
                  <a:schemeClr val="tx1"/>
                </a:solidFill>
              </a:rPr>
              <a:t>.</a:t>
            </a:r>
          </a:p>
          <a:p>
            <a:r>
              <a:rPr lang="ko-KR" altLang="en-US" sz="1200" dirty="0">
                <a:solidFill>
                  <a:schemeClr val="tx1"/>
                </a:solidFill>
              </a:rPr>
              <a:t>따라서 다음과 같은 사항들을 모두 문법적으로 허용합니다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ko-KR" altLang="en-US" sz="1200" dirty="0">
                <a:solidFill>
                  <a:schemeClr val="tx1"/>
                </a:solidFill>
              </a:rPr>
              <a:t>태그 이름에 대문자 사용</a:t>
            </a:r>
          </a:p>
          <a:p>
            <a:r>
              <a:rPr lang="en-US" altLang="ko-KR" sz="1200" dirty="0">
                <a:solidFill>
                  <a:schemeClr val="tx1"/>
                </a:solidFill>
              </a:rPr>
              <a:t>- </a:t>
            </a:r>
            <a:r>
              <a:rPr lang="ko-KR" altLang="en-US" sz="1200" dirty="0">
                <a:solidFill>
                  <a:schemeClr val="tx1"/>
                </a:solidFill>
              </a:rPr>
              <a:t>속성값에 따옴표 생략</a:t>
            </a:r>
          </a:p>
          <a:p>
            <a:r>
              <a:rPr lang="en-US" altLang="ko-KR" sz="1200" dirty="0">
                <a:solidFill>
                  <a:schemeClr val="tx1"/>
                </a:solidFill>
              </a:rPr>
              <a:t>- </a:t>
            </a:r>
            <a:r>
              <a:rPr lang="ko-KR" altLang="en-US" sz="1200" dirty="0">
                <a:solidFill>
                  <a:schemeClr val="tx1"/>
                </a:solidFill>
              </a:rPr>
              <a:t>속성값 생략</a:t>
            </a:r>
          </a:p>
          <a:p>
            <a:pPr marL="171450" indent="-171450">
              <a:buFontTx/>
              <a:buChar char="-"/>
            </a:pPr>
            <a:r>
              <a:rPr lang="ko-KR" altLang="en-US" sz="1200" dirty="0">
                <a:solidFill>
                  <a:schemeClr val="tx1"/>
                </a:solidFill>
              </a:rPr>
              <a:t>빈 태그의 종료 태그</a:t>
            </a:r>
            <a:r>
              <a:rPr lang="en-US" altLang="ko-KR" sz="1200" dirty="0">
                <a:solidFill>
                  <a:schemeClr val="tx1"/>
                </a:solidFill>
              </a:rPr>
              <a:t>(/) </a:t>
            </a:r>
            <a:r>
              <a:rPr lang="ko-KR" altLang="en-US" sz="1200" dirty="0">
                <a:solidFill>
                  <a:schemeClr val="tx1"/>
                </a:solidFill>
              </a:rPr>
              <a:t>생략</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HTML5</a:t>
            </a:r>
            <a:r>
              <a:rPr lang="ko-KR" altLang="en-US" sz="1200" dirty="0">
                <a:solidFill>
                  <a:schemeClr val="tx1"/>
                </a:solidFill>
              </a:rPr>
              <a:t>에서 변경된 사항들에 대한 더 자세한 정보를 원한다면</a:t>
            </a:r>
            <a:r>
              <a:rPr lang="en-US" altLang="ko-KR" sz="1200" dirty="0">
                <a:solidFill>
                  <a:schemeClr val="tx1"/>
                </a:solidFill>
              </a:rPr>
              <a:t>, W3C </a:t>
            </a:r>
            <a:r>
              <a:rPr lang="ko-KR" altLang="en-US" sz="1200" dirty="0">
                <a:solidFill>
                  <a:schemeClr val="tx1"/>
                </a:solidFill>
              </a:rPr>
              <a:t>공식 사이트를 방문하여 확인 </a:t>
            </a:r>
            <a:r>
              <a:rPr lang="en-US" altLang="ko-KR" sz="1200" dirty="0">
                <a:solidFill>
                  <a:schemeClr val="tx1"/>
                </a:solidFill>
              </a:rPr>
              <a:t>:  </a:t>
            </a:r>
            <a:r>
              <a:rPr lang="en-US" altLang="ko-KR" sz="1200" dirty="0">
                <a:solidFill>
                  <a:schemeClr val="tx1"/>
                </a:solidFill>
                <a:hlinkClick r:id="rId2">
                  <a:extLst>
                    <a:ext uri="{A12FA001-AC4F-418D-AE19-62706E023703}">
                      <ahyp:hlinkClr xmlns:ahyp="http://schemas.microsoft.com/office/drawing/2018/hyperlinkcolor" val="tx"/>
                    </a:ext>
                  </a:extLst>
                </a:hlinkClick>
              </a:rPr>
              <a:t>https://html.spec.whatwg.org/</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DOCTYPE </a:t>
            </a:r>
            <a:r>
              <a:rPr lang="ko-KR" altLang="en-US" sz="1200" dirty="0">
                <a:solidFill>
                  <a:schemeClr val="tx1"/>
                </a:solidFill>
              </a:rPr>
              <a:t>선언 </a:t>
            </a:r>
            <a:r>
              <a:rPr lang="en-US" altLang="ko-KR" sz="1200" dirty="0">
                <a:solidFill>
                  <a:schemeClr val="tx1"/>
                </a:solidFill>
              </a:rPr>
              <a:t>: </a:t>
            </a:r>
            <a:r>
              <a:rPr lang="en-US" altLang="ko-KR" sz="1200" dirty="0">
                <a:solidFill>
                  <a:srgbClr val="FF0000"/>
                </a:solidFill>
              </a:rPr>
              <a:t>&lt;!DOCTYPE html&gt;</a:t>
            </a:r>
          </a:p>
          <a:p>
            <a:endParaRPr lang="en-US" altLang="ko-KR" sz="1200" dirty="0">
              <a:solidFill>
                <a:schemeClr val="tx1"/>
              </a:solidFill>
            </a:endParaRPr>
          </a:p>
          <a:p>
            <a:endParaRPr lang="en-US" altLang="ko-KR" sz="1200" dirty="0">
              <a:solidFill>
                <a:schemeClr val="tx1"/>
              </a:solidFill>
            </a:endParaRPr>
          </a:p>
          <a:p>
            <a:r>
              <a:rPr lang="ko-KR" altLang="en-US" sz="1200" dirty="0" err="1">
                <a:solidFill>
                  <a:schemeClr val="tx1"/>
                </a:solidFill>
              </a:rPr>
              <a:t>문자셋</a:t>
            </a:r>
            <a:r>
              <a:rPr lang="en-US" altLang="ko-KR" sz="1200" dirty="0">
                <a:solidFill>
                  <a:schemeClr val="tx1"/>
                </a:solidFill>
              </a:rPr>
              <a:t>(character set)</a:t>
            </a:r>
            <a:r>
              <a:rPr lang="ko-KR" altLang="en-US" sz="1200" dirty="0">
                <a:solidFill>
                  <a:schemeClr val="tx1"/>
                </a:solidFill>
              </a:rPr>
              <a:t>의 선언도 매우 </a:t>
            </a:r>
            <a:r>
              <a:rPr lang="ko-KR" altLang="en-US" sz="1200" dirty="0" err="1">
                <a:solidFill>
                  <a:schemeClr val="tx1"/>
                </a:solidFill>
              </a:rPr>
              <a:t>간단해졌습니다</a:t>
            </a:r>
            <a:r>
              <a:rPr lang="en-US" altLang="ko-KR" sz="1200" dirty="0">
                <a:solidFill>
                  <a:schemeClr val="tx1"/>
                </a:solidFill>
              </a:rPr>
              <a:t>.  HTML5</a:t>
            </a:r>
            <a:r>
              <a:rPr lang="ko-KR" altLang="en-US" sz="1200" dirty="0">
                <a:solidFill>
                  <a:schemeClr val="tx1"/>
                </a:solidFill>
              </a:rPr>
              <a:t>에서의 기본 문자 인코딩</a:t>
            </a:r>
            <a:r>
              <a:rPr lang="en-US" altLang="ko-KR" sz="1200" dirty="0">
                <a:solidFill>
                  <a:schemeClr val="tx1"/>
                </a:solidFill>
              </a:rPr>
              <a:t>(character encoding) </a:t>
            </a:r>
            <a:r>
              <a:rPr lang="ko-KR" altLang="en-US" sz="1200" dirty="0">
                <a:solidFill>
                  <a:schemeClr val="tx1"/>
                </a:solidFill>
              </a:rPr>
              <a:t>방식은 </a:t>
            </a:r>
            <a:r>
              <a:rPr lang="en-US" altLang="ko-KR" sz="1200" dirty="0">
                <a:solidFill>
                  <a:schemeClr val="tx1"/>
                </a:solidFill>
              </a:rPr>
              <a:t>UTF-8</a:t>
            </a:r>
            <a:r>
              <a:rPr lang="ko-KR" altLang="en-US" sz="1200" dirty="0">
                <a:solidFill>
                  <a:schemeClr val="tx1"/>
                </a:solidFill>
              </a:rPr>
              <a:t>입니다</a:t>
            </a:r>
            <a:r>
              <a:rPr lang="en-US" altLang="ko-KR" sz="1200" dirty="0">
                <a:solidFill>
                  <a:schemeClr val="tx1"/>
                </a:solidFill>
              </a:rPr>
              <a:t>.</a:t>
            </a:r>
          </a:p>
          <a:p>
            <a:endParaRPr lang="en-US" altLang="ko-KR" sz="1200" dirty="0">
              <a:solidFill>
                <a:schemeClr val="tx1"/>
              </a:solidFill>
            </a:endParaRPr>
          </a:p>
          <a:p>
            <a:r>
              <a:rPr lang="en-US" altLang="ko-KR" sz="1200" dirty="0">
                <a:solidFill>
                  <a:srgbClr val="FF0000"/>
                </a:solidFill>
              </a:rPr>
              <a:t>HTML5 </a:t>
            </a:r>
            <a:r>
              <a:rPr lang="ko-KR" altLang="en-US" sz="1200" dirty="0">
                <a:solidFill>
                  <a:srgbClr val="FF0000"/>
                </a:solidFill>
              </a:rPr>
              <a:t>이전 </a:t>
            </a:r>
            <a:r>
              <a:rPr lang="en-US" altLang="ko-KR" sz="1200" dirty="0">
                <a:solidFill>
                  <a:srgbClr val="FF0000"/>
                </a:solidFill>
              </a:rPr>
              <a:t>: </a:t>
            </a:r>
            <a:r>
              <a:rPr lang="nb-NO" altLang="ko-KR" sz="1200" dirty="0">
                <a:solidFill>
                  <a:srgbClr val="FF0000"/>
                </a:solidFill>
              </a:rPr>
              <a:t>&lt;meta http-equiv="Content-Type" content="text/html; charset=utf-8"&gt;</a:t>
            </a:r>
          </a:p>
          <a:p>
            <a:endParaRPr lang="en-US" altLang="ko-KR" sz="1200" dirty="0">
              <a:solidFill>
                <a:srgbClr val="FF0000"/>
              </a:solidFill>
            </a:endParaRPr>
          </a:p>
          <a:p>
            <a:r>
              <a:rPr lang="en-US" altLang="ko-KR" sz="1200" dirty="0">
                <a:solidFill>
                  <a:srgbClr val="FF0000"/>
                </a:solidFill>
              </a:rPr>
              <a:t>HTML5 : &lt;meta charset="UTF-8"&gt;</a:t>
            </a:r>
            <a:endParaRPr lang="ko-KR" altLang="en-US" sz="1200" dirty="0">
              <a:solidFill>
                <a:srgbClr val="FF0000"/>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347</a:t>
            </a:fld>
            <a:endParaRPr lang="ko-KR" altLang="en-US" dirty="0"/>
          </a:p>
        </p:txBody>
      </p:sp>
    </p:spTree>
    <p:extLst>
      <p:ext uri="{BB962C8B-B14F-4D97-AF65-F5344CB8AC3E}">
        <p14:creationId xmlns:p14="http://schemas.microsoft.com/office/powerpoint/2010/main" val="235389846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t>
            </a:r>
            <a:r>
              <a:rPr lang="ko-KR" altLang="en-US" sz="3200" dirty="0"/>
              <a:t>개요 </a:t>
            </a:r>
            <a:r>
              <a:rPr lang="en-US" altLang="ko-KR" sz="3200" dirty="0"/>
              <a:t>: HTML5 </a:t>
            </a:r>
            <a:r>
              <a:rPr lang="ko-KR" altLang="en-US" sz="3200" dirty="0"/>
              <a:t>변경사항</a:t>
            </a:r>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470492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&lt;title&gt;HTML5 Changes&lt;/title&gt;</a:t>
            </a:r>
          </a:p>
          <a:p>
            <a:r>
              <a:rPr lang="en-US" altLang="ko-KR" sz="1000">
                <a:solidFill>
                  <a:schemeClr val="tx1"/>
                </a:solidFill>
              </a:rPr>
              <a:t>	&lt;script&gt;document.createElement("newPara")&lt;/script&gt;</a:t>
            </a:r>
          </a:p>
          <a:p>
            <a:r>
              <a:rPr lang="en-US" altLang="ko-KR" sz="1000">
                <a:solidFill>
                  <a:schemeClr val="tx1"/>
                </a:solidFill>
              </a:rPr>
              <a:t>	&lt;style&gt;</a:t>
            </a:r>
          </a:p>
          <a:p>
            <a:r>
              <a:rPr lang="en-US" altLang="ko-KR" sz="1000">
                <a:solidFill>
                  <a:schemeClr val="tx1"/>
                </a:solidFill>
              </a:rPr>
              <a:t>		newPara {</a:t>
            </a:r>
          </a:p>
          <a:p>
            <a:r>
              <a:rPr lang="en-US" altLang="ko-KR" sz="1000">
                <a:solidFill>
                  <a:schemeClr val="tx1"/>
                </a:solidFill>
              </a:rPr>
              <a:t>			background-color: #F0F0F0;</a:t>
            </a:r>
          </a:p>
          <a:p>
            <a:r>
              <a:rPr lang="en-US" altLang="ko-KR" sz="1000">
                <a:solidFill>
                  <a:schemeClr val="tx1"/>
                </a:solidFill>
              </a:rPr>
              <a:t>			display: block;</a:t>
            </a:r>
          </a:p>
          <a:p>
            <a:r>
              <a:rPr lang="en-US" altLang="ko-KR" sz="1000">
                <a:solidFill>
                  <a:schemeClr val="tx1"/>
                </a:solidFill>
              </a:rPr>
              <a:t>			padding: 10px;</a:t>
            </a:r>
          </a:p>
          <a:p>
            <a:r>
              <a:rPr lang="en-US" altLang="ko-KR" sz="1000">
                <a:solidFill>
                  <a:schemeClr val="tx1"/>
                </a:solidFill>
              </a:rPr>
              <a:t>			font-size: 14px;</a:t>
            </a:r>
          </a:p>
          <a:p>
            <a:r>
              <a:rPr lang="en-US" altLang="ko-KR" sz="1000">
                <a:solidFill>
                  <a:schemeClr val="tx1"/>
                </a:solidFill>
              </a:rPr>
              <a:t>		} </a:t>
            </a:r>
          </a:p>
          <a:p>
            <a:r>
              <a:rPr lang="en-US" altLang="ko-KR" sz="1000">
                <a:solidFill>
                  <a:schemeClr val="tx1"/>
                </a:solidFill>
              </a:rPr>
              <a:t>	&lt;/style&gt; </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&lt;h1&gt;</a:t>
            </a:r>
            <a:r>
              <a:rPr lang="ko-KR" altLang="en-US" sz="1000">
                <a:solidFill>
                  <a:schemeClr val="tx1"/>
                </a:solidFill>
              </a:rPr>
              <a:t>새로운 </a:t>
            </a:r>
            <a:r>
              <a:rPr lang="en-US" altLang="ko-KR" sz="1000">
                <a:solidFill>
                  <a:schemeClr val="tx1"/>
                </a:solidFill>
              </a:rPr>
              <a:t>HTML </a:t>
            </a:r>
            <a:r>
              <a:rPr lang="ko-KR" altLang="en-US" sz="1000">
                <a:solidFill>
                  <a:schemeClr val="tx1"/>
                </a:solidFill>
              </a:rPr>
              <a:t>요소의 정의</a:t>
            </a:r>
            <a:r>
              <a:rPr lang="en-US" altLang="ko-KR" sz="1000">
                <a:solidFill>
                  <a:schemeClr val="tx1"/>
                </a:solidFill>
              </a:rPr>
              <a:t>&lt;/h1&gt;</a:t>
            </a:r>
          </a:p>
          <a:p>
            <a:r>
              <a:rPr lang="en-US" altLang="ko-KR" sz="1000">
                <a:solidFill>
                  <a:schemeClr val="tx1"/>
                </a:solidFill>
              </a:rPr>
              <a:t>	&lt;h2&gt;</a:t>
            </a:r>
            <a:r>
              <a:rPr lang="ko-KR" altLang="en-US" sz="1000">
                <a:solidFill>
                  <a:schemeClr val="tx1"/>
                </a:solidFill>
              </a:rPr>
              <a:t>제목 </a:t>
            </a:r>
            <a:r>
              <a:rPr lang="en-US" altLang="ko-KR" sz="1000">
                <a:solidFill>
                  <a:schemeClr val="tx1"/>
                </a:solidFill>
              </a:rPr>
              <a:t>2</a:t>
            </a:r>
            <a:r>
              <a:rPr lang="ko-KR" altLang="en-US" sz="1000">
                <a:solidFill>
                  <a:schemeClr val="tx1"/>
                </a:solidFill>
              </a:rPr>
              <a:t>입니다</a:t>
            </a:r>
            <a:r>
              <a:rPr lang="en-US" altLang="ko-KR" sz="1000">
                <a:solidFill>
                  <a:schemeClr val="tx1"/>
                </a:solidFill>
              </a:rPr>
              <a:t>.&lt;/h2&gt;</a:t>
            </a:r>
          </a:p>
          <a:p>
            <a:r>
              <a:rPr lang="en-US" altLang="ko-KR" sz="1000">
                <a:solidFill>
                  <a:schemeClr val="tx1"/>
                </a:solidFill>
              </a:rPr>
              <a:t>	&lt;p&gt;</a:t>
            </a:r>
            <a:r>
              <a:rPr lang="ko-KR" altLang="en-US" sz="1000">
                <a:solidFill>
                  <a:schemeClr val="tx1"/>
                </a:solidFill>
              </a:rPr>
              <a:t>단락입니다</a:t>
            </a:r>
            <a:r>
              <a:rPr lang="en-US" altLang="ko-KR" sz="1000">
                <a:solidFill>
                  <a:schemeClr val="tx1"/>
                </a:solidFill>
              </a:rPr>
              <a:t>.&lt;/p&gt;</a:t>
            </a:r>
          </a:p>
          <a:p>
            <a:r>
              <a:rPr lang="en-US" altLang="ko-KR" sz="1000">
                <a:solidFill>
                  <a:schemeClr val="tx1"/>
                </a:solidFill>
              </a:rPr>
              <a:t>	&lt;newPara&gt;</a:t>
            </a:r>
            <a:r>
              <a:rPr lang="ko-KR" altLang="en-US" sz="1000">
                <a:solidFill>
                  <a:schemeClr val="tx1"/>
                </a:solidFill>
              </a:rPr>
              <a:t>우리 수업에서만 사용하는 단락입니다</a:t>
            </a:r>
            <a:r>
              <a:rPr lang="en-US" altLang="ko-KR" sz="1000">
                <a:solidFill>
                  <a:schemeClr val="tx1"/>
                </a:solidFill>
              </a:rPr>
              <a:t>!&lt;/newPara&gt;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5148649" y="1216297"/>
            <a:ext cx="667905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a:t>
            </a:r>
            <a:r>
              <a:rPr lang="ko-KR" altLang="en-US" sz="1200" b="1" dirty="0">
                <a:solidFill>
                  <a:schemeClr val="tx1"/>
                </a:solidFill>
              </a:rPr>
              <a:t>에서 추가된 요소 및 타입</a:t>
            </a:r>
          </a:p>
          <a:p>
            <a:r>
              <a:rPr lang="en-US" altLang="ko-KR" sz="1200" dirty="0">
                <a:solidFill>
                  <a:schemeClr val="tx1"/>
                </a:solidFill>
              </a:rPr>
              <a:t>- </a:t>
            </a:r>
            <a:r>
              <a:rPr lang="ko-KR" altLang="en-US" sz="1200" dirty="0">
                <a:solidFill>
                  <a:schemeClr val="tx1"/>
                </a:solidFill>
              </a:rPr>
              <a:t>의미</a:t>
            </a:r>
            <a:r>
              <a:rPr lang="en-US" altLang="ko-KR" sz="1200" dirty="0">
                <a:solidFill>
                  <a:schemeClr val="tx1"/>
                </a:solidFill>
              </a:rPr>
              <a:t>(semantic) </a:t>
            </a:r>
            <a:r>
              <a:rPr lang="ko-KR" altLang="en-US" sz="1200" dirty="0">
                <a:solidFill>
                  <a:schemeClr val="tx1"/>
                </a:solidFill>
              </a:rPr>
              <a:t>요소 </a:t>
            </a:r>
            <a:r>
              <a:rPr lang="en-US" altLang="ko-KR" sz="1200" dirty="0">
                <a:solidFill>
                  <a:schemeClr val="tx1"/>
                </a:solidFill>
              </a:rPr>
              <a:t>: &lt;header&gt;, &lt;nav&gt;, &lt;main&gt;, &lt;section&gt;, &lt;aside&gt;, &lt;article&gt;, &lt;footer&gt;, &lt;figure&gt;</a:t>
            </a:r>
          </a:p>
          <a:p>
            <a:r>
              <a:rPr lang="en-US" altLang="ko-KR" sz="1200" dirty="0">
                <a:solidFill>
                  <a:schemeClr val="tx1"/>
                </a:solidFill>
              </a:rPr>
              <a:t>- </a:t>
            </a:r>
            <a:r>
              <a:rPr lang="ko-KR" altLang="en-US" sz="1200" dirty="0">
                <a:solidFill>
                  <a:schemeClr val="tx1"/>
                </a:solidFill>
              </a:rPr>
              <a:t>멀티미디어 요소 </a:t>
            </a:r>
            <a:r>
              <a:rPr lang="en-US" altLang="ko-KR" sz="1200" dirty="0">
                <a:solidFill>
                  <a:schemeClr val="tx1"/>
                </a:solidFill>
              </a:rPr>
              <a:t>: &lt;video&gt;, &lt;audio&gt;</a:t>
            </a:r>
          </a:p>
          <a:p>
            <a:r>
              <a:rPr lang="en-US" altLang="ko-KR" sz="1200" dirty="0">
                <a:solidFill>
                  <a:schemeClr val="tx1"/>
                </a:solidFill>
              </a:rPr>
              <a:t>- </a:t>
            </a:r>
            <a:r>
              <a:rPr lang="ko-KR" altLang="en-US" sz="1200" dirty="0">
                <a:solidFill>
                  <a:schemeClr val="tx1"/>
                </a:solidFill>
              </a:rPr>
              <a:t>그래픽 요소 </a:t>
            </a:r>
            <a:r>
              <a:rPr lang="en-US" altLang="ko-KR" sz="1200" dirty="0">
                <a:solidFill>
                  <a:schemeClr val="tx1"/>
                </a:solidFill>
              </a:rPr>
              <a:t>: &lt;canvas&gt;, &lt;</a:t>
            </a:r>
            <a:r>
              <a:rPr lang="en-US" altLang="ko-KR" sz="1200" dirty="0" err="1">
                <a:solidFill>
                  <a:schemeClr val="tx1"/>
                </a:solidFill>
              </a:rPr>
              <a:t>svg</a:t>
            </a:r>
            <a:r>
              <a:rPr lang="en-US" altLang="ko-KR" sz="1200" dirty="0">
                <a:solidFill>
                  <a:schemeClr val="tx1"/>
                </a:solidFill>
              </a:rPr>
              <a:t>&gt;</a:t>
            </a:r>
          </a:p>
          <a:p>
            <a:pPr marL="171450" indent="-171450">
              <a:buFontTx/>
              <a:buChar char="-"/>
            </a:pPr>
            <a:r>
              <a:rPr lang="en-US" altLang="ko-KR" sz="1200" dirty="0">
                <a:solidFill>
                  <a:schemeClr val="tx1"/>
                </a:solidFill>
              </a:rPr>
              <a:t>input </a:t>
            </a:r>
            <a:r>
              <a:rPr lang="ko-KR" altLang="en-US" sz="1200" dirty="0">
                <a:solidFill>
                  <a:schemeClr val="tx1"/>
                </a:solidFill>
              </a:rPr>
              <a:t>요소의 타입 </a:t>
            </a:r>
            <a:r>
              <a:rPr lang="en-US" altLang="ko-KR" sz="1200" dirty="0">
                <a:solidFill>
                  <a:schemeClr val="tx1"/>
                </a:solidFill>
              </a:rPr>
              <a:t>: number, date, time, calendar, range</a:t>
            </a:r>
          </a:p>
          <a:p>
            <a:pPr marL="171450" indent="-171450">
              <a:buFontTx/>
              <a:buChar char="-"/>
            </a:pPr>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자바스크립트 </a:t>
            </a:r>
            <a:r>
              <a:rPr lang="en-US" altLang="ko-KR" sz="1200" b="1" dirty="0">
                <a:solidFill>
                  <a:schemeClr val="tx1"/>
                </a:solidFill>
              </a:rPr>
              <a:t>API</a:t>
            </a:r>
          </a:p>
          <a:p>
            <a:r>
              <a:rPr lang="en-US" altLang="ko-KR" sz="1200" dirty="0">
                <a:solidFill>
                  <a:schemeClr val="tx1"/>
                </a:solidFill>
              </a:rPr>
              <a:t>- Geolocation</a:t>
            </a:r>
          </a:p>
          <a:p>
            <a:r>
              <a:rPr lang="en-US" altLang="ko-KR" sz="1200" dirty="0">
                <a:solidFill>
                  <a:schemeClr val="tx1"/>
                </a:solidFill>
              </a:rPr>
              <a:t>- Drag and Drop</a:t>
            </a:r>
          </a:p>
          <a:p>
            <a:r>
              <a:rPr lang="en-US" altLang="ko-KR" sz="1200" dirty="0">
                <a:solidFill>
                  <a:schemeClr val="tx1"/>
                </a:solidFill>
              </a:rPr>
              <a:t>- Web Storage</a:t>
            </a:r>
          </a:p>
          <a:p>
            <a:r>
              <a:rPr lang="en-US" altLang="ko-KR" sz="1200" dirty="0">
                <a:solidFill>
                  <a:schemeClr val="tx1"/>
                </a:solidFill>
              </a:rPr>
              <a:t>- Application Cache</a:t>
            </a:r>
          </a:p>
          <a:p>
            <a:r>
              <a:rPr lang="en-US" altLang="ko-KR" sz="1200" dirty="0">
                <a:solidFill>
                  <a:schemeClr val="tx1"/>
                </a:solidFill>
              </a:rPr>
              <a:t>- Web Worker</a:t>
            </a:r>
          </a:p>
          <a:p>
            <a:r>
              <a:rPr lang="en-US" altLang="ko-KR" sz="1200" dirty="0">
                <a:solidFill>
                  <a:schemeClr val="tx1"/>
                </a:solidFill>
              </a:rPr>
              <a:t>- Server Sent Events</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현재 최신 버전의 주요 웹 브라우저들은 모두 </a:t>
            </a:r>
            <a:r>
              <a:rPr lang="en-US" altLang="ko-KR" sz="1200" dirty="0">
                <a:solidFill>
                  <a:schemeClr val="tx1"/>
                </a:solidFill>
              </a:rPr>
              <a:t>HTML5</a:t>
            </a:r>
            <a:r>
              <a:rPr lang="ko-KR" altLang="en-US" sz="1200" dirty="0">
                <a:solidFill>
                  <a:schemeClr val="tx1"/>
                </a:solidFill>
              </a:rPr>
              <a:t>를 지원하고 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의 새로운 요소들이 구형 버전의 웹 브라우저에서는 제대로 표현되지 못할 수도 있습니다</a:t>
            </a:r>
            <a:r>
              <a:rPr lang="en-US" altLang="ko-KR" sz="1200" dirty="0">
                <a:solidFill>
                  <a:schemeClr val="tx1"/>
                </a:solidFill>
              </a:rPr>
              <a:t>. </a:t>
            </a:r>
            <a:r>
              <a:rPr lang="ko-KR" altLang="en-US" sz="1200" dirty="0">
                <a:solidFill>
                  <a:schemeClr val="tx1"/>
                </a:solidFill>
              </a:rPr>
              <a:t>따라서 구형 버전의 웹 브라우저에 자신이 알지 못하는 새로운 </a:t>
            </a:r>
            <a:r>
              <a:rPr lang="en-US" altLang="ko-KR" sz="1200" dirty="0">
                <a:solidFill>
                  <a:schemeClr val="tx1"/>
                </a:solidFill>
              </a:rPr>
              <a:t>HTML </a:t>
            </a:r>
            <a:r>
              <a:rPr lang="ko-KR" altLang="en-US" sz="1200" dirty="0">
                <a:solidFill>
                  <a:schemeClr val="tx1"/>
                </a:solidFill>
              </a:rPr>
              <a:t>요소를 다루는 방법을 알려줘야만 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예제는 웹 브라우저가 알지 못하는 새로운 </a:t>
            </a:r>
            <a:r>
              <a:rPr lang="en-US" altLang="ko-KR" sz="1200" dirty="0">
                <a:solidFill>
                  <a:schemeClr val="tx1"/>
                </a:solidFill>
              </a:rPr>
              <a:t>HTML </a:t>
            </a:r>
            <a:r>
              <a:rPr lang="ko-KR" altLang="en-US" sz="1200" dirty="0">
                <a:solidFill>
                  <a:schemeClr val="tx1"/>
                </a:solidFill>
              </a:rPr>
              <a:t>요소를 어떻게 다뤄야 하는지 알려주는 방법을 보여줍니다</a:t>
            </a:r>
            <a:r>
              <a:rPr lang="en-US" altLang="ko-KR" sz="1200" dirty="0">
                <a:solidFill>
                  <a:schemeClr val="tx1"/>
                </a:solidFill>
              </a:rPr>
              <a:t>. </a:t>
            </a:r>
            <a:r>
              <a:rPr lang="ko-KR" altLang="en-US" sz="1200" dirty="0">
                <a:solidFill>
                  <a:schemeClr val="tx1"/>
                </a:solidFill>
              </a:rPr>
              <a:t>예제와 같은 방법을 사용하면 모든 새로운 요소를 웹 브라우저에 설명할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348</a:t>
            </a:fld>
            <a:endParaRPr lang="ko-KR" altLang="en-US" dirty="0"/>
          </a:p>
        </p:txBody>
      </p:sp>
      <p:graphicFrame>
        <p:nvGraphicFramePr>
          <p:cNvPr id="3" name="표 2">
            <a:extLst>
              <a:ext uri="{FF2B5EF4-FFF2-40B4-BE49-F238E27FC236}">
                <a16:creationId xmlns:a16="http://schemas.microsoft.com/office/drawing/2014/main" id="{41620ADF-A1AD-4B0E-8648-C812EE55D396}"/>
              </a:ext>
            </a:extLst>
          </p:cNvPr>
          <p:cNvGraphicFramePr>
            <a:graphicFrameLocks noGrp="1"/>
          </p:cNvGraphicFramePr>
          <p:nvPr>
            <p:extLst>
              <p:ext uri="{D42A27DB-BD31-4B8C-83A1-F6EECF244321}">
                <p14:modId xmlns:p14="http://schemas.microsoft.com/office/powerpoint/2010/main" val="2711234550"/>
              </p:ext>
            </p:extLst>
          </p:nvPr>
        </p:nvGraphicFramePr>
        <p:xfrm>
          <a:off x="9431095" y="2797094"/>
          <a:ext cx="2268491" cy="1813700"/>
        </p:xfrm>
        <a:graphic>
          <a:graphicData uri="http://schemas.openxmlformats.org/drawingml/2006/table">
            <a:tbl>
              <a:tblPr>
                <a:tableStyleId>{5940675A-B579-460E-94D1-54222C63F5DA}</a:tableStyleId>
              </a:tblPr>
              <a:tblGrid>
                <a:gridCol w="972067">
                  <a:extLst>
                    <a:ext uri="{9D8B030D-6E8A-4147-A177-3AD203B41FA5}">
                      <a16:colId xmlns:a16="http://schemas.microsoft.com/office/drawing/2014/main" val="2716973104"/>
                    </a:ext>
                  </a:extLst>
                </a:gridCol>
                <a:gridCol w="1296424">
                  <a:extLst>
                    <a:ext uri="{9D8B030D-6E8A-4147-A177-3AD203B41FA5}">
                      <a16:colId xmlns:a16="http://schemas.microsoft.com/office/drawing/2014/main" val="3234031389"/>
                    </a:ext>
                  </a:extLst>
                </a:gridCol>
              </a:tblGrid>
              <a:tr h="167568">
                <a:tc>
                  <a:txBody>
                    <a:bodyPr/>
                    <a:lstStyle/>
                    <a:p>
                      <a:pPr algn="ctr"/>
                      <a:r>
                        <a:rPr lang="ko-KR" altLang="en-US" sz="800" b="1" dirty="0">
                          <a:effectLst/>
                        </a:rPr>
                        <a:t>삭제된 기존 요소</a:t>
                      </a:r>
                      <a:endParaRPr lang="ko-KR" altLang="en-US" sz="800" b="1" dirty="0">
                        <a:solidFill>
                          <a:srgbClr val="E8E6E3"/>
                        </a:solidFill>
                        <a:effectLst/>
                        <a:latin typeface="notokr"/>
                      </a:endParaRPr>
                    </a:p>
                  </a:txBody>
                  <a:tcPr marL="68590" marR="68590" marT="68590" marB="68590" anchor="ctr">
                    <a:solidFill>
                      <a:schemeClr val="accent6">
                        <a:lumMod val="60000"/>
                        <a:lumOff val="40000"/>
                      </a:schemeClr>
                    </a:solidFill>
                  </a:tcPr>
                </a:tc>
                <a:tc>
                  <a:txBody>
                    <a:bodyPr/>
                    <a:lstStyle/>
                    <a:p>
                      <a:pPr algn="ctr"/>
                      <a:r>
                        <a:rPr lang="ko-KR" altLang="en-US" sz="800" b="1" dirty="0">
                          <a:effectLst/>
                        </a:rPr>
                        <a:t>설명</a:t>
                      </a:r>
                      <a:endParaRPr lang="ko-KR" altLang="en-US" sz="800" b="1" dirty="0">
                        <a:solidFill>
                          <a:srgbClr val="E8E6E3"/>
                        </a:solidFill>
                        <a:effectLst/>
                        <a:latin typeface="notokr"/>
                      </a:endParaRPr>
                    </a:p>
                  </a:txBody>
                  <a:tcPr marL="68590" marR="68590" marT="68590" marB="68590" anchor="ctr">
                    <a:solidFill>
                      <a:schemeClr val="accent6">
                        <a:lumMod val="60000"/>
                        <a:lumOff val="40000"/>
                      </a:schemeClr>
                    </a:solidFill>
                  </a:tcPr>
                </a:tc>
                <a:extLst>
                  <a:ext uri="{0D108BD9-81ED-4DB2-BD59-A6C34878D82A}">
                    <a16:rowId xmlns:a16="http://schemas.microsoft.com/office/drawing/2014/main" val="4122062312"/>
                  </a:ext>
                </a:extLst>
              </a:tr>
              <a:tr h="167568">
                <a:tc>
                  <a:txBody>
                    <a:bodyPr/>
                    <a:lstStyle/>
                    <a:p>
                      <a:pPr algn="ctr"/>
                      <a:r>
                        <a:rPr lang="en-US" sz="800" dirty="0">
                          <a:effectLst/>
                        </a:rPr>
                        <a:t>&lt;font&gt;</a:t>
                      </a:r>
                      <a:endParaRPr lang="en-US" sz="800" dirty="0">
                        <a:effectLst/>
                        <a:latin typeface="notokr"/>
                      </a:endParaRPr>
                    </a:p>
                  </a:txBody>
                  <a:tcPr marL="68590" marR="68590" marT="68590" marB="68590" anchor="ctr"/>
                </a:tc>
                <a:tc>
                  <a:txBody>
                    <a:bodyPr/>
                    <a:lstStyle/>
                    <a:p>
                      <a:pPr algn="l"/>
                      <a:r>
                        <a:rPr lang="en-US" sz="800">
                          <a:effectLst/>
                        </a:rPr>
                        <a:t>CSS</a:t>
                      </a:r>
                      <a:r>
                        <a:rPr lang="ko-KR" altLang="en-US" sz="800">
                          <a:effectLst/>
                        </a:rPr>
                        <a:t>로 적용</a:t>
                      </a:r>
                      <a:endParaRPr lang="ko-KR" altLang="en-US" sz="800">
                        <a:effectLst/>
                        <a:latin typeface="notokr"/>
                      </a:endParaRPr>
                    </a:p>
                  </a:txBody>
                  <a:tcPr marL="68590" marR="68590" marT="68590" marB="68590" anchor="ctr"/>
                </a:tc>
                <a:extLst>
                  <a:ext uri="{0D108BD9-81ED-4DB2-BD59-A6C34878D82A}">
                    <a16:rowId xmlns:a16="http://schemas.microsoft.com/office/drawing/2014/main" val="4116327942"/>
                  </a:ext>
                </a:extLst>
              </a:tr>
              <a:tr h="167568">
                <a:tc>
                  <a:txBody>
                    <a:bodyPr/>
                    <a:lstStyle/>
                    <a:p>
                      <a:pPr algn="ctr"/>
                      <a:r>
                        <a:rPr lang="en-US" sz="800">
                          <a:effectLst/>
                        </a:rPr>
                        <a:t>&lt;frame&gt;</a:t>
                      </a:r>
                      <a:endParaRPr lang="en-US" sz="800">
                        <a:effectLst/>
                        <a:latin typeface="notokr"/>
                      </a:endParaRPr>
                    </a:p>
                  </a:txBody>
                  <a:tcPr marL="68590" marR="68590" marT="68590" marB="68590" anchor="ctr"/>
                </a:tc>
                <a:tc>
                  <a:txBody>
                    <a:bodyPr/>
                    <a:lstStyle/>
                    <a:p>
                      <a:pPr algn="l"/>
                      <a:r>
                        <a:rPr lang="ko-KR" altLang="en-US" sz="800" dirty="0">
                          <a:effectLst/>
                        </a:rPr>
                        <a:t>삭제</a:t>
                      </a:r>
                      <a:endParaRPr lang="ko-KR" altLang="en-US" sz="800" dirty="0">
                        <a:effectLst/>
                        <a:latin typeface="notokr"/>
                      </a:endParaRPr>
                    </a:p>
                  </a:txBody>
                  <a:tcPr marL="68590" marR="68590" marT="68590" marB="68590" anchor="ctr"/>
                </a:tc>
                <a:extLst>
                  <a:ext uri="{0D108BD9-81ED-4DB2-BD59-A6C34878D82A}">
                    <a16:rowId xmlns:a16="http://schemas.microsoft.com/office/drawing/2014/main" val="2651110905"/>
                  </a:ext>
                </a:extLst>
              </a:tr>
              <a:tr h="167568">
                <a:tc>
                  <a:txBody>
                    <a:bodyPr/>
                    <a:lstStyle/>
                    <a:p>
                      <a:pPr algn="ctr"/>
                      <a:r>
                        <a:rPr lang="en-US" sz="800">
                          <a:effectLst/>
                        </a:rPr>
                        <a:t>&lt;frameset&gt;</a:t>
                      </a:r>
                      <a:endParaRPr lang="en-US" sz="800">
                        <a:effectLst/>
                        <a:latin typeface="notokr"/>
                      </a:endParaRPr>
                    </a:p>
                  </a:txBody>
                  <a:tcPr marL="68590" marR="68590" marT="68590" marB="68590" anchor="ctr"/>
                </a:tc>
                <a:tc>
                  <a:txBody>
                    <a:bodyPr/>
                    <a:lstStyle/>
                    <a:p>
                      <a:pPr algn="l"/>
                      <a:r>
                        <a:rPr lang="ko-KR" altLang="en-US" sz="800">
                          <a:effectLst/>
                        </a:rPr>
                        <a:t>삭제</a:t>
                      </a:r>
                      <a:endParaRPr lang="ko-KR" altLang="en-US" sz="800">
                        <a:effectLst/>
                        <a:latin typeface="notokr"/>
                      </a:endParaRPr>
                    </a:p>
                  </a:txBody>
                  <a:tcPr marL="68590" marR="68590" marT="68590" marB="68590" anchor="ctr"/>
                </a:tc>
                <a:extLst>
                  <a:ext uri="{0D108BD9-81ED-4DB2-BD59-A6C34878D82A}">
                    <a16:rowId xmlns:a16="http://schemas.microsoft.com/office/drawing/2014/main" val="1805590066"/>
                  </a:ext>
                </a:extLst>
              </a:tr>
              <a:tr h="167568">
                <a:tc>
                  <a:txBody>
                    <a:bodyPr/>
                    <a:lstStyle/>
                    <a:p>
                      <a:pPr algn="ctr"/>
                      <a:r>
                        <a:rPr lang="en-US" sz="800">
                          <a:effectLst/>
                        </a:rPr>
                        <a:t>&lt;noframes&gt;</a:t>
                      </a:r>
                      <a:endParaRPr lang="en-US" sz="800">
                        <a:effectLst/>
                        <a:latin typeface="notokr"/>
                      </a:endParaRPr>
                    </a:p>
                  </a:txBody>
                  <a:tcPr marL="68590" marR="68590" marT="68590" marB="68590" anchor="ctr"/>
                </a:tc>
                <a:tc>
                  <a:txBody>
                    <a:bodyPr/>
                    <a:lstStyle/>
                    <a:p>
                      <a:pPr algn="l"/>
                      <a:r>
                        <a:rPr lang="ko-KR" altLang="en-US" sz="800">
                          <a:effectLst/>
                        </a:rPr>
                        <a:t>삭제</a:t>
                      </a:r>
                      <a:endParaRPr lang="ko-KR" altLang="en-US" sz="800">
                        <a:effectLst/>
                        <a:latin typeface="notokr"/>
                      </a:endParaRPr>
                    </a:p>
                  </a:txBody>
                  <a:tcPr marL="68590" marR="68590" marT="68590" marB="68590" anchor="ctr"/>
                </a:tc>
                <a:extLst>
                  <a:ext uri="{0D108BD9-81ED-4DB2-BD59-A6C34878D82A}">
                    <a16:rowId xmlns:a16="http://schemas.microsoft.com/office/drawing/2014/main" val="2475369041"/>
                  </a:ext>
                </a:extLst>
              </a:tr>
              <a:tr h="167568">
                <a:tc>
                  <a:txBody>
                    <a:bodyPr/>
                    <a:lstStyle/>
                    <a:p>
                      <a:pPr algn="ctr"/>
                      <a:r>
                        <a:rPr lang="en-US" sz="800">
                          <a:effectLst/>
                        </a:rPr>
                        <a:t>&lt;strike&gt;</a:t>
                      </a:r>
                      <a:endParaRPr lang="en-US" sz="800">
                        <a:effectLst/>
                        <a:latin typeface="notokr"/>
                      </a:endParaRPr>
                    </a:p>
                  </a:txBody>
                  <a:tcPr marL="68590" marR="68590" marT="68590" marB="68590" anchor="ctr"/>
                </a:tc>
                <a:tc>
                  <a:txBody>
                    <a:bodyPr/>
                    <a:lstStyle/>
                    <a:p>
                      <a:pPr algn="l"/>
                      <a:r>
                        <a:rPr lang="en-US" sz="800">
                          <a:effectLst/>
                        </a:rPr>
                        <a:t>CSS</a:t>
                      </a:r>
                      <a:r>
                        <a:rPr lang="ko-KR" altLang="en-US" sz="800">
                          <a:effectLst/>
                        </a:rPr>
                        <a:t>로 적용</a:t>
                      </a:r>
                      <a:endParaRPr lang="ko-KR" altLang="en-US" sz="800">
                        <a:effectLst/>
                        <a:latin typeface="notokr"/>
                      </a:endParaRPr>
                    </a:p>
                  </a:txBody>
                  <a:tcPr marL="68590" marR="68590" marT="68590" marB="68590" anchor="ctr"/>
                </a:tc>
                <a:extLst>
                  <a:ext uri="{0D108BD9-81ED-4DB2-BD59-A6C34878D82A}">
                    <a16:rowId xmlns:a16="http://schemas.microsoft.com/office/drawing/2014/main" val="3919493384"/>
                  </a:ext>
                </a:extLst>
              </a:tr>
              <a:tr h="167568">
                <a:tc>
                  <a:txBody>
                    <a:bodyPr/>
                    <a:lstStyle/>
                    <a:p>
                      <a:pPr algn="ctr"/>
                      <a:r>
                        <a:rPr lang="en-US" sz="800" dirty="0">
                          <a:effectLst/>
                        </a:rPr>
                        <a:t>&lt;</a:t>
                      </a:r>
                      <a:r>
                        <a:rPr lang="en-US" sz="800" dirty="0" err="1">
                          <a:effectLst/>
                        </a:rPr>
                        <a:t>tt</a:t>
                      </a:r>
                      <a:r>
                        <a:rPr lang="en-US" sz="800" dirty="0">
                          <a:effectLst/>
                        </a:rPr>
                        <a:t>&gt;</a:t>
                      </a:r>
                      <a:endParaRPr lang="en-US" sz="800" dirty="0">
                        <a:effectLst/>
                        <a:latin typeface="notokr"/>
                      </a:endParaRPr>
                    </a:p>
                  </a:txBody>
                  <a:tcPr marL="68590" marR="68590" marT="68590" marB="68590" anchor="ctr"/>
                </a:tc>
                <a:tc>
                  <a:txBody>
                    <a:bodyPr/>
                    <a:lstStyle/>
                    <a:p>
                      <a:pPr algn="l"/>
                      <a:r>
                        <a:rPr lang="en-US" sz="800" dirty="0">
                          <a:effectLst/>
                        </a:rPr>
                        <a:t>CSS</a:t>
                      </a:r>
                      <a:r>
                        <a:rPr lang="ko-KR" altLang="en-US" sz="800" dirty="0">
                          <a:effectLst/>
                        </a:rPr>
                        <a:t>로 적용</a:t>
                      </a:r>
                      <a:endParaRPr lang="ko-KR" altLang="en-US" sz="800" dirty="0">
                        <a:effectLst/>
                        <a:latin typeface="notokr"/>
                      </a:endParaRPr>
                    </a:p>
                  </a:txBody>
                  <a:tcPr marL="68590" marR="68590" marT="68590" marB="68590" anchor="ctr"/>
                </a:tc>
                <a:extLst>
                  <a:ext uri="{0D108BD9-81ED-4DB2-BD59-A6C34878D82A}">
                    <a16:rowId xmlns:a16="http://schemas.microsoft.com/office/drawing/2014/main" val="1241818863"/>
                  </a:ext>
                </a:extLst>
              </a:tr>
            </a:tbl>
          </a:graphicData>
        </a:graphic>
      </p:graphicFrame>
      <p:graphicFrame>
        <p:nvGraphicFramePr>
          <p:cNvPr id="10" name="표 9">
            <a:extLst>
              <a:ext uri="{FF2B5EF4-FFF2-40B4-BE49-F238E27FC236}">
                <a16:creationId xmlns:a16="http://schemas.microsoft.com/office/drawing/2014/main" id="{5890E497-AD37-4045-8BD3-CEDECB0BBCE1}"/>
              </a:ext>
            </a:extLst>
          </p:cNvPr>
          <p:cNvGraphicFramePr>
            <a:graphicFrameLocks noGrp="1"/>
          </p:cNvGraphicFramePr>
          <p:nvPr>
            <p:extLst>
              <p:ext uri="{D42A27DB-BD31-4B8C-83A1-F6EECF244321}">
                <p14:modId xmlns:p14="http://schemas.microsoft.com/office/powerpoint/2010/main" val="3229293469"/>
              </p:ext>
            </p:extLst>
          </p:nvPr>
        </p:nvGraphicFramePr>
        <p:xfrm>
          <a:off x="7083180" y="2797094"/>
          <a:ext cx="2268491" cy="1813700"/>
        </p:xfrm>
        <a:graphic>
          <a:graphicData uri="http://schemas.openxmlformats.org/drawingml/2006/table">
            <a:tbl>
              <a:tblPr>
                <a:tableStyleId>{5940675A-B579-460E-94D1-54222C63F5DA}</a:tableStyleId>
              </a:tblPr>
              <a:tblGrid>
                <a:gridCol w="972067">
                  <a:extLst>
                    <a:ext uri="{9D8B030D-6E8A-4147-A177-3AD203B41FA5}">
                      <a16:colId xmlns:a16="http://schemas.microsoft.com/office/drawing/2014/main" val="2716973104"/>
                    </a:ext>
                  </a:extLst>
                </a:gridCol>
                <a:gridCol w="1296424">
                  <a:extLst>
                    <a:ext uri="{9D8B030D-6E8A-4147-A177-3AD203B41FA5}">
                      <a16:colId xmlns:a16="http://schemas.microsoft.com/office/drawing/2014/main" val="3234031389"/>
                    </a:ext>
                  </a:extLst>
                </a:gridCol>
              </a:tblGrid>
              <a:tr h="167568">
                <a:tc>
                  <a:txBody>
                    <a:bodyPr/>
                    <a:lstStyle/>
                    <a:p>
                      <a:pPr algn="ctr"/>
                      <a:r>
                        <a:rPr lang="ko-KR" altLang="en-US" sz="800" b="1" dirty="0">
                          <a:effectLst/>
                        </a:rPr>
                        <a:t>삭제된 기존 요소</a:t>
                      </a:r>
                      <a:endParaRPr lang="ko-KR" altLang="en-US" sz="800" b="1" dirty="0">
                        <a:solidFill>
                          <a:srgbClr val="E8E6E3"/>
                        </a:solidFill>
                        <a:effectLst/>
                        <a:latin typeface="notokr"/>
                      </a:endParaRPr>
                    </a:p>
                  </a:txBody>
                  <a:tcPr marL="68590" marR="68590" marT="68590" marB="68590" anchor="ctr">
                    <a:solidFill>
                      <a:schemeClr val="accent6">
                        <a:lumMod val="60000"/>
                        <a:lumOff val="40000"/>
                      </a:schemeClr>
                    </a:solidFill>
                  </a:tcPr>
                </a:tc>
                <a:tc>
                  <a:txBody>
                    <a:bodyPr/>
                    <a:lstStyle/>
                    <a:p>
                      <a:pPr algn="ctr"/>
                      <a:r>
                        <a:rPr lang="ko-KR" altLang="en-US" sz="800" b="1" dirty="0">
                          <a:effectLst/>
                        </a:rPr>
                        <a:t>설명</a:t>
                      </a:r>
                      <a:endParaRPr lang="ko-KR" altLang="en-US" sz="800" b="1" dirty="0">
                        <a:solidFill>
                          <a:srgbClr val="E8E6E3"/>
                        </a:solidFill>
                        <a:effectLst/>
                        <a:latin typeface="notokr"/>
                      </a:endParaRPr>
                    </a:p>
                  </a:txBody>
                  <a:tcPr marL="68590" marR="68590" marT="68590" marB="68590" anchor="ctr">
                    <a:solidFill>
                      <a:schemeClr val="accent6">
                        <a:lumMod val="60000"/>
                        <a:lumOff val="40000"/>
                      </a:schemeClr>
                    </a:solidFill>
                  </a:tcPr>
                </a:tc>
                <a:extLst>
                  <a:ext uri="{0D108BD9-81ED-4DB2-BD59-A6C34878D82A}">
                    <a16:rowId xmlns:a16="http://schemas.microsoft.com/office/drawing/2014/main" val="4122062312"/>
                  </a:ext>
                </a:extLst>
              </a:tr>
              <a:tr h="167568">
                <a:tc>
                  <a:txBody>
                    <a:bodyPr/>
                    <a:lstStyle/>
                    <a:p>
                      <a:pPr algn="ctr"/>
                      <a:r>
                        <a:rPr lang="en-US" sz="800">
                          <a:effectLst/>
                        </a:rPr>
                        <a:t>&lt;acronym&gt;</a:t>
                      </a:r>
                      <a:endParaRPr lang="en-US" sz="800">
                        <a:effectLst/>
                        <a:latin typeface="notokr"/>
                      </a:endParaRPr>
                    </a:p>
                  </a:txBody>
                  <a:tcPr marL="68590" marR="68590" marT="68590" marB="68590" anchor="ctr"/>
                </a:tc>
                <a:tc>
                  <a:txBody>
                    <a:bodyPr/>
                    <a:lstStyle/>
                    <a:p>
                      <a:pPr algn="l"/>
                      <a:r>
                        <a:rPr lang="en-US" sz="800" dirty="0">
                          <a:effectLst/>
                        </a:rPr>
                        <a:t>&lt;</a:t>
                      </a:r>
                      <a:r>
                        <a:rPr lang="en-US" sz="800" dirty="0" err="1">
                          <a:effectLst/>
                        </a:rPr>
                        <a:t>abbr</a:t>
                      </a:r>
                      <a:r>
                        <a:rPr lang="en-US" sz="800" dirty="0">
                          <a:effectLst/>
                        </a:rPr>
                        <a:t>&gt; </a:t>
                      </a:r>
                      <a:r>
                        <a:rPr lang="ko-KR" altLang="en-US" sz="800" dirty="0">
                          <a:effectLst/>
                        </a:rPr>
                        <a:t>태그로 대체</a:t>
                      </a:r>
                      <a:endParaRPr lang="ko-KR" altLang="en-US" sz="800" dirty="0">
                        <a:effectLst/>
                        <a:latin typeface="notokr"/>
                      </a:endParaRPr>
                    </a:p>
                  </a:txBody>
                  <a:tcPr marL="68590" marR="68590" marT="68590" marB="68590" anchor="ctr"/>
                </a:tc>
                <a:extLst>
                  <a:ext uri="{0D108BD9-81ED-4DB2-BD59-A6C34878D82A}">
                    <a16:rowId xmlns:a16="http://schemas.microsoft.com/office/drawing/2014/main" val="274953356"/>
                  </a:ext>
                </a:extLst>
              </a:tr>
              <a:tr h="167568">
                <a:tc>
                  <a:txBody>
                    <a:bodyPr/>
                    <a:lstStyle/>
                    <a:p>
                      <a:pPr algn="ctr"/>
                      <a:r>
                        <a:rPr lang="en-US" sz="800">
                          <a:effectLst/>
                        </a:rPr>
                        <a:t>&lt;applet&gt;</a:t>
                      </a:r>
                      <a:endParaRPr lang="en-US" sz="800">
                        <a:effectLst/>
                        <a:latin typeface="notokr"/>
                      </a:endParaRPr>
                    </a:p>
                  </a:txBody>
                  <a:tcPr marL="68590" marR="68590" marT="68590" marB="68590" anchor="ctr"/>
                </a:tc>
                <a:tc>
                  <a:txBody>
                    <a:bodyPr/>
                    <a:lstStyle/>
                    <a:p>
                      <a:pPr algn="l"/>
                      <a:r>
                        <a:rPr lang="en-US" sz="800">
                          <a:effectLst/>
                        </a:rPr>
                        <a:t>&lt;object&gt; </a:t>
                      </a:r>
                      <a:r>
                        <a:rPr lang="ko-KR" altLang="en-US" sz="800">
                          <a:effectLst/>
                        </a:rPr>
                        <a:t>태그로 대체</a:t>
                      </a:r>
                      <a:endParaRPr lang="ko-KR" altLang="en-US" sz="800">
                        <a:effectLst/>
                        <a:latin typeface="notokr"/>
                      </a:endParaRPr>
                    </a:p>
                  </a:txBody>
                  <a:tcPr marL="68590" marR="68590" marT="68590" marB="68590" anchor="ctr"/>
                </a:tc>
                <a:extLst>
                  <a:ext uri="{0D108BD9-81ED-4DB2-BD59-A6C34878D82A}">
                    <a16:rowId xmlns:a16="http://schemas.microsoft.com/office/drawing/2014/main" val="260420845"/>
                  </a:ext>
                </a:extLst>
              </a:tr>
              <a:tr h="167568">
                <a:tc>
                  <a:txBody>
                    <a:bodyPr/>
                    <a:lstStyle/>
                    <a:p>
                      <a:pPr algn="ctr"/>
                      <a:r>
                        <a:rPr lang="en-US" sz="800">
                          <a:effectLst/>
                        </a:rPr>
                        <a:t>&lt;basefont&gt;</a:t>
                      </a:r>
                      <a:endParaRPr lang="en-US" sz="800">
                        <a:effectLst/>
                        <a:latin typeface="notokr"/>
                      </a:endParaRPr>
                    </a:p>
                  </a:txBody>
                  <a:tcPr marL="68590" marR="68590" marT="68590" marB="68590" anchor="ctr"/>
                </a:tc>
                <a:tc>
                  <a:txBody>
                    <a:bodyPr/>
                    <a:lstStyle/>
                    <a:p>
                      <a:pPr algn="l"/>
                      <a:r>
                        <a:rPr lang="en-US" sz="800">
                          <a:effectLst/>
                        </a:rPr>
                        <a:t>CSS</a:t>
                      </a:r>
                      <a:r>
                        <a:rPr lang="ko-KR" altLang="en-US" sz="800">
                          <a:effectLst/>
                        </a:rPr>
                        <a:t>로 적용</a:t>
                      </a:r>
                      <a:endParaRPr lang="ko-KR" altLang="en-US" sz="800">
                        <a:effectLst/>
                        <a:latin typeface="notokr"/>
                      </a:endParaRPr>
                    </a:p>
                  </a:txBody>
                  <a:tcPr marL="68590" marR="68590" marT="68590" marB="68590" anchor="ctr"/>
                </a:tc>
                <a:extLst>
                  <a:ext uri="{0D108BD9-81ED-4DB2-BD59-A6C34878D82A}">
                    <a16:rowId xmlns:a16="http://schemas.microsoft.com/office/drawing/2014/main" val="3055992806"/>
                  </a:ext>
                </a:extLst>
              </a:tr>
              <a:tr h="167568">
                <a:tc>
                  <a:txBody>
                    <a:bodyPr/>
                    <a:lstStyle/>
                    <a:p>
                      <a:pPr algn="ctr"/>
                      <a:r>
                        <a:rPr lang="en-US" sz="800">
                          <a:effectLst/>
                        </a:rPr>
                        <a:t>&lt;big&gt;</a:t>
                      </a:r>
                      <a:endParaRPr lang="en-US" sz="800">
                        <a:effectLst/>
                        <a:latin typeface="notokr"/>
                      </a:endParaRPr>
                    </a:p>
                  </a:txBody>
                  <a:tcPr marL="68590" marR="68590" marT="68590" marB="68590" anchor="ctr"/>
                </a:tc>
                <a:tc>
                  <a:txBody>
                    <a:bodyPr/>
                    <a:lstStyle/>
                    <a:p>
                      <a:pPr algn="l"/>
                      <a:r>
                        <a:rPr lang="en-US" sz="800">
                          <a:effectLst/>
                        </a:rPr>
                        <a:t>CSS</a:t>
                      </a:r>
                      <a:r>
                        <a:rPr lang="ko-KR" altLang="en-US" sz="800">
                          <a:effectLst/>
                        </a:rPr>
                        <a:t>로 적용</a:t>
                      </a:r>
                      <a:endParaRPr lang="ko-KR" altLang="en-US" sz="800">
                        <a:effectLst/>
                        <a:latin typeface="notokr"/>
                      </a:endParaRPr>
                    </a:p>
                  </a:txBody>
                  <a:tcPr marL="68590" marR="68590" marT="68590" marB="68590" anchor="ctr"/>
                </a:tc>
                <a:extLst>
                  <a:ext uri="{0D108BD9-81ED-4DB2-BD59-A6C34878D82A}">
                    <a16:rowId xmlns:a16="http://schemas.microsoft.com/office/drawing/2014/main" val="357785828"/>
                  </a:ext>
                </a:extLst>
              </a:tr>
              <a:tr h="167568">
                <a:tc>
                  <a:txBody>
                    <a:bodyPr/>
                    <a:lstStyle/>
                    <a:p>
                      <a:pPr algn="ctr"/>
                      <a:r>
                        <a:rPr lang="en-US" sz="800">
                          <a:effectLst/>
                        </a:rPr>
                        <a:t>&lt;center&gt;</a:t>
                      </a:r>
                      <a:endParaRPr lang="en-US" sz="800">
                        <a:effectLst/>
                        <a:latin typeface="notokr"/>
                      </a:endParaRPr>
                    </a:p>
                  </a:txBody>
                  <a:tcPr marL="68590" marR="68590" marT="68590" marB="68590" anchor="ctr"/>
                </a:tc>
                <a:tc>
                  <a:txBody>
                    <a:bodyPr/>
                    <a:lstStyle/>
                    <a:p>
                      <a:pPr algn="l"/>
                      <a:r>
                        <a:rPr lang="en-US" sz="800">
                          <a:effectLst/>
                        </a:rPr>
                        <a:t>CSS</a:t>
                      </a:r>
                      <a:r>
                        <a:rPr lang="ko-KR" altLang="en-US" sz="800">
                          <a:effectLst/>
                        </a:rPr>
                        <a:t>로 적용</a:t>
                      </a:r>
                      <a:endParaRPr lang="ko-KR" altLang="en-US" sz="800">
                        <a:effectLst/>
                        <a:latin typeface="notokr"/>
                      </a:endParaRPr>
                    </a:p>
                  </a:txBody>
                  <a:tcPr marL="68590" marR="68590" marT="68590" marB="68590" anchor="ctr"/>
                </a:tc>
                <a:extLst>
                  <a:ext uri="{0D108BD9-81ED-4DB2-BD59-A6C34878D82A}">
                    <a16:rowId xmlns:a16="http://schemas.microsoft.com/office/drawing/2014/main" val="2865105258"/>
                  </a:ext>
                </a:extLst>
              </a:tr>
              <a:tr h="167568">
                <a:tc>
                  <a:txBody>
                    <a:bodyPr/>
                    <a:lstStyle/>
                    <a:p>
                      <a:pPr algn="ctr"/>
                      <a:r>
                        <a:rPr lang="en-US" sz="800" dirty="0">
                          <a:effectLst/>
                        </a:rPr>
                        <a:t>&lt;</a:t>
                      </a:r>
                      <a:r>
                        <a:rPr lang="en-US" sz="800" dirty="0" err="1">
                          <a:effectLst/>
                        </a:rPr>
                        <a:t>dir</a:t>
                      </a:r>
                      <a:r>
                        <a:rPr lang="en-US" sz="800" dirty="0">
                          <a:effectLst/>
                        </a:rPr>
                        <a:t>&gt;</a:t>
                      </a:r>
                      <a:endParaRPr lang="en-US" sz="800" dirty="0">
                        <a:effectLst/>
                        <a:latin typeface="notokr"/>
                      </a:endParaRPr>
                    </a:p>
                  </a:txBody>
                  <a:tcPr marL="68590" marR="68590" marT="68590" marB="68590" anchor="ctr"/>
                </a:tc>
                <a:tc>
                  <a:txBody>
                    <a:bodyPr/>
                    <a:lstStyle/>
                    <a:p>
                      <a:pPr algn="l"/>
                      <a:r>
                        <a:rPr lang="en-US" sz="800" dirty="0">
                          <a:effectLst/>
                        </a:rPr>
                        <a:t>&lt;ul&gt; </a:t>
                      </a:r>
                      <a:r>
                        <a:rPr lang="ko-KR" altLang="en-US" sz="800" dirty="0">
                          <a:effectLst/>
                        </a:rPr>
                        <a:t>태그로 대체</a:t>
                      </a:r>
                      <a:endParaRPr lang="ko-KR" altLang="en-US" sz="800" dirty="0">
                        <a:effectLst/>
                        <a:latin typeface="notokr"/>
                      </a:endParaRPr>
                    </a:p>
                  </a:txBody>
                  <a:tcPr marL="68590" marR="68590" marT="68590" marB="68590" anchor="ctr"/>
                </a:tc>
                <a:extLst>
                  <a:ext uri="{0D108BD9-81ED-4DB2-BD59-A6C34878D82A}">
                    <a16:rowId xmlns:a16="http://schemas.microsoft.com/office/drawing/2014/main" val="311250351"/>
                  </a:ext>
                </a:extLst>
              </a:tr>
            </a:tbl>
          </a:graphicData>
        </a:graphic>
      </p:graphicFrame>
    </p:spTree>
    <p:extLst>
      <p:ext uri="{BB962C8B-B14F-4D97-AF65-F5344CB8AC3E}">
        <p14:creationId xmlns:p14="http://schemas.microsoft.com/office/powerpoint/2010/main" val="1348126461"/>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t>
            </a:r>
            <a:r>
              <a:rPr lang="ko-KR" altLang="en-US" sz="3200" dirty="0"/>
              <a:t>개요 </a:t>
            </a:r>
            <a:r>
              <a:rPr lang="en-US" altLang="ko-KR" sz="3200" dirty="0"/>
              <a:t>: HTML5 </a:t>
            </a:r>
            <a:r>
              <a:rPr lang="ko-KR" altLang="en-US" sz="3200" dirty="0"/>
              <a:t>변경사항</a:t>
            </a:r>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614359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&lt;title&gt;HTML5 Changes&lt;/title&gt;</a:t>
            </a:r>
          </a:p>
          <a:p>
            <a:endParaRPr lang="en-US" altLang="ko-KR" sz="1000" dirty="0">
              <a:solidFill>
                <a:schemeClr val="tx1"/>
              </a:solidFill>
            </a:endParaRPr>
          </a:p>
          <a:p>
            <a:r>
              <a:rPr lang="en-US" altLang="ko-KR" sz="1000" dirty="0">
                <a:solidFill>
                  <a:schemeClr val="tx1"/>
                </a:solidFill>
              </a:rPr>
              <a:t>     &lt;!--[if </a:t>
            </a:r>
            <a:r>
              <a:rPr lang="en-US" altLang="ko-KR" sz="1000" dirty="0" err="1">
                <a:solidFill>
                  <a:schemeClr val="tx1"/>
                </a:solidFill>
              </a:rPr>
              <a:t>lt</a:t>
            </a:r>
            <a:r>
              <a:rPr lang="en-US" altLang="ko-KR" sz="1000" dirty="0">
                <a:solidFill>
                  <a:schemeClr val="tx1"/>
                </a:solidFill>
              </a:rPr>
              <a:t> IE 9]&gt;</a:t>
            </a:r>
          </a:p>
          <a:p>
            <a:r>
              <a:rPr lang="en-US" altLang="ko-KR" sz="1000" dirty="0">
                <a:solidFill>
                  <a:schemeClr val="tx1"/>
                </a:solidFill>
              </a:rPr>
              <a:t>     &lt;script </a:t>
            </a:r>
            <a:r>
              <a:rPr lang="en-US" altLang="ko-KR" sz="1000" dirty="0" err="1">
                <a:solidFill>
                  <a:schemeClr val="tx1"/>
                </a:solidFill>
              </a:rPr>
              <a:t>src</a:t>
            </a:r>
            <a:r>
              <a:rPr lang="en-US" altLang="ko-KR" sz="1000" dirty="0">
                <a:solidFill>
                  <a:schemeClr val="tx1"/>
                </a:solidFill>
              </a:rPr>
              <a:t>="http://html5shiv.googlecode.com/</a:t>
            </a:r>
            <a:r>
              <a:rPr lang="en-US" altLang="ko-KR" sz="1000" dirty="0" err="1">
                <a:solidFill>
                  <a:schemeClr val="tx1"/>
                </a:solidFill>
              </a:rPr>
              <a:t>svn</a:t>
            </a:r>
            <a:r>
              <a:rPr lang="en-US" altLang="ko-KR" sz="1000" dirty="0">
                <a:solidFill>
                  <a:schemeClr val="tx1"/>
                </a:solidFill>
              </a:rPr>
              <a:t>/trunk/html5.js"&gt;</a:t>
            </a:r>
          </a:p>
          <a:p>
            <a:r>
              <a:rPr lang="en-US" altLang="ko-KR" sz="1000" dirty="0">
                <a:solidFill>
                  <a:schemeClr val="tx1"/>
                </a:solidFill>
              </a:rPr>
              <a:t>     &lt;/script&gt;</a:t>
            </a:r>
          </a:p>
          <a:p>
            <a:r>
              <a:rPr lang="en-US" altLang="ko-KR" sz="1000" dirty="0">
                <a:solidFill>
                  <a:schemeClr val="tx1"/>
                </a:solidFill>
              </a:rPr>
              <a:t>     &lt;![endif]--&gt;</a:t>
            </a:r>
          </a:p>
          <a:p>
            <a:endParaRPr lang="en-US" altLang="ko-KR" sz="1000" dirty="0">
              <a:solidFill>
                <a:schemeClr val="tx1"/>
              </a:solidFill>
            </a:endParaRPr>
          </a:p>
          <a:p>
            <a:r>
              <a:rPr lang="en-US" altLang="ko-KR" sz="1000" dirty="0">
                <a:solidFill>
                  <a:schemeClr val="tx1"/>
                </a:solidFill>
              </a:rPr>
              <a:t>     &lt;style&gt;</a:t>
            </a:r>
          </a:p>
          <a:p>
            <a:r>
              <a:rPr lang="en-US" altLang="ko-KR" sz="1000" dirty="0">
                <a:solidFill>
                  <a:schemeClr val="tx1"/>
                </a:solidFill>
              </a:rPr>
              <a:t>	header {	</a:t>
            </a:r>
            <a:r>
              <a:rPr lang="en-US" altLang="ko-KR" sz="1000" dirty="0" err="1">
                <a:solidFill>
                  <a:schemeClr val="tx1"/>
                </a:solidFill>
              </a:rPr>
              <a:t>background-color:lightgrey</a:t>
            </a:r>
            <a:r>
              <a:rPr lang="en-US" altLang="ko-KR" sz="1000" dirty="0">
                <a:solidFill>
                  <a:schemeClr val="tx1"/>
                </a:solidFill>
              </a:rPr>
              <a:t>;</a:t>
            </a:r>
          </a:p>
          <a:p>
            <a:r>
              <a:rPr lang="en-US" altLang="ko-KR" sz="1000" dirty="0">
                <a:solidFill>
                  <a:schemeClr val="tx1"/>
                </a:solidFill>
              </a:rPr>
              <a:t>		height:100px;	}</a:t>
            </a:r>
          </a:p>
          <a:p>
            <a:r>
              <a:rPr lang="en-US" altLang="ko-KR" sz="1000" dirty="0">
                <a:solidFill>
                  <a:schemeClr val="tx1"/>
                </a:solidFill>
              </a:rPr>
              <a:t>	nav {	background-color:#339999;</a:t>
            </a:r>
          </a:p>
          <a:p>
            <a:r>
              <a:rPr lang="en-US" altLang="ko-KR" sz="1000" dirty="0">
                <a:solidFill>
                  <a:schemeClr val="tx1"/>
                </a:solidFill>
              </a:rPr>
              <a:t>		</a:t>
            </a:r>
            <a:r>
              <a:rPr lang="en-US" altLang="ko-KR" sz="1000" dirty="0" err="1">
                <a:solidFill>
                  <a:schemeClr val="tx1"/>
                </a:solidFill>
              </a:rPr>
              <a:t>color:white</a:t>
            </a:r>
            <a:r>
              <a:rPr lang="en-US" altLang="ko-KR" sz="1000" dirty="0">
                <a:solidFill>
                  <a:schemeClr val="tx1"/>
                </a:solidFill>
              </a:rPr>
              <a:t>;</a:t>
            </a:r>
          </a:p>
          <a:p>
            <a:r>
              <a:rPr lang="en-US" altLang="ko-KR" sz="1000" dirty="0">
                <a:solidFill>
                  <a:schemeClr val="tx1"/>
                </a:solidFill>
              </a:rPr>
              <a:t>		width:200px;</a:t>
            </a:r>
          </a:p>
          <a:p>
            <a:r>
              <a:rPr lang="en-US" altLang="ko-KR" sz="1000" dirty="0">
                <a:solidFill>
                  <a:schemeClr val="tx1"/>
                </a:solidFill>
              </a:rPr>
              <a:t>		height:300px;</a:t>
            </a:r>
          </a:p>
          <a:p>
            <a:r>
              <a:rPr lang="en-US" altLang="ko-KR" sz="1000" dirty="0">
                <a:solidFill>
                  <a:schemeClr val="tx1"/>
                </a:solidFill>
              </a:rPr>
              <a:t>		</a:t>
            </a:r>
            <a:r>
              <a:rPr lang="en-US" altLang="ko-KR" sz="1000" dirty="0" err="1">
                <a:solidFill>
                  <a:schemeClr val="tx1"/>
                </a:solidFill>
              </a:rPr>
              <a:t>float:left</a:t>
            </a:r>
            <a:r>
              <a:rPr lang="en-US" altLang="ko-KR" sz="1000" dirty="0">
                <a:solidFill>
                  <a:schemeClr val="tx1"/>
                </a:solidFill>
              </a:rPr>
              <a:t>;	}</a:t>
            </a:r>
          </a:p>
          <a:p>
            <a:r>
              <a:rPr lang="en-US" altLang="ko-KR" sz="1000" dirty="0">
                <a:solidFill>
                  <a:schemeClr val="tx1"/>
                </a:solidFill>
              </a:rPr>
              <a:t>	section {	width:200px;</a:t>
            </a:r>
          </a:p>
          <a:p>
            <a:r>
              <a:rPr lang="en-US" altLang="ko-KR" sz="1000" dirty="0">
                <a:solidFill>
                  <a:schemeClr val="tx1"/>
                </a:solidFill>
              </a:rPr>
              <a:t>		</a:t>
            </a:r>
            <a:r>
              <a:rPr lang="en-US" altLang="ko-KR" sz="1000" dirty="0" err="1">
                <a:solidFill>
                  <a:schemeClr val="tx1"/>
                </a:solidFill>
              </a:rPr>
              <a:t>text-align:left</a:t>
            </a:r>
            <a:r>
              <a:rPr lang="en-US" altLang="ko-KR" sz="1000" dirty="0">
                <a:solidFill>
                  <a:schemeClr val="tx1"/>
                </a:solidFill>
              </a:rPr>
              <a:t>;</a:t>
            </a:r>
          </a:p>
          <a:p>
            <a:r>
              <a:rPr lang="en-US" altLang="ko-KR" sz="1000" dirty="0">
                <a:solidFill>
                  <a:schemeClr val="tx1"/>
                </a:solidFill>
              </a:rPr>
              <a:t>		</a:t>
            </a:r>
            <a:r>
              <a:rPr lang="en-US" altLang="ko-KR" sz="1000" dirty="0" err="1">
                <a:solidFill>
                  <a:schemeClr val="tx1"/>
                </a:solidFill>
              </a:rPr>
              <a:t>float:left</a:t>
            </a:r>
            <a:r>
              <a:rPr lang="en-US" altLang="ko-KR" sz="1000" dirty="0">
                <a:solidFill>
                  <a:schemeClr val="tx1"/>
                </a:solidFill>
              </a:rPr>
              <a:t>;</a:t>
            </a:r>
          </a:p>
          <a:p>
            <a:r>
              <a:rPr lang="en-US" altLang="ko-KR" sz="1000" dirty="0">
                <a:solidFill>
                  <a:schemeClr val="tx1"/>
                </a:solidFill>
              </a:rPr>
              <a:t>		padding:10px;	}</a:t>
            </a:r>
          </a:p>
          <a:p>
            <a:r>
              <a:rPr lang="en-US" altLang="ko-KR" sz="1000" dirty="0">
                <a:solidFill>
                  <a:schemeClr val="tx1"/>
                </a:solidFill>
              </a:rPr>
              <a:t>	footer {	background-color:#FFCC00;</a:t>
            </a:r>
          </a:p>
          <a:p>
            <a:r>
              <a:rPr lang="en-US" altLang="ko-KR" sz="1000" dirty="0">
                <a:solidFill>
                  <a:schemeClr val="tx1"/>
                </a:solidFill>
              </a:rPr>
              <a:t>		height:100px;</a:t>
            </a:r>
          </a:p>
          <a:p>
            <a:r>
              <a:rPr lang="en-US" altLang="ko-KR" sz="1000" dirty="0">
                <a:solidFill>
                  <a:schemeClr val="tx1"/>
                </a:solidFill>
              </a:rPr>
              <a:t>		</a:t>
            </a:r>
            <a:r>
              <a:rPr lang="en-US" altLang="ko-KR" sz="1000" dirty="0" err="1">
                <a:solidFill>
                  <a:schemeClr val="tx1"/>
                </a:solidFill>
              </a:rPr>
              <a:t>clear:both</a:t>
            </a:r>
            <a:r>
              <a:rPr lang="en-US" altLang="ko-KR" sz="1000" dirty="0">
                <a:solidFill>
                  <a:schemeClr val="tx1"/>
                </a:solidFill>
              </a:rPr>
              <a:t>;	}</a:t>
            </a:r>
          </a:p>
          <a:p>
            <a:r>
              <a:rPr lang="en-US" altLang="ko-KR" sz="1000" dirty="0">
                <a:solidFill>
                  <a:schemeClr val="tx1"/>
                </a:solidFill>
              </a:rPr>
              <a:t>	header, nav, section, footer { </a:t>
            </a:r>
            <a:r>
              <a:rPr lang="en-US" altLang="ko-KR" sz="1000" dirty="0" err="1">
                <a:solidFill>
                  <a:schemeClr val="tx1"/>
                </a:solidFill>
              </a:rPr>
              <a:t>text-align:center</a:t>
            </a:r>
            <a:r>
              <a:rPr lang="en-US" altLang="ko-KR" sz="1000" dirty="0">
                <a:solidFill>
                  <a:schemeClr val="tx1"/>
                </a:solidFill>
              </a:rPr>
              <a:t>; }</a:t>
            </a:r>
          </a:p>
          <a:p>
            <a:r>
              <a:rPr lang="en-US" altLang="ko-KR" sz="1000" dirty="0">
                <a:solidFill>
                  <a:schemeClr val="tx1"/>
                </a:solidFill>
              </a:rPr>
              <a:t>	header, footer { line-height:100px; }</a:t>
            </a:r>
          </a:p>
          <a:p>
            <a:r>
              <a:rPr lang="en-US" altLang="ko-KR" sz="1000" dirty="0">
                <a:solidFill>
                  <a:schemeClr val="tx1"/>
                </a:solidFill>
              </a:rPr>
              <a:t>	nav, section { line-height:240px; }</a:t>
            </a:r>
          </a:p>
          <a:p>
            <a:r>
              <a:rPr lang="en-US" altLang="ko-KR" sz="1000" dirty="0">
                <a:solidFill>
                  <a:schemeClr val="tx1"/>
                </a:solidFill>
              </a:rPr>
              <a:t>     &lt;/style&gt;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&lt;h1&gt;HTML Shiv </a:t>
            </a:r>
            <a:r>
              <a:rPr lang="ko-KR" altLang="en-US" sz="1000" dirty="0">
                <a:solidFill>
                  <a:schemeClr val="tx1"/>
                </a:solidFill>
              </a:rPr>
              <a:t>방법</a:t>
            </a:r>
            <a:r>
              <a:rPr lang="en-US" altLang="ko-KR" sz="1000" dirty="0">
                <a:solidFill>
                  <a:schemeClr val="tx1"/>
                </a:solidFill>
              </a:rPr>
              <a:t>&lt;/h1&gt;</a:t>
            </a:r>
          </a:p>
          <a:p>
            <a:r>
              <a:rPr lang="en-US" altLang="ko-KR" sz="1000" dirty="0">
                <a:solidFill>
                  <a:schemeClr val="tx1"/>
                </a:solidFill>
              </a:rPr>
              <a:t>	&lt;header&gt;		&lt;h2&gt;HEADER </a:t>
            </a:r>
            <a:r>
              <a:rPr lang="ko-KR" altLang="en-US" sz="1000" dirty="0">
                <a:solidFill>
                  <a:schemeClr val="tx1"/>
                </a:solidFill>
              </a:rPr>
              <a:t>영역</a:t>
            </a:r>
            <a:r>
              <a:rPr lang="en-US" altLang="ko-KR" sz="1000" dirty="0">
                <a:solidFill>
                  <a:schemeClr val="tx1"/>
                </a:solidFill>
              </a:rPr>
              <a:t>&lt;/h2&gt;	&lt;/header&gt;</a:t>
            </a:r>
          </a:p>
          <a:p>
            <a:r>
              <a:rPr lang="en-US" altLang="ko-KR" sz="1000" dirty="0">
                <a:solidFill>
                  <a:schemeClr val="tx1"/>
                </a:solidFill>
              </a:rPr>
              <a:t>	&lt;nav&gt;		&lt;h2&gt;NAV </a:t>
            </a:r>
            <a:r>
              <a:rPr lang="ko-KR" altLang="en-US" sz="1000" dirty="0">
                <a:solidFill>
                  <a:schemeClr val="tx1"/>
                </a:solidFill>
              </a:rPr>
              <a:t>영역</a:t>
            </a:r>
            <a:r>
              <a:rPr lang="en-US" altLang="ko-KR" sz="1000" dirty="0">
                <a:solidFill>
                  <a:schemeClr val="tx1"/>
                </a:solidFill>
              </a:rPr>
              <a:t>&lt;/h2&gt;	&lt;/nav&gt;</a:t>
            </a:r>
          </a:p>
          <a:p>
            <a:r>
              <a:rPr lang="en-US" altLang="ko-KR" sz="1000" dirty="0">
                <a:solidFill>
                  <a:schemeClr val="tx1"/>
                </a:solidFill>
              </a:rPr>
              <a:t>	&lt;section&gt;		&lt;p&gt;SECTION </a:t>
            </a:r>
            <a:r>
              <a:rPr lang="ko-KR" altLang="en-US" sz="1000" dirty="0">
                <a:solidFill>
                  <a:schemeClr val="tx1"/>
                </a:solidFill>
              </a:rPr>
              <a:t>영역</a:t>
            </a:r>
            <a:r>
              <a:rPr lang="en-US" altLang="ko-KR" sz="1000" dirty="0">
                <a:solidFill>
                  <a:schemeClr val="tx1"/>
                </a:solidFill>
              </a:rPr>
              <a:t>&lt;/p&gt;	&lt;/section&gt;</a:t>
            </a:r>
          </a:p>
          <a:p>
            <a:r>
              <a:rPr lang="en-US" altLang="ko-KR" sz="1000" dirty="0">
                <a:solidFill>
                  <a:schemeClr val="tx1"/>
                </a:solidFill>
              </a:rPr>
              <a:t>	&lt;footer&gt;		&lt;h2&gt;FOOTER </a:t>
            </a:r>
            <a:r>
              <a:rPr lang="ko-KR" altLang="en-US" sz="1000" dirty="0">
                <a:solidFill>
                  <a:schemeClr val="tx1"/>
                </a:solidFill>
              </a:rPr>
              <a:t>영역</a:t>
            </a:r>
            <a:r>
              <a:rPr lang="en-US" altLang="ko-KR" sz="1000" dirty="0">
                <a:solidFill>
                  <a:schemeClr val="tx1"/>
                </a:solidFill>
              </a:rPr>
              <a:t>&lt;/h2&gt;	&lt;/footer&gt;</a:t>
            </a:r>
          </a:p>
          <a:p>
            <a:r>
              <a:rPr lang="en-US" altLang="ko-KR" sz="10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598508" y="1216297"/>
            <a:ext cx="522919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하지만 익스플로러 </a:t>
            </a:r>
            <a:r>
              <a:rPr lang="en-US" altLang="ko-KR" sz="1200" dirty="0">
                <a:solidFill>
                  <a:schemeClr val="tx1"/>
                </a:solidFill>
              </a:rPr>
              <a:t>8</a:t>
            </a:r>
            <a:r>
              <a:rPr lang="ko-KR" altLang="en-US" sz="1200" dirty="0">
                <a:solidFill>
                  <a:schemeClr val="tx1"/>
                </a:solidFill>
              </a:rPr>
              <a:t>과 그 이전 버전에서는 위와 같이 </a:t>
            </a:r>
            <a:r>
              <a:rPr lang="en-US" altLang="ko-KR" sz="1200" dirty="0">
                <a:solidFill>
                  <a:schemeClr val="tx1"/>
                </a:solidFill>
              </a:rPr>
              <a:t>HTML </a:t>
            </a:r>
            <a:r>
              <a:rPr lang="ko-KR" altLang="en-US" sz="1200" dirty="0">
                <a:solidFill>
                  <a:schemeClr val="tx1"/>
                </a:solidFill>
              </a:rPr>
              <a:t>요소를 새롭게 정의하는 것을 허용하지 않습니다</a:t>
            </a:r>
            <a:r>
              <a:rPr lang="en-US" altLang="ko-KR" sz="1200" dirty="0">
                <a:solidFill>
                  <a:schemeClr val="tx1"/>
                </a:solidFill>
              </a:rPr>
              <a:t>. </a:t>
            </a:r>
            <a:r>
              <a:rPr lang="ko-KR" altLang="en-US" sz="1200" dirty="0">
                <a:solidFill>
                  <a:schemeClr val="tx1"/>
                </a:solidFill>
              </a:rPr>
              <a:t>따라서 앞 예제와 같은 방법이 아닌 </a:t>
            </a:r>
            <a:r>
              <a:rPr lang="en-US" altLang="ko-KR" sz="1200" dirty="0">
                <a:solidFill>
                  <a:schemeClr val="tx1"/>
                </a:solidFill>
              </a:rPr>
              <a:t>HTML Shiv </a:t>
            </a:r>
            <a:r>
              <a:rPr lang="ko-KR" altLang="en-US" sz="1200" dirty="0">
                <a:solidFill>
                  <a:schemeClr val="tx1"/>
                </a:solidFill>
              </a:rPr>
              <a:t>방법을 사용해야 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 Shiv </a:t>
            </a:r>
            <a:r>
              <a:rPr lang="ko-KR" altLang="en-US" sz="1200" b="1" dirty="0">
                <a:solidFill>
                  <a:schemeClr val="tx1"/>
                </a:solidFill>
              </a:rPr>
              <a:t>방법</a:t>
            </a:r>
          </a:p>
          <a:p>
            <a:r>
              <a:rPr lang="ko-KR" altLang="en-US" sz="1200" dirty="0">
                <a:solidFill>
                  <a:schemeClr val="tx1"/>
                </a:solidFill>
              </a:rPr>
              <a:t>우선 아래의 주석 코드를 </a:t>
            </a:r>
            <a:r>
              <a:rPr lang="en-US" altLang="ko-KR" sz="1200" dirty="0">
                <a:solidFill>
                  <a:schemeClr val="tx1"/>
                </a:solidFill>
              </a:rPr>
              <a:t>&lt;head&gt;</a:t>
            </a:r>
            <a:r>
              <a:rPr lang="ko-KR" altLang="en-US" sz="1200" dirty="0">
                <a:solidFill>
                  <a:schemeClr val="tx1"/>
                </a:solidFill>
              </a:rPr>
              <a:t>태그 내에 삽입합니다</a:t>
            </a:r>
            <a:r>
              <a:rPr lang="en-US" altLang="ko-KR" sz="1200" dirty="0">
                <a:solidFill>
                  <a:schemeClr val="tx1"/>
                </a:solidFill>
              </a:rPr>
              <a:t>.</a:t>
            </a:r>
          </a:p>
          <a:p>
            <a:r>
              <a:rPr lang="ko-KR" altLang="en-US" sz="1200" dirty="0">
                <a:solidFill>
                  <a:schemeClr val="tx1"/>
                </a:solidFill>
              </a:rPr>
              <a:t>그러면 익스플로러 </a:t>
            </a:r>
            <a:r>
              <a:rPr lang="en-US" altLang="ko-KR" sz="1200" dirty="0">
                <a:solidFill>
                  <a:schemeClr val="tx1"/>
                </a:solidFill>
              </a:rPr>
              <a:t>8</a:t>
            </a:r>
            <a:r>
              <a:rPr lang="ko-KR" altLang="en-US" sz="1200" dirty="0">
                <a:solidFill>
                  <a:schemeClr val="tx1"/>
                </a:solidFill>
              </a:rPr>
              <a:t>과 그 이전 버전의 브라우저만이 이 자바 스크립트 파일을 읽고 적용할 것입니다</a:t>
            </a:r>
            <a:r>
              <a:rPr lang="en-US" altLang="ko-KR" sz="1200" dirty="0">
                <a:solidFill>
                  <a:schemeClr val="tx1"/>
                </a:solidFill>
              </a:rPr>
              <a:t>. </a:t>
            </a:r>
            <a:r>
              <a:rPr lang="ko-KR" altLang="en-US" sz="1200" dirty="0">
                <a:solidFill>
                  <a:schemeClr val="tx1"/>
                </a:solidFill>
              </a:rPr>
              <a:t>이와 같은 방법으로 익스플로러 </a:t>
            </a:r>
            <a:r>
              <a:rPr lang="en-US" altLang="ko-KR" sz="1200" dirty="0">
                <a:solidFill>
                  <a:schemeClr val="tx1"/>
                </a:solidFill>
              </a:rPr>
              <a:t>8</a:t>
            </a:r>
            <a:r>
              <a:rPr lang="ko-KR" altLang="en-US" sz="1200" dirty="0">
                <a:solidFill>
                  <a:schemeClr val="tx1"/>
                </a:solidFill>
              </a:rPr>
              <a:t>과 그 이전 버전에서도 </a:t>
            </a:r>
            <a:r>
              <a:rPr lang="en-US" altLang="ko-KR" sz="1200" dirty="0">
                <a:solidFill>
                  <a:schemeClr val="tx1"/>
                </a:solidFill>
              </a:rPr>
              <a:t>HTML5</a:t>
            </a:r>
            <a:r>
              <a:rPr lang="ko-KR" altLang="en-US" sz="1200" dirty="0">
                <a:solidFill>
                  <a:schemeClr val="tx1"/>
                </a:solidFill>
              </a:rPr>
              <a:t>의 새로운 요소들을 자유롭게 사용할 수 있습니다</a:t>
            </a:r>
            <a:r>
              <a:rPr lang="en-US" altLang="ko-KR" sz="1200" dirty="0">
                <a:solidFill>
                  <a:schemeClr val="tx1"/>
                </a:solidFill>
              </a:rPr>
              <a:t>. </a:t>
            </a:r>
            <a:r>
              <a:rPr lang="ko-KR" altLang="en-US" sz="1200" dirty="0">
                <a:solidFill>
                  <a:schemeClr val="tx1"/>
                </a:solidFill>
              </a:rPr>
              <a:t>이러한 방법을 </a:t>
            </a:r>
            <a:r>
              <a:rPr lang="en-US" altLang="ko-KR" sz="1200" dirty="0">
                <a:solidFill>
                  <a:schemeClr val="tx1"/>
                </a:solidFill>
              </a:rPr>
              <a:t>HTML Shiv </a:t>
            </a:r>
            <a:r>
              <a:rPr lang="ko-KR" altLang="en-US" sz="1200" dirty="0">
                <a:solidFill>
                  <a:schemeClr val="tx1"/>
                </a:solidFill>
              </a:rPr>
              <a:t>방법이라고 하며</a:t>
            </a:r>
            <a:r>
              <a:rPr lang="en-US" altLang="ko-KR" sz="1200" dirty="0">
                <a:solidFill>
                  <a:schemeClr val="tx1"/>
                </a:solidFill>
              </a:rPr>
              <a:t>, </a:t>
            </a:r>
            <a:r>
              <a:rPr lang="en-US" altLang="ko-KR" sz="1200" dirty="0" err="1">
                <a:solidFill>
                  <a:schemeClr val="tx1"/>
                </a:solidFill>
              </a:rPr>
              <a:t>Sjoerd</a:t>
            </a:r>
            <a:r>
              <a:rPr lang="en-US" altLang="ko-KR" sz="1200" dirty="0">
                <a:solidFill>
                  <a:schemeClr val="tx1"/>
                </a:solidFill>
              </a:rPr>
              <a:t> Visscher</a:t>
            </a:r>
            <a:r>
              <a:rPr lang="ko-KR" altLang="en-US" sz="1200" dirty="0">
                <a:solidFill>
                  <a:schemeClr val="tx1"/>
                </a:solidFill>
              </a:rPr>
              <a:t>에 의해 개발되었습니다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349</a:t>
            </a:fld>
            <a:endParaRPr lang="ko-KR" altLang="en-US" dirty="0"/>
          </a:p>
        </p:txBody>
      </p:sp>
    </p:spTree>
    <p:extLst>
      <p:ext uri="{BB962C8B-B14F-4D97-AF65-F5344CB8AC3E}">
        <p14:creationId xmlns:p14="http://schemas.microsoft.com/office/powerpoint/2010/main" val="3609199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리스트 </a:t>
            </a:r>
            <a:r>
              <a:rPr lang="en-US" altLang="ko-KR" sz="3200" dirty="0"/>
              <a:t>(</a:t>
            </a:r>
            <a:r>
              <a:rPr lang="ko-KR" altLang="en-US" sz="3200" dirty="0"/>
              <a:t>정의 리스트</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정의 리스트</a:t>
            </a:r>
            <a:r>
              <a:rPr lang="en-US" altLang="ko-KR" sz="1200" dirty="0">
                <a:solidFill>
                  <a:schemeClr val="tx1"/>
                </a:solidFill>
              </a:rPr>
              <a:t>&lt;/h1&gt;</a:t>
            </a:r>
          </a:p>
          <a:p>
            <a:r>
              <a:rPr lang="en-US" altLang="ko-KR" sz="1200" dirty="0">
                <a:solidFill>
                  <a:schemeClr val="tx1"/>
                </a:solidFill>
              </a:rPr>
              <a:t>	&lt;dl&gt;</a:t>
            </a:r>
          </a:p>
          <a:p>
            <a:r>
              <a:rPr lang="en-US" altLang="ko-KR" sz="1200" dirty="0">
                <a:solidFill>
                  <a:schemeClr val="tx1"/>
                </a:solidFill>
              </a:rPr>
              <a:t>		&lt;dt&gt;</a:t>
            </a:r>
            <a:r>
              <a:rPr lang="ko-KR" altLang="en-US" sz="1200" dirty="0">
                <a:solidFill>
                  <a:schemeClr val="tx1"/>
                </a:solidFill>
              </a:rPr>
              <a:t>호박</a:t>
            </a:r>
            <a:r>
              <a:rPr lang="en-US" altLang="ko-KR" sz="1200" dirty="0">
                <a:solidFill>
                  <a:schemeClr val="tx1"/>
                </a:solidFill>
              </a:rPr>
              <a:t>&lt;/dt&gt;</a:t>
            </a:r>
          </a:p>
          <a:p>
            <a:r>
              <a:rPr lang="en-US" altLang="ko-KR" sz="1200" dirty="0">
                <a:solidFill>
                  <a:schemeClr val="tx1"/>
                </a:solidFill>
              </a:rPr>
              <a:t>		&lt;dd&gt;- </a:t>
            </a:r>
            <a:r>
              <a:rPr lang="ko-KR" altLang="en-US" sz="1200" dirty="0">
                <a:solidFill>
                  <a:schemeClr val="tx1"/>
                </a:solidFill>
              </a:rPr>
              <a:t>박과의 한해살이 덩굴성 채소</a:t>
            </a:r>
            <a:r>
              <a:rPr lang="en-US" altLang="ko-KR" sz="1200" dirty="0">
                <a:solidFill>
                  <a:schemeClr val="tx1"/>
                </a:solidFill>
              </a:rPr>
              <a:t>&lt;/dd&gt;</a:t>
            </a:r>
          </a:p>
          <a:p>
            <a:r>
              <a:rPr lang="en-US" altLang="ko-KR" sz="1200" dirty="0">
                <a:solidFill>
                  <a:schemeClr val="tx1"/>
                </a:solidFill>
              </a:rPr>
              <a:t>		&lt;dt&gt;</a:t>
            </a:r>
            <a:r>
              <a:rPr lang="ko-KR" altLang="en-US" sz="1200" dirty="0">
                <a:solidFill>
                  <a:schemeClr val="tx1"/>
                </a:solidFill>
              </a:rPr>
              <a:t>상추</a:t>
            </a:r>
            <a:r>
              <a:rPr lang="en-US" altLang="ko-KR" sz="1200" dirty="0">
                <a:solidFill>
                  <a:schemeClr val="tx1"/>
                </a:solidFill>
              </a:rPr>
              <a:t>&lt;/dt&gt;</a:t>
            </a:r>
          </a:p>
          <a:p>
            <a:r>
              <a:rPr lang="en-US" altLang="ko-KR" sz="1200" dirty="0">
                <a:solidFill>
                  <a:schemeClr val="tx1"/>
                </a:solidFill>
              </a:rPr>
              <a:t>		&lt;dd&gt;- </a:t>
            </a:r>
            <a:r>
              <a:rPr lang="ko-KR" altLang="en-US" sz="1200" dirty="0">
                <a:solidFill>
                  <a:schemeClr val="tx1"/>
                </a:solidFill>
              </a:rPr>
              <a:t>국화과의 한해살이 또는 두해살이풀</a:t>
            </a:r>
            <a:r>
              <a:rPr lang="en-US" altLang="ko-KR" sz="1200" dirty="0">
                <a:solidFill>
                  <a:schemeClr val="tx1"/>
                </a:solidFill>
              </a:rPr>
              <a:t>&lt;/dd&gt;</a:t>
            </a:r>
          </a:p>
          <a:p>
            <a:r>
              <a:rPr lang="en-US" altLang="ko-KR" sz="1200" dirty="0">
                <a:solidFill>
                  <a:schemeClr val="tx1"/>
                </a:solidFill>
              </a:rPr>
              <a:t>	&lt;/dl&gt;</a:t>
            </a:r>
          </a:p>
          <a:p>
            <a:endParaRPr lang="en-US" altLang="ko-KR" sz="1200" dirty="0">
              <a:solidFill>
                <a:schemeClr val="tx1"/>
              </a:solidFill>
            </a:endParaRPr>
          </a:p>
          <a:p>
            <a:r>
              <a:rPr lang="en-US" altLang="ko-KR" sz="1200" dirty="0">
                <a:solidFill>
                  <a:schemeClr val="tx1"/>
                </a:solidFill>
              </a:rPr>
              <a:t>&lt;/body&gt;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리스트</a:t>
            </a:r>
            <a:r>
              <a:rPr lang="en-US" altLang="ko-KR" sz="1200" b="1" dirty="0">
                <a:solidFill>
                  <a:schemeClr val="tx1"/>
                </a:solidFill>
              </a:rPr>
              <a:t>(List)</a:t>
            </a:r>
          </a:p>
          <a:p>
            <a:r>
              <a:rPr lang="ko-KR" altLang="en-US" sz="1200" dirty="0">
                <a:solidFill>
                  <a:schemeClr val="tx1"/>
                </a:solidFill>
              </a:rPr>
              <a:t>리스트</a:t>
            </a:r>
            <a:r>
              <a:rPr lang="en-US" altLang="ko-KR" sz="1200" dirty="0">
                <a:solidFill>
                  <a:schemeClr val="tx1"/>
                </a:solidFill>
              </a:rPr>
              <a:t>(list)</a:t>
            </a:r>
            <a:r>
              <a:rPr lang="ko-KR" altLang="en-US" sz="1200" dirty="0">
                <a:solidFill>
                  <a:schemeClr val="tx1"/>
                </a:solidFill>
              </a:rPr>
              <a:t>란 여러 요소들을 일렬로 나열한 목록이나 명단을 의미합니다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순서가 없는 리스트</a:t>
            </a:r>
            <a:r>
              <a:rPr lang="en-US" altLang="ko-KR" sz="1200" dirty="0">
                <a:solidFill>
                  <a:schemeClr val="tx1"/>
                </a:solidFill>
              </a:rPr>
              <a:t>(unordered list)</a:t>
            </a:r>
          </a:p>
          <a:p>
            <a:r>
              <a:rPr lang="en-US" altLang="ko-KR" sz="1200" dirty="0">
                <a:solidFill>
                  <a:schemeClr val="tx1"/>
                </a:solidFill>
              </a:rPr>
              <a:t>2. </a:t>
            </a:r>
            <a:r>
              <a:rPr lang="ko-KR" altLang="en-US" sz="1200" dirty="0">
                <a:solidFill>
                  <a:schemeClr val="tx1"/>
                </a:solidFill>
              </a:rPr>
              <a:t>순서가 있는 리스트</a:t>
            </a:r>
            <a:r>
              <a:rPr lang="en-US" altLang="ko-KR" sz="1200" dirty="0">
                <a:solidFill>
                  <a:schemeClr val="tx1"/>
                </a:solidFill>
              </a:rPr>
              <a:t>(ordered list)</a:t>
            </a:r>
          </a:p>
          <a:p>
            <a:r>
              <a:rPr lang="en-US" altLang="ko-KR" sz="1200" dirty="0">
                <a:solidFill>
                  <a:schemeClr val="tx1"/>
                </a:solidFill>
              </a:rPr>
              <a:t>3. </a:t>
            </a:r>
            <a:r>
              <a:rPr lang="ko-KR" altLang="en-US" sz="1200" dirty="0">
                <a:solidFill>
                  <a:schemeClr val="tx1"/>
                </a:solidFill>
              </a:rPr>
              <a:t>정의 리스트</a:t>
            </a:r>
            <a:r>
              <a:rPr lang="en-US" altLang="ko-KR" sz="1200" dirty="0">
                <a:solidFill>
                  <a:schemeClr val="tx1"/>
                </a:solidFill>
              </a:rPr>
              <a:t>(definition list)</a:t>
            </a:r>
          </a:p>
          <a:p>
            <a:endParaRPr lang="en-US" altLang="ko-KR" sz="1200" dirty="0">
              <a:solidFill>
                <a:schemeClr val="tx1"/>
              </a:solidFill>
            </a:endParaRPr>
          </a:p>
          <a:p>
            <a:r>
              <a:rPr lang="ko-KR" altLang="en-US" sz="1200" b="1" dirty="0">
                <a:solidFill>
                  <a:schemeClr val="tx1"/>
                </a:solidFill>
              </a:rPr>
              <a:t>정의 리스트</a:t>
            </a:r>
            <a:r>
              <a:rPr lang="en-US" altLang="ko-KR" sz="1200" b="1" dirty="0">
                <a:solidFill>
                  <a:schemeClr val="tx1"/>
                </a:solidFill>
              </a:rPr>
              <a:t>(description list)</a:t>
            </a:r>
          </a:p>
          <a:p>
            <a:r>
              <a:rPr lang="ko-KR" altLang="en-US" sz="1200" dirty="0">
                <a:solidFill>
                  <a:schemeClr val="tx1"/>
                </a:solidFill>
              </a:rPr>
              <a:t>정의 리스트</a:t>
            </a:r>
            <a:r>
              <a:rPr lang="en-US" altLang="ko-KR" sz="1200" dirty="0">
                <a:solidFill>
                  <a:schemeClr val="tx1"/>
                </a:solidFill>
              </a:rPr>
              <a:t>(description list)</a:t>
            </a:r>
            <a:r>
              <a:rPr lang="ko-KR" altLang="en-US" sz="1200" dirty="0">
                <a:solidFill>
                  <a:schemeClr val="tx1"/>
                </a:solidFill>
              </a:rPr>
              <a:t>는 용어와 그에 대한 정의를 </a:t>
            </a:r>
            <a:r>
              <a:rPr lang="ko-KR" altLang="en-US" sz="1200" dirty="0" err="1">
                <a:solidFill>
                  <a:schemeClr val="tx1"/>
                </a:solidFill>
              </a:rPr>
              <a:t>모아놓은</a:t>
            </a:r>
            <a:r>
              <a:rPr lang="ko-KR" altLang="en-US" sz="1200" dirty="0">
                <a:solidFill>
                  <a:schemeClr val="tx1"/>
                </a:solidFill>
              </a:rPr>
              <a:t> 리스트로 </a:t>
            </a:r>
            <a:r>
              <a:rPr lang="en-US" altLang="ko-KR" sz="1200" dirty="0">
                <a:solidFill>
                  <a:schemeClr val="tx1"/>
                </a:solidFill>
              </a:rPr>
              <a:t>&lt;dl&gt;</a:t>
            </a:r>
            <a:r>
              <a:rPr lang="ko-KR" altLang="en-US" sz="1200" dirty="0">
                <a:solidFill>
                  <a:schemeClr val="tx1"/>
                </a:solidFill>
              </a:rPr>
              <a:t>태그로 시작합니다</a:t>
            </a:r>
            <a:r>
              <a:rPr lang="en-US" altLang="ko-KR" sz="1200" dirty="0">
                <a:solidFill>
                  <a:schemeClr val="tx1"/>
                </a:solidFill>
              </a:rPr>
              <a:t>.</a:t>
            </a:r>
          </a:p>
          <a:p>
            <a:r>
              <a:rPr lang="en-US" altLang="ko-KR" sz="1200" dirty="0">
                <a:solidFill>
                  <a:schemeClr val="tx1"/>
                </a:solidFill>
              </a:rPr>
              <a:t>&lt;dt&gt;</a:t>
            </a:r>
            <a:r>
              <a:rPr lang="ko-KR" altLang="en-US" sz="1200" dirty="0">
                <a:solidFill>
                  <a:schemeClr val="tx1"/>
                </a:solidFill>
              </a:rPr>
              <a:t>태그에는 용어의 이름이 들어가고</a:t>
            </a:r>
            <a:r>
              <a:rPr lang="en-US" altLang="ko-KR" sz="1200" dirty="0">
                <a:solidFill>
                  <a:schemeClr val="tx1"/>
                </a:solidFill>
              </a:rPr>
              <a:t>, &lt;dd&gt;</a:t>
            </a:r>
            <a:r>
              <a:rPr lang="ko-KR" altLang="en-US" sz="1200" dirty="0">
                <a:solidFill>
                  <a:schemeClr val="tx1"/>
                </a:solidFill>
              </a:rPr>
              <a:t>태그에는 해당 용어에 대한 정의가 들어갑니다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a:t>
            </a:fld>
            <a:endParaRPr lang="ko-KR" altLang="en-US" dirty="0"/>
          </a:p>
        </p:txBody>
      </p:sp>
    </p:spTree>
    <p:extLst>
      <p:ext uri="{BB962C8B-B14F-4D97-AF65-F5344CB8AC3E}">
        <p14:creationId xmlns:p14="http://schemas.microsoft.com/office/powerpoint/2010/main" val="2514005427"/>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a:t>
            </a:r>
            <a:r>
              <a:rPr lang="ko-KR" altLang="en-US" sz="3200" dirty="0"/>
              <a:t> </a:t>
            </a:r>
            <a:r>
              <a:rPr lang="en-US" altLang="ko-KR" sz="3200" dirty="0"/>
              <a:t>- header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4296"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&lt;title&gt;HTML5 Semantic Elements&lt;/title&gt;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&lt;header&gt;</a:t>
            </a:r>
          </a:p>
          <a:p>
            <a:r>
              <a:rPr lang="en-US" altLang="ko-KR" sz="1000" dirty="0">
                <a:solidFill>
                  <a:schemeClr val="tx1"/>
                </a:solidFill>
              </a:rPr>
              <a:t>		&lt;h1&gt;</a:t>
            </a:r>
            <a:r>
              <a:rPr lang="ko-KR" altLang="en-US" sz="1000" dirty="0">
                <a:solidFill>
                  <a:schemeClr val="tx1"/>
                </a:solidFill>
              </a:rPr>
              <a:t>전체 문서에 대한 헤더</a:t>
            </a:r>
            <a:r>
              <a:rPr lang="en-US" altLang="ko-KR" sz="1000" dirty="0">
                <a:solidFill>
                  <a:schemeClr val="tx1"/>
                </a:solidFill>
              </a:rPr>
              <a:t>(header)</a:t>
            </a:r>
            <a:r>
              <a:rPr lang="ko-KR" altLang="en-US" sz="1000" dirty="0">
                <a:solidFill>
                  <a:schemeClr val="tx1"/>
                </a:solidFill>
              </a:rPr>
              <a:t>입니다</a:t>
            </a:r>
            <a:r>
              <a:rPr lang="en-US" altLang="ko-KR" sz="1000" dirty="0">
                <a:solidFill>
                  <a:schemeClr val="tx1"/>
                </a:solidFill>
              </a:rPr>
              <a:t>.&lt;/h1&gt;</a:t>
            </a:r>
          </a:p>
          <a:p>
            <a:r>
              <a:rPr lang="en-US" altLang="ko-KR" sz="1000" dirty="0">
                <a:solidFill>
                  <a:schemeClr val="tx1"/>
                </a:solidFill>
              </a:rPr>
              <a:t>	&lt;/header&gt;</a:t>
            </a:r>
          </a:p>
          <a:p>
            <a:endParaRPr lang="en-US" altLang="ko-KR" sz="1000" dirty="0">
              <a:solidFill>
                <a:schemeClr val="tx1"/>
              </a:solidFill>
            </a:endParaRPr>
          </a:p>
          <a:p>
            <a:r>
              <a:rPr lang="en-US" altLang="ko-KR" sz="1000" dirty="0">
                <a:solidFill>
                  <a:schemeClr val="tx1"/>
                </a:solidFill>
              </a:rPr>
              <a:t>	&lt;section&gt;</a:t>
            </a:r>
          </a:p>
          <a:p>
            <a:r>
              <a:rPr lang="en-US" altLang="ko-KR" sz="1000" dirty="0">
                <a:solidFill>
                  <a:schemeClr val="tx1"/>
                </a:solidFill>
              </a:rPr>
              <a:t>		&lt;header&gt;</a:t>
            </a:r>
          </a:p>
          <a:p>
            <a:r>
              <a:rPr lang="en-US" altLang="ko-KR" sz="1000" dirty="0">
                <a:solidFill>
                  <a:schemeClr val="tx1"/>
                </a:solidFill>
              </a:rPr>
              <a:t>			&lt;h2&gt;</a:t>
            </a:r>
            <a:r>
              <a:rPr lang="ko-KR" altLang="en-US" sz="1000" dirty="0">
                <a:solidFill>
                  <a:schemeClr val="tx1"/>
                </a:solidFill>
              </a:rPr>
              <a:t>섹션 부분에 대한 헤더</a:t>
            </a:r>
            <a:r>
              <a:rPr lang="en-US" altLang="ko-KR" sz="1000" dirty="0">
                <a:solidFill>
                  <a:schemeClr val="tx1"/>
                </a:solidFill>
              </a:rPr>
              <a:t>(header)</a:t>
            </a:r>
            <a:r>
              <a:rPr lang="ko-KR" altLang="en-US" sz="1000" dirty="0">
                <a:solidFill>
                  <a:schemeClr val="tx1"/>
                </a:solidFill>
              </a:rPr>
              <a:t>입니다</a:t>
            </a:r>
            <a:r>
              <a:rPr lang="en-US" altLang="ko-KR" sz="1000" dirty="0">
                <a:solidFill>
                  <a:schemeClr val="tx1"/>
                </a:solidFill>
              </a:rPr>
              <a:t>.&lt;/h2&gt;</a:t>
            </a:r>
          </a:p>
          <a:p>
            <a:r>
              <a:rPr lang="en-US" altLang="ko-KR" sz="1000" dirty="0">
                <a:solidFill>
                  <a:schemeClr val="tx1"/>
                </a:solidFill>
              </a:rPr>
              <a:t>			&lt;p&gt;</a:t>
            </a:r>
            <a:r>
              <a:rPr lang="ko-KR" altLang="en-US" sz="1000" dirty="0">
                <a:solidFill>
                  <a:schemeClr val="tx1"/>
                </a:solidFill>
              </a:rPr>
              <a:t>헤더 부분에 들어간 단락입니다</a:t>
            </a:r>
            <a:r>
              <a:rPr lang="en-US" altLang="ko-KR" sz="1000" dirty="0">
                <a:solidFill>
                  <a:schemeClr val="tx1"/>
                </a:solidFill>
              </a:rPr>
              <a:t>.&lt;/p&gt;</a:t>
            </a:r>
          </a:p>
          <a:p>
            <a:r>
              <a:rPr lang="en-US" altLang="ko-KR" sz="1000" dirty="0">
                <a:solidFill>
                  <a:schemeClr val="tx1"/>
                </a:solidFill>
              </a:rPr>
              <a:t>		&lt;/header&gt;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Sed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ut</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lacinia </a:t>
            </a:r>
            <a:r>
              <a:rPr lang="en-US" altLang="ko-KR" sz="1000" dirty="0" err="1">
                <a:solidFill>
                  <a:schemeClr val="tx1"/>
                </a:solidFill>
              </a:rPr>
              <a:t>eleifend</a:t>
            </a:r>
            <a:r>
              <a:rPr lang="en-US" altLang="ko-KR" sz="1000" dirty="0">
                <a:solidFill>
                  <a:schemeClr val="tx1"/>
                </a:solidFill>
              </a:rPr>
              <a:t>. </a:t>
            </a:r>
            <a:r>
              <a:rPr lang="en-US" altLang="ko-KR" sz="1000" dirty="0" err="1">
                <a:solidFill>
                  <a:schemeClr val="tx1"/>
                </a:solidFill>
              </a:rPr>
              <a:t>Aliquam</a:t>
            </a:r>
            <a:r>
              <a:rPr lang="en-US" altLang="ko-KR" sz="1000" dirty="0">
                <a:solidFill>
                  <a:schemeClr val="tx1"/>
                </a:solidFill>
              </a:rPr>
              <a:t> </a:t>
            </a:r>
            <a:r>
              <a:rPr lang="en-US" altLang="ko-KR" sz="1000" dirty="0" err="1">
                <a:solidFill>
                  <a:schemeClr val="tx1"/>
                </a:solidFill>
              </a:rPr>
              <a:t>est</a:t>
            </a:r>
            <a:r>
              <a:rPr lang="en-US" altLang="ko-KR" sz="1000" dirty="0">
                <a:solidFill>
                  <a:schemeClr val="tx1"/>
                </a:solidFill>
              </a:rPr>
              <a:t> </a:t>
            </a:r>
            <a:r>
              <a:rPr lang="en-US" altLang="ko-KR" sz="1000" dirty="0" err="1">
                <a:solidFill>
                  <a:schemeClr val="tx1"/>
                </a:solidFill>
              </a:rPr>
              <a:t>lectus</a:t>
            </a:r>
            <a:r>
              <a:rPr lang="en-US" altLang="ko-KR" sz="1000" dirty="0">
                <a:solidFill>
                  <a:schemeClr val="tx1"/>
                </a:solidFill>
              </a:rPr>
              <a: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ultrices</a:t>
            </a:r>
            <a:r>
              <a:rPr lang="en-US" altLang="ko-KR" sz="1000" dirty="0">
                <a:solidFill>
                  <a:schemeClr val="tx1"/>
                </a:solidFill>
              </a:rPr>
              <a:t> </a:t>
            </a:r>
            <a:r>
              <a:rPr lang="en-US" altLang="ko-KR" sz="1000" dirty="0" err="1">
                <a:solidFill>
                  <a:schemeClr val="tx1"/>
                </a:solidFill>
              </a:rPr>
              <a:t>fringilla</a:t>
            </a:r>
            <a:r>
              <a:rPr lang="en-US" altLang="ko-KR" sz="1000" dirty="0">
                <a:solidFill>
                  <a:schemeClr val="tx1"/>
                </a:solidFill>
              </a:rPr>
              <a:t> et, </a:t>
            </a:r>
            <a:r>
              <a:rPr lang="en-US" altLang="ko-KR" sz="1000" dirty="0" err="1">
                <a:solidFill>
                  <a:schemeClr val="tx1"/>
                </a:solidFill>
              </a:rPr>
              <a:t>sollicitudin</a:t>
            </a:r>
            <a:r>
              <a:rPr lang="en-US" altLang="ko-KR" sz="1000" dirty="0">
                <a:solidFill>
                  <a:schemeClr val="tx1"/>
                </a:solidFill>
              </a:rPr>
              <a:t>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risus</a:t>
            </a:r>
            <a:r>
              <a:rPr lang="en-US" altLang="ko-KR" sz="1000" dirty="0">
                <a:solidFill>
                  <a:schemeClr val="tx1"/>
                </a:solidFill>
              </a:rPr>
              <a:t>. In </a:t>
            </a:r>
            <a:r>
              <a:rPr lang="en-US" altLang="ko-KR" sz="1000" dirty="0" err="1">
                <a:solidFill>
                  <a:schemeClr val="tx1"/>
                </a:solidFill>
              </a:rPr>
              <a:t>pretium</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in </a:t>
            </a:r>
            <a:r>
              <a:rPr lang="en-US" altLang="ko-KR" sz="1000" dirty="0" err="1">
                <a:solidFill>
                  <a:schemeClr val="tx1"/>
                </a:solidFill>
              </a:rPr>
              <a:t>risus</a:t>
            </a:r>
            <a:r>
              <a:rPr lang="en-US" altLang="ko-KR" sz="1000" dirty="0">
                <a:solidFill>
                  <a:schemeClr val="tx1"/>
                </a:solidFill>
              </a:rPr>
              <a:t> </a:t>
            </a:r>
            <a:r>
              <a:rPr lang="en-US" altLang="ko-KR" sz="1000" dirty="0" err="1">
                <a:solidFill>
                  <a:schemeClr val="tx1"/>
                </a:solidFill>
              </a:rPr>
              <a:t>elementum</a:t>
            </a:r>
            <a:r>
              <a:rPr lang="en-US" altLang="ko-KR" sz="1000" dirty="0">
                <a:solidFill>
                  <a:schemeClr val="tx1"/>
                </a:solidFill>
              </a:rPr>
              <a:t>,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lobortis</a:t>
            </a:r>
            <a:r>
              <a:rPr lang="en-US" altLang="ko-KR" sz="1000" dirty="0">
                <a:solidFill>
                  <a:schemeClr val="tx1"/>
                </a:solidFill>
              </a:rPr>
              <a:t> </a:t>
            </a:r>
            <a:r>
              <a:rPr lang="en-US" altLang="ko-KR" sz="1000" dirty="0" err="1">
                <a:solidFill>
                  <a:schemeClr val="tx1"/>
                </a:solidFill>
              </a:rPr>
              <a:t>velit</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Sed non ipsum </a:t>
            </a:r>
            <a:r>
              <a:rPr lang="en-US" altLang="ko-KR" sz="1000" dirty="0" err="1">
                <a:solidFill>
                  <a:schemeClr val="tx1"/>
                </a:solidFill>
              </a:rPr>
              <a:t>suscipit</a:t>
            </a:r>
            <a:r>
              <a:rPr lang="en-US" altLang="ko-KR" sz="1000" dirty="0">
                <a:solidFill>
                  <a:schemeClr val="tx1"/>
                </a:solidFill>
              </a:rPr>
              <a:t>,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augue</a:t>
            </a:r>
            <a:r>
              <a:rPr lang="en-US" altLang="ko-KR" sz="1000" dirty="0">
                <a:solidFill>
                  <a:schemeClr val="tx1"/>
                </a:solidFill>
              </a:rPr>
              <a:t> </a:t>
            </a:r>
            <a:r>
              <a:rPr lang="en-US" altLang="ko-KR" sz="1000" dirty="0" err="1">
                <a:solidFill>
                  <a:schemeClr val="tx1"/>
                </a:solidFill>
              </a:rPr>
              <a:t>eu</a:t>
            </a:r>
            <a:r>
              <a:rPr lang="en-US" altLang="ko-KR" sz="1000" dirty="0">
                <a:solidFill>
                  <a:schemeClr val="tx1"/>
                </a:solidFill>
              </a:rPr>
              <a:t>, cursus </a:t>
            </a:r>
            <a:r>
              <a:rPr lang="en-US" altLang="ko-KR" sz="1000" dirty="0" err="1">
                <a:solidFill>
                  <a:schemeClr val="tx1"/>
                </a:solidFill>
              </a:rPr>
              <a:t>lacus</a:t>
            </a:r>
            <a:r>
              <a:rPr lang="en-US" altLang="ko-KR" sz="1000" dirty="0">
                <a:solidFill>
                  <a:schemeClr val="tx1"/>
                </a:solidFill>
              </a:rPr>
              <a:t>.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et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consequat</a:t>
            </a:r>
            <a:r>
              <a:rPr lang="en-US" altLang="ko-KR" sz="1000" dirty="0">
                <a:solidFill>
                  <a:schemeClr val="tx1"/>
                </a:solidFill>
              </a:rPr>
              <a:t> </a:t>
            </a:r>
            <a:r>
              <a:rPr lang="en-US" altLang="ko-KR" sz="1000" dirty="0" err="1">
                <a:solidFill>
                  <a:schemeClr val="tx1"/>
                </a:solidFill>
              </a:rPr>
              <a:t>euismod</a:t>
            </a:r>
            <a:r>
              <a:rPr lang="en-US" altLang="ko-KR" sz="1000" dirty="0">
                <a:solidFill>
                  <a:schemeClr val="tx1"/>
                </a:solidFill>
              </a:rPr>
              <a:t>. Nunc </a:t>
            </a:r>
            <a:r>
              <a:rPr lang="en-US" altLang="ko-KR" sz="1000" dirty="0" err="1">
                <a:solidFill>
                  <a:schemeClr val="tx1"/>
                </a:solidFill>
              </a:rPr>
              <a:t>luctus</a:t>
            </a:r>
            <a:r>
              <a:rPr lang="en-US" altLang="ko-KR" sz="1000" dirty="0">
                <a:solidFill>
                  <a:schemeClr val="tx1"/>
                </a:solidFill>
              </a:rPr>
              <a:t> </a:t>
            </a:r>
            <a:r>
              <a:rPr lang="en-US" altLang="ko-KR" sz="1000" dirty="0" err="1">
                <a:solidFill>
                  <a:schemeClr val="tx1"/>
                </a:solidFill>
              </a:rPr>
              <a:t>nibh</a:t>
            </a:r>
            <a:r>
              <a:rPr lang="en-US" altLang="ko-KR" sz="1000" dirty="0">
                <a:solidFill>
                  <a:schemeClr val="tx1"/>
                </a:solidFill>
              </a:rPr>
              <a:t> at </a:t>
            </a:r>
            <a:r>
              <a:rPr lang="en-US" altLang="ko-KR" sz="1000" dirty="0" err="1">
                <a:solidFill>
                  <a:schemeClr val="tx1"/>
                </a:solidFill>
              </a:rPr>
              <a:t>dapibus</a:t>
            </a:r>
            <a:r>
              <a:rPr lang="en-US" altLang="ko-KR" sz="1000" dirty="0">
                <a:solidFill>
                  <a:schemeClr val="tx1"/>
                </a:solidFill>
              </a:rPr>
              <a:t> </a:t>
            </a:r>
            <a:r>
              <a:rPr lang="en-US" altLang="ko-KR" sz="1000" dirty="0" err="1">
                <a:solidFill>
                  <a:schemeClr val="tx1"/>
                </a:solidFill>
              </a:rPr>
              <a:t>rhoncus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a:t>
            </a:r>
          </a:p>
          <a:p>
            <a:r>
              <a:rPr lang="en-US" altLang="ko-KR" sz="1000" dirty="0">
                <a:solidFill>
                  <a:schemeClr val="tx1"/>
                </a:solidFill>
              </a:rPr>
              <a:t>		&lt;/p&gt;</a:t>
            </a:r>
          </a:p>
          <a:p>
            <a:r>
              <a:rPr lang="en-US" altLang="ko-KR" sz="1000" dirty="0">
                <a:solidFill>
                  <a:schemeClr val="tx1"/>
                </a:solidFill>
              </a:rPr>
              <a:t>	&lt;/section&gt;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a:p>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header </a:t>
            </a:r>
            <a:r>
              <a:rPr lang="ko-KR" altLang="en-US" sz="1200" b="1" dirty="0">
                <a:solidFill>
                  <a:schemeClr val="tx1"/>
                </a:solidFill>
              </a:rPr>
              <a:t>요소</a:t>
            </a:r>
          </a:p>
          <a:p>
            <a:r>
              <a:rPr lang="en-US" altLang="ko-KR" sz="1200" dirty="0">
                <a:solidFill>
                  <a:schemeClr val="tx1"/>
                </a:solidFill>
              </a:rPr>
              <a:t>header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문서나 섹션</a:t>
            </a:r>
            <a:r>
              <a:rPr lang="en-US" altLang="ko-KR" sz="1200" dirty="0">
                <a:solidFill>
                  <a:schemeClr val="tx1"/>
                </a:solidFill>
              </a:rPr>
              <a:t>(section) </a:t>
            </a:r>
            <a:r>
              <a:rPr lang="ko-KR" altLang="en-US" sz="1200" dirty="0">
                <a:solidFill>
                  <a:schemeClr val="tx1"/>
                </a:solidFill>
              </a:rPr>
              <a:t>부분에 대한 헤더</a:t>
            </a:r>
            <a:r>
              <a:rPr lang="en-US" altLang="ko-KR" sz="1200" dirty="0">
                <a:solidFill>
                  <a:schemeClr val="tx1"/>
                </a:solidFill>
              </a:rPr>
              <a:t>(header)</a:t>
            </a:r>
            <a:r>
              <a:rPr lang="ko-KR" altLang="en-US" sz="1200" dirty="0">
                <a:solidFill>
                  <a:schemeClr val="tx1"/>
                </a:solidFill>
              </a:rPr>
              <a:t>를 정의합니다</a:t>
            </a:r>
            <a:r>
              <a:rPr lang="en-US" altLang="ko-KR" sz="1200" dirty="0">
                <a:solidFill>
                  <a:schemeClr val="tx1"/>
                </a:solidFill>
              </a:rPr>
              <a:t>. </a:t>
            </a:r>
            <a:r>
              <a:rPr lang="ko-KR" altLang="en-US" sz="1200" dirty="0">
                <a:solidFill>
                  <a:schemeClr val="tx1"/>
                </a:solidFill>
              </a:rPr>
              <a:t>헤더</a:t>
            </a:r>
            <a:r>
              <a:rPr lang="en-US" altLang="ko-KR" sz="1200" dirty="0">
                <a:solidFill>
                  <a:schemeClr val="tx1"/>
                </a:solidFill>
              </a:rPr>
              <a:t>(header)</a:t>
            </a:r>
            <a:r>
              <a:rPr lang="ko-KR" altLang="en-US" sz="1200" dirty="0">
                <a:solidFill>
                  <a:schemeClr val="tx1"/>
                </a:solidFill>
              </a:rPr>
              <a:t>란 도입부에 해당하는 콘텐츠</a:t>
            </a:r>
            <a:r>
              <a:rPr lang="en-US" altLang="ko-KR" sz="1200" dirty="0">
                <a:solidFill>
                  <a:schemeClr val="tx1"/>
                </a:solidFill>
              </a:rPr>
              <a:t>(content)</a:t>
            </a:r>
            <a:r>
              <a:rPr lang="ko-KR" altLang="en-US" sz="1200" dirty="0">
                <a:solidFill>
                  <a:schemeClr val="tx1"/>
                </a:solidFill>
              </a:rPr>
              <a:t>를 가지고 있는 부분을 의미합니다</a:t>
            </a:r>
            <a:r>
              <a:rPr lang="en-US" altLang="ko-KR" sz="1200" dirty="0">
                <a:solidFill>
                  <a:schemeClr val="tx1"/>
                </a:solidFill>
              </a:rPr>
              <a:t>. </a:t>
            </a:r>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한 문서 내에 여러 개의 </a:t>
            </a:r>
            <a:r>
              <a:rPr lang="en-US" altLang="ko-KR" sz="1200" dirty="0">
                <a:solidFill>
                  <a:schemeClr val="tx1"/>
                </a:solidFill>
              </a:rPr>
              <a:t>header </a:t>
            </a:r>
            <a:r>
              <a:rPr lang="ko-KR" altLang="en-US" sz="1200" dirty="0">
                <a:solidFill>
                  <a:schemeClr val="tx1"/>
                </a:solidFill>
              </a:rPr>
              <a:t>요소가 존재할 수 있습니다</a:t>
            </a:r>
            <a:r>
              <a:rPr lang="en-US" altLang="ko-KR" sz="1200" dirty="0">
                <a:solidFill>
                  <a:schemeClr val="tx1"/>
                </a:solidFill>
              </a:rPr>
              <a:t>.</a:t>
            </a:r>
          </a:p>
          <a:p>
            <a:endParaRPr lang="ko-KR" altLang="en-US"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350</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168251394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 - nav</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&lt;title&gt;HTML5 Semantic Elements&lt;/title&gt;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&lt;nav&gt;</a:t>
            </a:r>
          </a:p>
          <a:p>
            <a:r>
              <a:rPr lang="en-US" altLang="ko-KR" sz="1000">
                <a:solidFill>
                  <a:schemeClr val="tx1"/>
                </a:solidFill>
              </a:rPr>
              <a:t>		&lt;a href="/html/html5_element_semantic"&gt;</a:t>
            </a:r>
            <a:r>
              <a:rPr lang="ko-KR" altLang="en-US" sz="1000">
                <a:solidFill>
                  <a:schemeClr val="tx1"/>
                </a:solidFill>
              </a:rPr>
              <a:t>의미 요소</a:t>
            </a:r>
            <a:r>
              <a:rPr lang="en-US" altLang="ko-KR" sz="1000">
                <a:solidFill>
                  <a:schemeClr val="tx1"/>
                </a:solidFill>
              </a:rPr>
              <a:t>&lt;/a&gt; |</a:t>
            </a:r>
          </a:p>
          <a:p>
            <a:r>
              <a:rPr lang="en-US" altLang="ko-KR" sz="1000">
                <a:solidFill>
                  <a:schemeClr val="tx1"/>
                </a:solidFill>
              </a:rPr>
              <a:t>		&lt;a href="/html/html5_element_form"&gt;Forms </a:t>
            </a:r>
            <a:r>
              <a:rPr lang="ko-KR" altLang="en-US" sz="1000">
                <a:solidFill>
                  <a:schemeClr val="tx1"/>
                </a:solidFill>
              </a:rPr>
              <a:t>요소</a:t>
            </a:r>
            <a:r>
              <a:rPr lang="en-US" altLang="ko-KR" sz="1000">
                <a:solidFill>
                  <a:schemeClr val="tx1"/>
                </a:solidFill>
              </a:rPr>
              <a:t>&lt;/a&gt; |</a:t>
            </a:r>
          </a:p>
          <a:p>
            <a:r>
              <a:rPr lang="en-US" altLang="ko-KR" sz="1000">
                <a:solidFill>
                  <a:schemeClr val="tx1"/>
                </a:solidFill>
              </a:rPr>
              <a:t>		&lt;a href="/html/html5_element_inputtype"&gt;Input </a:t>
            </a:r>
            <a:r>
              <a:rPr lang="ko-KR" altLang="en-US" sz="1000">
                <a:solidFill>
                  <a:schemeClr val="tx1"/>
                </a:solidFill>
              </a:rPr>
              <a:t>요소</a:t>
            </a:r>
            <a:r>
              <a:rPr lang="en-US" altLang="ko-KR" sz="1000">
                <a:solidFill>
                  <a:schemeClr val="tx1"/>
                </a:solidFill>
              </a:rPr>
              <a:t>&lt;/a&gt;</a:t>
            </a:r>
          </a:p>
          <a:p>
            <a:r>
              <a:rPr lang="en-US" altLang="ko-KR" sz="1000">
                <a:solidFill>
                  <a:schemeClr val="tx1"/>
                </a:solidFill>
              </a:rPr>
              <a:t>	&lt;/nav&gt;</a:t>
            </a:r>
          </a:p>
          <a:p>
            <a:r>
              <a:rPr lang="en-US" altLang="ko-KR" sz="1000">
                <a:solidFill>
                  <a:schemeClr val="tx1"/>
                </a:solidFill>
              </a:rPr>
              <a:t>	</a:t>
            </a:r>
          </a:p>
          <a:p>
            <a:r>
              <a:rPr lang="en-US" altLang="ko-KR" sz="1000">
                <a:solidFill>
                  <a:schemeClr val="tx1"/>
                </a:solidFill>
              </a:rPr>
              <a:t>	&lt;p&gt;</a:t>
            </a:r>
            <a:r>
              <a:rPr lang="ko-KR" altLang="en-US" sz="1000">
                <a:solidFill>
                  <a:schemeClr val="tx1"/>
                </a:solidFill>
              </a:rPr>
              <a:t>문서 내의 링크가 모두 </a:t>
            </a:r>
            <a:r>
              <a:rPr lang="en-US" altLang="ko-KR" sz="1000">
                <a:solidFill>
                  <a:schemeClr val="tx1"/>
                </a:solidFill>
              </a:rPr>
              <a:t>nav </a:t>
            </a:r>
            <a:r>
              <a:rPr lang="ko-KR" altLang="en-US" sz="1000">
                <a:solidFill>
                  <a:schemeClr val="tx1"/>
                </a:solidFill>
              </a:rPr>
              <a:t>요소에 포함되는 것은 아니에요</a:t>
            </a:r>
            <a:r>
              <a:rPr lang="en-US" altLang="ko-KR" sz="1000">
                <a:solidFill>
                  <a:schemeClr val="tx1"/>
                </a:solidFill>
              </a:rPr>
              <a:t>!&lt;/p&gt;</a:t>
            </a:r>
          </a:p>
          <a:p>
            <a:r>
              <a:rPr lang="en-US" altLang="ko-KR" sz="1000">
                <a:solidFill>
                  <a:schemeClr val="tx1"/>
                </a:solidFill>
              </a:rPr>
              <a:t>	&lt;p&gt;</a:t>
            </a:r>
            <a:r>
              <a:rPr lang="ko-KR" altLang="en-US" sz="1000">
                <a:solidFill>
                  <a:schemeClr val="tx1"/>
                </a:solidFill>
              </a:rPr>
              <a:t>이 링크는 </a:t>
            </a:r>
            <a:r>
              <a:rPr lang="en-US" altLang="ko-KR" sz="1000">
                <a:solidFill>
                  <a:schemeClr val="tx1"/>
                </a:solidFill>
              </a:rPr>
              <a:t>nav </a:t>
            </a:r>
            <a:r>
              <a:rPr lang="ko-KR" altLang="en-US" sz="1000">
                <a:solidFill>
                  <a:schemeClr val="tx1"/>
                </a:solidFill>
              </a:rPr>
              <a:t>요소에 포함되지 않는 </a:t>
            </a:r>
            <a:r>
              <a:rPr lang="en-US" altLang="ko-KR" sz="1000">
                <a:solidFill>
                  <a:schemeClr val="tx1"/>
                </a:solidFill>
              </a:rPr>
              <a:t>&lt;a href="/html/html5_element_inputattr"&gt;Input </a:t>
            </a:r>
            <a:r>
              <a:rPr lang="ko-KR" altLang="en-US" sz="1000">
                <a:solidFill>
                  <a:schemeClr val="tx1"/>
                </a:solidFill>
              </a:rPr>
              <a:t>요소의 속성</a:t>
            </a:r>
            <a:r>
              <a:rPr lang="en-US" altLang="ko-KR" sz="1000">
                <a:solidFill>
                  <a:schemeClr val="tx1"/>
                </a:solidFill>
              </a:rPr>
              <a:t>&lt;/a&gt;</a:t>
            </a:r>
          </a:p>
          <a:p>
            <a:r>
              <a:rPr lang="en-US" altLang="ko-KR" sz="1000">
                <a:solidFill>
                  <a:schemeClr val="tx1"/>
                </a:solidFill>
              </a:rPr>
              <a:t>	</a:t>
            </a:r>
            <a:r>
              <a:rPr lang="ko-KR" altLang="en-US" sz="1000">
                <a:solidFill>
                  <a:schemeClr val="tx1"/>
                </a:solidFill>
              </a:rPr>
              <a:t>에 관한 링크에요</a:t>
            </a:r>
            <a:r>
              <a:rPr lang="en-US" altLang="ko-KR" sz="1000">
                <a:solidFill>
                  <a:schemeClr val="tx1"/>
                </a:solidFill>
              </a:rPr>
              <a:t>!&lt;/p&gt;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nav </a:t>
            </a:r>
            <a:r>
              <a:rPr lang="ko-KR" altLang="en-US" sz="1200" b="1" dirty="0">
                <a:solidFill>
                  <a:schemeClr val="tx1"/>
                </a:solidFill>
              </a:rPr>
              <a:t>요소</a:t>
            </a:r>
          </a:p>
          <a:p>
            <a:r>
              <a:rPr lang="en-US" altLang="ko-KR" sz="1200" dirty="0">
                <a:solidFill>
                  <a:schemeClr val="tx1"/>
                </a:solidFill>
              </a:rPr>
              <a:t>nav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 사이를 탐색할 수 있는 링크</a:t>
            </a:r>
            <a:r>
              <a:rPr lang="en-US" altLang="ko-KR" sz="1200" dirty="0">
                <a:solidFill>
                  <a:schemeClr val="tx1"/>
                </a:solidFill>
              </a:rPr>
              <a:t>(link)</a:t>
            </a:r>
            <a:r>
              <a:rPr lang="ko-KR" altLang="en-US" sz="1200" dirty="0">
                <a:solidFill>
                  <a:schemeClr val="tx1"/>
                </a:solidFill>
              </a:rPr>
              <a:t>의 집합을 정의합니다</a:t>
            </a:r>
            <a:r>
              <a:rPr lang="en-US" altLang="ko-KR" sz="1200" dirty="0">
                <a:solidFill>
                  <a:schemeClr val="tx1"/>
                </a:solidFill>
              </a:rPr>
              <a:t>.</a:t>
            </a:r>
          </a:p>
          <a:p>
            <a:r>
              <a:rPr lang="en-US" altLang="ko-KR" sz="1200" dirty="0">
                <a:solidFill>
                  <a:schemeClr val="tx1"/>
                </a:solidFill>
              </a:rPr>
              <a:t>nav </a:t>
            </a:r>
            <a:r>
              <a:rPr lang="ko-KR" altLang="en-US" sz="1200" dirty="0">
                <a:solidFill>
                  <a:schemeClr val="tx1"/>
                </a:solidFill>
              </a:rPr>
              <a:t>요소는 링크의 커다란 집합을 의미하지만</a:t>
            </a:r>
            <a:r>
              <a:rPr lang="en-US" altLang="ko-KR" sz="1200" dirty="0">
                <a:solidFill>
                  <a:schemeClr val="tx1"/>
                </a:solidFill>
              </a:rPr>
              <a:t>, </a:t>
            </a:r>
            <a:r>
              <a:rPr lang="ko-KR" altLang="en-US" sz="1200" dirty="0">
                <a:solidFill>
                  <a:schemeClr val="tx1"/>
                </a:solidFill>
              </a:rPr>
              <a:t>문서 내의 모든 링크가 </a:t>
            </a:r>
            <a:r>
              <a:rPr lang="en-US" altLang="ko-KR" sz="1200" dirty="0">
                <a:solidFill>
                  <a:schemeClr val="tx1"/>
                </a:solidFill>
              </a:rPr>
              <a:t>nav </a:t>
            </a:r>
            <a:r>
              <a:rPr lang="ko-KR" altLang="en-US" sz="1200" dirty="0">
                <a:solidFill>
                  <a:schemeClr val="tx1"/>
                </a:solidFill>
              </a:rPr>
              <a:t>요소에 포함되는 것은 아닙니다</a:t>
            </a:r>
          </a:p>
          <a:p>
            <a:endParaRPr lang="ko-KR" altLang="en-US"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351</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391695103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 - section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&lt;title&gt;HTML5 Semantic Elements&lt;/title&gt;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&lt;section&gt;</a:t>
            </a:r>
          </a:p>
          <a:p>
            <a:r>
              <a:rPr lang="en-US" altLang="ko-KR" sz="1000">
                <a:solidFill>
                  <a:schemeClr val="tx1"/>
                </a:solidFill>
              </a:rPr>
              <a:t>		&lt;h2&gt;</a:t>
            </a:r>
            <a:r>
              <a:rPr lang="ko-KR" altLang="en-US" sz="1000">
                <a:solidFill>
                  <a:schemeClr val="tx1"/>
                </a:solidFill>
              </a:rPr>
              <a:t>섹션</a:t>
            </a:r>
            <a:r>
              <a:rPr lang="en-US" altLang="ko-KR" sz="1000">
                <a:solidFill>
                  <a:schemeClr val="tx1"/>
                </a:solidFill>
              </a:rPr>
              <a:t>(section) </a:t>
            </a:r>
            <a:r>
              <a:rPr lang="ko-KR" altLang="en-US" sz="1000">
                <a:solidFill>
                  <a:schemeClr val="tx1"/>
                </a:solidFill>
              </a:rPr>
              <a:t>영역입니다</a:t>
            </a:r>
            <a:r>
              <a:rPr lang="en-US" altLang="ko-KR" sz="1000">
                <a:solidFill>
                  <a:schemeClr val="tx1"/>
                </a:solidFill>
              </a:rPr>
              <a:t>.&lt;/h2&gt;</a:t>
            </a:r>
          </a:p>
          <a:p>
            <a:r>
              <a:rPr lang="en-US" altLang="ko-KR" sz="1000">
                <a:solidFill>
                  <a:schemeClr val="tx1"/>
                </a:solidFill>
              </a:rPr>
              <a:t>		&lt;p&gt;Lorem ipsum dolor sit amet, consectetur adipiscing elit. Sed iaculis sapien ut felis lacinia eleifend. Aliquam est lectus, iaculis ultrices fringilla et, sollicitudin nec risus. In pretium metus in risus elementum, sit amet lobortis velit vulputate. Sed non ipsum suscipit, condimentum augue eu, cursus lacus. Nulla mattis metus et sapien consequat euismod. Nunc luctus nibh at dapibus rhoncus. In hac habitasse platea dictumst.</a:t>
            </a:r>
          </a:p>
          <a:p>
            <a:r>
              <a:rPr lang="en-US" altLang="ko-KR" sz="1000">
                <a:solidFill>
                  <a:schemeClr val="tx1"/>
                </a:solidFill>
              </a:rPr>
              <a:t>		&lt;/p&gt;</a:t>
            </a:r>
          </a:p>
          <a:p>
            <a:r>
              <a:rPr lang="en-US" altLang="ko-KR" sz="1000">
                <a:solidFill>
                  <a:schemeClr val="tx1"/>
                </a:solidFill>
              </a:rPr>
              <a:t>	&lt;/section&gt;</a:t>
            </a:r>
          </a:p>
          <a:p>
            <a:endParaRPr lang="en-US" altLang="ko-KR" sz="1000">
              <a:solidFill>
                <a:schemeClr val="tx1"/>
              </a:solidFill>
            </a:endParaRPr>
          </a:p>
          <a:p>
            <a:r>
              <a:rPr lang="en-US" altLang="ko-KR" sz="1000">
                <a:solidFill>
                  <a:schemeClr val="tx1"/>
                </a:solidFill>
              </a:rPr>
              <a:t>	&lt;section&gt;</a:t>
            </a:r>
          </a:p>
          <a:p>
            <a:r>
              <a:rPr lang="en-US" altLang="ko-KR" sz="1000">
                <a:solidFill>
                  <a:schemeClr val="tx1"/>
                </a:solidFill>
              </a:rPr>
              <a:t>		&lt;h2&gt;</a:t>
            </a:r>
            <a:r>
              <a:rPr lang="ko-KR" altLang="en-US" sz="1000">
                <a:solidFill>
                  <a:schemeClr val="tx1"/>
                </a:solidFill>
              </a:rPr>
              <a:t>또 다른 섹션</a:t>
            </a:r>
            <a:r>
              <a:rPr lang="en-US" altLang="ko-KR" sz="1000">
                <a:solidFill>
                  <a:schemeClr val="tx1"/>
                </a:solidFill>
              </a:rPr>
              <a:t>(section) </a:t>
            </a:r>
            <a:r>
              <a:rPr lang="ko-KR" altLang="en-US" sz="1000">
                <a:solidFill>
                  <a:schemeClr val="tx1"/>
                </a:solidFill>
              </a:rPr>
              <a:t>영역입니다</a:t>
            </a:r>
            <a:r>
              <a:rPr lang="en-US" altLang="ko-KR" sz="1000">
                <a:solidFill>
                  <a:schemeClr val="tx1"/>
                </a:solidFill>
              </a:rPr>
              <a:t>.&lt;/h2&gt;</a:t>
            </a:r>
          </a:p>
          <a:p>
            <a:r>
              <a:rPr lang="en-US" altLang="ko-KR" sz="1000">
                <a:solidFill>
                  <a:schemeClr val="tx1"/>
                </a:solidFill>
              </a:rPr>
              <a:t>		&lt;p&gt;Lorem ipsum dolor sit amet, consectetur adipiscing elit. Sed iaculis sapien ut felis lacinia eleifend. Aliquam est lectus, iaculis ultrices fringilla et, sollicitudin nec risus. In pretium metus in risus elementum, sit amet lobortis velit vulputate. Sed non ipsum suscipit, condimentum augue eu, cursus lacus. Nulla mattis metus et sapien consequat euismod. Nunc luctus nibh at dapibus rhoncus. In hac habitasse platea dictumst.</a:t>
            </a:r>
          </a:p>
          <a:p>
            <a:r>
              <a:rPr lang="en-US" altLang="ko-KR" sz="1000">
                <a:solidFill>
                  <a:schemeClr val="tx1"/>
                </a:solidFill>
              </a:rPr>
              <a:t>		&lt;/p&gt;</a:t>
            </a:r>
          </a:p>
          <a:p>
            <a:r>
              <a:rPr lang="en-US" altLang="ko-KR" sz="1000">
                <a:solidFill>
                  <a:schemeClr val="tx1"/>
                </a:solidFill>
              </a:rPr>
              <a:t>	&lt;/section&gt;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section </a:t>
            </a:r>
            <a:r>
              <a:rPr lang="ko-KR" altLang="en-US" sz="1200" b="1" dirty="0">
                <a:solidFill>
                  <a:schemeClr val="tx1"/>
                </a:solidFill>
              </a:rPr>
              <a:t>요소</a:t>
            </a:r>
          </a:p>
          <a:p>
            <a:r>
              <a:rPr lang="en-US" altLang="ko-KR" sz="1200" dirty="0">
                <a:solidFill>
                  <a:schemeClr val="tx1"/>
                </a:solidFill>
              </a:rPr>
              <a:t>section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문서에서 섹션</a:t>
            </a:r>
            <a:r>
              <a:rPr lang="en-US" altLang="ko-KR" sz="1200" dirty="0">
                <a:solidFill>
                  <a:schemeClr val="tx1"/>
                </a:solidFill>
              </a:rPr>
              <a:t>(section) </a:t>
            </a:r>
            <a:r>
              <a:rPr lang="ko-KR" altLang="en-US" sz="1200" dirty="0">
                <a:solidFill>
                  <a:schemeClr val="tx1"/>
                </a:solidFill>
              </a:rPr>
              <a:t>부분을 정의합니다</a:t>
            </a:r>
            <a:r>
              <a:rPr lang="en-US" altLang="ko-KR" sz="1200" dirty="0">
                <a:solidFill>
                  <a:schemeClr val="tx1"/>
                </a:solidFill>
              </a:rPr>
              <a:t>.</a:t>
            </a:r>
          </a:p>
          <a:p>
            <a:r>
              <a:rPr lang="ko-KR" altLang="en-US" sz="1200" dirty="0">
                <a:solidFill>
                  <a:schemeClr val="tx1"/>
                </a:solidFill>
              </a:rPr>
              <a:t>섹션</a:t>
            </a:r>
            <a:r>
              <a:rPr lang="en-US" altLang="ko-KR" sz="1200" dirty="0">
                <a:solidFill>
                  <a:schemeClr val="tx1"/>
                </a:solidFill>
              </a:rPr>
              <a:t>(section)</a:t>
            </a:r>
            <a:r>
              <a:rPr lang="ko-KR" altLang="en-US" sz="1200" dirty="0">
                <a:solidFill>
                  <a:schemeClr val="tx1"/>
                </a:solidFill>
              </a:rPr>
              <a:t>이란 제목을 가지고 있으며</a:t>
            </a:r>
            <a:r>
              <a:rPr lang="en-US" altLang="ko-KR" sz="1200" dirty="0">
                <a:solidFill>
                  <a:schemeClr val="tx1"/>
                </a:solidFill>
              </a:rPr>
              <a:t>, HTML </a:t>
            </a:r>
            <a:r>
              <a:rPr lang="ko-KR" altLang="en-US" sz="1200" dirty="0">
                <a:solidFill>
                  <a:schemeClr val="tx1"/>
                </a:solidFill>
              </a:rPr>
              <a:t>문서의 전체적인 내용과 관련이 있는 콘텐츠들의 집합을 의미합니다</a:t>
            </a:r>
          </a:p>
          <a:p>
            <a:endParaRPr lang="ko-KR" altLang="en-US"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352</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65982123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 - article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&lt;title&gt;HTML5 Semantic Elements&lt;/title&gt;</a:t>
            </a:r>
          </a:p>
          <a:p>
            <a:r>
              <a:rPr lang="en-US" altLang="ko-KR" sz="1000" dirty="0">
                <a:solidFill>
                  <a:schemeClr val="tx1"/>
                </a:solidFill>
              </a:rPr>
              <a:t>&lt;/head&gt;</a:t>
            </a:r>
          </a:p>
          <a:p>
            <a:r>
              <a:rPr lang="en-US" altLang="ko-KR" sz="1000" dirty="0">
                <a:solidFill>
                  <a:schemeClr val="tx1"/>
                </a:solidFill>
              </a:rPr>
              <a:t>&lt;body&gt;</a:t>
            </a:r>
          </a:p>
          <a:p>
            <a:r>
              <a:rPr lang="en-US" altLang="ko-KR" sz="1000" dirty="0">
                <a:solidFill>
                  <a:schemeClr val="tx1"/>
                </a:solidFill>
              </a:rPr>
              <a:t>	&lt;article&gt;</a:t>
            </a:r>
          </a:p>
          <a:p>
            <a:r>
              <a:rPr lang="en-US" altLang="ko-KR" sz="1000" dirty="0">
                <a:solidFill>
                  <a:schemeClr val="tx1"/>
                </a:solidFill>
              </a:rPr>
              <a:t>		&lt;h2&gt;</a:t>
            </a:r>
            <a:r>
              <a:rPr lang="ko-KR" altLang="en-US" sz="1000" dirty="0">
                <a:solidFill>
                  <a:schemeClr val="tx1"/>
                </a:solidFill>
              </a:rPr>
              <a:t>기사</a:t>
            </a:r>
            <a:r>
              <a:rPr lang="en-US" altLang="ko-KR" sz="1000" dirty="0">
                <a:solidFill>
                  <a:schemeClr val="tx1"/>
                </a:solidFill>
              </a:rPr>
              <a:t>(article) </a:t>
            </a:r>
            <a:r>
              <a:rPr lang="ko-KR" altLang="en-US" sz="1000" dirty="0">
                <a:solidFill>
                  <a:schemeClr val="tx1"/>
                </a:solidFill>
              </a:rPr>
              <a:t>영역입니다</a:t>
            </a:r>
            <a:r>
              <a:rPr lang="en-US" altLang="ko-KR" sz="1000" dirty="0">
                <a:solidFill>
                  <a:schemeClr val="tx1"/>
                </a:solidFill>
              </a:rPr>
              <a:t>.&lt;/h2&gt;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Sed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ut</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lacinia </a:t>
            </a:r>
            <a:r>
              <a:rPr lang="en-US" altLang="ko-KR" sz="1000" dirty="0" err="1">
                <a:solidFill>
                  <a:schemeClr val="tx1"/>
                </a:solidFill>
              </a:rPr>
              <a:t>eleifend</a:t>
            </a:r>
            <a:r>
              <a:rPr lang="en-US" altLang="ko-KR" sz="1000" dirty="0">
                <a:solidFill>
                  <a:schemeClr val="tx1"/>
                </a:solidFill>
              </a:rPr>
              <a:t>. </a:t>
            </a:r>
            <a:r>
              <a:rPr lang="en-US" altLang="ko-KR" sz="1000" dirty="0" err="1">
                <a:solidFill>
                  <a:schemeClr val="tx1"/>
                </a:solidFill>
              </a:rPr>
              <a:t>Aliquam</a:t>
            </a:r>
            <a:r>
              <a:rPr lang="en-US" altLang="ko-KR" sz="1000" dirty="0">
                <a:solidFill>
                  <a:schemeClr val="tx1"/>
                </a:solidFill>
              </a:rPr>
              <a:t> </a:t>
            </a:r>
            <a:r>
              <a:rPr lang="en-US" altLang="ko-KR" sz="1000" dirty="0" err="1">
                <a:solidFill>
                  <a:schemeClr val="tx1"/>
                </a:solidFill>
              </a:rPr>
              <a:t>est</a:t>
            </a:r>
            <a:r>
              <a:rPr lang="en-US" altLang="ko-KR" sz="1000" dirty="0">
                <a:solidFill>
                  <a:schemeClr val="tx1"/>
                </a:solidFill>
              </a:rPr>
              <a:t> </a:t>
            </a:r>
            <a:r>
              <a:rPr lang="en-US" altLang="ko-KR" sz="1000" dirty="0" err="1">
                <a:solidFill>
                  <a:schemeClr val="tx1"/>
                </a:solidFill>
              </a:rPr>
              <a:t>lectus</a:t>
            </a:r>
            <a:r>
              <a:rPr lang="en-US" altLang="ko-KR" sz="1000" dirty="0">
                <a:solidFill>
                  <a:schemeClr val="tx1"/>
                </a:solidFill>
              </a:rPr>
              <a: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ultrices</a:t>
            </a:r>
            <a:r>
              <a:rPr lang="en-US" altLang="ko-KR" sz="1000" dirty="0">
                <a:solidFill>
                  <a:schemeClr val="tx1"/>
                </a:solidFill>
              </a:rPr>
              <a:t> </a:t>
            </a:r>
            <a:r>
              <a:rPr lang="en-US" altLang="ko-KR" sz="1000" dirty="0" err="1">
                <a:solidFill>
                  <a:schemeClr val="tx1"/>
                </a:solidFill>
              </a:rPr>
              <a:t>fringilla</a:t>
            </a:r>
            <a:r>
              <a:rPr lang="en-US" altLang="ko-KR" sz="1000" dirty="0">
                <a:solidFill>
                  <a:schemeClr val="tx1"/>
                </a:solidFill>
              </a:rPr>
              <a:t> et, </a:t>
            </a:r>
            <a:r>
              <a:rPr lang="en-US" altLang="ko-KR" sz="1000" dirty="0" err="1">
                <a:solidFill>
                  <a:schemeClr val="tx1"/>
                </a:solidFill>
              </a:rPr>
              <a:t>sollicitudin</a:t>
            </a:r>
            <a:r>
              <a:rPr lang="en-US" altLang="ko-KR" sz="1000" dirty="0">
                <a:solidFill>
                  <a:schemeClr val="tx1"/>
                </a:solidFill>
              </a:rPr>
              <a:t>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risus</a:t>
            </a:r>
            <a:r>
              <a:rPr lang="en-US" altLang="ko-KR" sz="1000" dirty="0">
                <a:solidFill>
                  <a:schemeClr val="tx1"/>
                </a:solidFill>
              </a:rPr>
              <a:t>. In </a:t>
            </a:r>
            <a:r>
              <a:rPr lang="en-US" altLang="ko-KR" sz="1000" dirty="0" err="1">
                <a:solidFill>
                  <a:schemeClr val="tx1"/>
                </a:solidFill>
              </a:rPr>
              <a:t>pretium</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in </a:t>
            </a:r>
            <a:r>
              <a:rPr lang="en-US" altLang="ko-KR" sz="1000" dirty="0" err="1">
                <a:solidFill>
                  <a:schemeClr val="tx1"/>
                </a:solidFill>
              </a:rPr>
              <a:t>risus</a:t>
            </a:r>
            <a:r>
              <a:rPr lang="en-US" altLang="ko-KR" sz="1000" dirty="0">
                <a:solidFill>
                  <a:schemeClr val="tx1"/>
                </a:solidFill>
              </a:rPr>
              <a:t> </a:t>
            </a:r>
            <a:r>
              <a:rPr lang="en-US" altLang="ko-KR" sz="1000" dirty="0" err="1">
                <a:solidFill>
                  <a:schemeClr val="tx1"/>
                </a:solidFill>
              </a:rPr>
              <a:t>elementum</a:t>
            </a:r>
            <a:r>
              <a:rPr lang="en-US" altLang="ko-KR" sz="1000" dirty="0">
                <a:solidFill>
                  <a:schemeClr val="tx1"/>
                </a:solidFill>
              </a:rPr>
              <a:t>,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lobortis</a:t>
            </a:r>
            <a:r>
              <a:rPr lang="en-US" altLang="ko-KR" sz="1000" dirty="0">
                <a:solidFill>
                  <a:schemeClr val="tx1"/>
                </a:solidFill>
              </a:rPr>
              <a:t> </a:t>
            </a:r>
            <a:r>
              <a:rPr lang="en-US" altLang="ko-KR" sz="1000" dirty="0" err="1">
                <a:solidFill>
                  <a:schemeClr val="tx1"/>
                </a:solidFill>
              </a:rPr>
              <a:t>velit</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Sed non ipsum </a:t>
            </a:r>
            <a:r>
              <a:rPr lang="en-US" altLang="ko-KR" sz="1000" dirty="0" err="1">
                <a:solidFill>
                  <a:schemeClr val="tx1"/>
                </a:solidFill>
              </a:rPr>
              <a:t>suscipit</a:t>
            </a:r>
            <a:r>
              <a:rPr lang="en-US" altLang="ko-KR" sz="1000" dirty="0">
                <a:solidFill>
                  <a:schemeClr val="tx1"/>
                </a:solidFill>
              </a:rPr>
              <a:t>,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augue</a:t>
            </a:r>
            <a:r>
              <a:rPr lang="en-US" altLang="ko-KR" sz="1000" dirty="0">
                <a:solidFill>
                  <a:schemeClr val="tx1"/>
                </a:solidFill>
              </a:rPr>
              <a:t> </a:t>
            </a:r>
            <a:r>
              <a:rPr lang="en-US" altLang="ko-KR" sz="1000" dirty="0" err="1">
                <a:solidFill>
                  <a:schemeClr val="tx1"/>
                </a:solidFill>
              </a:rPr>
              <a:t>eu</a:t>
            </a:r>
            <a:r>
              <a:rPr lang="en-US" altLang="ko-KR" sz="1000" dirty="0">
                <a:solidFill>
                  <a:schemeClr val="tx1"/>
                </a:solidFill>
              </a:rPr>
              <a:t>, cursus </a:t>
            </a:r>
            <a:r>
              <a:rPr lang="en-US" altLang="ko-KR" sz="1000" dirty="0" err="1">
                <a:solidFill>
                  <a:schemeClr val="tx1"/>
                </a:solidFill>
              </a:rPr>
              <a:t>lacus</a:t>
            </a:r>
            <a:r>
              <a:rPr lang="en-US" altLang="ko-KR" sz="1000" dirty="0">
                <a:solidFill>
                  <a:schemeClr val="tx1"/>
                </a:solidFill>
              </a:rPr>
              <a:t>.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et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consequat</a:t>
            </a:r>
            <a:r>
              <a:rPr lang="en-US" altLang="ko-KR" sz="1000" dirty="0">
                <a:solidFill>
                  <a:schemeClr val="tx1"/>
                </a:solidFill>
              </a:rPr>
              <a:t> </a:t>
            </a:r>
            <a:r>
              <a:rPr lang="en-US" altLang="ko-KR" sz="1000" dirty="0" err="1">
                <a:solidFill>
                  <a:schemeClr val="tx1"/>
                </a:solidFill>
              </a:rPr>
              <a:t>euismod</a:t>
            </a:r>
            <a:r>
              <a:rPr lang="en-US" altLang="ko-KR" sz="1000" dirty="0">
                <a:solidFill>
                  <a:schemeClr val="tx1"/>
                </a:solidFill>
              </a:rPr>
              <a:t>. Nunc </a:t>
            </a:r>
            <a:r>
              <a:rPr lang="en-US" altLang="ko-KR" sz="1000" dirty="0" err="1">
                <a:solidFill>
                  <a:schemeClr val="tx1"/>
                </a:solidFill>
              </a:rPr>
              <a:t>luctus</a:t>
            </a:r>
            <a:r>
              <a:rPr lang="en-US" altLang="ko-KR" sz="1000" dirty="0">
                <a:solidFill>
                  <a:schemeClr val="tx1"/>
                </a:solidFill>
              </a:rPr>
              <a:t> </a:t>
            </a:r>
            <a:r>
              <a:rPr lang="en-US" altLang="ko-KR" sz="1000" dirty="0" err="1">
                <a:solidFill>
                  <a:schemeClr val="tx1"/>
                </a:solidFill>
              </a:rPr>
              <a:t>nibh</a:t>
            </a:r>
            <a:r>
              <a:rPr lang="en-US" altLang="ko-KR" sz="1000" dirty="0">
                <a:solidFill>
                  <a:schemeClr val="tx1"/>
                </a:solidFill>
              </a:rPr>
              <a:t> at </a:t>
            </a:r>
            <a:r>
              <a:rPr lang="en-US" altLang="ko-KR" sz="1000" dirty="0" err="1">
                <a:solidFill>
                  <a:schemeClr val="tx1"/>
                </a:solidFill>
              </a:rPr>
              <a:t>dapibus</a:t>
            </a:r>
            <a:r>
              <a:rPr lang="en-US" altLang="ko-KR" sz="1000" dirty="0">
                <a:solidFill>
                  <a:schemeClr val="tx1"/>
                </a:solidFill>
              </a:rPr>
              <a:t> </a:t>
            </a:r>
            <a:r>
              <a:rPr lang="en-US" altLang="ko-KR" sz="1000" dirty="0" err="1">
                <a:solidFill>
                  <a:schemeClr val="tx1"/>
                </a:solidFill>
              </a:rPr>
              <a:t>rhoncus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a:t>
            </a:r>
          </a:p>
          <a:p>
            <a:r>
              <a:rPr lang="en-US" altLang="ko-KR" sz="1000" dirty="0">
                <a:solidFill>
                  <a:schemeClr val="tx1"/>
                </a:solidFill>
              </a:rPr>
              <a:t>		&lt;/p&gt;</a:t>
            </a:r>
          </a:p>
          <a:p>
            <a:r>
              <a:rPr lang="en-US" altLang="ko-KR" sz="1000" dirty="0">
                <a:solidFill>
                  <a:schemeClr val="tx1"/>
                </a:solidFill>
              </a:rPr>
              <a:t>	&lt;/article&gt;</a:t>
            </a:r>
          </a:p>
          <a:p>
            <a:endParaRPr lang="en-US" altLang="ko-KR" sz="1000" dirty="0">
              <a:solidFill>
                <a:schemeClr val="tx1"/>
              </a:solidFill>
            </a:endParaRPr>
          </a:p>
          <a:p>
            <a:r>
              <a:rPr lang="en-US" altLang="ko-KR" sz="1000" dirty="0">
                <a:solidFill>
                  <a:schemeClr val="tx1"/>
                </a:solidFill>
              </a:rPr>
              <a:t>	&lt;article&gt;</a:t>
            </a:r>
          </a:p>
          <a:p>
            <a:r>
              <a:rPr lang="en-US" altLang="ko-KR" sz="1000" dirty="0">
                <a:solidFill>
                  <a:schemeClr val="tx1"/>
                </a:solidFill>
              </a:rPr>
              <a:t>		&lt;h2&gt;</a:t>
            </a:r>
            <a:r>
              <a:rPr lang="ko-KR" altLang="en-US" sz="1000" dirty="0">
                <a:solidFill>
                  <a:schemeClr val="tx1"/>
                </a:solidFill>
              </a:rPr>
              <a:t>또 다른 기사</a:t>
            </a:r>
            <a:r>
              <a:rPr lang="en-US" altLang="ko-KR" sz="1000" dirty="0">
                <a:solidFill>
                  <a:schemeClr val="tx1"/>
                </a:solidFill>
              </a:rPr>
              <a:t>(article) </a:t>
            </a:r>
            <a:r>
              <a:rPr lang="ko-KR" altLang="en-US" sz="1000" dirty="0">
                <a:solidFill>
                  <a:schemeClr val="tx1"/>
                </a:solidFill>
              </a:rPr>
              <a:t>영역입니다</a:t>
            </a:r>
            <a:r>
              <a:rPr lang="en-US" altLang="ko-KR" sz="1000" dirty="0">
                <a:solidFill>
                  <a:schemeClr val="tx1"/>
                </a:solidFill>
              </a:rPr>
              <a:t>.&lt;/h2&gt;</a:t>
            </a:r>
          </a:p>
          <a:p>
            <a:r>
              <a:rPr lang="en-US" altLang="ko-KR" sz="1000" dirty="0">
                <a:solidFill>
                  <a:schemeClr val="tx1"/>
                </a:solidFill>
              </a:rPr>
              <a:t>		&lt;p&gt;Lorem ipsum dolor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consectetur</a:t>
            </a:r>
            <a:r>
              <a:rPr lang="en-US" altLang="ko-KR" sz="1000" dirty="0">
                <a:solidFill>
                  <a:schemeClr val="tx1"/>
                </a:solidFill>
              </a:rPr>
              <a:t> </a:t>
            </a:r>
            <a:r>
              <a:rPr lang="en-US" altLang="ko-KR" sz="1000" dirty="0" err="1">
                <a:solidFill>
                  <a:schemeClr val="tx1"/>
                </a:solidFill>
              </a:rPr>
              <a:t>adipiscing</a:t>
            </a:r>
            <a:r>
              <a:rPr lang="en-US" altLang="ko-KR" sz="1000" dirty="0">
                <a:solidFill>
                  <a:schemeClr val="tx1"/>
                </a:solidFill>
              </a:rPr>
              <a:t> </a:t>
            </a:r>
            <a:r>
              <a:rPr lang="en-US" altLang="ko-KR" sz="1000" dirty="0" err="1">
                <a:solidFill>
                  <a:schemeClr val="tx1"/>
                </a:solidFill>
              </a:rPr>
              <a:t>elit</a:t>
            </a:r>
            <a:r>
              <a:rPr lang="en-US" altLang="ko-KR" sz="1000" dirty="0">
                <a:solidFill>
                  <a:schemeClr val="tx1"/>
                </a:solidFill>
              </a:rPr>
              <a:t>. Sed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ut</a:t>
            </a:r>
            <a:r>
              <a:rPr lang="en-US" altLang="ko-KR" sz="1000" dirty="0">
                <a:solidFill>
                  <a:schemeClr val="tx1"/>
                </a:solidFill>
              </a:rPr>
              <a:t> </a:t>
            </a:r>
            <a:r>
              <a:rPr lang="en-US" altLang="ko-KR" sz="1000" dirty="0" err="1">
                <a:solidFill>
                  <a:schemeClr val="tx1"/>
                </a:solidFill>
              </a:rPr>
              <a:t>felis</a:t>
            </a:r>
            <a:r>
              <a:rPr lang="en-US" altLang="ko-KR" sz="1000" dirty="0">
                <a:solidFill>
                  <a:schemeClr val="tx1"/>
                </a:solidFill>
              </a:rPr>
              <a:t> lacinia </a:t>
            </a:r>
            <a:r>
              <a:rPr lang="en-US" altLang="ko-KR" sz="1000" dirty="0" err="1">
                <a:solidFill>
                  <a:schemeClr val="tx1"/>
                </a:solidFill>
              </a:rPr>
              <a:t>eleifend</a:t>
            </a:r>
            <a:r>
              <a:rPr lang="en-US" altLang="ko-KR" sz="1000" dirty="0">
                <a:solidFill>
                  <a:schemeClr val="tx1"/>
                </a:solidFill>
              </a:rPr>
              <a:t>. </a:t>
            </a:r>
            <a:r>
              <a:rPr lang="en-US" altLang="ko-KR" sz="1000" dirty="0" err="1">
                <a:solidFill>
                  <a:schemeClr val="tx1"/>
                </a:solidFill>
              </a:rPr>
              <a:t>Aliquam</a:t>
            </a:r>
            <a:r>
              <a:rPr lang="en-US" altLang="ko-KR" sz="1000" dirty="0">
                <a:solidFill>
                  <a:schemeClr val="tx1"/>
                </a:solidFill>
              </a:rPr>
              <a:t> </a:t>
            </a:r>
            <a:r>
              <a:rPr lang="en-US" altLang="ko-KR" sz="1000" dirty="0" err="1">
                <a:solidFill>
                  <a:schemeClr val="tx1"/>
                </a:solidFill>
              </a:rPr>
              <a:t>est</a:t>
            </a:r>
            <a:r>
              <a:rPr lang="en-US" altLang="ko-KR" sz="1000" dirty="0">
                <a:solidFill>
                  <a:schemeClr val="tx1"/>
                </a:solidFill>
              </a:rPr>
              <a:t> </a:t>
            </a:r>
            <a:r>
              <a:rPr lang="en-US" altLang="ko-KR" sz="1000" dirty="0" err="1">
                <a:solidFill>
                  <a:schemeClr val="tx1"/>
                </a:solidFill>
              </a:rPr>
              <a:t>lectus</a:t>
            </a:r>
            <a:r>
              <a:rPr lang="en-US" altLang="ko-KR" sz="1000" dirty="0">
                <a:solidFill>
                  <a:schemeClr val="tx1"/>
                </a:solidFill>
              </a:rPr>
              <a:t>, </a:t>
            </a:r>
            <a:r>
              <a:rPr lang="en-US" altLang="ko-KR" sz="1000" dirty="0" err="1">
                <a:solidFill>
                  <a:schemeClr val="tx1"/>
                </a:solidFill>
              </a:rPr>
              <a:t>iaculis</a:t>
            </a:r>
            <a:r>
              <a:rPr lang="en-US" altLang="ko-KR" sz="1000" dirty="0">
                <a:solidFill>
                  <a:schemeClr val="tx1"/>
                </a:solidFill>
              </a:rPr>
              <a:t> </a:t>
            </a:r>
            <a:r>
              <a:rPr lang="en-US" altLang="ko-KR" sz="1000" dirty="0" err="1">
                <a:solidFill>
                  <a:schemeClr val="tx1"/>
                </a:solidFill>
              </a:rPr>
              <a:t>ultrices</a:t>
            </a:r>
            <a:r>
              <a:rPr lang="en-US" altLang="ko-KR" sz="1000" dirty="0">
                <a:solidFill>
                  <a:schemeClr val="tx1"/>
                </a:solidFill>
              </a:rPr>
              <a:t> </a:t>
            </a:r>
            <a:r>
              <a:rPr lang="en-US" altLang="ko-KR" sz="1000" dirty="0" err="1">
                <a:solidFill>
                  <a:schemeClr val="tx1"/>
                </a:solidFill>
              </a:rPr>
              <a:t>fringilla</a:t>
            </a:r>
            <a:r>
              <a:rPr lang="en-US" altLang="ko-KR" sz="1000" dirty="0">
                <a:solidFill>
                  <a:schemeClr val="tx1"/>
                </a:solidFill>
              </a:rPr>
              <a:t> et, </a:t>
            </a:r>
            <a:r>
              <a:rPr lang="en-US" altLang="ko-KR" sz="1000" dirty="0" err="1">
                <a:solidFill>
                  <a:schemeClr val="tx1"/>
                </a:solidFill>
              </a:rPr>
              <a:t>sollicitudin</a:t>
            </a:r>
            <a:r>
              <a:rPr lang="en-US" altLang="ko-KR" sz="1000" dirty="0">
                <a:solidFill>
                  <a:schemeClr val="tx1"/>
                </a:solidFill>
              </a:rPr>
              <a:t> </a:t>
            </a:r>
            <a:r>
              <a:rPr lang="en-US" altLang="ko-KR" sz="1000" dirty="0" err="1">
                <a:solidFill>
                  <a:schemeClr val="tx1"/>
                </a:solidFill>
              </a:rPr>
              <a:t>nec</a:t>
            </a:r>
            <a:r>
              <a:rPr lang="en-US" altLang="ko-KR" sz="1000" dirty="0">
                <a:solidFill>
                  <a:schemeClr val="tx1"/>
                </a:solidFill>
              </a:rPr>
              <a:t> </a:t>
            </a:r>
            <a:r>
              <a:rPr lang="en-US" altLang="ko-KR" sz="1000" dirty="0" err="1">
                <a:solidFill>
                  <a:schemeClr val="tx1"/>
                </a:solidFill>
              </a:rPr>
              <a:t>risus</a:t>
            </a:r>
            <a:r>
              <a:rPr lang="en-US" altLang="ko-KR" sz="1000" dirty="0">
                <a:solidFill>
                  <a:schemeClr val="tx1"/>
                </a:solidFill>
              </a:rPr>
              <a:t>. In </a:t>
            </a:r>
            <a:r>
              <a:rPr lang="en-US" altLang="ko-KR" sz="1000" dirty="0" err="1">
                <a:solidFill>
                  <a:schemeClr val="tx1"/>
                </a:solidFill>
              </a:rPr>
              <a:t>pretium</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in </a:t>
            </a:r>
            <a:r>
              <a:rPr lang="en-US" altLang="ko-KR" sz="1000" dirty="0" err="1">
                <a:solidFill>
                  <a:schemeClr val="tx1"/>
                </a:solidFill>
              </a:rPr>
              <a:t>risus</a:t>
            </a:r>
            <a:r>
              <a:rPr lang="en-US" altLang="ko-KR" sz="1000" dirty="0">
                <a:solidFill>
                  <a:schemeClr val="tx1"/>
                </a:solidFill>
              </a:rPr>
              <a:t> </a:t>
            </a:r>
            <a:r>
              <a:rPr lang="en-US" altLang="ko-KR" sz="1000" dirty="0" err="1">
                <a:solidFill>
                  <a:schemeClr val="tx1"/>
                </a:solidFill>
              </a:rPr>
              <a:t>elementum</a:t>
            </a:r>
            <a:r>
              <a:rPr lang="en-US" altLang="ko-KR" sz="1000" dirty="0">
                <a:solidFill>
                  <a:schemeClr val="tx1"/>
                </a:solidFill>
              </a:rPr>
              <a:t>, sit </a:t>
            </a:r>
            <a:r>
              <a:rPr lang="en-US" altLang="ko-KR" sz="1000" dirty="0" err="1">
                <a:solidFill>
                  <a:schemeClr val="tx1"/>
                </a:solidFill>
              </a:rPr>
              <a:t>amet</a:t>
            </a:r>
            <a:r>
              <a:rPr lang="en-US" altLang="ko-KR" sz="1000" dirty="0">
                <a:solidFill>
                  <a:schemeClr val="tx1"/>
                </a:solidFill>
              </a:rPr>
              <a:t> </a:t>
            </a:r>
            <a:r>
              <a:rPr lang="en-US" altLang="ko-KR" sz="1000" dirty="0" err="1">
                <a:solidFill>
                  <a:schemeClr val="tx1"/>
                </a:solidFill>
              </a:rPr>
              <a:t>lobortis</a:t>
            </a:r>
            <a:r>
              <a:rPr lang="en-US" altLang="ko-KR" sz="1000" dirty="0">
                <a:solidFill>
                  <a:schemeClr val="tx1"/>
                </a:solidFill>
              </a:rPr>
              <a:t> </a:t>
            </a:r>
            <a:r>
              <a:rPr lang="en-US" altLang="ko-KR" sz="1000" dirty="0" err="1">
                <a:solidFill>
                  <a:schemeClr val="tx1"/>
                </a:solidFill>
              </a:rPr>
              <a:t>velit</a:t>
            </a:r>
            <a:r>
              <a:rPr lang="en-US" altLang="ko-KR" sz="1000" dirty="0">
                <a:solidFill>
                  <a:schemeClr val="tx1"/>
                </a:solidFill>
              </a:rPr>
              <a:t> </a:t>
            </a:r>
            <a:r>
              <a:rPr lang="en-US" altLang="ko-KR" sz="1000" dirty="0" err="1">
                <a:solidFill>
                  <a:schemeClr val="tx1"/>
                </a:solidFill>
              </a:rPr>
              <a:t>vulputate</a:t>
            </a:r>
            <a:r>
              <a:rPr lang="en-US" altLang="ko-KR" sz="1000" dirty="0">
                <a:solidFill>
                  <a:schemeClr val="tx1"/>
                </a:solidFill>
              </a:rPr>
              <a:t>. Sed non ipsum </a:t>
            </a:r>
            <a:r>
              <a:rPr lang="en-US" altLang="ko-KR" sz="1000" dirty="0" err="1">
                <a:solidFill>
                  <a:schemeClr val="tx1"/>
                </a:solidFill>
              </a:rPr>
              <a:t>suscipit</a:t>
            </a:r>
            <a:r>
              <a:rPr lang="en-US" altLang="ko-KR" sz="1000" dirty="0">
                <a:solidFill>
                  <a:schemeClr val="tx1"/>
                </a:solidFill>
              </a:rPr>
              <a:t>, </a:t>
            </a:r>
            <a:r>
              <a:rPr lang="en-US" altLang="ko-KR" sz="1000" dirty="0" err="1">
                <a:solidFill>
                  <a:schemeClr val="tx1"/>
                </a:solidFill>
              </a:rPr>
              <a:t>condimentum</a:t>
            </a:r>
            <a:r>
              <a:rPr lang="en-US" altLang="ko-KR" sz="1000" dirty="0">
                <a:solidFill>
                  <a:schemeClr val="tx1"/>
                </a:solidFill>
              </a:rPr>
              <a:t> </a:t>
            </a:r>
            <a:r>
              <a:rPr lang="en-US" altLang="ko-KR" sz="1000" dirty="0" err="1">
                <a:solidFill>
                  <a:schemeClr val="tx1"/>
                </a:solidFill>
              </a:rPr>
              <a:t>augue</a:t>
            </a:r>
            <a:r>
              <a:rPr lang="en-US" altLang="ko-KR" sz="1000" dirty="0">
                <a:solidFill>
                  <a:schemeClr val="tx1"/>
                </a:solidFill>
              </a:rPr>
              <a:t> </a:t>
            </a:r>
            <a:r>
              <a:rPr lang="en-US" altLang="ko-KR" sz="1000" dirty="0" err="1">
                <a:solidFill>
                  <a:schemeClr val="tx1"/>
                </a:solidFill>
              </a:rPr>
              <a:t>eu</a:t>
            </a:r>
            <a:r>
              <a:rPr lang="en-US" altLang="ko-KR" sz="1000" dirty="0">
                <a:solidFill>
                  <a:schemeClr val="tx1"/>
                </a:solidFill>
              </a:rPr>
              <a:t>, cursus </a:t>
            </a:r>
            <a:r>
              <a:rPr lang="en-US" altLang="ko-KR" sz="1000" dirty="0" err="1">
                <a:solidFill>
                  <a:schemeClr val="tx1"/>
                </a:solidFill>
              </a:rPr>
              <a:t>lacus</a:t>
            </a:r>
            <a:r>
              <a:rPr lang="en-US" altLang="ko-KR" sz="1000" dirty="0">
                <a:solidFill>
                  <a:schemeClr val="tx1"/>
                </a:solidFill>
              </a:rPr>
              <a:t>. </a:t>
            </a:r>
            <a:r>
              <a:rPr lang="en-US" altLang="ko-KR" sz="1000" dirty="0" err="1">
                <a:solidFill>
                  <a:schemeClr val="tx1"/>
                </a:solidFill>
              </a:rPr>
              <a:t>Nulla</a:t>
            </a:r>
            <a:r>
              <a:rPr lang="en-US" altLang="ko-KR" sz="1000" dirty="0">
                <a:solidFill>
                  <a:schemeClr val="tx1"/>
                </a:solidFill>
              </a:rPr>
              <a:t> </a:t>
            </a:r>
            <a:r>
              <a:rPr lang="en-US" altLang="ko-KR" sz="1000" dirty="0" err="1">
                <a:solidFill>
                  <a:schemeClr val="tx1"/>
                </a:solidFill>
              </a:rPr>
              <a:t>mattis</a:t>
            </a:r>
            <a:r>
              <a:rPr lang="en-US" altLang="ko-KR" sz="1000" dirty="0">
                <a:solidFill>
                  <a:schemeClr val="tx1"/>
                </a:solidFill>
              </a:rPr>
              <a:t> </a:t>
            </a:r>
            <a:r>
              <a:rPr lang="en-US" altLang="ko-KR" sz="1000" dirty="0" err="1">
                <a:solidFill>
                  <a:schemeClr val="tx1"/>
                </a:solidFill>
              </a:rPr>
              <a:t>metus</a:t>
            </a:r>
            <a:r>
              <a:rPr lang="en-US" altLang="ko-KR" sz="1000" dirty="0">
                <a:solidFill>
                  <a:schemeClr val="tx1"/>
                </a:solidFill>
              </a:rPr>
              <a:t> et </a:t>
            </a:r>
            <a:r>
              <a:rPr lang="en-US" altLang="ko-KR" sz="1000" dirty="0" err="1">
                <a:solidFill>
                  <a:schemeClr val="tx1"/>
                </a:solidFill>
              </a:rPr>
              <a:t>sapien</a:t>
            </a:r>
            <a:r>
              <a:rPr lang="en-US" altLang="ko-KR" sz="1000" dirty="0">
                <a:solidFill>
                  <a:schemeClr val="tx1"/>
                </a:solidFill>
              </a:rPr>
              <a:t> </a:t>
            </a:r>
            <a:r>
              <a:rPr lang="en-US" altLang="ko-KR" sz="1000" dirty="0" err="1">
                <a:solidFill>
                  <a:schemeClr val="tx1"/>
                </a:solidFill>
              </a:rPr>
              <a:t>consequat</a:t>
            </a:r>
            <a:r>
              <a:rPr lang="en-US" altLang="ko-KR" sz="1000" dirty="0">
                <a:solidFill>
                  <a:schemeClr val="tx1"/>
                </a:solidFill>
              </a:rPr>
              <a:t> </a:t>
            </a:r>
            <a:r>
              <a:rPr lang="en-US" altLang="ko-KR" sz="1000" dirty="0" err="1">
                <a:solidFill>
                  <a:schemeClr val="tx1"/>
                </a:solidFill>
              </a:rPr>
              <a:t>euismod</a:t>
            </a:r>
            <a:r>
              <a:rPr lang="en-US" altLang="ko-KR" sz="1000" dirty="0">
                <a:solidFill>
                  <a:schemeClr val="tx1"/>
                </a:solidFill>
              </a:rPr>
              <a:t>. Nunc </a:t>
            </a:r>
            <a:r>
              <a:rPr lang="en-US" altLang="ko-KR" sz="1000" dirty="0" err="1">
                <a:solidFill>
                  <a:schemeClr val="tx1"/>
                </a:solidFill>
              </a:rPr>
              <a:t>luctus</a:t>
            </a:r>
            <a:r>
              <a:rPr lang="en-US" altLang="ko-KR" sz="1000" dirty="0">
                <a:solidFill>
                  <a:schemeClr val="tx1"/>
                </a:solidFill>
              </a:rPr>
              <a:t> </a:t>
            </a:r>
            <a:r>
              <a:rPr lang="en-US" altLang="ko-KR" sz="1000" dirty="0" err="1">
                <a:solidFill>
                  <a:schemeClr val="tx1"/>
                </a:solidFill>
              </a:rPr>
              <a:t>nibh</a:t>
            </a:r>
            <a:r>
              <a:rPr lang="en-US" altLang="ko-KR" sz="1000" dirty="0">
                <a:solidFill>
                  <a:schemeClr val="tx1"/>
                </a:solidFill>
              </a:rPr>
              <a:t> at </a:t>
            </a:r>
            <a:r>
              <a:rPr lang="en-US" altLang="ko-KR" sz="1000" dirty="0" err="1">
                <a:solidFill>
                  <a:schemeClr val="tx1"/>
                </a:solidFill>
              </a:rPr>
              <a:t>dapibus</a:t>
            </a:r>
            <a:r>
              <a:rPr lang="en-US" altLang="ko-KR" sz="1000" dirty="0">
                <a:solidFill>
                  <a:schemeClr val="tx1"/>
                </a:solidFill>
              </a:rPr>
              <a:t> </a:t>
            </a:r>
            <a:r>
              <a:rPr lang="en-US" altLang="ko-KR" sz="1000" dirty="0" err="1">
                <a:solidFill>
                  <a:schemeClr val="tx1"/>
                </a:solidFill>
              </a:rPr>
              <a:t>rhoncus</a:t>
            </a:r>
            <a:r>
              <a:rPr lang="en-US" altLang="ko-KR" sz="1000" dirty="0">
                <a:solidFill>
                  <a:schemeClr val="tx1"/>
                </a:solidFill>
              </a:rPr>
              <a:t>. In </a:t>
            </a:r>
            <a:r>
              <a:rPr lang="en-US" altLang="ko-KR" sz="1000" dirty="0" err="1">
                <a:solidFill>
                  <a:schemeClr val="tx1"/>
                </a:solidFill>
              </a:rPr>
              <a:t>hac</a:t>
            </a:r>
            <a:r>
              <a:rPr lang="en-US" altLang="ko-KR" sz="1000" dirty="0">
                <a:solidFill>
                  <a:schemeClr val="tx1"/>
                </a:solidFill>
              </a:rPr>
              <a:t> </a:t>
            </a:r>
            <a:r>
              <a:rPr lang="en-US" altLang="ko-KR" sz="1000" dirty="0" err="1">
                <a:solidFill>
                  <a:schemeClr val="tx1"/>
                </a:solidFill>
              </a:rPr>
              <a:t>habitasse</a:t>
            </a:r>
            <a:r>
              <a:rPr lang="en-US" altLang="ko-KR" sz="1000" dirty="0">
                <a:solidFill>
                  <a:schemeClr val="tx1"/>
                </a:solidFill>
              </a:rPr>
              <a:t> </a:t>
            </a:r>
            <a:r>
              <a:rPr lang="en-US" altLang="ko-KR" sz="1000" dirty="0" err="1">
                <a:solidFill>
                  <a:schemeClr val="tx1"/>
                </a:solidFill>
              </a:rPr>
              <a:t>platea</a:t>
            </a:r>
            <a:r>
              <a:rPr lang="en-US" altLang="ko-KR" sz="1000" dirty="0">
                <a:solidFill>
                  <a:schemeClr val="tx1"/>
                </a:solidFill>
              </a:rPr>
              <a:t> </a:t>
            </a:r>
            <a:r>
              <a:rPr lang="en-US" altLang="ko-KR" sz="1000" dirty="0" err="1">
                <a:solidFill>
                  <a:schemeClr val="tx1"/>
                </a:solidFill>
              </a:rPr>
              <a:t>dictumst</a:t>
            </a:r>
            <a:r>
              <a:rPr lang="en-US" altLang="ko-KR" sz="1000" dirty="0">
                <a:solidFill>
                  <a:schemeClr val="tx1"/>
                </a:solidFill>
              </a:rPr>
              <a:t>.</a:t>
            </a:r>
          </a:p>
          <a:p>
            <a:r>
              <a:rPr lang="en-US" altLang="ko-KR" sz="1000" dirty="0">
                <a:solidFill>
                  <a:schemeClr val="tx1"/>
                </a:solidFill>
              </a:rPr>
              <a:t>		&lt;/p&gt;</a:t>
            </a:r>
          </a:p>
          <a:p>
            <a:r>
              <a:rPr lang="en-US" altLang="ko-KR" sz="1000" dirty="0">
                <a:solidFill>
                  <a:schemeClr val="tx1"/>
                </a:solidFill>
              </a:rPr>
              <a:t>	&lt;/article&gt;</a:t>
            </a:r>
          </a:p>
          <a:p>
            <a:r>
              <a:rPr lang="en-US" altLang="ko-KR" sz="1000" dirty="0">
                <a:solidFill>
                  <a:schemeClr val="tx1"/>
                </a:solidFill>
              </a:rPr>
              <a:t>&lt;/body&gt;</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두 예제를 살펴보면 </a:t>
            </a:r>
            <a:r>
              <a:rPr lang="en-US" altLang="ko-KR" sz="1200" dirty="0">
                <a:solidFill>
                  <a:schemeClr val="tx1"/>
                </a:solidFill>
              </a:rPr>
              <a:t>section </a:t>
            </a:r>
            <a:r>
              <a:rPr lang="ko-KR" altLang="en-US" sz="1200" dirty="0">
                <a:solidFill>
                  <a:schemeClr val="tx1"/>
                </a:solidFill>
              </a:rPr>
              <a:t>요소와 </a:t>
            </a:r>
            <a:r>
              <a:rPr lang="en-US" altLang="ko-KR" sz="1200" dirty="0">
                <a:solidFill>
                  <a:schemeClr val="tx1"/>
                </a:solidFill>
              </a:rPr>
              <a:t>article </a:t>
            </a:r>
            <a:r>
              <a:rPr lang="ko-KR" altLang="en-US" sz="1200" dirty="0">
                <a:solidFill>
                  <a:schemeClr val="tx1"/>
                </a:solidFill>
              </a:rPr>
              <a:t>요소 간의 별다른 차이점을 발견할 수 없을 것입니다</a:t>
            </a:r>
            <a:r>
              <a:rPr lang="en-US" altLang="ko-KR" sz="1200" dirty="0">
                <a:solidFill>
                  <a:schemeClr val="tx1"/>
                </a:solidFill>
              </a:rPr>
              <a:t>.</a:t>
            </a:r>
          </a:p>
          <a:p>
            <a:r>
              <a:rPr lang="ko-KR" altLang="en-US" sz="1200" dirty="0">
                <a:solidFill>
                  <a:schemeClr val="tx1"/>
                </a:solidFill>
              </a:rPr>
              <a:t>실제로도 두 요소 간의 쓰임에 있어 큰 차이를 보이지는 않습니다</a:t>
            </a:r>
            <a:r>
              <a:rPr lang="en-US" altLang="ko-KR" sz="1200" dirty="0">
                <a:solidFill>
                  <a:schemeClr val="tx1"/>
                </a:solidFill>
              </a:rPr>
              <a:t>.</a:t>
            </a:r>
          </a:p>
          <a:p>
            <a:r>
              <a:rPr lang="ko-KR" altLang="en-US" sz="1200" dirty="0">
                <a:solidFill>
                  <a:schemeClr val="tx1"/>
                </a:solidFill>
              </a:rPr>
              <a:t>대체로 </a:t>
            </a:r>
            <a:r>
              <a:rPr lang="en-US" altLang="ko-KR" sz="1200" dirty="0">
                <a:solidFill>
                  <a:schemeClr val="tx1"/>
                </a:solidFill>
              </a:rPr>
              <a:t>section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문서의 전체적인 내용에 포함되며</a:t>
            </a:r>
            <a:r>
              <a:rPr lang="en-US" altLang="ko-KR" sz="1200" dirty="0">
                <a:solidFill>
                  <a:schemeClr val="tx1"/>
                </a:solidFill>
              </a:rPr>
              <a:t>, article </a:t>
            </a:r>
            <a:r>
              <a:rPr lang="ko-KR" altLang="en-US" sz="1200" dirty="0">
                <a:solidFill>
                  <a:schemeClr val="tx1"/>
                </a:solidFill>
              </a:rPr>
              <a:t>요소는 문서의 전체적인 내용과는 별도의 독립적인 내용이 들어갈 때 사용하면 됩니다</a:t>
            </a:r>
          </a:p>
          <a:p>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article </a:t>
            </a:r>
            <a:r>
              <a:rPr lang="ko-KR" altLang="en-US" sz="1200" b="1" dirty="0">
                <a:solidFill>
                  <a:schemeClr val="tx1"/>
                </a:solidFill>
              </a:rPr>
              <a:t>요소</a:t>
            </a:r>
          </a:p>
          <a:p>
            <a:r>
              <a:rPr lang="en-US" altLang="ko-KR" sz="1200" dirty="0">
                <a:solidFill>
                  <a:schemeClr val="tx1"/>
                </a:solidFill>
              </a:rPr>
              <a:t>article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문서에서 독립적인 하나의 기사</a:t>
            </a:r>
            <a:r>
              <a:rPr lang="en-US" altLang="ko-KR" sz="1200" dirty="0">
                <a:solidFill>
                  <a:schemeClr val="tx1"/>
                </a:solidFill>
              </a:rPr>
              <a:t>(article) </a:t>
            </a:r>
            <a:r>
              <a:rPr lang="ko-KR" altLang="en-US" sz="1200" dirty="0">
                <a:solidFill>
                  <a:schemeClr val="tx1"/>
                </a:solidFill>
              </a:rPr>
              <a:t>부분을 정의합니다</a:t>
            </a:r>
            <a:r>
              <a:rPr lang="en-US" altLang="ko-KR" sz="1200" dirty="0">
                <a:solidFill>
                  <a:schemeClr val="tx1"/>
                </a:solidFill>
              </a:rPr>
              <a:t>.</a:t>
            </a:r>
          </a:p>
          <a:p>
            <a:r>
              <a:rPr lang="en-US" altLang="ko-KR" sz="1200" dirty="0">
                <a:solidFill>
                  <a:schemeClr val="tx1"/>
                </a:solidFill>
              </a:rPr>
              <a:t>article </a:t>
            </a:r>
            <a:r>
              <a:rPr lang="ko-KR" altLang="en-US" sz="1200" dirty="0">
                <a:solidFill>
                  <a:schemeClr val="tx1"/>
                </a:solidFill>
              </a:rPr>
              <a:t>요소의 내용은 그 자체만으로도 이해가 되어야 하며</a:t>
            </a:r>
            <a:r>
              <a:rPr lang="en-US" altLang="ko-KR" sz="1200" dirty="0">
                <a:solidFill>
                  <a:schemeClr val="tx1"/>
                </a:solidFill>
              </a:rPr>
              <a:t>, </a:t>
            </a:r>
            <a:r>
              <a:rPr lang="ko-KR" altLang="en-US" sz="1200" dirty="0">
                <a:solidFill>
                  <a:schemeClr val="tx1"/>
                </a:solidFill>
              </a:rPr>
              <a:t>웹 사이트의 나머지 부분과는 별도로 읽을 수 있어야 합니다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353</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387492083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 figure &amp; </a:t>
            </a:r>
            <a:r>
              <a:rPr lang="en-US" altLang="ko-KR" sz="3200" dirty="0" err="1"/>
              <a:t>figcaption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rPr>
              <a:t>&lt;head&gt;</a:t>
            </a:r>
          </a:p>
          <a:p>
            <a:r>
              <a:rPr lang="en-US" altLang="ko-KR" sz="1000" dirty="0">
                <a:solidFill>
                  <a:schemeClr val="tx1"/>
                </a:solidFill>
              </a:rPr>
              <a:t>	&lt;meta charset="UTF-8"&gt;</a:t>
            </a:r>
          </a:p>
          <a:p>
            <a:r>
              <a:rPr lang="en-US" altLang="ko-KR" sz="1000" dirty="0">
                <a:solidFill>
                  <a:schemeClr val="tx1"/>
                </a:solidFill>
              </a:rPr>
              <a:t>	&lt;title&gt;HTML5 Semantic Elements&lt;/title&gt;</a:t>
            </a:r>
          </a:p>
          <a:p>
            <a:r>
              <a:rPr lang="en-US" altLang="ko-KR" sz="1000" dirty="0">
                <a:solidFill>
                  <a:schemeClr val="tx1"/>
                </a:solidFill>
              </a:rPr>
              <a:t>&lt;/head&gt;</a:t>
            </a:r>
          </a:p>
          <a:p>
            <a:endParaRPr lang="en-US" altLang="ko-KR" sz="1000" dirty="0">
              <a:solidFill>
                <a:schemeClr val="tx1"/>
              </a:solidFill>
            </a:endParaRPr>
          </a:p>
          <a:p>
            <a:r>
              <a:rPr lang="en-US" altLang="ko-KR" sz="1000" dirty="0">
                <a:solidFill>
                  <a:schemeClr val="tx1"/>
                </a:solidFill>
              </a:rPr>
              <a:t>&lt;body&gt;</a:t>
            </a:r>
          </a:p>
          <a:p>
            <a:endParaRPr lang="en-US" altLang="ko-KR" sz="1000" dirty="0">
              <a:solidFill>
                <a:schemeClr val="tx1"/>
              </a:solidFill>
            </a:endParaRPr>
          </a:p>
          <a:p>
            <a:r>
              <a:rPr lang="en-US" altLang="ko-KR" sz="1000" dirty="0">
                <a:solidFill>
                  <a:schemeClr val="tx1"/>
                </a:solidFill>
              </a:rPr>
              <a:t>	&lt;h1&gt;figure </a:t>
            </a:r>
            <a:r>
              <a:rPr lang="ko-KR" altLang="en-US" sz="1000" dirty="0">
                <a:solidFill>
                  <a:schemeClr val="tx1"/>
                </a:solidFill>
              </a:rPr>
              <a:t>요소와 </a:t>
            </a:r>
            <a:r>
              <a:rPr lang="en-US" altLang="ko-KR" sz="1000" dirty="0" err="1">
                <a:solidFill>
                  <a:schemeClr val="tx1"/>
                </a:solidFill>
              </a:rPr>
              <a:t>figcaption</a:t>
            </a:r>
            <a:r>
              <a:rPr lang="en-US" altLang="ko-KR" sz="1000" dirty="0">
                <a:solidFill>
                  <a:schemeClr val="tx1"/>
                </a:solidFill>
              </a:rPr>
              <a:t> </a:t>
            </a:r>
            <a:r>
              <a:rPr lang="ko-KR" altLang="en-US" sz="1000" dirty="0">
                <a:solidFill>
                  <a:schemeClr val="tx1"/>
                </a:solidFill>
              </a:rPr>
              <a:t>요소</a:t>
            </a:r>
            <a:r>
              <a:rPr lang="en-US" altLang="ko-KR" sz="1000" dirty="0">
                <a:solidFill>
                  <a:schemeClr val="tx1"/>
                </a:solidFill>
              </a:rPr>
              <a:t>&lt;/h1&gt;</a:t>
            </a:r>
          </a:p>
          <a:p>
            <a:endParaRPr lang="en-US" altLang="ko-KR" sz="1000" dirty="0">
              <a:solidFill>
                <a:schemeClr val="tx1"/>
              </a:solidFill>
            </a:endParaRPr>
          </a:p>
          <a:p>
            <a:r>
              <a:rPr lang="en-US" altLang="ko-KR" sz="1000" dirty="0">
                <a:solidFill>
                  <a:schemeClr val="tx1"/>
                </a:solidFill>
              </a:rPr>
              <a:t>	&lt;figure&gt;</a:t>
            </a:r>
          </a:p>
          <a:p>
            <a:r>
              <a:rPr lang="en-US" altLang="ko-KR" sz="1000" dirty="0">
                <a:solidFill>
                  <a:schemeClr val="tx1"/>
                </a:solidFill>
              </a:rPr>
              <a:t>		&lt;</a:t>
            </a:r>
            <a:r>
              <a:rPr lang="en-US" altLang="ko-KR" sz="1000" dirty="0" err="1">
                <a:solidFill>
                  <a:schemeClr val="tx1"/>
                </a:solidFill>
              </a:rPr>
              <a:t>img</a:t>
            </a:r>
            <a:r>
              <a:rPr lang="en-US" altLang="ko-KR" sz="1000" dirty="0">
                <a:solidFill>
                  <a:schemeClr val="tx1"/>
                </a:solidFill>
              </a:rPr>
              <a:t> </a:t>
            </a:r>
            <a:r>
              <a:rPr lang="en-US" altLang="ko-KR" sz="1000" dirty="0" err="1">
                <a:solidFill>
                  <a:schemeClr val="tx1"/>
                </a:solidFill>
              </a:rPr>
              <a:t>src</a:t>
            </a:r>
            <a:r>
              <a:rPr lang="en-US" altLang="ko-KR" sz="1000" dirty="0">
                <a:solidFill>
                  <a:schemeClr val="tx1"/>
                </a:solidFill>
              </a:rPr>
              <a:t>="flower.png" alt="flowers" width="350" height="263"&gt;</a:t>
            </a:r>
          </a:p>
          <a:p>
            <a:r>
              <a:rPr lang="en-US" altLang="ko-KR" sz="1000" dirty="0">
                <a:solidFill>
                  <a:schemeClr val="tx1"/>
                </a:solidFill>
              </a:rPr>
              <a:t>		&lt;</a:t>
            </a:r>
            <a:r>
              <a:rPr lang="en-US" altLang="ko-KR" sz="1000" dirty="0" err="1">
                <a:solidFill>
                  <a:schemeClr val="tx1"/>
                </a:solidFill>
              </a:rPr>
              <a:t>figcaption</a:t>
            </a:r>
            <a:r>
              <a:rPr lang="en-US" altLang="ko-KR" sz="1000" dirty="0">
                <a:solidFill>
                  <a:schemeClr val="tx1"/>
                </a:solidFill>
              </a:rPr>
              <a:t>&gt;[ </a:t>
            </a:r>
            <a:r>
              <a:rPr lang="ko-KR" altLang="en-US" sz="1000" dirty="0">
                <a:solidFill>
                  <a:schemeClr val="tx1"/>
                </a:solidFill>
              </a:rPr>
              <a:t>그림 </a:t>
            </a:r>
            <a:r>
              <a:rPr lang="en-US" altLang="ko-KR" sz="1000" dirty="0">
                <a:solidFill>
                  <a:schemeClr val="tx1"/>
                </a:solidFill>
              </a:rPr>
              <a:t>1. </a:t>
            </a:r>
            <a:r>
              <a:rPr lang="ko-KR" altLang="en-US" sz="1000" dirty="0">
                <a:solidFill>
                  <a:schemeClr val="tx1"/>
                </a:solidFill>
              </a:rPr>
              <a:t>위의 그림은 </a:t>
            </a:r>
            <a:r>
              <a:rPr lang="ko-KR" altLang="en-US" sz="1000" dirty="0" err="1">
                <a:solidFill>
                  <a:schemeClr val="tx1"/>
                </a:solidFill>
              </a:rPr>
              <a:t>이쁜</a:t>
            </a:r>
            <a:r>
              <a:rPr lang="ko-KR" altLang="en-US" sz="1000" dirty="0">
                <a:solidFill>
                  <a:schemeClr val="tx1"/>
                </a:solidFill>
              </a:rPr>
              <a:t> 꽃이네요</a:t>
            </a:r>
            <a:r>
              <a:rPr lang="en-US" altLang="ko-KR" sz="1000" dirty="0">
                <a:solidFill>
                  <a:schemeClr val="tx1"/>
                </a:solidFill>
              </a:rPr>
              <a:t>! ]&lt;/</a:t>
            </a:r>
            <a:r>
              <a:rPr lang="en-US" altLang="ko-KR" sz="1000" dirty="0" err="1">
                <a:solidFill>
                  <a:schemeClr val="tx1"/>
                </a:solidFill>
              </a:rPr>
              <a:t>figcaption</a:t>
            </a:r>
            <a:r>
              <a:rPr lang="en-US" altLang="ko-KR" sz="1000" dirty="0">
                <a:solidFill>
                  <a:schemeClr val="tx1"/>
                </a:solidFill>
              </a:rPr>
              <a:t>&gt;</a:t>
            </a:r>
          </a:p>
          <a:p>
            <a:r>
              <a:rPr lang="en-US" altLang="ko-KR" sz="1000" dirty="0">
                <a:solidFill>
                  <a:schemeClr val="tx1"/>
                </a:solidFill>
              </a:rPr>
              <a:t>	&lt;/figure&gt;</a:t>
            </a:r>
          </a:p>
          <a:p>
            <a:endParaRPr lang="en-US" altLang="ko-KR" sz="1000" dirty="0">
              <a:solidFill>
                <a:schemeClr val="tx1"/>
              </a:solidFill>
            </a:endParaRPr>
          </a:p>
          <a:p>
            <a:r>
              <a:rPr lang="en-US" altLang="ko-KR" sz="10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figure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문서에서 그래픽과 비디오 등의 독립적인 콘텐츠</a:t>
            </a:r>
            <a:r>
              <a:rPr lang="en-US" altLang="ko-KR" sz="1200" dirty="0">
                <a:solidFill>
                  <a:schemeClr val="tx1"/>
                </a:solidFill>
              </a:rPr>
              <a:t>(content)</a:t>
            </a:r>
            <a:r>
              <a:rPr lang="ko-KR" altLang="en-US" sz="1200" dirty="0">
                <a:solidFill>
                  <a:schemeClr val="tx1"/>
                </a:solidFill>
              </a:rPr>
              <a:t>를 정의할 때 사용합니다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요소는 위와 같은 </a:t>
            </a:r>
            <a:r>
              <a:rPr lang="en-US" altLang="ko-KR" sz="1200" dirty="0">
                <a:solidFill>
                  <a:schemeClr val="tx1"/>
                </a:solidFill>
              </a:rPr>
              <a:t>figure </a:t>
            </a:r>
            <a:r>
              <a:rPr lang="ko-KR" altLang="en-US" sz="1200" dirty="0">
                <a:solidFill>
                  <a:schemeClr val="tx1"/>
                </a:solidFill>
              </a:rPr>
              <a:t>요소를 위한 캡션을 정의할 때 사용합니다</a:t>
            </a:r>
            <a:r>
              <a:rPr lang="en-US" altLang="ko-KR" sz="1200" dirty="0">
                <a:solidFill>
                  <a:schemeClr val="tx1"/>
                </a:solidFill>
              </a:rPr>
              <a:t>.</a:t>
            </a:r>
          </a:p>
          <a:p>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figure </a:t>
            </a:r>
            <a:r>
              <a:rPr lang="ko-KR" altLang="en-US" sz="1200" b="1" dirty="0">
                <a:solidFill>
                  <a:schemeClr val="tx1"/>
                </a:solidFill>
              </a:rPr>
              <a:t>요소와 </a:t>
            </a:r>
            <a:r>
              <a:rPr lang="en-US" altLang="ko-KR" sz="1200" b="1" dirty="0" err="1">
                <a:solidFill>
                  <a:schemeClr val="tx1"/>
                </a:solidFill>
              </a:rPr>
              <a:t>figcaption</a:t>
            </a:r>
            <a:r>
              <a:rPr lang="en-US" altLang="ko-KR" sz="1200" b="1" dirty="0">
                <a:solidFill>
                  <a:schemeClr val="tx1"/>
                </a:solidFill>
              </a:rPr>
              <a:t> </a:t>
            </a:r>
            <a:r>
              <a:rPr lang="ko-KR" altLang="en-US" sz="1200" b="1" dirty="0">
                <a:solidFill>
                  <a:schemeClr val="tx1"/>
                </a:solidFill>
              </a:rPr>
              <a:t>요소</a:t>
            </a:r>
          </a:p>
          <a:p>
            <a:r>
              <a:rPr lang="ko-KR" altLang="en-US" sz="1200" dirty="0">
                <a:solidFill>
                  <a:schemeClr val="tx1"/>
                </a:solidFill>
              </a:rPr>
              <a:t>책이나 신문 등에 포함되는 이미지 바로 아래에는 해당 이미지를 설명하는 캡션</a:t>
            </a:r>
            <a:r>
              <a:rPr lang="en-US" altLang="ko-KR" sz="1200" dirty="0">
                <a:solidFill>
                  <a:schemeClr val="tx1"/>
                </a:solidFill>
              </a:rPr>
              <a:t>(caption)</a:t>
            </a:r>
            <a:r>
              <a:rPr lang="ko-KR" altLang="en-US" sz="1200" dirty="0">
                <a:solidFill>
                  <a:schemeClr val="tx1"/>
                </a:solidFill>
              </a:rPr>
              <a:t>이 위치하게 됩니다</a:t>
            </a:r>
            <a:r>
              <a:rPr lang="en-US" altLang="ko-KR" sz="1200" dirty="0">
                <a:solidFill>
                  <a:schemeClr val="tx1"/>
                </a:solidFill>
              </a:rPr>
              <a:t>.</a:t>
            </a:r>
          </a:p>
          <a:p>
            <a:r>
              <a:rPr lang="en-US" altLang="ko-KR" sz="1200" dirty="0">
                <a:solidFill>
                  <a:schemeClr val="tx1"/>
                </a:solidFill>
              </a:rPr>
              <a:t>HTML5</a:t>
            </a:r>
            <a:r>
              <a:rPr lang="ko-KR" altLang="en-US" sz="1200" dirty="0">
                <a:solidFill>
                  <a:schemeClr val="tx1"/>
                </a:solidFill>
              </a:rPr>
              <a:t>에서는 위와 같은 목적을 위해 </a:t>
            </a:r>
            <a:r>
              <a:rPr lang="en-US" altLang="ko-KR" sz="1200" dirty="0">
                <a:solidFill>
                  <a:schemeClr val="tx1"/>
                </a:solidFill>
              </a:rPr>
              <a:t>figure </a:t>
            </a:r>
            <a:r>
              <a:rPr lang="ko-KR" altLang="en-US" sz="1200" dirty="0">
                <a:solidFill>
                  <a:schemeClr val="tx1"/>
                </a:solidFill>
              </a:rPr>
              <a:t>요소와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요소를 제공하고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354</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168613449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semantic element– footer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a:solidFill>
                  <a:schemeClr val="tx1"/>
                </a:solidFill>
              </a:rPr>
              <a:t>&lt;head&gt;</a:t>
            </a:r>
          </a:p>
          <a:p>
            <a:r>
              <a:rPr lang="en-US" altLang="ko-KR" sz="1000">
                <a:solidFill>
                  <a:schemeClr val="tx1"/>
                </a:solidFill>
              </a:rPr>
              <a:t>	&lt;meta charset="UTF-8"&gt;</a:t>
            </a:r>
          </a:p>
          <a:p>
            <a:r>
              <a:rPr lang="en-US" altLang="ko-KR" sz="1000">
                <a:solidFill>
                  <a:schemeClr val="tx1"/>
                </a:solidFill>
              </a:rPr>
              <a:t>	&lt;title&gt;HTML5 Semantic Elements&lt;/title&gt;</a:t>
            </a:r>
          </a:p>
          <a:p>
            <a:r>
              <a:rPr lang="en-US" altLang="ko-KR" sz="1000">
                <a:solidFill>
                  <a:schemeClr val="tx1"/>
                </a:solidFill>
              </a:rPr>
              <a:t>&lt;/head&gt;</a:t>
            </a:r>
          </a:p>
          <a:p>
            <a:endParaRPr lang="en-US" altLang="ko-KR" sz="1000">
              <a:solidFill>
                <a:schemeClr val="tx1"/>
              </a:solidFill>
            </a:endParaRPr>
          </a:p>
          <a:p>
            <a:r>
              <a:rPr lang="en-US" altLang="ko-KR" sz="1000">
                <a:solidFill>
                  <a:schemeClr val="tx1"/>
                </a:solidFill>
              </a:rPr>
              <a:t>&lt;body&gt;</a:t>
            </a:r>
          </a:p>
          <a:p>
            <a:endParaRPr lang="en-US" altLang="ko-KR" sz="1000">
              <a:solidFill>
                <a:schemeClr val="tx1"/>
              </a:solidFill>
            </a:endParaRPr>
          </a:p>
          <a:p>
            <a:r>
              <a:rPr lang="en-US" altLang="ko-KR" sz="1000">
                <a:solidFill>
                  <a:schemeClr val="tx1"/>
                </a:solidFill>
              </a:rPr>
              <a:t>	&lt;footer&gt;</a:t>
            </a:r>
          </a:p>
          <a:p>
            <a:r>
              <a:rPr lang="en-US" altLang="ko-KR" sz="1000">
                <a:solidFill>
                  <a:schemeClr val="tx1"/>
                </a:solidFill>
              </a:rPr>
              <a:t>		&lt;p&gt;</a:t>
            </a:r>
            <a:r>
              <a:rPr lang="ko-KR" altLang="en-US" sz="1000">
                <a:solidFill>
                  <a:schemeClr val="tx1"/>
                </a:solidFill>
              </a:rPr>
              <a:t>전체 문서에 대한 푸터</a:t>
            </a:r>
            <a:r>
              <a:rPr lang="en-US" altLang="ko-KR" sz="1000">
                <a:solidFill>
                  <a:schemeClr val="tx1"/>
                </a:solidFill>
              </a:rPr>
              <a:t>(footer)</a:t>
            </a:r>
            <a:r>
              <a:rPr lang="ko-KR" altLang="en-US" sz="1000">
                <a:solidFill>
                  <a:schemeClr val="tx1"/>
                </a:solidFill>
              </a:rPr>
              <a:t>입니다</a:t>
            </a:r>
            <a:r>
              <a:rPr lang="en-US" altLang="ko-KR" sz="1000">
                <a:solidFill>
                  <a:schemeClr val="tx1"/>
                </a:solidFill>
              </a:rPr>
              <a:t>.&lt;/p&gt;</a:t>
            </a:r>
          </a:p>
          <a:p>
            <a:r>
              <a:rPr lang="en-US" altLang="ko-KR" sz="1000">
                <a:solidFill>
                  <a:schemeClr val="tx1"/>
                </a:solidFill>
              </a:rPr>
              <a:t>		&lt;p&gt;Copyright 2016. </a:t>
            </a:r>
            <a:r>
              <a:rPr lang="ko-KR" altLang="en-US" sz="1000">
                <a:solidFill>
                  <a:schemeClr val="tx1"/>
                </a:solidFill>
              </a:rPr>
              <a:t>지은이 </a:t>
            </a:r>
            <a:r>
              <a:rPr lang="en-US" altLang="ko-KR" sz="1000">
                <a:solidFill>
                  <a:schemeClr val="tx1"/>
                </a:solidFill>
              </a:rPr>
              <a:t>all rights reserved.&lt;/p&gt;</a:t>
            </a:r>
          </a:p>
          <a:p>
            <a:r>
              <a:rPr lang="en-US" altLang="ko-KR" sz="1000">
                <a:solidFill>
                  <a:schemeClr val="tx1"/>
                </a:solidFill>
              </a:rPr>
              <a:t>		&lt;p&gt;</a:t>
            </a:r>
            <a:r>
              <a:rPr lang="ko-KR" altLang="en-US" sz="1000">
                <a:solidFill>
                  <a:schemeClr val="tx1"/>
                </a:solidFill>
              </a:rPr>
              <a:t>연락처 </a:t>
            </a:r>
            <a:r>
              <a:rPr lang="en-US" altLang="ko-KR" sz="1000">
                <a:solidFill>
                  <a:schemeClr val="tx1"/>
                </a:solidFill>
              </a:rPr>
              <a:t>: 02-1234-5678&lt;/p&gt;</a:t>
            </a:r>
          </a:p>
          <a:p>
            <a:r>
              <a:rPr lang="en-US" altLang="ko-KR" sz="1000">
                <a:solidFill>
                  <a:schemeClr val="tx1"/>
                </a:solidFill>
              </a:rPr>
              <a:t>	&lt;/footer&gt;</a:t>
            </a:r>
          </a:p>
          <a:p>
            <a:endParaRPr lang="en-US" altLang="ko-KR" sz="1000">
              <a:solidFill>
                <a:schemeClr val="tx1"/>
              </a:solidFill>
            </a:endParaRPr>
          </a:p>
          <a:p>
            <a:r>
              <a:rPr lang="en-US" altLang="ko-KR" sz="1000">
                <a:solidFill>
                  <a:schemeClr val="tx1"/>
                </a:solidFill>
              </a:rPr>
              <a:t>&lt;/body&gt;</a:t>
            </a:r>
            <a:endParaRPr lang="en-US" altLang="ko-KR" sz="10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의미 요소</a:t>
            </a:r>
            <a:r>
              <a:rPr lang="en-US" altLang="ko-KR" sz="1200" b="1" dirty="0">
                <a:solidFill>
                  <a:schemeClr val="tx1"/>
                </a:solidFill>
              </a:rPr>
              <a:t>(semantic element)</a:t>
            </a:r>
          </a:p>
          <a:p>
            <a:r>
              <a:rPr lang="ko-KR" altLang="en-US" sz="1200" dirty="0">
                <a:solidFill>
                  <a:schemeClr val="tx1"/>
                </a:solidFill>
              </a:rPr>
              <a:t>의미 요소</a:t>
            </a:r>
            <a:r>
              <a:rPr lang="en-US" altLang="ko-KR" sz="1200" dirty="0">
                <a:solidFill>
                  <a:schemeClr val="tx1"/>
                </a:solidFill>
              </a:rPr>
              <a:t>(semantic element)</a:t>
            </a:r>
            <a:r>
              <a:rPr lang="ko-KR" altLang="en-US" sz="1200" dirty="0">
                <a:solidFill>
                  <a:schemeClr val="tx1"/>
                </a:solidFill>
              </a:rPr>
              <a:t>란 그 자체로 의미를 가지고 있는 요소를 가리킵니다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요소가 자기 스스로 브라우저와 개발자 모두에게 자신이 사용된 의미를 명확히 전달해 주는 요소를 의미합니다</a:t>
            </a:r>
            <a:r>
              <a:rPr lang="en-US" altLang="ko-KR" sz="1200" dirty="0">
                <a:solidFill>
                  <a:schemeClr val="tx1"/>
                </a:solidFill>
              </a:rPr>
              <a:t>. </a:t>
            </a:r>
          </a:p>
          <a:p>
            <a:r>
              <a:rPr lang="ko-KR" altLang="en-US" sz="1200" dirty="0">
                <a:solidFill>
                  <a:schemeClr val="tx1"/>
                </a:solidFill>
              </a:rPr>
              <a:t>의미 요소가 아닌 </a:t>
            </a:r>
            <a:r>
              <a:rPr lang="en-US" altLang="ko-KR" sz="1200" dirty="0">
                <a:solidFill>
                  <a:schemeClr val="tx1"/>
                </a:solidFill>
              </a:rPr>
              <a:t>div </a:t>
            </a:r>
            <a:r>
              <a:rPr lang="ko-KR" altLang="en-US" sz="1200" dirty="0">
                <a:solidFill>
                  <a:schemeClr val="tx1"/>
                </a:solidFill>
              </a:rPr>
              <a:t>요소나 </a:t>
            </a:r>
            <a:r>
              <a:rPr lang="en-US" altLang="ko-KR" sz="1200" dirty="0">
                <a:solidFill>
                  <a:schemeClr val="tx1"/>
                </a:solidFill>
              </a:rPr>
              <a:t>span </a:t>
            </a:r>
            <a:r>
              <a:rPr lang="ko-KR" altLang="en-US" sz="1200" dirty="0">
                <a:solidFill>
                  <a:schemeClr val="tx1"/>
                </a:solidFill>
              </a:rPr>
              <a:t>요소 등은 해당 요소가 무슨 목적으로 사용되었는지 코드를 살펴봐야 알 수 있습니다</a:t>
            </a:r>
            <a:r>
              <a:rPr lang="en-US" altLang="ko-KR" sz="1200" dirty="0">
                <a:solidFill>
                  <a:schemeClr val="tx1"/>
                </a:solidFill>
              </a:rPr>
              <a:t>.</a:t>
            </a:r>
          </a:p>
          <a:p>
            <a:r>
              <a:rPr lang="ko-KR" altLang="en-US" sz="1200" dirty="0">
                <a:solidFill>
                  <a:schemeClr val="tx1"/>
                </a:solidFill>
              </a:rPr>
              <a:t>하지만 의미 요소인 </a:t>
            </a:r>
            <a:r>
              <a:rPr lang="en-US" altLang="ko-KR" sz="1200" dirty="0">
                <a:solidFill>
                  <a:schemeClr val="tx1"/>
                </a:solidFill>
              </a:rPr>
              <a:t>table </a:t>
            </a:r>
            <a:r>
              <a:rPr lang="ko-KR" altLang="en-US" sz="1200" dirty="0">
                <a:solidFill>
                  <a:schemeClr val="tx1"/>
                </a:solidFill>
              </a:rPr>
              <a:t>요소는 코드를 보지 않아도 해당 요소가 표를 만드는 데 사용되었다는 것을 이름만 살펴봐도 바로 알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의미 요소</a:t>
            </a:r>
          </a:p>
          <a:p>
            <a:r>
              <a:rPr lang="en-US" altLang="ko-KR" sz="1200" dirty="0">
                <a:solidFill>
                  <a:schemeClr val="tx1"/>
                </a:solidFill>
              </a:rPr>
              <a:t>HTML5</a:t>
            </a:r>
            <a:r>
              <a:rPr lang="ko-KR" altLang="en-US" sz="1200" dirty="0">
                <a:solidFill>
                  <a:schemeClr val="tx1"/>
                </a:solidFill>
              </a:rPr>
              <a:t>에서 새롭게 추가된 대표적인 의미 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header </a:t>
            </a:r>
            <a:r>
              <a:rPr lang="ko-KR" altLang="en-US" sz="1200" dirty="0">
                <a:solidFill>
                  <a:schemeClr val="tx1"/>
                </a:solidFill>
              </a:rPr>
              <a:t>요소</a:t>
            </a:r>
          </a:p>
          <a:p>
            <a:r>
              <a:rPr lang="en-US" altLang="ko-KR" sz="1200" dirty="0">
                <a:solidFill>
                  <a:schemeClr val="tx1"/>
                </a:solidFill>
              </a:rPr>
              <a:t>2. nav </a:t>
            </a:r>
            <a:r>
              <a:rPr lang="ko-KR" altLang="en-US" sz="1200" dirty="0">
                <a:solidFill>
                  <a:schemeClr val="tx1"/>
                </a:solidFill>
              </a:rPr>
              <a:t>요소</a:t>
            </a:r>
          </a:p>
          <a:p>
            <a:r>
              <a:rPr lang="en-US" altLang="ko-KR" sz="1200" dirty="0">
                <a:solidFill>
                  <a:schemeClr val="tx1"/>
                </a:solidFill>
              </a:rPr>
              <a:t>3. main </a:t>
            </a:r>
            <a:r>
              <a:rPr lang="ko-KR" altLang="en-US" sz="1200" dirty="0">
                <a:solidFill>
                  <a:schemeClr val="tx1"/>
                </a:solidFill>
              </a:rPr>
              <a:t>요소</a:t>
            </a:r>
          </a:p>
          <a:p>
            <a:r>
              <a:rPr lang="en-US" altLang="ko-KR" sz="1200" dirty="0">
                <a:solidFill>
                  <a:schemeClr val="tx1"/>
                </a:solidFill>
              </a:rPr>
              <a:t>4. section </a:t>
            </a:r>
            <a:r>
              <a:rPr lang="ko-KR" altLang="en-US" sz="1200" dirty="0">
                <a:solidFill>
                  <a:schemeClr val="tx1"/>
                </a:solidFill>
              </a:rPr>
              <a:t>요소</a:t>
            </a:r>
          </a:p>
          <a:p>
            <a:r>
              <a:rPr lang="en-US" altLang="ko-KR" sz="1200" dirty="0">
                <a:solidFill>
                  <a:schemeClr val="tx1"/>
                </a:solidFill>
              </a:rPr>
              <a:t>5. article </a:t>
            </a:r>
            <a:r>
              <a:rPr lang="ko-KR" altLang="en-US" sz="1200" dirty="0">
                <a:solidFill>
                  <a:schemeClr val="tx1"/>
                </a:solidFill>
              </a:rPr>
              <a:t>요소</a:t>
            </a:r>
          </a:p>
          <a:p>
            <a:r>
              <a:rPr lang="en-US" altLang="ko-KR" sz="1200" dirty="0">
                <a:solidFill>
                  <a:schemeClr val="tx1"/>
                </a:solidFill>
              </a:rPr>
              <a:t>6. figure</a:t>
            </a:r>
            <a:r>
              <a:rPr lang="ko-KR" altLang="en-US" sz="1200" dirty="0">
                <a:solidFill>
                  <a:schemeClr val="tx1"/>
                </a:solidFill>
              </a:rPr>
              <a:t>와 </a:t>
            </a:r>
            <a:r>
              <a:rPr lang="en-US" altLang="ko-KR" sz="1200" dirty="0" err="1">
                <a:solidFill>
                  <a:schemeClr val="tx1"/>
                </a:solidFill>
              </a:rPr>
              <a:t>figcaption</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7. footer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footer </a:t>
            </a:r>
            <a:r>
              <a:rPr lang="ko-KR" altLang="en-US" sz="1200" b="1" dirty="0">
                <a:solidFill>
                  <a:schemeClr val="tx1"/>
                </a:solidFill>
              </a:rPr>
              <a:t>요소</a:t>
            </a:r>
          </a:p>
          <a:p>
            <a:r>
              <a:rPr lang="en-US" altLang="ko-KR" sz="1200" dirty="0">
                <a:solidFill>
                  <a:schemeClr val="tx1"/>
                </a:solidFill>
              </a:rPr>
              <a:t>footer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문서나 섹션</a:t>
            </a:r>
            <a:r>
              <a:rPr lang="en-US" altLang="ko-KR" sz="1200" dirty="0">
                <a:solidFill>
                  <a:schemeClr val="tx1"/>
                </a:solidFill>
              </a:rPr>
              <a:t>(section) </a:t>
            </a:r>
            <a:r>
              <a:rPr lang="ko-KR" altLang="en-US" sz="1200" dirty="0">
                <a:solidFill>
                  <a:schemeClr val="tx1"/>
                </a:solidFill>
              </a:rPr>
              <a:t>부분에 대한 </a:t>
            </a:r>
            <a:r>
              <a:rPr lang="ko-KR" altLang="en-US" sz="1200" dirty="0" err="1">
                <a:solidFill>
                  <a:schemeClr val="tx1"/>
                </a:solidFill>
              </a:rPr>
              <a:t>푸터</a:t>
            </a:r>
            <a:r>
              <a:rPr lang="en-US" altLang="ko-KR" sz="1200" dirty="0">
                <a:solidFill>
                  <a:schemeClr val="tx1"/>
                </a:solidFill>
              </a:rPr>
              <a:t>(footer)</a:t>
            </a:r>
            <a:r>
              <a:rPr lang="ko-KR" altLang="en-US" sz="1200" dirty="0">
                <a:solidFill>
                  <a:schemeClr val="tx1"/>
                </a:solidFill>
              </a:rPr>
              <a:t>을 정의합니다</a:t>
            </a:r>
            <a:r>
              <a:rPr lang="en-US" altLang="ko-KR" sz="1200" dirty="0">
                <a:solidFill>
                  <a:schemeClr val="tx1"/>
                </a:solidFill>
              </a:rPr>
              <a:t>. HTML </a:t>
            </a:r>
            <a:r>
              <a:rPr lang="ko-KR" altLang="en-US" sz="1200" dirty="0">
                <a:solidFill>
                  <a:schemeClr val="tx1"/>
                </a:solidFill>
              </a:rPr>
              <a:t>문서의 </a:t>
            </a:r>
            <a:r>
              <a:rPr lang="ko-KR" altLang="en-US" sz="1200" dirty="0" err="1">
                <a:solidFill>
                  <a:schemeClr val="tx1"/>
                </a:solidFill>
              </a:rPr>
              <a:t>푸터</a:t>
            </a:r>
            <a:r>
              <a:rPr lang="en-US" altLang="ko-KR" sz="1200" dirty="0">
                <a:solidFill>
                  <a:schemeClr val="tx1"/>
                </a:solidFill>
              </a:rPr>
              <a:t>(footer)</a:t>
            </a:r>
            <a:r>
              <a:rPr lang="ko-KR" altLang="en-US" sz="1200" dirty="0">
                <a:solidFill>
                  <a:schemeClr val="tx1"/>
                </a:solidFill>
              </a:rPr>
              <a:t>에는 일반적으로 사이트의 작성자나 그에 따른 저작권 정보</a:t>
            </a:r>
            <a:r>
              <a:rPr lang="en-US" altLang="ko-KR" sz="1200" dirty="0">
                <a:solidFill>
                  <a:schemeClr val="tx1"/>
                </a:solidFill>
              </a:rPr>
              <a:t>, </a:t>
            </a:r>
            <a:r>
              <a:rPr lang="ko-KR" altLang="en-US" sz="1200" dirty="0">
                <a:solidFill>
                  <a:schemeClr val="tx1"/>
                </a:solidFill>
              </a:rPr>
              <a:t>연락처 등을 명시합니다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한 문서 내에 여러 개의 </a:t>
            </a:r>
            <a:r>
              <a:rPr lang="en-US" altLang="ko-KR" sz="1200" dirty="0">
                <a:solidFill>
                  <a:schemeClr val="tx1"/>
                </a:solidFill>
              </a:rPr>
              <a:t>footer </a:t>
            </a:r>
            <a:r>
              <a:rPr lang="ko-KR" altLang="en-US" sz="1200" dirty="0">
                <a:solidFill>
                  <a:schemeClr val="tx1"/>
                </a:solidFill>
              </a:rPr>
              <a:t>요소가 존재할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355</a:t>
            </a:fld>
            <a:endParaRPr lang="ko-KR" altLang="en-US" dirty="0"/>
          </a:p>
        </p:txBody>
      </p:sp>
      <p:pic>
        <p:nvPicPr>
          <p:cNvPr id="3" name="그림 2">
            <a:extLst>
              <a:ext uri="{FF2B5EF4-FFF2-40B4-BE49-F238E27FC236}">
                <a16:creationId xmlns:a16="http://schemas.microsoft.com/office/drawing/2014/main" id="{D6BE570C-87E6-4A93-BDF5-11A827777DAB}"/>
              </a:ext>
            </a:extLst>
          </p:cNvPr>
          <p:cNvPicPr>
            <a:picLocks noChangeAspect="1"/>
          </p:cNvPicPr>
          <p:nvPr/>
        </p:nvPicPr>
        <p:blipFill>
          <a:blip r:embed="rId2"/>
          <a:stretch>
            <a:fillRect/>
          </a:stretch>
        </p:blipFill>
        <p:spPr>
          <a:xfrm>
            <a:off x="8783274" y="3284550"/>
            <a:ext cx="2869034" cy="2361830"/>
          </a:xfrm>
          <a:prstGeom prst="rect">
            <a:avLst/>
          </a:prstGeom>
        </p:spPr>
      </p:pic>
    </p:spTree>
    <p:extLst>
      <p:ext uri="{BB962C8B-B14F-4D97-AF65-F5344CB8AC3E}">
        <p14:creationId xmlns:p14="http://schemas.microsoft.com/office/powerpoint/2010/main" val="355282010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HTML5 </a:t>
            </a:r>
            <a:r>
              <a:rPr lang="ko-KR" altLang="en-US" sz="3200" dirty="0"/>
              <a:t>이전의 레이아웃</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Layouts&lt;/title&gt;</a:t>
            </a:r>
          </a:p>
          <a:p>
            <a:r>
              <a:rPr lang="en-US" altLang="ko-KR" sz="1200" dirty="0">
                <a:solidFill>
                  <a:schemeClr val="tx1"/>
                </a:solidFill>
              </a:rPr>
              <a:t>	&lt;style&gt;</a:t>
            </a:r>
          </a:p>
          <a:p>
            <a:r>
              <a:rPr lang="en-US" altLang="ko-KR" sz="1200" dirty="0">
                <a:solidFill>
                  <a:schemeClr val="tx1"/>
                </a:solidFill>
              </a:rPr>
              <a:t>		#header {</a:t>
            </a:r>
          </a:p>
          <a:p>
            <a:r>
              <a:rPr lang="en-US" altLang="ko-KR" sz="1200" dirty="0">
                <a:solidFill>
                  <a:schemeClr val="tx1"/>
                </a:solidFill>
              </a:rPr>
              <a:t>			</a:t>
            </a:r>
            <a:r>
              <a:rPr lang="en-US" altLang="ko-KR" sz="1200" dirty="0" err="1">
                <a:solidFill>
                  <a:schemeClr val="tx1"/>
                </a:solidFill>
              </a:rPr>
              <a:t>background-color:lightgrey</a:t>
            </a:r>
            <a:r>
              <a:rPr lang="en-US" altLang="ko-KR" sz="1200" dirty="0">
                <a:solidFill>
                  <a:schemeClr val="tx1"/>
                </a:solidFill>
              </a:rPr>
              <a:t>;</a:t>
            </a:r>
          </a:p>
          <a:p>
            <a:r>
              <a:rPr lang="en-US" altLang="ko-KR" sz="1200" dirty="0">
                <a:solidFill>
                  <a:schemeClr val="tx1"/>
                </a:solidFill>
              </a:rPr>
              <a:t>			height:100px;		}</a:t>
            </a:r>
          </a:p>
          <a:p>
            <a:r>
              <a:rPr lang="en-US" altLang="ko-KR" sz="1200" dirty="0">
                <a:solidFill>
                  <a:schemeClr val="tx1"/>
                </a:solidFill>
              </a:rPr>
              <a:t>		#nav {</a:t>
            </a:r>
          </a:p>
          <a:p>
            <a:r>
              <a:rPr lang="en-US" altLang="ko-KR" sz="1200" dirty="0">
                <a:solidFill>
                  <a:schemeClr val="tx1"/>
                </a:solidFill>
              </a:rPr>
              <a:t>			background-color:#339999;</a:t>
            </a:r>
          </a:p>
          <a:p>
            <a:r>
              <a:rPr lang="en-US" altLang="ko-KR" sz="1200" dirty="0">
                <a:solidFill>
                  <a:schemeClr val="tx1"/>
                </a:solidFill>
              </a:rPr>
              <a:t>			</a:t>
            </a:r>
            <a:r>
              <a:rPr lang="en-US" altLang="ko-KR" sz="1200" dirty="0" err="1">
                <a:solidFill>
                  <a:schemeClr val="tx1"/>
                </a:solidFill>
              </a:rPr>
              <a:t>color:white</a:t>
            </a:r>
            <a:r>
              <a:rPr lang="en-US" altLang="ko-KR" sz="1200" dirty="0">
                <a:solidFill>
                  <a:schemeClr val="tx1"/>
                </a:solidFill>
              </a:rPr>
              <a:t>;</a:t>
            </a:r>
          </a:p>
          <a:p>
            <a:r>
              <a:rPr lang="en-US" altLang="ko-KR" sz="1200" dirty="0">
                <a:solidFill>
                  <a:schemeClr val="tx1"/>
                </a:solidFill>
              </a:rPr>
              <a:t>			width:200px;</a:t>
            </a:r>
          </a:p>
          <a:p>
            <a:r>
              <a:rPr lang="en-US" altLang="ko-KR" sz="1200" dirty="0">
                <a:solidFill>
                  <a:schemeClr val="tx1"/>
                </a:solidFill>
              </a:rPr>
              <a:t>			height:300px;</a:t>
            </a:r>
          </a:p>
          <a:p>
            <a:r>
              <a:rPr lang="en-US" altLang="ko-KR" sz="1200" dirty="0">
                <a:solidFill>
                  <a:schemeClr val="tx1"/>
                </a:solidFill>
              </a:rPr>
              <a:t>			</a:t>
            </a:r>
            <a:r>
              <a:rPr lang="en-US" altLang="ko-KR" sz="1200" dirty="0" err="1">
                <a:solidFill>
                  <a:schemeClr val="tx1"/>
                </a:solidFill>
              </a:rPr>
              <a:t>float:left</a:t>
            </a:r>
            <a:r>
              <a:rPr lang="en-US" altLang="ko-KR" sz="1200" dirty="0">
                <a:solidFill>
                  <a:schemeClr val="tx1"/>
                </a:solidFill>
              </a:rPr>
              <a:t>;		}</a:t>
            </a:r>
          </a:p>
          <a:p>
            <a:r>
              <a:rPr lang="en-US" altLang="ko-KR" sz="1200" dirty="0">
                <a:solidFill>
                  <a:schemeClr val="tx1"/>
                </a:solidFill>
              </a:rPr>
              <a:t>		#section {</a:t>
            </a:r>
          </a:p>
          <a:p>
            <a:r>
              <a:rPr lang="en-US" altLang="ko-KR" sz="1200" dirty="0">
                <a:solidFill>
                  <a:schemeClr val="tx1"/>
                </a:solidFill>
              </a:rPr>
              <a:t>			width:200px;</a:t>
            </a:r>
          </a:p>
          <a:p>
            <a:r>
              <a:rPr lang="en-US" altLang="ko-KR" sz="1200" dirty="0">
                <a:solidFill>
                  <a:schemeClr val="tx1"/>
                </a:solidFill>
              </a:rPr>
              <a:t>			</a:t>
            </a:r>
            <a:r>
              <a:rPr lang="en-US" altLang="ko-KR" sz="1200" dirty="0" err="1">
                <a:solidFill>
                  <a:schemeClr val="tx1"/>
                </a:solidFill>
              </a:rPr>
              <a:t>text-align:left</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float:left</a:t>
            </a:r>
            <a:r>
              <a:rPr lang="en-US" altLang="ko-KR" sz="1200" dirty="0">
                <a:solidFill>
                  <a:schemeClr val="tx1"/>
                </a:solidFill>
              </a:rPr>
              <a:t>;</a:t>
            </a:r>
          </a:p>
          <a:p>
            <a:r>
              <a:rPr lang="en-US" altLang="ko-KR" sz="1200" dirty="0">
                <a:solidFill>
                  <a:schemeClr val="tx1"/>
                </a:solidFill>
              </a:rPr>
              <a:t>			padding:10px;		}</a:t>
            </a:r>
          </a:p>
          <a:p>
            <a:r>
              <a:rPr lang="en-US" altLang="ko-KR" sz="1200" dirty="0">
                <a:solidFill>
                  <a:schemeClr val="tx1"/>
                </a:solidFill>
              </a:rPr>
              <a:t>		#footer {</a:t>
            </a:r>
          </a:p>
          <a:p>
            <a:r>
              <a:rPr lang="en-US" altLang="ko-KR" sz="1200" dirty="0">
                <a:solidFill>
                  <a:schemeClr val="tx1"/>
                </a:solidFill>
              </a:rPr>
              <a:t>			background-color:#FFCC00;</a:t>
            </a:r>
          </a:p>
          <a:p>
            <a:r>
              <a:rPr lang="en-US" altLang="ko-KR" sz="1200" dirty="0">
                <a:solidFill>
                  <a:schemeClr val="tx1"/>
                </a:solidFill>
              </a:rPr>
              <a:t>			height:100px;</a:t>
            </a:r>
          </a:p>
          <a:p>
            <a:r>
              <a:rPr lang="en-US" altLang="ko-KR" sz="1200" dirty="0">
                <a:solidFill>
                  <a:schemeClr val="tx1"/>
                </a:solidFill>
              </a:rPr>
              <a:t>			</a:t>
            </a:r>
            <a:r>
              <a:rPr lang="en-US" altLang="ko-KR" sz="1200" dirty="0" err="1">
                <a:solidFill>
                  <a:schemeClr val="tx1"/>
                </a:solidFill>
              </a:rPr>
              <a:t>clear:both</a:t>
            </a:r>
            <a:r>
              <a:rPr lang="en-US" altLang="ko-KR" sz="1200" dirty="0">
                <a:solidFill>
                  <a:schemeClr val="tx1"/>
                </a:solidFill>
              </a:rPr>
              <a:t>;		}</a:t>
            </a:r>
          </a:p>
          <a:p>
            <a:r>
              <a:rPr lang="en-US" altLang="ko-KR" sz="1200" dirty="0">
                <a:solidFill>
                  <a:schemeClr val="tx1"/>
                </a:solidFill>
              </a:rPr>
              <a:t>		#header, #nav, #section, #footer { </a:t>
            </a:r>
            <a:r>
              <a:rPr lang="en-US" altLang="ko-KR" sz="1200" dirty="0" err="1">
                <a:solidFill>
                  <a:schemeClr val="tx1"/>
                </a:solidFill>
              </a:rPr>
              <a:t>text-align:center</a:t>
            </a:r>
            <a:r>
              <a:rPr lang="en-US" altLang="ko-KR" sz="1200" dirty="0">
                <a:solidFill>
                  <a:schemeClr val="tx1"/>
                </a:solidFill>
              </a:rPr>
              <a:t>; }</a:t>
            </a:r>
          </a:p>
          <a:p>
            <a:r>
              <a:rPr lang="en-US" altLang="ko-KR" sz="1200" dirty="0">
                <a:solidFill>
                  <a:schemeClr val="tx1"/>
                </a:solidFill>
              </a:rPr>
              <a:t>		#header, #footer { line-height:100px; }</a:t>
            </a:r>
          </a:p>
          <a:p>
            <a:r>
              <a:rPr lang="en-US" altLang="ko-KR" sz="1200" dirty="0">
                <a:solidFill>
                  <a:schemeClr val="tx1"/>
                </a:solidFill>
              </a:rPr>
              <a:t>		#nav, #section { line-height:240px;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&lt;h1&gt;div </a:t>
            </a:r>
            <a:r>
              <a:rPr lang="ko-KR" altLang="en-US" sz="1200" dirty="0">
                <a:solidFill>
                  <a:schemeClr val="tx1"/>
                </a:solidFill>
              </a:rPr>
              <a:t>요소를 이용한 레이아웃</a:t>
            </a:r>
            <a:r>
              <a:rPr lang="en-US" altLang="ko-KR" sz="1200" dirty="0">
                <a:solidFill>
                  <a:schemeClr val="tx1"/>
                </a:solidFill>
              </a:rPr>
              <a:t>&lt;/h1&gt;</a:t>
            </a:r>
          </a:p>
          <a:p>
            <a:r>
              <a:rPr lang="en-US" altLang="ko-KR" sz="1200" dirty="0">
                <a:solidFill>
                  <a:schemeClr val="tx1"/>
                </a:solidFill>
              </a:rPr>
              <a:t>	&lt;div id="header"&gt;</a:t>
            </a:r>
          </a:p>
          <a:p>
            <a:r>
              <a:rPr lang="en-US" altLang="ko-KR" sz="1200" dirty="0">
                <a:solidFill>
                  <a:schemeClr val="tx1"/>
                </a:solidFill>
              </a:rPr>
              <a:t>		&lt;h2&gt;HEADER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r>
              <a:rPr lang="en-US" altLang="ko-KR" sz="1200" dirty="0">
                <a:solidFill>
                  <a:schemeClr val="tx1"/>
                </a:solidFill>
              </a:rPr>
              <a:t>	&lt;div id="nav"&gt;</a:t>
            </a:r>
          </a:p>
          <a:p>
            <a:r>
              <a:rPr lang="en-US" altLang="ko-KR" sz="1200" dirty="0">
                <a:solidFill>
                  <a:schemeClr val="tx1"/>
                </a:solidFill>
              </a:rPr>
              <a:t>		&lt;h2&gt;NAV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r>
              <a:rPr lang="en-US" altLang="ko-KR" sz="1200" dirty="0">
                <a:solidFill>
                  <a:schemeClr val="tx1"/>
                </a:solidFill>
              </a:rPr>
              <a:t>	&lt;div id="section"&gt;</a:t>
            </a:r>
          </a:p>
          <a:p>
            <a:r>
              <a:rPr lang="en-US" altLang="ko-KR" sz="1200" dirty="0">
                <a:solidFill>
                  <a:schemeClr val="tx1"/>
                </a:solidFill>
              </a:rPr>
              <a:t>		&lt;p&gt;SECTION </a:t>
            </a:r>
            <a:r>
              <a:rPr lang="ko-KR" altLang="en-US" sz="1200" dirty="0">
                <a:solidFill>
                  <a:schemeClr val="tx1"/>
                </a:solidFill>
              </a:rPr>
              <a:t>영역</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 id="footer"&gt;</a:t>
            </a:r>
          </a:p>
          <a:p>
            <a:r>
              <a:rPr lang="en-US" altLang="ko-KR" sz="1200" dirty="0">
                <a:solidFill>
                  <a:schemeClr val="tx1"/>
                </a:solidFill>
              </a:rPr>
              <a:t>		&lt;h2&gt;FOOTER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endParaRPr lang="en-US" altLang="ko-KR" sz="1200" dirty="0">
              <a:solidFill>
                <a:srgbClr val="FF0000"/>
              </a:solidFill>
            </a:endParaRPr>
          </a:p>
          <a:p>
            <a:endParaRPr lang="en-US" altLang="ko-KR" sz="1200" dirty="0">
              <a:solidFill>
                <a:srgbClr val="FF0000"/>
              </a:solidFill>
            </a:endParaRPr>
          </a:p>
          <a:p>
            <a:endParaRPr lang="en-US" altLang="ko-KR" sz="1200" dirty="0">
              <a:solidFill>
                <a:srgbClr val="FF0000"/>
              </a:solidFill>
            </a:endParaRPr>
          </a:p>
          <a:p>
            <a:r>
              <a:rPr lang="ko-KR" altLang="en-US" sz="1200" dirty="0">
                <a:solidFill>
                  <a:srgbClr val="FF0000"/>
                </a:solidFill>
              </a:rPr>
              <a:t>의미 요소가 추가되기 전인 </a:t>
            </a:r>
            <a:r>
              <a:rPr lang="en-US" altLang="ko-KR" sz="1200" dirty="0">
                <a:solidFill>
                  <a:srgbClr val="FF0000"/>
                </a:solidFill>
              </a:rPr>
              <a:t>HTML4</a:t>
            </a:r>
            <a:r>
              <a:rPr lang="ko-KR" altLang="en-US" sz="1200" dirty="0">
                <a:solidFill>
                  <a:srgbClr val="FF0000"/>
                </a:solidFill>
              </a:rPr>
              <a:t>까지는 </a:t>
            </a:r>
            <a:r>
              <a:rPr lang="en-US" altLang="ko-KR" sz="1200" dirty="0">
                <a:solidFill>
                  <a:srgbClr val="FF0000"/>
                </a:solidFill>
              </a:rPr>
              <a:t>div </a:t>
            </a:r>
            <a:r>
              <a:rPr lang="ko-KR" altLang="en-US" sz="1200" dirty="0">
                <a:solidFill>
                  <a:srgbClr val="FF0000"/>
                </a:solidFill>
              </a:rPr>
              <a:t>요소를 사용하여 레이아웃을 작성했습니다</a:t>
            </a:r>
            <a:r>
              <a:rPr lang="en-US" altLang="ko-KR" sz="1200" dirty="0">
                <a:solidFill>
                  <a:srgbClr val="FF0000"/>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356</a:t>
            </a:fld>
            <a:endParaRPr lang="ko-KR" altLang="en-US" dirty="0"/>
          </a:p>
        </p:txBody>
      </p:sp>
    </p:spTree>
    <p:extLst>
      <p:ext uri="{BB962C8B-B14F-4D97-AF65-F5344CB8AC3E}">
        <p14:creationId xmlns:p14="http://schemas.microsoft.com/office/powerpoint/2010/main" val="19001250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 </a:t>
            </a:r>
            <a:r>
              <a:rPr lang="en-US" altLang="ko-KR" sz="3200" dirty="0" err="1"/>
              <a:t>datalist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Form Elements&lt;/title&gt;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&lt;h1&gt;</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요소를 이용한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&lt;input list="lectures" name="lecture"&gt;</a:t>
            </a:r>
          </a:p>
          <a:p>
            <a:r>
              <a:rPr lang="en-US" altLang="ko-KR" sz="1200" dirty="0">
                <a:solidFill>
                  <a:schemeClr val="tx1"/>
                </a:solidFill>
              </a:rPr>
              <a:t>		&lt;</a:t>
            </a:r>
            <a:r>
              <a:rPr lang="en-US" altLang="ko-KR" sz="1200" dirty="0" err="1">
                <a:solidFill>
                  <a:schemeClr val="tx1"/>
                </a:solidFill>
              </a:rPr>
              <a:t>datalist</a:t>
            </a:r>
            <a:r>
              <a:rPr lang="en-US" altLang="ko-KR" sz="1200" dirty="0">
                <a:solidFill>
                  <a:schemeClr val="tx1"/>
                </a:solidFill>
              </a:rPr>
              <a:t> id="lectures"&gt;</a:t>
            </a:r>
          </a:p>
          <a:p>
            <a:r>
              <a:rPr lang="en-US" altLang="ko-KR" sz="1200" dirty="0">
                <a:solidFill>
                  <a:schemeClr val="tx1"/>
                </a:solidFill>
              </a:rPr>
              <a:t>			&lt;option value="HTML"&gt;</a:t>
            </a:r>
          </a:p>
          <a:p>
            <a:r>
              <a:rPr lang="en-US" altLang="ko-KR" sz="1200" dirty="0">
                <a:solidFill>
                  <a:schemeClr val="tx1"/>
                </a:solidFill>
              </a:rPr>
              <a:t>			&lt;option value="CSS"&gt;</a:t>
            </a:r>
          </a:p>
          <a:p>
            <a:r>
              <a:rPr lang="en-US" altLang="ko-KR" sz="1200" dirty="0">
                <a:solidFill>
                  <a:schemeClr val="tx1"/>
                </a:solidFill>
              </a:rPr>
              <a:t>			&lt;option value="JAVA"&gt;</a:t>
            </a:r>
          </a:p>
          <a:p>
            <a:r>
              <a:rPr lang="en-US" altLang="ko-KR" sz="1200" dirty="0">
                <a:solidFill>
                  <a:schemeClr val="tx1"/>
                </a:solidFill>
              </a:rPr>
              <a:t>			&lt;option value="C++"&gt;</a:t>
            </a:r>
          </a:p>
          <a:p>
            <a:r>
              <a:rPr lang="en-US" altLang="ko-KR" sz="1200" dirty="0">
                <a:solidFill>
                  <a:schemeClr val="tx1"/>
                </a:solidFill>
              </a:rPr>
              <a:t>		&lt;/</a:t>
            </a:r>
            <a:r>
              <a:rPr lang="en-US" altLang="ko-KR" sz="1200" dirty="0" err="1">
                <a:solidFill>
                  <a:schemeClr val="tx1"/>
                </a:solidFill>
              </a:rPr>
              <a:t>datalist</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a:t>
            </a:r>
            <a:r>
              <a:rPr lang="ko-KR" altLang="en-US" sz="1200" b="1" dirty="0">
                <a:solidFill>
                  <a:schemeClr val="tx1"/>
                </a:solidFill>
              </a:rPr>
              <a:t>에서 추가된 다양한 타입의 </a:t>
            </a:r>
            <a:r>
              <a:rPr lang="en-US" altLang="ko-KR" sz="1200" b="1" dirty="0">
                <a:solidFill>
                  <a:schemeClr val="tx1"/>
                </a:solidFill>
              </a:rPr>
              <a:t>input </a:t>
            </a:r>
            <a:r>
              <a:rPr lang="ko-KR" altLang="en-US" sz="1200" b="1" dirty="0">
                <a:solidFill>
                  <a:schemeClr val="tx1"/>
                </a:solidFill>
              </a:rPr>
              <a:t>요소</a:t>
            </a:r>
          </a:p>
          <a:p>
            <a:r>
              <a:rPr lang="en-US" altLang="ko-KR" sz="1200" dirty="0">
                <a:solidFill>
                  <a:schemeClr val="tx1"/>
                </a:solidFill>
              </a:rPr>
              <a:t>HTML5</a:t>
            </a:r>
            <a:r>
              <a:rPr lang="ko-KR" altLang="en-US" sz="1200" dirty="0">
                <a:solidFill>
                  <a:schemeClr val="tx1"/>
                </a:solidFill>
              </a:rPr>
              <a:t>에서 새롭게 추가된 다양한 타입의 </a:t>
            </a:r>
            <a:r>
              <a:rPr lang="en-US" altLang="ko-KR" sz="1200" dirty="0">
                <a:solidFill>
                  <a:schemeClr val="tx1"/>
                </a:solidFill>
              </a:rPr>
              <a:t>input </a:t>
            </a:r>
            <a:r>
              <a:rPr lang="ko-KR" altLang="en-US" sz="1200" dirty="0">
                <a:solidFill>
                  <a:schemeClr val="tx1"/>
                </a:solidFill>
              </a:rPr>
              <a:t>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a:t>
            </a:r>
            <a:br>
              <a:rPr lang="ko-KR" altLang="en-US" sz="1200" dirty="0">
                <a:solidFill>
                  <a:schemeClr val="tx1"/>
                </a:solidFill>
              </a:rPr>
            </a:br>
            <a:r>
              <a:rPr lang="en-US" altLang="ko-KR" sz="1200" dirty="0">
                <a:solidFill>
                  <a:schemeClr val="tx1"/>
                </a:solidFill>
              </a:rPr>
              <a:t>2. keygen </a:t>
            </a:r>
            <a:r>
              <a:rPr lang="ko-KR" altLang="en-US" sz="1200" dirty="0">
                <a:solidFill>
                  <a:schemeClr val="tx1"/>
                </a:solidFill>
              </a:rPr>
              <a:t>요소</a:t>
            </a:r>
            <a:br>
              <a:rPr lang="ko-KR" altLang="en-US" sz="1200" dirty="0">
                <a:solidFill>
                  <a:schemeClr val="tx1"/>
                </a:solidFill>
              </a:rPr>
            </a:br>
            <a:r>
              <a:rPr lang="en-US" altLang="ko-KR" sz="1200" dirty="0">
                <a:solidFill>
                  <a:schemeClr val="tx1"/>
                </a:solidFill>
              </a:rPr>
              <a:t>3. output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r>
              <a:rPr lang="en-US" altLang="ko-KR" sz="1200" b="1" dirty="0" err="1">
                <a:solidFill>
                  <a:schemeClr val="tx1"/>
                </a:solidFill>
              </a:rPr>
              <a:t>datalist</a:t>
            </a:r>
            <a:r>
              <a:rPr lang="en-US" altLang="ko-KR" sz="1200" b="1" dirty="0">
                <a:solidFill>
                  <a:schemeClr val="tx1"/>
                </a:solidFill>
              </a:rPr>
              <a:t> </a:t>
            </a:r>
            <a:r>
              <a:rPr lang="ko-KR" altLang="en-US" sz="1200" b="1" dirty="0">
                <a:solidFill>
                  <a:schemeClr val="tx1"/>
                </a:solidFill>
              </a:rPr>
              <a:t>요소</a:t>
            </a:r>
          </a:p>
          <a:p>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요소는 </a:t>
            </a:r>
            <a:r>
              <a:rPr lang="en-US" altLang="ko-KR" sz="1200" dirty="0">
                <a:solidFill>
                  <a:schemeClr val="tx1"/>
                </a:solidFill>
              </a:rPr>
              <a:t>input </a:t>
            </a:r>
            <a:r>
              <a:rPr lang="ko-KR" altLang="en-US" sz="1200" dirty="0">
                <a:solidFill>
                  <a:schemeClr val="tx1"/>
                </a:solidFill>
              </a:rPr>
              <a:t>요소에 대해 미리 정의된 옵션 리스트를 명시해 주는 요소입니다</a:t>
            </a:r>
            <a:r>
              <a:rPr lang="en-US" altLang="ko-KR" sz="1200" dirty="0">
                <a:solidFill>
                  <a:schemeClr val="tx1"/>
                </a:solidFill>
              </a:rPr>
              <a:t>.</a:t>
            </a:r>
          </a:p>
          <a:p>
            <a:r>
              <a:rPr lang="ko-KR" altLang="en-US" sz="1200" dirty="0">
                <a:solidFill>
                  <a:schemeClr val="tx1"/>
                </a:solidFill>
              </a:rPr>
              <a:t>사용자는 텍스트를 바로 입력해도 되고</a:t>
            </a:r>
            <a:r>
              <a:rPr lang="en-US" altLang="ko-KR" sz="1200" dirty="0">
                <a:solidFill>
                  <a:schemeClr val="tx1"/>
                </a:solidFill>
              </a:rPr>
              <a:t>, </a:t>
            </a:r>
            <a:r>
              <a:rPr lang="ko-KR" altLang="en-US" sz="1200" dirty="0" err="1">
                <a:solidFill>
                  <a:schemeClr val="tx1"/>
                </a:solidFill>
              </a:rPr>
              <a:t>드롭다운</a:t>
            </a:r>
            <a:r>
              <a:rPr lang="ko-KR" altLang="en-US" sz="1200" dirty="0">
                <a:solidFill>
                  <a:schemeClr val="tx1"/>
                </a:solidFill>
              </a:rPr>
              <a:t> 메뉴에서 미리 정의한 옵션 중의 하나를 골라도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단</a:t>
            </a:r>
            <a:r>
              <a:rPr lang="en-US" altLang="ko-KR" sz="1200" dirty="0">
                <a:solidFill>
                  <a:schemeClr val="tx1"/>
                </a:solidFill>
              </a:rPr>
              <a:t>, input </a:t>
            </a:r>
            <a:r>
              <a:rPr lang="ko-KR" altLang="en-US" sz="1200" dirty="0">
                <a:solidFill>
                  <a:schemeClr val="tx1"/>
                </a:solidFill>
              </a:rPr>
              <a:t>요소의 </a:t>
            </a:r>
            <a:r>
              <a:rPr lang="en-US" altLang="ko-KR" sz="1200" dirty="0">
                <a:solidFill>
                  <a:schemeClr val="tx1"/>
                </a:solidFill>
              </a:rPr>
              <a:t>list </a:t>
            </a:r>
            <a:r>
              <a:rPr lang="ko-KR" altLang="en-US" sz="1200" dirty="0">
                <a:solidFill>
                  <a:schemeClr val="tx1"/>
                </a:solidFill>
              </a:rPr>
              <a:t>속성값이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요소의 </a:t>
            </a:r>
            <a:r>
              <a:rPr lang="en-US" altLang="ko-KR" sz="1200" dirty="0">
                <a:solidFill>
                  <a:schemeClr val="tx1"/>
                </a:solidFill>
              </a:rPr>
              <a:t>id </a:t>
            </a:r>
            <a:r>
              <a:rPr lang="ko-KR" altLang="en-US" sz="1200" dirty="0">
                <a:solidFill>
                  <a:schemeClr val="tx1"/>
                </a:solidFill>
              </a:rPr>
              <a:t>속성값과 반드시 일치해야 연결됩니다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요소는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357</a:t>
            </a:fld>
            <a:endParaRPr lang="ko-KR" altLang="en-US" dirty="0"/>
          </a:p>
        </p:txBody>
      </p:sp>
    </p:spTree>
    <p:extLst>
      <p:ext uri="{BB962C8B-B14F-4D97-AF65-F5344CB8AC3E}">
        <p14:creationId xmlns:p14="http://schemas.microsoft.com/office/powerpoint/2010/main" val="59273750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 keygen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Form Elements&lt;/title&gt;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&lt;h1&gt;keygen </a:t>
            </a:r>
            <a:r>
              <a:rPr lang="ko-KR" altLang="en-US" sz="1200" dirty="0">
                <a:solidFill>
                  <a:schemeClr val="tx1"/>
                </a:solidFill>
              </a:rPr>
              <a:t>요소를 이용한 </a:t>
            </a:r>
            <a:r>
              <a:rPr lang="en-US" altLang="ko-KR" sz="1200" dirty="0">
                <a:solidFill>
                  <a:schemeClr val="tx1"/>
                </a:solidFill>
              </a:rPr>
              <a:t>key </a:t>
            </a:r>
            <a:r>
              <a:rPr lang="ko-KR" altLang="en-US" sz="1200" dirty="0">
                <a:solidFill>
                  <a:schemeClr val="tx1"/>
                </a:solidFill>
              </a:rPr>
              <a:t>생성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암호화방법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&lt;keygen name="security"&gt;&lt;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a:t>
            </a:r>
            <a:r>
              <a:rPr lang="ko-KR" altLang="en-US" sz="1200" b="1" dirty="0">
                <a:solidFill>
                  <a:schemeClr val="tx1"/>
                </a:solidFill>
              </a:rPr>
              <a:t>에서 추가된 다양한 타입의 </a:t>
            </a:r>
            <a:r>
              <a:rPr lang="en-US" altLang="ko-KR" sz="1200" b="1" dirty="0">
                <a:solidFill>
                  <a:schemeClr val="tx1"/>
                </a:solidFill>
              </a:rPr>
              <a:t>input </a:t>
            </a:r>
            <a:r>
              <a:rPr lang="ko-KR" altLang="en-US" sz="1200" b="1" dirty="0">
                <a:solidFill>
                  <a:schemeClr val="tx1"/>
                </a:solidFill>
              </a:rPr>
              <a:t>요소</a:t>
            </a:r>
          </a:p>
          <a:p>
            <a:r>
              <a:rPr lang="en-US" altLang="ko-KR" sz="1200" dirty="0">
                <a:solidFill>
                  <a:schemeClr val="tx1"/>
                </a:solidFill>
              </a:rPr>
              <a:t>HTML5</a:t>
            </a:r>
            <a:r>
              <a:rPr lang="ko-KR" altLang="en-US" sz="1200" dirty="0">
                <a:solidFill>
                  <a:schemeClr val="tx1"/>
                </a:solidFill>
              </a:rPr>
              <a:t>에서 새롭게 추가된 다양한 타입의 </a:t>
            </a:r>
            <a:r>
              <a:rPr lang="en-US" altLang="ko-KR" sz="1200" dirty="0">
                <a:solidFill>
                  <a:schemeClr val="tx1"/>
                </a:solidFill>
              </a:rPr>
              <a:t>input </a:t>
            </a:r>
            <a:r>
              <a:rPr lang="ko-KR" altLang="en-US" sz="1200" dirty="0">
                <a:solidFill>
                  <a:schemeClr val="tx1"/>
                </a:solidFill>
              </a:rPr>
              <a:t>요소는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a:t>
            </a:r>
            <a:br>
              <a:rPr lang="ko-KR" altLang="en-US" sz="1200" dirty="0">
                <a:solidFill>
                  <a:schemeClr val="tx1"/>
                </a:solidFill>
              </a:rPr>
            </a:br>
            <a:r>
              <a:rPr lang="en-US" altLang="ko-KR" sz="1200" dirty="0">
                <a:solidFill>
                  <a:schemeClr val="tx1"/>
                </a:solidFill>
              </a:rPr>
              <a:t>2. keygen </a:t>
            </a:r>
            <a:r>
              <a:rPr lang="ko-KR" altLang="en-US" sz="1200" dirty="0">
                <a:solidFill>
                  <a:schemeClr val="tx1"/>
                </a:solidFill>
              </a:rPr>
              <a:t>요소</a:t>
            </a:r>
            <a:br>
              <a:rPr lang="ko-KR" altLang="en-US" sz="1200" dirty="0">
                <a:solidFill>
                  <a:schemeClr val="tx1"/>
                </a:solidFill>
              </a:rPr>
            </a:br>
            <a:r>
              <a:rPr lang="en-US" altLang="ko-KR" sz="1200" dirty="0">
                <a:solidFill>
                  <a:schemeClr val="tx1"/>
                </a:solidFill>
              </a:rPr>
              <a:t>3. output </a:t>
            </a:r>
            <a:r>
              <a:rPr lang="ko-KR" altLang="en-US" sz="1200" dirty="0">
                <a:solidFill>
                  <a:schemeClr val="tx1"/>
                </a:solidFill>
              </a:rPr>
              <a:t>요소</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keygen </a:t>
            </a:r>
            <a:r>
              <a:rPr lang="ko-KR" altLang="en-US" sz="1200" b="1" dirty="0">
                <a:solidFill>
                  <a:schemeClr val="tx1"/>
                </a:solidFill>
              </a:rPr>
              <a:t>요소</a:t>
            </a:r>
          </a:p>
          <a:p>
            <a:r>
              <a:rPr lang="en-US" altLang="ko-KR" sz="1200" dirty="0">
                <a:solidFill>
                  <a:schemeClr val="tx1"/>
                </a:solidFill>
              </a:rPr>
              <a:t>keygen </a:t>
            </a:r>
            <a:r>
              <a:rPr lang="ko-KR" altLang="en-US" sz="1200" dirty="0">
                <a:solidFill>
                  <a:schemeClr val="tx1"/>
                </a:solidFill>
              </a:rPr>
              <a:t>요소의 목적은 사용자가 인증할 수 있는 안전한 방법을 제공하는 것입니다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keygen </a:t>
            </a:r>
            <a:r>
              <a:rPr lang="ko-KR" altLang="en-US" sz="1200" dirty="0">
                <a:solidFill>
                  <a:schemeClr val="tx1"/>
                </a:solidFill>
              </a:rPr>
              <a:t>요소는 사용자가 입력한 데이터를 암호화하여 서버로 전송합니다</a:t>
            </a:r>
            <a:r>
              <a:rPr lang="en-US" altLang="ko-KR" sz="1200" dirty="0">
                <a:solidFill>
                  <a:schemeClr val="tx1"/>
                </a:solidFill>
              </a:rPr>
              <a:t>.</a:t>
            </a:r>
          </a:p>
          <a:p>
            <a:r>
              <a:rPr lang="ko-KR" altLang="en-US" sz="1200" dirty="0">
                <a:solidFill>
                  <a:schemeClr val="tx1"/>
                </a:solidFill>
              </a:rPr>
              <a:t>이때 생성된 키</a:t>
            </a:r>
            <a:r>
              <a:rPr lang="en-US" altLang="ko-KR" sz="1200" dirty="0">
                <a:solidFill>
                  <a:schemeClr val="tx1"/>
                </a:solidFill>
              </a:rPr>
              <a:t>(key)</a:t>
            </a:r>
            <a:r>
              <a:rPr lang="ko-KR" altLang="en-US" sz="1200" dirty="0">
                <a:solidFill>
                  <a:schemeClr val="tx1"/>
                </a:solidFill>
              </a:rPr>
              <a:t>를 가지고 서버는 해당 사용자의 인증을 수행합니다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keygen </a:t>
            </a:r>
            <a:r>
              <a:rPr lang="ko-KR" altLang="en-US" sz="1200" dirty="0">
                <a:solidFill>
                  <a:schemeClr val="tx1"/>
                </a:solidFill>
              </a:rPr>
              <a:t>요소는 익스플로러에서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358</a:t>
            </a:fld>
            <a:endParaRPr lang="ko-KR" altLang="en-US" dirty="0"/>
          </a:p>
        </p:txBody>
      </p:sp>
    </p:spTree>
    <p:extLst>
      <p:ext uri="{BB962C8B-B14F-4D97-AF65-F5344CB8AC3E}">
        <p14:creationId xmlns:p14="http://schemas.microsoft.com/office/powerpoint/2010/main" val="402588649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number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&lt;h1&gt;number </a:t>
            </a:r>
            <a:r>
              <a:rPr lang="ko-KR" altLang="en-US" sz="1200" dirty="0">
                <a:solidFill>
                  <a:schemeClr val="tx1"/>
                </a:solidFill>
              </a:rPr>
              <a:t>타입을 이용한 숫자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가장 좋아하는 숫자는 몇인가요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단</a:t>
            </a:r>
            <a:r>
              <a:rPr lang="en-US" altLang="ko-KR" sz="1200" dirty="0">
                <a:solidFill>
                  <a:schemeClr val="tx1"/>
                </a:solidFill>
              </a:rPr>
              <a:t>, 1</a:t>
            </a:r>
            <a:r>
              <a:rPr lang="ko-KR" altLang="en-US" sz="1200" dirty="0">
                <a:solidFill>
                  <a:schemeClr val="tx1"/>
                </a:solidFill>
              </a:rPr>
              <a:t>부터 </a:t>
            </a:r>
            <a:r>
              <a:rPr lang="en-US" altLang="ko-KR" sz="1200" dirty="0">
                <a:solidFill>
                  <a:schemeClr val="tx1"/>
                </a:solidFill>
              </a:rPr>
              <a:t>9</a:t>
            </a:r>
            <a:r>
              <a:rPr lang="ko-KR" altLang="en-US" sz="1200" dirty="0" err="1">
                <a:solidFill>
                  <a:schemeClr val="tx1"/>
                </a:solidFill>
              </a:rPr>
              <a:t>까지에서</a:t>
            </a:r>
            <a:r>
              <a:rPr lang="ko-KR" altLang="en-US" sz="1200" dirty="0">
                <a:solidFill>
                  <a:schemeClr val="tx1"/>
                </a:solidFill>
              </a:rPr>
              <a:t> 골라주세요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type="number" name="</a:t>
            </a:r>
            <a:r>
              <a:rPr lang="en-US" altLang="ko-KR" sz="1200" dirty="0" err="1">
                <a:solidFill>
                  <a:schemeClr val="tx1"/>
                </a:solidFill>
              </a:rPr>
              <a:t>favnum</a:t>
            </a:r>
            <a:r>
              <a:rPr lang="en-US" altLang="ko-KR" sz="1200" dirty="0">
                <a:solidFill>
                  <a:schemeClr val="tx1"/>
                </a:solidFill>
              </a:rPr>
              <a:t>" min="1" max="9"&gt;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숫자 입력</a:t>
            </a:r>
            <a:r>
              <a:rPr lang="en-US" altLang="ko-KR" sz="1200" b="1" dirty="0">
                <a:solidFill>
                  <a:schemeClr val="tx1"/>
                </a:solidFill>
              </a:rPr>
              <a:t>(number)</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"number"</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숫자를 입력할 수 있도록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number </a:t>
            </a:r>
            <a:r>
              <a:rPr lang="ko-KR" altLang="en-US" sz="1200" dirty="0">
                <a:solidFill>
                  <a:schemeClr val="tx1"/>
                </a:solidFill>
              </a:rPr>
              <a:t>타입이 일반 </a:t>
            </a:r>
            <a:r>
              <a:rPr lang="en-US" altLang="ko-KR" sz="1200" dirty="0">
                <a:solidFill>
                  <a:schemeClr val="tx1"/>
                </a:solidFill>
              </a:rPr>
              <a:t>text </a:t>
            </a:r>
            <a:r>
              <a:rPr lang="ko-KR" altLang="en-US" sz="1200" dirty="0">
                <a:solidFill>
                  <a:schemeClr val="tx1"/>
                </a:solidFill>
              </a:rPr>
              <a:t>타입과 다른 점은 입력 필드 우측에 숫자의 크기를 조절할 수 있는 상하 버튼이 생기는 점입니다</a:t>
            </a:r>
            <a:r>
              <a:rPr lang="en-US" altLang="ko-KR" sz="1200" dirty="0">
                <a:solidFill>
                  <a:schemeClr val="tx1"/>
                </a:solidFill>
              </a:rPr>
              <a:t>.</a:t>
            </a:r>
          </a:p>
          <a:p>
            <a:r>
              <a:rPr lang="ko-KR" altLang="en-US" sz="1200" dirty="0">
                <a:solidFill>
                  <a:schemeClr val="tx1"/>
                </a:solidFill>
              </a:rPr>
              <a:t>브라우저의 지원 여부에 따라 </a:t>
            </a:r>
            <a:r>
              <a:rPr lang="en-US" altLang="ko-KR" sz="1200" dirty="0">
                <a:solidFill>
                  <a:schemeClr val="tx1"/>
                </a:solidFill>
              </a:rPr>
              <a:t>min </a:t>
            </a:r>
            <a:r>
              <a:rPr lang="ko-KR" altLang="en-US" sz="1200" dirty="0">
                <a:solidFill>
                  <a:schemeClr val="tx1"/>
                </a:solidFill>
              </a:rPr>
              <a:t>속성과 </a:t>
            </a:r>
            <a:r>
              <a:rPr lang="en-US" altLang="ko-KR" sz="1200" dirty="0">
                <a:solidFill>
                  <a:schemeClr val="tx1"/>
                </a:solidFill>
              </a:rPr>
              <a:t>max </a:t>
            </a:r>
            <a:r>
              <a:rPr lang="ko-KR" altLang="en-US" sz="1200" dirty="0">
                <a:solidFill>
                  <a:schemeClr val="tx1"/>
                </a:solidFill>
              </a:rPr>
              <a:t>속성을 이용하여 숫자 선택에 </a:t>
            </a:r>
            <a:r>
              <a:rPr lang="ko-KR" altLang="en-US" sz="1200" dirty="0" err="1">
                <a:solidFill>
                  <a:schemeClr val="tx1"/>
                </a:solidFill>
              </a:rPr>
              <a:t>제한값을</a:t>
            </a:r>
            <a:r>
              <a:rPr lang="ko-KR" altLang="en-US" sz="1200" dirty="0">
                <a:solidFill>
                  <a:schemeClr val="tx1"/>
                </a:solidFill>
              </a:rPr>
              <a:t> 설정할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number </a:t>
            </a:r>
            <a:r>
              <a:rPr lang="ko-KR" altLang="en-US" sz="1200" dirty="0">
                <a:solidFill>
                  <a:schemeClr val="tx1"/>
                </a:solidFill>
              </a:rPr>
              <a:t>타입은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359</a:t>
            </a:fld>
            <a:endParaRPr lang="ko-KR" altLang="en-US" dirty="0"/>
          </a:p>
        </p:txBody>
      </p:sp>
    </p:spTree>
    <p:extLst>
      <p:ext uri="{BB962C8B-B14F-4D97-AF65-F5344CB8AC3E}">
        <p14:creationId xmlns:p14="http://schemas.microsoft.com/office/powerpoint/2010/main" val="147280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테이블 만들기</a:t>
            </a:r>
            <a:r>
              <a:rPr lang="en-US" altLang="ko-KR" sz="1200" dirty="0">
                <a:solidFill>
                  <a:schemeClr val="tx1"/>
                </a:solidFill>
              </a:rPr>
              <a:t>&lt;/h1&gt;</a:t>
            </a:r>
          </a:p>
          <a:p>
            <a:r>
              <a:rPr lang="en-US" altLang="ko-KR" sz="1200" dirty="0">
                <a:solidFill>
                  <a:schemeClr val="tx1"/>
                </a:solidFill>
              </a:rPr>
              <a:t>	&lt;table style="width:100%"&gt;</a:t>
            </a:r>
          </a:p>
          <a:p>
            <a:r>
              <a:rPr lang="en-US" altLang="ko-KR" sz="1200" dirty="0">
                <a:solidFill>
                  <a:schemeClr val="tx1"/>
                </a:solidFill>
              </a:rPr>
              <a:t>		&lt;tr style="</a:t>
            </a:r>
            <a:r>
              <a:rPr lang="en-US" altLang="ko-KR" sz="1200" dirty="0" err="1">
                <a:solidFill>
                  <a:schemeClr val="tx1"/>
                </a:solidFill>
              </a:rPr>
              <a:t>background-color:lightgrey</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참치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고래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		</a:t>
            </a:r>
          </a:p>
          <a:p>
            <a:r>
              <a:rPr lang="en-US" altLang="ko-KR" sz="1200" dirty="0">
                <a:solidFill>
                  <a:schemeClr val="tx1"/>
                </a:solidFill>
              </a:rPr>
              <a:t>			&lt;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날치</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상어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문어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꽁치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&lt;td&gt;</a:t>
            </a:r>
            <a:r>
              <a:rPr lang="ko-KR" altLang="en-US" sz="1200" dirty="0">
                <a:solidFill>
                  <a:schemeClr val="tx1"/>
                </a:solidFill>
              </a:rPr>
              <a:t>오징어</a:t>
            </a:r>
            <a:r>
              <a:rPr lang="en-US" altLang="ko-KR" sz="1200" dirty="0">
                <a:solidFill>
                  <a:schemeClr val="tx1"/>
                </a:solidFill>
              </a:rPr>
              <a:t>&lt;/td&gt;</a:t>
            </a:r>
          </a:p>
          <a:p>
            <a:r>
              <a:rPr lang="en-US" altLang="ko-KR" sz="1200" dirty="0">
                <a:solidFill>
                  <a:schemeClr val="tx1"/>
                </a:solidFill>
              </a:rPr>
              <a:t>			&lt;td&gt;</a:t>
            </a:r>
            <a:r>
              <a:rPr lang="ko-KR" altLang="en-US" sz="1200" dirty="0">
                <a:solidFill>
                  <a:schemeClr val="tx1"/>
                </a:solidFill>
              </a:rPr>
              <a:t>고등어</a:t>
            </a:r>
            <a:r>
              <a:rPr lang="en-US" altLang="ko-KR" sz="1200" dirty="0">
                <a:solidFill>
                  <a:schemeClr val="tx1"/>
                </a:solidFill>
              </a:rPr>
              <a:t>&lt;/td&gt;		</a:t>
            </a:r>
          </a:p>
          <a:p>
            <a:r>
              <a:rPr lang="en-US" altLang="ko-KR" sz="1200" dirty="0">
                <a:solidFill>
                  <a:schemeClr val="tx1"/>
                </a:solidFill>
              </a:rPr>
              <a:t>			&lt;td&gt;</a:t>
            </a:r>
            <a:r>
              <a:rPr lang="ko-KR" altLang="en-US" sz="1200" dirty="0">
                <a:solidFill>
                  <a:schemeClr val="tx1"/>
                </a:solidFill>
              </a:rPr>
              <a:t>돌고래</a:t>
            </a:r>
            <a:r>
              <a:rPr lang="en-US" altLang="ko-KR" sz="1200" dirty="0">
                <a:solidFill>
                  <a:schemeClr val="tx1"/>
                </a:solidFill>
              </a:rPr>
              <a:t>&lt;/td&gt;</a:t>
            </a:r>
          </a:p>
          <a:p>
            <a:r>
              <a:rPr lang="en-US" altLang="ko-KR" sz="1200" dirty="0">
                <a:solidFill>
                  <a:schemeClr val="tx1"/>
                </a:solidFill>
              </a:rPr>
              <a:t>		&lt;/tr&gt;</a:t>
            </a:r>
          </a:p>
          <a:p>
            <a:r>
              <a:rPr lang="en-US" altLang="ko-KR" sz="1200" dirty="0">
                <a:solidFill>
                  <a:schemeClr val="tx1"/>
                </a:solidFill>
              </a:rPr>
              <a:t>	&lt;/table&gt;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HTML </a:t>
            </a:r>
            <a:r>
              <a:rPr lang="ko-KR" altLang="en-US" sz="1200" b="1">
                <a:solidFill>
                  <a:schemeClr val="tx1"/>
                </a:solidFill>
              </a:rPr>
              <a:t>테이블</a:t>
            </a:r>
            <a:r>
              <a:rPr lang="en-US" altLang="ko-KR" sz="1200" b="1">
                <a:solidFill>
                  <a:schemeClr val="tx1"/>
                </a:solidFill>
              </a:rPr>
              <a:t>(Table)</a:t>
            </a:r>
          </a:p>
          <a:p>
            <a:r>
              <a:rPr lang="ko-KR" altLang="en-US" sz="1200">
                <a:solidFill>
                  <a:schemeClr val="tx1"/>
                </a:solidFill>
              </a:rPr>
              <a:t>테이블</a:t>
            </a:r>
            <a:r>
              <a:rPr lang="en-US" altLang="ko-KR" sz="1200">
                <a:solidFill>
                  <a:schemeClr val="tx1"/>
                </a:solidFill>
              </a:rPr>
              <a:t>(Table)</a:t>
            </a:r>
            <a:r>
              <a:rPr lang="ko-KR" altLang="en-US" sz="1200">
                <a:solidFill>
                  <a:schemeClr val="tx1"/>
                </a:solidFill>
              </a:rPr>
              <a:t>이란 여러 종류의 데이터</a:t>
            </a:r>
            <a:r>
              <a:rPr lang="en-US" altLang="ko-KR" sz="1200">
                <a:solidFill>
                  <a:schemeClr val="tx1"/>
                </a:solidFill>
              </a:rPr>
              <a:t>(data)</a:t>
            </a:r>
            <a:r>
              <a:rPr lang="ko-KR" altLang="en-US" sz="1200">
                <a:solidFill>
                  <a:schemeClr val="tx1"/>
                </a:solidFill>
              </a:rPr>
              <a:t>를 보기 좋게 정리하여 보여주는 표를 의미합니다</a:t>
            </a:r>
            <a:r>
              <a:rPr lang="en-US" altLang="ko-KR" sz="1200">
                <a:solidFill>
                  <a:schemeClr val="tx1"/>
                </a:solidFill>
              </a:rPr>
              <a:t>.</a:t>
            </a:r>
          </a:p>
          <a:p>
            <a:r>
              <a:rPr lang="en-US" altLang="ko-KR" sz="1200">
                <a:solidFill>
                  <a:schemeClr val="tx1"/>
                </a:solidFill>
              </a:rPr>
              <a:t>HTML</a:t>
            </a:r>
            <a:r>
              <a:rPr lang="ko-KR" altLang="en-US" sz="1200">
                <a:solidFill>
                  <a:schemeClr val="tx1"/>
                </a:solidFill>
              </a:rPr>
              <a:t>에서는 </a:t>
            </a:r>
            <a:r>
              <a:rPr lang="en-US" altLang="ko-KR" sz="1200">
                <a:solidFill>
                  <a:schemeClr val="tx1"/>
                </a:solidFill>
              </a:rPr>
              <a:t>&lt;table&gt;</a:t>
            </a:r>
            <a:r>
              <a:rPr lang="ko-KR" altLang="en-US" sz="1200">
                <a:solidFill>
                  <a:schemeClr val="tx1"/>
                </a:solidFill>
              </a:rPr>
              <a:t>태그를 사용하여 이러한 테이블을 작성할 수 있습니다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&lt;table&gt;</a:t>
            </a:r>
            <a:r>
              <a:rPr lang="ko-KR" altLang="en-US" sz="1200">
                <a:solidFill>
                  <a:schemeClr val="tx1"/>
                </a:solidFill>
              </a:rPr>
              <a:t>태그는 다음과 같은 태그들로 구성됩니다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1. &lt;tr&gt;</a:t>
            </a:r>
            <a:r>
              <a:rPr lang="ko-KR" altLang="en-US" sz="1200">
                <a:solidFill>
                  <a:schemeClr val="tx1"/>
                </a:solidFill>
              </a:rPr>
              <a:t>태그는 테이블에서 열을 구분해 줍니다</a:t>
            </a:r>
            <a:r>
              <a:rPr lang="en-US" altLang="ko-KR" sz="1200">
                <a:solidFill>
                  <a:schemeClr val="tx1"/>
                </a:solidFill>
              </a:rPr>
              <a:t>.</a:t>
            </a:r>
          </a:p>
          <a:p>
            <a:r>
              <a:rPr lang="en-US" altLang="ko-KR" sz="1200">
                <a:solidFill>
                  <a:schemeClr val="tx1"/>
                </a:solidFill>
              </a:rPr>
              <a:t>2. &lt;th&gt;</a:t>
            </a:r>
            <a:r>
              <a:rPr lang="ko-KR" altLang="en-US" sz="1200">
                <a:solidFill>
                  <a:schemeClr val="tx1"/>
                </a:solidFill>
              </a:rPr>
              <a:t>태그는각 열의 제목을 나타내며</a:t>
            </a:r>
            <a:r>
              <a:rPr lang="en-US" altLang="ko-KR" sz="1200">
                <a:solidFill>
                  <a:schemeClr val="tx1"/>
                </a:solidFill>
              </a:rPr>
              <a:t>, </a:t>
            </a:r>
            <a:r>
              <a:rPr lang="ko-KR" altLang="en-US" sz="1200">
                <a:solidFill>
                  <a:schemeClr val="tx1"/>
                </a:solidFill>
              </a:rPr>
              <a:t>모든 내용은 자동으로 굵은 글씨에 가운데 정렬이 됩니다</a:t>
            </a:r>
            <a:r>
              <a:rPr lang="en-US" altLang="ko-KR" sz="1200">
                <a:solidFill>
                  <a:schemeClr val="tx1"/>
                </a:solidFill>
              </a:rPr>
              <a:t>.</a:t>
            </a:r>
          </a:p>
          <a:p>
            <a:r>
              <a:rPr lang="en-US" altLang="ko-KR" sz="1200">
                <a:solidFill>
                  <a:schemeClr val="tx1"/>
                </a:solidFill>
              </a:rPr>
              <a:t>3. &lt;td&gt;</a:t>
            </a:r>
            <a:r>
              <a:rPr lang="ko-KR" altLang="en-US" sz="1200">
                <a:solidFill>
                  <a:schemeClr val="tx1"/>
                </a:solidFill>
              </a:rPr>
              <a:t>태그는 테이블의 열을 각각의 셀</a:t>
            </a:r>
            <a:r>
              <a:rPr lang="en-US" altLang="ko-KR" sz="1200">
                <a:solidFill>
                  <a:schemeClr val="tx1"/>
                </a:solidFill>
              </a:rPr>
              <a:t>(cell)</a:t>
            </a:r>
            <a:r>
              <a:rPr lang="ko-KR" altLang="en-US" sz="1200">
                <a:solidFill>
                  <a:schemeClr val="tx1"/>
                </a:solidFill>
              </a:rPr>
              <a:t>로 나누어 줍니다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a:t>
            </a:fld>
            <a:endParaRPr lang="ko-KR" altLang="en-US" dirty="0"/>
          </a:p>
        </p:txBody>
      </p:sp>
    </p:spTree>
    <p:extLst>
      <p:ext uri="{BB962C8B-B14F-4D97-AF65-F5344CB8AC3E}">
        <p14:creationId xmlns:p14="http://schemas.microsoft.com/office/powerpoint/2010/main" val="404492566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range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&lt;h1&gt;range </a:t>
            </a:r>
            <a:r>
              <a:rPr lang="ko-KR" altLang="en-US" sz="1200" dirty="0">
                <a:solidFill>
                  <a:schemeClr val="tx1"/>
                </a:solidFill>
              </a:rPr>
              <a:t>타입을 이용한 값의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가장 좋아하는 숫자는 몇인가요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이번에는 수평바를 조절해서 골라주세요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0 &lt;input type="range" name="</a:t>
            </a:r>
            <a:r>
              <a:rPr lang="en-US" altLang="ko-KR" sz="1200" dirty="0" err="1">
                <a:solidFill>
                  <a:schemeClr val="tx1"/>
                </a:solidFill>
              </a:rPr>
              <a:t>favnum</a:t>
            </a:r>
            <a:r>
              <a:rPr lang="en-US" altLang="ko-KR" sz="1200" dirty="0">
                <a:solidFill>
                  <a:schemeClr val="tx1"/>
                </a:solidFill>
              </a:rPr>
              <a:t>" min="1" max="9"&gt; 9</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입력 범위 지정</a:t>
            </a:r>
            <a:r>
              <a:rPr lang="en-US" altLang="ko-KR" sz="1200" b="1" dirty="0">
                <a:solidFill>
                  <a:schemeClr val="tx1"/>
                </a:solidFill>
              </a:rPr>
              <a:t>(range)</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"range"</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일정 범위 안의 </a:t>
            </a:r>
            <a:r>
              <a:rPr lang="ko-KR" altLang="en-US" sz="1200" dirty="0" err="1">
                <a:solidFill>
                  <a:schemeClr val="tx1"/>
                </a:solidFill>
              </a:rPr>
              <a:t>값만을</a:t>
            </a:r>
            <a:r>
              <a:rPr lang="ko-KR" altLang="en-US" sz="1200" dirty="0">
                <a:solidFill>
                  <a:schemeClr val="tx1"/>
                </a:solidFill>
              </a:rPr>
              <a:t>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값을 선택하기 위한 수평 조절바를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range </a:t>
            </a:r>
            <a:r>
              <a:rPr lang="ko-KR" altLang="en-US" sz="1200" dirty="0">
                <a:solidFill>
                  <a:schemeClr val="tx1"/>
                </a:solidFill>
              </a:rPr>
              <a:t>타입은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360</a:t>
            </a:fld>
            <a:endParaRPr lang="ko-KR" altLang="en-US" dirty="0"/>
          </a:p>
        </p:txBody>
      </p:sp>
    </p:spTree>
    <p:extLst>
      <p:ext uri="{BB962C8B-B14F-4D97-AF65-F5344CB8AC3E}">
        <p14:creationId xmlns:p14="http://schemas.microsoft.com/office/powerpoint/2010/main" val="363730995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color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&lt;h1&gt;color </a:t>
            </a:r>
            <a:r>
              <a:rPr lang="ko-KR" altLang="en-US" sz="1200" dirty="0">
                <a:solidFill>
                  <a:schemeClr val="tx1"/>
                </a:solidFill>
              </a:rPr>
              <a:t>타입을 이용한 색상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가장 좋아하는 색을 골라주세요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type="color" name="</a:t>
            </a:r>
            <a:r>
              <a:rPr lang="en-US" altLang="ko-KR" sz="1200" dirty="0" err="1">
                <a:solidFill>
                  <a:schemeClr val="tx1"/>
                </a:solidFill>
              </a:rPr>
              <a:t>favcolor</a:t>
            </a:r>
            <a:r>
              <a:rPr lang="en-US" altLang="ko-KR" sz="1200" dirty="0">
                <a:solidFill>
                  <a:schemeClr val="tx1"/>
                </a:solidFill>
              </a:rPr>
              <a:t>" value="#CC6600"&gt;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색상 입력</a:t>
            </a:r>
            <a:r>
              <a:rPr lang="en-US" altLang="ko-KR" sz="1200" b="1" dirty="0">
                <a:solidFill>
                  <a:schemeClr val="tx1"/>
                </a:solidFill>
              </a:rPr>
              <a:t>(color)</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"color"</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색상을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선택된 색상은 </a:t>
            </a:r>
            <a:r>
              <a:rPr lang="en-US" altLang="ko-KR" sz="1200" dirty="0">
                <a:solidFill>
                  <a:schemeClr val="tx1"/>
                </a:solidFill>
              </a:rPr>
              <a:t>#</a:t>
            </a:r>
            <a:r>
              <a:rPr lang="ko-KR" altLang="en-US" sz="1200" dirty="0">
                <a:solidFill>
                  <a:schemeClr val="tx1"/>
                </a:solidFill>
              </a:rPr>
              <a:t>을 제외한 </a:t>
            </a:r>
            <a:r>
              <a:rPr lang="en-US" altLang="ko-KR" sz="1200" dirty="0">
                <a:solidFill>
                  <a:schemeClr val="tx1"/>
                </a:solidFill>
              </a:rPr>
              <a:t>6</a:t>
            </a:r>
            <a:r>
              <a:rPr lang="ko-KR" altLang="en-US" sz="1200" dirty="0">
                <a:solidFill>
                  <a:schemeClr val="tx1"/>
                </a:solidFill>
              </a:rPr>
              <a:t>자리의 </a:t>
            </a:r>
            <a:r>
              <a:rPr lang="en-US" altLang="ko-KR" sz="1200" dirty="0">
                <a:solidFill>
                  <a:schemeClr val="tx1"/>
                </a:solidFill>
              </a:rPr>
              <a:t>16</a:t>
            </a:r>
            <a:r>
              <a:rPr lang="ko-KR" altLang="en-US" sz="1200" dirty="0">
                <a:solidFill>
                  <a:schemeClr val="tx1"/>
                </a:solidFill>
              </a:rPr>
              <a:t>진수 </a:t>
            </a:r>
            <a:r>
              <a:rPr lang="ko-KR" altLang="en-US" sz="1200" dirty="0" err="1">
                <a:solidFill>
                  <a:schemeClr val="tx1"/>
                </a:solidFill>
              </a:rPr>
              <a:t>색상값으로</a:t>
            </a:r>
            <a:r>
              <a:rPr lang="ko-KR" altLang="en-US" sz="1200" dirty="0">
                <a:solidFill>
                  <a:schemeClr val="tx1"/>
                </a:solidFill>
              </a:rPr>
              <a:t> 전송됩니다</a:t>
            </a:r>
            <a:r>
              <a:rPr lang="en-US" altLang="ko-KR" sz="1200" dirty="0">
                <a:solidFill>
                  <a:schemeClr val="tx1"/>
                </a:solidFill>
              </a:rPr>
              <a:t>.</a:t>
            </a:r>
          </a:p>
          <a:p>
            <a:r>
              <a:rPr lang="ko-KR" altLang="en-US" sz="1200" dirty="0">
                <a:solidFill>
                  <a:schemeClr val="tx1"/>
                </a:solidFill>
              </a:rPr>
              <a:t>브라우저 지원 여부에 따라 색상을 선택하기 위한 도구를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color </a:t>
            </a:r>
            <a:r>
              <a:rPr lang="ko-KR" altLang="en-US" sz="1200" dirty="0">
                <a:solidFill>
                  <a:schemeClr val="tx1"/>
                </a:solidFill>
              </a:rPr>
              <a:t>타입은 사파리 </a:t>
            </a:r>
            <a:r>
              <a:rPr lang="en-US" altLang="ko-KR" sz="1200" dirty="0">
                <a:solidFill>
                  <a:schemeClr val="tx1"/>
                </a:solidFill>
              </a:rPr>
              <a:t>9.1</a:t>
            </a:r>
            <a:r>
              <a:rPr lang="ko-KR" altLang="en-US" sz="1200" dirty="0">
                <a:solidFill>
                  <a:schemeClr val="tx1"/>
                </a:solidFill>
              </a:rPr>
              <a:t>과 그 이전 버전</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11</a:t>
            </a:r>
            <a:r>
              <a:rPr lang="ko-KR" altLang="en-US" sz="1200" dirty="0">
                <a:solidFill>
                  <a:schemeClr val="tx1"/>
                </a:solidFill>
              </a:rPr>
              <a:t>과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361</a:t>
            </a:fld>
            <a:endParaRPr lang="ko-KR" altLang="en-US" dirty="0"/>
          </a:p>
        </p:txBody>
      </p:sp>
    </p:spTree>
    <p:extLst>
      <p:ext uri="{BB962C8B-B14F-4D97-AF65-F5344CB8AC3E}">
        <p14:creationId xmlns:p14="http://schemas.microsoft.com/office/powerpoint/2010/main" val="209356859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time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&lt;h1&gt;time </a:t>
            </a:r>
            <a:r>
              <a:rPr lang="ko-KR" altLang="en-US" sz="1200" dirty="0">
                <a:solidFill>
                  <a:schemeClr val="tx1"/>
                </a:solidFill>
              </a:rPr>
              <a:t>타입을 이용한 시간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태어난 시간은 몇 시인가요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type="time" name="birthtime"&gt;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시간 입력</a:t>
            </a:r>
            <a:r>
              <a:rPr lang="en-US" altLang="ko-KR" sz="1200" b="1" dirty="0">
                <a:solidFill>
                  <a:schemeClr val="tx1"/>
                </a:solidFill>
              </a:rPr>
              <a:t>(time)</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"time"</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시간을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시간을 선택하기 위한 도구를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time </a:t>
            </a:r>
            <a:r>
              <a:rPr lang="ko-KR" altLang="en-US" sz="1200" dirty="0">
                <a:solidFill>
                  <a:schemeClr val="tx1"/>
                </a:solidFill>
              </a:rPr>
              <a:t>타입은 파이어폭스</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12</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362</a:t>
            </a:fld>
            <a:endParaRPr lang="ko-KR" altLang="en-US" dirty="0"/>
          </a:p>
        </p:txBody>
      </p:sp>
    </p:spTree>
    <p:extLst>
      <p:ext uri="{BB962C8B-B14F-4D97-AF65-F5344CB8AC3E}">
        <p14:creationId xmlns:p14="http://schemas.microsoft.com/office/powerpoint/2010/main" val="205073394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datetime-local</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&lt;h1&gt;datetime-local </a:t>
            </a:r>
            <a:r>
              <a:rPr lang="ko-KR" altLang="en-US" sz="1200" dirty="0">
                <a:solidFill>
                  <a:schemeClr val="tx1"/>
                </a:solidFill>
              </a:rPr>
              <a:t>타입을 이용한 날짜와 시간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수업을 처음 들은 날을 골라주세요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그렇다면 혹시 그 시간도 기억하시나요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type="datetime-local" name="</a:t>
            </a:r>
            <a:r>
              <a:rPr lang="en-US" altLang="ko-KR" sz="1200" dirty="0" err="1">
                <a:solidFill>
                  <a:schemeClr val="tx1"/>
                </a:solidFill>
              </a:rPr>
              <a:t>starttime</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날짜와 시간 입력</a:t>
            </a:r>
            <a:r>
              <a:rPr lang="en-US" altLang="ko-KR" sz="1200" b="1" dirty="0">
                <a:solidFill>
                  <a:schemeClr val="tx1"/>
                </a:solidFill>
              </a:rPr>
              <a:t>(datetime-local)</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"datetime-local"</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날짜와 시간을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날짜를 선택하기 위한 캘린더와 시간을 선택하기 위한 도구를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datetime-local </a:t>
            </a:r>
            <a:r>
              <a:rPr lang="ko-KR" altLang="en-US" sz="1200" dirty="0">
                <a:solidFill>
                  <a:schemeClr val="tx1"/>
                </a:solidFill>
              </a:rPr>
              <a:t>타입은 파이어폭스</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12</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363</a:t>
            </a:fld>
            <a:endParaRPr lang="ko-KR" altLang="en-US" dirty="0"/>
          </a:p>
        </p:txBody>
      </p:sp>
    </p:spTree>
    <p:extLst>
      <p:ext uri="{BB962C8B-B14F-4D97-AF65-F5344CB8AC3E}">
        <p14:creationId xmlns:p14="http://schemas.microsoft.com/office/powerpoint/2010/main" val="4052368335"/>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month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&lt;h1&gt;month </a:t>
            </a:r>
            <a:r>
              <a:rPr lang="ko-KR" altLang="en-US" sz="1200" dirty="0">
                <a:solidFill>
                  <a:schemeClr val="tx1"/>
                </a:solidFill>
              </a:rPr>
              <a:t>타입을 이용한 연도와 월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태어난 연월을 선택해 보세요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type="month" name="</a:t>
            </a:r>
            <a:r>
              <a:rPr lang="en-US" altLang="ko-KR" sz="1200" dirty="0" err="1">
                <a:solidFill>
                  <a:schemeClr val="tx1"/>
                </a:solidFill>
              </a:rPr>
              <a:t>birthmonth</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연도와 월 입력</a:t>
            </a:r>
            <a:r>
              <a:rPr lang="en-US" altLang="ko-KR" sz="1200" b="1" dirty="0">
                <a:solidFill>
                  <a:schemeClr val="tx1"/>
                </a:solidFill>
              </a:rPr>
              <a:t>(month)</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"month"</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연도와 월을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연도와 월을 선택하기 위한 캘린더를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month </a:t>
            </a:r>
            <a:r>
              <a:rPr lang="ko-KR" altLang="en-US" sz="1200" dirty="0">
                <a:solidFill>
                  <a:schemeClr val="tx1"/>
                </a:solidFill>
              </a:rPr>
              <a:t>타입은 파이어폭스</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11</a:t>
            </a:r>
            <a:r>
              <a:rPr lang="ko-KR" altLang="en-US" sz="1200" dirty="0">
                <a:solidFill>
                  <a:schemeClr val="tx1"/>
                </a:solidFill>
              </a:rPr>
              <a:t>과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364</a:t>
            </a:fld>
            <a:endParaRPr lang="ko-KR" altLang="en-US" dirty="0"/>
          </a:p>
        </p:txBody>
      </p:sp>
    </p:spTree>
    <p:extLst>
      <p:ext uri="{BB962C8B-B14F-4D97-AF65-F5344CB8AC3E}">
        <p14:creationId xmlns:p14="http://schemas.microsoft.com/office/powerpoint/2010/main" val="381629750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week</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&lt;h1&gt;week </a:t>
            </a:r>
            <a:r>
              <a:rPr lang="ko-KR" altLang="en-US" sz="1200" dirty="0">
                <a:solidFill>
                  <a:schemeClr val="tx1"/>
                </a:solidFill>
              </a:rPr>
              <a:t>타입을 이용한 연도와 주 선택</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오늘이 이번 달의 몇 번째 주인지 선택해주세요</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type="week" name="</a:t>
            </a:r>
            <a:r>
              <a:rPr lang="en-US" altLang="ko-KR" sz="1200" dirty="0" err="1">
                <a:solidFill>
                  <a:schemeClr val="tx1"/>
                </a:solidFill>
              </a:rPr>
              <a:t>nthweek</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연도와 주 입력</a:t>
            </a:r>
            <a:r>
              <a:rPr lang="en-US" altLang="ko-KR" sz="1200" b="1" dirty="0">
                <a:solidFill>
                  <a:schemeClr val="tx1"/>
                </a:solidFill>
              </a:rPr>
              <a:t>(week)</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"week"</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연도와 몇 번째 주인지를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연도와 주를 선택하기 위한 캘린더를 보여줍니다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week </a:t>
            </a:r>
            <a:r>
              <a:rPr lang="ko-KR" altLang="en-US" sz="1200" dirty="0">
                <a:solidFill>
                  <a:schemeClr val="tx1"/>
                </a:solidFill>
              </a:rPr>
              <a:t>타입은 파이어폭스</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11</a:t>
            </a:r>
            <a:r>
              <a:rPr lang="ko-KR" altLang="en-US" sz="1200" dirty="0">
                <a:solidFill>
                  <a:schemeClr val="tx1"/>
                </a:solidFill>
              </a:rPr>
              <a:t>과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365</a:t>
            </a:fld>
            <a:endParaRPr lang="ko-KR" altLang="en-US" dirty="0"/>
          </a:p>
        </p:txBody>
      </p:sp>
    </p:spTree>
    <p:extLst>
      <p:ext uri="{BB962C8B-B14F-4D97-AF65-F5344CB8AC3E}">
        <p14:creationId xmlns:p14="http://schemas.microsoft.com/office/powerpoint/2010/main" val="305065776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email</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&lt;h1&gt;email </a:t>
            </a:r>
            <a:r>
              <a:rPr lang="ko-KR" altLang="en-US" sz="1200" dirty="0">
                <a:solidFill>
                  <a:schemeClr val="tx1"/>
                </a:solidFill>
              </a:rPr>
              <a:t>타입을 이용한 </a:t>
            </a:r>
            <a:r>
              <a:rPr lang="en-US" altLang="ko-KR" sz="1200" dirty="0">
                <a:solidFill>
                  <a:schemeClr val="tx1"/>
                </a:solidFill>
              </a:rPr>
              <a:t>email </a:t>
            </a:r>
            <a:r>
              <a:rPr lang="ko-KR" altLang="en-US" sz="1200" dirty="0">
                <a:solidFill>
                  <a:schemeClr val="tx1"/>
                </a:solidFill>
              </a:rPr>
              <a:t>주소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여러분의 이메일 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type="email" name="email"&gt;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이메일 입력</a:t>
            </a:r>
            <a:r>
              <a:rPr lang="en-US" altLang="ko-KR" sz="1200" b="1" dirty="0">
                <a:solidFill>
                  <a:schemeClr val="tx1"/>
                </a:solidFill>
              </a:rPr>
              <a:t>(email)</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"email"</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a:t>
            </a:r>
            <a:r>
              <a:rPr lang="en-US" altLang="ko-KR" sz="1200" dirty="0">
                <a:solidFill>
                  <a:schemeClr val="tx1"/>
                </a:solidFill>
              </a:rPr>
              <a:t>email </a:t>
            </a:r>
            <a:r>
              <a:rPr lang="ko-KR" altLang="en-US" sz="1200" dirty="0">
                <a:solidFill>
                  <a:schemeClr val="tx1"/>
                </a:solidFill>
              </a:rPr>
              <a:t>주소를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전송할 때 입력한 </a:t>
            </a:r>
            <a:r>
              <a:rPr lang="en-US" altLang="ko-KR" sz="1200" dirty="0">
                <a:solidFill>
                  <a:schemeClr val="tx1"/>
                </a:solidFill>
              </a:rPr>
              <a:t>email </a:t>
            </a:r>
            <a:r>
              <a:rPr lang="ko-KR" altLang="en-US" sz="1200" dirty="0">
                <a:solidFill>
                  <a:schemeClr val="tx1"/>
                </a:solidFill>
              </a:rPr>
              <a:t>주소가 유효한 </a:t>
            </a:r>
            <a:r>
              <a:rPr lang="en-US" altLang="ko-KR" sz="1200" dirty="0">
                <a:solidFill>
                  <a:schemeClr val="tx1"/>
                </a:solidFill>
              </a:rPr>
              <a:t>email </a:t>
            </a:r>
            <a:r>
              <a:rPr lang="ko-KR" altLang="en-US" sz="1200" dirty="0">
                <a:solidFill>
                  <a:schemeClr val="tx1"/>
                </a:solidFill>
              </a:rPr>
              <a:t>주소인지 자동으로 검사합니다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email </a:t>
            </a:r>
            <a:r>
              <a:rPr lang="ko-KR" altLang="en-US" sz="1200" dirty="0">
                <a:solidFill>
                  <a:schemeClr val="tx1"/>
                </a:solidFill>
              </a:rPr>
              <a:t>타입은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366</a:t>
            </a:fld>
            <a:endParaRPr lang="ko-KR" altLang="en-US" dirty="0"/>
          </a:p>
        </p:txBody>
      </p:sp>
    </p:spTree>
    <p:extLst>
      <p:ext uri="{BB962C8B-B14F-4D97-AF65-F5344CB8AC3E}">
        <p14:creationId xmlns:p14="http://schemas.microsoft.com/office/powerpoint/2010/main" val="9247124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a:t>
            </a:r>
            <a:r>
              <a:rPr lang="en-US" altLang="ko-KR" sz="3200" dirty="0" err="1"/>
              <a:t>url</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url</a:t>
            </a:r>
            <a:r>
              <a:rPr lang="en-US" altLang="ko-KR" sz="1200" dirty="0">
                <a:solidFill>
                  <a:schemeClr val="tx1"/>
                </a:solidFill>
              </a:rPr>
              <a:t> </a:t>
            </a:r>
            <a:r>
              <a:rPr lang="ko-KR" altLang="en-US" sz="1200" dirty="0">
                <a:solidFill>
                  <a:schemeClr val="tx1"/>
                </a:solidFill>
              </a:rPr>
              <a:t>타입을 이용한 </a:t>
            </a:r>
            <a:r>
              <a:rPr lang="en-US" altLang="ko-KR" sz="1200" dirty="0">
                <a:solidFill>
                  <a:schemeClr val="tx1"/>
                </a:solidFill>
              </a:rPr>
              <a:t>URL </a:t>
            </a:r>
            <a:r>
              <a:rPr lang="ko-KR" altLang="en-US" sz="1200" dirty="0">
                <a:solidFill>
                  <a:schemeClr val="tx1"/>
                </a:solidFill>
              </a:rPr>
              <a:t>주소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en-US" altLang="ko-KR" sz="1200" dirty="0" err="1">
                <a:solidFill>
                  <a:schemeClr val="tx1"/>
                </a:solidFill>
              </a:rPr>
              <a:t>TCPSchool</a:t>
            </a:r>
            <a:r>
              <a:rPr lang="ko-KR" altLang="en-US" sz="1200" dirty="0">
                <a:solidFill>
                  <a:schemeClr val="tx1"/>
                </a:solidFill>
              </a:rPr>
              <a:t>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("http://"</a:t>
            </a:r>
            <a:r>
              <a:rPr lang="ko-KR" altLang="en-US" sz="1200" dirty="0">
                <a:solidFill>
                  <a:schemeClr val="tx1"/>
                </a:solidFill>
              </a:rPr>
              <a:t>까지 모두 정확히 입력해야 전송할 수 있습니다</a:t>
            </a:r>
            <a:r>
              <a:rPr lang="en-US" altLang="ko-KR" sz="1200" dirty="0">
                <a:solidFill>
                  <a:schemeClr val="tx1"/>
                </a:solidFill>
              </a:rPr>
              <a: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URL </a:t>
            </a:r>
            <a:r>
              <a:rPr lang="ko-KR" altLang="en-US" sz="1200" b="1" dirty="0">
                <a:solidFill>
                  <a:schemeClr val="tx1"/>
                </a:solidFill>
              </a:rPr>
              <a:t>주소 입력</a:t>
            </a:r>
            <a:r>
              <a:rPr lang="en-US" altLang="ko-KR" sz="1200" b="1" dirty="0">
                <a:solidFill>
                  <a:schemeClr val="tx1"/>
                </a:solidFill>
              </a:rPr>
              <a:t>(</a:t>
            </a:r>
            <a:r>
              <a:rPr lang="en-US" altLang="ko-KR" sz="1200" b="1" dirty="0" err="1">
                <a:solidFill>
                  <a:schemeClr val="tx1"/>
                </a:solidFill>
              </a:rPr>
              <a:t>url</a:t>
            </a:r>
            <a:r>
              <a:rPr lang="en-US" altLang="ko-KR" sz="1200" b="1" dirty="0">
                <a:solidFill>
                  <a:schemeClr val="tx1"/>
                </a:solidFill>
              </a:rPr>
              <a:t>)</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a:t>
            </a:r>
            <a:r>
              <a:rPr lang="en-US" altLang="ko-KR" sz="1200" dirty="0">
                <a:solidFill>
                  <a:schemeClr val="tx1"/>
                </a:solidFill>
              </a:rPr>
              <a:t>URL </a:t>
            </a:r>
            <a:r>
              <a:rPr lang="ko-KR" altLang="en-US" sz="1200" dirty="0">
                <a:solidFill>
                  <a:schemeClr val="tx1"/>
                </a:solidFill>
              </a:rPr>
              <a:t>주소를 입력할 수 있도록 해줍니다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브라우저 지원 여부에 따라 전송할 때 입력한 </a:t>
            </a:r>
            <a:r>
              <a:rPr lang="en-US" altLang="ko-KR" sz="1200" dirty="0">
                <a:solidFill>
                  <a:schemeClr val="tx1"/>
                </a:solidFill>
              </a:rPr>
              <a:t>URL </a:t>
            </a:r>
            <a:r>
              <a:rPr lang="ko-KR" altLang="en-US" sz="1200" dirty="0">
                <a:solidFill>
                  <a:schemeClr val="tx1"/>
                </a:solidFill>
              </a:rPr>
              <a:t>주소가 유효한 </a:t>
            </a:r>
            <a:r>
              <a:rPr lang="en-US" altLang="ko-KR" sz="1200" dirty="0">
                <a:solidFill>
                  <a:schemeClr val="tx1"/>
                </a:solidFill>
              </a:rPr>
              <a:t>URL </a:t>
            </a:r>
            <a:r>
              <a:rPr lang="ko-KR" altLang="en-US" sz="1200" dirty="0">
                <a:solidFill>
                  <a:schemeClr val="tx1"/>
                </a:solidFill>
              </a:rPr>
              <a:t>주소인지 자동으로 검사합니다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url</a:t>
            </a:r>
            <a:r>
              <a:rPr lang="en-US" altLang="ko-KR" sz="1200" dirty="0">
                <a:solidFill>
                  <a:schemeClr val="tx1"/>
                </a:solidFill>
              </a:rPr>
              <a:t> </a:t>
            </a:r>
            <a:r>
              <a:rPr lang="ko-KR" altLang="en-US" sz="1200" dirty="0">
                <a:solidFill>
                  <a:schemeClr val="tx1"/>
                </a:solidFill>
              </a:rPr>
              <a:t>타입은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a:p>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367</a:t>
            </a:fld>
            <a:endParaRPr lang="ko-KR" altLang="en-US" dirty="0"/>
          </a:p>
        </p:txBody>
      </p:sp>
    </p:spTree>
    <p:extLst>
      <p:ext uri="{BB962C8B-B14F-4D97-AF65-F5344CB8AC3E}">
        <p14:creationId xmlns:p14="http://schemas.microsoft.com/office/powerpoint/2010/main" val="186626558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a:t>
            </a:r>
            <a:r>
              <a:rPr lang="en-US" altLang="ko-KR" sz="3200" dirty="0" err="1"/>
              <a:t>tel</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tel</a:t>
            </a:r>
            <a:r>
              <a:rPr lang="en-US" altLang="ko-KR" sz="1200" dirty="0">
                <a:solidFill>
                  <a:schemeClr val="tx1"/>
                </a:solidFill>
              </a:rPr>
              <a:t> </a:t>
            </a:r>
            <a:r>
              <a:rPr lang="ko-KR" altLang="en-US" sz="1200" dirty="0">
                <a:solidFill>
                  <a:schemeClr val="tx1"/>
                </a:solidFill>
              </a:rPr>
              <a:t>타입을 이용한 전화번호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여러분의 전화번호를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tel</a:t>
            </a:r>
            <a:r>
              <a:rPr lang="en-US" altLang="ko-KR" sz="1200" dirty="0">
                <a:solidFill>
                  <a:schemeClr val="tx1"/>
                </a:solidFill>
              </a:rPr>
              <a:t>" name="</a:t>
            </a:r>
            <a:r>
              <a:rPr lang="en-US" altLang="ko-KR" sz="1200" dirty="0" err="1">
                <a:solidFill>
                  <a:schemeClr val="tx1"/>
                </a:solidFill>
              </a:rPr>
              <a:t>tel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전화번호 입력</a:t>
            </a:r>
            <a:r>
              <a:rPr lang="en-US" altLang="ko-KR" sz="1200" b="1" dirty="0">
                <a:solidFill>
                  <a:schemeClr val="tx1"/>
                </a:solidFill>
              </a:rPr>
              <a:t>(</a:t>
            </a:r>
            <a:r>
              <a:rPr lang="en-US" altLang="ko-KR" sz="1200" b="1" dirty="0" err="1">
                <a:solidFill>
                  <a:schemeClr val="tx1"/>
                </a:solidFill>
              </a:rPr>
              <a:t>tel</a:t>
            </a:r>
            <a:r>
              <a:rPr lang="en-US" altLang="ko-KR" sz="1200" b="1" dirty="0">
                <a:solidFill>
                  <a:schemeClr val="tx1"/>
                </a:solidFill>
              </a:rPr>
              <a:t>)</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전화번호를 입력할 수 있도록 해줍니다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tel</a:t>
            </a:r>
            <a:r>
              <a:rPr lang="en-US" altLang="ko-KR" sz="1200" dirty="0">
                <a:solidFill>
                  <a:schemeClr val="tx1"/>
                </a:solidFill>
              </a:rPr>
              <a:t> </a:t>
            </a:r>
            <a:r>
              <a:rPr lang="ko-KR" altLang="en-US" sz="1200" dirty="0">
                <a:solidFill>
                  <a:schemeClr val="tx1"/>
                </a:solidFill>
              </a:rPr>
              <a:t>타입은 사파리 </a:t>
            </a:r>
            <a:r>
              <a:rPr lang="en-US" altLang="ko-KR" sz="1200" dirty="0">
                <a:solidFill>
                  <a:schemeClr val="tx1"/>
                </a:solidFill>
              </a:rPr>
              <a:t>8</a:t>
            </a:r>
            <a:r>
              <a:rPr lang="ko-KR" altLang="en-US" sz="1200" dirty="0">
                <a:solidFill>
                  <a:schemeClr val="tx1"/>
                </a:solidFill>
              </a:rPr>
              <a:t>에서만 지원합니다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368</a:t>
            </a:fld>
            <a:endParaRPr lang="ko-KR" altLang="en-US" dirty="0"/>
          </a:p>
        </p:txBody>
      </p:sp>
    </p:spTree>
    <p:extLst>
      <p:ext uri="{BB962C8B-B14F-4D97-AF65-F5344CB8AC3E}">
        <p14:creationId xmlns:p14="http://schemas.microsoft.com/office/powerpoint/2010/main" val="268117858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type – search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Types&lt;/title&gt;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&lt;h1&gt;search </a:t>
            </a:r>
            <a:r>
              <a:rPr lang="ko-KR" altLang="en-US" sz="1200" dirty="0">
                <a:solidFill>
                  <a:schemeClr val="tx1"/>
                </a:solidFill>
              </a:rPr>
              <a:t>타입을 이용한 검색어 입력</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평소에 가장 많이 찾아본 검색어를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type="search" name="keyword"&gt;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form </a:t>
            </a:r>
            <a:r>
              <a:rPr lang="ko-KR" altLang="en-US" sz="1200" dirty="0">
                <a:solidFill>
                  <a:schemeClr val="tx1"/>
                </a:solidFill>
              </a:rPr>
              <a:t>요소는 다양한 타입의 </a:t>
            </a:r>
            <a:r>
              <a:rPr lang="en-US" altLang="ko-KR" sz="1200" dirty="0">
                <a:solidFill>
                  <a:schemeClr val="tx1"/>
                </a:solidFill>
              </a:rPr>
              <a:t>input </a:t>
            </a:r>
            <a:r>
              <a:rPr lang="ko-KR" altLang="en-US" sz="1200" dirty="0">
                <a:solidFill>
                  <a:schemeClr val="tx1"/>
                </a:solidFill>
              </a:rPr>
              <a:t>요소를 포함할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Text, password, submit, radio button, checkbox, Button</a:t>
            </a: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타입</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타입은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숫자 입력</a:t>
            </a:r>
            <a:r>
              <a:rPr lang="en-US" altLang="ko-KR" sz="1200" dirty="0">
                <a:solidFill>
                  <a:schemeClr val="tx1"/>
                </a:solidFill>
              </a:rPr>
              <a:t>(number)                          2. </a:t>
            </a:r>
            <a:r>
              <a:rPr lang="ko-KR" altLang="en-US" sz="1200" dirty="0">
                <a:solidFill>
                  <a:schemeClr val="tx1"/>
                </a:solidFill>
              </a:rPr>
              <a:t>입력 범위 지정</a:t>
            </a:r>
            <a:r>
              <a:rPr lang="en-US" altLang="ko-KR" sz="1200" dirty="0">
                <a:solidFill>
                  <a:schemeClr val="tx1"/>
                </a:solidFill>
              </a:rPr>
              <a:t>(range)</a:t>
            </a:r>
          </a:p>
          <a:p>
            <a:r>
              <a:rPr lang="en-US" altLang="ko-KR" sz="1200" dirty="0">
                <a:solidFill>
                  <a:schemeClr val="tx1"/>
                </a:solidFill>
              </a:rPr>
              <a:t>3. </a:t>
            </a:r>
            <a:r>
              <a:rPr lang="ko-KR" altLang="en-US" sz="1200" dirty="0">
                <a:solidFill>
                  <a:schemeClr val="tx1"/>
                </a:solidFill>
              </a:rPr>
              <a:t>색상 입력</a:t>
            </a:r>
            <a:r>
              <a:rPr lang="en-US" altLang="ko-KR" sz="1200" dirty="0">
                <a:solidFill>
                  <a:schemeClr val="tx1"/>
                </a:solidFill>
              </a:rPr>
              <a:t>(color)                              4. </a:t>
            </a:r>
            <a:r>
              <a:rPr lang="ko-KR" altLang="en-US" sz="1200" dirty="0">
                <a:solidFill>
                  <a:schemeClr val="tx1"/>
                </a:solidFill>
              </a:rPr>
              <a:t>날짜 입력</a:t>
            </a:r>
            <a:r>
              <a:rPr lang="en-US" altLang="ko-KR" sz="1200" dirty="0">
                <a:solidFill>
                  <a:schemeClr val="tx1"/>
                </a:solidFill>
              </a:rPr>
              <a:t>(date)</a:t>
            </a:r>
          </a:p>
          <a:p>
            <a:r>
              <a:rPr lang="en-US" altLang="ko-KR" sz="1200" dirty="0">
                <a:solidFill>
                  <a:schemeClr val="tx1"/>
                </a:solidFill>
              </a:rPr>
              <a:t>5. </a:t>
            </a:r>
            <a:r>
              <a:rPr lang="ko-KR" altLang="en-US" sz="1200" dirty="0">
                <a:solidFill>
                  <a:schemeClr val="tx1"/>
                </a:solidFill>
              </a:rPr>
              <a:t>시간 입력</a:t>
            </a:r>
            <a:r>
              <a:rPr lang="en-US" altLang="ko-KR" sz="1200" dirty="0">
                <a:solidFill>
                  <a:schemeClr val="tx1"/>
                </a:solidFill>
              </a:rPr>
              <a:t>(time)                               6. </a:t>
            </a:r>
            <a:r>
              <a:rPr lang="ko-KR" altLang="en-US" sz="1200" dirty="0">
                <a:solidFill>
                  <a:schemeClr val="tx1"/>
                </a:solidFill>
              </a:rPr>
              <a:t>날짜와 시간 입력</a:t>
            </a:r>
            <a:r>
              <a:rPr lang="en-US" altLang="ko-KR" sz="1200" dirty="0">
                <a:solidFill>
                  <a:schemeClr val="tx1"/>
                </a:solidFill>
              </a:rPr>
              <a:t>(datetime-local)</a:t>
            </a:r>
          </a:p>
          <a:p>
            <a:r>
              <a:rPr lang="en-US" altLang="ko-KR" sz="1200" dirty="0">
                <a:solidFill>
                  <a:schemeClr val="tx1"/>
                </a:solidFill>
              </a:rPr>
              <a:t>7. </a:t>
            </a:r>
            <a:r>
              <a:rPr lang="ko-KR" altLang="en-US" sz="1200" dirty="0">
                <a:solidFill>
                  <a:schemeClr val="tx1"/>
                </a:solidFill>
              </a:rPr>
              <a:t>연도와 월 입력</a:t>
            </a:r>
            <a:r>
              <a:rPr lang="en-US" altLang="ko-KR" sz="1200" dirty="0">
                <a:solidFill>
                  <a:schemeClr val="tx1"/>
                </a:solidFill>
              </a:rPr>
              <a:t>(month)                     8. </a:t>
            </a:r>
            <a:r>
              <a:rPr lang="ko-KR" altLang="en-US" sz="1200" dirty="0">
                <a:solidFill>
                  <a:schemeClr val="tx1"/>
                </a:solidFill>
              </a:rPr>
              <a:t>연도와 주 입력</a:t>
            </a:r>
            <a:r>
              <a:rPr lang="en-US" altLang="ko-KR" sz="1200" dirty="0">
                <a:solidFill>
                  <a:schemeClr val="tx1"/>
                </a:solidFill>
              </a:rPr>
              <a:t>(week)</a:t>
            </a:r>
          </a:p>
          <a:p>
            <a:r>
              <a:rPr lang="en-US" altLang="ko-KR" sz="1200" dirty="0">
                <a:solidFill>
                  <a:schemeClr val="tx1"/>
                </a:solidFill>
              </a:rPr>
              <a:t>9. </a:t>
            </a:r>
            <a:r>
              <a:rPr lang="ko-KR" altLang="en-US" sz="1200" dirty="0">
                <a:solidFill>
                  <a:schemeClr val="tx1"/>
                </a:solidFill>
              </a:rPr>
              <a:t>이메일 입력</a:t>
            </a:r>
            <a:r>
              <a:rPr lang="en-US" altLang="ko-KR" sz="1200" dirty="0">
                <a:solidFill>
                  <a:schemeClr val="tx1"/>
                </a:solidFill>
              </a:rPr>
              <a:t>(email)                         10. URL </a:t>
            </a:r>
            <a:r>
              <a:rPr lang="ko-KR" altLang="en-US" sz="1200" dirty="0">
                <a:solidFill>
                  <a:schemeClr val="tx1"/>
                </a:solidFill>
              </a:rPr>
              <a:t>주소 입력</a:t>
            </a:r>
            <a:r>
              <a:rPr lang="en-US" altLang="ko-KR" sz="1200" dirty="0">
                <a:solidFill>
                  <a:schemeClr val="tx1"/>
                </a:solidFill>
              </a:rPr>
              <a:t>(</a:t>
            </a:r>
            <a:r>
              <a:rPr lang="en-US" altLang="ko-KR" sz="1200" dirty="0" err="1">
                <a:solidFill>
                  <a:schemeClr val="tx1"/>
                </a:solidFill>
              </a:rPr>
              <a:t>url</a:t>
            </a:r>
            <a:r>
              <a:rPr lang="en-US" altLang="ko-KR" sz="1200" dirty="0">
                <a:solidFill>
                  <a:schemeClr val="tx1"/>
                </a:solidFill>
              </a:rPr>
              <a:t>)</a:t>
            </a:r>
          </a:p>
          <a:p>
            <a:r>
              <a:rPr lang="en-US" altLang="ko-KR" sz="1200" dirty="0">
                <a:solidFill>
                  <a:schemeClr val="tx1"/>
                </a:solidFill>
              </a:rPr>
              <a:t>11. </a:t>
            </a:r>
            <a:r>
              <a:rPr lang="ko-KR" altLang="en-US" sz="1200" dirty="0">
                <a:solidFill>
                  <a:schemeClr val="tx1"/>
                </a:solidFill>
              </a:rPr>
              <a:t>전화번호 입력</a:t>
            </a:r>
            <a:r>
              <a:rPr lang="en-US" altLang="ko-KR" sz="1200" dirty="0">
                <a:solidFill>
                  <a:schemeClr val="tx1"/>
                </a:solidFill>
              </a:rPr>
              <a:t>(</a:t>
            </a:r>
            <a:r>
              <a:rPr lang="en-US" altLang="ko-KR" sz="1200" dirty="0" err="1">
                <a:solidFill>
                  <a:schemeClr val="tx1"/>
                </a:solidFill>
              </a:rPr>
              <a:t>tel</a:t>
            </a:r>
            <a:r>
              <a:rPr lang="en-US" altLang="ko-KR" sz="1200" dirty="0">
                <a:solidFill>
                  <a:schemeClr val="tx1"/>
                </a:solidFill>
              </a:rPr>
              <a:t>)                        12. </a:t>
            </a:r>
            <a:r>
              <a:rPr lang="ko-KR" altLang="en-US" sz="1200" dirty="0">
                <a:solidFill>
                  <a:schemeClr val="tx1"/>
                </a:solidFill>
              </a:rPr>
              <a:t>검색어 입력</a:t>
            </a:r>
            <a:r>
              <a:rPr lang="en-US" altLang="ko-KR" sz="1200" dirty="0">
                <a:solidFill>
                  <a:schemeClr val="tx1"/>
                </a:solidFill>
              </a:rPr>
              <a:t>(search)</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검색어 입력</a:t>
            </a:r>
            <a:r>
              <a:rPr lang="en-US" altLang="ko-KR" sz="1200" b="1" dirty="0">
                <a:solidFill>
                  <a:schemeClr val="tx1"/>
                </a:solidFill>
              </a:rPr>
              <a:t>(search)</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"search"</a:t>
            </a:r>
            <a:r>
              <a:rPr lang="ko-KR" altLang="en-US" sz="1200" dirty="0">
                <a:solidFill>
                  <a:schemeClr val="tx1"/>
                </a:solidFill>
              </a:rPr>
              <a:t>로 설정하면</a:t>
            </a:r>
            <a:r>
              <a:rPr lang="en-US" altLang="ko-KR" sz="1200" dirty="0">
                <a:solidFill>
                  <a:schemeClr val="tx1"/>
                </a:solidFill>
              </a:rPr>
              <a:t>, input </a:t>
            </a:r>
            <a:r>
              <a:rPr lang="ko-KR" altLang="en-US" sz="1200" dirty="0">
                <a:solidFill>
                  <a:schemeClr val="tx1"/>
                </a:solidFill>
              </a:rPr>
              <a:t>요소는 사용자가 검색어를 입력할 수 있도록 해줍니다</a:t>
            </a:r>
            <a:r>
              <a:rPr lang="en-US" altLang="ko-KR" sz="1200" dirty="0">
                <a:solidFill>
                  <a:schemeClr val="tx1"/>
                </a:solidFill>
              </a:rPr>
              <a:t>.</a:t>
            </a:r>
          </a:p>
          <a:p>
            <a:r>
              <a:rPr lang="ko-KR" altLang="en-US" sz="1200" dirty="0">
                <a:solidFill>
                  <a:schemeClr val="tx1"/>
                </a:solidFill>
              </a:rPr>
              <a:t>이러한 검색 필드는 보통의 텍스트 필드</a:t>
            </a:r>
            <a:r>
              <a:rPr lang="en-US" altLang="ko-KR" sz="1200" dirty="0">
                <a:solidFill>
                  <a:schemeClr val="tx1"/>
                </a:solidFill>
              </a:rPr>
              <a:t>(text field)</a:t>
            </a:r>
            <a:r>
              <a:rPr lang="ko-KR" altLang="en-US" sz="1200" dirty="0">
                <a:solidFill>
                  <a:schemeClr val="tx1"/>
                </a:solidFill>
              </a:rPr>
              <a:t>와 동일하게 동작합니다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search </a:t>
            </a:r>
            <a:r>
              <a:rPr lang="ko-KR" altLang="en-US" sz="1200" dirty="0">
                <a:solidFill>
                  <a:schemeClr val="tx1"/>
                </a:solidFill>
              </a:rPr>
              <a:t>타입이 일반 </a:t>
            </a:r>
            <a:r>
              <a:rPr lang="en-US" altLang="ko-KR" sz="1200" dirty="0">
                <a:solidFill>
                  <a:schemeClr val="tx1"/>
                </a:solidFill>
              </a:rPr>
              <a:t>text </a:t>
            </a:r>
            <a:r>
              <a:rPr lang="ko-KR" altLang="en-US" sz="1200" dirty="0">
                <a:solidFill>
                  <a:schemeClr val="tx1"/>
                </a:solidFill>
              </a:rPr>
              <a:t>타입과 다른 점은 입력 필드에 검색어를 입력하면</a:t>
            </a:r>
            <a:r>
              <a:rPr lang="en-US" altLang="ko-KR" sz="1200" dirty="0">
                <a:solidFill>
                  <a:schemeClr val="tx1"/>
                </a:solidFill>
              </a:rPr>
              <a:t>, </a:t>
            </a:r>
            <a:r>
              <a:rPr lang="ko-KR" altLang="en-US" sz="1200" dirty="0">
                <a:solidFill>
                  <a:schemeClr val="tx1"/>
                </a:solidFill>
              </a:rPr>
              <a:t>입력 필드 우측에 입력된 검색어를 바로 삭제할 수 있는 엑스</a:t>
            </a:r>
            <a:r>
              <a:rPr lang="en-US" altLang="ko-KR" sz="1200" dirty="0">
                <a:solidFill>
                  <a:schemeClr val="tx1"/>
                </a:solidFill>
              </a:rPr>
              <a:t>(X) </a:t>
            </a:r>
            <a:r>
              <a:rPr lang="ko-KR" altLang="en-US" sz="1200" dirty="0">
                <a:solidFill>
                  <a:schemeClr val="tx1"/>
                </a:solidFill>
              </a:rPr>
              <a:t>표시가 생기는 점입니다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369</a:t>
            </a:fld>
            <a:endParaRPr lang="ko-KR" altLang="en-US" dirty="0"/>
          </a:p>
        </p:txBody>
      </p:sp>
    </p:spTree>
    <p:extLst>
      <p:ext uri="{BB962C8B-B14F-4D97-AF65-F5344CB8AC3E}">
        <p14:creationId xmlns:p14="http://schemas.microsoft.com/office/powerpoint/2010/main" val="322134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 </a:t>
            </a:r>
            <a:r>
              <a:rPr lang="en-US" altLang="ko-KR" sz="3200" dirty="0"/>
              <a:t>(</a:t>
            </a:r>
            <a:r>
              <a:rPr lang="ko-KR" altLang="en-US" sz="3200" dirty="0"/>
              <a:t>테두리</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Tables&lt;/title&gt;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1px solid black }</a:t>
            </a:r>
          </a:p>
          <a:p>
            <a:r>
              <a:rPr lang="en-US" altLang="ko-KR" sz="1200" dirty="0">
                <a:solidFill>
                  <a:schemeClr val="tx1"/>
                </a:solidFill>
              </a:rPr>
              <a:t>   &lt;/style&gt;</a:t>
            </a:r>
          </a:p>
          <a:p>
            <a:endParaRPr lang="en-US" altLang="ko-KR" sz="1200" dirty="0">
              <a:solidFill>
                <a:schemeClr val="tx1"/>
              </a:solidFill>
            </a:endParaRPr>
          </a:p>
          <a:p>
            <a:r>
              <a:rPr lang="en-US" altLang="ko-KR" sz="1200" dirty="0">
                <a:solidFill>
                  <a:schemeClr val="tx1"/>
                </a:solidFill>
              </a:rPr>
              <a:t>&lt;/head&gt;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Tables&lt;/title&gt;</a:t>
            </a:r>
          </a:p>
          <a:p>
            <a:r>
              <a:rPr lang="en-US" altLang="ko-KR" sz="1200" dirty="0">
                <a:solidFill>
                  <a:schemeClr val="tx1"/>
                </a:solidFill>
              </a:rPr>
              <a:t>   &lt;style&gt;</a:t>
            </a:r>
          </a:p>
          <a:p>
            <a:r>
              <a:rPr lang="en-US" altLang="ko-KR" sz="1200" dirty="0">
                <a:solidFill>
                  <a:schemeClr val="tx1"/>
                </a:solidFill>
              </a:rPr>
              <a:t>	table, </a:t>
            </a:r>
            <a:r>
              <a:rPr lang="en-US" altLang="ko-KR" sz="1200" dirty="0" err="1">
                <a:solidFill>
                  <a:schemeClr val="tx1"/>
                </a:solidFill>
              </a:rPr>
              <a:t>th</a:t>
            </a:r>
            <a:r>
              <a:rPr lang="en-US" altLang="ko-KR" sz="1200" dirty="0">
                <a:solidFill>
                  <a:schemeClr val="tx1"/>
                </a:solidFill>
              </a:rPr>
              <a:t>, td {	border: 1px solid black; border-collapse: collapse }</a:t>
            </a:r>
          </a:p>
          <a:p>
            <a:r>
              <a:rPr lang="en-US" altLang="ko-KR" sz="1200" dirty="0">
                <a:solidFill>
                  <a:schemeClr val="tx1"/>
                </a:solidFill>
              </a:rPr>
              <a:t>   &lt;/style&gt;</a:t>
            </a:r>
          </a:p>
          <a:p>
            <a:endParaRPr lang="en-US" altLang="ko-KR" sz="1200" dirty="0">
              <a:solidFill>
                <a:schemeClr val="tx1"/>
              </a:solidFill>
            </a:endParaRPr>
          </a:p>
          <a:p>
            <a:r>
              <a:rPr lang="en-US" altLang="ko-KR" sz="1200" dirty="0">
                <a:solidFill>
                  <a:schemeClr val="tx1"/>
                </a:solidFill>
              </a:rPr>
              <a:t>&lt;/head&gt;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의 </a:t>
            </a:r>
            <a:r>
              <a:rPr lang="en-US" altLang="ko-KR" sz="1200" dirty="0">
                <a:solidFill>
                  <a:schemeClr val="tx1"/>
                </a:solidFill>
              </a:rPr>
              <a:t>border </a:t>
            </a:r>
            <a:r>
              <a:rPr lang="ko-KR" altLang="en-US" sz="1200" dirty="0">
                <a:solidFill>
                  <a:schemeClr val="tx1"/>
                </a:solidFill>
              </a:rPr>
              <a:t>속성을 이용하여 테이블에 테두리를 표현할 수 있습니다</a:t>
            </a:r>
            <a:r>
              <a:rPr lang="en-US" altLang="ko-KR" sz="1200" dirty="0">
                <a:solidFill>
                  <a:schemeClr val="tx1"/>
                </a:solidFill>
              </a:rPr>
              <a:t>.</a:t>
            </a:r>
          </a:p>
          <a:p>
            <a:r>
              <a:rPr lang="en-US" altLang="ko-KR" sz="1200" dirty="0">
                <a:solidFill>
                  <a:schemeClr val="tx1"/>
                </a:solidFill>
              </a:rPr>
              <a:t>border </a:t>
            </a:r>
            <a:r>
              <a:rPr lang="ko-KR" altLang="en-US" sz="1200" dirty="0">
                <a:solidFill>
                  <a:schemeClr val="tx1"/>
                </a:solidFill>
              </a:rPr>
              <a:t>속성값을 따로 명시하지 않으면</a:t>
            </a:r>
            <a:r>
              <a:rPr lang="en-US" altLang="ko-KR" sz="1200" dirty="0">
                <a:solidFill>
                  <a:schemeClr val="tx1"/>
                </a:solidFill>
              </a:rPr>
              <a:t>, </a:t>
            </a:r>
            <a:r>
              <a:rPr lang="ko-KR" altLang="en-US" sz="1200" dirty="0">
                <a:solidFill>
                  <a:schemeClr val="tx1"/>
                </a:solidFill>
              </a:rPr>
              <a:t>해당 테이블은 언제나 빈 테두리를 가지게 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 테이블의 테두리</a:t>
            </a:r>
            <a:r>
              <a:rPr lang="en-US" altLang="ko-KR" sz="1200" dirty="0">
                <a:solidFill>
                  <a:schemeClr val="tx1"/>
                </a:solidFill>
              </a:rPr>
              <a:t>(border)</a:t>
            </a:r>
            <a:r>
              <a:rPr lang="ko-KR" altLang="en-US" sz="1200" dirty="0">
                <a:solidFill>
                  <a:schemeClr val="tx1"/>
                </a:solidFill>
              </a:rPr>
              <a:t>가 두 </a:t>
            </a:r>
            <a:r>
              <a:rPr lang="ko-KR" altLang="en-US" sz="1200" dirty="0" err="1">
                <a:solidFill>
                  <a:schemeClr val="tx1"/>
                </a:solidFill>
              </a:rPr>
              <a:t>줄씩</a:t>
            </a:r>
            <a:r>
              <a:rPr lang="ko-KR" altLang="en-US" sz="1200" dirty="0">
                <a:solidFill>
                  <a:schemeClr val="tx1"/>
                </a:solidFill>
              </a:rPr>
              <a:t> 나타나는 이유는 </a:t>
            </a:r>
            <a:r>
              <a:rPr lang="en-US" altLang="ko-KR" sz="1200" dirty="0">
                <a:solidFill>
                  <a:schemeClr val="tx1"/>
                </a:solidFill>
              </a:rPr>
              <a:t>&lt;table&gt;</a:t>
            </a:r>
            <a:r>
              <a:rPr lang="ko-KR" altLang="en-US" sz="1200" dirty="0">
                <a:solidFill>
                  <a:schemeClr val="tx1"/>
                </a:solidFill>
              </a:rPr>
              <a:t>태그와 </a:t>
            </a:r>
            <a:r>
              <a:rPr lang="en-US" altLang="ko-KR" sz="1200" dirty="0">
                <a:solidFill>
                  <a:schemeClr val="tx1"/>
                </a:solidFill>
              </a:rPr>
              <a:t>&lt;</a:t>
            </a:r>
            <a:r>
              <a:rPr lang="en-US" altLang="ko-KR" sz="1200" dirty="0" err="1">
                <a:solidFill>
                  <a:schemeClr val="tx1"/>
                </a:solidFill>
              </a:rPr>
              <a:t>th</a:t>
            </a:r>
            <a:r>
              <a:rPr lang="en-US" altLang="ko-KR" sz="1200" dirty="0">
                <a:solidFill>
                  <a:schemeClr val="tx1"/>
                </a:solidFill>
              </a:rPr>
              <a:t>&gt;</a:t>
            </a:r>
            <a:r>
              <a:rPr lang="ko-KR" altLang="en-US" sz="1200" dirty="0">
                <a:solidFill>
                  <a:schemeClr val="tx1"/>
                </a:solidFill>
              </a:rPr>
              <a:t>태그</a:t>
            </a:r>
            <a:r>
              <a:rPr lang="en-US" altLang="ko-KR" sz="1200" dirty="0">
                <a:solidFill>
                  <a:schemeClr val="tx1"/>
                </a:solidFill>
              </a:rPr>
              <a:t>, &lt;td&gt;</a:t>
            </a:r>
            <a:r>
              <a:rPr lang="ko-KR" altLang="en-US" sz="1200" dirty="0">
                <a:solidFill>
                  <a:schemeClr val="tx1"/>
                </a:solidFill>
              </a:rPr>
              <a:t>태그가 모두 자신만의 테두리를 가지고 있기 때문입니다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위와 같이 두 줄로 표현되는 테두리를 한 줄로 설정하려면 </a:t>
            </a:r>
            <a:r>
              <a:rPr lang="en-US" altLang="ko-KR" sz="1200" dirty="0">
                <a:solidFill>
                  <a:schemeClr val="tx1"/>
                </a:solidFill>
              </a:rPr>
              <a:t>border-collapse </a:t>
            </a:r>
            <a:r>
              <a:rPr lang="ko-KR" altLang="en-US" sz="1200" dirty="0">
                <a:solidFill>
                  <a:schemeClr val="tx1"/>
                </a:solidFill>
              </a:rPr>
              <a:t>속성을 사용해야 합니다</a:t>
            </a:r>
            <a:r>
              <a:rPr lang="en-US" altLang="ko-KR" sz="1200" dirty="0">
                <a:solidFill>
                  <a:schemeClr val="tx1"/>
                </a:solidFill>
              </a:rPr>
              <a:t>.</a:t>
            </a:r>
          </a:p>
          <a:p>
            <a:r>
              <a:rPr lang="en-US" altLang="ko-KR" sz="1200" dirty="0">
                <a:solidFill>
                  <a:schemeClr val="tx1"/>
                </a:solidFill>
              </a:rPr>
              <a:t>border-collapse </a:t>
            </a:r>
            <a:r>
              <a:rPr lang="ko-KR" altLang="en-US" sz="1200" dirty="0">
                <a:solidFill>
                  <a:schemeClr val="tx1"/>
                </a:solidFill>
              </a:rPr>
              <a:t>속성값을 </a:t>
            </a:r>
            <a:r>
              <a:rPr lang="en-US" altLang="ko-KR" sz="1200" dirty="0">
                <a:solidFill>
                  <a:schemeClr val="tx1"/>
                </a:solidFill>
              </a:rPr>
              <a:t>collapse</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테이블의 테두리를 한 줄로 표현할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a:t>
            </a:fld>
            <a:endParaRPr lang="ko-KR" altLang="en-US" dirty="0"/>
          </a:p>
        </p:txBody>
      </p:sp>
    </p:spTree>
    <p:extLst>
      <p:ext uri="{BB962C8B-B14F-4D97-AF65-F5344CB8AC3E}">
        <p14:creationId xmlns:p14="http://schemas.microsoft.com/office/powerpoint/2010/main" val="117507200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autocomplete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&lt;h1&gt;autocomplete </a:t>
            </a:r>
            <a:r>
              <a:rPr lang="ko-KR" altLang="en-US" sz="1200" dirty="0">
                <a:solidFill>
                  <a:schemeClr val="tx1"/>
                </a:solidFill>
              </a:rPr>
              <a:t>속성을 이용한 자동 완성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 autocomplete="on"&gt;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&lt;input type="text" name="name"&gt;&lt;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나이 </a:t>
            </a:r>
            <a:r>
              <a:rPr lang="en-US" altLang="ko-KR" sz="1200" dirty="0">
                <a:solidFill>
                  <a:schemeClr val="tx1"/>
                </a:solidFill>
              </a:rPr>
              <a:t>: &lt;input type="number" name="age" min="1" max="99" autocomplete="off"&gt;&lt;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&lt;a </a:t>
            </a:r>
            <a:r>
              <a:rPr lang="en-US" altLang="ko-KR" sz="1200" dirty="0" err="1">
                <a:solidFill>
                  <a:schemeClr val="tx1"/>
                </a:solidFill>
              </a:rPr>
              <a:t>href</a:t>
            </a:r>
            <a:r>
              <a:rPr lang="en-US" altLang="ko-KR" sz="1200" dirty="0">
                <a:solidFill>
                  <a:schemeClr val="tx1"/>
                </a:solidFill>
              </a:rPr>
              <a:t>=“http://racosys.com"&gt;RACOS Home&lt;/a&gt;</a:t>
            </a:r>
          </a:p>
          <a:p>
            <a:r>
              <a:rPr lang="en-US" altLang="ko-KR" sz="1200" dirty="0">
                <a:solidFill>
                  <a:schemeClr val="tx1"/>
                </a:solidFill>
              </a:rPr>
              <a:t>		&lt;p&gt;input </a:t>
            </a:r>
            <a:r>
              <a:rPr lang="ko-KR" altLang="en-US" sz="1200" dirty="0">
                <a:solidFill>
                  <a:schemeClr val="tx1"/>
                </a:solidFill>
              </a:rPr>
              <a:t>요소에 데이터를 입력하고 전송 버튼을 누른 후에 </a:t>
            </a:r>
            <a:r>
              <a:rPr lang="en-US" altLang="ko-KR" sz="1200" dirty="0">
                <a:solidFill>
                  <a:schemeClr val="tx1"/>
                </a:solidFill>
              </a:rPr>
              <a:t>F5</a:t>
            </a:r>
            <a:r>
              <a:rPr lang="ko-KR" altLang="en-US" sz="1200" dirty="0">
                <a:solidFill>
                  <a:schemeClr val="tx1"/>
                </a:solidFill>
              </a:rPr>
              <a:t>키를 눌러 보세요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그리고 나서 같은 정보를 입력하려고 하면 이전 데이터가 아래에 </a:t>
            </a:r>
            <a:r>
              <a:rPr lang="ko-KR" altLang="en-US" sz="1200" dirty="0" err="1">
                <a:solidFill>
                  <a:schemeClr val="tx1"/>
                </a:solidFill>
              </a:rPr>
              <a:t>팝업될</a:t>
            </a:r>
            <a:r>
              <a:rPr lang="ko-KR" altLang="en-US" sz="1200" dirty="0">
                <a:solidFill>
                  <a:schemeClr val="tx1"/>
                </a:solidFill>
              </a:rPr>
              <a:t> </a:t>
            </a:r>
            <a:r>
              <a:rPr lang="ko-KR" altLang="en-US" sz="1200" dirty="0" err="1">
                <a:solidFill>
                  <a:schemeClr val="tx1"/>
                </a:solidFill>
              </a:rPr>
              <a:t>거에요</a:t>
            </a:r>
            <a:r>
              <a:rPr lang="en-US" altLang="ko-KR" sz="1200" dirty="0">
                <a:solidFill>
                  <a:schemeClr val="tx1"/>
                </a:solidFill>
              </a:rPr>
              <a:t>!&lt;/p&gt;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form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form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a:t>
            </a:r>
            <a:br>
              <a:rPr lang="en-US" altLang="ko-KR" sz="1200" dirty="0">
                <a:solidFill>
                  <a:schemeClr val="tx1"/>
                </a:solidFill>
              </a:rPr>
            </a:br>
            <a:r>
              <a:rPr lang="en-US" altLang="ko-KR" sz="1200" dirty="0">
                <a:solidFill>
                  <a:schemeClr val="tx1"/>
                </a:solidFill>
              </a:rPr>
              <a:t>2. </a:t>
            </a:r>
            <a:r>
              <a:rPr lang="en-US" altLang="ko-KR" sz="1200" dirty="0" err="1">
                <a:solidFill>
                  <a:schemeClr val="tx1"/>
                </a:solidFill>
              </a:rPr>
              <a:t>novalidate</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autocomplete </a:t>
            </a:r>
            <a:r>
              <a:rPr lang="ko-KR" altLang="en-US" sz="1200" b="1" dirty="0">
                <a:solidFill>
                  <a:schemeClr val="tx1"/>
                </a:solidFill>
              </a:rPr>
              <a:t>속성</a:t>
            </a:r>
          </a:p>
          <a:p>
            <a:r>
              <a:rPr lang="en-US" altLang="ko-KR" sz="1200" dirty="0">
                <a:solidFill>
                  <a:schemeClr val="tx1"/>
                </a:solidFill>
              </a:rPr>
              <a:t>autocomplete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요소나 </a:t>
            </a:r>
            <a:r>
              <a:rPr lang="en-US" altLang="ko-KR" sz="1200" dirty="0">
                <a:solidFill>
                  <a:schemeClr val="tx1"/>
                </a:solidFill>
              </a:rPr>
              <a:t>input </a:t>
            </a:r>
            <a:r>
              <a:rPr lang="ko-KR" altLang="en-US" sz="1200" dirty="0">
                <a:solidFill>
                  <a:schemeClr val="tx1"/>
                </a:solidFill>
              </a:rPr>
              <a:t>요소에 입력된 정보를 저장할지 안 할지를 명시합니다</a:t>
            </a:r>
            <a:r>
              <a:rPr lang="en-US" altLang="ko-KR" sz="1200" dirty="0">
                <a:solidFill>
                  <a:schemeClr val="tx1"/>
                </a:solidFill>
              </a:rPr>
              <a:t>. </a:t>
            </a:r>
            <a:r>
              <a:rPr lang="ko-KR" altLang="en-US" sz="1200" dirty="0">
                <a:solidFill>
                  <a:schemeClr val="tx1"/>
                </a:solidFill>
              </a:rPr>
              <a:t>이 속성의 속성값이 </a:t>
            </a:r>
            <a:r>
              <a:rPr lang="en-US" altLang="ko-KR" sz="1200" dirty="0">
                <a:solidFill>
                  <a:schemeClr val="tx1"/>
                </a:solidFill>
              </a:rPr>
              <a:t>on</a:t>
            </a:r>
            <a:r>
              <a:rPr lang="ko-KR" altLang="en-US" sz="1200" dirty="0">
                <a:solidFill>
                  <a:schemeClr val="tx1"/>
                </a:solidFill>
              </a:rPr>
              <a:t>으로 설정되면</a:t>
            </a:r>
            <a:r>
              <a:rPr lang="en-US" altLang="ko-KR" sz="1200" dirty="0">
                <a:solidFill>
                  <a:schemeClr val="tx1"/>
                </a:solidFill>
              </a:rPr>
              <a:t>, </a:t>
            </a:r>
            <a:r>
              <a:rPr lang="ko-KR" altLang="en-US" sz="1200" dirty="0">
                <a:solidFill>
                  <a:schemeClr val="tx1"/>
                </a:solidFill>
              </a:rPr>
              <a:t>브라우저는 사용자가 입력하는 정보를 자동으로 저장합니다</a:t>
            </a:r>
            <a:r>
              <a:rPr lang="en-US" altLang="ko-KR" sz="1200" dirty="0">
                <a:solidFill>
                  <a:schemeClr val="tx1"/>
                </a:solidFill>
              </a:rPr>
              <a:t>. </a:t>
            </a:r>
            <a:r>
              <a:rPr lang="ko-KR" altLang="en-US" sz="1200" dirty="0">
                <a:solidFill>
                  <a:schemeClr val="tx1"/>
                </a:solidFill>
              </a:rPr>
              <a:t>그리고 나서 이 후에 입력되는 </a:t>
            </a:r>
            <a:r>
              <a:rPr lang="ko-KR" altLang="en-US" sz="1200" dirty="0" err="1">
                <a:solidFill>
                  <a:schemeClr val="tx1"/>
                </a:solidFill>
              </a:rPr>
              <a:t>입력값을</a:t>
            </a:r>
            <a:r>
              <a:rPr lang="ko-KR" altLang="en-US" sz="1200" dirty="0">
                <a:solidFill>
                  <a:schemeClr val="tx1"/>
                </a:solidFill>
              </a:rPr>
              <a:t> 저장된 정보를 바탕으로 자동 완성해 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다음과 같은 </a:t>
            </a:r>
            <a:r>
              <a:rPr lang="en-US" altLang="ko-KR" sz="1200" dirty="0">
                <a:solidFill>
                  <a:schemeClr val="tx1"/>
                </a:solidFill>
              </a:rPr>
              <a:t>input </a:t>
            </a:r>
            <a:r>
              <a:rPr lang="ko-KR" altLang="en-US" sz="1200" dirty="0">
                <a:solidFill>
                  <a:schemeClr val="tx1"/>
                </a:solidFill>
              </a:rPr>
              <a:t>타입에서만 사용할 수 있습니다</a:t>
            </a:r>
            <a:r>
              <a:rPr lang="en-US" altLang="ko-KR" sz="1200" dirty="0">
                <a:solidFill>
                  <a:schemeClr val="tx1"/>
                </a:solidFill>
              </a:rPr>
              <a:t>.</a:t>
            </a:r>
          </a:p>
          <a:p>
            <a:r>
              <a:rPr lang="en-US" altLang="ko-KR" sz="1200" dirty="0">
                <a:solidFill>
                  <a:schemeClr val="tx1"/>
                </a:solidFill>
              </a:rPr>
              <a:t>- text, password, range, color, date, datetime-local, month, week, email, </a:t>
            </a:r>
            <a:r>
              <a:rPr lang="en-US" altLang="ko-KR" sz="1200" dirty="0" err="1">
                <a:solidFill>
                  <a:schemeClr val="tx1"/>
                </a:solidFill>
              </a:rPr>
              <a:t>url</a:t>
            </a:r>
            <a:r>
              <a:rPr lang="en-US" altLang="ko-KR" sz="1200" dirty="0">
                <a:solidFill>
                  <a:schemeClr val="tx1"/>
                </a:solidFill>
              </a:rPr>
              <a:t>, </a:t>
            </a:r>
            <a:r>
              <a:rPr lang="en-US" altLang="ko-KR" sz="1200" dirty="0" err="1">
                <a:solidFill>
                  <a:schemeClr val="tx1"/>
                </a:solidFill>
              </a:rPr>
              <a:t>tel</a:t>
            </a:r>
            <a:r>
              <a:rPr lang="en-US" altLang="ko-KR" sz="1200" dirty="0">
                <a:solidFill>
                  <a:schemeClr val="tx1"/>
                </a:solidFill>
              </a:rPr>
              <a:t>, search </a:t>
            </a:r>
            <a:r>
              <a:rPr lang="ko-KR" altLang="en-US" sz="1200" dirty="0">
                <a:solidFill>
                  <a:schemeClr val="tx1"/>
                </a:solidFill>
              </a:rPr>
              <a:t>타입</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370</a:t>
            </a:fld>
            <a:endParaRPr lang="ko-KR" altLang="en-US" dirty="0"/>
          </a:p>
        </p:txBody>
      </p:sp>
    </p:spTree>
    <p:extLst>
      <p:ext uri="{BB962C8B-B14F-4D97-AF65-F5344CB8AC3E}">
        <p14:creationId xmlns:p14="http://schemas.microsoft.com/office/powerpoint/2010/main" val="36444380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novalidate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속성을 이용한 유효성 검사 여부 명시</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자주 들리는 사이트의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	&lt;p&gt;&lt;</a:t>
            </a:r>
            <a:r>
              <a:rPr lang="en-US" altLang="ko-KR" sz="1200" dirty="0" err="1">
                <a:solidFill>
                  <a:schemeClr val="tx1"/>
                </a:solidFill>
              </a:rPr>
              <a:t>br</a:t>
            </a:r>
            <a:r>
              <a:rPr lang="en-US" altLang="ko-KR" sz="1200" dirty="0">
                <a:solidFill>
                  <a:schemeClr val="tx1"/>
                </a:solidFill>
              </a:rPr>
              <a:t>&gt;</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속성을 적용하면 클라이언트 측의 유효성 검사를 건너뛸 수 있습니다</a:t>
            </a:r>
            <a:r>
              <a:rPr lang="en-US" altLang="ko-KR" sz="1200" dirty="0">
                <a:solidFill>
                  <a:schemeClr val="tx1"/>
                </a:solidFill>
              </a:rPr>
              <a:t>.&lt;/p&gt;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 </a:t>
            </a:r>
            <a:r>
              <a:rPr lang="en-US" altLang="ko-KR" sz="1200" dirty="0" err="1">
                <a:solidFill>
                  <a:schemeClr val="tx1"/>
                </a:solidFill>
              </a:rPr>
              <a:t>novalidate</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자주 들리는 사이트의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form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form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a:t>
            </a:r>
            <a:br>
              <a:rPr lang="en-US" altLang="ko-KR" sz="1200" dirty="0">
                <a:solidFill>
                  <a:schemeClr val="tx1"/>
                </a:solidFill>
              </a:rPr>
            </a:br>
            <a:r>
              <a:rPr lang="en-US" altLang="ko-KR" sz="1200" dirty="0">
                <a:solidFill>
                  <a:schemeClr val="tx1"/>
                </a:solidFill>
              </a:rPr>
              <a:t>2. </a:t>
            </a:r>
            <a:r>
              <a:rPr lang="en-US" altLang="ko-KR" sz="1200" dirty="0" err="1">
                <a:solidFill>
                  <a:schemeClr val="tx1"/>
                </a:solidFill>
              </a:rPr>
              <a:t>novalidate</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err="1">
                <a:solidFill>
                  <a:schemeClr val="tx1"/>
                </a:solidFill>
              </a:rPr>
              <a:t>novalidate</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요소의 속성이 아닌 </a:t>
            </a:r>
            <a:r>
              <a:rPr lang="en-US" altLang="ko-KR" sz="1200" dirty="0">
                <a:solidFill>
                  <a:schemeClr val="tx1"/>
                </a:solidFill>
              </a:rPr>
              <a:t>form </a:t>
            </a:r>
            <a:r>
              <a:rPr lang="ko-KR" altLang="en-US" sz="1200" dirty="0">
                <a:solidFill>
                  <a:schemeClr val="tx1"/>
                </a:solidFill>
              </a:rPr>
              <a:t>요소의 속성입니다</a:t>
            </a:r>
            <a:r>
              <a:rPr lang="en-US" altLang="ko-KR" sz="1200" dirty="0">
                <a:solidFill>
                  <a:schemeClr val="tx1"/>
                </a:solidFill>
              </a:rPr>
              <a:t>.</a:t>
            </a:r>
          </a:p>
          <a:p>
            <a:r>
              <a:rPr lang="ko-KR" altLang="en-US" sz="1200" dirty="0">
                <a:solidFill>
                  <a:schemeClr val="tx1"/>
                </a:solidFill>
              </a:rPr>
              <a:t>이 속성은 입력한 정보</a:t>
            </a:r>
            <a:r>
              <a:rPr lang="en-US" altLang="ko-KR" sz="1200" dirty="0">
                <a:solidFill>
                  <a:schemeClr val="tx1"/>
                </a:solidFill>
              </a:rPr>
              <a:t>(data)</a:t>
            </a:r>
            <a:r>
              <a:rPr lang="ko-KR" altLang="en-US" sz="1200" dirty="0">
                <a:solidFill>
                  <a:schemeClr val="tx1"/>
                </a:solidFill>
              </a:rPr>
              <a:t>를 전송할 때 그 정보가 유효한지 아닌지를 검사하지 않았다는 것을 명시합니다</a:t>
            </a:r>
            <a:r>
              <a:rPr lang="en-US" altLang="ko-KR" sz="1200" dirty="0">
                <a:solidFill>
                  <a:schemeClr val="tx1"/>
                </a:solidFill>
              </a:rPr>
              <a:t>.</a:t>
            </a:r>
          </a:p>
          <a:p>
            <a:r>
              <a:rPr lang="en-US" altLang="ko-KR" sz="1200" dirty="0" err="1">
                <a:solidFill>
                  <a:schemeClr val="tx1"/>
                </a:solidFill>
              </a:rPr>
              <a:t>url</a:t>
            </a:r>
            <a:r>
              <a:rPr lang="en-US" altLang="ko-KR" sz="1200" dirty="0">
                <a:solidFill>
                  <a:schemeClr val="tx1"/>
                </a:solidFill>
              </a:rPr>
              <a:t> </a:t>
            </a:r>
            <a:r>
              <a:rPr lang="ko-KR" altLang="en-US" sz="1200" dirty="0">
                <a:solidFill>
                  <a:schemeClr val="tx1"/>
                </a:solidFill>
              </a:rPr>
              <a:t>타입이나 </a:t>
            </a:r>
            <a:r>
              <a:rPr lang="en-US" altLang="ko-KR" sz="1200" dirty="0">
                <a:solidFill>
                  <a:schemeClr val="tx1"/>
                </a:solidFill>
              </a:rPr>
              <a:t>email </a:t>
            </a:r>
            <a:r>
              <a:rPr lang="ko-KR" altLang="en-US" sz="1200" dirty="0">
                <a:solidFill>
                  <a:schemeClr val="tx1"/>
                </a:solidFill>
              </a:rPr>
              <a:t>타입과 같이 자동으로 유효성 검사를 하는 </a:t>
            </a:r>
            <a:r>
              <a:rPr lang="en-US" altLang="ko-KR" sz="1200" dirty="0">
                <a:solidFill>
                  <a:schemeClr val="tx1"/>
                </a:solidFill>
              </a:rPr>
              <a:t>input </a:t>
            </a:r>
            <a:r>
              <a:rPr lang="ko-KR" altLang="en-US" sz="1200" dirty="0">
                <a:solidFill>
                  <a:schemeClr val="tx1"/>
                </a:solidFill>
              </a:rPr>
              <a:t>타입에 이 속성을 사용하면 유효성 검사를 하지 않습니다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이 속성이 사용된 </a:t>
            </a:r>
            <a:r>
              <a:rPr lang="en-US" altLang="ko-KR" sz="1200" dirty="0">
                <a:solidFill>
                  <a:schemeClr val="tx1"/>
                </a:solidFill>
              </a:rPr>
              <a:t>form </a:t>
            </a:r>
            <a:r>
              <a:rPr lang="ko-KR" altLang="en-US" sz="1200" dirty="0">
                <a:solidFill>
                  <a:schemeClr val="tx1"/>
                </a:solidFill>
              </a:rPr>
              <a:t>요소로 전달받은 정보</a:t>
            </a:r>
            <a:r>
              <a:rPr lang="en-US" altLang="ko-KR" sz="1200" dirty="0">
                <a:solidFill>
                  <a:schemeClr val="tx1"/>
                </a:solidFill>
              </a:rPr>
              <a:t>(data)</a:t>
            </a:r>
            <a:r>
              <a:rPr lang="ko-KR" altLang="en-US" sz="1200" dirty="0">
                <a:solidFill>
                  <a:schemeClr val="tx1"/>
                </a:solidFill>
              </a:rPr>
              <a:t>는 반드시 서버 측에서 따로 유효성 검사를 실시해야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371</a:t>
            </a:fld>
            <a:endParaRPr lang="ko-KR" altLang="en-US" dirty="0"/>
          </a:p>
        </p:txBody>
      </p:sp>
    </p:spTree>
    <p:extLst>
      <p:ext uri="{BB962C8B-B14F-4D97-AF65-F5344CB8AC3E}">
        <p14:creationId xmlns:p14="http://schemas.microsoft.com/office/powerpoint/2010/main" val="141552479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novalidate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속성을 이용한 유효성 검사 여부 명시</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자주 들리는 사이트의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	&lt;p&gt;&lt;</a:t>
            </a:r>
            <a:r>
              <a:rPr lang="en-US" altLang="ko-KR" sz="1200" dirty="0" err="1">
                <a:solidFill>
                  <a:schemeClr val="tx1"/>
                </a:solidFill>
              </a:rPr>
              <a:t>br</a:t>
            </a:r>
            <a:r>
              <a:rPr lang="en-US" altLang="ko-KR" sz="1200" dirty="0">
                <a:solidFill>
                  <a:schemeClr val="tx1"/>
                </a:solidFill>
              </a:rPr>
              <a:t>&gt;</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속성을 적용하면 클라이언트 측의 유효성 검사를 건너뛸 수 있습니다</a:t>
            </a:r>
            <a:r>
              <a:rPr lang="en-US" altLang="ko-KR" sz="1200" dirty="0">
                <a:solidFill>
                  <a:schemeClr val="tx1"/>
                </a:solidFill>
              </a:rPr>
              <a:t>.&lt;/p&gt;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 </a:t>
            </a:r>
            <a:r>
              <a:rPr lang="en-US" altLang="ko-KR" sz="1200" dirty="0" err="1">
                <a:solidFill>
                  <a:schemeClr val="tx1"/>
                </a:solidFill>
              </a:rPr>
              <a:t>novalidate</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자주 들리는 사이트의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form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form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a:t>
            </a:r>
            <a:br>
              <a:rPr lang="en-US" altLang="ko-KR" sz="1200" dirty="0">
                <a:solidFill>
                  <a:schemeClr val="tx1"/>
                </a:solidFill>
              </a:rPr>
            </a:br>
            <a:r>
              <a:rPr lang="en-US" altLang="ko-KR" sz="1200" dirty="0">
                <a:solidFill>
                  <a:schemeClr val="tx1"/>
                </a:solidFill>
              </a:rPr>
              <a:t>2. </a:t>
            </a:r>
            <a:r>
              <a:rPr lang="en-US" altLang="ko-KR" sz="1200" dirty="0" err="1">
                <a:solidFill>
                  <a:schemeClr val="tx1"/>
                </a:solidFill>
              </a:rPr>
              <a:t>novalidate</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err="1">
                <a:solidFill>
                  <a:schemeClr val="tx1"/>
                </a:solidFill>
              </a:rPr>
              <a:t>novalidate</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요소의 속성이 아닌 </a:t>
            </a:r>
            <a:r>
              <a:rPr lang="en-US" altLang="ko-KR" sz="1200" dirty="0">
                <a:solidFill>
                  <a:schemeClr val="tx1"/>
                </a:solidFill>
              </a:rPr>
              <a:t>form </a:t>
            </a:r>
            <a:r>
              <a:rPr lang="ko-KR" altLang="en-US" sz="1200" dirty="0">
                <a:solidFill>
                  <a:schemeClr val="tx1"/>
                </a:solidFill>
              </a:rPr>
              <a:t>요소의 속성입니다</a:t>
            </a:r>
            <a:r>
              <a:rPr lang="en-US" altLang="ko-KR" sz="1200" dirty="0">
                <a:solidFill>
                  <a:schemeClr val="tx1"/>
                </a:solidFill>
              </a:rPr>
              <a:t>.</a:t>
            </a:r>
          </a:p>
          <a:p>
            <a:r>
              <a:rPr lang="ko-KR" altLang="en-US" sz="1200" dirty="0">
                <a:solidFill>
                  <a:schemeClr val="tx1"/>
                </a:solidFill>
              </a:rPr>
              <a:t>이 속성은 입력한 정보</a:t>
            </a:r>
            <a:r>
              <a:rPr lang="en-US" altLang="ko-KR" sz="1200" dirty="0">
                <a:solidFill>
                  <a:schemeClr val="tx1"/>
                </a:solidFill>
              </a:rPr>
              <a:t>(data)</a:t>
            </a:r>
            <a:r>
              <a:rPr lang="ko-KR" altLang="en-US" sz="1200" dirty="0">
                <a:solidFill>
                  <a:schemeClr val="tx1"/>
                </a:solidFill>
              </a:rPr>
              <a:t>를 전송할 때 그 정보가 유효한지 아닌지를 검사하지 않았다는 것을 명시합니다</a:t>
            </a:r>
            <a:r>
              <a:rPr lang="en-US" altLang="ko-KR" sz="1200" dirty="0">
                <a:solidFill>
                  <a:schemeClr val="tx1"/>
                </a:solidFill>
              </a:rPr>
              <a:t>.</a:t>
            </a:r>
          </a:p>
          <a:p>
            <a:r>
              <a:rPr lang="en-US" altLang="ko-KR" sz="1200" dirty="0" err="1">
                <a:solidFill>
                  <a:schemeClr val="tx1"/>
                </a:solidFill>
              </a:rPr>
              <a:t>url</a:t>
            </a:r>
            <a:r>
              <a:rPr lang="en-US" altLang="ko-KR" sz="1200" dirty="0">
                <a:solidFill>
                  <a:schemeClr val="tx1"/>
                </a:solidFill>
              </a:rPr>
              <a:t> </a:t>
            </a:r>
            <a:r>
              <a:rPr lang="ko-KR" altLang="en-US" sz="1200" dirty="0">
                <a:solidFill>
                  <a:schemeClr val="tx1"/>
                </a:solidFill>
              </a:rPr>
              <a:t>타입이나 </a:t>
            </a:r>
            <a:r>
              <a:rPr lang="en-US" altLang="ko-KR" sz="1200" dirty="0">
                <a:solidFill>
                  <a:schemeClr val="tx1"/>
                </a:solidFill>
              </a:rPr>
              <a:t>email </a:t>
            </a:r>
            <a:r>
              <a:rPr lang="ko-KR" altLang="en-US" sz="1200" dirty="0">
                <a:solidFill>
                  <a:schemeClr val="tx1"/>
                </a:solidFill>
              </a:rPr>
              <a:t>타입과 같이 자동으로 유효성 검사를 하는 </a:t>
            </a:r>
            <a:r>
              <a:rPr lang="en-US" altLang="ko-KR" sz="1200" dirty="0">
                <a:solidFill>
                  <a:schemeClr val="tx1"/>
                </a:solidFill>
              </a:rPr>
              <a:t>input </a:t>
            </a:r>
            <a:r>
              <a:rPr lang="ko-KR" altLang="en-US" sz="1200" dirty="0">
                <a:solidFill>
                  <a:schemeClr val="tx1"/>
                </a:solidFill>
              </a:rPr>
              <a:t>타입에 이 속성을 사용하면 유효성 검사를 하지 않습니다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ko-KR" altLang="en-US" sz="1200" dirty="0">
                <a:solidFill>
                  <a:schemeClr val="tx1"/>
                </a:solidFill>
              </a:rPr>
              <a:t>이 속성이 사용된 </a:t>
            </a:r>
            <a:r>
              <a:rPr lang="en-US" altLang="ko-KR" sz="1200" dirty="0">
                <a:solidFill>
                  <a:schemeClr val="tx1"/>
                </a:solidFill>
              </a:rPr>
              <a:t>form </a:t>
            </a:r>
            <a:r>
              <a:rPr lang="ko-KR" altLang="en-US" sz="1200" dirty="0">
                <a:solidFill>
                  <a:schemeClr val="tx1"/>
                </a:solidFill>
              </a:rPr>
              <a:t>요소로 전달받은 정보</a:t>
            </a:r>
            <a:r>
              <a:rPr lang="en-US" altLang="ko-KR" sz="1200" dirty="0">
                <a:solidFill>
                  <a:schemeClr val="tx1"/>
                </a:solidFill>
              </a:rPr>
              <a:t>(data)</a:t>
            </a:r>
            <a:r>
              <a:rPr lang="ko-KR" altLang="en-US" sz="1200" dirty="0">
                <a:solidFill>
                  <a:schemeClr val="tx1"/>
                </a:solidFill>
              </a:rPr>
              <a:t>는 반드시 서버 측에서 따로 유효성 검사를 실시해야 합니다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372</a:t>
            </a:fld>
            <a:endParaRPr lang="ko-KR" altLang="en-US" dirty="0"/>
          </a:p>
        </p:txBody>
      </p:sp>
    </p:spTree>
    <p:extLst>
      <p:ext uri="{BB962C8B-B14F-4D97-AF65-F5344CB8AC3E}">
        <p14:creationId xmlns:p14="http://schemas.microsoft.com/office/powerpoint/2010/main" val="41607390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autofocus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&lt;h1&gt;autofocus </a:t>
            </a:r>
            <a:r>
              <a:rPr lang="ko-KR" altLang="en-US" sz="1200" dirty="0">
                <a:solidFill>
                  <a:schemeClr val="tx1"/>
                </a:solidFill>
              </a:rPr>
              <a:t>속성을 이용한 오토 </a:t>
            </a:r>
            <a:r>
              <a:rPr lang="ko-KR" altLang="en-US" sz="1200" dirty="0" err="1">
                <a:solidFill>
                  <a:schemeClr val="tx1"/>
                </a:solidFill>
              </a:rPr>
              <a:t>포커싱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 autofocus&gt;&lt;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r>
              <a:rPr lang="en-US" altLang="ko-KR" sz="1200" dirty="0">
                <a:solidFill>
                  <a:schemeClr val="tx1"/>
                </a:solidFill>
              </a:rPr>
              <a:t>	&lt;p&gt;</a:t>
            </a:r>
            <a:r>
              <a:rPr lang="ko-KR" altLang="en-US" sz="1200" dirty="0">
                <a:solidFill>
                  <a:schemeClr val="tx1"/>
                </a:solidFill>
              </a:rPr>
              <a:t>페이지 로드 시 자동으로 포커스가 비밀번호를 입력하는 </a:t>
            </a:r>
            <a:r>
              <a:rPr lang="en-US" altLang="ko-KR" sz="1200" dirty="0">
                <a:solidFill>
                  <a:schemeClr val="tx1"/>
                </a:solidFill>
              </a:rPr>
              <a:t>input </a:t>
            </a:r>
            <a:r>
              <a:rPr lang="ko-KR" altLang="en-US" sz="1200" dirty="0">
                <a:solidFill>
                  <a:schemeClr val="tx1"/>
                </a:solidFill>
              </a:rPr>
              <a:t>요소에 가도록 합니다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autofocus </a:t>
            </a:r>
            <a:r>
              <a:rPr lang="ko-KR" altLang="en-US" sz="1200" b="1" dirty="0">
                <a:solidFill>
                  <a:schemeClr val="tx1"/>
                </a:solidFill>
              </a:rPr>
              <a:t>속성</a:t>
            </a:r>
          </a:p>
          <a:p>
            <a:r>
              <a:rPr lang="en-US" altLang="ko-KR" sz="1200" dirty="0">
                <a:solidFill>
                  <a:schemeClr val="tx1"/>
                </a:solidFill>
              </a:rPr>
              <a:t>autofocus </a:t>
            </a:r>
            <a:r>
              <a:rPr lang="ko-KR" altLang="en-US" sz="1200" dirty="0">
                <a:solidFill>
                  <a:schemeClr val="tx1"/>
                </a:solidFill>
              </a:rPr>
              <a:t>속성은 웹 페이지가 로드</a:t>
            </a:r>
            <a:r>
              <a:rPr lang="en-US" altLang="ko-KR" sz="1200" dirty="0">
                <a:solidFill>
                  <a:schemeClr val="tx1"/>
                </a:solidFill>
              </a:rPr>
              <a:t>(load)</a:t>
            </a:r>
            <a:r>
              <a:rPr lang="ko-KR" altLang="en-US" sz="1200" dirty="0">
                <a:solidFill>
                  <a:schemeClr val="tx1"/>
                </a:solidFill>
              </a:rPr>
              <a:t>될 때</a:t>
            </a:r>
            <a:r>
              <a:rPr lang="en-US" altLang="ko-KR" sz="1200" dirty="0">
                <a:solidFill>
                  <a:schemeClr val="tx1"/>
                </a:solidFill>
              </a:rPr>
              <a:t>, </a:t>
            </a:r>
            <a:r>
              <a:rPr lang="ko-KR" altLang="en-US" sz="1200" dirty="0">
                <a:solidFill>
                  <a:schemeClr val="tx1"/>
                </a:solidFill>
              </a:rPr>
              <a:t>속성이 적용된 </a:t>
            </a:r>
            <a:r>
              <a:rPr lang="en-US" altLang="ko-KR" sz="1200" dirty="0">
                <a:solidFill>
                  <a:schemeClr val="tx1"/>
                </a:solidFill>
              </a:rPr>
              <a:t>input </a:t>
            </a:r>
            <a:r>
              <a:rPr lang="ko-KR" altLang="en-US" sz="1200" dirty="0">
                <a:solidFill>
                  <a:schemeClr val="tx1"/>
                </a:solidFill>
              </a:rPr>
              <a:t>요소에 자동으로 포커스</a:t>
            </a:r>
            <a:r>
              <a:rPr lang="en-US" altLang="ko-KR" sz="1200" dirty="0">
                <a:solidFill>
                  <a:schemeClr val="tx1"/>
                </a:solidFill>
              </a:rPr>
              <a:t>(focus)</a:t>
            </a:r>
            <a:r>
              <a:rPr lang="ko-KR" altLang="en-US" sz="1200" dirty="0">
                <a:solidFill>
                  <a:schemeClr val="tx1"/>
                </a:solidFill>
              </a:rPr>
              <a:t>가 가도록 해줍니다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autofocus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373</a:t>
            </a:fld>
            <a:endParaRPr lang="ko-KR" altLang="en-US" dirty="0"/>
          </a:p>
        </p:txBody>
      </p:sp>
    </p:spTree>
    <p:extLst>
      <p:ext uri="{BB962C8B-B14F-4D97-AF65-F5344CB8AC3E}">
        <p14:creationId xmlns:p14="http://schemas.microsoft.com/office/powerpoint/2010/main" val="334778818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form</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&lt;h1&gt;form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 id="user"&gt;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r>
              <a:rPr lang="en-US" altLang="ko-KR" sz="1200" dirty="0">
                <a:solidFill>
                  <a:schemeClr val="tx1"/>
                </a:solidFill>
              </a:rPr>
              <a:t>	&lt;p&gt;</a:t>
            </a:r>
            <a:r>
              <a:rPr lang="ko-KR" altLang="en-US" sz="1200" dirty="0">
                <a:solidFill>
                  <a:schemeClr val="tx1"/>
                </a:solidFill>
              </a:rPr>
              <a:t>아래의 비밀번호를 입력하는 </a:t>
            </a:r>
            <a:r>
              <a:rPr lang="en-US" altLang="ko-KR" sz="1200" dirty="0">
                <a:solidFill>
                  <a:schemeClr val="tx1"/>
                </a:solidFill>
              </a:rPr>
              <a:t>input </a:t>
            </a:r>
            <a:r>
              <a:rPr lang="ko-KR" altLang="en-US" sz="1200" dirty="0">
                <a:solidFill>
                  <a:schemeClr val="tx1"/>
                </a:solidFill>
              </a:rPr>
              <a:t>요소는 위치상으로는 </a:t>
            </a:r>
            <a:r>
              <a:rPr lang="en-US" altLang="ko-KR" sz="1200" dirty="0">
                <a:solidFill>
                  <a:schemeClr val="tx1"/>
                </a:solidFill>
              </a:rPr>
              <a:t>form </a:t>
            </a:r>
            <a:r>
              <a:rPr lang="ko-KR" altLang="en-US" sz="1200" dirty="0">
                <a:solidFill>
                  <a:schemeClr val="tx1"/>
                </a:solidFill>
              </a:rPr>
              <a:t>요소에 포함되지 않습니다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form </a:t>
            </a:r>
            <a:r>
              <a:rPr lang="ko-KR" altLang="en-US" sz="1200" dirty="0">
                <a:solidFill>
                  <a:schemeClr val="tx1"/>
                </a:solidFill>
              </a:rPr>
              <a:t>속성을 이용하여 하나의 </a:t>
            </a:r>
            <a:r>
              <a:rPr lang="en-US" altLang="ko-KR" sz="1200" dirty="0">
                <a:solidFill>
                  <a:schemeClr val="tx1"/>
                </a:solidFill>
              </a:rPr>
              <a:t>form</a:t>
            </a:r>
            <a:r>
              <a:rPr lang="ko-KR" altLang="en-US" sz="1200" dirty="0">
                <a:solidFill>
                  <a:schemeClr val="tx1"/>
                </a:solidFill>
              </a:rPr>
              <a:t>으로 인식할 수 있습니다</a:t>
            </a:r>
            <a:r>
              <a:rPr lang="en-US" altLang="ko-KR" sz="1200" dirty="0">
                <a:solidFill>
                  <a:schemeClr val="tx1"/>
                </a:solidFill>
              </a:rPr>
              <a:t>.</a:t>
            </a:r>
          </a:p>
          <a:p>
            <a:r>
              <a:rPr lang="en-US" altLang="ko-KR" sz="1200" dirty="0">
                <a:solidFill>
                  <a:schemeClr val="tx1"/>
                </a:solidFill>
              </a:rPr>
              <a:t>	&lt;/p&gt;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 form="user"&gt;&lt;</a:t>
            </a:r>
            <a:r>
              <a:rPr lang="en-US" altLang="ko-KR" sz="1200" dirty="0" err="1">
                <a:solidFill>
                  <a:schemeClr val="tx1"/>
                </a:solidFill>
              </a:rPr>
              <a:t>br</a:t>
            </a:r>
            <a:r>
              <a:rPr lang="en-US" altLang="ko-KR" sz="1200" dirty="0">
                <a:solidFill>
                  <a:schemeClr val="tx1"/>
                </a:solidFill>
              </a:rPr>
              <a:t>&gt;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form </a:t>
            </a:r>
            <a:r>
              <a:rPr lang="ko-KR" altLang="en-US" sz="1200" b="1" dirty="0">
                <a:solidFill>
                  <a:schemeClr val="tx1"/>
                </a:solidFill>
              </a:rPr>
              <a:t>속성</a:t>
            </a:r>
          </a:p>
          <a:p>
            <a:r>
              <a:rPr lang="en-US" altLang="ko-KR" sz="1200" dirty="0">
                <a:solidFill>
                  <a:schemeClr val="tx1"/>
                </a:solidFill>
              </a:rPr>
              <a:t>form </a:t>
            </a:r>
            <a:r>
              <a:rPr lang="ko-KR" altLang="en-US" sz="1200" dirty="0">
                <a:solidFill>
                  <a:schemeClr val="tx1"/>
                </a:solidFill>
              </a:rPr>
              <a:t>속성은 해당 </a:t>
            </a:r>
            <a:r>
              <a:rPr lang="en-US" altLang="ko-KR" sz="1200" dirty="0">
                <a:solidFill>
                  <a:schemeClr val="tx1"/>
                </a:solidFill>
              </a:rPr>
              <a:t>input </a:t>
            </a:r>
            <a:r>
              <a:rPr lang="ko-KR" altLang="en-US" sz="1200" dirty="0">
                <a:solidFill>
                  <a:schemeClr val="tx1"/>
                </a:solidFill>
              </a:rPr>
              <a:t>요소의 위치에 상관없이 포함될 </a:t>
            </a:r>
            <a:r>
              <a:rPr lang="en-US" altLang="ko-KR" sz="1200" dirty="0">
                <a:solidFill>
                  <a:schemeClr val="tx1"/>
                </a:solidFill>
              </a:rPr>
              <a:t>form </a:t>
            </a:r>
            <a:r>
              <a:rPr lang="ko-KR" altLang="en-US" sz="1200" dirty="0">
                <a:solidFill>
                  <a:schemeClr val="tx1"/>
                </a:solidFill>
              </a:rPr>
              <a:t>요소를 명시해 줍니다</a:t>
            </a:r>
            <a:r>
              <a:rPr lang="en-US" altLang="ko-KR" sz="1200" dirty="0">
                <a:solidFill>
                  <a:schemeClr val="tx1"/>
                </a:solidFill>
              </a:rPr>
              <a:t>.</a:t>
            </a:r>
          </a:p>
          <a:p>
            <a:r>
              <a:rPr lang="ko-KR" altLang="en-US" sz="1200" dirty="0">
                <a:solidFill>
                  <a:schemeClr val="tx1"/>
                </a:solidFill>
              </a:rPr>
              <a:t>포함할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id </a:t>
            </a:r>
            <a:r>
              <a:rPr lang="ko-KR" altLang="en-US" sz="1200" dirty="0">
                <a:solidFill>
                  <a:schemeClr val="tx1"/>
                </a:solidFill>
              </a:rPr>
              <a:t>속성값을 공백으로 연결하여</a:t>
            </a:r>
            <a:r>
              <a:rPr lang="en-US" altLang="ko-KR" sz="1200" dirty="0">
                <a:solidFill>
                  <a:schemeClr val="tx1"/>
                </a:solidFill>
              </a:rPr>
              <a:t>, </a:t>
            </a:r>
            <a:r>
              <a:rPr lang="ko-KR" altLang="en-US" sz="1200" dirty="0">
                <a:solidFill>
                  <a:schemeClr val="tx1"/>
                </a:solidFill>
              </a:rPr>
              <a:t>둘 이상의 </a:t>
            </a:r>
            <a:r>
              <a:rPr lang="en-US" altLang="ko-KR" sz="1200" dirty="0">
                <a:solidFill>
                  <a:schemeClr val="tx1"/>
                </a:solidFill>
              </a:rPr>
              <a:t>form </a:t>
            </a:r>
            <a:r>
              <a:rPr lang="ko-KR" altLang="en-US" sz="1200" dirty="0">
                <a:solidFill>
                  <a:schemeClr val="tx1"/>
                </a:solidFill>
              </a:rPr>
              <a:t>요소에 포함할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form </a:t>
            </a:r>
            <a:r>
              <a:rPr lang="ko-KR" altLang="en-US" sz="1200" dirty="0">
                <a:solidFill>
                  <a:schemeClr val="tx1"/>
                </a:solidFill>
              </a:rPr>
              <a:t>속성은 익스플로러에서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374</a:t>
            </a:fld>
            <a:endParaRPr lang="ko-KR" altLang="en-US" dirty="0"/>
          </a:p>
        </p:txBody>
      </p:sp>
    </p:spTree>
    <p:extLst>
      <p:ext uri="{BB962C8B-B14F-4D97-AF65-F5344CB8AC3E}">
        <p14:creationId xmlns:p14="http://schemas.microsoft.com/office/powerpoint/2010/main" val="2816976261"/>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formaction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formaction</a:t>
            </a:r>
            <a:r>
              <a:rPr lang="en-US" altLang="ko-KR" sz="1200" dirty="0">
                <a:solidFill>
                  <a:schemeClr val="tx1"/>
                </a:solidFill>
              </a:rPr>
              <a:t>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관리자 권한으로 전송</a:t>
            </a:r>
            <a:r>
              <a:rPr lang="en-US" altLang="ko-KR" sz="1200" dirty="0">
                <a:solidFill>
                  <a:schemeClr val="tx1"/>
                </a:solidFill>
              </a:rPr>
              <a:t>" </a:t>
            </a:r>
            <a:r>
              <a:rPr lang="en-US" altLang="ko-KR" sz="1200" dirty="0" err="1">
                <a:solidFill>
                  <a:schemeClr val="tx1"/>
                </a:solidFill>
              </a:rPr>
              <a:t>formaction</a:t>
            </a:r>
            <a:r>
              <a:rPr lang="en-US" altLang="ko-KR" sz="1200" dirty="0">
                <a:solidFill>
                  <a:schemeClr val="tx1"/>
                </a:solidFill>
              </a:rPr>
              <a:t>="/examples/media/</a:t>
            </a:r>
            <a:r>
              <a:rPr lang="en-US" altLang="ko-KR" sz="1200" dirty="0" err="1">
                <a:solidFill>
                  <a:schemeClr val="tx1"/>
                </a:solidFill>
              </a:rPr>
              <a:t>request_admin.php</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err="1">
                <a:solidFill>
                  <a:schemeClr val="tx1"/>
                </a:solidFill>
              </a:rPr>
              <a:t>formaction</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formaction</a:t>
            </a:r>
            <a:r>
              <a:rPr lang="en-US" altLang="ko-KR" sz="1200" dirty="0">
                <a:solidFill>
                  <a:schemeClr val="tx1"/>
                </a:solidFill>
              </a:rPr>
              <a:t> </a:t>
            </a:r>
            <a:r>
              <a:rPr lang="ko-KR" altLang="en-US" sz="1200" dirty="0">
                <a:solidFill>
                  <a:schemeClr val="tx1"/>
                </a:solidFill>
              </a:rPr>
              <a:t>속성은 입력한 정보</a:t>
            </a:r>
            <a:r>
              <a:rPr lang="en-US" altLang="ko-KR" sz="1200" dirty="0">
                <a:solidFill>
                  <a:schemeClr val="tx1"/>
                </a:solidFill>
              </a:rPr>
              <a:t>(data)</a:t>
            </a:r>
            <a:r>
              <a:rPr lang="ko-KR" altLang="en-US" sz="1200" dirty="0">
                <a:solidFill>
                  <a:schemeClr val="tx1"/>
                </a:solidFill>
              </a:rPr>
              <a:t>를 전송할 때 정보가 전달될 서버 측 파일을 명시합니다</a:t>
            </a:r>
            <a:r>
              <a:rPr lang="en-US" altLang="ko-KR" sz="1200" dirty="0">
                <a:solidFill>
                  <a:schemeClr val="tx1"/>
                </a:solidFill>
              </a:rPr>
              <a:t>. </a:t>
            </a:r>
            <a:r>
              <a:rPr lang="ko-KR" altLang="en-US" sz="1200" dirty="0">
                <a:solidFill>
                  <a:schemeClr val="tx1"/>
                </a:solidFill>
              </a:rPr>
              <a:t>즉</a:t>
            </a:r>
            <a:r>
              <a:rPr lang="en-US" altLang="ko-KR" sz="1200" dirty="0">
                <a:solidFill>
                  <a:schemeClr val="tx1"/>
                </a:solidFill>
              </a:rPr>
              <a:t>, </a:t>
            </a:r>
            <a:r>
              <a:rPr lang="en-US" altLang="ko-KR" sz="1200" dirty="0" err="1">
                <a:solidFill>
                  <a:schemeClr val="tx1"/>
                </a:solidFill>
              </a:rPr>
              <a:t>formaction</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action </a:t>
            </a:r>
            <a:r>
              <a:rPr lang="ko-KR" altLang="en-US" sz="1200" dirty="0">
                <a:solidFill>
                  <a:schemeClr val="tx1"/>
                </a:solidFill>
              </a:rPr>
              <a:t>속성을 덮어쓰게 됩니다</a:t>
            </a:r>
            <a:r>
              <a:rPr lang="en-US" altLang="ko-KR" sz="1200" dirty="0">
                <a:solidFill>
                  <a:schemeClr val="tx1"/>
                </a:solidFill>
              </a:rPr>
              <a:t>. </a:t>
            </a:r>
            <a:r>
              <a:rPr lang="ko-KR" altLang="en-US" sz="1200" dirty="0">
                <a:solidFill>
                  <a:schemeClr val="tx1"/>
                </a:solidFill>
              </a:rPr>
              <a:t>이 속성을 사용하면 입력된 정보를 넘겨줄 서버 측 파일을 </a:t>
            </a:r>
            <a:r>
              <a:rPr lang="en-US" altLang="ko-KR" sz="1200" dirty="0">
                <a:solidFill>
                  <a:schemeClr val="tx1"/>
                </a:solidFill>
              </a:rPr>
              <a:t>input </a:t>
            </a:r>
            <a:r>
              <a:rPr lang="ko-KR" altLang="en-US" sz="1200" dirty="0">
                <a:solidFill>
                  <a:schemeClr val="tx1"/>
                </a:solidFill>
              </a:rPr>
              <a:t>요소에서 바꿀 수 있게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a:t>
            </a:r>
            <a:r>
              <a:rPr lang="en-US" altLang="ko-KR" sz="1200" dirty="0">
                <a:solidFill>
                  <a:schemeClr val="tx1"/>
                </a:solidFill>
              </a:rPr>
              <a:t>submit </a:t>
            </a:r>
            <a:r>
              <a:rPr lang="ko-KR" altLang="en-US" sz="1200" dirty="0">
                <a:solidFill>
                  <a:schemeClr val="tx1"/>
                </a:solidFill>
              </a:rPr>
              <a:t>타입과 </a:t>
            </a:r>
            <a:r>
              <a:rPr lang="en-US" altLang="ko-KR" sz="1200" dirty="0">
                <a:solidFill>
                  <a:schemeClr val="tx1"/>
                </a:solidFill>
              </a:rPr>
              <a:t>image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formaction</a:t>
            </a:r>
            <a:r>
              <a:rPr lang="en-US" altLang="ko-KR" sz="1200" dirty="0">
                <a:solidFill>
                  <a:schemeClr val="tx1"/>
                </a:solidFill>
              </a:rPr>
              <a:t>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375</a:t>
            </a:fld>
            <a:endParaRPr lang="ko-KR" altLang="en-US" dirty="0"/>
          </a:p>
        </p:txBody>
      </p:sp>
    </p:spTree>
    <p:extLst>
      <p:ext uri="{BB962C8B-B14F-4D97-AF65-F5344CB8AC3E}">
        <p14:creationId xmlns:p14="http://schemas.microsoft.com/office/powerpoint/2010/main" val="135290810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formenctype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formenctype</a:t>
            </a:r>
            <a:r>
              <a:rPr lang="en-US" altLang="ko-KR" sz="1200" dirty="0">
                <a:solidFill>
                  <a:schemeClr val="tx1"/>
                </a:solidFill>
              </a:rPr>
              <a:t>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request_enctype.php</a:t>
            </a:r>
            <a:r>
              <a:rPr lang="en-US" altLang="ko-KR" sz="1200" dirty="0">
                <a:solidFill>
                  <a:schemeClr val="tx1"/>
                </a:solidFill>
              </a:rPr>
              <a:t>" method="post"&gt;</a:t>
            </a:r>
          </a:p>
          <a:p>
            <a:r>
              <a:rPr lang="en-US" altLang="ko-KR" sz="1200" dirty="0">
                <a:solidFill>
                  <a:schemeClr val="tx1"/>
                </a:solidFill>
              </a:rPr>
              <a:t>		</a:t>
            </a:r>
            <a:r>
              <a:rPr lang="ko-KR" altLang="en-US" sz="1200" dirty="0">
                <a:solidFill>
                  <a:schemeClr val="tx1"/>
                </a:solidFill>
              </a:rPr>
              <a:t>사용자 이름을 입력해주세요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암호화하여 전송</a:t>
            </a:r>
            <a:r>
              <a:rPr lang="en-US" altLang="ko-KR" sz="1200" dirty="0">
                <a:solidFill>
                  <a:schemeClr val="tx1"/>
                </a:solidFill>
              </a:rPr>
              <a:t>" </a:t>
            </a:r>
            <a:r>
              <a:rPr lang="en-US" altLang="ko-KR" sz="1200" dirty="0" err="1">
                <a:solidFill>
                  <a:schemeClr val="tx1"/>
                </a:solidFill>
              </a:rPr>
              <a:t>formenctype</a:t>
            </a:r>
            <a:r>
              <a:rPr lang="en-US" altLang="ko-KR" sz="1200" dirty="0">
                <a:solidFill>
                  <a:schemeClr val="tx1"/>
                </a:solidFill>
              </a:rPr>
              <a:t>="multipart/form-data"&gt;&lt;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err="1">
                <a:solidFill>
                  <a:schemeClr val="tx1"/>
                </a:solidFill>
              </a:rPr>
              <a:t>formenctype</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formenctype</a:t>
            </a:r>
            <a:r>
              <a:rPr lang="en-US" altLang="ko-KR" sz="1200" dirty="0">
                <a:solidFill>
                  <a:schemeClr val="tx1"/>
                </a:solidFill>
              </a:rPr>
              <a:t> </a:t>
            </a:r>
            <a:r>
              <a:rPr lang="ko-KR" altLang="en-US" sz="1200" dirty="0">
                <a:solidFill>
                  <a:schemeClr val="tx1"/>
                </a:solidFill>
              </a:rPr>
              <a:t>속성은 입력한 정보</a:t>
            </a:r>
            <a:r>
              <a:rPr lang="en-US" altLang="ko-KR" sz="1200" dirty="0">
                <a:solidFill>
                  <a:schemeClr val="tx1"/>
                </a:solidFill>
              </a:rPr>
              <a:t>(data)</a:t>
            </a:r>
            <a:r>
              <a:rPr lang="ko-KR" altLang="en-US" sz="1200" dirty="0">
                <a:solidFill>
                  <a:schemeClr val="tx1"/>
                </a:solidFill>
              </a:rPr>
              <a:t>를 전송할 때 암호화하는 방법을 명시합니다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en-US" altLang="ko-KR" sz="1200" dirty="0" err="1">
                <a:solidFill>
                  <a:schemeClr val="tx1"/>
                </a:solidFill>
              </a:rPr>
              <a:t>formaction</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err="1">
                <a:solidFill>
                  <a:schemeClr val="tx1"/>
                </a:solidFill>
              </a:rPr>
              <a:t>enctype</a:t>
            </a:r>
            <a:r>
              <a:rPr lang="en-US" altLang="ko-KR" sz="1200" dirty="0">
                <a:solidFill>
                  <a:schemeClr val="tx1"/>
                </a:solidFill>
              </a:rPr>
              <a:t> </a:t>
            </a:r>
            <a:r>
              <a:rPr lang="ko-KR" altLang="en-US" sz="1200" dirty="0">
                <a:solidFill>
                  <a:schemeClr val="tx1"/>
                </a:solidFill>
              </a:rPr>
              <a:t>속성을 덮어쓰게 됩니다</a:t>
            </a:r>
            <a:r>
              <a:rPr lang="en-US" altLang="ko-KR" sz="1200" dirty="0">
                <a:solidFill>
                  <a:schemeClr val="tx1"/>
                </a:solidFill>
              </a:rPr>
              <a:t>.</a:t>
            </a:r>
          </a:p>
          <a:p>
            <a:r>
              <a:rPr lang="en-US" altLang="ko-KR" sz="1200" dirty="0">
                <a:solidFill>
                  <a:schemeClr val="tx1"/>
                </a:solidFill>
              </a:rPr>
              <a:t> </a:t>
            </a:r>
          </a:p>
          <a:p>
            <a:r>
              <a:rPr lang="en-US" altLang="ko-KR" sz="1200" dirty="0" err="1">
                <a:solidFill>
                  <a:schemeClr val="tx1"/>
                </a:solidFill>
              </a:rPr>
              <a:t>formenctype</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method </a:t>
            </a:r>
            <a:r>
              <a:rPr lang="ko-KR" altLang="en-US" sz="1200" dirty="0">
                <a:solidFill>
                  <a:schemeClr val="tx1"/>
                </a:solidFill>
              </a:rPr>
              <a:t>속성이 </a:t>
            </a:r>
            <a:r>
              <a:rPr lang="en-US" altLang="ko-KR" sz="1200" dirty="0">
                <a:solidFill>
                  <a:schemeClr val="tx1"/>
                </a:solidFill>
              </a:rPr>
              <a:t>post</a:t>
            </a:r>
            <a:r>
              <a:rPr lang="ko-KR" altLang="en-US" sz="1200" dirty="0">
                <a:solidFill>
                  <a:schemeClr val="tx1"/>
                </a:solidFill>
              </a:rPr>
              <a:t>일 때만 적용됩니다</a:t>
            </a:r>
            <a:r>
              <a:rPr lang="en-US" altLang="ko-KR" sz="1200" dirty="0">
                <a:solidFill>
                  <a:schemeClr val="tx1"/>
                </a:solidFill>
              </a:rPr>
              <a:t>.</a:t>
            </a:r>
          </a:p>
          <a:p>
            <a:r>
              <a:rPr lang="ko-KR" altLang="en-US" sz="1200" dirty="0">
                <a:solidFill>
                  <a:schemeClr val="tx1"/>
                </a:solidFill>
              </a:rPr>
              <a:t>이 속성은 </a:t>
            </a:r>
            <a:r>
              <a:rPr lang="en-US" altLang="ko-KR" sz="1200" dirty="0">
                <a:solidFill>
                  <a:schemeClr val="tx1"/>
                </a:solidFill>
              </a:rPr>
              <a:t>submit </a:t>
            </a:r>
            <a:r>
              <a:rPr lang="ko-KR" altLang="en-US" sz="1200" dirty="0">
                <a:solidFill>
                  <a:schemeClr val="tx1"/>
                </a:solidFill>
              </a:rPr>
              <a:t>타입과 </a:t>
            </a:r>
            <a:r>
              <a:rPr lang="en-US" altLang="ko-KR" sz="1200" dirty="0">
                <a:solidFill>
                  <a:schemeClr val="tx1"/>
                </a:solidFill>
              </a:rPr>
              <a:t>image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formenctype</a:t>
            </a:r>
            <a:r>
              <a:rPr lang="en-US" altLang="ko-KR" sz="1200" dirty="0">
                <a:solidFill>
                  <a:schemeClr val="tx1"/>
                </a:solidFill>
              </a:rPr>
              <a:t>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376</a:t>
            </a:fld>
            <a:endParaRPr lang="ko-KR" altLang="en-US" dirty="0"/>
          </a:p>
        </p:txBody>
      </p:sp>
    </p:spTree>
    <p:extLst>
      <p:ext uri="{BB962C8B-B14F-4D97-AF65-F5344CB8AC3E}">
        <p14:creationId xmlns:p14="http://schemas.microsoft.com/office/powerpoint/2010/main" val="367290149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formmethod</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formmethod</a:t>
            </a:r>
            <a:r>
              <a:rPr lang="en-US" altLang="ko-KR" sz="1200" dirty="0">
                <a:solidFill>
                  <a:schemeClr val="tx1"/>
                </a:solidFill>
              </a:rPr>
              <a:t>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action="/examples/media/</a:t>
            </a:r>
            <a:r>
              <a:rPr lang="en-US" altLang="ko-KR" sz="1200" dirty="0" err="1">
                <a:solidFill>
                  <a:schemeClr val="tx1"/>
                </a:solidFill>
              </a:rPr>
              <a:t>request.php</a:t>
            </a:r>
            <a:r>
              <a:rPr lang="en-US" altLang="ko-KR" sz="1200" dirty="0">
                <a:solidFill>
                  <a:schemeClr val="tx1"/>
                </a:solidFill>
              </a:rPr>
              <a:t>" method="get"&gt;</a:t>
            </a:r>
          </a:p>
          <a:p>
            <a:r>
              <a:rPr lang="en-US" altLang="ko-KR" sz="1200" dirty="0">
                <a:solidFill>
                  <a:schemeClr val="tx1"/>
                </a:solidFill>
              </a:rPr>
              <a:t>		</a:t>
            </a:r>
            <a:r>
              <a:rPr lang="ko-KR" altLang="en-US" sz="1200" dirty="0">
                <a:solidFill>
                  <a:schemeClr val="tx1"/>
                </a:solidFill>
              </a:rPr>
              <a:t>사용자 이름을 입력해주세요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value="post </a:t>
            </a:r>
            <a:r>
              <a:rPr lang="ko-KR" altLang="en-US" sz="1200" dirty="0">
                <a:solidFill>
                  <a:schemeClr val="tx1"/>
                </a:solidFill>
              </a:rPr>
              <a:t>방식으로 전송</a:t>
            </a:r>
            <a:r>
              <a:rPr lang="en-US" altLang="ko-KR" sz="1200" dirty="0">
                <a:solidFill>
                  <a:schemeClr val="tx1"/>
                </a:solidFill>
              </a:rPr>
              <a:t>" </a:t>
            </a:r>
            <a:r>
              <a:rPr lang="en-US" altLang="ko-KR" sz="1200" dirty="0" err="1">
                <a:solidFill>
                  <a:schemeClr val="tx1"/>
                </a:solidFill>
              </a:rPr>
              <a:t>formmethod</a:t>
            </a:r>
            <a:r>
              <a:rPr lang="en-US" altLang="ko-KR" sz="1200" dirty="0">
                <a:solidFill>
                  <a:schemeClr val="tx1"/>
                </a:solidFill>
              </a:rPr>
              <a:t>="post"&gt;&lt;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err="1">
                <a:solidFill>
                  <a:schemeClr val="tx1"/>
                </a:solidFill>
              </a:rPr>
              <a:t>formmethod</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formmethod</a:t>
            </a:r>
            <a:r>
              <a:rPr lang="en-US" altLang="ko-KR" sz="1200" dirty="0">
                <a:solidFill>
                  <a:schemeClr val="tx1"/>
                </a:solidFill>
              </a:rPr>
              <a:t> </a:t>
            </a:r>
            <a:r>
              <a:rPr lang="ko-KR" altLang="en-US" sz="1200" dirty="0">
                <a:solidFill>
                  <a:schemeClr val="tx1"/>
                </a:solidFill>
              </a:rPr>
              <a:t>속성은 입력한 정보</a:t>
            </a:r>
            <a:r>
              <a:rPr lang="en-US" altLang="ko-KR" sz="1200" dirty="0">
                <a:solidFill>
                  <a:schemeClr val="tx1"/>
                </a:solidFill>
              </a:rPr>
              <a:t>(data)</a:t>
            </a:r>
            <a:r>
              <a:rPr lang="ko-KR" altLang="en-US" sz="1200" dirty="0">
                <a:solidFill>
                  <a:schemeClr val="tx1"/>
                </a:solidFill>
              </a:rPr>
              <a:t>를 전송할 때 사용하는 </a:t>
            </a:r>
            <a:r>
              <a:rPr lang="en-US" altLang="ko-KR" sz="1200" dirty="0">
                <a:solidFill>
                  <a:schemeClr val="tx1"/>
                </a:solidFill>
              </a:rPr>
              <a:t>http </a:t>
            </a:r>
            <a:r>
              <a:rPr lang="ko-KR" altLang="en-US" sz="1200" dirty="0">
                <a:solidFill>
                  <a:schemeClr val="tx1"/>
                </a:solidFill>
              </a:rPr>
              <a:t>메소드</a:t>
            </a:r>
            <a:r>
              <a:rPr lang="en-US" altLang="ko-KR" sz="1200" dirty="0">
                <a:solidFill>
                  <a:schemeClr val="tx1"/>
                </a:solidFill>
              </a:rPr>
              <a:t>(method)</a:t>
            </a:r>
            <a:r>
              <a:rPr lang="ko-KR" altLang="en-US" sz="1200" dirty="0">
                <a:solidFill>
                  <a:schemeClr val="tx1"/>
                </a:solidFill>
              </a:rPr>
              <a:t>를 명시합니다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en-US" altLang="ko-KR" sz="1200" dirty="0" err="1">
                <a:solidFill>
                  <a:schemeClr val="tx1"/>
                </a:solidFill>
              </a:rPr>
              <a:t>formmethod</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method </a:t>
            </a:r>
            <a:r>
              <a:rPr lang="ko-KR" altLang="en-US" sz="1200" dirty="0">
                <a:solidFill>
                  <a:schemeClr val="tx1"/>
                </a:solidFill>
              </a:rPr>
              <a:t>속성을 덮어쓰게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a:t>
            </a:r>
            <a:r>
              <a:rPr lang="en-US" altLang="ko-KR" sz="1200" dirty="0">
                <a:solidFill>
                  <a:schemeClr val="tx1"/>
                </a:solidFill>
              </a:rPr>
              <a:t>submit </a:t>
            </a:r>
            <a:r>
              <a:rPr lang="ko-KR" altLang="en-US" sz="1200" dirty="0">
                <a:solidFill>
                  <a:schemeClr val="tx1"/>
                </a:solidFill>
              </a:rPr>
              <a:t>타입과 </a:t>
            </a:r>
            <a:r>
              <a:rPr lang="en-US" altLang="ko-KR" sz="1200" dirty="0">
                <a:solidFill>
                  <a:schemeClr val="tx1"/>
                </a:solidFill>
              </a:rPr>
              <a:t>image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formmethod</a:t>
            </a:r>
            <a:r>
              <a:rPr lang="en-US" altLang="ko-KR" sz="1200" dirty="0">
                <a:solidFill>
                  <a:schemeClr val="tx1"/>
                </a:solidFill>
              </a:rPr>
              <a:t>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377</a:t>
            </a:fld>
            <a:endParaRPr lang="ko-KR" altLang="en-US" dirty="0"/>
          </a:p>
        </p:txBody>
      </p:sp>
    </p:spTree>
    <p:extLst>
      <p:ext uri="{BB962C8B-B14F-4D97-AF65-F5344CB8AC3E}">
        <p14:creationId xmlns:p14="http://schemas.microsoft.com/office/powerpoint/2010/main" val="3904027578"/>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formnovalidate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formnovalidate</a:t>
            </a:r>
            <a:r>
              <a:rPr lang="en-US" altLang="ko-KR" sz="1200" dirty="0">
                <a:solidFill>
                  <a:schemeClr val="tx1"/>
                </a:solidFill>
              </a:rPr>
              <a:t>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자주 들리는 사이트의 </a:t>
            </a:r>
            <a:r>
              <a:rPr lang="en-US" altLang="ko-KR" sz="1200" dirty="0">
                <a:solidFill>
                  <a:schemeClr val="tx1"/>
                </a:solidFill>
              </a:rPr>
              <a:t>URL </a:t>
            </a:r>
            <a:r>
              <a:rPr lang="ko-KR" altLang="en-US" sz="1200" dirty="0">
                <a:solidFill>
                  <a:schemeClr val="tx1"/>
                </a:solidFill>
              </a:rPr>
              <a:t>주소를 입력해 주세요 </a:t>
            </a:r>
            <a:r>
              <a:rPr lang="en-US" altLang="ko-KR" sz="1200" dirty="0">
                <a:solidFill>
                  <a:schemeClr val="tx1"/>
                </a:solidFill>
              </a:rPr>
              <a:t>: &lt;input type="</a:t>
            </a:r>
            <a:r>
              <a:rPr lang="en-US" altLang="ko-KR" sz="1200" dirty="0" err="1">
                <a:solidFill>
                  <a:schemeClr val="tx1"/>
                </a:solidFill>
              </a:rPr>
              <a:t>url</a:t>
            </a:r>
            <a:r>
              <a:rPr lang="en-US" altLang="ko-KR" sz="1200" dirty="0">
                <a:solidFill>
                  <a:schemeClr val="tx1"/>
                </a:solidFill>
              </a:rPr>
              <a:t>" name="</a:t>
            </a:r>
            <a:r>
              <a:rPr lang="en-US" altLang="ko-KR" sz="1200" dirty="0" err="1">
                <a:solidFill>
                  <a:schemeClr val="tx1"/>
                </a:solidFill>
              </a:rPr>
              <a:t>url</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&lt;input type="submit" value="</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방식으로 전송</a:t>
            </a:r>
            <a:r>
              <a:rPr lang="en-US" altLang="ko-KR" sz="1200" dirty="0">
                <a:solidFill>
                  <a:schemeClr val="tx1"/>
                </a:solidFill>
              </a:rPr>
              <a:t>" </a:t>
            </a:r>
            <a:r>
              <a:rPr lang="en-US" altLang="ko-KR" sz="1200" dirty="0" err="1">
                <a:solidFill>
                  <a:schemeClr val="tx1"/>
                </a:solidFill>
              </a:rPr>
              <a:t>formnovalidate</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err="1">
                <a:solidFill>
                  <a:schemeClr val="tx1"/>
                </a:solidFill>
              </a:rPr>
              <a:t>formnovalidate</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formnovalidate</a:t>
            </a:r>
            <a:r>
              <a:rPr lang="en-US" altLang="ko-KR" sz="1200" dirty="0">
                <a:solidFill>
                  <a:schemeClr val="tx1"/>
                </a:solidFill>
              </a:rPr>
              <a:t> </a:t>
            </a:r>
            <a:r>
              <a:rPr lang="ko-KR" altLang="en-US" sz="1200" dirty="0">
                <a:solidFill>
                  <a:schemeClr val="tx1"/>
                </a:solidFill>
              </a:rPr>
              <a:t>속성은 입력한 정보</a:t>
            </a:r>
            <a:r>
              <a:rPr lang="en-US" altLang="ko-KR" sz="1200" dirty="0">
                <a:solidFill>
                  <a:schemeClr val="tx1"/>
                </a:solidFill>
              </a:rPr>
              <a:t>(data)</a:t>
            </a:r>
            <a:r>
              <a:rPr lang="ko-KR" altLang="en-US" sz="1200" dirty="0">
                <a:solidFill>
                  <a:schemeClr val="tx1"/>
                </a:solidFill>
              </a:rPr>
              <a:t>를 전송할 때 그 정보가 유효한지 아닌지를 검사하지 않았다는 것을 명시합니다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en-US" altLang="ko-KR" sz="1200" dirty="0" err="1">
                <a:solidFill>
                  <a:schemeClr val="tx1"/>
                </a:solidFill>
              </a:rPr>
              <a:t>formnovalidate</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err="1">
                <a:solidFill>
                  <a:schemeClr val="tx1"/>
                </a:solidFill>
              </a:rPr>
              <a:t>novalidate</a:t>
            </a:r>
            <a:r>
              <a:rPr lang="en-US" altLang="ko-KR" sz="1200" dirty="0">
                <a:solidFill>
                  <a:schemeClr val="tx1"/>
                </a:solidFill>
              </a:rPr>
              <a:t> </a:t>
            </a:r>
            <a:r>
              <a:rPr lang="ko-KR" altLang="en-US" sz="1200" dirty="0">
                <a:solidFill>
                  <a:schemeClr val="tx1"/>
                </a:solidFill>
              </a:rPr>
              <a:t>속성을 덮어쓰게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오직 </a:t>
            </a:r>
            <a:r>
              <a:rPr lang="en-US" altLang="ko-KR" sz="1200" dirty="0">
                <a:solidFill>
                  <a:schemeClr val="tx1"/>
                </a:solidFill>
              </a:rPr>
              <a:t>submit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formnovalidate</a:t>
            </a:r>
            <a:r>
              <a:rPr lang="en-US" altLang="ko-KR" sz="1200" dirty="0">
                <a:solidFill>
                  <a:schemeClr val="tx1"/>
                </a:solidFill>
              </a:rPr>
              <a:t> </a:t>
            </a:r>
            <a:r>
              <a:rPr lang="ko-KR" altLang="en-US" sz="1200" dirty="0">
                <a:solidFill>
                  <a:schemeClr val="tx1"/>
                </a:solidFill>
              </a:rPr>
              <a:t>속성은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378</a:t>
            </a:fld>
            <a:endParaRPr lang="ko-KR" altLang="en-US" dirty="0"/>
          </a:p>
        </p:txBody>
      </p:sp>
    </p:spTree>
    <p:extLst>
      <p:ext uri="{BB962C8B-B14F-4D97-AF65-F5344CB8AC3E}">
        <p14:creationId xmlns:p14="http://schemas.microsoft.com/office/powerpoint/2010/main" val="407329988"/>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a:t>
            </a:r>
            <a:r>
              <a:rPr lang="en-US" altLang="ko-KR" sz="3200" dirty="0" err="1"/>
              <a:t>formtarget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formtarget</a:t>
            </a:r>
            <a:r>
              <a:rPr lang="en-US" altLang="ko-KR" sz="1200" dirty="0">
                <a:solidFill>
                  <a:schemeClr val="tx1"/>
                </a:solidFill>
              </a:rPr>
              <a:t> </a:t>
            </a:r>
            <a:r>
              <a:rPr lang="ko-KR" altLang="en-US" sz="1200" dirty="0">
                <a:solidFill>
                  <a:schemeClr val="tx1"/>
                </a:solidFill>
              </a:rPr>
              <a:t>속성</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이름을 입력해주세요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응답 화면을 </a:t>
            </a:r>
            <a:r>
              <a:rPr lang="ko-KR" altLang="en-US" sz="1200" dirty="0" err="1">
                <a:solidFill>
                  <a:schemeClr val="tx1"/>
                </a:solidFill>
              </a:rPr>
              <a:t>새창에</a:t>
            </a:r>
            <a:r>
              <a:rPr lang="ko-KR" altLang="en-US" sz="1200" dirty="0">
                <a:solidFill>
                  <a:schemeClr val="tx1"/>
                </a:solidFill>
              </a:rPr>
              <a:t> 표시</a:t>
            </a:r>
            <a:r>
              <a:rPr lang="en-US" altLang="ko-KR" sz="1200" dirty="0">
                <a:solidFill>
                  <a:schemeClr val="tx1"/>
                </a:solidFill>
              </a:rPr>
              <a:t>" </a:t>
            </a:r>
            <a:r>
              <a:rPr lang="en-US" altLang="ko-KR" sz="1200" dirty="0" err="1">
                <a:solidFill>
                  <a:schemeClr val="tx1"/>
                </a:solidFill>
              </a:rPr>
              <a:t>formtarget</a:t>
            </a:r>
            <a:r>
              <a:rPr lang="en-US" altLang="ko-KR" sz="1200" dirty="0">
                <a:solidFill>
                  <a:schemeClr val="tx1"/>
                </a:solidFill>
              </a:rPr>
              <a:t>="_blank"&gt;&lt;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err="1">
                <a:solidFill>
                  <a:schemeClr val="tx1"/>
                </a:solidFill>
              </a:rPr>
              <a:t>formtarget</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formtarget</a:t>
            </a:r>
            <a:r>
              <a:rPr lang="en-US" altLang="ko-KR" sz="1200" dirty="0">
                <a:solidFill>
                  <a:schemeClr val="tx1"/>
                </a:solidFill>
              </a:rPr>
              <a:t> </a:t>
            </a:r>
            <a:r>
              <a:rPr lang="ko-KR" altLang="en-US" sz="1200" dirty="0">
                <a:solidFill>
                  <a:schemeClr val="tx1"/>
                </a:solidFill>
              </a:rPr>
              <a:t>속성은 입력한 정보</a:t>
            </a:r>
            <a:r>
              <a:rPr lang="en-US" altLang="ko-KR" sz="1200" dirty="0">
                <a:solidFill>
                  <a:schemeClr val="tx1"/>
                </a:solidFill>
              </a:rPr>
              <a:t>(data)</a:t>
            </a:r>
            <a:r>
              <a:rPr lang="ko-KR" altLang="en-US" sz="1200" dirty="0">
                <a:solidFill>
                  <a:schemeClr val="tx1"/>
                </a:solidFill>
              </a:rPr>
              <a:t>를 전송한 후</a:t>
            </a:r>
            <a:r>
              <a:rPr lang="en-US" altLang="ko-KR" sz="1200" dirty="0">
                <a:solidFill>
                  <a:schemeClr val="tx1"/>
                </a:solidFill>
              </a:rPr>
              <a:t>, </a:t>
            </a:r>
            <a:r>
              <a:rPr lang="ko-KR" altLang="en-US" sz="1200" dirty="0">
                <a:solidFill>
                  <a:schemeClr val="tx1"/>
                </a:solidFill>
              </a:rPr>
              <a:t>그 결과로 받은 응답 페이지를 어디에 출력할지를 명시합니다</a:t>
            </a:r>
            <a:r>
              <a:rPr lang="en-US" altLang="ko-KR" sz="1200" dirty="0">
                <a:solidFill>
                  <a:schemeClr val="tx1"/>
                </a:solidFill>
              </a:rPr>
              <a:t>.</a:t>
            </a:r>
          </a:p>
          <a:p>
            <a:r>
              <a:rPr lang="ko-KR" altLang="en-US" sz="1200" dirty="0">
                <a:solidFill>
                  <a:schemeClr val="tx1"/>
                </a:solidFill>
              </a:rPr>
              <a:t>즉</a:t>
            </a:r>
            <a:r>
              <a:rPr lang="en-US" altLang="ko-KR" sz="1200" dirty="0">
                <a:solidFill>
                  <a:schemeClr val="tx1"/>
                </a:solidFill>
              </a:rPr>
              <a:t>, </a:t>
            </a:r>
            <a:r>
              <a:rPr lang="en-US" altLang="ko-KR" sz="1200" dirty="0" err="1">
                <a:solidFill>
                  <a:schemeClr val="tx1"/>
                </a:solidFill>
              </a:rPr>
              <a:t>formtarget</a:t>
            </a:r>
            <a:r>
              <a:rPr lang="en-US" altLang="ko-KR" sz="1200" dirty="0">
                <a:solidFill>
                  <a:schemeClr val="tx1"/>
                </a:solidFill>
              </a:rPr>
              <a:t> </a:t>
            </a:r>
            <a:r>
              <a:rPr lang="ko-KR" altLang="en-US" sz="1200" dirty="0">
                <a:solidFill>
                  <a:schemeClr val="tx1"/>
                </a:solidFill>
              </a:rPr>
              <a:t>속성은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target </a:t>
            </a:r>
            <a:r>
              <a:rPr lang="ko-KR" altLang="en-US" sz="1200" dirty="0">
                <a:solidFill>
                  <a:schemeClr val="tx1"/>
                </a:solidFill>
              </a:rPr>
              <a:t>속성을 덮어쓰게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a:t>
            </a:r>
            <a:r>
              <a:rPr lang="en-US" altLang="ko-KR" sz="1200" dirty="0">
                <a:solidFill>
                  <a:schemeClr val="tx1"/>
                </a:solidFill>
              </a:rPr>
              <a:t>submit </a:t>
            </a:r>
            <a:r>
              <a:rPr lang="ko-KR" altLang="en-US" sz="1200" dirty="0">
                <a:solidFill>
                  <a:schemeClr val="tx1"/>
                </a:solidFill>
              </a:rPr>
              <a:t>타입과 </a:t>
            </a:r>
            <a:r>
              <a:rPr lang="en-US" altLang="ko-KR" sz="1200" dirty="0">
                <a:solidFill>
                  <a:schemeClr val="tx1"/>
                </a:solidFill>
              </a:rPr>
              <a:t>image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formtarget</a:t>
            </a:r>
            <a:r>
              <a:rPr lang="en-US" altLang="ko-KR" sz="1200" dirty="0">
                <a:solidFill>
                  <a:schemeClr val="tx1"/>
                </a:solidFill>
              </a:rPr>
              <a:t>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379</a:t>
            </a:fld>
            <a:endParaRPr lang="ko-KR" altLang="en-US" dirty="0"/>
          </a:p>
        </p:txBody>
      </p:sp>
    </p:spTree>
    <p:extLst>
      <p:ext uri="{BB962C8B-B14F-4D97-AF65-F5344CB8AC3E}">
        <p14:creationId xmlns:p14="http://schemas.microsoft.com/office/powerpoint/2010/main" val="1296207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 </a:t>
            </a:r>
            <a:r>
              <a:rPr lang="en-US" altLang="ko-KR" sz="3200" dirty="0"/>
              <a:t>(</a:t>
            </a:r>
            <a:r>
              <a:rPr lang="ko-KR" altLang="en-US" sz="3200" dirty="0"/>
              <a:t>열 합치기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2719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dirty="0">
              <a:solidFill>
                <a:schemeClr val="tx1"/>
              </a:solidFill>
            </a:endParaRPr>
          </a:p>
          <a:p>
            <a:r>
              <a:rPr lang="en-US" altLang="ko-KR" sz="1100" dirty="0">
                <a:solidFill>
                  <a:schemeClr val="tx1"/>
                </a:solidFill>
              </a:rPr>
              <a:t>&lt;head&gt;</a:t>
            </a:r>
          </a:p>
          <a:p>
            <a:r>
              <a:rPr lang="en-US" altLang="ko-KR" sz="1100" dirty="0">
                <a:solidFill>
                  <a:schemeClr val="tx1"/>
                </a:solidFill>
              </a:rPr>
              <a:t>	&lt;meta charset="UTF-8"&gt;</a:t>
            </a:r>
          </a:p>
          <a:p>
            <a:r>
              <a:rPr lang="en-US" altLang="ko-KR" sz="1100" dirty="0">
                <a:solidFill>
                  <a:schemeClr val="tx1"/>
                </a:solidFill>
              </a:rPr>
              <a:t>	&lt;title&gt;HTML Tables&lt;/title&gt;</a:t>
            </a:r>
          </a:p>
          <a:p>
            <a:r>
              <a:rPr lang="en-US" altLang="ko-KR" sz="1100" dirty="0">
                <a:solidFill>
                  <a:schemeClr val="tx1"/>
                </a:solidFill>
              </a:rPr>
              <a:t>	&lt;style&gt;</a:t>
            </a:r>
          </a:p>
          <a:p>
            <a:r>
              <a:rPr lang="en-US" altLang="ko-KR" sz="1100" dirty="0">
                <a:solidFill>
                  <a:schemeClr val="tx1"/>
                </a:solidFill>
              </a:rPr>
              <a:t>		table, </a:t>
            </a:r>
            <a:r>
              <a:rPr lang="en-US" altLang="ko-KR" sz="1100" dirty="0" err="1">
                <a:solidFill>
                  <a:schemeClr val="tx1"/>
                </a:solidFill>
              </a:rPr>
              <a:t>th</a:t>
            </a:r>
            <a:r>
              <a:rPr lang="en-US" altLang="ko-KR" sz="1100" dirty="0">
                <a:solidFill>
                  <a:schemeClr val="tx1"/>
                </a:solidFill>
              </a:rPr>
              <a:t>, td {	border: 1px solid black; border-collapse: collapse }</a:t>
            </a:r>
          </a:p>
          <a:p>
            <a:r>
              <a:rPr lang="en-US" altLang="ko-KR" sz="1100" dirty="0">
                <a:solidFill>
                  <a:schemeClr val="tx1"/>
                </a:solidFill>
              </a:rPr>
              <a:t>	&lt;/style&gt;</a:t>
            </a:r>
          </a:p>
          <a:p>
            <a:endParaRPr lang="en-US" altLang="ko-KR" sz="1100" dirty="0">
              <a:solidFill>
                <a:schemeClr val="tx1"/>
              </a:solidFill>
            </a:endParaRPr>
          </a:p>
          <a:p>
            <a:r>
              <a:rPr lang="en-US" altLang="ko-KR" sz="1100" dirty="0">
                <a:solidFill>
                  <a:schemeClr val="tx1"/>
                </a:solidFill>
              </a:rPr>
              <a:t>&lt;/head&gt;</a:t>
            </a:r>
          </a:p>
          <a:p>
            <a:endParaRPr lang="en-US" altLang="ko-KR" sz="1100" dirty="0">
              <a:solidFill>
                <a:schemeClr val="tx1"/>
              </a:solidFill>
            </a:endParaRPr>
          </a:p>
          <a:p>
            <a:r>
              <a:rPr lang="en-US" altLang="ko-KR" sz="1100" dirty="0">
                <a:solidFill>
                  <a:schemeClr val="tx1"/>
                </a:solidFill>
              </a:rPr>
              <a:t>&lt;body&gt;</a:t>
            </a:r>
          </a:p>
          <a:p>
            <a:endParaRPr lang="en-US" altLang="ko-KR" sz="1100" dirty="0">
              <a:solidFill>
                <a:schemeClr val="tx1"/>
              </a:solidFill>
            </a:endParaRPr>
          </a:p>
          <a:p>
            <a:r>
              <a:rPr lang="en-US" altLang="ko-KR" sz="1100" dirty="0">
                <a:solidFill>
                  <a:schemeClr val="tx1"/>
                </a:solidFill>
              </a:rPr>
              <a:t>	&lt;h1&gt;</a:t>
            </a:r>
            <a:r>
              <a:rPr lang="ko-KR" altLang="en-US" sz="1100" dirty="0">
                <a:solidFill>
                  <a:schemeClr val="tx1"/>
                </a:solidFill>
              </a:rPr>
              <a:t>테이블의 열 합치기</a:t>
            </a:r>
            <a:r>
              <a:rPr lang="en-US" altLang="ko-KR" sz="1100" dirty="0">
                <a:solidFill>
                  <a:schemeClr val="tx1"/>
                </a:solidFill>
              </a:rPr>
              <a:t>&lt;/h1&gt;</a:t>
            </a:r>
          </a:p>
          <a:p>
            <a:r>
              <a:rPr lang="en-US" altLang="ko-KR" sz="1100" dirty="0">
                <a:solidFill>
                  <a:schemeClr val="tx1"/>
                </a:solidFill>
              </a:rPr>
              <a:t>	&lt;table style="width:100%"&gt;</a:t>
            </a:r>
          </a:p>
          <a:p>
            <a:r>
              <a:rPr lang="en-US" altLang="ko-KR" sz="1100" dirty="0">
                <a:solidFill>
                  <a:schemeClr val="tx1"/>
                </a:solidFill>
              </a:rPr>
              <a:t>		&lt;tr&gt;</a:t>
            </a:r>
          </a:p>
          <a:p>
            <a:r>
              <a:rPr lang="en-US" altLang="ko-KR" sz="1100" dirty="0">
                <a:solidFill>
                  <a:schemeClr val="tx1"/>
                </a:solidFill>
              </a:rPr>
              <a:t>			&lt;td&gt;</a:t>
            </a:r>
            <a:r>
              <a:rPr lang="ko-KR" altLang="en-US" sz="1100" dirty="0">
                <a:solidFill>
                  <a:schemeClr val="tx1"/>
                </a:solidFill>
              </a:rPr>
              <a:t>참치</a:t>
            </a:r>
            <a:r>
              <a:rPr lang="en-US" altLang="ko-KR" sz="1100" dirty="0">
                <a:solidFill>
                  <a:schemeClr val="tx1"/>
                </a:solidFill>
              </a:rPr>
              <a:t>&lt;/td&gt;</a:t>
            </a:r>
          </a:p>
          <a:p>
            <a:r>
              <a:rPr lang="en-US" altLang="ko-KR" sz="1100" dirty="0">
                <a:solidFill>
                  <a:schemeClr val="tx1"/>
                </a:solidFill>
              </a:rPr>
              <a:t>			&lt;td </a:t>
            </a:r>
            <a:r>
              <a:rPr lang="en-US" altLang="ko-KR" sz="1100" dirty="0" err="1">
                <a:solidFill>
                  <a:schemeClr val="tx1"/>
                </a:solidFill>
              </a:rPr>
              <a:t>colspan</a:t>
            </a:r>
            <a:r>
              <a:rPr lang="en-US" altLang="ko-KR" sz="1100" dirty="0">
                <a:solidFill>
                  <a:schemeClr val="tx1"/>
                </a:solidFill>
              </a:rPr>
              <a:t>="2"&gt;</a:t>
            </a:r>
            <a:r>
              <a:rPr lang="ko-KR" altLang="en-US" sz="1100" dirty="0">
                <a:solidFill>
                  <a:schemeClr val="tx1"/>
                </a:solidFill>
              </a:rPr>
              <a:t>고래</a:t>
            </a:r>
            <a:r>
              <a:rPr lang="en-US" altLang="ko-KR" sz="1100" dirty="0">
                <a:solidFill>
                  <a:schemeClr val="tx1"/>
                </a:solidFill>
              </a:rPr>
              <a:t>&lt;/td&gt;		</a:t>
            </a:r>
          </a:p>
          <a:p>
            <a:r>
              <a:rPr lang="en-US" altLang="ko-KR" sz="1100" dirty="0">
                <a:solidFill>
                  <a:schemeClr val="tx1"/>
                </a:solidFill>
              </a:rPr>
              <a:t>		&lt;/tr&gt;</a:t>
            </a:r>
          </a:p>
          <a:p>
            <a:r>
              <a:rPr lang="en-US" altLang="ko-KR" sz="1100" dirty="0">
                <a:solidFill>
                  <a:schemeClr val="tx1"/>
                </a:solidFill>
              </a:rPr>
              <a:t>		&lt;tr&gt;</a:t>
            </a:r>
          </a:p>
          <a:p>
            <a:r>
              <a:rPr lang="en-US" altLang="ko-KR" sz="1100" dirty="0">
                <a:solidFill>
                  <a:schemeClr val="tx1"/>
                </a:solidFill>
              </a:rPr>
              <a:t>			&lt;td&gt;</a:t>
            </a:r>
            <a:r>
              <a:rPr lang="ko-KR" altLang="en-US" sz="1100" dirty="0">
                <a:solidFill>
                  <a:schemeClr val="tx1"/>
                </a:solidFill>
              </a:rPr>
              <a:t>상어</a:t>
            </a:r>
            <a:r>
              <a:rPr lang="en-US" altLang="ko-KR" sz="1100" dirty="0">
                <a:solidFill>
                  <a:schemeClr val="tx1"/>
                </a:solidFill>
              </a:rPr>
              <a:t>&lt;/td&gt;</a:t>
            </a:r>
          </a:p>
          <a:p>
            <a:r>
              <a:rPr lang="en-US" altLang="ko-KR" sz="1100" dirty="0">
                <a:solidFill>
                  <a:schemeClr val="tx1"/>
                </a:solidFill>
              </a:rPr>
              <a:t>			&lt;td&gt;</a:t>
            </a:r>
            <a:r>
              <a:rPr lang="ko-KR" altLang="en-US" sz="1100" dirty="0">
                <a:solidFill>
                  <a:schemeClr val="tx1"/>
                </a:solidFill>
              </a:rPr>
              <a:t>문어</a:t>
            </a:r>
            <a:r>
              <a:rPr lang="en-US" altLang="ko-KR" sz="1100" dirty="0">
                <a:solidFill>
                  <a:schemeClr val="tx1"/>
                </a:solidFill>
              </a:rPr>
              <a:t>&lt;/td&gt;		</a:t>
            </a:r>
          </a:p>
          <a:p>
            <a:r>
              <a:rPr lang="en-US" altLang="ko-KR" sz="1100" dirty="0">
                <a:solidFill>
                  <a:schemeClr val="tx1"/>
                </a:solidFill>
              </a:rPr>
              <a:t>			&lt;td&gt;</a:t>
            </a:r>
            <a:r>
              <a:rPr lang="ko-KR" altLang="en-US" sz="1100" dirty="0">
                <a:solidFill>
                  <a:schemeClr val="tx1"/>
                </a:solidFill>
              </a:rPr>
              <a:t>꽁치</a:t>
            </a:r>
            <a:r>
              <a:rPr lang="en-US" altLang="ko-KR" sz="1100" dirty="0">
                <a:solidFill>
                  <a:schemeClr val="tx1"/>
                </a:solidFill>
              </a:rPr>
              <a:t>&lt;/td&gt;</a:t>
            </a:r>
          </a:p>
          <a:p>
            <a:r>
              <a:rPr lang="en-US" altLang="ko-KR" sz="1100" dirty="0">
                <a:solidFill>
                  <a:schemeClr val="tx1"/>
                </a:solidFill>
              </a:rPr>
              <a:t>		&lt;/tr&gt;</a:t>
            </a:r>
          </a:p>
          <a:p>
            <a:r>
              <a:rPr lang="en-US" altLang="ko-KR" sz="1100" dirty="0">
                <a:solidFill>
                  <a:schemeClr val="tx1"/>
                </a:solidFill>
              </a:rPr>
              <a:t>		&lt;tr&gt;</a:t>
            </a:r>
          </a:p>
          <a:p>
            <a:r>
              <a:rPr lang="en-US" altLang="ko-KR" sz="1100" dirty="0">
                <a:solidFill>
                  <a:schemeClr val="tx1"/>
                </a:solidFill>
              </a:rPr>
              <a:t>			&lt;td&gt;</a:t>
            </a:r>
            <a:r>
              <a:rPr lang="ko-KR" altLang="en-US" sz="1100" dirty="0">
                <a:solidFill>
                  <a:schemeClr val="tx1"/>
                </a:solidFill>
              </a:rPr>
              <a:t>오징어</a:t>
            </a:r>
            <a:r>
              <a:rPr lang="en-US" altLang="ko-KR" sz="1100" dirty="0">
                <a:solidFill>
                  <a:schemeClr val="tx1"/>
                </a:solidFill>
              </a:rPr>
              <a:t>&lt;/td&gt;</a:t>
            </a:r>
          </a:p>
          <a:p>
            <a:r>
              <a:rPr lang="en-US" altLang="ko-KR" sz="1100" dirty="0">
                <a:solidFill>
                  <a:schemeClr val="tx1"/>
                </a:solidFill>
              </a:rPr>
              <a:t>			&lt;td&gt;</a:t>
            </a:r>
            <a:r>
              <a:rPr lang="ko-KR" altLang="en-US" sz="1100" dirty="0">
                <a:solidFill>
                  <a:schemeClr val="tx1"/>
                </a:solidFill>
              </a:rPr>
              <a:t>고등어</a:t>
            </a:r>
            <a:r>
              <a:rPr lang="en-US" altLang="ko-KR" sz="1100" dirty="0">
                <a:solidFill>
                  <a:schemeClr val="tx1"/>
                </a:solidFill>
              </a:rPr>
              <a:t>&lt;/td&gt;		</a:t>
            </a:r>
          </a:p>
          <a:p>
            <a:r>
              <a:rPr lang="en-US" altLang="ko-KR" sz="1100" dirty="0">
                <a:solidFill>
                  <a:schemeClr val="tx1"/>
                </a:solidFill>
              </a:rPr>
              <a:t>			&lt;td&gt;</a:t>
            </a:r>
            <a:r>
              <a:rPr lang="ko-KR" altLang="en-US" sz="1100" dirty="0">
                <a:solidFill>
                  <a:schemeClr val="tx1"/>
                </a:solidFill>
              </a:rPr>
              <a:t>돌고래</a:t>
            </a:r>
            <a:r>
              <a:rPr lang="en-US" altLang="ko-KR" sz="1100" dirty="0">
                <a:solidFill>
                  <a:schemeClr val="tx1"/>
                </a:solidFill>
              </a:rPr>
              <a:t>&lt;/td&gt;</a:t>
            </a:r>
          </a:p>
          <a:p>
            <a:r>
              <a:rPr lang="en-US" altLang="ko-KR" sz="1100" dirty="0">
                <a:solidFill>
                  <a:schemeClr val="tx1"/>
                </a:solidFill>
              </a:rPr>
              <a:t>		&lt;/tr&gt;</a:t>
            </a:r>
          </a:p>
          <a:p>
            <a:r>
              <a:rPr lang="en-US" altLang="ko-KR" sz="1100" dirty="0">
                <a:solidFill>
                  <a:schemeClr val="tx1"/>
                </a:solidFill>
              </a:rPr>
              <a:t>	&lt;/table&gt;</a:t>
            </a:r>
          </a:p>
          <a:p>
            <a:endParaRPr lang="en-US" altLang="ko-KR" sz="1100" dirty="0">
              <a:solidFill>
                <a:schemeClr val="tx1"/>
              </a:solidFill>
            </a:endParaRPr>
          </a:p>
          <a:p>
            <a:r>
              <a:rPr lang="en-US" altLang="ko-KR" sz="11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805333" y="1185333"/>
            <a:ext cx="3081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a:t>
            </a:fld>
            <a:endParaRPr lang="ko-KR" altLang="en-US" dirty="0"/>
          </a:p>
        </p:txBody>
      </p:sp>
    </p:spTree>
    <p:extLst>
      <p:ext uri="{BB962C8B-B14F-4D97-AF65-F5344CB8AC3E}">
        <p14:creationId xmlns:p14="http://schemas.microsoft.com/office/powerpoint/2010/main" val="2734308217"/>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height &amp; width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&lt;h1&gt;height</a:t>
            </a:r>
            <a:r>
              <a:rPr lang="ko-KR" altLang="en-US" sz="1200" dirty="0">
                <a:solidFill>
                  <a:schemeClr val="tx1"/>
                </a:solidFill>
              </a:rPr>
              <a:t>와 </a:t>
            </a:r>
            <a:r>
              <a:rPr lang="en-US" altLang="ko-KR" sz="1200" dirty="0">
                <a:solidFill>
                  <a:schemeClr val="tx1"/>
                </a:solidFill>
              </a:rPr>
              <a:t>width </a:t>
            </a:r>
            <a:r>
              <a:rPr lang="ko-KR" altLang="en-US" sz="1200" dirty="0">
                <a:solidFill>
                  <a:schemeClr val="tx1"/>
                </a:solidFill>
              </a:rPr>
              <a:t>속성을 이용한 이미지의 크기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 autofocus&gt;&lt;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type="image" </a:t>
            </a:r>
            <a:r>
              <a:rPr lang="en-US" altLang="ko-KR" sz="1200" dirty="0" err="1">
                <a:solidFill>
                  <a:schemeClr val="tx1"/>
                </a:solidFill>
              </a:rPr>
              <a:t>src</a:t>
            </a:r>
            <a:r>
              <a:rPr lang="en-US" altLang="ko-KR" sz="1200" dirty="0">
                <a:solidFill>
                  <a:schemeClr val="tx1"/>
                </a:solidFill>
              </a:rPr>
              <a:t>="/examples/images/img_penguin.png" alt="</a:t>
            </a:r>
            <a:r>
              <a:rPr lang="ko-KR" altLang="en-US" sz="1200" dirty="0">
                <a:solidFill>
                  <a:schemeClr val="tx1"/>
                </a:solidFill>
              </a:rPr>
              <a:t>전송</a:t>
            </a:r>
            <a:r>
              <a:rPr lang="en-US" altLang="ko-KR" sz="1200" dirty="0">
                <a:solidFill>
                  <a:schemeClr val="tx1"/>
                </a:solidFill>
              </a:rPr>
              <a:t>" height="26" width="26"&gt;</a:t>
            </a:r>
          </a:p>
          <a:p>
            <a:r>
              <a:rPr lang="en-US" altLang="ko-KR" sz="1200" dirty="0">
                <a:solidFill>
                  <a:schemeClr val="tx1"/>
                </a:solidFill>
              </a:rPr>
              <a:t>		</a:t>
            </a:r>
            <a:r>
              <a:rPr lang="ko-KR" altLang="en-US" sz="1200" dirty="0">
                <a:solidFill>
                  <a:schemeClr val="tx1"/>
                </a:solidFill>
              </a:rPr>
              <a:t>그림을 클릭하시면 전송됩니다</a:t>
            </a:r>
            <a:r>
              <a:rPr lang="en-US" altLang="ko-KR" sz="1200" dirty="0">
                <a:solidFill>
                  <a:schemeClr val="tx1"/>
                </a:solidFill>
              </a:rPr>
              <a: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height</a:t>
            </a:r>
            <a:r>
              <a:rPr lang="ko-KR" altLang="en-US" sz="1200" b="1" dirty="0">
                <a:solidFill>
                  <a:schemeClr val="tx1"/>
                </a:solidFill>
              </a:rPr>
              <a:t>와 </a:t>
            </a:r>
            <a:r>
              <a:rPr lang="en-US" altLang="ko-KR" sz="1200" b="1" dirty="0">
                <a:solidFill>
                  <a:schemeClr val="tx1"/>
                </a:solidFill>
              </a:rPr>
              <a:t>width </a:t>
            </a:r>
            <a:r>
              <a:rPr lang="ko-KR" altLang="en-US" sz="1200" b="1" dirty="0">
                <a:solidFill>
                  <a:schemeClr val="tx1"/>
                </a:solidFill>
              </a:rPr>
              <a:t>속성</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속성이 </a:t>
            </a:r>
            <a:r>
              <a:rPr lang="en-US" altLang="ko-KR" sz="1200" dirty="0">
                <a:solidFill>
                  <a:schemeClr val="tx1"/>
                </a:solidFill>
              </a:rPr>
              <a:t>"image"</a:t>
            </a:r>
            <a:r>
              <a:rPr lang="ko-KR" altLang="en-US" sz="1200" dirty="0">
                <a:solidFill>
                  <a:schemeClr val="tx1"/>
                </a:solidFill>
              </a:rPr>
              <a:t>일 경우에는 </a:t>
            </a:r>
            <a:r>
              <a:rPr lang="en-US" altLang="ko-KR" sz="1200" dirty="0">
                <a:solidFill>
                  <a:schemeClr val="tx1"/>
                </a:solidFill>
              </a:rPr>
              <a:t>height </a:t>
            </a:r>
            <a:r>
              <a:rPr lang="ko-KR" altLang="en-US" sz="1200" dirty="0">
                <a:solidFill>
                  <a:schemeClr val="tx1"/>
                </a:solidFill>
              </a:rPr>
              <a:t>속성과 </a:t>
            </a:r>
            <a:r>
              <a:rPr lang="en-US" altLang="ko-KR" sz="1200" dirty="0">
                <a:solidFill>
                  <a:schemeClr val="tx1"/>
                </a:solidFill>
              </a:rPr>
              <a:t>width </a:t>
            </a:r>
            <a:r>
              <a:rPr lang="ko-KR" altLang="en-US" sz="1200" dirty="0">
                <a:solidFill>
                  <a:schemeClr val="tx1"/>
                </a:solidFill>
              </a:rPr>
              <a:t>속성을 사용하여 이미지의 높이와 너비를 명시할 수 있습니다</a:t>
            </a:r>
            <a:r>
              <a:rPr lang="en-US" altLang="ko-KR" sz="1200" dirty="0">
                <a:solidFill>
                  <a:schemeClr val="tx1"/>
                </a:solidFill>
              </a:rPr>
              <a:t>.</a:t>
            </a:r>
          </a:p>
          <a:p>
            <a:r>
              <a:rPr lang="ko-KR" altLang="en-US" sz="1200" dirty="0">
                <a:solidFill>
                  <a:schemeClr val="tx1"/>
                </a:solidFill>
              </a:rPr>
              <a:t>따라서 이 속성은 오직 </a:t>
            </a:r>
            <a:r>
              <a:rPr lang="en-US" altLang="ko-KR" sz="1200" dirty="0">
                <a:solidFill>
                  <a:schemeClr val="tx1"/>
                </a:solidFill>
              </a:rPr>
              <a:t>image </a:t>
            </a:r>
            <a:r>
              <a:rPr lang="ko-KR" altLang="en-US" sz="1200" dirty="0">
                <a:solidFill>
                  <a:schemeClr val="tx1"/>
                </a:solidFill>
              </a:rPr>
              <a:t>타입에서만 사용할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이미지를 클릭하면 클릭한 곳의 </a:t>
            </a:r>
            <a:r>
              <a:rPr lang="en-US" altLang="ko-KR" sz="1200" dirty="0">
                <a:solidFill>
                  <a:schemeClr val="tx1"/>
                </a:solidFill>
              </a:rPr>
              <a:t>x</a:t>
            </a:r>
            <a:r>
              <a:rPr lang="ko-KR" altLang="en-US" sz="1200" dirty="0">
                <a:solidFill>
                  <a:schemeClr val="tx1"/>
                </a:solidFill>
              </a:rPr>
              <a:t>좌표와 </a:t>
            </a:r>
            <a:r>
              <a:rPr lang="en-US" altLang="ko-KR" sz="1200" dirty="0">
                <a:solidFill>
                  <a:schemeClr val="tx1"/>
                </a:solidFill>
              </a:rPr>
              <a:t>y</a:t>
            </a:r>
            <a:r>
              <a:rPr lang="ko-KR" altLang="en-US" sz="1200" dirty="0">
                <a:solidFill>
                  <a:schemeClr val="tx1"/>
                </a:solidFill>
              </a:rPr>
              <a:t>좌표가 </a:t>
            </a:r>
            <a:r>
              <a:rPr lang="en-US" altLang="ko-KR" sz="1200" dirty="0">
                <a:solidFill>
                  <a:schemeClr val="tx1"/>
                </a:solidFill>
              </a:rPr>
              <a:t>x</a:t>
            </a:r>
            <a:r>
              <a:rPr lang="ko-KR" altLang="en-US" sz="1200" dirty="0">
                <a:solidFill>
                  <a:schemeClr val="tx1"/>
                </a:solidFill>
              </a:rPr>
              <a:t>와 </a:t>
            </a:r>
            <a:r>
              <a:rPr lang="en-US" altLang="ko-KR" sz="1200" dirty="0">
                <a:solidFill>
                  <a:schemeClr val="tx1"/>
                </a:solidFill>
              </a:rPr>
              <a:t>y</a:t>
            </a:r>
            <a:r>
              <a:rPr lang="ko-KR" altLang="en-US" sz="1200" dirty="0">
                <a:solidFill>
                  <a:schemeClr val="tx1"/>
                </a:solidFill>
              </a:rPr>
              <a:t>라는 이름으로 같이 전송됩니다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380</a:t>
            </a:fld>
            <a:endParaRPr lang="ko-KR" altLang="en-US" dirty="0"/>
          </a:p>
        </p:txBody>
      </p:sp>
    </p:spTree>
    <p:extLst>
      <p:ext uri="{BB962C8B-B14F-4D97-AF65-F5344CB8AC3E}">
        <p14:creationId xmlns:p14="http://schemas.microsoft.com/office/powerpoint/2010/main" val="334854220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list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&lt;h1&gt;list </a:t>
            </a:r>
            <a:r>
              <a:rPr lang="ko-KR" altLang="en-US" sz="1200" dirty="0">
                <a:solidFill>
                  <a:schemeClr val="tx1"/>
                </a:solidFill>
              </a:rPr>
              <a:t>속성을 이용한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&lt;input list="lectures" name="lecture"&gt;</a:t>
            </a:r>
          </a:p>
          <a:p>
            <a:r>
              <a:rPr lang="en-US" altLang="ko-KR" sz="1200" dirty="0">
                <a:solidFill>
                  <a:schemeClr val="tx1"/>
                </a:solidFill>
              </a:rPr>
              <a:t>			&lt;</a:t>
            </a:r>
            <a:r>
              <a:rPr lang="en-US" altLang="ko-KR" sz="1200" dirty="0" err="1">
                <a:solidFill>
                  <a:schemeClr val="tx1"/>
                </a:solidFill>
              </a:rPr>
              <a:t>datalist</a:t>
            </a:r>
            <a:r>
              <a:rPr lang="en-US" altLang="ko-KR" sz="1200" dirty="0">
                <a:solidFill>
                  <a:schemeClr val="tx1"/>
                </a:solidFill>
              </a:rPr>
              <a:t> id="lectures"&gt;</a:t>
            </a:r>
          </a:p>
          <a:p>
            <a:r>
              <a:rPr lang="en-US" altLang="ko-KR" sz="1200" dirty="0">
                <a:solidFill>
                  <a:schemeClr val="tx1"/>
                </a:solidFill>
              </a:rPr>
              <a:t>				&lt;option value="HTML"&gt;</a:t>
            </a:r>
          </a:p>
          <a:p>
            <a:r>
              <a:rPr lang="en-US" altLang="ko-KR" sz="1200" dirty="0">
                <a:solidFill>
                  <a:schemeClr val="tx1"/>
                </a:solidFill>
              </a:rPr>
              <a:t>				&lt;option value="CSS"&gt;</a:t>
            </a:r>
          </a:p>
          <a:p>
            <a:r>
              <a:rPr lang="en-US" altLang="ko-KR" sz="1200" dirty="0">
                <a:solidFill>
                  <a:schemeClr val="tx1"/>
                </a:solidFill>
              </a:rPr>
              <a:t>				&lt;option value="JAVA"&gt;</a:t>
            </a:r>
          </a:p>
          <a:p>
            <a:r>
              <a:rPr lang="en-US" altLang="ko-KR" sz="1200" dirty="0">
                <a:solidFill>
                  <a:schemeClr val="tx1"/>
                </a:solidFill>
              </a:rPr>
              <a:t>				&lt;option value="C++"&gt;</a:t>
            </a:r>
          </a:p>
          <a:p>
            <a:r>
              <a:rPr lang="en-US" altLang="ko-KR" sz="1200" dirty="0">
                <a:solidFill>
                  <a:schemeClr val="tx1"/>
                </a:solidFill>
              </a:rPr>
              <a:t>			&lt;/</a:t>
            </a:r>
            <a:r>
              <a:rPr lang="en-US" altLang="ko-KR" sz="1200" dirty="0" err="1">
                <a:solidFill>
                  <a:schemeClr val="tx1"/>
                </a:solidFill>
              </a:rPr>
              <a:t>datalist</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list </a:t>
            </a:r>
            <a:r>
              <a:rPr lang="ko-KR" altLang="en-US" sz="1200" b="1" dirty="0">
                <a:solidFill>
                  <a:schemeClr val="tx1"/>
                </a:solidFill>
              </a:rPr>
              <a:t>속성</a:t>
            </a:r>
          </a:p>
          <a:p>
            <a:r>
              <a:rPr lang="en-US" altLang="ko-KR" sz="1200" dirty="0">
                <a:solidFill>
                  <a:schemeClr val="tx1"/>
                </a:solidFill>
              </a:rPr>
              <a:t>list </a:t>
            </a:r>
            <a:r>
              <a:rPr lang="ko-KR" altLang="en-US" sz="1200" dirty="0">
                <a:solidFill>
                  <a:schemeClr val="tx1"/>
                </a:solidFill>
              </a:rPr>
              <a:t>속성은 해당 </a:t>
            </a:r>
            <a:r>
              <a:rPr lang="en-US" altLang="ko-KR" sz="1200" dirty="0">
                <a:solidFill>
                  <a:schemeClr val="tx1"/>
                </a:solidFill>
              </a:rPr>
              <a:t>input </a:t>
            </a:r>
            <a:r>
              <a:rPr lang="ko-KR" altLang="en-US" sz="1200" dirty="0">
                <a:solidFill>
                  <a:schemeClr val="tx1"/>
                </a:solidFill>
              </a:rPr>
              <a:t>요소에 대한 미리 정의된 옵션 리스트를 설정하는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요소와 관련이 있습니다</a:t>
            </a:r>
            <a:r>
              <a:rPr lang="en-US" altLang="ko-KR" sz="1200" dirty="0">
                <a:solidFill>
                  <a:schemeClr val="tx1"/>
                </a:solidFill>
              </a:rPr>
              <a:t>.</a:t>
            </a:r>
          </a:p>
          <a:p>
            <a:r>
              <a:rPr lang="en-US" altLang="ko-KR" sz="1200" dirty="0">
                <a:solidFill>
                  <a:schemeClr val="tx1"/>
                </a:solidFill>
              </a:rPr>
              <a:t>input </a:t>
            </a:r>
            <a:r>
              <a:rPr lang="ko-KR" altLang="en-US" sz="1200" dirty="0">
                <a:solidFill>
                  <a:schemeClr val="tx1"/>
                </a:solidFill>
              </a:rPr>
              <a:t>요소의 </a:t>
            </a:r>
            <a:r>
              <a:rPr lang="en-US" altLang="ko-KR" sz="1200" dirty="0">
                <a:solidFill>
                  <a:schemeClr val="tx1"/>
                </a:solidFill>
              </a:rPr>
              <a:t>list </a:t>
            </a:r>
            <a:r>
              <a:rPr lang="ko-KR" altLang="en-US" sz="1200" dirty="0">
                <a:solidFill>
                  <a:schemeClr val="tx1"/>
                </a:solidFill>
              </a:rPr>
              <a:t>속성값이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요소의 </a:t>
            </a:r>
            <a:r>
              <a:rPr lang="en-US" altLang="ko-KR" sz="1200" dirty="0">
                <a:solidFill>
                  <a:schemeClr val="tx1"/>
                </a:solidFill>
              </a:rPr>
              <a:t>id </a:t>
            </a:r>
            <a:r>
              <a:rPr lang="ko-KR" altLang="en-US" sz="1200" dirty="0">
                <a:solidFill>
                  <a:schemeClr val="tx1"/>
                </a:solidFill>
              </a:rPr>
              <a:t>속성값과 일치해야만 연결이 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list </a:t>
            </a:r>
            <a:r>
              <a:rPr lang="ko-KR" altLang="en-US" sz="1200" dirty="0">
                <a:solidFill>
                  <a:schemeClr val="tx1"/>
                </a:solidFill>
              </a:rPr>
              <a:t>속성은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381</a:t>
            </a:fld>
            <a:endParaRPr lang="ko-KR" altLang="en-US" dirty="0"/>
          </a:p>
        </p:txBody>
      </p:sp>
    </p:spTree>
    <p:extLst>
      <p:ext uri="{BB962C8B-B14F-4D97-AF65-F5344CB8AC3E}">
        <p14:creationId xmlns:p14="http://schemas.microsoft.com/office/powerpoint/2010/main" val="340522176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min &amp; max</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&lt;h1&gt;min</a:t>
            </a:r>
            <a:r>
              <a:rPr lang="ko-KR" altLang="en-US" sz="1200" dirty="0">
                <a:solidFill>
                  <a:schemeClr val="tx1"/>
                </a:solidFill>
              </a:rPr>
              <a:t>과 </a:t>
            </a:r>
            <a:r>
              <a:rPr lang="en-US" altLang="ko-KR" sz="1200" dirty="0">
                <a:solidFill>
                  <a:schemeClr val="tx1"/>
                </a:solidFill>
              </a:rPr>
              <a:t>max </a:t>
            </a:r>
            <a:r>
              <a:rPr lang="ko-KR" altLang="en-US" sz="1200" dirty="0">
                <a:solidFill>
                  <a:schemeClr val="tx1"/>
                </a:solidFill>
              </a:rPr>
              <a:t>속성을 이용한 </a:t>
            </a:r>
            <a:r>
              <a:rPr lang="ko-KR" altLang="en-US" sz="1200" dirty="0" err="1">
                <a:solidFill>
                  <a:schemeClr val="tx1"/>
                </a:solidFill>
              </a:rPr>
              <a:t>입력값</a:t>
            </a:r>
            <a:r>
              <a:rPr lang="ko-KR" altLang="en-US" sz="1200" dirty="0">
                <a:solidFill>
                  <a:schemeClr val="tx1"/>
                </a:solidFill>
              </a:rPr>
              <a:t> 제한</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가장 좋아하는 숫자는 몇인가요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단</a:t>
            </a:r>
            <a:r>
              <a:rPr lang="en-US" altLang="ko-KR" sz="1200" dirty="0">
                <a:solidFill>
                  <a:schemeClr val="tx1"/>
                </a:solidFill>
              </a:rPr>
              <a:t>, 1</a:t>
            </a:r>
            <a:r>
              <a:rPr lang="ko-KR" altLang="en-US" sz="1200" dirty="0">
                <a:solidFill>
                  <a:schemeClr val="tx1"/>
                </a:solidFill>
              </a:rPr>
              <a:t>부터 </a:t>
            </a:r>
            <a:r>
              <a:rPr lang="en-US" altLang="ko-KR" sz="1200" dirty="0">
                <a:solidFill>
                  <a:schemeClr val="tx1"/>
                </a:solidFill>
              </a:rPr>
              <a:t>9</a:t>
            </a:r>
            <a:r>
              <a:rPr lang="ko-KR" altLang="en-US" sz="1200" dirty="0" err="1">
                <a:solidFill>
                  <a:schemeClr val="tx1"/>
                </a:solidFill>
              </a:rPr>
              <a:t>까지에서</a:t>
            </a:r>
            <a:r>
              <a:rPr lang="ko-KR" altLang="en-US" sz="1200" dirty="0">
                <a:solidFill>
                  <a:schemeClr val="tx1"/>
                </a:solidFill>
              </a:rPr>
              <a:t> 골라주세요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type="number" name="</a:t>
            </a:r>
            <a:r>
              <a:rPr lang="en-US" altLang="ko-KR" sz="1200" dirty="0" err="1">
                <a:solidFill>
                  <a:schemeClr val="tx1"/>
                </a:solidFill>
              </a:rPr>
              <a:t>favnum</a:t>
            </a:r>
            <a:r>
              <a:rPr lang="en-US" altLang="ko-KR" sz="1200" dirty="0">
                <a:solidFill>
                  <a:schemeClr val="tx1"/>
                </a:solidFill>
              </a:rPr>
              <a:t>" min="1" max="9"&gt;&lt;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min</a:t>
            </a:r>
            <a:r>
              <a:rPr lang="ko-KR" altLang="en-US" sz="1200" b="1" dirty="0">
                <a:solidFill>
                  <a:schemeClr val="tx1"/>
                </a:solidFill>
              </a:rPr>
              <a:t>과 </a:t>
            </a:r>
            <a:r>
              <a:rPr lang="en-US" altLang="ko-KR" sz="1200" b="1" dirty="0">
                <a:solidFill>
                  <a:schemeClr val="tx1"/>
                </a:solidFill>
              </a:rPr>
              <a:t>max </a:t>
            </a:r>
            <a:r>
              <a:rPr lang="ko-KR" altLang="en-US" sz="1200" b="1" dirty="0">
                <a:solidFill>
                  <a:schemeClr val="tx1"/>
                </a:solidFill>
              </a:rPr>
              <a:t>속성</a:t>
            </a:r>
          </a:p>
          <a:p>
            <a:r>
              <a:rPr lang="en-US" altLang="ko-KR" sz="1200" dirty="0">
                <a:solidFill>
                  <a:schemeClr val="tx1"/>
                </a:solidFill>
              </a:rPr>
              <a:t>min</a:t>
            </a:r>
            <a:r>
              <a:rPr lang="ko-KR" altLang="en-US" sz="1200" dirty="0">
                <a:solidFill>
                  <a:schemeClr val="tx1"/>
                </a:solidFill>
              </a:rPr>
              <a:t>속성과 </a:t>
            </a:r>
            <a:r>
              <a:rPr lang="en-US" altLang="ko-KR" sz="1200" dirty="0">
                <a:solidFill>
                  <a:schemeClr val="tx1"/>
                </a:solidFill>
              </a:rPr>
              <a:t>max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요소에 입력할 수 있는 최솟값과 최댓값을 명시합니다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다음과 같은 </a:t>
            </a:r>
            <a:r>
              <a:rPr lang="en-US" altLang="ko-KR" sz="1200" dirty="0">
                <a:solidFill>
                  <a:schemeClr val="tx1"/>
                </a:solidFill>
              </a:rPr>
              <a:t>input </a:t>
            </a:r>
            <a:r>
              <a:rPr lang="ko-KR" altLang="en-US" sz="1200" dirty="0">
                <a:solidFill>
                  <a:schemeClr val="tx1"/>
                </a:solidFill>
              </a:rPr>
              <a:t>타입에서만 사용할 수 있습니다</a:t>
            </a:r>
            <a:r>
              <a:rPr lang="en-US" altLang="ko-KR" sz="1200" dirty="0">
                <a:solidFill>
                  <a:schemeClr val="tx1"/>
                </a:solidFill>
              </a:rPr>
              <a:t>.</a:t>
            </a:r>
          </a:p>
          <a:p>
            <a:pPr marL="171450" indent="-171450">
              <a:buFontTx/>
              <a:buChar char="-"/>
            </a:pPr>
            <a:r>
              <a:rPr lang="en-US" altLang="ko-KR" sz="1200" dirty="0">
                <a:solidFill>
                  <a:schemeClr val="tx1"/>
                </a:solidFill>
              </a:rPr>
              <a:t>number, range, date, time, datetime-local, month, week </a:t>
            </a:r>
            <a:r>
              <a:rPr lang="ko-KR" altLang="en-US" sz="1200" dirty="0">
                <a:solidFill>
                  <a:schemeClr val="tx1"/>
                </a:solidFill>
              </a:rPr>
              <a:t>타입</a:t>
            </a:r>
          </a:p>
          <a:p>
            <a:endParaRPr lang="en-US" altLang="ko-KR" sz="1200" dirty="0">
              <a:solidFill>
                <a:schemeClr val="tx1"/>
              </a:solidFill>
            </a:endParaRPr>
          </a:p>
          <a:p>
            <a:r>
              <a:rPr lang="en-US" altLang="ko-KR" sz="1200" dirty="0">
                <a:solidFill>
                  <a:schemeClr val="tx1"/>
                </a:solidFill>
              </a:rPr>
              <a:t>min</a:t>
            </a:r>
            <a:r>
              <a:rPr lang="ko-KR" altLang="en-US" sz="1200" dirty="0">
                <a:solidFill>
                  <a:schemeClr val="tx1"/>
                </a:solidFill>
              </a:rPr>
              <a:t>과 </a:t>
            </a:r>
            <a:r>
              <a:rPr lang="en-US" altLang="ko-KR" sz="1200" dirty="0">
                <a:solidFill>
                  <a:schemeClr val="tx1"/>
                </a:solidFill>
              </a:rPr>
              <a:t>max </a:t>
            </a:r>
            <a:r>
              <a:rPr lang="ko-KR" altLang="en-US" sz="1200" dirty="0">
                <a:solidFill>
                  <a:schemeClr val="tx1"/>
                </a:solidFill>
              </a:rPr>
              <a:t>속성은 파이어폭스</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382</a:t>
            </a:fld>
            <a:endParaRPr lang="ko-KR" altLang="en-US" dirty="0"/>
          </a:p>
        </p:txBody>
      </p:sp>
    </p:spTree>
    <p:extLst>
      <p:ext uri="{BB962C8B-B14F-4D97-AF65-F5344CB8AC3E}">
        <p14:creationId xmlns:p14="http://schemas.microsoft.com/office/powerpoint/2010/main" val="3447392364"/>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multiple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&lt;h1&gt;multiple </a:t>
            </a:r>
            <a:r>
              <a:rPr lang="ko-KR" altLang="en-US" sz="1200" dirty="0">
                <a:solidFill>
                  <a:schemeClr val="tx1"/>
                </a:solidFill>
              </a:rPr>
              <a:t>속성을 이용한 다중 파일 전송</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서버로 전송할 파일을 선택해주세요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 개의 파일 선택도 가능해요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type="file" name="</a:t>
            </a:r>
            <a:r>
              <a:rPr lang="en-US" altLang="ko-KR" sz="1200" dirty="0" err="1">
                <a:solidFill>
                  <a:schemeClr val="tx1"/>
                </a:solidFill>
              </a:rPr>
              <a:t>uploadfile</a:t>
            </a:r>
            <a:r>
              <a:rPr lang="en-US" altLang="ko-KR" sz="1200" dirty="0">
                <a:solidFill>
                  <a:schemeClr val="tx1"/>
                </a:solidFill>
              </a:rPr>
              <a:t>" multiple&gt;&lt;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input </a:t>
            </a:r>
            <a:r>
              <a:rPr lang="ko-KR" altLang="en-US" sz="1200" dirty="0">
                <a:solidFill>
                  <a:schemeClr val="tx1"/>
                </a:solidFill>
              </a:rPr>
              <a:t>요소는 다양한 속성을 가질 수 있습니다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자주 사용되는 </a:t>
            </a:r>
            <a:r>
              <a:rPr lang="en-US" altLang="ko-KR" sz="1200" dirty="0">
                <a:solidFill>
                  <a:schemeClr val="tx1"/>
                </a:solidFill>
              </a:rPr>
              <a:t>input </a:t>
            </a:r>
            <a:r>
              <a:rPr lang="ko-KR" altLang="en-US" sz="1200" dirty="0">
                <a:solidFill>
                  <a:schemeClr val="tx1"/>
                </a:solidFill>
              </a:rPr>
              <a:t>요소의 대표적인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b="1" dirty="0">
                <a:solidFill>
                  <a:schemeClr val="tx1"/>
                </a:solidFill>
              </a:rPr>
              <a:t>Value, </a:t>
            </a:r>
            <a:r>
              <a:rPr lang="en-US" altLang="ko-KR" sz="1200" b="1" dirty="0" err="1">
                <a:solidFill>
                  <a:schemeClr val="tx1"/>
                </a:solidFill>
              </a:rPr>
              <a:t>readonly</a:t>
            </a:r>
            <a:r>
              <a:rPr lang="en-US" altLang="ko-KR" sz="1200" b="1" dirty="0">
                <a:solidFill>
                  <a:schemeClr val="tx1"/>
                </a:solidFill>
              </a:rPr>
              <a:t>. Disabled, </a:t>
            </a:r>
            <a:r>
              <a:rPr lang="en-US" altLang="ko-KR" sz="1200" b="1" dirty="0" err="1">
                <a:solidFill>
                  <a:schemeClr val="tx1"/>
                </a:solidFill>
              </a:rPr>
              <a:t>maxlength</a:t>
            </a:r>
            <a:r>
              <a:rPr lang="en-US" altLang="ko-KR" sz="1200" b="1" dirty="0">
                <a:solidFill>
                  <a:schemeClr val="tx1"/>
                </a:solidFill>
              </a:rPr>
              <a:t>, size</a:t>
            </a:r>
          </a:p>
          <a:p>
            <a:endParaRPr lang="en-US" altLang="ko-KR" sz="1200" dirty="0">
              <a:solidFill>
                <a:schemeClr val="tx1"/>
              </a:solidFill>
            </a:endParaRPr>
          </a:p>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multiple </a:t>
            </a:r>
            <a:r>
              <a:rPr lang="ko-KR" altLang="en-US" sz="1200" b="1" dirty="0">
                <a:solidFill>
                  <a:schemeClr val="tx1"/>
                </a:solidFill>
              </a:rPr>
              <a:t>속성</a:t>
            </a:r>
          </a:p>
          <a:p>
            <a:r>
              <a:rPr lang="en-US" altLang="ko-KR" sz="1200" dirty="0">
                <a:solidFill>
                  <a:schemeClr val="tx1"/>
                </a:solidFill>
              </a:rPr>
              <a:t>multiple </a:t>
            </a:r>
            <a:r>
              <a:rPr lang="ko-KR" altLang="en-US" sz="1200" dirty="0">
                <a:solidFill>
                  <a:schemeClr val="tx1"/>
                </a:solidFill>
              </a:rPr>
              <a:t>속성은 사용자가 </a:t>
            </a:r>
            <a:r>
              <a:rPr lang="en-US" altLang="ko-KR" sz="1200" dirty="0">
                <a:solidFill>
                  <a:schemeClr val="tx1"/>
                </a:solidFill>
              </a:rPr>
              <a:t>input </a:t>
            </a:r>
            <a:r>
              <a:rPr lang="ko-KR" altLang="en-US" sz="1200" dirty="0">
                <a:solidFill>
                  <a:schemeClr val="tx1"/>
                </a:solidFill>
              </a:rPr>
              <a:t>요소에 값을 두 개 이상 입력하는 것을 허용합니다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a:t>
            </a:r>
            <a:r>
              <a:rPr lang="en-US" altLang="ko-KR" sz="1200" dirty="0">
                <a:solidFill>
                  <a:schemeClr val="tx1"/>
                </a:solidFill>
              </a:rPr>
              <a:t>email </a:t>
            </a:r>
            <a:r>
              <a:rPr lang="ko-KR" altLang="en-US" sz="1200" dirty="0">
                <a:solidFill>
                  <a:schemeClr val="tx1"/>
                </a:solidFill>
              </a:rPr>
              <a:t>타입과 </a:t>
            </a:r>
            <a:r>
              <a:rPr lang="en-US" altLang="ko-KR" sz="1200" dirty="0">
                <a:solidFill>
                  <a:schemeClr val="tx1"/>
                </a:solidFill>
              </a:rPr>
              <a:t>file </a:t>
            </a:r>
            <a:r>
              <a:rPr lang="ko-KR" altLang="en-US" sz="1200" dirty="0">
                <a:solidFill>
                  <a:schemeClr val="tx1"/>
                </a:solidFill>
              </a:rPr>
              <a:t>타입에서만 사용할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multiple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383</a:t>
            </a:fld>
            <a:endParaRPr lang="ko-KR" altLang="en-US" dirty="0"/>
          </a:p>
        </p:txBody>
      </p:sp>
    </p:spTree>
    <p:extLst>
      <p:ext uri="{BB962C8B-B14F-4D97-AF65-F5344CB8AC3E}">
        <p14:creationId xmlns:p14="http://schemas.microsoft.com/office/powerpoint/2010/main" val="29677670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pattern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&lt;h1&gt;pattern </a:t>
            </a:r>
            <a:r>
              <a:rPr lang="ko-KR" altLang="en-US" sz="1200" dirty="0">
                <a:solidFill>
                  <a:schemeClr val="tx1"/>
                </a:solidFill>
              </a:rPr>
              <a:t>속성을 이용한 입력 형식 제한</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여러분의 이메일 주소를 입력해 주세요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type="email" name="email"</a:t>
            </a:r>
          </a:p>
          <a:p>
            <a:r>
              <a:rPr lang="en-US" altLang="ko-KR" sz="1200" dirty="0">
                <a:solidFill>
                  <a:schemeClr val="tx1"/>
                </a:solidFill>
              </a:rPr>
              <a:t>			pattern="[a-zA-Z0-9]+[@][a-zA-Z0-9]+[.]+[a-</a:t>
            </a:r>
            <a:r>
              <a:rPr lang="en-US" altLang="ko-KR" sz="1200" dirty="0" err="1">
                <a:solidFill>
                  <a:schemeClr val="tx1"/>
                </a:solidFill>
              </a:rPr>
              <a:t>zA</a:t>
            </a:r>
            <a:r>
              <a:rPr lang="en-US" altLang="ko-KR" sz="1200" dirty="0">
                <a:solidFill>
                  <a:schemeClr val="tx1"/>
                </a:solidFill>
              </a:rPr>
              <a:t>-Z]+[.]*[a-</a:t>
            </a:r>
            <a:r>
              <a:rPr lang="en-US" altLang="ko-KR" sz="1200" dirty="0" err="1">
                <a:solidFill>
                  <a:schemeClr val="tx1"/>
                </a:solidFill>
              </a:rPr>
              <a:t>zA</a:t>
            </a:r>
            <a:r>
              <a:rPr lang="en-US" altLang="ko-KR" sz="1200" dirty="0">
                <a:solidFill>
                  <a:schemeClr val="tx1"/>
                </a:solidFill>
              </a:rPr>
              <a:t>-Z]*" title="</a:t>
            </a:r>
            <a:r>
              <a:rPr lang="ko-KR" altLang="en-US" sz="1200" dirty="0">
                <a:solidFill>
                  <a:schemeClr val="tx1"/>
                </a:solidFill>
              </a:rPr>
              <a:t>이메일 양식</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pattern </a:t>
            </a:r>
            <a:r>
              <a:rPr lang="ko-KR" altLang="en-US" sz="1200" b="1" dirty="0">
                <a:solidFill>
                  <a:schemeClr val="tx1"/>
                </a:solidFill>
              </a:rPr>
              <a:t>속성</a:t>
            </a:r>
          </a:p>
          <a:p>
            <a:r>
              <a:rPr lang="en-US" altLang="ko-KR" sz="1200" dirty="0">
                <a:solidFill>
                  <a:schemeClr val="tx1"/>
                </a:solidFill>
              </a:rPr>
              <a:t>pattern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요소에 입력된 값을 검사하기 위한 정규 표현식</a:t>
            </a:r>
            <a:r>
              <a:rPr lang="en-US" altLang="ko-KR" sz="1200" dirty="0">
                <a:solidFill>
                  <a:schemeClr val="tx1"/>
                </a:solidFill>
              </a:rPr>
              <a:t>(regular expression)</a:t>
            </a:r>
            <a:r>
              <a:rPr lang="ko-KR" altLang="en-US" sz="1200" dirty="0">
                <a:solidFill>
                  <a:schemeClr val="tx1"/>
                </a:solidFill>
              </a:rPr>
              <a:t>을 명시합니다</a:t>
            </a:r>
            <a:r>
              <a:rPr lang="en-US" altLang="ko-KR" sz="1200" dirty="0">
                <a:solidFill>
                  <a:schemeClr val="tx1"/>
                </a:solidFill>
              </a:rPr>
              <a:t>. </a:t>
            </a:r>
            <a:r>
              <a:rPr lang="ko-KR" altLang="en-US" sz="1200" dirty="0">
                <a:solidFill>
                  <a:schemeClr val="tx1"/>
                </a:solidFill>
              </a:rPr>
              <a:t>정규 표현식이란 문자열에서 특정한 규칙을 가지는 문자열의 집합을 찾아내기 위한 검색 패턴을 의미합니다</a:t>
            </a:r>
            <a:r>
              <a:rPr lang="en-US" altLang="ko-KR" sz="1200" dirty="0">
                <a:solidFill>
                  <a:schemeClr val="tx1"/>
                </a:solidFill>
              </a:rPr>
              <a:t>. </a:t>
            </a:r>
            <a:r>
              <a:rPr lang="ko-KR" altLang="en-US" sz="1200" dirty="0">
                <a:solidFill>
                  <a:schemeClr val="tx1"/>
                </a:solidFill>
              </a:rPr>
              <a:t>정규 표현식에 대한 더 자세한 사항은 자바스크립트 정규 표현식 수업에서 확인할 수 있습니다</a:t>
            </a:r>
            <a:r>
              <a:rPr lang="en-US" altLang="ko-KR" sz="1200" dirty="0">
                <a:solidFill>
                  <a:schemeClr val="tx1"/>
                </a:solidFill>
              </a:rPr>
              <a:t>. </a:t>
            </a:r>
          </a:p>
          <a:p>
            <a:endParaRPr lang="ko-KR" altLang="en-US" sz="1200" dirty="0">
              <a:solidFill>
                <a:schemeClr val="tx1"/>
              </a:solidFill>
            </a:endParaRPr>
          </a:p>
          <a:p>
            <a:r>
              <a:rPr lang="ko-KR" altLang="en-US" sz="900" dirty="0">
                <a:solidFill>
                  <a:schemeClr val="tx1"/>
                </a:solidFill>
              </a:rPr>
              <a:t>이 속성은 다음과 같은 </a:t>
            </a:r>
            <a:r>
              <a:rPr lang="en-US" altLang="ko-KR" sz="900" dirty="0">
                <a:solidFill>
                  <a:schemeClr val="tx1"/>
                </a:solidFill>
              </a:rPr>
              <a:t>input </a:t>
            </a:r>
            <a:r>
              <a:rPr lang="ko-KR" altLang="en-US" sz="900" dirty="0">
                <a:solidFill>
                  <a:schemeClr val="tx1"/>
                </a:solidFill>
              </a:rPr>
              <a:t>타입에서만 사용할 수 있습니다</a:t>
            </a:r>
            <a:r>
              <a:rPr lang="en-US" altLang="ko-KR" sz="900" dirty="0">
                <a:solidFill>
                  <a:schemeClr val="tx1"/>
                </a:solidFill>
              </a:rPr>
              <a:t>.</a:t>
            </a:r>
          </a:p>
          <a:p>
            <a:pPr marL="171450" indent="-171450">
              <a:buFontTx/>
              <a:buChar char="-"/>
            </a:pPr>
            <a:r>
              <a:rPr lang="en-US" altLang="ko-KR" sz="900" dirty="0">
                <a:solidFill>
                  <a:schemeClr val="tx1"/>
                </a:solidFill>
              </a:rPr>
              <a:t>text, password, email, </a:t>
            </a:r>
            <a:r>
              <a:rPr lang="en-US" altLang="ko-KR" sz="900" dirty="0" err="1">
                <a:solidFill>
                  <a:schemeClr val="tx1"/>
                </a:solidFill>
              </a:rPr>
              <a:t>tel</a:t>
            </a:r>
            <a:r>
              <a:rPr lang="en-US" altLang="ko-KR" sz="900" dirty="0">
                <a:solidFill>
                  <a:schemeClr val="tx1"/>
                </a:solidFill>
              </a:rPr>
              <a:t>, </a:t>
            </a:r>
            <a:r>
              <a:rPr lang="en-US" altLang="ko-KR" sz="900" dirty="0" err="1">
                <a:solidFill>
                  <a:schemeClr val="tx1"/>
                </a:solidFill>
              </a:rPr>
              <a:t>url</a:t>
            </a:r>
            <a:r>
              <a:rPr lang="en-US" altLang="ko-KR" sz="900" dirty="0">
                <a:solidFill>
                  <a:schemeClr val="tx1"/>
                </a:solidFill>
              </a:rPr>
              <a:t> </a:t>
            </a:r>
            <a:r>
              <a:rPr lang="ko-KR" altLang="en-US" sz="900" dirty="0">
                <a:solidFill>
                  <a:schemeClr val="tx1"/>
                </a:solidFill>
              </a:rPr>
              <a:t>타입</a:t>
            </a:r>
            <a:endParaRPr lang="en-US" altLang="ko-KR" sz="900" dirty="0">
              <a:solidFill>
                <a:schemeClr val="tx1"/>
              </a:solidFill>
            </a:endParaRPr>
          </a:p>
          <a:p>
            <a:pPr marL="171450" indent="-171450">
              <a:buFontTx/>
              <a:buChar char="-"/>
            </a:pPr>
            <a:endParaRPr lang="en-US" altLang="ko-KR" sz="1200" dirty="0">
              <a:solidFill>
                <a:schemeClr val="tx1"/>
              </a:solidFill>
            </a:endParaRPr>
          </a:p>
          <a:p>
            <a:r>
              <a:rPr lang="ko-KR" altLang="en-US" sz="900" dirty="0">
                <a:solidFill>
                  <a:schemeClr val="tx1"/>
                </a:solidFill>
              </a:rPr>
              <a:t>예제에서 사용된 정규 표현식의 의미는 다음과 같습니다</a:t>
            </a:r>
            <a:r>
              <a:rPr lang="en-US" altLang="ko-KR" sz="900" dirty="0">
                <a:solidFill>
                  <a:schemeClr val="tx1"/>
                </a:solidFill>
              </a:rPr>
              <a:t>.</a:t>
            </a:r>
          </a:p>
          <a:p>
            <a:r>
              <a:rPr lang="en-US" altLang="ko-KR" sz="900" dirty="0">
                <a:solidFill>
                  <a:schemeClr val="tx1"/>
                </a:solidFill>
              </a:rPr>
              <a:t>1. [a-zA-Z0-9] : </a:t>
            </a:r>
            <a:r>
              <a:rPr lang="ko-KR" altLang="en-US" sz="900" dirty="0">
                <a:solidFill>
                  <a:schemeClr val="tx1"/>
                </a:solidFill>
              </a:rPr>
              <a:t>영문 소문자나 영문 대문자</a:t>
            </a:r>
            <a:r>
              <a:rPr lang="en-US" altLang="ko-KR" sz="900" dirty="0">
                <a:solidFill>
                  <a:schemeClr val="tx1"/>
                </a:solidFill>
              </a:rPr>
              <a:t>, </a:t>
            </a:r>
            <a:r>
              <a:rPr lang="ko-KR" altLang="en-US" sz="900" dirty="0">
                <a:solidFill>
                  <a:schemeClr val="tx1"/>
                </a:solidFill>
              </a:rPr>
              <a:t>숫자 중 어느 것이라도 개수에 상관없이 나올 수 있음</a:t>
            </a:r>
            <a:r>
              <a:rPr lang="en-US" altLang="ko-KR" sz="900" dirty="0">
                <a:solidFill>
                  <a:schemeClr val="tx1"/>
                </a:solidFill>
              </a:rPr>
              <a:t>.</a:t>
            </a:r>
          </a:p>
          <a:p>
            <a:r>
              <a:rPr lang="en-US" altLang="ko-KR" sz="900" dirty="0">
                <a:solidFill>
                  <a:schemeClr val="tx1"/>
                </a:solidFill>
              </a:rPr>
              <a:t>2. [@] : '@' </a:t>
            </a:r>
            <a:r>
              <a:rPr lang="ko-KR" altLang="en-US" sz="900" dirty="0">
                <a:solidFill>
                  <a:schemeClr val="tx1"/>
                </a:solidFill>
              </a:rPr>
              <a:t>문자만이 나와야 함</a:t>
            </a:r>
            <a:r>
              <a:rPr lang="en-US" altLang="ko-KR" sz="900" dirty="0">
                <a:solidFill>
                  <a:schemeClr val="tx1"/>
                </a:solidFill>
              </a:rPr>
              <a:t>.</a:t>
            </a:r>
          </a:p>
          <a:p>
            <a:r>
              <a:rPr lang="en-US" altLang="ko-KR" sz="900" dirty="0">
                <a:solidFill>
                  <a:schemeClr val="tx1"/>
                </a:solidFill>
              </a:rPr>
              <a:t>3. [.] : '.' </a:t>
            </a:r>
            <a:r>
              <a:rPr lang="ko-KR" altLang="en-US" sz="900" dirty="0">
                <a:solidFill>
                  <a:schemeClr val="tx1"/>
                </a:solidFill>
              </a:rPr>
              <a:t>문자만이 나와야 함</a:t>
            </a:r>
            <a:r>
              <a:rPr lang="en-US" altLang="ko-KR" sz="900" dirty="0">
                <a:solidFill>
                  <a:schemeClr val="tx1"/>
                </a:solidFill>
              </a:rPr>
              <a:t>.</a:t>
            </a:r>
          </a:p>
          <a:p>
            <a:r>
              <a:rPr lang="en-US" altLang="ko-KR" sz="900" dirty="0">
                <a:solidFill>
                  <a:schemeClr val="tx1"/>
                </a:solidFill>
              </a:rPr>
              <a:t>4. [.]* : '.' </a:t>
            </a:r>
            <a:r>
              <a:rPr lang="ko-KR" altLang="en-US" sz="900" dirty="0">
                <a:solidFill>
                  <a:schemeClr val="tx1"/>
                </a:solidFill>
              </a:rPr>
              <a:t>문자가 나와도 되고 나오지 않아도 됨</a:t>
            </a:r>
            <a:r>
              <a:rPr lang="en-US" altLang="ko-KR" sz="900" dirty="0">
                <a:solidFill>
                  <a:schemeClr val="tx1"/>
                </a:solidFill>
              </a:rPr>
              <a:t>.</a:t>
            </a:r>
          </a:p>
          <a:p>
            <a:r>
              <a:rPr lang="en-US" altLang="ko-KR" sz="900" dirty="0">
                <a:solidFill>
                  <a:schemeClr val="tx1"/>
                </a:solidFill>
              </a:rPr>
              <a:t>5. [a-zA-Z0-9]* : </a:t>
            </a:r>
            <a:r>
              <a:rPr lang="ko-KR" altLang="en-US" sz="900" dirty="0">
                <a:solidFill>
                  <a:schemeClr val="tx1"/>
                </a:solidFill>
              </a:rPr>
              <a:t>영문 소문자나 영문 대문자</a:t>
            </a:r>
            <a:r>
              <a:rPr lang="en-US" altLang="ko-KR" sz="900" dirty="0">
                <a:solidFill>
                  <a:schemeClr val="tx1"/>
                </a:solidFill>
              </a:rPr>
              <a:t>, </a:t>
            </a:r>
            <a:r>
              <a:rPr lang="ko-KR" altLang="en-US" sz="900" dirty="0">
                <a:solidFill>
                  <a:schemeClr val="tx1"/>
                </a:solidFill>
              </a:rPr>
              <a:t>숫자 중 어느 것이라도 개수에 상관없이 나와도 되고 나오지 않아도 됨</a:t>
            </a:r>
            <a:r>
              <a:rPr lang="en-US" altLang="ko-KR" sz="900" dirty="0">
                <a:solidFill>
                  <a:schemeClr val="tx1"/>
                </a:solidFill>
              </a:rPr>
              <a:t>.</a:t>
            </a:r>
          </a:p>
          <a:p>
            <a:r>
              <a:rPr lang="en-US" altLang="ko-KR" sz="900" dirty="0">
                <a:solidFill>
                  <a:schemeClr val="tx1"/>
                </a:solidFill>
              </a:rPr>
              <a:t> </a:t>
            </a:r>
          </a:p>
          <a:p>
            <a:r>
              <a:rPr lang="ko-KR" altLang="en-US" sz="900" dirty="0">
                <a:solidFill>
                  <a:schemeClr val="tx1"/>
                </a:solidFill>
              </a:rPr>
              <a:t>따라서 위와 같은 정규 표현식을 사용하면</a:t>
            </a:r>
            <a:r>
              <a:rPr lang="en-US" altLang="ko-KR" sz="900" dirty="0">
                <a:solidFill>
                  <a:schemeClr val="tx1"/>
                </a:solidFill>
              </a:rPr>
              <a:t>, </a:t>
            </a:r>
            <a:r>
              <a:rPr lang="ko-KR" altLang="en-US" sz="900" dirty="0">
                <a:solidFill>
                  <a:schemeClr val="tx1"/>
                </a:solidFill>
              </a:rPr>
              <a:t>해당 문자열이 이메일 양식에 맞는 문자열인지를 확인할 수 있습니다</a:t>
            </a:r>
            <a:r>
              <a:rPr lang="en-US" altLang="ko-KR" sz="900" dirty="0">
                <a:solidFill>
                  <a:schemeClr val="tx1"/>
                </a:solidFill>
              </a:rPr>
              <a:t>. pattern </a:t>
            </a:r>
            <a:r>
              <a:rPr lang="ko-KR" altLang="en-US" sz="900" dirty="0">
                <a:solidFill>
                  <a:schemeClr val="tx1"/>
                </a:solidFill>
              </a:rPr>
              <a:t>속성은 사파리</a:t>
            </a:r>
            <a:r>
              <a:rPr lang="en-US" altLang="ko-KR" sz="900" dirty="0">
                <a:solidFill>
                  <a:schemeClr val="tx1"/>
                </a:solidFill>
              </a:rPr>
              <a:t>, </a:t>
            </a:r>
            <a:r>
              <a:rPr lang="ko-KR" altLang="en-US" sz="900" dirty="0">
                <a:solidFill>
                  <a:schemeClr val="tx1"/>
                </a:solidFill>
              </a:rPr>
              <a:t>익스플로러 </a:t>
            </a:r>
            <a:r>
              <a:rPr lang="en-US" altLang="ko-KR" sz="900" dirty="0">
                <a:solidFill>
                  <a:schemeClr val="tx1"/>
                </a:solidFill>
              </a:rPr>
              <a:t>9</a:t>
            </a:r>
            <a:r>
              <a:rPr lang="ko-KR" altLang="en-US" sz="900" dirty="0">
                <a:solidFill>
                  <a:schemeClr val="tx1"/>
                </a:solidFill>
              </a:rPr>
              <a:t>와 그 이전 버전에서 지원하지 않습니다</a:t>
            </a:r>
            <a:r>
              <a:rPr lang="en-US" altLang="ko-KR" sz="9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384</a:t>
            </a:fld>
            <a:endParaRPr lang="ko-KR" altLang="en-US" dirty="0"/>
          </a:p>
        </p:txBody>
      </p:sp>
    </p:spTree>
    <p:extLst>
      <p:ext uri="{BB962C8B-B14F-4D97-AF65-F5344CB8AC3E}">
        <p14:creationId xmlns:p14="http://schemas.microsoft.com/office/powerpoint/2010/main" val="335344809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placeholder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&lt;h1&gt;placeholder </a:t>
            </a:r>
            <a:r>
              <a:rPr lang="ko-KR" altLang="en-US" sz="1200" dirty="0">
                <a:solidFill>
                  <a:schemeClr val="tx1"/>
                </a:solidFill>
              </a:rPr>
              <a:t>속성을 이용한 힌트 제공</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 placeholder="</a:t>
            </a:r>
            <a:r>
              <a:rPr lang="ko-KR" altLang="en-US" sz="1200" dirty="0">
                <a:solidFill>
                  <a:schemeClr val="tx1"/>
                </a:solidFill>
              </a:rPr>
              <a:t>홍길동</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 placeholder="1234"&gt;&lt;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placeholder </a:t>
            </a:r>
            <a:r>
              <a:rPr lang="ko-KR" altLang="en-US" sz="1200" b="1" dirty="0">
                <a:solidFill>
                  <a:schemeClr val="tx1"/>
                </a:solidFill>
              </a:rPr>
              <a:t>속성</a:t>
            </a:r>
          </a:p>
          <a:p>
            <a:r>
              <a:rPr lang="en-US" altLang="ko-KR" sz="1200" dirty="0">
                <a:solidFill>
                  <a:schemeClr val="tx1"/>
                </a:solidFill>
              </a:rPr>
              <a:t>placeholder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요소에 입력되어야 할 값에 대한 힌트를 제공합니다</a:t>
            </a:r>
            <a:r>
              <a:rPr lang="en-US" altLang="ko-KR" sz="1200" dirty="0">
                <a:solidFill>
                  <a:schemeClr val="tx1"/>
                </a:solidFill>
              </a:rPr>
              <a:t>.</a:t>
            </a:r>
          </a:p>
          <a:p>
            <a:r>
              <a:rPr lang="ko-KR" altLang="en-US" sz="1200" dirty="0">
                <a:solidFill>
                  <a:schemeClr val="tx1"/>
                </a:solidFill>
              </a:rPr>
              <a:t>이러한 힌트는 예시가 될 수도 있고</a:t>
            </a:r>
            <a:r>
              <a:rPr lang="en-US" altLang="ko-KR" sz="1200" dirty="0">
                <a:solidFill>
                  <a:schemeClr val="tx1"/>
                </a:solidFill>
              </a:rPr>
              <a:t>, </a:t>
            </a:r>
            <a:r>
              <a:rPr lang="ko-KR" altLang="en-US" sz="1200" dirty="0">
                <a:solidFill>
                  <a:schemeClr val="tx1"/>
                </a:solidFill>
              </a:rPr>
              <a:t>입력 형식에 대한 설명이 될 수도 있습니다</a:t>
            </a:r>
            <a:r>
              <a:rPr lang="en-US" altLang="ko-KR" sz="1200" dirty="0">
                <a:solidFill>
                  <a:schemeClr val="tx1"/>
                </a:solidFill>
              </a:rPr>
              <a:t>.</a:t>
            </a:r>
          </a:p>
          <a:p>
            <a:r>
              <a:rPr lang="en-US" altLang="ko-KR" sz="1200" dirty="0">
                <a:solidFill>
                  <a:schemeClr val="tx1"/>
                </a:solidFill>
              </a:rPr>
              <a:t>placeholder </a:t>
            </a:r>
            <a:r>
              <a:rPr lang="ko-KR" altLang="en-US" sz="1200" dirty="0">
                <a:solidFill>
                  <a:schemeClr val="tx1"/>
                </a:solidFill>
              </a:rPr>
              <a:t>속성값은 해당 입력 필드에 포커스가 오게 되면 더 이상 표시되지 않습니다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다음과 같은 </a:t>
            </a:r>
            <a:r>
              <a:rPr lang="en-US" altLang="ko-KR" sz="1200" dirty="0">
                <a:solidFill>
                  <a:schemeClr val="tx1"/>
                </a:solidFill>
              </a:rPr>
              <a:t>input </a:t>
            </a:r>
            <a:r>
              <a:rPr lang="ko-KR" altLang="en-US" sz="1200" dirty="0">
                <a:solidFill>
                  <a:schemeClr val="tx1"/>
                </a:solidFill>
              </a:rPr>
              <a:t>타입에서만 사용할 수 있습니다</a:t>
            </a:r>
            <a:r>
              <a:rPr lang="en-US" altLang="ko-KR" sz="1200" dirty="0">
                <a:solidFill>
                  <a:schemeClr val="tx1"/>
                </a:solidFill>
              </a:rPr>
              <a:t>.</a:t>
            </a:r>
          </a:p>
          <a:p>
            <a:r>
              <a:rPr lang="en-US" altLang="ko-KR" sz="1200" dirty="0">
                <a:solidFill>
                  <a:schemeClr val="tx1"/>
                </a:solidFill>
              </a:rPr>
              <a:t>- text, password, email, </a:t>
            </a:r>
            <a:r>
              <a:rPr lang="en-US" altLang="ko-KR" sz="1200" dirty="0" err="1">
                <a:solidFill>
                  <a:schemeClr val="tx1"/>
                </a:solidFill>
              </a:rPr>
              <a:t>tel</a:t>
            </a:r>
            <a:r>
              <a:rPr lang="en-US" altLang="ko-KR" sz="1200" dirty="0">
                <a:solidFill>
                  <a:schemeClr val="tx1"/>
                </a:solidFill>
              </a:rPr>
              <a:t>, </a:t>
            </a:r>
            <a:r>
              <a:rPr lang="en-US" altLang="ko-KR" sz="1200" dirty="0" err="1">
                <a:solidFill>
                  <a:schemeClr val="tx1"/>
                </a:solidFill>
              </a:rPr>
              <a:t>url</a:t>
            </a:r>
            <a:r>
              <a:rPr lang="en-US" altLang="ko-KR" sz="1200" dirty="0">
                <a:solidFill>
                  <a:schemeClr val="tx1"/>
                </a:solidFill>
              </a:rPr>
              <a:t>, search </a:t>
            </a:r>
            <a:r>
              <a:rPr lang="ko-KR" altLang="en-US" sz="1200" dirty="0">
                <a:solidFill>
                  <a:schemeClr val="tx1"/>
                </a:solidFill>
              </a:rPr>
              <a:t>타입</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385</a:t>
            </a:fld>
            <a:endParaRPr lang="ko-KR" altLang="en-US" dirty="0"/>
          </a:p>
        </p:txBody>
      </p:sp>
    </p:spTree>
    <p:extLst>
      <p:ext uri="{BB962C8B-B14F-4D97-AF65-F5344CB8AC3E}">
        <p14:creationId xmlns:p14="http://schemas.microsoft.com/office/powerpoint/2010/main" val="89537374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placeholder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&lt;h1&gt;placeholder </a:t>
            </a:r>
            <a:r>
              <a:rPr lang="ko-KR" altLang="en-US" sz="1200" dirty="0">
                <a:solidFill>
                  <a:schemeClr val="tx1"/>
                </a:solidFill>
              </a:rPr>
              <a:t>속성을 이용한 힌트 제공</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&lt;input type="text" name="username" placeholder="</a:t>
            </a:r>
            <a:r>
              <a:rPr lang="ko-KR" altLang="en-US" sz="1200" dirty="0">
                <a:solidFill>
                  <a:schemeClr val="tx1"/>
                </a:solidFill>
              </a:rPr>
              <a:t>홍길동</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&lt;input type="password" name="password" placeholder="1234"&gt;&lt;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placeholder </a:t>
            </a:r>
            <a:r>
              <a:rPr lang="ko-KR" altLang="en-US" sz="1200" b="1" dirty="0">
                <a:solidFill>
                  <a:schemeClr val="tx1"/>
                </a:solidFill>
              </a:rPr>
              <a:t>속성</a:t>
            </a:r>
          </a:p>
          <a:p>
            <a:r>
              <a:rPr lang="en-US" altLang="ko-KR" sz="1200" dirty="0">
                <a:solidFill>
                  <a:schemeClr val="tx1"/>
                </a:solidFill>
              </a:rPr>
              <a:t>placeholder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요소에 입력되어야 할 값에 대한 힌트를 제공합니다</a:t>
            </a:r>
            <a:r>
              <a:rPr lang="en-US" altLang="ko-KR" sz="1200" dirty="0">
                <a:solidFill>
                  <a:schemeClr val="tx1"/>
                </a:solidFill>
              </a:rPr>
              <a:t>.</a:t>
            </a:r>
          </a:p>
          <a:p>
            <a:r>
              <a:rPr lang="ko-KR" altLang="en-US" sz="1200" dirty="0">
                <a:solidFill>
                  <a:schemeClr val="tx1"/>
                </a:solidFill>
              </a:rPr>
              <a:t>이러한 힌트는 예시가 될 수도 있고</a:t>
            </a:r>
            <a:r>
              <a:rPr lang="en-US" altLang="ko-KR" sz="1200" dirty="0">
                <a:solidFill>
                  <a:schemeClr val="tx1"/>
                </a:solidFill>
              </a:rPr>
              <a:t>, </a:t>
            </a:r>
            <a:r>
              <a:rPr lang="ko-KR" altLang="en-US" sz="1200" dirty="0">
                <a:solidFill>
                  <a:schemeClr val="tx1"/>
                </a:solidFill>
              </a:rPr>
              <a:t>입력 형식에 대한 설명이 될 수도 있습니다</a:t>
            </a:r>
            <a:r>
              <a:rPr lang="en-US" altLang="ko-KR" sz="1200" dirty="0">
                <a:solidFill>
                  <a:schemeClr val="tx1"/>
                </a:solidFill>
              </a:rPr>
              <a:t>.</a:t>
            </a:r>
          </a:p>
          <a:p>
            <a:r>
              <a:rPr lang="en-US" altLang="ko-KR" sz="1200" dirty="0">
                <a:solidFill>
                  <a:schemeClr val="tx1"/>
                </a:solidFill>
              </a:rPr>
              <a:t>placeholder </a:t>
            </a:r>
            <a:r>
              <a:rPr lang="ko-KR" altLang="en-US" sz="1200" dirty="0">
                <a:solidFill>
                  <a:schemeClr val="tx1"/>
                </a:solidFill>
              </a:rPr>
              <a:t>속성값은 해당 입력 필드에 포커스가 오게 되면 더 이상 표시되지 않습니다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다음과 같은 </a:t>
            </a:r>
            <a:r>
              <a:rPr lang="en-US" altLang="ko-KR" sz="1200" dirty="0">
                <a:solidFill>
                  <a:schemeClr val="tx1"/>
                </a:solidFill>
              </a:rPr>
              <a:t>input </a:t>
            </a:r>
            <a:r>
              <a:rPr lang="ko-KR" altLang="en-US" sz="1200" dirty="0">
                <a:solidFill>
                  <a:schemeClr val="tx1"/>
                </a:solidFill>
              </a:rPr>
              <a:t>타입에서만 사용할 수 있습니다</a:t>
            </a:r>
            <a:r>
              <a:rPr lang="en-US" altLang="ko-KR" sz="1200" dirty="0">
                <a:solidFill>
                  <a:schemeClr val="tx1"/>
                </a:solidFill>
              </a:rPr>
              <a:t>.</a:t>
            </a:r>
          </a:p>
          <a:p>
            <a:r>
              <a:rPr lang="en-US" altLang="ko-KR" sz="1200" dirty="0">
                <a:solidFill>
                  <a:schemeClr val="tx1"/>
                </a:solidFill>
              </a:rPr>
              <a:t>- text, password, email, </a:t>
            </a:r>
            <a:r>
              <a:rPr lang="en-US" altLang="ko-KR" sz="1200" dirty="0" err="1">
                <a:solidFill>
                  <a:schemeClr val="tx1"/>
                </a:solidFill>
              </a:rPr>
              <a:t>tel</a:t>
            </a:r>
            <a:r>
              <a:rPr lang="en-US" altLang="ko-KR" sz="1200" dirty="0">
                <a:solidFill>
                  <a:schemeClr val="tx1"/>
                </a:solidFill>
              </a:rPr>
              <a:t>, </a:t>
            </a:r>
            <a:r>
              <a:rPr lang="en-US" altLang="ko-KR" sz="1200" dirty="0" err="1">
                <a:solidFill>
                  <a:schemeClr val="tx1"/>
                </a:solidFill>
              </a:rPr>
              <a:t>url</a:t>
            </a:r>
            <a:r>
              <a:rPr lang="en-US" altLang="ko-KR" sz="1200" dirty="0">
                <a:solidFill>
                  <a:schemeClr val="tx1"/>
                </a:solidFill>
              </a:rPr>
              <a:t>, search </a:t>
            </a:r>
            <a:r>
              <a:rPr lang="ko-KR" altLang="en-US" sz="1200" dirty="0">
                <a:solidFill>
                  <a:schemeClr val="tx1"/>
                </a:solidFill>
              </a:rPr>
              <a:t>타입</a:t>
            </a:r>
          </a:p>
          <a:p>
            <a:endParaRPr lang="en-US" altLang="ko-KR" sz="1200" dirty="0">
              <a:solidFill>
                <a:schemeClr val="tx1"/>
              </a:solidFill>
            </a:endParaRPr>
          </a:p>
          <a:p>
            <a:r>
              <a:rPr lang="en-US" altLang="ko-KR" sz="1200" dirty="0">
                <a:solidFill>
                  <a:schemeClr val="tx1"/>
                </a:solidFill>
              </a:rPr>
              <a:t>placeholder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386</a:t>
            </a:fld>
            <a:endParaRPr lang="ko-KR" altLang="en-US" dirty="0"/>
          </a:p>
        </p:txBody>
      </p:sp>
    </p:spTree>
    <p:extLst>
      <p:ext uri="{BB962C8B-B14F-4D97-AF65-F5344CB8AC3E}">
        <p14:creationId xmlns:p14="http://schemas.microsoft.com/office/powerpoint/2010/main" val="293755801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required</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&lt;h1&gt;required </a:t>
            </a:r>
            <a:r>
              <a:rPr lang="ko-KR" altLang="en-US" sz="1200" dirty="0">
                <a:solidFill>
                  <a:schemeClr val="tx1"/>
                </a:solidFill>
              </a:rPr>
              <a:t>속성을 이용한 필수 입력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&lt;input type="text" name="name" required&gt; (</a:t>
            </a:r>
            <a:r>
              <a:rPr lang="ko-KR" altLang="en-US" sz="1200" dirty="0">
                <a:solidFill>
                  <a:schemeClr val="tx1"/>
                </a:solidFill>
              </a:rPr>
              <a:t>이름은 반드시 입력해야 해요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나이 </a:t>
            </a:r>
            <a:r>
              <a:rPr lang="en-US" altLang="ko-KR" sz="1200" dirty="0">
                <a:solidFill>
                  <a:schemeClr val="tx1"/>
                </a:solidFill>
              </a:rPr>
              <a:t>: &lt;input type="number" name="age" min="1" max="99"&gt;&lt;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required </a:t>
            </a:r>
            <a:r>
              <a:rPr lang="ko-KR" altLang="en-US" sz="1200" b="1" dirty="0">
                <a:solidFill>
                  <a:schemeClr val="tx1"/>
                </a:solidFill>
              </a:rPr>
              <a:t>속성</a:t>
            </a:r>
          </a:p>
          <a:p>
            <a:r>
              <a:rPr lang="en-US" altLang="ko-KR" sz="1200" dirty="0">
                <a:solidFill>
                  <a:schemeClr val="tx1"/>
                </a:solidFill>
              </a:rPr>
              <a:t>required </a:t>
            </a:r>
            <a:r>
              <a:rPr lang="ko-KR" altLang="en-US" sz="1200" dirty="0">
                <a:solidFill>
                  <a:schemeClr val="tx1"/>
                </a:solidFill>
              </a:rPr>
              <a:t>속성은 반드시 입력되어야 할 필수 </a:t>
            </a:r>
            <a:r>
              <a:rPr lang="en-US" altLang="ko-KR" sz="1200" dirty="0">
                <a:solidFill>
                  <a:schemeClr val="tx1"/>
                </a:solidFill>
              </a:rPr>
              <a:t>input </a:t>
            </a:r>
            <a:r>
              <a:rPr lang="ko-KR" altLang="en-US" sz="1200" dirty="0">
                <a:solidFill>
                  <a:schemeClr val="tx1"/>
                </a:solidFill>
              </a:rPr>
              <a:t>요소를 명시합니다</a:t>
            </a:r>
            <a:r>
              <a:rPr lang="en-US" altLang="ko-KR" sz="1200" dirty="0">
                <a:solidFill>
                  <a:schemeClr val="tx1"/>
                </a:solidFill>
              </a:rPr>
              <a:t>.</a:t>
            </a:r>
          </a:p>
          <a:p>
            <a:r>
              <a:rPr lang="ko-KR" altLang="en-US" sz="1200" dirty="0">
                <a:solidFill>
                  <a:schemeClr val="tx1"/>
                </a:solidFill>
              </a:rPr>
              <a:t>이 속성이 설정된 모든 </a:t>
            </a:r>
            <a:r>
              <a:rPr lang="en-US" altLang="ko-KR" sz="1200" dirty="0">
                <a:solidFill>
                  <a:schemeClr val="tx1"/>
                </a:solidFill>
              </a:rPr>
              <a:t>input </a:t>
            </a:r>
            <a:r>
              <a:rPr lang="ko-KR" altLang="en-US" sz="1200" dirty="0">
                <a:solidFill>
                  <a:schemeClr val="tx1"/>
                </a:solidFill>
              </a:rPr>
              <a:t>요소에 </a:t>
            </a:r>
            <a:r>
              <a:rPr lang="ko-KR" altLang="en-US" sz="1200" dirty="0" err="1">
                <a:solidFill>
                  <a:schemeClr val="tx1"/>
                </a:solidFill>
              </a:rPr>
              <a:t>입력값이</a:t>
            </a:r>
            <a:r>
              <a:rPr lang="ko-KR" altLang="en-US" sz="1200" dirty="0">
                <a:solidFill>
                  <a:schemeClr val="tx1"/>
                </a:solidFill>
              </a:rPr>
              <a:t> 존재해야만 서버로 전송</a:t>
            </a:r>
            <a:r>
              <a:rPr lang="en-US" altLang="ko-KR" sz="1200" dirty="0">
                <a:solidFill>
                  <a:schemeClr val="tx1"/>
                </a:solidFill>
              </a:rPr>
              <a:t>(submit)</a:t>
            </a:r>
            <a:r>
              <a:rPr lang="ko-KR" altLang="en-US" sz="1200" dirty="0">
                <a:solidFill>
                  <a:schemeClr val="tx1"/>
                </a:solidFill>
              </a:rPr>
              <a:t>할 수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required </a:t>
            </a:r>
            <a:r>
              <a:rPr lang="ko-KR" altLang="en-US" sz="1200" dirty="0">
                <a:solidFill>
                  <a:schemeClr val="tx1"/>
                </a:solidFill>
              </a:rPr>
              <a:t>속성은 사파리</a:t>
            </a:r>
            <a:r>
              <a:rPr lang="en-US" altLang="ko-KR" sz="1200" dirty="0">
                <a:solidFill>
                  <a:schemeClr val="tx1"/>
                </a:solidFill>
              </a:rPr>
              <a:t>, </a:t>
            </a:r>
            <a:r>
              <a:rPr lang="ko-KR" altLang="en-US" sz="1200" dirty="0">
                <a:solidFill>
                  <a:schemeClr val="tx1"/>
                </a:solidFill>
              </a:rPr>
              <a:t>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387</a:t>
            </a:fld>
            <a:endParaRPr lang="ko-KR" altLang="en-US" dirty="0"/>
          </a:p>
        </p:txBody>
      </p:sp>
    </p:spTree>
    <p:extLst>
      <p:ext uri="{BB962C8B-B14F-4D97-AF65-F5344CB8AC3E}">
        <p14:creationId xmlns:p14="http://schemas.microsoft.com/office/powerpoint/2010/main" val="3700706079"/>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Element(</a:t>
            </a:r>
            <a:r>
              <a:rPr lang="ko-KR" altLang="en-US" sz="3200" dirty="0"/>
              <a:t>요소</a:t>
            </a:r>
            <a:r>
              <a:rPr lang="en-US" altLang="ko-KR" sz="3200" dirty="0"/>
              <a:t>)</a:t>
            </a:r>
            <a:r>
              <a:rPr lang="ko-KR" altLang="en-US" sz="3200" dirty="0"/>
              <a:t> </a:t>
            </a:r>
            <a:r>
              <a:rPr lang="en-US" altLang="ko-KR" sz="3200" dirty="0"/>
              <a:t>: input element </a:t>
            </a:r>
            <a:r>
              <a:rPr lang="ko-KR" altLang="en-US" sz="3200" dirty="0"/>
              <a:t>속성</a:t>
            </a:r>
            <a:r>
              <a:rPr lang="en-US" altLang="ko-KR" sz="3200" dirty="0"/>
              <a:t> – step</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4" y="1216297"/>
            <a:ext cx="58470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&lt;h1&gt;step </a:t>
            </a:r>
            <a:r>
              <a:rPr lang="ko-KR" altLang="en-US" sz="1200" dirty="0">
                <a:solidFill>
                  <a:schemeClr val="tx1"/>
                </a:solidFill>
              </a:rPr>
              <a:t>속성을 이용한 입력 간격 설정</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여러분이 가장 좋아하는 숫자는 몇인가요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단</a:t>
            </a:r>
            <a:r>
              <a:rPr lang="en-US" altLang="ko-KR" sz="1200" dirty="0">
                <a:solidFill>
                  <a:schemeClr val="tx1"/>
                </a:solidFill>
              </a:rPr>
              <a:t>, -30</a:t>
            </a:r>
            <a:r>
              <a:rPr lang="ko-KR" altLang="en-US" sz="1200" dirty="0">
                <a:solidFill>
                  <a:schemeClr val="tx1"/>
                </a:solidFill>
              </a:rPr>
              <a:t>부터 </a:t>
            </a:r>
            <a:r>
              <a:rPr lang="en-US" altLang="ko-KR" sz="1200" dirty="0">
                <a:solidFill>
                  <a:schemeClr val="tx1"/>
                </a:solidFill>
              </a:rPr>
              <a:t>30</a:t>
            </a:r>
            <a:r>
              <a:rPr lang="ko-KR" altLang="en-US" sz="1200" dirty="0">
                <a:solidFill>
                  <a:schemeClr val="tx1"/>
                </a:solidFill>
              </a:rPr>
              <a:t>사이에서 </a:t>
            </a:r>
            <a:r>
              <a:rPr lang="en-US" altLang="ko-KR" sz="1200" dirty="0">
                <a:solidFill>
                  <a:schemeClr val="tx1"/>
                </a:solidFill>
              </a:rPr>
              <a:t>5</a:t>
            </a:r>
            <a:r>
              <a:rPr lang="ko-KR" altLang="en-US" sz="1200" dirty="0">
                <a:solidFill>
                  <a:schemeClr val="tx1"/>
                </a:solidFill>
              </a:rPr>
              <a:t>단위로 골라주세요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type="number" name="</a:t>
            </a:r>
            <a:r>
              <a:rPr lang="en-US" altLang="ko-KR" sz="1200" dirty="0" err="1">
                <a:solidFill>
                  <a:schemeClr val="tx1"/>
                </a:solidFill>
              </a:rPr>
              <a:t>favnum</a:t>
            </a:r>
            <a:r>
              <a:rPr lang="en-US" altLang="ko-KR" sz="1200" dirty="0">
                <a:solidFill>
                  <a:schemeClr val="tx1"/>
                </a:solidFill>
              </a:rPr>
              <a:t>" min="-30" max="30" step="5"&gt;&lt;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6268995" y="1216297"/>
            <a:ext cx="556671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input </a:t>
            </a:r>
            <a:r>
              <a:rPr lang="ko-KR" altLang="en-US" sz="1200" b="1" dirty="0">
                <a:solidFill>
                  <a:schemeClr val="tx1"/>
                </a:solidFill>
              </a:rPr>
              <a:t>요소의 속성</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input </a:t>
            </a:r>
            <a:r>
              <a:rPr lang="ko-KR" altLang="en-US" sz="1200" dirty="0">
                <a:solidFill>
                  <a:schemeClr val="tx1"/>
                </a:solidFill>
              </a:rPr>
              <a:t>요소의 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autocomplete                   2. autofocus</a:t>
            </a:r>
            <a:br>
              <a:rPr lang="en-US" altLang="ko-KR" sz="1200" dirty="0">
                <a:solidFill>
                  <a:schemeClr val="tx1"/>
                </a:solidFill>
              </a:rPr>
            </a:br>
            <a:r>
              <a:rPr lang="en-US" altLang="ko-KR" sz="1200" dirty="0">
                <a:solidFill>
                  <a:schemeClr val="tx1"/>
                </a:solidFill>
              </a:rPr>
              <a:t>3. form                              4. </a:t>
            </a:r>
            <a:r>
              <a:rPr lang="en-US" altLang="ko-KR" sz="1200" dirty="0" err="1">
                <a:solidFill>
                  <a:schemeClr val="tx1"/>
                </a:solidFill>
              </a:rPr>
              <a:t>formaction</a:t>
            </a:r>
            <a:br>
              <a:rPr lang="en-US" altLang="ko-KR" sz="1200" dirty="0">
                <a:solidFill>
                  <a:schemeClr val="tx1"/>
                </a:solidFill>
              </a:rPr>
            </a:br>
            <a:r>
              <a:rPr lang="en-US" altLang="ko-KR" sz="1200" dirty="0">
                <a:solidFill>
                  <a:schemeClr val="tx1"/>
                </a:solidFill>
              </a:rPr>
              <a:t>5. </a:t>
            </a:r>
            <a:r>
              <a:rPr lang="en-US" altLang="ko-KR" sz="1200" dirty="0" err="1">
                <a:solidFill>
                  <a:schemeClr val="tx1"/>
                </a:solidFill>
              </a:rPr>
              <a:t>formenctype</a:t>
            </a:r>
            <a:r>
              <a:rPr lang="en-US" altLang="ko-KR" sz="1200" dirty="0">
                <a:solidFill>
                  <a:schemeClr val="tx1"/>
                </a:solidFill>
              </a:rPr>
              <a:t>                    6. </a:t>
            </a:r>
            <a:r>
              <a:rPr lang="en-US" altLang="ko-KR" sz="1200" dirty="0" err="1">
                <a:solidFill>
                  <a:schemeClr val="tx1"/>
                </a:solidFill>
              </a:rPr>
              <a:t>formmethod</a:t>
            </a:r>
            <a:br>
              <a:rPr lang="en-US" altLang="ko-KR" sz="1200" dirty="0">
                <a:solidFill>
                  <a:schemeClr val="tx1"/>
                </a:solidFill>
              </a:rPr>
            </a:br>
            <a:r>
              <a:rPr lang="en-US" altLang="ko-KR" sz="1200" dirty="0">
                <a:solidFill>
                  <a:schemeClr val="tx1"/>
                </a:solidFill>
              </a:rPr>
              <a:t>7. </a:t>
            </a:r>
            <a:r>
              <a:rPr lang="en-US" altLang="ko-KR" sz="1200" dirty="0" err="1">
                <a:solidFill>
                  <a:schemeClr val="tx1"/>
                </a:solidFill>
              </a:rPr>
              <a:t>formnovalidate</a:t>
            </a:r>
            <a:r>
              <a:rPr lang="en-US" altLang="ko-KR" sz="1200" dirty="0">
                <a:solidFill>
                  <a:schemeClr val="tx1"/>
                </a:solidFill>
              </a:rPr>
              <a:t>                 8. </a:t>
            </a:r>
            <a:r>
              <a:rPr lang="en-US" altLang="ko-KR" sz="1200" dirty="0" err="1">
                <a:solidFill>
                  <a:schemeClr val="tx1"/>
                </a:solidFill>
              </a:rPr>
              <a:t>formtarget</a:t>
            </a:r>
            <a:br>
              <a:rPr lang="en-US" altLang="ko-KR" sz="1200" dirty="0">
                <a:solidFill>
                  <a:schemeClr val="tx1"/>
                </a:solidFill>
              </a:rPr>
            </a:br>
            <a:r>
              <a:rPr lang="en-US" altLang="ko-KR" sz="1200" dirty="0">
                <a:solidFill>
                  <a:schemeClr val="tx1"/>
                </a:solidFill>
              </a:rPr>
              <a:t>9. height and width             10. list</a:t>
            </a:r>
            <a:br>
              <a:rPr lang="en-US" altLang="ko-KR" sz="1200" dirty="0">
                <a:solidFill>
                  <a:schemeClr val="tx1"/>
                </a:solidFill>
              </a:rPr>
            </a:br>
            <a:r>
              <a:rPr lang="en-US" altLang="ko-KR" sz="1200" dirty="0">
                <a:solidFill>
                  <a:schemeClr val="tx1"/>
                </a:solidFill>
              </a:rPr>
              <a:t>11. min and max                 12. multiple</a:t>
            </a:r>
            <a:br>
              <a:rPr lang="en-US" altLang="ko-KR" sz="1200" dirty="0">
                <a:solidFill>
                  <a:schemeClr val="tx1"/>
                </a:solidFill>
              </a:rPr>
            </a:br>
            <a:r>
              <a:rPr lang="en-US" altLang="ko-KR" sz="1200" dirty="0">
                <a:solidFill>
                  <a:schemeClr val="tx1"/>
                </a:solidFill>
              </a:rPr>
              <a:t>13. pattern                         14. placeholder</a:t>
            </a:r>
            <a:br>
              <a:rPr lang="en-US" altLang="ko-KR" sz="1200" dirty="0">
                <a:solidFill>
                  <a:schemeClr val="tx1"/>
                </a:solidFill>
              </a:rPr>
            </a:br>
            <a:r>
              <a:rPr lang="en-US" altLang="ko-KR" sz="1200" dirty="0">
                <a:solidFill>
                  <a:schemeClr val="tx1"/>
                </a:solidFill>
              </a:rPr>
              <a:t>15. required                       16. step</a:t>
            </a:r>
          </a:p>
          <a:p>
            <a:endParaRPr lang="en-US" altLang="ko-KR" sz="1200" dirty="0">
              <a:solidFill>
                <a:schemeClr val="tx1"/>
              </a:solidFill>
            </a:endParaRPr>
          </a:p>
          <a:p>
            <a:r>
              <a:rPr lang="en-US" altLang="ko-KR" sz="1200" b="1" dirty="0">
                <a:solidFill>
                  <a:schemeClr val="tx1"/>
                </a:solidFill>
              </a:rPr>
              <a:t>step </a:t>
            </a:r>
            <a:r>
              <a:rPr lang="ko-KR" altLang="en-US" sz="1200" b="1" dirty="0">
                <a:solidFill>
                  <a:schemeClr val="tx1"/>
                </a:solidFill>
              </a:rPr>
              <a:t>속성</a:t>
            </a:r>
          </a:p>
          <a:p>
            <a:r>
              <a:rPr lang="en-US" altLang="ko-KR" sz="1200" dirty="0">
                <a:solidFill>
                  <a:schemeClr val="tx1"/>
                </a:solidFill>
              </a:rPr>
              <a:t>step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요소에 입력할 수 있도록 허용된 숫자 간격을 명시합니다</a:t>
            </a:r>
            <a:r>
              <a:rPr lang="en-US" altLang="ko-KR" sz="1200" dirty="0">
                <a:solidFill>
                  <a:schemeClr val="tx1"/>
                </a:solidFill>
              </a:rPr>
              <a:t>.</a:t>
            </a:r>
          </a:p>
          <a:p>
            <a:r>
              <a:rPr lang="ko-KR" altLang="en-US" sz="1200" dirty="0">
                <a:solidFill>
                  <a:schemeClr val="tx1"/>
                </a:solidFill>
              </a:rPr>
              <a:t>예를 들어</a:t>
            </a:r>
            <a:r>
              <a:rPr lang="en-US" altLang="ko-KR" sz="1200" dirty="0">
                <a:solidFill>
                  <a:schemeClr val="tx1"/>
                </a:solidFill>
              </a:rPr>
              <a:t>, step </a:t>
            </a:r>
            <a:r>
              <a:rPr lang="ko-KR" altLang="en-US" sz="1200" dirty="0">
                <a:solidFill>
                  <a:schemeClr val="tx1"/>
                </a:solidFill>
              </a:rPr>
              <a:t>속성값이 </a:t>
            </a:r>
            <a:r>
              <a:rPr lang="en-US" altLang="ko-KR" sz="1200" dirty="0">
                <a:solidFill>
                  <a:schemeClr val="tx1"/>
                </a:solidFill>
              </a:rPr>
              <a:t>2</a:t>
            </a:r>
            <a:r>
              <a:rPr lang="ko-KR" altLang="en-US" sz="1200" dirty="0">
                <a:solidFill>
                  <a:schemeClr val="tx1"/>
                </a:solidFill>
              </a:rPr>
              <a:t>이면</a:t>
            </a:r>
            <a:r>
              <a:rPr lang="en-US" altLang="ko-KR" sz="1200" dirty="0">
                <a:solidFill>
                  <a:schemeClr val="tx1"/>
                </a:solidFill>
              </a:rPr>
              <a:t>, </a:t>
            </a:r>
            <a:r>
              <a:rPr lang="ko-KR" altLang="en-US" sz="1200" dirty="0">
                <a:solidFill>
                  <a:schemeClr val="tx1"/>
                </a:solidFill>
              </a:rPr>
              <a:t>입력이 허용되는 숫자는 </a:t>
            </a:r>
            <a:r>
              <a:rPr lang="en-US" altLang="ko-KR" sz="1200" dirty="0">
                <a:solidFill>
                  <a:schemeClr val="tx1"/>
                </a:solidFill>
              </a:rPr>
              <a:t>..., -4, -2, 0, 2, 4,... </a:t>
            </a:r>
            <a:r>
              <a:rPr lang="ko-KR" altLang="en-US" sz="1200" dirty="0">
                <a:solidFill>
                  <a:schemeClr val="tx1"/>
                </a:solidFill>
              </a:rPr>
              <a:t>가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 속성은 다음과 같은 </a:t>
            </a:r>
            <a:r>
              <a:rPr lang="en-US" altLang="ko-KR" sz="1200" dirty="0">
                <a:solidFill>
                  <a:schemeClr val="tx1"/>
                </a:solidFill>
              </a:rPr>
              <a:t>input </a:t>
            </a:r>
            <a:r>
              <a:rPr lang="ko-KR" altLang="en-US" sz="1200" dirty="0">
                <a:solidFill>
                  <a:schemeClr val="tx1"/>
                </a:solidFill>
              </a:rPr>
              <a:t>타입에서만 사용할 수 있습니다</a:t>
            </a:r>
            <a:r>
              <a:rPr lang="en-US" altLang="ko-KR" sz="1200" dirty="0">
                <a:solidFill>
                  <a:schemeClr val="tx1"/>
                </a:solidFill>
              </a:rPr>
              <a:t>.</a:t>
            </a:r>
          </a:p>
          <a:p>
            <a:pPr marL="171450" indent="-171450">
              <a:buFontTx/>
              <a:buChar char="-"/>
            </a:pPr>
            <a:r>
              <a:rPr lang="en-US" altLang="ko-KR" sz="1200" dirty="0">
                <a:solidFill>
                  <a:schemeClr val="tx1"/>
                </a:solidFill>
              </a:rPr>
              <a:t>number, range, date, time, datetime-local, month, week </a:t>
            </a:r>
            <a:r>
              <a:rPr lang="ko-KR" altLang="en-US" sz="1200" dirty="0">
                <a:solidFill>
                  <a:schemeClr val="tx1"/>
                </a:solidFill>
              </a:rPr>
              <a:t>타입</a:t>
            </a:r>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step </a:t>
            </a:r>
            <a:r>
              <a:rPr lang="ko-KR" altLang="en-US" sz="1200" dirty="0">
                <a:solidFill>
                  <a:schemeClr val="tx1"/>
                </a:solidFill>
              </a:rPr>
              <a:t>속성은 익스플로러 </a:t>
            </a:r>
            <a:r>
              <a:rPr lang="en-US" altLang="ko-KR" sz="1200" dirty="0">
                <a:solidFill>
                  <a:schemeClr val="tx1"/>
                </a:solidFill>
              </a:rPr>
              <a:t>9</a:t>
            </a:r>
            <a:r>
              <a:rPr lang="ko-KR" altLang="en-US" sz="1200" dirty="0">
                <a:solidFill>
                  <a:schemeClr val="tx1"/>
                </a:solidFill>
              </a:rPr>
              <a:t>와 그 이전 버전에서 지원하지 않습니다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388</a:t>
            </a:fld>
            <a:endParaRPr lang="ko-KR" altLang="en-US" dirty="0"/>
          </a:p>
        </p:txBody>
      </p:sp>
    </p:spTree>
    <p:extLst>
      <p:ext uri="{BB962C8B-B14F-4D97-AF65-F5344CB8AC3E}">
        <p14:creationId xmlns:p14="http://schemas.microsoft.com/office/powerpoint/2010/main" val="259115897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a:t>
            </a:r>
            <a:r>
              <a:rPr lang="ko-KR" altLang="en-US" sz="3200" dirty="0"/>
              <a:t>파일 형식</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387071" cy="504382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b="1" dirty="0">
                <a:solidFill>
                  <a:schemeClr val="tx1"/>
                </a:solidFill>
              </a:rPr>
              <a:t>멀티미디어 파일 형식</a:t>
            </a:r>
          </a:p>
          <a:p>
            <a:r>
              <a:rPr lang="en-US" altLang="ko-KR" sz="1200" dirty="0">
                <a:solidFill>
                  <a:schemeClr val="tx1"/>
                </a:solidFill>
              </a:rPr>
              <a:t>HTML5 </a:t>
            </a:r>
            <a:r>
              <a:rPr lang="ko-KR" altLang="en-US" sz="1200" dirty="0">
                <a:solidFill>
                  <a:schemeClr val="tx1"/>
                </a:solidFill>
              </a:rPr>
              <a:t>이전까지는 웹 브라우저마다 어떤 종류의 멀티미디어 파일을 지원할지 각자 다른 방식으로 처리해 왔습니다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플래시와 같은 외부 플러그인의 도움 없이도 멀티미디어 파일을 간단히 사용할 수 있게 되었습니다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브라우저는 파일의 타입</a:t>
            </a:r>
            <a:r>
              <a:rPr lang="en-US" altLang="ko-KR" sz="1200" dirty="0">
                <a:solidFill>
                  <a:schemeClr val="tx1"/>
                </a:solidFill>
              </a:rPr>
              <a:t>(type)</a:t>
            </a:r>
            <a:r>
              <a:rPr lang="ko-KR" altLang="en-US" sz="1200" dirty="0">
                <a:solidFill>
                  <a:schemeClr val="tx1"/>
                </a:solidFill>
              </a:rPr>
              <a:t>을 파일의 확장자로 판단합니다</a:t>
            </a:r>
            <a:r>
              <a:rPr lang="en-US" altLang="ko-KR" sz="1200" dirty="0">
                <a:solidFill>
                  <a:schemeClr val="tx1"/>
                </a:solidFill>
              </a:rPr>
              <a:t>.</a:t>
            </a:r>
          </a:p>
          <a:p>
            <a:r>
              <a:rPr lang="ko-KR" altLang="en-US" sz="1200" dirty="0">
                <a:solidFill>
                  <a:schemeClr val="tx1"/>
                </a:solidFill>
              </a:rPr>
              <a:t>만약에 확장자가 </a:t>
            </a:r>
            <a:r>
              <a:rPr lang="en-US" altLang="ko-KR" sz="1200" dirty="0">
                <a:solidFill>
                  <a:schemeClr val="tx1"/>
                </a:solidFill>
              </a:rPr>
              <a:t>.html</a:t>
            </a:r>
            <a:r>
              <a:rPr lang="ko-KR" altLang="en-US" sz="1200" dirty="0">
                <a:solidFill>
                  <a:schemeClr val="tx1"/>
                </a:solidFill>
              </a:rPr>
              <a:t>인 파일을 보면</a:t>
            </a:r>
            <a:r>
              <a:rPr lang="en-US" altLang="ko-KR" sz="1200" dirty="0">
                <a:solidFill>
                  <a:schemeClr val="tx1"/>
                </a:solidFill>
              </a:rPr>
              <a:t>, </a:t>
            </a:r>
            <a:r>
              <a:rPr lang="ko-KR" altLang="en-US" sz="1200" dirty="0">
                <a:solidFill>
                  <a:schemeClr val="tx1"/>
                </a:solidFill>
              </a:rPr>
              <a:t>웹 브라우저는 이 파일을 </a:t>
            </a:r>
            <a:r>
              <a:rPr lang="en-US" altLang="ko-KR" sz="1200" dirty="0">
                <a:solidFill>
                  <a:schemeClr val="tx1"/>
                </a:solidFill>
              </a:rPr>
              <a:t>HTML </a:t>
            </a:r>
            <a:r>
              <a:rPr lang="ko-KR" altLang="en-US" sz="1200" dirty="0">
                <a:solidFill>
                  <a:schemeClr val="tx1"/>
                </a:solidFill>
              </a:rPr>
              <a:t>파일로써 다루게 될 것입니다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비디오</a:t>
            </a:r>
            <a:r>
              <a:rPr lang="en-US" altLang="ko-KR" sz="1200" dirty="0">
                <a:solidFill>
                  <a:schemeClr val="tx1"/>
                </a:solidFill>
              </a:rPr>
              <a:t>(video)</a:t>
            </a:r>
            <a:r>
              <a:rPr lang="ko-KR" altLang="en-US" sz="1200" dirty="0">
                <a:solidFill>
                  <a:schemeClr val="tx1"/>
                </a:solidFill>
              </a:rPr>
              <a:t>나 사운드</a:t>
            </a:r>
            <a:r>
              <a:rPr lang="en-US" altLang="ko-KR" sz="1200" dirty="0">
                <a:solidFill>
                  <a:schemeClr val="tx1"/>
                </a:solidFill>
              </a:rPr>
              <a:t>(sound)</a:t>
            </a:r>
            <a:r>
              <a:rPr lang="ko-KR" altLang="en-US" sz="1200" dirty="0">
                <a:solidFill>
                  <a:schemeClr val="tx1"/>
                </a:solidFill>
              </a:rPr>
              <a:t>와 같은 멀티미디어 요소들은 멀티미디어 파일에 저장됩니다</a:t>
            </a:r>
            <a:r>
              <a:rPr lang="en-US" altLang="ko-KR" sz="1200" dirty="0">
                <a:solidFill>
                  <a:schemeClr val="tx1"/>
                </a:solidFill>
              </a:rPr>
              <a:t>.</a:t>
            </a:r>
          </a:p>
          <a:p>
            <a:r>
              <a:rPr lang="ko-KR" altLang="en-US" sz="1200" dirty="0">
                <a:solidFill>
                  <a:schemeClr val="tx1"/>
                </a:solidFill>
              </a:rPr>
              <a:t>이와 같은 멀티미디어 파일도 다음과 같이 다양한 파일 형식으로 저장될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rgbClr val="FF0000"/>
                </a:solidFill>
              </a:rPr>
              <a:t>HTML5 </a:t>
            </a:r>
            <a:r>
              <a:rPr lang="ko-KR" altLang="en-US" sz="1200" b="1" dirty="0">
                <a:solidFill>
                  <a:srgbClr val="FF0000"/>
                </a:solidFill>
              </a:rPr>
              <a:t>표준이 공식적으로 지원하는 비디오 파일 형식은 </a:t>
            </a:r>
            <a:r>
              <a:rPr lang="en-US" altLang="ko-KR" sz="1200" b="1" dirty="0">
                <a:solidFill>
                  <a:srgbClr val="FF0000"/>
                </a:solidFill>
              </a:rPr>
              <a:t>MP4, </a:t>
            </a:r>
            <a:r>
              <a:rPr lang="en-US" altLang="ko-KR" sz="1200" b="1" dirty="0" err="1">
                <a:solidFill>
                  <a:srgbClr val="FF0000"/>
                </a:solidFill>
              </a:rPr>
              <a:t>WebM</a:t>
            </a:r>
            <a:r>
              <a:rPr lang="en-US" altLang="ko-KR" sz="1200" b="1" dirty="0">
                <a:solidFill>
                  <a:srgbClr val="FF0000"/>
                </a:solidFill>
              </a:rPr>
              <a:t>, OGV </a:t>
            </a:r>
            <a:r>
              <a:rPr lang="ko-KR" altLang="en-US" sz="1200" b="1" dirty="0">
                <a:solidFill>
                  <a:srgbClr val="FF0000"/>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 MP4    : Moving Picture Experts Group</a:t>
            </a:r>
            <a:r>
              <a:rPr lang="ko-KR" altLang="en-US" sz="1200" dirty="0">
                <a:solidFill>
                  <a:schemeClr val="tx1"/>
                </a:solidFill>
              </a:rPr>
              <a:t>에 의해 개발되었으며</a:t>
            </a:r>
            <a:r>
              <a:rPr lang="en-US" altLang="ko-KR" sz="1200" dirty="0">
                <a:solidFill>
                  <a:schemeClr val="tx1"/>
                </a:solidFill>
              </a:rPr>
              <a:t>, </a:t>
            </a:r>
            <a:r>
              <a:rPr lang="ko-KR" altLang="en-US" sz="1200" dirty="0">
                <a:solidFill>
                  <a:schemeClr val="tx1"/>
                </a:solidFill>
              </a:rPr>
              <a:t>비디오 코덱으로는 </a:t>
            </a:r>
            <a:r>
              <a:rPr lang="en-US" altLang="ko-KR" sz="1200" dirty="0">
                <a:solidFill>
                  <a:schemeClr val="tx1"/>
                </a:solidFill>
              </a:rPr>
              <a:t>H.268, </a:t>
            </a:r>
            <a:r>
              <a:rPr lang="ko-KR" altLang="en-US" sz="1200" dirty="0">
                <a:solidFill>
                  <a:schemeClr val="tx1"/>
                </a:solidFill>
              </a:rPr>
              <a:t>오디오 코덱으로는 </a:t>
            </a:r>
            <a:r>
              <a:rPr lang="en-US" altLang="ko-KR" sz="1200" dirty="0">
                <a:solidFill>
                  <a:schemeClr val="tx1"/>
                </a:solidFill>
              </a:rPr>
              <a:t>ACC</a:t>
            </a:r>
            <a:r>
              <a:rPr lang="ko-KR" altLang="en-US" sz="1200" dirty="0">
                <a:solidFill>
                  <a:schemeClr val="tx1"/>
                </a:solidFill>
              </a:rPr>
              <a:t>를 사용합니다</a:t>
            </a:r>
            <a:r>
              <a:rPr lang="en-US" altLang="ko-KR" sz="1200" dirty="0">
                <a:solidFill>
                  <a:schemeClr val="tx1"/>
                </a:solidFill>
              </a:rPr>
              <a:t>. </a:t>
            </a:r>
          </a:p>
          <a:p>
            <a:r>
              <a:rPr lang="ko-KR" altLang="en-US" sz="1200" dirty="0">
                <a:solidFill>
                  <a:schemeClr val="tx1"/>
                </a:solidFill>
              </a:rPr>
              <a:t>             적은 용량으로도 고품질의 영상 및 음성을 구현할 수 있어 인터넷을 통한 스트리밍에 많이 활용되는 파일 형식입니다</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WebM</a:t>
            </a:r>
            <a:r>
              <a:rPr lang="en-US" altLang="ko-KR" sz="1200" dirty="0">
                <a:solidFill>
                  <a:schemeClr val="tx1"/>
                </a:solidFill>
              </a:rPr>
              <a:t> : </a:t>
            </a:r>
            <a:r>
              <a:rPr lang="ko-KR" altLang="en-US" sz="1200" dirty="0">
                <a:solidFill>
                  <a:schemeClr val="tx1"/>
                </a:solidFill>
              </a:rPr>
              <a:t>구글의 지원으로 개발된 개방형 공개 멀티미디어 파일 형식이며</a:t>
            </a:r>
            <a:r>
              <a:rPr lang="en-US" altLang="ko-KR" sz="1200" dirty="0">
                <a:solidFill>
                  <a:schemeClr val="tx1"/>
                </a:solidFill>
              </a:rPr>
              <a:t>, </a:t>
            </a:r>
            <a:r>
              <a:rPr lang="ko-KR" altLang="en-US" sz="1200" dirty="0">
                <a:solidFill>
                  <a:schemeClr val="tx1"/>
                </a:solidFill>
              </a:rPr>
              <a:t>비디오 코덱으로는 </a:t>
            </a:r>
            <a:r>
              <a:rPr lang="en-US" altLang="ko-KR" sz="1200" dirty="0">
                <a:solidFill>
                  <a:schemeClr val="tx1"/>
                </a:solidFill>
              </a:rPr>
              <a:t>VP8, </a:t>
            </a:r>
            <a:r>
              <a:rPr lang="ko-KR" altLang="en-US" sz="1200" dirty="0">
                <a:solidFill>
                  <a:schemeClr val="tx1"/>
                </a:solidFill>
              </a:rPr>
              <a:t>오디오 코덱으로는 </a:t>
            </a:r>
            <a:r>
              <a:rPr lang="en-US" altLang="ko-KR" sz="1200" dirty="0" err="1">
                <a:solidFill>
                  <a:schemeClr val="tx1"/>
                </a:solidFill>
              </a:rPr>
              <a:t>Vorbis</a:t>
            </a:r>
            <a:r>
              <a:rPr lang="ko-KR" altLang="en-US" sz="1200" dirty="0">
                <a:solidFill>
                  <a:schemeClr val="tx1"/>
                </a:solidFill>
              </a:rPr>
              <a:t>를 사용합니다</a:t>
            </a:r>
            <a:r>
              <a:rPr lang="en-US" altLang="ko-KR" sz="1200" dirty="0">
                <a:solidFill>
                  <a:schemeClr val="tx1"/>
                </a:solidFill>
              </a:rPr>
              <a:t>.</a:t>
            </a:r>
          </a:p>
          <a:p>
            <a:r>
              <a:rPr lang="en-US" altLang="ko-KR" sz="1200" dirty="0">
                <a:solidFill>
                  <a:schemeClr val="tx1"/>
                </a:solidFill>
              </a:rPr>
              <a:t>- OGV    : Theora </a:t>
            </a:r>
            <a:r>
              <a:rPr lang="en-US" altLang="ko-KR" sz="1200" dirty="0" err="1">
                <a:solidFill>
                  <a:schemeClr val="tx1"/>
                </a:solidFill>
              </a:rPr>
              <a:t>Ogg</a:t>
            </a:r>
            <a:r>
              <a:rPr lang="ko-KR" altLang="en-US" sz="1200" dirty="0">
                <a:solidFill>
                  <a:schemeClr val="tx1"/>
                </a:solidFill>
              </a:rPr>
              <a:t>라고도 불리며</a:t>
            </a:r>
            <a:r>
              <a:rPr lang="en-US" altLang="ko-KR" sz="1200" dirty="0">
                <a:solidFill>
                  <a:schemeClr val="tx1"/>
                </a:solidFill>
              </a:rPr>
              <a:t>, </a:t>
            </a:r>
            <a:r>
              <a:rPr lang="en-US" altLang="ko-KR" sz="1200" dirty="0" err="1">
                <a:solidFill>
                  <a:schemeClr val="tx1"/>
                </a:solidFill>
              </a:rPr>
              <a:t>Xiph</a:t>
            </a:r>
            <a:r>
              <a:rPr lang="en-US" altLang="ko-KR" sz="1200" dirty="0">
                <a:solidFill>
                  <a:schemeClr val="tx1"/>
                </a:solidFill>
              </a:rPr>
              <a:t> </a:t>
            </a:r>
            <a:r>
              <a:rPr lang="ko-KR" altLang="en-US" sz="1200" dirty="0">
                <a:solidFill>
                  <a:schemeClr val="tx1"/>
                </a:solidFill>
              </a:rPr>
              <a:t>재단에 의해 </a:t>
            </a:r>
            <a:r>
              <a:rPr lang="en-US" altLang="ko-KR" sz="1200" dirty="0">
                <a:solidFill>
                  <a:schemeClr val="tx1"/>
                </a:solidFill>
              </a:rPr>
              <a:t>MP3</a:t>
            </a:r>
            <a:r>
              <a:rPr lang="ko-KR" altLang="en-US" sz="1200" dirty="0">
                <a:solidFill>
                  <a:schemeClr val="tx1"/>
                </a:solidFill>
              </a:rPr>
              <a:t>의 대안으로 개발된 특허권으로 보호되지 않는 개방형 공개 멀티미디어 파일 형식입니다</a:t>
            </a:r>
            <a:r>
              <a:rPr lang="en-US" altLang="ko-KR" sz="1200" dirty="0">
                <a:solidFill>
                  <a:schemeClr val="tx1"/>
                </a:solidFill>
              </a:rPr>
              <a:t>. </a:t>
            </a:r>
          </a:p>
          <a:p>
            <a:r>
              <a:rPr lang="ko-KR" altLang="en-US" sz="1200" dirty="0">
                <a:solidFill>
                  <a:schemeClr val="tx1"/>
                </a:solidFill>
              </a:rPr>
              <a:t>             비디오 코덱으로는 </a:t>
            </a:r>
            <a:r>
              <a:rPr lang="en-US" altLang="ko-KR" sz="1200" dirty="0">
                <a:solidFill>
                  <a:schemeClr val="tx1"/>
                </a:solidFill>
              </a:rPr>
              <a:t>Theora, </a:t>
            </a:r>
            <a:r>
              <a:rPr lang="ko-KR" altLang="en-US" sz="1200" dirty="0">
                <a:solidFill>
                  <a:schemeClr val="tx1"/>
                </a:solidFill>
              </a:rPr>
              <a:t>오디오 코덱으로는 </a:t>
            </a:r>
            <a:r>
              <a:rPr lang="en-US" altLang="ko-KR" sz="1200" dirty="0" err="1">
                <a:solidFill>
                  <a:schemeClr val="tx1"/>
                </a:solidFill>
              </a:rPr>
              <a:t>Vorbis</a:t>
            </a:r>
            <a:r>
              <a:rPr lang="ko-KR" altLang="en-US" sz="1200" dirty="0">
                <a:solidFill>
                  <a:schemeClr val="tx1"/>
                </a:solidFill>
              </a:rPr>
              <a:t>를 사용합니다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b="1" dirty="0">
                <a:solidFill>
                  <a:srgbClr val="FF0000"/>
                </a:solidFill>
              </a:rPr>
              <a:t>HTML5 </a:t>
            </a:r>
            <a:r>
              <a:rPr lang="ko-KR" altLang="en-US" sz="1200" b="1" dirty="0">
                <a:solidFill>
                  <a:srgbClr val="FF0000"/>
                </a:solidFill>
              </a:rPr>
              <a:t>표준이 공식적으로 지원하는 오디오 파일 형식은 </a:t>
            </a:r>
            <a:r>
              <a:rPr lang="en-US" altLang="ko-KR" sz="1200" b="1" dirty="0">
                <a:solidFill>
                  <a:srgbClr val="FF0000"/>
                </a:solidFill>
              </a:rPr>
              <a:t>MP3, WAV, </a:t>
            </a:r>
            <a:r>
              <a:rPr lang="en-US" altLang="ko-KR" sz="1200" b="1" dirty="0" err="1">
                <a:solidFill>
                  <a:srgbClr val="FF0000"/>
                </a:solidFill>
              </a:rPr>
              <a:t>Ogg</a:t>
            </a:r>
            <a:r>
              <a:rPr lang="en-US" altLang="ko-KR" sz="1200" b="1" dirty="0">
                <a:solidFill>
                  <a:srgbClr val="FF0000"/>
                </a:solidFill>
              </a:rPr>
              <a:t> </a:t>
            </a:r>
            <a:r>
              <a:rPr lang="ko-KR" altLang="en-US" sz="1200" b="1" dirty="0">
                <a:solidFill>
                  <a:srgbClr val="FF0000"/>
                </a:solidFill>
              </a:rPr>
              <a:t>뿐입니다</a:t>
            </a:r>
            <a:r>
              <a:rPr lang="en-US" altLang="ko-KR" sz="1200" b="1" dirty="0">
                <a:solidFill>
                  <a:srgbClr val="FF0000"/>
                </a:solidFill>
              </a:rPr>
              <a:t>.</a:t>
            </a:r>
          </a:p>
          <a:p>
            <a:endParaRPr lang="en-US" altLang="ko-KR" sz="1200" dirty="0">
              <a:solidFill>
                <a:schemeClr val="tx1"/>
              </a:solidFill>
            </a:endParaRPr>
          </a:p>
          <a:p>
            <a:r>
              <a:rPr lang="en-US" altLang="ko-KR" sz="1200" dirty="0">
                <a:solidFill>
                  <a:schemeClr val="tx1"/>
                </a:solidFill>
              </a:rPr>
              <a:t>- MP3 : Moving Picture Experts Group</a:t>
            </a:r>
            <a:r>
              <a:rPr lang="ko-KR" altLang="en-US" sz="1200" dirty="0">
                <a:solidFill>
                  <a:schemeClr val="tx1"/>
                </a:solidFill>
              </a:rPr>
              <a:t>에 의해 개발되었으며</a:t>
            </a:r>
            <a:r>
              <a:rPr lang="en-US" altLang="ko-KR" sz="1200" dirty="0">
                <a:solidFill>
                  <a:schemeClr val="tx1"/>
                </a:solidFill>
              </a:rPr>
              <a:t>, MPEG-1</a:t>
            </a:r>
            <a:r>
              <a:rPr lang="ko-KR" altLang="en-US" sz="1200" dirty="0">
                <a:solidFill>
                  <a:schemeClr val="tx1"/>
                </a:solidFill>
              </a:rPr>
              <a:t>의 오디오 규격으로 개발된 손실 압축형 파일 형식입니다</a:t>
            </a:r>
            <a:r>
              <a:rPr lang="en-US" altLang="ko-KR" sz="1200" dirty="0">
                <a:solidFill>
                  <a:schemeClr val="tx1"/>
                </a:solidFill>
              </a:rPr>
              <a:t>.</a:t>
            </a:r>
            <a:br>
              <a:rPr lang="ko-KR" altLang="en-US" sz="1200" dirty="0">
                <a:solidFill>
                  <a:schemeClr val="tx1"/>
                </a:solidFill>
              </a:rPr>
            </a:br>
            <a:r>
              <a:rPr lang="en-US" altLang="ko-KR" sz="1200" dirty="0">
                <a:solidFill>
                  <a:schemeClr val="tx1"/>
                </a:solidFill>
              </a:rPr>
              <a:t>- WAV : IBM</a:t>
            </a:r>
            <a:r>
              <a:rPr lang="ko-KR" altLang="en-US" sz="1200" dirty="0">
                <a:solidFill>
                  <a:schemeClr val="tx1"/>
                </a:solidFill>
              </a:rPr>
              <a:t>과 </a:t>
            </a:r>
            <a:r>
              <a:rPr lang="en-US" altLang="ko-KR" sz="1200" dirty="0">
                <a:solidFill>
                  <a:schemeClr val="tx1"/>
                </a:solidFill>
              </a:rPr>
              <a:t>Microsoft</a:t>
            </a:r>
            <a:r>
              <a:rPr lang="ko-KR" altLang="en-US" sz="1200" dirty="0">
                <a:solidFill>
                  <a:schemeClr val="tx1"/>
                </a:solidFill>
              </a:rPr>
              <a:t>에 의해 개발되었으며</a:t>
            </a:r>
            <a:r>
              <a:rPr lang="en-US" altLang="ko-KR" sz="1200" dirty="0">
                <a:solidFill>
                  <a:schemeClr val="tx1"/>
                </a:solidFill>
              </a:rPr>
              <a:t>, </a:t>
            </a:r>
            <a:r>
              <a:rPr lang="ko-KR" altLang="en-US" sz="1200" dirty="0">
                <a:solidFill>
                  <a:schemeClr val="tx1"/>
                </a:solidFill>
              </a:rPr>
              <a:t>개인용 </a:t>
            </a:r>
            <a:r>
              <a:rPr lang="en-US" altLang="ko-KR" sz="1200" dirty="0">
                <a:solidFill>
                  <a:schemeClr val="tx1"/>
                </a:solidFill>
              </a:rPr>
              <a:t>PC</a:t>
            </a:r>
            <a:r>
              <a:rPr lang="ko-KR" altLang="en-US" sz="1200" dirty="0">
                <a:solidFill>
                  <a:schemeClr val="tx1"/>
                </a:solidFill>
              </a:rPr>
              <a:t>에서 오디오를 재생하기 위한 </a:t>
            </a:r>
            <a:r>
              <a:rPr lang="en-US" altLang="ko-KR" sz="1200" dirty="0">
                <a:solidFill>
                  <a:schemeClr val="tx1"/>
                </a:solidFill>
              </a:rPr>
              <a:t>IBM</a:t>
            </a:r>
            <a:r>
              <a:rPr lang="ko-KR" altLang="en-US" sz="1200" dirty="0">
                <a:solidFill>
                  <a:schemeClr val="tx1"/>
                </a:solidFill>
              </a:rPr>
              <a:t>과 </a:t>
            </a:r>
            <a:r>
              <a:rPr lang="en-US" altLang="ko-KR" sz="1200" dirty="0">
                <a:solidFill>
                  <a:schemeClr val="tx1"/>
                </a:solidFill>
              </a:rPr>
              <a:t>Microsoft</a:t>
            </a:r>
            <a:r>
              <a:rPr lang="ko-KR" altLang="en-US" sz="1200" dirty="0">
                <a:solidFill>
                  <a:schemeClr val="tx1"/>
                </a:solidFill>
              </a:rPr>
              <a:t>의 표준 오디오 파일 형식입니다</a:t>
            </a:r>
            <a:r>
              <a:rPr lang="en-US" altLang="ko-KR" sz="1200" dirty="0">
                <a:solidFill>
                  <a:schemeClr val="tx1"/>
                </a:solidFill>
              </a:rPr>
              <a:t>.</a:t>
            </a:r>
            <a:br>
              <a:rPr lang="ko-KR" altLang="en-US" sz="1200" dirty="0">
                <a:solidFill>
                  <a:schemeClr val="tx1"/>
                </a:solidFill>
              </a:rPr>
            </a:br>
            <a:r>
              <a:rPr lang="en-US" altLang="ko-KR" sz="1200" dirty="0">
                <a:solidFill>
                  <a:schemeClr val="tx1"/>
                </a:solidFill>
              </a:rPr>
              <a:t>- </a:t>
            </a:r>
            <a:r>
              <a:rPr lang="en-US" altLang="ko-KR" sz="1200" dirty="0" err="1">
                <a:solidFill>
                  <a:schemeClr val="tx1"/>
                </a:solidFill>
              </a:rPr>
              <a:t>Ogg</a:t>
            </a:r>
            <a:r>
              <a:rPr lang="en-US" altLang="ko-KR" sz="1200" dirty="0">
                <a:solidFill>
                  <a:schemeClr val="tx1"/>
                </a:solidFill>
              </a:rPr>
              <a:t> : </a:t>
            </a:r>
            <a:r>
              <a:rPr lang="en-US" altLang="ko-KR" sz="1200" dirty="0" err="1">
                <a:solidFill>
                  <a:schemeClr val="tx1"/>
                </a:solidFill>
              </a:rPr>
              <a:t>Xiph</a:t>
            </a:r>
            <a:r>
              <a:rPr lang="en-US" altLang="ko-KR" sz="1200" dirty="0">
                <a:solidFill>
                  <a:schemeClr val="tx1"/>
                </a:solidFill>
              </a:rPr>
              <a:t> </a:t>
            </a:r>
            <a:r>
              <a:rPr lang="ko-KR" altLang="en-US" sz="1200" dirty="0">
                <a:solidFill>
                  <a:schemeClr val="tx1"/>
                </a:solidFill>
              </a:rPr>
              <a:t>재단에 의해 개발되었으며</a:t>
            </a:r>
            <a:r>
              <a:rPr lang="en-US" altLang="ko-KR" sz="1200" dirty="0">
                <a:solidFill>
                  <a:schemeClr val="tx1"/>
                </a:solidFill>
              </a:rPr>
              <a:t>, MP3</a:t>
            </a:r>
            <a:r>
              <a:rPr lang="ko-KR" altLang="en-US" sz="1200" dirty="0">
                <a:solidFill>
                  <a:schemeClr val="tx1"/>
                </a:solidFill>
              </a:rPr>
              <a:t>의 대안으로 개발된 특허권으로 보호되지 않는 개방형 공개 멀티미디어 파일 형식입니다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389</a:t>
            </a:fld>
            <a:endParaRPr lang="ko-KR" altLang="en-US" dirty="0"/>
          </a:p>
        </p:txBody>
      </p:sp>
    </p:spTree>
    <p:extLst>
      <p:ext uri="{BB962C8B-B14F-4D97-AF65-F5344CB8AC3E}">
        <p14:creationId xmlns:p14="http://schemas.microsoft.com/office/powerpoint/2010/main" val="266586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 </a:t>
            </a:r>
            <a:r>
              <a:rPr lang="en-US" altLang="ko-KR" sz="3200" dirty="0"/>
              <a:t>(</a:t>
            </a:r>
            <a:r>
              <a:rPr lang="ko-KR" altLang="en-US" sz="3200" dirty="0"/>
              <a:t>행 합치기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2719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&lt;head&gt;</a:t>
            </a:r>
          </a:p>
          <a:p>
            <a:r>
              <a:rPr lang="en-US" altLang="ko-KR" sz="1100">
                <a:solidFill>
                  <a:schemeClr val="tx1"/>
                </a:solidFill>
              </a:rPr>
              <a:t>	&lt;meta charset="UTF-8"&gt;</a:t>
            </a:r>
          </a:p>
          <a:p>
            <a:r>
              <a:rPr lang="en-US" altLang="ko-KR" sz="1100">
                <a:solidFill>
                  <a:schemeClr val="tx1"/>
                </a:solidFill>
              </a:rPr>
              <a:t>	&lt;title&gt;HTML Tables&lt;/title&gt;</a:t>
            </a:r>
          </a:p>
          <a:p>
            <a:r>
              <a:rPr lang="en-US" altLang="ko-KR" sz="1100">
                <a:solidFill>
                  <a:schemeClr val="tx1"/>
                </a:solidFill>
              </a:rPr>
              <a:t>	&lt;style&gt;</a:t>
            </a:r>
          </a:p>
          <a:p>
            <a:r>
              <a:rPr lang="en-US" altLang="ko-KR" sz="1100">
                <a:solidFill>
                  <a:schemeClr val="tx1"/>
                </a:solidFill>
              </a:rPr>
              <a:t>		table, th, td {	border: 1px solid black; border-collapse: collapse }</a:t>
            </a:r>
          </a:p>
          <a:p>
            <a:r>
              <a:rPr lang="en-US" altLang="ko-KR" sz="1100">
                <a:solidFill>
                  <a:schemeClr val="tx1"/>
                </a:solidFill>
              </a:rPr>
              <a:t>	&lt;/style&gt;</a:t>
            </a:r>
          </a:p>
          <a:p>
            <a:endParaRPr lang="en-US" altLang="ko-KR" sz="1100">
              <a:solidFill>
                <a:schemeClr val="tx1"/>
              </a:solidFill>
            </a:endParaRPr>
          </a:p>
          <a:p>
            <a:r>
              <a:rPr lang="en-US" altLang="ko-KR" sz="1100">
                <a:solidFill>
                  <a:schemeClr val="tx1"/>
                </a:solidFill>
              </a:rPr>
              <a:t>&lt;/head&gt;</a:t>
            </a:r>
          </a:p>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a:t>
            </a:r>
            <a:r>
              <a:rPr lang="ko-KR" altLang="en-US" sz="1100">
                <a:solidFill>
                  <a:schemeClr val="tx1"/>
                </a:solidFill>
              </a:rPr>
              <a:t>테이블의 행 합치기</a:t>
            </a:r>
            <a:r>
              <a:rPr lang="en-US" altLang="ko-KR" sz="1100">
                <a:solidFill>
                  <a:schemeClr val="tx1"/>
                </a:solidFill>
              </a:rPr>
              <a:t>&lt;/h1&gt;</a:t>
            </a:r>
          </a:p>
          <a:p>
            <a:r>
              <a:rPr lang="en-US" altLang="ko-KR" sz="1100">
                <a:solidFill>
                  <a:schemeClr val="tx1"/>
                </a:solidFill>
              </a:rPr>
              <a:t>	&lt;table style="width:100%"&gt;</a:t>
            </a:r>
          </a:p>
          <a:p>
            <a:r>
              <a:rPr lang="en-US" altLang="ko-KR" sz="1100">
                <a:solidFill>
                  <a:schemeClr val="tx1"/>
                </a:solidFill>
              </a:rPr>
              <a:t>		&lt;tr&gt;</a:t>
            </a:r>
          </a:p>
          <a:p>
            <a:r>
              <a:rPr lang="en-US" altLang="ko-KR" sz="1100">
                <a:solidFill>
                  <a:schemeClr val="tx1"/>
                </a:solidFill>
              </a:rPr>
              <a:t>			&lt;td&gt;</a:t>
            </a:r>
            <a:r>
              <a:rPr lang="ko-KR" altLang="en-US" sz="1100">
                <a:solidFill>
                  <a:schemeClr val="tx1"/>
                </a:solidFill>
              </a:rPr>
              <a:t>참치</a:t>
            </a:r>
            <a:r>
              <a:rPr lang="en-US" altLang="ko-KR" sz="1100">
                <a:solidFill>
                  <a:schemeClr val="tx1"/>
                </a:solidFill>
              </a:rPr>
              <a:t>&lt;/td&gt;</a:t>
            </a:r>
          </a:p>
          <a:p>
            <a:r>
              <a:rPr lang="en-US" altLang="ko-KR" sz="1100">
                <a:solidFill>
                  <a:schemeClr val="tx1"/>
                </a:solidFill>
              </a:rPr>
              <a:t>			&lt;td&gt;</a:t>
            </a:r>
            <a:r>
              <a:rPr lang="ko-KR" altLang="en-US" sz="1100">
                <a:solidFill>
                  <a:schemeClr val="tx1"/>
                </a:solidFill>
              </a:rPr>
              <a:t>고래</a:t>
            </a:r>
            <a:r>
              <a:rPr lang="en-US" altLang="ko-KR" sz="1100">
                <a:solidFill>
                  <a:schemeClr val="tx1"/>
                </a:solidFill>
              </a:rPr>
              <a:t>&lt;/td&gt;</a:t>
            </a:r>
          </a:p>
          <a:p>
            <a:r>
              <a:rPr lang="en-US" altLang="ko-KR" sz="1100">
                <a:solidFill>
                  <a:schemeClr val="tx1"/>
                </a:solidFill>
              </a:rPr>
              <a:t>			&lt;td&gt;</a:t>
            </a:r>
            <a:r>
              <a:rPr lang="ko-KR" altLang="en-US" sz="1100">
                <a:solidFill>
                  <a:schemeClr val="tx1"/>
                </a:solidFill>
              </a:rPr>
              <a:t>날치</a:t>
            </a:r>
            <a:r>
              <a:rPr lang="en-US" altLang="ko-KR" sz="1100">
                <a:solidFill>
                  <a:schemeClr val="tx1"/>
                </a:solidFill>
              </a:rPr>
              <a:t>&lt;/td&gt;		</a:t>
            </a:r>
          </a:p>
          <a:p>
            <a:r>
              <a:rPr lang="en-US" altLang="ko-KR" sz="1100">
                <a:solidFill>
                  <a:schemeClr val="tx1"/>
                </a:solidFill>
              </a:rPr>
              <a:t>		&lt;/tr&gt;</a:t>
            </a:r>
          </a:p>
          <a:p>
            <a:r>
              <a:rPr lang="en-US" altLang="ko-KR" sz="1100">
                <a:solidFill>
                  <a:schemeClr val="tx1"/>
                </a:solidFill>
              </a:rPr>
              <a:t>		&lt;tr&gt;</a:t>
            </a:r>
          </a:p>
          <a:p>
            <a:r>
              <a:rPr lang="en-US" altLang="ko-KR" sz="1100">
                <a:solidFill>
                  <a:schemeClr val="tx1"/>
                </a:solidFill>
              </a:rPr>
              <a:t>			&lt;td rowspan="2"&gt;</a:t>
            </a:r>
            <a:r>
              <a:rPr lang="ko-KR" altLang="en-US" sz="1100">
                <a:solidFill>
                  <a:schemeClr val="tx1"/>
                </a:solidFill>
              </a:rPr>
              <a:t>상어</a:t>
            </a:r>
            <a:r>
              <a:rPr lang="en-US" altLang="ko-KR" sz="1100">
                <a:solidFill>
                  <a:schemeClr val="tx1"/>
                </a:solidFill>
              </a:rPr>
              <a:t>&lt;/td&gt;</a:t>
            </a:r>
          </a:p>
          <a:p>
            <a:r>
              <a:rPr lang="en-US" altLang="ko-KR" sz="1100">
                <a:solidFill>
                  <a:schemeClr val="tx1"/>
                </a:solidFill>
              </a:rPr>
              <a:t>			&lt;td&gt;</a:t>
            </a:r>
            <a:r>
              <a:rPr lang="ko-KR" altLang="en-US" sz="1100">
                <a:solidFill>
                  <a:schemeClr val="tx1"/>
                </a:solidFill>
              </a:rPr>
              <a:t>문어</a:t>
            </a:r>
            <a:r>
              <a:rPr lang="en-US" altLang="ko-KR" sz="1100">
                <a:solidFill>
                  <a:schemeClr val="tx1"/>
                </a:solidFill>
              </a:rPr>
              <a:t>&lt;/td&gt;		</a:t>
            </a:r>
          </a:p>
          <a:p>
            <a:r>
              <a:rPr lang="en-US" altLang="ko-KR" sz="1100">
                <a:solidFill>
                  <a:schemeClr val="tx1"/>
                </a:solidFill>
              </a:rPr>
              <a:t>			&lt;td&gt;</a:t>
            </a:r>
            <a:r>
              <a:rPr lang="ko-KR" altLang="en-US" sz="1100">
                <a:solidFill>
                  <a:schemeClr val="tx1"/>
                </a:solidFill>
              </a:rPr>
              <a:t>꽁치</a:t>
            </a:r>
            <a:r>
              <a:rPr lang="en-US" altLang="ko-KR" sz="1100">
                <a:solidFill>
                  <a:schemeClr val="tx1"/>
                </a:solidFill>
              </a:rPr>
              <a:t>&lt;/td&gt;</a:t>
            </a:r>
          </a:p>
          <a:p>
            <a:r>
              <a:rPr lang="en-US" altLang="ko-KR" sz="1100">
                <a:solidFill>
                  <a:schemeClr val="tx1"/>
                </a:solidFill>
              </a:rPr>
              <a:t>		&lt;/tr&gt;</a:t>
            </a:r>
          </a:p>
          <a:p>
            <a:r>
              <a:rPr lang="en-US" altLang="ko-KR" sz="1100">
                <a:solidFill>
                  <a:schemeClr val="tx1"/>
                </a:solidFill>
              </a:rPr>
              <a:t>		&lt;tr&gt;</a:t>
            </a:r>
          </a:p>
          <a:p>
            <a:r>
              <a:rPr lang="en-US" altLang="ko-KR" sz="1100">
                <a:solidFill>
                  <a:schemeClr val="tx1"/>
                </a:solidFill>
              </a:rPr>
              <a:t>			&lt;td&gt;</a:t>
            </a:r>
            <a:r>
              <a:rPr lang="ko-KR" altLang="en-US" sz="1100">
                <a:solidFill>
                  <a:schemeClr val="tx1"/>
                </a:solidFill>
              </a:rPr>
              <a:t>고등어</a:t>
            </a:r>
            <a:r>
              <a:rPr lang="en-US" altLang="ko-KR" sz="1100">
                <a:solidFill>
                  <a:schemeClr val="tx1"/>
                </a:solidFill>
              </a:rPr>
              <a:t>&lt;/td&gt;		</a:t>
            </a:r>
          </a:p>
          <a:p>
            <a:r>
              <a:rPr lang="en-US" altLang="ko-KR" sz="1100">
                <a:solidFill>
                  <a:schemeClr val="tx1"/>
                </a:solidFill>
              </a:rPr>
              <a:t>			&lt;td&gt;</a:t>
            </a:r>
            <a:r>
              <a:rPr lang="ko-KR" altLang="en-US" sz="1100">
                <a:solidFill>
                  <a:schemeClr val="tx1"/>
                </a:solidFill>
              </a:rPr>
              <a:t>돌고래</a:t>
            </a:r>
            <a:r>
              <a:rPr lang="en-US" altLang="ko-KR" sz="1100">
                <a:solidFill>
                  <a:schemeClr val="tx1"/>
                </a:solidFill>
              </a:rPr>
              <a:t>&lt;/td&gt;</a:t>
            </a:r>
          </a:p>
          <a:p>
            <a:r>
              <a:rPr lang="en-US" altLang="ko-KR" sz="1100">
                <a:solidFill>
                  <a:schemeClr val="tx1"/>
                </a:solidFill>
              </a:rPr>
              <a:t>		&lt;/tr&gt;</a:t>
            </a:r>
          </a:p>
          <a:p>
            <a:r>
              <a:rPr lang="en-US" altLang="ko-KR" sz="1100">
                <a:solidFill>
                  <a:schemeClr val="tx1"/>
                </a:solidFill>
              </a:rPr>
              <a:t>	&lt;/table&gt;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805333" y="1185333"/>
            <a:ext cx="3081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a:t>
            </a:fld>
            <a:endParaRPr lang="ko-KR" altLang="en-US" dirty="0"/>
          </a:p>
        </p:txBody>
      </p:sp>
    </p:spTree>
    <p:extLst>
      <p:ext uri="{BB962C8B-B14F-4D97-AF65-F5344CB8AC3E}">
        <p14:creationId xmlns:p14="http://schemas.microsoft.com/office/powerpoint/2010/main" val="182340235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a:t>
            </a:r>
            <a:r>
              <a:rPr lang="ko-KR" altLang="en-US" sz="3200" dirty="0"/>
              <a:t>파일 형식 </a:t>
            </a:r>
            <a:r>
              <a:rPr lang="en-US" altLang="ko-KR" sz="3200" dirty="0"/>
              <a:t>(Audio &amp; Video)</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390</a:t>
            </a:fld>
            <a:endParaRPr lang="ko-KR" altLang="en-US" dirty="0"/>
          </a:p>
        </p:txBody>
      </p:sp>
      <p:graphicFrame>
        <p:nvGraphicFramePr>
          <p:cNvPr id="3" name="표 2">
            <a:extLst>
              <a:ext uri="{FF2B5EF4-FFF2-40B4-BE49-F238E27FC236}">
                <a16:creationId xmlns:a16="http://schemas.microsoft.com/office/drawing/2014/main" id="{E10A68D8-1C65-4E0B-A6DD-8B1BBF4A3268}"/>
              </a:ext>
            </a:extLst>
          </p:cNvPr>
          <p:cNvGraphicFramePr>
            <a:graphicFrameLocks noGrp="1"/>
          </p:cNvGraphicFramePr>
          <p:nvPr>
            <p:extLst>
              <p:ext uri="{D42A27DB-BD31-4B8C-83A1-F6EECF244321}">
                <p14:modId xmlns:p14="http://schemas.microsoft.com/office/powerpoint/2010/main" val="2233981347"/>
              </p:ext>
            </p:extLst>
          </p:nvPr>
        </p:nvGraphicFramePr>
        <p:xfrm>
          <a:off x="6302112" y="1216298"/>
          <a:ext cx="5801968" cy="5140050"/>
        </p:xfrm>
        <a:graphic>
          <a:graphicData uri="http://schemas.openxmlformats.org/drawingml/2006/table">
            <a:tbl>
              <a:tblPr>
                <a:tableStyleId>{5940675A-B579-460E-94D1-54222C63F5DA}</a:tableStyleId>
              </a:tblPr>
              <a:tblGrid>
                <a:gridCol w="705357">
                  <a:extLst>
                    <a:ext uri="{9D8B030D-6E8A-4147-A177-3AD203B41FA5}">
                      <a16:colId xmlns:a16="http://schemas.microsoft.com/office/drawing/2014/main" val="121758447"/>
                    </a:ext>
                  </a:extLst>
                </a:gridCol>
                <a:gridCol w="808893">
                  <a:extLst>
                    <a:ext uri="{9D8B030D-6E8A-4147-A177-3AD203B41FA5}">
                      <a16:colId xmlns:a16="http://schemas.microsoft.com/office/drawing/2014/main" val="861899216"/>
                    </a:ext>
                  </a:extLst>
                </a:gridCol>
                <a:gridCol w="4287718">
                  <a:extLst>
                    <a:ext uri="{9D8B030D-6E8A-4147-A177-3AD203B41FA5}">
                      <a16:colId xmlns:a16="http://schemas.microsoft.com/office/drawing/2014/main" val="291981005"/>
                    </a:ext>
                  </a:extLst>
                </a:gridCol>
              </a:tblGrid>
              <a:tr h="613668">
                <a:tc>
                  <a:txBody>
                    <a:bodyPr/>
                    <a:lstStyle/>
                    <a:p>
                      <a:pPr algn="ctr"/>
                      <a:r>
                        <a:rPr lang="ko-KR" altLang="en-US" sz="900">
                          <a:effectLst/>
                        </a:rPr>
                        <a:t>파일 형식</a:t>
                      </a:r>
                      <a:endParaRPr lang="ko-KR" altLang="en-US" sz="900" b="1">
                        <a:solidFill>
                          <a:srgbClr val="E8E6E3"/>
                        </a:solidFill>
                        <a:effectLst/>
                        <a:latin typeface="notokr"/>
                      </a:endParaRPr>
                    </a:p>
                  </a:txBody>
                  <a:tcPr marL="48826" marR="48826" marT="48826" marB="48826" anchor="ctr"/>
                </a:tc>
                <a:tc>
                  <a:txBody>
                    <a:bodyPr/>
                    <a:lstStyle/>
                    <a:p>
                      <a:pPr algn="ctr"/>
                      <a:r>
                        <a:rPr lang="ko-KR" altLang="en-US" sz="900">
                          <a:effectLst/>
                        </a:rPr>
                        <a:t>파일 확장자</a:t>
                      </a:r>
                      <a:endParaRPr lang="ko-KR" altLang="en-US" sz="900" b="1">
                        <a:solidFill>
                          <a:srgbClr val="E8E6E3"/>
                        </a:solidFill>
                        <a:effectLst/>
                        <a:latin typeface="notokr"/>
                      </a:endParaRPr>
                    </a:p>
                  </a:txBody>
                  <a:tcPr marL="48826" marR="48826" marT="48826" marB="48826"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dirty="0">
                          <a:effectLst/>
                        </a:rPr>
                        <a:t>설명 </a:t>
                      </a:r>
                      <a:r>
                        <a:rPr lang="en-US" altLang="ko-KR" sz="900" dirty="0">
                          <a:effectLst/>
                        </a:rPr>
                        <a:t>: </a:t>
                      </a:r>
                      <a:r>
                        <a:rPr lang="ko-KR" altLang="en-US" sz="900" b="1" i="0" kern="1200" dirty="0">
                          <a:solidFill>
                            <a:schemeClr val="tx1"/>
                          </a:solidFill>
                          <a:effectLst/>
                          <a:latin typeface="+mn-lt"/>
                          <a:ea typeface="+mn-ea"/>
                          <a:cs typeface="+mn-cs"/>
                        </a:rPr>
                        <a:t>비디오</a:t>
                      </a:r>
                      <a:r>
                        <a:rPr lang="en-US" altLang="ko-KR" sz="900" b="1" i="0" kern="1200" dirty="0">
                          <a:solidFill>
                            <a:schemeClr val="tx1"/>
                          </a:solidFill>
                          <a:effectLst/>
                          <a:latin typeface="+mn-lt"/>
                          <a:ea typeface="+mn-ea"/>
                          <a:cs typeface="+mn-cs"/>
                        </a:rPr>
                        <a:t>(video) </a:t>
                      </a:r>
                      <a:r>
                        <a:rPr lang="ko-KR" altLang="en-US" sz="900" b="1" i="0" kern="1200" dirty="0">
                          <a:solidFill>
                            <a:schemeClr val="tx1"/>
                          </a:solidFill>
                          <a:effectLst/>
                          <a:latin typeface="+mn-lt"/>
                          <a:ea typeface="+mn-ea"/>
                          <a:cs typeface="+mn-cs"/>
                        </a:rPr>
                        <a:t>파일 형식</a:t>
                      </a:r>
                      <a:endParaRPr lang="ko-KR" altLang="en-US" sz="900" b="1" dirty="0">
                        <a:solidFill>
                          <a:srgbClr val="E8E6E3"/>
                        </a:solidFill>
                        <a:effectLst/>
                        <a:latin typeface="notokr"/>
                      </a:endParaRPr>
                    </a:p>
                  </a:txBody>
                  <a:tcPr marL="48826" marR="48826" marT="48826" marB="48826" anchor="ctr"/>
                </a:tc>
                <a:extLst>
                  <a:ext uri="{0D108BD9-81ED-4DB2-BD59-A6C34878D82A}">
                    <a16:rowId xmlns:a16="http://schemas.microsoft.com/office/drawing/2014/main" val="39968104"/>
                  </a:ext>
                </a:extLst>
              </a:tr>
              <a:tr h="613668">
                <a:tc>
                  <a:txBody>
                    <a:bodyPr/>
                    <a:lstStyle/>
                    <a:p>
                      <a:pPr algn="ctr"/>
                      <a:r>
                        <a:rPr lang="en-US" sz="900">
                          <a:effectLst/>
                        </a:rPr>
                        <a:t>MPEG</a:t>
                      </a:r>
                      <a:endParaRPr lang="en-US" sz="900">
                        <a:effectLst/>
                        <a:latin typeface="notokr"/>
                      </a:endParaRPr>
                    </a:p>
                  </a:txBody>
                  <a:tcPr marL="48826" marR="48826" marT="48826" marB="48826" anchor="ctr"/>
                </a:tc>
                <a:tc>
                  <a:txBody>
                    <a:bodyPr/>
                    <a:lstStyle/>
                    <a:p>
                      <a:pPr algn="ctr"/>
                      <a:r>
                        <a:rPr lang="en-US" sz="900">
                          <a:effectLst/>
                        </a:rPr>
                        <a:t>.mpg .mpeg</a:t>
                      </a:r>
                      <a:endParaRPr lang="en-US" sz="900">
                        <a:effectLst/>
                        <a:latin typeface="notokr"/>
                      </a:endParaRPr>
                    </a:p>
                  </a:txBody>
                  <a:tcPr marL="48826" marR="48826" marT="48826" marB="48826" anchor="ctr"/>
                </a:tc>
                <a:tc>
                  <a:txBody>
                    <a:bodyPr/>
                    <a:lstStyle/>
                    <a:p>
                      <a:pPr algn="l"/>
                      <a:r>
                        <a:rPr lang="en-US" altLang="ko-KR" sz="900">
                          <a:effectLst/>
                        </a:rPr>
                        <a:t>Moving Picture Experts Group</a:t>
                      </a:r>
                      <a:r>
                        <a:rPr lang="ko-KR" altLang="en-US" sz="900">
                          <a:effectLst/>
                        </a:rPr>
                        <a:t>에 의해 개발되었으며</a:t>
                      </a:r>
                      <a:r>
                        <a:rPr lang="en-US" altLang="ko-KR" sz="900">
                          <a:effectLst/>
                        </a:rPr>
                        <a:t>, </a:t>
                      </a:r>
                      <a:r>
                        <a:rPr lang="ko-KR" altLang="en-US" sz="900">
                          <a:effectLst/>
                        </a:rPr>
                        <a:t>변환 코덱을 이용하는 손실 압축 방식을 사용함</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604654761"/>
                  </a:ext>
                </a:extLst>
              </a:tr>
              <a:tr h="613668">
                <a:tc>
                  <a:txBody>
                    <a:bodyPr/>
                    <a:lstStyle/>
                    <a:p>
                      <a:pPr algn="ctr"/>
                      <a:r>
                        <a:rPr lang="en-US" sz="900">
                          <a:effectLst/>
                        </a:rPr>
                        <a:t>MP4</a:t>
                      </a:r>
                      <a:endParaRPr lang="en-US" sz="900">
                        <a:effectLst/>
                        <a:latin typeface="notokr"/>
                      </a:endParaRPr>
                    </a:p>
                  </a:txBody>
                  <a:tcPr marL="48826" marR="48826" marT="48826" marB="48826" anchor="ctr"/>
                </a:tc>
                <a:tc>
                  <a:txBody>
                    <a:bodyPr/>
                    <a:lstStyle/>
                    <a:p>
                      <a:pPr algn="ctr"/>
                      <a:r>
                        <a:rPr lang="en-US" sz="900">
                          <a:effectLst/>
                        </a:rPr>
                        <a:t>.mp4</a:t>
                      </a:r>
                      <a:endParaRPr lang="en-US" sz="900">
                        <a:effectLst/>
                        <a:latin typeface="notokr"/>
                      </a:endParaRPr>
                    </a:p>
                  </a:txBody>
                  <a:tcPr marL="48826" marR="48826" marT="48826" marB="48826" anchor="ctr"/>
                </a:tc>
                <a:tc>
                  <a:txBody>
                    <a:bodyPr/>
                    <a:lstStyle/>
                    <a:p>
                      <a:pPr algn="l"/>
                      <a:r>
                        <a:rPr lang="en-US" altLang="ko-KR" sz="900" dirty="0">
                          <a:effectLst/>
                        </a:rPr>
                        <a:t>Moving Picture Experts Group</a:t>
                      </a:r>
                      <a:r>
                        <a:rPr lang="ko-KR" altLang="en-US" sz="900" dirty="0">
                          <a:effectLst/>
                        </a:rPr>
                        <a:t>에 의해 개발되었으며</a:t>
                      </a:r>
                      <a:r>
                        <a:rPr lang="en-US" altLang="ko-KR" sz="900" dirty="0">
                          <a:effectLst/>
                        </a:rPr>
                        <a:t>, </a:t>
                      </a:r>
                      <a:r>
                        <a:rPr lang="ko-KR" altLang="en-US" sz="900" dirty="0">
                          <a:effectLst/>
                        </a:rPr>
                        <a:t>적은 용량으로도 고품질의 영상 및 음성을 구현할 수 있어서 인터넷을 통한 스트리밍에 자주 활용됨</a:t>
                      </a:r>
                      <a:r>
                        <a:rPr lang="en-US" altLang="ko-KR" sz="900" dirty="0">
                          <a:effectLst/>
                        </a:rPr>
                        <a:t>.</a:t>
                      </a:r>
                      <a:endParaRPr lang="en-US" altLang="ko-KR" sz="900" dirty="0">
                        <a:effectLst/>
                        <a:latin typeface="notokr"/>
                      </a:endParaRPr>
                    </a:p>
                  </a:txBody>
                  <a:tcPr marL="48826" marR="48826" marT="48826" marB="48826" anchor="ctr"/>
                </a:tc>
                <a:extLst>
                  <a:ext uri="{0D108BD9-81ED-4DB2-BD59-A6C34878D82A}">
                    <a16:rowId xmlns:a16="http://schemas.microsoft.com/office/drawing/2014/main" val="961897008"/>
                  </a:ext>
                </a:extLst>
              </a:tr>
              <a:tr h="447563">
                <a:tc>
                  <a:txBody>
                    <a:bodyPr/>
                    <a:lstStyle/>
                    <a:p>
                      <a:pPr algn="ctr"/>
                      <a:r>
                        <a:rPr lang="en-US" sz="900">
                          <a:effectLst/>
                        </a:rPr>
                        <a:t>OGV</a:t>
                      </a:r>
                      <a:endParaRPr lang="en-US" sz="900">
                        <a:effectLst/>
                        <a:latin typeface="notokr"/>
                      </a:endParaRPr>
                    </a:p>
                  </a:txBody>
                  <a:tcPr marL="48826" marR="48826" marT="48826" marB="48826" anchor="ctr"/>
                </a:tc>
                <a:tc>
                  <a:txBody>
                    <a:bodyPr/>
                    <a:lstStyle/>
                    <a:p>
                      <a:pPr algn="ctr"/>
                      <a:r>
                        <a:rPr lang="en-US" sz="900">
                          <a:effectLst/>
                        </a:rPr>
                        <a:t>.ogg</a:t>
                      </a:r>
                      <a:endParaRPr lang="en-US" sz="900">
                        <a:effectLst/>
                        <a:latin typeface="notokr"/>
                      </a:endParaRPr>
                    </a:p>
                  </a:txBody>
                  <a:tcPr marL="48826" marR="48826" marT="48826" marB="48826" anchor="ctr"/>
                </a:tc>
                <a:tc>
                  <a:txBody>
                    <a:bodyPr/>
                    <a:lstStyle/>
                    <a:p>
                      <a:pPr algn="l"/>
                      <a:r>
                        <a:rPr lang="en-US" altLang="ko-KR" sz="900">
                          <a:effectLst/>
                        </a:rPr>
                        <a:t>Xiph </a:t>
                      </a:r>
                      <a:r>
                        <a:rPr lang="ko-KR" altLang="en-US" sz="900">
                          <a:effectLst/>
                        </a:rPr>
                        <a:t>재단에 의해 개발되었으며</a:t>
                      </a:r>
                      <a:r>
                        <a:rPr lang="en-US" altLang="ko-KR" sz="900">
                          <a:effectLst/>
                        </a:rPr>
                        <a:t>, MP3</a:t>
                      </a:r>
                      <a:r>
                        <a:rPr lang="ko-KR" altLang="en-US" sz="900">
                          <a:effectLst/>
                        </a:rPr>
                        <a:t>의 대안으로 개발된 특허권으로 보호되지 않는 개방형 공개 멀티미디어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3618165377"/>
                  </a:ext>
                </a:extLst>
              </a:tr>
              <a:tr h="613668">
                <a:tc>
                  <a:txBody>
                    <a:bodyPr/>
                    <a:lstStyle/>
                    <a:p>
                      <a:pPr algn="ctr"/>
                      <a:r>
                        <a:rPr lang="en-US" sz="900">
                          <a:effectLst/>
                        </a:rPr>
                        <a:t>WebM</a:t>
                      </a:r>
                      <a:endParaRPr lang="en-US" sz="900">
                        <a:effectLst/>
                        <a:latin typeface="notokr"/>
                      </a:endParaRPr>
                    </a:p>
                  </a:txBody>
                  <a:tcPr marL="48826" marR="48826" marT="48826" marB="48826" anchor="ctr"/>
                </a:tc>
                <a:tc>
                  <a:txBody>
                    <a:bodyPr/>
                    <a:lstStyle/>
                    <a:p>
                      <a:pPr algn="ctr"/>
                      <a:r>
                        <a:rPr lang="en-US" sz="900">
                          <a:effectLst/>
                        </a:rPr>
                        <a:t>.webm</a:t>
                      </a:r>
                      <a:endParaRPr lang="en-US" sz="900">
                        <a:effectLst/>
                        <a:latin typeface="notokr"/>
                      </a:endParaRPr>
                    </a:p>
                  </a:txBody>
                  <a:tcPr marL="48826" marR="48826" marT="48826" marB="48826" anchor="ctr"/>
                </a:tc>
                <a:tc>
                  <a:txBody>
                    <a:bodyPr/>
                    <a:lstStyle/>
                    <a:p>
                      <a:pPr algn="l"/>
                      <a:r>
                        <a:rPr lang="ko-KR" altLang="en-US" sz="900">
                          <a:effectLst/>
                        </a:rPr>
                        <a:t>구글의 지원으로 개발된 개방형 공개 멀티미디어 파일 형식으로</a:t>
                      </a:r>
                      <a:r>
                        <a:rPr lang="en-US" altLang="ko-KR" sz="900">
                          <a:effectLst/>
                        </a:rPr>
                        <a:t>, </a:t>
                      </a:r>
                      <a:r>
                        <a:rPr lang="ko-KR" altLang="en-US" sz="900">
                          <a:effectLst/>
                        </a:rPr>
                        <a:t>비디오 코덱으로는 </a:t>
                      </a:r>
                      <a:r>
                        <a:rPr lang="en-US" altLang="ko-KR" sz="900">
                          <a:effectLst/>
                        </a:rPr>
                        <a:t>VP8, </a:t>
                      </a:r>
                      <a:r>
                        <a:rPr lang="ko-KR" altLang="en-US" sz="900">
                          <a:effectLst/>
                        </a:rPr>
                        <a:t>오디오 코덱으로는 </a:t>
                      </a:r>
                      <a:r>
                        <a:rPr lang="en-US" altLang="ko-KR" sz="900">
                          <a:effectLst/>
                        </a:rPr>
                        <a:t>Vorbis</a:t>
                      </a:r>
                      <a:r>
                        <a:rPr lang="ko-KR" altLang="en-US" sz="900">
                          <a:effectLst/>
                        </a:rPr>
                        <a:t>를 사용하는 멀티미디어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1445443939"/>
                  </a:ext>
                </a:extLst>
              </a:tr>
              <a:tr h="447563">
                <a:tc>
                  <a:txBody>
                    <a:bodyPr/>
                    <a:lstStyle/>
                    <a:p>
                      <a:pPr algn="ctr"/>
                      <a:r>
                        <a:rPr lang="en-US" sz="900">
                          <a:effectLst/>
                        </a:rPr>
                        <a:t>AVI</a:t>
                      </a:r>
                      <a:endParaRPr lang="en-US" sz="900">
                        <a:effectLst/>
                        <a:latin typeface="notokr"/>
                      </a:endParaRPr>
                    </a:p>
                  </a:txBody>
                  <a:tcPr marL="48826" marR="48826" marT="48826" marB="48826" anchor="ctr"/>
                </a:tc>
                <a:tc>
                  <a:txBody>
                    <a:bodyPr/>
                    <a:lstStyle/>
                    <a:p>
                      <a:pPr algn="ctr"/>
                      <a:r>
                        <a:rPr lang="en-US" sz="900">
                          <a:effectLst/>
                        </a:rPr>
                        <a:t>.avi</a:t>
                      </a:r>
                      <a:endParaRPr lang="en-US" sz="900">
                        <a:effectLst/>
                        <a:latin typeface="notokr"/>
                      </a:endParaRPr>
                    </a:p>
                  </a:txBody>
                  <a:tcPr marL="48826" marR="48826" marT="48826" marB="48826" anchor="ctr"/>
                </a:tc>
                <a:tc>
                  <a:txBody>
                    <a:bodyPr/>
                    <a:lstStyle/>
                    <a:p>
                      <a:pPr algn="l"/>
                      <a:r>
                        <a:rPr lang="en-US" altLang="ko-KR" sz="900">
                          <a:effectLst/>
                        </a:rPr>
                        <a:t>Microsoft</a:t>
                      </a:r>
                      <a:r>
                        <a:rPr lang="ko-KR" altLang="en-US" sz="900">
                          <a:effectLst/>
                        </a:rPr>
                        <a:t>에 의해 개발되었으며</a:t>
                      </a:r>
                      <a:r>
                        <a:rPr lang="en-US" altLang="ko-KR" sz="900">
                          <a:effectLst/>
                        </a:rPr>
                        <a:t>, PC</a:t>
                      </a:r>
                      <a:r>
                        <a:rPr lang="ko-KR" altLang="en-US" sz="900">
                          <a:effectLst/>
                        </a:rPr>
                        <a:t>에서 동영상을 구현하기 위한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1172963134"/>
                  </a:ext>
                </a:extLst>
              </a:tr>
              <a:tr h="447563">
                <a:tc>
                  <a:txBody>
                    <a:bodyPr/>
                    <a:lstStyle/>
                    <a:p>
                      <a:pPr algn="ctr"/>
                      <a:r>
                        <a:rPr lang="en-US" sz="900">
                          <a:effectLst/>
                        </a:rPr>
                        <a:t>WMV</a:t>
                      </a:r>
                      <a:endParaRPr lang="en-US" sz="900">
                        <a:effectLst/>
                        <a:latin typeface="notokr"/>
                      </a:endParaRPr>
                    </a:p>
                  </a:txBody>
                  <a:tcPr marL="48826" marR="48826" marT="48826" marB="48826" anchor="ctr"/>
                </a:tc>
                <a:tc>
                  <a:txBody>
                    <a:bodyPr/>
                    <a:lstStyle/>
                    <a:p>
                      <a:pPr algn="ctr"/>
                      <a:r>
                        <a:rPr lang="en-US" sz="900">
                          <a:effectLst/>
                        </a:rPr>
                        <a:t>.wmv</a:t>
                      </a:r>
                      <a:endParaRPr lang="en-US" sz="900">
                        <a:effectLst/>
                        <a:latin typeface="notokr"/>
                      </a:endParaRPr>
                    </a:p>
                  </a:txBody>
                  <a:tcPr marL="48826" marR="48826" marT="48826" marB="48826" anchor="ctr"/>
                </a:tc>
                <a:tc>
                  <a:txBody>
                    <a:bodyPr/>
                    <a:lstStyle/>
                    <a:p>
                      <a:pPr algn="l"/>
                      <a:r>
                        <a:rPr lang="en-US" altLang="ko-KR" sz="900">
                          <a:effectLst/>
                        </a:rPr>
                        <a:t>Microsoft</a:t>
                      </a:r>
                      <a:r>
                        <a:rPr lang="ko-KR" altLang="en-US" sz="900">
                          <a:effectLst/>
                        </a:rPr>
                        <a:t>에 의해 개발되었으며</a:t>
                      </a:r>
                      <a:r>
                        <a:rPr lang="en-US" altLang="ko-KR" sz="900">
                          <a:effectLst/>
                        </a:rPr>
                        <a:t>, Microsoft windows media player</a:t>
                      </a:r>
                      <a:r>
                        <a:rPr lang="ko-KR" altLang="en-US" sz="900">
                          <a:effectLst/>
                        </a:rPr>
                        <a:t>의 주 스트리밍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2251489515"/>
                  </a:ext>
                </a:extLst>
              </a:tr>
              <a:tr h="447563">
                <a:tc>
                  <a:txBody>
                    <a:bodyPr/>
                    <a:lstStyle/>
                    <a:p>
                      <a:pPr algn="ctr"/>
                      <a:r>
                        <a:rPr lang="en-US" sz="900">
                          <a:effectLst/>
                        </a:rPr>
                        <a:t>QuickTime</a:t>
                      </a:r>
                      <a:endParaRPr lang="en-US" sz="900">
                        <a:effectLst/>
                        <a:latin typeface="notokr"/>
                      </a:endParaRPr>
                    </a:p>
                  </a:txBody>
                  <a:tcPr marL="48826" marR="48826" marT="48826" marB="48826" anchor="ctr"/>
                </a:tc>
                <a:tc>
                  <a:txBody>
                    <a:bodyPr/>
                    <a:lstStyle/>
                    <a:p>
                      <a:pPr algn="ctr"/>
                      <a:r>
                        <a:rPr lang="en-US" sz="900">
                          <a:effectLst/>
                        </a:rPr>
                        <a:t>.mov</a:t>
                      </a:r>
                      <a:endParaRPr lang="en-US" sz="900">
                        <a:effectLst/>
                        <a:latin typeface="notokr"/>
                      </a:endParaRPr>
                    </a:p>
                  </a:txBody>
                  <a:tcPr marL="48826" marR="48826" marT="48826" marB="48826" anchor="ctr"/>
                </a:tc>
                <a:tc>
                  <a:txBody>
                    <a:bodyPr/>
                    <a:lstStyle/>
                    <a:p>
                      <a:pPr algn="l"/>
                      <a:r>
                        <a:rPr lang="en-US" altLang="ko-KR" sz="900">
                          <a:effectLst/>
                        </a:rPr>
                        <a:t>Apple</a:t>
                      </a:r>
                      <a:r>
                        <a:rPr lang="ko-KR" altLang="en-US" sz="900">
                          <a:effectLst/>
                        </a:rPr>
                        <a:t>에 의해 개발되었으며</a:t>
                      </a:r>
                      <a:r>
                        <a:rPr lang="en-US" altLang="ko-KR" sz="900">
                          <a:effectLst/>
                        </a:rPr>
                        <a:t>, </a:t>
                      </a:r>
                      <a:r>
                        <a:rPr lang="ko-KR" altLang="en-US" sz="900">
                          <a:effectLst/>
                        </a:rPr>
                        <a:t>매킨토시 컴퓨터에 동영상을 지원하기 위하여 개발된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3118315620"/>
                  </a:ext>
                </a:extLst>
              </a:tr>
              <a:tr h="447563">
                <a:tc>
                  <a:txBody>
                    <a:bodyPr/>
                    <a:lstStyle/>
                    <a:p>
                      <a:pPr algn="ctr"/>
                      <a:r>
                        <a:rPr lang="en-US" sz="900">
                          <a:effectLst/>
                        </a:rPr>
                        <a:t>RealVideo</a:t>
                      </a:r>
                      <a:endParaRPr lang="en-US" sz="900">
                        <a:effectLst/>
                        <a:latin typeface="notokr"/>
                      </a:endParaRPr>
                    </a:p>
                  </a:txBody>
                  <a:tcPr marL="48826" marR="48826" marT="48826" marB="48826" anchor="ctr"/>
                </a:tc>
                <a:tc>
                  <a:txBody>
                    <a:bodyPr/>
                    <a:lstStyle/>
                    <a:p>
                      <a:pPr algn="ctr"/>
                      <a:r>
                        <a:rPr lang="en-US" sz="900">
                          <a:effectLst/>
                        </a:rPr>
                        <a:t>.rm .ram</a:t>
                      </a:r>
                      <a:endParaRPr lang="en-US" sz="900">
                        <a:effectLst/>
                        <a:latin typeface="notokr"/>
                      </a:endParaRPr>
                    </a:p>
                  </a:txBody>
                  <a:tcPr marL="48826" marR="48826" marT="48826" marB="48826" anchor="ctr"/>
                </a:tc>
                <a:tc>
                  <a:txBody>
                    <a:bodyPr/>
                    <a:lstStyle/>
                    <a:p>
                      <a:pPr algn="l"/>
                      <a:r>
                        <a:rPr lang="en-US" altLang="ko-KR" sz="900">
                          <a:effectLst/>
                        </a:rPr>
                        <a:t>Real Networks</a:t>
                      </a:r>
                      <a:r>
                        <a:rPr lang="ko-KR" altLang="en-US" sz="900">
                          <a:effectLst/>
                        </a:rPr>
                        <a:t>에 의해 개발되었으며</a:t>
                      </a:r>
                      <a:r>
                        <a:rPr lang="en-US" altLang="ko-KR" sz="900">
                          <a:effectLst/>
                        </a:rPr>
                        <a:t>, </a:t>
                      </a:r>
                      <a:r>
                        <a:rPr lang="ko-KR" altLang="en-US" sz="900">
                          <a:effectLst/>
                        </a:rPr>
                        <a:t>스트리밍 기술을 이용한 동영상용 플러그 인 파일 형식임</a:t>
                      </a:r>
                      <a:r>
                        <a:rPr lang="en-US" altLang="ko-KR" sz="900">
                          <a:effectLst/>
                        </a:rPr>
                        <a:t>.</a:t>
                      </a:r>
                      <a:endParaRPr lang="en-US" altLang="ko-KR" sz="900">
                        <a:effectLst/>
                        <a:latin typeface="notokr"/>
                      </a:endParaRPr>
                    </a:p>
                  </a:txBody>
                  <a:tcPr marL="48826" marR="48826" marT="48826" marB="48826" anchor="ctr"/>
                </a:tc>
                <a:extLst>
                  <a:ext uri="{0D108BD9-81ED-4DB2-BD59-A6C34878D82A}">
                    <a16:rowId xmlns:a16="http://schemas.microsoft.com/office/drawing/2014/main" val="1743259525"/>
                  </a:ext>
                </a:extLst>
              </a:tr>
              <a:tr h="447563">
                <a:tc>
                  <a:txBody>
                    <a:bodyPr/>
                    <a:lstStyle/>
                    <a:p>
                      <a:pPr algn="ctr"/>
                      <a:r>
                        <a:rPr lang="en-US" sz="900">
                          <a:effectLst/>
                        </a:rPr>
                        <a:t>Flash</a:t>
                      </a:r>
                      <a:endParaRPr lang="en-US" sz="900">
                        <a:effectLst/>
                        <a:latin typeface="notokr"/>
                      </a:endParaRPr>
                    </a:p>
                  </a:txBody>
                  <a:tcPr marL="48826" marR="48826" marT="48826" marB="48826" anchor="ctr"/>
                </a:tc>
                <a:tc>
                  <a:txBody>
                    <a:bodyPr/>
                    <a:lstStyle/>
                    <a:p>
                      <a:pPr algn="ctr"/>
                      <a:r>
                        <a:rPr lang="en-US" sz="900">
                          <a:effectLst/>
                        </a:rPr>
                        <a:t>.swf .flv</a:t>
                      </a:r>
                      <a:endParaRPr lang="en-US" sz="900">
                        <a:effectLst/>
                        <a:latin typeface="notokr"/>
                      </a:endParaRPr>
                    </a:p>
                  </a:txBody>
                  <a:tcPr marL="48826" marR="48826" marT="48826" marB="48826" anchor="ctr"/>
                </a:tc>
                <a:tc>
                  <a:txBody>
                    <a:bodyPr/>
                    <a:lstStyle/>
                    <a:p>
                      <a:pPr algn="l"/>
                      <a:r>
                        <a:rPr lang="en-US" altLang="ko-KR" sz="900" dirty="0">
                          <a:effectLst/>
                        </a:rPr>
                        <a:t>Macromedia</a:t>
                      </a:r>
                      <a:r>
                        <a:rPr lang="ko-KR" altLang="en-US" sz="900" dirty="0">
                          <a:effectLst/>
                        </a:rPr>
                        <a:t>에 의해 개발되었으며</a:t>
                      </a:r>
                      <a:r>
                        <a:rPr lang="en-US" altLang="ko-KR" sz="900" dirty="0">
                          <a:effectLst/>
                        </a:rPr>
                        <a:t>, </a:t>
                      </a:r>
                      <a:r>
                        <a:rPr lang="ko-KR" altLang="en-US" sz="900" dirty="0">
                          <a:effectLst/>
                        </a:rPr>
                        <a:t>벡터 도형 처리 기반의 애니메이션 제작용 소프트웨어 파일 형식임</a:t>
                      </a:r>
                      <a:r>
                        <a:rPr lang="en-US" altLang="ko-KR" sz="900" dirty="0">
                          <a:effectLst/>
                        </a:rPr>
                        <a:t>.</a:t>
                      </a:r>
                      <a:endParaRPr lang="en-US" altLang="ko-KR" sz="900" dirty="0">
                        <a:effectLst/>
                        <a:latin typeface="notokr"/>
                      </a:endParaRPr>
                    </a:p>
                  </a:txBody>
                  <a:tcPr marL="48826" marR="48826" marT="48826" marB="48826" anchor="ctr"/>
                </a:tc>
                <a:extLst>
                  <a:ext uri="{0D108BD9-81ED-4DB2-BD59-A6C34878D82A}">
                    <a16:rowId xmlns:a16="http://schemas.microsoft.com/office/drawing/2014/main" val="1226955967"/>
                  </a:ext>
                </a:extLst>
              </a:tr>
            </a:tbl>
          </a:graphicData>
        </a:graphic>
      </p:graphicFrame>
      <p:graphicFrame>
        <p:nvGraphicFramePr>
          <p:cNvPr id="4" name="표 3">
            <a:extLst>
              <a:ext uri="{FF2B5EF4-FFF2-40B4-BE49-F238E27FC236}">
                <a16:creationId xmlns:a16="http://schemas.microsoft.com/office/drawing/2014/main" id="{D8609E2F-A03D-442C-B9D2-67AA973B423A}"/>
              </a:ext>
            </a:extLst>
          </p:cNvPr>
          <p:cNvGraphicFramePr>
            <a:graphicFrameLocks noGrp="1"/>
          </p:cNvGraphicFramePr>
          <p:nvPr>
            <p:extLst>
              <p:ext uri="{D42A27DB-BD31-4B8C-83A1-F6EECF244321}">
                <p14:modId xmlns:p14="http://schemas.microsoft.com/office/powerpoint/2010/main" val="1780609952"/>
              </p:ext>
            </p:extLst>
          </p:nvPr>
        </p:nvGraphicFramePr>
        <p:xfrm>
          <a:off x="338667" y="1234586"/>
          <a:ext cx="5847035" cy="5121762"/>
        </p:xfrm>
        <a:graphic>
          <a:graphicData uri="http://schemas.openxmlformats.org/drawingml/2006/table">
            <a:tbl>
              <a:tblPr>
                <a:tableStyleId>{5940675A-B579-460E-94D1-54222C63F5DA}</a:tableStyleId>
              </a:tblPr>
              <a:tblGrid>
                <a:gridCol w="672448">
                  <a:extLst>
                    <a:ext uri="{9D8B030D-6E8A-4147-A177-3AD203B41FA5}">
                      <a16:colId xmlns:a16="http://schemas.microsoft.com/office/drawing/2014/main" val="918011382"/>
                    </a:ext>
                  </a:extLst>
                </a:gridCol>
                <a:gridCol w="764931">
                  <a:extLst>
                    <a:ext uri="{9D8B030D-6E8A-4147-A177-3AD203B41FA5}">
                      <a16:colId xmlns:a16="http://schemas.microsoft.com/office/drawing/2014/main" val="1676682900"/>
                    </a:ext>
                  </a:extLst>
                </a:gridCol>
                <a:gridCol w="4409656">
                  <a:extLst>
                    <a:ext uri="{9D8B030D-6E8A-4147-A177-3AD203B41FA5}">
                      <a16:colId xmlns:a16="http://schemas.microsoft.com/office/drawing/2014/main" val="1243276382"/>
                    </a:ext>
                  </a:extLst>
                </a:gridCol>
              </a:tblGrid>
              <a:tr h="721246">
                <a:tc>
                  <a:txBody>
                    <a:bodyPr/>
                    <a:lstStyle/>
                    <a:p>
                      <a:pPr algn="ctr"/>
                      <a:r>
                        <a:rPr lang="ko-KR" altLang="en-US" sz="900" dirty="0">
                          <a:effectLst/>
                        </a:rPr>
                        <a:t>파일 형식</a:t>
                      </a:r>
                      <a:endParaRPr lang="ko-KR" altLang="en-US" sz="900" b="1" dirty="0">
                        <a:solidFill>
                          <a:srgbClr val="E8E6E3"/>
                        </a:solidFill>
                        <a:effectLst/>
                        <a:latin typeface="notokr"/>
                      </a:endParaRPr>
                    </a:p>
                  </a:txBody>
                  <a:tcPr marL="57557" marR="57557" marT="57557" marB="57557" anchor="ctr"/>
                </a:tc>
                <a:tc>
                  <a:txBody>
                    <a:bodyPr/>
                    <a:lstStyle/>
                    <a:p>
                      <a:pPr algn="ctr"/>
                      <a:r>
                        <a:rPr lang="ko-KR" altLang="en-US" sz="900">
                          <a:effectLst/>
                        </a:rPr>
                        <a:t>파일 확장자</a:t>
                      </a:r>
                      <a:endParaRPr lang="ko-KR" altLang="en-US" sz="900" b="1">
                        <a:solidFill>
                          <a:srgbClr val="E8E6E3"/>
                        </a:solidFill>
                        <a:effectLst/>
                        <a:latin typeface="notokr"/>
                      </a:endParaRPr>
                    </a:p>
                  </a:txBody>
                  <a:tcPr marL="57557" marR="57557" marT="57557" marB="57557"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dirty="0">
                          <a:effectLst/>
                        </a:rPr>
                        <a:t>설명 </a:t>
                      </a:r>
                      <a:r>
                        <a:rPr lang="en-US" altLang="ko-KR" sz="900" dirty="0">
                          <a:effectLst/>
                        </a:rPr>
                        <a:t>: </a:t>
                      </a:r>
                      <a:r>
                        <a:rPr lang="ko-KR" altLang="en-US" sz="900" b="1" i="0" kern="1200" dirty="0">
                          <a:solidFill>
                            <a:schemeClr val="tx1"/>
                          </a:solidFill>
                          <a:effectLst/>
                          <a:latin typeface="+mn-lt"/>
                          <a:ea typeface="+mn-ea"/>
                          <a:cs typeface="+mn-cs"/>
                        </a:rPr>
                        <a:t>오디오</a:t>
                      </a:r>
                      <a:r>
                        <a:rPr lang="en-US" altLang="ko-KR" sz="900" b="1" i="0" kern="1200" dirty="0">
                          <a:solidFill>
                            <a:schemeClr val="tx1"/>
                          </a:solidFill>
                          <a:effectLst/>
                          <a:latin typeface="+mn-lt"/>
                          <a:ea typeface="+mn-ea"/>
                          <a:cs typeface="+mn-cs"/>
                        </a:rPr>
                        <a:t>(audio) </a:t>
                      </a:r>
                      <a:r>
                        <a:rPr lang="ko-KR" altLang="en-US" sz="900" b="1" i="0" kern="1200" dirty="0">
                          <a:solidFill>
                            <a:schemeClr val="tx1"/>
                          </a:solidFill>
                          <a:effectLst/>
                          <a:latin typeface="+mn-lt"/>
                          <a:ea typeface="+mn-ea"/>
                          <a:cs typeface="+mn-cs"/>
                        </a:rPr>
                        <a:t>파일 형식</a:t>
                      </a:r>
                      <a:endParaRPr lang="ko-KR" altLang="en-US" sz="900" b="1" dirty="0">
                        <a:solidFill>
                          <a:srgbClr val="E8E6E3"/>
                        </a:solidFill>
                        <a:effectLst/>
                        <a:latin typeface="notokr"/>
                      </a:endParaRPr>
                    </a:p>
                  </a:txBody>
                  <a:tcPr marL="57557" marR="57557" marT="57557" marB="57557" anchor="ctr"/>
                </a:tc>
                <a:extLst>
                  <a:ext uri="{0D108BD9-81ED-4DB2-BD59-A6C34878D82A}">
                    <a16:rowId xmlns:a16="http://schemas.microsoft.com/office/drawing/2014/main" val="2326244822"/>
                  </a:ext>
                </a:extLst>
              </a:tr>
              <a:tr h="525610">
                <a:tc>
                  <a:txBody>
                    <a:bodyPr/>
                    <a:lstStyle/>
                    <a:p>
                      <a:pPr algn="ctr"/>
                      <a:r>
                        <a:rPr lang="en-US" sz="900" dirty="0">
                          <a:effectLst/>
                        </a:rPr>
                        <a:t>WAV</a:t>
                      </a:r>
                      <a:endParaRPr lang="en-US" sz="900" dirty="0">
                        <a:effectLst/>
                        <a:latin typeface="notokr"/>
                      </a:endParaRPr>
                    </a:p>
                  </a:txBody>
                  <a:tcPr marL="57557" marR="57557" marT="57557" marB="57557" anchor="ctr"/>
                </a:tc>
                <a:tc>
                  <a:txBody>
                    <a:bodyPr/>
                    <a:lstStyle/>
                    <a:p>
                      <a:pPr algn="ctr"/>
                      <a:r>
                        <a:rPr lang="en-US" sz="900">
                          <a:effectLst/>
                        </a:rPr>
                        <a:t>.wav</a:t>
                      </a:r>
                      <a:endParaRPr lang="en-US" sz="900">
                        <a:effectLst/>
                        <a:latin typeface="notokr"/>
                      </a:endParaRPr>
                    </a:p>
                  </a:txBody>
                  <a:tcPr marL="57557" marR="57557" marT="57557" marB="57557" anchor="ctr"/>
                </a:tc>
                <a:tc>
                  <a:txBody>
                    <a:bodyPr/>
                    <a:lstStyle/>
                    <a:p>
                      <a:pPr algn="l"/>
                      <a:r>
                        <a:rPr lang="en-US" altLang="ko-KR" sz="900">
                          <a:effectLst/>
                        </a:rPr>
                        <a:t>IBM</a:t>
                      </a:r>
                      <a:r>
                        <a:rPr lang="ko-KR" altLang="en-US" sz="900">
                          <a:effectLst/>
                        </a:rPr>
                        <a:t>과 </a:t>
                      </a:r>
                      <a:r>
                        <a:rPr lang="en-US" altLang="ko-KR" sz="900">
                          <a:effectLst/>
                        </a:rPr>
                        <a:t>Microsoft</a:t>
                      </a:r>
                      <a:r>
                        <a:rPr lang="ko-KR" altLang="en-US" sz="900">
                          <a:effectLst/>
                        </a:rPr>
                        <a:t>에 의해 개발되었으며</a:t>
                      </a:r>
                      <a:r>
                        <a:rPr lang="en-US" altLang="ko-KR" sz="900">
                          <a:effectLst/>
                        </a:rPr>
                        <a:t>, </a:t>
                      </a:r>
                      <a:r>
                        <a:rPr lang="ko-KR" altLang="en-US" sz="900">
                          <a:effectLst/>
                        </a:rPr>
                        <a:t>개인용 </a:t>
                      </a:r>
                      <a:r>
                        <a:rPr lang="en-US" altLang="ko-KR" sz="900">
                          <a:effectLst/>
                        </a:rPr>
                        <a:t>PC</a:t>
                      </a:r>
                      <a:r>
                        <a:rPr lang="ko-KR" altLang="en-US" sz="900">
                          <a:effectLst/>
                        </a:rPr>
                        <a:t>에서 오디오를 재생하기 위한 </a:t>
                      </a:r>
                      <a:r>
                        <a:rPr lang="en-US" altLang="ko-KR" sz="900">
                          <a:effectLst/>
                        </a:rPr>
                        <a:t>IBM</a:t>
                      </a:r>
                      <a:r>
                        <a:rPr lang="ko-KR" altLang="en-US" sz="900">
                          <a:effectLst/>
                        </a:rPr>
                        <a:t>과 </a:t>
                      </a:r>
                      <a:r>
                        <a:rPr lang="en-US" altLang="ko-KR" sz="900">
                          <a:effectLst/>
                        </a:rPr>
                        <a:t>Microsoft</a:t>
                      </a:r>
                      <a:r>
                        <a:rPr lang="ko-KR" altLang="en-US" sz="900">
                          <a:effectLst/>
                        </a:rPr>
                        <a:t>의 표준 오디오 파일 형식임</a:t>
                      </a:r>
                      <a:r>
                        <a:rPr lang="en-US" altLang="ko-KR" sz="900">
                          <a:effectLst/>
                        </a:rPr>
                        <a:t>.</a:t>
                      </a:r>
                      <a:endParaRPr lang="en-US" altLang="ko-KR" sz="900">
                        <a:effectLst/>
                        <a:latin typeface="notokr"/>
                      </a:endParaRPr>
                    </a:p>
                  </a:txBody>
                  <a:tcPr marL="57557" marR="57557" marT="57557" marB="57557" anchor="ctr"/>
                </a:tc>
                <a:extLst>
                  <a:ext uri="{0D108BD9-81ED-4DB2-BD59-A6C34878D82A}">
                    <a16:rowId xmlns:a16="http://schemas.microsoft.com/office/drawing/2014/main" val="871825791"/>
                  </a:ext>
                </a:extLst>
              </a:tr>
              <a:tr h="525610">
                <a:tc>
                  <a:txBody>
                    <a:bodyPr/>
                    <a:lstStyle/>
                    <a:p>
                      <a:pPr algn="ctr"/>
                      <a:r>
                        <a:rPr lang="en-US" sz="900">
                          <a:effectLst/>
                        </a:rPr>
                        <a:t>Ogg</a:t>
                      </a:r>
                      <a:endParaRPr lang="en-US" sz="900">
                        <a:effectLst/>
                        <a:latin typeface="notokr"/>
                      </a:endParaRPr>
                    </a:p>
                  </a:txBody>
                  <a:tcPr marL="57557" marR="57557" marT="57557" marB="57557" anchor="ctr"/>
                </a:tc>
                <a:tc>
                  <a:txBody>
                    <a:bodyPr/>
                    <a:lstStyle/>
                    <a:p>
                      <a:pPr algn="ctr"/>
                      <a:r>
                        <a:rPr lang="en-US" sz="900">
                          <a:effectLst/>
                        </a:rPr>
                        <a:t>.ogg</a:t>
                      </a:r>
                      <a:endParaRPr lang="en-US" sz="900">
                        <a:effectLst/>
                        <a:latin typeface="notokr"/>
                      </a:endParaRPr>
                    </a:p>
                  </a:txBody>
                  <a:tcPr marL="57557" marR="57557" marT="57557" marB="57557" anchor="ctr"/>
                </a:tc>
                <a:tc>
                  <a:txBody>
                    <a:bodyPr/>
                    <a:lstStyle/>
                    <a:p>
                      <a:pPr algn="l"/>
                      <a:r>
                        <a:rPr lang="en-US" altLang="ko-KR" sz="900" dirty="0" err="1">
                          <a:effectLst/>
                        </a:rPr>
                        <a:t>Xiph</a:t>
                      </a:r>
                      <a:r>
                        <a:rPr lang="en-US" altLang="ko-KR" sz="900" dirty="0">
                          <a:effectLst/>
                        </a:rPr>
                        <a:t> </a:t>
                      </a:r>
                      <a:r>
                        <a:rPr lang="ko-KR" altLang="en-US" sz="900" dirty="0">
                          <a:effectLst/>
                        </a:rPr>
                        <a:t>재단에 의해 개발되었으며</a:t>
                      </a:r>
                      <a:r>
                        <a:rPr lang="en-US" altLang="ko-KR" sz="900" dirty="0">
                          <a:effectLst/>
                        </a:rPr>
                        <a:t>, MP3</a:t>
                      </a:r>
                      <a:r>
                        <a:rPr lang="ko-KR" altLang="en-US" sz="900" dirty="0">
                          <a:effectLst/>
                        </a:rPr>
                        <a:t>의 대안으로 개발된 특허권으로 보호되지 않는 개방형 공개 멀티미디어 파일 형식임</a:t>
                      </a:r>
                      <a:r>
                        <a:rPr lang="en-US" altLang="ko-KR" sz="900" dirty="0">
                          <a:effectLst/>
                        </a:rPr>
                        <a:t>.</a:t>
                      </a:r>
                      <a:endParaRPr lang="en-US" altLang="ko-KR" sz="900" dirty="0">
                        <a:effectLst/>
                        <a:latin typeface="notokr"/>
                      </a:endParaRPr>
                    </a:p>
                  </a:txBody>
                  <a:tcPr marL="57557" marR="57557" marT="57557" marB="57557" anchor="ctr"/>
                </a:tc>
                <a:extLst>
                  <a:ext uri="{0D108BD9-81ED-4DB2-BD59-A6C34878D82A}">
                    <a16:rowId xmlns:a16="http://schemas.microsoft.com/office/drawing/2014/main" val="2988335534"/>
                  </a:ext>
                </a:extLst>
              </a:tr>
              <a:tr h="525610">
                <a:tc>
                  <a:txBody>
                    <a:bodyPr/>
                    <a:lstStyle/>
                    <a:p>
                      <a:pPr algn="ctr"/>
                      <a:r>
                        <a:rPr lang="en-US" sz="900">
                          <a:effectLst/>
                        </a:rPr>
                        <a:t>MP3</a:t>
                      </a:r>
                      <a:endParaRPr lang="en-US" sz="900">
                        <a:effectLst/>
                        <a:latin typeface="notokr"/>
                      </a:endParaRPr>
                    </a:p>
                  </a:txBody>
                  <a:tcPr marL="57557" marR="57557" marT="57557" marB="57557" anchor="ctr"/>
                </a:tc>
                <a:tc>
                  <a:txBody>
                    <a:bodyPr/>
                    <a:lstStyle/>
                    <a:p>
                      <a:pPr algn="ctr"/>
                      <a:r>
                        <a:rPr lang="en-US" sz="900">
                          <a:effectLst/>
                        </a:rPr>
                        <a:t>.mp3</a:t>
                      </a:r>
                      <a:endParaRPr lang="en-US" sz="900">
                        <a:effectLst/>
                        <a:latin typeface="notokr"/>
                      </a:endParaRPr>
                    </a:p>
                  </a:txBody>
                  <a:tcPr marL="57557" marR="57557" marT="57557" marB="57557" anchor="ctr"/>
                </a:tc>
                <a:tc>
                  <a:txBody>
                    <a:bodyPr/>
                    <a:lstStyle/>
                    <a:p>
                      <a:pPr algn="l"/>
                      <a:r>
                        <a:rPr lang="en-US" altLang="ko-KR" sz="900">
                          <a:effectLst/>
                        </a:rPr>
                        <a:t>Moving Picture Experts Group</a:t>
                      </a:r>
                      <a:r>
                        <a:rPr lang="ko-KR" altLang="en-US" sz="900">
                          <a:effectLst/>
                        </a:rPr>
                        <a:t>에 의해 개발되었으며</a:t>
                      </a:r>
                      <a:r>
                        <a:rPr lang="en-US" altLang="ko-KR" sz="900">
                          <a:effectLst/>
                        </a:rPr>
                        <a:t>, MPEG-1</a:t>
                      </a:r>
                      <a:r>
                        <a:rPr lang="ko-KR" altLang="en-US" sz="900">
                          <a:effectLst/>
                        </a:rPr>
                        <a:t>의 오디오 규격으로 개발된 손실 압축 파일 형식임</a:t>
                      </a:r>
                      <a:r>
                        <a:rPr lang="en-US" altLang="ko-KR" sz="900">
                          <a:effectLst/>
                        </a:rPr>
                        <a:t>.</a:t>
                      </a:r>
                      <a:endParaRPr lang="en-US" altLang="ko-KR" sz="900">
                        <a:effectLst/>
                        <a:latin typeface="notokr"/>
                      </a:endParaRPr>
                    </a:p>
                  </a:txBody>
                  <a:tcPr marL="57557" marR="57557" marT="57557" marB="57557" anchor="ctr"/>
                </a:tc>
                <a:extLst>
                  <a:ext uri="{0D108BD9-81ED-4DB2-BD59-A6C34878D82A}">
                    <a16:rowId xmlns:a16="http://schemas.microsoft.com/office/drawing/2014/main" val="2965707941"/>
                  </a:ext>
                </a:extLst>
              </a:tr>
              <a:tr h="721246">
                <a:tc>
                  <a:txBody>
                    <a:bodyPr/>
                    <a:lstStyle/>
                    <a:p>
                      <a:pPr algn="ctr"/>
                      <a:r>
                        <a:rPr lang="en-US" sz="900">
                          <a:effectLst/>
                        </a:rPr>
                        <a:t>MP4</a:t>
                      </a:r>
                      <a:endParaRPr lang="en-US" sz="900">
                        <a:effectLst/>
                        <a:latin typeface="notokr"/>
                      </a:endParaRPr>
                    </a:p>
                  </a:txBody>
                  <a:tcPr marL="57557" marR="57557" marT="57557" marB="57557" anchor="ctr"/>
                </a:tc>
                <a:tc>
                  <a:txBody>
                    <a:bodyPr/>
                    <a:lstStyle/>
                    <a:p>
                      <a:pPr algn="ctr"/>
                      <a:r>
                        <a:rPr lang="en-US" sz="900">
                          <a:effectLst/>
                        </a:rPr>
                        <a:t>.mp4</a:t>
                      </a:r>
                      <a:endParaRPr lang="en-US" sz="900">
                        <a:effectLst/>
                        <a:latin typeface="notokr"/>
                      </a:endParaRPr>
                    </a:p>
                  </a:txBody>
                  <a:tcPr marL="57557" marR="57557" marT="57557" marB="57557" anchor="ctr"/>
                </a:tc>
                <a:tc>
                  <a:txBody>
                    <a:bodyPr/>
                    <a:lstStyle/>
                    <a:p>
                      <a:pPr algn="l"/>
                      <a:r>
                        <a:rPr lang="en-US" altLang="ko-KR" sz="900">
                          <a:effectLst/>
                        </a:rPr>
                        <a:t>Moving Picture Experts Group</a:t>
                      </a:r>
                      <a:r>
                        <a:rPr lang="ko-KR" altLang="en-US" sz="900">
                          <a:effectLst/>
                        </a:rPr>
                        <a:t>에 의해 개발되었으며</a:t>
                      </a:r>
                      <a:r>
                        <a:rPr lang="en-US" altLang="ko-KR" sz="900">
                          <a:effectLst/>
                        </a:rPr>
                        <a:t>, MPEG-4</a:t>
                      </a:r>
                      <a:r>
                        <a:rPr lang="ko-KR" altLang="en-US" sz="900">
                          <a:effectLst/>
                        </a:rPr>
                        <a:t>의 일부로 규정된 멀티미디어 컨테이너 파일 형식임</a:t>
                      </a:r>
                      <a:r>
                        <a:rPr lang="en-US" altLang="ko-KR" sz="900">
                          <a:effectLst/>
                        </a:rPr>
                        <a:t>. MP4</a:t>
                      </a:r>
                      <a:r>
                        <a:rPr lang="ko-KR" altLang="en-US" sz="900">
                          <a:effectLst/>
                        </a:rPr>
                        <a:t>는 비디오 파일 형식이기도 하지만 오디오에서도 사용할 수 있음</a:t>
                      </a:r>
                      <a:r>
                        <a:rPr lang="en-US" altLang="ko-KR" sz="900">
                          <a:effectLst/>
                        </a:rPr>
                        <a:t>. </a:t>
                      </a:r>
                      <a:endParaRPr lang="en-US" altLang="ko-KR" sz="900">
                        <a:effectLst/>
                        <a:latin typeface="notokr"/>
                      </a:endParaRPr>
                    </a:p>
                  </a:txBody>
                  <a:tcPr marL="57557" marR="57557" marT="57557" marB="57557" anchor="ctr"/>
                </a:tc>
                <a:extLst>
                  <a:ext uri="{0D108BD9-81ED-4DB2-BD59-A6C34878D82A}">
                    <a16:rowId xmlns:a16="http://schemas.microsoft.com/office/drawing/2014/main" val="2638249943"/>
                  </a:ext>
                </a:extLst>
              </a:tr>
              <a:tr h="525610">
                <a:tc>
                  <a:txBody>
                    <a:bodyPr/>
                    <a:lstStyle/>
                    <a:p>
                      <a:pPr algn="ctr"/>
                      <a:r>
                        <a:rPr lang="en-US" sz="900">
                          <a:effectLst/>
                        </a:rPr>
                        <a:t>MIDI</a:t>
                      </a:r>
                      <a:endParaRPr lang="en-US" sz="900">
                        <a:effectLst/>
                        <a:latin typeface="notokr"/>
                      </a:endParaRPr>
                    </a:p>
                  </a:txBody>
                  <a:tcPr marL="57557" marR="57557" marT="57557" marB="57557" anchor="ctr"/>
                </a:tc>
                <a:tc>
                  <a:txBody>
                    <a:bodyPr/>
                    <a:lstStyle/>
                    <a:p>
                      <a:pPr algn="ctr"/>
                      <a:r>
                        <a:rPr lang="en-US" sz="900">
                          <a:effectLst/>
                        </a:rPr>
                        <a:t>.mid .midi</a:t>
                      </a:r>
                      <a:endParaRPr lang="en-US" sz="900">
                        <a:effectLst/>
                        <a:latin typeface="notokr"/>
                      </a:endParaRPr>
                    </a:p>
                  </a:txBody>
                  <a:tcPr marL="57557" marR="57557" marT="57557" marB="57557" anchor="ctr"/>
                </a:tc>
                <a:tc>
                  <a:txBody>
                    <a:bodyPr/>
                    <a:lstStyle/>
                    <a:p>
                      <a:pPr algn="l"/>
                      <a:r>
                        <a:rPr lang="ko-KR" altLang="en-US" sz="900">
                          <a:effectLst/>
                        </a:rPr>
                        <a:t>모든 전자 음악기기의 연주 정보를 상호 전달하기 위해 정해진 데이터 전송 규격임</a:t>
                      </a:r>
                      <a:r>
                        <a:rPr lang="en-US" altLang="ko-KR" sz="900">
                          <a:effectLst/>
                        </a:rPr>
                        <a:t>.</a:t>
                      </a:r>
                      <a:endParaRPr lang="en-US" altLang="ko-KR" sz="900">
                        <a:effectLst/>
                        <a:latin typeface="notokr"/>
                      </a:endParaRPr>
                    </a:p>
                  </a:txBody>
                  <a:tcPr marL="57557" marR="57557" marT="57557" marB="57557" anchor="ctr"/>
                </a:tc>
                <a:extLst>
                  <a:ext uri="{0D108BD9-81ED-4DB2-BD59-A6C34878D82A}">
                    <a16:rowId xmlns:a16="http://schemas.microsoft.com/office/drawing/2014/main" val="920181583"/>
                  </a:ext>
                </a:extLst>
              </a:tr>
              <a:tr h="525610">
                <a:tc>
                  <a:txBody>
                    <a:bodyPr/>
                    <a:lstStyle/>
                    <a:p>
                      <a:pPr algn="ctr"/>
                      <a:r>
                        <a:rPr lang="en-US" sz="900">
                          <a:effectLst/>
                        </a:rPr>
                        <a:t>RealAudio</a:t>
                      </a:r>
                      <a:endParaRPr lang="en-US" sz="900">
                        <a:effectLst/>
                        <a:latin typeface="notokr"/>
                      </a:endParaRPr>
                    </a:p>
                  </a:txBody>
                  <a:tcPr marL="57557" marR="57557" marT="57557" marB="57557" anchor="ctr"/>
                </a:tc>
                <a:tc>
                  <a:txBody>
                    <a:bodyPr/>
                    <a:lstStyle/>
                    <a:p>
                      <a:pPr algn="ctr"/>
                      <a:r>
                        <a:rPr lang="en-US" sz="900">
                          <a:effectLst/>
                        </a:rPr>
                        <a:t>.rm .ram</a:t>
                      </a:r>
                      <a:endParaRPr lang="en-US" sz="900">
                        <a:effectLst/>
                        <a:latin typeface="notokr"/>
                      </a:endParaRPr>
                    </a:p>
                  </a:txBody>
                  <a:tcPr marL="57557" marR="57557" marT="57557" marB="57557" anchor="ctr"/>
                </a:tc>
                <a:tc>
                  <a:txBody>
                    <a:bodyPr/>
                    <a:lstStyle/>
                    <a:p>
                      <a:pPr algn="l"/>
                      <a:r>
                        <a:rPr lang="en-US" altLang="ko-KR" sz="900">
                          <a:effectLst/>
                        </a:rPr>
                        <a:t>Real Networks</a:t>
                      </a:r>
                      <a:r>
                        <a:rPr lang="ko-KR" altLang="en-US" sz="900">
                          <a:effectLst/>
                        </a:rPr>
                        <a:t>에 의해 개발되었으며</a:t>
                      </a:r>
                      <a:r>
                        <a:rPr lang="en-US" altLang="ko-KR" sz="900">
                          <a:effectLst/>
                        </a:rPr>
                        <a:t>, </a:t>
                      </a:r>
                      <a:r>
                        <a:rPr lang="ko-KR" altLang="en-US" sz="900">
                          <a:effectLst/>
                        </a:rPr>
                        <a:t>인터넷에서 실시간으로 음악을 들을 수 있는 스트리밍 사운드 기술임</a:t>
                      </a:r>
                      <a:r>
                        <a:rPr lang="en-US" altLang="ko-KR" sz="900">
                          <a:effectLst/>
                        </a:rPr>
                        <a:t>.</a:t>
                      </a:r>
                      <a:endParaRPr lang="en-US" altLang="ko-KR" sz="900">
                        <a:effectLst/>
                        <a:latin typeface="notokr"/>
                      </a:endParaRPr>
                    </a:p>
                  </a:txBody>
                  <a:tcPr marL="57557" marR="57557" marT="57557" marB="57557" anchor="ctr"/>
                </a:tc>
                <a:extLst>
                  <a:ext uri="{0D108BD9-81ED-4DB2-BD59-A6C34878D82A}">
                    <a16:rowId xmlns:a16="http://schemas.microsoft.com/office/drawing/2014/main" val="2826096295"/>
                  </a:ext>
                </a:extLst>
              </a:tr>
              <a:tr h="525610">
                <a:tc>
                  <a:txBody>
                    <a:bodyPr/>
                    <a:lstStyle/>
                    <a:p>
                      <a:pPr algn="ctr"/>
                      <a:r>
                        <a:rPr lang="en-US" sz="900">
                          <a:effectLst/>
                        </a:rPr>
                        <a:t>WMA</a:t>
                      </a:r>
                      <a:endParaRPr lang="en-US" sz="900">
                        <a:effectLst/>
                        <a:latin typeface="notokr"/>
                      </a:endParaRPr>
                    </a:p>
                  </a:txBody>
                  <a:tcPr marL="57557" marR="57557" marT="57557" marB="57557" anchor="ctr"/>
                </a:tc>
                <a:tc>
                  <a:txBody>
                    <a:bodyPr/>
                    <a:lstStyle/>
                    <a:p>
                      <a:pPr algn="ctr"/>
                      <a:r>
                        <a:rPr lang="en-US" sz="900">
                          <a:effectLst/>
                        </a:rPr>
                        <a:t>.wma</a:t>
                      </a:r>
                      <a:endParaRPr lang="en-US" sz="900">
                        <a:effectLst/>
                        <a:latin typeface="notokr"/>
                      </a:endParaRPr>
                    </a:p>
                  </a:txBody>
                  <a:tcPr marL="57557" marR="57557" marT="57557" marB="57557" anchor="ctr"/>
                </a:tc>
                <a:tc>
                  <a:txBody>
                    <a:bodyPr/>
                    <a:lstStyle/>
                    <a:p>
                      <a:pPr algn="l"/>
                      <a:r>
                        <a:rPr lang="en-US" altLang="ko-KR" sz="900">
                          <a:effectLst/>
                        </a:rPr>
                        <a:t>Microsoft</a:t>
                      </a:r>
                      <a:r>
                        <a:rPr lang="ko-KR" altLang="en-US" sz="900">
                          <a:effectLst/>
                        </a:rPr>
                        <a:t>에 의해 개발되었으며</a:t>
                      </a:r>
                      <a:r>
                        <a:rPr lang="en-US" altLang="ko-KR" sz="900">
                          <a:effectLst/>
                        </a:rPr>
                        <a:t>, Microsoft windows media </a:t>
                      </a:r>
                      <a:r>
                        <a:rPr lang="ko-KR" altLang="en-US" sz="900">
                          <a:effectLst/>
                        </a:rPr>
                        <a:t>기술에서 음악 정보</a:t>
                      </a:r>
                      <a:r>
                        <a:rPr lang="en-US" altLang="ko-KR" sz="900">
                          <a:effectLst/>
                        </a:rPr>
                        <a:t>(data)</a:t>
                      </a:r>
                      <a:r>
                        <a:rPr lang="ko-KR" altLang="en-US" sz="900">
                          <a:effectLst/>
                        </a:rPr>
                        <a:t>만을 압축하는 기술임</a:t>
                      </a:r>
                      <a:r>
                        <a:rPr lang="en-US" altLang="ko-KR" sz="900">
                          <a:effectLst/>
                        </a:rPr>
                        <a:t>.</a:t>
                      </a:r>
                      <a:endParaRPr lang="en-US" altLang="ko-KR" sz="900">
                        <a:effectLst/>
                        <a:latin typeface="notokr"/>
                      </a:endParaRPr>
                    </a:p>
                  </a:txBody>
                  <a:tcPr marL="57557" marR="57557" marT="57557" marB="57557" anchor="ctr"/>
                </a:tc>
                <a:extLst>
                  <a:ext uri="{0D108BD9-81ED-4DB2-BD59-A6C34878D82A}">
                    <a16:rowId xmlns:a16="http://schemas.microsoft.com/office/drawing/2014/main" val="64748821"/>
                  </a:ext>
                </a:extLst>
              </a:tr>
              <a:tr h="525610">
                <a:tc>
                  <a:txBody>
                    <a:bodyPr/>
                    <a:lstStyle/>
                    <a:p>
                      <a:pPr algn="ctr"/>
                      <a:r>
                        <a:rPr lang="en-US" sz="900">
                          <a:effectLst/>
                        </a:rPr>
                        <a:t>AAC</a:t>
                      </a:r>
                      <a:endParaRPr lang="en-US" sz="900">
                        <a:effectLst/>
                        <a:latin typeface="notokr"/>
                      </a:endParaRPr>
                    </a:p>
                  </a:txBody>
                  <a:tcPr marL="57557" marR="57557" marT="57557" marB="57557" anchor="ctr"/>
                </a:tc>
                <a:tc>
                  <a:txBody>
                    <a:bodyPr/>
                    <a:lstStyle/>
                    <a:p>
                      <a:pPr algn="ctr"/>
                      <a:r>
                        <a:rPr lang="en-US" sz="900">
                          <a:effectLst/>
                        </a:rPr>
                        <a:t>.aac</a:t>
                      </a:r>
                      <a:endParaRPr lang="en-US" sz="900">
                        <a:effectLst/>
                        <a:latin typeface="notokr"/>
                      </a:endParaRPr>
                    </a:p>
                  </a:txBody>
                  <a:tcPr marL="57557" marR="57557" marT="57557" marB="57557" anchor="ctr"/>
                </a:tc>
                <a:tc>
                  <a:txBody>
                    <a:bodyPr/>
                    <a:lstStyle/>
                    <a:p>
                      <a:pPr algn="l"/>
                      <a:r>
                        <a:rPr lang="en-US" altLang="ko-KR" sz="900" dirty="0">
                          <a:effectLst/>
                        </a:rPr>
                        <a:t>Apple</a:t>
                      </a:r>
                      <a:r>
                        <a:rPr lang="ko-KR" altLang="en-US" sz="900" dirty="0">
                          <a:effectLst/>
                        </a:rPr>
                        <a:t>에 의해 개발되었으며</a:t>
                      </a:r>
                      <a:r>
                        <a:rPr lang="en-US" altLang="ko-KR" sz="900" dirty="0">
                          <a:effectLst/>
                        </a:rPr>
                        <a:t>, iPhone, iPod, iTunes</a:t>
                      </a:r>
                      <a:r>
                        <a:rPr lang="ko-KR" altLang="en-US" sz="900" dirty="0">
                          <a:effectLst/>
                        </a:rPr>
                        <a:t>의 기본 오디오 파일 형식임</a:t>
                      </a:r>
                      <a:r>
                        <a:rPr lang="en-US" altLang="ko-KR" sz="900" dirty="0">
                          <a:effectLst/>
                        </a:rPr>
                        <a:t>. </a:t>
                      </a:r>
                      <a:r>
                        <a:rPr lang="ko-KR" altLang="en-US" sz="900" dirty="0">
                          <a:effectLst/>
                        </a:rPr>
                        <a:t>표준적인 손실 압축 방식을 사용함</a:t>
                      </a:r>
                      <a:r>
                        <a:rPr lang="en-US" altLang="ko-KR" sz="900" dirty="0">
                          <a:effectLst/>
                        </a:rPr>
                        <a:t>.</a:t>
                      </a:r>
                      <a:endParaRPr lang="en-US" altLang="ko-KR" sz="900" dirty="0">
                        <a:effectLst/>
                        <a:latin typeface="notokr"/>
                      </a:endParaRPr>
                    </a:p>
                  </a:txBody>
                  <a:tcPr marL="57557" marR="57557" marT="57557" marB="57557" anchor="ctr"/>
                </a:tc>
                <a:extLst>
                  <a:ext uri="{0D108BD9-81ED-4DB2-BD59-A6C34878D82A}">
                    <a16:rowId xmlns:a16="http://schemas.microsoft.com/office/drawing/2014/main" val="1494122429"/>
                  </a:ext>
                </a:extLst>
              </a:tr>
            </a:tbl>
          </a:graphicData>
        </a:graphic>
      </p:graphicFrame>
    </p:spTree>
    <p:extLst>
      <p:ext uri="{BB962C8B-B14F-4D97-AF65-F5344CB8AC3E}">
        <p14:creationId xmlns:p14="http://schemas.microsoft.com/office/powerpoint/2010/main" val="1647560957"/>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Video - controls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Video&lt;/title&gt;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&lt;h1&gt;video </a:t>
            </a:r>
            <a:r>
              <a:rPr lang="ko-KR" altLang="en-US" sz="1200" dirty="0">
                <a:solidFill>
                  <a:schemeClr val="tx1"/>
                </a:solidFill>
              </a:rPr>
              <a:t>요소를 이용한 동영상 삽입</a:t>
            </a:r>
            <a:r>
              <a:rPr lang="en-US" altLang="ko-KR" sz="1200" dirty="0">
                <a:solidFill>
                  <a:schemeClr val="tx1"/>
                </a:solidFill>
              </a:rPr>
              <a:t>&lt;/h1&gt;</a:t>
            </a:r>
          </a:p>
          <a:p>
            <a:r>
              <a:rPr lang="en-US" altLang="ko-KR" sz="1200" dirty="0">
                <a:solidFill>
                  <a:schemeClr val="tx1"/>
                </a:solidFill>
              </a:rPr>
              <a:t>	&lt;video style="width:576px; height:360" controls&gt;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="sample_video_mp4.mp4" type="video/mp4"&gt;		</a:t>
            </a:r>
            <a:r>
              <a:rPr lang="ko-KR" altLang="en-US" sz="1200" dirty="0">
                <a:solidFill>
                  <a:schemeClr val="tx1"/>
                </a:solidFill>
              </a:rPr>
              <a:t>이 문장은 사용자의 웹 브라우저가 </a:t>
            </a:r>
            <a:r>
              <a:rPr lang="en-US" altLang="ko-KR" sz="1200" dirty="0">
                <a:solidFill>
                  <a:schemeClr val="tx1"/>
                </a:solidFill>
              </a:rPr>
              <a:t>video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&lt;/video&gt;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비디오</a:t>
            </a:r>
            <a:r>
              <a:rPr lang="en-US" altLang="ko-KR" sz="1200" b="1" dirty="0">
                <a:solidFill>
                  <a:schemeClr val="tx1"/>
                </a:solidFill>
              </a:rPr>
              <a:t>(video)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비디오</a:t>
            </a:r>
            <a:r>
              <a:rPr lang="en-US" altLang="ko-KR" sz="1200" dirty="0">
                <a:solidFill>
                  <a:schemeClr val="tx1"/>
                </a:solidFill>
              </a:rPr>
              <a:t>(video)</a:t>
            </a:r>
            <a:r>
              <a:rPr lang="ko-KR" altLang="en-US" sz="1200" dirty="0">
                <a:solidFill>
                  <a:schemeClr val="tx1"/>
                </a:solidFill>
              </a:rPr>
              <a:t>를 보여주기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&lt;video&gt;</a:t>
            </a:r>
            <a:r>
              <a:rPr lang="ko-KR" altLang="en-US" sz="1200" dirty="0">
                <a:solidFill>
                  <a:schemeClr val="tx1"/>
                </a:solidFill>
              </a:rPr>
              <a:t>태그를 이용하여 웹 페이지에 비디오를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비디오 파일 형식은 </a:t>
            </a:r>
            <a:r>
              <a:rPr lang="en-US" altLang="ko-KR" sz="1200" dirty="0">
                <a:solidFill>
                  <a:schemeClr val="tx1"/>
                </a:solidFill>
              </a:rPr>
              <a:t>MP4, </a:t>
            </a:r>
            <a:r>
              <a:rPr lang="en-US" altLang="ko-KR" sz="1200" dirty="0" err="1">
                <a:solidFill>
                  <a:schemeClr val="tx1"/>
                </a:solidFill>
              </a:rPr>
              <a:t>WebM</a:t>
            </a:r>
            <a:r>
              <a:rPr lang="en-US" altLang="ko-KR" sz="1200" dirty="0">
                <a:solidFill>
                  <a:schemeClr val="tx1"/>
                </a:solidFill>
              </a:rPr>
              <a:t>, OGV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control </a:t>
            </a:r>
            <a:r>
              <a:rPr lang="ko-KR" altLang="en-US" sz="1200" dirty="0">
                <a:solidFill>
                  <a:schemeClr val="tx1"/>
                </a:solidFill>
              </a:rPr>
              <a:t>속성은 재생</a:t>
            </a:r>
            <a:r>
              <a:rPr lang="en-US" altLang="ko-KR" sz="1200" dirty="0">
                <a:solidFill>
                  <a:schemeClr val="tx1"/>
                </a:solidFill>
              </a:rPr>
              <a:t>, </a:t>
            </a:r>
            <a:r>
              <a:rPr lang="ko-KR" altLang="en-US" sz="1200" dirty="0">
                <a:solidFill>
                  <a:schemeClr val="tx1"/>
                </a:solidFill>
              </a:rPr>
              <a:t>정지 및 소리의 조절 등 비디오의 기본적인 동작을 조절할 수 있는 패널을 생성합니다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height</a:t>
            </a:r>
            <a:r>
              <a:rPr lang="ko-KR" altLang="en-US" sz="1200" dirty="0">
                <a:solidFill>
                  <a:schemeClr val="tx1"/>
                </a:solidFill>
              </a:rPr>
              <a:t>와 </a:t>
            </a:r>
            <a:r>
              <a:rPr lang="en-US" altLang="ko-KR" sz="1200" dirty="0">
                <a:solidFill>
                  <a:schemeClr val="tx1"/>
                </a:solidFill>
              </a:rPr>
              <a:t>width </a:t>
            </a:r>
            <a:r>
              <a:rPr lang="ko-KR" altLang="en-US" sz="1200" dirty="0">
                <a:solidFill>
                  <a:schemeClr val="tx1"/>
                </a:solidFill>
              </a:rPr>
              <a:t>속성을 이용하여 웹 브라우저에 삽입되는 비디오의 크기를 명시할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브라우저는 여러 개의 </a:t>
            </a:r>
            <a:r>
              <a:rPr lang="en-US" altLang="ko-KR" sz="1200" dirty="0">
                <a:solidFill>
                  <a:schemeClr val="tx1"/>
                </a:solidFill>
              </a:rPr>
              <a:t>&lt;source&gt;</a:t>
            </a:r>
            <a:r>
              <a:rPr lang="ko-KR" altLang="en-US" sz="1200" dirty="0">
                <a:solidFill>
                  <a:schemeClr val="tx1"/>
                </a:solidFill>
              </a:rPr>
              <a:t>태그 중 위쪽에서부터 순서대로 가장 먼저 인식되는 파일의 타입과 주소를 사용합니다</a:t>
            </a:r>
            <a:r>
              <a:rPr lang="en-US" altLang="ko-KR" sz="1200" dirty="0">
                <a:solidFill>
                  <a:schemeClr val="tx1"/>
                </a:solidFill>
              </a:rPr>
              <a:t>.</a:t>
            </a:r>
          </a:p>
          <a:p>
            <a:r>
              <a:rPr lang="en-US" altLang="ko-KR" sz="1200" dirty="0">
                <a:solidFill>
                  <a:schemeClr val="tx1"/>
                </a:solidFill>
              </a:rPr>
              <a:t>&lt;video&gt;</a:t>
            </a:r>
            <a:r>
              <a:rPr lang="ko-KR" altLang="en-US" sz="1200" dirty="0">
                <a:solidFill>
                  <a:schemeClr val="tx1"/>
                </a:solidFill>
              </a:rPr>
              <a:t>태그 사이에 존재하는 텍스트는 해당 웹 브라우저가 </a:t>
            </a:r>
            <a:r>
              <a:rPr lang="en-US" altLang="ko-KR" sz="1200" dirty="0">
                <a:solidFill>
                  <a:schemeClr val="tx1"/>
                </a:solidFill>
              </a:rPr>
              <a:t>&lt;video&gt;</a:t>
            </a:r>
            <a:r>
              <a:rPr lang="ko-KR" altLang="en-US" sz="1200" dirty="0">
                <a:solidFill>
                  <a:schemeClr val="tx1"/>
                </a:solidFill>
              </a:rPr>
              <a:t>태그를 지원하지 않을 때만 화면에 표시됩니다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391</a:t>
            </a:fld>
            <a:endParaRPr lang="ko-KR" altLang="en-US" dirty="0"/>
          </a:p>
        </p:txBody>
      </p:sp>
    </p:spTree>
    <p:extLst>
      <p:ext uri="{BB962C8B-B14F-4D97-AF65-F5344CB8AC3E}">
        <p14:creationId xmlns:p14="http://schemas.microsoft.com/office/powerpoint/2010/main" val="348737289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Video - </a:t>
            </a:r>
            <a:r>
              <a:rPr lang="en-US" altLang="ko-KR" sz="3200" dirty="0" err="1"/>
              <a:t>autoplay</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Video&lt;/title&gt;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속성을 이용한 동영상의 자동 재생</a:t>
            </a:r>
            <a:r>
              <a:rPr lang="en-US" altLang="ko-KR" sz="1200" dirty="0">
                <a:solidFill>
                  <a:schemeClr val="tx1"/>
                </a:solidFill>
              </a:rPr>
              <a:t>&lt;/h1&gt;</a:t>
            </a:r>
          </a:p>
          <a:p>
            <a:r>
              <a:rPr lang="en-US" altLang="ko-KR" sz="1200" dirty="0">
                <a:solidFill>
                  <a:schemeClr val="tx1"/>
                </a:solidFill>
              </a:rPr>
              <a:t>	&lt;video width="576" height="360" controls </a:t>
            </a:r>
            <a:r>
              <a:rPr lang="en-US" altLang="ko-KR" sz="1200" dirty="0" err="1">
                <a:solidFill>
                  <a:schemeClr val="tx1"/>
                </a:solidFill>
              </a:rPr>
              <a:t>autoplay</a:t>
            </a:r>
            <a:r>
              <a:rPr lang="en-US" altLang="ko-KR" sz="1200" dirty="0">
                <a:solidFill>
                  <a:schemeClr val="tx1"/>
                </a:solidFill>
              </a:rPr>
              <a:t>&gt;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="sample_video_mp4.mp4" type="video/mp4"&gt;		</a:t>
            </a:r>
            <a:r>
              <a:rPr lang="ko-KR" altLang="en-US" sz="1200" dirty="0">
                <a:solidFill>
                  <a:schemeClr val="tx1"/>
                </a:solidFill>
              </a:rPr>
              <a:t>이 문장은 사용자의 웹 브라우저가 </a:t>
            </a:r>
            <a:r>
              <a:rPr lang="en-US" altLang="ko-KR" sz="1200" dirty="0">
                <a:solidFill>
                  <a:schemeClr val="tx1"/>
                </a:solidFill>
              </a:rPr>
              <a:t>video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&lt;/video&gt;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비디오</a:t>
            </a:r>
            <a:r>
              <a:rPr lang="en-US" altLang="ko-KR" sz="1200" b="1" dirty="0">
                <a:solidFill>
                  <a:schemeClr val="tx1"/>
                </a:solidFill>
              </a:rPr>
              <a:t>(video)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비디오</a:t>
            </a:r>
            <a:r>
              <a:rPr lang="en-US" altLang="ko-KR" sz="1200" dirty="0">
                <a:solidFill>
                  <a:schemeClr val="tx1"/>
                </a:solidFill>
              </a:rPr>
              <a:t>(video)</a:t>
            </a:r>
            <a:r>
              <a:rPr lang="ko-KR" altLang="en-US" sz="1200" dirty="0">
                <a:solidFill>
                  <a:schemeClr val="tx1"/>
                </a:solidFill>
              </a:rPr>
              <a:t>를 보여주기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&lt;video&gt;</a:t>
            </a:r>
            <a:r>
              <a:rPr lang="ko-KR" altLang="en-US" sz="1200" dirty="0">
                <a:solidFill>
                  <a:schemeClr val="tx1"/>
                </a:solidFill>
              </a:rPr>
              <a:t>태그를 이용하여 웹 페이지에 비디오를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비디오 파일 형식은 </a:t>
            </a:r>
            <a:r>
              <a:rPr lang="en-US" altLang="ko-KR" sz="1200" dirty="0">
                <a:solidFill>
                  <a:schemeClr val="tx1"/>
                </a:solidFill>
              </a:rPr>
              <a:t>MP4, </a:t>
            </a:r>
            <a:r>
              <a:rPr lang="en-US" altLang="ko-KR" sz="1200" dirty="0" err="1">
                <a:solidFill>
                  <a:schemeClr val="tx1"/>
                </a:solidFill>
              </a:rPr>
              <a:t>WebM</a:t>
            </a:r>
            <a:r>
              <a:rPr lang="en-US" altLang="ko-KR" sz="1200" dirty="0">
                <a:solidFill>
                  <a:schemeClr val="tx1"/>
                </a:solidFill>
              </a:rPr>
              <a:t>, OGV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속성은 웹 페이지가 로드</a:t>
            </a:r>
            <a:r>
              <a:rPr lang="en-US" altLang="ko-KR" sz="1200" dirty="0">
                <a:solidFill>
                  <a:schemeClr val="tx1"/>
                </a:solidFill>
              </a:rPr>
              <a:t>(load) </a:t>
            </a:r>
            <a:r>
              <a:rPr lang="ko-KR" altLang="en-US" sz="1200" dirty="0">
                <a:solidFill>
                  <a:schemeClr val="tx1"/>
                </a:solidFill>
              </a:rPr>
              <a:t>될 때 비디오를 자동으로 재생시켜 줄지 않을지를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392</a:t>
            </a:fld>
            <a:endParaRPr lang="ko-KR" altLang="en-US" dirty="0"/>
          </a:p>
        </p:txBody>
      </p:sp>
    </p:spTree>
    <p:extLst>
      <p:ext uri="{BB962C8B-B14F-4D97-AF65-F5344CB8AC3E}">
        <p14:creationId xmlns:p14="http://schemas.microsoft.com/office/powerpoint/2010/main" val="290700881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Video – </a:t>
            </a:r>
            <a:r>
              <a:rPr lang="en-US" altLang="ko-KR" sz="3200" dirty="0" err="1"/>
              <a:t>autoplay</a:t>
            </a:r>
            <a:r>
              <a:rPr lang="en-US" altLang="ko-KR" sz="3200" dirty="0"/>
              <a:t> &amp; loop</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Video&lt;/title&gt;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a:t>
            </a:r>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속성을 이용한 동영상의 자동 재생</a:t>
            </a:r>
            <a:r>
              <a:rPr lang="en-US" altLang="ko-KR" sz="1200" dirty="0">
                <a:solidFill>
                  <a:schemeClr val="tx1"/>
                </a:solidFill>
              </a:rPr>
              <a:t>&lt;/h1&gt;</a:t>
            </a:r>
          </a:p>
          <a:p>
            <a:r>
              <a:rPr lang="en-US" altLang="ko-KR" sz="1200" dirty="0">
                <a:solidFill>
                  <a:schemeClr val="tx1"/>
                </a:solidFill>
              </a:rPr>
              <a:t>	&lt;video width="576" height="360" controls </a:t>
            </a:r>
            <a:r>
              <a:rPr lang="en-US" altLang="ko-KR" sz="1200" dirty="0" err="1">
                <a:solidFill>
                  <a:schemeClr val="tx1"/>
                </a:solidFill>
              </a:rPr>
              <a:t>autoplay</a:t>
            </a:r>
            <a:r>
              <a:rPr lang="en-US" altLang="ko-KR" sz="1200" dirty="0">
                <a:solidFill>
                  <a:schemeClr val="tx1"/>
                </a:solidFill>
              </a:rPr>
              <a:t>&gt;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="sample_video_mp4.mp4" type="video/mp4"&gt;		</a:t>
            </a:r>
            <a:r>
              <a:rPr lang="ko-KR" altLang="en-US" sz="1200" dirty="0">
                <a:solidFill>
                  <a:schemeClr val="tx1"/>
                </a:solidFill>
              </a:rPr>
              <a:t>이 문장은 사용자의 웹 브라우저가 </a:t>
            </a:r>
            <a:r>
              <a:rPr lang="en-US" altLang="ko-KR" sz="1200" dirty="0">
                <a:solidFill>
                  <a:schemeClr val="tx1"/>
                </a:solidFill>
              </a:rPr>
              <a:t>video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&lt;/video&gt;</a:t>
            </a:r>
          </a:p>
          <a:p>
            <a:r>
              <a:rPr lang="en-US" altLang="ko-KR" sz="1200" dirty="0">
                <a:solidFill>
                  <a:schemeClr val="tx1"/>
                </a:solidFill>
              </a:rPr>
              <a:t>&lt;/body&gt;</a:t>
            </a:r>
          </a:p>
          <a:p>
            <a:r>
              <a:rPr lang="en-US" altLang="ko-KR" sz="1200" dirty="0">
                <a:solidFill>
                  <a:schemeClr val="tx1"/>
                </a:solidFill>
              </a:rPr>
              <a:t>-----------------------------------------------------------------------------------------------------------------------</a:t>
            </a: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Video&lt;/title&gt;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&lt;h1&gt;loop </a:t>
            </a:r>
            <a:r>
              <a:rPr lang="ko-KR" altLang="en-US" sz="1200" dirty="0">
                <a:solidFill>
                  <a:schemeClr val="tx1"/>
                </a:solidFill>
              </a:rPr>
              <a:t>속성을 이용한 동영상의 반복 재생</a:t>
            </a:r>
            <a:r>
              <a:rPr lang="en-US" altLang="ko-KR" sz="1200" dirty="0">
                <a:solidFill>
                  <a:schemeClr val="tx1"/>
                </a:solidFill>
              </a:rPr>
              <a:t>&lt;/h1&gt;</a:t>
            </a:r>
          </a:p>
          <a:p>
            <a:r>
              <a:rPr lang="en-US" altLang="ko-KR" sz="1200" dirty="0">
                <a:solidFill>
                  <a:schemeClr val="tx1"/>
                </a:solidFill>
              </a:rPr>
              <a:t>	&lt;video width="576" height="360" controls loop&gt;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="/examples/media/sample_video_mp4.mp4" type="video/mp4"&gt;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="/examples/media/sample_video_ogg.ogg" type="video/</a:t>
            </a:r>
            <a:r>
              <a:rPr lang="en-US" altLang="ko-KR" sz="1200" dirty="0" err="1">
                <a:solidFill>
                  <a:schemeClr val="tx1"/>
                </a:solidFill>
              </a:rPr>
              <a:t>ogg</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video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&lt;/video&gt;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비디오</a:t>
            </a:r>
            <a:r>
              <a:rPr lang="en-US" altLang="ko-KR" sz="1200" b="1" dirty="0">
                <a:solidFill>
                  <a:schemeClr val="tx1"/>
                </a:solidFill>
              </a:rPr>
              <a:t>(video)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비디오</a:t>
            </a:r>
            <a:r>
              <a:rPr lang="en-US" altLang="ko-KR" sz="1200" dirty="0">
                <a:solidFill>
                  <a:schemeClr val="tx1"/>
                </a:solidFill>
              </a:rPr>
              <a:t>(video)</a:t>
            </a:r>
            <a:r>
              <a:rPr lang="ko-KR" altLang="en-US" sz="1200" dirty="0">
                <a:solidFill>
                  <a:schemeClr val="tx1"/>
                </a:solidFill>
              </a:rPr>
              <a:t>를 보여주기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&lt;video&gt;</a:t>
            </a:r>
            <a:r>
              <a:rPr lang="ko-KR" altLang="en-US" sz="1200" dirty="0">
                <a:solidFill>
                  <a:schemeClr val="tx1"/>
                </a:solidFill>
              </a:rPr>
              <a:t>태그를 이용하여 웹 페이지에 비디오를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비디오 파일 형식은 </a:t>
            </a:r>
            <a:r>
              <a:rPr lang="en-US" altLang="ko-KR" sz="1200" dirty="0">
                <a:solidFill>
                  <a:schemeClr val="tx1"/>
                </a:solidFill>
              </a:rPr>
              <a:t>MP4, </a:t>
            </a:r>
            <a:r>
              <a:rPr lang="en-US" altLang="ko-KR" sz="1200" dirty="0" err="1">
                <a:solidFill>
                  <a:schemeClr val="tx1"/>
                </a:solidFill>
              </a:rPr>
              <a:t>WebM</a:t>
            </a:r>
            <a:r>
              <a:rPr lang="en-US" altLang="ko-KR" sz="1200" dirty="0">
                <a:solidFill>
                  <a:schemeClr val="tx1"/>
                </a:solidFill>
              </a:rPr>
              <a:t>, OGV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위</a:t>
            </a:r>
            <a:r>
              <a:rPr lang="en-US" altLang="ko-KR" sz="1200" dirty="0">
                <a:solidFill>
                  <a:schemeClr val="tx1"/>
                </a:solidFill>
              </a:rPr>
              <a:t> </a:t>
            </a:r>
            <a:r>
              <a:rPr lang="ko-KR" altLang="en-US" sz="1200" dirty="0">
                <a:solidFill>
                  <a:schemeClr val="tx1"/>
                </a:solidFill>
              </a:rPr>
              <a:t>예제</a:t>
            </a:r>
            <a:r>
              <a:rPr lang="en-US" altLang="ko-KR" sz="1200" dirty="0">
                <a:solidFill>
                  <a:schemeClr val="tx1"/>
                </a:solidFill>
              </a:rPr>
              <a:t>)  </a:t>
            </a:r>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속성은 웹 페이지가 로드</a:t>
            </a:r>
            <a:r>
              <a:rPr lang="en-US" altLang="ko-KR" sz="1200" dirty="0">
                <a:solidFill>
                  <a:schemeClr val="tx1"/>
                </a:solidFill>
              </a:rPr>
              <a:t>(load) </a:t>
            </a:r>
            <a:r>
              <a:rPr lang="ko-KR" altLang="en-US" sz="1200" dirty="0">
                <a:solidFill>
                  <a:schemeClr val="tx1"/>
                </a:solidFill>
              </a:rPr>
              <a:t>될 때 비디오를 자동으로 재생시켜 줄지 않을지를 설정합니다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아래 예제</a:t>
            </a:r>
            <a:r>
              <a:rPr lang="en-US" altLang="ko-KR" sz="1200" dirty="0">
                <a:solidFill>
                  <a:schemeClr val="tx1"/>
                </a:solidFill>
              </a:rPr>
              <a:t>) loop </a:t>
            </a:r>
            <a:r>
              <a:rPr lang="ko-KR" altLang="en-US" sz="1200" dirty="0">
                <a:solidFill>
                  <a:schemeClr val="tx1"/>
                </a:solidFill>
              </a:rPr>
              <a:t>속성을 설정하면</a:t>
            </a:r>
            <a:r>
              <a:rPr lang="en-US" altLang="ko-KR" sz="1200" dirty="0">
                <a:solidFill>
                  <a:schemeClr val="tx1"/>
                </a:solidFill>
              </a:rPr>
              <a:t>, </a:t>
            </a:r>
            <a:r>
              <a:rPr lang="ko-KR" altLang="en-US" sz="1200" dirty="0">
                <a:solidFill>
                  <a:schemeClr val="tx1"/>
                </a:solidFill>
              </a:rPr>
              <a:t>비디오의 재생이 끝나도 계속적으로 반복해서 비디오를 재생합니다</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393</a:t>
            </a:fld>
            <a:endParaRPr lang="ko-KR" altLang="en-US" dirty="0"/>
          </a:p>
        </p:txBody>
      </p:sp>
    </p:spTree>
    <p:extLst>
      <p:ext uri="{BB962C8B-B14F-4D97-AF65-F5344CB8AC3E}">
        <p14:creationId xmlns:p14="http://schemas.microsoft.com/office/powerpoint/2010/main" val="369271369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Video – track</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dirty="0">
                <a:solidFill>
                  <a:schemeClr val="tx1"/>
                </a:solidFill>
              </a:rPr>
              <a:t>실습 예제는 아닙니다</a:t>
            </a:r>
            <a:r>
              <a:rPr lang="en-US" altLang="ko-KR" sz="1200" dirty="0">
                <a:solidFill>
                  <a:schemeClr val="tx1"/>
                </a:solidFill>
              </a:rPr>
              <a:t>^^ </a:t>
            </a:r>
            <a:r>
              <a:rPr lang="ko-KR" altLang="en-US" sz="1200" dirty="0">
                <a:solidFill>
                  <a:schemeClr val="tx1"/>
                </a:solidFill>
              </a:rPr>
              <a:t>눈으로 확인하세요</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&lt;video style="width:576; height:360" controls&gt;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="/examples/media/sample_video_mp4.mp4" type="video/mp4"&gt;</a:t>
            </a:r>
          </a:p>
          <a:p>
            <a:r>
              <a:rPr lang="en-US" altLang="ko-KR" sz="1200" dirty="0">
                <a:solidFill>
                  <a:schemeClr val="tx1"/>
                </a:solidFill>
              </a:rPr>
              <a:t>    &lt;track kind="subtitles" </a:t>
            </a:r>
            <a:r>
              <a:rPr lang="en-US" altLang="ko-KR" sz="1200" dirty="0" err="1">
                <a:solidFill>
                  <a:schemeClr val="tx1"/>
                </a:solidFill>
              </a:rPr>
              <a:t>src</a:t>
            </a:r>
            <a:r>
              <a:rPr lang="en-US" altLang="ko-KR" sz="1200" dirty="0">
                <a:solidFill>
                  <a:schemeClr val="tx1"/>
                </a:solidFill>
              </a:rPr>
              <a:t>="</a:t>
            </a:r>
            <a:r>
              <a:rPr lang="en-US" altLang="ko-KR" sz="1200" dirty="0" err="1">
                <a:solidFill>
                  <a:schemeClr val="tx1"/>
                </a:solidFill>
              </a:rPr>
              <a:t>sample_subtitle_en.vtt</a:t>
            </a:r>
            <a:r>
              <a:rPr lang="en-US" altLang="ko-KR" sz="1200" dirty="0">
                <a:solidFill>
                  <a:schemeClr val="tx1"/>
                </a:solidFill>
              </a:rPr>
              <a:t>" </a:t>
            </a:r>
            <a:r>
              <a:rPr lang="en-US" altLang="ko-KR" sz="1200" dirty="0" err="1">
                <a:solidFill>
                  <a:schemeClr val="tx1"/>
                </a:solidFill>
              </a:rPr>
              <a:t>srclang</a:t>
            </a:r>
            <a:r>
              <a:rPr lang="en-US" altLang="ko-KR" sz="1200" dirty="0">
                <a:solidFill>
                  <a:schemeClr val="tx1"/>
                </a:solidFill>
              </a:rPr>
              <a:t>="</a:t>
            </a:r>
            <a:r>
              <a:rPr lang="en-US" altLang="ko-KR" sz="1200" dirty="0" err="1">
                <a:solidFill>
                  <a:schemeClr val="tx1"/>
                </a:solidFill>
              </a:rPr>
              <a:t>en</a:t>
            </a:r>
            <a:r>
              <a:rPr lang="en-US" altLang="ko-KR" sz="1200" dirty="0">
                <a:solidFill>
                  <a:schemeClr val="tx1"/>
                </a:solidFill>
              </a:rPr>
              <a:t>" label="English"&gt;</a:t>
            </a:r>
          </a:p>
          <a:p>
            <a:r>
              <a:rPr lang="en-US" altLang="ko-KR" sz="1200" dirty="0">
                <a:solidFill>
                  <a:schemeClr val="tx1"/>
                </a:solidFill>
              </a:rPr>
              <a:t>    &lt;track kind="subtitles" </a:t>
            </a:r>
            <a:r>
              <a:rPr lang="en-US" altLang="ko-KR" sz="1200" dirty="0" err="1">
                <a:solidFill>
                  <a:schemeClr val="tx1"/>
                </a:solidFill>
              </a:rPr>
              <a:t>src</a:t>
            </a:r>
            <a:r>
              <a:rPr lang="en-US" altLang="ko-KR" sz="1200" dirty="0">
                <a:solidFill>
                  <a:schemeClr val="tx1"/>
                </a:solidFill>
              </a:rPr>
              <a:t>="</a:t>
            </a:r>
            <a:r>
              <a:rPr lang="en-US" altLang="ko-KR" sz="1200" dirty="0" err="1">
                <a:solidFill>
                  <a:schemeClr val="tx1"/>
                </a:solidFill>
              </a:rPr>
              <a:t>sample_subtitle_fr.vtt</a:t>
            </a:r>
            <a:r>
              <a:rPr lang="en-US" altLang="ko-KR" sz="1200" dirty="0">
                <a:solidFill>
                  <a:schemeClr val="tx1"/>
                </a:solidFill>
              </a:rPr>
              <a:t>" </a:t>
            </a:r>
            <a:r>
              <a:rPr lang="en-US" altLang="ko-KR" sz="1200" dirty="0" err="1">
                <a:solidFill>
                  <a:schemeClr val="tx1"/>
                </a:solidFill>
              </a:rPr>
              <a:t>srclang</a:t>
            </a:r>
            <a:r>
              <a:rPr lang="en-US" altLang="ko-KR" sz="1200" dirty="0">
                <a:solidFill>
                  <a:schemeClr val="tx1"/>
                </a:solidFill>
              </a:rPr>
              <a:t>="</a:t>
            </a:r>
            <a:r>
              <a:rPr lang="en-US" altLang="ko-KR" sz="1200" dirty="0" err="1">
                <a:solidFill>
                  <a:schemeClr val="tx1"/>
                </a:solidFill>
              </a:rPr>
              <a:t>fr</a:t>
            </a:r>
            <a:r>
              <a:rPr lang="en-US" altLang="ko-KR" sz="1200" dirty="0">
                <a:solidFill>
                  <a:schemeClr val="tx1"/>
                </a:solidFill>
              </a:rPr>
              <a:t>" label="</a:t>
            </a:r>
            <a:r>
              <a:rPr lang="en-US" altLang="ko-KR" sz="1200" dirty="0" err="1">
                <a:solidFill>
                  <a:schemeClr val="tx1"/>
                </a:solidFill>
              </a:rPr>
              <a:t>Francais</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video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&lt;/video&gt;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비디오</a:t>
            </a:r>
            <a:r>
              <a:rPr lang="en-US" altLang="ko-KR" sz="1200" b="1" dirty="0">
                <a:solidFill>
                  <a:schemeClr val="tx1"/>
                </a:solidFill>
              </a:rPr>
              <a:t>(video)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비디오</a:t>
            </a:r>
            <a:r>
              <a:rPr lang="en-US" altLang="ko-KR" sz="1200" dirty="0">
                <a:solidFill>
                  <a:schemeClr val="tx1"/>
                </a:solidFill>
              </a:rPr>
              <a:t>(video)</a:t>
            </a:r>
            <a:r>
              <a:rPr lang="ko-KR" altLang="en-US" sz="1200" dirty="0">
                <a:solidFill>
                  <a:schemeClr val="tx1"/>
                </a:solidFill>
              </a:rPr>
              <a:t>를 보여주기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&lt;video&gt;</a:t>
            </a:r>
            <a:r>
              <a:rPr lang="ko-KR" altLang="en-US" sz="1200" dirty="0">
                <a:solidFill>
                  <a:schemeClr val="tx1"/>
                </a:solidFill>
              </a:rPr>
              <a:t>태그를 이용하여 웹 페이지에 비디오를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비디오 파일 형식은 </a:t>
            </a:r>
            <a:r>
              <a:rPr lang="en-US" altLang="ko-KR" sz="1200" dirty="0">
                <a:solidFill>
                  <a:schemeClr val="tx1"/>
                </a:solidFill>
              </a:rPr>
              <a:t>MP4, </a:t>
            </a:r>
            <a:r>
              <a:rPr lang="en-US" altLang="ko-KR" sz="1200" dirty="0" err="1">
                <a:solidFill>
                  <a:schemeClr val="tx1"/>
                </a:solidFill>
              </a:rPr>
              <a:t>WebM</a:t>
            </a:r>
            <a:r>
              <a:rPr lang="en-US" altLang="ko-KR" sz="1200" dirty="0">
                <a:solidFill>
                  <a:schemeClr val="tx1"/>
                </a:solidFill>
              </a:rPr>
              <a:t>, OGV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&lt;track&gt;</a:t>
            </a:r>
            <a:r>
              <a:rPr lang="ko-KR" altLang="en-US" sz="1200" dirty="0">
                <a:solidFill>
                  <a:schemeClr val="tx1"/>
                </a:solidFill>
              </a:rPr>
              <a:t>태그는 비디오가 재생될 때 보일 자막이나 캡션 파일을 명시할 때 사용합니다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kind </a:t>
            </a:r>
            <a:r>
              <a:rPr lang="ko-KR" altLang="en-US" sz="1200" dirty="0">
                <a:solidFill>
                  <a:schemeClr val="tx1"/>
                </a:solidFill>
              </a:rPr>
              <a:t>속성은 자막 문자열의 타입을 명시하며</a:t>
            </a:r>
            <a:r>
              <a:rPr lang="en-US" altLang="ko-KR" sz="1200" dirty="0">
                <a:solidFill>
                  <a:schemeClr val="tx1"/>
                </a:solidFill>
              </a:rPr>
              <a:t>, </a:t>
            </a:r>
            <a:r>
              <a:rPr lang="en-US" altLang="ko-KR" sz="1200" dirty="0" err="1">
                <a:solidFill>
                  <a:schemeClr val="tx1"/>
                </a:solidFill>
              </a:rPr>
              <a:t>srclang</a:t>
            </a:r>
            <a:r>
              <a:rPr lang="en-US" altLang="ko-KR" sz="1200" dirty="0">
                <a:solidFill>
                  <a:schemeClr val="tx1"/>
                </a:solidFill>
              </a:rPr>
              <a:t> </a:t>
            </a:r>
            <a:r>
              <a:rPr lang="ko-KR" altLang="en-US" sz="1200" dirty="0">
                <a:solidFill>
                  <a:schemeClr val="tx1"/>
                </a:solidFill>
              </a:rPr>
              <a:t>속성은 해당 문자열의 언어 설정을 명시합니다</a:t>
            </a:r>
            <a:r>
              <a:rPr lang="en-US" altLang="ko-KR" sz="1200" dirty="0">
                <a:solidFill>
                  <a:schemeClr val="tx1"/>
                </a:solidFill>
              </a:rPr>
              <a:t>.</a:t>
            </a:r>
          </a:p>
          <a:p>
            <a:r>
              <a:rPr lang="en-US" altLang="ko-KR" sz="1200" dirty="0">
                <a:solidFill>
                  <a:schemeClr val="tx1"/>
                </a:solidFill>
              </a:rPr>
              <a:t>label </a:t>
            </a:r>
            <a:r>
              <a:rPr lang="ko-KR" altLang="en-US" sz="1200" dirty="0">
                <a:solidFill>
                  <a:schemeClr val="tx1"/>
                </a:solidFill>
              </a:rPr>
              <a:t>속성은 사용자가 보게 될 라벨을 명시합니다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394</a:t>
            </a:fld>
            <a:endParaRPr lang="ko-KR" altLang="en-US" dirty="0"/>
          </a:p>
        </p:txBody>
      </p:sp>
      <p:pic>
        <p:nvPicPr>
          <p:cNvPr id="3" name="그림 2">
            <a:extLst>
              <a:ext uri="{FF2B5EF4-FFF2-40B4-BE49-F238E27FC236}">
                <a16:creationId xmlns:a16="http://schemas.microsoft.com/office/drawing/2014/main" id="{1FC9E4A8-D1C4-4B68-905B-43EF46245641}"/>
              </a:ext>
            </a:extLst>
          </p:cNvPr>
          <p:cNvPicPr>
            <a:picLocks noChangeAspect="1"/>
          </p:cNvPicPr>
          <p:nvPr/>
        </p:nvPicPr>
        <p:blipFill>
          <a:blip r:embed="rId2"/>
          <a:stretch>
            <a:fillRect/>
          </a:stretch>
        </p:blipFill>
        <p:spPr>
          <a:xfrm>
            <a:off x="540361" y="3801805"/>
            <a:ext cx="7232039" cy="1891017"/>
          </a:xfrm>
          <a:prstGeom prst="rect">
            <a:avLst/>
          </a:prstGeom>
        </p:spPr>
      </p:pic>
    </p:spTree>
    <p:extLst>
      <p:ext uri="{BB962C8B-B14F-4D97-AF65-F5344CB8AC3E}">
        <p14:creationId xmlns:p14="http://schemas.microsoft.com/office/powerpoint/2010/main" val="368935509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Audio – controls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Audio&lt;/title&gt;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&lt;h1&gt;audio </a:t>
            </a:r>
            <a:r>
              <a:rPr lang="ko-KR" altLang="en-US" sz="1200" dirty="0">
                <a:solidFill>
                  <a:schemeClr val="tx1"/>
                </a:solidFill>
              </a:rPr>
              <a:t>요소를 이용한 소리 삽입</a:t>
            </a:r>
            <a:r>
              <a:rPr lang="en-US" altLang="ko-KR" sz="1200" dirty="0">
                <a:solidFill>
                  <a:schemeClr val="tx1"/>
                </a:solidFill>
              </a:rPr>
              <a:t>&lt;/h1&gt;</a:t>
            </a:r>
          </a:p>
          <a:p>
            <a:r>
              <a:rPr lang="en-US" altLang="ko-KR" sz="1200" dirty="0">
                <a:solidFill>
                  <a:schemeClr val="tx1"/>
                </a:solidFill>
              </a:rPr>
              <a:t>	&lt;audio controls&gt;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="sample_audio_ogg.ogg" type="audio/</a:t>
            </a:r>
            <a:r>
              <a:rPr lang="en-US" altLang="ko-KR" sz="1200" dirty="0" err="1">
                <a:solidFill>
                  <a:schemeClr val="tx1"/>
                </a:solidFill>
              </a:rPr>
              <a:t>ogg</a:t>
            </a:r>
            <a:r>
              <a:rPr lang="en-US" altLang="ko-KR" sz="1200" dirty="0">
                <a:solidFill>
                  <a:schemeClr val="tx1"/>
                </a:solidFill>
              </a:rPr>
              <a:t>"&gt;		</a:t>
            </a:r>
            <a:r>
              <a:rPr lang="ko-KR" altLang="en-US" sz="1200" dirty="0">
                <a:solidFill>
                  <a:schemeClr val="tx1"/>
                </a:solidFill>
              </a:rPr>
              <a:t>이 문장은 사용자의 웹 브라우저가 </a:t>
            </a:r>
            <a:r>
              <a:rPr lang="en-US" altLang="ko-KR" sz="1200" dirty="0">
                <a:solidFill>
                  <a:schemeClr val="tx1"/>
                </a:solidFill>
              </a:rPr>
              <a:t>audio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&lt;/audio&gt;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오디오</a:t>
            </a:r>
            <a:r>
              <a:rPr lang="en-US" altLang="ko-KR" sz="1200" b="1" dirty="0">
                <a:solidFill>
                  <a:schemeClr val="tx1"/>
                </a:solidFill>
              </a:rPr>
              <a:t>(audio)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오디오</a:t>
            </a:r>
            <a:r>
              <a:rPr lang="en-US" altLang="ko-KR" sz="1200" dirty="0">
                <a:solidFill>
                  <a:schemeClr val="tx1"/>
                </a:solidFill>
              </a:rPr>
              <a:t>(audio)</a:t>
            </a:r>
            <a:r>
              <a:rPr lang="ko-KR" altLang="en-US" sz="1200" dirty="0">
                <a:solidFill>
                  <a:schemeClr val="tx1"/>
                </a:solidFill>
              </a:rPr>
              <a:t>를 들려주기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&lt;audio&gt;</a:t>
            </a:r>
            <a:r>
              <a:rPr lang="ko-KR" altLang="en-US" sz="1200" dirty="0">
                <a:solidFill>
                  <a:schemeClr val="tx1"/>
                </a:solidFill>
              </a:rPr>
              <a:t>태그를 이용하여 웹 페이지에 오디오를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오디오 파일 형식은 </a:t>
            </a:r>
            <a:r>
              <a:rPr lang="en-US" altLang="ko-KR" sz="1200" dirty="0">
                <a:solidFill>
                  <a:schemeClr val="tx1"/>
                </a:solidFill>
              </a:rPr>
              <a:t>MP3, WAV, </a:t>
            </a:r>
            <a:r>
              <a:rPr lang="en-US" altLang="ko-KR" sz="1200" dirty="0" err="1">
                <a:solidFill>
                  <a:schemeClr val="tx1"/>
                </a:solidFill>
              </a:rPr>
              <a:t>Ogg</a:t>
            </a:r>
            <a:r>
              <a:rPr lang="en-US" altLang="ko-KR" sz="1200" dirty="0">
                <a:solidFill>
                  <a:schemeClr val="tx1"/>
                </a:solidFill>
              </a:rPr>
              <a:t>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control </a:t>
            </a:r>
            <a:r>
              <a:rPr lang="ko-KR" altLang="en-US" sz="1200" dirty="0">
                <a:solidFill>
                  <a:schemeClr val="tx1"/>
                </a:solidFill>
              </a:rPr>
              <a:t>속성은 재생</a:t>
            </a:r>
            <a:r>
              <a:rPr lang="en-US" altLang="ko-KR" sz="1200" dirty="0">
                <a:solidFill>
                  <a:schemeClr val="tx1"/>
                </a:solidFill>
              </a:rPr>
              <a:t>, </a:t>
            </a:r>
            <a:r>
              <a:rPr lang="ko-KR" altLang="en-US" sz="1200" dirty="0">
                <a:solidFill>
                  <a:schemeClr val="tx1"/>
                </a:solidFill>
              </a:rPr>
              <a:t>정지 및 소리의 조절 등 오디오의 기본적인 동작을 조절할 수 있는 패널을 생성합니다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웹 브라우저는 여러 개의 </a:t>
            </a:r>
            <a:r>
              <a:rPr lang="en-US" altLang="ko-KR" sz="1200" dirty="0">
                <a:solidFill>
                  <a:schemeClr val="tx1"/>
                </a:solidFill>
              </a:rPr>
              <a:t>&lt;source&gt;</a:t>
            </a:r>
            <a:r>
              <a:rPr lang="ko-KR" altLang="en-US" sz="1200" dirty="0">
                <a:solidFill>
                  <a:schemeClr val="tx1"/>
                </a:solidFill>
              </a:rPr>
              <a:t>태그 중 위쪽에서부터 순서대로 가장 먼저 인식되는 파일의 타입과 주소를 사용합니다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&lt;audio&gt;</a:t>
            </a:r>
            <a:r>
              <a:rPr lang="ko-KR" altLang="en-US" sz="1200" dirty="0">
                <a:solidFill>
                  <a:schemeClr val="tx1"/>
                </a:solidFill>
              </a:rPr>
              <a:t>태그 사이에 존재하는 텍스트는 해당 웹 브라우저가 </a:t>
            </a:r>
            <a:r>
              <a:rPr lang="en-US" altLang="ko-KR" sz="1200" dirty="0">
                <a:solidFill>
                  <a:schemeClr val="tx1"/>
                </a:solidFill>
              </a:rPr>
              <a:t>&lt;audio&gt;</a:t>
            </a:r>
            <a:r>
              <a:rPr lang="ko-KR" altLang="en-US" sz="1200" dirty="0">
                <a:solidFill>
                  <a:schemeClr val="tx1"/>
                </a:solidFill>
              </a:rPr>
              <a:t>태그를 지원하지 않을 때만 화면에 표시됩니다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395</a:t>
            </a:fld>
            <a:endParaRPr lang="ko-KR" altLang="en-US" dirty="0"/>
          </a:p>
        </p:txBody>
      </p:sp>
      <p:pic>
        <p:nvPicPr>
          <p:cNvPr id="4" name="그림 3">
            <a:extLst>
              <a:ext uri="{FF2B5EF4-FFF2-40B4-BE49-F238E27FC236}">
                <a16:creationId xmlns:a16="http://schemas.microsoft.com/office/drawing/2014/main" id="{83B152C7-7808-456C-BB72-894C63794802}"/>
              </a:ext>
            </a:extLst>
          </p:cNvPr>
          <p:cNvPicPr>
            <a:picLocks noChangeAspect="1"/>
          </p:cNvPicPr>
          <p:nvPr/>
        </p:nvPicPr>
        <p:blipFill>
          <a:blip r:embed="rId2"/>
          <a:stretch>
            <a:fillRect/>
          </a:stretch>
        </p:blipFill>
        <p:spPr>
          <a:xfrm>
            <a:off x="577210" y="4198509"/>
            <a:ext cx="7188444" cy="1942733"/>
          </a:xfrm>
          <a:prstGeom prst="rect">
            <a:avLst/>
          </a:prstGeom>
        </p:spPr>
      </p:pic>
    </p:spTree>
    <p:extLst>
      <p:ext uri="{BB962C8B-B14F-4D97-AF65-F5344CB8AC3E}">
        <p14:creationId xmlns:p14="http://schemas.microsoft.com/office/powerpoint/2010/main" val="402713304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Audio – controls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Audio&lt;/title&gt;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a:t>
            </a:r>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속성을 이용한 음악의 자동 재생</a:t>
            </a:r>
            <a:r>
              <a:rPr lang="en-US" altLang="ko-KR" sz="1200" dirty="0">
                <a:solidFill>
                  <a:schemeClr val="tx1"/>
                </a:solidFill>
              </a:rPr>
              <a:t>&lt;/h1&gt;</a:t>
            </a:r>
          </a:p>
          <a:p>
            <a:r>
              <a:rPr lang="en-US" altLang="ko-KR" sz="1200" dirty="0">
                <a:solidFill>
                  <a:schemeClr val="tx1"/>
                </a:solidFill>
              </a:rPr>
              <a:t>	&lt;audio controls </a:t>
            </a:r>
            <a:r>
              <a:rPr lang="en-US" altLang="ko-KR" sz="1200" dirty="0" err="1">
                <a:solidFill>
                  <a:schemeClr val="tx1"/>
                </a:solidFill>
              </a:rPr>
              <a:t>autoplay</a:t>
            </a:r>
            <a:r>
              <a:rPr lang="en-US" altLang="ko-KR" sz="1200" dirty="0">
                <a:solidFill>
                  <a:schemeClr val="tx1"/>
                </a:solidFill>
              </a:rPr>
              <a:t>&gt;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="sample_audio_ogg.ogg" type="audio/</a:t>
            </a:r>
            <a:r>
              <a:rPr lang="en-US" altLang="ko-KR" sz="1200" dirty="0" err="1">
                <a:solidFill>
                  <a:schemeClr val="tx1"/>
                </a:solidFill>
              </a:rPr>
              <a:t>ogg</a:t>
            </a:r>
            <a:r>
              <a:rPr lang="en-US" altLang="ko-KR" sz="1200" dirty="0">
                <a:solidFill>
                  <a:schemeClr val="tx1"/>
                </a:solidFill>
              </a:rPr>
              <a:t>"&gt;		</a:t>
            </a:r>
            <a:r>
              <a:rPr lang="ko-KR" altLang="en-US" sz="1200" dirty="0">
                <a:solidFill>
                  <a:schemeClr val="tx1"/>
                </a:solidFill>
              </a:rPr>
              <a:t>이 문장은 사용자의 웹 브라우저가 </a:t>
            </a:r>
            <a:r>
              <a:rPr lang="en-US" altLang="ko-KR" sz="1200" dirty="0">
                <a:solidFill>
                  <a:schemeClr val="tx1"/>
                </a:solidFill>
              </a:rPr>
              <a:t>audio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&lt;/audio&gt;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Audio&lt;/title&gt;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&lt;h1&gt;loop </a:t>
            </a:r>
            <a:r>
              <a:rPr lang="ko-KR" altLang="en-US" sz="1200" dirty="0">
                <a:solidFill>
                  <a:schemeClr val="tx1"/>
                </a:solidFill>
              </a:rPr>
              <a:t>속성을 이용한 음악의 반복 재생</a:t>
            </a:r>
            <a:r>
              <a:rPr lang="en-US" altLang="ko-KR" sz="1200" dirty="0">
                <a:solidFill>
                  <a:schemeClr val="tx1"/>
                </a:solidFill>
              </a:rPr>
              <a:t>&lt;/h1&gt;</a:t>
            </a:r>
          </a:p>
          <a:p>
            <a:r>
              <a:rPr lang="en-US" altLang="ko-KR" sz="1200" dirty="0">
                <a:solidFill>
                  <a:schemeClr val="tx1"/>
                </a:solidFill>
              </a:rPr>
              <a:t>	&lt;audio controls loop&gt;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="/examples/media/sample_audio_ogg.ogg" type="audio/</a:t>
            </a:r>
            <a:r>
              <a:rPr lang="en-US" altLang="ko-KR" sz="1200" dirty="0" err="1">
                <a:solidFill>
                  <a:schemeClr val="tx1"/>
                </a:solidFill>
              </a:rPr>
              <a:t>ogg</a:t>
            </a:r>
            <a:r>
              <a:rPr lang="en-US" altLang="ko-KR" sz="1200" dirty="0">
                <a:solidFill>
                  <a:schemeClr val="tx1"/>
                </a:solidFill>
              </a:rPr>
              <a:t>"&gt;</a:t>
            </a:r>
          </a:p>
          <a:p>
            <a:r>
              <a:rPr lang="en-US" altLang="ko-KR" sz="1200" dirty="0">
                <a:solidFill>
                  <a:schemeClr val="tx1"/>
                </a:solidFill>
              </a:rPr>
              <a:t>		&lt;source </a:t>
            </a:r>
            <a:r>
              <a:rPr lang="en-US" altLang="ko-KR" sz="1200" dirty="0" err="1">
                <a:solidFill>
                  <a:schemeClr val="tx1"/>
                </a:solidFill>
              </a:rPr>
              <a:t>src</a:t>
            </a:r>
            <a:r>
              <a:rPr lang="en-US" altLang="ko-KR" sz="1200" dirty="0">
                <a:solidFill>
                  <a:schemeClr val="tx1"/>
                </a:solidFill>
              </a:rPr>
              <a:t>="/examples/media/sample_audio_mp3.mp3" type="audio/mp3"&gt;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audio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&lt;/audio&gt;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오디오</a:t>
            </a:r>
            <a:r>
              <a:rPr lang="en-US" altLang="ko-KR" sz="1200" b="1" dirty="0">
                <a:solidFill>
                  <a:schemeClr val="tx1"/>
                </a:solidFill>
              </a:rPr>
              <a:t>(audio) </a:t>
            </a:r>
            <a:r>
              <a:rPr lang="ko-KR" altLang="en-US" sz="1200" b="1" dirty="0">
                <a:solidFill>
                  <a:schemeClr val="tx1"/>
                </a:solidFill>
              </a:rPr>
              <a:t>요소</a:t>
            </a:r>
          </a:p>
          <a:p>
            <a:r>
              <a:rPr lang="en-US" altLang="ko-KR" sz="1200" dirty="0">
                <a:solidFill>
                  <a:schemeClr val="tx1"/>
                </a:solidFill>
              </a:rPr>
              <a:t>HTML5 </a:t>
            </a:r>
            <a:r>
              <a:rPr lang="ko-KR" altLang="en-US" sz="1200" dirty="0">
                <a:solidFill>
                  <a:schemeClr val="tx1"/>
                </a:solidFill>
              </a:rPr>
              <a:t>이전에는 웹 페이지에서 오디오</a:t>
            </a:r>
            <a:r>
              <a:rPr lang="en-US" altLang="ko-KR" sz="1200" dirty="0">
                <a:solidFill>
                  <a:schemeClr val="tx1"/>
                </a:solidFill>
              </a:rPr>
              <a:t>(audio)</a:t>
            </a:r>
            <a:r>
              <a:rPr lang="ko-KR" altLang="en-US" sz="1200" dirty="0">
                <a:solidFill>
                  <a:schemeClr val="tx1"/>
                </a:solidFill>
              </a:rPr>
              <a:t>를 들려주기 위한 표준안이 없었습니다</a:t>
            </a:r>
            <a:r>
              <a:rPr lang="en-US" altLang="ko-KR" sz="1200" dirty="0">
                <a:solidFill>
                  <a:schemeClr val="tx1"/>
                </a:solidFill>
              </a:rPr>
              <a:t>.</a:t>
            </a:r>
          </a:p>
          <a:p>
            <a:r>
              <a:rPr lang="ko-KR" altLang="en-US" sz="1200" dirty="0">
                <a:solidFill>
                  <a:schemeClr val="tx1"/>
                </a:solidFill>
              </a:rPr>
              <a:t>따라서 비디오를 삽입하기 위해서는 플래시</a:t>
            </a:r>
            <a:r>
              <a:rPr lang="en-US" altLang="ko-KR" sz="1200" dirty="0">
                <a:solidFill>
                  <a:schemeClr val="tx1"/>
                </a:solidFill>
              </a:rPr>
              <a:t>(flash)</a:t>
            </a:r>
            <a:r>
              <a:rPr lang="ko-KR" altLang="en-US" sz="1200" dirty="0">
                <a:solidFill>
                  <a:schemeClr val="tx1"/>
                </a:solidFill>
              </a:rPr>
              <a:t>와 같은 외부 플러그인</a:t>
            </a:r>
            <a:r>
              <a:rPr lang="en-US" altLang="ko-KR" sz="1200" dirty="0">
                <a:solidFill>
                  <a:schemeClr val="tx1"/>
                </a:solidFill>
              </a:rPr>
              <a:t>(plug-in)</a:t>
            </a:r>
            <a:r>
              <a:rPr lang="ko-KR" altLang="en-US" sz="1200" dirty="0">
                <a:solidFill>
                  <a:schemeClr val="tx1"/>
                </a:solidFill>
              </a:rPr>
              <a:t>에 의존해야만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a:t>
            </a:r>
            <a:r>
              <a:rPr lang="en-US" altLang="ko-KR" sz="1200" dirty="0">
                <a:solidFill>
                  <a:schemeClr val="tx1"/>
                </a:solidFill>
              </a:rPr>
              <a:t>&lt;audio&gt;</a:t>
            </a:r>
            <a:r>
              <a:rPr lang="ko-KR" altLang="en-US" sz="1200" dirty="0">
                <a:solidFill>
                  <a:schemeClr val="tx1"/>
                </a:solidFill>
              </a:rPr>
              <a:t>태그를 이용하여 웹 페이지에 오디오를 삽입하는 표준화된 방식을 제공합니다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HTML5 </a:t>
            </a:r>
            <a:r>
              <a:rPr lang="ko-KR" altLang="en-US" sz="1200" dirty="0">
                <a:solidFill>
                  <a:schemeClr val="tx1"/>
                </a:solidFill>
              </a:rPr>
              <a:t>표준이 공식적으로 지원하는 오디오 파일 형식은 </a:t>
            </a:r>
            <a:r>
              <a:rPr lang="en-US" altLang="ko-KR" sz="1200" dirty="0">
                <a:solidFill>
                  <a:schemeClr val="tx1"/>
                </a:solidFill>
              </a:rPr>
              <a:t>MP3, WAV, </a:t>
            </a:r>
            <a:r>
              <a:rPr lang="en-US" altLang="ko-KR" sz="1200" dirty="0" err="1">
                <a:solidFill>
                  <a:schemeClr val="tx1"/>
                </a:solidFill>
              </a:rPr>
              <a:t>Ogg</a:t>
            </a:r>
            <a:r>
              <a:rPr lang="en-US" altLang="ko-KR" sz="1200" dirty="0">
                <a:solidFill>
                  <a:schemeClr val="tx1"/>
                </a:solidFill>
              </a:rPr>
              <a:t> </a:t>
            </a:r>
            <a:r>
              <a:rPr lang="ko-KR" altLang="en-US" sz="1200" dirty="0">
                <a:solidFill>
                  <a:schemeClr val="tx1"/>
                </a:solidFill>
              </a:rPr>
              <a:t>뿐입니다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위 예제</a:t>
            </a:r>
            <a:r>
              <a:rPr lang="en-US" altLang="ko-KR" sz="1200" dirty="0">
                <a:solidFill>
                  <a:schemeClr val="tx1"/>
                </a:solidFill>
              </a:rPr>
              <a:t>) </a:t>
            </a:r>
            <a:r>
              <a:rPr lang="en-US" altLang="ko-KR" sz="1200" dirty="0" err="1">
                <a:solidFill>
                  <a:schemeClr val="tx1"/>
                </a:solidFill>
              </a:rPr>
              <a:t>autoplay</a:t>
            </a:r>
            <a:r>
              <a:rPr lang="en-US" altLang="ko-KR" sz="1200" dirty="0">
                <a:solidFill>
                  <a:schemeClr val="tx1"/>
                </a:solidFill>
              </a:rPr>
              <a:t> </a:t>
            </a:r>
            <a:r>
              <a:rPr lang="ko-KR" altLang="en-US" sz="1200" dirty="0">
                <a:solidFill>
                  <a:schemeClr val="tx1"/>
                </a:solidFill>
              </a:rPr>
              <a:t>속성은 웹 페이지가 로드</a:t>
            </a:r>
            <a:r>
              <a:rPr lang="en-US" altLang="ko-KR" sz="1200" dirty="0">
                <a:solidFill>
                  <a:schemeClr val="tx1"/>
                </a:solidFill>
              </a:rPr>
              <a:t>(load) </a:t>
            </a:r>
            <a:r>
              <a:rPr lang="ko-KR" altLang="en-US" sz="1200" dirty="0">
                <a:solidFill>
                  <a:schemeClr val="tx1"/>
                </a:solidFill>
              </a:rPr>
              <a:t>될 때 음악을 자동으로 재생시켜 줄지 않을지를 설정합니다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아래</a:t>
            </a:r>
            <a:r>
              <a:rPr lang="en-US" altLang="ko-KR" sz="1200" dirty="0">
                <a:solidFill>
                  <a:schemeClr val="tx1"/>
                </a:solidFill>
              </a:rPr>
              <a:t> </a:t>
            </a:r>
            <a:r>
              <a:rPr lang="ko-KR" altLang="en-US" sz="1200" dirty="0">
                <a:solidFill>
                  <a:schemeClr val="tx1"/>
                </a:solidFill>
              </a:rPr>
              <a:t>예제</a:t>
            </a:r>
            <a:r>
              <a:rPr lang="en-US" altLang="ko-KR" sz="1200" dirty="0">
                <a:solidFill>
                  <a:schemeClr val="tx1"/>
                </a:solidFill>
              </a:rPr>
              <a:t>) loop </a:t>
            </a:r>
            <a:r>
              <a:rPr lang="ko-KR" altLang="en-US" sz="1200" dirty="0">
                <a:solidFill>
                  <a:schemeClr val="tx1"/>
                </a:solidFill>
              </a:rPr>
              <a:t>속성을 설정하면 오디오의 재생이 끝나도 계속적으로 반복해서 오디오를 재생합니다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396</a:t>
            </a:fld>
            <a:endParaRPr lang="ko-KR" altLang="en-US" dirty="0"/>
          </a:p>
        </p:txBody>
      </p:sp>
    </p:spTree>
    <p:extLst>
      <p:ext uri="{BB962C8B-B14F-4D97-AF65-F5344CB8AC3E}">
        <p14:creationId xmlns:p14="http://schemas.microsoft.com/office/powerpoint/2010/main" val="348468766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plug-in - object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Plugins&lt;/title&gt;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&lt;h1&gt;object </a:t>
            </a:r>
            <a:r>
              <a:rPr lang="ko-KR" altLang="en-US" sz="1200" dirty="0">
                <a:solidFill>
                  <a:schemeClr val="tx1"/>
                </a:solidFill>
              </a:rPr>
              <a:t>요소를 이용한 </a:t>
            </a:r>
            <a:r>
              <a:rPr lang="en-US" altLang="ko-KR" sz="1200" dirty="0">
                <a:solidFill>
                  <a:schemeClr val="tx1"/>
                </a:solidFill>
              </a:rPr>
              <a:t>pdf </a:t>
            </a:r>
            <a:r>
              <a:rPr lang="ko-KR" altLang="en-US" sz="1200" dirty="0">
                <a:solidFill>
                  <a:schemeClr val="tx1"/>
                </a:solidFill>
              </a:rPr>
              <a:t>파일 삽입</a:t>
            </a:r>
            <a:r>
              <a:rPr lang="en-US" altLang="ko-KR" sz="1200" dirty="0">
                <a:solidFill>
                  <a:schemeClr val="tx1"/>
                </a:solidFill>
              </a:rPr>
              <a:t>&lt;/h1&gt;</a:t>
            </a:r>
          </a:p>
          <a:p>
            <a:r>
              <a:rPr lang="en-US" altLang="ko-KR" sz="1200" dirty="0">
                <a:solidFill>
                  <a:schemeClr val="tx1"/>
                </a:solidFill>
              </a:rPr>
              <a:t>	&lt;object data=“BigData.pdf" style="width:100%; height:700px"&gt;&lt;/object&gt;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Plugins&lt;/title&gt;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&lt;h1&gt;object </a:t>
            </a:r>
            <a:r>
              <a:rPr lang="ko-KR" altLang="en-US" sz="1200" dirty="0">
                <a:solidFill>
                  <a:schemeClr val="tx1"/>
                </a:solidFill>
              </a:rPr>
              <a:t>요소를 이용한 </a:t>
            </a:r>
            <a:r>
              <a:rPr lang="en-US" altLang="ko-KR" sz="1200" dirty="0">
                <a:solidFill>
                  <a:schemeClr val="tx1"/>
                </a:solidFill>
              </a:rPr>
              <a:t>image </a:t>
            </a:r>
            <a:r>
              <a:rPr lang="ko-KR" altLang="en-US" sz="1200" dirty="0">
                <a:solidFill>
                  <a:schemeClr val="tx1"/>
                </a:solidFill>
              </a:rPr>
              <a:t>파일 삽입</a:t>
            </a:r>
            <a:r>
              <a:rPr lang="en-US" altLang="ko-KR" sz="1200" dirty="0">
                <a:solidFill>
                  <a:schemeClr val="tx1"/>
                </a:solidFill>
              </a:rPr>
              <a:t>&lt;/h1&gt;</a:t>
            </a:r>
          </a:p>
          <a:p>
            <a:r>
              <a:rPr lang="en-US" altLang="ko-KR" sz="1200" dirty="0">
                <a:solidFill>
                  <a:schemeClr val="tx1"/>
                </a:solidFill>
              </a:rPr>
              <a:t>	&lt;object data="flower.png"&gt;&lt;/object&gt;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플러그인</a:t>
            </a:r>
            <a:r>
              <a:rPr lang="en-US" altLang="ko-KR" sz="1200" b="1" dirty="0">
                <a:solidFill>
                  <a:schemeClr val="tx1"/>
                </a:solidFill>
              </a:rPr>
              <a:t>(Plug-in)</a:t>
            </a:r>
          </a:p>
          <a:p>
            <a:r>
              <a:rPr lang="en-US" altLang="ko-KR" sz="1200" dirty="0">
                <a:solidFill>
                  <a:schemeClr val="tx1"/>
                </a:solidFill>
              </a:rPr>
              <a:t>HTML </a:t>
            </a:r>
            <a:r>
              <a:rPr lang="ko-KR" altLang="en-US" sz="1200" dirty="0" err="1">
                <a:solidFill>
                  <a:schemeClr val="tx1"/>
                </a:solidFill>
              </a:rPr>
              <a:t>플러그인이란</a:t>
            </a:r>
            <a:r>
              <a:rPr lang="ko-KR" altLang="en-US" sz="1200" dirty="0">
                <a:solidFill>
                  <a:schemeClr val="tx1"/>
                </a:solidFill>
              </a:rPr>
              <a:t> 웹 브라우저의 표준 기능을 확장해 주는 프로그램을 의미합니다</a:t>
            </a:r>
            <a:r>
              <a:rPr lang="en-US" altLang="ko-KR" sz="1200" dirty="0">
                <a:solidFill>
                  <a:schemeClr val="tx1"/>
                </a:solidFill>
              </a:rPr>
              <a:t>.</a:t>
            </a:r>
          </a:p>
          <a:p>
            <a:r>
              <a:rPr lang="ko-KR" altLang="en-US" sz="1200" dirty="0">
                <a:solidFill>
                  <a:schemeClr val="tx1"/>
                </a:solidFill>
              </a:rPr>
              <a:t>가장 널리 알려진 플러그인으로는 </a:t>
            </a:r>
            <a:r>
              <a:rPr lang="en-US" altLang="ko-KR" sz="1200" dirty="0">
                <a:solidFill>
                  <a:schemeClr val="tx1"/>
                </a:solidFill>
              </a:rPr>
              <a:t>Java Applet, Flash Player, Pdf Reader </a:t>
            </a:r>
            <a:r>
              <a:rPr lang="ko-KR" altLang="en-US" sz="1200" dirty="0">
                <a:solidFill>
                  <a:schemeClr val="tx1"/>
                </a:solidFill>
              </a:rPr>
              <a:t>등이 있습니다</a:t>
            </a:r>
            <a:r>
              <a:rPr lang="en-US" altLang="ko-KR" sz="1200" dirty="0">
                <a:solidFill>
                  <a:schemeClr val="tx1"/>
                </a:solidFill>
              </a:rPr>
              <a:t>.</a:t>
            </a:r>
          </a:p>
          <a:p>
            <a:r>
              <a:rPr lang="ko-KR" altLang="en-US" sz="1200" dirty="0">
                <a:solidFill>
                  <a:schemeClr val="tx1"/>
                </a:solidFill>
              </a:rPr>
              <a:t>이러한 플러그인은 </a:t>
            </a:r>
            <a:r>
              <a:rPr lang="en-US" altLang="ko-KR" sz="1200" dirty="0">
                <a:solidFill>
                  <a:schemeClr val="tx1"/>
                </a:solidFill>
              </a:rPr>
              <a:t>object </a:t>
            </a:r>
            <a:r>
              <a:rPr lang="ko-KR" altLang="en-US" sz="1200" dirty="0">
                <a:solidFill>
                  <a:schemeClr val="tx1"/>
                </a:solidFill>
              </a:rPr>
              <a:t>요소나 </a:t>
            </a:r>
            <a:r>
              <a:rPr lang="en-US" altLang="ko-KR" sz="1200" dirty="0">
                <a:solidFill>
                  <a:schemeClr val="tx1"/>
                </a:solidFill>
              </a:rPr>
              <a:t>embed </a:t>
            </a:r>
            <a:r>
              <a:rPr lang="ko-KR" altLang="en-US" sz="1200" dirty="0">
                <a:solidFill>
                  <a:schemeClr val="tx1"/>
                </a:solidFill>
              </a:rPr>
              <a:t>요소를 사용하여 </a:t>
            </a:r>
            <a:r>
              <a:rPr lang="en-US" altLang="ko-KR" sz="1200" dirty="0">
                <a:solidFill>
                  <a:schemeClr val="tx1"/>
                </a:solidFill>
              </a:rPr>
              <a:t>HTML </a:t>
            </a:r>
            <a:r>
              <a:rPr lang="ko-KR" altLang="en-US" sz="1200" dirty="0">
                <a:solidFill>
                  <a:schemeClr val="tx1"/>
                </a:solidFill>
              </a:rPr>
              <a:t>문서에 추가할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object </a:t>
            </a:r>
            <a:r>
              <a:rPr lang="ko-KR" altLang="en-US" sz="1200" b="1" dirty="0">
                <a:solidFill>
                  <a:schemeClr val="tx1"/>
                </a:solidFill>
              </a:rPr>
              <a:t>요소</a:t>
            </a:r>
          </a:p>
          <a:p>
            <a:r>
              <a:rPr lang="en-US" altLang="ko-KR" sz="1200" dirty="0">
                <a:solidFill>
                  <a:schemeClr val="tx1"/>
                </a:solidFill>
              </a:rPr>
              <a:t>(</a:t>
            </a:r>
            <a:r>
              <a:rPr lang="ko-KR" altLang="en-US" sz="1200" dirty="0">
                <a:solidFill>
                  <a:schemeClr val="tx1"/>
                </a:solidFill>
              </a:rPr>
              <a:t>위 예제</a:t>
            </a:r>
            <a:r>
              <a:rPr lang="en-US" altLang="ko-KR" sz="1200" dirty="0">
                <a:solidFill>
                  <a:schemeClr val="tx1"/>
                </a:solidFill>
              </a:rPr>
              <a:t>) object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문서에 삽입할 객체</a:t>
            </a:r>
            <a:r>
              <a:rPr lang="en-US" altLang="ko-KR" sz="1200" dirty="0">
                <a:solidFill>
                  <a:schemeClr val="tx1"/>
                </a:solidFill>
              </a:rPr>
              <a:t>(object)</a:t>
            </a:r>
            <a:r>
              <a:rPr lang="ko-KR" altLang="en-US" sz="1200" dirty="0">
                <a:solidFill>
                  <a:schemeClr val="tx1"/>
                </a:solidFill>
              </a:rPr>
              <a:t>를 명시하는데 사용합니다</a:t>
            </a:r>
            <a:r>
              <a:rPr lang="en-US" altLang="ko-KR" sz="1200" dirty="0">
                <a:solidFill>
                  <a:schemeClr val="tx1"/>
                </a:solidFill>
              </a:rPr>
              <a:t>.</a:t>
            </a:r>
          </a:p>
          <a:p>
            <a:r>
              <a:rPr lang="ko-KR" altLang="en-US" sz="1200" dirty="0">
                <a:solidFill>
                  <a:schemeClr val="tx1"/>
                </a:solidFill>
              </a:rPr>
              <a:t>이 요소는 모든 웹 브라우저에서 동작하며</a:t>
            </a:r>
            <a:r>
              <a:rPr lang="en-US" altLang="ko-KR" sz="1200" dirty="0">
                <a:solidFill>
                  <a:schemeClr val="tx1"/>
                </a:solidFill>
              </a:rPr>
              <a:t>, </a:t>
            </a:r>
            <a:r>
              <a:rPr lang="ko-KR" altLang="en-US" sz="1200" dirty="0" err="1">
                <a:solidFill>
                  <a:schemeClr val="tx1"/>
                </a:solidFill>
              </a:rPr>
              <a:t>객체뿐만</a:t>
            </a:r>
            <a:r>
              <a:rPr lang="ko-KR" altLang="en-US" sz="1200" dirty="0">
                <a:solidFill>
                  <a:schemeClr val="tx1"/>
                </a:solidFill>
              </a:rPr>
              <a:t> 아니라 또 다른 </a:t>
            </a:r>
            <a:r>
              <a:rPr lang="en-US" altLang="ko-KR" sz="1200" dirty="0">
                <a:solidFill>
                  <a:schemeClr val="tx1"/>
                </a:solidFill>
              </a:rPr>
              <a:t>HTML </a:t>
            </a:r>
            <a:r>
              <a:rPr lang="ko-KR" altLang="en-US" sz="1200" dirty="0">
                <a:solidFill>
                  <a:schemeClr val="tx1"/>
                </a:solidFill>
              </a:rPr>
              <a:t>문서를 삽입할 수도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아래</a:t>
            </a:r>
            <a:r>
              <a:rPr lang="en-US" altLang="ko-KR" sz="1200" dirty="0">
                <a:solidFill>
                  <a:schemeClr val="tx1"/>
                </a:solidFill>
              </a:rPr>
              <a:t> </a:t>
            </a:r>
            <a:r>
              <a:rPr lang="ko-KR" altLang="en-US" sz="1200" dirty="0">
                <a:solidFill>
                  <a:schemeClr val="tx1"/>
                </a:solidFill>
              </a:rPr>
              <a:t>예제</a:t>
            </a:r>
            <a:r>
              <a:rPr lang="en-US" altLang="ko-KR" sz="1200" dirty="0">
                <a:solidFill>
                  <a:schemeClr val="tx1"/>
                </a:solidFill>
              </a:rPr>
              <a:t>) object </a:t>
            </a:r>
            <a:r>
              <a:rPr lang="ko-KR" altLang="en-US" sz="1200" dirty="0">
                <a:solidFill>
                  <a:schemeClr val="tx1"/>
                </a:solidFill>
              </a:rPr>
              <a:t>요소는 이미지를 삽입할 때에도 사용할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397</a:t>
            </a:fld>
            <a:endParaRPr lang="ko-KR" altLang="en-US" dirty="0"/>
          </a:p>
        </p:txBody>
      </p:sp>
    </p:spTree>
    <p:extLst>
      <p:ext uri="{BB962C8B-B14F-4D97-AF65-F5344CB8AC3E}">
        <p14:creationId xmlns:p14="http://schemas.microsoft.com/office/powerpoint/2010/main" val="1866224394"/>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multimedia : plug-in - embed</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Plugins&lt;/title&gt;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&lt;h1&gt;embed </a:t>
            </a:r>
            <a:r>
              <a:rPr lang="ko-KR" altLang="en-US" sz="1200" dirty="0">
                <a:solidFill>
                  <a:schemeClr val="tx1"/>
                </a:solidFill>
              </a:rPr>
              <a:t>요소를 이용한 </a:t>
            </a:r>
            <a:r>
              <a:rPr lang="en-US" altLang="ko-KR" sz="1200" dirty="0">
                <a:solidFill>
                  <a:schemeClr val="tx1"/>
                </a:solidFill>
              </a:rPr>
              <a:t>pdf </a:t>
            </a:r>
            <a:r>
              <a:rPr lang="ko-KR" altLang="en-US" sz="1200" dirty="0">
                <a:solidFill>
                  <a:schemeClr val="tx1"/>
                </a:solidFill>
              </a:rPr>
              <a:t>파일 삽입</a:t>
            </a:r>
            <a:r>
              <a:rPr lang="en-US" altLang="ko-KR" sz="1200" dirty="0">
                <a:solidFill>
                  <a:schemeClr val="tx1"/>
                </a:solidFill>
              </a:rPr>
              <a:t>&lt;/h1&gt;</a:t>
            </a:r>
          </a:p>
          <a:p>
            <a:r>
              <a:rPr lang="en-US" altLang="ko-KR" sz="1200" dirty="0">
                <a:solidFill>
                  <a:schemeClr val="tx1"/>
                </a:solidFill>
              </a:rPr>
              <a:t>	&lt;embed </a:t>
            </a:r>
            <a:r>
              <a:rPr lang="en-US" altLang="ko-KR" sz="1200" dirty="0" err="1">
                <a:solidFill>
                  <a:schemeClr val="tx1"/>
                </a:solidFill>
              </a:rPr>
              <a:t>src</a:t>
            </a:r>
            <a:r>
              <a:rPr lang="en-US" altLang="ko-KR" sz="1200" dirty="0">
                <a:solidFill>
                  <a:schemeClr val="tx1"/>
                </a:solidFill>
              </a:rPr>
              <a:t>=“BigData.pdf" style="width:100%; height:700px"&gt;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Plugins&lt;/title&gt;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&lt;h1&gt;embed </a:t>
            </a:r>
            <a:r>
              <a:rPr lang="ko-KR" altLang="en-US" sz="1200" dirty="0">
                <a:solidFill>
                  <a:schemeClr val="tx1"/>
                </a:solidFill>
              </a:rPr>
              <a:t>요소를 이용한 </a:t>
            </a:r>
            <a:r>
              <a:rPr lang="en-US" altLang="ko-KR" sz="1200" dirty="0">
                <a:solidFill>
                  <a:schemeClr val="tx1"/>
                </a:solidFill>
              </a:rPr>
              <a:t>image </a:t>
            </a:r>
            <a:r>
              <a:rPr lang="ko-KR" altLang="en-US" sz="1200" dirty="0">
                <a:solidFill>
                  <a:schemeClr val="tx1"/>
                </a:solidFill>
              </a:rPr>
              <a:t>파일 삽입</a:t>
            </a:r>
            <a:r>
              <a:rPr lang="en-US" altLang="ko-KR" sz="1200" dirty="0">
                <a:solidFill>
                  <a:schemeClr val="tx1"/>
                </a:solidFill>
              </a:rPr>
              <a:t>&lt;/h1&gt;</a:t>
            </a:r>
          </a:p>
          <a:p>
            <a:r>
              <a:rPr lang="en-US" altLang="ko-KR" sz="1200" dirty="0">
                <a:solidFill>
                  <a:schemeClr val="tx1"/>
                </a:solidFill>
              </a:rPr>
              <a:t>	&lt;embed </a:t>
            </a:r>
            <a:r>
              <a:rPr lang="en-US" altLang="ko-KR" sz="1200" dirty="0" err="1">
                <a:solidFill>
                  <a:schemeClr val="tx1"/>
                </a:solidFill>
              </a:rPr>
              <a:t>src</a:t>
            </a:r>
            <a:r>
              <a:rPr lang="en-US" altLang="ko-KR" sz="1200" dirty="0">
                <a:solidFill>
                  <a:schemeClr val="tx1"/>
                </a:solidFill>
              </a:rPr>
              <a:t>="flower.jpg" style="width:350px; height:263px"&gt;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플러그인</a:t>
            </a:r>
            <a:r>
              <a:rPr lang="en-US" altLang="ko-KR" sz="1200" b="1" dirty="0">
                <a:solidFill>
                  <a:schemeClr val="tx1"/>
                </a:solidFill>
              </a:rPr>
              <a:t>(Plug-in)</a:t>
            </a:r>
          </a:p>
          <a:p>
            <a:r>
              <a:rPr lang="en-US" altLang="ko-KR" sz="1200" dirty="0">
                <a:solidFill>
                  <a:schemeClr val="tx1"/>
                </a:solidFill>
              </a:rPr>
              <a:t>HTML </a:t>
            </a:r>
            <a:r>
              <a:rPr lang="ko-KR" altLang="en-US" sz="1200" dirty="0" err="1">
                <a:solidFill>
                  <a:schemeClr val="tx1"/>
                </a:solidFill>
              </a:rPr>
              <a:t>플러그인이란</a:t>
            </a:r>
            <a:r>
              <a:rPr lang="ko-KR" altLang="en-US" sz="1200" dirty="0">
                <a:solidFill>
                  <a:schemeClr val="tx1"/>
                </a:solidFill>
              </a:rPr>
              <a:t> 웹 브라우저의 표준 기능을 확장해 주는 프로그램을 의미합니다</a:t>
            </a:r>
            <a:r>
              <a:rPr lang="en-US" altLang="ko-KR" sz="1200" dirty="0">
                <a:solidFill>
                  <a:schemeClr val="tx1"/>
                </a:solidFill>
              </a:rPr>
              <a:t>.</a:t>
            </a:r>
          </a:p>
          <a:p>
            <a:r>
              <a:rPr lang="ko-KR" altLang="en-US" sz="1200" dirty="0">
                <a:solidFill>
                  <a:schemeClr val="tx1"/>
                </a:solidFill>
              </a:rPr>
              <a:t>가장 널리 알려진 플러그인으로는 </a:t>
            </a:r>
            <a:r>
              <a:rPr lang="en-US" altLang="ko-KR" sz="1200" dirty="0">
                <a:solidFill>
                  <a:schemeClr val="tx1"/>
                </a:solidFill>
              </a:rPr>
              <a:t>Java Applet, Flash Player, Pdf Reader </a:t>
            </a:r>
            <a:r>
              <a:rPr lang="ko-KR" altLang="en-US" sz="1200" dirty="0">
                <a:solidFill>
                  <a:schemeClr val="tx1"/>
                </a:solidFill>
              </a:rPr>
              <a:t>등이 있습니다</a:t>
            </a:r>
            <a:r>
              <a:rPr lang="en-US" altLang="ko-KR" sz="1200" dirty="0">
                <a:solidFill>
                  <a:schemeClr val="tx1"/>
                </a:solidFill>
              </a:rPr>
              <a:t>.</a:t>
            </a:r>
          </a:p>
          <a:p>
            <a:r>
              <a:rPr lang="ko-KR" altLang="en-US" sz="1200" dirty="0">
                <a:solidFill>
                  <a:schemeClr val="tx1"/>
                </a:solidFill>
              </a:rPr>
              <a:t>이러한 플러그인은 </a:t>
            </a:r>
            <a:r>
              <a:rPr lang="en-US" altLang="ko-KR" sz="1200" dirty="0">
                <a:solidFill>
                  <a:schemeClr val="tx1"/>
                </a:solidFill>
              </a:rPr>
              <a:t>object </a:t>
            </a:r>
            <a:r>
              <a:rPr lang="ko-KR" altLang="en-US" sz="1200" dirty="0">
                <a:solidFill>
                  <a:schemeClr val="tx1"/>
                </a:solidFill>
              </a:rPr>
              <a:t>요소나 </a:t>
            </a:r>
            <a:r>
              <a:rPr lang="en-US" altLang="ko-KR" sz="1200" dirty="0">
                <a:solidFill>
                  <a:schemeClr val="tx1"/>
                </a:solidFill>
              </a:rPr>
              <a:t>embed </a:t>
            </a:r>
            <a:r>
              <a:rPr lang="ko-KR" altLang="en-US" sz="1200" dirty="0">
                <a:solidFill>
                  <a:schemeClr val="tx1"/>
                </a:solidFill>
              </a:rPr>
              <a:t>요소를 사용하여 </a:t>
            </a:r>
            <a:r>
              <a:rPr lang="en-US" altLang="ko-KR" sz="1200" dirty="0">
                <a:solidFill>
                  <a:schemeClr val="tx1"/>
                </a:solidFill>
              </a:rPr>
              <a:t>HTML </a:t>
            </a:r>
            <a:r>
              <a:rPr lang="ko-KR" altLang="en-US" sz="1200" dirty="0">
                <a:solidFill>
                  <a:schemeClr val="tx1"/>
                </a:solidFill>
              </a:rPr>
              <a:t>문서에 추가할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embed </a:t>
            </a:r>
            <a:r>
              <a:rPr lang="ko-KR" altLang="en-US" sz="1200" b="1" dirty="0">
                <a:solidFill>
                  <a:schemeClr val="tx1"/>
                </a:solidFill>
              </a:rPr>
              <a:t>요소</a:t>
            </a:r>
          </a:p>
          <a:p>
            <a:r>
              <a:rPr lang="en-US" altLang="ko-KR" sz="1200" dirty="0">
                <a:solidFill>
                  <a:schemeClr val="tx1"/>
                </a:solidFill>
              </a:rPr>
              <a:t>(</a:t>
            </a:r>
            <a:r>
              <a:rPr lang="ko-KR" altLang="en-US" sz="1200" dirty="0">
                <a:solidFill>
                  <a:schemeClr val="tx1"/>
                </a:solidFill>
              </a:rPr>
              <a:t>위 예제</a:t>
            </a:r>
            <a:r>
              <a:rPr lang="en-US" altLang="ko-KR" sz="1200" dirty="0">
                <a:solidFill>
                  <a:schemeClr val="tx1"/>
                </a:solidFill>
              </a:rPr>
              <a:t>) embed </a:t>
            </a:r>
            <a:r>
              <a:rPr lang="ko-KR" altLang="en-US" sz="1200" dirty="0">
                <a:solidFill>
                  <a:schemeClr val="tx1"/>
                </a:solidFill>
              </a:rPr>
              <a:t>요소는 </a:t>
            </a:r>
            <a:r>
              <a:rPr lang="en-US" altLang="ko-KR" sz="1200" dirty="0">
                <a:solidFill>
                  <a:schemeClr val="tx1"/>
                </a:solidFill>
              </a:rPr>
              <a:t>HTML </a:t>
            </a:r>
            <a:r>
              <a:rPr lang="ko-KR" altLang="en-US" sz="1200" dirty="0">
                <a:solidFill>
                  <a:schemeClr val="tx1"/>
                </a:solidFill>
              </a:rPr>
              <a:t>문서에 삽입할 객체</a:t>
            </a:r>
            <a:r>
              <a:rPr lang="en-US" altLang="ko-KR" sz="1200" dirty="0">
                <a:solidFill>
                  <a:schemeClr val="tx1"/>
                </a:solidFill>
              </a:rPr>
              <a:t>(object)</a:t>
            </a:r>
            <a:r>
              <a:rPr lang="ko-KR" altLang="en-US" sz="1200" dirty="0">
                <a:solidFill>
                  <a:schemeClr val="tx1"/>
                </a:solidFill>
              </a:rPr>
              <a:t>를 명시하는데 사용합니다</a:t>
            </a:r>
            <a:r>
              <a:rPr lang="en-US" altLang="ko-KR" sz="1200" dirty="0">
                <a:solidFill>
                  <a:schemeClr val="tx1"/>
                </a:solidFill>
              </a:rPr>
              <a:t>.</a:t>
            </a:r>
          </a:p>
          <a:p>
            <a:r>
              <a:rPr lang="en-US" altLang="ko-KR" sz="1200" dirty="0">
                <a:solidFill>
                  <a:schemeClr val="tx1"/>
                </a:solidFill>
              </a:rPr>
              <a:t>embed </a:t>
            </a:r>
            <a:r>
              <a:rPr lang="ko-KR" altLang="en-US" sz="1200" dirty="0">
                <a:solidFill>
                  <a:schemeClr val="tx1"/>
                </a:solidFill>
              </a:rPr>
              <a:t>요소는 오래전부터 사용되어 왔지만</a:t>
            </a:r>
            <a:r>
              <a:rPr lang="en-US" altLang="ko-KR" sz="1200" dirty="0">
                <a:solidFill>
                  <a:schemeClr val="tx1"/>
                </a:solidFill>
              </a:rPr>
              <a:t>, HTML5 </a:t>
            </a:r>
            <a:r>
              <a:rPr lang="ko-KR" altLang="en-US" sz="1200" dirty="0">
                <a:solidFill>
                  <a:schemeClr val="tx1"/>
                </a:solidFill>
              </a:rPr>
              <a:t>이전까지는 </a:t>
            </a:r>
            <a:r>
              <a:rPr lang="en-US" altLang="ko-KR" sz="1200" dirty="0">
                <a:solidFill>
                  <a:schemeClr val="tx1"/>
                </a:solidFill>
              </a:rPr>
              <a:t>HTML </a:t>
            </a:r>
            <a:r>
              <a:rPr lang="ko-KR" altLang="en-US" sz="1200" dirty="0">
                <a:solidFill>
                  <a:schemeClr val="tx1"/>
                </a:solidFill>
              </a:rPr>
              <a:t>표준이 아니었습니다</a:t>
            </a:r>
            <a:r>
              <a:rPr lang="en-US" altLang="ko-KR" sz="1200" dirty="0">
                <a:solidFill>
                  <a:schemeClr val="tx1"/>
                </a:solidFill>
              </a:rPr>
              <a:t>.</a:t>
            </a:r>
          </a:p>
          <a:p>
            <a:r>
              <a:rPr lang="ko-KR" altLang="en-US" sz="1200" dirty="0">
                <a:solidFill>
                  <a:schemeClr val="tx1"/>
                </a:solidFill>
              </a:rPr>
              <a:t>이 요소는 모든 웹 브라우저에서 동작하며</a:t>
            </a:r>
            <a:r>
              <a:rPr lang="en-US" altLang="ko-KR" sz="1200" dirty="0">
                <a:solidFill>
                  <a:schemeClr val="tx1"/>
                </a:solidFill>
              </a:rPr>
              <a:t>, </a:t>
            </a:r>
            <a:r>
              <a:rPr lang="ko-KR" altLang="en-US" sz="1200" dirty="0" err="1">
                <a:solidFill>
                  <a:schemeClr val="tx1"/>
                </a:solidFill>
              </a:rPr>
              <a:t>객체뿐만</a:t>
            </a:r>
            <a:r>
              <a:rPr lang="ko-KR" altLang="en-US" sz="1200" dirty="0">
                <a:solidFill>
                  <a:schemeClr val="tx1"/>
                </a:solidFill>
              </a:rPr>
              <a:t> 아니라 </a:t>
            </a:r>
            <a:r>
              <a:rPr lang="en-US" altLang="ko-KR" sz="1200" dirty="0">
                <a:solidFill>
                  <a:schemeClr val="tx1"/>
                </a:solidFill>
              </a:rPr>
              <a:t>HTML </a:t>
            </a:r>
            <a:r>
              <a:rPr lang="ko-KR" altLang="en-US" sz="1200" dirty="0">
                <a:solidFill>
                  <a:schemeClr val="tx1"/>
                </a:solidFill>
              </a:rPr>
              <a:t>문서를 삽입할 수도 있습니다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a:t>
            </a:r>
            <a:r>
              <a:rPr lang="ko-KR" altLang="en-US" sz="1200" dirty="0">
                <a:solidFill>
                  <a:schemeClr val="tx1"/>
                </a:solidFill>
              </a:rPr>
              <a:t>아래</a:t>
            </a:r>
            <a:r>
              <a:rPr lang="en-US" altLang="ko-KR" sz="1200" dirty="0">
                <a:solidFill>
                  <a:schemeClr val="tx1"/>
                </a:solidFill>
              </a:rPr>
              <a:t> </a:t>
            </a:r>
            <a:r>
              <a:rPr lang="ko-KR" altLang="en-US" sz="1200" dirty="0">
                <a:solidFill>
                  <a:schemeClr val="tx1"/>
                </a:solidFill>
              </a:rPr>
              <a:t>예제</a:t>
            </a:r>
            <a:r>
              <a:rPr lang="en-US" altLang="ko-KR" sz="1200" dirty="0">
                <a:solidFill>
                  <a:schemeClr val="tx1"/>
                </a:solidFill>
              </a:rPr>
              <a:t>) embed </a:t>
            </a:r>
            <a:r>
              <a:rPr lang="ko-KR" altLang="en-US" sz="1200" dirty="0">
                <a:solidFill>
                  <a:schemeClr val="tx1"/>
                </a:solidFill>
              </a:rPr>
              <a:t>요소는 이미지를 삽입할 때에도 사용할 수 있습니다</a:t>
            </a:r>
            <a:r>
              <a:rPr lang="en-US" altLang="ko-KR" sz="1200" dirty="0">
                <a:solidFill>
                  <a:schemeClr val="tx1"/>
                </a:solidFill>
              </a:rPr>
              <a:t>.</a:t>
            </a:r>
            <a:r>
              <a:rPr lang="en-US" altLang="ko-KR" dirty="0"/>
              <a:t>.</a:t>
            </a:r>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embed </a:t>
            </a:r>
            <a:r>
              <a:rPr lang="ko-KR" altLang="en-US" sz="1200" dirty="0">
                <a:solidFill>
                  <a:schemeClr val="tx1"/>
                </a:solidFill>
              </a:rPr>
              <a:t>요소는 </a:t>
            </a:r>
            <a:r>
              <a:rPr lang="en-US" altLang="ko-KR" sz="1200" dirty="0">
                <a:solidFill>
                  <a:schemeClr val="tx1"/>
                </a:solidFill>
              </a:rPr>
              <a:t>HTML5 </a:t>
            </a:r>
            <a:r>
              <a:rPr lang="ko-KR" altLang="en-US" sz="1200" dirty="0">
                <a:solidFill>
                  <a:schemeClr val="tx1"/>
                </a:solidFill>
              </a:rPr>
              <a:t>이전까지는 </a:t>
            </a:r>
            <a:r>
              <a:rPr lang="en-US" altLang="ko-KR" sz="1200" dirty="0">
                <a:solidFill>
                  <a:schemeClr val="tx1"/>
                </a:solidFill>
              </a:rPr>
              <a:t>HTML </a:t>
            </a:r>
            <a:r>
              <a:rPr lang="ko-KR" altLang="en-US" sz="1200" dirty="0">
                <a:solidFill>
                  <a:schemeClr val="tx1"/>
                </a:solidFill>
              </a:rPr>
              <a:t>표준이 아니었으므로</a:t>
            </a:r>
            <a:r>
              <a:rPr lang="en-US" altLang="ko-KR" sz="1200" dirty="0">
                <a:solidFill>
                  <a:schemeClr val="tx1"/>
                </a:solidFill>
              </a:rPr>
              <a:t>, HTML5</a:t>
            </a:r>
            <a:r>
              <a:rPr lang="ko-KR" altLang="en-US" sz="1200" dirty="0">
                <a:solidFill>
                  <a:schemeClr val="tx1"/>
                </a:solidFill>
              </a:rPr>
              <a:t>에서는 유효하지만</a:t>
            </a:r>
            <a:r>
              <a:rPr lang="en-US" altLang="ko-KR" sz="1200" dirty="0">
                <a:solidFill>
                  <a:schemeClr val="tx1"/>
                </a:solidFill>
              </a:rPr>
              <a:t>, HTML4</a:t>
            </a:r>
            <a:r>
              <a:rPr lang="ko-KR" altLang="en-US" sz="1200" dirty="0">
                <a:solidFill>
                  <a:schemeClr val="tx1"/>
                </a:solidFill>
              </a:rPr>
              <a:t>에서는 유효하지 않습니다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398</a:t>
            </a:fld>
            <a:endParaRPr lang="ko-KR" altLang="en-US" dirty="0"/>
          </a:p>
        </p:txBody>
      </p:sp>
    </p:spTree>
    <p:extLst>
      <p:ext uri="{BB962C8B-B14F-4D97-AF65-F5344CB8AC3E}">
        <p14:creationId xmlns:p14="http://schemas.microsoft.com/office/powerpoint/2010/main" val="4245908718"/>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606379"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&lt;h1&gt;canvas </a:t>
            </a:r>
            <a:r>
              <a:rPr lang="ko-KR" altLang="en-US" sz="1200">
                <a:solidFill>
                  <a:schemeClr val="tx1"/>
                </a:solidFill>
              </a:rPr>
              <a:t>요소에 사각형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044962" y="1216297"/>
            <a:ext cx="379764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canvas </a:t>
            </a:r>
            <a:r>
              <a:rPr lang="ko-KR" altLang="en-US" sz="1200" b="1" dirty="0">
                <a:solidFill>
                  <a:schemeClr val="tx1"/>
                </a:solidFill>
              </a:rPr>
              <a:t>요소</a:t>
            </a:r>
          </a:p>
          <a:p>
            <a:r>
              <a:rPr lang="en-US" altLang="ko-KR" sz="1200" dirty="0">
                <a:solidFill>
                  <a:schemeClr val="tx1"/>
                </a:solidFill>
              </a:rPr>
              <a:t>canvas </a:t>
            </a:r>
            <a:r>
              <a:rPr lang="ko-KR" altLang="en-US" sz="1200" dirty="0">
                <a:solidFill>
                  <a:schemeClr val="tx1"/>
                </a:solidFill>
              </a:rPr>
              <a:t>요소는 웹 페이지에 그래픽을 그려주는 쉽고 강력한 방법을 제공합니다</a:t>
            </a:r>
            <a:r>
              <a:rPr lang="en-US" altLang="ko-KR" sz="1200" dirty="0">
                <a:solidFill>
                  <a:schemeClr val="tx1"/>
                </a:solidFill>
              </a:rPr>
              <a:t>.</a:t>
            </a:r>
          </a:p>
          <a:p>
            <a:r>
              <a:rPr lang="ko-KR" altLang="en-US" sz="1200" dirty="0">
                <a:solidFill>
                  <a:schemeClr val="tx1"/>
                </a:solidFill>
              </a:rPr>
              <a:t>이 요소는 그래픽을 위한 컨테이너</a:t>
            </a:r>
            <a:r>
              <a:rPr lang="en-US" altLang="ko-KR" sz="1200" dirty="0">
                <a:solidFill>
                  <a:schemeClr val="tx1"/>
                </a:solidFill>
              </a:rPr>
              <a:t>(container) </a:t>
            </a:r>
            <a:r>
              <a:rPr lang="ko-KR" altLang="en-US" sz="1200" dirty="0">
                <a:solidFill>
                  <a:schemeClr val="tx1"/>
                </a:solidFill>
              </a:rPr>
              <a:t>역할만을 수행합니다</a:t>
            </a:r>
            <a:r>
              <a:rPr lang="en-US" altLang="ko-KR" sz="1200" dirty="0">
                <a:solidFill>
                  <a:schemeClr val="tx1"/>
                </a:solidFill>
              </a:rPr>
              <a:t>.</a:t>
            </a:r>
          </a:p>
          <a:p>
            <a:r>
              <a:rPr lang="ko-KR" altLang="en-US" sz="1200" dirty="0">
                <a:solidFill>
                  <a:schemeClr val="tx1"/>
                </a:solidFill>
              </a:rPr>
              <a:t>따라서 실제로 그래픽을 그리기 위해서는 자바스크립트</a:t>
            </a:r>
            <a:r>
              <a:rPr lang="en-US" altLang="ko-KR" sz="1200" dirty="0">
                <a:solidFill>
                  <a:schemeClr val="tx1"/>
                </a:solidFill>
              </a:rPr>
              <a:t>(JavaScript) </a:t>
            </a:r>
            <a:r>
              <a:rPr lang="ko-KR" altLang="en-US" sz="1200" dirty="0">
                <a:solidFill>
                  <a:schemeClr val="tx1"/>
                </a:solidFill>
              </a:rPr>
              <a:t>등의 스크립트 언어를 이용해야 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canvas </a:t>
            </a:r>
            <a:r>
              <a:rPr lang="ko-KR" altLang="en-US" sz="1200" b="1" dirty="0">
                <a:solidFill>
                  <a:schemeClr val="tx1"/>
                </a:solidFill>
              </a:rPr>
              <a:t>요소의 속성</a:t>
            </a:r>
          </a:p>
          <a:p>
            <a:r>
              <a:rPr lang="en-US" altLang="ko-KR" sz="1200" dirty="0">
                <a:solidFill>
                  <a:schemeClr val="tx1"/>
                </a:solidFill>
              </a:rPr>
              <a:t>canvas </a:t>
            </a:r>
            <a:r>
              <a:rPr lang="ko-KR" altLang="en-US" sz="1200" dirty="0">
                <a:solidFill>
                  <a:schemeClr val="tx1"/>
                </a:solidFill>
              </a:rPr>
              <a:t>요소는 테두리</a:t>
            </a:r>
            <a:r>
              <a:rPr lang="en-US" altLang="ko-KR" sz="1200" dirty="0">
                <a:solidFill>
                  <a:schemeClr val="tx1"/>
                </a:solidFill>
              </a:rPr>
              <a:t>(border)</a:t>
            </a:r>
            <a:r>
              <a:rPr lang="ko-KR" altLang="en-US" sz="1200" dirty="0">
                <a:solidFill>
                  <a:schemeClr val="tx1"/>
                </a:solidFill>
              </a:rPr>
              <a:t>도 콘텐츠</a:t>
            </a:r>
            <a:r>
              <a:rPr lang="en-US" altLang="ko-KR" sz="1200" dirty="0">
                <a:solidFill>
                  <a:schemeClr val="tx1"/>
                </a:solidFill>
              </a:rPr>
              <a:t>(content)</a:t>
            </a:r>
            <a:r>
              <a:rPr lang="ko-KR" altLang="en-US" sz="1200" dirty="0">
                <a:solidFill>
                  <a:schemeClr val="tx1"/>
                </a:solidFill>
              </a:rPr>
              <a:t>도 없는 웹 페이지 내의 단순한 사각형의 공간입니다</a:t>
            </a:r>
            <a:r>
              <a:rPr lang="en-US" altLang="ko-KR" sz="1200" dirty="0">
                <a:solidFill>
                  <a:schemeClr val="tx1"/>
                </a:solidFill>
              </a:rPr>
              <a:t>.</a:t>
            </a:r>
          </a:p>
          <a:p>
            <a:r>
              <a:rPr lang="ko-KR" altLang="en-US" sz="1200" dirty="0">
                <a:solidFill>
                  <a:schemeClr val="tx1"/>
                </a:solidFill>
              </a:rPr>
              <a:t>그러므로 반드시 </a:t>
            </a:r>
            <a:r>
              <a:rPr lang="en-US" altLang="ko-KR" sz="1200" dirty="0">
                <a:solidFill>
                  <a:schemeClr val="tx1"/>
                </a:solidFill>
              </a:rPr>
              <a:t>style </a:t>
            </a:r>
            <a:r>
              <a:rPr lang="ko-KR" altLang="en-US" sz="1200" dirty="0">
                <a:solidFill>
                  <a:schemeClr val="tx1"/>
                </a:solidFill>
              </a:rPr>
              <a:t>속성을 이용하여 캔버스의 크기를 설정해 주어야 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canvas </a:t>
            </a:r>
            <a:r>
              <a:rPr lang="ko-KR" altLang="en-US" sz="1200" dirty="0">
                <a:solidFill>
                  <a:schemeClr val="tx1"/>
                </a:solidFill>
              </a:rPr>
              <a:t>요소를 스크립트</a:t>
            </a:r>
            <a:r>
              <a:rPr lang="en-US" altLang="ko-KR" sz="1200" dirty="0">
                <a:solidFill>
                  <a:schemeClr val="tx1"/>
                </a:solidFill>
              </a:rPr>
              <a:t>(script)</a:t>
            </a:r>
            <a:r>
              <a:rPr lang="ko-KR" altLang="en-US" sz="1200" dirty="0">
                <a:solidFill>
                  <a:schemeClr val="tx1"/>
                </a:solidFill>
              </a:rPr>
              <a:t>에서 접근하기 위해서는 해당 요소의 </a:t>
            </a:r>
            <a:r>
              <a:rPr lang="en-US" altLang="ko-KR" sz="1200" dirty="0">
                <a:solidFill>
                  <a:schemeClr val="tx1"/>
                </a:solidFill>
              </a:rPr>
              <a:t>id </a:t>
            </a:r>
            <a:r>
              <a:rPr lang="ko-KR" altLang="en-US" sz="1200" dirty="0">
                <a:solidFill>
                  <a:schemeClr val="tx1"/>
                </a:solidFill>
              </a:rPr>
              <a:t>속성을 이용하면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399</a:t>
            </a:fld>
            <a:endParaRPr lang="ko-KR" altLang="en-US" dirty="0"/>
          </a:p>
        </p:txBody>
      </p:sp>
    </p:spTree>
    <p:extLst>
      <p:ext uri="{BB962C8B-B14F-4D97-AF65-F5344CB8AC3E}">
        <p14:creationId xmlns:p14="http://schemas.microsoft.com/office/powerpoint/2010/main" val="53206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 </a:t>
            </a:r>
            <a:r>
              <a:rPr lang="ko-KR" altLang="en-US" sz="3200" dirty="0"/>
              <a:t>개요</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&lt;!DOCTYPE </a:t>
            </a:r>
            <a:r>
              <a:rPr lang="en-US" altLang="ko-KR" dirty="0">
                <a:solidFill>
                  <a:schemeClr val="tx1"/>
                </a:solidFill>
              </a:rPr>
              <a:t>html&gt;</a:t>
            </a:r>
          </a:p>
          <a:p>
            <a:r>
              <a:rPr lang="en-US" altLang="ko-KR" dirty="0">
                <a:solidFill>
                  <a:schemeClr val="tx1"/>
                </a:solidFill>
              </a:rPr>
              <a:t>&lt;html </a:t>
            </a:r>
            <a:r>
              <a:rPr lang="en-US" altLang="ko-KR" dirty="0" err="1">
                <a:solidFill>
                  <a:schemeClr val="tx1"/>
                </a:solidFill>
              </a:rPr>
              <a:t>lang</a:t>
            </a:r>
            <a:r>
              <a:rPr lang="en-US" altLang="ko-KR" dirty="0">
                <a:solidFill>
                  <a:schemeClr val="tx1"/>
                </a:solidFill>
              </a:rPr>
              <a:t>="ko"&gt;</a:t>
            </a:r>
          </a:p>
          <a:p>
            <a:endParaRPr lang="en-US" altLang="ko-KR" dirty="0">
              <a:solidFill>
                <a:schemeClr val="tx1"/>
              </a:solidFill>
            </a:endParaRPr>
          </a:p>
          <a:p>
            <a:r>
              <a:rPr lang="en-US" altLang="ko-KR" dirty="0">
                <a:solidFill>
                  <a:schemeClr val="tx1"/>
                </a:solidFill>
              </a:rPr>
              <a:t>&lt;head&gt;</a:t>
            </a:r>
          </a:p>
          <a:p>
            <a:r>
              <a:rPr lang="en-US" altLang="ko-KR" dirty="0">
                <a:solidFill>
                  <a:schemeClr val="tx1"/>
                </a:solidFill>
              </a:rPr>
              <a:t>	&lt;meta charset="UTF-8"&gt;</a:t>
            </a:r>
          </a:p>
          <a:p>
            <a:r>
              <a:rPr lang="en-US" altLang="ko-KR" dirty="0">
                <a:solidFill>
                  <a:schemeClr val="tx1"/>
                </a:solidFill>
              </a:rPr>
              <a:t>	&lt;title&gt;HTML Intro&lt;/title&gt;</a:t>
            </a:r>
          </a:p>
          <a:p>
            <a:r>
              <a:rPr lang="en-US" altLang="ko-KR" dirty="0">
                <a:solidFill>
                  <a:schemeClr val="tx1"/>
                </a:solidFill>
              </a:rPr>
              <a:t>&lt;/head&gt;</a:t>
            </a:r>
          </a:p>
          <a:p>
            <a:endParaRPr lang="en-US" altLang="ko-KR" dirty="0">
              <a:solidFill>
                <a:schemeClr val="tx1"/>
              </a:solidFill>
            </a:endParaRPr>
          </a:p>
          <a:p>
            <a:r>
              <a:rPr lang="en-US" altLang="ko-KR" dirty="0">
                <a:solidFill>
                  <a:schemeClr val="tx1"/>
                </a:solidFill>
              </a:rPr>
              <a:t>&lt;body&gt;</a:t>
            </a:r>
          </a:p>
          <a:p>
            <a:endParaRPr lang="en-US" altLang="ko-KR" dirty="0">
              <a:solidFill>
                <a:schemeClr val="tx1"/>
              </a:solidFill>
            </a:endParaRPr>
          </a:p>
          <a:p>
            <a:r>
              <a:rPr lang="en-US" altLang="ko-KR" dirty="0">
                <a:solidFill>
                  <a:schemeClr val="tx1"/>
                </a:solidFill>
              </a:rPr>
              <a:t>	&lt;h1&gt;</a:t>
            </a:r>
            <a:r>
              <a:rPr lang="ko-KR" altLang="en-US" dirty="0">
                <a:solidFill>
                  <a:schemeClr val="tx1"/>
                </a:solidFill>
              </a:rPr>
              <a:t>여러분을 환영합니다</a:t>
            </a:r>
            <a:r>
              <a:rPr lang="en-US" altLang="ko-KR" dirty="0">
                <a:solidFill>
                  <a:schemeClr val="tx1"/>
                </a:solidFill>
              </a:rPr>
              <a:t>!!&lt;/h1&gt;</a:t>
            </a:r>
          </a:p>
          <a:p>
            <a:r>
              <a:rPr lang="en-US" altLang="ko-KR" dirty="0">
                <a:solidFill>
                  <a:schemeClr val="tx1"/>
                </a:solidFill>
              </a:rPr>
              <a:t>	</a:t>
            </a:r>
          </a:p>
          <a:p>
            <a:r>
              <a:rPr lang="en-US" altLang="ko-KR" dirty="0">
                <a:solidFill>
                  <a:schemeClr val="tx1"/>
                </a:solidFill>
              </a:rPr>
              <a:t>&lt;/body&gt;</a:t>
            </a:r>
          </a:p>
          <a:p>
            <a:endParaRPr lang="en-US" altLang="ko-KR" dirty="0">
              <a:solidFill>
                <a:schemeClr val="tx1"/>
              </a:solidFill>
            </a:endParaRPr>
          </a:p>
          <a:p>
            <a:r>
              <a:rPr lang="en-US" altLang="ko-KR"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ü"/>
            </a:pPr>
            <a:r>
              <a:rPr lang="en-US" altLang="ko-KR" dirty="0">
                <a:solidFill>
                  <a:schemeClr val="tx1"/>
                </a:solidFill>
              </a:rPr>
              <a:t>HTML</a:t>
            </a:r>
            <a:r>
              <a:rPr lang="ko-KR" altLang="en-US" dirty="0">
                <a:solidFill>
                  <a:schemeClr val="tx1"/>
                </a:solidFill>
              </a:rPr>
              <a:t>은 웹 페이지를 만드는 데 사용하는 언어</a:t>
            </a:r>
            <a:r>
              <a:rPr lang="en-US" altLang="ko-KR" dirty="0">
                <a:solidFill>
                  <a:schemeClr val="tx1"/>
                </a:solidFill>
              </a:rPr>
              <a:t>.</a:t>
            </a:r>
          </a:p>
          <a:p>
            <a:pPr marL="285750" indent="-285750">
              <a:buFont typeface="Wingdings" panose="05000000000000000000" pitchFamily="2" charset="2"/>
              <a:buChar char="ü"/>
            </a:pPr>
            <a:r>
              <a:rPr lang="ko-KR" altLang="en-US" dirty="0">
                <a:solidFill>
                  <a:schemeClr val="tx1"/>
                </a:solidFill>
              </a:rPr>
              <a:t>매우 쉽게 배울 수 있음</a:t>
            </a:r>
            <a:r>
              <a:rPr lang="en-US" altLang="ko-KR" dirty="0">
                <a:solidFill>
                  <a:schemeClr val="tx1"/>
                </a:solidFill>
              </a:rPr>
              <a:t>.</a:t>
            </a:r>
          </a:p>
          <a:p>
            <a:pPr marL="285750" indent="-285750">
              <a:buFont typeface="Wingdings" panose="05000000000000000000" pitchFamily="2" charset="2"/>
              <a:buChar char="ü"/>
            </a:pPr>
            <a:r>
              <a:rPr lang="ko-KR" altLang="en-US" dirty="0">
                <a:solidFill>
                  <a:schemeClr val="tx1"/>
                </a:solidFill>
              </a:rPr>
              <a:t>모든 태그는 미리 정의되어 있고</a:t>
            </a:r>
            <a:r>
              <a:rPr lang="en-US" altLang="ko-KR" dirty="0">
                <a:solidFill>
                  <a:schemeClr val="tx1"/>
                </a:solidFill>
              </a:rPr>
              <a:t>, </a:t>
            </a:r>
          </a:p>
          <a:p>
            <a:pPr marL="285750" indent="-285750">
              <a:buFont typeface="Wingdings" panose="05000000000000000000" pitchFamily="2" charset="2"/>
              <a:buChar char="ü"/>
            </a:pPr>
            <a:r>
              <a:rPr lang="ko-KR" altLang="en-US" dirty="0">
                <a:solidFill>
                  <a:schemeClr val="tx1"/>
                </a:solidFill>
              </a:rPr>
              <a:t>각각의 태그와 속성을 사용하기만 하면 끝</a:t>
            </a:r>
            <a:r>
              <a:rPr lang="en-US" altLang="ko-KR" dirty="0">
                <a:solidFill>
                  <a:schemeClr val="tx1"/>
                </a:solidFill>
              </a:rPr>
              <a:t>.</a:t>
            </a:r>
          </a:p>
          <a:p>
            <a:endParaRPr lang="en-US" altLang="ko-KR" dirty="0">
              <a:solidFill>
                <a:schemeClr val="tx1"/>
              </a:solidFill>
            </a:endParaRPr>
          </a:p>
          <a:p>
            <a:pPr algn="ctr"/>
            <a:r>
              <a:rPr lang="en-US" altLang="ko-KR" sz="1600" dirty="0">
                <a:solidFill>
                  <a:schemeClr val="tx1"/>
                </a:solidFill>
              </a:rPr>
              <a:t>&lt; </a:t>
            </a:r>
            <a:r>
              <a:rPr lang="ko-KR" altLang="en-US" sz="1600" dirty="0">
                <a:solidFill>
                  <a:schemeClr val="tx1"/>
                </a:solidFill>
              </a:rPr>
              <a:t>실습 준비</a:t>
            </a:r>
            <a:r>
              <a:rPr lang="en-US" altLang="ko-KR" sz="1600" dirty="0">
                <a:solidFill>
                  <a:schemeClr val="tx1"/>
                </a:solidFill>
              </a:rPr>
              <a:t>&gt;</a:t>
            </a:r>
          </a:p>
          <a:p>
            <a:pPr algn="ctr"/>
            <a:endParaRPr lang="en-US" altLang="ko-KR" sz="1400" dirty="0">
              <a:solidFill>
                <a:schemeClr val="tx1"/>
              </a:solidFill>
            </a:endParaRPr>
          </a:p>
          <a:p>
            <a:pPr marL="342900" indent="-342900">
              <a:buAutoNum type="arabicPeriod"/>
            </a:pPr>
            <a:r>
              <a:rPr lang="en-US" altLang="ko-KR" sz="1400" dirty="0">
                <a:solidFill>
                  <a:schemeClr val="tx1"/>
                </a:solidFill>
              </a:rPr>
              <a:t>Visual Studio Code </a:t>
            </a:r>
            <a:r>
              <a:rPr lang="ko-KR" altLang="en-US" sz="1400" dirty="0">
                <a:solidFill>
                  <a:schemeClr val="tx1"/>
                </a:solidFill>
              </a:rPr>
              <a:t>검색 후</a:t>
            </a:r>
            <a:r>
              <a:rPr lang="en-US" altLang="ko-KR" sz="1400" dirty="0">
                <a:solidFill>
                  <a:schemeClr val="tx1"/>
                </a:solidFill>
              </a:rPr>
              <a:t>,</a:t>
            </a:r>
          </a:p>
          <a:p>
            <a:pPr marL="342900" indent="-342900">
              <a:buAutoNum type="arabicPeriod"/>
            </a:pPr>
            <a:r>
              <a:rPr lang="en-US" altLang="ko-KR" sz="1400" dirty="0">
                <a:solidFill>
                  <a:schemeClr val="tx1"/>
                </a:solidFill>
              </a:rPr>
              <a:t>Windows 64 bits </a:t>
            </a:r>
            <a:r>
              <a:rPr lang="ko-KR" altLang="en-US" sz="1400" dirty="0">
                <a:solidFill>
                  <a:schemeClr val="tx1"/>
                </a:solidFill>
              </a:rPr>
              <a:t>용으로 다운 받아 설치</a:t>
            </a:r>
            <a:endParaRPr lang="en-US" altLang="ko-KR" sz="1400" dirty="0">
              <a:solidFill>
                <a:schemeClr val="tx1"/>
              </a:solidFill>
            </a:endParaRPr>
          </a:p>
          <a:p>
            <a:pPr marL="342900" indent="-342900">
              <a:buAutoNum type="arabicPeriod"/>
            </a:pPr>
            <a:r>
              <a:rPr lang="ko-KR" altLang="en-US" sz="1400" dirty="0">
                <a:solidFill>
                  <a:schemeClr val="tx1"/>
                </a:solidFill>
              </a:rPr>
              <a:t>본인 </a:t>
            </a:r>
            <a:r>
              <a:rPr lang="en-US" altLang="ko-KR" sz="1400" dirty="0">
                <a:solidFill>
                  <a:schemeClr val="tx1"/>
                </a:solidFill>
              </a:rPr>
              <a:t>PC</a:t>
            </a:r>
            <a:r>
              <a:rPr lang="ko-KR" altLang="en-US" sz="1400" dirty="0">
                <a:solidFill>
                  <a:schemeClr val="tx1"/>
                </a:solidFill>
              </a:rPr>
              <a:t>의 원하는 위치에 </a:t>
            </a:r>
            <a:r>
              <a:rPr lang="en-US" altLang="ko-KR" sz="1400" dirty="0">
                <a:solidFill>
                  <a:schemeClr val="tx1"/>
                </a:solidFill>
              </a:rPr>
              <a:t>‘</a:t>
            </a:r>
            <a:r>
              <a:rPr lang="en-US" altLang="ko-KR" sz="1400" dirty="0" err="1">
                <a:solidFill>
                  <a:schemeClr val="tx1"/>
                </a:solidFill>
              </a:rPr>
              <a:t>Javascript</a:t>
            </a:r>
            <a:r>
              <a:rPr lang="en-US" altLang="ko-KR" sz="1400" dirty="0">
                <a:solidFill>
                  <a:schemeClr val="tx1"/>
                </a:solidFill>
              </a:rPr>
              <a:t>’ </a:t>
            </a:r>
            <a:r>
              <a:rPr lang="ko-KR" altLang="en-US" sz="1400" dirty="0">
                <a:solidFill>
                  <a:schemeClr val="tx1"/>
                </a:solidFill>
              </a:rPr>
              <a:t>라는 폴더 생성</a:t>
            </a:r>
            <a:endParaRPr lang="en-US" altLang="ko-KR" sz="1400" dirty="0">
              <a:solidFill>
                <a:schemeClr val="tx1"/>
              </a:solidFill>
            </a:endParaRPr>
          </a:p>
          <a:p>
            <a:pPr marL="342900" indent="-342900">
              <a:buAutoNum type="arabicPeriod"/>
            </a:pPr>
            <a:r>
              <a:rPr lang="ko-KR" altLang="en-US" sz="1400" dirty="0">
                <a:solidFill>
                  <a:schemeClr val="tx1"/>
                </a:solidFill>
              </a:rPr>
              <a:t>파일 </a:t>
            </a:r>
            <a:r>
              <a:rPr lang="en-US" altLang="ko-KR" sz="1400" dirty="0">
                <a:solidFill>
                  <a:schemeClr val="tx1"/>
                </a:solidFill>
              </a:rPr>
              <a:t>-&gt; </a:t>
            </a:r>
            <a:r>
              <a:rPr lang="ko-KR" altLang="en-US" sz="1400" dirty="0">
                <a:solidFill>
                  <a:schemeClr val="tx1"/>
                </a:solidFill>
              </a:rPr>
              <a:t>작업영역에 폴더 추가 </a:t>
            </a:r>
            <a:r>
              <a:rPr lang="en-US" altLang="ko-KR" sz="1400" dirty="0">
                <a:solidFill>
                  <a:schemeClr val="tx1"/>
                </a:solidFill>
              </a:rPr>
              <a:t>(Add Folder to Workspace)</a:t>
            </a:r>
            <a:r>
              <a:rPr lang="ko-KR" altLang="en-US" sz="1400" dirty="0">
                <a:solidFill>
                  <a:schemeClr val="tx1"/>
                </a:solidFill>
              </a:rPr>
              <a:t> </a:t>
            </a:r>
            <a:r>
              <a:rPr lang="en-US" altLang="ko-KR" sz="1400" dirty="0">
                <a:solidFill>
                  <a:schemeClr val="tx1"/>
                </a:solidFill>
              </a:rPr>
              <a:t>: </a:t>
            </a:r>
            <a:r>
              <a:rPr lang="ko-KR" altLang="en-US" sz="1400" dirty="0">
                <a:solidFill>
                  <a:schemeClr val="tx1"/>
                </a:solidFill>
              </a:rPr>
              <a:t>위에서 생성한 폴더를 지정하고 죄측 탐색기에 해당 폴더가 나타나는지 확인</a:t>
            </a:r>
            <a:endParaRPr lang="en-US" altLang="ko-KR" sz="1400" dirty="0">
              <a:solidFill>
                <a:schemeClr val="tx1"/>
              </a:solidFill>
            </a:endParaRPr>
          </a:p>
          <a:p>
            <a:pPr marL="342900" indent="-342900">
              <a:buAutoNum type="arabicPeriod"/>
            </a:pPr>
            <a:r>
              <a:rPr lang="ko-KR" altLang="en-US" sz="1400" dirty="0">
                <a:solidFill>
                  <a:schemeClr val="tx1"/>
                </a:solidFill>
              </a:rPr>
              <a:t>좌측 아이콘 중에서 제일 아래에 있는 </a:t>
            </a:r>
            <a:r>
              <a:rPr lang="en-US" altLang="ko-KR" sz="1400" dirty="0">
                <a:solidFill>
                  <a:schemeClr val="tx1"/>
                </a:solidFill>
              </a:rPr>
              <a:t>Extensions(</a:t>
            </a:r>
            <a:r>
              <a:rPr lang="ko-KR" altLang="en-US" sz="1400" dirty="0">
                <a:solidFill>
                  <a:schemeClr val="tx1"/>
                </a:solidFill>
              </a:rPr>
              <a:t>확장</a:t>
            </a:r>
            <a:r>
              <a:rPr lang="en-US" altLang="ko-KR" sz="1400" dirty="0">
                <a:solidFill>
                  <a:schemeClr val="tx1"/>
                </a:solidFill>
              </a:rPr>
              <a:t>)</a:t>
            </a:r>
            <a:r>
              <a:rPr lang="ko-KR" altLang="en-US" sz="1400" dirty="0">
                <a:solidFill>
                  <a:schemeClr val="tx1"/>
                </a:solidFill>
              </a:rPr>
              <a:t>을 클릭한 후</a:t>
            </a:r>
            <a:r>
              <a:rPr lang="en-US" altLang="ko-KR" sz="1400" dirty="0">
                <a:solidFill>
                  <a:schemeClr val="tx1"/>
                </a:solidFill>
              </a:rPr>
              <a:t>, “open in browser”</a:t>
            </a:r>
            <a:r>
              <a:rPr lang="ko-KR" altLang="en-US" sz="1400" dirty="0">
                <a:solidFill>
                  <a:schemeClr val="tx1"/>
                </a:solidFill>
              </a:rPr>
              <a:t>로 검색하여 가장 최근 버전</a:t>
            </a:r>
            <a:r>
              <a:rPr lang="en-US" altLang="ko-KR" sz="1400" dirty="0">
                <a:solidFill>
                  <a:schemeClr val="tx1"/>
                </a:solidFill>
              </a:rPr>
              <a:t>(</a:t>
            </a:r>
            <a:r>
              <a:rPr lang="ko-KR" altLang="en-US" sz="1400" dirty="0">
                <a:solidFill>
                  <a:schemeClr val="tx1"/>
                </a:solidFill>
              </a:rPr>
              <a:t>버전 숫자가 가장 큰</a:t>
            </a:r>
            <a:r>
              <a:rPr lang="en-US" altLang="ko-KR" sz="1400" dirty="0">
                <a:solidFill>
                  <a:schemeClr val="tx1"/>
                </a:solidFill>
              </a:rPr>
              <a:t>)</a:t>
            </a:r>
            <a:r>
              <a:rPr lang="ko-KR" altLang="en-US" sz="1400" dirty="0">
                <a:solidFill>
                  <a:schemeClr val="tx1"/>
                </a:solidFill>
              </a:rPr>
              <a:t>을 설치한다</a:t>
            </a:r>
            <a:r>
              <a:rPr lang="en-US" altLang="ko-KR" sz="1400" dirty="0">
                <a:solidFill>
                  <a:schemeClr val="tx1"/>
                </a:solidFill>
              </a:rPr>
              <a:t>.</a:t>
            </a:r>
          </a:p>
          <a:p>
            <a:pPr marL="342900" indent="-342900">
              <a:buAutoNum type="arabicPeriod"/>
            </a:pPr>
            <a:endParaRPr lang="en-US" altLang="ko-KR" sz="1400" dirty="0">
              <a:solidFill>
                <a:schemeClr val="tx1"/>
              </a:solidFill>
            </a:endParaRPr>
          </a:p>
          <a:p>
            <a:pPr marL="342900" indent="-342900">
              <a:buAutoNum type="arabicPeriod"/>
            </a:pPr>
            <a:r>
              <a:rPr lang="en-US" altLang="ko-KR" sz="1400" dirty="0">
                <a:solidFill>
                  <a:schemeClr val="tx1"/>
                </a:solidFill>
              </a:rPr>
              <a:t>4</a:t>
            </a:r>
            <a:r>
              <a:rPr lang="ko-KR" altLang="en-US" sz="1400" dirty="0">
                <a:solidFill>
                  <a:schemeClr val="tx1"/>
                </a:solidFill>
              </a:rPr>
              <a:t>번에서 생성한 작업영역의 </a:t>
            </a:r>
            <a:r>
              <a:rPr lang="en-US" altLang="ko-KR" sz="1400" dirty="0">
                <a:solidFill>
                  <a:schemeClr val="tx1"/>
                </a:solidFill>
              </a:rPr>
              <a:t>New File</a:t>
            </a:r>
            <a:r>
              <a:rPr lang="ko-KR" altLang="en-US" sz="1400" dirty="0">
                <a:solidFill>
                  <a:schemeClr val="tx1"/>
                </a:solidFill>
              </a:rPr>
              <a:t>클릭 후</a:t>
            </a:r>
            <a:r>
              <a:rPr lang="en-US" altLang="ko-KR" sz="1400" dirty="0">
                <a:solidFill>
                  <a:schemeClr val="tx1"/>
                </a:solidFill>
              </a:rPr>
              <a:t>, </a:t>
            </a:r>
            <a:r>
              <a:rPr lang="ko-KR" altLang="en-US" sz="1400" dirty="0">
                <a:solidFill>
                  <a:schemeClr val="tx1"/>
                </a:solidFill>
              </a:rPr>
              <a:t>파일명을 </a:t>
            </a:r>
            <a:r>
              <a:rPr lang="en-US" altLang="ko-KR" sz="1400" dirty="0">
                <a:solidFill>
                  <a:schemeClr val="tx1"/>
                </a:solidFill>
              </a:rPr>
              <a:t>test.html</a:t>
            </a:r>
            <a:r>
              <a:rPr lang="ko-KR" altLang="en-US" sz="1400" dirty="0">
                <a:solidFill>
                  <a:schemeClr val="tx1"/>
                </a:solidFill>
              </a:rPr>
              <a:t>로 지정하고 좌측 코드를 입력 후 저장한다</a:t>
            </a:r>
            <a:r>
              <a:rPr lang="en-US" altLang="ko-KR" sz="1400" dirty="0">
                <a:solidFill>
                  <a:schemeClr val="tx1"/>
                </a:solidFill>
              </a:rPr>
              <a:t>.</a:t>
            </a:r>
          </a:p>
          <a:p>
            <a:pPr marL="342900" indent="-342900">
              <a:buAutoNum type="arabicPeriod"/>
            </a:pPr>
            <a:r>
              <a:rPr lang="ko-KR" altLang="en-US" sz="1400" dirty="0">
                <a:solidFill>
                  <a:schemeClr val="tx1"/>
                </a:solidFill>
              </a:rPr>
              <a:t>키보드 </a:t>
            </a:r>
            <a:r>
              <a:rPr lang="en-US" altLang="ko-KR" sz="1400" dirty="0" err="1">
                <a:solidFill>
                  <a:schemeClr val="tx1"/>
                </a:solidFill>
              </a:rPr>
              <a:t>Alt+b</a:t>
            </a:r>
            <a:r>
              <a:rPr lang="ko-KR" altLang="en-US" sz="1400" dirty="0">
                <a:solidFill>
                  <a:schemeClr val="tx1"/>
                </a:solidFill>
              </a:rPr>
              <a:t>로 실행하여 사용할 브라우저</a:t>
            </a:r>
            <a:r>
              <a:rPr lang="en-US" altLang="ko-KR" sz="1400" dirty="0">
                <a:solidFill>
                  <a:schemeClr val="tx1"/>
                </a:solidFill>
              </a:rPr>
              <a:t>(</a:t>
            </a:r>
            <a:r>
              <a:rPr lang="ko-KR" altLang="en-US" sz="1400" dirty="0">
                <a:solidFill>
                  <a:schemeClr val="tx1"/>
                </a:solidFill>
              </a:rPr>
              <a:t>가능하면 크롬</a:t>
            </a:r>
            <a:r>
              <a:rPr lang="en-US" altLang="ko-KR" sz="1400" dirty="0">
                <a:solidFill>
                  <a:schemeClr val="tx1"/>
                </a:solidFill>
              </a:rPr>
              <a:t>)</a:t>
            </a:r>
            <a:r>
              <a:rPr lang="ko-KR" altLang="en-US" sz="1400" dirty="0">
                <a:solidFill>
                  <a:schemeClr val="tx1"/>
                </a:solidFill>
              </a:rPr>
              <a:t>를 지정한 후 좌측 내용이 </a:t>
            </a:r>
            <a:r>
              <a:rPr lang="ko-KR" altLang="en-US" sz="1400" dirty="0" err="1">
                <a:solidFill>
                  <a:schemeClr val="tx1"/>
                </a:solidFill>
              </a:rPr>
              <a:t>니오는지</a:t>
            </a:r>
            <a:r>
              <a:rPr lang="ko-KR" altLang="en-US" sz="1400" dirty="0">
                <a:solidFill>
                  <a:schemeClr val="tx1"/>
                </a:solidFill>
              </a:rPr>
              <a:t> 확인</a:t>
            </a:r>
            <a:r>
              <a:rPr lang="en-US" altLang="ko-KR" sz="1400" dirty="0">
                <a:solidFill>
                  <a:schemeClr val="tx1"/>
                </a:solidFill>
              </a:rPr>
              <a:t>.</a:t>
            </a:r>
          </a:p>
          <a:p>
            <a:pPr marL="342900" indent="-342900">
              <a:buAutoNum type="arabicPeriod"/>
            </a:pPr>
            <a:r>
              <a:rPr lang="en-US" altLang="ko-KR" sz="1400" dirty="0">
                <a:solidFill>
                  <a:schemeClr val="tx1"/>
                </a:solidFill>
              </a:rPr>
              <a:t>F12 </a:t>
            </a:r>
            <a:r>
              <a:rPr lang="ko-KR" altLang="en-US" sz="1400" dirty="0">
                <a:solidFill>
                  <a:schemeClr val="tx1"/>
                </a:solidFill>
              </a:rPr>
              <a:t>키로 브라우저에서 좌측 코드가 보이는지 확인</a:t>
            </a:r>
            <a:r>
              <a:rPr lang="en-US" altLang="ko-KR" sz="1400" dirty="0">
                <a:solidFill>
                  <a:schemeClr val="tx1"/>
                </a:solidFill>
              </a:rPr>
              <a:t>.</a:t>
            </a:r>
            <a:r>
              <a:rPr lang="ko-KR" altLang="en-US" sz="1400" dirty="0">
                <a:solidFill>
                  <a:schemeClr val="tx1"/>
                </a:solidFill>
              </a:rPr>
              <a:t> </a:t>
            </a:r>
            <a:endParaRPr lang="en-US" altLang="ko-KR" sz="1400" dirty="0">
              <a:solidFill>
                <a:schemeClr val="tx1"/>
              </a:solidFill>
            </a:endParaRPr>
          </a:p>
          <a:p>
            <a:pPr marL="342900" indent="-342900">
              <a:buAutoNum type="arabicPeriod"/>
            </a:pPr>
            <a:endParaRPr lang="en-US" altLang="ko-KR" sz="1600" dirty="0">
              <a:solidFill>
                <a:schemeClr val="tx1"/>
              </a:solidFill>
            </a:endParaRPr>
          </a:p>
          <a:p>
            <a:pPr marL="342900" indent="-342900">
              <a:buAutoNum type="arabicPeriod"/>
            </a:pPr>
            <a:endParaRPr lang="ko-KR" altLang="en-US"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a:t>
            </a:fld>
            <a:endParaRPr lang="ko-KR" altLang="en-US" dirty="0"/>
          </a:p>
        </p:txBody>
      </p:sp>
    </p:spTree>
    <p:extLst>
      <p:ext uri="{BB962C8B-B14F-4D97-AF65-F5344CB8AC3E}">
        <p14:creationId xmlns:p14="http://schemas.microsoft.com/office/powerpoint/2010/main" val="3275441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 </a:t>
            </a:r>
            <a:r>
              <a:rPr lang="en-US" altLang="ko-KR" sz="3200" dirty="0"/>
              <a:t>(</a:t>
            </a:r>
            <a:r>
              <a:rPr lang="ko-KR" altLang="en-US" sz="3200" dirty="0"/>
              <a:t>열과 행 합치기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2719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&lt;body&gt;</a:t>
            </a:r>
            <a:br>
              <a:rPr lang="en-US" altLang="ko-KR" sz="1200" dirty="0">
                <a:solidFill>
                  <a:schemeClr val="tx1"/>
                </a:solidFill>
              </a:rPr>
            </a:br>
            <a:r>
              <a:rPr lang="en-US" altLang="ko-KR" sz="1200" dirty="0">
                <a:solidFill>
                  <a:schemeClr val="tx1"/>
                </a:solidFill>
              </a:rPr>
              <a:t>    &lt;h1&gt;</a:t>
            </a:r>
            <a:r>
              <a:rPr lang="ko-KR" altLang="en-US" sz="1200" dirty="0">
                <a:solidFill>
                  <a:schemeClr val="tx1"/>
                </a:solidFill>
              </a:rPr>
              <a:t>테이블의 열과 행 합치기</a:t>
            </a:r>
            <a:r>
              <a:rPr lang="en-US" altLang="ko-KR" sz="1200" dirty="0">
                <a:solidFill>
                  <a:schemeClr val="tx1"/>
                </a:solidFill>
              </a:rPr>
              <a:t>&lt;/h1&gt;</a:t>
            </a:r>
          </a:p>
          <a:p>
            <a:r>
              <a:rPr lang="en-US" altLang="ko-KR" sz="1200" dirty="0">
                <a:solidFill>
                  <a:schemeClr val="tx1"/>
                </a:solidFill>
              </a:rPr>
              <a:t>    &lt;table style="width:100%"&gt;</a:t>
            </a:r>
          </a:p>
          <a:p>
            <a:r>
              <a:rPr lang="en-US" altLang="ko-KR" sz="1200" dirty="0">
                <a:solidFill>
                  <a:schemeClr val="tx1"/>
                </a:solidFill>
              </a:rPr>
              <a:t>        &lt;tr&gt;</a:t>
            </a:r>
          </a:p>
          <a:p>
            <a:r>
              <a:rPr lang="en-US" altLang="ko-KR" sz="1200" dirty="0">
                <a:solidFill>
                  <a:schemeClr val="tx1"/>
                </a:solidFill>
              </a:rPr>
              <a:t>            &lt;td </a:t>
            </a:r>
            <a:r>
              <a:rPr lang="en-US" altLang="ko-KR" sz="1200" dirty="0" err="1">
                <a:solidFill>
                  <a:schemeClr val="tx1"/>
                </a:solidFill>
              </a:rPr>
              <a:t>colspan</a:t>
            </a:r>
            <a:r>
              <a:rPr lang="en-US" altLang="ko-KR" sz="1200" dirty="0">
                <a:solidFill>
                  <a:schemeClr val="tx1"/>
                </a:solidFill>
              </a:rPr>
              <a:t>="6"&gt;1&lt;/td&gt;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 </a:t>
            </a:r>
            <a:r>
              <a:rPr lang="en-US" altLang="ko-KR" sz="1200" dirty="0" err="1">
                <a:solidFill>
                  <a:schemeClr val="tx1"/>
                </a:solidFill>
              </a:rPr>
              <a:t>colspan</a:t>
            </a:r>
            <a:r>
              <a:rPr lang="en-US" altLang="ko-KR" sz="1200" dirty="0">
                <a:solidFill>
                  <a:schemeClr val="tx1"/>
                </a:solidFill>
              </a:rPr>
              <a:t>="6"&gt;2&lt;/td&gt;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 </a:t>
            </a:r>
            <a:r>
              <a:rPr lang="en-US" altLang="ko-KR" sz="1200" dirty="0" err="1">
                <a:solidFill>
                  <a:schemeClr val="tx1"/>
                </a:solidFill>
              </a:rPr>
              <a:t>rowspan</a:t>
            </a:r>
            <a:r>
              <a:rPr lang="en-US" altLang="ko-KR" sz="1200" dirty="0">
                <a:solidFill>
                  <a:schemeClr val="tx1"/>
                </a:solidFill>
              </a:rPr>
              <a:t>="3"&gt;3&lt;/td&gt;</a:t>
            </a:r>
          </a:p>
          <a:p>
            <a:r>
              <a:rPr lang="en-US" altLang="ko-KR" sz="1200" dirty="0">
                <a:solidFill>
                  <a:schemeClr val="tx1"/>
                </a:solidFill>
              </a:rPr>
              <a:t>            &lt;td </a:t>
            </a:r>
            <a:r>
              <a:rPr lang="en-US" altLang="ko-KR" sz="1200" dirty="0" err="1">
                <a:solidFill>
                  <a:schemeClr val="tx1"/>
                </a:solidFill>
              </a:rPr>
              <a:t>rowspan</a:t>
            </a:r>
            <a:r>
              <a:rPr lang="en-US" altLang="ko-KR" sz="1200" dirty="0">
                <a:solidFill>
                  <a:schemeClr val="tx1"/>
                </a:solidFill>
              </a:rPr>
              <a:t>="3"&gt;4&lt;/td&gt;</a:t>
            </a:r>
          </a:p>
          <a:p>
            <a:r>
              <a:rPr lang="en-US" altLang="ko-KR" sz="1200" dirty="0">
                <a:solidFill>
                  <a:schemeClr val="tx1"/>
                </a:solidFill>
              </a:rPr>
              <a:t>            &lt;td&gt;5&lt;/td&gt;</a:t>
            </a:r>
          </a:p>
          <a:p>
            <a:r>
              <a:rPr lang="en-US" altLang="ko-KR" sz="1200" dirty="0">
                <a:solidFill>
                  <a:schemeClr val="tx1"/>
                </a:solidFill>
              </a:rPr>
              <a:t>            &lt;td&gt;6&lt;/td&gt;</a:t>
            </a:r>
          </a:p>
          <a:p>
            <a:r>
              <a:rPr lang="en-US" altLang="ko-KR" sz="1200" dirty="0">
                <a:solidFill>
                  <a:schemeClr val="tx1"/>
                </a:solidFill>
              </a:rPr>
              <a:t>            &lt;td&gt;7&lt;/td&gt;</a:t>
            </a:r>
          </a:p>
          <a:p>
            <a:r>
              <a:rPr lang="en-US" altLang="ko-KR" sz="1200" dirty="0">
                <a:solidFill>
                  <a:schemeClr val="tx1"/>
                </a:solidFill>
              </a:rPr>
              <a:t>            &lt;td&gt;8&lt;/td&gt;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 </a:t>
            </a:r>
            <a:r>
              <a:rPr lang="en-US" altLang="ko-KR" sz="1200" dirty="0" err="1">
                <a:solidFill>
                  <a:schemeClr val="tx1"/>
                </a:solidFill>
              </a:rPr>
              <a:t>colspan</a:t>
            </a:r>
            <a:r>
              <a:rPr lang="en-US" altLang="ko-KR" sz="1200" dirty="0">
                <a:solidFill>
                  <a:schemeClr val="tx1"/>
                </a:solidFill>
              </a:rPr>
              <a:t>="3"&gt;9&lt;/td&gt;</a:t>
            </a:r>
          </a:p>
          <a:p>
            <a:r>
              <a:rPr lang="en-US" altLang="ko-KR" sz="1200" dirty="0">
                <a:solidFill>
                  <a:schemeClr val="tx1"/>
                </a:solidFill>
              </a:rPr>
              <a:t>            &lt;td&gt;10&lt;/td&gt;</a:t>
            </a:r>
          </a:p>
          <a:p>
            <a:r>
              <a:rPr lang="en-US" altLang="ko-KR" sz="1200" dirty="0">
                <a:solidFill>
                  <a:schemeClr val="tx1"/>
                </a:solidFill>
              </a:rPr>
              <a:t>        &lt;/tr&gt;</a:t>
            </a:r>
          </a:p>
          <a:p>
            <a:r>
              <a:rPr lang="en-US" altLang="ko-KR" sz="1200" dirty="0">
                <a:solidFill>
                  <a:schemeClr val="tx1"/>
                </a:solidFill>
              </a:rPr>
              <a:t>        &lt;tr&gt;</a:t>
            </a:r>
          </a:p>
          <a:p>
            <a:r>
              <a:rPr lang="en-US" altLang="ko-KR" sz="1200" dirty="0">
                <a:solidFill>
                  <a:schemeClr val="tx1"/>
                </a:solidFill>
              </a:rPr>
              <a:t>            &lt;td </a:t>
            </a:r>
            <a:r>
              <a:rPr lang="en-US" altLang="ko-KR" sz="1200" dirty="0" err="1">
                <a:solidFill>
                  <a:schemeClr val="tx1"/>
                </a:solidFill>
              </a:rPr>
              <a:t>colspan</a:t>
            </a:r>
            <a:r>
              <a:rPr lang="en-US" altLang="ko-KR" sz="1200" dirty="0">
                <a:solidFill>
                  <a:schemeClr val="tx1"/>
                </a:solidFill>
              </a:rPr>
              <a:t>="4"&gt;11&lt;/td&gt;</a:t>
            </a:r>
          </a:p>
          <a:p>
            <a:br>
              <a:rPr lang="en-US" altLang="ko-KR" sz="1200" dirty="0">
                <a:solidFill>
                  <a:schemeClr val="tx1"/>
                </a:solidFill>
              </a:rPr>
            </a:br>
            <a:r>
              <a:rPr lang="en-US" altLang="ko-KR" sz="1200" dirty="0">
                <a:solidFill>
                  <a:schemeClr val="tx1"/>
                </a:solidFill>
              </a:rPr>
              <a:t>        &lt;/tr&gt;</a:t>
            </a:r>
          </a:p>
          <a:p>
            <a:r>
              <a:rPr lang="en-US" altLang="ko-KR" sz="1200" dirty="0">
                <a:solidFill>
                  <a:schemeClr val="tx1"/>
                </a:solidFill>
              </a:rPr>
              <a:t>    &lt;/table&gt;</a:t>
            </a:r>
            <a:br>
              <a:rPr lang="en-US" altLang="ko-KR" sz="1200" dirty="0">
                <a:solidFill>
                  <a:schemeClr val="tx1"/>
                </a:solidFill>
              </a:rPr>
            </a:br>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8805333" y="1185333"/>
            <a:ext cx="3081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a:t>
            </a:fld>
            <a:endParaRPr lang="ko-KR" altLang="en-US" dirty="0"/>
          </a:p>
        </p:txBody>
      </p:sp>
    </p:spTree>
    <p:extLst>
      <p:ext uri="{BB962C8B-B14F-4D97-AF65-F5344CB8AC3E}">
        <p14:creationId xmlns:p14="http://schemas.microsoft.com/office/powerpoint/2010/main" val="165663278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a:t>
            </a:r>
            <a:r>
              <a:rPr lang="ko-KR" altLang="en-US" sz="3200" dirty="0"/>
              <a:t>사각형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Canvas&lt;/title&gt;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&lt;h1&gt;canvas </a:t>
            </a:r>
            <a:r>
              <a:rPr lang="ko-KR" altLang="en-US" sz="1200" dirty="0">
                <a:solidFill>
                  <a:schemeClr val="tx1"/>
                </a:solidFill>
              </a:rPr>
              <a:t>요소에 사각형 그리기</a:t>
            </a:r>
            <a:r>
              <a:rPr lang="en-US" altLang="ko-KR" sz="1200" dirty="0">
                <a:solidFill>
                  <a:schemeClr val="tx1"/>
                </a:solidFill>
              </a:rPr>
              <a:t>&lt;/h1&gt;</a:t>
            </a:r>
          </a:p>
          <a:p>
            <a:r>
              <a:rPr lang="en-US" altLang="ko-KR" sz="1200" dirty="0">
                <a:solidFill>
                  <a:schemeClr val="tx1"/>
                </a:solidFill>
              </a:rPr>
              <a:t>     &lt;canvas id="</a:t>
            </a:r>
            <a:r>
              <a:rPr lang="en-US" altLang="ko-KR" sz="1200" dirty="0" err="1">
                <a:solidFill>
                  <a:schemeClr val="tx1"/>
                </a:solidFill>
              </a:rPr>
              <a:t>drawCanvas</a:t>
            </a:r>
            <a:r>
              <a:rPr lang="en-US" altLang="ko-KR" sz="1200" dirty="0">
                <a:solidFill>
                  <a:schemeClr val="tx1"/>
                </a:solidFill>
              </a:rPr>
              <a:t>" width="300px" height="200px" style="border: 1px solid #993300"&gt;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canvas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&lt;/canvas&gt;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var paper = </a:t>
            </a:r>
            <a:r>
              <a:rPr lang="en-US" altLang="ko-KR" sz="1200" dirty="0" err="1">
                <a:solidFill>
                  <a:schemeClr val="tx1"/>
                </a:solidFill>
              </a:rPr>
              <a:t>document.getElementById</a:t>
            </a:r>
            <a:r>
              <a:rPr lang="en-US" altLang="ko-KR" sz="1200" dirty="0">
                <a:solidFill>
                  <a:schemeClr val="tx1"/>
                </a:solidFill>
              </a:rPr>
              <a:t>("</a:t>
            </a:r>
            <a:r>
              <a:rPr lang="en-US" altLang="ko-KR" sz="1200" dirty="0" err="1">
                <a:solidFill>
                  <a:schemeClr val="tx1"/>
                </a:solidFill>
              </a:rPr>
              <a:t>drawCanvas</a:t>
            </a:r>
            <a:r>
              <a:rPr lang="en-US" altLang="ko-KR" sz="1200" dirty="0">
                <a:solidFill>
                  <a:schemeClr val="tx1"/>
                </a:solidFill>
              </a:rPr>
              <a:t>");</a:t>
            </a:r>
          </a:p>
          <a:p>
            <a:r>
              <a:rPr lang="en-US" altLang="ko-KR" sz="1200" dirty="0">
                <a:solidFill>
                  <a:schemeClr val="tx1"/>
                </a:solidFill>
              </a:rPr>
              <a:t>	var context = </a:t>
            </a:r>
            <a:r>
              <a:rPr lang="en-US" altLang="ko-KR" sz="1200" dirty="0" err="1">
                <a:solidFill>
                  <a:schemeClr val="tx1"/>
                </a:solidFill>
              </a:rPr>
              <a:t>paper.getContext</a:t>
            </a:r>
            <a:r>
              <a:rPr lang="en-US" altLang="ko-KR" sz="1200" dirty="0">
                <a:solidFill>
                  <a:schemeClr val="tx1"/>
                </a:solidFill>
              </a:rPr>
              <a:t>("2d");</a:t>
            </a:r>
          </a:p>
          <a:p>
            <a:r>
              <a:rPr lang="en-US" altLang="ko-KR" sz="1200" dirty="0">
                <a:solidFill>
                  <a:schemeClr val="tx1"/>
                </a:solidFill>
              </a:rPr>
              <a:t>	</a:t>
            </a:r>
            <a:r>
              <a:rPr lang="en-US" altLang="ko-KR" sz="1200" dirty="0" err="1">
                <a:solidFill>
                  <a:schemeClr val="tx1"/>
                </a:solidFill>
              </a:rPr>
              <a:t>context.strokeRect</a:t>
            </a:r>
            <a:r>
              <a:rPr lang="en-US" altLang="ko-KR" sz="1200" dirty="0">
                <a:solidFill>
                  <a:schemeClr val="tx1"/>
                </a:solidFill>
              </a:rPr>
              <a:t>(10, 10, 250, 130);</a:t>
            </a:r>
          </a:p>
          <a:p>
            <a:endParaRPr lang="en-US" altLang="ko-KR" sz="1200" dirty="0">
              <a:solidFill>
                <a:schemeClr val="tx1"/>
              </a:solidFill>
            </a:endParaRPr>
          </a:p>
          <a:p>
            <a:r>
              <a:rPr lang="en-US" altLang="ko-KR" sz="1200" dirty="0">
                <a:solidFill>
                  <a:schemeClr val="tx1"/>
                </a:solidFill>
              </a:rPr>
              <a:t>	</a:t>
            </a:r>
            <a:r>
              <a:rPr lang="en-US" altLang="ko-KR" sz="1200" dirty="0" err="1">
                <a:solidFill>
                  <a:schemeClr val="tx1"/>
                </a:solidFill>
              </a:rPr>
              <a:t>context.fillStyle</a:t>
            </a:r>
            <a:r>
              <a:rPr lang="en-US" altLang="ko-KR" sz="1200" dirty="0">
                <a:solidFill>
                  <a:schemeClr val="tx1"/>
                </a:solidFill>
              </a:rPr>
              <a:t> = "</a:t>
            </a:r>
            <a:r>
              <a:rPr lang="en-US" altLang="ko-KR" sz="1200" dirty="0" err="1">
                <a:solidFill>
                  <a:schemeClr val="tx1"/>
                </a:solidFill>
              </a:rPr>
              <a:t>rgba</a:t>
            </a:r>
            <a:r>
              <a:rPr lang="en-US" altLang="ko-KR" sz="1200" dirty="0">
                <a:solidFill>
                  <a:schemeClr val="tx1"/>
                </a:solidFill>
              </a:rPr>
              <a:t>(255,0,0,1)";</a:t>
            </a:r>
          </a:p>
          <a:p>
            <a:r>
              <a:rPr lang="en-US" altLang="ko-KR" sz="1200" dirty="0">
                <a:solidFill>
                  <a:schemeClr val="tx1"/>
                </a:solidFill>
              </a:rPr>
              <a:t>	</a:t>
            </a:r>
            <a:r>
              <a:rPr lang="en-US" altLang="ko-KR" sz="1200" dirty="0" err="1">
                <a:solidFill>
                  <a:schemeClr val="tx1"/>
                </a:solidFill>
              </a:rPr>
              <a:t>context.fillRect</a:t>
            </a:r>
            <a:r>
              <a:rPr lang="en-US" altLang="ko-KR" sz="1200" dirty="0">
                <a:solidFill>
                  <a:schemeClr val="tx1"/>
                </a:solidFill>
              </a:rPr>
              <a:t>(20, 20, 200, 100);</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context.clearRect</a:t>
            </a:r>
            <a:r>
              <a:rPr lang="en-US" altLang="ko-KR" sz="1200" dirty="0">
                <a:solidFill>
                  <a:schemeClr val="tx1"/>
                </a:solidFill>
              </a:rPr>
              <a:t>(30, 30, 150, 50);</a:t>
            </a:r>
          </a:p>
          <a:p>
            <a:r>
              <a:rPr lang="en-US" altLang="ko-KR" sz="1200" dirty="0">
                <a:solidFill>
                  <a:schemeClr val="tx1"/>
                </a:solidFill>
              </a:rPr>
              <a:t>     &lt;/script&gt;</a:t>
            </a:r>
          </a:p>
          <a:p>
            <a:endParaRPr lang="en-US" altLang="ko-KR" sz="1200" dirty="0">
              <a:solidFill>
                <a:schemeClr val="tx1"/>
              </a:solidFill>
            </a:endParaRPr>
          </a:p>
          <a:p>
            <a:r>
              <a:rPr lang="en-US" altLang="ko-KR" sz="1200" dirty="0">
                <a:solidFill>
                  <a:schemeClr val="tx1"/>
                </a:solidFill>
              </a:rPr>
              <a:t>     &lt;p&gt;</a:t>
            </a:r>
          </a:p>
          <a:p>
            <a:r>
              <a:rPr lang="en-US" altLang="ko-KR" sz="1200" dirty="0">
                <a:solidFill>
                  <a:schemeClr val="tx1"/>
                </a:solidFill>
              </a:rPr>
              <a:t>	</a:t>
            </a:r>
            <a:r>
              <a:rPr lang="ko-KR" altLang="en-US" sz="1200" dirty="0">
                <a:solidFill>
                  <a:schemeClr val="tx1"/>
                </a:solidFill>
              </a:rPr>
              <a:t>가장 바깥쪽에 </a:t>
            </a:r>
            <a:r>
              <a:rPr lang="en-US" altLang="ko-KR" sz="1200" dirty="0" err="1">
                <a:solidFill>
                  <a:schemeClr val="tx1"/>
                </a:solidFill>
              </a:rPr>
              <a:t>strokeRect</a:t>
            </a:r>
            <a:r>
              <a:rPr lang="en-US" altLang="ko-KR" sz="1200" dirty="0">
                <a:solidFill>
                  <a:schemeClr val="tx1"/>
                </a:solidFill>
              </a:rPr>
              <a:t>() </a:t>
            </a:r>
            <a:r>
              <a:rPr lang="ko-KR" altLang="en-US" sz="1200" dirty="0">
                <a:solidFill>
                  <a:schemeClr val="tx1"/>
                </a:solidFill>
              </a:rPr>
              <a:t>함수를 사용하여 선만으로 이루어진 사각형을 그립니다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그 다음에는 </a:t>
            </a:r>
            <a:r>
              <a:rPr lang="en-US" altLang="ko-KR" sz="1200" dirty="0" err="1">
                <a:solidFill>
                  <a:schemeClr val="tx1"/>
                </a:solidFill>
              </a:rPr>
              <a:t>fillRect</a:t>
            </a:r>
            <a:r>
              <a:rPr lang="en-US" altLang="ko-KR" sz="1200" dirty="0">
                <a:solidFill>
                  <a:schemeClr val="tx1"/>
                </a:solidFill>
              </a:rPr>
              <a:t>() </a:t>
            </a:r>
            <a:r>
              <a:rPr lang="ko-KR" altLang="en-US" sz="1200" dirty="0">
                <a:solidFill>
                  <a:schemeClr val="tx1"/>
                </a:solidFill>
              </a:rPr>
              <a:t>함수를 사용하여 빨간색으로 채워진 사각형을 그립니다</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가장 안쪽에는 </a:t>
            </a:r>
            <a:r>
              <a:rPr lang="en-US" altLang="ko-KR" sz="1200" dirty="0" err="1">
                <a:solidFill>
                  <a:schemeClr val="tx1"/>
                </a:solidFill>
              </a:rPr>
              <a:t>clearRect</a:t>
            </a:r>
            <a:r>
              <a:rPr lang="en-US" altLang="ko-KR" sz="1200" dirty="0">
                <a:solidFill>
                  <a:schemeClr val="tx1"/>
                </a:solidFill>
              </a:rPr>
              <a:t>() </a:t>
            </a:r>
            <a:r>
              <a:rPr lang="ko-KR" altLang="en-US" sz="1200" dirty="0">
                <a:solidFill>
                  <a:schemeClr val="tx1"/>
                </a:solidFill>
              </a:rPr>
              <a:t>함수를 사용하여 사각형 모양으로 안의 내용을 지워줍니다</a:t>
            </a:r>
            <a:r>
              <a:rPr lang="en-US" altLang="ko-KR" sz="1200" dirty="0">
                <a:solidFill>
                  <a:schemeClr val="tx1"/>
                </a:solidFill>
              </a:rPr>
              <a:t>.</a:t>
            </a:r>
          </a:p>
          <a:p>
            <a:r>
              <a:rPr lang="en-US" altLang="ko-KR" sz="1200" dirty="0">
                <a:solidFill>
                  <a:schemeClr val="tx1"/>
                </a:solidFill>
              </a:rPr>
              <a:t>     &lt;/p&gt;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사각형 그리기</a:t>
            </a:r>
          </a:p>
          <a:p>
            <a:r>
              <a:rPr lang="ko-KR" altLang="en-US" sz="1200" dirty="0">
                <a:solidFill>
                  <a:schemeClr val="tx1"/>
                </a:solidFill>
              </a:rPr>
              <a:t>캔버스를 정의한 후에는 스크립트를 이용하여 </a:t>
            </a:r>
            <a:r>
              <a:rPr lang="en-US" altLang="ko-KR" sz="1200" dirty="0">
                <a:solidFill>
                  <a:schemeClr val="tx1"/>
                </a:solidFill>
              </a:rPr>
              <a:t>canvas </a:t>
            </a:r>
            <a:r>
              <a:rPr lang="ko-KR" altLang="en-US" sz="1200" dirty="0">
                <a:solidFill>
                  <a:schemeClr val="tx1"/>
                </a:solidFill>
              </a:rPr>
              <a:t>요소에 그래픽을 그릴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 사각형을 그리는 데 사용된 함수들은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사각형의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2. </a:t>
            </a:r>
            <a:r>
              <a:rPr lang="ko-KR" altLang="en-US" sz="1200" dirty="0">
                <a:solidFill>
                  <a:schemeClr val="tx1"/>
                </a:solidFill>
              </a:rPr>
              <a:t>사각형의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사각형의 너비</a:t>
            </a:r>
          </a:p>
          <a:p>
            <a:r>
              <a:rPr lang="en-US" altLang="ko-KR" sz="1200" dirty="0">
                <a:solidFill>
                  <a:schemeClr val="tx1"/>
                </a:solidFill>
              </a:rPr>
              <a:t>4. </a:t>
            </a:r>
            <a:r>
              <a:rPr lang="ko-KR" altLang="en-US" sz="1200" dirty="0">
                <a:solidFill>
                  <a:schemeClr val="tx1"/>
                </a:solidFill>
              </a:rPr>
              <a:t>사각형의 높이</a:t>
            </a:r>
          </a:p>
          <a:p>
            <a:endParaRPr lang="ko-KR" altLang="en-US" sz="1200" dirty="0">
              <a:solidFill>
                <a:schemeClr val="tx1"/>
              </a:solidFill>
            </a:endParaRPr>
          </a:p>
          <a:p>
            <a:r>
              <a:rPr lang="en-US" altLang="ko-KR" sz="1200" b="1" dirty="0" err="1">
                <a:solidFill>
                  <a:schemeClr val="tx1"/>
                </a:solidFill>
              </a:rPr>
              <a:t>fillStyle</a:t>
            </a:r>
            <a:r>
              <a:rPr lang="en-US" altLang="ko-KR" sz="1200" b="1" dirty="0">
                <a:solidFill>
                  <a:schemeClr val="tx1"/>
                </a:solidFill>
              </a:rPr>
              <a:t>() </a:t>
            </a:r>
          </a:p>
          <a:p>
            <a:r>
              <a:rPr lang="ko-KR" altLang="en-US" sz="1200" dirty="0">
                <a:solidFill>
                  <a:schemeClr val="tx1"/>
                </a:solidFill>
              </a:rPr>
              <a:t>사각형 영역을 채울 색상을 설정함</a:t>
            </a:r>
            <a:r>
              <a:rPr lang="en-US" altLang="ko-KR" sz="1200" dirty="0">
                <a:solidFill>
                  <a:schemeClr val="tx1"/>
                </a:solidFill>
              </a:rPr>
              <a:t>. </a:t>
            </a:r>
            <a:r>
              <a:rPr lang="ko-KR" altLang="en-US" sz="1200" dirty="0" err="1">
                <a:solidFill>
                  <a:schemeClr val="tx1"/>
                </a:solidFill>
              </a:rPr>
              <a:t>색상값만을</a:t>
            </a:r>
            <a:r>
              <a:rPr lang="ko-KR" altLang="en-US" sz="1200" dirty="0">
                <a:solidFill>
                  <a:schemeClr val="tx1"/>
                </a:solidFill>
              </a:rPr>
              <a:t> 사용할 수도 있고</a:t>
            </a:r>
            <a:r>
              <a:rPr lang="en-US" altLang="ko-KR" sz="1200" dirty="0">
                <a:solidFill>
                  <a:schemeClr val="tx1"/>
                </a:solidFill>
              </a:rPr>
              <a:t>, </a:t>
            </a:r>
            <a:r>
              <a:rPr lang="ko-KR" altLang="en-US" sz="1200" dirty="0">
                <a:solidFill>
                  <a:schemeClr val="tx1"/>
                </a:solidFill>
              </a:rPr>
              <a:t>투명도까지 명시할 수 있음</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fillRect</a:t>
            </a:r>
            <a:r>
              <a:rPr lang="en-US" altLang="ko-KR" sz="1200" b="1" dirty="0">
                <a:solidFill>
                  <a:schemeClr val="tx1"/>
                </a:solidFill>
              </a:rPr>
              <a:t>()</a:t>
            </a:r>
          </a:p>
          <a:p>
            <a:r>
              <a:rPr lang="ko-KR" altLang="en-US" sz="1200" dirty="0">
                <a:solidFill>
                  <a:schemeClr val="tx1"/>
                </a:solidFill>
              </a:rPr>
              <a:t>사각형을 그리기 시작할 시작점의 </a:t>
            </a:r>
            <a:r>
              <a:rPr lang="en-US" altLang="ko-KR" sz="1200" dirty="0">
                <a:solidFill>
                  <a:schemeClr val="tx1"/>
                </a:solidFill>
              </a:rPr>
              <a:t>x, y</a:t>
            </a:r>
            <a:r>
              <a:rPr lang="ko-KR" altLang="en-US" sz="1200" dirty="0">
                <a:solidFill>
                  <a:schemeClr val="tx1"/>
                </a:solidFill>
              </a:rPr>
              <a:t>좌표와 사각형의 너비</a:t>
            </a:r>
            <a:r>
              <a:rPr lang="en-US" altLang="ko-KR" sz="1200" dirty="0">
                <a:solidFill>
                  <a:schemeClr val="tx1"/>
                </a:solidFill>
              </a:rPr>
              <a:t>, </a:t>
            </a:r>
            <a:r>
              <a:rPr lang="ko-KR" altLang="en-US" sz="1200" dirty="0">
                <a:solidFill>
                  <a:schemeClr val="tx1"/>
                </a:solidFill>
              </a:rPr>
              <a:t>높이 등을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strokeRect</a:t>
            </a:r>
            <a:r>
              <a:rPr lang="en-US" altLang="ko-KR" sz="1200" b="1" dirty="0">
                <a:solidFill>
                  <a:schemeClr val="tx1"/>
                </a:solidFill>
              </a:rPr>
              <a:t>()</a:t>
            </a:r>
          </a:p>
          <a:p>
            <a:r>
              <a:rPr lang="ko-KR" altLang="en-US" sz="1200" dirty="0">
                <a:solidFill>
                  <a:schemeClr val="tx1"/>
                </a:solidFill>
              </a:rPr>
              <a:t>사각형 영역에 테두리를 그릴 때 사용함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clearRect</a:t>
            </a:r>
            <a:r>
              <a:rPr lang="en-US" altLang="ko-KR" sz="1200" b="1" dirty="0">
                <a:solidFill>
                  <a:schemeClr val="tx1"/>
                </a:solidFill>
              </a:rPr>
              <a:t>()</a:t>
            </a:r>
          </a:p>
          <a:p>
            <a:r>
              <a:rPr lang="ko-KR" altLang="en-US" sz="1200" dirty="0">
                <a:solidFill>
                  <a:schemeClr val="tx1"/>
                </a:solidFill>
              </a:rPr>
              <a:t>지정된 사각형 영역을 투명하게 만듦</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400</a:t>
            </a:fld>
            <a:endParaRPr lang="ko-KR" altLang="en-US" dirty="0"/>
          </a:p>
        </p:txBody>
      </p:sp>
    </p:spTree>
    <p:extLst>
      <p:ext uri="{BB962C8B-B14F-4D97-AF65-F5344CB8AC3E}">
        <p14:creationId xmlns:p14="http://schemas.microsoft.com/office/powerpoint/2010/main" val="1438992645"/>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a:t>
            </a:r>
            <a:r>
              <a:rPr lang="ko-KR" altLang="en-US" sz="3200" dirty="0"/>
              <a:t>선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&lt;h1&gt;canvas </a:t>
            </a:r>
            <a:r>
              <a:rPr lang="ko-KR" altLang="en-US" sz="1200">
                <a:solidFill>
                  <a:schemeClr val="tx1"/>
                </a:solidFill>
              </a:rPr>
              <a:t>요소에 선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r>
              <a:rPr lang="en-US" altLang="ko-KR" sz="1200">
                <a:solidFill>
                  <a:schemeClr val="tx1"/>
                </a:solidFill>
              </a:rPr>
              <a:t>		context.moveTo(0, 0);</a:t>
            </a:r>
          </a:p>
          <a:p>
            <a:r>
              <a:rPr lang="en-US" altLang="ko-KR" sz="1200">
                <a:solidFill>
                  <a:schemeClr val="tx1"/>
                </a:solidFill>
              </a:rPr>
              <a:t>		context.lineTo(300, 100);</a:t>
            </a:r>
          </a:p>
          <a:p>
            <a:r>
              <a:rPr lang="en-US" altLang="ko-KR" sz="1200">
                <a:solidFill>
                  <a:schemeClr val="tx1"/>
                </a:solidFill>
              </a:rPr>
              <a:t>		context.lineTo(150, 150);</a:t>
            </a:r>
          </a:p>
          <a:p>
            <a:r>
              <a:rPr lang="en-US" altLang="ko-KR" sz="1200">
                <a:solidFill>
                  <a:schemeClr val="tx1"/>
                </a:solidFill>
              </a:rPr>
              <a:t>		context.stroke();</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선을 그리는데 사용하는 스크립트 함수는 다음과 같습니다</a:t>
            </a:r>
            <a:r>
              <a:rPr lang="en-US" altLang="ko-KR" sz="1200" dirty="0">
                <a:solidFill>
                  <a:schemeClr val="tx1"/>
                </a:solidFill>
              </a:rPr>
              <a:t>.</a:t>
            </a:r>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moveTo</a:t>
            </a:r>
            <a:r>
              <a:rPr lang="en-US" altLang="ko-KR" sz="1200" b="1" dirty="0">
                <a:solidFill>
                  <a:schemeClr val="tx1"/>
                </a:solidFill>
              </a:rPr>
              <a:t>()</a:t>
            </a:r>
          </a:p>
          <a:p>
            <a:r>
              <a:rPr lang="ko-KR" altLang="en-US" sz="1200" dirty="0">
                <a:solidFill>
                  <a:schemeClr val="tx1"/>
                </a:solidFill>
              </a:rPr>
              <a:t>선이 시작될 좌표를 설정함</a:t>
            </a:r>
            <a:r>
              <a:rPr lang="en-US" altLang="ko-KR" sz="1200" dirty="0">
                <a:solidFill>
                  <a:schemeClr val="tx1"/>
                </a:solidFill>
              </a:rPr>
              <a:t>.</a:t>
            </a:r>
          </a:p>
          <a:p>
            <a:endParaRPr lang="en-US" altLang="ko-KR" sz="1200" b="1" dirty="0">
              <a:solidFill>
                <a:schemeClr val="tx1"/>
              </a:solidFill>
            </a:endParaRPr>
          </a:p>
          <a:p>
            <a:r>
              <a:rPr lang="en-US" altLang="ko-KR" sz="1200" b="1" dirty="0" err="1">
                <a:solidFill>
                  <a:schemeClr val="tx1"/>
                </a:solidFill>
              </a:rPr>
              <a:t>lineTo</a:t>
            </a:r>
            <a:r>
              <a:rPr lang="en-US" altLang="ko-KR" sz="1200" b="1" dirty="0">
                <a:solidFill>
                  <a:schemeClr val="tx1"/>
                </a:solidFill>
              </a:rPr>
              <a:t>()</a:t>
            </a:r>
          </a:p>
          <a:p>
            <a:r>
              <a:rPr lang="ko-KR" altLang="en-US" sz="1200" dirty="0">
                <a:solidFill>
                  <a:schemeClr val="tx1"/>
                </a:solidFill>
              </a:rPr>
              <a:t>선이 끝나는 좌표를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lineTo</a:t>
            </a:r>
            <a:r>
              <a:rPr lang="en-US" altLang="ko-KR" sz="1200" b="1" dirty="0">
                <a:solidFill>
                  <a:schemeClr val="tx1"/>
                </a:solidFill>
              </a:rPr>
              <a:t>() </a:t>
            </a:r>
          </a:p>
          <a:p>
            <a:r>
              <a:rPr lang="ko-KR" altLang="en-US" sz="1200" dirty="0">
                <a:solidFill>
                  <a:schemeClr val="tx1"/>
                </a:solidFill>
              </a:rPr>
              <a:t>함수를 연속적으로 사용할 때의 시작 위치는 이전 선 그리기가 끝난 위치로 자동 설정됨</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stroke()</a:t>
            </a:r>
          </a:p>
          <a:p>
            <a:r>
              <a:rPr lang="ko-KR" altLang="en-US" sz="1200" dirty="0">
                <a:solidFill>
                  <a:schemeClr val="tx1"/>
                </a:solidFill>
              </a:rPr>
              <a:t>선 그리기 시작함</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401</a:t>
            </a:fld>
            <a:endParaRPr lang="ko-KR" altLang="en-US" dirty="0"/>
          </a:p>
        </p:txBody>
      </p:sp>
    </p:spTree>
    <p:extLst>
      <p:ext uri="{BB962C8B-B14F-4D97-AF65-F5344CB8AC3E}">
        <p14:creationId xmlns:p14="http://schemas.microsoft.com/office/powerpoint/2010/main" val="119999357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a:t>
            </a:r>
            <a:r>
              <a:rPr lang="ko-KR" altLang="en-US" sz="3200" dirty="0"/>
              <a:t>선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선 그리기를 이용한 도형 만들기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r>
              <a:rPr lang="en-US" altLang="ko-KR" sz="1200">
                <a:solidFill>
                  <a:schemeClr val="tx1"/>
                </a:solidFill>
              </a:rPr>
              <a:t>		context.moveTo(0, 0);</a:t>
            </a:r>
          </a:p>
          <a:p>
            <a:r>
              <a:rPr lang="en-US" altLang="ko-KR" sz="1200">
                <a:solidFill>
                  <a:schemeClr val="tx1"/>
                </a:solidFill>
              </a:rPr>
              <a:t>		context.lineTo(300, 200);</a:t>
            </a:r>
          </a:p>
          <a:p>
            <a:r>
              <a:rPr lang="en-US" altLang="ko-KR" sz="1200">
                <a:solidFill>
                  <a:schemeClr val="tx1"/>
                </a:solidFill>
              </a:rPr>
              <a:t>		context.lineTo(150, 0);</a:t>
            </a:r>
          </a:p>
          <a:p>
            <a:r>
              <a:rPr lang="en-US" altLang="ko-KR" sz="1200">
                <a:solidFill>
                  <a:schemeClr val="tx1"/>
                </a:solidFill>
              </a:rPr>
              <a:t>		context.lineTo(0, 0);</a:t>
            </a:r>
          </a:p>
          <a:p>
            <a:r>
              <a:rPr lang="en-US" altLang="ko-KR" sz="1200">
                <a:solidFill>
                  <a:schemeClr val="tx1"/>
                </a:solidFill>
              </a:rPr>
              <a:t>		context.fillStyle = "#0099FF";</a:t>
            </a:r>
          </a:p>
          <a:p>
            <a:r>
              <a:rPr lang="en-US" altLang="ko-KR" sz="1200">
                <a:solidFill>
                  <a:schemeClr val="tx1"/>
                </a:solidFill>
              </a:rPr>
              <a:t>		context.fill();</a:t>
            </a:r>
          </a:p>
          <a:p>
            <a:r>
              <a:rPr lang="en-US" altLang="ko-KR" sz="1200">
                <a:solidFill>
                  <a:schemeClr val="tx1"/>
                </a:solidFill>
              </a:rPr>
              <a:t>		context.stroke();</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선을 그리는데 사용하는 스크립트 함수는 다음과 같습니다</a:t>
            </a:r>
            <a:r>
              <a:rPr lang="en-US" altLang="ko-KR" sz="1200" dirty="0">
                <a:solidFill>
                  <a:schemeClr val="tx1"/>
                </a:solidFill>
              </a:rPr>
              <a:t>.</a:t>
            </a:r>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moveTo</a:t>
            </a:r>
            <a:r>
              <a:rPr lang="en-US" altLang="ko-KR" sz="1200" b="1" dirty="0">
                <a:solidFill>
                  <a:schemeClr val="tx1"/>
                </a:solidFill>
              </a:rPr>
              <a:t>()</a:t>
            </a:r>
          </a:p>
          <a:p>
            <a:r>
              <a:rPr lang="ko-KR" altLang="en-US" sz="1200" dirty="0">
                <a:solidFill>
                  <a:schemeClr val="tx1"/>
                </a:solidFill>
              </a:rPr>
              <a:t>선이 시작될 좌표를 설정함</a:t>
            </a:r>
            <a:r>
              <a:rPr lang="en-US" altLang="ko-KR" sz="1200" dirty="0">
                <a:solidFill>
                  <a:schemeClr val="tx1"/>
                </a:solidFill>
              </a:rPr>
              <a:t>.</a:t>
            </a:r>
          </a:p>
          <a:p>
            <a:endParaRPr lang="en-US" altLang="ko-KR" sz="1200" b="1" dirty="0">
              <a:solidFill>
                <a:schemeClr val="tx1"/>
              </a:solidFill>
            </a:endParaRPr>
          </a:p>
          <a:p>
            <a:r>
              <a:rPr lang="en-US" altLang="ko-KR" sz="1200" b="1" dirty="0" err="1">
                <a:solidFill>
                  <a:schemeClr val="tx1"/>
                </a:solidFill>
              </a:rPr>
              <a:t>lineTo</a:t>
            </a:r>
            <a:r>
              <a:rPr lang="en-US" altLang="ko-KR" sz="1200" b="1" dirty="0">
                <a:solidFill>
                  <a:schemeClr val="tx1"/>
                </a:solidFill>
              </a:rPr>
              <a:t>()</a:t>
            </a:r>
          </a:p>
          <a:p>
            <a:r>
              <a:rPr lang="ko-KR" altLang="en-US" sz="1200" dirty="0">
                <a:solidFill>
                  <a:schemeClr val="tx1"/>
                </a:solidFill>
              </a:rPr>
              <a:t>선이 끝나는 좌표를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lineTo</a:t>
            </a:r>
            <a:r>
              <a:rPr lang="en-US" altLang="ko-KR" sz="1200" b="1" dirty="0">
                <a:solidFill>
                  <a:schemeClr val="tx1"/>
                </a:solidFill>
              </a:rPr>
              <a:t>() </a:t>
            </a:r>
          </a:p>
          <a:p>
            <a:r>
              <a:rPr lang="ko-KR" altLang="en-US" sz="1200" dirty="0">
                <a:solidFill>
                  <a:schemeClr val="tx1"/>
                </a:solidFill>
              </a:rPr>
              <a:t>함수를 연속적으로 사용할 때의 시작 위치는 이전 선 그리기가 끝난 위치로 자동 설정됨</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stroke()</a:t>
            </a:r>
          </a:p>
          <a:p>
            <a:r>
              <a:rPr lang="ko-KR" altLang="en-US" sz="1200" dirty="0">
                <a:solidFill>
                  <a:schemeClr val="tx1"/>
                </a:solidFill>
              </a:rPr>
              <a:t>선 그리기 시작함</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이러한 선 그리기를 이용하면 도형을 만들 수도 있으며</a:t>
            </a:r>
            <a:r>
              <a:rPr lang="en-US" altLang="ko-KR" sz="1200" dirty="0">
                <a:solidFill>
                  <a:schemeClr val="tx1"/>
                </a:solidFill>
              </a:rPr>
              <a:t>, </a:t>
            </a:r>
            <a:r>
              <a:rPr lang="ko-KR" altLang="en-US" sz="1200" dirty="0">
                <a:solidFill>
                  <a:schemeClr val="tx1"/>
                </a:solidFill>
              </a:rPr>
              <a:t>만든 도형에 색을 채울 수도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예제에서는 우선 </a:t>
            </a:r>
            <a:r>
              <a:rPr lang="en-US" altLang="ko-KR" sz="1200" dirty="0" err="1">
                <a:solidFill>
                  <a:schemeClr val="tx1"/>
                </a:solidFill>
              </a:rPr>
              <a:t>moveTo</a:t>
            </a:r>
            <a:r>
              <a:rPr lang="en-US" altLang="ko-KR" sz="1200" dirty="0">
                <a:solidFill>
                  <a:schemeClr val="tx1"/>
                </a:solidFill>
              </a:rPr>
              <a:t>() </a:t>
            </a:r>
            <a:r>
              <a:rPr lang="ko-KR" altLang="en-US" sz="1200" dirty="0">
                <a:solidFill>
                  <a:schemeClr val="tx1"/>
                </a:solidFill>
              </a:rPr>
              <a:t>함수와 </a:t>
            </a:r>
            <a:r>
              <a:rPr lang="en-US" altLang="ko-KR" sz="1200" dirty="0" err="1">
                <a:solidFill>
                  <a:schemeClr val="tx1"/>
                </a:solidFill>
              </a:rPr>
              <a:t>lineTo</a:t>
            </a:r>
            <a:r>
              <a:rPr lang="en-US" altLang="ko-KR" sz="1200" dirty="0">
                <a:solidFill>
                  <a:schemeClr val="tx1"/>
                </a:solidFill>
              </a:rPr>
              <a:t>() </a:t>
            </a:r>
            <a:r>
              <a:rPr lang="ko-KR" altLang="en-US" sz="1200" dirty="0">
                <a:solidFill>
                  <a:schemeClr val="tx1"/>
                </a:solidFill>
              </a:rPr>
              <a:t>함수를 이용하여 선 그리기로 도형을 만듭니다</a:t>
            </a:r>
            <a:r>
              <a:rPr lang="en-US" altLang="ko-KR" sz="1200" dirty="0">
                <a:solidFill>
                  <a:schemeClr val="tx1"/>
                </a:solidFill>
              </a:rPr>
              <a:t>.</a:t>
            </a:r>
          </a:p>
          <a:p>
            <a:r>
              <a:rPr lang="ko-KR" altLang="en-US" sz="1200" dirty="0">
                <a:solidFill>
                  <a:schemeClr val="tx1"/>
                </a:solidFill>
              </a:rPr>
              <a:t>그 후 </a:t>
            </a:r>
            <a:r>
              <a:rPr lang="en-US" altLang="ko-KR" sz="1200" dirty="0" err="1">
                <a:solidFill>
                  <a:schemeClr val="tx1"/>
                </a:solidFill>
              </a:rPr>
              <a:t>fillStyle</a:t>
            </a:r>
            <a:r>
              <a:rPr lang="en-US" altLang="ko-KR" sz="1200" dirty="0">
                <a:solidFill>
                  <a:schemeClr val="tx1"/>
                </a:solidFill>
              </a:rPr>
              <a:t>() </a:t>
            </a:r>
            <a:r>
              <a:rPr lang="ko-KR" altLang="en-US" sz="1200" dirty="0">
                <a:solidFill>
                  <a:schemeClr val="tx1"/>
                </a:solidFill>
              </a:rPr>
              <a:t>함수로 원하는 색상을 지정하고나서</a:t>
            </a:r>
            <a:r>
              <a:rPr lang="en-US" altLang="ko-KR" sz="1200" dirty="0">
                <a:solidFill>
                  <a:schemeClr val="tx1"/>
                </a:solidFill>
              </a:rPr>
              <a:t>, fill() </a:t>
            </a:r>
            <a:r>
              <a:rPr lang="ko-KR" altLang="en-US" sz="1200" dirty="0">
                <a:solidFill>
                  <a:schemeClr val="tx1"/>
                </a:solidFill>
              </a:rPr>
              <a:t>함수를 사용하여 만든 도형에 색상을 칠하게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402</a:t>
            </a:fld>
            <a:endParaRPr lang="ko-KR" altLang="en-US" dirty="0"/>
          </a:p>
        </p:txBody>
      </p:sp>
    </p:spTree>
    <p:extLst>
      <p:ext uri="{BB962C8B-B14F-4D97-AF65-F5344CB8AC3E}">
        <p14:creationId xmlns:p14="http://schemas.microsoft.com/office/powerpoint/2010/main" val="2516683188"/>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a:t>
            </a:r>
            <a:r>
              <a:rPr lang="ko-KR" altLang="en-US" sz="3200" dirty="0"/>
              <a:t>원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&lt;h1&gt;canvas </a:t>
            </a:r>
            <a:r>
              <a:rPr lang="ko-KR" altLang="en-US" sz="1200">
                <a:solidFill>
                  <a:schemeClr val="tx1"/>
                </a:solidFill>
              </a:rPr>
              <a:t>요소에 원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r>
              <a:rPr lang="en-US" altLang="ko-KR" sz="1200">
                <a:solidFill>
                  <a:schemeClr val="tx1"/>
                </a:solidFill>
              </a:rPr>
              <a:t>		context.beginPath();</a:t>
            </a:r>
          </a:p>
          <a:p>
            <a:r>
              <a:rPr lang="en-US" altLang="ko-KR" sz="1200">
                <a:solidFill>
                  <a:schemeClr val="tx1"/>
                </a:solidFill>
              </a:rPr>
              <a:t>		context.arc(150, 100, 50, 0, 2 * Math.PI);</a:t>
            </a:r>
          </a:p>
          <a:p>
            <a:r>
              <a:rPr lang="en-US" altLang="ko-KR" sz="1200">
                <a:solidFill>
                  <a:schemeClr val="tx1"/>
                </a:solidFill>
              </a:rPr>
              <a:t>		context.stroke();</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사용된 </a:t>
            </a:r>
            <a:r>
              <a:rPr lang="en-US" altLang="ko-KR" sz="1200" dirty="0">
                <a:solidFill>
                  <a:schemeClr val="tx1"/>
                </a:solidFill>
              </a:rPr>
              <a:t>arc() </a:t>
            </a:r>
            <a:r>
              <a:rPr lang="ko-KR" altLang="en-US" sz="1200" dirty="0">
                <a:solidFill>
                  <a:schemeClr val="tx1"/>
                </a:solidFill>
              </a:rPr>
              <a:t>함수는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원의 중심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2. </a:t>
            </a:r>
            <a:r>
              <a:rPr lang="ko-KR" altLang="en-US" sz="1200" dirty="0">
                <a:solidFill>
                  <a:schemeClr val="tx1"/>
                </a:solidFill>
              </a:rPr>
              <a:t>원의 중심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원의 반지름</a:t>
            </a:r>
          </a:p>
          <a:p>
            <a:r>
              <a:rPr lang="en-US" altLang="ko-KR" sz="1200" dirty="0">
                <a:solidFill>
                  <a:schemeClr val="tx1"/>
                </a:solidFill>
              </a:rPr>
              <a:t>4. </a:t>
            </a:r>
            <a:r>
              <a:rPr lang="ko-KR" altLang="en-US" sz="1200" dirty="0">
                <a:solidFill>
                  <a:schemeClr val="tx1"/>
                </a:solidFill>
              </a:rPr>
              <a:t>원호를 그리기 시작할 각도</a:t>
            </a:r>
          </a:p>
          <a:p>
            <a:r>
              <a:rPr lang="en-US" altLang="ko-KR" sz="1200" dirty="0">
                <a:solidFill>
                  <a:schemeClr val="tx1"/>
                </a:solidFill>
              </a:rPr>
              <a:t>5. </a:t>
            </a:r>
            <a:r>
              <a:rPr lang="ko-KR" altLang="en-US" sz="1200" dirty="0">
                <a:solidFill>
                  <a:schemeClr val="tx1"/>
                </a:solidFill>
              </a:rPr>
              <a:t>원호 그리기를 마칠 각도</a:t>
            </a:r>
          </a:p>
          <a:p>
            <a:endParaRPr lang="en-US" altLang="ko-KR" sz="1200" b="1" dirty="0">
              <a:solidFill>
                <a:schemeClr val="tx1"/>
              </a:solidFill>
            </a:endParaRPr>
          </a:p>
          <a:p>
            <a:r>
              <a:rPr lang="ko-KR" altLang="en-US" sz="1200" dirty="0">
                <a:solidFill>
                  <a:schemeClr val="tx1"/>
                </a:solidFill>
              </a:rPr>
              <a:t>원을 그리는데 사용하는 스크립트 함수는 다음과 같습니다</a:t>
            </a:r>
            <a:r>
              <a:rPr lang="en-US" altLang="ko-KR" sz="1200" dirty="0">
                <a:solidFill>
                  <a:schemeClr val="tx1"/>
                </a:solidFill>
              </a:rPr>
              <a:t>.</a:t>
            </a:r>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beginPath</a:t>
            </a:r>
            <a:r>
              <a:rPr lang="en-US" altLang="ko-KR" sz="1200" b="1" dirty="0">
                <a:solidFill>
                  <a:schemeClr val="tx1"/>
                </a:solidFill>
              </a:rPr>
              <a:t>()</a:t>
            </a:r>
          </a:p>
          <a:p>
            <a:r>
              <a:rPr lang="ko-KR" altLang="en-US" sz="1200" dirty="0">
                <a:solidFill>
                  <a:schemeClr val="tx1"/>
                </a:solidFill>
              </a:rPr>
              <a:t>도형 그리기를 시작함</a:t>
            </a:r>
            <a:r>
              <a:rPr lang="en-US" altLang="ko-KR" sz="1200" dirty="0">
                <a:solidFill>
                  <a:schemeClr val="tx1"/>
                </a:solidFill>
              </a:rPr>
              <a:t>.</a:t>
            </a:r>
          </a:p>
          <a:p>
            <a:endParaRPr lang="en-US" altLang="ko-KR" sz="1200" b="1" dirty="0">
              <a:solidFill>
                <a:schemeClr val="tx1"/>
              </a:solidFill>
            </a:endParaRPr>
          </a:p>
          <a:p>
            <a:r>
              <a:rPr lang="en-US" altLang="ko-KR" sz="1200" b="1" dirty="0">
                <a:solidFill>
                  <a:schemeClr val="tx1"/>
                </a:solidFill>
              </a:rPr>
              <a:t>arc()</a:t>
            </a:r>
          </a:p>
          <a:p>
            <a:r>
              <a:rPr lang="ko-KR" altLang="en-US" sz="1200" dirty="0">
                <a:solidFill>
                  <a:schemeClr val="tx1"/>
                </a:solidFill>
              </a:rPr>
              <a:t>원의 중심 좌표와 반지름</a:t>
            </a:r>
            <a:r>
              <a:rPr lang="en-US" altLang="ko-KR" sz="1200" dirty="0">
                <a:solidFill>
                  <a:schemeClr val="tx1"/>
                </a:solidFill>
              </a:rPr>
              <a:t>, </a:t>
            </a:r>
            <a:r>
              <a:rPr lang="ko-KR" altLang="en-US" sz="1200" dirty="0">
                <a:solidFill>
                  <a:schemeClr val="tx1"/>
                </a:solidFill>
              </a:rPr>
              <a:t>원을 그리기 시작할 시작 위치와 종료 위치의 좌표</a:t>
            </a:r>
            <a:r>
              <a:rPr lang="en-US" altLang="ko-KR" sz="1200" dirty="0">
                <a:solidFill>
                  <a:schemeClr val="tx1"/>
                </a:solidFill>
              </a:rPr>
              <a:t>, </a:t>
            </a:r>
            <a:r>
              <a:rPr lang="ko-KR" altLang="en-US" sz="1200" dirty="0">
                <a:solidFill>
                  <a:schemeClr val="tx1"/>
                </a:solidFill>
              </a:rPr>
              <a:t>그리는 방향 등을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closePath</a:t>
            </a:r>
            <a:r>
              <a:rPr lang="en-US" altLang="ko-KR" sz="1200" b="1" dirty="0">
                <a:solidFill>
                  <a:schemeClr val="tx1"/>
                </a:solidFill>
              </a:rPr>
              <a:t>()</a:t>
            </a:r>
          </a:p>
          <a:p>
            <a:r>
              <a:rPr lang="ko-KR" altLang="en-US" sz="1200" dirty="0">
                <a:solidFill>
                  <a:schemeClr val="tx1"/>
                </a:solidFill>
              </a:rPr>
              <a:t>도형 그리기를 마침</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403</a:t>
            </a:fld>
            <a:endParaRPr lang="ko-KR" altLang="en-US" dirty="0"/>
          </a:p>
        </p:txBody>
      </p:sp>
    </p:spTree>
    <p:extLst>
      <p:ext uri="{BB962C8B-B14F-4D97-AF65-F5344CB8AC3E}">
        <p14:creationId xmlns:p14="http://schemas.microsoft.com/office/powerpoint/2010/main" val="300677908"/>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a:t>
            </a:r>
            <a:r>
              <a:rPr lang="ko-KR" altLang="en-US" sz="3200" dirty="0"/>
              <a:t>원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원 그리기를 이용한 원호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r>
              <a:rPr lang="en-US" altLang="ko-KR" sz="1200">
                <a:solidFill>
                  <a:schemeClr val="tx1"/>
                </a:solidFill>
              </a:rPr>
              <a:t>		context.beginPath();</a:t>
            </a:r>
          </a:p>
          <a:p>
            <a:r>
              <a:rPr lang="en-US" altLang="ko-KR" sz="1200">
                <a:solidFill>
                  <a:schemeClr val="tx1"/>
                </a:solidFill>
              </a:rPr>
              <a:t>		context.moveTo(100, 100);</a:t>
            </a:r>
          </a:p>
          <a:p>
            <a:r>
              <a:rPr lang="en-US" altLang="ko-KR" sz="1200">
                <a:solidFill>
                  <a:schemeClr val="tx1"/>
                </a:solidFill>
              </a:rPr>
              <a:t>		context.arc(100, 100, 120, 0, 45 * Math.PI / 180);</a:t>
            </a:r>
          </a:p>
          <a:p>
            <a:r>
              <a:rPr lang="en-US" altLang="ko-KR" sz="1200">
                <a:solidFill>
                  <a:schemeClr val="tx1"/>
                </a:solidFill>
              </a:rPr>
              <a:t>		context.closePath();</a:t>
            </a:r>
          </a:p>
          <a:p>
            <a:r>
              <a:rPr lang="en-US" altLang="ko-KR" sz="1200">
                <a:solidFill>
                  <a:schemeClr val="tx1"/>
                </a:solidFill>
              </a:rPr>
              <a:t>		context.stroke();</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사용된 </a:t>
            </a:r>
            <a:r>
              <a:rPr lang="en-US" altLang="ko-KR" sz="1200" dirty="0">
                <a:solidFill>
                  <a:schemeClr val="tx1"/>
                </a:solidFill>
              </a:rPr>
              <a:t>arc() </a:t>
            </a:r>
            <a:r>
              <a:rPr lang="ko-KR" altLang="en-US" sz="1200" dirty="0">
                <a:solidFill>
                  <a:schemeClr val="tx1"/>
                </a:solidFill>
              </a:rPr>
              <a:t>함수는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원의 중심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2. </a:t>
            </a:r>
            <a:r>
              <a:rPr lang="ko-KR" altLang="en-US" sz="1200" dirty="0">
                <a:solidFill>
                  <a:schemeClr val="tx1"/>
                </a:solidFill>
              </a:rPr>
              <a:t>원의 중심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원의 반지름</a:t>
            </a:r>
          </a:p>
          <a:p>
            <a:r>
              <a:rPr lang="en-US" altLang="ko-KR" sz="1200" dirty="0">
                <a:solidFill>
                  <a:schemeClr val="tx1"/>
                </a:solidFill>
              </a:rPr>
              <a:t>4. </a:t>
            </a:r>
            <a:r>
              <a:rPr lang="ko-KR" altLang="en-US" sz="1200" dirty="0">
                <a:solidFill>
                  <a:schemeClr val="tx1"/>
                </a:solidFill>
              </a:rPr>
              <a:t>원호를 그리기 시작할 각도</a:t>
            </a:r>
          </a:p>
          <a:p>
            <a:r>
              <a:rPr lang="en-US" altLang="ko-KR" sz="1200" dirty="0">
                <a:solidFill>
                  <a:schemeClr val="tx1"/>
                </a:solidFill>
              </a:rPr>
              <a:t>5. </a:t>
            </a:r>
            <a:r>
              <a:rPr lang="ko-KR" altLang="en-US" sz="1200" dirty="0">
                <a:solidFill>
                  <a:schemeClr val="tx1"/>
                </a:solidFill>
              </a:rPr>
              <a:t>원호 그리기를 마칠 각도</a:t>
            </a:r>
          </a:p>
          <a:p>
            <a:endParaRPr lang="en-US" altLang="ko-KR" sz="1200" b="1" dirty="0">
              <a:solidFill>
                <a:schemeClr val="tx1"/>
              </a:solidFill>
            </a:endParaRPr>
          </a:p>
          <a:p>
            <a:r>
              <a:rPr lang="ko-KR" altLang="en-US" sz="1200" dirty="0">
                <a:solidFill>
                  <a:schemeClr val="tx1"/>
                </a:solidFill>
              </a:rPr>
              <a:t>원을 그리는데 사용하는 스크립트 함수는 다음과 같습니다</a:t>
            </a:r>
            <a:r>
              <a:rPr lang="en-US" altLang="ko-KR" sz="1200" dirty="0">
                <a:solidFill>
                  <a:schemeClr val="tx1"/>
                </a:solidFill>
              </a:rPr>
              <a:t>.</a:t>
            </a:r>
            <a:endParaRPr lang="en-US" altLang="ko-KR" sz="1200" b="1" dirty="0">
              <a:solidFill>
                <a:schemeClr val="tx1"/>
              </a:solidFill>
            </a:endParaRPr>
          </a:p>
          <a:p>
            <a:endParaRPr lang="en-US" altLang="ko-KR" sz="1200" b="1" dirty="0">
              <a:solidFill>
                <a:schemeClr val="tx1"/>
              </a:solidFill>
            </a:endParaRPr>
          </a:p>
          <a:p>
            <a:r>
              <a:rPr lang="en-US" altLang="ko-KR" sz="1200" b="1" dirty="0" err="1">
                <a:solidFill>
                  <a:schemeClr val="tx1"/>
                </a:solidFill>
              </a:rPr>
              <a:t>beginPath</a:t>
            </a:r>
            <a:r>
              <a:rPr lang="en-US" altLang="ko-KR" sz="1200" b="1" dirty="0">
                <a:solidFill>
                  <a:schemeClr val="tx1"/>
                </a:solidFill>
              </a:rPr>
              <a:t>()</a:t>
            </a:r>
          </a:p>
          <a:p>
            <a:r>
              <a:rPr lang="ko-KR" altLang="en-US" sz="1200" dirty="0">
                <a:solidFill>
                  <a:schemeClr val="tx1"/>
                </a:solidFill>
              </a:rPr>
              <a:t>도형 그리기를 시작함</a:t>
            </a:r>
            <a:r>
              <a:rPr lang="en-US" altLang="ko-KR" sz="1200" dirty="0">
                <a:solidFill>
                  <a:schemeClr val="tx1"/>
                </a:solidFill>
              </a:rPr>
              <a:t>.</a:t>
            </a:r>
          </a:p>
          <a:p>
            <a:endParaRPr lang="en-US" altLang="ko-KR" sz="1200" b="1" dirty="0">
              <a:solidFill>
                <a:schemeClr val="tx1"/>
              </a:solidFill>
            </a:endParaRPr>
          </a:p>
          <a:p>
            <a:r>
              <a:rPr lang="en-US" altLang="ko-KR" sz="1200" b="1" dirty="0">
                <a:solidFill>
                  <a:schemeClr val="tx1"/>
                </a:solidFill>
              </a:rPr>
              <a:t>arc()</a:t>
            </a:r>
          </a:p>
          <a:p>
            <a:r>
              <a:rPr lang="ko-KR" altLang="en-US" sz="1200" dirty="0">
                <a:solidFill>
                  <a:schemeClr val="tx1"/>
                </a:solidFill>
              </a:rPr>
              <a:t>원의 중심 좌표와 반지름</a:t>
            </a:r>
            <a:r>
              <a:rPr lang="en-US" altLang="ko-KR" sz="1200" dirty="0">
                <a:solidFill>
                  <a:schemeClr val="tx1"/>
                </a:solidFill>
              </a:rPr>
              <a:t>, </a:t>
            </a:r>
            <a:r>
              <a:rPr lang="ko-KR" altLang="en-US" sz="1200" dirty="0">
                <a:solidFill>
                  <a:schemeClr val="tx1"/>
                </a:solidFill>
              </a:rPr>
              <a:t>원을 그리기 시작할 시작 위치와 종료 위치의 좌표</a:t>
            </a:r>
            <a:r>
              <a:rPr lang="en-US" altLang="ko-KR" sz="1200" dirty="0">
                <a:solidFill>
                  <a:schemeClr val="tx1"/>
                </a:solidFill>
              </a:rPr>
              <a:t>, </a:t>
            </a:r>
            <a:r>
              <a:rPr lang="ko-KR" altLang="en-US" sz="1200" dirty="0">
                <a:solidFill>
                  <a:schemeClr val="tx1"/>
                </a:solidFill>
              </a:rPr>
              <a:t>그리는 방향 등을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closePath</a:t>
            </a:r>
            <a:r>
              <a:rPr lang="en-US" altLang="ko-KR" sz="1200" b="1" dirty="0">
                <a:solidFill>
                  <a:schemeClr val="tx1"/>
                </a:solidFill>
              </a:rPr>
              <a:t>()</a:t>
            </a:r>
          </a:p>
          <a:p>
            <a:r>
              <a:rPr lang="ko-KR" altLang="en-US" sz="1200" dirty="0">
                <a:solidFill>
                  <a:schemeClr val="tx1"/>
                </a:solidFill>
              </a:rPr>
              <a:t>도형 그리기를 마침</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이러한 원 그리기를 이용하면 원호 또한 간단히 만들 수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404</a:t>
            </a:fld>
            <a:endParaRPr lang="ko-KR" altLang="en-US" dirty="0"/>
          </a:p>
        </p:txBody>
      </p:sp>
    </p:spTree>
    <p:extLst>
      <p:ext uri="{BB962C8B-B14F-4D97-AF65-F5344CB8AC3E}">
        <p14:creationId xmlns:p14="http://schemas.microsoft.com/office/powerpoint/2010/main" val="313843041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text</a:t>
            </a:r>
            <a:r>
              <a:rPr lang="ko-KR" altLang="en-US" sz="3200" dirty="0"/>
              <a:t>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&lt;h1&gt;canvas </a:t>
            </a:r>
            <a:r>
              <a:rPr lang="ko-KR" altLang="en-US" sz="1200">
                <a:solidFill>
                  <a:schemeClr val="tx1"/>
                </a:solidFill>
              </a:rPr>
              <a:t>요소에 텍스트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r>
              <a:rPr lang="en-US" altLang="ko-KR" sz="1200">
                <a:solidFill>
                  <a:schemeClr val="tx1"/>
                </a:solidFill>
              </a:rPr>
              <a:t>		context.font = "40px Arial";</a:t>
            </a:r>
          </a:p>
          <a:p>
            <a:r>
              <a:rPr lang="en-US" altLang="ko-KR" sz="1200">
                <a:solidFill>
                  <a:schemeClr val="tx1"/>
                </a:solidFill>
              </a:rPr>
              <a:t>		context.fillText("CANVAS", 50, 90);</a:t>
            </a:r>
          </a:p>
          <a:p>
            <a:r>
              <a:rPr lang="en-US" altLang="ko-KR" sz="1200">
                <a:solidFill>
                  <a:schemeClr val="tx1"/>
                </a:solidFill>
              </a:rPr>
              <a:t>		context.strokeText("HTML5", 80, 150);</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텍스트를 그리는 데 사용된 함수들은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canvas </a:t>
            </a:r>
            <a:r>
              <a:rPr lang="ko-KR" altLang="en-US" sz="1200" dirty="0">
                <a:solidFill>
                  <a:schemeClr val="tx1"/>
                </a:solidFill>
              </a:rPr>
              <a:t>요소에 그릴 텍스트의 내용</a:t>
            </a:r>
          </a:p>
          <a:p>
            <a:r>
              <a:rPr lang="en-US" altLang="ko-KR" sz="1200" dirty="0">
                <a:solidFill>
                  <a:schemeClr val="tx1"/>
                </a:solidFill>
              </a:rPr>
              <a:t>2. </a:t>
            </a:r>
            <a:r>
              <a:rPr lang="ko-KR" altLang="en-US" sz="1200" dirty="0">
                <a:solidFill>
                  <a:schemeClr val="tx1"/>
                </a:solidFill>
              </a:rPr>
              <a:t>텍스트의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텍스트의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y</a:t>
            </a:r>
            <a:r>
              <a:rPr lang="ko-KR" altLang="en-US" sz="1200" dirty="0">
                <a:solidFill>
                  <a:schemeClr val="tx1"/>
                </a:solidFill>
              </a:rPr>
              <a:t>좌</a:t>
            </a:r>
          </a:p>
          <a:p>
            <a:endParaRPr lang="en-US" altLang="ko-KR" sz="1200" b="1" dirty="0">
              <a:solidFill>
                <a:schemeClr val="tx1"/>
              </a:solidFill>
            </a:endParaRPr>
          </a:p>
          <a:p>
            <a:r>
              <a:rPr lang="en-US" altLang="ko-KR" sz="1200" dirty="0">
                <a:solidFill>
                  <a:schemeClr val="tx1"/>
                </a:solidFill>
              </a:rPr>
              <a:t>Text</a:t>
            </a:r>
            <a:r>
              <a:rPr lang="ko-KR" altLang="en-US" sz="1200" dirty="0">
                <a:solidFill>
                  <a:schemeClr val="tx1"/>
                </a:solidFill>
              </a:rPr>
              <a:t>를 그리는데 사용하는 스크립트 함수는 다음과 같습니다</a:t>
            </a:r>
            <a:r>
              <a:rPr lang="en-US" altLang="ko-KR" sz="1200" dirty="0">
                <a:solidFill>
                  <a:schemeClr val="tx1"/>
                </a:solidFill>
              </a:rPr>
              <a:t>.</a:t>
            </a:r>
            <a:endParaRPr lang="en-US" altLang="ko-KR" sz="1200" b="1" dirty="0">
              <a:solidFill>
                <a:schemeClr val="tx1"/>
              </a:solidFill>
            </a:endParaRPr>
          </a:p>
          <a:p>
            <a:endParaRPr lang="en-US" altLang="ko-KR" sz="1200" b="1" dirty="0">
              <a:solidFill>
                <a:schemeClr val="tx1"/>
              </a:solidFill>
            </a:endParaRPr>
          </a:p>
          <a:p>
            <a:r>
              <a:rPr lang="en-US" altLang="ko-KR" sz="1200" b="1" dirty="0">
                <a:solidFill>
                  <a:schemeClr val="tx1"/>
                </a:solidFill>
              </a:rPr>
              <a:t>font()</a:t>
            </a:r>
          </a:p>
          <a:p>
            <a:r>
              <a:rPr lang="ko-KR" altLang="en-US" sz="1200" dirty="0">
                <a:solidFill>
                  <a:schemeClr val="tx1"/>
                </a:solidFill>
              </a:rPr>
              <a:t>텍스트의 크기</a:t>
            </a:r>
            <a:r>
              <a:rPr lang="en-US" altLang="ko-KR" sz="1200" dirty="0">
                <a:solidFill>
                  <a:schemeClr val="tx1"/>
                </a:solidFill>
              </a:rPr>
              <a:t>, </a:t>
            </a:r>
            <a:r>
              <a:rPr lang="ko-KR" altLang="en-US" sz="1200" dirty="0">
                <a:solidFill>
                  <a:schemeClr val="tx1"/>
                </a:solidFill>
              </a:rPr>
              <a:t>폰트</a:t>
            </a:r>
            <a:r>
              <a:rPr lang="en-US" altLang="ko-KR" sz="1200" dirty="0">
                <a:solidFill>
                  <a:schemeClr val="tx1"/>
                </a:solidFill>
              </a:rPr>
              <a:t>(font)</a:t>
            </a:r>
            <a:r>
              <a:rPr lang="ko-KR" altLang="en-US" sz="1200" dirty="0">
                <a:solidFill>
                  <a:schemeClr val="tx1"/>
                </a:solidFill>
              </a:rPr>
              <a:t>와 색상 등을 설정함</a:t>
            </a:r>
            <a:r>
              <a:rPr lang="en-US" altLang="ko-KR" sz="1200" dirty="0">
                <a:solidFill>
                  <a:schemeClr val="tx1"/>
                </a:solidFill>
              </a:rPr>
              <a:t>.</a:t>
            </a:r>
          </a:p>
          <a:p>
            <a:endParaRPr lang="en-US" altLang="ko-KR" sz="1200" b="1" dirty="0">
              <a:solidFill>
                <a:schemeClr val="tx1"/>
              </a:solidFill>
            </a:endParaRPr>
          </a:p>
          <a:p>
            <a:r>
              <a:rPr lang="en-US" altLang="ko-KR" sz="1200" b="1" dirty="0" err="1">
                <a:solidFill>
                  <a:schemeClr val="tx1"/>
                </a:solidFill>
              </a:rPr>
              <a:t>fillText</a:t>
            </a:r>
            <a:r>
              <a:rPr lang="en-US" altLang="ko-KR" sz="1200" b="1" dirty="0">
                <a:solidFill>
                  <a:schemeClr val="tx1"/>
                </a:solidFill>
              </a:rPr>
              <a:t>()</a:t>
            </a:r>
          </a:p>
          <a:p>
            <a:r>
              <a:rPr lang="ko-KR" altLang="en-US" sz="1200" dirty="0">
                <a:solidFill>
                  <a:schemeClr val="tx1"/>
                </a:solidFill>
              </a:rPr>
              <a:t>텍스트의 내용과 텍스트를 그리기 시작할 시작 위치의 좌표를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strokeText</a:t>
            </a:r>
            <a:r>
              <a:rPr lang="en-US" altLang="ko-KR" sz="1200" b="1" dirty="0">
                <a:solidFill>
                  <a:schemeClr val="tx1"/>
                </a:solidFill>
              </a:rPr>
              <a:t>()</a:t>
            </a:r>
          </a:p>
          <a:p>
            <a:r>
              <a:rPr lang="ko-KR" altLang="en-US" sz="1200" dirty="0">
                <a:solidFill>
                  <a:schemeClr val="tx1"/>
                </a:solidFill>
              </a:rPr>
              <a:t>테두리만 있는 텍스트를 그릴 때 사용함</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405</a:t>
            </a:fld>
            <a:endParaRPr lang="ko-KR" altLang="en-US" dirty="0"/>
          </a:p>
        </p:txBody>
      </p:sp>
    </p:spTree>
    <p:extLst>
      <p:ext uri="{BB962C8B-B14F-4D97-AF65-F5344CB8AC3E}">
        <p14:creationId xmlns:p14="http://schemas.microsoft.com/office/powerpoint/2010/main" val="247043489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linear gradient</a:t>
            </a:r>
            <a:r>
              <a:rPr lang="ko-KR" altLang="en-US" sz="3200" dirty="0"/>
              <a:t>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Canvas&lt;/title&gt;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&lt;h1&gt;canvas </a:t>
            </a:r>
            <a:r>
              <a:rPr lang="ko-KR" altLang="en-US" sz="1200" dirty="0">
                <a:solidFill>
                  <a:schemeClr val="tx1"/>
                </a:solidFill>
              </a:rPr>
              <a:t>요소에 선형 </a:t>
            </a:r>
            <a:r>
              <a:rPr lang="ko-KR" altLang="en-US" sz="1200" dirty="0" err="1">
                <a:solidFill>
                  <a:schemeClr val="tx1"/>
                </a:solidFill>
              </a:rPr>
              <a:t>그래디언트</a:t>
            </a:r>
            <a:r>
              <a:rPr lang="ko-KR" altLang="en-US" sz="1200" dirty="0">
                <a:solidFill>
                  <a:schemeClr val="tx1"/>
                </a:solidFill>
              </a:rPr>
              <a:t> 그리기</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&lt;canvas id="</a:t>
            </a:r>
            <a:r>
              <a:rPr lang="en-US" altLang="ko-KR" sz="1200" dirty="0" err="1">
                <a:solidFill>
                  <a:schemeClr val="tx1"/>
                </a:solidFill>
              </a:rPr>
              <a:t>drawCanvas</a:t>
            </a:r>
            <a:r>
              <a:rPr lang="en-US" altLang="ko-KR" sz="1200" dirty="0">
                <a:solidFill>
                  <a:schemeClr val="tx1"/>
                </a:solidFill>
              </a:rPr>
              <a:t>" width="300px" height="200px" style="border: 1px solid #993300"&gt;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canvas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&lt;/canvas&gt;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var paper = </a:t>
            </a:r>
            <a:r>
              <a:rPr lang="en-US" altLang="ko-KR" sz="1200" dirty="0" err="1">
                <a:solidFill>
                  <a:schemeClr val="tx1"/>
                </a:solidFill>
              </a:rPr>
              <a:t>document.getElementById</a:t>
            </a:r>
            <a:r>
              <a:rPr lang="en-US" altLang="ko-KR" sz="1200" dirty="0">
                <a:solidFill>
                  <a:schemeClr val="tx1"/>
                </a:solidFill>
              </a:rPr>
              <a:t>("</a:t>
            </a:r>
            <a:r>
              <a:rPr lang="en-US" altLang="ko-KR" sz="1200" dirty="0" err="1">
                <a:solidFill>
                  <a:schemeClr val="tx1"/>
                </a:solidFill>
              </a:rPr>
              <a:t>drawCanvas</a:t>
            </a:r>
            <a:r>
              <a:rPr lang="en-US" altLang="ko-KR" sz="1200" dirty="0">
                <a:solidFill>
                  <a:schemeClr val="tx1"/>
                </a:solidFill>
              </a:rPr>
              <a:t>");</a:t>
            </a:r>
          </a:p>
          <a:p>
            <a:r>
              <a:rPr lang="en-US" altLang="ko-KR" sz="1200" dirty="0">
                <a:solidFill>
                  <a:schemeClr val="tx1"/>
                </a:solidFill>
              </a:rPr>
              <a:t>		var context = </a:t>
            </a:r>
            <a:r>
              <a:rPr lang="en-US" altLang="ko-KR" sz="1200" dirty="0" err="1">
                <a:solidFill>
                  <a:schemeClr val="tx1"/>
                </a:solidFill>
              </a:rPr>
              <a:t>paper.getContext</a:t>
            </a:r>
            <a:r>
              <a:rPr lang="en-US" altLang="ko-KR" sz="1200" dirty="0">
                <a:solidFill>
                  <a:schemeClr val="tx1"/>
                </a:solidFill>
              </a:rPr>
              <a:t>("2d");</a:t>
            </a:r>
          </a:p>
          <a:p>
            <a:endParaRPr lang="en-US" altLang="ko-KR" sz="1200" dirty="0">
              <a:solidFill>
                <a:schemeClr val="tx1"/>
              </a:solidFill>
            </a:endParaRPr>
          </a:p>
          <a:p>
            <a:r>
              <a:rPr lang="en-US" altLang="ko-KR" sz="1200" dirty="0">
                <a:solidFill>
                  <a:schemeClr val="tx1"/>
                </a:solidFill>
              </a:rPr>
              <a:t>		var gradient = </a:t>
            </a:r>
            <a:r>
              <a:rPr lang="en-US" altLang="ko-KR" sz="1200" dirty="0" err="1">
                <a:solidFill>
                  <a:schemeClr val="tx1"/>
                </a:solidFill>
              </a:rPr>
              <a:t>context.createLinearGradient</a:t>
            </a:r>
            <a:r>
              <a:rPr lang="en-US" altLang="ko-KR" sz="1200" dirty="0">
                <a:solidFill>
                  <a:schemeClr val="tx1"/>
                </a:solidFill>
              </a:rPr>
              <a:t>(0, 0, 200, 0);</a:t>
            </a:r>
          </a:p>
          <a:p>
            <a:r>
              <a:rPr lang="en-US" altLang="ko-KR" sz="1200" dirty="0">
                <a:solidFill>
                  <a:schemeClr val="tx1"/>
                </a:solidFill>
              </a:rPr>
              <a:t>		</a:t>
            </a:r>
            <a:r>
              <a:rPr lang="en-US" altLang="ko-KR" sz="1200" dirty="0" err="1">
                <a:solidFill>
                  <a:schemeClr val="tx1"/>
                </a:solidFill>
              </a:rPr>
              <a:t>gradient.addColorStop</a:t>
            </a:r>
            <a:r>
              <a:rPr lang="en-US" altLang="ko-KR" sz="1200" dirty="0">
                <a:solidFill>
                  <a:schemeClr val="tx1"/>
                </a:solidFill>
              </a:rPr>
              <a:t>(0, "#FFCC00");</a:t>
            </a:r>
          </a:p>
          <a:p>
            <a:r>
              <a:rPr lang="en-US" altLang="ko-KR" sz="1200" dirty="0">
                <a:solidFill>
                  <a:schemeClr val="tx1"/>
                </a:solidFill>
              </a:rPr>
              <a:t>		</a:t>
            </a:r>
            <a:r>
              <a:rPr lang="en-US" altLang="ko-KR" sz="1200" dirty="0" err="1">
                <a:solidFill>
                  <a:schemeClr val="tx1"/>
                </a:solidFill>
              </a:rPr>
              <a:t>gradient.addColorStop</a:t>
            </a:r>
            <a:r>
              <a:rPr lang="en-US" altLang="ko-KR" sz="1200" dirty="0">
                <a:solidFill>
                  <a:schemeClr val="tx1"/>
                </a:solidFill>
              </a:rPr>
              <a:t>(1, "#FFCCCC");</a:t>
            </a:r>
          </a:p>
          <a:p>
            <a:endParaRPr lang="en-US" altLang="ko-KR" sz="1200" dirty="0">
              <a:solidFill>
                <a:schemeClr val="tx1"/>
              </a:solidFill>
            </a:endParaRPr>
          </a:p>
          <a:p>
            <a:r>
              <a:rPr lang="en-US" altLang="ko-KR" sz="1200" dirty="0">
                <a:solidFill>
                  <a:schemeClr val="tx1"/>
                </a:solidFill>
              </a:rPr>
              <a:t>		</a:t>
            </a:r>
            <a:r>
              <a:rPr lang="en-US" altLang="ko-KR" sz="1200" dirty="0" err="1">
                <a:solidFill>
                  <a:schemeClr val="tx1"/>
                </a:solidFill>
              </a:rPr>
              <a:t>context.fillStyle</a:t>
            </a:r>
            <a:r>
              <a:rPr lang="en-US" altLang="ko-KR" sz="1200" dirty="0">
                <a:solidFill>
                  <a:schemeClr val="tx1"/>
                </a:solidFill>
              </a:rPr>
              <a:t> = gradient;</a:t>
            </a:r>
          </a:p>
          <a:p>
            <a:r>
              <a:rPr lang="en-US" altLang="ko-KR" sz="1200" dirty="0">
                <a:solidFill>
                  <a:schemeClr val="tx1"/>
                </a:solidFill>
              </a:rPr>
              <a:t>		</a:t>
            </a:r>
            <a:r>
              <a:rPr lang="en-US" altLang="ko-KR" sz="1200" dirty="0" err="1">
                <a:solidFill>
                  <a:schemeClr val="tx1"/>
                </a:solidFill>
              </a:rPr>
              <a:t>context.font</a:t>
            </a:r>
            <a:r>
              <a:rPr lang="en-US" altLang="ko-KR" sz="1200" dirty="0">
                <a:solidFill>
                  <a:schemeClr val="tx1"/>
                </a:solidFill>
              </a:rPr>
              <a:t> = "45px Arial black";</a:t>
            </a:r>
          </a:p>
          <a:p>
            <a:r>
              <a:rPr lang="en-US" altLang="ko-KR" sz="1200" dirty="0">
                <a:solidFill>
                  <a:schemeClr val="tx1"/>
                </a:solidFill>
              </a:rPr>
              <a:t>		</a:t>
            </a:r>
            <a:r>
              <a:rPr lang="en-US" altLang="ko-KR" sz="1200" dirty="0" err="1">
                <a:solidFill>
                  <a:schemeClr val="tx1"/>
                </a:solidFill>
              </a:rPr>
              <a:t>context.fillText</a:t>
            </a:r>
            <a:r>
              <a:rPr lang="en-US" altLang="ko-KR" sz="1200" dirty="0">
                <a:solidFill>
                  <a:schemeClr val="tx1"/>
                </a:solidFill>
              </a:rPr>
              <a:t>("CANVAS", 15, 120);</a:t>
            </a:r>
          </a:p>
          <a:p>
            <a:r>
              <a:rPr lang="en-US" altLang="ko-KR" sz="1200" dirty="0">
                <a:solidFill>
                  <a:schemeClr val="tx1"/>
                </a:solidFill>
              </a:rPr>
              <a:t>	&lt;/script&gt;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사용된 </a:t>
            </a:r>
            <a:r>
              <a:rPr lang="en-US" altLang="ko-KR" sz="1200" dirty="0" err="1">
                <a:solidFill>
                  <a:schemeClr val="tx1"/>
                </a:solidFill>
              </a:rPr>
              <a:t>createLinearGradient</a:t>
            </a:r>
            <a:r>
              <a:rPr lang="en-US" altLang="ko-KR" sz="1200" dirty="0">
                <a:solidFill>
                  <a:schemeClr val="tx1"/>
                </a:solidFill>
              </a:rPr>
              <a:t>() </a:t>
            </a:r>
            <a:r>
              <a:rPr lang="ko-KR" altLang="en-US" sz="1200" dirty="0">
                <a:solidFill>
                  <a:schemeClr val="tx1"/>
                </a:solidFill>
              </a:rPr>
              <a:t>함수는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선형 </a:t>
            </a:r>
            <a:r>
              <a:rPr lang="ko-KR" altLang="en-US" sz="1200" dirty="0" err="1">
                <a:solidFill>
                  <a:schemeClr val="tx1"/>
                </a:solidFill>
              </a:rPr>
              <a:t>그래디언트가</a:t>
            </a:r>
            <a:r>
              <a:rPr lang="ko-KR" altLang="en-US" sz="1200" dirty="0">
                <a:solidFill>
                  <a:schemeClr val="tx1"/>
                </a:solidFill>
              </a:rPr>
              <a:t> 시작하는 점의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2. </a:t>
            </a:r>
            <a:r>
              <a:rPr lang="ko-KR" altLang="en-US" sz="1200" dirty="0">
                <a:solidFill>
                  <a:schemeClr val="tx1"/>
                </a:solidFill>
              </a:rPr>
              <a:t>선형 </a:t>
            </a:r>
            <a:r>
              <a:rPr lang="ko-KR" altLang="en-US" sz="1200" dirty="0" err="1">
                <a:solidFill>
                  <a:schemeClr val="tx1"/>
                </a:solidFill>
              </a:rPr>
              <a:t>그래디언트가</a:t>
            </a:r>
            <a:r>
              <a:rPr lang="ko-KR" altLang="en-US" sz="1200" dirty="0">
                <a:solidFill>
                  <a:schemeClr val="tx1"/>
                </a:solidFill>
              </a:rPr>
              <a:t> 시작하는 점의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선형 </a:t>
            </a:r>
            <a:r>
              <a:rPr lang="ko-KR" altLang="en-US" sz="1200" dirty="0" err="1">
                <a:solidFill>
                  <a:schemeClr val="tx1"/>
                </a:solidFill>
              </a:rPr>
              <a:t>그래디언트가</a:t>
            </a:r>
            <a:r>
              <a:rPr lang="ko-KR" altLang="en-US" sz="1200" dirty="0">
                <a:solidFill>
                  <a:schemeClr val="tx1"/>
                </a:solidFill>
              </a:rPr>
              <a:t> 끝나는 점의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4. </a:t>
            </a:r>
            <a:r>
              <a:rPr lang="ko-KR" altLang="en-US" sz="1200" dirty="0">
                <a:solidFill>
                  <a:schemeClr val="tx1"/>
                </a:solidFill>
              </a:rPr>
              <a:t>선형 </a:t>
            </a:r>
            <a:r>
              <a:rPr lang="ko-KR" altLang="en-US" sz="1200" dirty="0" err="1">
                <a:solidFill>
                  <a:schemeClr val="tx1"/>
                </a:solidFill>
              </a:rPr>
              <a:t>그래디언트가</a:t>
            </a:r>
            <a:r>
              <a:rPr lang="ko-KR" altLang="en-US" sz="1200" dirty="0">
                <a:solidFill>
                  <a:schemeClr val="tx1"/>
                </a:solidFill>
              </a:rPr>
              <a:t> 끝나는 점의 </a:t>
            </a:r>
            <a:r>
              <a:rPr lang="en-US" altLang="ko-KR" sz="1200" dirty="0">
                <a:solidFill>
                  <a:schemeClr val="tx1"/>
                </a:solidFill>
              </a:rPr>
              <a:t>y</a:t>
            </a:r>
            <a:r>
              <a:rPr lang="ko-KR" altLang="en-US" sz="1200" dirty="0">
                <a:solidFill>
                  <a:schemeClr val="tx1"/>
                </a:solidFill>
              </a:rPr>
              <a:t>좌표</a:t>
            </a:r>
          </a:p>
          <a:p>
            <a:r>
              <a:rPr lang="ko-KR" altLang="en-US" sz="1200" dirty="0">
                <a:solidFill>
                  <a:schemeClr val="tx1"/>
                </a:solidFill>
              </a:rPr>
              <a:t> </a:t>
            </a:r>
          </a:p>
          <a:p>
            <a:r>
              <a:rPr lang="ko-KR" altLang="en-US" sz="1200" dirty="0">
                <a:solidFill>
                  <a:schemeClr val="tx1"/>
                </a:solidFill>
              </a:rPr>
              <a:t>이렇게 </a:t>
            </a:r>
            <a:r>
              <a:rPr lang="en-US" altLang="ko-KR" sz="1200" dirty="0" err="1">
                <a:solidFill>
                  <a:schemeClr val="tx1"/>
                </a:solidFill>
              </a:rPr>
              <a:t>createLinearGradient</a:t>
            </a:r>
            <a:r>
              <a:rPr lang="en-US" altLang="ko-KR" sz="1200" dirty="0">
                <a:solidFill>
                  <a:schemeClr val="tx1"/>
                </a:solidFill>
              </a:rPr>
              <a:t>() </a:t>
            </a:r>
            <a:r>
              <a:rPr lang="ko-KR" altLang="en-US" sz="1200" dirty="0">
                <a:solidFill>
                  <a:schemeClr val="tx1"/>
                </a:solidFill>
              </a:rPr>
              <a:t>함수를 사용하여 선형 </a:t>
            </a:r>
            <a:r>
              <a:rPr lang="ko-KR" altLang="en-US" sz="1200" dirty="0" err="1">
                <a:solidFill>
                  <a:schemeClr val="tx1"/>
                </a:solidFill>
              </a:rPr>
              <a:t>그래디언트를</a:t>
            </a:r>
            <a:r>
              <a:rPr lang="ko-KR" altLang="en-US" sz="1200" dirty="0">
                <a:solidFill>
                  <a:schemeClr val="tx1"/>
                </a:solidFill>
              </a:rPr>
              <a:t> 생성합니다</a:t>
            </a:r>
            <a:r>
              <a:rPr lang="en-US" altLang="ko-KR" sz="1200" dirty="0">
                <a:solidFill>
                  <a:schemeClr val="tx1"/>
                </a:solidFill>
              </a:rPr>
              <a:t>.</a:t>
            </a:r>
          </a:p>
          <a:p>
            <a:r>
              <a:rPr lang="ko-KR" altLang="en-US" sz="1200" dirty="0">
                <a:solidFill>
                  <a:schemeClr val="tx1"/>
                </a:solidFill>
              </a:rPr>
              <a:t>이때 </a:t>
            </a:r>
            <a:r>
              <a:rPr lang="en-US" altLang="ko-KR" sz="1200" dirty="0" err="1">
                <a:solidFill>
                  <a:schemeClr val="tx1"/>
                </a:solidFill>
              </a:rPr>
              <a:t>addColorStop</a:t>
            </a:r>
            <a:r>
              <a:rPr lang="en-US" altLang="ko-KR" sz="1200" dirty="0">
                <a:solidFill>
                  <a:schemeClr val="tx1"/>
                </a:solidFill>
              </a:rPr>
              <a:t>() </a:t>
            </a:r>
            <a:r>
              <a:rPr lang="ko-KR" altLang="en-US" sz="1200" dirty="0">
                <a:solidFill>
                  <a:schemeClr val="tx1"/>
                </a:solidFill>
              </a:rPr>
              <a:t>함수를 사용하여 </a:t>
            </a:r>
            <a:r>
              <a:rPr lang="ko-KR" altLang="en-US" sz="1200" dirty="0" err="1">
                <a:solidFill>
                  <a:schemeClr val="tx1"/>
                </a:solidFill>
              </a:rPr>
              <a:t>그래디언트에</a:t>
            </a:r>
            <a:r>
              <a:rPr lang="ko-KR" altLang="en-US" sz="1200" dirty="0">
                <a:solidFill>
                  <a:schemeClr val="tx1"/>
                </a:solidFill>
              </a:rPr>
              <a:t> 사용될 색상을 명시할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이렇게 생성된 </a:t>
            </a:r>
            <a:r>
              <a:rPr lang="ko-KR" altLang="en-US" sz="1200" dirty="0" err="1">
                <a:solidFill>
                  <a:schemeClr val="tx1"/>
                </a:solidFill>
              </a:rPr>
              <a:t>그래디언트는</a:t>
            </a:r>
            <a:r>
              <a:rPr lang="ko-KR" altLang="en-US" sz="1200" dirty="0">
                <a:solidFill>
                  <a:schemeClr val="tx1"/>
                </a:solidFill>
              </a:rPr>
              <a:t> </a:t>
            </a:r>
            <a:r>
              <a:rPr lang="en-US" altLang="ko-KR" sz="1200" dirty="0" err="1">
                <a:solidFill>
                  <a:schemeClr val="tx1"/>
                </a:solidFill>
              </a:rPr>
              <a:t>fillStyle</a:t>
            </a:r>
            <a:r>
              <a:rPr lang="ko-KR" altLang="en-US" sz="1200" dirty="0">
                <a:solidFill>
                  <a:schemeClr val="tx1"/>
                </a:solidFill>
              </a:rPr>
              <a:t>이나 </a:t>
            </a:r>
            <a:r>
              <a:rPr lang="en-US" altLang="ko-KR" sz="1200" dirty="0" err="1">
                <a:solidFill>
                  <a:schemeClr val="tx1"/>
                </a:solidFill>
              </a:rPr>
              <a:t>strokeStyle</a:t>
            </a:r>
            <a:r>
              <a:rPr lang="en-US" altLang="ko-KR" sz="1200" dirty="0">
                <a:solidFill>
                  <a:schemeClr val="tx1"/>
                </a:solidFill>
              </a:rPr>
              <a:t> </a:t>
            </a:r>
            <a:r>
              <a:rPr lang="ko-KR" altLang="en-US" sz="1200" dirty="0">
                <a:solidFill>
                  <a:schemeClr val="tx1"/>
                </a:solidFill>
              </a:rPr>
              <a:t>속성을 이용하여 그릴 수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createLinearGradient</a:t>
            </a:r>
            <a:r>
              <a:rPr lang="en-US" altLang="ko-KR" sz="1200" b="1" dirty="0">
                <a:solidFill>
                  <a:schemeClr val="tx1"/>
                </a:solidFill>
              </a:rPr>
              <a:t>()</a:t>
            </a:r>
          </a:p>
          <a:p>
            <a:r>
              <a:rPr lang="ko-KR" altLang="en-US" sz="1200" dirty="0">
                <a:solidFill>
                  <a:schemeClr val="tx1"/>
                </a:solidFill>
              </a:rPr>
              <a:t>선형 </a:t>
            </a:r>
            <a:r>
              <a:rPr lang="ko-KR" altLang="en-US" sz="1200" dirty="0" err="1">
                <a:solidFill>
                  <a:schemeClr val="tx1"/>
                </a:solidFill>
              </a:rPr>
              <a:t>그래디언트를</a:t>
            </a:r>
            <a:r>
              <a:rPr lang="ko-KR" altLang="en-US" sz="1200" dirty="0">
                <a:solidFill>
                  <a:schemeClr val="tx1"/>
                </a:solidFill>
              </a:rPr>
              <a:t> 그리기 시작할 시작 위치와 종료 위치의 좌표를 설정함</a:t>
            </a:r>
            <a:r>
              <a:rPr lang="en-US" altLang="ko-KR" sz="1200" dirty="0">
                <a:solidFill>
                  <a:schemeClr val="tx1"/>
                </a:solidFill>
              </a:rPr>
              <a:t>.</a:t>
            </a:r>
            <a:endParaRPr lang="en-US" altLang="ko-KR" sz="1200" dirty="0">
              <a:solidFill>
                <a:schemeClr val="tx1"/>
              </a:solidFill>
              <a:latin typeface="notokr"/>
            </a:endParaRPr>
          </a:p>
          <a:p>
            <a:endParaRPr lang="en-US" altLang="ko-KR" sz="1200" dirty="0">
              <a:solidFill>
                <a:schemeClr val="tx1"/>
              </a:solidFill>
              <a:latin typeface="notokr"/>
            </a:endParaRPr>
          </a:p>
          <a:p>
            <a:r>
              <a:rPr lang="en-US" altLang="ko-KR" sz="1200" b="1" dirty="0" err="1">
                <a:solidFill>
                  <a:schemeClr val="tx1"/>
                </a:solidFill>
              </a:rPr>
              <a:t>addColorStop</a:t>
            </a:r>
            <a:r>
              <a:rPr lang="en-US" altLang="ko-KR" sz="1200" b="1" dirty="0">
                <a:solidFill>
                  <a:schemeClr val="tx1"/>
                </a:solidFill>
              </a:rPr>
              <a:t>()</a:t>
            </a:r>
          </a:p>
          <a:p>
            <a:r>
              <a:rPr lang="ko-KR" altLang="en-US" sz="1200" dirty="0" err="1">
                <a:solidFill>
                  <a:schemeClr val="tx1"/>
                </a:solidFill>
              </a:rPr>
              <a:t>그래디언트의</a:t>
            </a:r>
            <a:r>
              <a:rPr lang="ko-KR" altLang="en-US" sz="1200" dirty="0">
                <a:solidFill>
                  <a:schemeClr val="tx1"/>
                </a:solidFill>
              </a:rPr>
              <a:t> 색을 설정함</a:t>
            </a:r>
            <a:r>
              <a:rPr lang="en-US" altLang="ko-KR" sz="1200" dirty="0">
                <a:solidFill>
                  <a:schemeClr val="tx1"/>
                </a:solidFill>
              </a:rPr>
              <a:t>. </a:t>
            </a:r>
            <a:r>
              <a:rPr lang="ko-KR" altLang="en-US" sz="1200" dirty="0">
                <a:solidFill>
                  <a:schemeClr val="tx1"/>
                </a:solidFill>
              </a:rPr>
              <a:t>시작점인 </a:t>
            </a:r>
            <a:r>
              <a:rPr lang="en-US" altLang="ko-KR" sz="1200" dirty="0">
                <a:solidFill>
                  <a:schemeClr val="tx1"/>
                </a:solidFill>
              </a:rPr>
              <a:t>0</a:t>
            </a:r>
            <a:r>
              <a:rPr lang="ko-KR" altLang="en-US" sz="1200" dirty="0">
                <a:solidFill>
                  <a:schemeClr val="tx1"/>
                </a:solidFill>
              </a:rPr>
              <a:t>에서부터 종료점인 </a:t>
            </a:r>
            <a:r>
              <a:rPr lang="en-US" altLang="ko-KR" sz="1200" dirty="0">
                <a:solidFill>
                  <a:schemeClr val="tx1"/>
                </a:solidFill>
              </a:rPr>
              <a:t>1</a:t>
            </a:r>
            <a:r>
              <a:rPr lang="ko-KR" altLang="en-US" sz="1200" dirty="0">
                <a:solidFill>
                  <a:schemeClr val="tx1"/>
                </a:solidFill>
              </a:rPr>
              <a:t>까지 다양한 색 지정이 가능함</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createLinearGradient</a:t>
            </a:r>
            <a:r>
              <a:rPr lang="en-US" altLang="ko-KR" sz="1200" dirty="0">
                <a:solidFill>
                  <a:schemeClr val="tx1"/>
                </a:solidFill>
              </a:rPr>
              <a:t>() </a:t>
            </a:r>
            <a:r>
              <a:rPr lang="ko-KR" altLang="en-US" sz="1200" dirty="0">
                <a:solidFill>
                  <a:schemeClr val="tx1"/>
                </a:solidFill>
              </a:rPr>
              <a:t>함수와 </a:t>
            </a:r>
            <a:r>
              <a:rPr lang="en-US" altLang="ko-KR" sz="1200" dirty="0" err="1">
                <a:solidFill>
                  <a:schemeClr val="tx1"/>
                </a:solidFill>
              </a:rPr>
              <a:t>createRadialGradient</a:t>
            </a:r>
            <a:r>
              <a:rPr lang="en-US" altLang="ko-KR" sz="1200" dirty="0">
                <a:solidFill>
                  <a:schemeClr val="tx1"/>
                </a:solidFill>
              </a:rPr>
              <a:t>() </a:t>
            </a:r>
            <a:r>
              <a:rPr lang="ko-KR" altLang="en-US" sz="1200" dirty="0">
                <a:solidFill>
                  <a:schemeClr val="tx1"/>
                </a:solidFill>
              </a:rPr>
              <a:t>함수는 익스플로러 </a:t>
            </a:r>
            <a:r>
              <a:rPr lang="en-US" altLang="ko-KR" sz="1200" dirty="0">
                <a:solidFill>
                  <a:schemeClr val="tx1"/>
                </a:solidFill>
              </a:rPr>
              <a:t>8</a:t>
            </a:r>
            <a:r>
              <a:rPr lang="ko-KR" altLang="en-US" sz="1200" dirty="0">
                <a:solidFill>
                  <a:schemeClr val="tx1"/>
                </a:solidFill>
              </a:rPr>
              <a:t>과 그 이전 버전에서 지원하지 않습니다</a:t>
            </a:r>
            <a:r>
              <a:rPr lang="en-US" altLang="ko-KR" sz="1200" dirty="0">
                <a:solidFill>
                  <a:schemeClr val="tx1"/>
                </a:solidFill>
              </a:rPr>
              <a:t>.</a:t>
            </a:r>
            <a:endParaRPr lang="ko-KR" altLang="en-US"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406</a:t>
            </a:fld>
            <a:endParaRPr lang="ko-KR" altLang="en-US" dirty="0"/>
          </a:p>
        </p:txBody>
      </p:sp>
    </p:spTree>
    <p:extLst>
      <p:ext uri="{BB962C8B-B14F-4D97-AF65-F5344CB8AC3E}">
        <p14:creationId xmlns:p14="http://schemas.microsoft.com/office/powerpoint/2010/main" val="3076001073"/>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redial gradient</a:t>
            </a:r>
            <a:r>
              <a:rPr lang="ko-KR" altLang="en-US" sz="3200" dirty="0"/>
              <a:t> 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Canvas&lt;/title&gt;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&lt;h1&gt;canvas </a:t>
            </a:r>
            <a:r>
              <a:rPr lang="ko-KR" altLang="en-US" sz="1200">
                <a:solidFill>
                  <a:schemeClr val="tx1"/>
                </a:solidFill>
              </a:rPr>
              <a:t>요소에 원형 그래디언트 그리기</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&lt;canvas id="drawCanvas" width="300px" height="200px" style="border: 1px solid #993300"&gt;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canvas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&lt;/canvas&gt;</a:t>
            </a:r>
          </a:p>
          <a:p>
            <a:endParaRPr lang="en-US" altLang="ko-KR" sz="1200">
              <a:solidFill>
                <a:schemeClr val="tx1"/>
              </a:solidFill>
            </a:endParaRPr>
          </a:p>
          <a:p>
            <a:r>
              <a:rPr lang="en-US" altLang="ko-KR" sz="1200">
                <a:solidFill>
                  <a:schemeClr val="tx1"/>
                </a:solidFill>
              </a:rPr>
              <a:t>	&lt;script&gt;</a:t>
            </a:r>
          </a:p>
          <a:p>
            <a:r>
              <a:rPr lang="en-US" altLang="ko-KR" sz="1200">
                <a:solidFill>
                  <a:schemeClr val="tx1"/>
                </a:solidFill>
              </a:rPr>
              <a:t>		var paper = document.getElementById("drawCanvas");</a:t>
            </a:r>
          </a:p>
          <a:p>
            <a:r>
              <a:rPr lang="en-US" altLang="ko-KR" sz="1200">
                <a:solidFill>
                  <a:schemeClr val="tx1"/>
                </a:solidFill>
              </a:rPr>
              <a:t>		var context = paper.getContext("2d");</a:t>
            </a:r>
          </a:p>
          <a:p>
            <a:endParaRPr lang="en-US" altLang="ko-KR" sz="1200">
              <a:solidFill>
                <a:schemeClr val="tx1"/>
              </a:solidFill>
            </a:endParaRPr>
          </a:p>
          <a:p>
            <a:r>
              <a:rPr lang="en-US" altLang="ko-KR" sz="1200">
                <a:solidFill>
                  <a:schemeClr val="tx1"/>
                </a:solidFill>
              </a:rPr>
              <a:t>		var gradient = context.createRadialGradient(100, 100, 200, 150, 150, 30);</a:t>
            </a:r>
          </a:p>
          <a:p>
            <a:r>
              <a:rPr lang="en-US" altLang="ko-KR" sz="1200">
                <a:solidFill>
                  <a:schemeClr val="tx1"/>
                </a:solidFill>
              </a:rPr>
              <a:t>		gradient.addColorStop(0, "black");</a:t>
            </a:r>
          </a:p>
          <a:p>
            <a:r>
              <a:rPr lang="en-US" altLang="ko-KR" sz="1200">
                <a:solidFill>
                  <a:schemeClr val="tx1"/>
                </a:solidFill>
              </a:rPr>
              <a:t>		gradient.addColorStop(1, "white");</a:t>
            </a:r>
          </a:p>
          <a:p>
            <a:endParaRPr lang="en-US" altLang="ko-KR" sz="1200">
              <a:solidFill>
                <a:schemeClr val="tx1"/>
              </a:solidFill>
            </a:endParaRPr>
          </a:p>
          <a:p>
            <a:r>
              <a:rPr lang="en-US" altLang="ko-KR" sz="1200">
                <a:solidFill>
                  <a:schemeClr val="tx1"/>
                </a:solidFill>
              </a:rPr>
              <a:t>		context.fillStyle = gradient;</a:t>
            </a:r>
          </a:p>
          <a:p>
            <a:r>
              <a:rPr lang="en-US" altLang="ko-KR" sz="1200">
                <a:solidFill>
                  <a:schemeClr val="tx1"/>
                </a:solidFill>
              </a:rPr>
              <a:t>		context.fillRect(0, 0, 300, 300);</a:t>
            </a:r>
          </a:p>
          <a:p>
            <a:r>
              <a:rPr lang="en-US" altLang="ko-KR" sz="1200">
                <a:solidFill>
                  <a:schemeClr val="tx1"/>
                </a:solidFill>
              </a:rPr>
              <a:t>	&lt;/script&gt;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사용된 </a:t>
            </a:r>
            <a:r>
              <a:rPr lang="en-US" altLang="ko-KR" sz="1200" dirty="0" err="1">
                <a:solidFill>
                  <a:schemeClr val="tx1"/>
                </a:solidFill>
              </a:rPr>
              <a:t>createRadialGradient</a:t>
            </a:r>
            <a:r>
              <a:rPr lang="en-US" altLang="ko-KR" sz="1200" dirty="0">
                <a:solidFill>
                  <a:schemeClr val="tx1"/>
                </a:solidFill>
              </a:rPr>
              <a:t>() </a:t>
            </a:r>
            <a:r>
              <a:rPr lang="ko-KR" altLang="en-US" sz="1200" dirty="0">
                <a:solidFill>
                  <a:schemeClr val="tx1"/>
                </a:solidFill>
              </a:rPr>
              <a:t>함수는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시작하는 원의 중심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2.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시작하는 원의 중심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시작하는 원의 반지름</a:t>
            </a:r>
          </a:p>
          <a:p>
            <a:r>
              <a:rPr lang="en-US" altLang="ko-KR" sz="1200" dirty="0">
                <a:solidFill>
                  <a:schemeClr val="tx1"/>
                </a:solidFill>
              </a:rPr>
              <a:t>4.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끝나는 원의 중심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5.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끝나는 원의 중심 </a:t>
            </a:r>
            <a:r>
              <a:rPr lang="en-US" altLang="ko-KR" sz="1200" dirty="0">
                <a:solidFill>
                  <a:schemeClr val="tx1"/>
                </a:solidFill>
              </a:rPr>
              <a:t>y</a:t>
            </a:r>
            <a:r>
              <a:rPr lang="ko-KR" altLang="en-US" sz="1200" dirty="0">
                <a:solidFill>
                  <a:schemeClr val="tx1"/>
                </a:solidFill>
              </a:rPr>
              <a:t>좌표</a:t>
            </a:r>
          </a:p>
          <a:p>
            <a:r>
              <a:rPr lang="en-US" altLang="ko-KR" sz="1200" dirty="0">
                <a:solidFill>
                  <a:schemeClr val="tx1"/>
                </a:solidFill>
              </a:rPr>
              <a:t>6. </a:t>
            </a:r>
            <a:r>
              <a:rPr lang="ko-KR" altLang="en-US" sz="1200" dirty="0">
                <a:solidFill>
                  <a:schemeClr val="tx1"/>
                </a:solidFill>
              </a:rPr>
              <a:t>원형 </a:t>
            </a:r>
            <a:r>
              <a:rPr lang="ko-KR" altLang="en-US" sz="1200" dirty="0" err="1">
                <a:solidFill>
                  <a:schemeClr val="tx1"/>
                </a:solidFill>
              </a:rPr>
              <a:t>그래디언트가</a:t>
            </a:r>
            <a:r>
              <a:rPr lang="ko-KR" altLang="en-US" sz="1200" dirty="0">
                <a:solidFill>
                  <a:schemeClr val="tx1"/>
                </a:solidFill>
              </a:rPr>
              <a:t> 끝나는 원의 반지름</a:t>
            </a:r>
            <a:endParaRPr lang="en-US" altLang="ko-KR" sz="1200" dirty="0">
              <a:solidFill>
                <a:schemeClr val="tx1"/>
              </a:solidFill>
            </a:endParaRPr>
          </a:p>
          <a:p>
            <a:endParaRPr lang="en-US" altLang="ko-KR" sz="1200" dirty="0">
              <a:solidFill>
                <a:schemeClr val="tx1"/>
              </a:solidFill>
            </a:endParaRPr>
          </a:p>
          <a:p>
            <a:r>
              <a:rPr lang="en-US" altLang="ko-KR" sz="1200" b="1" dirty="0" err="1">
                <a:solidFill>
                  <a:schemeClr val="tx1"/>
                </a:solidFill>
              </a:rPr>
              <a:t>createRadialGradient</a:t>
            </a:r>
            <a:r>
              <a:rPr lang="en-US" altLang="ko-KR" sz="1200" b="1" dirty="0">
                <a:solidFill>
                  <a:schemeClr val="tx1"/>
                </a:solidFill>
              </a:rPr>
              <a:t>()</a:t>
            </a:r>
          </a:p>
          <a:p>
            <a:r>
              <a:rPr lang="ko-KR" altLang="en-US" sz="1200" dirty="0">
                <a:solidFill>
                  <a:schemeClr val="tx1"/>
                </a:solidFill>
              </a:rPr>
              <a:t>원형 </a:t>
            </a:r>
            <a:r>
              <a:rPr lang="ko-KR" altLang="en-US" sz="1200" dirty="0" err="1">
                <a:solidFill>
                  <a:schemeClr val="tx1"/>
                </a:solidFill>
              </a:rPr>
              <a:t>그래디언트를</a:t>
            </a:r>
            <a:r>
              <a:rPr lang="ko-KR" altLang="en-US" sz="1200" dirty="0">
                <a:solidFill>
                  <a:schemeClr val="tx1"/>
                </a:solidFill>
              </a:rPr>
              <a:t> 그리기 시작할 큰 원의 중심 좌표</a:t>
            </a:r>
            <a:r>
              <a:rPr lang="en-US" altLang="ko-KR" sz="1200" dirty="0">
                <a:solidFill>
                  <a:schemeClr val="tx1"/>
                </a:solidFill>
              </a:rPr>
              <a:t>, </a:t>
            </a:r>
            <a:r>
              <a:rPr lang="ko-KR" altLang="en-US" sz="1200" dirty="0">
                <a:solidFill>
                  <a:schemeClr val="tx1"/>
                </a:solidFill>
              </a:rPr>
              <a:t>반지름과 </a:t>
            </a:r>
            <a:r>
              <a:rPr lang="ko-KR" altLang="en-US" sz="1200" dirty="0" err="1">
                <a:solidFill>
                  <a:schemeClr val="tx1"/>
                </a:solidFill>
              </a:rPr>
              <a:t>그래디언트가</a:t>
            </a:r>
            <a:r>
              <a:rPr lang="ko-KR" altLang="en-US" sz="1200" dirty="0">
                <a:solidFill>
                  <a:schemeClr val="tx1"/>
                </a:solidFill>
              </a:rPr>
              <a:t> 끝날 작은 원의 중심 좌표</a:t>
            </a:r>
            <a:r>
              <a:rPr lang="en-US" altLang="ko-KR" sz="1200" dirty="0">
                <a:solidFill>
                  <a:schemeClr val="tx1"/>
                </a:solidFill>
              </a:rPr>
              <a:t>, </a:t>
            </a:r>
            <a:r>
              <a:rPr lang="ko-KR" altLang="en-US" sz="1200" dirty="0">
                <a:solidFill>
                  <a:schemeClr val="tx1"/>
                </a:solidFill>
              </a:rPr>
              <a:t>반지름 등을 설정함</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addColorStop</a:t>
            </a:r>
            <a:r>
              <a:rPr lang="en-US" altLang="ko-KR" sz="1200" b="1" dirty="0">
                <a:solidFill>
                  <a:schemeClr val="tx1"/>
                </a:solidFill>
              </a:rPr>
              <a:t>()</a:t>
            </a:r>
          </a:p>
          <a:p>
            <a:r>
              <a:rPr lang="ko-KR" altLang="en-US" sz="1200" dirty="0" err="1">
                <a:solidFill>
                  <a:schemeClr val="tx1"/>
                </a:solidFill>
              </a:rPr>
              <a:t>그래디언트의</a:t>
            </a:r>
            <a:r>
              <a:rPr lang="ko-KR" altLang="en-US" sz="1200" dirty="0">
                <a:solidFill>
                  <a:schemeClr val="tx1"/>
                </a:solidFill>
              </a:rPr>
              <a:t> 색을 설정함</a:t>
            </a:r>
            <a:r>
              <a:rPr lang="en-US" altLang="ko-KR" sz="1200" dirty="0">
                <a:solidFill>
                  <a:schemeClr val="tx1"/>
                </a:solidFill>
              </a:rPr>
              <a:t>. </a:t>
            </a:r>
            <a:r>
              <a:rPr lang="ko-KR" altLang="en-US" sz="1200" dirty="0">
                <a:solidFill>
                  <a:schemeClr val="tx1"/>
                </a:solidFill>
              </a:rPr>
              <a:t>시작점인 </a:t>
            </a:r>
            <a:r>
              <a:rPr lang="en-US" altLang="ko-KR" sz="1200" dirty="0">
                <a:solidFill>
                  <a:schemeClr val="tx1"/>
                </a:solidFill>
              </a:rPr>
              <a:t>0</a:t>
            </a:r>
            <a:r>
              <a:rPr lang="ko-KR" altLang="en-US" sz="1200" dirty="0">
                <a:solidFill>
                  <a:schemeClr val="tx1"/>
                </a:solidFill>
              </a:rPr>
              <a:t>에서부터 종료점인 </a:t>
            </a:r>
            <a:r>
              <a:rPr lang="en-US" altLang="ko-KR" sz="1200" dirty="0">
                <a:solidFill>
                  <a:schemeClr val="tx1"/>
                </a:solidFill>
              </a:rPr>
              <a:t>1</a:t>
            </a:r>
            <a:r>
              <a:rPr lang="ko-KR" altLang="en-US" sz="1200" dirty="0">
                <a:solidFill>
                  <a:schemeClr val="tx1"/>
                </a:solidFill>
              </a:rPr>
              <a:t>까지 다양한 색 지정이 가능함</a:t>
            </a:r>
            <a:r>
              <a:rPr lang="en-US" altLang="ko-KR" sz="1200" dirty="0">
                <a:solidFill>
                  <a:schemeClr val="tx1"/>
                </a:solidFill>
              </a:rPr>
              <a:t>.</a:t>
            </a:r>
          </a:p>
          <a:p>
            <a:endParaRPr lang="en-US" altLang="ko-KR" sz="1200" dirty="0">
              <a:solidFill>
                <a:schemeClr val="tx1"/>
              </a:solidFill>
            </a:endParaRPr>
          </a:p>
          <a:p>
            <a:r>
              <a:rPr lang="en-US" altLang="ko-KR" sz="1200" dirty="0" err="1">
                <a:solidFill>
                  <a:schemeClr val="tx1"/>
                </a:solidFill>
              </a:rPr>
              <a:t>createLinearGradient</a:t>
            </a:r>
            <a:r>
              <a:rPr lang="en-US" altLang="ko-KR" sz="1200" dirty="0">
                <a:solidFill>
                  <a:schemeClr val="tx1"/>
                </a:solidFill>
              </a:rPr>
              <a:t>() </a:t>
            </a:r>
            <a:r>
              <a:rPr lang="ko-KR" altLang="en-US" sz="1200" dirty="0">
                <a:solidFill>
                  <a:schemeClr val="tx1"/>
                </a:solidFill>
              </a:rPr>
              <a:t>함수와 </a:t>
            </a:r>
            <a:r>
              <a:rPr lang="en-US" altLang="ko-KR" sz="1200" dirty="0" err="1">
                <a:solidFill>
                  <a:schemeClr val="tx1"/>
                </a:solidFill>
              </a:rPr>
              <a:t>createRadialGradient</a:t>
            </a:r>
            <a:r>
              <a:rPr lang="en-US" altLang="ko-KR" sz="1200" dirty="0">
                <a:solidFill>
                  <a:schemeClr val="tx1"/>
                </a:solidFill>
              </a:rPr>
              <a:t>() </a:t>
            </a:r>
            <a:r>
              <a:rPr lang="ko-KR" altLang="en-US" sz="1200" dirty="0">
                <a:solidFill>
                  <a:schemeClr val="tx1"/>
                </a:solidFill>
              </a:rPr>
              <a:t>함수는 익스플로러 </a:t>
            </a:r>
            <a:r>
              <a:rPr lang="en-US" altLang="ko-KR" sz="1200" dirty="0">
                <a:solidFill>
                  <a:schemeClr val="tx1"/>
                </a:solidFill>
              </a:rPr>
              <a:t>8</a:t>
            </a:r>
            <a:r>
              <a:rPr lang="ko-KR" altLang="en-US" sz="1200" dirty="0">
                <a:solidFill>
                  <a:schemeClr val="tx1"/>
                </a:solidFill>
              </a:rPr>
              <a:t>과 그 이전 버전에서 지원하지 않습니다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407</a:t>
            </a:fld>
            <a:endParaRPr lang="ko-KR" altLang="en-US" dirty="0"/>
          </a:p>
        </p:txBody>
      </p:sp>
    </p:spTree>
    <p:extLst>
      <p:ext uri="{BB962C8B-B14F-4D97-AF65-F5344CB8AC3E}">
        <p14:creationId xmlns:p14="http://schemas.microsoft.com/office/powerpoint/2010/main" val="102187500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 – image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Multimedia Canvas&lt;/title&gt;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&lt;h1&gt;canvas </a:t>
            </a:r>
            <a:r>
              <a:rPr lang="ko-KR" altLang="en-US" sz="1200" dirty="0">
                <a:solidFill>
                  <a:schemeClr val="tx1"/>
                </a:solidFill>
              </a:rPr>
              <a:t>요소에 이미지 그리기</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a:t>
            </a:r>
            <a:r>
              <a:rPr lang="en-US" altLang="ko-KR" sz="1200" dirty="0" err="1">
                <a:solidFill>
                  <a:schemeClr val="tx1"/>
                </a:solidFill>
              </a:rPr>
              <a:t>img</a:t>
            </a:r>
            <a:r>
              <a:rPr lang="en-US" altLang="ko-KR" sz="1200" dirty="0">
                <a:solidFill>
                  <a:schemeClr val="tx1"/>
                </a:solidFill>
              </a:rPr>
              <a:t> id="Monalisa" </a:t>
            </a:r>
            <a:r>
              <a:rPr lang="en-US" altLang="ko-KR" sz="1200" dirty="0" err="1">
                <a:solidFill>
                  <a:schemeClr val="tx1"/>
                </a:solidFill>
              </a:rPr>
              <a:t>src</a:t>
            </a:r>
            <a:r>
              <a:rPr lang="en-US" altLang="ko-KR" sz="1200" dirty="0">
                <a:solidFill>
                  <a:schemeClr val="tx1"/>
                </a:solidFill>
              </a:rPr>
              <a:t>="monalisa.jpg" alt="</a:t>
            </a:r>
            <a:r>
              <a:rPr lang="ko-KR" altLang="en-US" sz="1200" dirty="0">
                <a:solidFill>
                  <a:schemeClr val="tx1"/>
                </a:solidFill>
              </a:rPr>
              <a:t>모나리자</a:t>
            </a:r>
            <a:r>
              <a:rPr lang="en-US" altLang="ko-KR" sz="1200" dirty="0">
                <a:solidFill>
                  <a:schemeClr val="tx1"/>
                </a:solidFill>
              </a:rPr>
              <a:t>" width="180" height="280"&gt;</a:t>
            </a:r>
          </a:p>
          <a:p>
            <a:r>
              <a:rPr lang="en-US" altLang="ko-KR" sz="1200" dirty="0">
                <a:solidFill>
                  <a:schemeClr val="tx1"/>
                </a:solidFill>
              </a:rPr>
              <a:t>	&lt;p&gt;</a:t>
            </a:r>
            <a:r>
              <a:rPr lang="ko-KR" altLang="en-US" sz="1200" dirty="0">
                <a:solidFill>
                  <a:schemeClr val="tx1"/>
                </a:solidFill>
              </a:rPr>
              <a:t>원본 이미지</a:t>
            </a:r>
            <a:r>
              <a:rPr lang="en-US" altLang="ko-KR" sz="1200" dirty="0">
                <a:solidFill>
                  <a:schemeClr val="tx1"/>
                </a:solidFill>
              </a:rPr>
              <a:t>&lt;/p&gt;</a:t>
            </a:r>
          </a:p>
          <a:p>
            <a:r>
              <a:rPr lang="en-US" altLang="ko-KR" sz="1200" dirty="0">
                <a:solidFill>
                  <a:schemeClr val="tx1"/>
                </a:solidFill>
              </a:rPr>
              <a:t>	&lt;canvas id="</a:t>
            </a:r>
            <a:r>
              <a:rPr lang="en-US" altLang="ko-KR" sz="1200" dirty="0" err="1">
                <a:solidFill>
                  <a:schemeClr val="tx1"/>
                </a:solidFill>
              </a:rPr>
              <a:t>drawCanvas</a:t>
            </a:r>
            <a:r>
              <a:rPr lang="en-US" altLang="ko-KR" sz="1200" dirty="0">
                <a:solidFill>
                  <a:schemeClr val="tx1"/>
                </a:solidFill>
              </a:rPr>
              <a:t>" width="200px" height="300px" style="border: 1px solid #993300"&gt;</a:t>
            </a:r>
          </a:p>
          <a:p>
            <a:r>
              <a:rPr lang="en-US" altLang="ko-KR" sz="1200" dirty="0">
                <a:solidFill>
                  <a:schemeClr val="tx1"/>
                </a:solidFill>
              </a:rPr>
              <a:t>		</a:t>
            </a:r>
            <a:r>
              <a:rPr lang="ko-KR" altLang="en-US" sz="1200" dirty="0">
                <a:solidFill>
                  <a:schemeClr val="tx1"/>
                </a:solidFill>
              </a:rPr>
              <a:t>이 문장은 사용자의 웹 브라우저가 </a:t>
            </a:r>
            <a:r>
              <a:rPr lang="en-US" altLang="ko-KR" sz="1200" dirty="0">
                <a:solidFill>
                  <a:schemeClr val="tx1"/>
                </a:solidFill>
              </a:rPr>
              <a:t>canvas </a:t>
            </a:r>
            <a:r>
              <a:rPr lang="ko-KR" altLang="en-US" sz="1200" dirty="0">
                <a:solidFill>
                  <a:schemeClr val="tx1"/>
                </a:solidFill>
              </a:rPr>
              <a:t>요소를 지원하지 않을 때 나타납니다</a:t>
            </a:r>
            <a:r>
              <a:rPr lang="en-US" altLang="ko-KR" sz="1200" dirty="0">
                <a:solidFill>
                  <a:schemeClr val="tx1"/>
                </a:solidFill>
              </a:rPr>
              <a:t>!</a:t>
            </a:r>
          </a:p>
          <a:p>
            <a:r>
              <a:rPr lang="en-US" altLang="ko-KR" sz="1200" dirty="0">
                <a:solidFill>
                  <a:schemeClr val="tx1"/>
                </a:solidFill>
              </a:rPr>
              <a:t>	&lt;/canvas&gt;</a:t>
            </a:r>
          </a:p>
          <a:p>
            <a:r>
              <a:rPr lang="en-US" altLang="ko-KR" sz="1200" dirty="0">
                <a:solidFill>
                  <a:schemeClr val="tx1"/>
                </a:solidFill>
              </a:rPr>
              <a:t>	&lt;p&gt;&lt;button onclick="</a:t>
            </a:r>
            <a:r>
              <a:rPr lang="en-US" altLang="ko-KR" sz="1200" dirty="0" err="1">
                <a:solidFill>
                  <a:schemeClr val="tx1"/>
                </a:solidFill>
              </a:rPr>
              <a:t>drawImage</a:t>
            </a:r>
            <a:r>
              <a:rPr lang="en-US" altLang="ko-KR" sz="1200" dirty="0">
                <a:solidFill>
                  <a:schemeClr val="tx1"/>
                </a:solidFill>
              </a:rPr>
              <a:t>()"&gt;</a:t>
            </a:r>
            <a:r>
              <a:rPr lang="ko-KR" altLang="en-US" sz="1200" dirty="0">
                <a:solidFill>
                  <a:schemeClr val="tx1"/>
                </a:solidFill>
              </a:rPr>
              <a:t>이미지 그리기</a:t>
            </a:r>
            <a:r>
              <a:rPr lang="en-US" altLang="ko-KR" sz="1200" dirty="0">
                <a:solidFill>
                  <a:schemeClr val="tx1"/>
                </a:solidFill>
              </a:rPr>
              <a:t>&lt;/button&gt;&lt;/p&gt;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function </a:t>
            </a:r>
            <a:r>
              <a:rPr lang="en-US" altLang="ko-KR" sz="1200" dirty="0" err="1">
                <a:solidFill>
                  <a:schemeClr val="tx1"/>
                </a:solidFill>
              </a:rPr>
              <a:t>drawImage</a:t>
            </a:r>
            <a:r>
              <a:rPr lang="en-US" altLang="ko-KR" sz="1200" dirty="0">
                <a:solidFill>
                  <a:schemeClr val="tx1"/>
                </a:solidFill>
              </a:rPr>
              <a:t>() {</a:t>
            </a:r>
          </a:p>
          <a:p>
            <a:r>
              <a:rPr lang="en-US" altLang="ko-KR" sz="1200" dirty="0">
                <a:solidFill>
                  <a:schemeClr val="tx1"/>
                </a:solidFill>
              </a:rPr>
              <a:t>			var paper = </a:t>
            </a:r>
            <a:r>
              <a:rPr lang="en-US" altLang="ko-KR" sz="1200" dirty="0" err="1">
                <a:solidFill>
                  <a:schemeClr val="tx1"/>
                </a:solidFill>
              </a:rPr>
              <a:t>document.getElementById</a:t>
            </a:r>
            <a:r>
              <a:rPr lang="en-US" altLang="ko-KR" sz="1200" dirty="0">
                <a:solidFill>
                  <a:schemeClr val="tx1"/>
                </a:solidFill>
              </a:rPr>
              <a:t>("</a:t>
            </a:r>
            <a:r>
              <a:rPr lang="en-US" altLang="ko-KR" sz="1200" dirty="0" err="1">
                <a:solidFill>
                  <a:schemeClr val="tx1"/>
                </a:solidFill>
              </a:rPr>
              <a:t>drawCanvas</a:t>
            </a:r>
            <a:r>
              <a:rPr lang="en-US" altLang="ko-KR" sz="1200" dirty="0">
                <a:solidFill>
                  <a:schemeClr val="tx1"/>
                </a:solidFill>
              </a:rPr>
              <a:t>");</a:t>
            </a:r>
          </a:p>
          <a:p>
            <a:r>
              <a:rPr lang="en-US" altLang="ko-KR" sz="1200" dirty="0">
                <a:solidFill>
                  <a:schemeClr val="tx1"/>
                </a:solidFill>
              </a:rPr>
              <a:t>			var context = </a:t>
            </a:r>
            <a:r>
              <a:rPr lang="en-US" altLang="ko-KR" sz="1200" dirty="0" err="1">
                <a:solidFill>
                  <a:schemeClr val="tx1"/>
                </a:solidFill>
              </a:rPr>
              <a:t>paper.getContext</a:t>
            </a:r>
            <a:r>
              <a:rPr lang="en-US" altLang="ko-KR" sz="1200" dirty="0">
                <a:solidFill>
                  <a:schemeClr val="tx1"/>
                </a:solidFill>
              </a:rPr>
              <a:t>("2d");</a:t>
            </a:r>
          </a:p>
          <a:p>
            <a:r>
              <a:rPr lang="en-US" altLang="ko-KR" sz="1200" dirty="0">
                <a:solidFill>
                  <a:schemeClr val="tx1"/>
                </a:solidFill>
              </a:rPr>
              <a:t>			var </a:t>
            </a:r>
            <a:r>
              <a:rPr lang="en-US" altLang="ko-KR" sz="1200" dirty="0" err="1">
                <a:solidFill>
                  <a:schemeClr val="tx1"/>
                </a:solidFill>
              </a:rPr>
              <a:t>srcImg</a:t>
            </a:r>
            <a:r>
              <a:rPr lang="en-US" altLang="ko-KR" sz="1200" dirty="0">
                <a:solidFill>
                  <a:schemeClr val="tx1"/>
                </a:solidFill>
              </a:rPr>
              <a:t> = </a:t>
            </a:r>
            <a:r>
              <a:rPr lang="en-US" altLang="ko-KR" sz="1200" dirty="0" err="1">
                <a:solidFill>
                  <a:schemeClr val="tx1"/>
                </a:solidFill>
              </a:rPr>
              <a:t>document.getElementById</a:t>
            </a:r>
            <a:r>
              <a:rPr lang="en-US" altLang="ko-KR" sz="1200" dirty="0">
                <a:solidFill>
                  <a:schemeClr val="tx1"/>
                </a:solidFill>
              </a:rPr>
              <a:t>("Monalisa");</a:t>
            </a:r>
          </a:p>
          <a:p>
            <a:r>
              <a:rPr lang="en-US" altLang="ko-KR" sz="1200" dirty="0">
                <a:solidFill>
                  <a:schemeClr val="tx1"/>
                </a:solidFill>
              </a:rPr>
              <a:t>			</a:t>
            </a:r>
            <a:r>
              <a:rPr lang="en-US" altLang="ko-KR" sz="1200" dirty="0" err="1">
                <a:solidFill>
                  <a:schemeClr val="tx1"/>
                </a:solidFill>
              </a:rPr>
              <a:t>context.drawImage</a:t>
            </a:r>
            <a:r>
              <a:rPr lang="en-US" altLang="ko-KR" sz="1200" dirty="0">
                <a:solidFill>
                  <a:schemeClr val="tx1"/>
                </a:solidFill>
              </a:rPr>
              <a:t>(</a:t>
            </a:r>
            <a:r>
              <a:rPr lang="en-US" altLang="ko-KR" sz="1200" dirty="0" err="1">
                <a:solidFill>
                  <a:schemeClr val="tx1"/>
                </a:solidFill>
              </a:rPr>
              <a:t>srcImg</a:t>
            </a:r>
            <a:r>
              <a:rPr lang="en-US" altLang="ko-KR" sz="1200" dirty="0">
                <a:solidFill>
                  <a:schemeClr val="tx1"/>
                </a:solidFill>
              </a:rPr>
              <a:t>, 10, 10);</a:t>
            </a:r>
          </a:p>
          <a:p>
            <a:r>
              <a:rPr lang="en-US" altLang="ko-KR" sz="1200" dirty="0">
                <a:solidFill>
                  <a:schemeClr val="tx1"/>
                </a:solidFill>
              </a:rPr>
              <a:t>		}</a:t>
            </a:r>
          </a:p>
          <a:p>
            <a:r>
              <a:rPr lang="en-US" altLang="ko-KR" sz="1200" dirty="0">
                <a:solidFill>
                  <a:schemeClr val="tx1"/>
                </a:solidFill>
              </a:rPr>
              <a:t>	&lt;/script&gt;</a:t>
            </a:r>
          </a:p>
          <a:p>
            <a:endParaRPr lang="en-US" altLang="ko-KR" sz="1200" dirty="0">
              <a:solidFill>
                <a:schemeClr val="tx1"/>
              </a:solidFill>
            </a:endParaRP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dirty="0">
                <a:solidFill>
                  <a:schemeClr val="tx1"/>
                </a:solidFill>
              </a:rPr>
              <a:t>예제에서 사용된 </a:t>
            </a:r>
            <a:r>
              <a:rPr lang="en-US" altLang="ko-KR" sz="1200" dirty="0" err="1">
                <a:solidFill>
                  <a:schemeClr val="tx1"/>
                </a:solidFill>
              </a:rPr>
              <a:t>drawImage</a:t>
            </a:r>
            <a:r>
              <a:rPr lang="en-US" altLang="ko-KR" sz="1200" dirty="0">
                <a:solidFill>
                  <a:schemeClr val="tx1"/>
                </a:solidFill>
              </a:rPr>
              <a:t>() </a:t>
            </a:r>
            <a:r>
              <a:rPr lang="ko-KR" altLang="en-US" sz="1200" dirty="0">
                <a:solidFill>
                  <a:schemeClr val="tx1"/>
                </a:solidFill>
              </a:rPr>
              <a:t>함수는 다음 순서대로 인수를 전달받습니다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canvas </a:t>
            </a:r>
            <a:r>
              <a:rPr lang="ko-KR" altLang="en-US" sz="1200" dirty="0">
                <a:solidFill>
                  <a:schemeClr val="tx1"/>
                </a:solidFill>
              </a:rPr>
              <a:t>요소에 그릴 이미지의 주소</a:t>
            </a:r>
          </a:p>
          <a:p>
            <a:r>
              <a:rPr lang="en-US" altLang="ko-KR" sz="1200" dirty="0">
                <a:solidFill>
                  <a:schemeClr val="tx1"/>
                </a:solidFill>
              </a:rPr>
              <a:t>2. </a:t>
            </a:r>
            <a:r>
              <a:rPr lang="ko-KR" altLang="en-US" sz="1200" dirty="0">
                <a:solidFill>
                  <a:schemeClr val="tx1"/>
                </a:solidFill>
              </a:rPr>
              <a:t>이미지의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x</a:t>
            </a:r>
            <a:r>
              <a:rPr lang="ko-KR" altLang="en-US" sz="1200" dirty="0">
                <a:solidFill>
                  <a:schemeClr val="tx1"/>
                </a:solidFill>
              </a:rPr>
              <a:t>좌표</a:t>
            </a:r>
          </a:p>
          <a:p>
            <a:r>
              <a:rPr lang="en-US" altLang="ko-KR" sz="1200" dirty="0">
                <a:solidFill>
                  <a:schemeClr val="tx1"/>
                </a:solidFill>
              </a:rPr>
              <a:t>3. </a:t>
            </a:r>
            <a:r>
              <a:rPr lang="ko-KR" altLang="en-US" sz="1200" dirty="0">
                <a:solidFill>
                  <a:schemeClr val="tx1"/>
                </a:solidFill>
              </a:rPr>
              <a:t>이미지의 왼쪽 위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y</a:t>
            </a:r>
            <a:r>
              <a:rPr lang="ko-KR" altLang="en-US" sz="1200" dirty="0">
                <a:solidFill>
                  <a:schemeClr val="tx1"/>
                </a:solidFill>
              </a:rPr>
              <a:t>좌표</a:t>
            </a:r>
          </a:p>
          <a:p>
            <a:endParaRPr lang="en-US" altLang="ko-KR" sz="1200" dirty="0">
              <a:solidFill>
                <a:schemeClr val="tx1"/>
              </a:solidFill>
            </a:endParaRPr>
          </a:p>
          <a:p>
            <a:endParaRPr lang="en-US" altLang="ko-KR" sz="1200" dirty="0">
              <a:solidFill>
                <a:schemeClr val="tx1"/>
              </a:solidFill>
            </a:endParaRPr>
          </a:p>
          <a:p>
            <a:r>
              <a:rPr lang="ko-KR" altLang="en-US" sz="1200" dirty="0">
                <a:solidFill>
                  <a:schemeClr val="tx1"/>
                </a:solidFill>
              </a:rPr>
              <a:t>이미지를 그리는데 사용하는 스크립트 함수는 다음과 같습니다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drawimage</a:t>
            </a:r>
            <a:r>
              <a:rPr lang="en-US" altLang="ko-KR" sz="1200" b="1" dirty="0">
                <a:solidFill>
                  <a:schemeClr val="tx1"/>
                </a:solidFill>
              </a:rPr>
              <a:t>()</a:t>
            </a:r>
          </a:p>
          <a:p>
            <a:r>
              <a:rPr lang="en-US" altLang="ko-KR" sz="1200" dirty="0">
                <a:solidFill>
                  <a:schemeClr val="tx1"/>
                </a:solidFill>
              </a:rPr>
              <a:t>canvas </a:t>
            </a:r>
            <a:r>
              <a:rPr lang="ko-KR" altLang="en-US" sz="1200" dirty="0">
                <a:solidFill>
                  <a:schemeClr val="tx1"/>
                </a:solidFill>
              </a:rPr>
              <a:t>요소에 그릴 이미지의 주소와 이미지가 그려질 시작 위치를 설정함</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408</a:t>
            </a:fld>
            <a:endParaRPr lang="ko-KR" altLang="en-US" dirty="0"/>
          </a:p>
        </p:txBody>
      </p:sp>
    </p:spTree>
    <p:extLst>
      <p:ext uri="{BB962C8B-B14F-4D97-AF65-F5344CB8AC3E}">
        <p14:creationId xmlns:p14="http://schemas.microsoft.com/office/powerpoint/2010/main" val="360185866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사각형</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사각형 그리기</a:t>
            </a:r>
            <a:r>
              <a:rPr lang="en-US" altLang="ko-KR" sz="1200">
                <a:solidFill>
                  <a:schemeClr val="tx1"/>
                </a:solidFill>
              </a:rPr>
              <a:t>&lt;/h1&gt;</a:t>
            </a:r>
          </a:p>
          <a:p>
            <a:r>
              <a:rPr lang="en-US" altLang="ko-KR" sz="1200">
                <a:solidFill>
                  <a:schemeClr val="tx1"/>
                </a:solidFill>
              </a:rPr>
              <a:t>	&lt;svg width="200" height="150"&gt;</a:t>
            </a:r>
          </a:p>
          <a:p>
            <a:r>
              <a:rPr lang="en-US" altLang="ko-KR" sz="1200">
                <a:solidFill>
                  <a:schemeClr val="tx1"/>
                </a:solidFill>
              </a:rPr>
              <a:t>		&lt;rect width="200" height="150" stroke="orange" stroke-width="5" fill="yellow"/&gt;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err="1">
                <a:solidFill>
                  <a:schemeClr val="tx1"/>
                </a:solidFill>
              </a:rPr>
              <a:t>svg</a:t>
            </a:r>
            <a:r>
              <a:rPr lang="en-US" altLang="ko-KR" sz="1200" b="1" dirty="0">
                <a:solidFill>
                  <a:schemeClr val="tx1"/>
                </a:solidFill>
              </a:rPr>
              <a:t> </a:t>
            </a:r>
            <a:r>
              <a:rPr lang="ko-KR" altLang="en-US" sz="1200" b="1" dirty="0">
                <a:solidFill>
                  <a:schemeClr val="tx1"/>
                </a:solidFill>
              </a:rPr>
              <a:t>요소</a:t>
            </a:r>
          </a:p>
          <a:p>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a:t>
            </a:r>
            <a:r>
              <a:rPr lang="en-US" altLang="ko-KR" sz="1200" dirty="0">
                <a:solidFill>
                  <a:schemeClr val="tx1"/>
                </a:solidFill>
              </a:rPr>
              <a:t>Scalable Vector Graphics</a:t>
            </a:r>
            <a:r>
              <a:rPr lang="ko-KR" altLang="en-US" sz="1200" dirty="0">
                <a:solidFill>
                  <a:schemeClr val="tx1"/>
                </a:solidFill>
              </a:rPr>
              <a:t>를 의미하며</a:t>
            </a:r>
            <a:r>
              <a:rPr lang="en-US" altLang="ko-KR" sz="1200" dirty="0">
                <a:solidFill>
                  <a:schemeClr val="tx1"/>
                </a:solidFill>
              </a:rPr>
              <a:t>, XML </a:t>
            </a:r>
            <a:r>
              <a:rPr lang="ko-KR" altLang="en-US" sz="1200" dirty="0">
                <a:solidFill>
                  <a:schemeClr val="tx1"/>
                </a:solidFill>
              </a:rPr>
              <a:t>기반의 </a:t>
            </a:r>
            <a:r>
              <a:rPr lang="en-US" altLang="ko-KR" sz="1200" dirty="0">
                <a:solidFill>
                  <a:schemeClr val="tx1"/>
                </a:solidFill>
              </a:rPr>
              <a:t>W3C </a:t>
            </a:r>
            <a:r>
              <a:rPr lang="ko-KR" altLang="en-US" sz="1200" dirty="0">
                <a:solidFill>
                  <a:schemeClr val="tx1"/>
                </a:solidFill>
              </a:rPr>
              <a:t>그래픽 표준 권고안입니다</a:t>
            </a:r>
            <a:r>
              <a:rPr lang="en-US" altLang="ko-KR" sz="1200" dirty="0">
                <a:solidFill>
                  <a:schemeClr val="tx1"/>
                </a:solidFill>
              </a:rPr>
              <a:t>.</a:t>
            </a:r>
          </a:p>
          <a:p>
            <a:r>
              <a:rPr lang="ko-KR" altLang="en-US" sz="1200" dirty="0">
                <a:solidFill>
                  <a:schemeClr val="tx1"/>
                </a:solidFill>
              </a:rPr>
              <a:t>기존에 사용해 왔던 </a:t>
            </a:r>
            <a:r>
              <a:rPr lang="en-US" altLang="ko-KR" sz="1200" dirty="0">
                <a:solidFill>
                  <a:schemeClr val="tx1"/>
                </a:solidFill>
              </a:rPr>
              <a:t>canvas </a:t>
            </a:r>
            <a:r>
              <a:rPr lang="ko-KR" altLang="en-US" sz="1200" dirty="0">
                <a:solidFill>
                  <a:schemeClr val="tx1"/>
                </a:solidFill>
              </a:rPr>
              <a:t>요소로는 벡터</a:t>
            </a:r>
            <a:r>
              <a:rPr lang="en-US" altLang="ko-KR" sz="1200" dirty="0">
                <a:solidFill>
                  <a:schemeClr val="tx1"/>
                </a:solidFill>
              </a:rPr>
              <a:t>(vector) </a:t>
            </a:r>
            <a:r>
              <a:rPr lang="ko-KR" altLang="en-US" sz="1200" dirty="0">
                <a:solidFill>
                  <a:schemeClr val="tx1"/>
                </a:solidFill>
              </a:rPr>
              <a:t>이미지를 표현할 수 없었습니다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픽셀 기반인 웹 페이지에서 픽셀의 영향을 받지 않는 벡터 이미지를 표현할 수 있게 해줍니다</a:t>
            </a:r>
            <a:r>
              <a:rPr lang="en-US" altLang="ko-KR" sz="1200" dirty="0">
                <a:solidFill>
                  <a:schemeClr val="tx1"/>
                </a:solidFill>
              </a:rPr>
              <a:t>.</a:t>
            </a:r>
          </a:p>
          <a:p>
            <a:r>
              <a:rPr lang="ko-KR" altLang="en-US" sz="1200" dirty="0">
                <a:solidFill>
                  <a:schemeClr val="tx1"/>
                </a:solidFill>
              </a:rPr>
              <a:t>따라서 이 요소는 도표나 그래프 등 벡터 기반의 다이어그램</a:t>
            </a:r>
            <a:r>
              <a:rPr lang="en-US" altLang="ko-KR" sz="1200" dirty="0">
                <a:solidFill>
                  <a:schemeClr val="tx1"/>
                </a:solidFill>
              </a:rPr>
              <a:t>(diagram)</a:t>
            </a:r>
            <a:r>
              <a:rPr lang="ko-KR" altLang="en-US" sz="1200" dirty="0">
                <a:solidFill>
                  <a:schemeClr val="tx1"/>
                </a:solidFill>
              </a:rPr>
              <a:t>를 표현하는 데 매우 효과적입니다</a:t>
            </a:r>
            <a:r>
              <a:rPr lang="en-US" altLang="ko-KR" sz="1200" dirty="0">
                <a:solidFill>
                  <a:schemeClr val="tx1"/>
                </a:solidFill>
              </a:rPr>
              <a:t>.</a:t>
            </a:r>
          </a:p>
          <a:p>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409</a:t>
            </a:fld>
            <a:endParaRPr lang="ko-KR" altLang="en-US" dirty="0"/>
          </a:p>
        </p:txBody>
      </p:sp>
      <p:graphicFrame>
        <p:nvGraphicFramePr>
          <p:cNvPr id="3" name="표 2">
            <a:extLst>
              <a:ext uri="{FF2B5EF4-FFF2-40B4-BE49-F238E27FC236}">
                <a16:creationId xmlns:a16="http://schemas.microsoft.com/office/drawing/2014/main" id="{4CEB5984-87C5-4D3D-A9E6-6C578DC3C676}"/>
              </a:ext>
            </a:extLst>
          </p:cNvPr>
          <p:cNvGraphicFramePr>
            <a:graphicFrameLocks noGrp="1"/>
          </p:cNvGraphicFramePr>
          <p:nvPr>
            <p:extLst>
              <p:ext uri="{D42A27DB-BD31-4B8C-83A1-F6EECF244321}">
                <p14:modId xmlns:p14="http://schemas.microsoft.com/office/powerpoint/2010/main" val="1702690877"/>
              </p:ext>
            </p:extLst>
          </p:nvPr>
        </p:nvGraphicFramePr>
        <p:xfrm>
          <a:off x="7926997" y="3801805"/>
          <a:ext cx="3696434" cy="2293620"/>
        </p:xfrm>
        <a:graphic>
          <a:graphicData uri="http://schemas.openxmlformats.org/drawingml/2006/table">
            <a:tbl>
              <a:tblPr>
                <a:tableStyleId>{5940675A-B579-460E-94D1-54222C63F5DA}</a:tableStyleId>
              </a:tblPr>
              <a:tblGrid>
                <a:gridCol w="1428750">
                  <a:extLst>
                    <a:ext uri="{9D8B030D-6E8A-4147-A177-3AD203B41FA5}">
                      <a16:colId xmlns:a16="http://schemas.microsoft.com/office/drawing/2014/main" val="1388723931"/>
                    </a:ext>
                  </a:extLst>
                </a:gridCol>
                <a:gridCol w="2267684">
                  <a:extLst>
                    <a:ext uri="{9D8B030D-6E8A-4147-A177-3AD203B41FA5}">
                      <a16:colId xmlns:a16="http://schemas.microsoft.com/office/drawing/2014/main" val="4181559312"/>
                    </a:ext>
                  </a:extLst>
                </a:gridCol>
              </a:tblGrid>
              <a:tr h="0">
                <a:tc>
                  <a:txBody>
                    <a:bodyPr/>
                    <a:lstStyle/>
                    <a:p>
                      <a:pPr algn="ctr"/>
                      <a:r>
                        <a:rPr lang="ko-KR" altLang="en-US" sz="900">
                          <a:effectLst/>
                        </a:rPr>
                        <a:t>속성</a:t>
                      </a:r>
                      <a:endParaRPr lang="ko-KR" altLang="en-US" sz="900" b="1">
                        <a:solidFill>
                          <a:srgbClr val="E8E6E3"/>
                        </a:solidFill>
                        <a:effectLst/>
                        <a:latin typeface="notokr"/>
                      </a:endParaRPr>
                    </a:p>
                  </a:txBody>
                  <a:tcPr marL="95250" marR="95250" marT="95250" marB="95250" anchor="ctr"/>
                </a:tc>
                <a:tc>
                  <a:txBody>
                    <a:bodyPr/>
                    <a:lstStyle/>
                    <a:p>
                      <a:pPr algn="ctr"/>
                      <a:r>
                        <a:rPr lang="ko-KR" altLang="en-US" sz="900">
                          <a:effectLst/>
                        </a:rPr>
                        <a:t>설명</a:t>
                      </a:r>
                      <a:endParaRPr lang="ko-KR" altLang="en-US" sz="900" b="1">
                        <a:solidFill>
                          <a:srgbClr val="E8E6E3"/>
                        </a:solidFill>
                        <a:effectLst/>
                        <a:latin typeface="notokr"/>
                      </a:endParaRPr>
                    </a:p>
                  </a:txBody>
                  <a:tcPr marL="95250" marR="95250" marT="95250" marB="95250" anchor="ctr"/>
                </a:tc>
                <a:extLst>
                  <a:ext uri="{0D108BD9-81ED-4DB2-BD59-A6C34878D82A}">
                    <a16:rowId xmlns:a16="http://schemas.microsoft.com/office/drawing/2014/main" val="2867806942"/>
                  </a:ext>
                </a:extLst>
              </a:tr>
              <a:tr h="0">
                <a:tc>
                  <a:txBody>
                    <a:bodyPr/>
                    <a:lstStyle/>
                    <a:p>
                      <a:pPr algn="ctr"/>
                      <a:r>
                        <a:rPr lang="en-US" sz="900">
                          <a:effectLst/>
                        </a:rPr>
                        <a:t>width</a:t>
                      </a:r>
                      <a:endParaRPr lang="en-US" sz="900">
                        <a:effectLst/>
                        <a:latin typeface="notokr"/>
                      </a:endParaRPr>
                    </a:p>
                  </a:txBody>
                  <a:tcPr marL="95250" marR="95250" marT="95250" marB="95250" anchor="ctr"/>
                </a:tc>
                <a:tc>
                  <a:txBody>
                    <a:bodyPr/>
                    <a:lstStyle/>
                    <a:p>
                      <a:pPr algn="l"/>
                      <a:r>
                        <a:rPr lang="ko-KR" altLang="en-US" sz="900">
                          <a:effectLst/>
                        </a:rPr>
                        <a:t>도형의 너비를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2155335352"/>
                  </a:ext>
                </a:extLst>
              </a:tr>
              <a:tr h="0">
                <a:tc>
                  <a:txBody>
                    <a:bodyPr/>
                    <a:lstStyle/>
                    <a:p>
                      <a:pPr algn="ctr"/>
                      <a:r>
                        <a:rPr lang="en-US" sz="900">
                          <a:effectLst/>
                        </a:rPr>
                        <a:t>height</a:t>
                      </a:r>
                      <a:endParaRPr lang="en-US" sz="900">
                        <a:effectLst/>
                        <a:latin typeface="notokr"/>
                      </a:endParaRPr>
                    </a:p>
                  </a:txBody>
                  <a:tcPr marL="95250" marR="95250" marT="95250" marB="95250" anchor="ctr"/>
                </a:tc>
                <a:tc>
                  <a:txBody>
                    <a:bodyPr/>
                    <a:lstStyle/>
                    <a:p>
                      <a:pPr algn="l"/>
                      <a:r>
                        <a:rPr lang="ko-KR" altLang="en-US" sz="900">
                          <a:effectLst/>
                        </a:rPr>
                        <a:t>도형의 높이를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558019403"/>
                  </a:ext>
                </a:extLst>
              </a:tr>
              <a:tr h="0">
                <a:tc>
                  <a:txBody>
                    <a:bodyPr/>
                    <a:lstStyle/>
                    <a:p>
                      <a:pPr algn="ctr"/>
                      <a:r>
                        <a:rPr lang="en-US" sz="900">
                          <a:effectLst/>
                        </a:rPr>
                        <a:t>stroke</a:t>
                      </a:r>
                      <a:endParaRPr lang="en-US" sz="900">
                        <a:effectLst/>
                        <a:latin typeface="notokr"/>
                      </a:endParaRPr>
                    </a:p>
                  </a:txBody>
                  <a:tcPr marL="95250" marR="95250" marT="95250" marB="95250" anchor="ctr"/>
                </a:tc>
                <a:tc>
                  <a:txBody>
                    <a:bodyPr/>
                    <a:lstStyle/>
                    <a:p>
                      <a:pPr algn="l"/>
                      <a:r>
                        <a:rPr lang="ko-KR" altLang="en-US" sz="900">
                          <a:effectLst/>
                        </a:rPr>
                        <a:t>도형의 테두리 색상을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2500552070"/>
                  </a:ext>
                </a:extLst>
              </a:tr>
              <a:tr h="0">
                <a:tc>
                  <a:txBody>
                    <a:bodyPr/>
                    <a:lstStyle/>
                    <a:p>
                      <a:pPr algn="ctr"/>
                      <a:r>
                        <a:rPr lang="en-US" sz="900">
                          <a:effectLst/>
                        </a:rPr>
                        <a:t>stroke-width</a:t>
                      </a:r>
                      <a:endParaRPr lang="en-US" sz="900">
                        <a:effectLst/>
                        <a:latin typeface="notokr"/>
                      </a:endParaRPr>
                    </a:p>
                  </a:txBody>
                  <a:tcPr marL="95250" marR="95250" marT="95250" marB="95250" anchor="ctr"/>
                </a:tc>
                <a:tc>
                  <a:txBody>
                    <a:bodyPr/>
                    <a:lstStyle/>
                    <a:p>
                      <a:pPr algn="l"/>
                      <a:r>
                        <a:rPr lang="ko-KR" altLang="en-US" sz="900">
                          <a:effectLst/>
                        </a:rPr>
                        <a:t>도형의 테두리 굵기를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3693398959"/>
                  </a:ext>
                </a:extLst>
              </a:tr>
              <a:tr h="0">
                <a:tc>
                  <a:txBody>
                    <a:bodyPr/>
                    <a:lstStyle/>
                    <a:p>
                      <a:pPr algn="ctr"/>
                      <a:r>
                        <a:rPr lang="en-US" sz="900">
                          <a:effectLst/>
                        </a:rPr>
                        <a:t>fill</a:t>
                      </a:r>
                      <a:endParaRPr lang="en-US" sz="900">
                        <a:effectLst/>
                        <a:latin typeface="notokr"/>
                      </a:endParaRPr>
                    </a:p>
                  </a:txBody>
                  <a:tcPr marL="95250" marR="95250" marT="95250" marB="95250" anchor="ctr"/>
                </a:tc>
                <a:tc>
                  <a:txBody>
                    <a:bodyPr/>
                    <a:lstStyle/>
                    <a:p>
                      <a:pPr algn="l"/>
                      <a:r>
                        <a:rPr lang="ko-KR" altLang="en-US" sz="900">
                          <a:effectLst/>
                        </a:rPr>
                        <a:t>도형을 채울 색상을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957276594"/>
                  </a:ext>
                </a:extLst>
              </a:tr>
              <a:tr h="0">
                <a:tc>
                  <a:txBody>
                    <a:bodyPr/>
                    <a:lstStyle/>
                    <a:p>
                      <a:pPr algn="ctr"/>
                      <a:r>
                        <a:rPr lang="en-US" sz="900">
                          <a:effectLst/>
                        </a:rPr>
                        <a:t>opacity</a:t>
                      </a:r>
                      <a:endParaRPr lang="en-US" sz="900">
                        <a:effectLst/>
                        <a:latin typeface="notokr"/>
                      </a:endParaRPr>
                    </a:p>
                  </a:txBody>
                  <a:tcPr marL="95250" marR="95250" marT="95250" marB="95250" anchor="ctr"/>
                </a:tc>
                <a:tc>
                  <a:txBody>
                    <a:bodyPr/>
                    <a:lstStyle/>
                    <a:p>
                      <a:pPr algn="l"/>
                      <a:r>
                        <a:rPr lang="ko-KR" altLang="en-US" sz="900" dirty="0">
                          <a:effectLst/>
                        </a:rPr>
                        <a:t>도형의 투명도를 설정함</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2013733318"/>
                  </a:ext>
                </a:extLst>
              </a:tr>
            </a:tbl>
          </a:graphicData>
        </a:graphic>
      </p:graphicFrame>
    </p:spTree>
    <p:extLst>
      <p:ext uri="{BB962C8B-B14F-4D97-AF65-F5344CB8AC3E}">
        <p14:creationId xmlns:p14="http://schemas.microsoft.com/office/powerpoint/2010/main" val="202813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요소 </a:t>
            </a:r>
            <a:r>
              <a:rPr lang="en-US" altLang="ko-KR" sz="3200" dirty="0"/>
              <a:t>: </a:t>
            </a:r>
            <a:r>
              <a:rPr lang="ko-KR" altLang="en-US" sz="3200" dirty="0"/>
              <a:t>테이블 </a:t>
            </a:r>
            <a:r>
              <a:rPr lang="en-US" altLang="ko-KR" sz="3200" dirty="0"/>
              <a:t>(</a:t>
            </a:r>
            <a:r>
              <a:rPr lang="ko-KR" altLang="en-US" sz="3200" dirty="0"/>
              <a:t>캡션 설정</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82719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테이블의 캡션 설정</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	&lt;table style="width:100%"&gt;</a:t>
            </a:r>
          </a:p>
          <a:p>
            <a:r>
              <a:rPr lang="en-US" altLang="ko-KR" sz="1200">
                <a:solidFill>
                  <a:schemeClr val="tx1"/>
                </a:solidFill>
              </a:rPr>
              <a:t>		&lt;caption&gt;</a:t>
            </a:r>
            <a:r>
              <a:rPr lang="ko-KR" altLang="en-US" sz="1200">
                <a:solidFill>
                  <a:schemeClr val="tx1"/>
                </a:solidFill>
              </a:rPr>
              <a:t>해양 생물</a:t>
            </a:r>
            <a:r>
              <a:rPr lang="en-US" altLang="ko-KR" sz="1200">
                <a:solidFill>
                  <a:schemeClr val="tx1"/>
                </a:solidFill>
              </a:rPr>
              <a:t>&lt;/caption&gt;</a:t>
            </a:r>
          </a:p>
          <a:p>
            <a:r>
              <a:rPr lang="en-US" altLang="ko-KR" sz="1200">
                <a:solidFill>
                  <a:schemeClr val="tx1"/>
                </a:solidFill>
              </a:rPr>
              <a:t>		&lt;tr&gt;</a:t>
            </a:r>
          </a:p>
          <a:p>
            <a:r>
              <a:rPr lang="en-US" altLang="ko-KR" sz="1200">
                <a:solidFill>
                  <a:schemeClr val="tx1"/>
                </a:solidFill>
              </a:rPr>
              <a:t>			&lt;td&gt;</a:t>
            </a:r>
            <a:r>
              <a:rPr lang="ko-KR" altLang="en-US" sz="1200">
                <a:solidFill>
                  <a:schemeClr val="tx1"/>
                </a:solidFill>
              </a:rPr>
              <a:t>참치</a:t>
            </a:r>
            <a:r>
              <a:rPr lang="en-US" altLang="ko-KR" sz="1200">
                <a:solidFill>
                  <a:schemeClr val="tx1"/>
                </a:solidFill>
              </a:rPr>
              <a:t>&lt;/td&gt;</a:t>
            </a:r>
          </a:p>
          <a:p>
            <a:r>
              <a:rPr lang="en-US" altLang="ko-KR" sz="1200">
                <a:solidFill>
                  <a:schemeClr val="tx1"/>
                </a:solidFill>
              </a:rPr>
              <a:t>			&lt;td&gt;</a:t>
            </a:r>
            <a:r>
              <a:rPr lang="ko-KR" altLang="en-US" sz="1200">
                <a:solidFill>
                  <a:schemeClr val="tx1"/>
                </a:solidFill>
              </a:rPr>
              <a:t>고래</a:t>
            </a:r>
            <a:r>
              <a:rPr lang="en-US" altLang="ko-KR" sz="1200">
                <a:solidFill>
                  <a:schemeClr val="tx1"/>
                </a:solidFill>
              </a:rPr>
              <a:t>&lt;/td&gt;</a:t>
            </a:r>
          </a:p>
          <a:p>
            <a:r>
              <a:rPr lang="en-US" altLang="ko-KR" sz="1200">
                <a:solidFill>
                  <a:schemeClr val="tx1"/>
                </a:solidFill>
              </a:rPr>
              <a:t>			&lt;td&gt;</a:t>
            </a:r>
            <a:r>
              <a:rPr lang="ko-KR" altLang="en-US" sz="1200">
                <a:solidFill>
                  <a:schemeClr val="tx1"/>
                </a:solidFill>
              </a:rPr>
              <a:t>날치</a:t>
            </a:r>
            <a:r>
              <a:rPr lang="en-US" altLang="ko-KR" sz="1200">
                <a:solidFill>
                  <a:schemeClr val="tx1"/>
                </a:solidFill>
              </a:rPr>
              <a:t>&lt;/td&gt;		</a:t>
            </a:r>
          </a:p>
          <a:p>
            <a:r>
              <a:rPr lang="en-US" altLang="ko-KR" sz="1200">
                <a:solidFill>
                  <a:schemeClr val="tx1"/>
                </a:solidFill>
              </a:rPr>
              <a:t>		&lt;/tr&gt;</a:t>
            </a:r>
          </a:p>
          <a:p>
            <a:r>
              <a:rPr lang="en-US" altLang="ko-KR" sz="1200">
                <a:solidFill>
                  <a:schemeClr val="tx1"/>
                </a:solidFill>
              </a:rPr>
              <a:t>		&lt;tr&gt;</a:t>
            </a:r>
          </a:p>
          <a:p>
            <a:r>
              <a:rPr lang="en-US" altLang="ko-KR" sz="1200">
                <a:solidFill>
                  <a:schemeClr val="tx1"/>
                </a:solidFill>
              </a:rPr>
              <a:t>			&lt;td&gt;</a:t>
            </a:r>
            <a:r>
              <a:rPr lang="ko-KR" altLang="en-US" sz="1200">
                <a:solidFill>
                  <a:schemeClr val="tx1"/>
                </a:solidFill>
              </a:rPr>
              <a:t>상어</a:t>
            </a:r>
            <a:r>
              <a:rPr lang="en-US" altLang="ko-KR" sz="1200">
                <a:solidFill>
                  <a:schemeClr val="tx1"/>
                </a:solidFill>
              </a:rPr>
              <a:t>&lt;/td&gt;</a:t>
            </a:r>
          </a:p>
          <a:p>
            <a:r>
              <a:rPr lang="en-US" altLang="ko-KR" sz="1200">
                <a:solidFill>
                  <a:schemeClr val="tx1"/>
                </a:solidFill>
              </a:rPr>
              <a:t>			&lt;td&gt;</a:t>
            </a:r>
            <a:r>
              <a:rPr lang="ko-KR" altLang="en-US" sz="1200">
                <a:solidFill>
                  <a:schemeClr val="tx1"/>
                </a:solidFill>
              </a:rPr>
              <a:t>문어</a:t>
            </a:r>
            <a:r>
              <a:rPr lang="en-US" altLang="ko-KR" sz="1200">
                <a:solidFill>
                  <a:schemeClr val="tx1"/>
                </a:solidFill>
              </a:rPr>
              <a:t>&lt;/td&gt;		</a:t>
            </a:r>
          </a:p>
          <a:p>
            <a:r>
              <a:rPr lang="en-US" altLang="ko-KR" sz="1200">
                <a:solidFill>
                  <a:schemeClr val="tx1"/>
                </a:solidFill>
              </a:rPr>
              <a:t>			&lt;td&gt;</a:t>
            </a:r>
            <a:r>
              <a:rPr lang="ko-KR" altLang="en-US" sz="1200">
                <a:solidFill>
                  <a:schemeClr val="tx1"/>
                </a:solidFill>
              </a:rPr>
              <a:t>꽁치</a:t>
            </a:r>
            <a:r>
              <a:rPr lang="en-US" altLang="ko-KR" sz="1200">
                <a:solidFill>
                  <a:schemeClr val="tx1"/>
                </a:solidFill>
              </a:rPr>
              <a:t>&lt;/td&gt;</a:t>
            </a:r>
          </a:p>
          <a:p>
            <a:r>
              <a:rPr lang="en-US" altLang="ko-KR" sz="1200">
                <a:solidFill>
                  <a:schemeClr val="tx1"/>
                </a:solidFill>
              </a:rPr>
              <a:t>		&lt;/tr&gt;</a:t>
            </a:r>
          </a:p>
          <a:p>
            <a:r>
              <a:rPr lang="en-US" altLang="ko-KR" sz="1200">
                <a:solidFill>
                  <a:schemeClr val="tx1"/>
                </a:solidFill>
              </a:rPr>
              <a:t>		&lt;tr&gt;</a:t>
            </a:r>
          </a:p>
          <a:p>
            <a:r>
              <a:rPr lang="en-US" altLang="ko-KR" sz="1200">
                <a:solidFill>
                  <a:schemeClr val="tx1"/>
                </a:solidFill>
              </a:rPr>
              <a:t>			&lt;td&gt;</a:t>
            </a:r>
            <a:r>
              <a:rPr lang="ko-KR" altLang="en-US" sz="1200">
                <a:solidFill>
                  <a:schemeClr val="tx1"/>
                </a:solidFill>
              </a:rPr>
              <a:t>오징어</a:t>
            </a:r>
            <a:r>
              <a:rPr lang="en-US" altLang="ko-KR" sz="1200">
                <a:solidFill>
                  <a:schemeClr val="tx1"/>
                </a:solidFill>
              </a:rPr>
              <a:t>&lt;/td&gt;</a:t>
            </a:r>
          </a:p>
          <a:p>
            <a:r>
              <a:rPr lang="en-US" altLang="ko-KR" sz="1200">
                <a:solidFill>
                  <a:schemeClr val="tx1"/>
                </a:solidFill>
              </a:rPr>
              <a:t>			&lt;td&gt;</a:t>
            </a:r>
            <a:r>
              <a:rPr lang="ko-KR" altLang="en-US" sz="1200">
                <a:solidFill>
                  <a:schemeClr val="tx1"/>
                </a:solidFill>
              </a:rPr>
              <a:t>고등어</a:t>
            </a:r>
            <a:r>
              <a:rPr lang="en-US" altLang="ko-KR" sz="1200">
                <a:solidFill>
                  <a:schemeClr val="tx1"/>
                </a:solidFill>
              </a:rPr>
              <a:t>&lt;/td&gt;		</a:t>
            </a:r>
          </a:p>
          <a:p>
            <a:r>
              <a:rPr lang="en-US" altLang="ko-KR" sz="1200">
                <a:solidFill>
                  <a:schemeClr val="tx1"/>
                </a:solidFill>
              </a:rPr>
              <a:t>			&lt;td&gt;</a:t>
            </a:r>
            <a:r>
              <a:rPr lang="ko-KR" altLang="en-US" sz="1200">
                <a:solidFill>
                  <a:schemeClr val="tx1"/>
                </a:solidFill>
              </a:rPr>
              <a:t>돌고래</a:t>
            </a:r>
            <a:r>
              <a:rPr lang="en-US" altLang="ko-KR" sz="1200">
                <a:solidFill>
                  <a:schemeClr val="tx1"/>
                </a:solidFill>
              </a:rPr>
              <a:t>&lt;/td&gt;</a:t>
            </a:r>
          </a:p>
          <a:p>
            <a:r>
              <a:rPr lang="en-US" altLang="ko-KR" sz="1200">
                <a:solidFill>
                  <a:schemeClr val="tx1"/>
                </a:solidFill>
              </a:rPr>
              <a:t>		&lt;/tr&gt;</a:t>
            </a:r>
          </a:p>
          <a:p>
            <a:r>
              <a:rPr lang="en-US" altLang="ko-KR" sz="1200">
                <a:solidFill>
                  <a:schemeClr val="tx1"/>
                </a:solidFill>
              </a:rPr>
              <a:t>	&lt;/table&gt;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8805333" y="1185333"/>
            <a:ext cx="3081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a:t>
            </a:fld>
            <a:endParaRPr lang="ko-KR" altLang="en-US" dirty="0"/>
          </a:p>
        </p:txBody>
      </p:sp>
    </p:spTree>
    <p:extLst>
      <p:ext uri="{BB962C8B-B14F-4D97-AF65-F5344CB8AC3E}">
        <p14:creationId xmlns:p14="http://schemas.microsoft.com/office/powerpoint/2010/main" val="1505334443"/>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사각형</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사각형 그리기</a:t>
            </a:r>
            <a:r>
              <a:rPr lang="en-US" altLang="ko-KR" sz="1200">
                <a:solidFill>
                  <a:schemeClr val="tx1"/>
                </a:solidFill>
              </a:rPr>
              <a:t>&lt;/h1&gt;</a:t>
            </a:r>
          </a:p>
          <a:p>
            <a:r>
              <a:rPr lang="en-US" altLang="ko-KR" sz="1200">
                <a:solidFill>
                  <a:schemeClr val="tx1"/>
                </a:solidFill>
              </a:rPr>
              <a:t>	&lt;svg width="200" height="150"&gt;</a:t>
            </a:r>
          </a:p>
          <a:p>
            <a:r>
              <a:rPr lang="en-US" altLang="ko-KR" sz="1200">
                <a:solidFill>
                  <a:schemeClr val="tx1"/>
                </a:solidFill>
              </a:rPr>
              <a:t>		&lt;rect width="200" height="150" style="stroke:orange; stroke-width:5; fill:yellow; opacity:1;"/&gt;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err="1">
                <a:solidFill>
                  <a:schemeClr val="tx1"/>
                </a:solidFill>
              </a:rPr>
              <a:t>svg</a:t>
            </a:r>
            <a:r>
              <a:rPr lang="en-US" altLang="ko-KR" sz="1200" b="1" dirty="0">
                <a:solidFill>
                  <a:schemeClr val="tx1"/>
                </a:solidFill>
              </a:rPr>
              <a:t> </a:t>
            </a:r>
            <a:r>
              <a:rPr lang="ko-KR" altLang="en-US" sz="1200" b="1" dirty="0">
                <a:solidFill>
                  <a:schemeClr val="tx1"/>
                </a:solidFill>
              </a:rPr>
              <a:t>요소</a:t>
            </a:r>
          </a:p>
          <a:p>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a:t>
            </a:r>
            <a:r>
              <a:rPr lang="en-US" altLang="ko-KR" sz="1200" dirty="0">
                <a:solidFill>
                  <a:schemeClr val="tx1"/>
                </a:solidFill>
              </a:rPr>
              <a:t>Scalable Vector Graphics</a:t>
            </a:r>
            <a:r>
              <a:rPr lang="ko-KR" altLang="en-US" sz="1200" dirty="0">
                <a:solidFill>
                  <a:schemeClr val="tx1"/>
                </a:solidFill>
              </a:rPr>
              <a:t>를 의미하며</a:t>
            </a:r>
            <a:r>
              <a:rPr lang="en-US" altLang="ko-KR" sz="1200" dirty="0">
                <a:solidFill>
                  <a:schemeClr val="tx1"/>
                </a:solidFill>
              </a:rPr>
              <a:t>, XML </a:t>
            </a:r>
            <a:r>
              <a:rPr lang="ko-KR" altLang="en-US" sz="1200" dirty="0">
                <a:solidFill>
                  <a:schemeClr val="tx1"/>
                </a:solidFill>
              </a:rPr>
              <a:t>기반의 </a:t>
            </a:r>
            <a:r>
              <a:rPr lang="en-US" altLang="ko-KR" sz="1200" dirty="0">
                <a:solidFill>
                  <a:schemeClr val="tx1"/>
                </a:solidFill>
              </a:rPr>
              <a:t>W3C </a:t>
            </a:r>
            <a:r>
              <a:rPr lang="ko-KR" altLang="en-US" sz="1200" dirty="0">
                <a:solidFill>
                  <a:schemeClr val="tx1"/>
                </a:solidFill>
              </a:rPr>
              <a:t>그래픽 표준 권고안입니다</a:t>
            </a:r>
            <a:r>
              <a:rPr lang="en-US" altLang="ko-KR" sz="1200" dirty="0">
                <a:solidFill>
                  <a:schemeClr val="tx1"/>
                </a:solidFill>
              </a:rPr>
              <a:t>.</a:t>
            </a:r>
          </a:p>
          <a:p>
            <a:r>
              <a:rPr lang="ko-KR" altLang="en-US" sz="1200" dirty="0">
                <a:solidFill>
                  <a:schemeClr val="tx1"/>
                </a:solidFill>
              </a:rPr>
              <a:t>기존에 사용해 왔던 </a:t>
            </a:r>
            <a:r>
              <a:rPr lang="en-US" altLang="ko-KR" sz="1200" dirty="0">
                <a:solidFill>
                  <a:schemeClr val="tx1"/>
                </a:solidFill>
              </a:rPr>
              <a:t>canvas </a:t>
            </a:r>
            <a:r>
              <a:rPr lang="ko-KR" altLang="en-US" sz="1200" dirty="0">
                <a:solidFill>
                  <a:schemeClr val="tx1"/>
                </a:solidFill>
              </a:rPr>
              <a:t>요소로는 벡터</a:t>
            </a:r>
            <a:r>
              <a:rPr lang="en-US" altLang="ko-KR" sz="1200" dirty="0">
                <a:solidFill>
                  <a:schemeClr val="tx1"/>
                </a:solidFill>
              </a:rPr>
              <a:t>(vector) </a:t>
            </a:r>
            <a:r>
              <a:rPr lang="ko-KR" altLang="en-US" sz="1200" dirty="0">
                <a:solidFill>
                  <a:schemeClr val="tx1"/>
                </a:solidFill>
              </a:rPr>
              <a:t>이미지를 표현할 수 없었습니다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픽셀 기반인 웹 페이지에서 픽셀의 영향을 받지 않는 벡터 이미지를 표현할 수 있게 해줍니다</a:t>
            </a:r>
            <a:r>
              <a:rPr lang="en-US" altLang="ko-KR" sz="1200" dirty="0">
                <a:solidFill>
                  <a:schemeClr val="tx1"/>
                </a:solidFill>
              </a:rPr>
              <a:t>.</a:t>
            </a:r>
          </a:p>
          <a:p>
            <a:r>
              <a:rPr lang="ko-KR" altLang="en-US" sz="1200" dirty="0">
                <a:solidFill>
                  <a:schemeClr val="tx1"/>
                </a:solidFill>
              </a:rPr>
              <a:t>따라서 이 요소는 도표나 그래프 등 벡터 기반의 다이어그램</a:t>
            </a:r>
            <a:r>
              <a:rPr lang="en-US" altLang="ko-KR" sz="1200" dirty="0">
                <a:solidFill>
                  <a:schemeClr val="tx1"/>
                </a:solidFill>
              </a:rPr>
              <a:t>(diagram)</a:t>
            </a:r>
            <a:r>
              <a:rPr lang="ko-KR" altLang="en-US" sz="1200" dirty="0">
                <a:solidFill>
                  <a:schemeClr val="tx1"/>
                </a:solidFill>
              </a:rPr>
              <a:t>를 표현하는 데 매우 효과적입니다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앞의 예제와 같이 각각의 속성을 사용하여 설정할 수도 있으며</a:t>
            </a:r>
            <a:r>
              <a:rPr lang="en-US" altLang="ko-KR" sz="1200" dirty="0">
                <a:solidFill>
                  <a:schemeClr val="tx1"/>
                </a:solidFill>
              </a:rPr>
              <a:t>, </a:t>
            </a:r>
            <a:r>
              <a:rPr lang="ko-KR" altLang="en-US" sz="1200" dirty="0">
                <a:solidFill>
                  <a:schemeClr val="tx1"/>
                </a:solidFill>
              </a:rPr>
              <a:t>다음 예제와 같이 </a:t>
            </a:r>
            <a:r>
              <a:rPr lang="en-US" altLang="ko-KR" sz="1200" dirty="0">
                <a:solidFill>
                  <a:schemeClr val="tx1"/>
                </a:solidFill>
              </a:rPr>
              <a:t>style </a:t>
            </a:r>
            <a:r>
              <a:rPr lang="ko-KR" altLang="en-US" sz="1200" dirty="0">
                <a:solidFill>
                  <a:schemeClr val="tx1"/>
                </a:solidFill>
              </a:rPr>
              <a:t>속성을 사용하여 한 번에 설정할 수도 있습니다</a:t>
            </a:r>
            <a:r>
              <a:rPr lang="en-US" altLang="ko-KR" sz="1200" dirty="0">
                <a:solidFill>
                  <a:schemeClr val="tx1"/>
                </a:solidFill>
              </a:rPr>
              <a:t>.</a:t>
            </a:r>
          </a:p>
          <a:p>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410</a:t>
            </a:fld>
            <a:endParaRPr lang="ko-KR" altLang="en-US" dirty="0"/>
          </a:p>
        </p:txBody>
      </p:sp>
      <p:graphicFrame>
        <p:nvGraphicFramePr>
          <p:cNvPr id="3" name="표 2">
            <a:extLst>
              <a:ext uri="{FF2B5EF4-FFF2-40B4-BE49-F238E27FC236}">
                <a16:creationId xmlns:a16="http://schemas.microsoft.com/office/drawing/2014/main" id="{4CEB5984-87C5-4D3D-A9E6-6C578DC3C676}"/>
              </a:ext>
            </a:extLst>
          </p:cNvPr>
          <p:cNvGraphicFramePr>
            <a:graphicFrameLocks noGrp="1"/>
          </p:cNvGraphicFramePr>
          <p:nvPr>
            <p:extLst>
              <p:ext uri="{D42A27DB-BD31-4B8C-83A1-F6EECF244321}">
                <p14:modId xmlns:p14="http://schemas.microsoft.com/office/powerpoint/2010/main" val="3887874505"/>
              </p:ext>
            </p:extLst>
          </p:nvPr>
        </p:nvGraphicFramePr>
        <p:xfrm>
          <a:off x="7884552" y="3987982"/>
          <a:ext cx="3696434" cy="2293620"/>
        </p:xfrm>
        <a:graphic>
          <a:graphicData uri="http://schemas.openxmlformats.org/drawingml/2006/table">
            <a:tbl>
              <a:tblPr>
                <a:tableStyleId>{5940675A-B579-460E-94D1-54222C63F5DA}</a:tableStyleId>
              </a:tblPr>
              <a:tblGrid>
                <a:gridCol w="1428750">
                  <a:extLst>
                    <a:ext uri="{9D8B030D-6E8A-4147-A177-3AD203B41FA5}">
                      <a16:colId xmlns:a16="http://schemas.microsoft.com/office/drawing/2014/main" val="1388723931"/>
                    </a:ext>
                  </a:extLst>
                </a:gridCol>
                <a:gridCol w="2267684">
                  <a:extLst>
                    <a:ext uri="{9D8B030D-6E8A-4147-A177-3AD203B41FA5}">
                      <a16:colId xmlns:a16="http://schemas.microsoft.com/office/drawing/2014/main" val="4181559312"/>
                    </a:ext>
                  </a:extLst>
                </a:gridCol>
              </a:tblGrid>
              <a:tr h="0">
                <a:tc>
                  <a:txBody>
                    <a:bodyPr/>
                    <a:lstStyle/>
                    <a:p>
                      <a:pPr algn="ctr"/>
                      <a:r>
                        <a:rPr lang="ko-KR" altLang="en-US" sz="900">
                          <a:effectLst/>
                        </a:rPr>
                        <a:t>속성</a:t>
                      </a:r>
                      <a:endParaRPr lang="ko-KR" altLang="en-US" sz="900" b="1">
                        <a:solidFill>
                          <a:srgbClr val="E8E6E3"/>
                        </a:solidFill>
                        <a:effectLst/>
                        <a:latin typeface="notokr"/>
                      </a:endParaRPr>
                    </a:p>
                  </a:txBody>
                  <a:tcPr marL="95250" marR="95250" marT="95250" marB="95250" anchor="ctr"/>
                </a:tc>
                <a:tc>
                  <a:txBody>
                    <a:bodyPr/>
                    <a:lstStyle/>
                    <a:p>
                      <a:pPr algn="ctr"/>
                      <a:r>
                        <a:rPr lang="ko-KR" altLang="en-US" sz="900">
                          <a:effectLst/>
                        </a:rPr>
                        <a:t>설명</a:t>
                      </a:r>
                      <a:endParaRPr lang="ko-KR" altLang="en-US" sz="900" b="1">
                        <a:solidFill>
                          <a:srgbClr val="E8E6E3"/>
                        </a:solidFill>
                        <a:effectLst/>
                        <a:latin typeface="notokr"/>
                      </a:endParaRPr>
                    </a:p>
                  </a:txBody>
                  <a:tcPr marL="95250" marR="95250" marT="95250" marB="95250" anchor="ctr"/>
                </a:tc>
                <a:extLst>
                  <a:ext uri="{0D108BD9-81ED-4DB2-BD59-A6C34878D82A}">
                    <a16:rowId xmlns:a16="http://schemas.microsoft.com/office/drawing/2014/main" val="2867806942"/>
                  </a:ext>
                </a:extLst>
              </a:tr>
              <a:tr h="0">
                <a:tc>
                  <a:txBody>
                    <a:bodyPr/>
                    <a:lstStyle/>
                    <a:p>
                      <a:pPr algn="ctr"/>
                      <a:r>
                        <a:rPr lang="en-US" sz="900">
                          <a:effectLst/>
                        </a:rPr>
                        <a:t>width</a:t>
                      </a:r>
                      <a:endParaRPr lang="en-US" sz="900">
                        <a:effectLst/>
                        <a:latin typeface="notokr"/>
                      </a:endParaRPr>
                    </a:p>
                  </a:txBody>
                  <a:tcPr marL="95250" marR="95250" marT="95250" marB="95250" anchor="ctr"/>
                </a:tc>
                <a:tc>
                  <a:txBody>
                    <a:bodyPr/>
                    <a:lstStyle/>
                    <a:p>
                      <a:pPr algn="l"/>
                      <a:r>
                        <a:rPr lang="ko-KR" altLang="en-US" sz="900" dirty="0">
                          <a:effectLst/>
                        </a:rPr>
                        <a:t>도형의 너비를 설정함</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2155335352"/>
                  </a:ext>
                </a:extLst>
              </a:tr>
              <a:tr h="0">
                <a:tc>
                  <a:txBody>
                    <a:bodyPr/>
                    <a:lstStyle/>
                    <a:p>
                      <a:pPr algn="ctr"/>
                      <a:r>
                        <a:rPr lang="en-US" sz="900">
                          <a:effectLst/>
                        </a:rPr>
                        <a:t>height</a:t>
                      </a:r>
                      <a:endParaRPr lang="en-US" sz="900">
                        <a:effectLst/>
                        <a:latin typeface="notokr"/>
                      </a:endParaRPr>
                    </a:p>
                  </a:txBody>
                  <a:tcPr marL="95250" marR="95250" marT="95250" marB="95250" anchor="ctr"/>
                </a:tc>
                <a:tc>
                  <a:txBody>
                    <a:bodyPr/>
                    <a:lstStyle/>
                    <a:p>
                      <a:pPr algn="l"/>
                      <a:r>
                        <a:rPr lang="ko-KR" altLang="en-US" sz="900">
                          <a:effectLst/>
                        </a:rPr>
                        <a:t>도형의 높이를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558019403"/>
                  </a:ext>
                </a:extLst>
              </a:tr>
              <a:tr h="0">
                <a:tc>
                  <a:txBody>
                    <a:bodyPr/>
                    <a:lstStyle/>
                    <a:p>
                      <a:pPr algn="ctr"/>
                      <a:r>
                        <a:rPr lang="en-US" sz="900">
                          <a:effectLst/>
                        </a:rPr>
                        <a:t>stroke</a:t>
                      </a:r>
                      <a:endParaRPr lang="en-US" sz="900">
                        <a:effectLst/>
                        <a:latin typeface="notokr"/>
                      </a:endParaRPr>
                    </a:p>
                  </a:txBody>
                  <a:tcPr marL="95250" marR="95250" marT="95250" marB="95250" anchor="ctr"/>
                </a:tc>
                <a:tc>
                  <a:txBody>
                    <a:bodyPr/>
                    <a:lstStyle/>
                    <a:p>
                      <a:pPr algn="l"/>
                      <a:r>
                        <a:rPr lang="ko-KR" altLang="en-US" sz="900">
                          <a:effectLst/>
                        </a:rPr>
                        <a:t>도형의 테두리 색상을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2500552070"/>
                  </a:ext>
                </a:extLst>
              </a:tr>
              <a:tr h="0">
                <a:tc>
                  <a:txBody>
                    <a:bodyPr/>
                    <a:lstStyle/>
                    <a:p>
                      <a:pPr algn="ctr"/>
                      <a:r>
                        <a:rPr lang="en-US" sz="900">
                          <a:effectLst/>
                        </a:rPr>
                        <a:t>stroke-width</a:t>
                      </a:r>
                      <a:endParaRPr lang="en-US" sz="900">
                        <a:effectLst/>
                        <a:latin typeface="notokr"/>
                      </a:endParaRPr>
                    </a:p>
                  </a:txBody>
                  <a:tcPr marL="95250" marR="95250" marT="95250" marB="95250" anchor="ctr"/>
                </a:tc>
                <a:tc>
                  <a:txBody>
                    <a:bodyPr/>
                    <a:lstStyle/>
                    <a:p>
                      <a:pPr algn="l"/>
                      <a:r>
                        <a:rPr lang="ko-KR" altLang="en-US" sz="900">
                          <a:effectLst/>
                        </a:rPr>
                        <a:t>도형의 테두리 굵기를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3693398959"/>
                  </a:ext>
                </a:extLst>
              </a:tr>
              <a:tr h="0">
                <a:tc>
                  <a:txBody>
                    <a:bodyPr/>
                    <a:lstStyle/>
                    <a:p>
                      <a:pPr algn="ctr"/>
                      <a:r>
                        <a:rPr lang="en-US" sz="900">
                          <a:effectLst/>
                        </a:rPr>
                        <a:t>fill</a:t>
                      </a:r>
                      <a:endParaRPr lang="en-US" sz="900">
                        <a:effectLst/>
                        <a:latin typeface="notokr"/>
                      </a:endParaRPr>
                    </a:p>
                  </a:txBody>
                  <a:tcPr marL="95250" marR="95250" marT="95250" marB="95250" anchor="ctr"/>
                </a:tc>
                <a:tc>
                  <a:txBody>
                    <a:bodyPr/>
                    <a:lstStyle/>
                    <a:p>
                      <a:pPr algn="l"/>
                      <a:r>
                        <a:rPr lang="ko-KR" altLang="en-US" sz="900">
                          <a:effectLst/>
                        </a:rPr>
                        <a:t>도형을 채울 색상을 설정함</a:t>
                      </a:r>
                      <a:r>
                        <a:rPr lang="en-US" altLang="ko-KR" sz="900">
                          <a:effectLst/>
                        </a:rPr>
                        <a:t>.</a:t>
                      </a:r>
                      <a:endParaRPr lang="en-US" altLang="ko-KR" sz="900">
                        <a:effectLst/>
                        <a:latin typeface="notokr"/>
                      </a:endParaRPr>
                    </a:p>
                  </a:txBody>
                  <a:tcPr marL="95250" marR="95250" marT="95250" marB="95250" anchor="ctr"/>
                </a:tc>
                <a:extLst>
                  <a:ext uri="{0D108BD9-81ED-4DB2-BD59-A6C34878D82A}">
                    <a16:rowId xmlns:a16="http://schemas.microsoft.com/office/drawing/2014/main" val="957276594"/>
                  </a:ext>
                </a:extLst>
              </a:tr>
              <a:tr h="0">
                <a:tc>
                  <a:txBody>
                    <a:bodyPr/>
                    <a:lstStyle/>
                    <a:p>
                      <a:pPr algn="ctr"/>
                      <a:r>
                        <a:rPr lang="en-US" sz="900">
                          <a:effectLst/>
                        </a:rPr>
                        <a:t>opacity</a:t>
                      </a:r>
                      <a:endParaRPr lang="en-US" sz="900">
                        <a:effectLst/>
                        <a:latin typeface="notokr"/>
                      </a:endParaRPr>
                    </a:p>
                  </a:txBody>
                  <a:tcPr marL="95250" marR="95250" marT="95250" marB="95250" anchor="ctr"/>
                </a:tc>
                <a:tc>
                  <a:txBody>
                    <a:bodyPr/>
                    <a:lstStyle/>
                    <a:p>
                      <a:pPr algn="l"/>
                      <a:r>
                        <a:rPr lang="ko-KR" altLang="en-US" sz="900" dirty="0">
                          <a:effectLst/>
                        </a:rPr>
                        <a:t>도형의 투명도를 설정함</a:t>
                      </a:r>
                      <a:r>
                        <a:rPr lang="en-US" altLang="ko-KR" sz="900" dirty="0">
                          <a:effectLst/>
                        </a:rPr>
                        <a:t>.</a:t>
                      </a:r>
                      <a:endParaRPr lang="en-US" altLang="ko-KR" sz="900" dirty="0">
                        <a:effectLst/>
                        <a:latin typeface="notokr"/>
                      </a:endParaRPr>
                    </a:p>
                  </a:txBody>
                  <a:tcPr marL="95250" marR="95250" marT="95250" marB="95250" anchor="ctr"/>
                </a:tc>
                <a:extLst>
                  <a:ext uri="{0D108BD9-81ED-4DB2-BD59-A6C34878D82A}">
                    <a16:rowId xmlns:a16="http://schemas.microsoft.com/office/drawing/2014/main" val="2013733318"/>
                  </a:ext>
                </a:extLst>
              </a:tr>
            </a:tbl>
          </a:graphicData>
        </a:graphic>
      </p:graphicFrame>
    </p:spTree>
    <p:extLst>
      <p:ext uri="{BB962C8B-B14F-4D97-AF65-F5344CB8AC3E}">
        <p14:creationId xmlns:p14="http://schemas.microsoft.com/office/powerpoint/2010/main" val="294347830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사각형</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모서리가 둥근 사각형 그리기</a:t>
            </a:r>
            <a:r>
              <a:rPr lang="en-US" altLang="ko-KR" sz="1200">
                <a:solidFill>
                  <a:schemeClr val="tx1"/>
                </a:solidFill>
              </a:rPr>
              <a:t>&lt;/h1&gt;</a:t>
            </a:r>
          </a:p>
          <a:p>
            <a:r>
              <a:rPr lang="en-US" altLang="ko-KR" sz="1200">
                <a:solidFill>
                  <a:schemeClr val="tx1"/>
                </a:solidFill>
              </a:rPr>
              <a:t>	&lt;svg width="250" height="200"&gt;</a:t>
            </a:r>
          </a:p>
          <a:p>
            <a:r>
              <a:rPr lang="en-US" altLang="ko-KR" sz="1200">
                <a:solidFill>
                  <a:schemeClr val="tx1"/>
                </a:solidFill>
              </a:rPr>
              <a:t>		&lt;rect width="200" height="150" x="20" y="20" rx="20" ry="20" stroke="orange" stroke-width="5" fill="yellow"/&gt;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err="1">
                <a:solidFill>
                  <a:schemeClr val="tx1"/>
                </a:solidFill>
              </a:rPr>
              <a:t>svg</a:t>
            </a:r>
            <a:r>
              <a:rPr lang="en-US" altLang="ko-KR" sz="1200" b="1" dirty="0">
                <a:solidFill>
                  <a:schemeClr val="tx1"/>
                </a:solidFill>
              </a:rPr>
              <a:t> </a:t>
            </a:r>
            <a:r>
              <a:rPr lang="ko-KR" altLang="en-US" sz="1200" b="1" dirty="0">
                <a:solidFill>
                  <a:schemeClr val="tx1"/>
                </a:solidFill>
              </a:rPr>
              <a:t>요소</a:t>
            </a:r>
          </a:p>
          <a:p>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a:t>
            </a:r>
            <a:r>
              <a:rPr lang="en-US" altLang="ko-KR" sz="1200" dirty="0">
                <a:solidFill>
                  <a:schemeClr val="tx1"/>
                </a:solidFill>
              </a:rPr>
              <a:t>Scalable Vector Graphics</a:t>
            </a:r>
            <a:r>
              <a:rPr lang="ko-KR" altLang="en-US" sz="1200" dirty="0">
                <a:solidFill>
                  <a:schemeClr val="tx1"/>
                </a:solidFill>
              </a:rPr>
              <a:t>를 의미하며</a:t>
            </a:r>
            <a:r>
              <a:rPr lang="en-US" altLang="ko-KR" sz="1200" dirty="0">
                <a:solidFill>
                  <a:schemeClr val="tx1"/>
                </a:solidFill>
              </a:rPr>
              <a:t>, XML </a:t>
            </a:r>
            <a:r>
              <a:rPr lang="ko-KR" altLang="en-US" sz="1200" dirty="0">
                <a:solidFill>
                  <a:schemeClr val="tx1"/>
                </a:solidFill>
              </a:rPr>
              <a:t>기반의 </a:t>
            </a:r>
            <a:r>
              <a:rPr lang="en-US" altLang="ko-KR" sz="1200" dirty="0">
                <a:solidFill>
                  <a:schemeClr val="tx1"/>
                </a:solidFill>
              </a:rPr>
              <a:t>W3C </a:t>
            </a:r>
            <a:r>
              <a:rPr lang="ko-KR" altLang="en-US" sz="1200" dirty="0">
                <a:solidFill>
                  <a:schemeClr val="tx1"/>
                </a:solidFill>
              </a:rPr>
              <a:t>그래픽 표준 권고안입니다</a:t>
            </a:r>
            <a:r>
              <a:rPr lang="en-US" altLang="ko-KR" sz="1200" dirty="0">
                <a:solidFill>
                  <a:schemeClr val="tx1"/>
                </a:solidFill>
              </a:rPr>
              <a:t>.</a:t>
            </a:r>
          </a:p>
          <a:p>
            <a:r>
              <a:rPr lang="ko-KR" altLang="en-US" sz="1200" dirty="0">
                <a:solidFill>
                  <a:schemeClr val="tx1"/>
                </a:solidFill>
              </a:rPr>
              <a:t>기존에 사용해 왔던 </a:t>
            </a:r>
            <a:r>
              <a:rPr lang="en-US" altLang="ko-KR" sz="1200" dirty="0">
                <a:solidFill>
                  <a:schemeClr val="tx1"/>
                </a:solidFill>
              </a:rPr>
              <a:t>canvas </a:t>
            </a:r>
            <a:r>
              <a:rPr lang="ko-KR" altLang="en-US" sz="1200" dirty="0">
                <a:solidFill>
                  <a:schemeClr val="tx1"/>
                </a:solidFill>
              </a:rPr>
              <a:t>요소로는 벡터</a:t>
            </a:r>
            <a:r>
              <a:rPr lang="en-US" altLang="ko-KR" sz="1200" dirty="0">
                <a:solidFill>
                  <a:schemeClr val="tx1"/>
                </a:solidFill>
              </a:rPr>
              <a:t>(vector) </a:t>
            </a:r>
            <a:r>
              <a:rPr lang="ko-KR" altLang="en-US" sz="1200" dirty="0">
                <a:solidFill>
                  <a:schemeClr val="tx1"/>
                </a:solidFill>
              </a:rPr>
              <a:t>이미지를 표현할 수 없었습니다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하지만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픽셀 기반인 웹 페이지에서 픽셀의 영향을 받지 않는 벡터 이미지를 표현할 수 있게 해줍니다</a:t>
            </a:r>
            <a:r>
              <a:rPr lang="en-US" altLang="ko-KR" sz="1200" dirty="0">
                <a:solidFill>
                  <a:schemeClr val="tx1"/>
                </a:solidFill>
              </a:rPr>
              <a:t>.</a:t>
            </a:r>
          </a:p>
          <a:p>
            <a:r>
              <a:rPr lang="ko-KR" altLang="en-US" sz="1200" dirty="0">
                <a:solidFill>
                  <a:schemeClr val="tx1"/>
                </a:solidFill>
              </a:rPr>
              <a:t>따라서 이 요소는 도표나 그래프 등 벡터 기반의 다이어그램</a:t>
            </a:r>
            <a:r>
              <a:rPr lang="en-US" altLang="ko-KR" sz="1200" dirty="0">
                <a:solidFill>
                  <a:schemeClr val="tx1"/>
                </a:solidFill>
              </a:rPr>
              <a:t>(diagram)</a:t>
            </a:r>
            <a:r>
              <a:rPr lang="ko-KR" altLang="en-US" sz="1200" dirty="0">
                <a:solidFill>
                  <a:schemeClr val="tx1"/>
                </a:solidFill>
              </a:rPr>
              <a:t>를 표현하는 데 매우 효과적입니다</a:t>
            </a:r>
            <a:r>
              <a:rPr lang="en-US" altLang="ko-KR" sz="1200" dirty="0">
                <a:solidFill>
                  <a:schemeClr val="tx1"/>
                </a:solidFill>
              </a:rPr>
              <a:t>.</a:t>
            </a:r>
          </a:p>
          <a:p>
            <a:endParaRPr lang="en-US" altLang="ko-KR" sz="1200" dirty="0">
              <a:solidFill>
                <a:schemeClr val="tx1"/>
              </a:solidFill>
            </a:endParaRPr>
          </a:p>
          <a:p>
            <a:r>
              <a:rPr lang="ko-KR" altLang="en-US" sz="1200" b="1" dirty="0" err="1">
                <a:solidFill>
                  <a:schemeClr val="tx1"/>
                </a:solidFill>
              </a:rPr>
              <a:t>사각형그리기</a:t>
            </a:r>
            <a:endParaRPr lang="en-US" altLang="ko-KR" sz="1200" b="1" dirty="0">
              <a:solidFill>
                <a:schemeClr val="tx1"/>
              </a:solidFill>
            </a:endParaRPr>
          </a:p>
          <a:p>
            <a:r>
              <a:rPr lang="en-US" altLang="ko-KR" sz="1200" dirty="0" err="1">
                <a:solidFill>
                  <a:schemeClr val="tx1"/>
                </a:solidFill>
              </a:rPr>
              <a:t>rect</a:t>
            </a:r>
            <a:r>
              <a:rPr lang="en-US" altLang="ko-KR" sz="1200" dirty="0">
                <a:solidFill>
                  <a:schemeClr val="tx1"/>
                </a:solidFill>
              </a:rPr>
              <a:t> </a:t>
            </a:r>
            <a:r>
              <a:rPr lang="ko-KR" altLang="en-US" sz="1200" dirty="0">
                <a:solidFill>
                  <a:schemeClr val="tx1"/>
                </a:solidFill>
              </a:rPr>
              <a:t>요소에 </a:t>
            </a:r>
            <a:r>
              <a:rPr lang="en-US" altLang="ko-KR" sz="1200" dirty="0">
                <a:solidFill>
                  <a:schemeClr val="tx1"/>
                </a:solidFill>
              </a:rPr>
              <a:t>x, y, </a:t>
            </a:r>
            <a:r>
              <a:rPr lang="en-US" altLang="ko-KR" sz="1200" dirty="0" err="1">
                <a:solidFill>
                  <a:schemeClr val="tx1"/>
                </a:solidFill>
              </a:rPr>
              <a:t>rx</a:t>
            </a:r>
            <a:r>
              <a:rPr lang="en-US" altLang="ko-KR" sz="1200" dirty="0">
                <a:solidFill>
                  <a:schemeClr val="tx1"/>
                </a:solidFill>
              </a:rPr>
              <a:t>, </a:t>
            </a:r>
            <a:r>
              <a:rPr lang="en-US" altLang="ko-KR" sz="1200" dirty="0" err="1">
                <a:solidFill>
                  <a:schemeClr val="tx1"/>
                </a:solidFill>
              </a:rPr>
              <a:t>ry</a:t>
            </a:r>
            <a:r>
              <a:rPr lang="en-US" altLang="ko-KR" sz="1200" dirty="0">
                <a:solidFill>
                  <a:schemeClr val="tx1"/>
                </a:solidFill>
              </a:rPr>
              <a:t> </a:t>
            </a:r>
            <a:r>
              <a:rPr lang="ko-KR" altLang="en-US" sz="1200" dirty="0">
                <a:solidFill>
                  <a:schemeClr val="tx1"/>
                </a:solidFill>
              </a:rPr>
              <a:t>속성을 추가하여 모서리가 둥근 사각형을 그릴 수 있습니다</a:t>
            </a:r>
            <a:r>
              <a:rPr lang="en-US" altLang="ko-KR" sz="1200" dirty="0">
                <a:solidFill>
                  <a:schemeClr val="tx1"/>
                </a:solidFill>
              </a:rPr>
              <a:t>. </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411</a:t>
            </a:fld>
            <a:endParaRPr lang="ko-KR" altLang="en-US" dirty="0"/>
          </a:p>
        </p:txBody>
      </p:sp>
      <p:graphicFrame>
        <p:nvGraphicFramePr>
          <p:cNvPr id="4" name="표 3">
            <a:extLst>
              <a:ext uri="{FF2B5EF4-FFF2-40B4-BE49-F238E27FC236}">
                <a16:creationId xmlns:a16="http://schemas.microsoft.com/office/drawing/2014/main" id="{15484D12-1842-4B4C-8AB2-F8874406E17C}"/>
              </a:ext>
            </a:extLst>
          </p:cNvPr>
          <p:cNvGraphicFramePr>
            <a:graphicFrameLocks noGrp="1"/>
          </p:cNvGraphicFramePr>
          <p:nvPr>
            <p:extLst>
              <p:ext uri="{D42A27DB-BD31-4B8C-83A1-F6EECF244321}">
                <p14:modId xmlns:p14="http://schemas.microsoft.com/office/powerpoint/2010/main" val="1453377892"/>
              </p:ext>
            </p:extLst>
          </p:nvPr>
        </p:nvGraphicFramePr>
        <p:xfrm>
          <a:off x="8017195" y="4316806"/>
          <a:ext cx="3431148" cy="1714500"/>
        </p:xfrm>
        <a:graphic>
          <a:graphicData uri="http://schemas.openxmlformats.org/drawingml/2006/table">
            <a:tbl>
              <a:tblPr>
                <a:tableStyleId>{5940675A-B579-460E-94D1-54222C63F5DA}</a:tableStyleId>
              </a:tblPr>
              <a:tblGrid>
                <a:gridCol w="671878">
                  <a:extLst>
                    <a:ext uri="{9D8B030D-6E8A-4147-A177-3AD203B41FA5}">
                      <a16:colId xmlns:a16="http://schemas.microsoft.com/office/drawing/2014/main" val="3306185896"/>
                    </a:ext>
                  </a:extLst>
                </a:gridCol>
                <a:gridCol w="2759270">
                  <a:extLst>
                    <a:ext uri="{9D8B030D-6E8A-4147-A177-3AD203B41FA5}">
                      <a16:colId xmlns:a16="http://schemas.microsoft.com/office/drawing/2014/main" val="1853575106"/>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a:effectLst/>
                        </a:rPr>
                        <a:t>설명</a:t>
                      </a:r>
                      <a:endParaRPr lang="ko-KR" altLang="en-US" sz="1000" b="1">
                        <a:solidFill>
                          <a:srgbClr val="E8E6E3"/>
                        </a:solidFill>
                        <a:effectLst/>
                        <a:latin typeface="notokr"/>
                      </a:endParaRPr>
                    </a:p>
                  </a:txBody>
                  <a:tcPr marL="95250" marR="95250" marT="95250" marB="95250" anchor="ctr"/>
                </a:tc>
                <a:extLst>
                  <a:ext uri="{0D108BD9-81ED-4DB2-BD59-A6C34878D82A}">
                    <a16:rowId xmlns:a16="http://schemas.microsoft.com/office/drawing/2014/main" val="2382533957"/>
                  </a:ext>
                </a:extLst>
              </a:tr>
              <a:tr h="0">
                <a:tc>
                  <a:txBody>
                    <a:bodyPr/>
                    <a:lstStyle/>
                    <a:p>
                      <a:pPr algn="ctr"/>
                      <a:r>
                        <a:rPr lang="en-US" sz="1000">
                          <a:effectLst/>
                        </a:rPr>
                        <a:t>x</a:t>
                      </a:r>
                      <a:endParaRPr lang="en-US" sz="1000">
                        <a:effectLst/>
                        <a:latin typeface="notokr"/>
                      </a:endParaRPr>
                    </a:p>
                  </a:txBody>
                  <a:tcPr marL="95250" marR="95250" marT="95250" marB="95250" anchor="ctr"/>
                </a:tc>
                <a:tc>
                  <a:txBody>
                    <a:bodyPr/>
                    <a:lstStyle/>
                    <a:p>
                      <a:pPr algn="l"/>
                      <a:r>
                        <a:rPr lang="ko-KR" altLang="en-US" sz="1000">
                          <a:effectLst/>
                        </a:rPr>
                        <a:t>사각형의 왼쪽 위 꼭짓점의 </a:t>
                      </a:r>
                      <a:r>
                        <a:rPr lang="en-US" altLang="ko-KR" sz="1000">
                          <a:effectLst/>
                        </a:rPr>
                        <a:t>x</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3219009805"/>
                  </a:ext>
                </a:extLst>
              </a:tr>
              <a:tr h="0">
                <a:tc>
                  <a:txBody>
                    <a:bodyPr/>
                    <a:lstStyle/>
                    <a:p>
                      <a:pPr algn="ctr"/>
                      <a:r>
                        <a:rPr lang="en-US" sz="1000">
                          <a:effectLst/>
                        </a:rPr>
                        <a:t>y</a:t>
                      </a:r>
                      <a:endParaRPr lang="en-US" sz="1000">
                        <a:effectLst/>
                        <a:latin typeface="notokr"/>
                      </a:endParaRPr>
                    </a:p>
                  </a:txBody>
                  <a:tcPr marL="95250" marR="95250" marT="95250" marB="95250" anchor="ctr"/>
                </a:tc>
                <a:tc>
                  <a:txBody>
                    <a:bodyPr/>
                    <a:lstStyle/>
                    <a:p>
                      <a:pPr algn="l"/>
                      <a:r>
                        <a:rPr lang="ko-KR" altLang="en-US" sz="1000">
                          <a:effectLst/>
                        </a:rPr>
                        <a:t>사각형의 왼쪽 위 꼭짓점의 </a:t>
                      </a:r>
                      <a:r>
                        <a:rPr lang="en-US" altLang="ko-KR" sz="1000">
                          <a:effectLst/>
                        </a:rPr>
                        <a:t>y</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3115023420"/>
                  </a:ext>
                </a:extLst>
              </a:tr>
              <a:tr h="0">
                <a:tc>
                  <a:txBody>
                    <a:bodyPr/>
                    <a:lstStyle/>
                    <a:p>
                      <a:pPr algn="ctr"/>
                      <a:r>
                        <a:rPr lang="en-US" sz="1000">
                          <a:effectLst/>
                        </a:rPr>
                        <a:t>rx</a:t>
                      </a:r>
                      <a:endParaRPr lang="en-US" sz="1000">
                        <a:effectLst/>
                        <a:latin typeface="notokr"/>
                      </a:endParaRPr>
                    </a:p>
                  </a:txBody>
                  <a:tcPr marL="95250" marR="95250" marT="95250" marB="95250" anchor="ctr"/>
                </a:tc>
                <a:tc>
                  <a:txBody>
                    <a:bodyPr/>
                    <a:lstStyle/>
                    <a:p>
                      <a:pPr algn="l"/>
                      <a:r>
                        <a:rPr lang="ko-KR" altLang="en-US" sz="1000" dirty="0">
                          <a:effectLst/>
                        </a:rPr>
                        <a:t>사각형 모서리 굴곡의 </a:t>
                      </a:r>
                      <a:r>
                        <a:rPr lang="en-US" altLang="ko-KR" sz="1000" dirty="0">
                          <a:effectLst/>
                        </a:rPr>
                        <a:t>x</a:t>
                      </a:r>
                      <a:r>
                        <a:rPr lang="ko-KR" altLang="en-US" sz="1000" dirty="0">
                          <a:effectLst/>
                        </a:rPr>
                        <a:t>축 반지름을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1462802519"/>
                  </a:ext>
                </a:extLst>
              </a:tr>
              <a:tr h="0">
                <a:tc>
                  <a:txBody>
                    <a:bodyPr/>
                    <a:lstStyle/>
                    <a:p>
                      <a:pPr algn="ctr"/>
                      <a:r>
                        <a:rPr lang="en-US" sz="1000">
                          <a:effectLst/>
                        </a:rPr>
                        <a:t>ry</a:t>
                      </a:r>
                      <a:endParaRPr lang="en-US" sz="1000">
                        <a:effectLst/>
                        <a:latin typeface="notokr"/>
                      </a:endParaRPr>
                    </a:p>
                  </a:txBody>
                  <a:tcPr marL="95250" marR="95250" marT="95250" marB="95250" anchor="ctr"/>
                </a:tc>
                <a:tc>
                  <a:txBody>
                    <a:bodyPr/>
                    <a:lstStyle/>
                    <a:p>
                      <a:pPr algn="l"/>
                      <a:r>
                        <a:rPr lang="ko-KR" altLang="en-US" sz="1000" dirty="0">
                          <a:effectLst/>
                        </a:rPr>
                        <a:t>사각형 모서리 굴곡의 </a:t>
                      </a:r>
                      <a:r>
                        <a:rPr lang="en-US" altLang="ko-KR" sz="1000" dirty="0">
                          <a:effectLst/>
                        </a:rPr>
                        <a:t>y</a:t>
                      </a:r>
                      <a:r>
                        <a:rPr lang="ko-KR" altLang="en-US" sz="1000" dirty="0">
                          <a:effectLst/>
                        </a:rPr>
                        <a:t>축 반지름을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925487418"/>
                  </a:ext>
                </a:extLst>
              </a:tr>
            </a:tbl>
          </a:graphicData>
        </a:graphic>
      </p:graphicFrame>
    </p:spTree>
    <p:extLst>
      <p:ext uri="{BB962C8B-B14F-4D97-AF65-F5344CB8AC3E}">
        <p14:creationId xmlns:p14="http://schemas.microsoft.com/office/powerpoint/2010/main" val="3883604366"/>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선</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선 그리기</a:t>
            </a:r>
            <a:r>
              <a:rPr lang="en-US" altLang="ko-KR" sz="1200">
                <a:solidFill>
                  <a:schemeClr val="tx1"/>
                </a:solidFill>
              </a:rPr>
              <a:t>&lt;/h1&gt;</a:t>
            </a:r>
          </a:p>
          <a:p>
            <a:r>
              <a:rPr lang="en-US" altLang="ko-KR" sz="1200">
                <a:solidFill>
                  <a:schemeClr val="tx1"/>
                </a:solidFill>
              </a:rPr>
              <a:t>	&lt;svg width="250" height="200"&gt;</a:t>
            </a:r>
          </a:p>
          <a:p>
            <a:r>
              <a:rPr lang="en-US" altLang="ko-KR" sz="1200">
                <a:solidFill>
                  <a:schemeClr val="tx1"/>
                </a:solidFill>
              </a:rPr>
              <a:t>		&lt;line x1="50" y1="50" x2="200" y2="150" stroke="orange" stroke-width="5"/&gt;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선그리기</a:t>
            </a:r>
            <a:endParaRPr lang="en-US" altLang="ko-KR" sz="1200" b="1" dirty="0">
              <a:solidFill>
                <a:schemeClr val="tx1"/>
              </a:solidFill>
            </a:endParaRPr>
          </a:p>
          <a:p>
            <a:r>
              <a:rPr lang="ko-KR" altLang="en-US" sz="1200" dirty="0">
                <a:solidFill>
                  <a:schemeClr val="tx1"/>
                </a:solidFill>
              </a:rPr>
              <a:t>예제는 </a:t>
            </a:r>
            <a:r>
              <a:rPr lang="en-US" altLang="ko-KR" sz="1200" dirty="0">
                <a:solidFill>
                  <a:schemeClr val="tx1"/>
                </a:solidFill>
              </a:rPr>
              <a:t>line </a:t>
            </a:r>
            <a:r>
              <a:rPr lang="ko-KR" altLang="en-US" sz="1200" dirty="0">
                <a:solidFill>
                  <a:schemeClr val="tx1"/>
                </a:solidFill>
              </a:rPr>
              <a:t>요소를 사용하여 선을 그리는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412</a:t>
            </a:fld>
            <a:endParaRPr lang="ko-KR" altLang="en-US" dirty="0"/>
          </a:p>
        </p:txBody>
      </p:sp>
      <p:graphicFrame>
        <p:nvGraphicFramePr>
          <p:cNvPr id="3" name="표 2">
            <a:extLst>
              <a:ext uri="{FF2B5EF4-FFF2-40B4-BE49-F238E27FC236}">
                <a16:creationId xmlns:a16="http://schemas.microsoft.com/office/drawing/2014/main" id="{E0309B62-AFFF-479B-8667-0FDEFE750215}"/>
              </a:ext>
            </a:extLst>
          </p:cNvPr>
          <p:cNvGraphicFramePr>
            <a:graphicFrameLocks noGrp="1"/>
          </p:cNvGraphicFramePr>
          <p:nvPr>
            <p:extLst>
              <p:ext uri="{D42A27DB-BD31-4B8C-83A1-F6EECF244321}">
                <p14:modId xmlns:p14="http://schemas.microsoft.com/office/powerpoint/2010/main" val="2310542119"/>
              </p:ext>
            </p:extLst>
          </p:nvPr>
        </p:nvGraphicFramePr>
        <p:xfrm>
          <a:off x="8035437" y="4316806"/>
          <a:ext cx="3318363" cy="1714500"/>
        </p:xfrm>
        <a:graphic>
          <a:graphicData uri="http://schemas.openxmlformats.org/drawingml/2006/table">
            <a:tbl>
              <a:tblPr>
                <a:tableStyleId>{5940675A-B579-460E-94D1-54222C63F5DA}</a:tableStyleId>
              </a:tblPr>
              <a:tblGrid>
                <a:gridCol w="794971">
                  <a:extLst>
                    <a:ext uri="{9D8B030D-6E8A-4147-A177-3AD203B41FA5}">
                      <a16:colId xmlns:a16="http://schemas.microsoft.com/office/drawing/2014/main" val="650669396"/>
                    </a:ext>
                  </a:extLst>
                </a:gridCol>
                <a:gridCol w="2523392">
                  <a:extLst>
                    <a:ext uri="{9D8B030D-6E8A-4147-A177-3AD203B41FA5}">
                      <a16:colId xmlns:a16="http://schemas.microsoft.com/office/drawing/2014/main" val="3511368227"/>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dirty="0">
                          <a:effectLst/>
                        </a:rPr>
                        <a:t>설명</a:t>
                      </a:r>
                      <a:endParaRPr lang="ko-KR" altLang="en-US" sz="1000" b="1" dirty="0">
                        <a:solidFill>
                          <a:srgbClr val="E8E6E3"/>
                        </a:solidFill>
                        <a:effectLst/>
                        <a:latin typeface="notokr"/>
                      </a:endParaRPr>
                    </a:p>
                  </a:txBody>
                  <a:tcPr marL="95250" marR="95250" marT="95250" marB="95250" anchor="ctr"/>
                </a:tc>
                <a:extLst>
                  <a:ext uri="{0D108BD9-81ED-4DB2-BD59-A6C34878D82A}">
                    <a16:rowId xmlns:a16="http://schemas.microsoft.com/office/drawing/2014/main" val="3544178461"/>
                  </a:ext>
                </a:extLst>
              </a:tr>
              <a:tr h="0">
                <a:tc>
                  <a:txBody>
                    <a:bodyPr/>
                    <a:lstStyle/>
                    <a:p>
                      <a:pPr algn="ctr"/>
                      <a:r>
                        <a:rPr lang="en-US" sz="1000">
                          <a:effectLst/>
                        </a:rPr>
                        <a:t>x1</a:t>
                      </a:r>
                      <a:endParaRPr lang="en-US" sz="1000">
                        <a:effectLst/>
                        <a:latin typeface="notokr"/>
                      </a:endParaRPr>
                    </a:p>
                  </a:txBody>
                  <a:tcPr marL="95250" marR="95250" marT="95250" marB="95250" anchor="ctr"/>
                </a:tc>
                <a:tc>
                  <a:txBody>
                    <a:bodyPr/>
                    <a:lstStyle/>
                    <a:p>
                      <a:pPr algn="l"/>
                      <a:r>
                        <a:rPr lang="ko-KR" altLang="en-US" sz="1000">
                          <a:effectLst/>
                        </a:rPr>
                        <a:t>선이 시작될 위치의 </a:t>
                      </a:r>
                      <a:r>
                        <a:rPr lang="en-US" altLang="ko-KR" sz="1000">
                          <a:effectLst/>
                        </a:rPr>
                        <a:t>x</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44036824"/>
                  </a:ext>
                </a:extLst>
              </a:tr>
              <a:tr h="0">
                <a:tc>
                  <a:txBody>
                    <a:bodyPr/>
                    <a:lstStyle/>
                    <a:p>
                      <a:pPr algn="ctr"/>
                      <a:r>
                        <a:rPr lang="en-US" sz="1000">
                          <a:effectLst/>
                        </a:rPr>
                        <a:t>y1</a:t>
                      </a:r>
                      <a:endParaRPr lang="en-US" sz="1000">
                        <a:effectLst/>
                        <a:latin typeface="notokr"/>
                      </a:endParaRPr>
                    </a:p>
                  </a:txBody>
                  <a:tcPr marL="95250" marR="95250" marT="95250" marB="95250" anchor="ctr"/>
                </a:tc>
                <a:tc>
                  <a:txBody>
                    <a:bodyPr/>
                    <a:lstStyle/>
                    <a:p>
                      <a:pPr algn="l"/>
                      <a:r>
                        <a:rPr lang="ko-KR" altLang="en-US" sz="1000">
                          <a:effectLst/>
                        </a:rPr>
                        <a:t>선이 시작될 위치의 </a:t>
                      </a:r>
                      <a:r>
                        <a:rPr lang="en-US" altLang="ko-KR" sz="1000">
                          <a:effectLst/>
                        </a:rPr>
                        <a:t>y</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457731240"/>
                  </a:ext>
                </a:extLst>
              </a:tr>
              <a:tr h="0">
                <a:tc>
                  <a:txBody>
                    <a:bodyPr/>
                    <a:lstStyle/>
                    <a:p>
                      <a:pPr algn="ctr"/>
                      <a:r>
                        <a:rPr lang="en-US" sz="1000">
                          <a:effectLst/>
                        </a:rPr>
                        <a:t>x2</a:t>
                      </a:r>
                      <a:endParaRPr lang="en-US" sz="1000">
                        <a:effectLst/>
                        <a:latin typeface="notokr"/>
                      </a:endParaRPr>
                    </a:p>
                  </a:txBody>
                  <a:tcPr marL="95250" marR="95250" marT="95250" marB="95250" anchor="ctr"/>
                </a:tc>
                <a:tc>
                  <a:txBody>
                    <a:bodyPr/>
                    <a:lstStyle/>
                    <a:p>
                      <a:pPr algn="l"/>
                      <a:r>
                        <a:rPr lang="ko-KR" altLang="en-US" sz="1000">
                          <a:effectLst/>
                        </a:rPr>
                        <a:t>선이 끝나는 위치의 </a:t>
                      </a:r>
                      <a:r>
                        <a:rPr lang="en-US" altLang="ko-KR" sz="1000">
                          <a:effectLst/>
                        </a:rPr>
                        <a:t>x</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48879933"/>
                  </a:ext>
                </a:extLst>
              </a:tr>
              <a:tr h="0">
                <a:tc>
                  <a:txBody>
                    <a:bodyPr/>
                    <a:lstStyle/>
                    <a:p>
                      <a:pPr algn="ctr"/>
                      <a:r>
                        <a:rPr lang="en-US" sz="1000">
                          <a:effectLst/>
                        </a:rPr>
                        <a:t>y2</a:t>
                      </a:r>
                      <a:endParaRPr lang="en-US" sz="1000">
                        <a:effectLst/>
                        <a:latin typeface="notokr"/>
                      </a:endParaRPr>
                    </a:p>
                  </a:txBody>
                  <a:tcPr marL="95250" marR="95250" marT="95250" marB="95250" anchor="ctr"/>
                </a:tc>
                <a:tc>
                  <a:txBody>
                    <a:bodyPr/>
                    <a:lstStyle/>
                    <a:p>
                      <a:pPr algn="l"/>
                      <a:r>
                        <a:rPr lang="ko-KR" altLang="en-US" sz="1000" dirty="0">
                          <a:effectLst/>
                        </a:rPr>
                        <a:t>선이 끝나는 위치의 </a:t>
                      </a:r>
                      <a:r>
                        <a:rPr lang="en-US" altLang="ko-KR" sz="1000" dirty="0">
                          <a:effectLst/>
                        </a:rPr>
                        <a:t>y</a:t>
                      </a:r>
                      <a:r>
                        <a:rPr lang="ko-KR" altLang="en-US" sz="1000" dirty="0">
                          <a:effectLst/>
                        </a:rPr>
                        <a:t>좌표를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2397354336"/>
                  </a:ext>
                </a:extLst>
              </a:tr>
            </a:tbl>
          </a:graphicData>
        </a:graphic>
      </p:graphicFrame>
    </p:spTree>
    <p:extLst>
      <p:ext uri="{BB962C8B-B14F-4D97-AF65-F5344CB8AC3E}">
        <p14:creationId xmlns:p14="http://schemas.microsoft.com/office/powerpoint/2010/main" val="113443168"/>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원</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원 그리기</a:t>
            </a:r>
            <a:r>
              <a:rPr lang="en-US" altLang="ko-KR" sz="1200">
                <a:solidFill>
                  <a:schemeClr val="tx1"/>
                </a:solidFill>
              </a:rPr>
              <a:t>&lt;/h1&gt;</a:t>
            </a:r>
          </a:p>
          <a:p>
            <a:r>
              <a:rPr lang="en-US" altLang="ko-KR" sz="1200">
                <a:solidFill>
                  <a:schemeClr val="tx1"/>
                </a:solidFill>
              </a:rPr>
              <a:t>	&lt;svg width="300" height="300"&gt;</a:t>
            </a:r>
          </a:p>
          <a:p>
            <a:r>
              <a:rPr lang="en-US" altLang="ko-KR" sz="1200">
                <a:solidFill>
                  <a:schemeClr val="tx1"/>
                </a:solidFill>
              </a:rPr>
              <a:t>		&lt;circle cx="150" cy="120" r="100" stroke="orange" stroke-width="5" fill="yellow"/&gt;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원그리기</a:t>
            </a:r>
            <a:endParaRPr lang="en-US" altLang="ko-KR" sz="1200" b="1" dirty="0">
              <a:solidFill>
                <a:schemeClr val="tx1"/>
              </a:solidFill>
            </a:endParaRPr>
          </a:p>
          <a:p>
            <a:r>
              <a:rPr lang="ko-KR" altLang="en-US" sz="1200" dirty="0">
                <a:solidFill>
                  <a:schemeClr val="tx1"/>
                </a:solidFill>
              </a:rPr>
              <a:t>예제는 </a:t>
            </a:r>
            <a:r>
              <a:rPr lang="en-US" altLang="ko-KR" sz="1200" dirty="0">
                <a:solidFill>
                  <a:schemeClr val="tx1"/>
                </a:solidFill>
              </a:rPr>
              <a:t>circle </a:t>
            </a:r>
            <a:r>
              <a:rPr lang="ko-KR" altLang="en-US" sz="1200" dirty="0">
                <a:solidFill>
                  <a:schemeClr val="tx1"/>
                </a:solidFill>
              </a:rPr>
              <a:t>요소를 사용하여 원을 그리는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413</a:t>
            </a:fld>
            <a:endParaRPr lang="ko-KR" altLang="en-US" dirty="0"/>
          </a:p>
        </p:txBody>
      </p:sp>
      <p:graphicFrame>
        <p:nvGraphicFramePr>
          <p:cNvPr id="4" name="표 3">
            <a:extLst>
              <a:ext uri="{FF2B5EF4-FFF2-40B4-BE49-F238E27FC236}">
                <a16:creationId xmlns:a16="http://schemas.microsoft.com/office/drawing/2014/main" id="{9E252242-8022-479D-A199-7208319AF339}"/>
              </a:ext>
            </a:extLst>
          </p:cNvPr>
          <p:cNvGraphicFramePr>
            <a:graphicFrameLocks noGrp="1"/>
          </p:cNvGraphicFramePr>
          <p:nvPr>
            <p:extLst>
              <p:ext uri="{D42A27DB-BD31-4B8C-83A1-F6EECF244321}">
                <p14:modId xmlns:p14="http://schemas.microsoft.com/office/powerpoint/2010/main" val="2440973311"/>
              </p:ext>
            </p:extLst>
          </p:nvPr>
        </p:nvGraphicFramePr>
        <p:xfrm>
          <a:off x="8398902" y="4650589"/>
          <a:ext cx="2667733" cy="1371600"/>
        </p:xfrm>
        <a:graphic>
          <a:graphicData uri="http://schemas.openxmlformats.org/drawingml/2006/table">
            <a:tbl>
              <a:tblPr>
                <a:tableStyleId>{5940675A-B579-460E-94D1-54222C63F5DA}</a:tableStyleId>
              </a:tblPr>
              <a:tblGrid>
                <a:gridCol w="838933">
                  <a:extLst>
                    <a:ext uri="{9D8B030D-6E8A-4147-A177-3AD203B41FA5}">
                      <a16:colId xmlns:a16="http://schemas.microsoft.com/office/drawing/2014/main" val="2809568920"/>
                    </a:ext>
                  </a:extLst>
                </a:gridCol>
                <a:gridCol w="1828800">
                  <a:extLst>
                    <a:ext uri="{9D8B030D-6E8A-4147-A177-3AD203B41FA5}">
                      <a16:colId xmlns:a16="http://schemas.microsoft.com/office/drawing/2014/main" val="3176469955"/>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a:effectLst/>
                        </a:rPr>
                        <a:t>설명</a:t>
                      </a:r>
                      <a:endParaRPr lang="ko-KR" altLang="en-US" sz="1000" b="1">
                        <a:solidFill>
                          <a:srgbClr val="E8E6E3"/>
                        </a:solidFill>
                        <a:effectLst/>
                        <a:latin typeface="notokr"/>
                      </a:endParaRPr>
                    </a:p>
                  </a:txBody>
                  <a:tcPr marL="95250" marR="95250" marT="95250" marB="95250" anchor="ctr"/>
                </a:tc>
                <a:extLst>
                  <a:ext uri="{0D108BD9-81ED-4DB2-BD59-A6C34878D82A}">
                    <a16:rowId xmlns:a16="http://schemas.microsoft.com/office/drawing/2014/main" val="1097340357"/>
                  </a:ext>
                </a:extLst>
              </a:tr>
              <a:tr h="0">
                <a:tc>
                  <a:txBody>
                    <a:bodyPr/>
                    <a:lstStyle/>
                    <a:p>
                      <a:pPr algn="ctr"/>
                      <a:r>
                        <a:rPr lang="en-US" sz="1000">
                          <a:effectLst/>
                        </a:rPr>
                        <a:t>cx</a:t>
                      </a:r>
                      <a:endParaRPr lang="en-US" sz="1000">
                        <a:effectLst/>
                        <a:latin typeface="notokr"/>
                      </a:endParaRPr>
                    </a:p>
                  </a:txBody>
                  <a:tcPr marL="95250" marR="95250" marT="95250" marB="95250" anchor="ctr"/>
                </a:tc>
                <a:tc>
                  <a:txBody>
                    <a:bodyPr/>
                    <a:lstStyle/>
                    <a:p>
                      <a:pPr algn="l"/>
                      <a:r>
                        <a:rPr lang="ko-KR" altLang="en-US" sz="1000" dirty="0">
                          <a:effectLst/>
                        </a:rPr>
                        <a:t>원의 중심 </a:t>
                      </a:r>
                      <a:r>
                        <a:rPr lang="en-US" altLang="ko-KR" sz="1000" dirty="0">
                          <a:effectLst/>
                        </a:rPr>
                        <a:t>x</a:t>
                      </a:r>
                      <a:r>
                        <a:rPr lang="ko-KR" altLang="en-US" sz="1000" dirty="0">
                          <a:effectLst/>
                        </a:rPr>
                        <a:t>좌표를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1964584641"/>
                  </a:ext>
                </a:extLst>
              </a:tr>
              <a:tr h="0">
                <a:tc>
                  <a:txBody>
                    <a:bodyPr/>
                    <a:lstStyle/>
                    <a:p>
                      <a:pPr algn="ctr"/>
                      <a:r>
                        <a:rPr lang="en-US" sz="1000">
                          <a:effectLst/>
                        </a:rPr>
                        <a:t>cy</a:t>
                      </a:r>
                      <a:endParaRPr lang="en-US" sz="1000">
                        <a:effectLst/>
                        <a:latin typeface="notokr"/>
                      </a:endParaRPr>
                    </a:p>
                  </a:txBody>
                  <a:tcPr marL="95250" marR="95250" marT="95250" marB="95250" anchor="ctr"/>
                </a:tc>
                <a:tc>
                  <a:txBody>
                    <a:bodyPr/>
                    <a:lstStyle/>
                    <a:p>
                      <a:pPr algn="l"/>
                      <a:r>
                        <a:rPr lang="ko-KR" altLang="en-US" sz="1000">
                          <a:effectLst/>
                        </a:rPr>
                        <a:t>원의 중심 </a:t>
                      </a:r>
                      <a:r>
                        <a:rPr lang="en-US" altLang="ko-KR" sz="1000">
                          <a:effectLst/>
                        </a:rPr>
                        <a:t>y</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808346786"/>
                  </a:ext>
                </a:extLst>
              </a:tr>
              <a:tr h="0">
                <a:tc>
                  <a:txBody>
                    <a:bodyPr/>
                    <a:lstStyle/>
                    <a:p>
                      <a:pPr algn="ctr"/>
                      <a:r>
                        <a:rPr lang="en-US" sz="1000">
                          <a:effectLst/>
                        </a:rPr>
                        <a:t>r</a:t>
                      </a:r>
                      <a:endParaRPr lang="en-US" sz="1000">
                        <a:effectLst/>
                        <a:latin typeface="notokr"/>
                      </a:endParaRPr>
                    </a:p>
                  </a:txBody>
                  <a:tcPr marL="95250" marR="95250" marT="95250" marB="95250" anchor="ctr"/>
                </a:tc>
                <a:tc>
                  <a:txBody>
                    <a:bodyPr/>
                    <a:lstStyle/>
                    <a:p>
                      <a:pPr algn="l"/>
                      <a:r>
                        <a:rPr lang="ko-KR" altLang="en-US" sz="1000" dirty="0">
                          <a:effectLst/>
                        </a:rPr>
                        <a:t>원의 반지름을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267885502"/>
                  </a:ext>
                </a:extLst>
              </a:tr>
            </a:tbl>
          </a:graphicData>
        </a:graphic>
      </p:graphicFrame>
    </p:spTree>
    <p:extLst>
      <p:ext uri="{BB962C8B-B14F-4D97-AF65-F5344CB8AC3E}">
        <p14:creationId xmlns:p14="http://schemas.microsoft.com/office/powerpoint/2010/main" val="331862280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타원</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타원 그리기</a:t>
            </a:r>
            <a:r>
              <a:rPr lang="en-US" altLang="ko-KR" sz="1200">
                <a:solidFill>
                  <a:schemeClr val="tx1"/>
                </a:solidFill>
              </a:rPr>
              <a:t>&lt;/h1&gt;</a:t>
            </a:r>
          </a:p>
          <a:p>
            <a:r>
              <a:rPr lang="en-US" altLang="ko-KR" sz="1200">
                <a:solidFill>
                  <a:schemeClr val="tx1"/>
                </a:solidFill>
              </a:rPr>
              <a:t>	&lt;svg width="300" height="300"&gt;</a:t>
            </a:r>
          </a:p>
          <a:p>
            <a:r>
              <a:rPr lang="en-US" altLang="ko-KR" sz="1200">
                <a:solidFill>
                  <a:schemeClr val="tx1"/>
                </a:solidFill>
              </a:rPr>
              <a:t>		&lt;ellipse cx="150" cy="100" rx="120" ry="70" stroke="orange" stroke-width="5" fill="yellow"/&gt;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타원 그리기</a:t>
            </a:r>
            <a:endParaRPr lang="en-US" altLang="ko-KR" sz="1200" b="1" dirty="0">
              <a:solidFill>
                <a:schemeClr val="tx1"/>
              </a:solidFill>
            </a:endParaRPr>
          </a:p>
          <a:p>
            <a:r>
              <a:rPr lang="ko-KR" altLang="en-US" sz="1200" dirty="0">
                <a:solidFill>
                  <a:schemeClr val="tx1"/>
                </a:solidFill>
              </a:rPr>
              <a:t>예제는 </a:t>
            </a:r>
            <a:r>
              <a:rPr lang="en-US" altLang="ko-KR" sz="1200" dirty="0">
                <a:solidFill>
                  <a:schemeClr val="tx1"/>
                </a:solidFill>
              </a:rPr>
              <a:t>ellipse </a:t>
            </a:r>
            <a:r>
              <a:rPr lang="ko-KR" altLang="en-US" sz="1200" dirty="0">
                <a:solidFill>
                  <a:schemeClr val="tx1"/>
                </a:solidFill>
              </a:rPr>
              <a:t>요소를 사용하여 타원을 그리는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414</a:t>
            </a:fld>
            <a:endParaRPr lang="ko-KR" altLang="en-US" dirty="0"/>
          </a:p>
        </p:txBody>
      </p:sp>
      <p:graphicFrame>
        <p:nvGraphicFramePr>
          <p:cNvPr id="3" name="표 2">
            <a:extLst>
              <a:ext uri="{FF2B5EF4-FFF2-40B4-BE49-F238E27FC236}">
                <a16:creationId xmlns:a16="http://schemas.microsoft.com/office/drawing/2014/main" id="{0B7254D4-2C7F-4F7B-8548-8683A1960CE2}"/>
              </a:ext>
            </a:extLst>
          </p:cNvPr>
          <p:cNvGraphicFramePr>
            <a:graphicFrameLocks noGrp="1"/>
          </p:cNvGraphicFramePr>
          <p:nvPr>
            <p:extLst>
              <p:ext uri="{D42A27DB-BD31-4B8C-83A1-F6EECF244321}">
                <p14:modId xmlns:p14="http://schemas.microsoft.com/office/powerpoint/2010/main" val="1843549614"/>
              </p:ext>
            </p:extLst>
          </p:nvPr>
        </p:nvGraphicFramePr>
        <p:xfrm>
          <a:off x="8271414" y="4492353"/>
          <a:ext cx="2922709" cy="1714500"/>
        </p:xfrm>
        <a:graphic>
          <a:graphicData uri="http://schemas.openxmlformats.org/drawingml/2006/table">
            <a:tbl>
              <a:tblPr>
                <a:tableStyleId>{5940675A-B579-460E-94D1-54222C63F5DA}</a:tableStyleId>
              </a:tblPr>
              <a:tblGrid>
                <a:gridCol w="803763">
                  <a:extLst>
                    <a:ext uri="{9D8B030D-6E8A-4147-A177-3AD203B41FA5}">
                      <a16:colId xmlns:a16="http://schemas.microsoft.com/office/drawing/2014/main" val="2594266333"/>
                    </a:ext>
                  </a:extLst>
                </a:gridCol>
                <a:gridCol w="2118946">
                  <a:extLst>
                    <a:ext uri="{9D8B030D-6E8A-4147-A177-3AD203B41FA5}">
                      <a16:colId xmlns:a16="http://schemas.microsoft.com/office/drawing/2014/main" val="3092590220"/>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a:effectLst/>
                        </a:rPr>
                        <a:t>설명</a:t>
                      </a:r>
                      <a:endParaRPr lang="ko-KR" altLang="en-US" sz="1000" b="1">
                        <a:solidFill>
                          <a:srgbClr val="E8E6E3"/>
                        </a:solidFill>
                        <a:effectLst/>
                        <a:latin typeface="notokr"/>
                      </a:endParaRPr>
                    </a:p>
                  </a:txBody>
                  <a:tcPr marL="95250" marR="95250" marT="95250" marB="95250" anchor="ctr"/>
                </a:tc>
                <a:extLst>
                  <a:ext uri="{0D108BD9-81ED-4DB2-BD59-A6C34878D82A}">
                    <a16:rowId xmlns:a16="http://schemas.microsoft.com/office/drawing/2014/main" val="3914347040"/>
                  </a:ext>
                </a:extLst>
              </a:tr>
              <a:tr h="0">
                <a:tc>
                  <a:txBody>
                    <a:bodyPr/>
                    <a:lstStyle/>
                    <a:p>
                      <a:pPr algn="ctr"/>
                      <a:r>
                        <a:rPr lang="en-US" sz="1000">
                          <a:effectLst/>
                        </a:rPr>
                        <a:t>cx</a:t>
                      </a:r>
                      <a:endParaRPr lang="en-US" sz="1000">
                        <a:effectLst/>
                        <a:latin typeface="notokr"/>
                      </a:endParaRPr>
                    </a:p>
                  </a:txBody>
                  <a:tcPr marL="95250" marR="95250" marT="95250" marB="95250" anchor="ctr"/>
                </a:tc>
                <a:tc>
                  <a:txBody>
                    <a:bodyPr/>
                    <a:lstStyle/>
                    <a:p>
                      <a:pPr algn="l"/>
                      <a:r>
                        <a:rPr lang="ko-KR" altLang="en-US" sz="1000" dirty="0">
                          <a:effectLst/>
                        </a:rPr>
                        <a:t>타원 중심의 </a:t>
                      </a:r>
                      <a:r>
                        <a:rPr lang="en-US" altLang="ko-KR" sz="1000" dirty="0">
                          <a:effectLst/>
                        </a:rPr>
                        <a:t>x</a:t>
                      </a:r>
                      <a:r>
                        <a:rPr lang="ko-KR" altLang="en-US" sz="1000" dirty="0">
                          <a:effectLst/>
                        </a:rPr>
                        <a:t>좌표를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4093890423"/>
                  </a:ext>
                </a:extLst>
              </a:tr>
              <a:tr h="0">
                <a:tc>
                  <a:txBody>
                    <a:bodyPr/>
                    <a:lstStyle/>
                    <a:p>
                      <a:pPr algn="ctr"/>
                      <a:r>
                        <a:rPr lang="en-US" sz="1000">
                          <a:effectLst/>
                        </a:rPr>
                        <a:t>cy</a:t>
                      </a:r>
                      <a:endParaRPr lang="en-US" sz="1000">
                        <a:effectLst/>
                        <a:latin typeface="notokr"/>
                      </a:endParaRPr>
                    </a:p>
                  </a:txBody>
                  <a:tcPr marL="95250" marR="95250" marT="95250" marB="95250" anchor="ctr"/>
                </a:tc>
                <a:tc>
                  <a:txBody>
                    <a:bodyPr/>
                    <a:lstStyle/>
                    <a:p>
                      <a:pPr algn="l"/>
                      <a:r>
                        <a:rPr lang="ko-KR" altLang="en-US" sz="1000">
                          <a:effectLst/>
                        </a:rPr>
                        <a:t>타원 중심의 </a:t>
                      </a:r>
                      <a:r>
                        <a:rPr lang="en-US" altLang="ko-KR" sz="1000">
                          <a:effectLst/>
                        </a:rPr>
                        <a:t>y</a:t>
                      </a:r>
                      <a:r>
                        <a:rPr lang="ko-KR" altLang="en-US" sz="1000">
                          <a:effectLst/>
                        </a:rPr>
                        <a:t>좌표를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4149256391"/>
                  </a:ext>
                </a:extLst>
              </a:tr>
              <a:tr h="0">
                <a:tc>
                  <a:txBody>
                    <a:bodyPr/>
                    <a:lstStyle/>
                    <a:p>
                      <a:pPr algn="ctr"/>
                      <a:r>
                        <a:rPr lang="en-US" sz="1000">
                          <a:effectLst/>
                        </a:rPr>
                        <a:t>rx</a:t>
                      </a:r>
                      <a:endParaRPr lang="en-US" sz="1000">
                        <a:effectLst/>
                        <a:latin typeface="notokr"/>
                      </a:endParaRPr>
                    </a:p>
                  </a:txBody>
                  <a:tcPr marL="95250" marR="95250" marT="95250" marB="95250" anchor="ctr"/>
                </a:tc>
                <a:tc>
                  <a:txBody>
                    <a:bodyPr/>
                    <a:lstStyle/>
                    <a:p>
                      <a:pPr algn="l"/>
                      <a:r>
                        <a:rPr lang="ko-KR" altLang="en-US" sz="1000">
                          <a:effectLst/>
                        </a:rPr>
                        <a:t>타원의 </a:t>
                      </a:r>
                      <a:r>
                        <a:rPr lang="en-US" altLang="ko-KR" sz="1000">
                          <a:effectLst/>
                        </a:rPr>
                        <a:t>x</a:t>
                      </a:r>
                      <a:r>
                        <a:rPr lang="ko-KR" altLang="en-US" sz="1000">
                          <a:effectLst/>
                        </a:rPr>
                        <a:t>축 반지름을 설정함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081407614"/>
                  </a:ext>
                </a:extLst>
              </a:tr>
              <a:tr h="0">
                <a:tc>
                  <a:txBody>
                    <a:bodyPr/>
                    <a:lstStyle/>
                    <a:p>
                      <a:pPr algn="ctr"/>
                      <a:r>
                        <a:rPr lang="en-US" sz="1000">
                          <a:effectLst/>
                        </a:rPr>
                        <a:t>ry</a:t>
                      </a:r>
                      <a:endParaRPr lang="en-US" sz="1000">
                        <a:effectLst/>
                        <a:latin typeface="notokr"/>
                      </a:endParaRPr>
                    </a:p>
                  </a:txBody>
                  <a:tcPr marL="95250" marR="95250" marT="95250" marB="95250" anchor="ctr"/>
                </a:tc>
                <a:tc>
                  <a:txBody>
                    <a:bodyPr/>
                    <a:lstStyle/>
                    <a:p>
                      <a:pPr algn="l"/>
                      <a:r>
                        <a:rPr lang="ko-KR" altLang="en-US" sz="1000" dirty="0">
                          <a:effectLst/>
                        </a:rPr>
                        <a:t>타원의 </a:t>
                      </a:r>
                      <a:r>
                        <a:rPr lang="en-US" altLang="ko-KR" sz="1000" dirty="0">
                          <a:effectLst/>
                        </a:rPr>
                        <a:t>y</a:t>
                      </a:r>
                      <a:r>
                        <a:rPr lang="ko-KR" altLang="en-US" sz="1000" dirty="0">
                          <a:effectLst/>
                        </a:rPr>
                        <a:t>축 반지름을 설정함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156687996"/>
                  </a:ext>
                </a:extLst>
              </a:tr>
            </a:tbl>
          </a:graphicData>
        </a:graphic>
      </p:graphicFrame>
    </p:spTree>
    <p:extLst>
      <p:ext uri="{BB962C8B-B14F-4D97-AF65-F5344CB8AC3E}">
        <p14:creationId xmlns:p14="http://schemas.microsoft.com/office/powerpoint/2010/main" val="313562077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a:t>
            </a:r>
            <a:r>
              <a:rPr lang="en-US" altLang="ko-KR" sz="3200" dirty="0" err="1"/>
              <a:t>svg</a:t>
            </a:r>
            <a:r>
              <a:rPr lang="en-US" altLang="ko-KR" sz="3200" dirty="0"/>
              <a:t> – </a:t>
            </a:r>
            <a:r>
              <a:rPr lang="ko-KR" altLang="en-US" sz="3200" dirty="0"/>
              <a:t>다각형</a:t>
            </a:r>
            <a:r>
              <a:rPr lang="en-US" altLang="ko-KR" sz="3200" dirty="0"/>
              <a:t> </a:t>
            </a:r>
            <a:r>
              <a:rPr lang="ko-KR" altLang="en-US" sz="3200" dirty="0"/>
              <a:t>그리기</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&lt;title&gt;HTML5 Multimedia SVG&lt;/title&gt;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&lt;h1&gt;svg </a:t>
            </a:r>
            <a:r>
              <a:rPr lang="ko-KR" altLang="en-US" sz="1200">
                <a:solidFill>
                  <a:schemeClr val="tx1"/>
                </a:solidFill>
              </a:rPr>
              <a:t>요소를 이용한 타원 그리기</a:t>
            </a:r>
            <a:r>
              <a:rPr lang="en-US" altLang="ko-KR" sz="1200">
                <a:solidFill>
                  <a:schemeClr val="tx1"/>
                </a:solidFill>
              </a:rPr>
              <a:t>&lt;/h1&gt;</a:t>
            </a:r>
          </a:p>
          <a:p>
            <a:r>
              <a:rPr lang="en-US" altLang="ko-KR" sz="1200">
                <a:solidFill>
                  <a:schemeClr val="tx1"/>
                </a:solidFill>
              </a:rPr>
              <a:t>	&lt;svg width="300" height="300"&gt;</a:t>
            </a:r>
          </a:p>
          <a:p>
            <a:r>
              <a:rPr lang="en-US" altLang="ko-KR" sz="1200">
                <a:solidFill>
                  <a:schemeClr val="tx1"/>
                </a:solidFill>
              </a:rPr>
              <a:t>		&lt;ellipse cx="150" cy="100" rx="120" ry="70" stroke="orange" stroke-width="5" fill="yellow"/&gt;</a:t>
            </a:r>
          </a:p>
          <a:p>
            <a:r>
              <a:rPr lang="en-US" altLang="ko-KR" sz="1200">
                <a:solidFill>
                  <a:schemeClr val="tx1"/>
                </a:solidFill>
              </a:rPr>
              <a:t>		</a:t>
            </a:r>
            <a:r>
              <a:rPr lang="ko-KR" altLang="en-US" sz="1200">
                <a:solidFill>
                  <a:schemeClr val="tx1"/>
                </a:solidFill>
              </a:rPr>
              <a:t>이 문장은 사용자의 웹 브라우저가 </a:t>
            </a:r>
            <a:r>
              <a:rPr lang="en-US" altLang="ko-KR" sz="1200">
                <a:solidFill>
                  <a:schemeClr val="tx1"/>
                </a:solidFill>
              </a:rPr>
              <a:t>svg </a:t>
            </a:r>
            <a:r>
              <a:rPr lang="ko-KR" altLang="en-US" sz="1200">
                <a:solidFill>
                  <a:schemeClr val="tx1"/>
                </a:solidFill>
              </a:rPr>
              <a:t>요소를 지원하지 않을 때 나타납니다</a:t>
            </a:r>
            <a:r>
              <a:rPr lang="en-US" altLang="ko-KR" sz="1200">
                <a:solidFill>
                  <a:schemeClr val="tx1"/>
                </a:solidFill>
              </a:rPr>
              <a:t>!</a:t>
            </a:r>
          </a:p>
          <a:p>
            <a:r>
              <a:rPr lang="en-US" altLang="ko-KR" sz="1200">
                <a:solidFill>
                  <a:schemeClr val="tx1"/>
                </a:solidFill>
              </a:rPr>
              <a:t>	&lt;/svg&gt;</a:t>
            </a:r>
          </a:p>
          <a:p>
            <a:endParaRPr lang="en-US" altLang="ko-KR" sz="1200">
              <a:solidFill>
                <a:schemeClr val="tx1"/>
              </a:solidFill>
            </a:endParaRPr>
          </a:p>
          <a:p>
            <a:r>
              <a:rPr lang="en-US" altLang="ko-KR" sz="120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다각형 그리기</a:t>
            </a:r>
          </a:p>
          <a:p>
            <a:r>
              <a:rPr lang="ko-KR" altLang="en-US" sz="1200" dirty="0">
                <a:solidFill>
                  <a:schemeClr val="tx1"/>
                </a:solidFill>
              </a:rPr>
              <a:t>예제는 </a:t>
            </a:r>
            <a:r>
              <a:rPr lang="en-US" altLang="ko-KR" sz="1200" dirty="0">
                <a:solidFill>
                  <a:schemeClr val="tx1"/>
                </a:solidFill>
              </a:rPr>
              <a:t>polygon </a:t>
            </a:r>
            <a:r>
              <a:rPr lang="ko-KR" altLang="en-US" sz="1200" dirty="0">
                <a:solidFill>
                  <a:schemeClr val="tx1"/>
                </a:solidFill>
              </a:rPr>
              <a:t>요소를 사용하여 별모양의 다각형을 그리는 예제입니다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points </a:t>
            </a:r>
            <a:r>
              <a:rPr lang="ko-KR" altLang="en-US" sz="1200" dirty="0">
                <a:solidFill>
                  <a:schemeClr val="tx1"/>
                </a:solidFill>
              </a:rPr>
              <a:t>속성은 다각형을 이루는 각 </a:t>
            </a:r>
            <a:r>
              <a:rPr lang="ko-KR" altLang="en-US" sz="1200" dirty="0" err="1">
                <a:solidFill>
                  <a:schemeClr val="tx1"/>
                </a:solidFill>
              </a:rPr>
              <a:t>꼭짓점의</a:t>
            </a:r>
            <a:r>
              <a:rPr lang="ko-KR" altLang="en-US" sz="1200" dirty="0">
                <a:solidFill>
                  <a:schemeClr val="tx1"/>
                </a:solidFill>
              </a:rPr>
              <a:t> </a:t>
            </a:r>
            <a:r>
              <a:rPr lang="en-US" altLang="ko-KR" sz="1200" dirty="0">
                <a:solidFill>
                  <a:schemeClr val="tx1"/>
                </a:solidFill>
              </a:rPr>
              <a:t>x</a:t>
            </a:r>
            <a:r>
              <a:rPr lang="ko-KR" altLang="en-US" sz="1200" dirty="0">
                <a:solidFill>
                  <a:schemeClr val="tx1"/>
                </a:solidFill>
              </a:rPr>
              <a:t>좌표와 </a:t>
            </a:r>
            <a:r>
              <a:rPr lang="en-US" altLang="ko-KR" sz="1200" dirty="0">
                <a:solidFill>
                  <a:schemeClr val="tx1"/>
                </a:solidFill>
              </a:rPr>
              <a:t>y</a:t>
            </a:r>
            <a:r>
              <a:rPr lang="ko-KR" altLang="en-US" sz="1200" dirty="0">
                <a:solidFill>
                  <a:schemeClr val="tx1"/>
                </a:solidFill>
              </a:rPr>
              <a:t>좌표를 명시합니다</a:t>
            </a:r>
            <a:r>
              <a:rPr lang="en-US" altLang="ko-KR" sz="1200" dirty="0">
                <a:solidFill>
                  <a:schemeClr val="tx1"/>
                </a:solidFill>
              </a:rPr>
              <a:t>.  </a:t>
            </a:r>
            <a:r>
              <a:rPr lang="ko-KR" altLang="en-US" sz="1200" dirty="0">
                <a:solidFill>
                  <a:schemeClr val="tx1"/>
                </a:solidFill>
              </a:rPr>
              <a:t>이때 첫 번째 </a:t>
            </a:r>
            <a:r>
              <a:rPr lang="ko-KR" altLang="en-US" sz="1200" dirty="0" err="1">
                <a:solidFill>
                  <a:schemeClr val="tx1"/>
                </a:solidFill>
              </a:rPr>
              <a:t>꼭짓점부터</a:t>
            </a:r>
            <a:r>
              <a:rPr lang="ko-KR" altLang="en-US" sz="1200" dirty="0">
                <a:solidFill>
                  <a:schemeClr val="tx1"/>
                </a:solidFill>
              </a:rPr>
              <a:t> 시작하여 마지막 </a:t>
            </a:r>
            <a:r>
              <a:rPr lang="ko-KR" altLang="en-US" sz="1200" dirty="0" err="1">
                <a:solidFill>
                  <a:schemeClr val="tx1"/>
                </a:solidFill>
              </a:rPr>
              <a:t>꼭짓점까지</a:t>
            </a:r>
            <a:r>
              <a:rPr lang="ko-KR" altLang="en-US" sz="1200" dirty="0">
                <a:solidFill>
                  <a:schemeClr val="tx1"/>
                </a:solidFill>
              </a:rPr>
              <a:t> 차례대로 선으로 연결되어 다각형을 표현하게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415</a:t>
            </a:fld>
            <a:endParaRPr lang="ko-KR" altLang="en-US" dirty="0"/>
          </a:p>
        </p:txBody>
      </p:sp>
      <p:graphicFrame>
        <p:nvGraphicFramePr>
          <p:cNvPr id="4" name="표 3">
            <a:extLst>
              <a:ext uri="{FF2B5EF4-FFF2-40B4-BE49-F238E27FC236}">
                <a16:creationId xmlns:a16="http://schemas.microsoft.com/office/drawing/2014/main" id="{E1225030-CF40-4A64-8042-F91EF1CF7CD1}"/>
              </a:ext>
            </a:extLst>
          </p:cNvPr>
          <p:cNvGraphicFramePr>
            <a:graphicFrameLocks noGrp="1"/>
          </p:cNvGraphicFramePr>
          <p:nvPr>
            <p:extLst>
              <p:ext uri="{D42A27DB-BD31-4B8C-83A1-F6EECF244321}">
                <p14:modId xmlns:p14="http://schemas.microsoft.com/office/powerpoint/2010/main" val="1162795592"/>
              </p:ext>
            </p:extLst>
          </p:nvPr>
        </p:nvGraphicFramePr>
        <p:xfrm>
          <a:off x="7906166" y="2659172"/>
          <a:ext cx="2861897" cy="685800"/>
        </p:xfrm>
        <a:graphic>
          <a:graphicData uri="http://schemas.openxmlformats.org/drawingml/2006/table">
            <a:tbl>
              <a:tblPr>
                <a:tableStyleId>{5940675A-B579-460E-94D1-54222C63F5DA}</a:tableStyleId>
              </a:tblPr>
              <a:tblGrid>
                <a:gridCol w="760454">
                  <a:extLst>
                    <a:ext uri="{9D8B030D-6E8A-4147-A177-3AD203B41FA5}">
                      <a16:colId xmlns:a16="http://schemas.microsoft.com/office/drawing/2014/main" val="2533039957"/>
                    </a:ext>
                  </a:extLst>
                </a:gridCol>
                <a:gridCol w="2101443">
                  <a:extLst>
                    <a:ext uri="{9D8B030D-6E8A-4147-A177-3AD203B41FA5}">
                      <a16:colId xmlns:a16="http://schemas.microsoft.com/office/drawing/2014/main" val="2604566951"/>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5250" marR="95250" marT="95250" marB="95250" anchor="ctr"/>
                </a:tc>
                <a:tc>
                  <a:txBody>
                    <a:bodyPr/>
                    <a:lstStyle/>
                    <a:p>
                      <a:pPr algn="ctr"/>
                      <a:r>
                        <a:rPr lang="ko-KR" altLang="en-US" sz="1000" dirty="0">
                          <a:effectLst/>
                        </a:rPr>
                        <a:t>설명</a:t>
                      </a:r>
                      <a:endParaRPr lang="ko-KR" altLang="en-US" sz="1000" b="1" dirty="0">
                        <a:solidFill>
                          <a:srgbClr val="E8E6E3"/>
                        </a:solidFill>
                        <a:effectLst/>
                        <a:latin typeface="notokr"/>
                      </a:endParaRPr>
                    </a:p>
                  </a:txBody>
                  <a:tcPr marL="95250" marR="95250" marT="95250" marB="95250" anchor="ctr"/>
                </a:tc>
                <a:extLst>
                  <a:ext uri="{0D108BD9-81ED-4DB2-BD59-A6C34878D82A}">
                    <a16:rowId xmlns:a16="http://schemas.microsoft.com/office/drawing/2014/main" val="3130010204"/>
                  </a:ext>
                </a:extLst>
              </a:tr>
              <a:tr h="0">
                <a:tc>
                  <a:txBody>
                    <a:bodyPr/>
                    <a:lstStyle/>
                    <a:p>
                      <a:pPr algn="ctr"/>
                      <a:r>
                        <a:rPr lang="en-US" sz="1000">
                          <a:effectLst/>
                        </a:rPr>
                        <a:t>points</a:t>
                      </a:r>
                      <a:endParaRPr lang="en-US" sz="1000">
                        <a:effectLst/>
                        <a:latin typeface="notokr"/>
                      </a:endParaRPr>
                    </a:p>
                  </a:txBody>
                  <a:tcPr marL="95250" marR="95250" marT="95250" marB="95250" anchor="ctr"/>
                </a:tc>
                <a:tc>
                  <a:txBody>
                    <a:bodyPr/>
                    <a:lstStyle/>
                    <a:p>
                      <a:pPr algn="l"/>
                      <a:r>
                        <a:rPr lang="ko-KR" altLang="en-US" sz="1000" dirty="0">
                          <a:effectLst/>
                        </a:rPr>
                        <a:t>다각형의 각 </a:t>
                      </a:r>
                      <a:r>
                        <a:rPr lang="ko-KR" altLang="en-US" sz="1000" dirty="0" err="1">
                          <a:effectLst/>
                        </a:rPr>
                        <a:t>꼭짓점이</a:t>
                      </a:r>
                      <a:r>
                        <a:rPr lang="ko-KR" altLang="en-US" sz="1000" dirty="0">
                          <a:effectLst/>
                        </a:rPr>
                        <a:t> 표</a:t>
                      </a:r>
                      <a:endParaRPr lang="ko-KR" altLang="en-US" sz="1000" dirty="0">
                        <a:effectLst/>
                        <a:latin typeface="notokr"/>
                      </a:endParaRPr>
                    </a:p>
                  </a:txBody>
                  <a:tcPr marL="95250" marR="95250" marT="95250" marB="95250" anchor="ctr"/>
                </a:tc>
                <a:extLst>
                  <a:ext uri="{0D108BD9-81ED-4DB2-BD59-A6C34878D82A}">
                    <a16:rowId xmlns:a16="http://schemas.microsoft.com/office/drawing/2014/main" val="2238005458"/>
                  </a:ext>
                </a:extLst>
              </a:tr>
            </a:tbl>
          </a:graphicData>
        </a:graphic>
      </p:graphicFrame>
    </p:spTree>
    <p:extLst>
      <p:ext uri="{BB962C8B-B14F-4D97-AF65-F5344CB8AC3E}">
        <p14:creationId xmlns:p14="http://schemas.microsoft.com/office/powerpoint/2010/main" val="3309975955"/>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a:t>
            </a:r>
            <a:r>
              <a:rPr lang="ko-KR" altLang="en-US" sz="3200" dirty="0"/>
              <a:t> </a:t>
            </a:r>
            <a:r>
              <a:rPr lang="en-US" altLang="ko-KR" sz="3200" dirty="0"/>
              <a:t>vs </a:t>
            </a:r>
            <a:r>
              <a:rPr lang="en-US" altLang="ko-KR" sz="3200" dirty="0" err="1"/>
              <a:t>svg</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368243" y="1216297"/>
            <a:ext cx="11474365"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Canvas vs SVG</a:t>
            </a:r>
          </a:p>
          <a:p>
            <a:r>
              <a:rPr lang="en-US" altLang="ko-KR" sz="1200" dirty="0">
                <a:solidFill>
                  <a:schemeClr val="tx1"/>
                </a:solidFill>
              </a:rPr>
              <a:t>canvas </a:t>
            </a:r>
            <a:r>
              <a:rPr lang="ko-KR" altLang="en-US" sz="1200" dirty="0">
                <a:solidFill>
                  <a:schemeClr val="tx1"/>
                </a:solidFill>
              </a:rPr>
              <a:t>요소와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거의 같은 결과물을 얻을 수 있는 비슷한 동작을 하는 요소입니다</a:t>
            </a:r>
            <a:r>
              <a:rPr lang="en-US" altLang="ko-KR" sz="1200" dirty="0">
                <a:solidFill>
                  <a:schemeClr val="tx1"/>
                </a:solidFill>
              </a:rPr>
              <a:t>.</a:t>
            </a:r>
          </a:p>
          <a:p>
            <a:r>
              <a:rPr lang="ko-KR" altLang="en-US" sz="1200" dirty="0">
                <a:solidFill>
                  <a:schemeClr val="tx1"/>
                </a:solidFill>
              </a:rPr>
              <a:t>어떤 경우에는 </a:t>
            </a:r>
            <a:r>
              <a:rPr lang="en-US" altLang="ko-KR" sz="1200" dirty="0">
                <a:solidFill>
                  <a:schemeClr val="tx1"/>
                </a:solidFill>
              </a:rPr>
              <a:t>canvas </a:t>
            </a:r>
            <a:r>
              <a:rPr lang="ko-KR" altLang="en-US" sz="1200" dirty="0">
                <a:solidFill>
                  <a:schemeClr val="tx1"/>
                </a:solidFill>
              </a:rPr>
              <a:t>요소를 사용하는 것이 더 나으며</a:t>
            </a:r>
            <a:r>
              <a:rPr lang="en-US" altLang="ko-KR" sz="1200" dirty="0">
                <a:solidFill>
                  <a:schemeClr val="tx1"/>
                </a:solidFill>
              </a:rPr>
              <a:t>, </a:t>
            </a:r>
            <a:r>
              <a:rPr lang="ko-KR" altLang="en-US" sz="1200" dirty="0">
                <a:solidFill>
                  <a:schemeClr val="tx1"/>
                </a:solidFill>
              </a:rPr>
              <a:t>어떤 경우에는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요소를 사용하는 것이 더 나은 경우가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작업 환경에 따른 선택의 기준</a:t>
            </a:r>
          </a:p>
          <a:p>
            <a:r>
              <a:rPr lang="ko-KR" altLang="en-US" sz="1200" dirty="0">
                <a:solidFill>
                  <a:schemeClr val="tx1"/>
                </a:solidFill>
              </a:rPr>
              <a:t>다음 그림은 화면 크기 및 픽셀 수에 따른 렌더링 시간</a:t>
            </a:r>
            <a:r>
              <a:rPr lang="en-US" altLang="ko-KR" sz="1200" dirty="0">
                <a:solidFill>
                  <a:schemeClr val="tx1"/>
                </a:solidFill>
              </a:rPr>
              <a:t>(rendering time)</a:t>
            </a:r>
            <a:r>
              <a:rPr lang="ko-KR" altLang="en-US" sz="1200" dirty="0">
                <a:solidFill>
                  <a:schemeClr val="tx1"/>
                </a:solidFill>
              </a:rPr>
              <a:t>을 보여줍니다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렌더링</a:t>
            </a:r>
            <a:r>
              <a:rPr lang="en-US" altLang="ko-KR" sz="1200" dirty="0">
                <a:solidFill>
                  <a:schemeClr val="tx1"/>
                </a:solidFill>
              </a:rPr>
              <a:t>(rendering)</a:t>
            </a:r>
            <a:r>
              <a:rPr lang="ko-KR" altLang="en-US" sz="1200" dirty="0">
                <a:solidFill>
                  <a:schemeClr val="tx1"/>
                </a:solidFill>
              </a:rPr>
              <a:t>이란 프로그램을 사용하여 모델로부터 영상이나 화면을 만들어내는 과정을 가리킵니다</a:t>
            </a:r>
            <a:r>
              <a:rPr lang="en-US" altLang="ko-KR" sz="1200" dirty="0">
                <a:solidFill>
                  <a:schemeClr val="tx1"/>
                </a:solidFill>
              </a:rPr>
              <a:t>.</a:t>
            </a:r>
          </a:p>
          <a:p>
            <a:r>
              <a:rPr lang="ko-KR" altLang="en-US" sz="1200" dirty="0">
                <a:solidFill>
                  <a:schemeClr val="tx1"/>
                </a:solidFill>
              </a:rPr>
              <a:t>따라서 렌더링 시간이란 코드를 실행하여 그 결과가 화면에 표시되는 시간을 의미합니다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 canvas </a:t>
            </a:r>
            <a:r>
              <a:rPr lang="ko-KR" altLang="en-US" sz="1200" dirty="0">
                <a:solidFill>
                  <a:schemeClr val="tx1"/>
                </a:solidFill>
              </a:rPr>
              <a:t>요소의 성능은 화면이 작거나</a:t>
            </a:r>
            <a:r>
              <a:rPr lang="en-US" altLang="ko-KR" sz="1200" dirty="0">
                <a:solidFill>
                  <a:schemeClr val="tx1"/>
                </a:solidFill>
              </a:rPr>
              <a:t>, </a:t>
            </a:r>
            <a:r>
              <a:rPr lang="ko-KR" altLang="en-US" sz="1200" dirty="0">
                <a:solidFill>
                  <a:schemeClr val="tx1"/>
                </a:solidFill>
              </a:rPr>
              <a:t>픽셀 수가 많을 경우</a:t>
            </a:r>
            <a:r>
              <a:rPr lang="en-US" altLang="ko-KR" sz="1200" dirty="0">
                <a:solidFill>
                  <a:schemeClr val="tx1"/>
                </a:solidFill>
              </a:rPr>
              <a:t>(&gt;10k)</a:t>
            </a:r>
            <a:r>
              <a:rPr lang="ko-KR" altLang="en-US" sz="1200" dirty="0">
                <a:solidFill>
                  <a:schemeClr val="tx1"/>
                </a:solidFill>
              </a:rPr>
              <a:t>에 좋습니다</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요소의 성능은 화면이 크거나</a:t>
            </a:r>
            <a:r>
              <a:rPr lang="en-US" altLang="ko-KR" sz="1200" dirty="0">
                <a:solidFill>
                  <a:schemeClr val="tx1"/>
                </a:solidFill>
              </a:rPr>
              <a:t>, </a:t>
            </a:r>
            <a:r>
              <a:rPr lang="ko-KR" altLang="en-US" sz="1200" dirty="0">
                <a:solidFill>
                  <a:schemeClr val="tx1"/>
                </a:solidFill>
              </a:rPr>
              <a:t>픽셀 수가 적을 경우</a:t>
            </a:r>
            <a:r>
              <a:rPr lang="en-US" altLang="ko-KR" sz="1200" dirty="0">
                <a:solidFill>
                  <a:schemeClr val="tx1"/>
                </a:solidFill>
              </a:rPr>
              <a:t>(&lt;10k)</a:t>
            </a:r>
            <a:r>
              <a:rPr lang="ko-KR" altLang="en-US" sz="1200" dirty="0">
                <a:solidFill>
                  <a:schemeClr val="tx1"/>
                </a:solidFill>
              </a:rPr>
              <a:t>에 좋습니다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따라서 각 작업 환경에 맞는 그래픽 요소를 선택하여 사용하는 것이 가장 좋습니다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작업 종류에 따른 선택의 기준</a:t>
            </a:r>
          </a:p>
          <a:p>
            <a:r>
              <a:rPr lang="ko-KR" altLang="en-US" sz="1200" dirty="0">
                <a:solidFill>
                  <a:schemeClr val="tx1"/>
                </a:solidFill>
              </a:rPr>
              <a:t>다음 그림은 </a:t>
            </a:r>
            <a:r>
              <a:rPr lang="en-US" altLang="ko-KR" sz="1200" dirty="0">
                <a:solidFill>
                  <a:schemeClr val="tx1"/>
                </a:solidFill>
              </a:rPr>
              <a:t>canvas </a:t>
            </a:r>
            <a:r>
              <a:rPr lang="ko-KR" altLang="en-US" sz="1200" dirty="0">
                <a:solidFill>
                  <a:schemeClr val="tx1"/>
                </a:solidFill>
              </a:rPr>
              <a:t>요소와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요소를 사용할 때 선택의 기준을 제시해줍니다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 canvas </a:t>
            </a:r>
            <a:r>
              <a:rPr lang="ko-KR" altLang="en-US" sz="1200" dirty="0">
                <a:solidFill>
                  <a:schemeClr val="tx1"/>
                </a:solidFill>
              </a:rPr>
              <a:t>요소는 복잡하고 고성능의 애니메이션</a:t>
            </a:r>
            <a:r>
              <a:rPr lang="en-US" altLang="ko-KR" sz="1200" dirty="0">
                <a:solidFill>
                  <a:schemeClr val="tx1"/>
                </a:solidFill>
              </a:rPr>
              <a:t>(animation) </a:t>
            </a:r>
            <a:r>
              <a:rPr lang="ko-KR" altLang="en-US" sz="1200" dirty="0">
                <a:solidFill>
                  <a:schemeClr val="tx1"/>
                </a:solidFill>
              </a:rPr>
              <a:t>작업이나 동영상 조작 등의 작업에 잘 어울립니다</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svg</a:t>
            </a:r>
            <a:r>
              <a:rPr lang="en-US" altLang="ko-KR" sz="1200" dirty="0">
                <a:solidFill>
                  <a:schemeClr val="tx1"/>
                </a:solidFill>
              </a:rPr>
              <a:t> </a:t>
            </a:r>
            <a:r>
              <a:rPr lang="ko-KR" altLang="en-US" sz="1200" dirty="0">
                <a:solidFill>
                  <a:schemeClr val="tx1"/>
                </a:solidFill>
              </a:rPr>
              <a:t>요소는 고품질의 문서 작업이나 정적 이미지의 조작 작업 등에 잘 어울립니다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따라서 각 작업 종류에 맞는 그래픽 요소를 선택하여 사용하는 것이 가장 좋습니다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416</a:t>
            </a:fld>
            <a:endParaRPr lang="ko-KR" altLang="en-US" dirty="0"/>
          </a:p>
        </p:txBody>
      </p:sp>
      <p:pic>
        <p:nvPicPr>
          <p:cNvPr id="5" name="그림 4">
            <a:extLst>
              <a:ext uri="{FF2B5EF4-FFF2-40B4-BE49-F238E27FC236}">
                <a16:creationId xmlns:a16="http://schemas.microsoft.com/office/drawing/2014/main" id="{551CD8F0-C9EA-4854-927F-E0B94A12A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6098" y="3149765"/>
            <a:ext cx="2817659" cy="1683966"/>
          </a:xfrm>
          <a:prstGeom prst="rect">
            <a:avLst/>
          </a:prstGeom>
        </p:spPr>
      </p:pic>
      <p:pic>
        <p:nvPicPr>
          <p:cNvPr id="10" name="그림 9">
            <a:extLst>
              <a:ext uri="{FF2B5EF4-FFF2-40B4-BE49-F238E27FC236}">
                <a16:creationId xmlns:a16="http://schemas.microsoft.com/office/drawing/2014/main" id="{BDD39163-4358-4785-8FB5-4674C6181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098" y="1240938"/>
            <a:ext cx="2817659" cy="1660523"/>
          </a:xfrm>
          <a:prstGeom prst="rect">
            <a:avLst/>
          </a:prstGeom>
        </p:spPr>
      </p:pic>
      <p:pic>
        <p:nvPicPr>
          <p:cNvPr id="12" name="그림 11">
            <a:extLst>
              <a:ext uri="{FF2B5EF4-FFF2-40B4-BE49-F238E27FC236}">
                <a16:creationId xmlns:a16="http://schemas.microsoft.com/office/drawing/2014/main" id="{FF6A419A-6700-4700-87FA-58298E8E0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025" y="5099799"/>
            <a:ext cx="4545732" cy="1256518"/>
          </a:xfrm>
          <a:prstGeom prst="rect">
            <a:avLst/>
          </a:prstGeom>
        </p:spPr>
      </p:pic>
    </p:spTree>
    <p:extLst>
      <p:ext uri="{BB962C8B-B14F-4D97-AF65-F5344CB8AC3E}">
        <p14:creationId xmlns:p14="http://schemas.microsoft.com/office/powerpoint/2010/main" val="1233552150"/>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graphic : canvas</a:t>
            </a:r>
            <a:r>
              <a:rPr lang="ko-KR" altLang="en-US" sz="3200" dirty="0"/>
              <a:t> </a:t>
            </a:r>
            <a:r>
              <a:rPr lang="en-US" altLang="ko-KR" sz="3200" dirty="0"/>
              <a:t>vs </a:t>
            </a:r>
            <a:r>
              <a:rPr lang="en-US" altLang="ko-KR" sz="3200" dirty="0" err="1"/>
              <a:t>svg</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417</a:t>
            </a:fld>
            <a:endParaRPr lang="ko-KR" altLang="en-US" dirty="0"/>
          </a:p>
        </p:txBody>
      </p:sp>
      <p:graphicFrame>
        <p:nvGraphicFramePr>
          <p:cNvPr id="3" name="표 2">
            <a:extLst>
              <a:ext uri="{FF2B5EF4-FFF2-40B4-BE49-F238E27FC236}">
                <a16:creationId xmlns:a16="http://schemas.microsoft.com/office/drawing/2014/main" id="{CBDFA81D-2F54-42FA-92EC-B6524BD0BA28}"/>
              </a:ext>
            </a:extLst>
          </p:cNvPr>
          <p:cNvGraphicFramePr>
            <a:graphicFrameLocks noGrp="1"/>
          </p:cNvGraphicFramePr>
          <p:nvPr>
            <p:extLst>
              <p:ext uri="{D42A27DB-BD31-4B8C-83A1-F6EECF244321}">
                <p14:modId xmlns:p14="http://schemas.microsoft.com/office/powerpoint/2010/main" val="2655792035"/>
              </p:ext>
            </p:extLst>
          </p:nvPr>
        </p:nvGraphicFramePr>
        <p:xfrm>
          <a:off x="368243" y="1216297"/>
          <a:ext cx="11422241" cy="5140052"/>
        </p:xfrm>
        <a:graphic>
          <a:graphicData uri="http://schemas.openxmlformats.org/drawingml/2006/table">
            <a:tbl>
              <a:tblPr>
                <a:tableStyleId>{5940675A-B579-460E-94D1-54222C63F5DA}</a:tableStyleId>
              </a:tblPr>
              <a:tblGrid>
                <a:gridCol w="5717268">
                  <a:extLst>
                    <a:ext uri="{9D8B030D-6E8A-4147-A177-3AD203B41FA5}">
                      <a16:colId xmlns:a16="http://schemas.microsoft.com/office/drawing/2014/main" val="1365256309"/>
                    </a:ext>
                  </a:extLst>
                </a:gridCol>
                <a:gridCol w="5704973">
                  <a:extLst>
                    <a:ext uri="{9D8B030D-6E8A-4147-A177-3AD203B41FA5}">
                      <a16:colId xmlns:a16="http://schemas.microsoft.com/office/drawing/2014/main" val="461986123"/>
                    </a:ext>
                  </a:extLst>
                </a:gridCol>
              </a:tblGrid>
              <a:tr h="831680">
                <a:tc>
                  <a:txBody>
                    <a:bodyPr/>
                    <a:lstStyle/>
                    <a:p>
                      <a:pPr algn="ctr"/>
                      <a:r>
                        <a:rPr lang="en-US">
                          <a:effectLst/>
                        </a:rPr>
                        <a:t>Canvas</a:t>
                      </a:r>
                      <a:endParaRPr lang="en-US" b="1">
                        <a:solidFill>
                          <a:srgbClr val="000000"/>
                        </a:solidFill>
                        <a:effectLst/>
                        <a:latin typeface="notokr"/>
                      </a:endParaRPr>
                    </a:p>
                  </a:txBody>
                  <a:tcPr marL="95250" marR="95250" marT="95250" marB="95250" anchor="ctr"/>
                </a:tc>
                <a:tc>
                  <a:txBody>
                    <a:bodyPr/>
                    <a:lstStyle/>
                    <a:p>
                      <a:pPr algn="ctr"/>
                      <a:r>
                        <a:rPr lang="en-US" dirty="0">
                          <a:effectLst/>
                        </a:rPr>
                        <a:t>SVG</a:t>
                      </a:r>
                      <a:endParaRPr lang="en-US" b="1" dirty="0">
                        <a:solidFill>
                          <a:srgbClr val="000000"/>
                        </a:solidFill>
                        <a:effectLst/>
                        <a:latin typeface="notokr"/>
                      </a:endParaRPr>
                    </a:p>
                  </a:txBody>
                  <a:tcPr marL="95250" marR="95250" marT="95250" marB="95250" anchor="ctr"/>
                </a:tc>
                <a:extLst>
                  <a:ext uri="{0D108BD9-81ED-4DB2-BD59-A6C34878D82A}">
                    <a16:rowId xmlns:a16="http://schemas.microsoft.com/office/drawing/2014/main" val="765162909"/>
                  </a:ext>
                </a:extLst>
              </a:tr>
              <a:tr h="831680">
                <a:tc>
                  <a:txBody>
                    <a:bodyPr/>
                    <a:lstStyle/>
                    <a:p>
                      <a:pPr algn="l"/>
                      <a:r>
                        <a:rPr lang="ko-KR" altLang="en-US">
                          <a:effectLst/>
                        </a:rPr>
                        <a:t>픽셀</a:t>
                      </a:r>
                      <a:r>
                        <a:rPr lang="en-US" altLang="ko-KR">
                          <a:effectLst/>
                        </a:rPr>
                        <a:t>(</a:t>
                      </a:r>
                      <a:r>
                        <a:rPr lang="en-US">
                          <a:effectLst/>
                        </a:rPr>
                        <a:t>pixel) </a:t>
                      </a:r>
                      <a:r>
                        <a:rPr lang="ko-KR" altLang="en-US">
                          <a:effectLst/>
                        </a:rPr>
                        <a:t>기반</a:t>
                      </a:r>
                      <a:endParaRPr lang="ko-KR" altLang="en-US">
                        <a:effectLst/>
                        <a:latin typeface="notokr"/>
                      </a:endParaRPr>
                    </a:p>
                  </a:txBody>
                  <a:tcPr marL="95250" marR="95250" marT="95250" marB="95250" anchor="ctr"/>
                </a:tc>
                <a:tc>
                  <a:txBody>
                    <a:bodyPr/>
                    <a:lstStyle/>
                    <a:p>
                      <a:pPr algn="l"/>
                      <a:r>
                        <a:rPr lang="ko-KR" altLang="en-US">
                          <a:effectLst/>
                        </a:rPr>
                        <a:t>모양</a:t>
                      </a:r>
                      <a:r>
                        <a:rPr lang="en-US" altLang="ko-KR">
                          <a:effectLst/>
                        </a:rPr>
                        <a:t>(</a:t>
                      </a:r>
                      <a:r>
                        <a:rPr lang="en-US">
                          <a:effectLst/>
                        </a:rPr>
                        <a:t>shape) </a:t>
                      </a:r>
                      <a:r>
                        <a:rPr lang="ko-KR" altLang="en-US">
                          <a:effectLst/>
                        </a:rPr>
                        <a:t>기반</a:t>
                      </a:r>
                      <a:endParaRPr lang="ko-KR" altLang="en-US">
                        <a:effectLst/>
                        <a:latin typeface="notokr"/>
                      </a:endParaRPr>
                    </a:p>
                  </a:txBody>
                  <a:tcPr marL="95250" marR="95250" marT="95250" marB="95250" anchor="ctr"/>
                </a:tc>
                <a:extLst>
                  <a:ext uri="{0D108BD9-81ED-4DB2-BD59-A6C34878D82A}">
                    <a16:rowId xmlns:a16="http://schemas.microsoft.com/office/drawing/2014/main" val="3432924930"/>
                  </a:ext>
                </a:extLst>
              </a:tr>
              <a:tr h="831680">
                <a:tc>
                  <a:txBody>
                    <a:bodyPr/>
                    <a:lstStyle/>
                    <a:p>
                      <a:pPr algn="l"/>
                      <a:r>
                        <a:rPr lang="ko-KR" altLang="en-US">
                          <a:effectLst/>
                        </a:rPr>
                        <a:t>단일 </a:t>
                      </a:r>
                      <a:r>
                        <a:rPr lang="en-US">
                          <a:effectLst/>
                        </a:rPr>
                        <a:t>HTML </a:t>
                      </a:r>
                      <a:r>
                        <a:rPr lang="ko-KR" altLang="en-US">
                          <a:effectLst/>
                        </a:rPr>
                        <a:t>요소</a:t>
                      </a:r>
                      <a:endParaRPr lang="ko-KR" altLang="en-US">
                        <a:effectLst/>
                        <a:latin typeface="notokr"/>
                      </a:endParaRPr>
                    </a:p>
                  </a:txBody>
                  <a:tcPr marL="95250" marR="95250" marT="95250" marB="95250" anchor="ctr"/>
                </a:tc>
                <a:tc>
                  <a:txBody>
                    <a:bodyPr/>
                    <a:lstStyle/>
                    <a:p>
                      <a:pPr algn="l"/>
                      <a:r>
                        <a:rPr lang="en-US" altLang="ko-KR">
                          <a:effectLst/>
                        </a:rPr>
                        <a:t>DOM</a:t>
                      </a:r>
                      <a:r>
                        <a:rPr lang="ko-KR" altLang="en-US">
                          <a:effectLst/>
                        </a:rPr>
                        <a:t>의 일부분이 되는 다중 그래픽 요소</a:t>
                      </a:r>
                      <a:endParaRPr lang="ko-KR" altLang="en-US">
                        <a:effectLst/>
                        <a:latin typeface="notokr"/>
                      </a:endParaRPr>
                    </a:p>
                  </a:txBody>
                  <a:tcPr marL="95250" marR="95250" marT="95250" marB="95250" anchor="ctr"/>
                </a:tc>
                <a:extLst>
                  <a:ext uri="{0D108BD9-81ED-4DB2-BD59-A6C34878D82A}">
                    <a16:rowId xmlns:a16="http://schemas.microsoft.com/office/drawing/2014/main" val="1576889788"/>
                  </a:ext>
                </a:extLst>
              </a:tr>
              <a:tr h="1322506">
                <a:tc>
                  <a:txBody>
                    <a:bodyPr/>
                    <a:lstStyle/>
                    <a:p>
                      <a:pPr algn="l"/>
                      <a:r>
                        <a:rPr lang="ko-KR" altLang="en-US">
                          <a:effectLst/>
                        </a:rPr>
                        <a:t>스크립트</a:t>
                      </a:r>
                      <a:r>
                        <a:rPr lang="en-US" altLang="ko-KR">
                          <a:effectLst/>
                        </a:rPr>
                        <a:t>(script)</a:t>
                      </a:r>
                      <a:r>
                        <a:rPr lang="ko-KR" altLang="en-US">
                          <a:effectLst/>
                        </a:rPr>
                        <a:t>를 통해서만 수정할 수 있음</a:t>
                      </a:r>
                      <a:r>
                        <a:rPr lang="en-US" altLang="ko-KR">
                          <a:effectLst/>
                        </a:rPr>
                        <a:t>.</a:t>
                      </a:r>
                      <a:endParaRPr lang="en-US" altLang="ko-KR">
                        <a:effectLst/>
                        <a:latin typeface="notokr"/>
                      </a:endParaRPr>
                    </a:p>
                  </a:txBody>
                  <a:tcPr marL="95250" marR="95250" marT="95250" marB="95250" anchor="ctr"/>
                </a:tc>
                <a:tc>
                  <a:txBody>
                    <a:bodyPr/>
                    <a:lstStyle/>
                    <a:p>
                      <a:pPr algn="l"/>
                      <a:r>
                        <a:rPr lang="ko-KR" altLang="en-US">
                          <a:effectLst/>
                        </a:rPr>
                        <a:t>스크립트</a:t>
                      </a:r>
                      <a:r>
                        <a:rPr lang="en-US" altLang="ko-KR">
                          <a:effectLst/>
                        </a:rPr>
                        <a:t>(script) </a:t>
                      </a:r>
                      <a:r>
                        <a:rPr lang="ko-KR" altLang="en-US">
                          <a:effectLst/>
                        </a:rPr>
                        <a:t>및 </a:t>
                      </a:r>
                      <a:r>
                        <a:rPr lang="en-US" altLang="ko-KR">
                          <a:effectLst/>
                        </a:rPr>
                        <a:t>CSS</a:t>
                      </a:r>
                      <a:r>
                        <a:rPr lang="ko-KR" altLang="en-US">
                          <a:effectLst/>
                        </a:rPr>
                        <a:t>를 통해서도 수정할 수 있음</a:t>
                      </a:r>
                      <a:r>
                        <a:rPr lang="en-US" altLang="ko-KR">
                          <a:effectLst/>
                        </a:rPr>
                        <a:t>.</a:t>
                      </a:r>
                      <a:endParaRPr lang="en-US" altLang="ko-KR">
                        <a:effectLst/>
                        <a:latin typeface="notokr"/>
                      </a:endParaRPr>
                    </a:p>
                  </a:txBody>
                  <a:tcPr marL="95250" marR="95250" marT="95250" marB="95250" anchor="ctr"/>
                </a:tc>
                <a:extLst>
                  <a:ext uri="{0D108BD9-81ED-4DB2-BD59-A6C34878D82A}">
                    <a16:rowId xmlns:a16="http://schemas.microsoft.com/office/drawing/2014/main" val="4178510999"/>
                  </a:ext>
                </a:extLst>
              </a:tr>
              <a:tr h="1322506">
                <a:tc>
                  <a:txBody>
                    <a:bodyPr/>
                    <a:lstStyle/>
                    <a:p>
                      <a:pPr algn="l"/>
                      <a:r>
                        <a:rPr lang="ko-KR" altLang="en-US" dirty="0">
                          <a:effectLst/>
                        </a:rPr>
                        <a:t>그래픽이 주작업인 게임에 적합함</a:t>
                      </a:r>
                      <a:r>
                        <a:rPr lang="en-US" altLang="ko-KR" dirty="0">
                          <a:effectLst/>
                        </a:rPr>
                        <a:t>.</a:t>
                      </a:r>
                      <a:endParaRPr lang="en-US" altLang="ko-KR" dirty="0">
                        <a:effectLst/>
                        <a:latin typeface="notokr"/>
                      </a:endParaRPr>
                    </a:p>
                  </a:txBody>
                  <a:tcPr marL="95250" marR="95250" marT="95250" marB="95250" anchor="ctr"/>
                </a:tc>
                <a:tc>
                  <a:txBody>
                    <a:bodyPr/>
                    <a:lstStyle/>
                    <a:p>
                      <a:pPr algn="l"/>
                      <a:r>
                        <a:rPr lang="ko-KR" altLang="en-US" dirty="0">
                          <a:effectLst/>
                        </a:rPr>
                        <a:t>렌더링 영역이 넓은 응용 프로그램</a:t>
                      </a:r>
                      <a:r>
                        <a:rPr lang="en-US" altLang="ko-KR" dirty="0">
                          <a:effectLst/>
                        </a:rPr>
                        <a:t>(application)</a:t>
                      </a:r>
                      <a:r>
                        <a:rPr lang="ko-KR" altLang="en-US" dirty="0">
                          <a:effectLst/>
                        </a:rPr>
                        <a:t>에 적합함</a:t>
                      </a:r>
                      <a:r>
                        <a:rPr lang="en-US" altLang="ko-KR" dirty="0">
                          <a:effectLst/>
                        </a:rPr>
                        <a:t>.</a:t>
                      </a:r>
                      <a:endParaRPr lang="en-US" altLang="ko-KR" dirty="0">
                        <a:effectLst/>
                        <a:latin typeface="notokr"/>
                      </a:endParaRPr>
                    </a:p>
                  </a:txBody>
                  <a:tcPr marL="95250" marR="95250" marT="95250" marB="95250" anchor="ctr"/>
                </a:tc>
                <a:extLst>
                  <a:ext uri="{0D108BD9-81ED-4DB2-BD59-A6C34878D82A}">
                    <a16:rowId xmlns:a16="http://schemas.microsoft.com/office/drawing/2014/main" val="2872893713"/>
                  </a:ext>
                </a:extLst>
              </a:tr>
            </a:tbl>
          </a:graphicData>
        </a:graphic>
      </p:graphicFrame>
    </p:spTree>
    <p:extLst>
      <p:ext uri="{BB962C8B-B14F-4D97-AF65-F5344CB8AC3E}">
        <p14:creationId xmlns:p14="http://schemas.microsoft.com/office/powerpoint/2010/main" val="328888193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Geolocation – </a:t>
            </a:r>
            <a:r>
              <a:rPr lang="en-US" altLang="ko-KR" sz="3200" dirty="0" err="1"/>
              <a:t>getCurrentPosition</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API Geolocation&lt;/title&gt;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&lt;h1&gt;geolocation</a:t>
            </a:r>
            <a:r>
              <a:rPr lang="ko-KR" altLang="en-US" sz="1200" dirty="0">
                <a:solidFill>
                  <a:schemeClr val="tx1"/>
                </a:solidFill>
              </a:rPr>
              <a:t>을 이용한 위도와 경도 찾기</a:t>
            </a:r>
            <a:r>
              <a:rPr lang="en-US" altLang="ko-KR" sz="1200" dirty="0">
                <a:solidFill>
                  <a:schemeClr val="tx1"/>
                </a:solidFill>
              </a:rPr>
              <a:t>&lt;/h1&gt;</a:t>
            </a:r>
          </a:p>
          <a:p>
            <a:r>
              <a:rPr lang="en-US" altLang="ko-KR" sz="1200" dirty="0">
                <a:solidFill>
                  <a:schemeClr val="tx1"/>
                </a:solidFill>
              </a:rPr>
              <a:t>	&lt;button onclick="</a:t>
            </a:r>
            <a:r>
              <a:rPr lang="en-US" altLang="ko-KR" sz="1200" dirty="0" err="1">
                <a:solidFill>
                  <a:schemeClr val="tx1"/>
                </a:solidFill>
              </a:rPr>
              <a:t>findLocation</a:t>
            </a:r>
            <a:r>
              <a:rPr lang="en-US" altLang="ko-KR" sz="1200" dirty="0">
                <a:solidFill>
                  <a:schemeClr val="tx1"/>
                </a:solidFill>
              </a:rPr>
              <a:t>()"&gt;</a:t>
            </a:r>
            <a:r>
              <a:rPr lang="ko-KR" altLang="en-US" sz="1200" dirty="0">
                <a:solidFill>
                  <a:schemeClr val="tx1"/>
                </a:solidFill>
              </a:rPr>
              <a:t>현재 위치의 위도와 경도</a:t>
            </a:r>
            <a:r>
              <a:rPr lang="en-US" altLang="ko-KR" sz="1200" dirty="0">
                <a:solidFill>
                  <a:schemeClr val="tx1"/>
                </a:solidFill>
              </a:rPr>
              <a:t>&lt;/button&gt;</a:t>
            </a:r>
          </a:p>
          <a:p>
            <a:r>
              <a:rPr lang="en-US" altLang="ko-KR" sz="1200" dirty="0">
                <a:solidFill>
                  <a:schemeClr val="tx1"/>
                </a:solidFill>
              </a:rPr>
              <a:t>	&lt;p id="</a:t>
            </a:r>
            <a:r>
              <a:rPr lang="en-US" altLang="ko-KR" sz="1200" dirty="0" err="1">
                <a:solidFill>
                  <a:schemeClr val="tx1"/>
                </a:solidFill>
              </a:rPr>
              <a:t>myLocation</a:t>
            </a:r>
            <a:r>
              <a:rPr lang="en-US" altLang="ko-KR" sz="1200" dirty="0">
                <a:solidFill>
                  <a:schemeClr val="tx1"/>
                </a:solidFill>
              </a:rPr>
              <a:t>"&gt;&lt;/p&gt;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var loc = </a:t>
            </a:r>
            <a:r>
              <a:rPr lang="en-US" altLang="ko-KR" sz="1200" dirty="0" err="1">
                <a:solidFill>
                  <a:schemeClr val="tx1"/>
                </a:solidFill>
              </a:rPr>
              <a:t>document.getElementById</a:t>
            </a:r>
            <a:r>
              <a:rPr lang="en-US" altLang="ko-KR" sz="1200" dirty="0">
                <a:solidFill>
                  <a:schemeClr val="tx1"/>
                </a:solidFill>
              </a:rPr>
              <a:t>("</a:t>
            </a:r>
            <a:r>
              <a:rPr lang="en-US" altLang="ko-KR" sz="1200" dirty="0" err="1">
                <a:solidFill>
                  <a:schemeClr val="tx1"/>
                </a:solidFill>
              </a:rPr>
              <a:t>myLocation</a:t>
            </a:r>
            <a:r>
              <a:rPr lang="en-US" altLang="ko-KR" sz="1200" dirty="0">
                <a:solidFill>
                  <a:schemeClr val="tx1"/>
                </a:solidFill>
              </a:rPr>
              <a:t>");</a:t>
            </a:r>
          </a:p>
          <a:p>
            <a:r>
              <a:rPr lang="en-US" altLang="ko-KR" sz="1200" dirty="0">
                <a:solidFill>
                  <a:schemeClr val="tx1"/>
                </a:solidFill>
              </a:rPr>
              <a:t>		function </a:t>
            </a:r>
            <a:r>
              <a:rPr lang="en-US" altLang="ko-KR" sz="1200" dirty="0" err="1">
                <a:solidFill>
                  <a:schemeClr val="tx1"/>
                </a:solidFill>
              </a:rPr>
              <a:t>findLocation</a:t>
            </a:r>
            <a:r>
              <a:rPr lang="en-US" altLang="ko-KR" sz="1200" dirty="0">
                <a:solidFill>
                  <a:schemeClr val="tx1"/>
                </a:solidFill>
              </a:rPr>
              <a:t>() {</a:t>
            </a:r>
          </a:p>
          <a:p>
            <a:r>
              <a:rPr lang="en-US" altLang="ko-KR" sz="1200" dirty="0">
                <a:solidFill>
                  <a:schemeClr val="tx1"/>
                </a:solidFill>
              </a:rPr>
              <a:t>			if (</a:t>
            </a:r>
            <a:r>
              <a:rPr lang="en-US" altLang="ko-KR" sz="1200" dirty="0" err="1">
                <a:solidFill>
                  <a:schemeClr val="tx1"/>
                </a:solidFill>
              </a:rPr>
              <a:t>navigator.geolocation</a:t>
            </a:r>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navigator.geolocation.getCurrentPosition</a:t>
            </a:r>
            <a:r>
              <a:rPr lang="en-US" altLang="ko-KR" sz="1200" dirty="0">
                <a:solidFill>
                  <a:schemeClr val="tx1"/>
                </a:solidFill>
              </a:rPr>
              <a:t>(</a:t>
            </a:r>
            <a:r>
              <a:rPr lang="en-US" altLang="ko-KR" sz="1200" dirty="0" err="1">
                <a:solidFill>
                  <a:schemeClr val="tx1"/>
                </a:solidFill>
              </a:rPr>
              <a:t>showYourLocation</a:t>
            </a:r>
            <a:r>
              <a:rPr lang="en-US" altLang="ko-KR" sz="1200" dirty="0">
                <a:solidFill>
                  <a:schemeClr val="tx1"/>
                </a:solidFill>
              </a:rPr>
              <a:t>);</a:t>
            </a:r>
          </a:p>
          <a:p>
            <a:r>
              <a:rPr lang="en-US" altLang="ko-KR" sz="1200" dirty="0">
                <a:solidFill>
                  <a:schemeClr val="tx1"/>
                </a:solidFill>
              </a:rPr>
              <a:t>			} else { </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Geolocation API</a:t>
            </a:r>
            <a:r>
              <a:rPr lang="ko-KR" altLang="en-US" sz="1200" dirty="0">
                <a:solidFill>
                  <a:schemeClr val="tx1"/>
                </a:solidFill>
              </a:rPr>
              <a:t>를 지원하지 않을 때 나타납니다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p>
          <a:p>
            <a:endParaRPr lang="en-US" altLang="ko-KR" sz="1200" dirty="0">
              <a:solidFill>
                <a:schemeClr val="tx1"/>
              </a:solidFill>
            </a:endParaRPr>
          </a:p>
          <a:p>
            <a:r>
              <a:rPr lang="en-US" altLang="ko-KR" sz="1200" dirty="0">
                <a:solidFill>
                  <a:schemeClr val="tx1"/>
                </a:solidFill>
              </a:rPr>
              <a:t>		function </a:t>
            </a:r>
            <a:r>
              <a:rPr lang="en-US" altLang="ko-KR" sz="1200" dirty="0" err="1">
                <a:solidFill>
                  <a:schemeClr val="tx1"/>
                </a:solidFill>
              </a:rPr>
              <a:t>showYourLocation</a:t>
            </a:r>
            <a:r>
              <a:rPr lang="en-US" altLang="ko-KR" sz="1200" dirty="0">
                <a:solidFill>
                  <a:schemeClr val="tx1"/>
                </a:solidFill>
              </a:rPr>
              <a:t>(position) {</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현재 사용자는 위도 </a:t>
            </a:r>
            <a:r>
              <a:rPr lang="en-US" altLang="ko-KR" sz="1200" dirty="0">
                <a:solidFill>
                  <a:schemeClr val="tx1"/>
                </a:solidFill>
              </a:rPr>
              <a:t>" + </a:t>
            </a:r>
            <a:r>
              <a:rPr lang="en-US" altLang="ko-KR" sz="1200" dirty="0" err="1">
                <a:solidFill>
                  <a:schemeClr val="tx1"/>
                </a:solidFill>
              </a:rPr>
              <a:t>position.coords.latitude</a:t>
            </a:r>
            <a:r>
              <a:rPr lang="en-US" altLang="ko-KR" sz="1200" dirty="0">
                <a:solidFill>
                  <a:schemeClr val="tx1"/>
                </a:solidFill>
              </a:rPr>
              <a:t> + ", </a:t>
            </a:r>
            <a:r>
              <a:rPr lang="ko-KR" altLang="en-US" sz="1200" dirty="0">
                <a:solidFill>
                  <a:schemeClr val="tx1"/>
                </a:solidFill>
              </a:rPr>
              <a:t>경도 </a:t>
            </a:r>
            <a:r>
              <a:rPr lang="en-US" altLang="ko-KR" sz="1200" dirty="0">
                <a:solidFill>
                  <a:schemeClr val="tx1"/>
                </a:solidFill>
              </a:rPr>
              <a:t>" + </a:t>
            </a:r>
            <a:r>
              <a:rPr lang="en-US" altLang="ko-KR" sz="1200" dirty="0" err="1">
                <a:solidFill>
                  <a:schemeClr val="tx1"/>
                </a:solidFill>
              </a:rPr>
              <a:t>position.coords.longitude</a:t>
            </a:r>
            <a:r>
              <a:rPr lang="en-US" altLang="ko-KR" sz="1200" dirty="0">
                <a:solidFill>
                  <a:schemeClr val="tx1"/>
                </a:solidFill>
              </a:rPr>
              <a:t> + "</a:t>
            </a:r>
            <a:r>
              <a:rPr lang="ko-KR" altLang="en-US" sz="1200" dirty="0">
                <a:solidFill>
                  <a:schemeClr val="tx1"/>
                </a:solidFill>
              </a:rPr>
              <a:t>에 위치하고 있습니다</a:t>
            </a:r>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	&lt;/script&gt;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API</a:t>
            </a:r>
          </a:p>
          <a:p>
            <a:r>
              <a:rPr lang="en-US" altLang="ko-KR" sz="1200" dirty="0">
                <a:solidFill>
                  <a:schemeClr val="tx1"/>
                </a:solidFill>
              </a:rPr>
              <a:t>HTML5</a:t>
            </a:r>
            <a:r>
              <a:rPr lang="ko-KR" altLang="en-US" sz="1200" dirty="0">
                <a:solidFill>
                  <a:schemeClr val="tx1"/>
                </a:solidFill>
              </a:rPr>
              <a:t>에서 새롭게 추가된 </a:t>
            </a:r>
            <a:r>
              <a:rPr lang="en-US" altLang="ko-KR" sz="1200" dirty="0">
                <a:solidFill>
                  <a:schemeClr val="tx1"/>
                </a:solidFill>
              </a:rPr>
              <a:t>API</a:t>
            </a:r>
            <a:r>
              <a:rPr lang="ko-KR" altLang="en-US" sz="1200" dirty="0">
                <a:solidFill>
                  <a:schemeClr val="tx1"/>
                </a:solidFill>
              </a:rPr>
              <a:t>는 모두 자바스크립트로 구현되어 있습니다</a:t>
            </a:r>
            <a:r>
              <a:rPr lang="en-US" altLang="ko-KR" sz="1200" dirty="0">
                <a:solidFill>
                  <a:schemeClr val="tx1"/>
                </a:solidFill>
              </a:rPr>
              <a:t>.</a:t>
            </a:r>
          </a:p>
          <a:p>
            <a:r>
              <a:rPr lang="ko-KR" altLang="en-US" sz="1200" dirty="0">
                <a:solidFill>
                  <a:schemeClr val="tx1"/>
                </a:solidFill>
              </a:rPr>
              <a:t>그러므로 수업의 내용을 이해하기 위해서는 자바스크립트에 대한 기초 지식이 필요합니다</a:t>
            </a:r>
            <a:r>
              <a:rPr lang="en-US" altLang="ko-KR" sz="1200" dirty="0">
                <a:solidFill>
                  <a:schemeClr val="tx1"/>
                </a:solidFill>
              </a:rPr>
              <a:t>.</a:t>
            </a:r>
          </a:p>
          <a:p>
            <a:r>
              <a:rPr lang="ko-KR" altLang="en-US" sz="1200" dirty="0">
                <a:solidFill>
                  <a:schemeClr val="tx1"/>
                </a:solidFill>
              </a:rPr>
              <a:t>따라서 수업 내용을 따라가기가 힘들다면 자바스크립트를 공부하고 나서 다시 살펴보는 것도 좋습니다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geolocation API</a:t>
            </a:r>
          </a:p>
          <a:p>
            <a:r>
              <a:rPr lang="en-US" altLang="ko-KR" sz="1200" dirty="0">
                <a:solidFill>
                  <a:schemeClr val="tx1"/>
                </a:solidFill>
              </a:rPr>
              <a:t>geolocation API</a:t>
            </a:r>
            <a:r>
              <a:rPr lang="ko-KR" altLang="en-US" sz="1200" dirty="0">
                <a:solidFill>
                  <a:schemeClr val="tx1"/>
                </a:solidFill>
              </a:rPr>
              <a:t>는 사용자의 현재 위치 정보를 가져올 때 사용하는 자바스크립트 </a:t>
            </a:r>
            <a:r>
              <a:rPr lang="en-US" altLang="ko-KR" sz="1200" dirty="0">
                <a:solidFill>
                  <a:schemeClr val="tx1"/>
                </a:solidFill>
              </a:rPr>
              <a:t>API</a:t>
            </a:r>
            <a:r>
              <a:rPr lang="ko-KR" altLang="en-US" sz="1200" dirty="0">
                <a:solidFill>
                  <a:schemeClr val="tx1"/>
                </a:solidFill>
              </a:rPr>
              <a:t>입니다</a:t>
            </a:r>
            <a:r>
              <a:rPr lang="en-US" altLang="ko-KR" sz="1200" dirty="0">
                <a:solidFill>
                  <a:schemeClr val="tx1"/>
                </a:solidFill>
              </a:rPr>
              <a:t>.</a:t>
            </a:r>
          </a:p>
          <a:p>
            <a:r>
              <a:rPr lang="ko-KR" altLang="en-US" sz="1200" dirty="0">
                <a:solidFill>
                  <a:schemeClr val="tx1"/>
                </a:solidFill>
              </a:rPr>
              <a:t>사용자의 위도 및 경도에 관한 정보는 자바스크립트를 이용해 웹 서버로 전송됩니다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이것을 이용하면 사용자의 위치를 지도에 표시하거나</a:t>
            </a:r>
            <a:r>
              <a:rPr lang="en-US" altLang="ko-KR" sz="1200" dirty="0">
                <a:solidFill>
                  <a:schemeClr val="tx1"/>
                </a:solidFill>
              </a:rPr>
              <a:t>, </a:t>
            </a:r>
            <a:r>
              <a:rPr lang="ko-KR" altLang="en-US" sz="1200" dirty="0">
                <a:solidFill>
                  <a:schemeClr val="tx1"/>
                </a:solidFill>
              </a:rPr>
              <a:t>사용자 근처의 상점을 찾아주는 등의 위치기반 서비스를 할 수 있습니다</a:t>
            </a:r>
            <a:r>
              <a:rPr lang="en-US" altLang="ko-KR" sz="1200" dirty="0">
                <a:solidFill>
                  <a:schemeClr val="tx1"/>
                </a:solidFill>
              </a:rPr>
              <a:t>.</a:t>
            </a:r>
          </a:p>
          <a:p>
            <a:r>
              <a:rPr lang="ko-KR" altLang="en-US" sz="1200" dirty="0">
                <a:solidFill>
                  <a:schemeClr val="tx1"/>
                </a:solidFill>
              </a:rPr>
              <a:t>하지만 이러한 정보는 사용자의 사생활을 침해할 가능성이 높으므로</a:t>
            </a:r>
            <a:r>
              <a:rPr lang="en-US" altLang="ko-KR" sz="1200" dirty="0">
                <a:solidFill>
                  <a:schemeClr val="tx1"/>
                </a:solidFill>
              </a:rPr>
              <a:t>, </a:t>
            </a:r>
            <a:r>
              <a:rPr lang="ko-KR" altLang="en-US" sz="1200" dirty="0">
                <a:solidFill>
                  <a:schemeClr val="tx1"/>
                </a:solidFill>
              </a:rPr>
              <a:t>사용자의 동의 없이는 사용할 수 없도록 하고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getCurrentPosition</a:t>
            </a:r>
            <a:r>
              <a:rPr lang="en-US" altLang="ko-KR" sz="1200" b="1" dirty="0">
                <a:solidFill>
                  <a:schemeClr val="tx1"/>
                </a:solidFill>
              </a:rPr>
              <a:t>() </a:t>
            </a:r>
            <a:r>
              <a:rPr lang="ko-KR" altLang="en-US" sz="1200" b="1" dirty="0">
                <a:solidFill>
                  <a:schemeClr val="tx1"/>
                </a:solidFill>
              </a:rPr>
              <a:t>메소드</a:t>
            </a:r>
          </a:p>
          <a:p>
            <a:r>
              <a:rPr lang="en-US" altLang="ko-KR" sz="1200" dirty="0" err="1">
                <a:solidFill>
                  <a:schemeClr val="tx1"/>
                </a:solidFill>
              </a:rPr>
              <a:t>getCurrentPosition</a:t>
            </a:r>
            <a:r>
              <a:rPr lang="en-US" altLang="ko-KR" sz="1200" dirty="0">
                <a:solidFill>
                  <a:schemeClr val="tx1"/>
                </a:solidFill>
              </a:rPr>
              <a:t>() </a:t>
            </a:r>
            <a:r>
              <a:rPr lang="ko-KR" altLang="en-US" sz="1200" dirty="0">
                <a:solidFill>
                  <a:schemeClr val="tx1"/>
                </a:solidFill>
              </a:rPr>
              <a:t>메소드를 이용하면 사용자의 위치에 대한 위도와 </a:t>
            </a:r>
            <a:r>
              <a:rPr lang="ko-KR" altLang="en-US" sz="1200" dirty="0" err="1">
                <a:solidFill>
                  <a:schemeClr val="tx1"/>
                </a:solidFill>
              </a:rPr>
              <a:t>경도값을</a:t>
            </a:r>
            <a:r>
              <a:rPr lang="ko-KR" altLang="en-US" sz="1200" dirty="0">
                <a:solidFill>
                  <a:schemeClr val="tx1"/>
                </a:solidFill>
              </a:rPr>
              <a:t> 얻을 수 있습니다</a:t>
            </a:r>
            <a:r>
              <a:rPr lang="en-US" altLang="ko-KR" sz="1200" dirty="0">
                <a:solidFill>
                  <a:schemeClr val="tx1"/>
                </a:solidFill>
              </a:rPr>
              <a:t>.</a:t>
            </a:r>
          </a:p>
          <a:p>
            <a:r>
              <a:rPr lang="ko-KR" altLang="en-US" sz="1200" dirty="0">
                <a:solidFill>
                  <a:schemeClr val="tx1"/>
                </a:solidFill>
              </a:rPr>
              <a:t>이 메소드의 첫 번째 인수로는 가져온 사용자의 위치 정보를 출력하는 함수가 들어갑니다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418</a:t>
            </a:fld>
            <a:endParaRPr lang="ko-KR" altLang="en-US" dirty="0"/>
          </a:p>
        </p:txBody>
      </p:sp>
    </p:spTree>
    <p:extLst>
      <p:ext uri="{BB962C8B-B14F-4D97-AF65-F5344CB8AC3E}">
        <p14:creationId xmlns:p14="http://schemas.microsoft.com/office/powerpoint/2010/main" val="1136677577"/>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Geolocation – </a:t>
            </a:r>
            <a:r>
              <a:rPr lang="en-US" altLang="ko-KR" sz="3200" dirty="0" err="1"/>
              <a:t>getCurrentPosition</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&lt;body&gt;</a:t>
            </a:r>
          </a:p>
          <a:p>
            <a:r>
              <a:rPr lang="en-US" altLang="ko-KR" sz="1200" dirty="0">
                <a:solidFill>
                  <a:schemeClr val="tx1"/>
                </a:solidFill>
              </a:rPr>
              <a:t>     &lt;h1&gt;geolocation</a:t>
            </a:r>
            <a:r>
              <a:rPr lang="ko-KR" altLang="en-US" sz="1200" dirty="0">
                <a:solidFill>
                  <a:schemeClr val="tx1"/>
                </a:solidFill>
              </a:rPr>
              <a:t>에서의 오류 처리</a:t>
            </a:r>
            <a:r>
              <a:rPr lang="en-US" altLang="ko-KR" sz="1200" dirty="0">
                <a:solidFill>
                  <a:schemeClr val="tx1"/>
                </a:solidFill>
              </a:rPr>
              <a:t>&lt;/h1&gt;</a:t>
            </a:r>
          </a:p>
          <a:p>
            <a:r>
              <a:rPr lang="en-US" altLang="ko-KR" sz="1200" dirty="0">
                <a:solidFill>
                  <a:schemeClr val="tx1"/>
                </a:solidFill>
              </a:rPr>
              <a:t>     &lt;button onclick="</a:t>
            </a:r>
            <a:r>
              <a:rPr lang="en-US" altLang="ko-KR" sz="1200" dirty="0" err="1">
                <a:solidFill>
                  <a:schemeClr val="tx1"/>
                </a:solidFill>
              </a:rPr>
              <a:t>findLocation</a:t>
            </a:r>
            <a:r>
              <a:rPr lang="en-US" altLang="ko-KR" sz="1200" dirty="0">
                <a:solidFill>
                  <a:schemeClr val="tx1"/>
                </a:solidFill>
              </a:rPr>
              <a:t>()"&gt;</a:t>
            </a:r>
            <a:r>
              <a:rPr lang="ko-KR" altLang="en-US" sz="1200" dirty="0">
                <a:solidFill>
                  <a:schemeClr val="tx1"/>
                </a:solidFill>
              </a:rPr>
              <a:t>현재 위치의 위도와 경도</a:t>
            </a:r>
            <a:r>
              <a:rPr lang="en-US" altLang="ko-KR" sz="1200" dirty="0">
                <a:solidFill>
                  <a:schemeClr val="tx1"/>
                </a:solidFill>
              </a:rPr>
              <a:t>&lt;/button&gt;</a:t>
            </a:r>
          </a:p>
          <a:p>
            <a:r>
              <a:rPr lang="en-US" altLang="ko-KR" sz="1200" dirty="0">
                <a:solidFill>
                  <a:schemeClr val="tx1"/>
                </a:solidFill>
              </a:rPr>
              <a:t>     &lt;p id="</a:t>
            </a:r>
            <a:r>
              <a:rPr lang="en-US" altLang="ko-KR" sz="1200" dirty="0" err="1">
                <a:solidFill>
                  <a:schemeClr val="tx1"/>
                </a:solidFill>
              </a:rPr>
              <a:t>myLocation</a:t>
            </a:r>
            <a:r>
              <a:rPr lang="en-US" altLang="ko-KR" sz="1200" dirty="0">
                <a:solidFill>
                  <a:schemeClr val="tx1"/>
                </a:solidFill>
              </a:rPr>
              <a:t>"&gt;&lt;/p&gt;</a:t>
            </a:r>
          </a:p>
          <a:p>
            <a:r>
              <a:rPr lang="en-US" altLang="ko-KR" sz="1200" dirty="0">
                <a:solidFill>
                  <a:schemeClr val="tx1"/>
                </a:solidFill>
              </a:rPr>
              <a:t>     &lt;script&gt;</a:t>
            </a:r>
          </a:p>
          <a:p>
            <a:r>
              <a:rPr lang="en-US" altLang="ko-KR" sz="1200" dirty="0">
                <a:solidFill>
                  <a:schemeClr val="tx1"/>
                </a:solidFill>
              </a:rPr>
              <a:t>	var loc = </a:t>
            </a:r>
            <a:r>
              <a:rPr lang="en-US" altLang="ko-KR" sz="1200" dirty="0" err="1">
                <a:solidFill>
                  <a:schemeClr val="tx1"/>
                </a:solidFill>
              </a:rPr>
              <a:t>document.getElementById</a:t>
            </a:r>
            <a:r>
              <a:rPr lang="en-US" altLang="ko-KR" sz="1200" dirty="0">
                <a:solidFill>
                  <a:schemeClr val="tx1"/>
                </a:solidFill>
              </a:rPr>
              <a:t>("</a:t>
            </a:r>
            <a:r>
              <a:rPr lang="en-US" altLang="ko-KR" sz="1200" dirty="0" err="1">
                <a:solidFill>
                  <a:schemeClr val="tx1"/>
                </a:solidFill>
              </a:rPr>
              <a:t>myLocation</a:t>
            </a:r>
            <a:r>
              <a:rPr lang="en-US" altLang="ko-KR" sz="1200" dirty="0">
                <a:solidFill>
                  <a:schemeClr val="tx1"/>
                </a:solidFill>
              </a:rPr>
              <a:t>");</a:t>
            </a:r>
          </a:p>
          <a:p>
            <a:r>
              <a:rPr lang="en-US" altLang="ko-KR" sz="1200" dirty="0">
                <a:solidFill>
                  <a:schemeClr val="tx1"/>
                </a:solidFill>
              </a:rPr>
              <a:t>	function </a:t>
            </a:r>
            <a:r>
              <a:rPr lang="en-US" altLang="ko-KR" sz="1200" dirty="0" err="1">
                <a:solidFill>
                  <a:schemeClr val="tx1"/>
                </a:solidFill>
              </a:rPr>
              <a:t>findLocation</a:t>
            </a:r>
            <a:r>
              <a:rPr lang="en-US" altLang="ko-KR" sz="1200" dirty="0">
                <a:solidFill>
                  <a:schemeClr val="tx1"/>
                </a:solidFill>
              </a:rPr>
              <a:t>() {</a:t>
            </a:r>
          </a:p>
          <a:p>
            <a:r>
              <a:rPr lang="en-US" altLang="ko-KR" sz="1200" dirty="0">
                <a:solidFill>
                  <a:schemeClr val="tx1"/>
                </a:solidFill>
              </a:rPr>
              <a:t>		if (</a:t>
            </a:r>
            <a:r>
              <a:rPr lang="en-US" altLang="ko-KR" sz="1200" dirty="0" err="1">
                <a:solidFill>
                  <a:schemeClr val="tx1"/>
                </a:solidFill>
              </a:rPr>
              <a:t>navigator.geolocation</a:t>
            </a:r>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navigator.geolocation.getCurrentPosition</a:t>
            </a:r>
            <a:r>
              <a:rPr lang="en-US" altLang="ko-KR" sz="1200" dirty="0">
                <a:solidFill>
                  <a:schemeClr val="tx1"/>
                </a:solidFill>
              </a:rPr>
              <a:t>(</a:t>
            </a:r>
            <a:r>
              <a:rPr lang="en-US" altLang="ko-KR" sz="1200" dirty="0" err="1">
                <a:solidFill>
                  <a:schemeClr val="tx1"/>
                </a:solidFill>
              </a:rPr>
              <a:t>showYourLocation</a:t>
            </a:r>
            <a:r>
              <a:rPr lang="en-US" altLang="ko-KR" sz="1200" dirty="0">
                <a:solidFill>
                  <a:schemeClr val="tx1"/>
                </a:solidFill>
              </a:rPr>
              <a:t>, </a:t>
            </a:r>
            <a:r>
              <a:rPr lang="en-US" altLang="ko-KR" sz="1200" dirty="0" err="1">
                <a:solidFill>
                  <a:schemeClr val="tx1"/>
                </a:solidFill>
              </a:rPr>
              <a:t>showErrorMsg</a:t>
            </a:r>
            <a:r>
              <a:rPr lang="en-US" altLang="ko-KR" sz="1200" dirty="0">
                <a:solidFill>
                  <a:schemeClr val="tx1"/>
                </a:solidFill>
              </a:rPr>
              <a:t>);</a:t>
            </a:r>
          </a:p>
          <a:p>
            <a:r>
              <a:rPr lang="en-US" altLang="ko-KR" sz="1200" dirty="0">
                <a:solidFill>
                  <a:schemeClr val="tx1"/>
                </a:solidFill>
              </a:rPr>
              <a:t>		} else { </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Geolocation API</a:t>
            </a:r>
            <a:r>
              <a:rPr lang="ko-KR" altLang="en-US" sz="1200" dirty="0">
                <a:solidFill>
                  <a:schemeClr val="tx1"/>
                </a:solidFill>
              </a:rPr>
              <a:t>를 지원하지 않을 때 나타납니다</a:t>
            </a:r>
            <a:r>
              <a:rPr lang="en-US" altLang="ko-KR" sz="1200" dirty="0">
                <a:solidFill>
                  <a:schemeClr val="tx1"/>
                </a:solidFill>
              </a:rPr>
              <a:t>!";	}	}</a:t>
            </a:r>
          </a:p>
          <a:p>
            <a:r>
              <a:rPr lang="en-US" altLang="ko-KR" sz="1200" dirty="0">
                <a:solidFill>
                  <a:schemeClr val="tx1"/>
                </a:solidFill>
              </a:rPr>
              <a:t>	function </a:t>
            </a:r>
            <a:r>
              <a:rPr lang="en-US" altLang="ko-KR" sz="1200" dirty="0" err="1">
                <a:solidFill>
                  <a:schemeClr val="tx1"/>
                </a:solidFill>
              </a:rPr>
              <a:t>showYourLocation</a:t>
            </a:r>
            <a:r>
              <a:rPr lang="en-US" altLang="ko-KR" sz="1200" dirty="0">
                <a:solidFill>
                  <a:schemeClr val="tx1"/>
                </a:solidFill>
              </a:rPr>
              <a:t>(position) {</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현재 사용자는 위도 </a:t>
            </a:r>
            <a:r>
              <a:rPr lang="en-US" altLang="ko-KR" sz="1200" dirty="0">
                <a:solidFill>
                  <a:schemeClr val="tx1"/>
                </a:solidFill>
              </a:rPr>
              <a:t>" + </a:t>
            </a:r>
            <a:r>
              <a:rPr lang="en-US" altLang="ko-KR" sz="1200" dirty="0" err="1">
                <a:solidFill>
                  <a:schemeClr val="tx1"/>
                </a:solidFill>
              </a:rPr>
              <a:t>position.coords.latitude</a:t>
            </a:r>
            <a:r>
              <a:rPr lang="en-US" altLang="ko-KR" sz="1200" dirty="0">
                <a:solidFill>
                  <a:schemeClr val="tx1"/>
                </a:solidFill>
              </a:rPr>
              <a:t> + ", </a:t>
            </a:r>
            <a:r>
              <a:rPr lang="ko-KR" altLang="en-US" sz="1200" dirty="0">
                <a:solidFill>
                  <a:schemeClr val="tx1"/>
                </a:solidFill>
              </a:rPr>
              <a:t>경도 </a:t>
            </a:r>
            <a:r>
              <a:rPr lang="en-US" altLang="ko-KR" sz="1200" dirty="0">
                <a:solidFill>
                  <a:schemeClr val="tx1"/>
                </a:solidFill>
              </a:rPr>
              <a:t>" + </a:t>
            </a:r>
            <a:r>
              <a:rPr lang="en-US" altLang="ko-KR" sz="1200" dirty="0" err="1">
                <a:solidFill>
                  <a:schemeClr val="tx1"/>
                </a:solidFill>
              </a:rPr>
              <a:t>position.coords.longitude</a:t>
            </a:r>
            <a:r>
              <a:rPr lang="en-US" altLang="ko-KR" sz="1200" dirty="0">
                <a:solidFill>
                  <a:schemeClr val="tx1"/>
                </a:solidFill>
              </a:rPr>
              <a:t> + "</a:t>
            </a:r>
            <a:r>
              <a:rPr lang="ko-KR" altLang="en-US" sz="1200" dirty="0">
                <a:solidFill>
                  <a:schemeClr val="tx1"/>
                </a:solidFill>
              </a:rPr>
              <a:t>에 위치하고 있습니다</a:t>
            </a:r>
            <a:r>
              <a:rPr lang="en-US" altLang="ko-KR" sz="1200" dirty="0">
                <a:solidFill>
                  <a:schemeClr val="tx1"/>
                </a:solidFill>
              </a:rPr>
              <a:t>.";     }</a:t>
            </a:r>
          </a:p>
          <a:p>
            <a:r>
              <a:rPr lang="en-US" altLang="ko-KR" sz="1200" dirty="0">
                <a:solidFill>
                  <a:schemeClr val="tx1"/>
                </a:solidFill>
              </a:rPr>
              <a:t>	function </a:t>
            </a:r>
            <a:r>
              <a:rPr lang="en-US" altLang="ko-KR" sz="1200" dirty="0" err="1">
                <a:solidFill>
                  <a:schemeClr val="tx1"/>
                </a:solidFill>
              </a:rPr>
              <a:t>showErrorMsg</a:t>
            </a:r>
            <a:r>
              <a:rPr lang="en-US" altLang="ko-KR" sz="1200" dirty="0">
                <a:solidFill>
                  <a:schemeClr val="tx1"/>
                </a:solidFill>
              </a:rPr>
              <a:t>(error) {</a:t>
            </a:r>
          </a:p>
          <a:p>
            <a:r>
              <a:rPr lang="en-US" altLang="ko-KR" sz="1200" dirty="0">
                <a:solidFill>
                  <a:schemeClr val="tx1"/>
                </a:solidFill>
              </a:rPr>
              <a:t>		switch(</a:t>
            </a:r>
            <a:r>
              <a:rPr lang="en-US" altLang="ko-KR" sz="1200" dirty="0" err="1">
                <a:solidFill>
                  <a:schemeClr val="tx1"/>
                </a:solidFill>
              </a:rPr>
              <a:t>error.code</a:t>
            </a:r>
            <a:r>
              <a:rPr lang="en-US" altLang="ko-KR" sz="1200" dirty="0">
                <a:solidFill>
                  <a:schemeClr val="tx1"/>
                </a:solidFill>
              </a:rPr>
              <a:t>) {</a:t>
            </a:r>
          </a:p>
          <a:p>
            <a:r>
              <a:rPr lang="en-US" altLang="ko-KR" sz="1200" dirty="0">
                <a:solidFill>
                  <a:schemeClr val="tx1"/>
                </a:solidFill>
              </a:rPr>
              <a:t>			case </a:t>
            </a:r>
            <a:r>
              <a:rPr lang="en-US" altLang="ko-KR" sz="1200" dirty="0" err="1">
                <a:solidFill>
                  <a:schemeClr val="tx1"/>
                </a:solidFill>
              </a:rPr>
              <a:t>error.PERMISSION_DENIED</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사용자가 </a:t>
            </a:r>
            <a:r>
              <a:rPr lang="en-US" altLang="ko-KR" sz="1200" dirty="0">
                <a:solidFill>
                  <a:schemeClr val="tx1"/>
                </a:solidFill>
              </a:rPr>
              <a:t>Geolocation API</a:t>
            </a:r>
            <a:r>
              <a:rPr lang="ko-KR" altLang="en-US" sz="1200" dirty="0">
                <a:solidFill>
                  <a:schemeClr val="tx1"/>
                </a:solidFill>
              </a:rPr>
              <a:t>의 사용 요청을 거부했을 때 나타납니다</a:t>
            </a:r>
            <a:r>
              <a:rPr lang="en-US" altLang="ko-KR" sz="1200" dirty="0">
                <a:solidFill>
                  <a:schemeClr val="tx1"/>
                </a:solidFill>
              </a:rPr>
              <a:t>!"</a:t>
            </a:r>
          </a:p>
          <a:p>
            <a:r>
              <a:rPr lang="en-US" altLang="ko-KR" sz="1200" dirty="0">
                <a:solidFill>
                  <a:schemeClr val="tx1"/>
                </a:solidFill>
              </a:rPr>
              <a:t>			break;</a:t>
            </a:r>
          </a:p>
          <a:p>
            <a:r>
              <a:rPr lang="en-US" altLang="ko-KR" sz="1200" dirty="0">
                <a:solidFill>
                  <a:schemeClr val="tx1"/>
                </a:solidFill>
              </a:rPr>
              <a:t>			case </a:t>
            </a:r>
            <a:r>
              <a:rPr lang="en-US" altLang="ko-KR" sz="1200" dirty="0" err="1">
                <a:solidFill>
                  <a:schemeClr val="tx1"/>
                </a:solidFill>
              </a:rPr>
              <a:t>error.POSITION_UNAVAILABLE</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가져온 위치 정보를 사용할 수 없을 때 나타납니다</a:t>
            </a:r>
            <a:r>
              <a:rPr lang="en-US" altLang="ko-KR" sz="1200" dirty="0">
                <a:solidFill>
                  <a:schemeClr val="tx1"/>
                </a:solidFill>
              </a:rPr>
              <a:t>!"</a:t>
            </a:r>
          </a:p>
          <a:p>
            <a:r>
              <a:rPr lang="en-US" altLang="ko-KR" sz="1200" dirty="0">
                <a:solidFill>
                  <a:schemeClr val="tx1"/>
                </a:solidFill>
              </a:rPr>
              <a:t>			break;</a:t>
            </a:r>
          </a:p>
          <a:p>
            <a:r>
              <a:rPr lang="en-US" altLang="ko-KR" sz="1200" dirty="0">
                <a:solidFill>
                  <a:schemeClr val="tx1"/>
                </a:solidFill>
              </a:rPr>
              <a:t>			case </a:t>
            </a:r>
            <a:r>
              <a:rPr lang="en-US" altLang="ko-KR" sz="1200" dirty="0" err="1">
                <a:solidFill>
                  <a:schemeClr val="tx1"/>
                </a:solidFill>
              </a:rPr>
              <a:t>error.TIMEOUT</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위치 정보를 가져오기 위한 요청이 허용 시간을 초과했을 때 나타납니다</a:t>
            </a:r>
            <a:r>
              <a:rPr lang="en-US" altLang="ko-KR" sz="1200" dirty="0">
                <a:solidFill>
                  <a:schemeClr val="tx1"/>
                </a:solidFill>
              </a:rPr>
              <a:t>!"</a:t>
            </a:r>
          </a:p>
          <a:p>
            <a:r>
              <a:rPr lang="en-US" altLang="ko-KR" sz="1200" dirty="0">
                <a:solidFill>
                  <a:schemeClr val="tx1"/>
                </a:solidFill>
              </a:rPr>
              <a:t>			break;</a:t>
            </a:r>
          </a:p>
          <a:p>
            <a:r>
              <a:rPr lang="en-US" altLang="ko-KR" sz="1200" dirty="0">
                <a:solidFill>
                  <a:schemeClr val="tx1"/>
                </a:solidFill>
              </a:rPr>
              <a:t>			case </a:t>
            </a:r>
            <a:r>
              <a:rPr lang="en-US" altLang="ko-KR" sz="1200" dirty="0" err="1">
                <a:solidFill>
                  <a:schemeClr val="tx1"/>
                </a:solidFill>
              </a:rPr>
              <a:t>error.UNKNOWN_ERROR</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loc.innerHTML</a:t>
            </a:r>
            <a:r>
              <a:rPr lang="en-US" altLang="ko-KR" sz="1200" dirty="0">
                <a:solidFill>
                  <a:schemeClr val="tx1"/>
                </a:solidFill>
              </a:rPr>
              <a:t> = "</a:t>
            </a:r>
            <a:r>
              <a:rPr lang="ko-KR" altLang="en-US" sz="1200" dirty="0">
                <a:solidFill>
                  <a:schemeClr val="tx1"/>
                </a:solidFill>
              </a:rPr>
              <a:t>이 문장은 알 수 없는 오류가 발생했을 때 나타납니다</a:t>
            </a:r>
            <a:r>
              <a:rPr lang="en-US" altLang="ko-KR" sz="1200" dirty="0">
                <a:solidFill>
                  <a:schemeClr val="tx1"/>
                </a:solidFill>
              </a:rPr>
              <a:t>!"</a:t>
            </a:r>
          </a:p>
          <a:p>
            <a:r>
              <a:rPr lang="en-US" altLang="ko-KR" sz="1200" dirty="0">
                <a:solidFill>
                  <a:schemeClr val="tx1"/>
                </a:solidFill>
              </a:rPr>
              <a:t>			break;		}	}</a:t>
            </a:r>
          </a:p>
          <a:p>
            <a:r>
              <a:rPr lang="en-US" altLang="ko-KR" sz="1200" dirty="0">
                <a:solidFill>
                  <a:schemeClr val="tx1"/>
                </a:solidFill>
              </a:rPr>
              <a:t>     &lt;/script&gt;</a:t>
            </a:r>
          </a:p>
          <a:p>
            <a:r>
              <a:rPr lang="en-US" altLang="ko-KR" sz="1200" dirty="0">
                <a:solidFill>
                  <a:schemeClr val="tx1"/>
                </a:solidFill>
              </a:rPr>
              <a:t>&lt;/body&gt;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419</a:t>
            </a:fld>
            <a:endParaRPr lang="ko-KR" altLang="en-US" dirty="0"/>
          </a:p>
        </p:txBody>
      </p:sp>
    </p:spTree>
    <p:extLst>
      <p:ext uri="{BB962C8B-B14F-4D97-AF65-F5344CB8AC3E}">
        <p14:creationId xmlns:p14="http://schemas.microsoft.com/office/powerpoint/2010/main" val="910731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a:t>
            </a:r>
            <a:r>
              <a:rPr lang="ko-KR" altLang="en-US" sz="3200" dirty="0"/>
              <a:t>블록 </a:t>
            </a:r>
            <a:r>
              <a:rPr lang="en-US" altLang="ko-KR" sz="3200" dirty="0"/>
              <a:t>&amp; </a:t>
            </a:r>
            <a:r>
              <a:rPr lang="ko-KR" altLang="en-US" sz="3200" dirty="0"/>
              <a:t>인라인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a:solidFill>
                  <a:schemeClr val="tx1"/>
                </a:solidFill>
              </a:rPr>
              <a:t>&lt;!DOCTYPE html&gt;</a:t>
            </a:r>
          </a:p>
          <a:p>
            <a:r>
              <a:rPr lang="en-US" altLang="ko-KR" sz="1400">
                <a:solidFill>
                  <a:schemeClr val="tx1"/>
                </a:solidFill>
              </a:rPr>
              <a:t>&lt;html lang="ko"&gt;</a:t>
            </a:r>
          </a:p>
          <a:p>
            <a:endParaRPr lang="en-US" altLang="ko-KR" sz="1400">
              <a:solidFill>
                <a:schemeClr val="tx1"/>
              </a:solidFill>
            </a:endParaRPr>
          </a:p>
          <a:p>
            <a:r>
              <a:rPr lang="en-US" altLang="ko-KR" sz="1400">
                <a:solidFill>
                  <a:schemeClr val="tx1"/>
                </a:solidFill>
              </a:rPr>
              <a:t>&lt;head&gt;</a:t>
            </a:r>
          </a:p>
          <a:p>
            <a:r>
              <a:rPr lang="en-US" altLang="ko-KR" sz="1400">
                <a:solidFill>
                  <a:schemeClr val="tx1"/>
                </a:solidFill>
              </a:rPr>
              <a:t>	&lt;meta charset="UTF-8"&gt;</a:t>
            </a:r>
          </a:p>
          <a:p>
            <a:r>
              <a:rPr lang="en-US" altLang="ko-KR" sz="1400">
                <a:solidFill>
                  <a:schemeClr val="tx1"/>
                </a:solidFill>
              </a:rPr>
              <a:t>	&lt;title&gt;HTML Block Inline&lt;/title&gt;</a:t>
            </a:r>
          </a:p>
          <a:p>
            <a:r>
              <a:rPr lang="en-US" altLang="ko-KR" sz="1400">
                <a:solidFill>
                  <a:schemeClr val="tx1"/>
                </a:solidFill>
              </a:rPr>
              <a:t>&lt;/head&gt;</a:t>
            </a:r>
          </a:p>
          <a:p>
            <a:endParaRPr lang="en-US" altLang="ko-KR" sz="1400">
              <a:solidFill>
                <a:schemeClr val="tx1"/>
              </a:solidFill>
            </a:endParaRPr>
          </a:p>
          <a:p>
            <a:r>
              <a:rPr lang="en-US" altLang="ko-KR" sz="1400">
                <a:solidFill>
                  <a:schemeClr val="tx1"/>
                </a:solidFill>
              </a:rPr>
              <a:t>&lt;body&gt;</a:t>
            </a:r>
          </a:p>
          <a:p>
            <a:endParaRPr lang="en-US" altLang="ko-KR" sz="1400">
              <a:solidFill>
                <a:schemeClr val="tx1"/>
              </a:solidFill>
            </a:endParaRPr>
          </a:p>
          <a:p>
            <a:r>
              <a:rPr lang="en-US" altLang="ko-KR" sz="1400">
                <a:solidFill>
                  <a:schemeClr val="tx1"/>
                </a:solidFill>
              </a:rPr>
              <a:t>	&lt;h1&gt;display </a:t>
            </a:r>
            <a:r>
              <a:rPr lang="ko-KR" altLang="en-US" sz="1400">
                <a:solidFill>
                  <a:schemeClr val="tx1"/>
                </a:solidFill>
              </a:rPr>
              <a:t>속성값 </a:t>
            </a:r>
            <a:r>
              <a:rPr lang="en-US" altLang="ko-KR" sz="1400">
                <a:solidFill>
                  <a:schemeClr val="tx1"/>
                </a:solidFill>
              </a:rPr>
              <a:t>: </a:t>
            </a:r>
            <a:r>
              <a:rPr lang="ko-KR" altLang="en-US" sz="1400">
                <a:solidFill>
                  <a:schemeClr val="tx1"/>
                </a:solidFill>
              </a:rPr>
              <a:t>블록</a:t>
            </a:r>
            <a:r>
              <a:rPr lang="en-US" altLang="ko-KR" sz="1400">
                <a:solidFill>
                  <a:schemeClr val="tx1"/>
                </a:solidFill>
              </a:rPr>
              <a:t>&lt;/h1&gt;</a:t>
            </a:r>
          </a:p>
          <a:p>
            <a:r>
              <a:rPr lang="en-US" altLang="ko-KR" sz="1400">
                <a:solidFill>
                  <a:schemeClr val="tx1"/>
                </a:solidFill>
              </a:rPr>
              <a:t>	&lt;p style="border: 3px solid red"&gt;</a:t>
            </a:r>
          </a:p>
          <a:p>
            <a:r>
              <a:rPr lang="en-US" altLang="ko-KR" sz="1400">
                <a:solidFill>
                  <a:schemeClr val="tx1"/>
                </a:solidFill>
              </a:rPr>
              <a:t>		p</a:t>
            </a:r>
            <a:r>
              <a:rPr lang="ko-KR" altLang="en-US" sz="1400">
                <a:solidFill>
                  <a:schemeClr val="tx1"/>
                </a:solidFill>
              </a:rPr>
              <a:t>요소는 </a:t>
            </a:r>
            <a:r>
              <a:rPr lang="en-US" altLang="ko-KR" sz="1400">
                <a:solidFill>
                  <a:schemeClr val="tx1"/>
                </a:solidFill>
              </a:rPr>
              <a:t>display </a:t>
            </a:r>
            <a:r>
              <a:rPr lang="ko-KR" altLang="en-US" sz="1400">
                <a:solidFill>
                  <a:schemeClr val="tx1"/>
                </a:solidFill>
              </a:rPr>
              <a:t>속성값이 블록인 요소입니다</a:t>
            </a:r>
            <a:r>
              <a:rPr lang="en-US" altLang="ko-KR" sz="1400">
                <a:solidFill>
                  <a:schemeClr val="tx1"/>
                </a:solidFill>
              </a:rPr>
              <a:t>.</a:t>
            </a:r>
          </a:p>
          <a:p>
            <a:r>
              <a:rPr lang="en-US" altLang="ko-KR" sz="1400">
                <a:solidFill>
                  <a:schemeClr val="tx1"/>
                </a:solidFill>
              </a:rPr>
              <a:t>	&lt;/p&gt;</a:t>
            </a:r>
          </a:p>
          <a:p>
            <a:endParaRPr lang="en-US" altLang="ko-KR" sz="1400">
              <a:solidFill>
                <a:schemeClr val="tx1"/>
              </a:solidFill>
            </a:endParaRPr>
          </a:p>
          <a:p>
            <a:r>
              <a:rPr lang="en-US" altLang="ko-KR" sz="1400">
                <a:solidFill>
                  <a:schemeClr val="tx1"/>
                </a:solidFill>
              </a:rPr>
              <a:t>&lt;/body&gt;</a:t>
            </a:r>
          </a:p>
          <a:p>
            <a:endParaRPr lang="en-US" altLang="ko-KR" sz="1400">
              <a:solidFill>
                <a:schemeClr val="tx1"/>
              </a:solidFill>
            </a:endParaRPr>
          </a:p>
          <a:p>
            <a:r>
              <a:rPr lang="en-US" altLang="ko-KR" sz="1400">
                <a:solidFill>
                  <a:schemeClr val="tx1"/>
                </a:solidFill>
              </a:rPr>
              <a:t>&lt;/html&gt;</a:t>
            </a:r>
            <a:endParaRPr lang="ko-KR" altLang="en-US" sz="14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요소의 타입</a:t>
            </a:r>
          </a:p>
          <a:p>
            <a:r>
              <a:rPr lang="en-US" altLang="ko-KR" sz="1200" dirty="0">
                <a:solidFill>
                  <a:schemeClr val="tx1"/>
                </a:solidFill>
              </a:rPr>
              <a:t>HTML</a:t>
            </a:r>
            <a:r>
              <a:rPr lang="ko-KR" altLang="en-US" sz="1200" dirty="0">
                <a:solidFill>
                  <a:schemeClr val="tx1"/>
                </a:solidFill>
              </a:rPr>
              <a:t>의 모든 요소는 해당 요소가 웹 브라우저에 어떻게 보이는가를 결정짓는 </a:t>
            </a:r>
            <a:r>
              <a:rPr lang="en-US" altLang="ko-KR" sz="1200" dirty="0">
                <a:solidFill>
                  <a:schemeClr val="tx1"/>
                </a:solidFill>
              </a:rPr>
              <a:t>display </a:t>
            </a:r>
            <a:r>
              <a:rPr lang="ko-KR" altLang="en-US" sz="1200" dirty="0">
                <a:solidFill>
                  <a:schemeClr val="tx1"/>
                </a:solidFill>
              </a:rPr>
              <a:t>속성을 가집니다</a:t>
            </a:r>
            <a:r>
              <a:rPr lang="en-US" altLang="ko-KR" sz="1200" dirty="0">
                <a:solidFill>
                  <a:schemeClr val="tx1"/>
                </a:solidFill>
              </a:rPr>
              <a:t>.</a:t>
            </a:r>
          </a:p>
          <a:p>
            <a:r>
              <a:rPr lang="ko-KR" altLang="en-US" sz="1200" dirty="0">
                <a:solidFill>
                  <a:schemeClr val="tx1"/>
                </a:solidFill>
              </a:rPr>
              <a:t>대부분의 </a:t>
            </a:r>
            <a:r>
              <a:rPr lang="en-US" altLang="ko-KR" sz="1200" dirty="0">
                <a:solidFill>
                  <a:schemeClr val="tx1"/>
                </a:solidFill>
              </a:rPr>
              <a:t>HTML </a:t>
            </a:r>
            <a:r>
              <a:rPr lang="ko-KR" altLang="en-US" sz="1200" dirty="0">
                <a:solidFill>
                  <a:schemeClr val="tx1"/>
                </a:solidFill>
              </a:rPr>
              <a:t>요소는 이러한 </a:t>
            </a:r>
            <a:r>
              <a:rPr lang="en-US" altLang="ko-KR" sz="1200" dirty="0">
                <a:solidFill>
                  <a:schemeClr val="tx1"/>
                </a:solidFill>
              </a:rPr>
              <a:t>display </a:t>
            </a:r>
            <a:r>
              <a:rPr lang="ko-KR" altLang="en-US" sz="1200" dirty="0">
                <a:solidFill>
                  <a:schemeClr val="tx1"/>
                </a:solidFill>
              </a:rPr>
              <a:t>속성값으로 다음 두 가지 값 중 하나를 가지게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블록</a:t>
            </a:r>
            <a:r>
              <a:rPr lang="en-US" altLang="ko-KR" sz="1200" dirty="0">
                <a:solidFill>
                  <a:schemeClr val="tx1"/>
                </a:solidFill>
              </a:rPr>
              <a:t>(block)</a:t>
            </a:r>
          </a:p>
          <a:p>
            <a:r>
              <a:rPr lang="en-US" altLang="ko-KR" sz="1200" dirty="0">
                <a:solidFill>
                  <a:schemeClr val="tx1"/>
                </a:solidFill>
              </a:rPr>
              <a:t>2. </a:t>
            </a:r>
            <a:r>
              <a:rPr lang="ko-KR" altLang="en-US" sz="1200" dirty="0">
                <a:solidFill>
                  <a:schemeClr val="tx1"/>
                </a:solidFill>
              </a:rPr>
              <a:t>인라인</a:t>
            </a:r>
            <a:r>
              <a:rPr lang="en-US" altLang="ko-KR" sz="1200" dirty="0">
                <a:solidFill>
                  <a:schemeClr val="tx1"/>
                </a:solidFill>
              </a:rPr>
              <a:t>(inline)</a:t>
            </a:r>
          </a:p>
          <a:p>
            <a:endParaRPr lang="en-US" altLang="ko-KR" sz="1200" dirty="0">
              <a:solidFill>
                <a:schemeClr val="tx1"/>
              </a:solidFill>
            </a:endParaRPr>
          </a:p>
          <a:p>
            <a:r>
              <a:rPr lang="ko-KR" altLang="en-US" sz="1200" b="1" dirty="0">
                <a:solidFill>
                  <a:schemeClr val="tx1"/>
                </a:solidFill>
              </a:rPr>
              <a:t>블록</a:t>
            </a:r>
            <a:r>
              <a:rPr lang="en-US" altLang="ko-KR" sz="1200" b="1" dirty="0">
                <a:solidFill>
                  <a:schemeClr val="tx1"/>
                </a:solidFill>
              </a:rPr>
              <a:t>(block) </a:t>
            </a:r>
            <a:r>
              <a:rPr lang="ko-KR" altLang="en-US" sz="1200" b="1" dirty="0">
                <a:solidFill>
                  <a:schemeClr val="tx1"/>
                </a:solidFill>
              </a:rPr>
              <a:t>타입의 요소</a:t>
            </a:r>
          </a:p>
          <a:p>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인 요소는 언제나 새로운 라인</a:t>
            </a:r>
            <a:r>
              <a:rPr lang="en-US" altLang="ko-KR" sz="1200" dirty="0">
                <a:solidFill>
                  <a:schemeClr val="tx1"/>
                </a:solidFill>
              </a:rPr>
              <a:t>(line)</a:t>
            </a:r>
            <a:r>
              <a:rPr lang="ko-KR" altLang="en-US" sz="1200" dirty="0">
                <a:solidFill>
                  <a:schemeClr val="tx1"/>
                </a:solidFill>
              </a:rPr>
              <a:t>에서 시작하며</a:t>
            </a:r>
            <a:r>
              <a:rPr lang="en-US" altLang="ko-KR" sz="1200" dirty="0">
                <a:solidFill>
                  <a:schemeClr val="tx1"/>
                </a:solidFill>
              </a:rPr>
              <a:t>, </a:t>
            </a:r>
            <a:r>
              <a:rPr lang="ko-KR" altLang="en-US" sz="1200" dirty="0">
                <a:solidFill>
                  <a:schemeClr val="tx1"/>
                </a:solidFill>
              </a:rPr>
              <a:t>해당 라인의 모든 너비를 차지합니다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&lt;p&gt;, &lt;div&gt;, &lt;h&gt;, &lt;ul&gt;, &lt;</a:t>
            </a:r>
            <a:r>
              <a:rPr lang="en-US" altLang="ko-KR" sz="1200" dirty="0" err="1">
                <a:solidFill>
                  <a:schemeClr val="tx1"/>
                </a:solidFill>
              </a:rPr>
              <a:t>ol</a:t>
            </a:r>
            <a:r>
              <a:rPr lang="en-US" altLang="ko-KR" sz="1200" dirty="0">
                <a:solidFill>
                  <a:schemeClr val="tx1"/>
                </a:solidFill>
              </a:rPr>
              <a:t>&gt;, &lt;form&gt;</a:t>
            </a:r>
            <a:r>
              <a:rPr lang="ko-KR" altLang="en-US" sz="1200" dirty="0">
                <a:solidFill>
                  <a:schemeClr val="tx1"/>
                </a:solidFill>
              </a:rPr>
              <a:t>요소는 </a:t>
            </a:r>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인 대표적인 요소입니다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a:t>
            </a:fld>
            <a:endParaRPr lang="ko-KR" altLang="en-US" dirty="0"/>
          </a:p>
        </p:txBody>
      </p:sp>
    </p:spTree>
    <p:extLst>
      <p:ext uri="{BB962C8B-B14F-4D97-AF65-F5344CB8AC3E}">
        <p14:creationId xmlns:p14="http://schemas.microsoft.com/office/powerpoint/2010/main" val="2278499236"/>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Geolocation – </a:t>
            </a:r>
            <a:r>
              <a:rPr lang="en-US" altLang="ko-KR" sz="3200" dirty="0" err="1"/>
              <a:t>getCurrentPosition</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&lt;head&gt;</a:t>
            </a:r>
          </a:p>
          <a:p>
            <a:r>
              <a:rPr lang="en-US" altLang="ko-KR" sz="1100" dirty="0">
                <a:solidFill>
                  <a:schemeClr val="tx1"/>
                </a:solidFill>
              </a:rPr>
              <a:t>     &lt;title&gt;HTML5 Geolocation&lt;/title&gt;</a:t>
            </a:r>
          </a:p>
          <a:p>
            <a:r>
              <a:rPr lang="en-US" altLang="ko-KR" sz="1100" dirty="0">
                <a:solidFill>
                  <a:schemeClr val="tx1"/>
                </a:solidFill>
              </a:rPr>
              <a:t>     &lt;script </a:t>
            </a:r>
            <a:r>
              <a:rPr lang="en-US" altLang="ko-KR" sz="1100" dirty="0" err="1">
                <a:solidFill>
                  <a:schemeClr val="tx1"/>
                </a:solidFill>
              </a:rPr>
              <a:t>src</a:t>
            </a:r>
            <a:r>
              <a:rPr lang="en-US" altLang="ko-KR" sz="1100" dirty="0">
                <a:solidFill>
                  <a:schemeClr val="tx1"/>
                </a:solidFill>
              </a:rPr>
              <a:t>="http://maps.google.com/maps/</a:t>
            </a:r>
            <a:r>
              <a:rPr lang="en-US" altLang="ko-KR" sz="1100" dirty="0" err="1">
                <a:solidFill>
                  <a:schemeClr val="tx1"/>
                </a:solidFill>
              </a:rPr>
              <a:t>api</a:t>
            </a:r>
            <a:r>
              <a:rPr lang="en-US" altLang="ko-KR" sz="1100" dirty="0">
                <a:solidFill>
                  <a:schemeClr val="tx1"/>
                </a:solidFill>
              </a:rPr>
              <a:t>/</a:t>
            </a:r>
            <a:r>
              <a:rPr lang="en-US" altLang="ko-KR" sz="1100" dirty="0" err="1">
                <a:solidFill>
                  <a:schemeClr val="tx1"/>
                </a:solidFill>
              </a:rPr>
              <a:t>js?sensor</a:t>
            </a:r>
            <a:r>
              <a:rPr lang="en-US" altLang="ko-KR" sz="1100" dirty="0">
                <a:solidFill>
                  <a:schemeClr val="tx1"/>
                </a:solidFill>
              </a:rPr>
              <a:t>=false"&gt;&lt;/script&gt;</a:t>
            </a:r>
          </a:p>
          <a:p>
            <a:r>
              <a:rPr lang="en-US" altLang="ko-KR" sz="1100" dirty="0">
                <a:solidFill>
                  <a:schemeClr val="tx1"/>
                </a:solidFill>
              </a:rPr>
              <a:t>     &lt;script&gt;</a:t>
            </a:r>
          </a:p>
          <a:p>
            <a:r>
              <a:rPr lang="en-US" altLang="ko-KR" sz="1100" dirty="0">
                <a:solidFill>
                  <a:schemeClr val="tx1"/>
                </a:solidFill>
              </a:rPr>
              <a:t>     	function </a:t>
            </a:r>
            <a:r>
              <a:rPr lang="en-US" altLang="ko-KR" sz="1100" dirty="0" err="1">
                <a:solidFill>
                  <a:schemeClr val="tx1"/>
                </a:solidFill>
              </a:rPr>
              <a:t>init</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window.navigator.geolocation.getCurrentPosition</a:t>
            </a:r>
            <a:r>
              <a:rPr lang="en-US" altLang="ko-KR" sz="1100" dirty="0">
                <a:solidFill>
                  <a:schemeClr val="tx1"/>
                </a:solidFill>
              </a:rPr>
              <a:t>(</a:t>
            </a:r>
            <a:r>
              <a:rPr lang="en-US" altLang="ko-KR" sz="1100" dirty="0" err="1">
                <a:solidFill>
                  <a:schemeClr val="tx1"/>
                </a:solidFill>
              </a:rPr>
              <a:t>current_position</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a:t>
            </a:r>
          </a:p>
          <a:p>
            <a:r>
              <a:rPr lang="en-US" altLang="ko-KR" sz="1100" dirty="0">
                <a:solidFill>
                  <a:schemeClr val="tx1"/>
                </a:solidFill>
              </a:rPr>
              <a:t>     	function </a:t>
            </a:r>
            <a:r>
              <a:rPr lang="en-US" altLang="ko-KR" sz="1100" dirty="0" err="1">
                <a:solidFill>
                  <a:schemeClr val="tx1"/>
                </a:solidFill>
              </a:rPr>
              <a:t>current_position</a:t>
            </a:r>
            <a:r>
              <a:rPr lang="en-US" altLang="ko-KR" sz="1100" dirty="0">
                <a:solidFill>
                  <a:schemeClr val="tx1"/>
                </a:solidFill>
              </a:rPr>
              <a:t>(position)</a:t>
            </a:r>
          </a:p>
          <a:p>
            <a:r>
              <a:rPr lang="en-US" altLang="ko-KR" sz="1100" dirty="0">
                <a:solidFill>
                  <a:schemeClr val="tx1"/>
                </a:solidFill>
              </a:rPr>
              <a:t>     	{</a:t>
            </a:r>
          </a:p>
          <a:p>
            <a:r>
              <a:rPr lang="en-US" altLang="ko-KR" sz="1100" dirty="0">
                <a:solidFill>
                  <a:schemeClr val="tx1"/>
                </a:solidFill>
              </a:rPr>
              <a:t>         		var </a:t>
            </a:r>
            <a:r>
              <a:rPr lang="en-US" altLang="ko-KR" sz="1100" dirty="0" err="1">
                <a:solidFill>
                  <a:schemeClr val="tx1"/>
                </a:solidFill>
              </a:rPr>
              <a:t>latlng</a:t>
            </a:r>
            <a:r>
              <a:rPr lang="en-US" altLang="ko-KR" sz="1100" dirty="0">
                <a:solidFill>
                  <a:schemeClr val="tx1"/>
                </a:solidFill>
              </a:rPr>
              <a:t> = new </a:t>
            </a:r>
            <a:r>
              <a:rPr lang="en-US" altLang="ko-KR" sz="1100" dirty="0" err="1">
                <a:solidFill>
                  <a:schemeClr val="tx1"/>
                </a:solidFill>
              </a:rPr>
              <a:t>google.maps.LatLng</a:t>
            </a:r>
            <a:r>
              <a:rPr lang="en-US" altLang="ko-KR" sz="1100" dirty="0">
                <a:solidFill>
                  <a:schemeClr val="tx1"/>
                </a:solidFill>
              </a:rPr>
              <a:t>(</a:t>
            </a:r>
            <a:r>
              <a:rPr lang="en-US" altLang="ko-KR" sz="1100" dirty="0" err="1">
                <a:solidFill>
                  <a:schemeClr val="tx1"/>
                </a:solidFill>
              </a:rPr>
              <a:t>position.coords.latitude</a:t>
            </a:r>
            <a:r>
              <a:rPr lang="en-US" altLang="ko-KR" sz="1100" dirty="0">
                <a:solidFill>
                  <a:schemeClr val="tx1"/>
                </a:solidFill>
              </a:rPr>
              <a:t>, </a:t>
            </a:r>
            <a:r>
              <a:rPr lang="en-US" altLang="ko-KR" sz="1100" dirty="0" err="1">
                <a:solidFill>
                  <a:schemeClr val="tx1"/>
                </a:solidFill>
              </a:rPr>
              <a:t>position.coords.longitude</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var </a:t>
            </a:r>
            <a:r>
              <a:rPr lang="en-US" altLang="ko-KR" sz="1100" dirty="0" err="1">
                <a:solidFill>
                  <a:schemeClr val="tx1"/>
                </a:solidFill>
              </a:rPr>
              <a:t>map_options</a:t>
            </a:r>
            <a:r>
              <a:rPr lang="en-US" altLang="ko-KR" sz="1100" dirty="0">
                <a:solidFill>
                  <a:schemeClr val="tx1"/>
                </a:solidFill>
              </a:rPr>
              <a:t> = {</a:t>
            </a:r>
          </a:p>
          <a:p>
            <a:r>
              <a:rPr lang="en-US" altLang="ko-KR" sz="1100" dirty="0">
                <a:solidFill>
                  <a:schemeClr val="tx1"/>
                </a:solidFill>
              </a:rPr>
              <a:t>		             center:latlng,zoom:14,</a:t>
            </a:r>
          </a:p>
          <a:p>
            <a:r>
              <a:rPr lang="en-US" altLang="ko-KR" sz="1100" dirty="0">
                <a:solidFill>
                  <a:schemeClr val="tx1"/>
                </a:solidFill>
              </a:rPr>
              <a:t>		             </a:t>
            </a:r>
            <a:r>
              <a:rPr lang="en-US" altLang="ko-KR" sz="1100" dirty="0" err="1">
                <a:solidFill>
                  <a:schemeClr val="tx1"/>
                </a:solidFill>
              </a:rPr>
              <a:t>mapTypeId:google.maps.MapTypeId.ROADMAP</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mapTypeControl:false</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navigationControlOptions</a:t>
            </a:r>
            <a:r>
              <a:rPr lang="en-US" altLang="ko-KR" sz="1100" dirty="0">
                <a:solidFill>
                  <a:schemeClr val="tx1"/>
                </a:solidFill>
              </a:rPr>
              <a:t>:{</a:t>
            </a:r>
            <a:r>
              <a:rPr lang="en-US" altLang="ko-KR" sz="1100" dirty="0" err="1">
                <a:solidFill>
                  <a:schemeClr val="tx1"/>
                </a:solidFill>
              </a:rPr>
              <a:t>style:google.maps.NavigationControlStyle.SMALL</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a:t>
            </a:r>
          </a:p>
          <a:p>
            <a:r>
              <a:rPr lang="en-US" altLang="ko-KR" sz="1100" dirty="0">
                <a:solidFill>
                  <a:schemeClr val="tx1"/>
                </a:solidFill>
              </a:rPr>
              <a:t>		var map = new </a:t>
            </a:r>
            <a:r>
              <a:rPr lang="en-US" altLang="ko-KR" sz="1100" dirty="0" err="1">
                <a:solidFill>
                  <a:schemeClr val="tx1"/>
                </a:solidFill>
              </a:rPr>
              <a:t>google.maps.Map</a:t>
            </a:r>
            <a:r>
              <a:rPr lang="en-US" altLang="ko-KR" sz="1100" dirty="0">
                <a:solidFill>
                  <a:schemeClr val="tx1"/>
                </a:solidFill>
              </a:rPr>
              <a:t>(</a:t>
            </a:r>
            <a:r>
              <a:rPr lang="en-US" altLang="ko-KR" sz="1100" dirty="0" err="1">
                <a:solidFill>
                  <a:schemeClr val="tx1"/>
                </a:solidFill>
              </a:rPr>
              <a:t>document.getElementById</a:t>
            </a:r>
            <a:r>
              <a:rPr lang="en-US" altLang="ko-KR" sz="1100" dirty="0">
                <a:solidFill>
                  <a:schemeClr val="tx1"/>
                </a:solidFill>
              </a:rPr>
              <a:t>("</a:t>
            </a:r>
            <a:r>
              <a:rPr lang="en-US" altLang="ko-KR" sz="1100" dirty="0" err="1">
                <a:solidFill>
                  <a:schemeClr val="tx1"/>
                </a:solidFill>
              </a:rPr>
              <a:t>google_map</a:t>
            </a:r>
            <a:r>
              <a:rPr lang="en-US" altLang="ko-KR" sz="1100" dirty="0">
                <a:solidFill>
                  <a:schemeClr val="tx1"/>
                </a:solidFill>
              </a:rPr>
              <a:t>"), </a:t>
            </a:r>
            <a:r>
              <a:rPr lang="en-US" altLang="ko-KR" sz="1100" dirty="0" err="1">
                <a:solidFill>
                  <a:schemeClr val="tx1"/>
                </a:solidFill>
              </a:rPr>
              <a:t>map_options</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var marker = new </a:t>
            </a:r>
            <a:r>
              <a:rPr lang="en-US" altLang="ko-KR" sz="1100" dirty="0" err="1">
                <a:solidFill>
                  <a:schemeClr val="tx1"/>
                </a:solidFill>
              </a:rPr>
              <a:t>google.maps.Marker</a:t>
            </a:r>
            <a:r>
              <a:rPr lang="en-US" altLang="ko-KR" sz="1100" dirty="0">
                <a:solidFill>
                  <a:schemeClr val="tx1"/>
                </a:solidFill>
              </a:rPr>
              <a:t>({</a:t>
            </a:r>
            <a:r>
              <a:rPr lang="en-US" altLang="ko-KR" sz="1100" dirty="0" err="1">
                <a:solidFill>
                  <a:schemeClr val="tx1"/>
                </a:solidFill>
              </a:rPr>
              <a:t>position:latlng,map:map,title:"You</a:t>
            </a:r>
            <a:r>
              <a:rPr lang="en-US" altLang="ko-KR" sz="1100" dirty="0">
                <a:solidFill>
                  <a:schemeClr val="tx1"/>
                </a:solidFill>
              </a:rPr>
              <a:t> are here!"});</a:t>
            </a:r>
          </a:p>
          <a:p>
            <a:r>
              <a:rPr lang="en-US" altLang="ko-KR" sz="1100" dirty="0">
                <a:solidFill>
                  <a:schemeClr val="tx1"/>
                </a:solidFill>
              </a:rPr>
              <a:t>     	}</a:t>
            </a:r>
          </a:p>
          <a:p>
            <a:r>
              <a:rPr lang="en-US" altLang="ko-KR" sz="1100" dirty="0">
                <a:solidFill>
                  <a:schemeClr val="tx1"/>
                </a:solidFill>
              </a:rPr>
              <a:t>          	</a:t>
            </a:r>
            <a:r>
              <a:rPr lang="en-US" altLang="ko-KR" sz="1100" dirty="0" err="1">
                <a:solidFill>
                  <a:schemeClr val="tx1"/>
                </a:solidFill>
              </a:rPr>
              <a:t>window.addEventListener</a:t>
            </a:r>
            <a:r>
              <a:rPr lang="en-US" altLang="ko-KR" sz="1100" dirty="0">
                <a:solidFill>
                  <a:schemeClr val="tx1"/>
                </a:solidFill>
              </a:rPr>
              <a:t>("load", </a:t>
            </a:r>
            <a:r>
              <a:rPr lang="en-US" altLang="ko-KR" sz="1100" dirty="0" err="1">
                <a:solidFill>
                  <a:schemeClr val="tx1"/>
                </a:solidFill>
              </a:rPr>
              <a:t>init</a:t>
            </a:r>
            <a:r>
              <a:rPr lang="en-US" altLang="ko-KR" sz="1100" dirty="0">
                <a:solidFill>
                  <a:schemeClr val="tx1"/>
                </a:solidFill>
              </a:rPr>
              <a:t>);</a:t>
            </a:r>
          </a:p>
          <a:p>
            <a:r>
              <a:rPr lang="en-US" altLang="ko-KR" sz="1100" dirty="0">
                <a:solidFill>
                  <a:schemeClr val="tx1"/>
                </a:solidFill>
              </a:rPr>
              <a:t>     &lt;/script&gt;</a:t>
            </a:r>
          </a:p>
          <a:p>
            <a:r>
              <a:rPr lang="en-US" altLang="ko-KR" sz="1100" dirty="0">
                <a:solidFill>
                  <a:schemeClr val="tx1"/>
                </a:solidFill>
              </a:rPr>
              <a:t>&lt;/head&gt;</a:t>
            </a:r>
          </a:p>
          <a:p>
            <a:r>
              <a:rPr lang="en-US" altLang="ko-KR" sz="1100" dirty="0">
                <a:solidFill>
                  <a:schemeClr val="tx1"/>
                </a:solidFill>
              </a:rPr>
              <a:t>&lt;body&gt;</a:t>
            </a:r>
          </a:p>
          <a:p>
            <a:r>
              <a:rPr lang="en-US" altLang="ko-KR" sz="1100" dirty="0">
                <a:solidFill>
                  <a:schemeClr val="tx1"/>
                </a:solidFill>
              </a:rPr>
              <a:t>     &lt;div id="</a:t>
            </a:r>
            <a:r>
              <a:rPr lang="en-US" altLang="ko-KR" sz="1100" dirty="0" err="1">
                <a:solidFill>
                  <a:schemeClr val="tx1"/>
                </a:solidFill>
              </a:rPr>
              <a:t>google_map</a:t>
            </a:r>
            <a:r>
              <a:rPr lang="en-US" altLang="ko-KR" sz="1100" dirty="0">
                <a:solidFill>
                  <a:schemeClr val="tx1"/>
                </a:solidFill>
              </a:rPr>
              <a:t>" style="width:500px;height:500px;"&gt;&lt;/div&gt;</a:t>
            </a:r>
          </a:p>
          <a:p>
            <a:r>
              <a:rPr lang="en-US" altLang="ko-KR" sz="1100" dirty="0">
                <a:solidFill>
                  <a:schemeClr val="tx1"/>
                </a:solidFill>
              </a:rPr>
              <a:t>&lt;/body&gt;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420</a:t>
            </a:fld>
            <a:endParaRPr lang="ko-KR" altLang="en-US" dirty="0"/>
          </a:p>
        </p:txBody>
      </p:sp>
    </p:spTree>
    <p:extLst>
      <p:ext uri="{BB962C8B-B14F-4D97-AF65-F5344CB8AC3E}">
        <p14:creationId xmlns:p14="http://schemas.microsoft.com/office/powerpoint/2010/main" val="271682464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Geolocation</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421</a:t>
            </a:fld>
            <a:endParaRPr lang="ko-KR" altLang="en-US" dirty="0"/>
          </a:p>
        </p:txBody>
      </p:sp>
      <p:graphicFrame>
        <p:nvGraphicFramePr>
          <p:cNvPr id="5" name="표 4">
            <a:extLst>
              <a:ext uri="{FF2B5EF4-FFF2-40B4-BE49-F238E27FC236}">
                <a16:creationId xmlns:a16="http://schemas.microsoft.com/office/drawing/2014/main" id="{CB18F4D9-FE10-4FEF-84C9-16A07518D408}"/>
              </a:ext>
            </a:extLst>
          </p:cNvPr>
          <p:cNvGraphicFramePr>
            <a:graphicFrameLocks noGrp="1"/>
          </p:cNvGraphicFramePr>
          <p:nvPr>
            <p:extLst>
              <p:ext uri="{D42A27DB-BD31-4B8C-83A1-F6EECF244321}">
                <p14:modId xmlns:p14="http://schemas.microsoft.com/office/powerpoint/2010/main" val="3287918741"/>
              </p:ext>
            </p:extLst>
          </p:nvPr>
        </p:nvGraphicFramePr>
        <p:xfrm>
          <a:off x="398582" y="1425555"/>
          <a:ext cx="11488617" cy="1371600"/>
        </p:xfrm>
        <a:graphic>
          <a:graphicData uri="http://schemas.openxmlformats.org/drawingml/2006/table">
            <a:tbl>
              <a:tblPr>
                <a:tableStyleId>{5940675A-B579-460E-94D1-54222C63F5DA}</a:tableStyleId>
              </a:tblPr>
              <a:tblGrid>
                <a:gridCol w="2285370">
                  <a:extLst>
                    <a:ext uri="{9D8B030D-6E8A-4147-A177-3AD203B41FA5}">
                      <a16:colId xmlns:a16="http://schemas.microsoft.com/office/drawing/2014/main" val="1929787829"/>
                    </a:ext>
                  </a:extLst>
                </a:gridCol>
                <a:gridCol w="9203247">
                  <a:extLst>
                    <a:ext uri="{9D8B030D-6E8A-4147-A177-3AD203B41FA5}">
                      <a16:colId xmlns:a16="http://schemas.microsoft.com/office/drawing/2014/main" val="102148418"/>
                    </a:ext>
                  </a:extLst>
                </a:gridCol>
              </a:tblGrid>
              <a:tr h="0">
                <a:tc>
                  <a:txBody>
                    <a:bodyPr/>
                    <a:lstStyle/>
                    <a:p>
                      <a:pPr algn="ctr"/>
                      <a:r>
                        <a:rPr lang="en-US" sz="1000">
                          <a:effectLst/>
                        </a:rPr>
                        <a:t>Method</a:t>
                      </a:r>
                      <a:endParaRPr lang="en-US" sz="1000" b="1">
                        <a:solidFill>
                          <a:srgbClr val="E8E6E3"/>
                        </a:solidFill>
                        <a:effectLst/>
                        <a:latin typeface="notokr"/>
                      </a:endParaRPr>
                    </a:p>
                  </a:txBody>
                  <a:tcPr marL="95250" marR="95250" marT="95250" marB="95250" anchor="ctr"/>
                </a:tc>
                <a:tc>
                  <a:txBody>
                    <a:bodyPr/>
                    <a:lstStyle/>
                    <a:p>
                      <a:pPr algn="ctr"/>
                      <a:r>
                        <a:rPr lang="ko-KR" altLang="en-US" sz="1000" dirty="0">
                          <a:effectLst/>
                        </a:rPr>
                        <a:t>설명</a:t>
                      </a:r>
                      <a:endParaRPr lang="ko-KR" altLang="en-US" sz="1000" b="1" dirty="0">
                        <a:solidFill>
                          <a:srgbClr val="E8E6E3"/>
                        </a:solidFill>
                        <a:effectLst/>
                        <a:latin typeface="notokr"/>
                      </a:endParaRPr>
                    </a:p>
                  </a:txBody>
                  <a:tcPr marL="95250" marR="95250" marT="95250" marB="95250" anchor="ctr"/>
                </a:tc>
                <a:extLst>
                  <a:ext uri="{0D108BD9-81ED-4DB2-BD59-A6C34878D82A}">
                    <a16:rowId xmlns:a16="http://schemas.microsoft.com/office/drawing/2014/main" val="733909177"/>
                  </a:ext>
                </a:extLst>
              </a:tr>
              <a:tr h="0">
                <a:tc>
                  <a:txBody>
                    <a:bodyPr/>
                    <a:lstStyle/>
                    <a:p>
                      <a:pPr algn="ctr"/>
                      <a:r>
                        <a:rPr lang="en-US" sz="1000">
                          <a:effectLst/>
                        </a:rPr>
                        <a:t>getCurrentPosition()</a:t>
                      </a:r>
                      <a:endParaRPr lang="en-US" sz="1000">
                        <a:effectLst/>
                        <a:latin typeface="notokr"/>
                      </a:endParaRPr>
                    </a:p>
                  </a:txBody>
                  <a:tcPr marL="95250" marR="95250" marT="95250" marB="95250" anchor="ctr"/>
                </a:tc>
                <a:tc>
                  <a:txBody>
                    <a:bodyPr/>
                    <a:lstStyle/>
                    <a:p>
                      <a:pPr algn="l"/>
                      <a:r>
                        <a:rPr lang="ko-KR" altLang="en-US" sz="1000" dirty="0">
                          <a:effectLst/>
                        </a:rPr>
                        <a:t>사용자의 현재 위치를 가져옴</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34039890"/>
                  </a:ext>
                </a:extLst>
              </a:tr>
              <a:tr h="0">
                <a:tc>
                  <a:txBody>
                    <a:bodyPr/>
                    <a:lstStyle/>
                    <a:p>
                      <a:pPr algn="ctr"/>
                      <a:r>
                        <a:rPr lang="en-US" sz="1000">
                          <a:effectLst/>
                        </a:rPr>
                        <a:t>watchPosition()</a:t>
                      </a:r>
                      <a:endParaRPr lang="en-US" sz="1000">
                        <a:effectLst/>
                        <a:latin typeface="notokr"/>
                      </a:endParaRPr>
                    </a:p>
                  </a:txBody>
                  <a:tcPr marL="95250" marR="95250" marT="95250" marB="95250" anchor="ctr"/>
                </a:tc>
                <a:tc>
                  <a:txBody>
                    <a:bodyPr/>
                    <a:lstStyle/>
                    <a:p>
                      <a:pPr algn="l"/>
                      <a:r>
                        <a:rPr lang="ko-KR" altLang="en-US" sz="1000">
                          <a:effectLst/>
                        </a:rPr>
                        <a:t>사용자의 현재 위치를 가져오고 나서</a:t>
                      </a:r>
                      <a:r>
                        <a:rPr lang="en-US" altLang="ko-KR" sz="1000">
                          <a:effectLst/>
                        </a:rPr>
                        <a:t>, </a:t>
                      </a:r>
                      <a:r>
                        <a:rPr lang="ko-KR" altLang="en-US" sz="1000">
                          <a:effectLst/>
                        </a:rPr>
                        <a:t>사용자의 움직임에 따라 지속적으로 위치 정보를 갱신함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918310175"/>
                  </a:ext>
                </a:extLst>
              </a:tr>
              <a:tr h="0">
                <a:tc>
                  <a:txBody>
                    <a:bodyPr/>
                    <a:lstStyle/>
                    <a:p>
                      <a:pPr algn="ctr"/>
                      <a:r>
                        <a:rPr lang="en-US" sz="1000">
                          <a:effectLst/>
                        </a:rPr>
                        <a:t>clearWatch()</a:t>
                      </a:r>
                      <a:endParaRPr lang="en-US" sz="1000">
                        <a:effectLst/>
                        <a:latin typeface="notokr"/>
                      </a:endParaRPr>
                    </a:p>
                  </a:txBody>
                  <a:tcPr marL="95250" marR="95250" marT="95250" marB="95250" anchor="ctr"/>
                </a:tc>
                <a:tc>
                  <a:txBody>
                    <a:bodyPr/>
                    <a:lstStyle/>
                    <a:p>
                      <a:pPr algn="l"/>
                      <a:r>
                        <a:rPr lang="en-US" altLang="ko-KR" sz="1000" dirty="0" err="1">
                          <a:effectLst/>
                        </a:rPr>
                        <a:t>watchPosition</a:t>
                      </a:r>
                      <a:r>
                        <a:rPr lang="en-US" altLang="ko-KR" sz="1000" dirty="0">
                          <a:effectLst/>
                        </a:rPr>
                        <a:t>() </a:t>
                      </a:r>
                      <a:r>
                        <a:rPr lang="ko-KR" altLang="en-US" sz="1000" dirty="0">
                          <a:effectLst/>
                        </a:rPr>
                        <a:t>메소드의 실행을 중지함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1776303520"/>
                  </a:ext>
                </a:extLst>
              </a:tr>
            </a:tbl>
          </a:graphicData>
        </a:graphic>
      </p:graphicFrame>
      <p:graphicFrame>
        <p:nvGraphicFramePr>
          <p:cNvPr id="6" name="표 5">
            <a:extLst>
              <a:ext uri="{FF2B5EF4-FFF2-40B4-BE49-F238E27FC236}">
                <a16:creationId xmlns:a16="http://schemas.microsoft.com/office/drawing/2014/main" id="{7DAE1295-805A-4676-9B32-3668A7230645}"/>
              </a:ext>
            </a:extLst>
          </p:cNvPr>
          <p:cNvGraphicFramePr>
            <a:graphicFrameLocks noGrp="1"/>
          </p:cNvGraphicFramePr>
          <p:nvPr>
            <p:extLst>
              <p:ext uri="{D42A27DB-BD31-4B8C-83A1-F6EECF244321}">
                <p14:modId xmlns:p14="http://schemas.microsoft.com/office/powerpoint/2010/main" val="2961491529"/>
              </p:ext>
            </p:extLst>
          </p:nvPr>
        </p:nvGraphicFramePr>
        <p:xfrm>
          <a:off x="398583" y="3370235"/>
          <a:ext cx="11488617" cy="3045186"/>
        </p:xfrm>
        <a:graphic>
          <a:graphicData uri="http://schemas.openxmlformats.org/drawingml/2006/table">
            <a:tbl>
              <a:tblPr>
                <a:tableStyleId>{5940675A-B579-460E-94D1-54222C63F5DA}</a:tableStyleId>
              </a:tblPr>
              <a:tblGrid>
                <a:gridCol w="2285370">
                  <a:extLst>
                    <a:ext uri="{9D8B030D-6E8A-4147-A177-3AD203B41FA5}">
                      <a16:colId xmlns:a16="http://schemas.microsoft.com/office/drawing/2014/main" val="681627058"/>
                    </a:ext>
                  </a:extLst>
                </a:gridCol>
                <a:gridCol w="9203247">
                  <a:extLst>
                    <a:ext uri="{9D8B030D-6E8A-4147-A177-3AD203B41FA5}">
                      <a16:colId xmlns:a16="http://schemas.microsoft.com/office/drawing/2014/main" val="3204772755"/>
                    </a:ext>
                  </a:extLst>
                </a:gridCol>
              </a:tblGrid>
              <a:tr h="0">
                <a:tc>
                  <a:txBody>
                    <a:bodyPr/>
                    <a:lstStyle/>
                    <a:p>
                      <a:pPr algn="ctr"/>
                      <a:r>
                        <a:rPr lang="ko-KR" altLang="en-US" sz="1000">
                          <a:effectLst/>
                        </a:rPr>
                        <a:t>속성</a:t>
                      </a:r>
                      <a:endParaRPr lang="ko-KR" altLang="en-US" sz="1000" b="1">
                        <a:solidFill>
                          <a:srgbClr val="E8E6E3"/>
                        </a:solidFill>
                        <a:effectLst/>
                        <a:latin typeface="notokr"/>
                      </a:endParaRPr>
                    </a:p>
                  </a:txBody>
                  <a:tcPr marL="92977" marR="92977" marT="92977" marB="92977" anchor="ctr"/>
                </a:tc>
                <a:tc>
                  <a:txBody>
                    <a:bodyPr/>
                    <a:lstStyle/>
                    <a:p>
                      <a:pPr algn="ctr"/>
                      <a:r>
                        <a:rPr lang="ko-KR" altLang="en-US" sz="1000">
                          <a:effectLst/>
                        </a:rPr>
                        <a:t>반환값</a:t>
                      </a:r>
                      <a:endParaRPr lang="ko-KR" altLang="en-US" sz="1000" b="1">
                        <a:solidFill>
                          <a:srgbClr val="E8E6E3"/>
                        </a:solidFill>
                        <a:effectLst/>
                        <a:latin typeface="notokr"/>
                      </a:endParaRPr>
                    </a:p>
                  </a:txBody>
                  <a:tcPr marL="92977" marR="92977" marT="92977" marB="92977" anchor="ctr"/>
                </a:tc>
                <a:extLst>
                  <a:ext uri="{0D108BD9-81ED-4DB2-BD59-A6C34878D82A}">
                    <a16:rowId xmlns:a16="http://schemas.microsoft.com/office/drawing/2014/main" val="978934870"/>
                  </a:ext>
                </a:extLst>
              </a:tr>
              <a:tr h="0">
                <a:tc>
                  <a:txBody>
                    <a:bodyPr/>
                    <a:lstStyle/>
                    <a:p>
                      <a:pPr algn="ctr"/>
                      <a:r>
                        <a:rPr lang="en-US" sz="1000">
                          <a:effectLst/>
                        </a:rPr>
                        <a:t>coords.latitude</a:t>
                      </a:r>
                      <a:endParaRPr lang="en-US" sz="1000">
                        <a:effectLst/>
                        <a:latin typeface="notokr"/>
                      </a:endParaRPr>
                    </a:p>
                  </a:txBody>
                  <a:tcPr marL="92977" marR="92977" marT="92977" marB="92977" anchor="ctr"/>
                </a:tc>
                <a:tc>
                  <a:txBody>
                    <a:bodyPr/>
                    <a:lstStyle/>
                    <a:p>
                      <a:pPr algn="l"/>
                      <a:r>
                        <a:rPr lang="ko-KR" altLang="en-US" sz="1000" dirty="0">
                          <a:effectLst/>
                        </a:rPr>
                        <a:t>소수로 표현된 위도 값</a:t>
                      </a:r>
                      <a:endParaRPr lang="ko-KR" altLang="en-US" sz="1000" dirty="0">
                        <a:effectLst/>
                        <a:latin typeface="notokr"/>
                      </a:endParaRPr>
                    </a:p>
                  </a:txBody>
                  <a:tcPr marL="92977" marR="92977" marT="92977" marB="92977" anchor="ctr"/>
                </a:tc>
                <a:extLst>
                  <a:ext uri="{0D108BD9-81ED-4DB2-BD59-A6C34878D82A}">
                    <a16:rowId xmlns:a16="http://schemas.microsoft.com/office/drawing/2014/main" val="3112113429"/>
                  </a:ext>
                </a:extLst>
              </a:tr>
              <a:tr h="0">
                <a:tc>
                  <a:txBody>
                    <a:bodyPr/>
                    <a:lstStyle/>
                    <a:p>
                      <a:pPr algn="ctr"/>
                      <a:r>
                        <a:rPr lang="en-US" sz="1000">
                          <a:effectLst/>
                        </a:rPr>
                        <a:t>coords.longitude</a:t>
                      </a:r>
                      <a:endParaRPr lang="en-US" sz="1000">
                        <a:effectLst/>
                        <a:latin typeface="notokr"/>
                      </a:endParaRPr>
                    </a:p>
                  </a:txBody>
                  <a:tcPr marL="92977" marR="92977" marT="92977" marB="92977" anchor="ctr"/>
                </a:tc>
                <a:tc>
                  <a:txBody>
                    <a:bodyPr/>
                    <a:lstStyle/>
                    <a:p>
                      <a:pPr algn="l"/>
                      <a:r>
                        <a:rPr lang="ko-KR" altLang="en-US" sz="1000">
                          <a:effectLst/>
                        </a:rPr>
                        <a:t>소수로 표현된 경도 값</a:t>
                      </a:r>
                      <a:endParaRPr lang="ko-KR" altLang="en-US" sz="1000">
                        <a:effectLst/>
                        <a:latin typeface="notokr"/>
                      </a:endParaRPr>
                    </a:p>
                  </a:txBody>
                  <a:tcPr marL="92977" marR="92977" marT="92977" marB="92977" anchor="ctr"/>
                </a:tc>
                <a:extLst>
                  <a:ext uri="{0D108BD9-81ED-4DB2-BD59-A6C34878D82A}">
                    <a16:rowId xmlns:a16="http://schemas.microsoft.com/office/drawing/2014/main" val="3410799270"/>
                  </a:ext>
                </a:extLst>
              </a:tr>
              <a:tr h="0">
                <a:tc>
                  <a:txBody>
                    <a:bodyPr/>
                    <a:lstStyle/>
                    <a:p>
                      <a:pPr algn="ctr"/>
                      <a:r>
                        <a:rPr lang="en-US" sz="1000">
                          <a:effectLst/>
                        </a:rPr>
                        <a:t>coords.accuracy</a:t>
                      </a:r>
                      <a:endParaRPr lang="en-US" sz="1000">
                        <a:effectLst/>
                        <a:latin typeface="notokr"/>
                      </a:endParaRPr>
                    </a:p>
                  </a:txBody>
                  <a:tcPr marL="92977" marR="92977" marT="92977" marB="92977" anchor="ctr"/>
                </a:tc>
                <a:tc>
                  <a:txBody>
                    <a:bodyPr/>
                    <a:lstStyle/>
                    <a:p>
                      <a:pPr algn="l"/>
                      <a:r>
                        <a:rPr lang="ko-KR" altLang="en-US" sz="1000">
                          <a:effectLst/>
                        </a:rPr>
                        <a:t>위도 값과 경도 값의 정확도</a:t>
                      </a:r>
                      <a:endParaRPr lang="ko-KR" altLang="en-US" sz="1000">
                        <a:effectLst/>
                        <a:latin typeface="notokr"/>
                      </a:endParaRPr>
                    </a:p>
                  </a:txBody>
                  <a:tcPr marL="92977" marR="92977" marT="92977" marB="92977" anchor="ctr"/>
                </a:tc>
                <a:extLst>
                  <a:ext uri="{0D108BD9-81ED-4DB2-BD59-A6C34878D82A}">
                    <a16:rowId xmlns:a16="http://schemas.microsoft.com/office/drawing/2014/main" val="2498162471"/>
                  </a:ext>
                </a:extLst>
              </a:tr>
              <a:tr h="0">
                <a:tc>
                  <a:txBody>
                    <a:bodyPr/>
                    <a:lstStyle/>
                    <a:p>
                      <a:pPr algn="ctr"/>
                      <a:r>
                        <a:rPr lang="en-US" sz="1000">
                          <a:effectLst/>
                        </a:rPr>
                        <a:t>coords.altitude</a:t>
                      </a:r>
                      <a:endParaRPr lang="en-US" sz="1000">
                        <a:effectLst/>
                        <a:latin typeface="notokr"/>
                      </a:endParaRPr>
                    </a:p>
                  </a:txBody>
                  <a:tcPr marL="92977" marR="92977" marT="92977" marB="92977" anchor="ctr"/>
                </a:tc>
                <a:tc>
                  <a:txBody>
                    <a:bodyPr/>
                    <a:lstStyle/>
                    <a:p>
                      <a:pPr algn="l"/>
                      <a:r>
                        <a:rPr lang="ko-KR" altLang="en-US" sz="1000">
                          <a:effectLst/>
                        </a:rPr>
                        <a:t>평균 해수면을 기준으로 하는 고도 값</a:t>
                      </a:r>
                      <a:r>
                        <a:rPr lang="en-US" altLang="ko-KR" sz="1000">
                          <a:effectLst/>
                        </a:rPr>
                        <a:t>(</a:t>
                      </a:r>
                      <a:r>
                        <a:rPr lang="ko-KR" altLang="en-US" sz="1000">
                          <a:effectLst/>
                        </a:rPr>
                        <a:t>해발</a:t>
                      </a:r>
                      <a:r>
                        <a:rPr lang="en-US" altLang="ko-KR" sz="1000">
                          <a:effectLst/>
                        </a:rPr>
                        <a:t>)</a:t>
                      </a:r>
                      <a:endParaRPr lang="en-US" altLang="ko-KR" sz="1000">
                        <a:effectLst/>
                        <a:latin typeface="notokr"/>
                      </a:endParaRPr>
                    </a:p>
                  </a:txBody>
                  <a:tcPr marL="92977" marR="92977" marT="92977" marB="92977" anchor="ctr"/>
                </a:tc>
                <a:extLst>
                  <a:ext uri="{0D108BD9-81ED-4DB2-BD59-A6C34878D82A}">
                    <a16:rowId xmlns:a16="http://schemas.microsoft.com/office/drawing/2014/main" val="579938112"/>
                  </a:ext>
                </a:extLst>
              </a:tr>
              <a:tr h="0">
                <a:tc>
                  <a:txBody>
                    <a:bodyPr/>
                    <a:lstStyle/>
                    <a:p>
                      <a:pPr algn="ctr"/>
                      <a:r>
                        <a:rPr lang="en-US" sz="1000">
                          <a:effectLst/>
                        </a:rPr>
                        <a:t>coords.altitudeAccuracy</a:t>
                      </a:r>
                      <a:endParaRPr lang="en-US" sz="1000">
                        <a:effectLst/>
                        <a:latin typeface="notokr"/>
                      </a:endParaRPr>
                    </a:p>
                  </a:txBody>
                  <a:tcPr marL="92977" marR="92977" marT="92977" marB="92977" anchor="ctr"/>
                </a:tc>
                <a:tc>
                  <a:txBody>
                    <a:bodyPr/>
                    <a:lstStyle/>
                    <a:p>
                      <a:pPr algn="l"/>
                      <a:r>
                        <a:rPr lang="ko-KR" altLang="en-US" sz="1000">
                          <a:effectLst/>
                        </a:rPr>
                        <a:t>고도 값의 정확도</a:t>
                      </a:r>
                      <a:endParaRPr lang="ko-KR" altLang="en-US" sz="1000">
                        <a:effectLst/>
                        <a:latin typeface="notokr"/>
                      </a:endParaRPr>
                    </a:p>
                  </a:txBody>
                  <a:tcPr marL="92977" marR="92977" marT="92977" marB="92977" anchor="ctr"/>
                </a:tc>
                <a:extLst>
                  <a:ext uri="{0D108BD9-81ED-4DB2-BD59-A6C34878D82A}">
                    <a16:rowId xmlns:a16="http://schemas.microsoft.com/office/drawing/2014/main" val="4145587525"/>
                  </a:ext>
                </a:extLst>
              </a:tr>
              <a:tr h="0">
                <a:tc>
                  <a:txBody>
                    <a:bodyPr/>
                    <a:lstStyle/>
                    <a:p>
                      <a:pPr algn="ctr"/>
                      <a:r>
                        <a:rPr lang="en-US" sz="1000">
                          <a:effectLst/>
                        </a:rPr>
                        <a:t>coords.heading</a:t>
                      </a:r>
                      <a:endParaRPr lang="en-US" sz="1000">
                        <a:effectLst/>
                        <a:latin typeface="notokr"/>
                      </a:endParaRPr>
                    </a:p>
                  </a:txBody>
                  <a:tcPr marL="92977" marR="92977" marT="92977" marB="92977" anchor="ctr"/>
                </a:tc>
                <a:tc>
                  <a:txBody>
                    <a:bodyPr/>
                    <a:lstStyle/>
                    <a:p>
                      <a:pPr algn="l"/>
                      <a:r>
                        <a:rPr lang="ko-KR" altLang="en-US" sz="1000">
                          <a:effectLst/>
                        </a:rPr>
                        <a:t>북쪽을 기준으로 현재 진행 방향에 대한 시계방향으로의 각도 값</a:t>
                      </a:r>
                      <a:r>
                        <a:rPr lang="en-US" altLang="ko-KR" sz="1000">
                          <a:effectLst/>
                        </a:rPr>
                        <a:t>(˚)</a:t>
                      </a:r>
                      <a:endParaRPr lang="en-US" altLang="ko-KR" sz="1000">
                        <a:effectLst/>
                        <a:latin typeface="notokr"/>
                      </a:endParaRPr>
                    </a:p>
                  </a:txBody>
                  <a:tcPr marL="92977" marR="92977" marT="92977" marB="92977" anchor="ctr"/>
                </a:tc>
                <a:extLst>
                  <a:ext uri="{0D108BD9-81ED-4DB2-BD59-A6C34878D82A}">
                    <a16:rowId xmlns:a16="http://schemas.microsoft.com/office/drawing/2014/main" val="1139088318"/>
                  </a:ext>
                </a:extLst>
              </a:tr>
              <a:tr h="0">
                <a:tc>
                  <a:txBody>
                    <a:bodyPr/>
                    <a:lstStyle/>
                    <a:p>
                      <a:pPr algn="ctr"/>
                      <a:r>
                        <a:rPr lang="en-US" sz="1000">
                          <a:effectLst/>
                        </a:rPr>
                        <a:t>coords.speed</a:t>
                      </a:r>
                      <a:endParaRPr lang="en-US" sz="1000">
                        <a:effectLst/>
                        <a:latin typeface="notokr"/>
                      </a:endParaRPr>
                    </a:p>
                  </a:txBody>
                  <a:tcPr marL="92977" marR="92977" marT="92977" marB="92977" anchor="ctr"/>
                </a:tc>
                <a:tc>
                  <a:txBody>
                    <a:bodyPr/>
                    <a:lstStyle/>
                    <a:p>
                      <a:pPr algn="l"/>
                      <a:r>
                        <a:rPr lang="ko-KR" altLang="en-US" sz="1000">
                          <a:effectLst/>
                        </a:rPr>
                        <a:t>초당 이동한 미터 수를 나타내는 속도 값</a:t>
                      </a:r>
                      <a:r>
                        <a:rPr lang="en-US" altLang="ko-KR" sz="1000">
                          <a:effectLst/>
                        </a:rPr>
                        <a:t>(</a:t>
                      </a:r>
                      <a:r>
                        <a:rPr lang="ko-KR" altLang="en-US" sz="1000">
                          <a:effectLst/>
                        </a:rPr>
                        <a:t>초속</a:t>
                      </a:r>
                      <a:r>
                        <a:rPr lang="en-US" altLang="ko-KR" sz="1000">
                          <a:effectLst/>
                        </a:rPr>
                        <a:t>)</a:t>
                      </a:r>
                      <a:endParaRPr lang="en-US" altLang="ko-KR" sz="1000">
                        <a:effectLst/>
                        <a:latin typeface="notokr"/>
                      </a:endParaRPr>
                    </a:p>
                  </a:txBody>
                  <a:tcPr marL="92977" marR="92977" marT="92977" marB="92977" anchor="ctr"/>
                </a:tc>
                <a:extLst>
                  <a:ext uri="{0D108BD9-81ED-4DB2-BD59-A6C34878D82A}">
                    <a16:rowId xmlns:a16="http://schemas.microsoft.com/office/drawing/2014/main" val="928275288"/>
                  </a:ext>
                </a:extLst>
              </a:tr>
              <a:tr h="0">
                <a:tc>
                  <a:txBody>
                    <a:bodyPr/>
                    <a:lstStyle/>
                    <a:p>
                      <a:pPr algn="ctr"/>
                      <a:r>
                        <a:rPr lang="en-US" sz="1000">
                          <a:effectLst/>
                        </a:rPr>
                        <a:t>timestamp</a:t>
                      </a:r>
                      <a:endParaRPr lang="en-US" sz="1000">
                        <a:effectLst/>
                        <a:latin typeface="notokr"/>
                      </a:endParaRPr>
                    </a:p>
                  </a:txBody>
                  <a:tcPr marL="92977" marR="92977" marT="92977" marB="92977" anchor="ctr"/>
                </a:tc>
                <a:tc>
                  <a:txBody>
                    <a:bodyPr/>
                    <a:lstStyle/>
                    <a:p>
                      <a:pPr algn="l"/>
                      <a:r>
                        <a:rPr lang="ko-KR" altLang="en-US" sz="1000" dirty="0">
                          <a:effectLst/>
                        </a:rPr>
                        <a:t>위치 정보를 가져온 시간을 나타냄</a:t>
                      </a:r>
                      <a:r>
                        <a:rPr lang="en-US" altLang="ko-KR" sz="1000" dirty="0">
                          <a:effectLst/>
                        </a:rPr>
                        <a:t>.</a:t>
                      </a:r>
                      <a:endParaRPr lang="en-US" altLang="ko-KR" sz="1000" dirty="0">
                        <a:effectLst/>
                        <a:latin typeface="notokr"/>
                      </a:endParaRPr>
                    </a:p>
                  </a:txBody>
                  <a:tcPr marL="92977" marR="92977" marT="92977" marB="92977" anchor="ctr"/>
                </a:tc>
                <a:extLst>
                  <a:ext uri="{0D108BD9-81ED-4DB2-BD59-A6C34878D82A}">
                    <a16:rowId xmlns:a16="http://schemas.microsoft.com/office/drawing/2014/main" val="956796552"/>
                  </a:ext>
                </a:extLst>
              </a:tr>
            </a:tbl>
          </a:graphicData>
        </a:graphic>
      </p:graphicFrame>
      <p:sp>
        <p:nvSpPr>
          <p:cNvPr id="8" name="TextBox 7">
            <a:extLst>
              <a:ext uri="{FF2B5EF4-FFF2-40B4-BE49-F238E27FC236}">
                <a16:creationId xmlns:a16="http://schemas.microsoft.com/office/drawing/2014/main" id="{1F1A112A-89F5-48F7-A606-B0854F833B7D}"/>
              </a:ext>
            </a:extLst>
          </p:cNvPr>
          <p:cNvSpPr txBox="1"/>
          <p:nvPr/>
        </p:nvSpPr>
        <p:spPr>
          <a:xfrm flipH="1">
            <a:off x="398582" y="1161727"/>
            <a:ext cx="3611881" cy="276999"/>
          </a:xfrm>
          <a:prstGeom prst="rect">
            <a:avLst/>
          </a:prstGeom>
          <a:noFill/>
        </p:spPr>
        <p:txBody>
          <a:bodyPr wrap="square" rtlCol="0">
            <a:spAutoFit/>
          </a:bodyPr>
          <a:lstStyle/>
          <a:p>
            <a:r>
              <a:rPr lang="en-US" altLang="ko-KR" sz="1200" b="1" dirty="0"/>
              <a:t>Geolocation API </a:t>
            </a:r>
            <a:r>
              <a:rPr lang="ko-KR" altLang="en-US" sz="1200" b="1" dirty="0"/>
              <a:t>메소드</a:t>
            </a:r>
          </a:p>
        </p:txBody>
      </p:sp>
      <p:sp>
        <p:nvSpPr>
          <p:cNvPr id="10" name="TextBox 9">
            <a:extLst>
              <a:ext uri="{FF2B5EF4-FFF2-40B4-BE49-F238E27FC236}">
                <a16:creationId xmlns:a16="http://schemas.microsoft.com/office/drawing/2014/main" id="{9696F2B4-11D9-4882-BAE4-244634ACC9E4}"/>
              </a:ext>
            </a:extLst>
          </p:cNvPr>
          <p:cNvSpPr txBox="1"/>
          <p:nvPr/>
        </p:nvSpPr>
        <p:spPr>
          <a:xfrm flipH="1">
            <a:off x="338666" y="3081230"/>
            <a:ext cx="5757333" cy="276999"/>
          </a:xfrm>
          <a:prstGeom prst="rect">
            <a:avLst/>
          </a:prstGeom>
          <a:noFill/>
        </p:spPr>
        <p:txBody>
          <a:bodyPr wrap="square" rtlCol="0">
            <a:spAutoFit/>
          </a:bodyPr>
          <a:lstStyle/>
          <a:p>
            <a:r>
              <a:rPr lang="en-US" altLang="ko-KR" sz="1200" b="1" dirty="0" err="1"/>
              <a:t>getCurrentPosition</a:t>
            </a:r>
            <a:r>
              <a:rPr lang="en-US" altLang="ko-KR" sz="1200" b="1" dirty="0"/>
              <a:t>() </a:t>
            </a:r>
            <a:r>
              <a:rPr lang="ko-KR" altLang="en-US" sz="1200" b="1" dirty="0"/>
              <a:t>메소드의 </a:t>
            </a:r>
            <a:r>
              <a:rPr lang="ko-KR" altLang="en-US" sz="1200" b="1" dirty="0" err="1"/>
              <a:t>반환값</a:t>
            </a:r>
            <a:endParaRPr lang="ko-KR" altLang="en-US" sz="1200" b="1" dirty="0"/>
          </a:p>
        </p:txBody>
      </p:sp>
    </p:spTree>
    <p:extLst>
      <p:ext uri="{BB962C8B-B14F-4D97-AF65-F5344CB8AC3E}">
        <p14:creationId xmlns:p14="http://schemas.microsoft.com/office/powerpoint/2010/main" val="2301938993"/>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Drag</a:t>
            </a:r>
            <a:r>
              <a:rPr lang="ko-KR" altLang="en-US" sz="3200" dirty="0"/>
              <a:t> </a:t>
            </a:r>
            <a:r>
              <a:rPr lang="en-US" altLang="ko-KR" sz="3200" dirty="0"/>
              <a:t>&amp; Drop</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b="1" dirty="0">
                <a:solidFill>
                  <a:schemeClr val="tx1"/>
                </a:solidFill>
              </a:rPr>
              <a:t>드래그 앤 드롭</a:t>
            </a:r>
            <a:r>
              <a:rPr lang="en-US" altLang="ko-KR" sz="1200" b="1" dirty="0">
                <a:solidFill>
                  <a:schemeClr val="tx1"/>
                </a:solidFill>
              </a:rPr>
              <a:t>(drag and drop) API</a:t>
            </a:r>
          </a:p>
          <a:p>
            <a:r>
              <a:rPr lang="ko-KR" altLang="en-US" sz="1200" dirty="0">
                <a:solidFill>
                  <a:schemeClr val="tx1"/>
                </a:solidFill>
              </a:rPr>
              <a:t>드래그 앤 드롭 </a:t>
            </a:r>
            <a:r>
              <a:rPr lang="en-US" altLang="ko-KR" sz="1200" dirty="0">
                <a:solidFill>
                  <a:schemeClr val="tx1"/>
                </a:solidFill>
              </a:rPr>
              <a:t>API</a:t>
            </a:r>
            <a:r>
              <a:rPr lang="ko-KR" altLang="en-US" sz="1200" dirty="0">
                <a:solidFill>
                  <a:schemeClr val="tx1"/>
                </a:solidFill>
              </a:rPr>
              <a:t>는 웹 페이지 내의 요소를 사용자가 자유롭게 </a:t>
            </a:r>
            <a:r>
              <a:rPr lang="ko-KR" altLang="en-US" sz="1200" dirty="0" err="1">
                <a:solidFill>
                  <a:schemeClr val="tx1"/>
                </a:solidFill>
              </a:rPr>
              <a:t>드래그할</a:t>
            </a:r>
            <a:r>
              <a:rPr lang="ko-KR" altLang="en-US" sz="1200" dirty="0">
                <a:solidFill>
                  <a:schemeClr val="tx1"/>
                </a:solidFill>
              </a:rPr>
              <a:t> 수 있도록 설정해줍니다</a:t>
            </a:r>
            <a:r>
              <a:rPr lang="en-US" altLang="ko-KR" sz="1200" dirty="0">
                <a:solidFill>
                  <a:schemeClr val="tx1"/>
                </a:solidFill>
              </a:rPr>
              <a:t>.</a:t>
            </a:r>
          </a:p>
          <a:p>
            <a:r>
              <a:rPr lang="en-US" altLang="ko-KR" sz="1200" dirty="0">
                <a:solidFill>
                  <a:schemeClr val="tx1"/>
                </a:solidFill>
              </a:rPr>
              <a:t>HTML5 </a:t>
            </a:r>
            <a:r>
              <a:rPr lang="ko-KR" altLang="en-US" sz="1200" dirty="0">
                <a:solidFill>
                  <a:schemeClr val="tx1"/>
                </a:solidFill>
              </a:rPr>
              <a:t>이전에 이와 같은 기능을 구현하기 위해서는 엄청나게 많고 복잡한 스크립트를 작성해야 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HTML5</a:t>
            </a:r>
            <a:r>
              <a:rPr lang="ko-KR" altLang="en-US" sz="1200" dirty="0">
                <a:solidFill>
                  <a:schemeClr val="tx1"/>
                </a:solidFill>
              </a:rPr>
              <a:t>에서는 드래그 앤 드롭</a:t>
            </a:r>
            <a:r>
              <a:rPr lang="en-US" altLang="ko-KR" sz="1200" dirty="0">
                <a:solidFill>
                  <a:schemeClr val="tx1"/>
                </a:solidFill>
              </a:rPr>
              <a:t>(drag and drop) </a:t>
            </a:r>
            <a:r>
              <a:rPr lang="ko-KR" altLang="en-US" sz="1200" dirty="0">
                <a:solidFill>
                  <a:schemeClr val="tx1"/>
                </a:solidFill>
              </a:rPr>
              <a:t>기능이 표준 권고안에 포함되어 간단하게 사용할 수 있게 되었습니다</a:t>
            </a:r>
            <a:r>
              <a:rPr lang="en-US" altLang="ko-KR" sz="1200" dirty="0">
                <a:solidFill>
                  <a:schemeClr val="tx1"/>
                </a:solidFill>
              </a:rPr>
              <a:t>.</a:t>
            </a:r>
          </a:p>
          <a:p>
            <a:r>
              <a:rPr lang="ko-KR" altLang="en-US" sz="1200" dirty="0">
                <a:solidFill>
                  <a:schemeClr val="tx1"/>
                </a:solidFill>
              </a:rPr>
              <a:t>현재 주요 웹 브라우저들은 모두 이 기능을 지원하며</a:t>
            </a:r>
            <a:r>
              <a:rPr lang="en-US" altLang="ko-KR" sz="1200" dirty="0">
                <a:solidFill>
                  <a:schemeClr val="tx1"/>
                </a:solidFill>
              </a:rPr>
              <a:t>, </a:t>
            </a:r>
            <a:r>
              <a:rPr lang="ko-KR" altLang="en-US" sz="1200" dirty="0">
                <a:solidFill>
                  <a:schemeClr val="tx1"/>
                </a:solidFill>
              </a:rPr>
              <a:t>따라서 웹 페이지 내의 모든 요소는 </a:t>
            </a:r>
            <a:r>
              <a:rPr lang="ko-KR" altLang="en-US" sz="1200" dirty="0" err="1">
                <a:solidFill>
                  <a:schemeClr val="tx1"/>
                </a:solidFill>
              </a:rPr>
              <a:t>드래그될</a:t>
            </a:r>
            <a:r>
              <a:rPr lang="ko-KR" altLang="en-US" sz="1200" dirty="0">
                <a:solidFill>
                  <a:schemeClr val="tx1"/>
                </a:solidFill>
              </a:rPr>
              <a:t>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드래그 앤 드롭 이벤트</a:t>
            </a:r>
          </a:p>
          <a:p>
            <a:r>
              <a:rPr lang="ko-KR" altLang="en-US" sz="1200" dirty="0">
                <a:solidFill>
                  <a:schemeClr val="tx1"/>
                </a:solidFill>
              </a:rPr>
              <a:t>마우스로 객체</a:t>
            </a:r>
            <a:r>
              <a:rPr lang="en-US" altLang="ko-KR" sz="1200" dirty="0">
                <a:solidFill>
                  <a:schemeClr val="tx1"/>
                </a:solidFill>
              </a:rPr>
              <a:t>(object)</a:t>
            </a:r>
            <a:r>
              <a:rPr lang="ko-KR" altLang="en-US" sz="1200" dirty="0">
                <a:solidFill>
                  <a:schemeClr val="tx1"/>
                </a:solidFill>
              </a:rPr>
              <a:t>를 드래그해서 놓을 때까지 여러 단계의 이벤트가 순차적으로 발생하게 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옆 표는 드래그 앤 </a:t>
            </a:r>
            <a:r>
              <a:rPr lang="ko-KR" altLang="en-US" sz="1200" dirty="0" err="1">
                <a:solidFill>
                  <a:schemeClr val="tx1"/>
                </a:solidFill>
              </a:rPr>
              <a:t>드롭시</a:t>
            </a:r>
            <a:r>
              <a:rPr lang="ko-KR" altLang="en-US" sz="1200" dirty="0">
                <a:solidFill>
                  <a:schemeClr val="tx1"/>
                </a:solidFill>
              </a:rPr>
              <a:t> 일어나는 이벤트를 순서대로 보여줍니다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rgbClr val="FF0000"/>
                </a:solidFill>
              </a:rPr>
              <a:t>DataTransfer</a:t>
            </a:r>
            <a:r>
              <a:rPr lang="en-US" altLang="ko-KR" sz="1200" b="1" dirty="0">
                <a:solidFill>
                  <a:srgbClr val="FF0000"/>
                </a:solidFill>
              </a:rPr>
              <a:t> </a:t>
            </a:r>
            <a:r>
              <a:rPr lang="ko-KR" altLang="en-US" sz="1200" b="1" dirty="0">
                <a:solidFill>
                  <a:srgbClr val="FF0000"/>
                </a:solidFill>
              </a:rPr>
              <a:t>객체</a:t>
            </a:r>
          </a:p>
          <a:p>
            <a:r>
              <a:rPr lang="ko-KR" altLang="en-US" sz="1200" dirty="0">
                <a:solidFill>
                  <a:schemeClr val="tx1"/>
                </a:solidFill>
              </a:rPr>
              <a:t>드래그 앤 드롭 이벤트를 위한 모든 이벤트 </a:t>
            </a:r>
            <a:r>
              <a:rPr lang="ko-KR" altLang="en-US" sz="1200" dirty="0" err="1">
                <a:solidFill>
                  <a:schemeClr val="tx1"/>
                </a:solidFill>
              </a:rPr>
              <a:t>리스너</a:t>
            </a:r>
            <a:r>
              <a:rPr lang="ko-KR" altLang="en-US" sz="1200" dirty="0">
                <a:solidFill>
                  <a:schemeClr val="tx1"/>
                </a:solidFill>
              </a:rPr>
              <a:t> 메소드</a:t>
            </a:r>
            <a:r>
              <a:rPr lang="en-US" altLang="ko-KR" sz="1200" dirty="0">
                <a:solidFill>
                  <a:schemeClr val="tx1"/>
                </a:solidFill>
              </a:rPr>
              <a:t>(event listener method)</a:t>
            </a:r>
            <a:r>
              <a:rPr lang="ko-KR" altLang="en-US" sz="1200" dirty="0">
                <a:solidFill>
                  <a:schemeClr val="tx1"/>
                </a:solidFill>
              </a:rPr>
              <a:t>는 </a:t>
            </a:r>
            <a:r>
              <a:rPr lang="en-US" altLang="ko-KR" sz="1200" dirty="0" err="1">
                <a:solidFill>
                  <a:schemeClr val="tx1"/>
                </a:solidFill>
              </a:rPr>
              <a:t>DataTransfer</a:t>
            </a:r>
            <a:r>
              <a:rPr lang="en-US" altLang="ko-KR" sz="1200" dirty="0">
                <a:solidFill>
                  <a:schemeClr val="tx1"/>
                </a:solidFill>
              </a:rPr>
              <a:t> </a:t>
            </a:r>
            <a:r>
              <a:rPr lang="ko-KR" altLang="en-US" sz="1200" dirty="0">
                <a:solidFill>
                  <a:schemeClr val="tx1"/>
                </a:solidFill>
              </a:rPr>
              <a:t>객체를 반환합니다</a:t>
            </a:r>
            <a:r>
              <a:rPr lang="en-US" altLang="ko-KR" sz="1200" dirty="0">
                <a:solidFill>
                  <a:schemeClr val="tx1"/>
                </a:solidFill>
              </a:rPr>
              <a:t>.</a:t>
            </a:r>
          </a:p>
          <a:p>
            <a:r>
              <a:rPr lang="ko-KR" altLang="en-US" sz="1200" dirty="0">
                <a:solidFill>
                  <a:schemeClr val="tx1"/>
                </a:solidFill>
              </a:rPr>
              <a:t>이렇게 반환된 </a:t>
            </a:r>
            <a:r>
              <a:rPr lang="en-US" altLang="ko-KR" sz="1200" dirty="0" err="1">
                <a:solidFill>
                  <a:schemeClr val="tx1"/>
                </a:solidFill>
              </a:rPr>
              <a:t>DataTransfer</a:t>
            </a:r>
            <a:r>
              <a:rPr lang="en-US" altLang="ko-KR" sz="1200" dirty="0">
                <a:solidFill>
                  <a:schemeClr val="tx1"/>
                </a:solidFill>
              </a:rPr>
              <a:t> </a:t>
            </a:r>
            <a:r>
              <a:rPr lang="ko-KR" altLang="en-US" sz="1200" dirty="0">
                <a:solidFill>
                  <a:schemeClr val="tx1"/>
                </a:solidFill>
              </a:rPr>
              <a:t>객체는 드래그 앤 드롭 동작에 관한 정보를 가지고 있게 됩니다</a:t>
            </a:r>
            <a:r>
              <a:rPr lang="en-US" altLang="ko-KR" sz="1200" dirty="0">
                <a:solidFill>
                  <a:schemeClr val="tx1"/>
                </a:solidFill>
              </a:rPr>
              <a:t>.</a:t>
            </a:r>
          </a:p>
          <a:p>
            <a:r>
              <a:rPr lang="en-US" altLang="ko-KR" sz="1200" b="1" dirty="0">
                <a:solidFill>
                  <a:srgbClr val="FF0000"/>
                </a:solidFill>
              </a:rPr>
              <a:t>draggable </a:t>
            </a:r>
            <a:r>
              <a:rPr lang="ko-KR" altLang="en-US" sz="1200" b="1" dirty="0">
                <a:solidFill>
                  <a:srgbClr val="FF0000"/>
                </a:solidFill>
              </a:rPr>
              <a:t>속성</a:t>
            </a:r>
          </a:p>
          <a:p>
            <a:r>
              <a:rPr lang="ko-KR" altLang="en-US" sz="1200" dirty="0">
                <a:solidFill>
                  <a:schemeClr val="tx1"/>
                </a:solidFill>
              </a:rPr>
              <a:t>웹 페이지 내의 모든 요소는 </a:t>
            </a:r>
            <a:r>
              <a:rPr lang="en-US" altLang="ko-KR" sz="1200" dirty="0">
                <a:solidFill>
                  <a:schemeClr val="tx1"/>
                </a:solidFill>
              </a:rPr>
              <a:t>draggable </a:t>
            </a:r>
            <a:r>
              <a:rPr lang="ko-KR" altLang="en-US" sz="1200" dirty="0">
                <a:solidFill>
                  <a:schemeClr val="tx1"/>
                </a:solidFill>
              </a:rPr>
              <a:t>속성을 사용하여 </a:t>
            </a:r>
            <a:r>
              <a:rPr lang="ko-KR" altLang="en-US" sz="1200" dirty="0" err="1">
                <a:solidFill>
                  <a:schemeClr val="tx1"/>
                </a:solidFill>
              </a:rPr>
              <a:t>드래그될</a:t>
            </a:r>
            <a:r>
              <a:rPr lang="ko-KR" altLang="en-US" sz="1200" dirty="0">
                <a:solidFill>
                  <a:schemeClr val="tx1"/>
                </a:solidFill>
              </a:rPr>
              <a:t> 수 있는 객체</a:t>
            </a:r>
            <a:r>
              <a:rPr lang="en-US" altLang="ko-KR" sz="1200" dirty="0">
                <a:solidFill>
                  <a:schemeClr val="tx1"/>
                </a:solidFill>
              </a:rPr>
              <a:t>(draggable object)</a:t>
            </a:r>
            <a:r>
              <a:rPr lang="ko-KR" altLang="en-US" sz="1200" dirty="0">
                <a:solidFill>
                  <a:schemeClr val="tx1"/>
                </a:solidFill>
              </a:rPr>
              <a:t>로 변환될 수 있습니다</a:t>
            </a:r>
            <a:r>
              <a:rPr lang="en-US" altLang="ko-KR" sz="1200" dirty="0">
                <a:solidFill>
                  <a:schemeClr val="tx1"/>
                </a:solidFill>
              </a:rPr>
              <a:t>.</a:t>
            </a:r>
          </a:p>
          <a:p>
            <a:r>
              <a:rPr lang="en-US" altLang="ko-KR" sz="1200" b="1" dirty="0" err="1">
                <a:solidFill>
                  <a:srgbClr val="FF0000"/>
                </a:solidFill>
              </a:rPr>
              <a:t>ondragstart</a:t>
            </a:r>
            <a:r>
              <a:rPr lang="en-US" altLang="ko-KR" sz="1200" b="1" dirty="0">
                <a:solidFill>
                  <a:srgbClr val="FF0000"/>
                </a:solidFill>
              </a:rPr>
              <a:t> </a:t>
            </a:r>
            <a:r>
              <a:rPr lang="ko-KR" altLang="en-US" sz="1200" b="1" dirty="0">
                <a:solidFill>
                  <a:srgbClr val="FF0000"/>
                </a:solidFill>
              </a:rPr>
              <a:t>속성</a:t>
            </a:r>
          </a:p>
          <a:p>
            <a:r>
              <a:rPr lang="ko-KR" altLang="en-US" sz="1200" dirty="0" err="1">
                <a:solidFill>
                  <a:schemeClr val="tx1"/>
                </a:solidFill>
              </a:rPr>
              <a:t>드래그될</a:t>
            </a:r>
            <a:r>
              <a:rPr lang="ko-KR" altLang="en-US" sz="1200" dirty="0">
                <a:solidFill>
                  <a:schemeClr val="tx1"/>
                </a:solidFill>
              </a:rPr>
              <a:t> 수 있는 객체로 만든 후에는 </a:t>
            </a:r>
            <a:r>
              <a:rPr lang="en-US" altLang="ko-KR" sz="1200" dirty="0" err="1">
                <a:solidFill>
                  <a:schemeClr val="tx1"/>
                </a:solidFill>
              </a:rPr>
              <a:t>ondragstart</a:t>
            </a:r>
            <a:r>
              <a:rPr lang="en-US" altLang="ko-KR" sz="1200" dirty="0">
                <a:solidFill>
                  <a:schemeClr val="tx1"/>
                </a:solidFill>
              </a:rPr>
              <a:t> </a:t>
            </a:r>
            <a:r>
              <a:rPr lang="ko-KR" altLang="en-US" sz="1200" dirty="0">
                <a:solidFill>
                  <a:schemeClr val="tx1"/>
                </a:solidFill>
              </a:rPr>
              <a:t>속성을 통해 </a:t>
            </a:r>
            <a:r>
              <a:rPr lang="en-US" altLang="ko-KR" sz="1200" dirty="0" err="1">
                <a:solidFill>
                  <a:schemeClr val="tx1"/>
                </a:solidFill>
              </a:rPr>
              <a:t>DataTransfer</a:t>
            </a:r>
            <a:r>
              <a:rPr lang="en-US" altLang="ko-KR" sz="1200" dirty="0">
                <a:solidFill>
                  <a:schemeClr val="tx1"/>
                </a:solidFill>
              </a:rPr>
              <a:t> </a:t>
            </a:r>
            <a:r>
              <a:rPr lang="ko-KR" altLang="en-US" sz="1200" dirty="0">
                <a:solidFill>
                  <a:schemeClr val="tx1"/>
                </a:solidFill>
              </a:rPr>
              <a:t>객체의 </a:t>
            </a:r>
            <a:r>
              <a:rPr lang="en-US" altLang="ko-KR" sz="1200" dirty="0" err="1">
                <a:solidFill>
                  <a:schemeClr val="tx1"/>
                </a:solidFill>
              </a:rPr>
              <a:t>setData</a:t>
            </a:r>
            <a:r>
              <a:rPr lang="en-US" altLang="ko-KR" sz="1200" dirty="0">
                <a:solidFill>
                  <a:schemeClr val="tx1"/>
                </a:solidFill>
              </a:rPr>
              <a:t>() </a:t>
            </a:r>
            <a:r>
              <a:rPr lang="ko-KR" altLang="en-US" sz="1200" dirty="0">
                <a:solidFill>
                  <a:schemeClr val="tx1"/>
                </a:solidFill>
              </a:rPr>
              <a:t>메소드를 호출합니다</a:t>
            </a:r>
            <a:r>
              <a:rPr lang="en-US" altLang="ko-KR" sz="1200" dirty="0">
                <a:solidFill>
                  <a:schemeClr val="tx1"/>
                </a:solidFill>
              </a:rPr>
              <a:t>.</a:t>
            </a:r>
          </a:p>
          <a:p>
            <a:r>
              <a:rPr lang="en-US" altLang="ko-KR" sz="1200" dirty="0" err="1">
                <a:solidFill>
                  <a:schemeClr val="tx1"/>
                </a:solidFill>
              </a:rPr>
              <a:t>setData</a:t>
            </a:r>
            <a:r>
              <a:rPr lang="en-US" altLang="ko-KR" sz="1200" dirty="0">
                <a:solidFill>
                  <a:schemeClr val="tx1"/>
                </a:solidFill>
              </a:rPr>
              <a:t>() </a:t>
            </a:r>
            <a:r>
              <a:rPr lang="ko-KR" altLang="en-US" sz="1200" dirty="0">
                <a:solidFill>
                  <a:schemeClr val="tx1"/>
                </a:solidFill>
              </a:rPr>
              <a:t>메소드는 </a:t>
            </a:r>
            <a:r>
              <a:rPr lang="ko-KR" altLang="en-US" sz="1200" dirty="0" err="1">
                <a:solidFill>
                  <a:schemeClr val="tx1"/>
                </a:solidFill>
              </a:rPr>
              <a:t>드래그되는</a:t>
            </a:r>
            <a:r>
              <a:rPr lang="ko-KR" altLang="en-US" sz="1200" dirty="0">
                <a:solidFill>
                  <a:schemeClr val="tx1"/>
                </a:solidFill>
              </a:rPr>
              <a:t> 대상 객체의 데이터</a:t>
            </a:r>
            <a:r>
              <a:rPr lang="en-US" altLang="ko-KR" sz="1200" dirty="0">
                <a:solidFill>
                  <a:schemeClr val="tx1"/>
                </a:solidFill>
              </a:rPr>
              <a:t>(data)</a:t>
            </a:r>
            <a:r>
              <a:rPr lang="ko-KR" altLang="en-US" sz="1200" dirty="0">
                <a:solidFill>
                  <a:schemeClr val="tx1"/>
                </a:solidFill>
              </a:rPr>
              <a:t>와 타입</a:t>
            </a:r>
            <a:r>
              <a:rPr lang="en-US" altLang="ko-KR" sz="1200" dirty="0">
                <a:solidFill>
                  <a:schemeClr val="tx1"/>
                </a:solidFill>
              </a:rPr>
              <a:t>(data type)</a:t>
            </a:r>
            <a:r>
              <a:rPr lang="ko-KR" altLang="en-US" sz="1200" dirty="0">
                <a:solidFill>
                  <a:schemeClr val="tx1"/>
                </a:solidFill>
              </a:rPr>
              <a:t>을 설정합니다</a:t>
            </a:r>
            <a:r>
              <a:rPr lang="en-US" altLang="ko-KR" sz="1200" dirty="0">
                <a:solidFill>
                  <a:schemeClr val="tx1"/>
                </a:solidFill>
              </a:rPr>
              <a:t>.</a:t>
            </a:r>
          </a:p>
          <a:p>
            <a:r>
              <a:rPr lang="en-US" altLang="ko-KR" sz="1200" b="1" dirty="0" err="1">
                <a:solidFill>
                  <a:srgbClr val="FF0000"/>
                </a:solidFill>
              </a:rPr>
              <a:t>ondragover</a:t>
            </a:r>
            <a:r>
              <a:rPr lang="en-US" altLang="ko-KR" sz="1200" b="1" dirty="0">
                <a:solidFill>
                  <a:srgbClr val="FF0000"/>
                </a:solidFill>
              </a:rPr>
              <a:t> </a:t>
            </a:r>
            <a:r>
              <a:rPr lang="ko-KR" altLang="en-US" sz="1200" b="1" dirty="0">
                <a:solidFill>
                  <a:srgbClr val="FF0000"/>
                </a:solidFill>
              </a:rPr>
              <a:t>속성</a:t>
            </a:r>
          </a:p>
          <a:p>
            <a:r>
              <a:rPr lang="en-US" altLang="ko-KR" sz="1200" dirty="0" err="1">
                <a:solidFill>
                  <a:schemeClr val="tx1"/>
                </a:solidFill>
              </a:rPr>
              <a:t>ondragover</a:t>
            </a:r>
            <a:r>
              <a:rPr lang="en-US" altLang="ko-KR" sz="1200" dirty="0">
                <a:solidFill>
                  <a:schemeClr val="tx1"/>
                </a:solidFill>
              </a:rPr>
              <a:t> </a:t>
            </a:r>
            <a:r>
              <a:rPr lang="ko-KR" altLang="en-US" sz="1200" dirty="0">
                <a:solidFill>
                  <a:schemeClr val="tx1"/>
                </a:solidFill>
              </a:rPr>
              <a:t>속성은 </a:t>
            </a:r>
            <a:r>
              <a:rPr lang="ko-KR" altLang="en-US" sz="1200" dirty="0" err="1">
                <a:solidFill>
                  <a:schemeClr val="tx1"/>
                </a:solidFill>
              </a:rPr>
              <a:t>드래그되는</a:t>
            </a:r>
            <a:r>
              <a:rPr lang="ko-KR" altLang="en-US" sz="1200" dirty="0">
                <a:solidFill>
                  <a:schemeClr val="tx1"/>
                </a:solidFill>
              </a:rPr>
              <a:t> 대상 객체가 어느 요소 위에 놓일 수 있는지를 설정합니다</a:t>
            </a:r>
            <a:r>
              <a:rPr lang="en-US" altLang="ko-KR" sz="1200" dirty="0">
                <a:solidFill>
                  <a:schemeClr val="tx1"/>
                </a:solidFill>
              </a:rPr>
              <a:t>.</a:t>
            </a:r>
          </a:p>
          <a:p>
            <a:r>
              <a:rPr lang="ko-KR" altLang="en-US" sz="1200" dirty="0">
                <a:solidFill>
                  <a:schemeClr val="tx1"/>
                </a:solidFill>
              </a:rPr>
              <a:t>기본적으로 </a:t>
            </a:r>
            <a:r>
              <a:rPr lang="en-US" altLang="ko-KR" sz="1200" dirty="0">
                <a:solidFill>
                  <a:schemeClr val="tx1"/>
                </a:solidFill>
              </a:rPr>
              <a:t>HTML </a:t>
            </a:r>
            <a:r>
              <a:rPr lang="ko-KR" altLang="en-US" sz="1200" dirty="0">
                <a:solidFill>
                  <a:schemeClr val="tx1"/>
                </a:solidFill>
              </a:rPr>
              <a:t>요소는 다른 요소의 위에 위치할 수 없습니다</a:t>
            </a:r>
            <a:r>
              <a:rPr lang="en-US" altLang="ko-KR" sz="1200" dirty="0">
                <a:solidFill>
                  <a:schemeClr val="tx1"/>
                </a:solidFill>
              </a:rPr>
              <a:t>.</a:t>
            </a:r>
          </a:p>
          <a:p>
            <a:r>
              <a:rPr lang="ko-KR" altLang="en-US" sz="1200" dirty="0">
                <a:solidFill>
                  <a:schemeClr val="tx1"/>
                </a:solidFill>
              </a:rPr>
              <a:t>따라서 다른 요소 위에 위치할 수 있도록 만들기 위해서는 놓일 장소에 있는 요소의 기본 동작을 막아야만 합니다</a:t>
            </a:r>
            <a:r>
              <a:rPr lang="en-US" altLang="ko-KR" sz="1200" dirty="0">
                <a:solidFill>
                  <a:schemeClr val="tx1"/>
                </a:solidFill>
              </a:rPr>
              <a:t>.</a:t>
            </a:r>
          </a:p>
          <a:p>
            <a:r>
              <a:rPr lang="ko-KR" altLang="en-US" sz="1200" dirty="0">
                <a:solidFill>
                  <a:schemeClr val="tx1"/>
                </a:solidFill>
              </a:rPr>
              <a:t>이 작업을 </a:t>
            </a:r>
            <a:r>
              <a:rPr lang="en-US" altLang="ko-KR" sz="1200" dirty="0" err="1">
                <a:solidFill>
                  <a:schemeClr val="tx1"/>
                </a:solidFill>
              </a:rPr>
              <a:t>event.preventDefault</a:t>
            </a:r>
            <a:r>
              <a:rPr lang="en-US" altLang="ko-KR" sz="1200" dirty="0">
                <a:solidFill>
                  <a:schemeClr val="tx1"/>
                </a:solidFill>
              </a:rPr>
              <a:t>() </a:t>
            </a:r>
            <a:r>
              <a:rPr lang="ko-KR" altLang="en-US" sz="1200" dirty="0">
                <a:solidFill>
                  <a:schemeClr val="tx1"/>
                </a:solidFill>
              </a:rPr>
              <a:t>메소드를 호출하는 것만으로 간단히 설정할 수 있습니다</a:t>
            </a:r>
            <a:r>
              <a:rPr lang="en-US" altLang="ko-KR" sz="1200" dirty="0">
                <a:solidFill>
                  <a:schemeClr val="tx1"/>
                </a:solidFill>
              </a:rPr>
              <a:t>.</a:t>
            </a:r>
          </a:p>
          <a:p>
            <a:r>
              <a:rPr lang="en-US" altLang="ko-KR" sz="1200" b="1" dirty="0" err="1">
                <a:solidFill>
                  <a:srgbClr val="FF0000"/>
                </a:solidFill>
              </a:rPr>
              <a:t>ondrop</a:t>
            </a:r>
            <a:r>
              <a:rPr lang="en-US" altLang="ko-KR" sz="1200" b="1" dirty="0">
                <a:solidFill>
                  <a:srgbClr val="FF0000"/>
                </a:solidFill>
              </a:rPr>
              <a:t> </a:t>
            </a:r>
            <a:r>
              <a:rPr lang="ko-KR" altLang="en-US" sz="1200" b="1" dirty="0">
                <a:solidFill>
                  <a:srgbClr val="FF0000"/>
                </a:solidFill>
              </a:rPr>
              <a:t>속성</a:t>
            </a:r>
          </a:p>
          <a:p>
            <a:r>
              <a:rPr lang="ko-KR" altLang="en-US" sz="1200" dirty="0" err="1">
                <a:solidFill>
                  <a:schemeClr val="tx1"/>
                </a:solidFill>
              </a:rPr>
              <a:t>드래그하던</a:t>
            </a:r>
            <a:r>
              <a:rPr lang="ko-KR" altLang="en-US" sz="1200" dirty="0">
                <a:solidFill>
                  <a:schemeClr val="tx1"/>
                </a:solidFill>
              </a:rPr>
              <a:t> 객체를 놓으면 </a:t>
            </a:r>
            <a:r>
              <a:rPr lang="en-US" altLang="ko-KR" sz="1200" dirty="0">
                <a:solidFill>
                  <a:schemeClr val="tx1"/>
                </a:solidFill>
              </a:rPr>
              <a:t>drop </a:t>
            </a:r>
            <a:r>
              <a:rPr lang="ko-KR" altLang="en-US" sz="1200" dirty="0">
                <a:solidFill>
                  <a:schemeClr val="tx1"/>
                </a:solidFill>
              </a:rPr>
              <a:t>이벤트가 발생합니다</a:t>
            </a:r>
            <a:r>
              <a:rPr lang="en-US" altLang="ko-KR" sz="1200" dirty="0">
                <a:solidFill>
                  <a:schemeClr val="tx1"/>
                </a:solidFill>
              </a:rPr>
              <a:t>.</a:t>
            </a:r>
          </a:p>
          <a:p>
            <a:r>
              <a:rPr lang="en-US" altLang="ko-KR" sz="1200" dirty="0" err="1">
                <a:solidFill>
                  <a:schemeClr val="tx1"/>
                </a:solidFill>
              </a:rPr>
              <a:t>ondrop</a:t>
            </a:r>
            <a:r>
              <a:rPr lang="en-US" altLang="ko-KR" sz="1200" dirty="0">
                <a:solidFill>
                  <a:schemeClr val="tx1"/>
                </a:solidFill>
              </a:rPr>
              <a:t> </a:t>
            </a:r>
            <a:r>
              <a:rPr lang="ko-KR" altLang="en-US" sz="1200" dirty="0">
                <a:solidFill>
                  <a:schemeClr val="tx1"/>
                </a:solidFill>
              </a:rPr>
              <a:t>속성을 이용하여 </a:t>
            </a:r>
            <a:r>
              <a:rPr lang="en-US" altLang="ko-KR" sz="1200" dirty="0">
                <a:solidFill>
                  <a:schemeClr val="tx1"/>
                </a:solidFill>
              </a:rPr>
              <a:t>drop </a:t>
            </a:r>
            <a:r>
              <a:rPr lang="ko-KR" altLang="en-US" sz="1200" dirty="0">
                <a:solidFill>
                  <a:schemeClr val="tx1"/>
                </a:solidFill>
              </a:rPr>
              <a:t>이벤트에 대한 동작을 설정할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422</a:t>
            </a:fld>
            <a:endParaRPr lang="ko-KR" altLang="en-US" dirty="0"/>
          </a:p>
        </p:txBody>
      </p:sp>
      <p:graphicFrame>
        <p:nvGraphicFramePr>
          <p:cNvPr id="3" name="표 2">
            <a:extLst>
              <a:ext uri="{FF2B5EF4-FFF2-40B4-BE49-F238E27FC236}">
                <a16:creationId xmlns:a16="http://schemas.microsoft.com/office/drawing/2014/main" id="{7817152F-FCE6-4C68-8E0F-5FB02AE6D271}"/>
              </a:ext>
            </a:extLst>
          </p:cNvPr>
          <p:cNvGraphicFramePr>
            <a:graphicFrameLocks noGrp="1"/>
          </p:cNvGraphicFramePr>
          <p:nvPr>
            <p:extLst>
              <p:ext uri="{D42A27DB-BD31-4B8C-83A1-F6EECF244321}">
                <p14:modId xmlns:p14="http://schemas.microsoft.com/office/powerpoint/2010/main" val="232165912"/>
              </p:ext>
            </p:extLst>
          </p:nvPr>
        </p:nvGraphicFramePr>
        <p:xfrm>
          <a:off x="9080557" y="1374503"/>
          <a:ext cx="2743200" cy="4267200"/>
        </p:xfrm>
        <a:graphic>
          <a:graphicData uri="http://schemas.openxmlformats.org/drawingml/2006/table">
            <a:tbl>
              <a:tblPr>
                <a:tableStyleId>{5940675A-B579-460E-94D1-54222C63F5DA}</a:tableStyleId>
              </a:tblPr>
              <a:tblGrid>
                <a:gridCol w="788076">
                  <a:extLst>
                    <a:ext uri="{9D8B030D-6E8A-4147-A177-3AD203B41FA5}">
                      <a16:colId xmlns:a16="http://schemas.microsoft.com/office/drawing/2014/main" val="686141603"/>
                    </a:ext>
                  </a:extLst>
                </a:gridCol>
                <a:gridCol w="1955124">
                  <a:extLst>
                    <a:ext uri="{9D8B030D-6E8A-4147-A177-3AD203B41FA5}">
                      <a16:colId xmlns:a16="http://schemas.microsoft.com/office/drawing/2014/main" val="1621329706"/>
                    </a:ext>
                  </a:extLst>
                </a:gridCol>
              </a:tblGrid>
              <a:tr h="0">
                <a:tc>
                  <a:txBody>
                    <a:bodyPr/>
                    <a:lstStyle/>
                    <a:p>
                      <a:pPr algn="ctr"/>
                      <a:r>
                        <a:rPr lang="ko-KR" altLang="en-US" sz="1000">
                          <a:effectLst/>
                        </a:rPr>
                        <a:t>이벤트</a:t>
                      </a:r>
                      <a:endParaRPr lang="ko-KR" altLang="en-US" sz="1000" b="1">
                        <a:solidFill>
                          <a:srgbClr val="000000"/>
                        </a:solidFill>
                        <a:effectLst/>
                        <a:latin typeface="notokr"/>
                      </a:endParaRPr>
                    </a:p>
                  </a:txBody>
                  <a:tcPr marL="95250" marR="95250" marT="95250" marB="95250" anchor="ctr"/>
                </a:tc>
                <a:tc>
                  <a:txBody>
                    <a:bodyPr/>
                    <a:lstStyle/>
                    <a:p>
                      <a:pPr algn="ctr"/>
                      <a:r>
                        <a:rPr lang="ko-KR" altLang="en-US" sz="1000">
                          <a:effectLst/>
                        </a:rPr>
                        <a:t>설명</a:t>
                      </a:r>
                      <a:endParaRPr lang="ko-KR" altLang="en-US" sz="1000" b="1">
                        <a:solidFill>
                          <a:srgbClr val="000000"/>
                        </a:solidFill>
                        <a:effectLst/>
                        <a:latin typeface="notokr"/>
                      </a:endParaRPr>
                    </a:p>
                  </a:txBody>
                  <a:tcPr marL="95250" marR="95250" marT="95250" marB="95250" anchor="ctr"/>
                </a:tc>
                <a:extLst>
                  <a:ext uri="{0D108BD9-81ED-4DB2-BD59-A6C34878D82A}">
                    <a16:rowId xmlns:a16="http://schemas.microsoft.com/office/drawing/2014/main" val="1418688540"/>
                  </a:ext>
                </a:extLst>
              </a:tr>
              <a:tr h="0">
                <a:tc>
                  <a:txBody>
                    <a:bodyPr/>
                    <a:lstStyle/>
                    <a:p>
                      <a:pPr algn="ctr"/>
                      <a:r>
                        <a:rPr lang="en-US" sz="1000">
                          <a:effectLst/>
                        </a:rPr>
                        <a:t>dragstart</a:t>
                      </a:r>
                      <a:endParaRPr lang="en-US" sz="1000">
                        <a:effectLst/>
                        <a:latin typeface="notokr"/>
                      </a:endParaRPr>
                    </a:p>
                  </a:txBody>
                  <a:tcPr marL="95250" marR="95250" marT="95250" marB="95250" anchor="ctr"/>
                </a:tc>
                <a:tc>
                  <a:txBody>
                    <a:bodyPr/>
                    <a:lstStyle/>
                    <a:p>
                      <a:pPr algn="l"/>
                      <a:r>
                        <a:rPr lang="ko-KR" altLang="en-US" sz="1000">
                          <a:effectLst/>
                        </a:rPr>
                        <a:t>사용자가 객체</a:t>
                      </a:r>
                      <a:r>
                        <a:rPr lang="en-US" altLang="ko-KR" sz="1000">
                          <a:effectLst/>
                        </a:rPr>
                        <a:t>(object)</a:t>
                      </a:r>
                      <a:r>
                        <a:rPr lang="ko-KR" altLang="en-US" sz="1000">
                          <a:effectLst/>
                        </a:rPr>
                        <a:t>를 드래그하려고 시작할 때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394083147"/>
                  </a:ext>
                </a:extLst>
              </a:tr>
              <a:tr h="0">
                <a:tc>
                  <a:txBody>
                    <a:bodyPr/>
                    <a:lstStyle/>
                    <a:p>
                      <a:pPr algn="ctr"/>
                      <a:r>
                        <a:rPr lang="en-US" sz="1000">
                          <a:effectLst/>
                        </a:rPr>
                        <a:t>dragenter</a:t>
                      </a:r>
                      <a:endParaRPr lang="en-US" sz="1000">
                        <a:effectLst/>
                        <a:latin typeface="notokr"/>
                      </a:endParaRPr>
                    </a:p>
                  </a:txBody>
                  <a:tcPr marL="95250" marR="95250" marT="95250" marB="95250" anchor="ctr"/>
                </a:tc>
                <a:tc>
                  <a:txBody>
                    <a:bodyPr/>
                    <a:lstStyle/>
                    <a:p>
                      <a:pPr algn="l"/>
                      <a:r>
                        <a:rPr lang="ko-KR" altLang="en-US" sz="1000">
                          <a:effectLst/>
                        </a:rPr>
                        <a:t>마우스가 대상 객체의 위로 처음 진입할 때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81071391"/>
                  </a:ext>
                </a:extLst>
              </a:tr>
              <a:tr h="0">
                <a:tc>
                  <a:txBody>
                    <a:bodyPr/>
                    <a:lstStyle/>
                    <a:p>
                      <a:pPr algn="ctr"/>
                      <a:r>
                        <a:rPr lang="en-US" sz="1000">
                          <a:effectLst/>
                        </a:rPr>
                        <a:t>dragover</a:t>
                      </a:r>
                      <a:endParaRPr lang="en-US" sz="1000">
                        <a:effectLst/>
                        <a:latin typeface="notokr"/>
                      </a:endParaRPr>
                    </a:p>
                  </a:txBody>
                  <a:tcPr marL="95250" marR="95250" marT="95250" marB="95250" anchor="ctr"/>
                </a:tc>
                <a:tc>
                  <a:txBody>
                    <a:bodyPr/>
                    <a:lstStyle/>
                    <a:p>
                      <a:pPr algn="l"/>
                      <a:r>
                        <a:rPr lang="ko-KR" altLang="en-US" sz="1000">
                          <a:effectLst/>
                        </a:rPr>
                        <a:t>드래그하면서 마우스가 대상 객체의 위에 자리 잡고 있을 때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1891991984"/>
                  </a:ext>
                </a:extLst>
              </a:tr>
              <a:tr h="0">
                <a:tc>
                  <a:txBody>
                    <a:bodyPr/>
                    <a:lstStyle/>
                    <a:p>
                      <a:pPr algn="ctr"/>
                      <a:r>
                        <a:rPr lang="en-US" sz="1000">
                          <a:effectLst/>
                        </a:rPr>
                        <a:t>drag</a:t>
                      </a:r>
                      <a:endParaRPr lang="en-US" sz="1000">
                        <a:effectLst/>
                        <a:latin typeface="notokr"/>
                      </a:endParaRPr>
                    </a:p>
                  </a:txBody>
                  <a:tcPr marL="95250" marR="95250" marT="95250" marB="95250" anchor="ctr"/>
                </a:tc>
                <a:tc>
                  <a:txBody>
                    <a:bodyPr/>
                    <a:lstStyle/>
                    <a:p>
                      <a:pPr algn="l"/>
                      <a:r>
                        <a:rPr lang="ko-KR" altLang="en-US" sz="1000">
                          <a:effectLst/>
                        </a:rPr>
                        <a:t>대상 객체를 드래그하면서 마우스를 움직일 때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238189210"/>
                  </a:ext>
                </a:extLst>
              </a:tr>
              <a:tr h="0">
                <a:tc>
                  <a:txBody>
                    <a:bodyPr/>
                    <a:lstStyle/>
                    <a:p>
                      <a:pPr algn="ctr"/>
                      <a:r>
                        <a:rPr lang="en-US" sz="1000">
                          <a:effectLst/>
                        </a:rPr>
                        <a:t>drop</a:t>
                      </a:r>
                      <a:endParaRPr lang="en-US" sz="1000">
                        <a:effectLst/>
                        <a:latin typeface="notokr"/>
                      </a:endParaRPr>
                    </a:p>
                  </a:txBody>
                  <a:tcPr marL="95250" marR="95250" marT="95250" marB="95250" anchor="ctr"/>
                </a:tc>
                <a:tc>
                  <a:txBody>
                    <a:bodyPr/>
                    <a:lstStyle/>
                    <a:p>
                      <a:pPr algn="l"/>
                      <a:r>
                        <a:rPr lang="ko-KR" altLang="en-US" sz="1000">
                          <a:effectLst/>
                        </a:rPr>
                        <a:t>드래그가 끝나서 드래그하던 객체를 놓는 장소에 위치한 객체에서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3588406062"/>
                  </a:ext>
                </a:extLst>
              </a:tr>
              <a:tr h="0">
                <a:tc>
                  <a:txBody>
                    <a:bodyPr/>
                    <a:lstStyle/>
                    <a:p>
                      <a:pPr algn="ctr"/>
                      <a:r>
                        <a:rPr lang="en-US" sz="1000">
                          <a:effectLst/>
                        </a:rPr>
                        <a:t>dragleave</a:t>
                      </a:r>
                      <a:endParaRPr lang="en-US" sz="1000">
                        <a:effectLst/>
                        <a:latin typeface="notokr"/>
                      </a:endParaRPr>
                    </a:p>
                  </a:txBody>
                  <a:tcPr marL="95250" marR="95250" marT="95250" marB="95250" anchor="ctr"/>
                </a:tc>
                <a:tc>
                  <a:txBody>
                    <a:bodyPr/>
                    <a:lstStyle/>
                    <a:p>
                      <a:pPr algn="l"/>
                      <a:r>
                        <a:rPr lang="ko-KR" altLang="en-US" sz="1000">
                          <a:effectLst/>
                        </a:rPr>
                        <a:t>드래그가 끝나서 마우스가 대상 객체의 위에서 벗어날 때 발생함</a:t>
                      </a:r>
                      <a:r>
                        <a:rPr lang="en-US" altLang="ko-KR" sz="1000">
                          <a:effectLst/>
                        </a:rPr>
                        <a:t>.</a:t>
                      </a:r>
                      <a:endParaRPr lang="en-US" altLang="ko-KR" sz="1000">
                        <a:effectLst/>
                        <a:latin typeface="notokr"/>
                      </a:endParaRPr>
                    </a:p>
                  </a:txBody>
                  <a:tcPr marL="95250" marR="95250" marT="95250" marB="95250" anchor="ctr"/>
                </a:tc>
                <a:extLst>
                  <a:ext uri="{0D108BD9-81ED-4DB2-BD59-A6C34878D82A}">
                    <a16:rowId xmlns:a16="http://schemas.microsoft.com/office/drawing/2014/main" val="2775478124"/>
                  </a:ext>
                </a:extLst>
              </a:tr>
              <a:tr h="0">
                <a:tc>
                  <a:txBody>
                    <a:bodyPr/>
                    <a:lstStyle/>
                    <a:p>
                      <a:pPr algn="ctr"/>
                      <a:r>
                        <a:rPr lang="en-US" sz="1000">
                          <a:effectLst/>
                        </a:rPr>
                        <a:t>dragend</a:t>
                      </a:r>
                      <a:endParaRPr lang="en-US" sz="1000">
                        <a:effectLst/>
                        <a:latin typeface="notokr"/>
                      </a:endParaRPr>
                    </a:p>
                  </a:txBody>
                  <a:tcPr marL="95250" marR="95250" marT="95250" marB="95250" anchor="ctr"/>
                </a:tc>
                <a:tc>
                  <a:txBody>
                    <a:bodyPr/>
                    <a:lstStyle/>
                    <a:p>
                      <a:pPr algn="l"/>
                      <a:r>
                        <a:rPr lang="ko-KR" altLang="en-US" sz="1000" dirty="0">
                          <a:effectLst/>
                        </a:rPr>
                        <a:t>대상 객체를 </a:t>
                      </a:r>
                      <a:r>
                        <a:rPr lang="ko-KR" altLang="en-US" sz="1000" dirty="0" err="1">
                          <a:effectLst/>
                        </a:rPr>
                        <a:t>드래그하다가</a:t>
                      </a:r>
                      <a:r>
                        <a:rPr lang="ko-KR" altLang="en-US" sz="1000" dirty="0">
                          <a:effectLst/>
                        </a:rPr>
                        <a:t> 마우스 버튼을 놓는 순간 발생함</a:t>
                      </a:r>
                      <a:r>
                        <a:rPr lang="en-US" altLang="ko-KR" sz="1000" dirty="0">
                          <a:effectLst/>
                        </a:rPr>
                        <a:t>.</a:t>
                      </a:r>
                      <a:endParaRPr lang="en-US" altLang="ko-KR" sz="1000" dirty="0">
                        <a:effectLst/>
                        <a:latin typeface="notokr"/>
                      </a:endParaRPr>
                    </a:p>
                  </a:txBody>
                  <a:tcPr marL="95250" marR="95250" marT="95250" marB="95250" anchor="ctr"/>
                </a:tc>
                <a:extLst>
                  <a:ext uri="{0D108BD9-81ED-4DB2-BD59-A6C34878D82A}">
                    <a16:rowId xmlns:a16="http://schemas.microsoft.com/office/drawing/2014/main" val="3741048489"/>
                  </a:ext>
                </a:extLst>
              </a:tr>
            </a:tbl>
          </a:graphicData>
        </a:graphic>
      </p:graphicFrame>
    </p:spTree>
    <p:extLst>
      <p:ext uri="{BB962C8B-B14F-4D97-AF65-F5344CB8AC3E}">
        <p14:creationId xmlns:p14="http://schemas.microsoft.com/office/powerpoint/2010/main" val="329268162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Drag</a:t>
            </a:r>
            <a:r>
              <a:rPr lang="ko-KR" altLang="en-US" sz="3200" dirty="0"/>
              <a:t> </a:t>
            </a:r>
            <a:r>
              <a:rPr lang="en-US" altLang="ko-KR" sz="3200" dirty="0"/>
              <a:t>&amp; Drop</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412204" y="1185333"/>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b="1" dirty="0">
                <a:solidFill>
                  <a:schemeClr val="tx1"/>
                </a:solidFill>
              </a:rPr>
              <a:t>&lt;head&gt;</a:t>
            </a:r>
          </a:p>
          <a:p>
            <a:r>
              <a:rPr lang="en-US" altLang="ko-KR" sz="1100" b="1" dirty="0">
                <a:solidFill>
                  <a:schemeClr val="tx1"/>
                </a:solidFill>
              </a:rPr>
              <a:t>	&lt;meta charset="UTF-8"&gt;</a:t>
            </a:r>
          </a:p>
          <a:p>
            <a:r>
              <a:rPr lang="en-US" altLang="ko-KR" sz="1100" b="1" dirty="0">
                <a:solidFill>
                  <a:schemeClr val="tx1"/>
                </a:solidFill>
              </a:rPr>
              <a:t>	&lt;title&gt;HTML5 API Drag and Drop&lt;/title&gt;</a:t>
            </a:r>
          </a:p>
          <a:p>
            <a:r>
              <a:rPr lang="en-US" altLang="ko-KR" sz="1100" b="1" dirty="0">
                <a:solidFill>
                  <a:schemeClr val="tx1"/>
                </a:solidFill>
              </a:rPr>
              <a:t>	&lt;style&gt;</a:t>
            </a:r>
          </a:p>
          <a:p>
            <a:r>
              <a:rPr lang="en-US" altLang="ko-KR" sz="1100" b="1" dirty="0">
                <a:solidFill>
                  <a:schemeClr val="tx1"/>
                </a:solidFill>
              </a:rPr>
              <a:t>		div {	width: 180px;</a:t>
            </a:r>
          </a:p>
          <a:p>
            <a:r>
              <a:rPr lang="en-US" altLang="ko-KR" sz="1100" b="1" dirty="0">
                <a:solidFill>
                  <a:schemeClr val="tx1"/>
                </a:solidFill>
              </a:rPr>
              <a:t>			height: 280px;</a:t>
            </a:r>
          </a:p>
          <a:p>
            <a:r>
              <a:rPr lang="en-US" altLang="ko-KR" sz="1100" b="1" dirty="0">
                <a:solidFill>
                  <a:schemeClr val="tx1"/>
                </a:solidFill>
              </a:rPr>
              <a:t>			margin: 10px;</a:t>
            </a:r>
          </a:p>
          <a:p>
            <a:r>
              <a:rPr lang="en-US" altLang="ko-KR" sz="1100" b="1" dirty="0">
                <a:solidFill>
                  <a:schemeClr val="tx1"/>
                </a:solidFill>
              </a:rPr>
              <a:t>			padding: 10px;</a:t>
            </a:r>
          </a:p>
          <a:p>
            <a:r>
              <a:rPr lang="en-US" altLang="ko-KR" sz="1100" b="1" dirty="0">
                <a:solidFill>
                  <a:schemeClr val="tx1"/>
                </a:solidFill>
              </a:rPr>
              <a:t>			border: solid 15px #8B4513;</a:t>
            </a:r>
          </a:p>
          <a:p>
            <a:r>
              <a:rPr lang="en-US" altLang="ko-KR" sz="1100" b="1" dirty="0">
                <a:solidFill>
                  <a:schemeClr val="tx1"/>
                </a:solidFill>
              </a:rPr>
              <a:t>			float: left;		}</a:t>
            </a:r>
          </a:p>
          <a:p>
            <a:r>
              <a:rPr lang="en-US" altLang="ko-KR" sz="1100" b="1" dirty="0">
                <a:solidFill>
                  <a:schemeClr val="tx1"/>
                </a:solidFill>
              </a:rPr>
              <a:t>	&lt;/style&gt;</a:t>
            </a:r>
          </a:p>
          <a:p>
            <a:r>
              <a:rPr lang="en-US" altLang="ko-KR" sz="1100" b="1" dirty="0">
                <a:solidFill>
                  <a:schemeClr val="tx1"/>
                </a:solidFill>
              </a:rPr>
              <a:t>&lt;/head&gt;</a:t>
            </a:r>
          </a:p>
          <a:p>
            <a:r>
              <a:rPr lang="en-US" altLang="ko-KR" sz="1100" b="1" dirty="0">
                <a:solidFill>
                  <a:schemeClr val="tx1"/>
                </a:solidFill>
              </a:rPr>
              <a:t>&lt;body&gt;</a:t>
            </a:r>
          </a:p>
          <a:p>
            <a:r>
              <a:rPr lang="en-US" altLang="ko-KR" sz="1100" b="1" dirty="0">
                <a:solidFill>
                  <a:schemeClr val="tx1"/>
                </a:solidFill>
              </a:rPr>
              <a:t>	&lt;h1&gt;</a:t>
            </a:r>
            <a:r>
              <a:rPr lang="ko-KR" altLang="en-US" sz="1100" b="1" dirty="0">
                <a:solidFill>
                  <a:schemeClr val="tx1"/>
                </a:solidFill>
              </a:rPr>
              <a:t>드래그 앤 드롭을 이용한 객체의 이동</a:t>
            </a:r>
            <a:r>
              <a:rPr lang="en-US" altLang="ko-KR" sz="1100" b="1" dirty="0">
                <a:solidFill>
                  <a:schemeClr val="tx1"/>
                </a:solidFill>
              </a:rPr>
              <a:t>&lt;/h1&gt;</a:t>
            </a:r>
          </a:p>
          <a:p>
            <a:r>
              <a:rPr lang="en-US" altLang="ko-KR" sz="1100" b="1" dirty="0">
                <a:solidFill>
                  <a:schemeClr val="tx1"/>
                </a:solidFill>
              </a:rPr>
              <a:t>	&lt;p&gt;</a:t>
            </a:r>
            <a:r>
              <a:rPr lang="ko-KR" altLang="en-US" sz="1100" b="1" dirty="0">
                <a:solidFill>
                  <a:schemeClr val="tx1"/>
                </a:solidFill>
              </a:rPr>
              <a:t>모나리자 그림을 드래그해서 옆의 사각형으로 옮겨보세요</a:t>
            </a:r>
            <a:r>
              <a:rPr lang="en-US" altLang="ko-KR" sz="1100" b="1" dirty="0">
                <a:solidFill>
                  <a:schemeClr val="tx1"/>
                </a:solidFill>
              </a:rPr>
              <a:t>!&lt;/p&gt;</a:t>
            </a:r>
          </a:p>
          <a:p>
            <a:endParaRPr lang="en-US" altLang="ko-KR" sz="1100" b="1" dirty="0">
              <a:solidFill>
                <a:schemeClr val="tx1"/>
              </a:solidFill>
            </a:endParaRPr>
          </a:p>
          <a:p>
            <a:r>
              <a:rPr lang="en-US" altLang="ko-KR" sz="1100" b="1" dirty="0">
                <a:solidFill>
                  <a:schemeClr val="tx1"/>
                </a:solidFill>
              </a:rPr>
              <a:t>	&lt;div </a:t>
            </a:r>
            <a:r>
              <a:rPr lang="en-US" altLang="ko-KR" sz="1100" b="1" dirty="0" err="1">
                <a:solidFill>
                  <a:schemeClr val="tx1"/>
                </a:solidFill>
              </a:rPr>
              <a:t>ondrop</a:t>
            </a:r>
            <a:r>
              <a:rPr lang="en-US" altLang="ko-KR" sz="1100" b="1" dirty="0">
                <a:solidFill>
                  <a:schemeClr val="tx1"/>
                </a:solidFill>
              </a:rPr>
              <a:t>="drop(event)" </a:t>
            </a:r>
            <a:r>
              <a:rPr lang="en-US" altLang="ko-KR" sz="1100" b="1" dirty="0" err="1">
                <a:solidFill>
                  <a:schemeClr val="tx1"/>
                </a:solidFill>
              </a:rPr>
              <a:t>ondragover</a:t>
            </a:r>
            <a:r>
              <a:rPr lang="en-US" altLang="ko-KR" sz="1100" b="1" dirty="0">
                <a:solidFill>
                  <a:schemeClr val="tx1"/>
                </a:solidFill>
              </a:rPr>
              <a:t>="</a:t>
            </a:r>
            <a:r>
              <a:rPr lang="en-US" altLang="ko-KR" sz="1100" b="1" dirty="0" err="1">
                <a:solidFill>
                  <a:schemeClr val="tx1"/>
                </a:solidFill>
              </a:rPr>
              <a:t>dragEnter</a:t>
            </a:r>
            <a:r>
              <a:rPr lang="en-US" altLang="ko-KR" sz="1100" b="1" dirty="0">
                <a:solidFill>
                  <a:schemeClr val="tx1"/>
                </a:solidFill>
              </a:rPr>
              <a:t>(event)"&gt;</a:t>
            </a:r>
          </a:p>
          <a:p>
            <a:r>
              <a:rPr lang="en-US" altLang="ko-KR" sz="1100" b="1" dirty="0">
                <a:solidFill>
                  <a:schemeClr val="tx1"/>
                </a:solidFill>
              </a:rPr>
              <a:t>		&lt;</a:t>
            </a:r>
            <a:r>
              <a:rPr lang="en-US" altLang="ko-KR" sz="1100" b="1" dirty="0" err="1">
                <a:solidFill>
                  <a:schemeClr val="tx1"/>
                </a:solidFill>
              </a:rPr>
              <a:t>img</a:t>
            </a:r>
            <a:r>
              <a:rPr lang="en-US" altLang="ko-KR" sz="1100" b="1" dirty="0">
                <a:solidFill>
                  <a:schemeClr val="tx1"/>
                </a:solidFill>
              </a:rPr>
              <a:t> id="</a:t>
            </a:r>
            <a:r>
              <a:rPr lang="en-US" altLang="ko-KR" sz="1100" b="1" dirty="0" err="1">
                <a:solidFill>
                  <a:schemeClr val="tx1"/>
                </a:solidFill>
              </a:rPr>
              <a:t>monalisa</a:t>
            </a:r>
            <a:r>
              <a:rPr lang="en-US" altLang="ko-KR" sz="1100" b="1" dirty="0">
                <a:solidFill>
                  <a:schemeClr val="tx1"/>
                </a:solidFill>
              </a:rPr>
              <a:t>" width="180" height="280" </a:t>
            </a:r>
            <a:r>
              <a:rPr lang="en-US" altLang="ko-KR" sz="1100" b="1" dirty="0" err="1">
                <a:solidFill>
                  <a:schemeClr val="tx1"/>
                </a:solidFill>
              </a:rPr>
              <a:t>src</a:t>
            </a:r>
            <a:r>
              <a:rPr lang="en-US" altLang="ko-KR" sz="1100" b="1" dirty="0">
                <a:solidFill>
                  <a:schemeClr val="tx1"/>
                </a:solidFill>
              </a:rPr>
              <a:t>="monalisa.jpg" draggable="true" </a:t>
            </a:r>
            <a:r>
              <a:rPr lang="en-US" altLang="ko-KR" sz="1100" b="1" dirty="0" err="1">
                <a:solidFill>
                  <a:schemeClr val="tx1"/>
                </a:solidFill>
              </a:rPr>
              <a:t>ondragstart</a:t>
            </a:r>
            <a:r>
              <a:rPr lang="en-US" altLang="ko-KR" sz="1100" b="1" dirty="0">
                <a:solidFill>
                  <a:schemeClr val="tx1"/>
                </a:solidFill>
              </a:rPr>
              <a:t>="drag(event)"&gt;</a:t>
            </a:r>
          </a:p>
          <a:p>
            <a:r>
              <a:rPr lang="en-US" altLang="ko-KR" sz="1100" b="1" dirty="0">
                <a:solidFill>
                  <a:schemeClr val="tx1"/>
                </a:solidFill>
              </a:rPr>
              <a:t>	&lt;/div&gt;</a:t>
            </a:r>
          </a:p>
          <a:p>
            <a:r>
              <a:rPr lang="en-US" altLang="ko-KR" sz="1100" b="1" dirty="0">
                <a:solidFill>
                  <a:schemeClr val="tx1"/>
                </a:solidFill>
              </a:rPr>
              <a:t>	&lt;div </a:t>
            </a:r>
            <a:r>
              <a:rPr lang="en-US" altLang="ko-KR" sz="1100" b="1" dirty="0" err="1">
                <a:solidFill>
                  <a:schemeClr val="tx1"/>
                </a:solidFill>
              </a:rPr>
              <a:t>ondrop</a:t>
            </a:r>
            <a:r>
              <a:rPr lang="en-US" altLang="ko-KR" sz="1100" b="1" dirty="0">
                <a:solidFill>
                  <a:schemeClr val="tx1"/>
                </a:solidFill>
              </a:rPr>
              <a:t>="drop(event)" </a:t>
            </a:r>
            <a:r>
              <a:rPr lang="en-US" altLang="ko-KR" sz="1100" b="1" dirty="0" err="1">
                <a:solidFill>
                  <a:schemeClr val="tx1"/>
                </a:solidFill>
              </a:rPr>
              <a:t>ondragover</a:t>
            </a:r>
            <a:r>
              <a:rPr lang="en-US" altLang="ko-KR" sz="1100" b="1" dirty="0">
                <a:solidFill>
                  <a:schemeClr val="tx1"/>
                </a:solidFill>
              </a:rPr>
              <a:t>="</a:t>
            </a:r>
            <a:r>
              <a:rPr lang="en-US" altLang="ko-KR" sz="1100" b="1" dirty="0" err="1">
                <a:solidFill>
                  <a:schemeClr val="tx1"/>
                </a:solidFill>
              </a:rPr>
              <a:t>dragEnter</a:t>
            </a:r>
            <a:r>
              <a:rPr lang="en-US" altLang="ko-KR" sz="1100" b="1" dirty="0">
                <a:solidFill>
                  <a:schemeClr val="tx1"/>
                </a:solidFill>
              </a:rPr>
              <a:t>(event)"&gt;&lt;/div&gt;</a:t>
            </a:r>
          </a:p>
          <a:p>
            <a:endParaRPr lang="en-US" altLang="ko-KR" sz="1100" b="1" dirty="0">
              <a:solidFill>
                <a:schemeClr val="tx1"/>
              </a:solidFill>
            </a:endParaRPr>
          </a:p>
          <a:p>
            <a:r>
              <a:rPr lang="en-US" altLang="ko-KR" sz="1100" b="1" dirty="0">
                <a:solidFill>
                  <a:schemeClr val="tx1"/>
                </a:solidFill>
              </a:rPr>
              <a:t>	&lt;script&gt;</a:t>
            </a:r>
          </a:p>
          <a:p>
            <a:r>
              <a:rPr lang="en-US" altLang="ko-KR" sz="1100" b="1" dirty="0">
                <a:solidFill>
                  <a:schemeClr val="tx1"/>
                </a:solidFill>
              </a:rPr>
              <a:t>		function </a:t>
            </a:r>
            <a:r>
              <a:rPr lang="en-US" altLang="ko-KR" sz="1100" b="1" dirty="0" err="1">
                <a:solidFill>
                  <a:schemeClr val="tx1"/>
                </a:solidFill>
              </a:rPr>
              <a:t>dragEnter</a:t>
            </a:r>
            <a:r>
              <a:rPr lang="en-US" altLang="ko-KR" sz="1100" b="1" dirty="0">
                <a:solidFill>
                  <a:schemeClr val="tx1"/>
                </a:solidFill>
              </a:rPr>
              <a:t>(</a:t>
            </a:r>
            <a:r>
              <a:rPr lang="en-US" altLang="ko-KR" sz="1100" b="1" dirty="0" err="1">
                <a:solidFill>
                  <a:schemeClr val="tx1"/>
                </a:solidFill>
              </a:rPr>
              <a:t>ev</a:t>
            </a:r>
            <a:r>
              <a:rPr lang="en-US" altLang="ko-KR" sz="1100" b="1" dirty="0">
                <a:solidFill>
                  <a:schemeClr val="tx1"/>
                </a:solidFill>
              </a:rPr>
              <a:t>) {	</a:t>
            </a:r>
            <a:r>
              <a:rPr lang="en-US" altLang="ko-KR" sz="1100" b="1" dirty="0" err="1">
                <a:solidFill>
                  <a:schemeClr val="tx1"/>
                </a:solidFill>
              </a:rPr>
              <a:t>ev.preventDefault</a:t>
            </a:r>
            <a:r>
              <a:rPr lang="en-US" altLang="ko-KR" sz="1100" b="1" dirty="0">
                <a:solidFill>
                  <a:schemeClr val="tx1"/>
                </a:solidFill>
              </a:rPr>
              <a:t>();	}</a:t>
            </a:r>
          </a:p>
          <a:p>
            <a:endParaRPr lang="en-US" altLang="ko-KR" sz="1100" b="1" dirty="0">
              <a:solidFill>
                <a:schemeClr val="tx1"/>
              </a:solidFill>
            </a:endParaRPr>
          </a:p>
          <a:p>
            <a:r>
              <a:rPr lang="en-US" altLang="ko-KR" sz="1100" b="1" dirty="0">
                <a:solidFill>
                  <a:schemeClr val="tx1"/>
                </a:solidFill>
              </a:rPr>
              <a:t>		function drag(</a:t>
            </a:r>
            <a:r>
              <a:rPr lang="en-US" altLang="ko-KR" sz="1100" b="1" dirty="0" err="1">
                <a:solidFill>
                  <a:schemeClr val="tx1"/>
                </a:solidFill>
              </a:rPr>
              <a:t>ev</a:t>
            </a:r>
            <a:r>
              <a:rPr lang="en-US" altLang="ko-KR" sz="1100" b="1" dirty="0">
                <a:solidFill>
                  <a:schemeClr val="tx1"/>
                </a:solidFill>
              </a:rPr>
              <a:t>) {	</a:t>
            </a:r>
            <a:r>
              <a:rPr lang="en-US" altLang="ko-KR" sz="1100" b="1" dirty="0" err="1">
                <a:solidFill>
                  <a:schemeClr val="tx1"/>
                </a:solidFill>
              </a:rPr>
              <a:t>ev.dataTransfer.setData</a:t>
            </a:r>
            <a:r>
              <a:rPr lang="en-US" altLang="ko-KR" sz="1100" b="1" dirty="0">
                <a:solidFill>
                  <a:schemeClr val="tx1"/>
                </a:solidFill>
              </a:rPr>
              <a:t>("text", ev.target.id);		}</a:t>
            </a:r>
          </a:p>
          <a:p>
            <a:endParaRPr lang="en-US" altLang="ko-KR" sz="1100" b="1" dirty="0">
              <a:solidFill>
                <a:schemeClr val="tx1"/>
              </a:solidFill>
            </a:endParaRPr>
          </a:p>
          <a:p>
            <a:r>
              <a:rPr lang="en-US" altLang="ko-KR" sz="1100" b="1" dirty="0">
                <a:solidFill>
                  <a:schemeClr val="tx1"/>
                </a:solidFill>
              </a:rPr>
              <a:t>		function drop(</a:t>
            </a:r>
            <a:r>
              <a:rPr lang="en-US" altLang="ko-KR" sz="1100" b="1" dirty="0" err="1">
                <a:solidFill>
                  <a:schemeClr val="tx1"/>
                </a:solidFill>
              </a:rPr>
              <a:t>ev</a:t>
            </a:r>
            <a:r>
              <a:rPr lang="en-US" altLang="ko-KR" sz="1100" b="1" dirty="0">
                <a:solidFill>
                  <a:schemeClr val="tx1"/>
                </a:solidFill>
              </a:rPr>
              <a:t>) {	</a:t>
            </a:r>
            <a:r>
              <a:rPr lang="en-US" altLang="ko-KR" sz="1100" b="1" dirty="0" err="1">
                <a:solidFill>
                  <a:schemeClr val="tx1"/>
                </a:solidFill>
              </a:rPr>
              <a:t>ev.preventDefault</a:t>
            </a:r>
            <a:r>
              <a:rPr lang="en-US" altLang="ko-KR" sz="1100" b="1" dirty="0">
                <a:solidFill>
                  <a:schemeClr val="tx1"/>
                </a:solidFill>
              </a:rPr>
              <a:t>();</a:t>
            </a:r>
          </a:p>
          <a:p>
            <a:r>
              <a:rPr lang="en-US" altLang="ko-KR" sz="1100" b="1" dirty="0">
                <a:solidFill>
                  <a:schemeClr val="tx1"/>
                </a:solidFill>
              </a:rPr>
              <a:t>				var data = </a:t>
            </a:r>
            <a:r>
              <a:rPr lang="en-US" altLang="ko-KR" sz="1100" b="1" dirty="0" err="1">
                <a:solidFill>
                  <a:schemeClr val="tx1"/>
                </a:solidFill>
              </a:rPr>
              <a:t>ev.dataTransfer.getData</a:t>
            </a:r>
            <a:r>
              <a:rPr lang="en-US" altLang="ko-KR" sz="1100" b="1" dirty="0">
                <a:solidFill>
                  <a:schemeClr val="tx1"/>
                </a:solidFill>
              </a:rPr>
              <a:t>("text");</a:t>
            </a:r>
          </a:p>
          <a:p>
            <a:r>
              <a:rPr lang="en-US" altLang="ko-KR" sz="1100" b="1" dirty="0">
                <a:solidFill>
                  <a:schemeClr val="tx1"/>
                </a:solidFill>
              </a:rPr>
              <a:t>				</a:t>
            </a:r>
            <a:r>
              <a:rPr lang="en-US" altLang="ko-KR" sz="1100" b="1" dirty="0" err="1">
                <a:solidFill>
                  <a:schemeClr val="tx1"/>
                </a:solidFill>
              </a:rPr>
              <a:t>ev.target.appendChild</a:t>
            </a:r>
            <a:r>
              <a:rPr lang="en-US" altLang="ko-KR" sz="1100" b="1" dirty="0">
                <a:solidFill>
                  <a:schemeClr val="tx1"/>
                </a:solidFill>
              </a:rPr>
              <a:t>(</a:t>
            </a:r>
            <a:r>
              <a:rPr lang="en-US" altLang="ko-KR" sz="1100" b="1" dirty="0" err="1">
                <a:solidFill>
                  <a:schemeClr val="tx1"/>
                </a:solidFill>
              </a:rPr>
              <a:t>document.getElementById</a:t>
            </a:r>
            <a:r>
              <a:rPr lang="en-US" altLang="ko-KR" sz="1100" b="1" dirty="0">
                <a:solidFill>
                  <a:schemeClr val="tx1"/>
                </a:solidFill>
              </a:rPr>
              <a:t>(data));	}</a:t>
            </a:r>
          </a:p>
          <a:p>
            <a:r>
              <a:rPr lang="en-US" altLang="ko-KR" sz="1100" b="1" dirty="0">
                <a:solidFill>
                  <a:schemeClr val="tx1"/>
                </a:solidFill>
              </a:rPr>
              <a:t>	&lt;/script&gt;</a:t>
            </a:r>
          </a:p>
          <a:p>
            <a:r>
              <a:rPr lang="en-US" altLang="ko-KR" sz="1100" b="1" dirty="0">
                <a:solidFill>
                  <a:schemeClr val="tx1"/>
                </a:solidFill>
              </a:rPr>
              <a:t>&lt;/body&gt;</a:t>
            </a:r>
            <a:endParaRPr lang="en-US" altLang="ko-KR" sz="11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423</a:t>
            </a:fld>
            <a:endParaRPr lang="ko-KR" altLang="en-US" dirty="0"/>
          </a:p>
        </p:txBody>
      </p:sp>
    </p:spTree>
    <p:extLst>
      <p:ext uri="{BB962C8B-B14F-4D97-AF65-F5344CB8AC3E}">
        <p14:creationId xmlns:p14="http://schemas.microsoft.com/office/powerpoint/2010/main" val="1846697748"/>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Web Storage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b="1" dirty="0">
                <a:solidFill>
                  <a:schemeClr val="tx1"/>
                </a:solidFill>
              </a:rPr>
              <a:t>웹 스토리지</a:t>
            </a:r>
            <a:r>
              <a:rPr lang="en-US" altLang="ko-KR" sz="1200" b="1" dirty="0">
                <a:solidFill>
                  <a:schemeClr val="tx1"/>
                </a:solidFill>
              </a:rPr>
              <a:t>(web storage) API</a:t>
            </a:r>
          </a:p>
          <a:p>
            <a:r>
              <a:rPr lang="ko-KR" altLang="en-US" sz="1200" dirty="0">
                <a:solidFill>
                  <a:schemeClr val="tx1"/>
                </a:solidFill>
              </a:rPr>
              <a:t>웹 스토리지 </a:t>
            </a:r>
            <a:r>
              <a:rPr lang="en-US" altLang="ko-KR" sz="1200" dirty="0">
                <a:solidFill>
                  <a:schemeClr val="tx1"/>
                </a:solidFill>
              </a:rPr>
              <a:t>API</a:t>
            </a:r>
            <a:r>
              <a:rPr lang="ko-KR" altLang="en-US" sz="1200" dirty="0">
                <a:solidFill>
                  <a:schemeClr val="tx1"/>
                </a:solidFill>
              </a:rPr>
              <a:t>는 기존 쿠키</a:t>
            </a:r>
            <a:r>
              <a:rPr lang="en-US" altLang="ko-KR" sz="1200" dirty="0">
                <a:solidFill>
                  <a:schemeClr val="tx1"/>
                </a:solidFill>
              </a:rPr>
              <a:t>(cookie)</a:t>
            </a:r>
            <a:r>
              <a:rPr lang="ko-KR" altLang="en-US" sz="1200" dirty="0">
                <a:solidFill>
                  <a:schemeClr val="tx1"/>
                </a:solidFill>
              </a:rPr>
              <a:t>의 문제점을 극복하기 위해 웹 브라우저가 직접 데이터</a:t>
            </a:r>
            <a:r>
              <a:rPr lang="en-US" altLang="ko-KR" sz="1200" dirty="0">
                <a:solidFill>
                  <a:schemeClr val="tx1"/>
                </a:solidFill>
              </a:rPr>
              <a:t>(data)</a:t>
            </a:r>
            <a:r>
              <a:rPr lang="ko-KR" altLang="en-US" sz="1200" dirty="0">
                <a:solidFill>
                  <a:schemeClr val="tx1"/>
                </a:solidFill>
              </a:rPr>
              <a:t>를 저장할 수 있게 해줍니다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HTML5 </a:t>
            </a:r>
            <a:r>
              <a:rPr lang="ko-KR" altLang="en-US" sz="1200" dirty="0">
                <a:solidFill>
                  <a:schemeClr val="tx1"/>
                </a:solidFill>
              </a:rPr>
              <a:t>이전에는 응용 프로그램이 데이터를 서버에게 요청할 때마다 매번 쿠키</a:t>
            </a:r>
            <a:r>
              <a:rPr lang="en-US" altLang="ko-KR" sz="1200" dirty="0">
                <a:solidFill>
                  <a:schemeClr val="tx1"/>
                </a:solidFill>
              </a:rPr>
              <a:t>(cookie)</a:t>
            </a:r>
            <a:r>
              <a:rPr lang="ko-KR" altLang="en-US" sz="1200" dirty="0">
                <a:solidFill>
                  <a:schemeClr val="tx1"/>
                </a:solidFill>
              </a:rPr>
              <a:t>라는 곳에 그 정보를 저장합니다</a:t>
            </a:r>
            <a:r>
              <a:rPr lang="en-US" altLang="ko-KR" sz="1200" dirty="0">
                <a:solidFill>
                  <a:schemeClr val="tx1"/>
                </a:solidFill>
              </a:rPr>
              <a:t>.</a:t>
            </a:r>
          </a:p>
          <a:p>
            <a:r>
              <a:rPr lang="ko-KR" altLang="en-US" sz="1200" dirty="0">
                <a:solidFill>
                  <a:schemeClr val="tx1"/>
                </a:solidFill>
              </a:rPr>
              <a:t>하지만 웹 스토리지는 사용자 측에서 좀 더 많은 양의 정보를 안전하게 저장할 수 있도록 해줍니다</a:t>
            </a:r>
            <a:r>
              <a:rPr lang="en-US" altLang="ko-KR" sz="1200" dirty="0">
                <a:solidFill>
                  <a:schemeClr val="tx1"/>
                </a:solidFill>
              </a:rPr>
              <a:t>.</a:t>
            </a:r>
          </a:p>
          <a:p>
            <a:r>
              <a:rPr lang="ko-KR" altLang="en-US" sz="1200" dirty="0">
                <a:solidFill>
                  <a:schemeClr val="tx1"/>
                </a:solidFill>
              </a:rPr>
              <a:t>웹 스토리지는 최소 </a:t>
            </a:r>
            <a:r>
              <a:rPr lang="en-US" altLang="ko-KR" sz="1200" dirty="0">
                <a:solidFill>
                  <a:schemeClr val="tx1"/>
                </a:solidFill>
              </a:rPr>
              <a:t>5MB </a:t>
            </a:r>
            <a:r>
              <a:rPr lang="ko-KR" altLang="en-US" sz="1200" dirty="0">
                <a:solidFill>
                  <a:schemeClr val="tx1"/>
                </a:solidFill>
              </a:rPr>
              <a:t>이상의 많은 공간을 가지고 있으며</a:t>
            </a:r>
            <a:r>
              <a:rPr lang="en-US" altLang="ko-KR" sz="1200" dirty="0">
                <a:solidFill>
                  <a:schemeClr val="tx1"/>
                </a:solidFill>
              </a:rPr>
              <a:t>, </a:t>
            </a:r>
            <a:r>
              <a:rPr lang="ko-KR" altLang="en-US" sz="1200" dirty="0">
                <a:solidFill>
                  <a:schemeClr val="tx1"/>
                </a:solidFill>
              </a:rPr>
              <a:t>이 정보는 절대 서버로 전송되지 않습니다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이러한 웹 스토리지는 </a:t>
            </a:r>
            <a:r>
              <a:rPr lang="ko-KR" altLang="en-US" sz="1200" dirty="0" err="1">
                <a:solidFill>
                  <a:schemeClr val="tx1"/>
                </a:solidFill>
              </a:rPr>
              <a:t>오리진</a:t>
            </a:r>
            <a:r>
              <a:rPr lang="en-US" altLang="ko-KR" sz="1200" dirty="0">
                <a:solidFill>
                  <a:schemeClr val="tx1"/>
                </a:solidFill>
              </a:rPr>
              <a:t>(origin)</a:t>
            </a:r>
            <a:r>
              <a:rPr lang="ko-KR" altLang="en-US" sz="1200" dirty="0">
                <a:solidFill>
                  <a:schemeClr val="tx1"/>
                </a:solidFill>
              </a:rPr>
              <a:t>마다 단 하나씩만 존재합니다</a:t>
            </a:r>
            <a:r>
              <a:rPr lang="en-US" altLang="ko-KR" sz="1200" dirty="0">
                <a:solidFill>
                  <a:schemeClr val="tx1"/>
                </a:solidFill>
              </a:rPr>
              <a:t>.</a:t>
            </a:r>
          </a:p>
          <a:p>
            <a:r>
              <a:rPr lang="ko-KR" altLang="en-US" sz="1200" dirty="0" err="1">
                <a:solidFill>
                  <a:schemeClr val="tx1"/>
                </a:solidFill>
              </a:rPr>
              <a:t>오리진</a:t>
            </a:r>
            <a:r>
              <a:rPr lang="en-US" altLang="ko-KR" sz="1200" dirty="0">
                <a:solidFill>
                  <a:schemeClr val="tx1"/>
                </a:solidFill>
              </a:rPr>
              <a:t>(origin)</a:t>
            </a:r>
            <a:r>
              <a:rPr lang="ko-KR" altLang="en-US" sz="1200" dirty="0">
                <a:solidFill>
                  <a:schemeClr val="tx1"/>
                </a:solidFill>
              </a:rPr>
              <a:t>이란 도메인</a:t>
            </a:r>
            <a:r>
              <a:rPr lang="en-US" altLang="ko-KR" sz="1200" dirty="0">
                <a:solidFill>
                  <a:schemeClr val="tx1"/>
                </a:solidFill>
              </a:rPr>
              <a:t>(domain)</a:t>
            </a:r>
            <a:r>
              <a:rPr lang="ko-KR" altLang="en-US" sz="1200" dirty="0">
                <a:solidFill>
                  <a:schemeClr val="tx1"/>
                </a:solidFill>
              </a:rPr>
              <a:t>과 프로토콜</a:t>
            </a:r>
            <a:r>
              <a:rPr lang="en-US" altLang="ko-KR" sz="1200" dirty="0">
                <a:solidFill>
                  <a:schemeClr val="tx1"/>
                </a:solidFill>
              </a:rPr>
              <a:t>(protocol)</a:t>
            </a:r>
            <a:r>
              <a:rPr lang="ko-KR" altLang="en-US" sz="1200" dirty="0">
                <a:solidFill>
                  <a:schemeClr val="tx1"/>
                </a:solidFill>
              </a:rPr>
              <a:t>의 한 쌍으로 이루어진 식별자입니다</a:t>
            </a:r>
            <a:r>
              <a:rPr lang="en-US" altLang="ko-KR" sz="1200" dirty="0">
                <a:solidFill>
                  <a:schemeClr val="tx1"/>
                </a:solidFill>
              </a:rPr>
              <a:t>.</a:t>
            </a:r>
          </a:p>
          <a:p>
            <a:r>
              <a:rPr lang="ko-KR" altLang="en-US" sz="1200" dirty="0">
                <a:solidFill>
                  <a:schemeClr val="tx1"/>
                </a:solidFill>
              </a:rPr>
              <a:t>따라서 하나의 오리진에 속하는 모든 웹 페이지는 같은 데이터</a:t>
            </a:r>
            <a:r>
              <a:rPr lang="en-US" altLang="ko-KR" sz="1200" dirty="0">
                <a:solidFill>
                  <a:schemeClr val="tx1"/>
                </a:solidFill>
              </a:rPr>
              <a:t>(data)</a:t>
            </a:r>
            <a:r>
              <a:rPr lang="ko-KR" altLang="en-US" sz="1200" dirty="0">
                <a:solidFill>
                  <a:schemeClr val="tx1"/>
                </a:solidFill>
              </a:rPr>
              <a:t>를 저장하며 또한 같은 데이터에 접근할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웹 스토리지 지원 여부 확인</a:t>
            </a:r>
          </a:p>
          <a:p>
            <a:r>
              <a:rPr lang="ko-KR" altLang="en-US" sz="1200" dirty="0">
                <a:solidFill>
                  <a:schemeClr val="tx1"/>
                </a:solidFill>
              </a:rPr>
              <a:t>웹 스토리지를 사용하기 전에</a:t>
            </a:r>
            <a:r>
              <a:rPr lang="en-US" altLang="ko-KR" sz="1200" dirty="0">
                <a:solidFill>
                  <a:schemeClr val="tx1"/>
                </a:solidFill>
              </a:rPr>
              <a:t>, </a:t>
            </a:r>
            <a:r>
              <a:rPr lang="ko-KR" altLang="en-US" sz="1200" dirty="0">
                <a:solidFill>
                  <a:schemeClr val="tx1"/>
                </a:solidFill>
              </a:rPr>
              <a:t>우선 사용자의 웹 브라우저가 이를 지원하는지 안 하는지 확인해야 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문법 </a:t>
            </a:r>
            <a:r>
              <a:rPr lang="en-US" altLang="ko-KR" sz="1200" dirty="0">
                <a:solidFill>
                  <a:schemeClr val="tx1"/>
                </a:solidFill>
              </a:rPr>
              <a:t>: </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웹 스토리지 객체</a:t>
            </a:r>
          </a:p>
          <a:p>
            <a:r>
              <a:rPr lang="ko-KR" altLang="en-US" sz="1200" dirty="0">
                <a:solidFill>
                  <a:schemeClr val="tx1"/>
                </a:solidFill>
              </a:rPr>
              <a:t>웹 스토리지 </a:t>
            </a:r>
            <a:r>
              <a:rPr lang="en-US" altLang="ko-KR" sz="1200" dirty="0">
                <a:solidFill>
                  <a:schemeClr val="tx1"/>
                </a:solidFill>
              </a:rPr>
              <a:t>API</a:t>
            </a:r>
            <a:r>
              <a:rPr lang="ko-KR" altLang="en-US" sz="1200" dirty="0">
                <a:solidFill>
                  <a:schemeClr val="tx1"/>
                </a:solidFill>
              </a:rPr>
              <a:t>는 사용자가 데이터를 저장할 수 있도록 두 가지 객체를 제공합니다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sessionStorage</a:t>
            </a:r>
            <a:r>
              <a:rPr lang="en-US" altLang="ko-KR" sz="1200" dirty="0">
                <a:solidFill>
                  <a:schemeClr val="tx1"/>
                </a:solidFill>
              </a:rPr>
              <a:t> </a:t>
            </a:r>
            <a:r>
              <a:rPr lang="ko-KR" altLang="en-US" sz="1200" dirty="0">
                <a:solidFill>
                  <a:schemeClr val="tx1"/>
                </a:solidFill>
              </a:rPr>
              <a:t>객체 </a:t>
            </a:r>
            <a:r>
              <a:rPr lang="en-US" altLang="ko-KR" sz="1200" dirty="0">
                <a:solidFill>
                  <a:schemeClr val="tx1"/>
                </a:solidFill>
              </a:rPr>
              <a:t>: </a:t>
            </a:r>
            <a:r>
              <a:rPr lang="ko-KR" altLang="en-US" sz="1200" dirty="0">
                <a:solidFill>
                  <a:schemeClr val="tx1"/>
                </a:solidFill>
              </a:rPr>
              <a:t>하나의 세션</a:t>
            </a:r>
            <a:r>
              <a:rPr lang="en-US" altLang="ko-KR" sz="1200" dirty="0">
                <a:solidFill>
                  <a:schemeClr val="tx1"/>
                </a:solidFill>
              </a:rPr>
              <a:t>(session)</a:t>
            </a:r>
            <a:r>
              <a:rPr lang="ko-KR" altLang="en-US" sz="1200" dirty="0">
                <a:solidFill>
                  <a:schemeClr val="tx1"/>
                </a:solidFill>
              </a:rPr>
              <a:t>만을 위한 데이터를 저장하는 객체</a:t>
            </a:r>
          </a:p>
          <a:p>
            <a:r>
              <a:rPr lang="en-US" altLang="ko-KR" sz="1200" dirty="0">
                <a:solidFill>
                  <a:schemeClr val="tx1"/>
                </a:solidFill>
              </a:rPr>
              <a:t>- </a:t>
            </a:r>
            <a:r>
              <a:rPr lang="en-US" altLang="ko-KR" sz="1200" dirty="0" err="1">
                <a:solidFill>
                  <a:schemeClr val="tx1"/>
                </a:solidFill>
              </a:rPr>
              <a:t>localStorage</a:t>
            </a:r>
            <a:r>
              <a:rPr lang="en-US" altLang="ko-KR" sz="1200" dirty="0">
                <a:solidFill>
                  <a:schemeClr val="tx1"/>
                </a:solidFill>
              </a:rPr>
              <a:t> </a:t>
            </a:r>
            <a:r>
              <a:rPr lang="ko-KR" altLang="en-US" sz="1200" dirty="0">
                <a:solidFill>
                  <a:schemeClr val="tx1"/>
                </a:solidFill>
              </a:rPr>
              <a:t>객체 </a:t>
            </a:r>
            <a:r>
              <a:rPr lang="en-US" altLang="ko-KR" sz="1200" dirty="0">
                <a:solidFill>
                  <a:schemeClr val="tx1"/>
                </a:solidFill>
              </a:rPr>
              <a:t>: </a:t>
            </a:r>
            <a:r>
              <a:rPr lang="ko-KR" altLang="en-US" sz="1200" dirty="0">
                <a:solidFill>
                  <a:schemeClr val="tx1"/>
                </a:solidFill>
              </a:rPr>
              <a:t>보관 기한이 없는 데이터를 저장할 수 있는 객체</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424</a:t>
            </a:fld>
            <a:endParaRPr lang="ko-KR" altLang="en-US" dirty="0"/>
          </a:p>
        </p:txBody>
      </p:sp>
      <p:sp>
        <p:nvSpPr>
          <p:cNvPr id="4" name="직사각형 3">
            <a:extLst>
              <a:ext uri="{FF2B5EF4-FFF2-40B4-BE49-F238E27FC236}">
                <a16:creationId xmlns:a16="http://schemas.microsoft.com/office/drawing/2014/main" id="{C3F6BB60-EB64-49D6-9211-5DC8C855AAAD}"/>
              </a:ext>
            </a:extLst>
          </p:cNvPr>
          <p:cNvSpPr/>
          <p:nvPr/>
        </p:nvSpPr>
        <p:spPr>
          <a:xfrm>
            <a:off x="931985" y="3801805"/>
            <a:ext cx="4888523" cy="1099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if</a:t>
            </a:r>
            <a:r>
              <a:rPr lang="ko-KR" altLang="en-US" sz="1200" dirty="0">
                <a:solidFill>
                  <a:schemeClr val="tx1"/>
                </a:solidFill>
              </a:rPr>
              <a:t> </a:t>
            </a:r>
            <a:r>
              <a:rPr lang="en-US" altLang="ko-KR" sz="1200" dirty="0">
                <a:solidFill>
                  <a:schemeClr val="tx1"/>
                </a:solidFill>
              </a:rPr>
              <a:t>(</a:t>
            </a:r>
            <a:r>
              <a:rPr lang="en-US" altLang="ko-KR" sz="1200" dirty="0" err="1">
                <a:solidFill>
                  <a:schemeClr val="tx1"/>
                </a:solidFill>
              </a:rPr>
              <a:t>typeof</a:t>
            </a:r>
            <a:r>
              <a:rPr lang="en-US" altLang="ko-KR" sz="1200" dirty="0">
                <a:solidFill>
                  <a:schemeClr val="tx1"/>
                </a:solidFill>
              </a:rPr>
              <a:t>(Storage) !==</a:t>
            </a:r>
            <a:r>
              <a:rPr lang="ko-KR" altLang="en-US" sz="1200" dirty="0">
                <a:solidFill>
                  <a:schemeClr val="tx1"/>
                </a:solidFill>
              </a:rPr>
              <a:t> </a:t>
            </a:r>
            <a:r>
              <a:rPr lang="en-US" altLang="ko-KR" sz="1200" dirty="0">
                <a:solidFill>
                  <a:schemeClr val="tx1"/>
                </a:solidFill>
              </a:rPr>
              <a:t>"undefined") {</a:t>
            </a:r>
          </a:p>
          <a:p>
            <a:r>
              <a:rPr lang="en-US" altLang="ko-KR" sz="1200" dirty="0">
                <a:solidFill>
                  <a:schemeClr val="tx1"/>
                </a:solidFill>
              </a:rPr>
              <a:t>    </a:t>
            </a:r>
            <a:r>
              <a:rPr lang="en-US" altLang="ko-KR" sz="1200" i="1" dirty="0">
                <a:solidFill>
                  <a:schemeClr val="tx1"/>
                </a:solidFill>
              </a:rPr>
              <a:t>// web storage</a:t>
            </a:r>
            <a:r>
              <a:rPr lang="ko-KR" altLang="en-US" sz="1200" i="1" dirty="0">
                <a:solidFill>
                  <a:schemeClr val="tx1"/>
                </a:solidFill>
              </a:rPr>
              <a:t>를 위한 코드 부분</a:t>
            </a:r>
            <a:endParaRPr lang="ko-KR" altLang="en-US" sz="1200" dirty="0">
              <a:solidFill>
                <a:schemeClr val="tx1"/>
              </a:solidFill>
            </a:endParaRPr>
          </a:p>
          <a:p>
            <a:r>
              <a:rPr lang="en-US" altLang="ko-KR" sz="1200" dirty="0">
                <a:solidFill>
                  <a:schemeClr val="tx1"/>
                </a:solidFill>
              </a:rPr>
              <a:t>} else</a:t>
            </a:r>
            <a:r>
              <a:rPr lang="ko-KR" altLang="en-US" sz="1200" dirty="0">
                <a:solidFill>
                  <a:schemeClr val="tx1"/>
                </a:solidFill>
              </a:rPr>
              <a:t> </a:t>
            </a:r>
            <a:r>
              <a:rPr lang="en-US" altLang="ko-KR" sz="1200" dirty="0">
                <a:solidFill>
                  <a:schemeClr val="tx1"/>
                </a:solidFill>
              </a:rPr>
              <a:t>{</a:t>
            </a:r>
          </a:p>
          <a:p>
            <a:r>
              <a:rPr lang="en-US" altLang="ko-KR" sz="1200" dirty="0">
                <a:solidFill>
                  <a:schemeClr val="tx1"/>
                </a:solidFill>
              </a:rPr>
              <a:t>    </a:t>
            </a:r>
            <a:r>
              <a:rPr lang="en-US" altLang="ko-KR" sz="1200" i="1" dirty="0">
                <a:solidFill>
                  <a:schemeClr val="tx1"/>
                </a:solidFill>
              </a:rPr>
              <a:t>// web storage</a:t>
            </a:r>
            <a:r>
              <a:rPr lang="ko-KR" altLang="en-US" sz="1200" i="1" dirty="0">
                <a:solidFill>
                  <a:schemeClr val="tx1"/>
                </a:solidFill>
              </a:rPr>
              <a:t>를 지원하지 않는 브라우저를 위한 안내 부분</a:t>
            </a:r>
            <a:endParaRPr lang="ko-KR" altLang="en-US" sz="1200" dirty="0">
              <a:solidFill>
                <a:schemeClr val="tx1"/>
              </a:solidFill>
            </a:endParaRPr>
          </a:p>
          <a:p>
            <a:r>
              <a:rPr lang="en-US" altLang="ko-KR" sz="1200" dirty="0">
                <a:solidFill>
                  <a:schemeClr val="tx1"/>
                </a:solidFill>
              </a:rPr>
              <a:t>}</a:t>
            </a:r>
          </a:p>
        </p:txBody>
      </p:sp>
    </p:spTree>
    <p:extLst>
      <p:ext uri="{BB962C8B-B14F-4D97-AF65-F5344CB8AC3E}">
        <p14:creationId xmlns:p14="http://schemas.microsoft.com/office/powerpoint/2010/main" val="3764826261"/>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Web Storage – </a:t>
            </a:r>
            <a:r>
              <a:rPr lang="en-US" altLang="ko-KR" sz="3200" dirty="0" err="1"/>
              <a:t>sessionStorae</a:t>
            </a:r>
            <a:r>
              <a:rPr lang="en-US" altLang="ko-KR" sz="3200" dirty="0"/>
              <a:t> </a:t>
            </a:r>
            <a:r>
              <a:rPr lang="ko-KR" altLang="en-US" sz="3200" dirty="0"/>
              <a:t>객체</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API Web Storage&lt;/title&gt;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en-US" altLang="ko-KR" sz="1200" dirty="0" err="1">
                <a:solidFill>
                  <a:schemeClr val="tx1"/>
                </a:solidFill>
              </a:rPr>
              <a:t>sessionStorage</a:t>
            </a:r>
            <a:r>
              <a:rPr lang="en-US" altLang="ko-KR" sz="1200" dirty="0">
                <a:solidFill>
                  <a:schemeClr val="tx1"/>
                </a:solidFill>
              </a:rPr>
              <a:t> </a:t>
            </a:r>
            <a:r>
              <a:rPr lang="ko-KR" altLang="en-US" sz="1200" dirty="0">
                <a:solidFill>
                  <a:schemeClr val="tx1"/>
                </a:solidFill>
              </a:rPr>
              <a:t>객체를 이용한 데이터의 저장</a:t>
            </a:r>
            <a:r>
              <a:rPr lang="en-US" altLang="ko-KR" sz="1200" dirty="0">
                <a:solidFill>
                  <a:schemeClr val="tx1"/>
                </a:solidFill>
              </a:rPr>
              <a:t>&lt;/h1&gt;</a:t>
            </a:r>
          </a:p>
          <a:p>
            <a:r>
              <a:rPr lang="en-US" altLang="ko-KR" sz="1200" dirty="0">
                <a:solidFill>
                  <a:schemeClr val="tx1"/>
                </a:solidFill>
              </a:rPr>
              <a:t>	&lt;div id="counter"&gt;&lt;/div&gt;</a:t>
            </a:r>
          </a:p>
          <a:p>
            <a:r>
              <a:rPr lang="en-US" altLang="ko-KR" sz="1200" dirty="0">
                <a:solidFill>
                  <a:schemeClr val="tx1"/>
                </a:solidFill>
              </a:rPr>
              <a:t>	&lt;p&gt;&lt;button onclick="</a:t>
            </a:r>
            <a:r>
              <a:rPr lang="en-US" altLang="ko-KR" sz="1200" dirty="0" err="1">
                <a:solidFill>
                  <a:schemeClr val="tx1"/>
                </a:solidFill>
              </a:rPr>
              <a:t>clickCounter</a:t>
            </a:r>
            <a:r>
              <a:rPr lang="en-US" altLang="ko-KR" sz="1200" dirty="0">
                <a:solidFill>
                  <a:schemeClr val="tx1"/>
                </a:solidFill>
              </a:rPr>
              <a:t>()" type="button"&gt;</a:t>
            </a:r>
            <a:r>
              <a:rPr lang="ko-KR" altLang="en-US" sz="1200" dirty="0">
                <a:solidFill>
                  <a:schemeClr val="tx1"/>
                </a:solidFill>
              </a:rPr>
              <a:t>카운터 증가</a:t>
            </a:r>
            <a:r>
              <a:rPr lang="en-US" altLang="ko-KR" sz="1200" dirty="0">
                <a:solidFill>
                  <a:schemeClr val="tx1"/>
                </a:solidFill>
              </a:rPr>
              <a:t>!!&lt;/button&gt;&lt;/p&gt;</a:t>
            </a:r>
          </a:p>
          <a:p>
            <a:r>
              <a:rPr lang="en-US" altLang="ko-KR" sz="1200" dirty="0">
                <a:solidFill>
                  <a:schemeClr val="tx1"/>
                </a:solidFill>
              </a:rPr>
              <a:t>	&lt;p&gt;</a:t>
            </a:r>
            <a:r>
              <a:rPr lang="ko-KR" altLang="en-US" sz="1200" dirty="0">
                <a:solidFill>
                  <a:schemeClr val="tx1"/>
                </a:solidFill>
              </a:rPr>
              <a:t>브라우저 탭이나 창을 닫으면 카운터의 횟수는 초기화될 것입니다</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하지만 결과보기를 누르거나 </a:t>
            </a:r>
            <a:r>
              <a:rPr lang="en-US" altLang="ko-KR" sz="1200" dirty="0">
                <a:solidFill>
                  <a:schemeClr val="tx1"/>
                </a:solidFill>
              </a:rPr>
              <a:t>F5</a:t>
            </a:r>
            <a:r>
              <a:rPr lang="ko-KR" altLang="en-US" sz="1200" dirty="0">
                <a:solidFill>
                  <a:schemeClr val="tx1"/>
                </a:solidFill>
              </a:rPr>
              <a:t>를 누르면 초기화되지 않을 것입니다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function </a:t>
            </a:r>
            <a:r>
              <a:rPr lang="en-US" altLang="ko-KR" sz="1200" dirty="0" err="1">
                <a:solidFill>
                  <a:schemeClr val="tx1"/>
                </a:solidFill>
              </a:rPr>
              <a:t>clickCounter</a:t>
            </a:r>
            <a:r>
              <a:rPr lang="en-US" altLang="ko-KR" sz="1200" dirty="0">
                <a:solidFill>
                  <a:schemeClr val="tx1"/>
                </a:solidFill>
              </a:rPr>
              <a:t>() {</a:t>
            </a:r>
          </a:p>
          <a:p>
            <a:r>
              <a:rPr lang="en-US" altLang="ko-KR" sz="1200" dirty="0">
                <a:solidFill>
                  <a:schemeClr val="tx1"/>
                </a:solidFill>
              </a:rPr>
              <a:t>			if(</a:t>
            </a:r>
            <a:r>
              <a:rPr lang="en-US" altLang="ko-KR" sz="1200" dirty="0" err="1">
                <a:solidFill>
                  <a:schemeClr val="tx1"/>
                </a:solidFill>
              </a:rPr>
              <a:t>typeof</a:t>
            </a:r>
            <a:r>
              <a:rPr lang="en-US" altLang="ko-KR" sz="1200" dirty="0">
                <a:solidFill>
                  <a:schemeClr val="tx1"/>
                </a:solidFill>
              </a:rPr>
              <a:t>(Storage) !== "undefined") {</a:t>
            </a:r>
          </a:p>
          <a:p>
            <a:r>
              <a:rPr lang="en-US" altLang="ko-KR" sz="1200" dirty="0">
                <a:solidFill>
                  <a:schemeClr val="tx1"/>
                </a:solidFill>
              </a:rPr>
              <a:t>				if (</a:t>
            </a:r>
            <a:r>
              <a:rPr lang="en-US" altLang="ko-KR" sz="1200" dirty="0" err="1">
                <a:solidFill>
                  <a:schemeClr val="tx1"/>
                </a:solidFill>
              </a:rPr>
              <a:t>sessionStorage.clickcount</a:t>
            </a:r>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sessionStorage.clickcount</a:t>
            </a:r>
            <a:r>
              <a:rPr lang="en-US" altLang="ko-KR" sz="1200" dirty="0">
                <a:solidFill>
                  <a:schemeClr val="tx1"/>
                </a:solidFill>
              </a:rPr>
              <a:t> = Number(</a:t>
            </a:r>
            <a:r>
              <a:rPr lang="en-US" altLang="ko-KR" sz="1200" dirty="0" err="1">
                <a:solidFill>
                  <a:schemeClr val="tx1"/>
                </a:solidFill>
              </a:rPr>
              <a:t>sessionStorage.clickcount</a:t>
            </a:r>
            <a:r>
              <a:rPr lang="en-US" altLang="ko-KR" sz="1200" dirty="0">
                <a:solidFill>
                  <a:schemeClr val="tx1"/>
                </a:solidFill>
              </a:rPr>
              <a:t>) + 1;</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sessionStorage.clickcount</a:t>
            </a:r>
            <a:r>
              <a:rPr lang="en-US" altLang="ko-KR" sz="1200" dirty="0">
                <a:solidFill>
                  <a:schemeClr val="tx1"/>
                </a:solidFill>
              </a:rPr>
              <a:t> = 1;</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("counter").</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카운터의 현재 횟수는 </a:t>
            </a:r>
            <a:r>
              <a:rPr lang="en-US" altLang="ko-KR" sz="1200" dirty="0">
                <a:solidFill>
                  <a:schemeClr val="tx1"/>
                </a:solidFill>
              </a:rPr>
              <a:t>" + </a:t>
            </a:r>
            <a:r>
              <a:rPr lang="en-US" altLang="ko-KR" sz="1200" dirty="0" err="1">
                <a:solidFill>
                  <a:schemeClr val="tx1"/>
                </a:solidFill>
              </a:rPr>
              <a:t>sessionStorage.clickcount</a:t>
            </a:r>
            <a:r>
              <a:rPr lang="en-US" altLang="ko-KR" sz="1200" dirty="0">
                <a:solidFill>
                  <a:schemeClr val="tx1"/>
                </a:solidFill>
              </a:rPr>
              <a:t> + "</a:t>
            </a:r>
            <a:r>
              <a:rPr lang="ko-KR" altLang="en-US" sz="1200" dirty="0">
                <a:solidFill>
                  <a:schemeClr val="tx1"/>
                </a:solidFill>
              </a:rPr>
              <a:t>입니다</a:t>
            </a:r>
            <a:r>
              <a:rPr lang="en-US" altLang="ko-KR" sz="1200" dirty="0">
                <a:solidFill>
                  <a:schemeClr val="tx1"/>
                </a:solidFill>
              </a:rPr>
              <a:t>!";</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("counter").</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Web Storage API</a:t>
            </a:r>
            <a:r>
              <a:rPr lang="ko-KR" altLang="en-US" sz="1200" dirty="0">
                <a:solidFill>
                  <a:schemeClr val="tx1"/>
                </a:solidFill>
              </a:rPr>
              <a:t>를 지원하지 않을 때 나타납니다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	&lt;/script&gt;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sessionStorage </a:t>
            </a:r>
            <a:r>
              <a:rPr lang="ko-KR" altLang="en-US" sz="1200" b="1">
                <a:solidFill>
                  <a:schemeClr val="tx1"/>
                </a:solidFill>
              </a:rPr>
              <a:t>객체</a:t>
            </a:r>
          </a:p>
          <a:p>
            <a:r>
              <a:rPr lang="en-US" altLang="ko-KR" sz="1200">
                <a:solidFill>
                  <a:schemeClr val="tx1"/>
                </a:solidFill>
              </a:rPr>
              <a:t>sessionStorage </a:t>
            </a:r>
            <a:r>
              <a:rPr lang="ko-KR" altLang="en-US" sz="1200">
                <a:solidFill>
                  <a:schemeClr val="tx1"/>
                </a:solidFill>
              </a:rPr>
              <a:t>객체는 하나의 세션</a:t>
            </a:r>
            <a:r>
              <a:rPr lang="en-US" altLang="ko-KR" sz="1200">
                <a:solidFill>
                  <a:schemeClr val="tx1"/>
                </a:solidFill>
              </a:rPr>
              <a:t>(session)</a:t>
            </a:r>
            <a:r>
              <a:rPr lang="ko-KR" altLang="en-US" sz="1200">
                <a:solidFill>
                  <a:schemeClr val="tx1"/>
                </a:solidFill>
              </a:rPr>
              <a:t>만을 위한 데이터를 저장합니다</a:t>
            </a:r>
            <a:r>
              <a:rPr lang="en-US" altLang="ko-KR" sz="1200">
                <a:solidFill>
                  <a:schemeClr val="tx1"/>
                </a:solidFill>
              </a:rPr>
              <a:t>.</a:t>
            </a:r>
          </a:p>
          <a:p>
            <a:r>
              <a:rPr lang="ko-KR" altLang="en-US" sz="1200">
                <a:solidFill>
                  <a:schemeClr val="tx1"/>
                </a:solidFill>
              </a:rPr>
              <a:t>따라서 사용자가 브라우저 탭이나 창을 닫으면 이 객체에 저장된 데이터는 사라집니다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425</a:t>
            </a:fld>
            <a:endParaRPr lang="ko-KR" altLang="en-US" dirty="0"/>
          </a:p>
        </p:txBody>
      </p:sp>
    </p:spTree>
    <p:extLst>
      <p:ext uri="{BB962C8B-B14F-4D97-AF65-F5344CB8AC3E}">
        <p14:creationId xmlns:p14="http://schemas.microsoft.com/office/powerpoint/2010/main" val="2329919796"/>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Web Storage – </a:t>
            </a:r>
            <a:r>
              <a:rPr lang="en-US" altLang="ko-KR" sz="3200" dirty="0" err="1"/>
              <a:t>sessionStorae</a:t>
            </a:r>
            <a:r>
              <a:rPr lang="en-US" altLang="ko-KR" sz="3200" dirty="0"/>
              <a:t> </a:t>
            </a:r>
            <a:r>
              <a:rPr lang="ko-KR" altLang="en-US" sz="3200" dirty="0"/>
              <a:t>객체</a:t>
            </a:r>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API Web Storage&lt;/title&gt;</a:t>
            </a:r>
          </a:p>
          <a:p>
            <a:r>
              <a:rPr lang="en-US" altLang="ko-KR" sz="1200" dirty="0">
                <a:solidFill>
                  <a:schemeClr val="tx1"/>
                </a:solidFill>
              </a:rPr>
              <a:t>&lt;/head&gt;</a:t>
            </a:r>
          </a:p>
          <a:p>
            <a:r>
              <a:rPr lang="en-US" altLang="ko-KR" sz="1200" dirty="0">
                <a:solidFill>
                  <a:schemeClr val="tx1"/>
                </a:solidFill>
              </a:rPr>
              <a:t>&lt;body&gt;</a:t>
            </a:r>
          </a:p>
          <a:p>
            <a:r>
              <a:rPr lang="en-US" altLang="ko-KR" sz="1200" dirty="0">
                <a:solidFill>
                  <a:schemeClr val="tx1"/>
                </a:solidFill>
              </a:rPr>
              <a:t>	&lt;h1&gt;</a:t>
            </a:r>
            <a:r>
              <a:rPr lang="en-US" altLang="ko-KR" sz="1200" dirty="0" err="1">
                <a:solidFill>
                  <a:schemeClr val="tx1"/>
                </a:solidFill>
              </a:rPr>
              <a:t>localStorage</a:t>
            </a:r>
            <a:r>
              <a:rPr lang="en-US" altLang="ko-KR" sz="1200" dirty="0">
                <a:solidFill>
                  <a:schemeClr val="tx1"/>
                </a:solidFill>
              </a:rPr>
              <a:t> </a:t>
            </a:r>
            <a:r>
              <a:rPr lang="ko-KR" altLang="en-US" sz="1200" dirty="0">
                <a:solidFill>
                  <a:schemeClr val="tx1"/>
                </a:solidFill>
              </a:rPr>
              <a:t>객체를 이용한 데이터의 저장</a:t>
            </a:r>
            <a:r>
              <a:rPr lang="en-US" altLang="ko-KR" sz="1200" dirty="0">
                <a:solidFill>
                  <a:schemeClr val="tx1"/>
                </a:solidFill>
              </a:rPr>
              <a:t>&lt;/h1&gt;</a:t>
            </a:r>
          </a:p>
          <a:p>
            <a:r>
              <a:rPr lang="en-US" altLang="ko-KR" sz="1200" dirty="0">
                <a:solidFill>
                  <a:schemeClr val="tx1"/>
                </a:solidFill>
              </a:rPr>
              <a:t>	&lt;div id="counter"&gt;&lt;/div&gt;</a:t>
            </a:r>
          </a:p>
          <a:p>
            <a:r>
              <a:rPr lang="en-US" altLang="ko-KR" sz="1200" dirty="0">
                <a:solidFill>
                  <a:schemeClr val="tx1"/>
                </a:solidFill>
              </a:rPr>
              <a:t>	&lt;p&gt;&lt;button onclick="</a:t>
            </a:r>
            <a:r>
              <a:rPr lang="en-US" altLang="ko-KR" sz="1200" dirty="0" err="1">
                <a:solidFill>
                  <a:schemeClr val="tx1"/>
                </a:solidFill>
              </a:rPr>
              <a:t>clickCounter</a:t>
            </a:r>
            <a:r>
              <a:rPr lang="en-US" altLang="ko-KR" sz="1200" dirty="0">
                <a:solidFill>
                  <a:schemeClr val="tx1"/>
                </a:solidFill>
              </a:rPr>
              <a:t>()" type="button"&gt;</a:t>
            </a:r>
            <a:r>
              <a:rPr lang="ko-KR" altLang="en-US" sz="1200" dirty="0">
                <a:solidFill>
                  <a:schemeClr val="tx1"/>
                </a:solidFill>
              </a:rPr>
              <a:t>카운터 증가</a:t>
            </a:r>
            <a:r>
              <a:rPr lang="en-US" altLang="ko-KR" sz="1200" dirty="0">
                <a:solidFill>
                  <a:schemeClr val="tx1"/>
                </a:solidFill>
              </a:rPr>
              <a:t>!!&lt;/button&gt;&lt;/p&gt;</a:t>
            </a:r>
          </a:p>
          <a:p>
            <a:r>
              <a:rPr lang="en-US" altLang="ko-KR" sz="1200" dirty="0">
                <a:solidFill>
                  <a:schemeClr val="tx1"/>
                </a:solidFill>
              </a:rPr>
              <a:t>	&lt;p&gt;</a:t>
            </a:r>
            <a:r>
              <a:rPr lang="ko-KR" altLang="en-US" sz="1200" dirty="0">
                <a:solidFill>
                  <a:schemeClr val="tx1"/>
                </a:solidFill>
              </a:rPr>
              <a:t>브라우저 탭이나 창을 닫아도 카운터의 횟수는 초기화되지 않을 것입니다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	&lt;script&gt;</a:t>
            </a:r>
          </a:p>
          <a:p>
            <a:r>
              <a:rPr lang="en-US" altLang="ko-KR" sz="1200" dirty="0">
                <a:solidFill>
                  <a:schemeClr val="tx1"/>
                </a:solidFill>
              </a:rPr>
              <a:t>		function </a:t>
            </a:r>
            <a:r>
              <a:rPr lang="en-US" altLang="ko-KR" sz="1200" dirty="0" err="1">
                <a:solidFill>
                  <a:schemeClr val="tx1"/>
                </a:solidFill>
              </a:rPr>
              <a:t>clickCounter</a:t>
            </a:r>
            <a:r>
              <a:rPr lang="en-US" altLang="ko-KR" sz="1200" dirty="0">
                <a:solidFill>
                  <a:schemeClr val="tx1"/>
                </a:solidFill>
              </a:rPr>
              <a:t>() {</a:t>
            </a:r>
          </a:p>
          <a:p>
            <a:r>
              <a:rPr lang="en-US" altLang="ko-KR" sz="1200" dirty="0">
                <a:solidFill>
                  <a:schemeClr val="tx1"/>
                </a:solidFill>
              </a:rPr>
              <a:t>			if(</a:t>
            </a:r>
            <a:r>
              <a:rPr lang="en-US" altLang="ko-KR" sz="1200" dirty="0" err="1">
                <a:solidFill>
                  <a:schemeClr val="tx1"/>
                </a:solidFill>
              </a:rPr>
              <a:t>typeof</a:t>
            </a:r>
            <a:r>
              <a:rPr lang="en-US" altLang="ko-KR" sz="1200" dirty="0">
                <a:solidFill>
                  <a:schemeClr val="tx1"/>
                </a:solidFill>
              </a:rPr>
              <a:t>(Storage) !== "undefined") {</a:t>
            </a:r>
          </a:p>
          <a:p>
            <a:r>
              <a:rPr lang="en-US" altLang="ko-KR" sz="1200" dirty="0">
                <a:solidFill>
                  <a:schemeClr val="tx1"/>
                </a:solidFill>
              </a:rPr>
              <a:t>				if (</a:t>
            </a:r>
            <a:r>
              <a:rPr lang="en-US" altLang="ko-KR" sz="1200" dirty="0" err="1">
                <a:solidFill>
                  <a:schemeClr val="tx1"/>
                </a:solidFill>
              </a:rPr>
              <a:t>localStorage.clickcount</a:t>
            </a:r>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localStorage.clickcount</a:t>
            </a:r>
            <a:r>
              <a:rPr lang="en-US" altLang="ko-KR" sz="1200" dirty="0">
                <a:solidFill>
                  <a:schemeClr val="tx1"/>
                </a:solidFill>
              </a:rPr>
              <a:t> = Number(</a:t>
            </a:r>
            <a:r>
              <a:rPr lang="en-US" altLang="ko-KR" sz="1200" dirty="0" err="1">
                <a:solidFill>
                  <a:schemeClr val="tx1"/>
                </a:solidFill>
              </a:rPr>
              <a:t>localStorage.clickcount</a:t>
            </a:r>
            <a:r>
              <a:rPr lang="en-US" altLang="ko-KR" sz="1200" dirty="0">
                <a:solidFill>
                  <a:schemeClr val="tx1"/>
                </a:solidFill>
              </a:rPr>
              <a:t>) + 1;</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localStorage.clickcount</a:t>
            </a:r>
            <a:r>
              <a:rPr lang="en-US" altLang="ko-KR" sz="1200" dirty="0">
                <a:solidFill>
                  <a:schemeClr val="tx1"/>
                </a:solidFill>
              </a:rPr>
              <a:t> = 1;</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("counter").</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카운터의 현재 횟수는 </a:t>
            </a:r>
            <a:r>
              <a:rPr lang="en-US" altLang="ko-KR" sz="1200" dirty="0">
                <a:solidFill>
                  <a:schemeClr val="tx1"/>
                </a:solidFill>
              </a:rPr>
              <a:t>" + </a:t>
            </a:r>
            <a:r>
              <a:rPr lang="en-US" altLang="ko-KR" sz="1200" dirty="0" err="1">
                <a:solidFill>
                  <a:schemeClr val="tx1"/>
                </a:solidFill>
              </a:rPr>
              <a:t>localStorage.clickcount</a:t>
            </a:r>
            <a:r>
              <a:rPr lang="en-US" altLang="ko-KR" sz="1200" dirty="0">
                <a:solidFill>
                  <a:schemeClr val="tx1"/>
                </a:solidFill>
              </a:rPr>
              <a:t> + "</a:t>
            </a:r>
            <a:r>
              <a:rPr lang="ko-KR" altLang="en-US" sz="1200" dirty="0">
                <a:solidFill>
                  <a:schemeClr val="tx1"/>
                </a:solidFill>
              </a:rPr>
              <a:t>입니다</a:t>
            </a:r>
            <a:r>
              <a:rPr lang="en-US" altLang="ko-KR" sz="1200" dirty="0">
                <a:solidFill>
                  <a:schemeClr val="tx1"/>
                </a:solidFill>
              </a:rPr>
              <a:t>!";</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("counter").</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Web Storage API</a:t>
            </a:r>
            <a:r>
              <a:rPr lang="ko-KR" altLang="en-US" sz="1200" dirty="0">
                <a:solidFill>
                  <a:schemeClr val="tx1"/>
                </a:solidFill>
              </a:rPr>
              <a:t>를 지원하지 않을 때 나타납니다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	&lt;/script&gt;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a:solidFill>
                  <a:schemeClr val="tx1"/>
                </a:solidFill>
              </a:rPr>
              <a:t>localStorage </a:t>
            </a:r>
            <a:r>
              <a:rPr lang="ko-KR" altLang="en-US" sz="1200" b="1">
                <a:solidFill>
                  <a:schemeClr val="tx1"/>
                </a:solidFill>
              </a:rPr>
              <a:t>객체</a:t>
            </a:r>
          </a:p>
          <a:p>
            <a:r>
              <a:rPr lang="en-US" altLang="ko-KR" sz="1200">
                <a:solidFill>
                  <a:schemeClr val="tx1"/>
                </a:solidFill>
              </a:rPr>
              <a:t>localStorage </a:t>
            </a:r>
            <a:r>
              <a:rPr lang="ko-KR" altLang="en-US" sz="1200">
                <a:solidFill>
                  <a:schemeClr val="tx1"/>
                </a:solidFill>
              </a:rPr>
              <a:t>객체는 보관 기한이 없는 데이터를 저장합니다</a:t>
            </a:r>
            <a:r>
              <a:rPr lang="en-US" altLang="ko-KR" sz="1200">
                <a:solidFill>
                  <a:schemeClr val="tx1"/>
                </a:solidFill>
              </a:rPr>
              <a:t>.</a:t>
            </a:r>
            <a:br>
              <a:rPr lang="en-US" altLang="ko-KR" sz="1200">
                <a:solidFill>
                  <a:schemeClr val="tx1"/>
                </a:solidFill>
              </a:rPr>
            </a:br>
            <a:r>
              <a:rPr lang="ko-KR" altLang="en-US" sz="1200">
                <a:solidFill>
                  <a:schemeClr val="tx1"/>
                </a:solidFill>
              </a:rPr>
              <a:t>따라서 브라우저 탭이나 창이 닫히거나</a:t>
            </a:r>
            <a:r>
              <a:rPr lang="en-US" altLang="ko-KR" sz="1200">
                <a:solidFill>
                  <a:schemeClr val="tx1"/>
                </a:solidFill>
              </a:rPr>
              <a:t>, </a:t>
            </a:r>
            <a:r>
              <a:rPr lang="ko-KR" altLang="en-US" sz="1200">
                <a:solidFill>
                  <a:schemeClr val="tx1"/>
                </a:solidFill>
              </a:rPr>
              <a:t>컴퓨터를 재부팅 해도 저장된 데이터는 없어지지 않습니다</a:t>
            </a:r>
            <a:r>
              <a:rPr lang="en-US" altLang="ko-KR" sz="120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426</a:t>
            </a:fld>
            <a:endParaRPr lang="ko-KR" altLang="en-US" dirty="0"/>
          </a:p>
        </p:txBody>
      </p:sp>
    </p:spTree>
    <p:extLst>
      <p:ext uri="{BB962C8B-B14F-4D97-AF65-F5344CB8AC3E}">
        <p14:creationId xmlns:p14="http://schemas.microsoft.com/office/powerpoint/2010/main" val="211599987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Application</a:t>
            </a:r>
            <a:r>
              <a:rPr lang="ko-KR" altLang="en-US" sz="3200" dirty="0"/>
              <a:t> </a:t>
            </a:r>
            <a:r>
              <a:rPr lang="en-US" altLang="ko-KR" sz="3200" dirty="0"/>
              <a:t>Cache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50" b="1" dirty="0">
                <a:solidFill>
                  <a:schemeClr val="tx1"/>
                </a:solidFill>
              </a:rPr>
              <a:t>application cache API</a:t>
            </a:r>
          </a:p>
          <a:p>
            <a:r>
              <a:rPr lang="en-US" altLang="ko-KR" sz="1050" dirty="0">
                <a:solidFill>
                  <a:schemeClr val="tx1"/>
                </a:solidFill>
              </a:rPr>
              <a:t>application cache API</a:t>
            </a:r>
            <a:r>
              <a:rPr lang="ko-KR" altLang="en-US" sz="1050" dirty="0">
                <a:solidFill>
                  <a:schemeClr val="tx1"/>
                </a:solidFill>
              </a:rPr>
              <a:t>는 웹 응용 프로그램을 캐시</a:t>
            </a:r>
            <a:r>
              <a:rPr lang="en-US" altLang="ko-KR" sz="1050" dirty="0">
                <a:solidFill>
                  <a:schemeClr val="tx1"/>
                </a:solidFill>
              </a:rPr>
              <a:t>(cache) </a:t>
            </a:r>
            <a:r>
              <a:rPr lang="ko-KR" altLang="en-US" sz="1050" dirty="0">
                <a:solidFill>
                  <a:schemeClr val="tx1"/>
                </a:solidFill>
              </a:rPr>
              <a:t>하여</a:t>
            </a:r>
            <a:r>
              <a:rPr lang="en-US" altLang="ko-KR" sz="1050" dirty="0">
                <a:solidFill>
                  <a:schemeClr val="tx1"/>
                </a:solidFill>
              </a:rPr>
              <a:t>, </a:t>
            </a:r>
            <a:r>
              <a:rPr lang="ko-KR" altLang="en-US" sz="1050" dirty="0">
                <a:solidFill>
                  <a:schemeClr val="tx1"/>
                </a:solidFill>
              </a:rPr>
              <a:t>인터넷 접속 없이 사용자가 접근할 수 있게 해줍니다</a:t>
            </a:r>
            <a:r>
              <a:rPr lang="en-US" altLang="ko-KR" sz="1050" dirty="0">
                <a:solidFill>
                  <a:schemeClr val="tx1"/>
                </a:solidFill>
              </a:rPr>
              <a:t>.</a:t>
            </a:r>
          </a:p>
          <a:p>
            <a:r>
              <a:rPr lang="ko-KR" altLang="en-US" sz="1050" dirty="0">
                <a:solidFill>
                  <a:schemeClr val="tx1"/>
                </a:solidFill>
              </a:rPr>
              <a:t>따라서 </a:t>
            </a:r>
            <a:r>
              <a:rPr lang="en-US" altLang="ko-KR" sz="1050" dirty="0">
                <a:solidFill>
                  <a:schemeClr val="tx1"/>
                </a:solidFill>
              </a:rPr>
              <a:t>application cache</a:t>
            </a:r>
            <a:r>
              <a:rPr lang="ko-KR" altLang="en-US" sz="1050" dirty="0">
                <a:solidFill>
                  <a:schemeClr val="tx1"/>
                </a:solidFill>
              </a:rPr>
              <a:t>를 사용하면 웹 응용 프로그램의 오프라인 버전을 쉽게 만들 수 있습니다</a:t>
            </a:r>
            <a:r>
              <a:rPr lang="en-US" altLang="ko-KR" sz="1050" dirty="0">
                <a:solidFill>
                  <a:schemeClr val="tx1"/>
                </a:solidFill>
              </a:rPr>
              <a:t>.</a:t>
            </a:r>
          </a:p>
          <a:p>
            <a:r>
              <a:rPr lang="en-US" altLang="ko-KR" sz="1050" dirty="0">
                <a:solidFill>
                  <a:schemeClr val="tx1"/>
                </a:solidFill>
              </a:rPr>
              <a:t> </a:t>
            </a:r>
          </a:p>
          <a:p>
            <a:r>
              <a:rPr lang="en-US" altLang="ko-KR" sz="1050" dirty="0">
                <a:solidFill>
                  <a:schemeClr val="tx1"/>
                </a:solidFill>
              </a:rPr>
              <a:t>application cache</a:t>
            </a:r>
            <a:r>
              <a:rPr lang="ko-KR" altLang="en-US" sz="1050" dirty="0">
                <a:solidFill>
                  <a:schemeClr val="tx1"/>
                </a:solidFill>
              </a:rPr>
              <a:t>를 사용해서 생기는 장점은 다음과 같습니다</a:t>
            </a:r>
            <a:r>
              <a:rPr lang="en-US" altLang="ko-KR" sz="1050" dirty="0">
                <a:solidFill>
                  <a:schemeClr val="tx1"/>
                </a:solidFill>
              </a:rPr>
              <a:t>.</a:t>
            </a:r>
          </a:p>
          <a:p>
            <a:r>
              <a:rPr lang="en-US" altLang="ko-KR" sz="1050" dirty="0">
                <a:solidFill>
                  <a:schemeClr val="tx1"/>
                </a:solidFill>
              </a:rPr>
              <a:t> </a:t>
            </a:r>
          </a:p>
          <a:p>
            <a:r>
              <a:rPr lang="en-US" altLang="ko-KR" sz="1050" dirty="0">
                <a:solidFill>
                  <a:schemeClr val="tx1"/>
                </a:solidFill>
              </a:rPr>
              <a:t>- </a:t>
            </a:r>
            <a:r>
              <a:rPr lang="ko-KR" altLang="en-US" sz="1050" dirty="0">
                <a:solidFill>
                  <a:schemeClr val="tx1"/>
                </a:solidFill>
              </a:rPr>
              <a:t>오프라인 접속 </a:t>
            </a:r>
            <a:r>
              <a:rPr lang="en-US" altLang="ko-KR" sz="1050" dirty="0">
                <a:solidFill>
                  <a:schemeClr val="tx1"/>
                </a:solidFill>
              </a:rPr>
              <a:t>: </a:t>
            </a:r>
            <a:r>
              <a:rPr lang="ko-KR" altLang="en-US" sz="1050" dirty="0">
                <a:solidFill>
                  <a:schemeClr val="tx1"/>
                </a:solidFill>
              </a:rPr>
              <a:t>사용자가 웹 응용 프로그램을 오프라인</a:t>
            </a:r>
            <a:r>
              <a:rPr lang="en-US" altLang="ko-KR" sz="1050" dirty="0">
                <a:solidFill>
                  <a:schemeClr val="tx1"/>
                </a:solidFill>
              </a:rPr>
              <a:t>(off-line)</a:t>
            </a:r>
            <a:r>
              <a:rPr lang="ko-KR" altLang="en-US" sz="1050" dirty="0">
                <a:solidFill>
                  <a:schemeClr val="tx1"/>
                </a:solidFill>
              </a:rPr>
              <a:t>으로도 사용할 수 있습니다</a:t>
            </a:r>
            <a:r>
              <a:rPr lang="en-US" altLang="ko-KR" sz="1050" dirty="0">
                <a:solidFill>
                  <a:schemeClr val="tx1"/>
                </a:solidFill>
              </a:rPr>
              <a:t>.</a:t>
            </a:r>
          </a:p>
          <a:p>
            <a:r>
              <a:rPr lang="en-US" altLang="ko-KR" sz="1050" dirty="0">
                <a:solidFill>
                  <a:schemeClr val="tx1"/>
                </a:solidFill>
              </a:rPr>
              <a:t>- </a:t>
            </a:r>
            <a:r>
              <a:rPr lang="ko-KR" altLang="en-US" sz="1050" dirty="0">
                <a:solidFill>
                  <a:schemeClr val="tx1"/>
                </a:solidFill>
              </a:rPr>
              <a:t>속도 </a:t>
            </a:r>
            <a:r>
              <a:rPr lang="en-US" altLang="ko-KR" sz="1050" dirty="0">
                <a:solidFill>
                  <a:schemeClr val="tx1"/>
                </a:solidFill>
              </a:rPr>
              <a:t>: </a:t>
            </a:r>
            <a:r>
              <a:rPr lang="ko-KR" altLang="en-US" sz="1050" dirty="0">
                <a:solidFill>
                  <a:schemeClr val="tx1"/>
                </a:solidFill>
              </a:rPr>
              <a:t>캐시</a:t>
            </a:r>
            <a:r>
              <a:rPr lang="en-US" altLang="ko-KR" sz="1050" dirty="0">
                <a:solidFill>
                  <a:schemeClr val="tx1"/>
                </a:solidFill>
              </a:rPr>
              <a:t>(cache)</a:t>
            </a:r>
            <a:r>
              <a:rPr lang="ko-KR" altLang="en-US" sz="1050" dirty="0">
                <a:solidFill>
                  <a:schemeClr val="tx1"/>
                </a:solidFill>
              </a:rPr>
              <a:t>된 자원은 빠르게 로드</a:t>
            </a:r>
            <a:r>
              <a:rPr lang="en-US" altLang="ko-KR" sz="1050" dirty="0">
                <a:solidFill>
                  <a:schemeClr val="tx1"/>
                </a:solidFill>
              </a:rPr>
              <a:t>(load)</a:t>
            </a:r>
            <a:r>
              <a:rPr lang="ko-KR" altLang="en-US" sz="1050" dirty="0">
                <a:solidFill>
                  <a:schemeClr val="tx1"/>
                </a:solidFill>
              </a:rPr>
              <a:t>할 수 있습니다</a:t>
            </a:r>
            <a:r>
              <a:rPr lang="en-US" altLang="ko-KR" sz="1050" dirty="0">
                <a:solidFill>
                  <a:schemeClr val="tx1"/>
                </a:solidFill>
              </a:rPr>
              <a:t>.</a:t>
            </a:r>
          </a:p>
          <a:p>
            <a:r>
              <a:rPr lang="en-US" altLang="ko-KR" sz="1050" dirty="0">
                <a:solidFill>
                  <a:schemeClr val="tx1"/>
                </a:solidFill>
              </a:rPr>
              <a:t>- </a:t>
            </a:r>
            <a:r>
              <a:rPr lang="ko-KR" altLang="en-US" sz="1050" dirty="0">
                <a:solidFill>
                  <a:schemeClr val="tx1"/>
                </a:solidFill>
              </a:rPr>
              <a:t>서버의 부하 감소 </a:t>
            </a:r>
            <a:r>
              <a:rPr lang="en-US" altLang="ko-KR" sz="1050" dirty="0">
                <a:solidFill>
                  <a:schemeClr val="tx1"/>
                </a:solidFill>
              </a:rPr>
              <a:t>: </a:t>
            </a:r>
            <a:r>
              <a:rPr lang="ko-KR" altLang="en-US" sz="1050" dirty="0">
                <a:solidFill>
                  <a:schemeClr val="tx1"/>
                </a:solidFill>
              </a:rPr>
              <a:t>웹 브라우저는 서버의 자원에 변동이 있을 때만 자원을 갱신하면 됩니다</a:t>
            </a:r>
            <a:r>
              <a:rPr lang="en-US" altLang="ko-KR" sz="1050" dirty="0">
                <a:solidFill>
                  <a:schemeClr val="tx1"/>
                </a:solidFill>
              </a:rPr>
              <a:t>.</a:t>
            </a:r>
          </a:p>
          <a:p>
            <a:endParaRPr lang="en-US" altLang="ko-KR" sz="1050" dirty="0">
              <a:solidFill>
                <a:schemeClr val="tx1"/>
              </a:solidFill>
            </a:endParaRPr>
          </a:p>
          <a:p>
            <a:r>
              <a:rPr lang="en-US" altLang="ko-KR" sz="1050" b="1" dirty="0">
                <a:solidFill>
                  <a:schemeClr val="tx1"/>
                </a:solidFill>
              </a:rPr>
              <a:t>cache manifest </a:t>
            </a:r>
            <a:r>
              <a:rPr lang="ko-KR" altLang="en-US" sz="1050" b="1" dirty="0">
                <a:solidFill>
                  <a:schemeClr val="tx1"/>
                </a:solidFill>
              </a:rPr>
              <a:t>파일</a:t>
            </a:r>
          </a:p>
          <a:p>
            <a:r>
              <a:rPr lang="en-US" altLang="ko-KR" sz="1050" dirty="0">
                <a:solidFill>
                  <a:schemeClr val="tx1"/>
                </a:solidFill>
              </a:rPr>
              <a:t>application cache</a:t>
            </a:r>
            <a:r>
              <a:rPr lang="ko-KR" altLang="en-US" sz="1050" dirty="0">
                <a:solidFill>
                  <a:schemeClr val="tx1"/>
                </a:solidFill>
              </a:rPr>
              <a:t>를 사용하기 위해서는 먼저 </a:t>
            </a:r>
            <a:r>
              <a:rPr lang="en-US" altLang="ko-KR" sz="1050" dirty="0">
                <a:solidFill>
                  <a:schemeClr val="tx1"/>
                </a:solidFill>
              </a:rPr>
              <a:t>cache manifest </a:t>
            </a:r>
            <a:r>
              <a:rPr lang="ko-KR" altLang="en-US" sz="1050" dirty="0">
                <a:solidFill>
                  <a:schemeClr val="tx1"/>
                </a:solidFill>
              </a:rPr>
              <a:t>파일을 작성해야 합니다</a:t>
            </a:r>
            <a:r>
              <a:rPr lang="en-US" altLang="ko-KR" sz="1050" dirty="0">
                <a:solidFill>
                  <a:schemeClr val="tx1"/>
                </a:solidFill>
              </a:rPr>
              <a:t>.</a:t>
            </a:r>
          </a:p>
          <a:p>
            <a:r>
              <a:rPr lang="en-US" altLang="ko-KR" sz="1050" dirty="0">
                <a:solidFill>
                  <a:schemeClr val="tx1"/>
                </a:solidFill>
              </a:rPr>
              <a:t>cache manifest </a:t>
            </a:r>
            <a:r>
              <a:rPr lang="ko-KR" altLang="en-US" sz="1050" dirty="0">
                <a:solidFill>
                  <a:schemeClr val="tx1"/>
                </a:solidFill>
              </a:rPr>
              <a:t>파일은 웹 브라우저에 캐시</a:t>
            </a:r>
            <a:r>
              <a:rPr lang="en-US" altLang="ko-KR" sz="1050" dirty="0">
                <a:solidFill>
                  <a:schemeClr val="tx1"/>
                </a:solidFill>
              </a:rPr>
              <a:t>(cache) </a:t>
            </a:r>
            <a:r>
              <a:rPr lang="ko-KR" altLang="en-US" sz="1050" dirty="0">
                <a:solidFill>
                  <a:schemeClr val="tx1"/>
                </a:solidFill>
              </a:rPr>
              <a:t>해야 할 파일과 </a:t>
            </a:r>
            <a:r>
              <a:rPr lang="ko-KR" altLang="en-US" sz="1050" dirty="0" err="1">
                <a:solidFill>
                  <a:schemeClr val="tx1"/>
                </a:solidFill>
              </a:rPr>
              <a:t>캐시하지</a:t>
            </a:r>
            <a:r>
              <a:rPr lang="ko-KR" altLang="en-US" sz="1050" dirty="0">
                <a:solidFill>
                  <a:schemeClr val="tx1"/>
                </a:solidFill>
              </a:rPr>
              <a:t> 말아야 할 파일을 알려줍니다</a:t>
            </a:r>
            <a:r>
              <a:rPr lang="en-US" altLang="ko-KR" sz="1050" dirty="0">
                <a:solidFill>
                  <a:schemeClr val="tx1"/>
                </a:solidFill>
              </a:rPr>
              <a:t>.</a:t>
            </a:r>
          </a:p>
          <a:p>
            <a:r>
              <a:rPr lang="en-US" altLang="ko-KR" sz="1050" dirty="0">
                <a:solidFill>
                  <a:schemeClr val="tx1"/>
                </a:solidFill>
              </a:rPr>
              <a:t> </a:t>
            </a:r>
          </a:p>
          <a:p>
            <a:r>
              <a:rPr lang="ko-KR" altLang="en-US" sz="1050" dirty="0">
                <a:solidFill>
                  <a:schemeClr val="tx1"/>
                </a:solidFill>
              </a:rPr>
              <a:t>이러한 </a:t>
            </a:r>
            <a:r>
              <a:rPr lang="en-US" altLang="ko-KR" sz="1050" dirty="0" err="1">
                <a:solidFill>
                  <a:schemeClr val="tx1"/>
                </a:solidFill>
              </a:rPr>
              <a:t>mainfest</a:t>
            </a:r>
            <a:r>
              <a:rPr lang="en-US" altLang="ko-KR" sz="1050" dirty="0">
                <a:solidFill>
                  <a:schemeClr val="tx1"/>
                </a:solidFill>
              </a:rPr>
              <a:t> </a:t>
            </a:r>
            <a:r>
              <a:rPr lang="ko-KR" altLang="en-US" sz="1050" dirty="0">
                <a:solidFill>
                  <a:schemeClr val="tx1"/>
                </a:solidFill>
              </a:rPr>
              <a:t>파일은 다음과 같이 세 개의 세션</a:t>
            </a:r>
            <a:r>
              <a:rPr lang="en-US" altLang="ko-KR" sz="1050" dirty="0">
                <a:solidFill>
                  <a:schemeClr val="tx1"/>
                </a:solidFill>
              </a:rPr>
              <a:t>(session)</a:t>
            </a:r>
            <a:r>
              <a:rPr lang="ko-KR" altLang="en-US" sz="1050" dirty="0">
                <a:solidFill>
                  <a:schemeClr val="tx1"/>
                </a:solidFill>
              </a:rPr>
              <a:t>으로 이루어집니다</a:t>
            </a:r>
            <a:r>
              <a:rPr lang="en-US" altLang="ko-KR" sz="1050" dirty="0">
                <a:solidFill>
                  <a:schemeClr val="tx1"/>
                </a:solidFill>
              </a:rPr>
              <a:t>.</a:t>
            </a:r>
          </a:p>
          <a:p>
            <a:r>
              <a:rPr lang="en-US" altLang="ko-KR" sz="1050" dirty="0">
                <a:solidFill>
                  <a:schemeClr val="tx1"/>
                </a:solidFill>
              </a:rPr>
              <a:t> </a:t>
            </a:r>
          </a:p>
          <a:p>
            <a:r>
              <a:rPr lang="en-US" altLang="ko-KR" sz="1050" dirty="0">
                <a:solidFill>
                  <a:schemeClr val="tx1"/>
                </a:solidFill>
              </a:rPr>
              <a:t>- CACHE MANIFEST : </a:t>
            </a:r>
            <a:r>
              <a:rPr lang="ko-KR" altLang="en-US" sz="1050" dirty="0">
                <a:solidFill>
                  <a:schemeClr val="tx1"/>
                </a:solidFill>
              </a:rPr>
              <a:t>처음 다운로드한 이후에 계속 </a:t>
            </a:r>
            <a:r>
              <a:rPr lang="ko-KR" altLang="en-US" sz="1050" dirty="0" err="1">
                <a:solidFill>
                  <a:schemeClr val="tx1"/>
                </a:solidFill>
              </a:rPr>
              <a:t>캐시할</a:t>
            </a:r>
            <a:r>
              <a:rPr lang="ko-KR" altLang="en-US" sz="1050" dirty="0">
                <a:solidFill>
                  <a:schemeClr val="tx1"/>
                </a:solidFill>
              </a:rPr>
              <a:t> 파일들을 기록합니다</a:t>
            </a:r>
            <a:r>
              <a:rPr lang="en-US" altLang="ko-KR" sz="1050" dirty="0">
                <a:solidFill>
                  <a:schemeClr val="tx1"/>
                </a:solidFill>
              </a:rPr>
              <a:t>.</a:t>
            </a:r>
          </a:p>
          <a:p>
            <a:r>
              <a:rPr lang="en-US" altLang="ko-KR" sz="1050" dirty="0">
                <a:solidFill>
                  <a:schemeClr val="tx1"/>
                </a:solidFill>
              </a:rPr>
              <a:t>- NETWORK : </a:t>
            </a:r>
            <a:r>
              <a:rPr lang="ko-KR" altLang="en-US" sz="1050" dirty="0">
                <a:solidFill>
                  <a:schemeClr val="tx1"/>
                </a:solidFill>
              </a:rPr>
              <a:t>서버와의 접속이 필요한 파일들을 기록하며</a:t>
            </a:r>
            <a:r>
              <a:rPr lang="en-US" altLang="ko-KR" sz="1050" dirty="0">
                <a:solidFill>
                  <a:schemeClr val="tx1"/>
                </a:solidFill>
              </a:rPr>
              <a:t>, </a:t>
            </a:r>
            <a:r>
              <a:rPr lang="ko-KR" altLang="en-US" sz="1050" dirty="0">
                <a:solidFill>
                  <a:schemeClr val="tx1"/>
                </a:solidFill>
              </a:rPr>
              <a:t>이 파일들은 절대로 </a:t>
            </a:r>
            <a:r>
              <a:rPr lang="ko-KR" altLang="en-US" sz="1050" dirty="0" err="1">
                <a:solidFill>
                  <a:schemeClr val="tx1"/>
                </a:solidFill>
              </a:rPr>
              <a:t>캐시되지</a:t>
            </a:r>
            <a:r>
              <a:rPr lang="ko-KR" altLang="en-US" sz="1050" dirty="0">
                <a:solidFill>
                  <a:schemeClr val="tx1"/>
                </a:solidFill>
              </a:rPr>
              <a:t> 않습니다</a:t>
            </a:r>
            <a:r>
              <a:rPr lang="en-US" altLang="ko-KR" sz="1050" dirty="0">
                <a:solidFill>
                  <a:schemeClr val="tx1"/>
                </a:solidFill>
              </a:rPr>
              <a:t>.</a:t>
            </a:r>
          </a:p>
          <a:p>
            <a:pPr marL="171450" indent="-171450">
              <a:buFontTx/>
              <a:buChar char="-"/>
            </a:pPr>
            <a:r>
              <a:rPr lang="en-US" altLang="ko-KR" sz="1050" dirty="0">
                <a:solidFill>
                  <a:schemeClr val="tx1"/>
                </a:solidFill>
              </a:rPr>
              <a:t>FALLBACK : </a:t>
            </a:r>
            <a:r>
              <a:rPr lang="ko-KR" altLang="en-US" sz="1050" dirty="0">
                <a:solidFill>
                  <a:schemeClr val="tx1"/>
                </a:solidFill>
              </a:rPr>
              <a:t>파일에 접속할 수 없을 때에 대체할 파일들을 기록합니다</a:t>
            </a:r>
            <a:r>
              <a:rPr lang="en-US" altLang="ko-KR" sz="1050" dirty="0">
                <a:solidFill>
                  <a:schemeClr val="tx1"/>
                </a:solidFill>
              </a:rPr>
              <a:t>.</a:t>
            </a:r>
          </a:p>
          <a:p>
            <a:pPr marL="171450" indent="-171450">
              <a:buFontTx/>
              <a:buChar char="-"/>
            </a:pPr>
            <a:endParaRPr lang="en-US" altLang="ko-KR" sz="1050" dirty="0">
              <a:solidFill>
                <a:schemeClr val="tx1"/>
              </a:solidFill>
            </a:endParaRPr>
          </a:p>
          <a:p>
            <a:r>
              <a:rPr lang="ko-KR" altLang="en-US" sz="1050" b="1" dirty="0">
                <a:solidFill>
                  <a:schemeClr val="tx1"/>
                </a:solidFill>
              </a:rPr>
              <a:t>캐시</a:t>
            </a:r>
            <a:r>
              <a:rPr lang="en-US" altLang="ko-KR" sz="1050" b="1" dirty="0">
                <a:solidFill>
                  <a:schemeClr val="tx1"/>
                </a:solidFill>
              </a:rPr>
              <a:t>(cache)</a:t>
            </a:r>
            <a:r>
              <a:rPr lang="ko-KR" altLang="en-US" sz="1050" b="1" dirty="0">
                <a:solidFill>
                  <a:schemeClr val="tx1"/>
                </a:solidFill>
              </a:rPr>
              <a:t>의 갱신</a:t>
            </a:r>
          </a:p>
          <a:p>
            <a:r>
              <a:rPr lang="ko-KR" altLang="en-US" sz="1050" dirty="0">
                <a:solidFill>
                  <a:schemeClr val="tx1"/>
                </a:solidFill>
              </a:rPr>
              <a:t>웹 브라우저는 다음과 같은 경우가 발생하면 캐시</a:t>
            </a:r>
            <a:r>
              <a:rPr lang="en-US" altLang="ko-KR" sz="1050" dirty="0">
                <a:solidFill>
                  <a:schemeClr val="tx1"/>
                </a:solidFill>
              </a:rPr>
              <a:t>(cache)</a:t>
            </a:r>
            <a:r>
              <a:rPr lang="ko-KR" altLang="en-US" sz="1050" dirty="0">
                <a:solidFill>
                  <a:schemeClr val="tx1"/>
                </a:solidFill>
              </a:rPr>
              <a:t>의 정보를 갱신하게 됩니다</a:t>
            </a:r>
            <a:r>
              <a:rPr lang="en-US" altLang="ko-KR" sz="1050" dirty="0">
                <a:solidFill>
                  <a:schemeClr val="tx1"/>
                </a:solidFill>
              </a:rPr>
              <a:t>.</a:t>
            </a:r>
          </a:p>
          <a:p>
            <a:r>
              <a:rPr lang="en-US" altLang="ko-KR" sz="1050" dirty="0">
                <a:solidFill>
                  <a:schemeClr val="tx1"/>
                </a:solidFill>
              </a:rPr>
              <a:t> </a:t>
            </a:r>
          </a:p>
          <a:p>
            <a:r>
              <a:rPr lang="en-US" altLang="ko-KR" sz="1050" dirty="0">
                <a:solidFill>
                  <a:schemeClr val="tx1"/>
                </a:solidFill>
              </a:rPr>
              <a:t>- </a:t>
            </a:r>
            <a:r>
              <a:rPr lang="ko-KR" altLang="en-US" sz="1050" dirty="0">
                <a:solidFill>
                  <a:schemeClr val="tx1"/>
                </a:solidFill>
              </a:rPr>
              <a:t>사용자가 웹 브라우저의 캐시를 강제로 지웠을 경우</a:t>
            </a:r>
          </a:p>
          <a:p>
            <a:r>
              <a:rPr lang="en-US" altLang="ko-KR" sz="1050" dirty="0">
                <a:solidFill>
                  <a:schemeClr val="tx1"/>
                </a:solidFill>
              </a:rPr>
              <a:t>- application cache</a:t>
            </a:r>
            <a:r>
              <a:rPr lang="ko-KR" altLang="en-US" sz="1050" dirty="0">
                <a:solidFill>
                  <a:schemeClr val="tx1"/>
                </a:solidFill>
              </a:rPr>
              <a:t>가 프로그램 때문에 </a:t>
            </a:r>
            <a:r>
              <a:rPr lang="ko-KR" altLang="en-US" sz="1050" dirty="0" err="1">
                <a:solidFill>
                  <a:schemeClr val="tx1"/>
                </a:solidFill>
              </a:rPr>
              <a:t>갱신됐을</a:t>
            </a:r>
            <a:r>
              <a:rPr lang="ko-KR" altLang="en-US" sz="1050" dirty="0">
                <a:solidFill>
                  <a:schemeClr val="tx1"/>
                </a:solidFill>
              </a:rPr>
              <a:t> 경우</a:t>
            </a:r>
          </a:p>
          <a:p>
            <a:pPr marL="171450" indent="-171450">
              <a:buFontTx/>
              <a:buChar char="-"/>
            </a:pPr>
            <a:r>
              <a:rPr lang="en-US" altLang="ko-KR" sz="1050" dirty="0">
                <a:solidFill>
                  <a:schemeClr val="tx1"/>
                </a:solidFill>
              </a:rPr>
              <a:t>cache manifest </a:t>
            </a:r>
            <a:r>
              <a:rPr lang="ko-KR" altLang="en-US" sz="1050" dirty="0">
                <a:solidFill>
                  <a:schemeClr val="tx1"/>
                </a:solidFill>
              </a:rPr>
              <a:t>파일이 </a:t>
            </a:r>
            <a:r>
              <a:rPr lang="ko-KR" altLang="en-US" sz="1050" dirty="0" err="1">
                <a:solidFill>
                  <a:schemeClr val="tx1"/>
                </a:solidFill>
              </a:rPr>
              <a:t>수정됐을</a:t>
            </a:r>
            <a:r>
              <a:rPr lang="ko-KR" altLang="en-US" sz="1050" dirty="0">
                <a:solidFill>
                  <a:schemeClr val="tx1"/>
                </a:solidFill>
              </a:rPr>
              <a:t> 경우</a:t>
            </a:r>
            <a:endParaRPr lang="en-US" altLang="ko-KR" sz="1050" dirty="0">
              <a:solidFill>
                <a:schemeClr val="tx1"/>
              </a:solidFill>
            </a:endParaRPr>
          </a:p>
          <a:p>
            <a:endParaRPr lang="en-US" altLang="ko-KR" sz="1050" dirty="0">
              <a:solidFill>
                <a:schemeClr val="tx1"/>
              </a:solidFill>
            </a:endParaRPr>
          </a:p>
          <a:p>
            <a:r>
              <a:rPr lang="ko-KR" altLang="en-US" sz="1050" dirty="0">
                <a:solidFill>
                  <a:schemeClr val="tx1"/>
                </a:solidFill>
              </a:rPr>
              <a:t>한 번 캐시 되면 서버상의 파일을 수정해도</a:t>
            </a:r>
            <a:r>
              <a:rPr lang="en-US" altLang="ko-KR" sz="1050" dirty="0">
                <a:solidFill>
                  <a:schemeClr val="tx1"/>
                </a:solidFill>
              </a:rPr>
              <a:t>, </a:t>
            </a:r>
            <a:r>
              <a:rPr lang="ko-KR" altLang="en-US" sz="1050" dirty="0">
                <a:solidFill>
                  <a:schemeClr val="tx1"/>
                </a:solidFill>
              </a:rPr>
              <a:t>웹 브라우저는 사용자 측에 캐시 되어 있는 버전의 파일만을 보여줍니다</a:t>
            </a:r>
            <a:r>
              <a:rPr lang="en-US" altLang="ko-KR" sz="1050" dirty="0">
                <a:solidFill>
                  <a:schemeClr val="tx1"/>
                </a:solidFill>
              </a:rPr>
              <a:t>.</a:t>
            </a:r>
          </a:p>
          <a:p>
            <a:r>
              <a:rPr lang="ko-KR" altLang="en-US" sz="1050" dirty="0">
                <a:solidFill>
                  <a:schemeClr val="tx1"/>
                </a:solidFill>
              </a:rPr>
              <a:t>따라서 서버상의 파일을 수정한 후에는 반드시 웹 브라우저가 캐시를 갱신하도록 만들어야 합니다</a:t>
            </a:r>
            <a:r>
              <a:rPr lang="en-US" altLang="ko-KR" sz="1050" dirty="0">
                <a:solidFill>
                  <a:schemeClr val="tx1"/>
                </a:solidFill>
              </a:rPr>
              <a:t>.</a:t>
            </a:r>
          </a:p>
          <a:p>
            <a:r>
              <a:rPr lang="en-US" altLang="ko-KR" sz="1050" dirty="0">
                <a:solidFill>
                  <a:schemeClr val="tx1"/>
                </a:solidFill>
              </a:rPr>
              <a:t> </a:t>
            </a:r>
          </a:p>
          <a:p>
            <a:r>
              <a:rPr lang="ko-KR" altLang="en-US" sz="1050" dirty="0">
                <a:solidFill>
                  <a:schemeClr val="tx1"/>
                </a:solidFill>
              </a:rPr>
              <a:t>이때 가장 많이 사용되는 방법이 </a:t>
            </a:r>
            <a:r>
              <a:rPr lang="en-US" altLang="ko-KR" sz="1050" dirty="0">
                <a:solidFill>
                  <a:schemeClr val="tx1"/>
                </a:solidFill>
              </a:rPr>
              <a:t>cache manifest </a:t>
            </a:r>
            <a:r>
              <a:rPr lang="ko-KR" altLang="en-US" sz="1050" dirty="0">
                <a:solidFill>
                  <a:schemeClr val="tx1"/>
                </a:solidFill>
              </a:rPr>
              <a:t>파일 내의 주석 부분을 수정하는 것입니다</a:t>
            </a:r>
            <a:r>
              <a:rPr lang="en-US" altLang="ko-KR" sz="1050" dirty="0">
                <a:solidFill>
                  <a:schemeClr val="tx1"/>
                </a:solidFill>
              </a:rPr>
              <a:t>.</a:t>
            </a:r>
          </a:p>
          <a:p>
            <a:r>
              <a:rPr lang="ko-KR" altLang="en-US" sz="1050" dirty="0">
                <a:solidFill>
                  <a:schemeClr val="tx1"/>
                </a:solidFill>
              </a:rPr>
              <a:t>일반적으로 갱신 날짜 및 버전 정보를 주석으로 표시하고</a:t>
            </a:r>
            <a:r>
              <a:rPr lang="en-US" altLang="ko-KR" sz="1050" dirty="0">
                <a:solidFill>
                  <a:schemeClr val="tx1"/>
                </a:solidFill>
              </a:rPr>
              <a:t>, </a:t>
            </a:r>
            <a:r>
              <a:rPr lang="ko-KR" altLang="en-US" sz="1050" dirty="0">
                <a:solidFill>
                  <a:schemeClr val="tx1"/>
                </a:solidFill>
              </a:rPr>
              <a:t>이 부분을 수정하여 웹 브라우저가 캐시를 갱신하도록 유도합니다</a:t>
            </a:r>
            <a:r>
              <a:rPr lang="en-US" altLang="ko-KR" sz="105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427</a:t>
            </a:fld>
            <a:endParaRPr lang="ko-KR" altLang="en-US" dirty="0"/>
          </a:p>
        </p:txBody>
      </p:sp>
      <p:sp>
        <p:nvSpPr>
          <p:cNvPr id="6" name="직사각형 5">
            <a:extLst>
              <a:ext uri="{FF2B5EF4-FFF2-40B4-BE49-F238E27FC236}">
                <a16:creationId xmlns:a16="http://schemas.microsoft.com/office/drawing/2014/main" id="{BD7C14BF-84F1-46CD-BF6C-CD1BC58439AC}"/>
              </a:ext>
            </a:extLst>
          </p:cNvPr>
          <p:cNvSpPr/>
          <p:nvPr/>
        </p:nvSpPr>
        <p:spPr>
          <a:xfrm>
            <a:off x="7851531" y="3745523"/>
            <a:ext cx="3972226" cy="2461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200" b="1" dirty="0">
                <a:solidFill>
                  <a:schemeClr val="tx1"/>
                </a:solidFill>
              </a:rPr>
              <a:t>문법 </a:t>
            </a:r>
            <a:r>
              <a:rPr lang="en-US" altLang="ko-KR" sz="1200" b="1" dirty="0">
                <a:solidFill>
                  <a:schemeClr val="tx1"/>
                </a:solidFill>
              </a:rPr>
              <a:t>:</a:t>
            </a:r>
          </a:p>
          <a:p>
            <a:endParaRPr lang="en-US" altLang="ko-KR" sz="1200" dirty="0">
              <a:solidFill>
                <a:schemeClr val="tx1"/>
              </a:solidFill>
            </a:endParaRPr>
          </a:p>
          <a:p>
            <a:r>
              <a:rPr lang="en-US" altLang="ko-KR" sz="1200" dirty="0">
                <a:solidFill>
                  <a:schemeClr val="tx1"/>
                </a:solidFill>
              </a:rPr>
              <a:t>CACHE MANIFEST</a:t>
            </a:r>
          </a:p>
          <a:p>
            <a:r>
              <a:rPr lang="en-US" altLang="ko-KR" sz="1200" b="1" dirty="0">
                <a:solidFill>
                  <a:schemeClr val="tx1"/>
                </a:solidFill>
              </a:rPr>
              <a:t># 2016</a:t>
            </a:r>
            <a:r>
              <a:rPr lang="en-US" altLang="ko-KR" sz="1200" dirty="0">
                <a:solidFill>
                  <a:schemeClr val="tx1"/>
                </a:solidFill>
              </a:rPr>
              <a:t>-</a:t>
            </a:r>
            <a:r>
              <a:rPr lang="en-US" altLang="ko-KR" sz="1200" b="1" dirty="0">
                <a:solidFill>
                  <a:schemeClr val="tx1"/>
                </a:solidFill>
              </a:rPr>
              <a:t>03</a:t>
            </a:r>
            <a:r>
              <a:rPr lang="en-US" altLang="ko-KR" sz="1200" dirty="0">
                <a:solidFill>
                  <a:schemeClr val="tx1"/>
                </a:solidFill>
              </a:rPr>
              <a:t>-</a:t>
            </a:r>
            <a:r>
              <a:rPr lang="en-US" altLang="ko-KR" sz="1200" b="1" dirty="0">
                <a:solidFill>
                  <a:schemeClr val="tx1"/>
                </a:solidFill>
              </a:rPr>
              <a:t>22 v1.0.1</a:t>
            </a:r>
            <a:endParaRPr lang="en-US" altLang="ko-KR" sz="1200" dirty="0">
              <a:solidFill>
                <a:schemeClr val="tx1"/>
              </a:solidFill>
            </a:endParaRPr>
          </a:p>
          <a:p>
            <a:r>
              <a:rPr lang="en-US" altLang="ko-KR" sz="1200" dirty="0">
                <a:solidFill>
                  <a:schemeClr val="tx1"/>
                </a:solidFill>
              </a:rPr>
              <a:t>test.html</a:t>
            </a:r>
          </a:p>
          <a:p>
            <a:r>
              <a:rPr lang="en-US" altLang="ko-KR" sz="1200" dirty="0">
                <a:solidFill>
                  <a:schemeClr val="tx1"/>
                </a:solidFill>
              </a:rPr>
              <a:t>test.css</a:t>
            </a:r>
          </a:p>
          <a:p>
            <a:r>
              <a:rPr lang="en-US" altLang="ko-KR" sz="1200" dirty="0">
                <a:solidFill>
                  <a:schemeClr val="tx1"/>
                </a:solidFill>
              </a:rPr>
              <a:t>test.js</a:t>
            </a:r>
          </a:p>
          <a:p>
            <a:r>
              <a:rPr lang="en-US" altLang="ko-KR" sz="1200" dirty="0">
                <a:solidFill>
                  <a:schemeClr val="tx1"/>
                </a:solidFill>
              </a:rPr>
              <a:t> </a:t>
            </a:r>
          </a:p>
          <a:p>
            <a:r>
              <a:rPr lang="en-US" altLang="ko-KR" sz="1200" dirty="0">
                <a:solidFill>
                  <a:schemeClr val="tx1"/>
                </a:solidFill>
              </a:rPr>
              <a:t>NETWORK:</a:t>
            </a:r>
          </a:p>
          <a:p>
            <a:r>
              <a:rPr lang="en-US" altLang="ko-KR" sz="1200" dirty="0">
                <a:solidFill>
                  <a:schemeClr val="tx1"/>
                </a:solidFill>
              </a:rPr>
              <a:t>test.jpg</a:t>
            </a:r>
          </a:p>
          <a:p>
            <a:r>
              <a:rPr lang="en-US" altLang="ko-KR" sz="1200" dirty="0">
                <a:solidFill>
                  <a:schemeClr val="tx1"/>
                </a:solidFill>
              </a:rPr>
              <a:t> </a:t>
            </a:r>
          </a:p>
          <a:p>
            <a:r>
              <a:rPr lang="en-US" altLang="ko-KR" sz="1200" dirty="0">
                <a:solidFill>
                  <a:schemeClr val="tx1"/>
                </a:solidFill>
              </a:rPr>
              <a:t>FALLBACK:</a:t>
            </a:r>
          </a:p>
          <a:p>
            <a:r>
              <a:rPr lang="en-US" altLang="ko-KR" sz="1200" dirty="0">
                <a:solidFill>
                  <a:schemeClr val="tx1"/>
                </a:solidFill>
              </a:rPr>
              <a:t>/ offline.html</a:t>
            </a:r>
          </a:p>
        </p:txBody>
      </p:sp>
    </p:spTree>
    <p:extLst>
      <p:ext uri="{BB962C8B-B14F-4D97-AF65-F5344CB8AC3E}">
        <p14:creationId xmlns:p14="http://schemas.microsoft.com/office/powerpoint/2010/main" val="590539746"/>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web</a:t>
            </a:r>
            <a:r>
              <a:rPr lang="ko-KR" altLang="en-US" sz="3200" dirty="0"/>
              <a:t> </a:t>
            </a:r>
            <a:r>
              <a:rPr lang="en-US" altLang="ko-KR" sz="3200" dirty="0"/>
              <a:t>work</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tx1"/>
                </a:solidFill>
              </a:rPr>
              <a:t>web worker API</a:t>
            </a:r>
          </a:p>
          <a:p>
            <a:r>
              <a:rPr lang="ko-KR" altLang="en-US" sz="1200" dirty="0">
                <a:solidFill>
                  <a:schemeClr val="tx1"/>
                </a:solidFill>
              </a:rPr>
              <a:t>웹 페이지에서 스크립트가 실행되면</a:t>
            </a:r>
            <a:r>
              <a:rPr lang="en-US" altLang="ko-KR" sz="1200" dirty="0">
                <a:solidFill>
                  <a:schemeClr val="tx1"/>
                </a:solidFill>
              </a:rPr>
              <a:t>, </a:t>
            </a:r>
            <a:r>
              <a:rPr lang="ko-KR" altLang="en-US" sz="1200" dirty="0">
                <a:solidFill>
                  <a:schemeClr val="tx1"/>
                </a:solidFill>
              </a:rPr>
              <a:t>해당 웹 페이지는 실행 중인 스크립트가 종료될 때까지 응답 불가 상태가 됩니다</a:t>
            </a:r>
            <a:r>
              <a:rPr lang="en-US" altLang="ko-KR" sz="1200" dirty="0">
                <a:solidFill>
                  <a:schemeClr val="tx1"/>
                </a:solidFill>
              </a:rPr>
              <a:t>.</a:t>
            </a:r>
          </a:p>
          <a:p>
            <a:r>
              <a:rPr lang="en-US" altLang="ko-KR" sz="1200" dirty="0">
                <a:solidFill>
                  <a:schemeClr val="tx1"/>
                </a:solidFill>
              </a:rPr>
              <a:t>web worker</a:t>
            </a:r>
            <a:r>
              <a:rPr lang="ko-KR" altLang="en-US" sz="1200" dirty="0">
                <a:solidFill>
                  <a:schemeClr val="tx1"/>
                </a:solidFill>
              </a:rPr>
              <a:t>는 스크립트가 웹 페이지의 성능에 영향을 미치지 않도록 백그라운드에서 동작하게 해주는 </a:t>
            </a:r>
            <a:r>
              <a:rPr lang="ko-KR" altLang="en-US" sz="1200" dirty="0" err="1">
                <a:solidFill>
                  <a:schemeClr val="tx1"/>
                </a:solidFill>
              </a:rPr>
              <a:t>자바스크립트입니다</a:t>
            </a:r>
            <a:r>
              <a:rPr lang="en-US" altLang="ko-KR" sz="1200" dirty="0">
                <a:solidFill>
                  <a:schemeClr val="tx1"/>
                </a:solidFill>
              </a:rPr>
              <a:t>. </a:t>
            </a:r>
          </a:p>
          <a:p>
            <a:r>
              <a:rPr lang="ko-KR" altLang="en-US" sz="1200" dirty="0">
                <a:solidFill>
                  <a:schemeClr val="tx1"/>
                </a:solidFill>
              </a:rPr>
              <a:t>즉</a:t>
            </a:r>
            <a:r>
              <a:rPr lang="en-US" altLang="ko-KR" sz="1200" dirty="0">
                <a:solidFill>
                  <a:schemeClr val="tx1"/>
                </a:solidFill>
              </a:rPr>
              <a:t>, web worker</a:t>
            </a:r>
            <a:r>
              <a:rPr lang="ko-KR" altLang="en-US" sz="1200" dirty="0">
                <a:solidFill>
                  <a:schemeClr val="tx1"/>
                </a:solidFill>
              </a:rPr>
              <a:t>는 스크립트의 다중 스레드</a:t>
            </a:r>
            <a:r>
              <a:rPr lang="en-US" altLang="ko-KR" sz="1200" dirty="0">
                <a:solidFill>
                  <a:schemeClr val="tx1"/>
                </a:solidFill>
              </a:rPr>
              <a:t>(multi-thread)</a:t>
            </a:r>
            <a:r>
              <a:rPr lang="ko-KR" altLang="en-US" sz="1200" dirty="0">
                <a:solidFill>
                  <a:schemeClr val="tx1"/>
                </a:solidFill>
              </a:rPr>
              <a:t>를 지원합니다</a:t>
            </a:r>
            <a:r>
              <a:rPr lang="en-US" altLang="ko-KR" sz="1200" dirty="0">
                <a:solidFill>
                  <a:schemeClr val="tx1"/>
                </a:solidFill>
              </a:rPr>
              <a:t>.</a:t>
            </a:r>
          </a:p>
          <a:p>
            <a:r>
              <a:rPr lang="ko-KR" altLang="en-US" sz="1200" dirty="0">
                <a:solidFill>
                  <a:schemeClr val="tx1"/>
                </a:solidFill>
              </a:rPr>
              <a:t>따라서 사용자가 웹 페이지를 이용하면서도</a:t>
            </a:r>
            <a:r>
              <a:rPr lang="en-US" altLang="ko-KR" sz="1200" dirty="0">
                <a:solidFill>
                  <a:schemeClr val="tx1"/>
                </a:solidFill>
              </a:rPr>
              <a:t>, </a:t>
            </a:r>
            <a:r>
              <a:rPr lang="ko-KR" altLang="en-US" sz="1200" dirty="0">
                <a:solidFill>
                  <a:schemeClr val="tx1"/>
                </a:solidFill>
              </a:rPr>
              <a:t>동시에 시간이 오래 걸리는 자바스크립트 작업도 병행할 수 있도록 해줍니다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web worker </a:t>
            </a:r>
            <a:r>
              <a:rPr lang="ko-KR" altLang="en-US" sz="1200" b="1" dirty="0">
                <a:solidFill>
                  <a:schemeClr val="tx1"/>
                </a:solidFill>
              </a:rPr>
              <a:t>파일 생성</a:t>
            </a:r>
          </a:p>
          <a:p>
            <a:r>
              <a:rPr lang="en-US" altLang="ko-KR" sz="1200" dirty="0">
                <a:solidFill>
                  <a:schemeClr val="tx1"/>
                </a:solidFill>
              </a:rPr>
              <a:t>web worker</a:t>
            </a:r>
            <a:r>
              <a:rPr lang="ko-KR" altLang="en-US" sz="1200" dirty="0">
                <a:solidFill>
                  <a:schemeClr val="tx1"/>
                </a:solidFill>
              </a:rPr>
              <a:t>의 동작을 확인하기 위해 소수를 찾는 외부 자바스크립트 파일을 만듭니다</a:t>
            </a:r>
            <a:r>
              <a:rPr lang="en-US" altLang="ko-KR" sz="1200" dirty="0">
                <a:solidFill>
                  <a:schemeClr val="tx1"/>
                </a:solidFill>
              </a:rPr>
              <a:t>. =&gt;</a:t>
            </a:r>
            <a:endParaRPr lang="ko-KR" altLang="en-US" sz="1200" dirty="0">
              <a:solidFill>
                <a:schemeClr val="tx1"/>
              </a:solidFill>
            </a:endParaRPr>
          </a:p>
          <a:p>
            <a:pPr marL="171450" indent="-171450">
              <a:buFontTx/>
              <a:buChar char="-"/>
            </a:pPr>
            <a:endParaRPr lang="en-US" altLang="ko-KR" sz="1200" dirty="0">
              <a:solidFill>
                <a:schemeClr val="tx1"/>
              </a:solidFill>
            </a:endParaRPr>
          </a:p>
          <a:p>
            <a:r>
              <a:rPr lang="en-US" altLang="ko-KR" sz="1200" b="1" dirty="0">
                <a:solidFill>
                  <a:schemeClr val="tx1"/>
                </a:solidFill>
              </a:rPr>
              <a:t>web worker </a:t>
            </a:r>
            <a:r>
              <a:rPr lang="ko-KR" altLang="en-US" sz="1200" b="1" dirty="0">
                <a:solidFill>
                  <a:schemeClr val="tx1"/>
                </a:solidFill>
              </a:rPr>
              <a:t>객체 생성</a:t>
            </a:r>
          </a:p>
          <a:p>
            <a:r>
              <a:rPr lang="ko-KR" altLang="en-US" sz="1200" dirty="0">
                <a:solidFill>
                  <a:schemeClr val="tx1"/>
                </a:solidFill>
              </a:rPr>
              <a:t>위에서 만든 </a:t>
            </a:r>
            <a:r>
              <a:rPr lang="en-US" altLang="ko-KR" sz="1200" dirty="0">
                <a:solidFill>
                  <a:schemeClr val="tx1"/>
                </a:solidFill>
              </a:rPr>
              <a:t>web worker </a:t>
            </a:r>
            <a:r>
              <a:rPr lang="ko-KR" altLang="en-US" sz="1200" dirty="0">
                <a:solidFill>
                  <a:schemeClr val="tx1"/>
                </a:solidFill>
              </a:rPr>
              <a:t>파일을 불러올 </a:t>
            </a:r>
            <a:r>
              <a:rPr lang="en-US" altLang="ko-KR" sz="1200" dirty="0">
                <a:solidFill>
                  <a:schemeClr val="tx1"/>
                </a:solidFill>
              </a:rPr>
              <a:t>HTML </a:t>
            </a:r>
            <a:r>
              <a:rPr lang="ko-KR" altLang="en-US" sz="1200" dirty="0">
                <a:solidFill>
                  <a:schemeClr val="tx1"/>
                </a:solidFill>
              </a:rPr>
              <a:t>파일을 만듭니다</a:t>
            </a:r>
            <a:r>
              <a:rPr lang="en-US" altLang="ko-KR" sz="1200" dirty="0">
                <a:solidFill>
                  <a:schemeClr val="tx1"/>
                </a:solidFill>
              </a:rPr>
              <a:t>.</a:t>
            </a:r>
          </a:p>
          <a:p>
            <a:r>
              <a:rPr lang="en-US" altLang="ko-KR" sz="1200" dirty="0">
                <a:solidFill>
                  <a:srgbClr val="FF0000"/>
                </a:solidFill>
              </a:rPr>
              <a:t>if(</a:t>
            </a:r>
            <a:r>
              <a:rPr lang="en-US" altLang="ko-KR" sz="1200" dirty="0" err="1">
                <a:solidFill>
                  <a:srgbClr val="FF0000"/>
                </a:solidFill>
              </a:rPr>
              <a:t>typeof</a:t>
            </a:r>
            <a:r>
              <a:rPr lang="en-US" altLang="ko-KR" sz="1200" dirty="0">
                <a:solidFill>
                  <a:srgbClr val="FF0000"/>
                </a:solidFill>
              </a:rPr>
              <a:t>(</a:t>
            </a:r>
            <a:r>
              <a:rPr lang="en-US" altLang="ko-KR" sz="1200" dirty="0" err="1">
                <a:solidFill>
                  <a:srgbClr val="FF0000"/>
                </a:solidFill>
              </a:rPr>
              <a:t>webworker</a:t>
            </a:r>
            <a:r>
              <a:rPr lang="en-US" altLang="ko-KR" sz="1200" dirty="0">
                <a:solidFill>
                  <a:srgbClr val="FF0000"/>
                </a:solidFill>
              </a:rPr>
              <a:t>) == "undefined") {</a:t>
            </a:r>
          </a:p>
          <a:p>
            <a:r>
              <a:rPr lang="en-US" altLang="ko-KR" sz="1200" dirty="0">
                <a:solidFill>
                  <a:srgbClr val="FF0000"/>
                </a:solidFill>
              </a:rPr>
              <a:t>    </a:t>
            </a:r>
            <a:r>
              <a:rPr lang="en-US" altLang="ko-KR" sz="1200" dirty="0" err="1">
                <a:solidFill>
                  <a:srgbClr val="FF0000"/>
                </a:solidFill>
              </a:rPr>
              <a:t>webworker</a:t>
            </a:r>
            <a:r>
              <a:rPr lang="en-US" altLang="ko-KR" sz="1200" dirty="0">
                <a:solidFill>
                  <a:srgbClr val="FF0000"/>
                </a:solidFill>
              </a:rPr>
              <a:t> = new Worker("/examples/web_worker.js");</a:t>
            </a:r>
          </a:p>
          <a:p>
            <a:r>
              <a:rPr lang="en-US" altLang="ko-KR" sz="1200" dirty="0">
                <a:solidFill>
                  <a:srgbClr val="FF0000"/>
                </a:solidFill>
              </a:rPr>
              <a:t>}</a:t>
            </a:r>
          </a:p>
          <a:p>
            <a:endParaRPr lang="en-US" altLang="ko-KR" sz="1200" dirty="0">
              <a:solidFill>
                <a:schemeClr val="tx1"/>
              </a:solidFill>
            </a:endParaRPr>
          </a:p>
          <a:p>
            <a:r>
              <a:rPr lang="en-US" altLang="ko-KR" sz="1200" b="1" dirty="0">
                <a:solidFill>
                  <a:schemeClr val="tx1"/>
                </a:solidFill>
              </a:rPr>
              <a:t>worker </a:t>
            </a:r>
            <a:r>
              <a:rPr lang="ko-KR" altLang="en-US" sz="1200" b="1" dirty="0">
                <a:solidFill>
                  <a:schemeClr val="tx1"/>
                </a:solidFill>
              </a:rPr>
              <a:t>객체와의 연결</a:t>
            </a:r>
          </a:p>
          <a:p>
            <a:r>
              <a:rPr lang="en-US" altLang="ko-KR" sz="1200" dirty="0" err="1">
                <a:solidFill>
                  <a:schemeClr val="tx1"/>
                </a:solidFill>
              </a:rPr>
              <a:t>onmessage</a:t>
            </a:r>
            <a:r>
              <a:rPr lang="en-US" altLang="ko-KR" sz="1200" dirty="0">
                <a:solidFill>
                  <a:schemeClr val="tx1"/>
                </a:solidFill>
              </a:rPr>
              <a:t> </a:t>
            </a:r>
            <a:r>
              <a:rPr lang="ko-KR" altLang="en-US" sz="1200" dirty="0">
                <a:solidFill>
                  <a:schemeClr val="tx1"/>
                </a:solidFill>
              </a:rPr>
              <a:t>이벤트 </a:t>
            </a:r>
            <a:r>
              <a:rPr lang="ko-KR" altLang="en-US" sz="1200" dirty="0" err="1">
                <a:solidFill>
                  <a:schemeClr val="tx1"/>
                </a:solidFill>
              </a:rPr>
              <a:t>리스너</a:t>
            </a:r>
            <a:r>
              <a:rPr lang="en-US" altLang="ko-KR" sz="1200" dirty="0">
                <a:solidFill>
                  <a:schemeClr val="tx1"/>
                </a:solidFill>
              </a:rPr>
              <a:t>(event listener)</a:t>
            </a:r>
            <a:r>
              <a:rPr lang="ko-KR" altLang="en-US" sz="1200" dirty="0">
                <a:solidFill>
                  <a:schemeClr val="tx1"/>
                </a:solidFill>
              </a:rPr>
              <a:t>를 통해 </a:t>
            </a:r>
            <a:r>
              <a:rPr lang="en-US" altLang="ko-KR" sz="1200" dirty="0">
                <a:solidFill>
                  <a:schemeClr val="tx1"/>
                </a:solidFill>
              </a:rPr>
              <a:t>web worker </a:t>
            </a:r>
            <a:r>
              <a:rPr lang="ko-KR" altLang="en-US" sz="1200" dirty="0">
                <a:solidFill>
                  <a:schemeClr val="tx1"/>
                </a:solidFill>
              </a:rPr>
              <a:t>파일과 메시지를 주고받을 수 있습니다</a:t>
            </a:r>
            <a:r>
              <a:rPr lang="en-US" altLang="ko-KR" sz="1200" dirty="0">
                <a:solidFill>
                  <a:schemeClr val="tx1"/>
                </a:solidFill>
              </a:rPr>
              <a:t>.</a:t>
            </a:r>
          </a:p>
          <a:p>
            <a:r>
              <a:rPr lang="en-US" altLang="ko-KR" sz="1200" dirty="0" err="1">
                <a:solidFill>
                  <a:srgbClr val="FF0000"/>
                </a:solidFill>
              </a:rPr>
              <a:t>webworker.onmessage</a:t>
            </a:r>
            <a:r>
              <a:rPr lang="en-US" altLang="ko-KR" sz="1200" dirty="0">
                <a:solidFill>
                  <a:srgbClr val="FF0000"/>
                </a:solidFill>
              </a:rPr>
              <a:t> = </a:t>
            </a:r>
            <a:r>
              <a:rPr lang="en-US" altLang="ko-KR" sz="1200" i="1" dirty="0">
                <a:solidFill>
                  <a:srgbClr val="FF0000"/>
                </a:solidFill>
              </a:rPr>
              <a:t>function</a:t>
            </a:r>
            <a:r>
              <a:rPr lang="en-US" altLang="ko-KR" sz="1200" dirty="0">
                <a:solidFill>
                  <a:srgbClr val="FF0000"/>
                </a:solidFill>
              </a:rPr>
              <a:t>(event) {</a:t>
            </a:r>
          </a:p>
          <a:p>
            <a:r>
              <a:rPr lang="en-US" altLang="ko-KR" sz="1200" dirty="0">
                <a:solidFill>
                  <a:srgbClr val="FF0000"/>
                </a:solidFill>
              </a:rPr>
              <a:t>    </a:t>
            </a:r>
            <a:r>
              <a:rPr lang="en-US" altLang="ko-KR" sz="1200" dirty="0" err="1">
                <a:solidFill>
                  <a:srgbClr val="FF0000"/>
                </a:solidFill>
              </a:rPr>
              <a:t>document.getElementById</a:t>
            </a:r>
            <a:r>
              <a:rPr lang="en-US" altLang="ko-KR" sz="1200" dirty="0">
                <a:solidFill>
                  <a:srgbClr val="FF0000"/>
                </a:solidFill>
              </a:rPr>
              <a:t>("result").</a:t>
            </a:r>
            <a:r>
              <a:rPr lang="en-US" altLang="ko-KR" sz="1200" dirty="0" err="1">
                <a:solidFill>
                  <a:srgbClr val="FF0000"/>
                </a:solidFill>
              </a:rPr>
              <a:t>innerHTML</a:t>
            </a:r>
            <a:r>
              <a:rPr lang="en-US" altLang="ko-KR" sz="1200" dirty="0">
                <a:solidFill>
                  <a:srgbClr val="FF0000"/>
                </a:solidFill>
              </a:rPr>
              <a:t> = </a:t>
            </a:r>
            <a:r>
              <a:rPr lang="en-US" altLang="ko-KR" sz="1200" dirty="0" err="1">
                <a:solidFill>
                  <a:srgbClr val="FF0000"/>
                </a:solidFill>
              </a:rPr>
              <a:t>event.data</a:t>
            </a:r>
            <a:r>
              <a:rPr lang="en-US" altLang="ko-KR" sz="1200" dirty="0">
                <a:solidFill>
                  <a:srgbClr val="FF0000"/>
                </a:solidFill>
              </a:rPr>
              <a:t>;</a:t>
            </a:r>
          </a:p>
          <a:p>
            <a:r>
              <a:rPr lang="en-US" altLang="ko-KR" sz="1200" dirty="0">
                <a:solidFill>
                  <a:srgbClr val="FF0000"/>
                </a:solidFill>
              </a:rPr>
              <a:t>};</a:t>
            </a:r>
          </a:p>
          <a:p>
            <a:endParaRPr lang="en-US" altLang="ko-KR" sz="1200" dirty="0">
              <a:solidFill>
                <a:schemeClr val="tx1"/>
              </a:solidFill>
            </a:endParaRPr>
          </a:p>
          <a:p>
            <a:r>
              <a:rPr lang="en-US" altLang="ko-KR" sz="1200" b="1" dirty="0">
                <a:solidFill>
                  <a:schemeClr val="tx1"/>
                </a:solidFill>
              </a:rPr>
              <a:t>web worker </a:t>
            </a:r>
            <a:r>
              <a:rPr lang="ko-KR" altLang="en-US" sz="1200" b="1" dirty="0">
                <a:solidFill>
                  <a:schemeClr val="tx1"/>
                </a:solidFill>
              </a:rPr>
              <a:t>객체의 실행 종료</a:t>
            </a:r>
          </a:p>
          <a:p>
            <a:r>
              <a:rPr lang="en-US" altLang="ko-KR" sz="1200" dirty="0">
                <a:solidFill>
                  <a:schemeClr val="tx1"/>
                </a:solidFill>
              </a:rPr>
              <a:t>web worker </a:t>
            </a:r>
            <a:r>
              <a:rPr lang="ko-KR" altLang="en-US" sz="1200" dirty="0">
                <a:solidFill>
                  <a:schemeClr val="tx1"/>
                </a:solidFill>
              </a:rPr>
              <a:t>객체는 생성되고 나서 종료될 때까지 계속해서 메시지를 받을 준비를 합니다</a:t>
            </a:r>
            <a:r>
              <a:rPr lang="en-US" altLang="ko-KR" sz="1200" dirty="0">
                <a:solidFill>
                  <a:schemeClr val="tx1"/>
                </a:solidFill>
              </a:rPr>
              <a:t>.</a:t>
            </a:r>
          </a:p>
          <a:p>
            <a:r>
              <a:rPr lang="ko-KR" altLang="en-US" sz="1200" dirty="0">
                <a:solidFill>
                  <a:schemeClr val="tx1"/>
                </a:solidFill>
              </a:rPr>
              <a:t>따라서 웹 브라우저나 컴퓨터의 자원을 돌려주기 위해서는 </a:t>
            </a:r>
            <a:r>
              <a:rPr lang="en-US" altLang="ko-KR" sz="1200" dirty="0">
                <a:solidFill>
                  <a:schemeClr val="tx1"/>
                </a:solidFill>
              </a:rPr>
              <a:t>terminate() </a:t>
            </a:r>
            <a:r>
              <a:rPr lang="ko-KR" altLang="en-US" sz="1200" dirty="0">
                <a:solidFill>
                  <a:schemeClr val="tx1"/>
                </a:solidFill>
              </a:rPr>
              <a:t>메소드를 사용하여 </a:t>
            </a:r>
            <a:r>
              <a:rPr lang="en-US" altLang="ko-KR" sz="1200" dirty="0">
                <a:solidFill>
                  <a:schemeClr val="tx1"/>
                </a:solidFill>
              </a:rPr>
              <a:t>web worker</a:t>
            </a:r>
            <a:r>
              <a:rPr lang="ko-KR" altLang="en-US" sz="1200" dirty="0">
                <a:solidFill>
                  <a:schemeClr val="tx1"/>
                </a:solidFill>
              </a:rPr>
              <a:t>를 반드시 종료해줘야 합니다</a:t>
            </a:r>
            <a:r>
              <a:rPr lang="en-US" altLang="ko-KR" sz="1200" dirty="0">
                <a:solidFill>
                  <a:schemeClr val="tx1"/>
                </a:solidFill>
              </a:rPr>
              <a:t>.</a:t>
            </a:r>
          </a:p>
          <a:p>
            <a:r>
              <a:rPr lang="en-US" altLang="ko-KR" sz="1200" i="1" dirty="0" err="1">
                <a:solidFill>
                  <a:srgbClr val="FF0000"/>
                </a:solidFill>
              </a:rPr>
              <a:t>webworker.terminate</a:t>
            </a:r>
            <a:r>
              <a:rPr lang="en-US" altLang="ko-KR" sz="1200" i="1" dirty="0">
                <a:solidFill>
                  <a:srgbClr val="FF0000"/>
                </a:solidFill>
              </a:rPr>
              <a:t>();</a:t>
            </a:r>
          </a:p>
          <a:p>
            <a:endParaRPr lang="en-US" altLang="ko-KR" sz="1200" dirty="0">
              <a:solidFill>
                <a:schemeClr val="tx1"/>
              </a:solidFill>
            </a:endParaRPr>
          </a:p>
          <a:p>
            <a:r>
              <a:rPr lang="en-US" altLang="ko-KR" sz="1200" b="1" dirty="0">
                <a:solidFill>
                  <a:schemeClr val="tx1"/>
                </a:solidFill>
              </a:rPr>
              <a:t>web worker </a:t>
            </a:r>
            <a:r>
              <a:rPr lang="ko-KR" altLang="en-US" sz="1200" b="1" dirty="0">
                <a:solidFill>
                  <a:schemeClr val="tx1"/>
                </a:solidFill>
              </a:rPr>
              <a:t>객체의 재사용</a:t>
            </a:r>
          </a:p>
          <a:p>
            <a:r>
              <a:rPr lang="en-US" altLang="ko-KR" sz="1200" dirty="0">
                <a:solidFill>
                  <a:schemeClr val="tx1"/>
                </a:solidFill>
              </a:rPr>
              <a:t>web worker </a:t>
            </a:r>
            <a:r>
              <a:rPr lang="ko-KR" altLang="en-US" sz="1200" dirty="0">
                <a:solidFill>
                  <a:schemeClr val="tx1"/>
                </a:solidFill>
              </a:rPr>
              <a:t>객체가 종료된 후에는 </a:t>
            </a:r>
            <a:r>
              <a:rPr lang="en-US" altLang="ko-KR" sz="1200" dirty="0">
                <a:solidFill>
                  <a:schemeClr val="tx1"/>
                </a:solidFill>
              </a:rPr>
              <a:t>web worker</a:t>
            </a:r>
            <a:r>
              <a:rPr lang="ko-KR" altLang="en-US" sz="1200" dirty="0">
                <a:solidFill>
                  <a:schemeClr val="tx1"/>
                </a:solidFill>
              </a:rPr>
              <a:t>의 값을 </a:t>
            </a:r>
            <a:r>
              <a:rPr lang="en-US" altLang="ko-KR" sz="1200" dirty="0">
                <a:solidFill>
                  <a:schemeClr val="tx1"/>
                </a:solidFill>
              </a:rPr>
              <a:t>undefined</a:t>
            </a:r>
            <a:r>
              <a:rPr lang="ko-KR" altLang="en-US" sz="1200" dirty="0">
                <a:solidFill>
                  <a:schemeClr val="tx1"/>
                </a:solidFill>
              </a:rPr>
              <a:t>로 설정해야만 </a:t>
            </a:r>
            <a:r>
              <a:rPr lang="en-US" altLang="ko-KR" sz="1200" dirty="0">
                <a:solidFill>
                  <a:schemeClr val="tx1"/>
                </a:solidFill>
              </a:rPr>
              <a:t>web worker </a:t>
            </a:r>
            <a:r>
              <a:rPr lang="ko-KR" altLang="en-US" sz="1200" dirty="0">
                <a:solidFill>
                  <a:schemeClr val="tx1"/>
                </a:solidFill>
              </a:rPr>
              <a:t>객체를 재사용할 수 있습니다</a:t>
            </a:r>
            <a:r>
              <a:rPr lang="en-US" altLang="ko-KR" sz="1200" dirty="0">
                <a:solidFill>
                  <a:schemeClr val="tx1"/>
                </a:solidFill>
              </a:rPr>
              <a:t>.</a:t>
            </a:r>
          </a:p>
          <a:p>
            <a:r>
              <a:rPr lang="en-US" altLang="ko-KR" sz="1200" i="1" dirty="0" err="1">
                <a:solidFill>
                  <a:srgbClr val="FF0000"/>
                </a:solidFill>
              </a:rPr>
              <a:t>webworker</a:t>
            </a:r>
            <a:r>
              <a:rPr lang="en-US" altLang="ko-KR" sz="1200" i="1" dirty="0">
                <a:solidFill>
                  <a:srgbClr val="FF0000"/>
                </a:solidFill>
              </a:rPr>
              <a:t> = </a:t>
            </a:r>
            <a:r>
              <a:rPr lang="en-US" altLang="ko-KR" sz="1200" b="1" i="1" dirty="0">
                <a:solidFill>
                  <a:srgbClr val="FF0000"/>
                </a:solidFill>
              </a:rPr>
              <a:t>undefined</a:t>
            </a:r>
            <a:r>
              <a:rPr lang="en-US" altLang="ko-KR" sz="1200" i="1" dirty="0">
                <a:solidFill>
                  <a:srgbClr val="FF0000"/>
                </a:solidFill>
              </a:rPr>
              <a:t>;</a:t>
            </a: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428</a:t>
            </a:fld>
            <a:endParaRPr lang="ko-KR" altLang="en-US" dirty="0"/>
          </a:p>
        </p:txBody>
      </p:sp>
      <p:sp>
        <p:nvSpPr>
          <p:cNvPr id="8" name="직사각형 7">
            <a:extLst>
              <a:ext uri="{FF2B5EF4-FFF2-40B4-BE49-F238E27FC236}">
                <a16:creationId xmlns:a16="http://schemas.microsoft.com/office/drawing/2014/main" id="{3050A208-14C7-4A1B-8038-1160BFCD61F7}"/>
              </a:ext>
            </a:extLst>
          </p:cNvPr>
          <p:cNvSpPr/>
          <p:nvPr/>
        </p:nvSpPr>
        <p:spPr>
          <a:xfrm>
            <a:off x="6790592" y="2142678"/>
            <a:ext cx="3191608" cy="1643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i="1">
                <a:solidFill>
                  <a:srgbClr val="FF0000"/>
                </a:solidFill>
              </a:rPr>
              <a:t>var</a:t>
            </a:r>
            <a:r>
              <a:rPr lang="en-US" altLang="ko-KR" sz="1200">
                <a:solidFill>
                  <a:srgbClr val="FF0000"/>
                </a:solidFill>
              </a:rPr>
              <a:t> n = </a:t>
            </a:r>
            <a:r>
              <a:rPr lang="en-US" altLang="ko-KR" sz="1200" b="1">
                <a:solidFill>
                  <a:srgbClr val="FF0000"/>
                </a:solidFill>
              </a:rPr>
              <a:t>1</a:t>
            </a:r>
            <a:r>
              <a:rPr lang="en-US" altLang="ko-KR" sz="1200">
                <a:solidFill>
                  <a:srgbClr val="FF0000"/>
                </a:solidFill>
              </a:rPr>
              <a:t>;</a:t>
            </a:r>
          </a:p>
          <a:p>
            <a:r>
              <a:rPr lang="en-US" altLang="ko-KR" sz="1200">
                <a:solidFill>
                  <a:srgbClr val="FF0000"/>
                </a:solidFill>
              </a:rPr>
              <a:t>search: while (</a:t>
            </a:r>
            <a:r>
              <a:rPr lang="en-US" altLang="ko-KR" sz="1200" b="1">
                <a:solidFill>
                  <a:srgbClr val="FF0000"/>
                </a:solidFill>
              </a:rPr>
              <a:t>true</a:t>
            </a:r>
            <a:r>
              <a:rPr lang="en-US" altLang="ko-KR" sz="1200">
                <a:solidFill>
                  <a:srgbClr val="FF0000"/>
                </a:solidFill>
              </a:rPr>
              <a:t>) {</a:t>
            </a:r>
          </a:p>
          <a:p>
            <a:r>
              <a:rPr lang="en-US" altLang="ko-KR" sz="1200">
                <a:solidFill>
                  <a:srgbClr val="FF0000"/>
                </a:solidFill>
              </a:rPr>
              <a:t>    n += </a:t>
            </a:r>
            <a:r>
              <a:rPr lang="en-US" altLang="ko-KR" sz="1200" b="1">
                <a:solidFill>
                  <a:srgbClr val="FF0000"/>
                </a:solidFill>
              </a:rPr>
              <a:t>1</a:t>
            </a:r>
            <a:r>
              <a:rPr lang="en-US" altLang="ko-KR" sz="1200">
                <a:solidFill>
                  <a:srgbClr val="FF0000"/>
                </a:solidFill>
              </a:rPr>
              <a:t>;</a:t>
            </a:r>
          </a:p>
          <a:p>
            <a:r>
              <a:rPr lang="en-US" altLang="ko-KR" sz="1200">
                <a:solidFill>
                  <a:srgbClr val="FF0000"/>
                </a:solidFill>
              </a:rPr>
              <a:t>    for (</a:t>
            </a:r>
            <a:r>
              <a:rPr lang="en-US" altLang="ko-KR" sz="1200" i="1">
                <a:solidFill>
                  <a:srgbClr val="FF0000"/>
                </a:solidFill>
              </a:rPr>
              <a:t>var</a:t>
            </a:r>
            <a:r>
              <a:rPr lang="en-US" altLang="ko-KR" sz="1200">
                <a:solidFill>
                  <a:srgbClr val="FF0000"/>
                </a:solidFill>
              </a:rPr>
              <a:t> i = </a:t>
            </a:r>
            <a:r>
              <a:rPr lang="en-US" altLang="ko-KR" sz="1200" b="1">
                <a:solidFill>
                  <a:srgbClr val="FF0000"/>
                </a:solidFill>
              </a:rPr>
              <a:t>2</a:t>
            </a:r>
            <a:r>
              <a:rPr lang="en-US" altLang="ko-KR" sz="1200">
                <a:solidFill>
                  <a:srgbClr val="FF0000"/>
                </a:solidFill>
              </a:rPr>
              <a:t>; i &lt;= Math.sqrt(n); i += </a:t>
            </a:r>
            <a:r>
              <a:rPr lang="en-US" altLang="ko-KR" sz="1200" b="1">
                <a:solidFill>
                  <a:srgbClr val="FF0000"/>
                </a:solidFill>
              </a:rPr>
              <a:t>1</a:t>
            </a:r>
            <a:r>
              <a:rPr lang="en-US" altLang="ko-KR" sz="1200">
                <a:solidFill>
                  <a:srgbClr val="FF0000"/>
                </a:solidFill>
              </a:rPr>
              <a:t>)</a:t>
            </a:r>
          </a:p>
          <a:p>
            <a:r>
              <a:rPr lang="en-US" altLang="ko-KR" sz="1200">
                <a:solidFill>
                  <a:srgbClr val="FF0000"/>
                </a:solidFill>
              </a:rPr>
              <a:t>        if (n % i == </a:t>
            </a:r>
            <a:r>
              <a:rPr lang="en-US" altLang="ko-KR" sz="1200" b="1">
                <a:solidFill>
                  <a:srgbClr val="FF0000"/>
                </a:solidFill>
              </a:rPr>
              <a:t>0</a:t>
            </a:r>
            <a:r>
              <a:rPr lang="en-US" altLang="ko-KR" sz="1200">
                <a:solidFill>
                  <a:srgbClr val="FF0000"/>
                </a:solidFill>
              </a:rPr>
              <a:t>)</a:t>
            </a:r>
          </a:p>
          <a:p>
            <a:r>
              <a:rPr lang="en-US" altLang="ko-KR" sz="1200">
                <a:solidFill>
                  <a:srgbClr val="FF0000"/>
                </a:solidFill>
              </a:rPr>
              <a:t>            continue search;</a:t>
            </a:r>
          </a:p>
          <a:p>
            <a:r>
              <a:rPr lang="en-US" altLang="ko-KR" sz="1200">
                <a:solidFill>
                  <a:srgbClr val="FF0000"/>
                </a:solidFill>
              </a:rPr>
              <a:t>        postMessage(n);</a:t>
            </a:r>
          </a:p>
          <a:p>
            <a:r>
              <a:rPr lang="en-US" altLang="ko-KR" sz="1200">
                <a:solidFill>
                  <a:srgbClr val="FF0000"/>
                </a:solidFill>
              </a:rPr>
              <a:t>}</a:t>
            </a:r>
          </a:p>
        </p:txBody>
      </p:sp>
    </p:spTree>
    <p:extLst>
      <p:ext uri="{BB962C8B-B14F-4D97-AF65-F5344CB8AC3E}">
        <p14:creationId xmlns:p14="http://schemas.microsoft.com/office/powerpoint/2010/main" val="423279097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web</a:t>
            </a:r>
            <a:r>
              <a:rPr lang="ko-KR" altLang="en-US" sz="3200" dirty="0"/>
              <a:t> </a:t>
            </a:r>
            <a:r>
              <a:rPr lang="en-US" altLang="ko-KR" sz="3200" dirty="0"/>
              <a:t>work</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189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&lt;body&gt;</a:t>
            </a:r>
          </a:p>
          <a:p>
            <a:r>
              <a:rPr lang="en-US" altLang="ko-KR" sz="1200" dirty="0">
                <a:solidFill>
                  <a:schemeClr val="tx1"/>
                </a:solidFill>
              </a:rPr>
              <a:t>	&lt;h1&gt;web worker</a:t>
            </a:r>
            <a:r>
              <a:rPr lang="ko-KR" altLang="en-US" sz="1200" dirty="0">
                <a:solidFill>
                  <a:schemeClr val="tx1"/>
                </a:solidFill>
              </a:rPr>
              <a:t>를 이용한 동시 작업</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현재까지 발견한 소수의 개수는 </a:t>
            </a:r>
            <a:r>
              <a:rPr lang="en-US" altLang="ko-KR" sz="1200" dirty="0">
                <a:solidFill>
                  <a:schemeClr val="tx1"/>
                </a:solidFill>
              </a:rPr>
              <a:t>&lt;output id="result"&gt;&lt;/output&gt;</a:t>
            </a:r>
            <a:r>
              <a:rPr lang="ko-KR" altLang="en-US" sz="1200" dirty="0">
                <a:solidFill>
                  <a:schemeClr val="tx1"/>
                </a:solidFill>
              </a:rPr>
              <a:t>입니다</a:t>
            </a:r>
            <a:r>
              <a:rPr lang="en-US" altLang="ko-KR" sz="1200" dirty="0">
                <a:solidFill>
                  <a:schemeClr val="tx1"/>
                </a:solidFill>
              </a:rPr>
              <a:t>.&lt;/p&gt;</a:t>
            </a:r>
          </a:p>
          <a:p>
            <a:r>
              <a:rPr lang="en-US" altLang="ko-KR" sz="1200" dirty="0">
                <a:solidFill>
                  <a:schemeClr val="tx1"/>
                </a:solidFill>
              </a:rPr>
              <a:t>	&lt;button onclick="</a:t>
            </a:r>
            <a:r>
              <a:rPr lang="en-US" altLang="ko-KR" sz="1200" dirty="0" err="1">
                <a:solidFill>
                  <a:schemeClr val="tx1"/>
                </a:solidFill>
              </a:rPr>
              <a:t>startWorker</a:t>
            </a:r>
            <a:r>
              <a:rPr lang="en-US" altLang="ko-KR" sz="1200" dirty="0">
                <a:solidFill>
                  <a:schemeClr val="tx1"/>
                </a:solidFill>
              </a:rPr>
              <a:t>()"&gt;Web Worker </a:t>
            </a:r>
            <a:r>
              <a:rPr lang="ko-KR" altLang="en-US" sz="1200" dirty="0">
                <a:solidFill>
                  <a:schemeClr val="tx1"/>
                </a:solidFill>
              </a:rPr>
              <a:t>시작</a:t>
            </a:r>
            <a:r>
              <a:rPr lang="en-US" altLang="ko-KR" sz="1200" dirty="0">
                <a:solidFill>
                  <a:schemeClr val="tx1"/>
                </a:solidFill>
              </a:rPr>
              <a:t>&lt;/button&gt; </a:t>
            </a:r>
          </a:p>
          <a:p>
            <a:r>
              <a:rPr lang="en-US" altLang="ko-KR" sz="1200" dirty="0">
                <a:solidFill>
                  <a:schemeClr val="tx1"/>
                </a:solidFill>
              </a:rPr>
              <a:t>	&lt;button onclick="</a:t>
            </a:r>
            <a:r>
              <a:rPr lang="en-US" altLang="ko-KR" sz="1200" dirty="0" err="1">
                <a:solidFill>
                  <a:schemeClr val="tx1"/>
                </a:solidFill>
              </a:rPr>
              <a:t>stopWorker</a:t>
            </a:r>
            <a:r>
              <a:rPr lang="en-US" altLang="ko-KR" sz="1200" dirty="0">
                <a:solidFill>
                  <a:schemeClr val="tx1"/>
                </a:solidFill>
              </a:rPr>
              <a:t>()"&gt;Web Worker </a:t>
            </a:r>
            <a:r>
              <a:rPr lang="ko-KR" altLang="en-US" sz="1200" dirty="0">
                <a:solidFill>
                  <a:schemeClr val="tx1"/>
                </a:solidFill>
              </a:rPr>
              <a:t>종료</a:t>
            </a:r>
            <a:r>
              <a:rPr lang="en-US" altLang="ko-KR" sz="1200" dirty="0">
                <a:solidFill>
                  <a:schemeClr val="tx1"/>
                </a:solidFill>
              </a:rPr>
              <a:t>&lt;/button&gt;</a:t>
            </a:r>
          </a:p>
          <a:p>
            <a:r>
              <a:rPr lang="en-US" altLang="ko-KR" sz="1200" dirty="0">
                <a:solidFill>
                  <a:schemeClr val="tx1"/>
                </a:solidFill>
              </a:rPr>
              <a:t>	&lt;p&gt;</a:t>
            </a:r>
            <a:r>
              <a:rPr lang="ko-KR" altLang="en-US" sz="1200" dirty="0">
                <a:solidFill>
                  <a:schemeClr val="tx1"/>
                </a:solidFill>
              </a:rPr>
              <a:t>위의 스크립트가 실행되는 동안에도 텍스트 필드에 글을 쓰는 작업을 동시에 할 수 있습니다</a:t>
            </a:r>
            <a:r>
              <a:rPr lang="en-US" altLang="ko-KR" sz="1200" dirty="0">
                <a:solidFill>
                  <a:schemeClr val="tx1"/>
                </a:solidFill>
              </a:rPr>
              <a:t>!&lt;/p&gt;</a:t>
            </a:r>
          </a:p>
          <a:p>
            <a:r>
              <a:rPr lang="en-US" altLang="ko-KR" sz="1200" dirty="0">
                <a:solidFill>
                  <a:schemeClr val="tx1"/>
                </a:solidFill>
              </a:rPr>
              <a:t>	&lt;</a:t>
            </a:r>
            <a:r>
              <a:rPr lang="en-US" altLang="ko-KR" sz="1200" dirty="0" err="1">
                <a:solidFill>
                  <a:schemeClr val="tx1"/>
                </a:solidFill>
              </a:rPr>
              <a:t>textarea</a:t>
            </a:r>
            <a:r>
              <a:rPr lang="en-US" altLang="ko-KR" sz="1200" dirty="0">
                <a:solidFill>
                  <a:schemeClr val="tx1"/>
                </a:solidFill>
              </a:rPr>
              <a:t> rows="10" cols="50"&gt;&lt;/</a:t>
            </a:r>
            <a:r>
              <a:rPr lang="en-US" altLang="ko-KR" sz="1200" dirty="0" err="1">
                <a:solidFill>
                  <a:schemeClr val="tx1"/>
                </a:solidFill>
              </a:rPr>
              <a:t>textarea</a:t>
            </a:r>
            <a:r>
              <a:rPr lang="en-US" altLang="ko-KR" sz="1200" dirty="0">
                <a:solidFill>
                  <a:schemeClr val="tx1"/>
                </a:solidFill>
              </a:rPr>
              <a:t>&gt;</a:t>
            </a:r>
          </a:p>
          <a:p>
            <a:r>
              <a:rPr lang="en-US" altLang="ko-KR" sz="1200" dirty="0">
                <a:solidFill>
                  <a:schemeClr val="tx1"/>
                </a:solidFill>
              </a:rPr>
              <a:t>	&lt;script&gt;</a:t>
            </a:r>
          </a:p>
          <a:p>
            <a:r>
              <a:rPr lang="en-US" altLang="ko-KR" sz="1200" dirty="0">
                <a:solidFill>
                  <a:schemeClr val="tx1"/>
                </a:solidFill>
              </a:rPr>
              <a:t>		var </a:t>
            </a:r>
            <a:r>
              <a:rPr lang="en-US" altLang="ko-KR" sz="1200" dirty="0" err="1">
                <a:solidFill>
                  <a:schemeClr val="tx1"/>
                </a:solidFill>
              </a:rPr>
              <a:t>webworker</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		function </a:t>
            </a:r>
            <a:r>
              <a:rPr lang="en-US" altLang="ko-KR" sz="1200" dirty="0" err="1">
                <a:solidFill>
                  <a:schemeClr val="tx1"/>
                </a:solidFill>
              </a:rPr>
              <a:t>startWorker</a:t>
            </a:r>
            <a:r>
              <a:rPr lang="en-US" altLang="ko-KR" sz="1200" dirty="0">
                <a:solidFill>
                  <a:schemeClr val="tx1"/>
                </a:solidFill>
              </a:rPr>
              <a:t>() {</a:t>
            </a:r>
          </a:p>
          <a:p>
            <a:r>
              <a:rPr lang="en-US" altLang="ko-KR" sz="1200" dirty="0">
                <a:solidFill>
                  <a:schemeClr val="tx1"/>
                </a:solidFill>
              </a:rPr>
              <a:t>			if(</a:t>
            </a:r>
            <a:r>
              <a:rPr lang="en-US" altLang="ko-KR" sz="1200" dirty="0" err="1">
                <a:solidFill>
                  <a:schemeClr val="tx1"/>
                </a:solidFill>
              </a:rPr>
              <a:t>typeof</a:t>
            </a:r>
            <a:r>
              <a:rPr lang="en-US" altLang="ko-KR" sz="1200" dirty="0">
                <a:solidFill>
                  <a:schemeClr val="tx1"/>
                </a:solidFill>
              </a:rPr>
              <a:t>(Worker) !== "undefined") {		// web worker </a:t>
            </a:r>
            <a:r>
              <a:rPr lang="ko-KR" altLang="en-US" sz="1200" dirty="0">
                <a:solidFill>
                  <a:schemeClr val="tx1"/>
                </a:solidFill>
              </a:rPr>
              <a:t>지원 여부 확인</a:t>
            </a:r>
          </a:p>
          <a:p>
            <a:r>
              <a:rPr lang="ko-KR" altLang="en-US" sz="1200" dirty="0">
                <a:solidFill>
                  <a:schemeClr val="tx1"/>
                </a:solidFill>
              </a:rPr>
              <a:t>				</a:t>
            </a:r>
            <a:r>
              <a:rPr lang="en-US" altLang="ko-KR" sz="1200" dirty="0">
                <a:solidFill>
                  <a:schemeClr val="tx1"/>
                </a:solidFill>
              </a:rPr>
              <a:t>if(</a:t>
            </a:r>
            <a:r>
              <a:rPr lang="en-US" altLang="ko-KR" sz="1200" dirty="0" err="1">
                <a:solidFill>
                  <a:schemeClr val="tx1"/>
                </a:solidFill>
              </a:rPr>
              <a:t>typeof</a:t>
            </a:r>
            <a:r>
              <a:rPr lang="en-US" altLang="ko-KR" sz="1200" dirty="0">
                <a:solidFill>
                  <a:schemeClr val="tx1"/>
                </a:solidFill>
              </a:rPr>
              <a:t>(</a:t>
            </a:r>
            <a:r>
              <a:rPr lang="en-US" altLang="ko-KR" sz="1200" dirty="0" err="1">
                <a:solidFill>
                  <a:schemeClr val="tx1"/>
                </a:solidFill>
              </a:rPr>
              <a:t>webworker</a:t>
            </a:r>
            <a:r>
              <a:rPr lang="en-US" altLang="ko-KR" sz="1200" dirty="0">
                <a:solidFill>
                  <a:schemeClr val="tx1"/>
                </a:solidFill>
              </a:rPr>
              <a:t>) == "undefined") {	// web worker </a:t>
            </a:r>
            <a:r>
              <a:rPr lang="ko-KR" altLang="en-US" sz="1200" dirty="0">
                <a:solidFill>
                  <a:schemeClr val="tx1"/>
                </a:solidFill>
              </a:rPr>
              <a:t>객체 생성</a:t>
            </a:r>
          </a:p>
          <a:p>
            <a:r>
              <a:rPr lang="ko-KR" altLang="en-US" sz="1200" dirty="0">
                <a:solidFill>
                  <a:schemeClr val="tx1"/>
                </a:solidFill>
              </a:rPr>
              <a:t>					</a:t>
            </a:r>
            <a:r>
              <a:rPr lang="en-US" altLang="ko-KR" sz="1200" dirty="0" err="1">
                <a:solidFill>
                  <a:schemeClr val="tx1"/>
                </a:solidFill>
              </a:rPr>
              <a:t>webworker</a:t>
            </a:r>
            <a:r>
              <a:rPr lang="en-US" altLang="ko-KR" sz="1200" dirty="0">
                <a:solidFill>
                  <a:schemeClr val="tx1"/>
                </a:solidFill>
              </a:rPr>
              <a:t> = new Worker("/examples/media/web_worker.js");</a:t>
            </a:r>
          </a:p>
          <a:p>
            <a:r>
              <a:rPr lang="en-US" altLang="ko-KR" sz="1200" dirty="0">
                <a:solidFill>
                  <a:schemeClr val="tx1"/>
                </a:solidFill>
              </a:rPr>
              <a:t>				}</a:t>
            </a:r>
          </a:p>
          <a:p>
            <a:r>
              <a:rPr lang="en-US" altLang="ko-KR" sz="1200" dirty="0">
                <a:solidFill>
                  <a:schemeClr val="tx1"/>
                </a:solidFill>
              </a:rPr>
              <a:t>				</a:t>
            </a:r>
            <a:r>
              <a:rPr lang="en-US" altLang="ko-KR" sz="1200" dirty="0" err="1">
                <a:solidFill>
                  <a:schemeClr val="tx1"/>
                </a:solidFill>
              </a:rPr>
              <a:t>webworker.onmessage</a:t>
            </a:r>
            <a:r>
              <a:rPr lang="en-US" altLang="ko-KR" sz="1200" dirty="0">
                <a:solidFill>
                  <a:schemeClr val="tx1"/>
                </a:solidFill>
              </a:rPr>
              <a:t> = function(event) {	// web worker </a:t>
            </a:r>
            <a:r>
              <a:rPr lang="ko-KR" altLang="en-US" sz="1200" dirty="0">
                <a:solidFill>
                  <a:schemeClr val="tx1"/>
                </a:solidFill>
              </a:rPr>
              <a:t>객체와의 연결</a:t>
            </a:r>
          </a:p>
          <a:p>
            <a:r>
              <a:rPr lang="ko-KR" altLang="en-US"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("result").</a:t>
            </a:r>
            <a:r>
              <a:rPr lang="en-US" altLang="ko-KR" sz="1200" dirty="0" err="1">
                <a:solidFill>
                  <a:schemeClr val="tx1"/>
                </a:solidFill>
              </a:rPr>
              <a:t>innerHTML</a:t>
            </a:r>
            <a:r>
              <a:rPr lang="en-US" altLang="ko-KR" sz="1200" dirty="0">
                <a:solidFill>
                  <a:schemeClr val="tx1"/>
                </a:solidFill>
              </a:rPr>
              <a:t> = </a:t>
            </a:r>
            <a:r>
              <a:rPr lang="en-US" altLang="ko-KR" sz="1200" dirty="0" err="1">
                <a:solidFill>
                  <a:schemeClr val="tx1"/>
                </a:solidFill>
              </a:rPr>
              <a:t>event.data</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("result").</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Web Worker API</a:t>
            </a:r>
            <a:r>
              <a:rPr lang="ko-KR" altLang="en-US" sz="1200" dirty="0">
                <a:solidFill>
                  <a:schemeClr val="tx1"/>
                </a:solidFill>
              </a:rPr>
              <a:t>를 지원하지 않을 때 나타납니다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a:t>
            </a:r>
          </a:p>
          <a:p>
            <a:endParaRPr lang="en-US" altLang="ko-KR" sz="1200" dirty="0">
              <a:solidFill>
                <a:schemeClr val="tx1"/>
              </a:solidFill>
            </a:endParaRPr>
          </a:p>
          <a:p>
            <a:r>
              <a:rPr lang="en-US" altLang="ko-KR" sz="1200" dirty="0">
                <a:solidFill>
                  <a:schemeClr val="tx1"/>
                </a:solidFill>
              </a:rPr>
              <a:t>		function </a:t>
            </a:r>
            <a:r>
              <a:rPr lang="en-US" altLang="ko-KR" sz="1200" dirty="0" err="1">
                <a:solidFill>
                  <a:schemeClr val="tx1"/>
                </a:solidFill>
              </a:rPr>
              <a:t>stopWorker</a:t>
            </a:r>
            <a:r>
              <a:rPr lang="en-US" altLang="ko-KR" sz="1200" dirty="0">
                <a:solidFill>
                  <a:schemeClr val="tx1"/>
                </a:solidFill>
              </a:rPr>
              <a:t>() { 	</a:t>
            </a:r>
            <a:r>
              <a:rPr lang="en-US" altLang="ko-KR" sz="1200" dirty="0" err="1">
                <a:solidFill>
                  <a:schemeClr val="tx1"/>
                </a:solidFill>
              </a:rPr>
              <a:t>webworker.terminate</a:t>
            </a:r>
            <a:r>
              <a:rPr lang="en-US" altLang="ko-KR" sz="1200" dirty="0">
                <a:solidFill>
                  <a:schemeClr val="tx1"/>
                </a:solidFill>
              </a:rPr>
              <a:t>();	// web worker </a:t>
            </a:r>
            <a:r>
              <a:rPr lang="ko-KR" altLang="en-US" sz="1200" dirty="0">
                <a:solidFill>
                  <a:schemeClr val="tx1"/>
                </a:solidFill>
              </a:rPr>
              <a:t>객체의 실행 종료</a:t>
            </a:r>
          </a:p>
          <a:p>
            <a:r>
              <a:rPr lang="ko-KR" altLang="en-US" sz="1200" dirty="0">
                <a:solidFill>
                  <a:schemeClr val="tx1"/>
                </a:solidFill>
              </a:rPr>
              <a:t>			</a:t>
            </a:r>
            <a:r>
              <a:rPr lang="en-US" altLang="ko-KR" sz="1200" dirty="0">
                <a:solidFill>
                  <a:schemeClr val="tx1"/>
                </a:solidFill>
              </a:rPr>
              <a:t>	</a:t>
            </a:r>
            <a:r>
              <a:rPr lang="en-US" altLang="ko-KR" sz="1200" dirty="0" err="1">
                <a:solidFill>
                  <a:schemeClr val="tx1"/>
                </a:solidFill>
              </a:rPr>
              <a:t>webworker</a:t>
            </a:r>
            <a:r>
              <a:rPr lang="en-US" altLang="ko-KR" sz="1200" dirty="0">
                <a:solidFill>
                  <a:schemeClr val="tx1"/>
                </a:solidFill>
              </a:rPr>
              <a:t> = undefined;	// web worker </a:t>
            </a:r>
            <a:r>
              <a:rPr lang="ko-KR" altLang="en-US" sz="1200" dirty="0">
                <a:solidFill>
                  <a:schemeClr val="tx1"/>
                </a:solidFill>
              </a:rPr>
              <a:t>객체의 재사용		</a:t>
            </a:r>
            <a:r>
              <a:rPr lang="en-US" altLang="ko-KR" sz="1200" dirty="0">
                <a:solidFill>
                  <a:schemeClr val="tx1"/>
                </a:solidFill>
              </a:rPr>
              <a:t>}</a:t>
            </a:r>
          </a:p>
          <a:p>
            <a:r>
              <a:rPr lang="en-US" altLang="ko-KR" sz="1200" dirty="0">
                <a:solidFill>
                  <a:schemeClr val="tx1"/>
                </a:solidFill>
              </a:rPr>
              <a:t>	&lt;/script&gt;</a:t>
            </a:r>
          </a:p>
          <a:p>
            <a:r>
              <a:rPr lang="en-US" altLang="ko-KR" sz="1200" dirty="0">
                <a:solidFill>
                  <a:schemeClr val="tx1"/>
                </a:solidFill>
              </a:rPr>
              <a:t>&lt;/body&gt;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429</a:t>
            </a:fld>
            <a:endParaRPr lang="ko-KR" altLang="en-US" dirty="0"/>
          </a:p>
        </p:txBody>
      </p:sp>
    </p:spTree>
    <p:extLst>
      <p:ext uri="{BB962C8B-B14F-4D97-AF65-F5344CB8AC3E}">
        <p14:creationId xmlns:p14="http://schemas.microsoft.com/office/powerpoint/2010/main" val="420761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a:t>
            </a:r>
            <a:r>
              <a:rPr lang="ko-KR" altLang="en-US" sz="3200" dirty="0"/>
              <a:t>블록 </a:t>
            </a:r>
            <a:r>
              <a:rPr lang="en-US" altLang="ko-KR" sz="3200" dirty="0"/>
              <a:t>&amp; </a:t>
            </a:r>
            <a:r>
              <a:rPr lang="ko-KR" altLang="en-US" sz="3200" dirty="0"/>
              <a:t>인라인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900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&lt;h1&gt;display </a:t>
            </a:r>
            <a:r>
              <a:rPr lang="ko-KR" altLang="en-US" sz="1400" dirty="0">
                <a:solidFill>
                  <a:schemeClr val="tx1"/>
                </a:solidFill>
              </a:rPr>
              <a:t>속성값 </a:t>
            </a:r>
            <a:r>
              <a:rPr lang="en-US" altLang="ko-KR" sz="1400" dirty="0">
                <a:solidFill>
                  <a:schemeClr val="tx1"/>
                </a:solidFill>
              </a:rPr>
              <a:t>: </a:t>
            </a:r>
            <a:r>
              <a:rPr lang="ko-KR" altLang="en-US" sz="1400" dirty="0">
                <a:solidFill>
                  <a:schemeClr val="tx1"/>
                </a:solidFill>
              </a:rPr>
              <a:t>블록</a:t>
            </a:r>
            <a:r>
              <a:rPr lang="en-US" altLang="ko-KR" sz="1400" dirty="0">
                <a:solidFill>
                  <a:schemeClr val="tx1"/>
                </a:solidFill>
              </a:rPr>
              <a:t>&lt;/h1&gt;</a:t>
            </a:r>
          </a:p>
          <a:p>
            <a:r>
              <a:rPr lang="en-US" altLang="ko-KR" sz="1400" dirty="0">
                <a:solidFill>
                  <a:schemeClr val="tx1"/>
                </a:solidFill>
              </a:rPr>
              <a:t>	&lt;p style="border: 3px solid red"&gt;</a:t>
            </a:r>
          </a:p>
          <a:p>
            <a:r>
              <a:rPr lang="en-US" altLang="ko-KR" sz="1400" dirty="0">
                <a:solidFill>
                  <a:schemeClr val="tx1"/>
                </a:solidFill>
              </a:rPr>
              <a:t>		p</a:t>
            </a:r>
            <a:r>
              <a:rPr lang="ko-KR" altLang="en-US" sz="1400" dirty="0">
                <a:solidFill>
                  <a:schemeClr val="tx1"/>
                </a:solidFill>
              </a:rPr>
              <a:t>요소는 </a:t>
            </a:r>
            <a:r>
              <a:rPr lang="en-US" altLang="ko-KR" sz="1400" dirty="0">
                <a:solidFill>
                  <a:schemeClr val="tx1"/>
                </a:solidFill>
              </a:rPr>
              <a:t>display </a:t>
            </a:r>
            <a:r>
              <a:rPr lang="ko-KR" altLang="en-US" sz="1400" dirty="0">
                <a:solidFill>
                  <a:schemeClr val="tx1"/>
                </a:solidFill>
              </a:rPr>
              <a:t>속성값이 블록인 요소입니다</a:t>
            </a:r>
            <a:r>
              <a:rPr lang="en-US" altLang="ko-KR" sz="1400" dirty="0">
                <a:solidFill>
                  <a:schemeClr val="tx1"/>
                </a:solidFill>
              </a:rPr>
              <a:t>.</a:t>
            </a:r>
          </a:p>
          <a:p>
            <a:r>
              <a:rPr lang="en-US" altLang="ko-KR" sz="1400" dirty="0">
                <a:solidFill>
                  <a:schemeClr val="tx1"/>
                </a:solidFill>
              </a:rPr>
              <a:t>	&lt;/p&gt;</a:t>
            </a: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a:t>
            </a:r>
            <a:endParaRPr lang="ko-KR" altLang="en-US"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&lt;div style="</a:t>
            </a:r>
            <a:r>
              <a:rPr lang="en-US" altLang="ko-KR" sz="1400" dirty="0" err="1">
                <a:solidFill>
                  <a:schemeClr val="tx1"/>
                </a:solidFill>
              </a:rPr>
              <a:t>background-color:lightgrey</a:t>
            </a:r>
            <a:r>
              <a:rPr lang="en-US" altLang="ko-KR" sz="1400" dirty="0">
                <a:solidFill>
                  <a:schemeClr val="tx1"/>
                </a:solidFill>
              </a:rPr>
              <a:t>; </a:t>
            </a:r>
            <a:r>
              <a:rPr lang="en-US" altLang="ko-KR" sz="1400" dirty="0" err="1">
                <a:solidFill>
                  <a:schemeClr val="tx1"/>
                </a:solidFill>
              </a:rPr>
              <a:t>color:green</a:t>
            </a:r>
            <a:r>
              <a:rPr lang="en-US" altLang="ko-KR" sz="1400" dirty="0">
                <a:solidFill>
                  <a:schemeClr val="tx1"/>
                </a:solidFill>
              </a:rPr>
              <a:t>; </a:t>
            </a:r>
            <a:r>
              <a:rPr lang="en-US" altLang="ko-KR" sz="1400" dirty="0" err="1">
                <a:solidFill>
                  <a:schemeClr val="tx1"/>
                </a:solidFill>
              </a:rPr>
              <a:t>text-align:center</a:t>
            </a:r>
            <a:r>
              <a:rPr lang="en-US" altLang="ko-KR" sz="1400" dirty="0">
                <a:solidFill>
                  <a:schemeClr val="tx1"/>
                </a:solidFill>
              </a:rPr>
              <a:t>"&gt;</a:t>
            </a:r>
          </a:p>
          <a:p>
            <a:r>
              <a:rPr lang="en-US" altLang="ko-KR" sz="1400" dirty="0">
                <a:solidFill>
                  <a:schemeClr val="tx1"/>
                </a:solidFill>
              </a:rPr>
              <a:t>		&lt;h1&gt;div</a:t>
            </a:r>
            <a:r>
              <a:rPr lang="ko-KR" altLang="en-US" sz="1400" dirty="0">
                <a:solidFill>
                  <a:schemeClr val="tx1"/>
                </a:solidFill>
              </a:rPr>
              <a:t>요소를 이용한 스타일 적용</a:t>
            </a:r>
            <a:r>
              <a:rPr lang="en-US" altLang="ko-KR" sz="1400" dirty="0">
                <a:solidFill>
                  <a:schemeClr val="tx1"/>
                </a:solidFill>
              </a:rPr>
              <a:t>&lt;/h1&gt;</a:t>
            </a:r>
          </a:p>
          <a:p>
            <a:r>
              <a:rPr lang="en-US" altLang="ko-KR" sz="1400" dirty="0">
                <a:solidFill>
                  <a:schemeClr val="tx1"/>
                </a:solidFill>
              </a:rPr>
              <a:t>		&lt;p&gt;</a:t>
            </a:r>
            <a:r>
              <a:rPr lang="ko-KR" altLang="en-US" sz="1400" dirty="0">
                <a:solidFill>
                  <a:schemeClr val="tx1"/>
                </a:solidFill>
              </a:rPr>
              <a:t>이렇게 </a:t>
            </a:r>
            <a:r>
              <a:rPr lang="en-US" altLang="ko-KR" sz="1400" dirty="0">
                <a:solidFill>
                  <a:schemeClr val="tx1"/>
                </a:solidFill>
              </a:rPr>
              <a:t>div</a:t>
            </a:r>
            <a:r>
              <a:rPr lang="ko-KR" altLang="en-US" sz="1400" dirty="0">
                <a:solidFill>
                  <a:schemeClr val="tx1"/>
                </a:solidFill>
              </a:rPr>
              <a:t>요소로 여러 요소들을 묶은 다음에 </a:t>
            </a:r>
            <a:r>
              <a:rPr lang="en-US" altLang="ko-KR" sz="1400" dirty="0">
                <a:solidFill>
                  <a:schemeClr val="tx1"/>
                </a:solidFill>
              </a:rPr>
              <a:t>style </a:t>
            </a:r>
            <a:r>
              <a:rPr lang="ko-KR" altLang="en-US" sz="1400" dirty="0">
                <a:solidFill>
                  <a:schemeClr val="tx1"/>
                </a:solidFill>
              </a:rPr>
              <a:t>속성과 클래스 등을 이용하여</a:t>
            </a:r>
          </a:p>
          <a:p>
            <a:r>
              <a:rPr lang="ko-KR" altLang="en-US" sz="1400" dirty="0">
                <a:solidFill>
                  <a:schemeClr val="tx1"/>
                </a:solidFill>
              </a:rPr>
              <a:t>		한 번에 스타일을 적용할 수 있습니다</a:t>
            </a:r>
            <a:r>
              <a:rPr lang="en-US" altLang="ko-KR" sz="1400" dirty="0">
                <a:solidFill>
                  <a:schemeClr val="tx1"/>
                </a:solidFill>
              </a:rPr>
              <a:t>.&lt;/p&gt;</a:t>
            </a:r>
          </a:p>
          <a:p>
            <a:r>
              <a:rPr lang="en-US" altLang="ko-KR" sz="1400" dirty="0">
                <a:solidFill>
                  <a:schemeClr val="tx1"/>
                </a:solidFill>
              </a:rPr>
              <a:t>	&lt;/div&gt;	</a:t>
            </a:r>
          </a:p>
          <a:p>
            <a:endParaRPr lang="en-US" altLang="ko-KR" sz="1400" dirty="0">
              <a:solidFill>
                <a:schemeClr val="tx1"/>
              </a:solidFill>
            </a:endParaRPr>
          </a:p>
          <a:p>
            <a:r>
              <a:rPr lang="en-US" altLang="ko-KR" sz="14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32133" y="1185333"/>
            <a:ext cx="45550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요소의 타입</a:t>
            </a:r>
          </a:p>
          <a:p>
            <a:r>
              <a:rPr lang="en-US" altLang="ko-KR" sz="1200" dirty="0">
                <a:solidFill>
                  <a:schemeClr val="tx1"/>
                </a:solidFill>
              </a:rPr>
              <a:t>HTML</a:t>
            </a:r>
            <a:r>
              <a:rPr lang="ko-KR" altLang="en-US" sz="1200" dirty="0">
                <a:solidFill>
                  <a:schemeClr val="tx1"/>
                </a:solidFill>
              </a:rPr>
              <a:t>의 모든 요소는 해당 요소가 웹 브라우저에 어떻게 보이는가를 결정짓는 </a:t>
            </a:r>
            <a:r>
              <a:rPr lang="en-US" altLang="ko-KR" sz="1200" dirty="0">
                <a:solidFill>
                  <a:schemeClr val="tx1"/>
                </a:solidFill>
              </a:rPr>
              <a:t>display </a:t>
            </a:r>
            <a:r>
              <a:rPr lang="ko-KR" altLang="en-US" sz="1200" dirty="0">
                <a:solidFill>
                  <a:schemeClr val="tx1"/>
                </a:solidFill>
              </a:rPr>
              <a:t>속성을 가집니다</a:t>
            </a:r>
            <a:r>
              <a:rPr lang="en-US" altLang="ko-KR" sz="1200" dirty="0">
                <a:solidFill>
                  <a:schemeClr val="tx1"/>
                </a:solidFill>
              </a:rPr>
              <a:t>.</a:t>
            </a:r>
          </a:p>
          <a:p>
            <a:r>
              <a:rPr lang="ko-KR" altLang="en-US" sz="1200" dirty="0">
                <a:solidFill>
                  <a:schemeClr val="tx1"/>
                </a:solidFill>
              </a:rPr>
              <a:t>대부분의 </a:t>
            </a:r>
            <a:r>
              <a:rPr lang="en-US" altLang="ko-KR" sz="1200" dirty="0">
                <a:solidFill>
                  <a:schemeClr val="tx1"/>
                </a:solidFill>
              </a:rPr>
              <a:t>HTML </a:t>
            </a:r>
            <a:r>
              <a:rPr lang="ko-KR" altLang="en-US" sz="1200" dirty="0">
                <a:solidFill>
                  <a:schemeClr val="tx1"/>
                </a:solidFill>
              </a:rPr>
              <a:t>요소는 이러한 </a:t>
            </a:r>
            <a:r>
              <a:rPr lang="en-US" altLang="ko-KR" sz="1200" dirty="0">
                <a:solidFill>
                  <a:schemeClr val="tx1"/>
                </a:solidFill>
              </a:rPr>
              <a:t>display </a:t>
            </a:r>
            <a:r>
              <a:rPr lang="ko-KR" altLang="en-US" sz="1200" dirty="0">
                <a:solidFill>
                  <a:schemeClr val="tx1"/>
                </a:solidFill>
              </a:rPr>
              <a:t>속성값으로 다음 두 가지 값 중 하나를 가지게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블록</a:t>
            </a:r>
            <a:r>
              <a:rPr lang="en-US" altLang="ko-KR" sz="1200" dirty="0">
                <a:solidFill>
                  <a:schemeClr val="tx1"/>
                </a:solidFill>
              </a:rPr>
              <a:t>(block)</a:t>
            </a:r>
          </a:p>
          <a:p>
            <a:r>
              <a:rPr lang="en-US" altLang="ko-KR" sz="1200" dirty="0">
                <a:solidFill>
                  <a:schemeClr val="tx1"/>
                </a:solidFill>
              </a:rPr>
              <a:t>2. </a:t>
            </a:r>
            <a:r>
              <a:rPr lang="ko-KR" altLang="en-US" sz="1200" dirty="0">
                <a:solidFill>
                  <a:schemeClr val="tx1"/>
                </a:solidFill>
              </a:rPr>
              <a:t>인라인</a:t>
            </a:r>
            <a:r>
              <a:rPr lang="en-US" altLang="ko-KR" sz="1200" dirty="0">
                <a:solidFill>
                  <a:schemeClr val="tx1"/>
                </a:solidFill>
              </a:rPr>
              <a:t>(inline)</a:t>
            </a:r>
          </a:p>
          <a:p>
            <a:endParaRPr lang="en-US" altLang="ko-KR" sz="1200" dirty="0">
              <a:solidFill>
                <a:schemeClr val="tx1"/>
              </a:solidFill>
            </a:endParaRPr>
          </a:p>
          <a:p>
            <a:r>
              <a:rPr lang="ko-KR" altLang="en-US" sz="1200" b="1" dirty="0">
                <a:solidFill>
                  <a:schemeClr val="tx1"/>
                </a:solidFill>
              </a:rPr>
              <a:t>블록</a:t>
            </a:r>
            <a:r>
              <a:rPr lang="en-US" altLang="ko-KR" sz="1200" b="1" dirty="0">
                <a:solidFill>
                  <a:schemeClr val="tx1"/>
                </a:solidFill>
              </a:rPr>
              <a:t>(block) </a:t>
            </a:r>
            <a:r>
              <a:rPr lang="ko-KR" altLang="en-US" sz="1200" b="1" dirty="0">
                <a:solidFill>
                  <a:schemeClr val="tx1"/>
                </a:solidFill>
              </a:rPr>
              <a:t>타입의 요소</a:t>
            </a:r>
          </a:p>
          <a:p>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인 요소는 언제나 새로운 라인</a:t>
            </a:r>
            <a:r>
              <a:rPr lang="en-US" altLang="ko-KR" sz="1200" dirty="0">
                <a:solidFill>
                  <a:schemeClr val="tx1"/>
                </a:solidFill>
              </a:rPr>
              <a:t>(line)</a:t>
            </a:r>
            <a:r>
              <a:rPr lang="ko-KR" altLang="en-US" sz="1200" dirty="0">
                <a:solidFill>
                  <a:schemeClr val="tx1"/>
                </a:solidFill>
              </a:rPr>
              <a:t>에서 시작하며</a:t>
            </a:r>
            <a:r>
              <a:rPr lang="en-US" altLang="ko-KR" sz="1200" dirty="0">
                <a:solidFill>
                  <a:schemeClr val="tx1"/>
                </a:solidFill>
              </a:rPr>
              <a:t>, </a:t>
            </a:r>
            <a:r>
              <a:rPr lang="ko-KR" altLang="en-US" sz="1200" dirty="0">
                <a:solidFill>
                  <a:schemeClr val="tx1"/>
                </a:solidFill>
              </a:rPr>
              <a:t>해당 라인의 모든 너비를 차지합니다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&lt;p&gt;, &lt;div&gt;, &lt;h&gt;, &lt;ul&gt;, &lt;</a:t>
            </a:r>
            <a:r>
              <a:rPr lang="en-US" altLang="ko-KR" sz="1200" dirty="0" err="1">
                <a:solidFill>
                  <a:schemeClr val="tx1"/>
                </a:solidFill>
              </a:rPr>
              <a:t>ol</a:t>
            </a:r>
            <a:r>
              <a:rPr lang="en-US" altLang="ko-KR" sz="1200" dirty="0">
                <a:solidFill>
                  <a:schemeClr val="tx1"/>
                </a:solidFill>
              </a:rPr>
              <a:t>&gt;, &lt;form&gt;</a:t>
            </a:r>
            <a:r>
              <a:rPr lang="ko-KR" altLang="en-US" sz="1200" dirty="0">
                <a:solidFill>
                  <a:schemeClr val="tx1"/>
                </a:solidFill>
              </a:rPr>
              <a:t>요소는 </a:t>
            </a:r>
            <a:r>
              <a:rPr lang="en-US" altLang="ko-KR" sz="1200" dirty="0">
                <a:solidFill>
                  <a:schemeClr val="tx1"/>
                </a:solidFill>
              </a:rPr>
              <a:t>display </a:t>
            </a:r>
            <a:r>
              <a:rPr lang="ko-KR" altLang="en-US" sz="1200" dirty="0">
                <a:solidFill>
                  <a:schemeClr val="tx1"/>
                </a:solidFill>
              </a:rPr>
              <a:t>속성값이 블록</a:t>
            </a:r>
            <a:r>
              <a:rPr lang="en-US" altLang="ko-KR" sz="1200" dirty="0">
                <a:solidFill>
                  <a:schemeClr val="tx1"/>
                </a:solidFill>
              </a:rPr>
              <a:t>(block)</a:t>
            </a:r>
            <a:r>
              <a:rPr lang="ko-KR" altLang="en-US" sz="1200" dirty="0">
                <a:solidFill>
                  <a:schemeClr val="tx1"/>
                </a:solidFill>
              </a:rPr>
              <a:t>인 대표적인 요소입니다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&lt;div&gt;</a:t>
            </a:r>
            <a:r>
              <a:rPr lang="ko-KR" altLang="en-US" sz="1200" b="1" dirty="0">
                <a:solidFill>
                  <a:schemeClr val="tx1"/>
                </a:solidFill>
              </a:rPr>
              <a:t>요소</a:t>
            </a:r>
          </a:p>
          <a:p>
            <a:r>
              <a:rPr lang="en-US" altLang="ko-KR" sz="1200" dirty="0">
                <a:solidFill>
                  <a:schemeClr val="tx1"/>
                </a:solidFill>
              </a:rPr>
              <a:t>&lt;div&gt;</a:t>
            </a:r>
            <a:r>
              <a:rPr lang="ko-KR" altLang="en-US" sz="1200" dirty="0">
                <a:solidFill>
                  <a:schemeClr val="tx1"/>
                </a:solidFill>
              </a:rPr>
              <a:t>요소는 다른 </a:t>
            </a:r>
            <a:r>
              <a:rPr lang="en-US" altLang="ko-KR" sz="1200" dirty="0">
                <a:solidFill>
                  <a:schemeClr val="tx1"/>
                </a:solidFill>
              </a:rPr>
              <a:t>HTML </a:t>
            </a:r>
            <a:r>
              <a:rPr lang="ko-KR" altLang="en-US" sz="1200" dirty="0">
                <a:solidFill>
                  <a:schemeClr val="tx1"/>
                </a:solidFill>
              </a:rPr>
              <a:t>요소들을 하나로 묶는 데 자주 사용되는 대표적인 블록</a:t>
            </a:r>
            <a:r>
              <a:rPr lang="en-US" altLang="ko-KR" sz="1200" dirty="0">
                <a:solidFill>
                  <a:schemeClr val="tx1"/>
                </a:solidFill>
              </a:rPr>
              <a:t>(block) </a:t>
            </a:r>
            <a:r>
              <a:rPr lang="ko-KR" altLang="en-US" sz="1200" dirty="0">
                <a:solidFill>
                  <a:schemeClr val="tx1"/>
                </a:solidFill>
              </a:rPr>
              <a:t>요소입니다</a:t>
            </a:r>
            <a:r>
              <a:rPr lang="en-US" altLang="ko-KR" sz="1200" dirty="0">
                <a:solidFill>
                  <a:schemeClr val="tx1"/>
                </a:solidFill>
              </a:rPr>
              <a:t>.</a:t>
            </a:r>
          </a:p>
          <a:p>
            <a:r>
              <a:rPr lang="en-US" altLang="ko-KR" sz="1200" dirty="0">
                <a:solidFill>
                  <a:schemeClr val="tx1"/>
                </a:solidFill>
              </a:rPr>
              <a:t>&lt;div&gt;</a:t>
            </a:r>
            <a:r>
              <a:rPr lang="ko-KR" altLang="en-US" sz="1200" dirty="0">
                <a:solidFill>
                  <a:schemeClr val="tx1"/>
                </a:solidFill>
              </a:rPr>
              <a:t>요소는 주로 여러 요소들의 스타일을 한 번에 적용하기 위해 사용됩니다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43</a:t>
            </a:fld>
            <a:endParaRPr lang="ko-KR" altLang="en-US" dirty="0"/>
          </a:p>
        </p:txBody>
      </p:sp>
    </p:spTree>
    <p:extLst>
      <p:ext uri="{BB962C8B-B14F-4D97-AF65-F5344CB8AC3E}">
        <p14:creationId xmlns:p14="http://schemas.microsoft.com/office/powerpoint/2010/main" val="53211352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server sent events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1151895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tx1"/>
                </a:solidFill>
              </a:rPr>
              <a:t>Server Sent Events API</a:t>
            </a:r>
          </a:p>
          <a:p>
            <a:r>
              <a:rPr lang="en-US" altLang="ko-KR" sz="1200" dirty="0">
                <a:solidFill>
                  <a:schemeClr val="tx1"/>
                </a:solidFill>
              </a:rPr>
              <a:t>server sent events API</a:t>
            </a:r>
            <a:r>
              <a:rPr lang="ko-KR" altLang="en-US" sz="1200" dirty="0">
                <a:solidFill>
                  <a:schemeClr val="tx1"/>
                </a:solidFill>
              </a:rPr>
              <a:t>는 웹 페이지가 서버로부터 갱신된 정보를 자동으로 받을 수 있도록 설정합니다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430</a:t>
            </a:fld>
            <a:endParaRPr lang="ko-KR" altLang="en-US" dirty="0"/>
          </a:p>
        </p:txBody>
      </p:sp>
    </p:spTree>
    <p:extLst>
      <p:ext uri="{BB962C8B-B14F-4D97-AF65-F5344CB8AC3E}">
        <p14:creationId xmlns:p14="http://schemas.microsoft.com/office/powerpoint/2010/main" val="2100523824"/>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en-US" altLang="ko-KR" sz="3200" dirty="0">
                <a:solidFill>
                  <a:srgbClr val="FF0000"/>
                </a:solidFill>
              </a:rPr>
              <a:t>5</a:t>
            </a:r>
            <a:r>
              <a:rPr lang="en-US" altLang="ko-KR" sz="3200" dirty="0"/>
              <a:t> API : server sent events</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68243" y="1216297"/>
            <a:ext cx="7187911"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&lt;title&gt;HTML5 API Server Sent Events&lt;/title&gt;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&lt;h1&gt;server sent events</a:t>
            </a:r>
            <a:r>
              <a:rPr lang="ko-KR" altLang="en-US" sz="1200" dirty="0">
                <a:solidFill>
                  <a:schemeClr val="tx1"/>
                </a:solidFill>
              </a:rPr>
              <a:t>를 이용한 자동 갱신</a:t>
            </a:r>
            <a:r>
              <a:rPr lang="en-US" altLang="ko-KR" sz="1200" dirty="0">
                <a:solidFill>
                  <a:schemeClr val="tx1"/>
                </a:solidFill>
              </a:rPr>
              <a:t>&lt;/h1&gt;</a:t>
            </a:r>
          </a:p>
          <a:p>
            <a:endParaRPr lang="en-US" altLang="ko-KR" sz="1200" dirty="0">
              <a:solidFill>
                <a:schemeClr val="tx1"/>
              </a:solidFill>
            </a:endParaRPr>
          </a:p>
          <a:p>
            <a:r>
              <a:rPr lang="en-US" altLang="ko-KR" sz="1200" dirty="0">
                <a:solidFill>
                  <a:schemeClr val="tx1"/>
                </a:solidFill>
              </a:rPr>
              <a:t>	&lt;div id="result"&gt;&lt;/div&gt;</a:t>
            </a:r>
          </a:p>
          <a:p>
            <a:r>
              <a:rPr lang="en-US" altLang="ko-KR" sz="1200" dirty="0">
                <a:solidFill>
                  <a:schemeClr val="tx1"/>
                </a:solidFill>
              </a:rPr>
              <a:t>	&lt;script&gt;</a:t>
            </a:r>
          </a:p>
          <a:p>
            <a:r>
              <a:rPr lang="en-US" altLang="ko-KR" sz="1200" dirty="0">
                <a:solidFill>
                  <a:schemeClr val="tx1"/>
                </a:solidFill>
              </a:rPr>
              <a:t>		if(</a:t>
            </a:r>
            <a:r>
              <a:rPr lang="en-US" altLang="ko-KR" sz="1200" dirty="0" err="1">
                <a:solidFill>
                  <a:schemeClr val="tx1"/>
                </a:solidFill>
              </a:rPr>
              <a:t>typeof</a:t>
            </a:r>
            <a:r>
              <a:rPr lang="en-US" altLang="ko-KR" sz="1200" dirty="0">
                <a:solidFill>
                  <a:schemeClr val="tx1"/>
                </a:solidFill>
              </a:rPr>
              <a:t>(</a:t>
            </a:r>
            <a:r>
              <a:rPr lang="en-US" altLang="ko-KR" sz="1200" dirty="0" err="1">
                <a:solidFill>
                  <a:schemeClr val="tx1"/>
                </a:solidFill>
              </a:rPr>
              <a:t>EventSource</a:t>
            </a:r>
            <a:r>
              <a:rPr lang="en-US" altLang="ko-KR" sz="1200" dirty="0">
                <a:solidFill>
                  <a:schemeClr val="tx1"/>
                </a:solidFill>
              </a:rPr>
              <a:t>) !== "undefined") {</a:t>
            </a:r>
          </a:p>
          <a:p>
            <a:r>
              <a:rPr lang="en-US" altLang="ko-KR" sz="1200" dirty="0">
                <a:solidFill>
                  <a:schemeClr val="tx1"/>
                </a:solidFill>
              </a:rPr>
              <a:t>			var source = new </a:t>
            </a:r>
            <a:r>
              <a:rPr lang="en-US" altLang="ko-KR" sz="1200" dirty="0" err="1">
                <a:solidFill>
                  <a:schemeClr val="tx1"/>
                </a:solidFill>
              </a:rPr>
              <a:t>EventSource</a:t>
            </a:r>
            <a:r>
              <a:rPr lang="en-US" altLang="ko-KR" sz="1200">
                <a:solidFill>
                  <a:schemeClr val="tx1"/>
                </a:solidFill>
              </a:rPr>
              <a:t>("sse.php</a:t>
            </a:r>
            <a:r>
              <a:rPr lang="en-US" altLang="ko-KR" sz="1200" dirty="0">
                <a:solidFill>
                  <a:schemeClr val="tx1"/>
                </a:solidFill>
              </a:rPr>
              <a:t>");</a:t>
            </a:r>
          </a:p>
          <a:p>
            <a:r>
              <a:rPr lang="en-US" altLang="ko-KR" sz="1200" dirty="0">
                <a:solidFill>
                  <a:schemeClr val="tx1"/>
                </a:solidFill>
              </a:rPr>
              <a:t>			</a:t>
            </a:r>
            <a:r>
              <a:rPr lang="en-US" altLang="ko-KR" sz="1200" dirty="0" err="1">
                <a:solidFill>
                  <a:schemeClr val="tx1"/>
                </a:solidFill>
              </a:rPr>
              <a:t>source.onmessage</a:t>
            </a:r>
            <a:r>
              <a:rPr lang="en-US" altLang="ko-KR" sz="1200" dirty="0">
                <a:solidFill>
                  <a:schemeClr val="tx1"/>
                </a:solidFill>
              </a:rPr>
              <a:t> = function(event)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("result").</a:t>
            </a:r>
            <a:r>
              <a:rPr lang="en-US" altLang="ko-KR" sz="1200" dirty="0" err="1">
                <a:solidFill>
                  <a:schemeClr val="tx1"/>
                </a:solidFill>
              </a:rPr>
              <a:t>innerHTML</a:t>
            </a:r>
            <a:r>
              <a:rPr lang="en-US" altLang="ko-KR" sz="1200" dirty="0">
                <a:solidFill>
                  <a:schemeClr val="tx1"/>
                </a:solidFill>
              </a:rPr>
              <a:t> += </a:t>
            </a:r>
            <a:r>
              <a:rPr lang="en-US" altLang="ko-KR" sz="1200" dirty="0" err="1">
                <a:solidFill>
                  <a:schemeClr val="tx1"/>
                </a:solidFill>
              </a:rPr>
              <a:t>event.data</a:t>
            </a:r>
            <a:r>
              <a:rPr lang="en-US" altLang="ko-KR" sz="1200" dirty="0">
                <a:solidFill>
                  <a:schemeClr val="tx1"/>
                </a:solidFill>
              </a:rPr>
              <a:t> +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p>
          <a:p>
            <a:r>
              <a:rPr lang="en-US" altLang="ko-KR" sz="1200" dirty="0">
                <a:solidFill>
                  <a:schemeClr val="tx1"/>
                </a:solidFill>
              </a:rPr>
              <a:t>		} else {</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("result").</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이 문장은 사용자의 웹 브라우저가 </a:t>
            </a:r>
            <a:r>
              <a:rPr lang="en-US" altLang="ko-KR" sz="1200" dirty="0">
                <a:solidFill>
                  <a:schemeClr val="tx1"/>
                </a:solidFill>
              </a:rPr>
              <a:t>Server Sent Events</a:t>
            </a:r>
            <a:r>
              <a:rPr lang="ko-KR" altLang="en-US" sz="1200" dirty="0">
                <a:solidFill>
                  <a:schemeClr val="tx1"/>
                </a:solidFill>
              </a:rPr>
              <a:t>를 지원하지 않을 때 나타납니다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&lt;/script&gt;</a:t>
            </a:r>
          </a:p>
          <a:p>
            <a:r>
              <a:rPr lang="en-US" altLang="ko-KR" sz="12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622931" y="1216297"/>
            <a:ext cx="421967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Server Sent Events API</a:t>
            </a:r>
          </a:p>
          <a:p>
            <a:r>
              <a:rPr lang="en-US" altLang="ko-KR" sz="1200" dirty="0">
                <a:solidFill>
                  <a:schemeClr val="tx1"/>
                </a:solidFill>
              </a:rPr>
              <a:t>server sent events API</a:t>
            </a:r>
            <a:r>
              <a:rPr lang="ko-KR" altLang="en-US" sz="1200" dirty="0">
                <a:solidFill>
                  <a:schemeClr val="tx1"/>
                </a:solidFill>
              </a:rPr>
              <a:t>는 웹 페이지가 서버로부터 갱신된 정보를 자동으로 받을 수 있도록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예제는 </a:t>
            </a:r>
            <a:r>
              <a:rPr lang="en-US" altLang="ko-KR" sz="1200" dirty="0">
                <a:solidFill>
                  <a:schemeClr val="tx1"/>
                </a:solidFill>
              </a:rPr>
              <a:t>server sent events</a:t>
            </a:r>
            <a:r>
              <a:rPr lang="ko-KR" altLang="en-US" sz="1200" dirty="0">
                <a:solidFill>
                  <a:schemeClr val="tx1"/>
                </a:solidFill>
              </a:rPr>
              <a:t>를 이용해 </a:t>
            </a:r>
            <a:r>
              <a:rPr lang="en-US" altLang="ko-KR" sz="1200" dirty="0">
                <a:solidFill>
                  <a:schemeClr val="tx1"/>
                </a:solidFill>
              </a:rPr>
              <a:t>5</a:t>
            </a:r>
            <a:r>
              <a:rPr lang="ko-KR" altLang="en-US" sz="1200" dirty="0">
                <a:solidFill>
                  <a:schemeClr val="tx1"/>
                </a:solidFill>
              </a:rPr>
              <a:t>초마다 웹 페이지를 갱신하는 예제입니다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431</a:t>
            </a:fld>
            <a:endParaRPr lang="ko-KR" altLang="en-US" dirty="0"/>
          </a:p>
        </p:txBody>
      </p:sp>
    </p:spTree>
    <p:extLst>
      <p:ext uri="{BB962C8B-B14F-4D97-AF65-F5344CB8AC3E}">
        <p14:creationId xmlns:p14="http://schemas.microsoft.com/office/powerpoint/2010/main" val="1789883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a:t>
            </a:r>
            <a:r>
              <a:rPr lang="ko-KR" altLang="en-US" sz="3200" dirty="0"/>
              <a:t>블록 </a:t>
            </a:r>
            <a:r>
              <a:rPr lang="en-US" altLang="ko-KR" sz="3200" dirty="0"/>
              <a:t>&amp; </a:t>
            </a:r>
            <a:r>
              <a:rPr lang="ko-KR" altLang="en-US" sz="3200" dirty="0"/>
              <a:t>인라인</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900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&lt;h1&gt;display </a:t>
            </a:r>
            <a:r>
              <a:rPr lang="ko-KR" altLang="en-US" sz="1400" dirty="0">
                <a:solidFill>
                  <a:schemeClr val="tx1"/>
                </a:solidFill>
              </a:rPr>
              <a:t>속성값 </a:t>
            </a:r>
            <a:r>
              <a:rPr lang="en-US" altLang="ko-KR" sz="1400" dirty="0">
                <a:solidFill>
                  <a:schemeClr val="tx1"/>
                </a:solidFill>
              </a:rPr>
              <a:t>: </a:t>
            </a:r>
            <a:r>
              <a:rPr lang="ko-KR" altLang="en-US" sz="1400" dirty="0">
                <a:solidFill>
                  <a:schemeClr val="tx1"/>
                </a:solidFill>
              </a:rPr>
              <a:t>인라인</a:t>
            </a:r>
            <a:r>
              <a:rPr lang="en-US" altLang="ko-KR" sz="1400" dirty="0">
                <a:solidFill>
                  <a:schemeClr val="tx1"/>
                </a:solidFill>
              </a:rPr>
              <a:t>&lt;/h1&gt;</a:t>
            </a:r>
          </a:p>
          <a:p>
            <a:r>
              <a:rPr lang="en-US" altLang="ko-KR" sz="1400" dirty="0">
                <a:solidFill>
                  <a:schemeClr val="tx1"/>
                </a:solidFill>
              </a:rPr>
              <a:t>	&lt;p&gt;&lt;span style="</a:t>
            </a:r>
            <a:r>
              <a:rPr lang="en-US" altLang="ko-KR" sz="1400" dirty="0" err="1">
                <a:solidFill>
                  <a:schemeClr val="tx1"/>
                </a:solidFill>
              </a:rPr>
              <a:t>background-color:grey</a:t>
            </a:r>
            <a:r>
              <a:rPr lang="en-US" altLang="ko-KR" sz="1400" dirty="0">
                <a:solidFill>
                  <a:schemeClr val="tx1"/>
                </a:solidFill>
              </a:rPr>
              <a:t>; </a:t>
            </a:r>
            <a:r>
              <a:rPr lang="en-US" altLang="ko-KR" sz="1400" dirty="0" err="1">
                <a:solidFill>
                  <a:schemeClr val="tx1"/>
                </a:solidFill>
              </a:rPr>
              <a:t>color:orange</a:t>
            </a:r>
            <a:r>
              <a:rPr lang="en-US" altLang="ko-KR" sz="1400" dirty="0">
                <a:solidFill>
                  <a:schemeClr val="tx1"/>
                </a:solidFill>
              </a:rPr>
              <a:t>"&gt;span</a:t>
            </a:r>
            <a:r>
              <a:rPr lang="ko-KR" altLang="en-US" sz="1400" dirty="0">
                <a:solidFill>
                  <a:schemeClr val="tx1"/>
                </a:solidFill>
              </a:rPr>
              <a:t>요소</a:t>
            </a:r>
            <a:r>
              <a:rPr lang="en-US" altLang="ko-KR" sz="1400" dirty="0">
                <a:solidFill>
                  <a:schemeClr val="tx1"/>
                </a:solidFill>
              </a:rPr>
              <a:t>&lt;/span&gt;</a:t>
            </a:r>
            <a:r>
              <a:rPr lang="ko-KR" altLang="en-US" sz="1400" dirty="0">
                <a:solidFill>
                  <a:schemeClr val="tx1"/>
                </a:solidFill>
              </a:rPr>
              <a:t>는 </a:t>
            </a:r>
            <a:r>
              <a:rPr lang="en-US" altLang="ko-KR" sz="1400" dirty="0">
                <a:solidFill>
                  <a:schemeClr val="tx1"/>
                </a:solidFill>
              </a:rPr>
              <a:t>display </a:t>
            </a:r>
            <a:r>
              <a:rPr lang="ko-KR" altLang="en-US" sz="1400" dirty="0">
                <a:solidFill>
                  <a:schemeClr val="tx1"/>
                </a:solidFill>
              </a:rPr>
              <a:t>속성값이 인라인인 요소입니다</a:t>
            </a:r>
            <a:r>
              <a:rPr lang="en-US" altLang="ko-KR" sz="1400" dirty="0">
                <a:solidFill>
                  <a:schemeClr val="tx1"/>
                </a:solidFill>
              </a:rPr>
              <a:t>.&lt;/p&gt;</a:t>
            </a: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endParaRPr lang="en-US" altLang="ko-KR" sz="1400" dirty="0">
              <a:solidFill>
                <a:schemeClr val="tx1"/>
              </a:solidFill>
            </a:endParaRPr>
          </a:p>
          <a:p>
            <a:r>
              <a:rPr lang="en-US" altLang="ko-KR" sz="1400" dirty="0">
                <a:solidFill>
                  <a:schemeClr val="tx1"/>
                </a:solidFill>
              </a:rPr>
              <a:t>-------------------------------------------------------------------------------------------</a:t>
            </a:r>
            <a:endParaRPr lang="ko-KR" altLang="en-US" sz="1400" dirty="0">
              <a:solidFill>
                <a:schemeClr val="tx1"/>
              </a:solidFill>
            </a:endParaRPr>
          </a:p>
          <a:p>
            <a:endParaRPr lang="ko-KR" altLang="en-US"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&lt;h1&gt;span</a:t>
            </a:r>
            <a:r>
              <a:rPr lang="ko-KR" altLang="en-US" sz="1400" dirty="0">
                <a:solidFill>
                  <a:schemeClr val="tx1"/>
                </a:solidFill>
              </a:rPr>
              <a:t>요소를 이용한 스타일 적용</a:t>
            </a:r>
            <a:r>
              <a:rPr lang="en-US" altLang="ko-KR" sz="1400" dirty="0">
                <a:solidFill>
                  <a:schemeClr val="tx1"/>
                </a:solidFill>
              </a:rPr>
              <a:t>&lt;/h1&gt;</a:t>
            </a:r>
          </a:p>
          <a:p>
            <a:r>
              <a:rPr lang="en-US" altLang="ko-KR" sz="1400" dirty="0">
                <a:solidFill>
                  <a:schemeClr val="tx1"/>
                </a:solidFill>
              </a:rPr>
              <a:t>	&lt;p&gt;</a:t>
            </a:r>
            <a:r>
              <a:rPr lang="ko-KR" altLang="en-US" sz="1400" dirty="0">
                <a:solidFill>
                  <a:schemeClr val="tx1"/>
                </a:solidFill>
              </a:rPr>
              <a:t>이렇게 </a:t>
            </a:r>
          </a:p>
          <a:p>
            <a:r>
              <a:rPr lang="ko-KR" altLang="en-US" sz="1400" dirty="0">
                <a:solidFill>
                  <a:schemeClr val="tx1"/>
                </a:solidFill>
              </a:rPr>
              <a:t>	</a:t>
            </a:r>
            <a:r>
              <a:rPr lang="en-US" altLang="ko-KR" sz="1400" dirty="0">
                <a:solidFill>
                  <a:schemeClr val="tx1"/>
                </a:solidFill>
              </a:rPr>
              <a:t>&lt;span style="border: 3px solid red"&gt;span</a:t>
            </a:r>
            <a:r>
              <a:rPr lang="ko-KR" altLang="en-US" sz="1400" dirty="0">
                <a:solidFill>
                  <a:schemeClr val="tx1"/>
                </a:solidFill>
              </a:rPr>
              <a:t>요소로 텍스트의 일부분</a:t>
            </a:r>
            <a:r>
              <a:rPr lang="en-US" altLang="ko-KR" sz="1400" dirty="0">
                <a:solidFill>
                  <a:schemeClr val="tx1"/>
                </a:solidFill>
              </a:rPr>
              <a:t>&lt;/span&gt;</a:t>
            </a:r>
          </a:p>
          <a:p>
            <a:r>
              <a:rPr lang="en-US" altLang="ko-KR" sz="1400" dirty="0">
                <a:solidFill>
                  <a:schemeClr val="tx1"/>
                </a:solidFill>
              </a:rPr>
              <a:t>	</a:t>
            </a:r>
            <a:r>
              <a:rPr lang="ko-KR" altLang="en-US" sz="1400" dirty="0">
                <a:solidFill>
                  <a:schemeClr val="tx1"/>
                </a:solidFill>
              </a:rPr>
              <a:t>만을 따로 묶은 후에 스타일을 적용할 수 있습니다</a:t>
            </a:r>
            <a:r>
              <a:rPr lang="en-US" altLang="ko-KR" sz="1400" dirty="0">
                <a:solidFill>
                  <a:schemeClr val="tx1"/>
                </a:solidFill>
              </a:rPr>
              <a:t>.&lt;/p&gt;</a:t>
            </a:r>
          </a:p>
          <a:p>
            <a:endParaRPr lang="en-US" altLang="ko-KR" sz="1400" dirty="0">
              <a:solidFill>
                <a:schemeClr val="tx1"/>
              </a:solidFill>
            </a:endParaRPr>
          </a:p>
          <a:p>
            <a:r>
              <a:rPr lang="en-US" altLang="ko-KR" sz="14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32133" y="1185333"/>
            <a:ext cx="45550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요소의 타입</a:t>
            </a:r>
          </a:p>
          <a:p>
            <a:r>
              <a:rPr lang="en-US" altLang="ko-KR" sz="1200" dirty="0">
                <a:solidFill>
                  <a:schemeClr val="tx1"/>
                </a:solidFill>
              </a:rPr>
              <a:t>HTML</a:t>
            </a:r>
            <a:r>
              <a:rPr lang="ko-KR" altLang="en-US" sz="1200" dirty="0">
                <a:solidFill>
                  <a:schemeClr val="tx1"/>
                </a:solidFill>
              </a:rPr>
              <a:t>의 모든 요소는 해당 요소가 웹 브라우저에 어떻게 보이는가를 결정짓는 </a:t>
            </a:r>
            <a:r>
              <a:rPr lang="en-US" altLang="ko-KR" sz="1200" dirty="0">
                <a:solidFill>
                  <a:schemeClr val="tx1"/>
                </a:solidFill>
              </a:rPr>
              <a:t>display </a:t>
            </a:r>
            <a:r>
              <a:rPr lang="ko-KR" altLang="en-US" sz="1200" dirty="0">
                <a:solidFill>
                  <a:schemeClr val="tx1"/>
                </a:solidFill>
              </a:rPr>
              <a:t>속성을 가집니다</a:t>
            </a:r>
            <a:r>
              <a:rPr lang="en-US" altLang="ko-KR" sz="1200" dirty="0">
                <a:solidFill>
                  <a:schemeClr val="tx1"/>
                </a:solidFill>
              </a:rPr>
              <a:t>.</a:t>
            </a:r>
          </a:p>
          <a:p>
            <a:r>
              <a:rPr lang="ko-KR" altLang="en-US" sz="1200" dirty="0">
                <a:solidFill>
                  <a:schemeClr val="tx1"/>
                </a:solidFill>
              </a:rPr>
              <a:t>대부분의 </a:t>
            </a:r>
            <a:r>
              <a:rPr lang="en-US" altLang="ko-KR" sz="1200" dirty="0">
                <a:solidFill>
                  <a:schemeClr val="tx1"/>
                </a:solidFill>
              </a:rPr>
              <a:t>HTML </a:t>
            </a:r>
            <a:r>
              <a:rPr lang="ko-KR" altLang="en-US" sz="1200" dirty="0">
                <a:solidFill>
                  <a:schemeClr val="tx1"/>
                </a:solidFill>
              </a:rPr>
              <a:t>요소는 이러한 </a:t>
            </a:r>
            <a:r>
              <a:rPr lang="en-US" altLang="ko-KR" sz="1200" dirty="0">
                <a:solidFill>
                  <a:schemeClr val="tx1"/>
                </a:solidFill>
              </a:rPr>
              <a:t>display </a:t>
            </a:r>
            <a:r>
              <a:rPr lang="ko-KR" altLang="en-US" sz="1200" dirty="0">
                <a:solidFill>
                  <a:schemeClr val="tx1"/>
                </a:solidFill>
              </a:rPr>
              <a:t>속성값으로 다음 두 가지 값 중 하나를 가지게 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블록</a:t>
            </a:r>
            <a:r>
              <a:rPr lang="en-US" altLang="ko-KR" sz="1200" dirty="0">
                <a:solidFill>
                  <a:schemeClr val="tx1"/>
                </a:solidFill>
              </a:rPr>
              <a:t>(block)</a:t>
            </a:r>
          </a:p>
          <a:p>
            <a:r>
              <a:rPr lang="en-US" altLang="ko-KR" sz="1200" dirty="0">
                <a:solidFill>
                  <a:schemeClr val="tx1"/>
                </a:solidFill>
              </a:rPr>
              <a:t>2. </a:t>
            </a:r>
            <a:r>
              <a:rPr lang="ko-KR" altLang="en-US" sz="1200" dirty="0">
                <a:solidFill>
                  <a:schemeClr val="tx1"/>
                </a:solidFill>
              </a:rPr>
              <a:t>인라인</a:t>
            </a:r>
            <a:r>
              <a:rPr lang="en-US" altLang="ko-KR" sz="1200" dirty="0">
                <a:solidFill>
                  <a:schemeClr val="tx1"/>
                </a:solidFill>
              </a:rPr>
              <a:t>(inline)</a:t>
            </a:r>
          </a:p>
          <a:p>
            <a:endParaRPr lang="en-US" altLang="ko-KR" sz="1200" dirty="0">
              <a:solidFill>
                <a:schemeClr val="tx1"/>
              </a:solidFill>
            </a:endParaRPr>
          </a:p>
          <a:p>
            <a:r>
              <a:rPr lang="ko-KR" altLang="en-US" sz="1200" b="1" dirty="0">
                <a:solidFill>
                  <a:schemeClr val="tx1"/>
                </a:solidFill>
              </a:rPr>
              <a:t>인라인</a:t>
            </a:r>
            <a:r>
              <a:rPr lang="en-US" altLang="ko-KR" sz="1200" b="1" dirty="0">
                <a:solidFill>
                  <a:schemeClr val="tx1"/>
                </a:solidFill>
              </a:rPr>
              <a:t>(inline) </a:t>
            </a:r>
            <a:r>
              <a:rPr lang="ko-KR" altLang="en-US" sz="1200" b="1" dirty="0">
                <a:solidFill>
                  <a:schemeClr val="tx1"/>
                </a:solidFill>
              </a:rPr>
              <a:t>타입의 요소</a:t>
            </a:r>
          </a:p>
          <a:p>
            <a:r>
              <a:rPr lang="en-US" altLang="ko-KR" sz="1200" dirty="0">
                <a:solidFill>
                  <a:schemeClr val="tx1"/>
                </a:solidFill>
              </a:rPr>
              <a:t>display </a:t>
            </a:r>
            <a:r>
              <a:rPr lang="ko-KR" altLang="en-US" sz="1200" dirty="0">
                <a:solidFill>
                  <a:schemeClr val="tx1"/>
                </a:solidFill>
              </a:rPr>
              <a:t>속성값이 인라인</a:t>
            </a:r>
            <a:r>
              <a:rPr lang="en-US" altLang="ko-KR" sz="1200" dirty="0">
                <a:solidFill>
                  <a:schemeClr val="tx1"/>
                </a:solidFill>
              </a:rPr>
              <a:t>(inline)</a:t>
            </a:r>
            <a:r>
              <a:rPr lang="ko-KR" altLang="en-US" sz="1200" dirty="0">
                <a:solidFill>
                  <a:schemeClr val="tx1"/>
                </a:solidFill>
              </a:rPr>
              <a:t>인 요소는 새로운 라인</a:t>
            </a:r>
            <a:r>
              <a:rPr lang="en-US" altLang="ko-KR" sz="1200" dirty="0">
                <a:solidFill>
                  <a:schemeClr val="tx1"/>
                </a:solidFill>
              </a:rPr>
              <a:t>(line)</a:t>
            </a:r>
            <a:r>
              <a:rPr lang="ko-KR" altLang="en-US" sz="1200" dirty="0">
                <a:solidFill>
                  <a:schemeClr val="tx1"/>
                </a:solidFill>
              </a:rPr>
              <a:t>에서 시작하지 않습니다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요소의 너비도 해당 라인 전체가 아닌 해당 </a:t>
            </a:r>
            <a:r>
              <a:rPr lang="en-US" altLang="ko-KR" sz="1200" dirty="0">
                <a:solidFill>
                  <a:schemeClr val="tx1"/>
                </a:solidFill>
              </a:rPr>
              <a:t>HTML </a:t>
            </a:r>
            <a:r>
              <a:rPr lang="ko-KR" altLang="en-US" sz="1200" dirty="0">
                <a:solidFill>
                  <a:schemeClr val="tx1"/>
                </a:solidFill>
              </a:rPr>
              <a:t>요소의 내용</a:t>
            </a:r>
            <a:r>
              <a:rPr lang="en-US" altLang="ko-KR" sz="1200" dirty="0">
                <a:solidFill>
                  <a:schemeClr val="tx1"/>
                </a:solidFill>
              </a:rPr>
              <a:t>(content)</a:t>
            </a:r>
            <a:r>
              <a:rPr lang="ko-KR" altLang="en-US" sz="1200" dirty="0">
                <a:solidFill>
                  <a:schemeClr val="tx1"/>
                </a:solidFill>
              </a:rPr>
              <a:t>만큼만 차지합니다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&lt;span&gt;, &lt;a&gt;, &lt;</a:t>
            </a:r>
            <a:r>
              <a:rPr lang="en-US" altLang="ko-KR" sz="1200" dirty="0" err="1">
                <a:solidFill>
                  <a:schemeClr val="tx1"/>
                </a:solidFill>
              </a:rPr>
              <a:t>img</a:t>
            </a:r>
            <a:r>
              <a:rPr lang="en-US" altLang="ko-KR" sz="1200" dirty="0">
                <a:solidFill>
                  <a:schemeClr val="tx1"/>
                </a:solidFill>
              </a:rPr>
              <a:t>&gt;</a:t>
            </a:r>
            <a:r>
              <a:rPr lang="ko-KR" altLang="en-US" sz="1200" dirty="0">
                <a:solidFill>
                  <a:schemeClr val="tx1"/>
                </a:solidFill>
              </a:rPr>
              <a:t>요소는 </a:t>
            </a:r>
            <a:r>
              <a:rPr lang="en-US" altLang="ko-KR" sz="1200" dirty="0">
                <a:solidFill>
                  <a:schemeClr val="tx1"/>
                </a:solidFill>
              </a:rPr>
              <a:t>display </a:t>
            </a:r>
            <a:r>
              <a:rPr lang="ko-KR" altLang="en-US" sz="1200" dirty="0">
                <a:solidFill>
                  <a:schemeClr val="tx1"/>
                </a:solidFill>
              </a:rPr>
              <a:t>속성값이 인라인</a:t>
            </a:r>
            <a:r>
              <a:rPr lang="en-US" altLang="ko-KR" sz="1200" dirty="0">
                <a:solidFill>
                  <a:schemeClr val="tx1"/>
                </a:solidFill>
              </a:rPr>
              <a:t>(inline)</a:t>
            </a:r>
            <a:r>
              <a:rPr lang="ko-KR" altLang="en-US" sz="1200" dirty="0">
                <a:solidFill>
                  <a:schemeClr val="tx1"/>
                </a:solidFill>
              </a:rPr>
              <a:t>인 대표적인 요소입니다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&lt;span&gt;</a:t>
            </a:r>
            <a:r>
              <a:rPr lang="ko-KR" altLang="en-US" sz="1200" b="1" dirty="0">
                <a:solidFill>
                  <a:schemeClr val="tx1"/>
                </a:solidFill>
              </a:rPr>
              <a:t>요소</a:t>
            </a:r>
          </a:p>
          <a:p>
            <a:r>
              <a:rPr lang="en-US" altLang="ko-KR" sz="1200" dirty="0">
                <a:solidFill>
                  <a:schemeClr val="tx1"/>
                </a:solidFill>
              </a:rPr>
              <a:t>&lt;span&gt;</a:t>
            </a:r>
            <a:r>
              <a:rPr lang="ko-KR" altLang="en-US" sz="1200" dirty="0">
                <a:solidFill>
                  <a:schemeClr val="tx1"/>
                </a:solidFill>
              </a:rPr>
              <a:t>요소는 텍스트</a:t>
            </a:r>
            <a:r>
              <a:rPr lang="en-US" altLang="ko-KR" sz="1200" dirty="0">
                <a:solidFill>
                  <a:schemeClr val="tx1"/>
                </a:solidFill>
              </a:rPr>
              <a:t>(text)</a:t>
            </a:r>
            <a:r>
              <a:rPr lang="ko-KR" altLang="en-US" sz="1200" dirty="0">
                <a:solidFill>
                  <a:schemeClr val="tx1"/>
                </a:solidFill>
              </a:rPr>
              <a:t>의 특정 부분을 묶는 데 자주 사용되는 인라인</a:t>
            </a:r>
            <a:r>
              <a:rPr lang="en-US" altLang="ko-KR" sz="1200" dirty="0">
                <a:solidFill>
                  <a:schemeClr val="tx1"/>
                </a:solidFill>
              </a:rPr>
              <a:t>(inline) </a:t>
            </a:r>
            <a:r>
              <a:rPr lang="ko-KR" altLang="en-US" sz="1200" dirty="0">
                <a:solidFill>
                  <a:schemeClr val="tx1"/>
                </a:solidFill>
              </a:rPr>
              <a:t>요소입니다</a:t>
            </a:r>
            <a:r>
              <a:rPr lang="en-US" altLang="ko-KR" sz="1200" dirty="0">
                <a:solidFill>
                  <a:schemeClr val="tx1"/>
                </a:solidFill>
              </a:rPr>
              <a:t>.</a:t>
            </a:r>
          </a:p>
          <a:p>
            <a:r>
              <a:rPr lang="en-US" altLang="ko-KR" sz="1200" dirty="0">
                <a:solidFill>
                  <a:schemeClr val="tx1"/>
                </a:solidFill>
              </a:rPr>
              <a:t>&lt;span&gt;</a:t>
            </a:r>
            <a:r>
              <a:rPr lang="ko-KR" altLang="en-US" sz="1200" dirty="0">
                <a:solidFill>
                  <a:schemeClr val="tx1"/>
                </a:solidFill>
              </a:rPr>
              <a:t>요소는 주로 텍스트의 특정 부분에 따로 스타일을 적용하기 위해 사용됩니다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44</a:t>
            </a:fld>
            <a:endParaRPr lang="ko-KR" altLang="en-US" dirty="0"/>
          </a:p>
        </p:txBody>
      </p:sp>
    </p:spTree>
    <p:extLst>
      <p:ext uri="{BB962C8B-B14F-4D97-AF65-F5344CB8AC3E}">
        <p14:creationId xmlns:p14="http://schemas.microsoft.com/office/powerpoint/2010/main" val="3012083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iframe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6900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&lt;h1&gt;iframe</a:t>
            </a:r>
            <a:r>
              <a:rPr lang="ko-KR" altLang="en-US" sz="1400" dirty="0">
                <a:solidFill>
                  <a:schemeClr val="tx1"/>
                </a:solidFill>
              </a:rPr>
              <a:t>태그를 이용한 웹 페이지 삽입</a:t>
            </a:r>
            <a:r>
              <a:rPr lang="en-US" altLang="ko-KR" sz="1400" dirty="0">
                <a:solidFill>
                  <a:schemeClr val="tx1"/>
                </a:solidFill>
              </a:rPr>
              <a:t>&lt;/h1&gt;</a:t>
            </a:r>
          </a:p>
          <a:p>
            <a:r>
              <a:rPr lang="en-US" altLang="ko-KR" sz="1400" dirty="0">
                <a:solidFill>
                  <a:schemeClr val="tx1"/>
                </a:solidFill>
              </a:rPr>
              <a:t>	&lt;iframe </a:t>
            </a:r>
            <a:r>
              <a:rPr lang="en-US" altLang="ko-KR" sz="1400" dirty="0" err="1">
                <a:solidFill>
                  <a:schemeClr val="tx1"/>
                </a:solidFill>
              </a:rPr>
              <a:t>src</a:t>
            </a:r>
            <a:r>
              <a:rPr lang="en-US" altLang="ko-KR" sz="1400" dirty="0">
                <a:solidFill>
                  <a:schemeClr val="tx1"/>
                </a:solidFill>
              </a:rPr>
              <a:t>=“test.html" style="width:100%; height:300px"&gt;&lt;/iframe&gt;</a:t>
            </a: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a:t>
            </a:r>
            <a:endParaRPr lang="ko-KR" altLang="en-US" sz="1400" dirty="0">
              <a:solidFill>
                <a:schemeClr val="tx1"/>
              </a:solidFill>
            </a:endParaRPr>
          </a:p>
          <a:p>
            <a:endParaRPr lang="ko-KR" altLang="en-US" sz="1400" dirty="0">
              <a:solidFill>
                <a:schemeClr val="tx1"/>
              </a:solidFill>
            </a:endParaRPr>
          </a:p>
          <a:p>
            <a:endParaRPr lang="en-US" altLang="ko-KR" sz="1400" dirty="0">
              <a:solidFill>
                <a:schemeClr val="tx1"/>
              </a:solidFill>
            </a:endParaRPr>
          </a:p>
          <a:p>
            <a:r>
              <a:rPr lang="en-US" altLang="ko-KR" sz="1400" dirty="0">
                <a:solidFill>
                  <a:schemeClr val="tx1"/>
                </a:solidFill>
              </a:rPr>
              <a:t>&lt;body&gt;</a:t>
            </a:r>
          </a:p>
          <a:p>
            <a:endParaRPr lang="en-US" altLang="ko-KR" sz="1400" dirty="0">
              <a:solidFill>
                <a:schemeClr val="tx1"/>
              </a:solidFill>
            </a:endParaRPr>
          </a:p>
          <a:p>
            <a:r>
              <a:rPr lang="en-US" altLang="ko-KR" sz="1400" dirty="0">
                <a:solidFill>
                  <a:schemeClr val="tx1"/>
                </a:solidFill>
              </a:rPr>
              <a:t>	&lt;h1&gt;iframe</a:t>
            </a:r>
            <a:r>
              <a:rPr lang="ko-KR" altLang="en-US" sz="1400" dirty="0">
                <a:solidFill>
                  <a:schemeClr val="tx1"/>
                </a:solidFill>
              </a:rPr>
              <a:t>의 테두리 변경</a:t>
            </a:r>
            <a:r>
              <a:rPr lang="en-US" altLang="ko-KR" sz="1400" dirty="0">
                <a:solidFill>
                  <a:schemeClr val="tx1"/>
                </a:solidFill>
              </a:rPr>
              <a:t>&lt;/h1&gt;</a:t>
            </a:r>
          </a:p>
          <a:p>
            <a:r>
              <a:rPr lang="en-US" altLang="ko-KR" sz="1400" dirty="0">
                <a:solidFill>
                  <a:schemeClr val="tx1"/>
                </a:solidFill>
              </a:rPr>
              <a:t>	&lt;iframe </a:t>
            </a:r>
            <a:r>
              <a:rPr lang="en-US" altLang="ko-KR" sz="1400" dirty="0" err="1">
                <a:solidFill>
                  <a:schemeClr val="tx1"/>
                </a:solidFill>
              </a:rPr>
              <a:t>src</a:t>
            </a:r>
            <a:r>
              <a:rPr lang="en-US" altLang="ko-KR" sz="1400" dirty="0">
                <a:solidFill>
                  <a:schemeClr val="tx1"/>
                </a:solidFill>
              </a:rPr>
              <a:t>=“test.html" style="width:100%; height:300px; border: 3px dashed maroon"&gt;&lt;/iframe&gt;</a:t>
            </a:r>
          </a:p>
          <a:p>
            <a:endParaRPr lang="en-US" altLang="ko-KR" sz="1400" dirty="0">
              <a:solidFill>
                <a:schemeClr val="tx1"/>
              </a:solidFill>
            </a:endParaRPr>
          </a:p>
          <a:p>
            <a:r>
              <a:rPr lang="en-US" altLang="ko-KR" sz="1400" dirty="0">
                <a:solidFill>
                  <a:schemeClr val="tx1"/>
                </a:solidFill>
              </a:rPr>
              <a:t>&lt;/body&gt;</a:t>
            </a:r>
          </a:p>
        </p:txBody>
      </p:sp>
      <p:sp>
        <p:nvSpPr>
          <p:cNvPr id="8" name="직사각형 7">
            <a:extLst>
              <a:ext uri="{FF2B5EF4-FFF2-40B4-BE49-F238E27FC236}">
                <a16:creationId xmlns:a16="http://schemas.microsoft.com/office/drawing/2014/main" id="{7A11D50D-EB00-4B38-B133-9877E16A784C}"/>
              </a:ext>
            </a:extLst>
          </p:cNvPr>
          <p:cNvSpPr/>
          <p:nvPr/>
        </p:nvSpPr>
        <p:spPr>
          <a:xfrm>
            <a:off x="7332133" y="1185333"/>
            <a:ext cx="45550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iframe </a:t>
            </a:r>
            <a:r>
              <a:rPr lang="ko-KR" altLang="en-US" sz="1200" b="1" dirty="0">
                <a:solidFill>
                  <a:schemeClr val="tx1"/>
                </a:solidFill>
              </a:rPr>
              <a:t>요소</a:t>
            </a:r>
          </a:p>
          <a:p>
            <a:r>
              <a:rPr lang="en-US" altLang="ko-KR" sz="1200" dirty="0">
                <a:solidFill>
                  <a:schemeClr val="tx1"/>
                </a:solidFill>
              </a:rPr>
              <a:t>iframe</a:t>
            </a:r>
            <a:r>
              <a:rPr lang="ko-KR" altLang="en-US" sz="1200" dirty="0">
                <a:solidFill>
                  <a:schemeClr val="tx1"/>
                </a:solidFill>
              </a:rPr>
              <a:t>이란 </a:t>
            </a:r>
            <a:r>
              <a:rPr lang="en-US" altLang="ko-KR" sz="1200" dirty="0">
                <a:solidFill>
                  <a:schemeClr val="tx1"/>
                </a:solidFill>
              </a:rPr>
              <a:t>inline frame</a:t>
            </a:r>
            <a:r>
              <a:rPr lang="ko-KR" altLang="en-US" sz="1200" dirty="0">
                <a:solidFill>
                  <a:schemeClr val="tx1"/>
                </a:solidFill>
              </a:rPr>
              <a:t>의 약자입니다</a:t>
            </a:r>
            <a:r>
              <a:rPr lang="en-US" altLang="ko-KR" sz="1200" dirty="0">
                <a:solidFill>
                  <a:schemeClr val="tx1"/>
                </a:solidFill>
              </a:rPr>
              <a:t>.</a:t>
            </a:r>
          </a:p>
          <a:p>
            <a:r>
              <a:rPr lang="en-US" altLang="ko-KR" sz="1200" dirty="0">
                <a:solidFill>
                  <a:schemeClr val="tx1"/>
                </a:solidFill>
              </a:rPr>
              <a:t>iframe </a:t>
            </a:r>
            <a:r>
              <a:rPr lang="ko-KR" altLang="en-US" sz="1200" dirty="0">
                <a:solidFill>
                  <a:schemeClr val="tx1"/>
                </a:solidFill>
              </a:rPr>
              <a:t>요소를 이용하면 해당 웹 페이지 안에 어떠한 제한 없이 또 다른 하나의 웹 페이지를 삽입할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a:t>
            </a:r>
          </a:p>
          <a:p>
            <a:r>
              <a:rPr lang="en-US" altLang="ko-KR" sz="1200" dirty="0">
                <a:solidFill>
                  <a:schemeClr val="tx1"/>
                </a:solidFill>
              </a:rPr>
              <a:t>&lt;iframe </a:t>
            </a:r>
            <a:r>
              <a:rPr lang="en-US" altLang="ko-KR" sz="1200" dirty="0" err="1">
                <a:solidFill>
                  <a:schemeClr val="tx1"/>
                </a:solidFill>
              </a:rPr>
              <a:t>src</a:t>
            </a:r>
            <a:r>
              <a:rPr lang="en-US" altLang="ko-KR" sz="1200" dirty="0">
                <a:solidFill>
                  <a:schemeClr val="tx1"/>
                </a:solidFill>
              </a:rPr>
              <a:t>="</a:t>
            </a:r>
            <a:r>
              <a:rPr lang="ko-KR" altLang="en-US" sz="1200" dirty="0">
                <a:solidFill>
                  <a:schemeClr val="tx1"/>
                </a:solidFill>
              </a:rPr>
              <a:t>삽입할 페이지주소</a:t>
            </a:r>
            <a:r>
              <a:rPr lang="en-US" altLang="ko-KR" sz="1200" dirty="0">
                <a:solidFill>
                  <a:schemeClr val="tx1"/>
                </a:solidFill>
              </a:rPr>
              <a:t>"&gt;&lt;/iframe&gt;</a:t>
            </a:r>
          </a:p>
          <a:p>
            <a:endParaRPr lang="en-US" altLang="ko-KR" sz="1200" dirty="0">
              <a:solidFill>
                <a:schemeClr val="tx1"/>
              </a:solidFill>
            </a:endParaRPr>
          </a:p>
          <a:p>
            <a:r>
              <a:rPr lang="en-US" altLang="ko-KR" sz="1200" dirty="0">
                <a:solidFill>
                  <a:schemeClr val="tx1"/>
                </a:solidFill>
              </a:rPr>
              <a:t>iframe </a:t>
            </a:r>
            <a:r>
              <a:rPr lang="ko-KR" altLang="en-US" sz="1200" dirty="0">
                <a:solidFill>
                  <a:schemeClr val="tx1"/>
                </a:solidFill>
              </a:rPr>
              <a:t>요소는 </a:t>
            </a:r>
            <a:r>
              <a:rPr lang="en-US" altLang="ko-KR" sz="1200" dirty="0">
                <a:solidFill>
                  <a:schemeClr val="tx1"/>
                </a:solidFill>
              </a:rPr>
              <a:t>frame </a:t>
            </a:r>
            <a:r>
              <a:rPr lang="ko-KR" altLang="en-US" sz="1200" dirty="0">
                <a:solidFill>
                  <a:schemeClr val="tx1"/>
                </a:solidFill>
              </a:rPr>
              <a:t>요소와는 달리 종료 태그가 존재합니다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iframe </a:t>
            </a:r>
            <a:r>
              <a:rPr lang="ko-KR" altLang="en-US" sz="1200" dirty="0">
                <a:solidFill>
                  <a:schemeClr val="tx1"/>
                </a:solidFill>
              </a:rPr>
              <a:t>요소는 명시된 크기로 삽입되는 창의 크기가 고정됩니다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iframe </a:t>
            </a:r>
            <a:r>
              <a:rPr lang="ko-KR" altLang="en-US" sz="1200" b="1" dirty="0">
                <a:solidFill>
                  <a:schemeClr val="tx1"/>
                </a:solidFill>
              </a:rPr>
              <a:t>요소의 테두리 변경</a:t>
            </a:r>
          </a:p>
          <a:p>
            <a:r>
              <a:rPr lang="en-US" altLang="ko-KR" sz="1200" dirty="0">
                <a:solidFill>
                  <a:schemeClr val="tx1"/>
                </a:solidFill>
              </a:rPr>
              <a:t>iframe </a:t>
            </a:r>
            <a:r>
              <a:rPr lang="ko-KR" altLang="en-US" sz="1200" dirty="0">
                <a:solidFill>
                  <a:schemeClr val="tx1"/>
                </a:solidFill>
              </a:rPr>
              <a:t>요소는 기본적으로 검정색 테두리</a:t>
            </a:r>
            <a:r>
              <a:rPr lang="en-US" altLang="ko-KR" sz="1200" dirty="0">
                <a:solidFill>
                  <a:schemeClr val="tx1"/>
                </a:solidFill>
              </a:rPr>
              <a:t>(border)</a:t>
            </a:r>
            <a:r>
              <a:rPr lang="ko-KR" altLang="en-US" sz="1200" dirty="0">
                <a:solidFill>
                  <a:schemeClr val="tx1"/>
                </a:solidFill>
              </a:rPr>
              <a:t>를 가집니다</a:t>
            </a:r>
            <a:r>
              <a:rPr lang="en-US" altLang="ko-KR" sz="1200" dirty="0">
                <a:solidFill>
                  <a:schemeClr val="tx1"/>
                </a:solidFill>
              </a:rPr>
              <a:t>.</a:t>
            </a:r>
          </a:p>
          <a:p>
            <a:r>
              <a:rPr lang="ko-KR" altLang="en-US" sz="1200" dirty="0">
                <a:solidFill>
                  <a:schemeClr val="tx1"/>
                </a:solidFill>
              </a:rPr>
              <a:t>이러한 테두리의 스타일은 </a:t>
            </a:r>
            <a:r>
              <a:rPr lang="en-US" altLang="ko-KR" sz="1200" dirty="0">
                <a:solidFill>
                  <a:schemeClr val="tx1"/>
                </a:solidFill>
              </a:rPr>
              <a:t>style </a:t>
            </a:r>
            <a:r>
              <a:rPr lang="ko-KR" altLang="en-US" sz="1200" dirty="0">
                <a:solidFill>
                  <a:schemeClr val="tx1"/>
                </a:solidFill>
              </a:rPr>
              <a:t>속성에서 </a:t>
            </a:r>
            <a:r>
              <a:rPr lang="en-US" altLang="ko-KR" sz="1200" dirty="0">
                <a:solidFill>
                  <a:schemeClr val="tx1"/>
                </a:solidFill>
              </a:rPr>
              <a:t>border </a:t>
            </a:r>
            <a:r>
              <a:rPr lang="ko-KR" altLang="en-US" sz="1200" dirty="0">
                <a:solidFill>
                  <a:schemeClr val="tx1"/>
                </a:solidFill>
              </a:rPr>
              <a:t>속성을 이용하면 변경할 수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테두리를 표현하고 싶지 않으면 </a:t>
            </a:r>
            <a:r>
              <a:rPr lang="en-US" altLang="ko-KR" sz="1200" b="1" dirty="0">
                <a:solidFill>
                  <a:schemeClr val="tx1"/>
                </a:solidFill>
              </a:rPr>
              <a:t>style </a:t>
            </a:r>
            <a:r>
              <a:rPr lang="ko-KR" altLang="en-US" sz="1200" b="1" dirty="0">
                <a:solidFill>
                  <a:schemeClr val="tx1"/>
                </a:solidFill>
              </a:rPr>
              <a:t>속성에서 </a:t>
            </a:r>
            <a:r>
              <a:rPr lang="en-US" altLang="ko-KR" sz="1200" b="1" dirty="0">
                <a:solidFill>
                  <a:schemeClr val="tx1"/>
                </a:solidFill>
              </a:rPr>
              <a:t>border </a:t>
            </a:r>
            <a:r>
              <a:rPr lang="ko-KR" altLang="en-US" sz="1200" b="1" dirty="0">
                <a:solidFill>
                  <a:schemeClr val="tx1"/>
                </a:solidFill>
              </a:rPr>
              <a:t>속성값을 </a:t>
            </a:r>
            <a:r>
              <a:rPr lang="en-US" altLang="ko-KR" sz="1200" b="1" dirty="0">
                <a:solidFill>
                  <a:schemeClr val="tx1"/>
                </a:solidFill>
              </a:rPr>
              <a:t>none</a:t>
            </a:r>
            <a:r>
              <a:rPr lang="ko-KR" altLang="en-US" sz="1200" b="1" dirty="0">
                <a:solidFill>
                  <a:schemeClr val="tx1"/>
                </a:solidFill>
              </a:rPr>
              <a:t>으로 설정하면 됩니다</a:t>
            </a:r>
            <a:r>
              <a:rPr lang="en-US" altLang="ko-KR" sz="1200" b="1" dirty="0">
                <a:solidFill>
                  <a:schemeClr val="tx1"/>
                </a:solidFill>
              </a:rPr>
              <a:t>.</a:t>
            </a:r>
          </a:p>
          <a:p>
            <a:endParaRPr lang="en-US" altLang="ko-KR" sz="1200" b="1" dirty="0">
              <a:solidFill>
                <a:schemeClr val="tx1"/>
              </a:solidFill>
            </a:endParaRPr>
          </a:p>
          <a:p>
            <a:r>
              <a:rPr lang="en-US" altLang="ko-KR" sz="1200" b="1" dirty="0" err="1">
                <a:solidFill>
                  <a:schemeClr val="tx1"/>
                </a:solidFill>
              </a:rPr>
              <a:t>border:none</a:t>
            </a:r>
            <a:endParaRPr lang="en-US" altLang="ko-KR" sz="1200" b="1"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45</a:t>
            </a:fld>
            <a:endParaRPr lang="ko-KR" altLang="en-US" dirty="0"/>
          </a:p>
        </p:txBody>
      </p:sp>
    </p:spTree>
    <p:extLst>
      <p:ext uri="{BB962C8B-B14F-4D97-AF65-F5344CB8AC3E}">
        <p14:creationId xmlns:p14="http://schemas.microsoft.com/office/powerpoint/2010/main" val="886851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iframe (</a:t>
            </a:r>
            <a:r>
              <a:rPr lang="ko-KR" altLang="en-US" sz="3200" dirty="0"/>
              <a:t>페이지 변경하기</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9417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Iframes&lt;/title&gt;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&lt;h1&gt;iframe </a:t>
            </a:r>
            <a:r>
              <a:rPr lang="ko-KR" altLang="en-US" sz="1200" dirty="0">
                <a:solidFill>
                  <a:schemeClr val="tx1"/>
                </a:solidFill>
              </a:rPr>
              <a:t>요소의 페이지 변경하기</a:t>
            </a:r>
            <a:r>
              <a:rPr lang="en-US" altLang="ko-KR" sz="1200" dirty="0">
                <a:solidFill>
                  <a:schemeClr val="tx1"/>
                </a:solidFill>
              </a:rPr>
              <a:t>&lt;/h1&gt;</a:t>
            </a:r>
          </a:p>
          <a:p>
            <a:r>
              <a:rPr lang="en-US" altLang="ko-KR" sz="1200" dirty="0">
                <a:solidFill>
                  <a:schemeClr val="tx1"/>
                </a:solidFill>
              </a:rPr>
              <a:t>	&lt;iframe </a:t>
            </a:r>
            <a:r>
              <a:rPr lang="en-US" altLang="ko-KR" sz="1200" dirty="0" err="1">
                <a:solidFill>
                  <a:schemeClr val="tx1"/>
                </a:solidFill>
              </a:rPr>
              <a:t>src</a:t>
            </a:r>
            <a:r>
              <a:rPr lang="en-US" altLang="ko-KR" sz="1200" dirty="0">
                <a:solidFill>
                  <a:schemeClr val="tx1"/>
                </a:solidFill>
              </a:rPr>
              <a:t>=</a:t>
            </a:r>
            <a:r>
              <a:rPr lang="ko-KR" altLang="en-US" sz="1200" dirty="0">
                <a:solidFill>
                  <a:schemeClr val="tx1"/>
                </a:solidFill>
              </a:rPr>
              <a:t>“</a:t>
            </a:r>
            <a:r>
              <a:rPr lang="en-US" altLang="ko-KR" sz="1200" dirty="0">
                <a:solidFill>
                  <a:schemeClr val="tx1"/>
                </a:solidFill>
              </a:rPr>
              <a:t>test01.html" name="</a:t>
            </a:r>
            <a:r>
              <a:rPr lang="en-US" altLang="ko-KR" sz="1200" dirty="0" err="1">
                <a:solidFill>
                  <a:schemeClr val="tx1"/>
                </a:solidFill>
              </a:rPr>
              <a:t>frame_target</a:t>
            </a:r>
            <a:r>
              <a:rPr lang="en-US" altLang="ko-KR" sz="1200" dirty="0">
                <a:solidFill>
                  <a:schemeClr val="tx1"/>
                </a:solidFill>
              </a:rPr>
              <a:t>" style="width:100%; height:400px"&gt;&lt;/iframe&gt;</a:t>
            </a:r>
          </a:p>
          <a:p>
            <a:r>
              <a:rPr lang="en-US" altLang="ko-KR" sz="1200" dirty="0">
                <a:solidFill>
                  <a:schemeClr val="tx1"/>
                </a:solidFill>
              </a:rPr>
              <a:t>	&lt;p&gt;&lt;a </a:t>
            </a:r>
            <a:r>
              <a:rPr lang="en-US" altLang="ko-KR" sz="1200" dirty="0" err="1">
                <a:solidFill>
                  <a:schemeClr val="tx1"/>
                </a:solidFill>
              </a:rPr>
              <a:t>href</a:t>
            </a:r>
            <a:r>
              <a:rPr lang="en-US" altLang="ko-KR" sz="1200" dirty="0">
                <a:solidFill>
                  <a:schemeClr val="tx1"/>
                </a:solidFill>
              </a:rPr>
              <a:t>=“test02.html" target="</a:t>
            </a:r>
            <a:r>
              <a:rPr lang="en-US" altLang="ko-KR" sz="1200" dirty="0" err="1">
                <a:solidFill>
                  <a:schemeClr val="tx1"/>
                </a:solidFill>
              </a:rPr>
              <a:t>frame_target</a:t>
            </a:r>
            <a:r>
              <a:rPr lang="en-US" altLang="ko-KR" sz="1200" dirty="0">
                <a:solidFill>
                  <a:schemeClr val="tx1"/>
                </a:solidFill>
              </a:rPr>
              <a:t>"&gt; </a:t>
            </a:r>
            <a:r>
              <a:rPr lang="ko-KR" altLang="en-US" sz="1200" dirty="0">
                <a:solidFill>
                  <a:schemeClr val="tx1"/>
                </a:solidFill>
              </a:rPr>
              <a:t>다른 페이지 확인하러 가기 </a:t>
            </a:r>
            <a:r>
              <a:rPr lang="en-US" altLang="ko-KR" sz="1200" dirty="0">
                <a:solidFill>
                  <a:schemeClr val="tx1"/>
                </a:solidFill>
              </a:rPr>
              <a:t>=&gt;&lt;/a&gt;&lt;/p&gt;</a:t>
            </a:r>
          </a:p>
          <a:p>
            <a:r>
              <a:rPr lang="en-US" altLang="ko-KR" sz="1200" dirty="0">
                <a:solidFill>
                  <a:schemeClr val="tx1"/>
                </a:solidFill>
              </a:rPr>
              <a:t>	&lt;p&gt;</a:t>
            </a:r>
            <a:r>
              <a:rPr lang="ko-KR" altLang="en-US" sz="1200" dirty="0">
                <a:solidFill>
                  <a:schemeClr val="tx1"/>
                </a:solidFill>
              </a:rPr>
              <a:t>위의 링크를 클릭하면 </a:t>
            </a:r>
            <a:r>
              <a:rPr lang="en-US" altLang="ko-KR" sz="1200" dirty="0">
                <a:solidFill>
                  <a:schemeClr val="tx1"/>
                </a:solidFill>
              </a:rPr>
              <a:t>iframe </a:t>
            </a:r>
            <a:r>
              <a:rPr lang="ko-KR" altLang="en-US" sz="1200" dirty="0">
                <a:solidFill>
                  <a:schemeClr val="tx1"/>
                </a:solidFill>
              </a:rPr>
              <a:t>요소의 페이지가 다른 페이지로 변경돼요</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8365067" y="1185333"/>
            <a:ext cx="35221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iframe </a:t>
            </a:r>
            <a:r>
              <a:rPr lang="ko-KR" altLang="en-US" sz="1200" b="1" dirty="0">
                <a:solidFill>
                  <a:schemeClr val="tx1"/>
                </a:solidFill>
              </a:rPr>
              <a:t>요소의 페이지 변경하기</a:t>
            </a:r>
          </a:p>
          <a:p>
            <a:r>
              <a:rPr lang="en-US" altLang="ko-KR" sz="1200" dirty="0">
                <a:solidFill>
                  <a:schemeClr val="tx1"/>
                </a:solidFill>
              </a:rPr>
              <a:t>&lt;a&gt;</a:t>
            </a:r>
            <a:r>
              <a:rPr lang="ko-KR" altLang="en-US" sz="1200" dirty="0">
                <a:solidFill>
                  <a:schemeClr val="tx1"/>
                </a:solidFill>
              </a:rPr>
              <a:t>태그를 이용하면 </a:t>
            </a:r>
            <a:r>
              <a:rPr lang="en-US" altLang="ko-KR" sz="1200" dirty="0">
                <a:solidFill>
                  <a:schemeClr val="tx1"/>
                </a:solidFill>
              </a:rPr>
              <a:t>iframe </a:t>
            </a:r>
            <a:r>
              <a:rPr lang="ko-KR" altLang="en-US" sz="1200" dirty="0">
                <a:solidFill>
                  <a:schemeClr val="tx1"/>
                </a:solidFill>
              </a:rPr>
              <a:t>요소의 최초 페이지를 중간에 변경할 수 있습니다</a:t>
            </a:r>
            <a:r>
              <a:rPr lang="en-US" altLang="ko-KR" sz="1200" dirty="0">
                <a:solidFill>
                  <a:schemeClr val="tx1"/>
                </a:solidFill>
              </a:rPr>
              <a:t>.</a:t>
            </a:r>
          </a:p>
          <a:p>
            <a:r>
              <a:rPr lang="en-US" altLang="ko-KR" sz="1200" dirty="0">
                <a:solidFill>
                  <a:schemeClr val="tx1"/>
                </a:solidFill>
              </a:rPr>
              <a:t>&lt;a&gt;</a:t>
            </a:r>
            <a:r>
              <a:rPr lang="ko-KR" altLang="en-US" sz="1200" dirty="0">
                <a:solidFill>
                  <a:schemeClr val="tx1"/>
                </a:solidFill>
              </a:rPr>
              <a:t>태그의 </a:t>
            </a:r>
            <a:r>
              <a:rPr lang="en-US" altLang="ko-KR" sz="1200" dirty="0">
                <a:solidFill>
                  <a:schemeClr val="tx1"/>
                </a:solidFill>
              </a:rPr>
              <a:t>target </a:t>
            </a:r>
            <a:r>
              <a:rPr lang="ko-KR" altLang="en-US" sz="1200" dirty="0">
                <a:solidFill>
                  <a:schemeClr val="tx1"/>
                </a:solidFill>
              </a:rPr>
              <a:t>속성과 </a:t>
            </a:r>
            <a:r>
              <a:rPr lang="en-US" altLang="ko-KR" sz="1200" dirty="0">
                <a:solidFill>
                  <a:schemeClr val="tx1"/>
                </a:solidFill>
              </a:rPr>
              <a:t>iframe </a:t>
            </a:r>
            <a:r>
              <a:rPr lang="ko-KR" altLang="en-US" sz="1200" dirty="0">
                <a:solidFill>
                  <a:schemeClr val="tx1"/>
                </a:solidFill>
              </a:rPr>
              <a:t>요소의 </a:t>
            </a:r>
            <a:r>
              <a:rPr lang="en-US" altLang="ko-KR" sz="1200" dirty="0">
                <a:solidFill>
                  <a:schemeClr val="tx1"/>
                </a:solidFill>
              </a:rPr>
              <a:t>name </a:t>
            </a:r>
            <a:r>
              <a:rPr lang="ko-KR" altLang="en-US" sz="1200" dirty="0">
                <a:solidFill>
                  <a:schemeClr val="tx1"/>
                </a:solidFill>
              </a:rPr>
              <a:t>속성을 연결하면</a:t>
            </a:r>
            <a:r>
              <a:rPr lang="en-US" altLang="ko-KR" sz="1200" dirty="0">
                <a:solidFill>
                  <a:schemeClr val="tx1"/>
                </a:solidFill>
              </a:rPr>
              <a:t>, &lt;a&gt;</a:t>
            </a:r>
            <a:r>
              <a:rPr lang="ko-KR" altLang="en-US" sz="1200" dirty="0">
                <a:solidFill>
                  <a:schemeClr val="tx1"/>
                </a:solidFill>
              </a:rPr>
              <a:t>태그를 통해 </a:t>
            </a:r>
            <a:r>
              <a:rPr lang="en-US" altLang="ko-KR" sz="1200" dirty="0">
                <a:solidFill>
                  <a:schemeClr val="tx1"/>
                </a:solidFill>
              </a:rPr>
              <a:t>iframe </a:t>
            </a:r>
            <a:r>
              <a:rPr lang="ko-KR" altLang="en-US" sz="1200" dirty="0">
                <a:solidFill>
                  <a:schemeClr val="tx1"/>
                </a:solidFill>
              </a:rPr>
              <a:t>요소의 페이지를 변경할 수 있게 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46</a:t>
            </a:fld>
            <a:endParaRPr lang="ko-KR" altLang="en-US" dirty="0"/>
          </a:p>
        </p:txBody>
      </p:sp>
    </p:spTree>
    <p:extLst>
      <p:ext uri="{BB962C8B-B14F-4D97-AF65-F5344CB8AC3E}">
        <p14:creationId xmlns:p14="http://schemas.microsoft.com/office/powerpoint/2010/main" val="2202113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iframe (</a:t>
            </a:r>
            <a:r>
              <a:rPr lang="ko-KR" altLang="en-US" sz="3200" dirty="0"/>
              <a:t>링크 </a:t>
            </a:r>
            <a:r>
              <a:rPr lang="en-US" altLang="ko-KR" sz="3200" dirty="0"/>
              <a:t>target </a:t>
            </a:r>
            <a:r>
              <a:rPr lang="ko-KR" altLang="en-US" sz="3200" dirty="0"/>
              <a:t>실습</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9417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chemeClr val="tx1"/>
                </a:solidFill>
              </a:rPr>
              <a:t>win0.html :</a:t>
            </a:r>
          </a:p>
          <a:p>
            <a:endParaRPr lang="en-US" altLang="ko-KR" sz="1200" dirty="0">
              <a:solidFill>
                <a:schemeClr val="tx1"/>
              </a:solidFill>
            </a:endParaRPr>
          </a:p>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br>
              <a:rPr lang="en-US" altLang="ko-KR" sz="1200" dirty="0">
                <a:solidFill>
                  <a:schemeClr val="tx1"/>
                </a:solidFill>
              </a:rPr>
            </a:br>
            <a:r>
              <a:rPr lang="en-US" altLang="ko-KR" sz="1200" dirty="0">
                <a:solidFill>
                  <a:schemeClr val="tx1"/>
                </a:solidFill>
              </a:rPr>
              <a:t>	&lt;head&gt;</a:t>
            </a:r>
          </a:p>
          <a:p>
            <a:r>
              <a:rPr lang="en-US" altLang="ko-KR" sz="1200" dirty="0">
                <a:solidFill>
                  <a:schemeClr val="tx1"/>
                </a:solidFill>
              </a:rPr>
              <a:t>	   &lt;meta charset="UTF-8"&gt;</a:t>
            </a:r>
          </a:p>
          <a:p>
            <a:r>
              <a:rPr lang="en-US" altLang="ko-KR" sz="1200" dirty="0">
                <a:solidFill>
                  <a:schemeClr val="tx1"/>
                </a:solidFill>
              </a:rPr>
              <a:t>	   &lt;title&gt;HTML Links&lt;/title&gt;</a:t>
            </a:r>
          </a:p>
          <a:p>
            <a:r>
              <a:rPr lang="en-US" altLang="ko-KR" sz="1200" dirty="0">
                <a:solidFill>
                  <a:schemeClr val="tx1"/>
                </a:solidFill>
              </a:rPr>
              <a:t>	&lt;/head&gt;</a:t>
            </a:r>
          </a:p>
          <a:p>
            <a:br>
              <a:rPr lang="en-US" altLang="ko-KR" sz="1200" dirty="0">
                <a:solidFill>
                  <a:schemeClr val="tx1"/>
                </a:solidFill>
              </a:rPr>
            </a:br>
            <a:r>
              <a:rPr lang="en-US" altLang="ko-KR" sz="1200" dirty="0">
                <a:solidFill>
                  <a:schemeClr val="tx1"/>
                </a:solidFill>
              </a:rPr>
              <a:t>&lt;body&gt;</a:t>
            </a:r>
            <a:br>
              <a:rPr lang="en-US" altLang="ko-KR" sz="1200" dirty="0">
                <a:solidFill>
                  <a:schemeClr val="tx1"/>
                </a:solidFill>
              </a:rPr>
            </a:br>
            <a:r>
              <a:rPr lang="en-US" altLang="ko-KR" sz="1200" dirty="0">
                <a:solidFill>
                  <a:schemeClr val="tx1"/>
                </a:solidFill>
              </a:rPr>
              <a:t>	&lt;h1&gt; </a:t>
            </a:r>
            <a:r>
              <a:rPr lang="ko-KR" altLang="en-US" sz="1200" dirty="0">
                <a:solidFill>
                  <a:schemeClr val="tx1"/>
                </a:solidFill>
              </a:rPr>
              <a:t>첫번째 불려진 </a:t>
            </a:r>
            <a:r>
              <a:rPr lang="en-US" altLang="ko-KR" sz="1200" dirty="0">
                <a:solidFill>
                  <a:schemeClr val="tx1"/>
                </a:solidFill>
              </a:rPr>
              <a:t>iframe&lt;/h1&gt;</a:t>
            </a:r>
          </a:p>
          <a:p>
            <a:r>
              <a:rPr lang="en-US" altLang="ko-KR" sz="1200" dirty="0">
                <a:solidFill>
                  <a:schemeClr val="tx1"/>
                </a:solidFill>
              </a:rPr>
              <a:t>	    &lt;iframe </a:t>
            </a:r>
            <a:r>
              <a:rPr lang="en-US" altLang="ko-KR" sz="1200" dirty="0" err="1">
                <a:solidFill>
                  <a:schemeClr val="tx1"/>
                </a:solidFill>
              </a:rPr>
              <a:t>src</a:t>
            </a:r>
            <a:r>
              <a:rPr lang="en-US" altLang="ko-KR" sz="1200" dirty="0">
                <a:solidFill>
                  <a:schemeClr val="tx1"/>
                </a:solidFill>
              </a:rPr>
              <a:t>="win1.html" style="width:100%; height:300px"&gt;&lt;/iframe&gt;</a:t>
            </a:r>
            <a:br>
              <a:rPr lang="en-US" altLang="ko-KR" sz="1200" dirty="0">
                <a:solidFill>
                  <a:schemeClr val="tx1"/>
                </a:solidFill>
              </a:rPr>
            </a:br>
            <a:r>
              <a:rPr lang="en-US" altLang="ko-KR" sz="1200" dirty="0">
                <a:solidFill>
                  <a:schemeClr val="tx1"/>
                </a:solidFill>
              </a:rPr>
              <a:t>&lt;/body&gt;</a:t>
            </a:r>
          </a:p>
          <a:p>
            <a:br>
              <a:rPr lang="en-US" altLang="ko-KR" sz="1200" dirty="0">
                <a:solidFill>
                  <a:schemeClr val="tx1"/>
                </a:solidFill>
              </a:rPr>
            </a:br>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8365067" y="1185333"/>
            <a:ext cx="35221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링크 </a:t>
            </a:r>
            <a:r>
              <a:rPr lang="en-US" altLang="ko-KR" sz="1200" b="1" dirty="0">
                <a:solidFill>
                  <a:schemeClr val="tx1"/>
                </a:solidFill>
              </a:rPr>
              <a:t>target </a:t>
            </a:r>
            <a:r>
              <a:rPr lang="ko-KR" altLang="en-US" sz="1200" b="1" dirty="0">
                <a:solidFill>
                  <a:schemeClr val="tx1"/>
                </a:solidFill>
              </a:rPr>
              <a:t>실습 </a:t>
            </a:r>
            <a:r>
              <a:rPr lang="en-US" altLang="ko-KR" sz="1200" b="1" dirty="0">
                <a:solidFill>
                  <a:schemeClr val="tx1"/>
                </a:solidFill>
              </a:rPr>
              <a:t>:</a:t>
            </a:r>
          </a:p>
          <a:p>
            <a:r>
              <a:rPr lang="ko-KR" altLang="en-US" sz="1200" dirty="0">
                <a:solidFill>
                  <a:schemeClr val="tx1"/>
                </a:solidFill>
              </a:rPr>
              <a:t>앞에서</a:t>
            </a:r>
            <a:r>
              <a:rPr lang="en-US" altLang="ko-KR" sz="1200" dirty="0">
                <a:solidFill>
                  <a:schemeClr val="tx1"/>
                </a:solidFill>
              </a:rPr>
              <a:t> </a:t>
            </a:r>
            <a:r>
              <a:rPr lang="ko-KR" altLang="en-US" sz="1200" dirty="0">
                <a:solidFill>
                  <a:schemeClr val="tx1"/>
                </a:solidFill>
              </a:rPr>
              <a:t>실습 못한 </a:t>
            </a:r>
            <a:r>
              <a:rPr lang="en-US" altLang="ko-KR" sz="1200" dirty="0">
                <a:solidFill>
                  <a:schemeClr val="tx1"/>
                </a:solidFill>
              </a:rPr>
              <a:t>target=_parent</a:t>
            </a:r>
            <a:r>
              <a:rPr lang="ko-KR" altLang="en-US" sz="1200" dirty="0">
                <a:solidFill>
                  <a:schemeClr val="tx1"/>
                </a:solidFill>
              </a:rPr>
              <a:t>와 </a:t>
            </a:r>
            <a:r>
              <a:rPr lang="en-US" altLang="ko-KR" sz="1200" dirty="0">
                <a:solidFill>
                  <a:schemeClr val="tx1"/>
                </a:solidFill>
              </a:rPr>
              <a:t>target=_top</a:t>
            </a:r>
            <a:r>
              <a:rPr lang="ko-KR" altLang="en-US" sz="1200" dirty="0">
                <a:solidFill>
                  <a:schemeClr val="tx1"/>
                </a:solidFill>
              </a:rPr>
              <a:t>에 대한 실습으로 아래와 같이 파일을 구성한다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win0.html</a:t>
            </a:r>
          </a:p>
          <a:p>
            <a:r>
              <a:rPr lang="en-US" altLang="ko-KR" sz="1200" dirty="0">
                <a:solidFill>
                  <a:schemeClr val="tx1"/>
                </a:solidFill>
              </a:rPr>
              <a:t>win1.html</a:t>
            </a:r>
          </a:p>
          <a:p>
            <a:r>
              <a:rPr lang="en-US" altLang="ko-KR" sz="1200" dirty="0">
                <a:solidFill>
                  <a:schemeClr val="tx1"/>
                </a:solidFill>
              </a:rPr>
              <a:t>win2.html</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47</a:t>
            </a:fld>
            <a:endParaRPr lang="ko-KR" altLang="en-US" dirty="0"/>
          </a:p>
        </p:txBody>
      </p:sp>
    </p:spTree>
    <p:extLst>
      <p:ext uri="{BB962C8B-B14F-4D97-AF65-F5344CB8AC3E}">
        <p14:creationId xmlns:p14="http://schemas.microsoft.com/office/powerpoint/2010/main" val="3286288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iframe (</a:t>
            </a:r>
            <a:r>
              <a:rPr lang="ko-KR" altLang="en-US" sz="3200" dirty="0"/>
              <a:t>링크 </a:t>
            </a:r>
            <a:r>
              <a:rPr lang="en-US" altLang="ko-KR" sz="3200" dirty="0"/>
              <a:t>target </a:t>
            </a:r>
            <a:r>
              <a:rPr lang="ko-KR" altLang="en-US" sz="3200" dirty="0"/>
              <a:t>실습</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9417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chemeClr val="tx1"/>
                </a:solidFill>
              </a:rPr>
              <a:t>win1.html :</a:t>
            </a:r>
          </a:p>
          <a:p>
            <a:endParaRPr lang="en-US" altLang="ko-KR" sz="1200" dirty="0">
              <a:solidFill>
                <a:schemeClr val="tx1"/>
              </a:solidFill>
            </a:endParaRPr>
          </a:p>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br>
              <a:rPr lang="en-US" altLang="ko-KR" sz="1200" dirty="0">
                <a:solidFill>
                  <a:schemeClr val="tx1"/>
                </a:solidFill>
              </a:rPr>
            </a:br>
            <a:r>
              <a:rPr lang="en-US" altLang="ko-KR" sz="1200" dirty="0">
                <a:solidFill>
                  <a:schemeClr val="tx1"/>
                </a:solidFill>
              </a:rPr>
              <a:t>	&lt;head&gt;</a:t>
            </a:r>
          </a:p>
          <a:p>
            <a:r>
              <a:rPr lang="en-US" altLang="ko-KR" sz="1200" dirty="0">
                <a:solidFill>
                  <a:schemeClr val="tx1"/>
                </a:solidFill>
              </a:rPr>
              <a:t>	   &lt;meta charset="UTF-8"&gt;</a:t>
            </a:r>
          </a:p>
          <a:p>
            <a:r>
              <a:rPr lang="en-US" altLang="ko-KR" sz="1200" dirty="0">
                <a:solidFill>
                  <a:schemeClr val="tx1"/>
                </a:solidFill>
              </a:rPr>
              <a:t>	   &lt;title&gt;HTML Links&lt;/title&gt;</a:t>
            </a:r>
          </a:p>
          <a:p>
            <a:r>
              <a:rPr lang="en-US" altLang="ko-KR" sz="1200" dirty="0">
                <a:solidFill>
                  <a:schemeClr val="tx1"/>
                </a:solidFill>
              </a:rPr>
              <a:t>	&lt;/head&gt;</a:t>
            </a:r>
          </a:p>
          <a:p>
            <a:br>
              <a:rPr lang="en-US" altLang="ko-KR" sz="1200" dirty="0">
                <a:solidFill>
                  <a:schemeClr val="tx1"/>
                </a:solidFill>
              </a:rPr>
            </a:br>
            <a:r>
              <a:rPr lang="en-US" altLang="ko-KR" sz="1200" dirty="0">
                <a:solidFill>
                  <a:schemeClr val="tx1"/>
                </a:solidFill>
              </a:rPr>
              <a:t>&lt;body&gt;</a:t>
            </a:r>
            <a:br>
              <a:rPr lang="en-US" altLang="ko-KR" sz="1200" dirty="0">
                <a:solidFill>
                  <a:schemeClr val="tx1"/>
                </a:solidFill>
              </a:rPr>
            </a:br>
            <a:r>
              <a:rPr lang="en-US" altLang="ko-KR" sz="1200" dirty="0">
                <a:solidFill>
                  <a:schemeClr val="tx1"/>
                </a:solidFill>
              </a:rPr>
              <a:t>	&lt;h1&gt; </a:t>
            </a:r>
            <a:r>
              <a:rPr lang="ko-KR" altLang="en-US" sz="1200" dirty="0">
                <a:solidFill>
                  <a:schemeClr val="tx1"/>
                </a:solidFill>
              </a:rPr>
              <a:t>두번째 불려진 </a:t>
            </a:r>
            <a:r>
              <a:rPr lang="en-US" altLang="ko-KR" sz="1200" dirty="0">
                <a:solidFill>
                  <a:schemeClr val="tx1"/>
                </a:solidFill>
              </a:rPr>
              <a:t>iframe&lt;/h1&gt;</a:t>
            </a:r>
          </a:p>
          <a:p>
            <a:r>
              <a:rPr lang="en-US" altLang="ko-KR" sz="1200" dirty="0">
                <a:solidFill>
                  <a:schemeClr val="tx1"/>
                </a:solidFill>
              </a:rPr>
              <a:t>	    &lt;iframe </a:t>
            </a:r>
            <a:r>
              <a:rPr lang="en-US" altLang="ko-KR" sz="1200" dirty="0" err="1">
                <a:solidFill>
                  <a:schemeClr val="tx1"/>
                </a:solidFill>
              </a:rPr>
              <a:t>src</a:t>
            </a:r>
            <a:r>
              <a:rPr lang="en-US" altLang="ko-KR" sz="1200" dirty="0">
                <a:solidFill>
                  <a:schemeClr val="tx1"/>
                </a:solidFill>
              </a:rPr>
              <a:t>=</a:t>
            </a:r>
            <a:r>
              <a:rPr lang="ko-KR" altLang="en-US" sz="1200" dirty="0">
                <a:solidFill>
                  <a:schemeClr val="tx1"/>
                </a:solidFill>
              </a:rPr>
              <a:t>＂</a:t>
            </a:r>
            <a:r>
              <a:rPr lang="en-US" altLang="ko-KR" sz="1200" dirty="0">
                <a:solidFill>
                  <a:schemeClr val="tx1"/>
                </a:solidFill>
              </a:rPr>
              <a:t>win2.html" style="width:100%; height:300px"&gt;&lt;/iframe&gt;</a:t>
            </a:r>
            <a:br>
              <a:rPr lang="en-US" altLang="ko-KR" sz="1200" dirty="0">
                <a:solidFill>
                  <a:schemeClr val="tx1"/>
                </a:solidFill>
              </a:rPr>
            </a:br>
            <a:r>
              <a:rPr lang="en-US" altLang="ko-KR" sz="1200" dirty="0">
                <a:solidFill>
                  <a:schemeClr val="tx1"/>
                </a:solidFill>
              </a:rPr>
              <a:t>&lt;/body&gt;</a:t>
            </a:r>
          </a:p>
          <a:p>
            <a:br>
              <a:rPr lang="en-US" altLang="ko-KR" sz="1200" dirty="0">
                <a:solidFill>
                  <a:schemeClr val="tx1"/>
                </a:solidFill>
              </a:rPr>
            </a:br>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8365067" y="1185333"/>
            <a:ext cx="35221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링크 </a:t>
            </a:r>
            <a:r>
              <a:rPr lang="en-US" altLang="ko-KR" sz="1200" b="1" dirty="0">
                <a:solidFill>
                  <a:schemeClr val="tx1"/>
                </a:solidFill>
              </a:rPr>
              <a:t>target </a:t>
            </a:r>
            <a:r>
              <a:rPr lang="ko-KR" altLang="en-US" sz="1200" b="1" dirty="0">
                <a:solidFill>
                  <a:schemeClr val="tx1"/>
                </a:solidFill>
              </a:rPr>
              <a:t>실습 </a:t>
            </a:r>
            <a:r>
              <a:rPr lang="en-US" altLang="ko-KR" sz="1200" b="1" dirty="0">
                <a:solidFill>
                  <a:schemeClr val="tx1"/>
                </a:solidFill>
              </a:rPr>
              <a:t>:</a:t>
            </a:r>
          </a:p>
          <a:p>
            <a:r>
              <a:rPr lang="ko-KR" altLang="en-US" sz="1200" dirty="0">
                <a:solidFill>
                  <a:schemeClr val="tx1"/>
                </a:solidFill>
              </a:rPr>
              <a:t>앞에서</a:t>
            </a:r>
            <a:r>
              <a:rPr lang="en-US" altLang="ko-KR" sz="1200" dirty="0">
                <a:solidFill>
                  <a:schemeClr val="tx1"/>
                </a:solidFill>
              </a:rPr>
              <a:t> </a:t>
            </a:r>
            <a:r>
              <a:rPr lang="ko-KR" altLang="en-US" sz="1200" dirty="0">
                <a:solidFill>
                  <a:schemeClr val="tx1"/>
                </a:solidFill>
              </a:rPr>
              <a:t>실습 못한 </a:t>
            </a:r>
            <a:r>
              <a:rPr lang="en-US" altLang="ko-KR" sz="1200" dirty="0">
                <a:solidFill>
                  <a:schemeClr val="tx1"/>
                </a:solidFill>
              </a:rPr>
              <a:t>target=_parent</a:t>
            </a:r>
            <a:r>
              <a:rPr lang="ko-KR" altLang="en-US" sz="1200" dirty="0">
                <a:solidFill>
                  <a:schemeClr val="tx1"/>
                </a:solidFill>
              </a:rPr>
              <a:t>와 </a:t>
            </a:r>
            <a:r>
              <a:rPr lang="en-US" altLang="ko-KR" sz="1200" dirty="0">
                <a:solidFill>
                  <a:schemeClr val="tx1"/>
                </a:solidFill>
              </a:rPr>
              <a:t>target=_top</a:t>
            </a:r>
            <a:r>
              <a:rPr lang="ko-KR" altLang="en-US" sz="1200" dirty="0">
                <a:solidFill>
                  <a:schemeClr val="tx1"/>
                </a:solidFill>
              </a:rPr>
              <a:t>에 대한 실습으로 아래와 같이 파일을 구성한다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win0.html</a:t>
            </a:r>
          </a:p>
          <a:p>
            <a:r>
              <a:rPr lang="en-US" altLang="ko-KR" sz="1200" dirty="0">
                <a:solidFill>
                  <a:schemeClr val="tx1"/>
                </a:solidFill>
              </a:rPr>
              <a:t>win1.html</a:t>
            </a:r>
          </a:p>
          <a:p>
            <a:r>
              <a:rPr lang="en-US" altLang="ko-KR" sz="1200" dirty="0">
                <a:solidFill>
                  <a:schemeClr val="tx1"/>
                </a:solidFill>
              </a:rPr>
              <a:t>win2.html</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48</a:t>
            </a:fld>
            <a:endParaRPr lang="ko-KR" altLang="en-US" dirty="0"/>
          </a:p>
        </p:txBody>
      </p:sp>
    </p:spTree>
    <p:extLst>
      <p:ext uri="{BB962C8B-B14F-4D97-AF65-F5344CB8AC3E}">
        <p14:creationId xmlns:p14="http://schemas.microsoft.com/office/powerpoint/2010/main" val="276323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iframe (</a:t>
            </a:r>
            <a:r>
              <a:rPr lang="ko-KR" altLang="en-US" sz="3200" dirty="0"/>
              <a:t>링크 </a:t>
            </a:r>
            <a:r>
              <a:rPr lang="en-US" altLang="ko-KR" sz="3200" dirty="0"/>
              <a:t>target </a:t>
            </a:r>
            <a:r>
              <a:rPr lang="ko-KR" altLang="en-US" sz="3200" dirty="0"/>
              <a:t>실습</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6" y="1185333"/>
            <a:ext cx="79417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chemeClr val="tx1"/>
                </a:solidFill>
              </a:rPr>
              <a:t>win2.html :</a:t>
            </a:r>
            <a:endParaRPr lang="en-US" altLang="ko-KR" sz="1200" b="1" dirty="0">
              <a:solidFill>
                <a:schemeClr val="tx1"/>
              </a:solidFill>
            </a:endParaRPr>
          </a:p>
          <a:p>
            <a:endParaRPr lang="en-US" altLang="ko-KR" sz="1200" dirty="0">
              <a:solidFill>
                <a:schemeClr val="tx1"/>
              </a:solidFill>
            </a:endParaRPr>
          </a:p>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br>
              <a:rPr lang="en-US" altLang="ko-KR" sz="1200" dirty="0">
                <a:solidFill>
                  <a:schemeClr val="tx1"/>
                </a:solidFill>
              </a:rPr>
            </a:br>
            <a:r>
              <a:rPr lang="en-US" altLang="ko-KR" sz="1200" dirty="0">
                <a:solidFill>
                  <a:schemeClr val="tx1"/>
                </a:solidFill>
              </a:rPr>
              <a:t>	&lt;head&gt;</a:t>
            </a:r>
          </a:p>
          <a:p>
            <a:r>
              <a:rPr lang="en-US" altLang="ko-KR" sz="1200" dirty="0">
                <a:solidFill>
                  <a:schemeClr val="tx1"/>
                </a:solidFill>
              </a:rPr>
              <a:t>	   &lt;meta charset="UTF-8"&gt;</a:t>
            </a:r>
          </a:p>
          <a:p>
            <a:r>
              <a:rPr lang="en-US" altLang="ko-KR" sz="1200" dirty="0">
                <a:solidFill>
                  <a:schemeClr val="tx1"/>
                </a:solidFill>
              </a:rPr>
              <a:t>	   &lt;title&gt;HTML Links&lt;/title&gt;</a:t>
            </a:r>
          </a:p>
          <a:p>
            <a:r>
              <a:rPr lang="en-US" altLang="ko-KR" sz="1200" dirty="0">
                <a:solidFill>
                  <a:schemeClr val="tx1"/>
                </a:solidFill>
              </a:rPr>
              <a:t>	&lt;/head&gt;</a:t>
            </a:r>
          </a:p>
          <a:p>
            <a:br>
              <a:rPr lang="en-US" altLang="ko-KR" sz="1200" dirty="0">
                <a:solidFill>
                  <a:schemeClr val="tx1"/>
                </a:solidFill>
              </a:rPr>
            </a:br>
            <a:r>
              <a:rPr lang="en-US" altLang="ko-KR" sz="1200" dirty="0">
                <a:solidFill>
                  <a:schemeClr val="tx1"/>
                </a:solidFill>
              </a:rPr>
              <a:t>&lt;body&gt;</a:t>
            </a:r>
          </a:p>
          <a:p>
            <a:r>
              <a:rPr lang="en-US" altLang="ko-KR" sz="1200" dirty="0">
                <a:solidFill>
                  <a:schemeClr val="tx1"/>
                </a:solidFill>
              </a:rPr>
              <a:t>	   &lt;h1&gt;</a:t>
            </a:r>
            <a:r>
              <a:rPr lang="ko-KR" altLang="en-US" sz="1200" dirty="0">
                <a:solidFill>
                  <a:schemeClr val="tx1"/>
                </a:solidFill>
              </a:rPr>
              <a:t>세번째 불려진 </a:t>
            </a:r>
            <a:r>
              <a:rPr lang="en-US" altLang="ko-KR" sz="1200" dirty="0">
                <a:solidFill>
                  <a:schemeClr val="tx1"/>
                </a:solidFill>
              </a:rPr>
              <a:t>iframe&lt;/h1&gt;</a:t>
            </a:r>
          </a:p>
          <a:p>
            <a:r>
              <a:rPr lang="en-US" altLang="ko-KR" sz="1200" dirty="0">
                <a:solidFill>
                  <a:schemeClr val="tx1"/>
                </a:solidFill>
              </a:rPr>
              <a:t>	   &lt;h2&gt;&lt;a </a:t>
            </a:r>
            <a:r>
              <a:rPr lang="en-US" altLang="ko-KR" sz="1200" dirty="0" err="1">
                <a:solidFill>
                  <a:schemeClr val="tx1"/>
                </a:solidFill>
              </a:rPr>
              <a:t>href</a:t>
            </a:r>
            <a:r>
              <a:rPr lang="en-US" altLang="ko-KR" sz="1200" dirty="0">
                <a:solidFill>
                  <a:schemeClr val="tx1"/>
                </a:solidFill>
              </a:rPr>
              <a:t>=“http://www.racosys.com" target="_parent"&gt;intro&lt;/a&gt;&lt;/h2&gt;</a:t>
            </a:r>
          </a:p>
          <a:p>
            <a:br>
              <a:rPr lang="en-US" altLang="ko-KR" sz="1200" dirty="0">
                <a:solidFill>
                  <a:schemeClr val="tx1"/>
                </a:solidFill>
              </a:rPr>
            </a:br>
            <a:r>
              <a:rPr lang="en-US" altLang="ko-KR" sz="1200" dirty="0">
                <a:solidFill>
                  <a:schemeClr val="tx1"/>
                </a:solidFill>
              </a:rPr>
              <a:t>&lt;/body&gt;</a:t>
            </a:r>
          </a:p>
          <a:p>
            <a:br>
              <a:rPr lang="en-US" altLang="ko-KR" sz="1200" dirty="0">
                <a:solidFill>
                  <a:schemeClr val="tx1"/>
                </a:solidFill>
              </a:rPr>
            </a:br>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8365067" y="1185333"/>
            <a:ext cx="35221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링크 </a:t>
            </a:r>
            <a:r>
              <a:rPr lang="en-US" altLang="ko-KR" sz="1200" b="1" dirty="0">
                <a:solidFill>
                  <a:schemeClr val="tx1"/>
                </a:solidFill>
              </a:rPr>
              <a:t>target </a:t>
            </a:r>
            <a:r>
              <a:rPr lang="ko-KR" altLang="en-US" sz="1200" b="1" dirty="0">
                <a:solidFill>
                  <a:schemeClr val="tx1"/>
                </a:solidFill>
              </a:rPr>
              <a:t>실습 </a:t>
            </a:r>
            <a:r>
              <a:rPr lang="en-US" altLang="ko-KR" sz="1200" b="1" dirty="0">
                <a:solidFill>
                  <a:schemeClr val="tx1"/>
                </a:solidFill>
              </a:rPr>
              <a:t>:</a:t>
            </a:r>
          </a:p>
          <a:p>
            <a:r>
              <a:rPr lang="ko-KR" altLang="en-US" sz="1200" dirty="0">
                <a:solidFill>
                  <a:schemeClr val="tx1"/>
                </a:solidFill>
              </a:rPr>
              <a:t>앞에서</a:t>
            </a:r>
            <a:r>
              <a:rPr lang="en-US" altLang="ko-KR" sz="1200" dirty="0">
                <a:solidFill>
                  <a:schemeClr val="tx1"/>
                </a:solidFill>
              </a:rPr>
              <a:t> </a:t>
            </a:r>
            <a:r>
              <a:rPr lang="ko-KR" altLang="en-US" sz="1200" dirty="0">
                <a:solidFill>
                  <a:schemeClr val="tx1"/>
                </a:solidFill>
              </a:rPr>
              <a:t>실습 못한 </a:t>
            </a:r>
            <a:r>
              <a:rPr lang="en-US" altLang="ko-KR" sz="1200" dirty="0">
                <a:solidFill>
                  <a:schemeClr val="tx1"/>
                </a:solidFill>
              </a:rPr>
              <a:t>target=_parent</a:t>
            </a:r>
            <a:r>
              <a:rPr lang="ko-KR" altLang="en-US" sz="1200" dirty="0">
                <a:solidFill>
                  <a:schemeClr val="tx1"/>
                </a:solidFill>
              </a:rPr>
              <a:t>와 </a:t>
            </a:r>
            <a:r>
              <a:rPr lang="en-US" altLang="ko-KR" sz="1200" dirty="0">
                <a:solidFill>
                  <a:schemeClr val="tx1"/>
                </a:solidFill>
              </a:rPr>
              <a:t>target=_top</a:t>
            </a:r>
            <a:r>
              <a:rPr lang="ko-KR" altLang="en-US" sz="1200" dirty="0">
                <a:solidFill>
                  <a:schemeClr val="tx1"/>
                </a:solidFill>
              </a:rPr>
              <a:t>에 대한 실습으로 아래와 같이 파일을 구성한다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win0.html</a:t>
            </a:r>
          </a:p>
          <a:p>
            <a:r>
              <a:rPr lang="en-US" altLang="ko-KR" sz="1200" dirty="0">
                <a:solidFill>
                  <a:schemeClr val="tx1"/>
                </a:solidFill>
              </a:rPr>
              <a:t>win1.html</a:t>
            </a:r>
          </a:p>
          <a:p>
            <a:r>
              <a:rPr lang="en-US" altLang="ko-KR" sz="1200" dirty="0">
                <a:solidFill>
                  <a:schemeClr val="tx1"/>
                </a:solidFill>
              </a:rPr>
              <a:t>win2.html</a:t>
            </a:r>
          </a:p>
          <a:p>
            <a:endParaRPr lang="en-US" altLang="ko-KR" sz="1200" dirty="0">
              <a:solidFill>
                <a:schemeClr val="tx1"/>
              </a:solidFill>
            </a:endParaRPr>
          </a:p>
          <a:p>
            <a:r>
              <a:rPr lang="ko-KR" altLang="en-US" sz="1200" dirty="0">
                <a:solidFill>
                  <a:schemeClr val="tx1"/>
                </a:solidFill>
              </a:rPr>
              <a:t>옆 예제에서 </a:t>
            </a:r>
            <a:endParaRPr lang="en-US" altLang="ko-KR" sz="1200" dirty="0">
              <a:solidFill>
                <a:schemeClr val="tx1"/>
              </a:solidFill>
            </a:endParaRPr>
          </a:p>
          <a:p>
            <a:r>
              <a:rPr lang="en-US" altLang="ko-KR" sz="1200" dirty="0">
                <a:solidFill>
                  <a:schemeClr val="tx1"/>
                </a:solidFill>
              </a:rPr>
              <a:t>target=_self</a:t>
            </a:r>
          </a:p>
          <a:p>
            <a:r>
              <a:rPr lang="en-US" altLang="ko-KR" sz="1200" dirty="0">
                <a:solidFill>
                  <a:schemeClr val="tx1"/>
                </a:solidFill>
              </a:rPr>
              <a:t>target=_parent</a:t>
            </a:r>
          </a:p>
          <a:p>
            <a:r>
              <a:rPr lang="en-US" altLang="ko-KR" sz="1200" dirty="0">
                <a:solidFill>
                  <a:schemeClr val="tx1"/>
                </a:solidFill>
              </a:rPr>
              <a:t>target=_top </a:t>
            </a:r>
          </a:p>
          <a:p>
            <a:endParaRPr lang="en-US" altLang="ko-KR" sz="1200" dirty="0">
              <a:solidFill>
                <a:schemeClr val="tx1"/>
              </a:solidFill>
            </a:endParaRPr>
          </a:p>
          <a:p>
            <a:r>
              <a:rPr lang="ko-KR" altLang="en-US" sz="1200">
                <a:solidFill>
                  <a:schemeClr val="tx1"/>
                </a:solidFill>
              </a:rPr>
              <a:t>세가지를 </a:t>
            </a:r>
            <a:r>
              <a:rPr lang="ko-KR" altLang="en-US" sz="1200" dirty="0">
                <a:solidFill>
                  <a:schemeClr val="tx1"/>
                </a:solidFill>
              </a:rPr>
              <a:t>각각 수정하여 실습해 본다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49</a:t>
            </a:fld>
            <a:endParaRPr lang="ko-KR" altLang="en-US" dirty="0"/>
          </a:p>
        </p:txBody>
      </p:sp>
    </p:spTree>
    <p:extLst>
      <p:ext uri="{BB962C8B-B14F-4D97-AF65-F5344CB8AC3E}">
        <p14:creationId xmlns:p14="http://schemas.microsoft.com/office/powerpoint/2010/main" val="381345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문법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a:solidFill>
                  <a:schemeClr val="tx1"/>
                </a:solidFill>
              </a:rPr>
              <a:t>&lt;!DOCTYPE html&gt;</a:t>
            </a:r>
          </a:p>
          <a:p>
            <a:r>
              <a:rPr lang="en-US" altLang="ko-KR">
                <a:solidFill>
                  <a:schemeClr val="tx1"/>
                </a:solidFill>
              </a:rPr>
              <a:t>&lt;html lang="ko"&gt;</a:t>
            </a:r>
          </a:p>
          <a:p>
            <a:endParaRPr lang="en-US" altLang="ko-KR">
              <a:solidFill>
                <a:schemeClr val="tx1"/>
              </a:solidFill>
            </a:endParaRPr>
          </a:p>
          <a:p>
            <a:r>
              <a:rPr lang="en-US" altLang="ko-KR">
                <a:solidFill>
                  <a:schemeClr val="tx1"/>
                </a:solidFill>
              </a:rPr>
              <a:t>&lt;head&gt;</a:t>
            </a:r>
          </a:p>
          <a:p>
            <a:r>
              <a:rPr lang="en-US" altLang="ko-KR">
                <a:solidFill>
                  <a:schemeClr val="tx1"/>
                </a:solidFill>
              </a:rPr>
              <a:t>	&lt;meta charset="UTF-8"&gt;</a:t>
            </a:r>
          </a:p>
          <a:p>
            <a:r>
              <a:rPr lang="en-US" altLang="ko-KR">
                <a:solidFill>
                  <a:schemeClr val="tx1"/>
                </a:solidFill>
              </a:rPr>
              <a:t>&lt;/head&gt;</a:t>
            </a:r>
          </a:p>
          <a:p>
            <a:endParaRPr lang="en-US" altLang="ko-KR">
              <a:solidFill>
                <a:schemeClr val="tx1"/>
              </a:solidFill>
            </a:endParaRPr>
          </a:p>
          <a:p>
            <a:r>
              <a:rPr lang="en-US" altLang="ko-KR">
                <a:solidFill>
                  <a:schemeClr val="tx1"/>
                </a:solidFill>
              </a:rPr>
              <a:t>&lt;body&gt;</a:t>
            </a:r>
          </a:p>
          <a:p>
            <a:endParaRPr lang="en-US" altLang="ko-KR">
              <a:solidFill>
                <a:schemeClr val="tx1"/>
              </a:solidFill>
            </a:endParaRPr>
          </a:p>
          <a:p>
            <a:r>
              <a:rPr lang="en-US" altLang="ko-KR">
                <a:solidFill>
                  <a:schemeClr val="tx1"/>
                </a:solidFill>
              </a:rPr>
              <a:t>	&lt;h1&gt;</a:t>
            </a:r>
            <a:r>
              <a:rPr lang="ko-KR" altLang="en-US">
                <a:solidFill>
                  <a:schemeClr val="tx1"/>
                </a:solidFill>
              </a:rPr>
              <a:t>제목 </a:t>
            </a:r>
            <a:r>
              <a:rPr lang="en-US" altLang="ko-KR">
                <a:solidFill>
                  <a:schemeClr val="tx1"/>
                </a:solidFill>
              </a:rPr>
              <a:t>1&lt;/h1&gt;</a:t>
            </a:r>
          </a:p>
          <a:p>
            <a:r>
              <a:rPr lang="en-US" altLang="ko-KR">
                <a:solidFill>
                  <a:schemeClr val="tx1"/>
                </a:solidFill>
              </a:rPr>
              <a:t>	&lt;h2&gt;</a:t>
            </a:r>
            <a:r>
              <a:rPr lang="ko-KR" altLang="en-US">
                <a:solidFill>
                  <a:schemeClr val="tx1"/>
                </a:solidFill>
              </a:rPr>
              <a:t>제목 </a:t>
            </a:r>
            <a:r>
              <a:rPr lang="en-US" altLang="ko-KR">
                <a:solidFill>
                  <a:schemeClr val="tx1"/>
                </a:solidFill>
              </a:rPr>
              <a:t>2&lt;/h2&gt;</a:t>
            </a:r>
          </a:p>
          <a:p>
            <a:r>
              <a:rPr lang="en-US" altLang="ko-KR">
                <a:solidFill>
                  <a:schemeClr val="tx1"/>
                </a:solidFill>
              </a:rPr>
              <a:t>	&lt;h3&gt;</a:t>
            </a:r>
            <a:r>
              <a:rPr lang="ko-KR" altLang="en-US">
                <a:solidFill>
                  <a:schemeClr val="tx1"/>
                </a:solidFill>
              </a:rPr>
              <a:t>제목 </a:t>
            </a:r>
            <a:r>
              <a:rPr lang="en-US" altLang="ko-KR">
                <a:solidFill>
                  <a:schemeClr val="tx1"/>
                </a:solidFill>
              </a:rPr>
              <a:t>3&lt;/h3&gt;</a:t>
            </a:r>
          </a:p>
          <a:p>
            <a:r>
              <a:rPr lang="en-US" altLang="ko-KR">
                <a:solidFill>
                  <a:schemeClr val="tx1"/>
                </a:solidFill>
              </a:rPr>
              <a:t>	&lt;p&gt;</a:t>
            </a:r>
            <a:r>
              <a:rPr lang="ko-KR" altLang="en-US">
                <a:solidFill>
                  <a:schemeClr val="tx1"/>
                </a:solidFill>
              </a:rPr>
              <a:t>단락 </a:t>
            </a:r>
            <a:r>
              <a:rPr lang="en-US" altLang="ko-KR">
                <a:solidFill>
                  <a:schemeClr val="tx1"/>
                </a:solidFill>
              </a:rPr>
              <a:t>1&lt;/p&gt;</a:t>
            </a:r>
          </a:p>
          <a:p>
            <a:r>
              <a:rPr lang="en-US" altLang="ko-KR">
                <a:solidFill>
                  <a:schemeClr val="tx1"/>
                </a:solidFill>
              </a:rPr>
              <a:t>	&lt;p&gt;</a:t>
            </a:r>
            <a:r>
              <a:rPr lang="ko-KR" altLang="en-US">
                <a:solidFill>
                  <a:schemeClr val="tx1"/>
                </a:solidFill>
              </a:rPr>
              <a:t>단락 </a:t>
            </a:r>
            <a:r>
              <a:rPr lang="en-US" altLang="ko-KR">
                <a:solidFill>
                  <a:schemeClr val="tx1"/>
                </a:solidFill>
              </a:rPr>
              <a:t>2&lt;/p&gt;</a:t>
            </a:r>
          </a:p>
          <a:p>
            <a:endParaRPr lang="en-US" altLang="ko-KR">
              <a:solidFill>
                <a:schemeClr val="tx1"/>
              </a:solidFill>
            </a:endParaRPr>
          </a:p>
          <a:p>
            <a:r>
              <a:rPr lang="en-US" altLang="ko-KR">
                <a:solidFill>
                  <a:schemeClr val="tx1"/>
                </a:solidFill>
              </a:rPr>
              <a:t>&lt;/body&gt;</a:t>
            </a:r>
          </a:p>
          <a:p>
            <a:endParaRPr lang="en-US" altLang="ko-KR">
              <a:solidFill>
                <a:schemeClr val="tx1"/>
              </a:solidFill>
            </a:endParaRPr>
          </a:p>
          <a:p>
            <a:r>
              <a:rPr lang="en-US" altLang="ko-KR">
                <a:solidFill>
                  <a:schemeClr val="tx1"/>
                </a:solidFill>
              </a:rPr>
              <a:t>&lt;/html&gt;</a:t>
            </a:r>
            <a:endParaRPr lang="ko-KR" altLang="en-US">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600" dirty="0">
              <a:solidFill>
                <a:schemeClr val="tx1"/>
              </a:solidFill>
            </a:endParaRPr>
          </a:p>
          <a:p>
            <a:r>
              <a:rPr lang="en-US" altLang="ko-KR" sz="1600" dirty="0">
                <a:solidFill>
                  <a:schemeClr val="tx1"/>
                </a:solidFill>
              </a:rPr>
              <a:t>HTML </a:t>
            </a:r>
            <a:r>
              <a:rPr lang="ko-KR" altLang="en-US" sz="1600" dirty="0">
                <a:solidFill>
                  <a:schemeClr val="tx1"/>
                </a:solidFill>
              </a:rPr>
              <a:t>태그는 태그 이름을 꺾쇠 괄호</a:t>
            </a:r>
            <a:r>
              <a:rPr lang="en-US" altLang="ko-KR" sz="1600" dirty="0">
                <a:solidFill>
                  <a:schemeClr val="tx1"/>
                </a:solidFill>
              </a:rPr>
              <a:t>(&lt;&gt;)</a:t>
            </a:r>
            <a:r>
              <a:rPr lang="ko-KR" altLang="en-US" sz="1600" dirty="0">
                <a:solidFill>
                  <a:schemeClr val="tx1"/>
                </a:solidFill>
              </a:rPr>
              <a:t>로 감싸서 표현</a:t>
            </a:r>
            <a:r>
              <a:rPr lang="en-US" altLang="ko-KR" sz="1600" dirty="0">
                <a:solidFill>
                  <a:schemeClr val="tx1"/>
                </a:solidFill>
              </a:rPr>
              <a:t>.</a:t>
            </a:r>
          </a:p>
          <a:p>
            <a:endParaRPr lang="en-US" altLang="ko-KR" sz="1600" b="1" dirty="0">
              <a:solidFill>
                <a:schemeClr val="tx1"/>
              </a:solidFill>
            </a:endParaRPr>
          </a:p>
          <a:p>
            <a:r>
              <a:rPr lang="ko-KR" altLang="en-US" sz="1600" b="1" dirty="0">
                <a:solidFill>
                  <a:schemeClr val="tx1"/>
                </a:solidFill>
              </a:rPr>
              <a:t>문법</a:t>
            </a:r>
          </a:p>
          <a:p>
            <a:r>
              <a:rPr lang="en-US" altLang="ko-KR" sz="1600" dirty="0">
                <a:solidFill>
                  <a:schemeClr val="tx1"/>
                </a:solidFill>
              </a:rPr>
              <a:t>1. &lt;</a:t>
            </a:r>
            <a:r>
              <a:rPr lang="ko-KR" altLang="en-US" sz="1600" dirty="0">
                <a:solidFill>
                  <a:schemeClr val="tx1"/>
                </a:solidFill>
              </a:rPr>
              <a:t>태그이름</a:t>
            </a:r>
            <a:r>
              <a:rPr lang="en-US" altLang="ko-KR" sz="1600" dirty="0">
                <a:solidFill>
                  <a:schemeClr val="tx1"/>
                </a:solidFill>
              </a:rPr>
              <a:t>&gt;  // </a:t>
            </a:r>
            <a:r>
              <a:rPr lang="ko-KR" altLang="en-US" sz="1600" dirty="0">
                <a:solidFill>
                  <a:schemeClr val="tx1"/>
                </a:solidFill>
              </a:rPr>
              <a:t>시작 태그</a:t>
            </a:r>
          </a:p>
          <a:p>
            <a:r>
              <a:rPr lang="en-US" altLang="ko-KR" sz="1600" dirty="0">
                <a:solidFill>
                  <a:schemeClr val="tx1"/>
                </a:solidFill>
              </a:rPr>
              <a:t>2. &lt;/</a:t>
            </a:r>
            <a:r>
              <a:rPr lang="ko-KR" altLang="en-US" sz="1600" dirty="0">
                <a:solidFill>
                  <a:schemeClr val="tx1"/>
                </a:solidFill>
              </a:rPr>
              <a:t>태그이름</a:t>
            </a:r>
            <a:r>
              <a:rPr lang="en-US" altLang="ko-KR" sz="1600" dirty="0">
                <a:solidFill>
                  <a:schemeClr val="tx1"/>
                </a:solidFill>
              </a:rPr>
              <a:t>&gt; // </a:t>
            </a:r>
            <a:r>
              <a:rPr lang="ko-KR" altLang="en-US" sz="1600" dirty="0">
                <a:solidFill>
                  <a:schemeClr val="tx1"/>
                </a:solidFill>
              </a:rPr>
              <a:t>종료 태그</a:t>
            </a:r>
            <a:endParaRPr lang="en-US" altLang="ko-KR" sz="1600" dirty="0">
              <a:solidFill>
                <a:schemeClr val="tx1"/>
              </a:solidFill>
            </a:endParaRPr>
          </a:p>
          <a:p>
            <a:endParaRPr lang="en-US" altLang="ko-KR" sz="1600" dirty="0">
              <a:solidFill>
                <a:schemeClr val="tx1"/>
              </a:solidFill>
            </a:endParaRPr>
          </a:p>
          <a:p>
            <a:endParaRPr lang="en-US" altLang="ko-KR" sz="1600" dirty="0">
              <a:solidFill>
                <a:schemeClr val="tx1"/>
              </a:solidFill>
            </a:endParaRPr>
          </a:p>
          <a:p>
            <a:r>
              <a:rPr lang="en-US" altLang="ko-KR" sz="1600" dirty="0">
                <a:solidFill>
                  <a:schemeClr val="tx1"/>
                </a:solidFill>
              </a:rPr>
              <a:t>HTML </a:t>
            </a:r>
            <a:r>
              <a:rPr lang="ko-KR" altLang="en-US" sz="1600" dirty="0">
                <a:solidFill>
                  <a:schemeClr val="tx1"/>
                </a:solidFill>
              </a:rPr>
              <a:t>태그는 </a:t>
            </a:r>
            <a:endParaRPr lang="en-US" altLang="ko-KR" sz="1600" dirty="0">
              <a:solidFill>
                <a:schemeClr val="tx1"/>
              </a:solidFill>
            </a:endParaRPr>
          </a:p>
          <a:p>
            <a:endParaRPr lang="en-US" altLang="ko-KR" sz="1600" dirty="0">
              <a:solidFill>
                <a:schemeClr val="tx1"/>
              </a:solidFill>
            </a:endParaRPr>
          </a:p>
          <a:p>
            <a:pPr marL="285750" indent="-285750">
              <a:buFont typeface="Wingdings" panose="05000000000000000000" pitchFamily="2" charset="2"/>
              <a:buChar char="ü"/>
            </a:pPr>
            <a:r>
              <a:rPr lang="ko-KR" altLang="en-US" sz="1600" dirty="0">
                <a:solidFill>
                  <a:schemeClr val="tx1"/>
                </a:solidFill>
              </a:rPr>
              <a:t>보통 시작 태그</a:t>
            </a:r>
            <a:r>
              <a:rPr lang="en-US" altLang="ko-KR" sz="1600" dirty="0">
                <a:solidFill>
                  <a:schemeClr val="tx1"/>
                </a:solidFill>
              </a:rPr>
              <a:t>(start tag, opening tag)</a:t>
            </a:r>
            <a:r>
              <a:rPr lang="ko-KR" altLang="en-US" sz="1600" dirty="0">
                <a:solidFill>
                  <a:schemeClr val="tx1"/>
                </a:solidFill>
              </a:rPr>
              <a:t>와 </a:t>
            </a:r>
            <a:endParaRPr lang="en-US" altLang="ko-KR" sz="1600" dirty="0">
              <a:solidFill>
                <a:schemeClr val="tx1"/>
              </a:solidFill>
            </a:endParaRPr>
          </a:p>
          <a:p>
            <a:pPr marL="285750" indent="-285750">
              <a:buFont typeface="Wingdings" panose="05000000000000000000" pitchFamily="2" charset="2"/>
              <a:buChar char="ü"/>
            </a:pPr>
            <a:r>
              <a:rPr lang="ko-KR" altLang="en-US" sz="1600" dirty="0">
                <a:solidFill>
                  <a:schemeClr val="tx1"/>
                </a:solidFill>
              </a:rPr>
              <a:t>종료 태그</a:t>
            </a:r>
            <a:r>
              <a:rPr lang="en-US" altLang="ko-KR" sz="1600" dirty="0">
                <a:solidFill>
                  <a:schemeClr val="tx1"/>
                </a:solidFill>
              </a:rPr>
              <a:t>(end tag, closing tag)</a:t>
            </a:r>
            <a:r>
              <a:rPr lang="ko-KR" altLang="en-US" sz="1600" dirty="0">
                <a:solidFill>
                  <a:schemeClr val="tx1"/>
                </a:solidFill>
              </a:rPr>
              <a:t>의 한 쌍으로 구성</a:t>
            </a:r>
            <a:endParaRPr lang="en-US" altLang="ko-KR" sz="1600" dirty="0">
              <a:solidFill>
                <a:schemeClr val="tx1"/>
              </a:solidFill>
            </a:endParaRPr>
          </a:p>
          <a:p>
            <a:pPr marL="285750" indent="-285750">
              <a:buFont typeface="Wingdings" panose="05000000000000000000" pitchFamily="2" charset="2"/>
              <a:buChar char="ü"/>
            </a:pPr>
            <a:endParaRPr lang="en-US" altLang="ko-KR" sz="1600" dirty="0">
              <a:solidFill>
                <a:schemeClr val="tx1"/>
              </a:solidFill>
            </a:endParaRPr>
          </a:p>
          <a:p>
            <a:pPr marL="285750" indent="-285750">
              <a:buFont typeface="Wingdings" panose="05000000000000000000" pitchFamily="2" charset="2"/>
              <a:buChar char="ü"/>
            </a:pPr>
            <a:r>
              <a:rPr lang="ko-KR" altLang="en-US" sz="1600" dirty="0">
                <a:solidFill>
                  <a:schemeClr val="tx1"/>
                </a:solidFill>
              </a:rPr>
              <a:t>종료 태그는 시작 태그와 전부 똑같지만</a:t>
            </a:r>
            <a:r>
              <a:rPr lang="en-US" altLang="ko-KR" sz="1600" dirty="0">
                <a:solidFill>
                  <a:schemeClr val="tx1"/>
                </a:solidFill>
              </a:rPr>
              <a:t>, </a:t>
            </a:r>
          </a:p>
          <a:p>
            <a:pPr marL="285750" indent="-285750">
              <a:buFont typeface="Wingdings" panose="05000000000000000000" pitchFamily="2" charset="2"/>
              <a:buChar char="ü"/>
            </a:pPr>
            <a:r>
              <a:rPr lang="ko-KR" altLang="en-US" sz="1600" dirty="0">
                <a:solidFill>
                  <a:schemeClr val="tx1"/>
                </a:solidFill>
              </a:rPr>
              <a:t>태그 이름 앞에 슬래시</a:t>
            </a:r>
            <a:r>
              <a:rPr lang="en-US" altLang="ko-KR" sz="1600" dirty="0">
                <a:solidFill>
                  <a:schemeClr val="tx1"/>
                </a:solidFill>
              </a:rPr>
              <a:t>(/)</a:t>
            </a:r>
            <a:r>
              <a:rPr lang="ko-KR" altLang="en-US" sz="1600" dirty="0">
                <a:solidFill>
                  <a:schemeClr val="tx1"/>
                </a:solidFill>
              </a:rPr>
              <a:t>가 존재</a:t>
            </a:r>
            <a:r>
              <a:rPr lang="en-US" altLang="ko-KR" sz="1600" dirty="0">
                <a:solidFill>
                  <a:schemeClr val="tx1"/>
                </a:solidFill>
              </a:rPr>
              <a:t>.</a:t>
            </a:r>
          </a:p>
          <a:p>
            <a:pPr marL="285750" indent="-285750">
              <a:buFont typeface="Wingdings" panose="05000000000000000000" pitchFamily="2" charset="2"/>
              <a:buChar char="ü"/>
            </a:pPr>
            <a:endParaRPr lang="en-US" altLang="ko-KR" sz="1600" dirty="0">
              <a:solidFill>
                <a:schemeClr val="tx1"/>
              </a:solidFill>
            </a:endParaRPr>
          </a:p>
          <a:p>
            <a:pPr marL="285750" indent="-285750">
              <a:buFont typeface="Wingdings" panose="05000000000000000000" pitchFamily="2" charset="2"/>
              <a:buChar char="ü"/>
            </a:pPr>
            <a:r>
              <a:rPr lang="ko-KR" altLang="en-US" sz="1600" dirty="0">
                <a:solidFill>
                  <a:schemeClr val="tx1"/>
                </a:solidFill>
              </a:rPr>
              <a:t>일부는 시작 태그만 있고 종료 태그가 없는 태그도 존재</a:t>
            </a:r>
            <a:r>
              <a:rPr lang="en-US" altLang="ko-KR" sz="1600" dirty="0">
                <a:solidFill>
                  <a:schemeClr val="tx1"/>
                </a:solidFill>
              </a:rPr>
              <a:t>.</a:t>
            </a:r>
          </a:p>
          <a:p>
            <a:pPr marL="285750" indent="-285750">
              <a:buFont typeface="Wingdings" panose="05000000000000000000" pitchFamily="2" charset="2"/>
              <a:buChar char="ü"/>
            </a:pPr>
            <a:r>
              <a:rPr lang="en-US" altLang="ko-KR" sz="1600" dirty="0">
                <a:solidFill>
                  <a:schemeClr val="tx1"/>
                </a:solidFill>
              </a:rPr>
              <a:t>&lt;</a:t>
            </a:r>
            <a:r>
              <a:rPr lang="en-US" altLang="ko-KR" sz="1600" dirty="0" err="1">
                <a:solidFill>
                  <a:schemeClr val="tx1"/>
                </a:solidFill>
              </a:rPr>
              <a:t>img</a:t>
            </a:r>
            <a:r>
              <a:rPr lang="en-US" altLang="ko-KR" sz="1600" dirty="0">
                <a:solidFill>
                  <a:schemeClr val="tx1"/>
                </a:solidFill>
              </a:rPr>
              <a:t>&gt; &lt;</a:t>
            </a:r>
            <a:r>
              <a:rPr lang="en-US" altLang="ko-KR" sz="1600" dirty="0" err="1">
                <a:solidFill>
                  <a:schemeClr val="tx1"/>
                </a:solidFill>
              </a:rPr>
              <a:t>br</a:t>
            </a:r>
            <a:r>
              <a:rPr lang="en-US" altLang="ko-KR" sz="1600" dirty="0">
                <a:solidFill>
                  <a:schemeClr val="tx1"/>
                </a:solidFill>
              </a:rPr>
              <a:t>&gt; &lt;</a:t>
            </a:r>
            <a:r>
              <a:rPr lang="en-US" altLang="ko-KR" sz="1600" dirty="0" err="1">
                <a:solidFill>
                  <a:schemeClr val="tx1"/>
                </a:solidFill>
              </a:rPr>
              <a:t>hr</a:t>
            </a:r>
            <a:r>
              <a:rPr lang="en-US" altLang="ko-KR" sz="1600" dirty="0">
                <a:solidFill>
                  <a:schemeClr val="tx1"/>
                </a:solidFill>
              </a:rPr>
              <a:t>&gt; </a:t>
            </a:r>
            <a:r>
              <a:rPr lang="ko-KR" altLang="en-US" sz="1600" dirty="0">
                <a:solidFill>
                  <a:schemeClr val="tx1"/>
                </a:solidFill>
              </a:rPr>
              <a:t>등과 같이 종료 태그 없이 시작 태그만을 가지는 태그를 빈 태그</a:t>
            </a:r>
            <a:r>
              <a:rPr lang="en-US" altLang="ko-KR" sz="1600" dirty="0">
                <a:solidFill>
                  <a:schemeClr val="tx1"/>
                </a:solidFill>
              </a:rPr>
              <a:t>(empty tag)</a:t>
            </a:r>
            <a:r>
              <a:rPr lang="ko-KR" altLang="en-US" sz="1600" dirty="0">
                <a:solidFill>
                  <a:schemeClr val="tx1"/>
                </a:solidFill>
              </a:rPr>
              <a:t>라고 함</a:t>
            </a:r>
            <a:r>
              <a:rPr lang="en-US" altLang="ko-KR" sz="1600" dirty="0">
                <a:solidFill>
                  <a:schemeClr val="tx1"/>
                </a:solidFill>
              </a:rPr>
              <a:t>.</a:t>
            </a:r>
          </a:p>
          <a:p>
            <a:endParaRPr lang="ko-KR" altLang="en-US" sz="1600" dirty="0">
              <a:solidFill>
                <a:schemeClr val="tx1"/>
              </a:solidFill>
            </a:endParaRPr>
          </a:p>
          <a:p>
            <a:endParaRPr lang="ko-KR" altLang="en-US" sz="16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a:t>
            </a:fld>
            <a:endParaRPr lang="ko-KR" altLang="en-US" dirty="0"/>
          </a:p>
        </p:txBody>
      </p:sp>
    </p:spTree>
    <p:extLst>
      <p:ext uri="{BB962C8B-B14F-4D97-AF65-F5344CB8AC3E}">
        <p14:creationId xmlns:p14="http://schemas.microsoft.com/office/powerpoint/2010/main" val="3698206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frameset (</a:t>
            </a:r>
            <a:r>
              <a:rPr lang="ko-KR" altLang="en-US" sz="3200" dirty="0"/>
              <a:t>수직 프레임셋</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5014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Frames&lt;/title&gt;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&lt;frameset cols="25%,*,25%"&gt;</a:t>
            </a:r>
          </a:p>
          <a:p>
            <a:r>
              <a:rPr lang="en-US" altLang="ko-KR" sz="1200" dirty="0">
                <a:solidFill>
                  <a:schemeClr val="tx1"/>
                </a:solidFill>
              </a:rPr>
              <a:t>&lt;frame name="left" </a:t>
            </a:r>
            <a:r>
              <a:rPr lang="en-US" altLang="ko-KR" sz="1200" dirty="0" err="1">
                <a:solidFill>
                  <a:schemeClr val="tx1"/>
                </a:solidFill>
              </a:rPr>
              <a:t>src</a:t>
            </a:r>
            <a:r>
              <a:rPr lang="en-US" altLang="ko-KR" sz="1200" dirty="0">
                <a:solidFill>
                  <a:schemeClr val="tx1"/>
                </a:solidFill>
              </a:rPr>
              <a:t>=“test01.html"/&gt;</a:t>
            </a:r>
          </a:p>
          <a:p>
            <a:r>
              <a:rPr lang="en-US" altLang="ko-KR" sz="1200" dirty="0">
                <a:solidFill>
                  <a:schemeClr val="tx1"/>
                </a:solidFill>
              </a:rPr>
              <a:t>&lt;frame name="center" </a:t>
            </a:r>
            <a:r>
              <a:rPr lang="en-US" altLang="ko-KR" sz="1200" dirty="0" err="1">
                <a:solidFill>
                  <a:schemeClr val="tx1"/>
                </a:solidFill>
              </a:rPr>
              <a:t>src</a:t>
            </a:r>
            <a:r>
              <a:rPr lang="en-US" altLang="ko-KR" sz="1200" dirty="0">
                <a:solidFill>
                  <a:schemeClr val="tx1"/>
                </a:solidFill>
              </a:rPr>
              <a:t>=“test02.html"/&gt;</a:t>
            </a:r>
          </a:p>
          <a:p>
            <a:r>
              <a:rPr lang="en-US" altLang="ko-KR" sz="1200" dirty="0">
                <a:solidFill>
                  <a:schemeClr val="tx1"/>
                </a:solidFill>
              </a:rPr>
              <a:t>&lt;frame name="right" </a:t>
            </a:r>
            <a:r>
              <a:rPr lang="en-US" altLang="ko-KR" sz="1200" dirty="0" err="1">
                <a:solidFill>
                  <a:schemeClr val="tx1"/>
                </a:solidFill>
              </a:rPr>
              <a:t>src</a:t>
            </a:r>
            <a:r>
              <a:rPr lang="en-US" altLang="ko-KR" sz="1200" dirty="0">
                <a:solidFill>
                  <a:schemeClr val="tx1"/>
                </a:solidFill>
              </a:rPr>
              <a:t>=“test03.html"/&gt;</a:t>
            </a:r>
          </a:p>
          <a:p>
            <a:r>
              <a:rPr lang="en-US" altLang="ko-KR" sz="1200" dirty="0">
                <a:solidFill>
                  <a:schemeClr val="tx1"/>
                </a:solidFill>
              </a:rPr>
              <a:t>&lt;</a:t>
            </a:r>
            <a:r>
              <a:rPr lang="en-US" altLang="ko-KR" sz="1200" dirty="0" err="1">
                <a:solidFill>
                  <a:schemeClr val="tx1"/>
                </a:solidFill>
              </a:rPr>
              <a:t>noframes</a:t>
            </a:r>
            <a:r>
              <a:rPr lang="en-US" altLang="ko-KR" sz="1200" dirty="0">
                <a:solidFill>
                  <a:schemeClr val="tx1"/>
                </a:solidFill>
              </a:rPr>
              <a:t>&gt;</a:t>
            </a:r>
          </a:p>
          <a:p>
            <a:r>
              <a:rPr lang="en-US" altLang="ko-KR" sz="1200" dirty="0">
                <a:solidFill>
                  <a:schemeClr val="tx1"/>
                </a:solidFill>
              </a:rPr>
              <a:t>	&lt;body&gt;</a:t>
            </a:r>
          </a:p>
          <a:p>
            <a:r>
              <a:rPr lang="en-US" altLang="ko-KR" sz="1200" dirty="0">
                <a:solidFill>
                  <a:schemeClr val="tx1"/>
                </a:solidFill>
              </a:rPr>
              <a:t>		</a:t>
            </a:r>
            <a:r>
              <a:rPr lang="ko-KR" altLang="en-US" sz="1200" dirty="0">
                <a:solidFill>
                  <a:schemeClr val="tx1"/>
                </a:solidFill>
              </a:rPr>
              <a:t>이 브라우저는 </a:t>
            </a:r>
            <a:r>
              <a:rPr lang="en-US" altLang="ko-KR" sz="1200" dirty="0">
                <a:solidFill>
                  <a:schemeClr val="tx1"/>
                </a:solidFill>
              </a:rPr>
              <a:t>frame</a:t>
            </a:r>
            <a:r>
              <a:rPr lang="ko-KR" altLang="en-US" sz="1200" dirty="0">
                <a:solidFill>
                  <a:schemeClr val="tx1"/>
                </a:solidFill>
              </a:rPr>
              <a:t>태그를 지원하지 않습니다</a:t>
            </a:r>
            <a:r>
              <a:rPr lang="en-US" altLang="ko-KR" sz="1200" dirty="0">
                <a:solidFill>
                  <a:schemeClr val="tx1"/>
                </a:solidFill>
              </a:rPr>
              <a:t>!</a:t>
            </a:r>
          </a:p>
          <a:p>
            <a:r>
              <a:rPr lang="en-US" altLang="ko-KR" sz="1200" dirty="0">
                <a:solidFill>
                  <a:schemeClr val="tx1"/>
                </a:solidFill>
              </a:rPr>
              <a:t>	&lt;/body&gt;</a:t>
            </a:r>
          </a:p>
          <a:p>
            <a:r>
              <a:rPr lang="en-US" altLang="ko-KR" sz="1200" dirty="0">
                <a:solidFill>
                  <a:schemeClr val="tx1"/>
                </a:solidFill>
              </a:rPr>
              <a:t>&lt;/</a:t>
            </a:r>
            <a:r>
              <a:rPr lang="en-US" altLang="ko-KR" sz="1200" dirty="0" err="1">
                <a:solidFill>
                  <a:schemeClr val="tx1"/>
                </a:solidFill>
              </a:rPr>
              <a:t>noframes</a:t>
            </a:r>
            <a:r>
              <a:rPr lang="en-US" altLang="ko-KR" sz="1200" dirty="0">
                <a:solidFill>
                  <a:schemeClr val="tx1"/>
                </a:solidFill>
              </a:rPr>
              <a:t>&gt;</a:t>
            </a:r>
          </a:p>
          <a:p>
            <a:r>
              <a:rPr lang="en-US" altLang="ko-KR" sz="1200" dirty="0">
                <a:solidFill>
                  <a:schemeClr val="tx1"/>
                </a:solidFill>
              </a:rPr>
              <a:t>&lt;/frameset&gt;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7907867" y="1185333"/>
            <a:ext cx="3979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프레임셋</a:t>
            </a:r>
            <a:r>
              <a:rPr lang="en-US" altLang="ko-KR" sz="1200" b="1" dirty="0">
                <a:solidFill>
                  <a:schemeClr val="tx1"/>
                </a:solidFill>
              </a:rPr>
              <a:t>(frameset)</a:t>
            </a:r>
          </a:p>
          <a:p>
            <a:r>
              <a:rPr lang="ko-KR" altLang="en-US" sz="1200" dirty="0">
                <a:solidFill>
                  <a:schemeClr val="tx1"/>
                </a:solidFill>
              </a:rPr>
              <a:t>프레임셋</a:t>
            </a:r>
            <a:r>
              <a:rPr lang="en-US" altLang="ko-KR" sz="1200" dirty="0">
                <a:solidFill>
                  <a:schemeClr val="tx1"/>
                </a:solidFill>
              </a:rPr>
              <a:t>(frameset)</a:t>
            </a:r>
            <a:r>
              <a:rPr lang="ko-KR" altLang="en-US" sz="1200" dirty="0">
                <a:solidFill>
                  <a:schemeClr val="tx1"/>
                </a:solidFill>
              </a:rPr>
              <a:t>을 이용하면 하나의 브라우저 창에 둘 이상의 페이지를 표시할 수 있습니다</a:t>
            </a:r>
            <a:r>
              <a:rPr lang="en-US" altLang="ko-KR" sz="1200" dirty="0">
                <a:solidFill>
                  <a:schemeClr val="tx1"/>
                </a:solidFill>
              </a:rPr>
              <a:t>.</a:t>
            </a:r>
          </a:p>
          <a:p>
            <a:r>
              <a:rPr lang="ko-KR" altLang="en-US" sz="1200" dirty="0">
                <a:solidFill>
                  <a:schemeClr val="tx1"/>
                </a:solidFill>
              </a:rPr>
              <a:t>이러한 프레임셋은 </a:t>
            </a:r>
            <a:r>
              <a:rPr lang="en-US" altLang="ko-KR" sz="1200" dirty="0">
                <a:solidFill>
                  <a:schemeClr val="tx1"/>
                </a:solidFill>
              </a:rPr>
              <a:t>iframe </a:t>
            </a:r>
            <a:r>
              <a:rPr lang="ko-KR" altLang="en-US" sz="1200" dirty="0">
                <a:solidFill>
                  <a:schemeClr val="tx1"/>
                </a:solidFill>
              </a:rPr>
              <a:t>요소와는 달리 하나 이상의 페이지를 동시에 가질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en-US" altLang="ko-KR" sz="1200" dirty="0" err="1">
                <a:solidFill>
                  <a:schemeClr val="tx1"/>
                </a:solidFill>
              </a:rPr>
              <a:t>noresize</a:t>
            </a:r>
            <a:r>
              <a:rPr lang="en-US" altLang="ko-KR" sz="1200" dirty="0">
                <a:solidFill>
                  <a:schemeClr val="tx1"/>
                </a:solidFill>
              </a:rPr>
              <a:t> </a:t>
            </a:r>
            <a:r>
              <a:rPr lang="ko-KR" altLang="en-US" sz="1200" dirty="0">
                <a:solidFill>
                  <a:schemeClr val="tx1"/>
                </a:solidFill>
              </a:rPr>
              <a:t>속성을 명시하지 않으면</a:t>
            </a:r>
            <a:r>
              <a:rPr lang="en-US" altLang="ko-KR" sz="1200" dirty="0">
                <a:solidFill>
                  <a:schemeClr val="tx1"/>
                </a:solidFill>
              </a:rPr>
              <a:t>, </a:t>
            </a:r>
            <a:r>
              <a:rPr lang="ko-KR" altLang="en-US" sz="1200" dirty="0">
                <a:solidFill>
                  <a:schemeClr val="tx1"/>
                </a:solidFill>
              </a:rPr>
              <a:t>사용자가 마음대로 페이지의 크기를 조절할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프레임셋에서 각각의 페이지는 </a:t>
            </a:r>
            <a:r>
              <a:rPr lang="en-US" altLang="ko-KR" sz="1200" dirty="0">
                <a:solidFill>
                  <a:schemeClr val="tx1"/>
                </a:solidFill>
              </a:rPr>
              <a:t>frame </a:t>
            </a:r>
            <a:r>
              <a:rPr lang="ko-KR" altLang="en-US" sz="1200" dirty="0">
                <a:solidFill>
                  <a:schemeClr val="tx1"/>
                </a:solidFill>
              </a:rPr>
              <a:t>요소로 표현됩니다</a:t>
            </a:r>
            <a:r>
              <a:rPr lang="en-US" altLang="ko-KR" sz="1200" dirty="0">
                <a:solidFill>
                  <a:schemeClr val="tx1"/>
                </a:solidFill>
              </a:rPr>
              <a:t>.</a:t>
            </a:r>
          </a:p>
          <a:p>
            <a:r>
              <a:rPr lang="en-US" altLang="ko-KR" sz="1200" dirty="0">
                <a:solidFill>
                  <a:schemeClr val="tx1"/>
                </a:solidFill>
              </a:rPr>
              <a:t>frame </a:t>
            </a:r>
            <a:r>
              <a:rPr lang="ko-KR" altLang="en-US" sz="1200" dirty="0">
                <a:solidFill>
                  <a:schemeClr val="tx1"/>
                </a:solidFill>
              </a:rPr>
              <a:t>요소는 </a:t>
            </a:r>
            <a:r>
              <a:rPr lang="en-US" altLang="ko-KR" sz="1200" dirty="0">
                <a:solidFill>
                  <a:schemeClr val="tx1"/>
                </a:solidFill>
              </a:rPr>
              <a:t>iframe </a:t>
            </a:r>
            <a:r>
              <a:rPr lang="ko-KR" altLang="en-US" sz="1200" dirty="0">
                <a:solidFill>
                  <a:schemeClr val="tx1"/>
                </a:solidFill>
              </a:rPr>
              <a:t>요소와는 달리 종료 태그를 가지지 않습니다</a:t>
            </a:r>
            <a:r>
              <a:rPr lang="en-US" altLang="ko-KR" sz="1200" dirty="0">
                <a:solidFill>
                  <a:schemeClr val="tx1"/>
                </a:solidFill>
              </a:rPr>
              <a:t>.</a:t>
            </a:r>
          </a:p>
          <a:p>
            <a:r>
              <a:rPr lang="en-US" altLang="ko-KR" sz="1200" dirty="0">
                <a:solidFill>
                  <a:schemeClr val="tx1"/>
                </a:solidFill>
              </a:rPr>
              <a:t> </a:t>
            </a:r>
          </a:p>
          <a:p>
            <a:r>
              <a:rPr lang="en-US" altLang="ko-KR" sz="1200" dirty="0" err="1">
                <a:solidFill>
                  <a:schemeClr val="tx1"/>
                </a:solidFill>
              </a:rPr>
              <a:t>noframes</a:t>
            </a:r>
            <a:r>
              <a:rPr lang="en-US" altLang="ko-KR" sz="1200" dirty="0">
                <a:solidFill>
                  <a:schemeClr val="tx1"/>
                </a:solidFill>
              </a:rPr>
              <a:t> </a:t>
            </a:r>
            <a:r>
              <a:rPr lang="ko-KR" altLang="en-US" sz="1200" dirty="0">
                <a:solidFill>
                  <a:schemeClr val="tx1"/>
                </a:solidFill>
              </a:rPr>
              <a:t>요소는 해당 브라우저가 </a:t>
            </a:r>
            <a:r>
              <a:rPr lang="en-US" altLang="ko-KR" sz="1200" dirty="0">
                <a:solidFill>
                  <a:schemeClr val="tx1"/>
                </a:solidFill>
              </a:rPr>
              <a:t>frame </a:t>
            </a:r>
            <a:r>
              <a:rPr lang="ko-KR" altLang="en-US" sz="1200" dirty="0">
                <a:solidFill>
                  <a:schemeClr val="tx1"/>
                </a:solidFill>
              </a:rPr>
              <a:t>요소를 지원하지 않을 때 보여지는 문자열을 저장합니다</a:t>
            </a:r>
            <a:r>
              <a:rPr lang="en-US" altLang="ko-KR" sz="1200" dirty="0">
                <a:solidFill>
                  <a:schemeClr val="tx1"/>
                </a:solidFill>
              </a:rPr>
              <a:t>.</a:t>
            </a:r>
            <a:endParaRPr lang="en-US" altLang="ko-KR" sz="1200" b="1" dirty="0">
              <a:solidFill>
                <a:srgbClr val="FF0000"/>
              </a:solidFill>
            </a:endParaRPr>
          </a:p>
          <a:p>
            <a:endParaRPr lang="en-US" altLang="ko-KR" sz="1200" b="1" dirty="0">
              <a:solidFill>
                <a:srgbClr val="FF0000"/>
              </a:solidFill>
            </a:endParaRPr>
          </a:p>
          <a:p>
            <a:r>
              <a:rPr lang="en-US" altLang="ko-KR" sz="1200" b="1" dirty="0">
                <a:solidFill>
                  <a:srgbClr val="FF0000"/>
                </a:solidFill>
              </a:rPr>
              <a:t>frameset, frame, </a:t>
            </a:r>
            <a:r>
              <a:rPr lang="en-US" altLang="ko-KR" sz="1200" b="1" dirty="0" err="1">
                <a:solidFill>
                  <a:srgbClr val="FF0000"/>
                </a:solidFill>
              </a:rPr>
              <a:t>noframes</a:t>
            </a:r>
            <a:r>
              <a:rPr lang="en-US" altLang="ko-KR" sz="1200" b="1" dirty="0">
                <a:solidFill>
                  <a:srgbClr val="FF0000"/>
                </a:solidFill>
              </a:rPr>
              <a:t> </a:t>
            </a:r>
            <a:r>
              <a:rPr lang="ko-KR" altLang="en-US" sz="1200" b="1" dirty="0">
                <a:solidFill>
                  <a:srgbClr val="FF0000"/>
                </a:solidFill>
              </a:rPr>
              <a:t>요소는 더는 </a:t>
            </a:r>
            <a:r>
              <a:rPr lang="en-US" altLang="ko-KR" sz="1200" b="1" dirty="0">
                <a:solidFill>
                  <a:srgbClr val="FF0000"/>
                </a:solidFill>
              </a:rPr>
              <a:t>HTML5 </a:t>
            </a:r>
            <a:r>
              <a:rPr lang="ko-KR" altLang="en-US" sz="1200" b="1" dirty="0">
                <a:solidFill>
                  <a:srgbClr val="FF0000"/>
                </a:solidFill>
              </a:rPr>
              <a:t>표준 권고안에서 지원하지 않습니다</a:t>
            </a:r>
            <a:r>
              <a:rPr lang="en-US" altLang="ko-KR" sz="1200" b="1" dirty="0">
                <a:solidFill>
                  <a:srgbClr val="FF0000"/>
                </a:solidFill>
              </a:rPr>
              <a:t>.</a:t>
            </a:r>
            <a:br>
              <a:rPr lang="ko-KR" altLang="en-US" sz="1200" b="1" dirty="0">
                <a:solidFill>
                  <a:srgbClr val="FF0000"/>
                </a:solidFill>
              </a:rPr>
            </a:br>
            <a:r>
              <a:rPr lang="ko-KR" altLang="en-US" sz="1200" b="1" dirty="0">
                <a:solidFill>
                  <a:srgbClr val="FF0000"/>
                </a:solidFill>
              </a:rPr>
              <a:t>따라서 하나의 브라우저 창에 여러 페이지를 표현하고 싶을 때는 </a:t>
            </a:r>
            <a:r>
              <a:rPr lang="en-US" altLang="ko-KR" sz="1200" b="1" dirty="0">
                <a:solidFill>
                  <a:srgbClr val="FF0000"/>
                </a:solidFill>
              </a:rPr>
              <a:t>iframe </a:t>
            </a:r>
            <a:r>
              <a:rPr lang="ko-KR" altLang="en-US" sz="1200" b="1" dirty="0">
                <a:solidFill>
                  <a:srgbClr val="FF0000"/>
                </a:solidFill>
              </a:rPr>
              <a:t>요소를 사용하거나 </a:t>
            </a:r>
            <a:r>
              <a:rPr lang="en-US" altLang="ko-KR" sz="1200" b="1" dirty="0">
                <a:solidFill>
                  <a:srgbClr val="FF0000"/>
                </a:solidFill>
              </a:rPr>
              <a:t>CSS</a:t>
            </a:r>
            <a:r>
              <a:rPr lang="ko-KR" altLang="en-US" sz="1200" b="1" dirty="0">
                <a:solidFill>
                  <a:srgbClr val="FF0000"/>
                </a:solidFill>
              </a:rPr>
              <a:t>를 이용하여 표현해야 합니다</a:t>
            </a:r>
            <a:r>
              <a:rPr lang="en-US" altLang="ko-KR" sz="1200" b="1" dirty="0">
                <a:solidFill>
                  <a:srgbClr val="FF0000"/>
                </a:solidFill>
              </a:rPr>
              <a:t>.</a:t>
            </a:r>
            <a:endParaRPr lang="en-US" altLang="ko-KR" sz="1200" b="1" dirty="0">
              <a:solidFill>
                <a:schemeClr val="tx1"/>
              </a:solidFill>
            </a:endParaRPr>
          </a:p>
          <a:p>
            <a:endParaRPr lang="en-US" altLang="ko-KR" sz="1200" b="1" dirty="0">
              <a:solidFill>
                <a:schemeClr val="tx1"/>
              </a:solidFill>
            </a:endParaRPr>
          </a:p>
          <a:p>
            <a:r>
              <a:rPr lang="ko-KR" altLang="en-US" sz="1200" b="1" dirty="0">
                <a:solidFill>
                  <a:schemeClr val="tx1"/>
                </a:solidFill>
              </a:rPr>
              <a:t>수직 프레임셋</a:t>
            </a:r>
          </a:p>
          <a:p>
            <a:r>
              <a:rPr lang="ko-KR" altLang="en-US" sz="1200" dirty="0">
                <a:solidFill>
                  <a:schemeClr val="tx1"/>
                </a:solidFill>
              </a:rPr>
              <a:t>수직 프레임셋은 하나의 브라우저 창을 세로 방향으로 분리하여 표현합니다</a:t>
            </a:r>
            <a:r>
              <a:rPr lang="en-US" altLang="ko-KR" sz="1200" dirty="0">
                <a:solidFill>
                  <a:schemeClr val="tx1"/>
                </a:solidFill>
              </a:rPr>
              <a:t>.</a:t>
            </a:r>
          </a:p>
          <a:p>
            <a:endParaRPr lang="en-US" altLang="ko-KR" sz="1200" b="1" dirty="0">
              <a:solidFill>
                <a:srgbClr val="FF0000"/>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50</a:t>
            </a:fld>
            <a:endParaRPr lang="ko-KR" altLang="en-US" dirty="0"/>
          </a:p>
        </p:txBody>
      </p:sp>
    </p:spTree>
    <p:extLst>
      <p:ext uri="{BB962C8B-B14F-4D97-AF65-F5344CB8AC3E}">
        <p14:creationId xmlns:p14="http://schemas.microsoft.com/office/powerpoint/2010/main" val="3866717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frameset (</a:t>
            </a:r>
            <a:r>
              <a:rPr lang="ko-KR" altLang="en-US" sz="3200" dirty="0"/>
              <a:t>수평 프레임셋</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5014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Frames&lt;/title&gt;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&lt;frameset rows="20%,60%,20%"&gt;</a:t>
            </a:r>
          </a:p>
          <a:p>
            <a:r>
              <a:rPr lang="en-US" altLang="ko-KR" sz="1200" dirty="0">
                <a:solidFill>
                  <a:schemeClr val="tx1"/>
                </a:solidFill>
              </a:rPr>
              <a:t>&lt;frame name="top" </a:t>
            </a:r>
            <a:r>
              <a:rPr lang="en-US" altLang="ko-KR" sz="1200" dirty="0" err="1">
                <a:solidFill>
                  <a:schemeClr val="tx1"/>
                </a:solidFill>
              </a:rPr>
              <a:t>src</a:t>
            </a:r>
            <a:r>
              <a:rPr lang="en-US" altLang="ko-KR" sz="1200" dirty="0">
                <a:solidFill>
                  <a:schemeClr val="tx1"/>
                </a:solidFill>
              </a:rPr>
              <a:t>=“test01.html" </a:t>
            </a:r>
            <a:r>
              <a:rPr lang="en-US" altLang="ko-KR" sz="1200" dirty="0" err="1">
                <a:solidFill>
                  <a:schemeClr val="tx1"/>
                </a:solidFill>
              </a:rPr>
              <a:t>noresize</a:t>
            </a:r>
            <a:r>
              <a:rPr lang="en-US" altLang="ko-KR" sz="1200" dirty="0">
                <a:solidFill>
                  <a:schemeClr val="tx1"/>
                </a:solidFill>
              </a:rPr>
              <a:t>="</a:t>
            </a:r>
            <a:r>
              <a:rPr lang="en-US" altLang="ko-KR" sz="1200" dirty="0" err="1">
                <a:solidFill>
                  <a:schemeClr val="tx1"/>
                </a:solidFill>
              </a:rPr>
              <a:t>noresize</a:t>
            </a:r>
            <a:r>
              <a:rPr lang="en-US" altLang="ko-KR" sz="1200" dirty="0">
                <a:solidFill>
                  <a:schemeClr val="tx1"/>
                </a:solidFill>
              </a:rPr>
              <a:t>" /&gt;</a:t>
            </a:r>
          </a:p>
          <a:p>
            <a:r>
              <a:rPr lang="en-US" altLang="ko-KR" sz="1200" dirty="0">
                <a:solidFill>
                  <a:schemeClr val="tx1"/>
                </a:solidFill>
              </a:rPr>
              <a:t>&lt;frame name="center" </a:t>
            </a:r>
            <a:r>
              <a:rPr lang="en-US" altLang="ko-KR" sz="1200" dirty="0" err="1">
                <a:solidFill>
                  <a:schemeClr val="tx1"/>
                </a:solidFill>
              </a:rPr>
              <a:t>src</a:t>
            </a:r>
            <a:r>
              <a:rPr lang="en-US" altLang="ko-KR" sz="1200" dirty="0">
                <a:solidFill>
                  <a:schemeClr val="tx1"/>
                </a:solidFill>
              </a:rPr>
              <a:t>=“test02.html" </a:t>
            </a:r>
            <a:r>
              <a:rPr lang="en-US" altLang="ko-KR" sz="1200" dirty="0" err="1">
                <a:solidFill>
                  <a:schemeClr val="tx1"/>
                </a:solidFill>
              </a:rPr>
              <a:t>noresize</a:t>
            </a:r>
            <a:r>
              <a:rPr lang="en-US" altLang="ko-KR" sz="1200" dirty="0">
                <a:solidFill>
                  <a:schemeClr val="tx1"/>
                </a:solidFill>
              </a:rPr>
              <a:t>="</a:t>
            </a:r>
            <a:r>
              <a:rPr lang="en-US" altLang="ko-KR" sz="1200" dirty="0" err="1">
                <a:solidFill>
                  <a:schemeClr val="tx1"/>
                </a:solidFill>
              </a:rPr>
              <a:t>noresize</a:t>
            </a:r>
            <a:r>
              <a:rPr lang="en-US" altLang="ko-KR" sz="1200" dirty="0">
                <a:solidFill>
                  <a:schemeClr val="tx1"/>
                </a:solidFill>
              </a:rPr>
              <a:t>" /&gt;</a:t>
            </a:r>
          </a:p>
          <a:p>
            <a:r>
              <a:rPr lang="en-US" altLang="ko-KR" sz="1200" dirty="0">
                <a:solidFill>
                  <a:schemeClr val="tx1"/>
                </a:solidFill>
              </a:rPr>
              <a:t>&lt;frame name="bottom" </a:t>
            </a:r>
            <a:r>
              <a:rPr lang="en-US" altLang="ko-KR" sz="1200" dirty="0" err="1">
                <a:solidFill>
                  <a:schemeClr val="tx1"/>
                </a:solidFill>
              </a:rPr>
              <a:t>src</a:t>
            </a:r>
            <a:r>
              <a:rPr lang="en-US" altLang="ko-KR" sz="1200" dirty="0">
                <a:solidFill>
                  <a:schemeClr val="tx1"/>
                </a:solidFill>
              </a:rPr>
              <a:t>=“test03.html" </a:t>
            </a:r>
            <a:r>
              <a:rPr lang="en-US" altLang="ko-KR" sz="1200" dirty="0" err="1">
                <a:solidFill>
                  <a:schemeClr val="tx1"/>
                </a:solidFill>
              </a:rPr>
              <a:t>noresize</a:t>
            </a:r>
            <a:r>
              <a:rPr lang="en-US" altLang="ko-KR" sz="1200" dirty="0">
                <a:solidFill>
                  <a:schemeClr val="tx1"/>
                </a:solidFill>
              </a:rPr>
              <a:t>="</a:t>
            </a:r>
            <a:r>
              <a:rPr lang="en-US" altLang="ko-KR" sz="1200" dirty="0" err="1">
                <a:solidFill>
                  <a:schemeClr val="tx1"/>
                </a:solidFill>
              </a:rPr>
              <a:t>noresize</a:t>
            </a:r>
            <a:r>
              <a:rPr lang="en-US" altLang="ko-KR" sz="1200" dirty="0">
                <a:solidFill>
                  <a:schemeClr val="tx1"/>
                </a:solidFill>
              </a:rPr>
              <a:t>" /&gt;</a:t>
            </a:r>
          </a:p>
          <a:p>
            <a:r>
              <a:rPr lang="en-US" altLang="ko-KR" sz="1200" dirty="0">
                <a:solidFill>
                  <a:schemeClr val="tx1"/>
                </a:solidFill>
              </a:rPr>
              <a:t>&lt;</a:t>
            </a:r>
            <a:r>
              <a:rPr lang="en-US" altLang="ko-KR" sz="1200" dirty="0" err="1">
                <a:solidFill>
                  <a:schemeClr val="tx1"/>
                </a:solidFill>
              </a:rPr>
              <a:t>noframes</a:t>
            </a:r>
            <a:r>
              <a:rPr lang="en-US" altLang="ko-KR" sz="1200" dirty="0">
                <a:solidFill>
                  <a:schemeClr val="tx1"/>
                </a:solidFill>
              </a:rPr>
              <a:t>&gt;</a:t>
            </a:r>
          </a:p>
          <a:p>
            <a:r>
              <a:rPr lang="en-US" altLang="ko-KR" sz="1200" dirty="0">
                <a:solidFill>
                  <a:schemeClr val="tx1"/>
                </a:solidFill>
              </a:rPr>
              <a:t>	&lt;body&gt;</a:t>
            </a:r>
          </a:p>
          <a:p>
            <a:r>
              <a:rPr lang="en-US" altLang="ko-KR" sz="1200" dirty="0">
                <a:solidFill>
                  <a:schemeClr val="tx1"/>
                </a:solidFill>
              </a:rPr>
              <a:t>		</a:t>
            </a:r>
            <a:r>
              <a:rPr lang="ko-KR" altLang="en-US" sz="1200" dirty="0">
                <a:solidFill>
                  <a:schemeClr val="tx1"/>
                </a:solidFill>
              </a:rPr>
              <a:t>이 브라우저는 </a:t>
            </a:r>
            <a:r>
              <a:rPr lang="en-US" altLang="ko-KR" sz="1200" dirty="0">
                <a:solidFill>
                  <a:schemeClr val="tx1"/>
                </a:solidFill>
              </a:rPr>
              <a:t>frame</a:t>
            </a:r>
            <a:r>
              <a:rPr lang="ko-KR" altLang="en-US" sz="1200" dirty="0">
                <a:solidFill>
                  <a:schemeClr val="tx1"/>
                </a:solidFill>
              </a:rPr>
              <a:t>태그를 지원하지 않습니다</a:t>
            </a:r>
            <a:r>
              <a:rPr lang="en-US" altLang="ko-KR" sz="1200" dirty="0">
                <a:solidFill>
                  <a:schemeClr val="tx1"/>
                </a:solidFill>
              </a:rPr>
              <a:t>!</a:t>
            </a:r>
          </a:p>
          <a:p>
            <a:r>
              <a:rPr lang="en-US" altLang="ko-KR" sz="1200" dirty="0">
                <a:solidFill>
                  <a:schemeClr val="tx1"/>
                </a:solidFill>
              </a:rPr>
              <a:t>	&lt;/body&gt;</a:t>
            </a:r>
          </a:p>
          <a:p>
            <a:r>
              <a:rPr lang="en-US" altLang="ko-KR" sz="1200" dirty="0">
                <a:solidFill>
                  <a:schemeClr val="tx1"/>
                </a:solidFill>
              </a:rPr>
              <a:t>&lt;/</a:t>
            </a:r>
            <a:r>
              <a:rPr lang="en-US" altLang="ko-KR" sz="1200" dirty="0" err="1">
                <a:solidFill>
                  <a:schemeClr val="tx1"/>
                </a:solidFill>
              </a:rPr>
              <a:t>noframes</a:t>
            </a:r>
            <a:r>
              <a:rPr lang="en-US" altLang="ko-KR" sz="1200" dirty="0">
                <a:solidFill>
                  <a:schemeClr val="tx1"/>
                </a:solidFill>
              </a:rPr>
              <a:t>&gt;</a:t>
            </a:r>
          </a:p>
          <a:p>
            <a:r>
              <a:rPr lang="en-US" altLang="ko-KR" sz="1200" dirty="0">
                <a:solidFill>
                  <a:schemeClr val="tx1"/>
                </a:solidFill>
              </a:rPr>
              <a:t>&lt;/frameset&gt;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7907867" y="1185333"/>
            <a:ext cx="3979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프레임셋</a:t>
            </a:r>
            <a:r>
              <a:rPr lang="en-US" altLang="ko-KR" sz="1200" b="1" dirty="0">
                <a:solidFill>
                  <a:schemeClr val="tx1"/>
                </a:solidFill>
              </a:rPr>
              <a:t>(frameset)</a:t>
            </a:r>
          </a:p>
          <a:p>
            <a:r>
              <a:rPr lang="ko-KR" altLang="en-US" sz="1200" dirty="0">
                <a:solidFill>
                  <a:schemeClr val="tx1"/>
                </a:solidFill>
              </a:rPr>
              <a:t>프레임셋</a:t>
            </a:r>
            <a:r>
              <a:rPr lang="en-US" altLang="ko-KR" sz="1200" dirty="0">
                <a:solidFill>
                  <a:schemeClr val="tx1"/>
                </a:solidFill>
              </a:rPr>
              <a:t>(frameset)</a:t>
            </a:r>
            <a:r>
              <a:rPr lang="ko-KR" altLang="en-US" sz="1200" dirty="0">
                <a:solidFill>
                  <a:schemeClr val="tx1"/>
                </a:solidFill>
              </a:rPr>
              <a:t>을 이용하면 하나의 브라우저 창에 둘 이상의 페이지를 표시할 수 있습니다</a:t>
            </a:r>
            <a:r>
              <a:rPr lang="en-US" altLang="ko-KR" sz="1200" dirty="0">
                <a:solidFill>
                  <a:schemeClr val="tx1"/>
                </a:solidFill>
              </a:rPr>
              <a:t>.</a:t>
            </a:r>
          </a:p>
          <a:p>
            <a:r>
              <a:rPr lang="ko-KR" altLang="en-US" sz="1200" dirty="0">
                <a:solidFill>
                  <a:schemeClr val="tx1"/>
                </a:solidFill>
              </a:rPr>
              <a:t>이러한 프레임셋은 </a:t>
            </a:r>
            <a:r>
              <a:rPr lang="en-US" altLang="ko-KR" sz="1200" dirty="0">
                <a:solidFill>
                  <a:schemeClr val="tx1"/>
                </a:solidFill>
              </a:rPr>
              <a:t>iframe </a:t>
            </a:r>
            <a:r>
              <a:rPr lang="ko-KR" altLang="en-US" sz="1200" dirty="0">
                <a:solidFill>
                  <a:schemeClr val="tx1"/>
                </a:solidFill>
              </a:rPr>
              <a:t>요소와는 달리 하나 이상의 페이지를 동시에 가질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en-US" altLang="ko-KR" sz="1200" dirty="0" err="1">
                <a:solidFill>
                  <a:schemeClr val="tx1"/>
                </a:solidFill>
              </a:rPr>
              <a:t>noresize</a:t>
            </a:r>
            <a:r>
              <a:rPr lang="en-US" altLang="ko-KR" sz="1200" dirty="0">
                <a:solidFill>
                  <a:schemeClr val="tx1"/>
                </a:solidFill>
              </a:rPr>
              <a:t> </a:t>
            </a:r>
            <a:r>
              <a:rPr lang="ko-KR" altLang="en-US" sz="1200" dirty="0">
                <a:solidFill>
                  <a:schemeClr val="tx1"/>
                </a:solidFill>
              </a:rPr>
              <a:t>속성을 명시하지 않으면</a:t>
            </a:r>
            <a:r>
              <a:rPr lang="en-US" altLang="ko-KR" sz="1200" dirty="0">
                <a:solidFill>
                  <a:schemeClr val="tx1"/>
                </a:solidFill>
              </a:rPr>
              <a:t>, </a:t>
            </a:r>
            <a:r>
              <a:rPr lang="ko-KR" altLang="en-US" sz="1200" dirty="0">
                <a:solidFill>
                  <a:schemeClr val="tx1"/>
                </a:solidFill>
              </a:rPr>
              <a:t>사용자가 마음대로 페이지의 크기를 조절할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프레임셋에서 각각의 페이지는 </a:t>
            </a:r>
            <a:r>
              <a:rPr lang="en-US" altLang="ko-KR" sz="1200" dirty="0">
                <a:solidFill>
                  <a:schemeClr val="tx1"/>
                </a:solidFill>
              </a:rPr>
              <a:t>frame </a:t>
            </a:r>
            <a:r>
              <a:rPr lang="ko-KR" altLang="en-US" sz="1200" dirty="0">
                <a:solidFill>
                  <a:schemeClr val="tx1"/>
                </a:solidFill>
              </a:rPr>
              <a:t>요소로 표현됩니다</a:t>
            </a:r>
            <a:r>
              <a:rPr lang="en-US" altLang="ko-KR" sz="1200" dirty="0">
                <a:solidFill>
                  <a:schemeClr val="tx1"/>
                </a:solidFill>
              </a:rPr>
              <a:t>.</a:t>
            </a:r>
          </a:p>
          <a:p>
            <a:r>
              <a:rPr lang="en-US" altLang="ko-KR" sz="1200" dirty="0">
                <a:solidFill>
                  <a:schemeClr val="tx1"/>
                </a:solidFill>
              </a:rPr>
              <a:t>frame </a:t>
            </a:r>
            <a:r>
              <a:rPr lang="ko-KR" altLang="en-US" sz="1200" dirty="0">
                <a:solidFill>
                  <a:schemeClr val="tx1"/>
                </a:solidFill>
              </a:rPr>
              <a:t>요소는 </a:t>
            </a:r>
            <a:r>
              <a:rPr lang="en-US" altLang="ko-KR" sz="1200" dirty="0">
                <a:solidFill>
                  <a:schemeClr val="tx1"/>
                </a:solidFill>
              </a:rPr>
              <a:t>iframe </a:t>
            </a:r>
            <a:r>
              <a:rPr lang="ko-KR" altLang="en-US" sz="1200" dirty="0">
                <a:solidFill>
                  <a:schemeClr val="tx1"/>
                </a:solidFill>
              </a:rPr>
              <a:t>요소와는 달리 종료 태그를 가지지 않습니다</a:t>
            </a:r>
            <a:r>
              <a:rPr lang="en-US" altLang="ko-KR" sz="1200" dirty="0">
                <a:solidFill>
                  <a:schemeClr val="tx1"/>
                </a:solidFill>
              </a:rPr>
              <a:t>.</a:t>
            </a:r>
          </a:p>
          <a:p>
            <a:r>
              <a:rPr lang="en-US" altLang="ko-KR" sz="1200" dirty="0">
                <a:solidFill>
                  <a:schemeClr val="tx1"/>
                </a:solidFill>
              </a:rPr>
              <a:t> </a:t>
            </a:r>
          </a:p>
          <a:p>
            <a:r>
              <a:rPr lang="en-US" altLang="ko-KR" sz="1200" dirty="0" err="1">
                <a:solidFill>
                  <a:schemeClr val="tx1"/>
                </a:solidFill>
              </a:rPr>
              <a:t>noframes</a:t>
            </a:r>
            <a:r>
              <a:rPr lang="en-US" altLang="ko-KR" sz="1200" dirty="0">
                <a:solidFill>
                  <a:schemeClr val="tx1"/>
                </a:solidFill>
              </a:rPr>
              <a:t> </a:t>
            </a:r>
            <a:r>
              <a:rPr lang="ko-KR" altLang="en-US" sz="1200" dirty="0">
                <a:solidFill>
                  <a:schemeClr val="tx1"/>
                </a:solidFill>
              </a:rPr>
              <a:t>요소는 해당 브라우저가 </a:t>
            </a:r>
            <a:r>
              <a:rPr lang="en-US" altLang="ko-KR" sz="1200" dirty="0">
                <a:solidFill>
                  <a:schemeClr val="tx1"/>
                </a:solidFill>
              </a:rPr>
              <a:t>frame </a:t>
            </a:r>
            <a:r>
              <a:rPr lang="ko-KR" altLang="en-US" sz="1200" dirty="0">
                <a:solidFill>
                  <a:schemeClr val="tx1"/>
                </a:solidFill>
              </a:rPr>
              <a:t>요소를 지원하지 않을 때 보여지는 문자열을 저장합니다</a:t>
            </a:r>
            <a:r>
              <a:rPr lang="en-US" altLang="ko-KR" sz="1200" dirty="0">
                <a:solidFill>
                  <a:schemeClr val="tx1"/>
                </a:solidFill>
              </a:rPr>
              <a:t>.</a:t>
            </a:r>
            <a:endParaRPr lang="en-US" altLang="ko-KR" sz="1200" b="1" dirty="0">
              <a:solidFill>
                <a:srgbClr val="FF0000"/>
              </a:solidFill>
            </a:endParaRPr>
          </a:p>
          <a:p>
            <a:endParaRPr lang="en-US" altLang="ko-KR" sz="1200" b="1" dirty="0">
              <a:solidFill>
                <a:srgbClr val="FF0000"/>
              </a:solidFill>
            </a:endParaRPr>
          </a:p>
          <a:p>
            <a:r>
              <a:rPr lang="en-US" altLang="ko-KR" sz="1200" b="1" dirty="0">
                <a:solidFill>
                  <a:srgbClr val="FF0000"/>
                </a:solidFill>
              </a:rPr>
              <a:t>frameset, frame, </a:t>
            </a:r>
            <a:r>
              <a:rPr lang="en-US" altLang="ko-KR" sz="1200" b="1" dirty="0" err="1">
                <a:solidFill>
                  <a:srgbClr val="FF0000"/>
                </a:solidFill>
              </a:rPr>
              <a:t>noframes</a:t>
            </a:r>
            <a:r>
              <a:rPr lang="en-US" altLang="ko-KR" sz="1200" b="1" dirty="0">
                <a:solidFill>
                  <a:srgbClr val="FF0000"/>
                </a:solidFill>
              </a:rPr>
              <a:t> </a:t>
            </a:r>
            <a:r>
              <a:rPr lang="ko-KR" altLang="en-US" sz="1200" b="1" dirty="0">
                <a:solidFill>
                  <a:srgbClr val="FF0000"/>
                </a:solidFill>
              </a:rPr>
              <a:t>요소는 더는 </a:t>
            </a:r>
            <a:r>
              <a:rPr lang="en-US" altLang="ko-KR" sz="1200" b="1" dirty="0">
                <a:solidFill>
                  <a:srgbClr val="FF0000"/>
                </a:solidFill>
              </a:rPr>
              <a:t>HTML5 </a:t>
            </a:r>
            <a:r>
              <a:rPr lang="ko-KR" altLang="en-US" sz="1200" b="1" dirty="0">
                <a:solidFill>
                  <a:srgbClr val="FF0000"/>
                </a:solidFill>
              </a:rPr>
              <a:t>표준 권고안에서 지원하지 않습니다</a:t>
            </a:r>
            <a:r>
              <a:rPr lang="en-US" altLang="ko-KR" sz="1200" b="1" dirty="0">
                <a:solidFill>
                  <a:srgbClr val="FF0000"/>
                </a:solidFill>
              </a:rPr>
              <a:t>.</a:t>
            </a:r>
            <a:br>
              <a:rPr lang="ko-KR" altLang="en-US" sz="1200" b="1" dirty="0">
                <a:solidFill>
                  <a:srgbClr val="FF0000"/>
                </a:solidFill>
              </a:rPr>
            </a:br>
            <a:r>
              <a:rPr lang="ko-KR" altLang="en-US" sz="1200" b="1" dirty="0">
                <a:solidFill>
                  <a:srgbClr val="FF0000"/>
                </a:solidFill>
              </a:rPr>
              <a:t>따라서 하나의 브라우저 창에 여러 페이지를 표현하고 싶을 때는 </a:t>
            </a:r>
            <a:r>
              <a:rPr lang="en-US" altLang="ko-KR" sz="1200" b="1" dirty="0">
                <a:solidFill>
                  <a:srgbClr val="FF0000"/>
                </a:solidFill>
              </a:rPr>
              <a:t>iframe </a:t>
            </a:r>
            <a:r>
              <a:rPr lang="ko-KR" altLang="en-US" sz="1200" b="1" dirty="0">
                <a:solidFill>
                  <a:srgbClr val="FF0000"/>
                </a:solidFill>
              </a:rPr>
              <a:t>요소를 사용하거나 </a:t>
            </a:r>
            <a:r>
              <a:rPr lang="en-US" altLang="ko-KR" sz="1200" b="1" dirty="0">
                <a:solidFill>
                  <a:srgbClr val="FF0000"/>
                </a:solidFill>
              </a:rPr>
              <a:t>CSS</a:t>
            </a:r>
            <a:r>
              <a:rPr lang="ko-KR" altLang="en-US" sz="1200" b="1" dirty="0">
                <a:solidFill>
                  <a:srgbClr val="FF0000"/>
                </a:solidFill>
              </a:rPr>
              <a:t>를 이용하여 표현해야 합니다</a:t>
            </a:r>
            <a:r>
              <a:rPr lang="en-US" altLang="ko-KR" sz="1200" b="1" dirty="0">
                <a:solidFill>
                  <a:srgbClr val="FF0000"/>
                </a:solidFill>
              </a:rPr>
              <a:t>.</a:t>
            </a:r>
            <a:endParaRPr lang="en-US" altLang="ko-KR" sz="1200" b="1" dirty="0">
              <a:solidFill>
                <a:schemeClr val="tx1"/>
              </a:solidFill>
            </a:endParaRPr>
          </a:p>
          <a:p>
            <a:endParaRPr lang="en-US" altLang="ko-KR" sz="1200" b="1" dirty="0">
              <a:solidFill>
                <a:schemeClr val="tx1"/>
              </a:solidFill>
            </a:endParaRPr>
          </a:p>
          <a:p>
            <a:r>
              <a:rPr lang="ko-KR" altLang="en-US" sz="1200" b="1" dirty="0">
                <a:solidFill>
                  <a:schemeClr val="tx1"/>
                </a:solidFill>
              </a:rPr>
              <a:t>수평 프레임셋</a:t>
            </a:r>
          </a:p>
          <a:p>
            <a:r>
              <a:rPr lang="ko-KR" altLang="en-US" sz="1200" dirty="0">
                <a:solidFill>
                  <a:schemeClr val="tx1"/>
                </a:solidFill>
              </a:rPr>
              <a:t>수평 프레임셋은 하나의 브라우저 창을 가로 방향으로 분리하여 표현합니다</a:t>
            </a:r>
            <a:r>
              <a:rPr lang="en-US" altLang="ko-KR" sz="1200" dirty="0">
                <a:solidFill>
                  <a:schemeClr val="tx1"/>
                </a:solidFill>
              </a:rPr>
              <a:t>. </a:t>
            </a:r>
            <a:r>
              <a:rPr lang="ko-KR" altLang="en-US" sz="1200" dirty="0">
                <a:solidFill>
                  <a:schemeClr val="tx1"/>
                </a:solidFill>
              </a:rPr>
              <a:t>예제는 </a:t>
            </a:r>
            <a:r>
              <a:rPr lang="en-US" altLang="ko-KR" sz="1200" dirty="0">
                <a:solidFill>
                  <a:schemeClr val="tx1"/>
                </a:solidFill>
              </a:rPr>
              <a:t>frame </a:t>
            </a:r>
            <a:r>
              <a:rPr lang="ko-KR" altLang="en-US" sz="1200" dirty="0">
                <a:solidFill>
                  <a:schemeClr val="tx1"/>
                </a:solidFill>
              </a:rPr>
              <a:t>요소에 </a:t>
            </a:r>
            <a:r>
              <a:rPr lang="en-US" altLang="ko-KR" sz="1200" dirty="0" err="1">
                <a:solidFill>
                  <a:schemeClr val="tx1"/>
                </a:solidFill>
              </a:rPr>
              <a:t>noresize</a:t>
            </a:r>
            <a:r>
              <a:rPr lang="en-US" altLang="ko-KR" sz="1200" dirty="0">
                <a:solidFill>
                  <a:schemeClr val="tx1"/>
                </a:solidFill>
              </a:rPr>
              <a:t> </a:t>
            </a:r>
            <a:r>
              <a:rPr lang="ko-KR" altLang="en-US" sz="1200" dirty="0">
                <a:solidFill>
                  <a:schemeClr val="tx1"/>
                </a:solidFill>
              </a:rPr>
              <a:t>속성을 명시하였으므로</a:t>
            </a:r>
            <a:r>
              <a:rPr lang="en-US" altLang="ko-KR" sz="1200" dirty="0">
                <a:solidFill>
                  <a:schemeClr val="tx1"/>
                </a:solidFill>
              </a:rPr>
              <a:t>, </a:t>
            </a:r>
            <a:r>
              <a:rPr lang="ko-KR" altLang="en-US" sz="1200" dirty="0">
                <a:solidFill>
                  <a:schemeClr val="tx1"/>
                </a:solidFill>
              </a:rPr>
              <a:t>사용자가 창의 크기를 조절할 수 없습니다</a:t>
            </a:r>
            <a:r>
              <a:rPr lang="en-US" altLang="ko-KR" dirty="0"/>
              <a:t>.</a:t>
            </a:r>
            <a:endParaRPr lang="en-US" altLang="ko-KR" sz="1200" b="1" dirty="0">
              <a:solidFill>
                <a:srgbClr val="FF0000"/>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51</a:t>
            </a:fld>
            <a:endParaRPr lang="ko-KR" altLang="en-US" dirty="0"/>
          </a:p>
        </p:txBody>
      </p:sp>
    </p:spTree>
    <p:extLst>
      <p:ext uri="{BB962C8B-B14F-4D97-AF65-F5344CB8AC3E}">
        <p14:creationId xmlns:p14="http://schemas.microsoft.com/office/powerpoint/2010/main" val="2379189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Layout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501466"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Layouts&lt;/title&gt;</a:t>
            </a:r>
          </a:p>
          <a:p>
            <a:r>
              <a:rPr lang="en-US" altLang="ko-KR" sz="1200" dirty="0">
                <a:solidFill>
                  <a:schemeClr val="tx1"/>
                </a:solidFill>
              </a:rPr>
              <a:t>	&lt;style&gt;</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7907867" y="1185333"/>
            <a:ext cx="3979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 </a:t>
            </a:r>
            <a:r>
              <a:rPr lang="ko-KR" altLang="en-US" sz="1200" b="1" dirty="0">
                <a:solidFill>
                  <a:schemeClr val="tx1"/>
                </a:solidFill>
              </a:rPr>
              <a:t>레이아웃</a:t>
            </a:r>
            <a:r>
              <a:rPr lang="en-US" altLang="ko-KR" sz="1200" b="1" dirty="0">
                <a:solidFill>
                  <a:schemeClr val="tx1"/>
                </a:solidFill>
              </a:rPr>
              <a:t>(Layout)</a:t>
            </a:r>
          </a:p>
          <a:p>
            <a:r>
              <a:rPr lang="ko-KR" altLang="en-US" sz="1200" dirty="0">
                <a:solidFill>
                  <a:schemeClr val="tx1"/>
                </a:solidFill>
              </a:rPr>
              <a:t>레이아웃</a:t>
            </a:r>
            <a:r>
              <a:rPr lang="en-US" altLang="ko-KR" sz="1200" dirty="0">
                <a:solidFill>
                  <a:schemeClr val="tx1"/>
                </a:solidFill>
              </a:rPr>
              <a:t>(layout)</a:t>
            </a:r>
            <a:r>
              <a:rPr lang="ko-KR" altLang="en-US" sz="1200" dirty="0">
                <a:solidFill>
                  <a:schemeClr val="tx1"/>
                </a:solidFill>
              </a:rPr>
              <a:t>이란 특정 공간에 여러 구성 요소를 보기 좋게 효과적으로 배치하는 작업을 의미합니다</a:t>
            </a:r>
            <a:r>
              <a:rPr lang="en-US" altLang="ko-KR" sz="1200" dirty="0">
                <a:solidFill>
                  <a:schemeClr val="tx1"/>
                </a:solidFill>
              </a:rPr>
              <a:t>.</a:t>
            </a:r>
          </a:p>
          <a:p>
            <a:r>
              <a:rPr lang="ko-KR" altLang="en-US" sz="1200" dirty="0">
                <a:solidFill>
                  <a:schemeClr val="tx1"/>
                </a:solidFill>
              </a:rPr>
              <a:t>웹 페이지의 레이아웃은 웹 사이트의 외관을 결정짓는 매우 중요한 요소입니다</a:t>
            </a:r>
            <a:r>
              <a:rPr lang="en-US" altLang="ko-KR" sz="1200" dirty="0">
                <a:solidFill>
                  <a:schemeClr val="tx1"/>
                </a:solidFill>
              </a:rPr>
              <a:t>.</a:t>
            </a:r>
          </a:p>
          <a:p>
            <a:endParaRPr lang="en-US" altLang="ko-KR" sz="1200" b="1" dirty="0">
              <a:solidFill>
                <a:schemeClr val="tx1"/>
              </a:solidFill>
            </a:endParaRPr>
          </a:p>
          <a:p>
            <a:r>
              <a:rPr lang="en-US" altLang="ko-KR" sz="1200" dirty="0">
                <a:solidFill>
                  <a:schemeClr val="tx1"/>
                </a:solidFill>
              </a:rPr>
              <a:t>HTML</a:t>
            </a:r>
            <a:r>
              <a:rPr lang="ko-KR" altLang="en-US" sz="1200" dirty="0">
                <a:solidFill>
                  <a:schemeClr val="tx1"/>
                </a:solidFill>
              </a:rPr>
              <a:t>에서는 다음과 같은 방법으로 레이아웃을 작성할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div </a:t>
            </a:r>
            <a:r>
              <a:rPr lang="ko-KR" altLang="en-US" sz="1200" dirty="0">
                <a:solidFill>
                  <a:schemeClr val="tx1"/>
                </a:solidFill>
              </a:rPr>
              <a:t>요소를 이용한 레이아웃</a:t>
            </a:r>
          </a:p>
          <a:p>
            <a:r>
              <a:rPr lang="en-US" altLang="ko-KR" sz="1200" dirty="0">
                <a:solidFill>
                  <a:schemeClr val="tx1"/>
                </a:solidFill>
              </a:rPr>
              <a:t>2. HTML5 </a:t>
            </a:r>
            <a:r>
              <a:rPr lang="ko-KR" altLang="en-US" sz="1200" dirty="0">
                <a:solidFill>
                  <a:schemeClr val="tx1"/>
                </a:solidFill>
              </a:rPr>
              <a:t>레이아웃</a:t>
            </a:r>
            <a:endParaRPr lang="en-US" altLang="ko-KR" sz="1200" dirty="0">
              <a:solidFill>
                <a:schemeClr val="tx1"/>
              </a:solidFill>
            </a:endParaRPr>
          </a:p>
          <a:p>
            <a:r>
              <a:rPr lang="en-US" altLang="ko-KR" sz="1200" dirty="0">
                <a:solidFill>
                  <a:schemeClr val="tx1"/>
                </a:solidFill>
              </a:rPr>
              <a:t>3. table </a:t>
            </a:r>
            <a:r>
              <a:rPr lang="ko-KR" altLang="en-US" sz="1200" dirty="0">
                <a:solidFill>
                  <a:schemeClr val="tx1"/>
                </a:solidFill>
              </a:rPr>
              <a:t>요소를 이용</a:t>
            </a:r>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52</a:t>
            </a:fld>
            <a:endParaRPr lang="ko-KR" altLang="en-US" dirty="0"/>
          </a:p>
        </p:txBody>
      </p:sp>
    </p:spTree>
    <p:extLst>
      <p:ext uri="{BB962C8B-B14F-4D97-AF65-F5344CB8AC3E}">
        <p14:creationId xmlns:p14="http://schemas.microsoft.com/office/powerpoint/2010/main" val="254317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Layout (div </a:t>
            </a:r>
            <a:r>
              <a:rPr lang="ko-KR" altLang="en-US" sz="3200" dirty="0"/>
              <a:t>요소 이용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659466"/>
            <a:ext cx="5689600"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&lt;style&gt;</a:t>
            </a:r>
          </a:p>
          <a:p>
            <a:r>
              <a:rPr lang="en-US" altLang="ko-KR" sz="1100" dirty="0">
                <a:solidFill>
                  <a:schemeClr val="tx1"/>
                </a:solidFill>
              </a:rPr>
              <a:t>		#header {</a:t>
            </a:r>
          </a:p>
          <a:p>
            <a:r>
              <a:rPr lang="en-US" altLang="ko-KR" sz="1100" dirty="0">
                <a:solidFill>
                  <a:schemeClr val="tx1"/>
                </a:solidFill>
              </a:rPr>
              <a:t>			</a:t>
            </a:r>
            <a:r>
              <a:rPr lang="en-US" altLang="ko-KR" sz="1100" dirty="0" err="1">
                <a:solidFill>
                  <a:schemeClr val="tx1"/>
                </a:solidFill>
              </a:rPr>
              <a:t>background-color:lightgrey</a:t>
            </a:r>
            <a:r>
              <a:rPr lang="en-US" altLang="ko-KR" sz="1100" dirty="0">
                <a:solidFill>
                  <a:schemeClr val="tx1"/>
                </a:solidFill>
              </a:rPr>
              <a:t>;</a:t>
            </a:r>
          </a:p>
          <a:p>
            <a:r>
              <a:rPr lang="en-US" altLang="ko-KR" sz="1100" dirty="0">
                <a:solidFill>
                  <a:schemeClr val="tx1"/>
                </a:solidFill>
              </a:rPr>
              <a:t>			height:100px;</a:t>
            </a:r>
          </a:p>
          <a:p>
            <a:r>
              <a:rPr lang="en-US" altLang="ko-KR" sz="1100" dirty="0">
                <a:solidFill>
                  <a:schemeClr val="tx1"/>
                </a:solidFill>
              </a:rPr>
              <a:t>		}</a:t>
            </a:r>
          </a:p>
          <a:p>
            <a:r>
              <a:rPr lang="en-US" altLang="ko-KR" sz="1100" dirty="0">
                <a:solidFill>
                  <a:schemeClr val="tx1"/>
                </a:solidFill>
              </a:rPr>
              <a:t>		#nav {</a:t>
            </a:r>
          </a:p>
          <a:p>
            <a:r>
              <a:rPr lang="en-US" altLang="ko-KR" sz="1100" dirty="0">
                <a:solidFill>
                  <a:schemeClr val="tx1"/>
                </a:solidFill>
              </a:rPr>
              <a:t>			background-color:#339999;</a:t>
            </a:r>
          </a:p>
          <a:p>
            <a:r>
              <a:rPr lang="en-US" altLang="ko-KR" sz="1100" dirty="0">
                <a:solidFill>
                  <a:schemeClr val="tx1"/>
                </a:solidFill>
              </a:rPr>
              <a:t>			</a:t>
            </a:r>
            <a:r>
              <a:rPr lang="en-US" altLang="ko-KR" sz="1100" dirty="0" err="1">
                <a:solidFill>
                  <a:schemeClr val="tx1"/>
                </a:solidFill>
              </a:rPr>
              <a:t>color:white</a:t>
            </a:r>
            <a:r>
              <a:rPr lang="en-US" altLang="ko-KR" sz="1100" dirty="0">
                <a:solidFill>
                  <a:schemeClr val="tx1"/>
                </a:solidFill>
              </a:rPr>
              <a:t>;</a:t>
            </a:r>
          </a:p>
          <a:p>
            <a:r>
              <a:rPr lang="en-US" altLang="ko-KR" sz="1100" dirty="0">
                <a:solidFill>
                  <a:schemeClr val="tx1"/>
                </a:solidFill>
              </a:rPr>
              <a:t>			width:200px;</a:t>
            </a:r>
          </a:p>
          <a:p>
            <a:r>
              <a:rPr lang="en-US" altLang="ko-KR" sz="1100" dirty="0">
                <a:solidFill>
                  <a:schemeClr val="tx1"/>
                </a:solidFill>
              </a:rPr>
              <a:t>			height:300px;</a:t>
            </a:r>
          </a:p>
          <a:p>
            <a:r>
              <a:rPr lang="en-US" altLang="ko-KR" sz="1100" dirty="0">
                <a:solidFill>
                  <a:schemeClr val="tx1"/>
                </a:solidFill>
              </a:rPr>
              <a:t>			</a:t>
            </a:r>
            <a:r>
              <a:rPr lang="en-US" altLang="ko-KR" sz="1100" dirty="0" err="1">
                <a:solidFill>
                  <a:schemeClr val="tx1"/>
                </a:solidFill>
              </a:rPr>
              <a:t>float:left</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#section {</a:t>
            </a:r>
          </a:p>
          <a:p>
            <a:r>
              <a:rPr lang="en-US" altLang="ko-KR" sz="1100" dirty="0">
                <a:solidFill>
                  <a:schemeClr val="tx1"/>
                </a:solidFill>
              </a:rPr>
              <a:t>			width:200px;</a:t>
            </a:r>
          </a:p>
          <a:p>
            <a:r>
              <a:rPr lang="en-US" altLang="ko-KR" sz="1100" dirty="0">
                <a:solidFill>
                  <a:schemeClr val="tx1"/>
                </a:solidFill>
              </a:rPr>
              <a:t>			</a:t>
            </a:r>
            <a:r>
              <a:rPr lang="en-US" altLang="ko-KR" sz="1100" dirty="0" err="1">
                <a:solidFill>
                  <a:schemeClr val="tx1"/>
                </a:solidFill>
              </a:rPr>
              <a:t>text-align:left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float:left</a:t>
            </a:r>
            <a:r>
              <a:rPr lang="en-US" altLang="ko-KR" sz="1100" dirty="0">
                <a:solidFill>
                  <a:schemeClr val="tx1"/>
                </a:solidFill>
              </a:rPr>
              <a:t>;</a:t>
            </a:r>
          </a:p>
          <a:p>
            <a:r>
              <a:rPr lang="en-US" altLang="ko-KR" sz="1100" dirty="0">
                <a:solidFill>
                  <a:schemeClr val="tx1"/>
                </a:solidFill>
              </a:rPr>
              <a:t>			padding:10px;</a:t>
            </a:r>
          </a:p>
          <a:p>
            <a:r>
              <a:rPr lang="en-US" altLang="ko-KR" sz="1100" dirty="0">
                <a:solidFill>
                  <a:schemeClr val="tx1"/>
                </a:solidFill>
              </a:rPr>
              <a:t>		}</a:t>
            </a:r>
          </a:p>
          <a:p>
            <a:r>
              <a:rPr lang="en-US" altLang="ko-KR" sz="1100" dirty="0">
                <a:solidFill>
                  <a:schemeClr val="tx1"/>
                </a:solidFill>
              </a:rPr>
              <a:t>		#footer {</a:t>
            </a:r>
          </a:p>
          <a:p>
            <a:r>
              <a:rPr lang="en-US" altLang="ko-KR" sz="1100" dirty="0">
                <a:solidFill>
                  <a:schemeClr val="tx1"/>
                </a:solidFill>
              </a:rPr>
              <a:t>			background-color:#FFCC00;</a:t>
            </a:r>
          </a:p>
          <a:p>
            <a:r>
              <a:rPr lang="en-US" altLang="ko-KR" sz="1100" dirty="0">
                <a:solidFill>
                  <a:schemeClr val="tx1"/>
                </a:solidFill>
              </a:rPr>
              <a:t>			height:100px;</a:t>
            </a:r>
          </a:p>
          <a:p>
            <a:r>
              <a:rPr lang="en-US" altLang="ko-KR" sz="1100" dirty="0">
                <a:solidFill>
                  <a:schemeClr val="tx1"/>
                </a:solidFill>
              </a:rPr>
              <a:t>			</a:t>
            </a:r>
            <a:r>
              <a:rPr lang="en-US" altLang="ko-KR" sz="1100" dirty="0" err="1">
                <a:solidFill>
                  <a:schemeClr val="tx1"/>
                </a:solidFill>
              </a:rPr>
              <a:t>clear:both</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#header, #nav, #section, #footer { </a:t>
            </a:r>
            <a:r>
              <a:rPr lang="en-US" altLang="ko-KR" sz="1100" dirty="0" err="1">
                <a:solidFill>
                  <a:schemeClr val="tx1"/>
                </a:solidFill>
              </a:rPr>
              <a:t>text-align:center</a:t>
            </a:r>
            <a:r>
              <a:rPr lang="en-US" altLang="ko-KR" sz="1100" dirty="0">
                <a:solidFill>
                  <a:schemeClr val="tx1"/>
                </a:solidFill>
              </a:rPr>
              <a:t>; }</a:t>
            </a:r>
          </a:p>
          <a:p>
            <a:r>
              <a:rPr lang="en-US" altLang="ko-KR" sz="1100" dirty="0">
                <a:solidFill>
                  <a:schemeClr val="tx1"/>
                </a:solidFill>
              </a:rPr>
              <a:t>		#header, #footer { line-height:100px; }</a:t>
            </a:r>
          </a:p>
          <a:p>
            <a:r>
              <a:rPr lang="en-US" altLang="ko-KR" sz="1100" dirty="0">
                <a:solidFill>
                  <a:schemeClr val="tx1"/>
                </a:solidFill>
              </a:rPr>
              <a:t>		#nav, #section { line-height:240px; }</a:t>
            </a:r>
          </a:p>
          <a:p>
            <a:r>
              <a:rPr lang="en-US" altLang="ko-KR" sz="1100" dirty="0">
                <a:solidFill>
                  <a:schemeClr val="tx1"/>
                </a:solidFill>
              </a:rPr>
              <a:t>&lt;/style&gt;</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div </a:t>
            </a:r>
            <a:r>
              <a:rPr lang="ko-KR" altLang="en-US" sz="1200" b="1" dirty="0">
                <a:solidFill>
                  <a:schemeClr val="tx1"/>
                </a:solidFill>
              </a:rPr>
              <a:t>요소를 이용한 레이아웃</a:t>
            </a:r>
          </a:p>
          <a:p>
            <a:r>
              <a:rPr lang="en-US" altLang="ko-KR" sz="1200" dirty="0">
                <a:solidFill>
                  <a:schemeClr val="tx1"/>
                </a:solidFill>
              </a:rPr>
              <a:t>div </a:t>
            </a:r>
            <a:r>
              <a:rPr lang="ko-KR" altLang="en-US" sz="1200" dirty="0">
                <a:solidFill>
                  <a:schemeClr val="tx1"/>
                </a:solidFill>
              </a:rPr>
              <a:t>요소는 </a:t>
            </a:r>
            <a:r>
              <a:rPr lang="en-US" altLang="ko-KR" sz="1200" dirty="0">
                <a:solidFill>
                  <a:schemeClr val="tx1"/>
                </a:solidFill>
              </a:rPr>
              <a:t>CSS </a:t>
            </a:r>
            <a:r>
              <a:rPr lang="ko-KR" altLang="en-US" sz="1200" dirty="0">
                <a:solidFill>
                  <a:schemeClr val="tx1"/>
                </a:solidFill>
              </a:rPr>
              <a:t>스타일을 손쉽게 적용할 수 있으므로</a:t>
            </a:r>
            <a:r>
              <a:rPr lang="en-US" altLang="ko-KR" sz="1200" dirty="0">
                <a:solidFill>
                  <a:schemeClr val="tx1"/>
                </a:solidFill>
              </a:rPr>
              <a:t>, </a:t>
            </a:r>
            <a:r>
              <a:rPr lang="ko-KR" altLang="en-US" sz="1200" dirty="0">
                <a:solidFill>
                  <a:schemeClr val="tx1"/>
                </a:solidFill>
              </a:rPr>
              <a:t>레이아웃을 작성하는데 자주 사용됩니다</a:t>
            </a:r>
            <a:r>
              <a:rPr lang="en-US" altLang="ko-KR" sz="1200" dirty="0">
                <a:solidFill>
                  <a:schemeClr val="tx1"/>
                </a:solidFill>
              </a:rPr>
              <a:t>.</a:t>
            </a:r>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53</a:t>
            </a:fld>
            <a:endParaRPr lang="ko-KR" altLang="en-US" dirty="0"/>
          </a:p>
        </p:txBody>
      </p:sp>
      <p:sp>
        <p:nvSpPr>
          <p:cNvPr id="6" name="직사각형 5">
            <a:extLst>
              <a:ext uri="{FF2B5EF4-FFF2-40B4-BE49-F238E27FC236}">
                <a16:creationId xmlns:a16="http://schemas.microsoft.com/office/drawing/2014/main" id="{E2869B3C-EFD9-4C12-AB8B-F33F3DD78449}"/>
              </a:ext>
            </a:extLst>
          </p:cNvPr>
          <p:cNvSpPr/>
          <p:nvPr/>
        </p:nvSpPr>
        <p:spPr>
          <a:xfrm>
            <a:off x="6197600" y="1659467"/>
            <a:ext cx="5689600" cy="46968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&lt;h1&gt;div </a:t>
            </a:r>
            <a:r>
              <a:rPr lang="ko-KR" altLang="en-US" sz="1200" dirty="0">
                <a:solidFill>
                  <a:schemeClr val="tx1"/>
                </a:solidFill>
              </a:rPr>
              <a:t>요소를 이용한 레이아웃</a:t>
            </a:r>
            <a:r>
              <a:rPr lang="en-US" altLang="ko-KR" sz="1200" dirty="0">
                <a:solidFill>
                  <a:schemeClr val="tx1"/>
                </a:solidFill>
              </a:rPr>
              <a:t>&lt;/h1&gt;</a:t>
            </a:r>
          </a:p>
          <a:p>
            <a:r>
              <a:rPr lang="en-US" altLang="ko-KR" sz="1200" dirty="0">
                <a:solidFill>
                  <a:schemeClr val="tx1"/>
                </a:solidFill>
              </a:rPr>
              <a:t>	&lt;div id="header"&gt;</a:t>
            </a:r>
          </a:p>
          <a:p>
            <a:r>
              <a:rPr lang="en-US" altLang="ko-KR" sz="1200" dirty="0">
                <a:solidFill>
                  <a:schemeClr val="tx1"/>
                </a:solidFill>
              </a:rPr>
              <a:t>		&lt;h2&gt;HEADER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r>
              <a:rPr lang="en-US" altLang="ko-KR" sz="1200" dirty="0">
                <a:solidFill>
                  <a:schemeClr val="tx1"/>
                </a:solidFill>
              </a:rPr>
              <a:t>	&lt;div id="nav"&gt;</a:t>
            </a:r>
          </a:p>
          <a:p>
            <a:r>
              <a:rPr lang="en-US" altLang="ko-KR" sz="1200" dirty="0">
                <a:solidFill>
                  <a:schemeClr val="tx1"/>
                </a:solidFill>
              </a:rPr>
              <a:t>		&lt;h2&gt;NAV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r>
              <a:rPr lang="en-US" altLang="ko-KR" sz="1200" dirty="0">
                <a:solidFill>
                  <a:schemeClr val="tx1"/>
                </a:solidFill>
              </a:rPr>
              <a:t>	&lt;div id="section"&gt;</a:t>
            </a:r>
          </a:p>
          <a:p>
            <a:r>
              <a:rPr lang="en-US" altLang="ko-KR" sz="1200" dirty="0">
                <a:solidFill>
                  <a:schemeClr val="tx1"/>
                </a:solidFill>
              </a:rPr>
              <a:t>		&lt;p&gt;SECTION </a:t>
            </a:r>
            <a:r>
              <a:rPr lang="ko-KR" altLang="en-US" sz="1200" dirty="0">
                <a:solidFill>
                  <a:schemeClr val="tx1"/>
                </a:solidFill>
              </a:rPr>
              <a:t>영역</a:t>
            </a:r>
            <a:r>
              <a:rPr lang="en-US" altLang="ko-KR" sz="1200" dirty="0">
                <a:solidFill>
                  <a:schemeClr val="tx1"/>
                </a:solidFill>
              </a:rPr>
              <a:t>&lt;/p&gt;</a:t>
            </a:r>
          </a:p>
          <a:p>
            <a:r>
              <a:rPr lang="en-US" altLang="ko-KR" sz="1200" dirty="0">
                <a:solidFill>
                  <a:schemeClr val="tx1"/>
                </a:solidFill>
              </a:rPr>
              <a:t>	&lt;/div&gt;</a:t>
            </a:r>
          </a:p>
          <a:p>
            <a:r>
              <a:rPr lang="en-US" altLang="ko-KR" sz="1200" dirty="0">
                <a:solidFill>
                  <a:schemeClr val="tx1"/>
                </a:solidFill>
              </a:rPr>
              <a:t>	&lt;div id="footer"&gt;</a:t>
            </a:r>
          </a:p>
          <a:p>
            <a:r>
              <a:rPr lang="en-US" altLang="ko-KR" sz="1200" dirty="0">
                <a:solidFill>
                  <a:schemeClr val="tx1"/>
                </a:solidFill>
              </a:rPr>
              <a:t>		&lt;h2&gt;FOOTER </a:t>
            </a:r>
            <a:r>
              <a:rPr lang="ko-KR" altLang="en-US" sz="1200" dirty="0">
                <a:solidFill>
                  <a:schemeClr val="tx1"/>
                </a:solidFill>
              </a:rPr>
              <a:t>영역</a:t>
            </a:r>
            <a:r>
              <a:rPr lang="en-US" altLang="ko-KR" sz="1200" dirty="0">
                <a:solidFill>
                  <a:schemeClr val="tx1"/>
                </a:solidFill>
              </a:rPr>
              <a:t>&lt;/h2&gt;</a:t>
            </a:r>
          </a:p>
          <a:p>
            <a:r>
              <a:rPr lang="en-US" altLang="ko-KR" sz="1200" dirty="0">
                <a:solidFill>
                  <a:schemeClr val="tx1"/>
                </a:solidFill>
              </a:rPr>
              <a:t>	&lt;/div&gt;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Tree>
    <p:extLst>
      <p:ext uri="{BB962C8B-B14F-4D97-AF65-F5344CB8AC3E}">
        <p14:creationId xmlns:p14="http://schemas.microsoft.com/office/powerpoint/2010/main" val="205207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Layout (HTML5)</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a:t>
            </a:r>
            <a:r>
              <a:rPr lang="ko-KR" altLang="en-US" sz="1200" b="1" dirty="0">
                <a:solidFill>
                  <a:schemeClr val="tx1"/>
                </a:solidFill>
              </a:rPr>
              <a:t>레이아웃</a:t>
            </a:r>
          </a:p>
          <a:p>
            <a:r>
              <a:rPr lang="en-US" altLang="ko-KR" sz="1200" dirty="0">
                <a:solidFill>
                  <a:schemeClr val="tx1"/>
                </a:solidFill>
              </a:rPr>
              <a:t>HTML5</a:t>
            </a:r>
            <a:r>
              <a:rPr lang="ko-KR" altLang="en-US" sz="1200" dirty="0">
                <a:solidFill>
                  <a:schemeClr val="tx1"/>
                </a:solidFill>
              </a:rPr>
              <a:t>에서는 웹 페이지의 레이아웃만을 위한 별도의 새로운 요소들을 제공합니다</a:t>
            </a:r>
            <a:r>
              <a:rPr lang="en-US" altLang="ko-KR" sz="1200" dirty="0">
                <a:solidFill>
                  <a:schemeClr val="tx1"/>
                </a:solidFill>
              </a:rPr>
              <a:t>.  </a:t>
            </a:r>
            <a:r>
              <a:rPr lang="ko-KR" altLang="en-US" sz="1200" dirty="0">
                <a:solidFill>
                  <a:schemeClr val="tx1"/>
                </a:solidFill>
              </a:rPr>
              <a:t>이러한 요소들을 의미</a:t>
            </a:r>
            <a:r>
              <a:rPr lang="en-US" altLang="ko-KR" sz="1200" dirty="0">
                <a:solidFill>
                  <a:schemeClr val="tx1"/>
                </a:solidFill>
              </a:rPr>
              <a:t>(semantic) </a:t>
            </a:r>
            <a:r>
              <a:rPr lang="ko-KR" altLang="en-US" sz="1200" dirty="0">
                <a:solidFill>
                  <a:schemeClr val="tx1"/>
                </a:solidFill>
              </a:rPr>
              <a:t>요소라고 합니다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54</a:t>
            </a:fld>
            <a:endParaRPr lang="ko-KR" altLang="en-US" dirty="0"/>
          </a:p>
        </p:txBody>
      </p:sp>
      <p:pic>
        <p:nvPicPr>
          <p:cNvPr id="3" name="그림 2">
            <a:extLst>
              <a:ext uri="{FF2B5EF4-FFF2-40B4-BE49-F238E27FC236}">
                <a16:creationId xmlns:a16="http://schemas.microsoft.com/office/drawing/2014/main" id="{DE438F2E-E7E3-4DA1-9D14-838E4B9E0D17}"/>
              </a:ext>
            </a:extLst>
          </p:cNvPr>
          <p:cNvPicPr>
            <a:picLocks noChangeAspect="1"/>
          </p:cNvPicPr>
          <p:nvPr/>
        </p:nvPicPr>
        <p:blipFill>
          <a:blip r:embed="rId2"/>
          <a:stretch>
            <a:fillRect/>
          </a:stretch>
        </p:blipFill>
        <p:spPr>
          <a:xfrm>
            <a:off x="338667" y="1746250"/>
            <a:ext cx="5648325" cy="4610100"/>
          </a:xfrm>
          <a:prstGeom prst="rect">
            <a:avLst/>
          </a:prstGeom>
        </p:spPr>
      </p:pic>
      <p:graphicFrame>
        <p:nvGraphicFramePr>
          <p:cNvPr id="4" name="표 3">
            <a:extLst>
              <a:ext uri="{FF2B5EF4-FFF2-40B4-BE49-F238E27FC236}">
                <a16:creationId xmlns:a16="http://schemas.microsoft.com/office/drawing/2014/main" id="{22512991-A79D-411D-8E38-EC4A3FD52084}"/>
              </a:ext>
            </a:extLst>
          </p:cNvPr>
          <p:cNvGraphicFramePr>
            <a:graphicFrameLocks noGrp="1"/>
          </p:cNvGraphicFramePr>
          <p:nvPr>
            <p:extLst>
              <p:ext uri="{D42A27DB-BD31-4B8C-83A1-F6EECF244321}">
                <p14:modId xmlns:p14="http://schemas.microsoft.com/office/powerpoint/2010/main" val="622528988"/>
              </p:ext>
            </p:extLst>
          </p:nvPr>
        </p:nvGraphicFramePr>
        <p:xfrm>
          <a:off x="6205010" y="1746250"/>
          <a:ext cx="5682190" cy="4610102"/>
        </p:xfrm>
        <a:graphic>
          <a:graphicData uri="http://schemas.openxmlformats.org/drawingml/2006/table">
            <a:tbl>
              <a:tblPr firstRow="1" bandRow="1">
                <a:tableStyleId>{5940675A-B579-460E-94D1-54222C63F5DA}</a:tableStyleId>
              </a:tblPr>
              <a:tblGrid>
                <a:gridCol w="1245657">
                  <a:extLst>
                    <a:ext uri="{9D8B030D-6E8A-4147-A177-3AD203B41FA5}">
                      <a16:colId xmlns:a16="http://schemas.microsoft.com/office/drawing/2014/main" val="1395236043"/>
                    </a:ext>
                  </a:extLst>
                </a:gridCol>
                <a:gridCol w="4436533">
                  <a:extLst>
                    <a:ext uri="{9D8B030D-6E8A-4147-A177-3AD203B41FA5}">
                      <a16:colId xmlns:a16="http://schemas.microsoft.com/office/drawing/2014/main" val="1115234308"/>
                    </a:ext>
                  </a:extLst>
                </a:gridCol>
              </a:tblGrid>
              <a:tr h="658586">
                <a:tc>
                  <a:txBody>
                    <a:bodyPr/>
                    <a:lstStyle/>
                    <a:p>
                      <a:pPr algn="ctr"/>
                      <a:r>
                        <a:rPr lang="ko-KR" altLang="en-US" sz="1200" b="1" dirty="0">
                          <a:solidFill>
                            <a:schemeClr val="tx1"/>
                          </a:solidFill>
                          <a:effectLst/>
                          <a:latin typeface="notokr"/>
                        </a:rPr>
                        <a:t>의미 요소</a:t>
                      </a:r>
                    </a:p>
                  </a:txBody>
                  <a:tcPr marL="95250" marR="95250" marT="95250" marB="95250" anchor="ctr">
                    <a:solidFill>
                      <a:schemeClr val="accent6">
                        <a:lumMod val="40000"/>
                        <a:lumOff val="60000"/>
                      </a:schemeClr>
                    </a:solidFill>
                  </a:tcPr>
                </a:tc>
                <a:tc>
                  <a:txBody>
                    <a:bodyPr/>
                    <a:lstStyle/>
                    <a:p>
                      <a:pPr algn="ctr"/>
                      <a:r>
                        <a:rPr lang="ko-KR" altLang="en-US" sz="1200" b="1" dirty="0">
                          <a:solidFill>
                            <a:schemeClr val="tx1"/>
                          </a:solidFill>
                          <a:effectLst/>
                          <a:latin typeface="notokr"/>
                        </a:rPr>
                        <a:t>설명</a:t>
                      </a:r>
                    </a:p>
                  </a:txBody>
                  <a:tcPr marL="95250" marR="95250" marT="95250" marB="95250" anchor="ctr">
                    <a:solidFill>
                      <a:schemeClr val="accent6">
                        <a:lumMod val="40000"/>
                        <a:lumOff val="60000"/>
                      </a:schemeClr>
                    </a:solidFill>
                  </a:tcPr>
                </a:tc>
                <a:extLst>
                  <a:ext uri="{0D108BD9-81ED-4DB2-BD59-A6C34878D82A}">
                    <a16:rowId xmlns:a16="http://schemas.microsoft.com/office/drawing/2014/main" val="934231291"/>
                  </a:ext>
                </a:extLst>
              </a:tr>
              <a:tr h="658586">
                <a:tc>
                  <a:txBody>
                    <a:bodyPr/>
                    <a:lstStyle/>
                    <a:p>
                      <a:pPr algn="ctr"/>
                      <a:r>
                        <a:rPr lang="en-US" sz="1200">
                          <a:effectLst/>
                          <a:latin typeface="notokr"/>
                        </a:rPr>
                        <a:t>&lt;header&gt;</a:t>
                      </a:r>
                    </a:p>
                  </a:txBody>
                  <a:tcPr marL="95250" marR="95250" marT="95250" marB="95250" anchor="ctr"/>
                </a:tc>
                <a:tc>
                  <a:txBody>
                    <a:bodyPr/>
                    <a:lstStyle/>
                    <a:p>
                      <a:pPr algn="l"/>
                      <a:r>
                        <a:rPr lang="en-US" altLang="ko-KR" sz="1200">
                          <a:effectLst/>
                          <a:latin typeface="notokr"/>
                        </a:rPr>
                        <a:t>HTML </a:t>
                      </a:r>
                      <a:r>
                        <a:rPr lang="ko-KR" altLang="en-US" sz="1200">
                          <a:effectLst/>
                          <a:latin typeface="notokr"/>
                        </a:rPr>
                        <a:t>문서나 섹션</a:t>
                      </a:r>
                      <a:r>
                        <a:rPr lang="en-US" altLang="ko-KR" sz="1200">
                          <a:effectLst/>
                          <a:latin typeface="notokr"/>
                        </a:rPr>
                        <a:t>(section) </a:t>
                      </a:r>
                      <a:r>
                        <a:rPr lang="ko-KR" altLang="en-US" sz="1200">
                          <a:effectLst/>
                          <a:latin typeface="notokr"/>
                        </a:rPr>
                        <a:t>부분에 대한 헤더</a:t>
                      </a:r>
                      <a:r>
                        <a:rPr lang="en-US" altLang="ko-KR" sz="1200">
                          <a:effectLst/>
                          <a:latin typeface="notokr"/>
                        </a:rPr>
                        <a:t>(header)</a:t>
                      </a:r>
                      <a:r>
                        <a:rPr lang="ko-KR" altLang="en-US" sz="1200">
                          <a:effectLst/>
                          <a:latin typeface="notokr"/>
                        </a:rPr>
                        <a:t>를 정의함</a:t>
                      </a:r>
                      <a:r>
                        <a:rPr lang="en-US" altLang="ko-KR" sz="1200">
                          <a:effectLst/>
                          <a:latin typeface="notokr"/>
                        </a:rPr>
                        <a:t>.</a:t>
                      </a:r>
                    </a:p>
                  </a:txBody>
                  <a:tcPr marL="95250" marR="95250" marT="95250" marB="95250" anchor="ctr"/>
                </a:tc>
                <a:extLst>
                  <a:ext uri="{0D108BD9-81ED-4DB2-BD59-A6C34878D82A}">
                    <a16:rowId xmlns:a16="http://schemas.microsoft.com/office/drawing/2014/main" val="2265976508"/>
                  </a:ext>
                </a:extLst>
              </a:tr>
              <a:tr h="658586">
                <a:tc>
                  <a:txBody>
                    <a:bodyPr/>
                    <a:lstStyle/>
                    <a:p>
                      <a:pPr algn="ctr"/>
                      <a:r>
                        <a:rPr lang="en-US" sz="1200">
                          <a:effectLst/>
                          <a:latin typeface="notokr"/>
                        </a:rPr>
                        <a:t>&lt;nav&gt;</a:t>
                      </a:r>
                    </a:p>
                  </a:txBody>
                  <a:tcPr marL="95250" marR="95250" marT="95250" marB="95250" anchor="ctr"/>
                </a:tc>
                <a:tc>
                  <a:txBody>
                    <a:bodyPr/>
                    <a:lstStyle/>
                    <a:p>
                      <a:pPr algn="l"/>
                      <a:r>
                        <a:rPr lang="en-US" altLang="ko-KR" sz="1200">
                          <a:effectLst/>
                          <a:latin typeface="notokr"/>
                        </a:rPr>
                        <a:t>HTML </a:t>
                      </a:r>
                      <a:r>
                        <a:rPr lang="ko-KR" altLang="en-US" sz="1200">
                          <a:effectLst/>
                          <a:latin typeface="notokr"/>
                        </a:rPr>
                        <a:t>문서의 탐색 링크를 정의함</a:t>
                      </a:r>
                      <a:r>
                        <a:rPr lang="en-US" altLang="ko-KR" sz="1200">
                          <a:effectLst/>
                          <a:latin typeface="notokr"/>
                        </a:rPr>
                        <a:t>.</a:t>
                      </a:r>
                    </a:p>
                  </a:txBody>
                  <a:tcPr marL="95250" marR="95250" marT="95250" marB="95250" anchor="ctr"/>
                </a:tc>
                <a:extLst>
                  <a:ext uri="{0D108BD9-81ED-4DB2-BD59-A6C34878D82A}">
                    <a16:rowId xmlns:a16="http://schemas.microsoft.com/office/drawing/2014/main" val="2458721211"/>
                  </a:ext>
                </a:extLst>
              </a:tr>
              <a:tr h="658586">
                <a:tc>
                  <a:txBody>
                    <a:bodyPr/>
                    <a:lstStyle/>
                    <a:p>
                      <a:pPr algn="ctr"/>
                      <a:r>
                        <a:rPr lang="en-US" sz="1200" dirty="0">
                          <a:effectLst/>
                          <a:latin typeface="notokr"/>
                        </a:rPr>
                        <a:t>&lt;section&gt;</a:t>
                      </a:r>
                    </a:p>
                  </a:txBody>
                  <a:tcPr marL="95250" marR="95250" marT="95250" marB="95250" anchor="ctr"/>
                </a:tc>
                <a:tc>
                  <a:txBody>
                    <a:bodyPr/>
                    <a:lstStyle/>
                    <a:p>
                      <a:pPr algn="l"/>
                      <a:r>
                        <a:rPr lang="en-US" altLang="ko-KR" sz="1200">
                          <a:effectLst/>
                          <a:latin typeface="notokr"/>
                        </a:rPr>
                        <a:t>HTML </a:t>
                      </a:r>
                      <a:r>
                        <a:rPr lang="ko-KR" altLang="en-US" sz="1200">
                          <a:effectLst/>
                          <a:latin typeface="notokr"/>
                        </a:rPr>
                        <a:t>문서에서 섹션</a:t>
                      </a:r>
                      <a:r>
                        <a:rPr lang="en-US" altLang="ko-KR" sz="1200">
                          <a:effectLst/>
                          <a:latin typeface="notokr"/>
                        </a:rPr>
                        <a:t>(section) </a:t>
                      </a:r>
                      <a:r>
                        <a:rPr lang="ko-KR" altLang="en-US" sz="1200">
                          <a:effectLst/>
                          <a:latin typeface="notokr"/>
                        </a:rPr>
                        <a:t>부분을 정의함</a:t>
                      </a:r>
                      <a:r>
                        <a:rPr lang="en-US" altLang="ko-KR" sz="1200">
                          <a:effectLst/>
                          <a:latin typeface="notokr"/>
                        </a:rPr>
                        <a:t>.</a:t>
                      </a:r>
                    </a:p>
                  </a:txBody>
                  <a:tcPr marL="95250" marR="95250" marT="95250" marB="95250" anchor="ctr"/>
                </a:tc>
                <a:extLst>
                  <a:ext uri="{0D108BD9-81ED-4DB2-BD59-A6C34878D82A}">
                    <a16:rowId xmlns:a16="http://schemas.microsoft.com/office/drawing/2014/main" val="1883058042"/>
                  </a:ext>
                </a:extLst>
              </a:tr>
              <a:tr h="658586">
                <a:tc>
                  <a:txBody>
                    <a:bodyPr/>
                    <a:lstStyle/>
                    <a:p>
                      <a:pPr algn="ctr"/>
                      <a:r>
                        <a:rPr lang="en-US" sz="1200">
                          <a:effectLst/>
                          <a:latin typeface="notokr"/>
                        </a:rPr>
                        <a:t>&lt;article&gt;</a:t>
                      </a:r>
                    </a:p>
                  </a:txBody>
                  <a:tcPr marL="95250" marR="95250" marT="95250" marB="95250" anchor="ctr"/>
                </a:tc>
                <a:tc>
                  <a:txBody>
                    <a:bodyPr/>
                    <a:lstStyle/>
                    <a:p>
                      <a:pPr algn="l"/>
                      <a:r>
                        <a:rPr lang="en-US" altLang="ko-KR" sz="1200">
                          <a:effectLst/>
                          <a:latin typeface="notokr"/>
                        </a:rPr>
                        <a:t>HTML </a:t>
                      </a:r>
                      <a:r>
                        <a:rPr lang="ko-KR" altLang="en-US" sz="1200">
                          <a:effectLst/>
                          <a:latin typeface="notokr"/>
                        </a:rPr>
                        <a:t>문서에서 독립적인 하나의 글</a:t>
                      </a:r>
                      <a:r>
                        <a:rPr lang="en-US" altLang="ko-KR" sz="1200">
                          <a:effectLst/>
                          <a:latin typeface="notokr"/>
                        </a:rPr>
                        <a:t>(article) </a:t>
                      </a:r>
                      <a:r>
                        <a:rPr lang="ko-KR" altLang="en-US" sz="1200">
                          <a:effectLst/>
                          <a:latin typeface="notokr"/>
                        </a:rPr>
                        <a:t>부분을 정의함</a:t>
                      </a:r>
                      <a:r>
                        <a:rPr lang="en-US" altLang="ko-KR" sz="1200">
                          <a:effectLst/>
                          <a:latin typeface="notokr"/>
                        </a:rPr>
                        <a:t>.</a:t>
                      </a:r>
                    </a:p>
                  </a:txBody>
                  <a:tcPr marL="95250" marR="95250" marT="95250" marB="95250" anchor="ctr"/>
                </a:tc>
                <a:extLst>
                  <a:ext uri="{0D108BD9-81ED-4DB2-BD59-A6C34878D82A}">
                    <a16:rowId xmlns:a16="http://schemas.microsoft.com/office/drawing/2014/main" val="532631393"/>
                  </a:ext>
                </a:extLst>
              </a:tr>
              <a:tr h="658586">
                <a:tc>
                  <a:txBody>
                    <a:bodyPr/>
                    <a:lstStyle/>
                    <a:p>
                      <a:pPr algn="ctr"/>
                      <a:r>
                        <a:rPr lang="en-US" sz="1200">
                          <a:effectLst/>
                          <a:latin typeface="notokr"/>
                        </a:rPr>
                        <a:t>&lt;aside&gt;</a:t>
                      </a:r>
                    </a:p>
                  </a:txBody>
                  <a:tcPr marL="95250" marR="95250" marT="95250" marB="95250" anchor="ctr"/>
                </a:tc>
                <a:tc>
                  <a:txBody>
                    <a:bodyPr/>
                    <a:lstStyle/>
                    <a:p>
                      <a:pPr algn="l"/>
                      <a:r>
                        <a:rPr lang="en-US" altLang="ko-KR" sz="1200">
                          <a:effectLst/>
                          <a:latin typeface="notokr"/>
                        </a:rPr>
                        <a:t>HTML </a:t>
                      </a:r>
                      <a:r>
                        <a:rPr lang="ko-KR" altLang="en-US" sz="1200">
                          <a:effectLst/>
                          <a:latin typeface="notokr"/>
                        </a:rPr>
                        <a:t>문서에서 페이지 부분 이외의 콘텐츠</a:t>
                      </a:r>
                      <a:r>
                        <a:rPr lang="en-US" altLang="ko-KR" sz="1200">
                          <a:effectLst/>
                          <a:latin typeface="notokr"/>
                        </a:rPr>
                        <a:t>(content)</a:t>
                      </a:r>
                      <a:r>
                        <a:rPr lang="ko-KR" altLang="en-US" sz="1200">
                          <a:effectLst/>
                          <a:latin typeface="notokr"/>
                        </a:rPr>
                        <a:t>를 정의함</a:t>
                      </a:r>
                      <a:r>
                        <a:rPr lang="en-US" altLang="ko-KR" sz="1200">
                          <a:effectLst/>
                          <a:latin typeface="notokr"/>
                        </a:rPr>
                        <a:t>. </a:t>
                      </a:r>
                    </a:p>
                  </a:txBody>
                  <a:tcPr marL="95250" marR="95250" marT="95250" marB="95250" anchor="ctr"/>
                </a:tc>
                <a:extLst>
                  <a:ext uri="{0D108BD9-81ED-4DB2-BD59-A6C34878D82A}">
                    <a16:rowId xmlns:a16="http://schemas.microsoft.com/office/drawing/2014/main" val="4056133802"/>
                  </a:ext>
                </a:extLst>
              </a:tr>
              <a:tr h="658586">
                <a:tc>
                  <a:txBody>
                    <a:bodyPr/>
                    <a:lstStyle/>
                    <a:p>
                      <a:pPr algn="ctr"/>
                      <a:r>
                        <a:rPr lang="en-US" sz="1200">
                          <a:effectLst/>
                          <a:latin typeface="notokr"/>
                        </a:rPr>
                        <a:t>&lt;footer&gt;</a:t>
                      </a:r>
                    </a:p>
                  </a:txBody>
                  <a:tcPr marL="95250" marR="95250" marT="95250" marB="95250" anchor="ctr"/>
                </a:tc>
                <a:tc>
                  <a:txBody>
                    <a:bodyPr/>
                    <a:lstStyle/>
                    <a:p>
                      <a:pPr algn="l"/>
                      <a:r>
                        <a:rPr lang="en-US" altLang="ko-KR" sz="1200" dirty="0">
                          <a:effectLst/>
                          <a:latin typeface="notokr"/>
                        </a:rPr>
                        <a:t>HTML </a:t>
                      </a:r>
                      <a:r>
                        <a:rPr lang="ko-KR" altLang="en-US" sz="1200" dirty="0">
                          <a:effectLst/>
                          <a:latin typeface="notokr"/>
                        </a:rPr>
                        <a:t>문서나 섹션</a:t>
                      </a:r>
                      <a:r>
                        <a:rPr lang="en-US" altLang="ko-KR" sz="1200" dirty="0">
                          <a:effectLst/>
                          <a:latin typeface="notokr"/>
                        </a:rPr>
                        <a:t>(section) </a:t>
                      </a:r>
                      <a:r>
                        <a:rPr lang="ko-KR" altLang="en-US" sz="1200" dirty="0">
                          <a:effectLst/>
                          <a:latin typeface="notokr"/>
                        </a:rPr>
                        <a:t>부분에 대한 </a:t>
                      </a:r>
                      <a:r>
                        <a:rPr lang="ko-KR" altLang="en-US" sz="1200" dirty="0" err="1">
                          <a:effectLst/>
                          <a:latin typeface="notokr"/>
                        </a:rPr>
                        <a:t>푸터</a:t>
                      </a:r>
                      <a:r>
                        <a:rPr lang="en-US" altLang="ko-KR" sz="1200" dirty="0">
                          <a:effectLst/>
                          <a:latin typeface="notokr"/>
                        </a:rPr>
                        <a:t>(footer)</a:t>
                      </a:r>
                      <a:r>
                        <a:rPr lang="ko-KR" altLang="en-US" sz="1200" dirty="0">
                          <a:effectLst/>
                          <a:latin typeface="notokr"/>
                        </a:rPr>
                        <a:t>를 정의함</a:t>
                      </a:r>
                      <a:r>
                        <a:rPr lang="en-US" altLang="ko-KR" sz="1200" dirty="0">
                          <a:effectLst/>
                          <a:latin typeface="notokr"/>
                        </a:rPr>
                        <a:t>.</a:t>
                      </a:r>
                    </a:p>
                  </a:txBody>
                  <a:tcPr marL="95250" marR="95250" marT="95250" marB="95250" anchor="ctr"/>
                </a:tc>
                <a:extLst>
                  <a:ext uri="{0D108BD9-81ED-4DB2-BD59-A6C34878D82A}">
                    <a16:rowId xmlns:a16="http://schemas.microsoft.com/office/drawing/2014/main" val="1003645792"/>
                  </a:ext>
                </a:extLst>
              </a:tr>
            </a:tbl>
          </a:graphicData>
        </a:graphic>
      </p:graphicFrame>
    </p:spTree>
    <p:extLst>
      <p:ext uri="{BB962C8B-B14F-4D97-AF65-F5344CB8AC3E}">
        <p14:creationId xmlns:p14="http://schemas.microsoft.com/office/powerpoint/2010/main" val="1823092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Layout (HTML5)</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659466"/>
            <a:ext cx="5689600"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rPr>
              <a:t>&lt;style&gt;</a:t>
            </a:r>
          </a:p>
          <a:p>
            <a:r>
              <a:rPr lang="en-US" altLang="ko-KR" sz="1100" dirty="0">
                <a:solidFill>
                  <a:schemeClr val="tx1"/>
                </a:solidFill>
              </a:rPr>
              <a:t>		header {</a:t>
            </a:r>
          </a:p>
          <a:p>
            <a:r>
              <a:rPr lang="en-US" altLang="ko-KR" sz="1100" dirty="0">
                <a:solidFill>
                  <a:schemeClr val="tx1"/>
                </a:solidFill>
              </a:rPr>
              <a:t>			</a:t>
            </a:r>
            <a:r>
              <a:rPr lang="en-US" altLang="ko-KR" sz="1100" dirty="0" err="1">
                <a:solidFill>
                  <a:schemeClr val="tx1"/>
                </a:solidFill>
              </a:rPr>
              <a:t>background-color:lightgrey</a:t>
            </a:r>
            <a:r>
              <a:rPr lang="en-US" altLang="ko-KR" sz="1100" dirty="0">
                <a:solidFill>
                  <a:schemeClr val="tx1"/>
                </a:solidFill>
              </a:rPr>
              <a:t>;</a:t>
            </a:r>
          </a:p>
          <a:p>
            <a:r>
              <a:rPr lang="en-US" altLang="ko-KR" sz="1100" dirty="0">
                <a:solidFill>
                  <a:schemeClr val="tx1"/>
                </a:solidFill>
              </a:rPr>
              <a:t>			height:100px;</a:t>
            </a:r>
          </a:p>
          <a:p>
            <a:r>
              <a:rPr lang="en-US" altLang="ko-KR" sz="1100" dirty="0">
                <a:solidFill>
                  <a:schemeClr val="tx1"/>
                </a:solidFill>
              </a:rPr>
              <a:t>		}</a:t>
            </a:r>
          </a:p>
          <a:p>
            <a:r>
              <a:rPr lang="en-US" altLang="ko-KR" sz="1100" dirty="0">
                <a:solidFill>
                  <a:schemeClr val="tx1"/>
                </a:solidFill>
              </a:rPr>
              <a:t>		nav {</a:t>
            </a:r>
          </a:p>
          <a:p>
            <a:r>
              <a:rPr lang="en-US" altLang="ko-KR" sz="1100" dirty="0">
                <a:solidFill>
                  <a:schemeClr val="tx1"/>
                </a:solidFill>
              </a:rPr>
              <a:t>			background-color:#339999;</a:t>
            </a:r>
          </a:p>
          <a:p>
            <a:r>
              <a:rPr lang="en-US" altLang="ko-KR" sz="1100" dirty="0">
                <a:solidFill>
                  <a:schemeClr val="tx1"/>
                </a:solidFill>
              </a:rPr>
              <a:t>			</a:t>
            </a:r>
            <a:r>
              <a:rPr lang="en-US" altLang="ko-KR" sz="1100" dirty="0" err="1">
                <a:solidFill>
                  <a:schemeClr val="tx1"/>
                </a:solidFill>
              </a:rPr>
              <a:t>color:white</a:t>
            </a:r>
            <a:r>
              <a:rPr lang="en-US" altLang="ko-KR" sz="1100" dirty="0">
                <a:solidFill>
                  <a:schemeClr val="tx1"/>
                </a:solidFill>
              </a:rPr>
              <a:t>;</a:t>
            </a:r>
          </a:p>
          <a:p>
            <a:r>
              <a:rPr lang="en-US" altLang="ko-KR" sz="1100" dirty="0">
                <a:solidFill>
                  <a:schemeClr val="tx1"/>
                </a:solidFill>
              </a:rPr>
              <a:t>			width:200px;</a:t>
            </a:r>
          </a:p>
          <a:p>
            <a:r>
              <a:rPr lang="en-US" altLang="ko-KR" sz="1100" dirty="0">
                <a:solidFill>
                  <a:schemeClr val="tx1"/>
                </a:solidFill>
              </a:rPr>
              <a:t>			height:300px;</a:t>
            </a:r>
          </a:p>
          <a:p>
            <a:r>
              <a:rPr lang="en-US" altLang="ko-KR" sz="1100" dirty="0">
                <a:solidFill>
                  <a:schemeClr val="tx1"/>
                </a:solidFill>
              </a:rPr>
              <a:t>			</a:t>
            </a:r>
            <a:r>
              <a:rPr lang="en-US" altLang="ko-KR" sz="1100" dirty="0" err="1">
                <a:solidFill>
                  <a:schemeClr val="tx1"/>
                </a:solidFill>
              </a:rPr>
              <a:t>float:left</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section {</a:t>
            </a:r>
          </a:p>
          <a:p>
            <a:r>
              <a:rPr lang="en-US" altLang="ko-KR" sz="1100" dirty="0">
                <a:solidFill>
                  <a:schemeClr val="tx1"/>
                </a:solidFill>
              </a:rPr>
              <a:t>			width:200px;</a:t>
            </a:r>
          </a:p>
          <a:p>
            <a:r>
              <a:rPr lang="en-US" altLang="ko-KR" sz="1100" dirty="0">
                <a:solidFill>
                  <a:schemeClr val="tx1"/>
                </a:solidFill>
              </a:rPr>
              <a:t>			</a:t>
            </a:r>
            <a:r>
              <a:rPr lang="en-US" altLang="ko-KR" sz="1100" dirty="0" err="1">
                <a:solidFill>
                  <a:schemeClr val="tx1"/>
                </a:solidFill>
              </a:rPr>
              <a:t>text-align:left</a:t>
            </a:r>
            <a:r>
              <a:rPr lang="en-US" altLang="ko-KR" sz="1100" dirty="0">
                <a:solidFill>
                  <a:schemeClr val="tx1"/>
                </a:solidFill>
              </a:rPr>
              <a:t>;</a:t>
            </a:r>
          </a:p>
          <a:p>
            <a:r>
              <a:rPr lang="en-US" altLang="ko-KR" sz="1100" dirty="0">
                <a:solidFill>
                  <a:schemeClr val="tx1"/>
                </a:solidFill>
              </a:rPr>
              <a:t>			</a:t>
            </a:r>
            <a:r>
              <a:rPr lang="en-US" altLang="ko-KR" sz="1100" dirty="0" err="1">
                <a:solidFill>
                  <a:schemeClr val="tx1"/>
                </a:solidFill>
              </a:rPr>
              <a:t>float:left</a:t>
            </a:r>
            <a:r>
              <a:rPr lang="en-US" altLang="ko-KR" sz="1100" dirty="0">
                <a:solidFill>
                  <a:schemeClr val="tx1"/>
                </a:solidFill>
              </a:rPr>
              <a:t>;</a:t>
            </a:r>
          </a:p>
          <a:p>
            <a:r>
              <a:rPr lang="en-US" altLang="ko-KR" sz="1100" dirty="0">
                <a:solidFill>
                  <a:schemeClr val="tx1"/>
                </a:solidFill>
              </a:rPr>
              <a:t>			padding:10px;</a:t>
            </a:r>
          </a:p>
          <a:p>
            <a:r>
              <a:rPr lang="en-US" altLang="ko-KR" sz="1100" dirty="0">
                <a:solidFill>
                  <a:schemeClr val="tx1"/>
                </a:solidFill>
              </a:rPr>
              <a:t>		}</a:t>
            </a:r>
          </a:p>
          <a:p>
            <a:r>
              <a:rPr lang="en-US" altLang="ko-KR" sz="1100" dirty="0">
                <a:solidFill>
                  <a:schemeClr val="tx1"/>
                </a:solidFill>
              </a:rPr>
              <a:t>		footer {</a:t>
            </a:r>
          </a:p>
          <a:p>
            <a:r>
              <a:rPr lang="en-US" altLang="ko-KR" sz="1100" dirty="0">
                <a:solidFill>
                  <a:schemeClr val="tx1"/>
                </a:solidFill>
              </a:rPr>
              <a:t>			background-color:#FFCC00;</a:t>
            </a:r>
          </a:p>
          <a:p>
            <a:r>
              <a:rPr lang="en-US" altLang="ko-KR" sz="1100" dirty="0">
                <a:solidFill>
                  <a:schemeClr val="tx1"/>
                </a:solidFill>
              </a:rPr>
              <a:t>			height:100px;</a:t>
            </a:r>
          </a:p>
          <a:p>
            <a:r>
              <a:rPr lang="en-US" altLang="ko-KR" sz="1100" dirty="0">
                <a:solidFill>
                  <a:schemeClr val="tx1"/>
                </a:solidFill>
              </a:rPr>
              <a:t>			</a:t>
            </a:r>
            <a:r>
              <a:rPr lang="en-US" altLang="ko-KR" sz="1100" dirty="0" err="1">
                <a:solidFill>
                  <a:schemeClr val="tx1"/>
                </a:solidFill>
              </a:rPr>
              <a:t>clear:both</a:t>
            </a:r>
            <a:r>
              <a:rPr lang="en-US" altLang="ko-KR" sz="1100" dirty="0">
                <a:solidFill>
                  <a:schemeClr val="tx1"/>
                </a:solidFill>
              </a:rPr>
              <a:t>;</a:t>
            </a:r>
          </a:p>
          <a:p>
            <a:r>
              <a:rPr lang="en-US" altLang="ko-KR" sz="1100" dirty="0">
                <a:solidFill>
                  <a:schemeClr val="tx1"/>
                </a:solidFill>
              </a:rPr>
              <a:t>		}</a:t>
            </a:r>
          </a:p>
          <a:p>
            <a:r>
              <a:rPr lang="en-US" altLang="ko-KR" sz="1100" dirty="0">
                <a:solidFill>
                  <a:schemeClr val="tx1"/>
                </a:solidFill>
              </a:rPr>
              <a:t>		header, nav, section, footer { </a:t>
            </a:r>
            <a:r>
              <a:rPr lang="en-US" altLang="ko-KR" sz="1100" dirty="0" err="1">
                <a:solidFill>
                  <a:schemeClr val="tx1"/>
                </a:solidFill>
              </a:rPr>
              <a:t>text-align:center</a:t>
            </a:r>
            <a:r>
              <a:rPr lang="en-US" altLang="ko-KR" sz="1100" dirty="0">
                <a:solidFill>
                  <a:schemeClr val="tx1"/>
                </a:solidFill>
              </a:rPr>
              <a:t>; }</a:t>
            </a:r>
          </a:p>
          <a:p>
            <a:r>
              <a:rPr lang="en-US" altLang="ko-KR" sz="1100" dirty="0">
                <a:solidFill>
                  <a:schemeClr val="tx1"/>
                </a:solidFill>
              </a:rPr>
              <a:t>		header, footer { line-height:100px; }</a:t>
            </a:r>
          </a:p>
          <a:p>
            <a:r>
              <a:rPr lang="en-US" altLang="ko-KR" sz="1100" dirty="0">
                <a:solidFill>
                  <a:schemeClr val="tx1"/>
                </a:solidFill>
              </a:rPr>
              <a:t>		nav, section { line-height:240px; }</a:t>
            </a:r>
          </a:p>
          <a:p>
            <a:r>
              <a:rPr lang="en-US" altLang="ko-KR" sz="1100" dirty="0">
                <a:solidFill>
                  <a:schemeClr val="tx1"/>
                </a:solidFill>
              </a:rPr>
              <a:t>&lt;/style&gt;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55</a:t>
            </a:fld>
            <a:endParaRPr lang="ko-KR" altLang="en-US" dirty="0"/>
          </a:p>
        </p:txBody>
      </p:sp>
      <p:sp>
        <p:nvSpPr>
          <p:cNvPr id="6" name="직사각형 5">
            <a:extLst>
              <a:ext uri="{FF2B5EF4-FFF2-40B4-BE49-F238E27FC236}">
                <a16:creationId xmlns:a16="http://schemas.microsoft.com/office/drawing/2014/main" id="{E2869B3C-EFD9-4C12-AB8B-F33F3DD78449}"/>
              </a:ext>
            </a:extLst>
          </p:cNvPr>
          <p:cNvSpPr/>
          <p:nvPr/>
        </p:nvSpPr>
        <p:spPr>
          <a:xfrm>
            <a:off x="6197600" y="1659467"/>
            <a:ext cx="5689600" cy="46968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&lt;h1&gt;HTML5 </a:t>
            </a:r>
            <a:r>
              <a:rPr lang="ko-KR" altLang="en-US" sz="1200">
                <a:solidFill>
                  <a:schemeClr val="tx1"/>
                </a:solidFill>
              </a:rPr>
              <a:t>레이아웃</a:t>
            </a:r>
            <a:r>
              <a:rPr lang="en-US" altLang="ko-KR" sz="1200">
                <a:solidFill>
                  <a:schemeClr val="tx1"/>
                </a:solidFill>
              </a:rPr>
              <a:t>&lt;/h1&gt;</a:t>
            </a:r>
          </a:p>
          <a:p>
            <a:r>
              <a:rPr lang="en-US" altLang="ko-KR" sz="1200">
                <a:solidFill>
                  <a:schemeClr val="tx1"/>
                </a:solidFill>
              </a:rPr>
              <a:t>	&lt;header&gt;</a:t>
            </a:r>
          </a:p>
          <a:p>
            <a:r>
              <a:rPr lang="en-US" altLang="ko-KR" sz="1200">
                <a:solidFill>
                  <a:schemeClr val="tx1"/>
                </a:solidFill>
              </a:rPr>
              <a:t>		&lt;h2&gt;HEADER </a:t>
            </a:r>
            <a:r>
              <a:rPr lang="ko-KR" altLang="en-US" sz="1200">
                <a:solidFill>
                  <a:schemeClr val="tx1"/>
                </a:solidFill>
              </a:rPr>
              <a:t>영역</a:t>
            </a:r>
            <a:r>
              <a:rPr lang="en-US" altLang="ko-KR" sz="1200">
                <a:solidFill>
                  <a:schemeClr val="tx1"/>
                </a:solidFill>
              </a:rPr>
              <a:t>&lt;/h2&gt;</a:t>
            </a:r>
          </a:p>
          <a:p>
            <a:r>
              <a:rPr lang="en-US" altLang="ko-KR" sz="1200">
                <a:solidFill>
                  <a:schemeClr val="tx1"/>
                </a:solidFill>
              </a:rPr>
              <a:t>	&lt;/header&gt;</a:t>
            </a:r>
          </a:p>
          <a:p>
            <a:r>
              <a:rPr lang="en-US" altLang="ko-KR" sz="1200">
                <a:solidFill>
                  <a:schemeClr val="tx1"/>
                </a:solidFill>
              </a:rPr>
              <a:t>	&lt;nav&gt;</a:t>
            </a:r>
          </a:p>
          <a:p>
            <a:r>
              <a:rPr lang="en-US" altLang="ko-KR" sz="1200">
                <a:solidFill>
                  <a:schemeClr val="tx1"/>
                </a:solidFill>
              </a:rPr>
              <a:t>		&lt;h2&gt;NAV </a:t>
            </a:r>
            <a:r>
              <a:rPr lang="ko-KR" altLang="en-US" sz="1200">
                <a:solidFill>
                  <a:schemeClr val="tx1"/>
                </a:solidFill>
              </a:rPr>
              <a:t>영역</a:t>
            </a:r>
            <a:r>
              <a:rPr lang="en-US" altLang="ko-KR" sz="1200">
                <a:solidFill>
                  <a:schemeClr val="tx1"/>
                </a:solidFill>
              </a:rPr>
              <a:t>&lt;/h2&gt;</a:t>
            </a:r>
          </a:p>
          <a:p>
            <a:r>
              <a:rPr lang="en-US" altLang="ko-KR" sz="1200">
                <a:solidFill>
                  <a:schemeClr val="tx1"/>
                </a:solidFill>
              </a:rPr>
              <a:t>	&lt;/nav&gt;</a:t>
            </a:r>
          </a:p>
          <a:p>
            <a:r>
              <a:rPr lang="en-US" altLang="ko-KR" sz="1200">
                <a:solidFill>
                  <a:schemeClr val="tx1"/>
                </a:solidFill>
              </a:rPr>
              <a:t>	&lt;section&gt;</a:t>
            </a:r>
          </a:p>
          <a:p>
            <a:r>
              <a:rPr lang="en-US" altLang="ko-KR" sz="1200">
                <a:solidFill>
                  <a:schemeClr val="tx1"/>
                </a:solidFill>
              </a:rPr>
              <a:t>		&lt;p&gt;SECTION </a:t>
            </a:r>
            <a:r>
              <a:rPr lang="ko-KR" altLang="en-US" sz="1200">
                <a:solidFill>
                  <a:schemeClr val="tx1"/>
                </a:solidFill>
              </a:rPr>
              <a:t>영역</a:t>
            </a:r>
            <a:r>
              <a:rPr lang="en-US" altLang="ko-KR" sz="1200">
                <a:solidFill>
                  <a:schemeClr val="tx1"/>
                </a:solidFill>
              </a:rPr>
              <a:t>&lt;/p&gt;</a:t>
            </a:r>
          </a:p>
          <a:p>
            <a:r>
              <a:rPr lang="en-US" altLang="ko-KR" sz="1200">
                <a:solidFill>
                  <a:schemeClr val="tx1"/>
                </a:solidFill>
              </a:rPr>
              <a:t>	&lt;/section&gt;</a:t>
            </a:r>
          </a:p>
          <a:p>
            <a:r>
              <a:rPr lang="en-US" altLang="ko-KR" sz="1200">
                <a:solidFill>
                  <a:schemeClr val="tx1"/>
                </a:solidFill>
              </a:rPr>
              <a:t>	&lt;footer&gt;</a:t>
            </a:r>
          </a:p>
          <a:p>
            <a:r>
              <a:rPr lang="en-US" altLang="ko-KR" sz="1200">
                <a:solidFill>
                  <a:schemeClr val="tx1"/>
                </a:solidFill>
              </a:rPr>
              <a:t>		&lt;h2&gt;FOOTER </a:t>
            </a:r>
            <a:r>
              <a:rPr lang="ko-KR" altLang="en-US" sz="1200">
                <a:solidFill>
                  <a:schemeClr val="tx1"/>
                </a:solidFill>
              </a:rPr>
              <a:t>영역</a:t>
            </a:r>
            <a:r>
              <a:rPr lang="en-US" altLang="ko-KR" sz="1200">
                <a:solidFill>
                  <a:schemeClr val="tx1"/>
                </a:solidFill>
              </a:rPr>
              <a:t>&lt;/h2&gt;</a:t>
            </a:r>
          </a:p>
          <a:p>
            <a:r>
              <a:rPr lang="en-US" altLang="ko-KR" sz="1200">
                <a:solidFill>
                  <a:schemeClr val="tx1"/>
                </a:solidFill>
              </a:rPr>
              <a:t>	&lt;/footer&gt;</a:t>
            </a:r>
          </a:p>
          <a:p>
            <a:endParaRPr lang="en-US" altLang="ko-KR" sz="1200">
              <a:solidFill>
                <a:schemeClr val="tx1"/>
              </a:solidFill>
            </a:endParaRPr>
          </a:p>
          <a:p>
            <a:r>
              <a:rPr lang="en-US" altLang="ko-KR" sz="1200">
                <a:solidFill>
                  <a:schemeClr val="tx1"/>
                </a:solidFill>
              </a:rPr>
              <a:t>&lt;/body&gt;</a:t>
            </a:r>
            <a:endParaRPr lang="en-US" altLang="ko-KR" sz="1200" dirty="0">
              <a:solidFill>
                <a:schemeClr val="tx1"/>
              </a:solidFill>
            </a:endParaRPr>
          </a:p>
        </p:txBody>
      </p:sp>
      <p:sp>
        <p:nvSpPr>
          <p:cNvPr id="10" name="직사각형 9">
            <a:extLst>
              <a:ext uri="{FF2B5EF4-FFF2-40B4-BE49-F238E27FC236}">
                <a16:creationId xmlns:a16="http://schemas.microsoft.com/office/drawing/2014/main" id="{218D48D1-BB47-41F9-8B11-68F85D624A60}"/>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HTML5 </a:t>
            </a:r>
            <a:r>
              <a:rPr lang="ko-KR" altLang="en-US" sz="1200" b="1" dirty="0">
                <a:solidFill>
                  <a:schemeClr val="tx1"/>
                </a:solidFill>
              </a:rPr>
              <a:t>레이아웃</a:t>
            </a:r>
          </a:p>
          <a:p>
            <a:r>
              <a:rPr lang="en-US" altLang="ko-KR" sz="1200" dirty="0">
                <a:solidFill>
                  <a:schemeClr val="tx1"/>
                </a:solidFill>
              </a:rPr>
              <a:t>HTML5</a:t>
            </a:r>
            <a:r>
              <a:rPr lang="ko-KR" altLang="en-US" sz="1200" dirty="0">
                <a:solidFill>
                  <a:schemeClr val="tx1"/>
                </a:solidFill>
              </a:rPr>
              <a:t>에서는 웹 페이지의 레이아웃만을 위한 별도의 새로운 요소들을 제공합니다</a:t>
            </a:r>
            <a:r>
              <a:rPr lang="en-US" altLang="ko-KR" sz="1200" dirty="0">
                <a:solidFill>
                  <a:schemeClr val="tx1"/>
                </a:solidFill>
              </a:rPr>
              <a:t>.  </a:t>
            </a:r>
            <a:r>
              <a:rPr lang="ko-KR" altLang="en-US" sz="1200" dirty="0">
                <a:solidFill>
                  <a:schemeClr val="tx1"/>
                </a:solidFill>
              </a:rPr>
              <a:t>이러한 요소들을 의미</a:t>
            </a:r>
            <a:r>
              <a:rPr lang="en-US" altLang="ko-KR" sz="1200" dirty="0">
                <a:solidFill>
                  <a:schemeClr val="tx1"/>
                </a:solidFill>
              </a:rPr>
              <a:t>(semantic) </a:t>
            </a:r>
            <a:r>
              <a:rPr lang="ko-KR" altLang="en-US" sz="1200" dirty="0">
                <a:solidFill>
                  <a:schemeClr val="tx1"/>
                </a:solidFill>
              </a:rPr>
              <a:t>요소라고 합니다</a:t>
            </a:r>
            <a:r>
              <a:rPr lang="en-US" altLang="ko-KR" sz="1200" dirty="0">
                <a:solidFill>
                  <a:schemeClr val="tx1"/>
                </a:solidFill>
              </a:rPr>
              <a:t>.</a:t>
            </a:r>
          </a:p>
        </p:txBody>
      </p:sp>
    </p:spTree>
    <p:extLst>
      <p:ext uri="{BB962C8B-B14F-4D97-AF65-F5344CB8AC3E}">
        <p14:creationId xmlns:p14="http://schemas.microsoft.com/office/powerpoint/2010/main" val="1696292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공간 분할 </a:t>
            </a:r>
            <a:r>
              <a:rPr lang="en-US" altLang="ko-KR" sz="3200" dirty="0"/>
              <a:t>: Layout (table </a:t>
            </a:r>
            <a:r>
              <a:rPr lang="ko-KR" altLang="en-US" sz="3200" dirty="0"/>
              <a:t>요소 이용</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659466"/>
            <a:ext cx="11548532"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100">
              <a:solidFill>
                <a:schemeClr val="tx1"/>
              </a:solidFill>
            </a:endParaRPr>
          </a:p>
          <a:p>
            <a:r>
              <a:rPr lang="en-US" altLang="ko-KR" sz="1100">
                <a:solidFill>
                  <a:schemeClr val="tx1"/>
                </a:solidFill>
              </a:rPr>
              <a:t>&lt;body&gt;</a:t>
            </a:r>
          </a:p>
          <a:p>
            <a:endParaRPr lang="en-US" altLang="ko-KR" sz="1100">
              <a:solidFill>
                <a:schemeClr val="tx1"/>
              </a:solidFill>
            </a:endParaRPr>
          </a:p>
          <a:p>
            <a:r>
              <a:rPr lang="en-US" altLang="ko-KR" sz="1100">
                <a:solidFill>
                  <a:schemeClr val="tx1"/>
                </a:solidFill>
              </a:rPr>
              <a:t>	&lt;h1&gt;table </a:t>
            </a:r>
            <a:r>
              <a:rPr lang="ko-KR" altLang="en-US" sz="1100">
                <a:solidFill>
                  <a:schemeClr val="tx1"/>
                </a:solidFill>
              </a:rPr>
              <a:t>요소를 이용한 레이아웃</a:t>
            </a:r>
            <a:r>
              <a:rPr lang="en-US" altLang="ko-KR" sz="1100">
                <a:solidFill>
                  <a:schemeClr val="tx1"/>
                </a:solidFill>
              </a:rPr>
              <a:t>&lt;/h1&gt;</a:t>
            </a:r>
          </a:p>
          <a:p>
            <a:r>
              <a:rPr lang="en-US" altLang="ko-KR" sz="1100">
                <a:solidFill>
                  <a:schemeClr val="tx1"/>
                </a:solidFill>
              </a:rPr>
              <a:t>	&lt;table width="100%" style="text-align:center; border:none"&gt;</a:t>
            </a:r>
          </a:p>
          <a:p>
            <a:r>
              <a:rPr lang="en-US" altLang="ko-KR" sz="1100">
                <a:solidFill>
                  <a:schemeClr val="tx1"/>
                </a:solidFill>
              </a:rPr>
              <a:t>		&lt;tr&gt;</a:t>
            </a:r>
          </a:p>
          <a:p>
            <a:r>
              <a:rPr lang="en-US" altLang="ko-KR" sz="1100">
                <a:solidFill>
                  <a:schemeClr val="tx1"/>
                </a:solidFill>
              </a:rPr>
              <a:t>			&lt;td colspan="2" style="background-color:lightgrey"&gt;</a:t>
            </a:r>
          </a:p>
          <a:p>
            <a:r>
              <a:rPr lang="en-US" altLang="ko-KR" sz="1100">
                <a:solidFill>
                  <a:schemeClr val="tx1"/>
                </a:solidFill>
              </a:rPr>
              <a:t>				&lt;h2&gt;HEADER </a:t>
            </a:r>
            <a:r>
              <a:rPr lang="ko-KR" altLang="en-US" sz="1100">
                <a:solidFill>
                  <a:schemeClr val="tx1"/>
                </a:solidFill>
              </a:rPr>
              <a:t>영역</a:t>
            </a:r>
            <a:r>
              <a:rPr lang="en-US" altLang="ko-KR" sz="1100">
                <a:solidFill>
                  <a:schemeClr val="tx1"/>
                </a:solidFill>
              </a:rPr>
              <a:t>&lt;/h2&gt;</a:t>
            </a:r>
          </a:p>
          <a:p>
            <a:r>
              <a:rPr lang="en-US" altLang="ko-KR" sz="1100">
                <a:solidFill>
                  <a:schemeClr val="tx1"/>
                </a:solidFill>
              </a:rPr>
              <a:t>			&lt;/td&gt;</a:t>
            </a:r>
          </a:p>
          <a:p>
            <a:r>
              <a:rPr lang="en-US" altLang="ko-KR" sz="1100">
                <a:solidFill>
                  <a:schemeClr val="tx1"/>
                </a:solidFill>
              </a:rPr>
              <a:t>		&lt;/tr&gt;</a:t>
            </a:r>
          </a:p>
          <a:p>
            <a:r>
              <a:rPr lang="en-US" altLang="ko-KR" sz="1100">
                <a:solidFill>
                  <a:schemeClr val="tx1"/>
                </a:solidFill>
              </a:rPr>
              <a:t>		&lt;tr&gt;</a:t>
            </a:r>
          </a:p>
          <a:p>
            <a:r>
              <a:rPr lang="en-US" altLang="ko-KR" sz="1100">
                <a:solidFill>
                  <a:schemeClr val="tx1"/>
                </a:solidFill>
              </a:rPr>
              <a:t>			&lt;td style="background-color:#339999; color:white; width:20%"&gt;</a:t>
            </a:r>
          </a:p>
          <a:p>
            <a:r>
              <a:rPr lang="en-US" altLang="ko-KR" sz="1100">
                <a:solidFill>
                  <a:schemeClr val="tx1"/>
                </a:solidFill>
              </a:rPr>
              <a:t>				&lt;h2&gt;NAV </a:t>
            </a:r>
            <a:r>
              <a:rPr lang="ko-KR" altLang="en-US" sz="1100">
                <a:solidFill>
                  <a:schemeClr val="tx1"/>
                </a:solidFill>
              </a:rPr>
              <a:t>영역</a:t>
            </a:r>
            <a:r>
              <a:rPr lang="en-US" altLang="ko-KR" sz="1100">
                <a:solidFill>
                  <a:schemeClr val="tx1"/>
                </a:solidFill>
              </a:rPr>
              <a:t>&lt;/h2&gt;</a:t>
            </a:r>
          </a:p>
          <a:p>
            <a:r>
              <a:rPr lang="en-US" altLang="ko-KR" sz="1100">
                <a:solidFill>
                  <a:schemeClr val="tx1"/>
                </a:solidFill>
              </a:rPr>
              <a:t>			&lt;/td&gt;</a:t>
            </a:r>
          </a:p>
          <a:p>
            <a:r>
              <a:rPr lang="en-US" altLang="ko-KR" sz="1100">
                <a:solidFill>
                  <a:schemeClr val="tx1"/>
                </a:solidFill>
              </a:rPr>
              <a:t>			&lt;td style="height:200px; text-align:left"&gt;</a:t>
            </a:r>
          </a:p>
          <a:p>
            <a:r>
              <a:rPr lang="en-US" altLang="ko-KR" sz="1100">
                <a:solidFill>
                  <a:schemeClr val="tx1"/>
                </a:solidFill>
              </a:rPr>
              <a:t>				&lt;p&gt;SECTION </a:t>
            </a:r>
            <a:r>
              <a:rPr lang="ko-KR" altLang="en-US" sz="1100">
                <a:solidFill>
                  <a:schemeClr val="tx1"/>
                </a:solidFill>
              </a:rPr>
              <a:t>영역</a:t>
            </a:r>
            <a:r>
              <a:rPr lang="en-US" altLang="ko-KR" sz="1100">
                <a:solidFill>
                  <a:schemeClr val="tx1"/>
                </a:solidFill>
              </a:rPr>
              <a:t>&lt;/p&gt;</a:t>
            </a:r>
          </a:p>
          <a:p>
            <a:r>
              <a:rPr lang="en-US" altLang="ko-KR" sz="1100">
                <a:solidFill>
                  <a:schemeClr val="tx1"/>
                </a:solidFill>
              </a:rPr>
              <a:t>			&lt;/td&gt;</a:t>
            </a:r>
          </a:p>
          <a:p>
            <a:r>
              <a:rPr lang="en-US" altLang="ko-KR" sz="1100">
                <a:solidFill>
                  <a:schemeClr val="tx1"/>
                </a:solidFill>
              </a:rPr>
              <a:t>		&lt;/tr&gt;</a:t>
            </a:r>
          </a:p>
          <a:p>
            <a:r>
              <a:rPr lang="en-US" altLang="ko-KR" sz="1100">
                <a:solidFill>
                  <a:schemeClr val="tx1"/>
                </a:solidFill>
              </a:rPr>
              <a:t>		&lt;tr&gt;</a:t>
            </a:r>
          </a:p>
          <a:p>
            <a:r>
              <a:rPr lang="en-US" altLang="ko-KR" sz="1100">
                <a:solidFill>
                  <a:schemeClr val="tx1"/>
                </a:solidFill>
              </a:rPr>
              <a:t>			&lt;td colspan="2" style="background-color:#FFCC00"&gt;</a:t>
            </a:r>
          </a:p>
          <a:p>
            <a:r>
              <a:rPr lang="en-US" altLang="ko-KR" sz="1100">
                <a:solidFill>
                  <a:schemeClr val="tx1"/>
                </a:solidFill>
              </a:rPr>
              <a:t>				&lt;h2&gt;FOOTER </a:t>
            </a:r>
            <a:r>
              <a:rPr lang="ko-KR" altLang="en-US" sz="1100">
                <a:solidFill>
                  <a:schemeClr val="tx1"/>
                </a:solidFill>
              </a:rPr>
              <a:t>영역</a:t>
            </a:r>
            <a:r>
              <a:rPr lang="en-US" altLang="ko-KR" sz="1100">
                <a:solidFill>
                  <a:schemeClr val="tx1"/>
                </a:solidFill>
              </a:rPr>
              <a:t>&lt;/h2&gt;</a:t>
            </a:r>
          </a:p>
          <a:p>
            <a:r>
              <a:rPr lang="en-US" altLang="ko-KR" sz="1100">
                <a:solidFill>
                  <a:schemeClr val="tx1"/>
                </a:solidFill>
              </a:rPr>
              <a:t>			&lt;/td&gt;</a:t>
            </a:r>
          </a:p>
          <a:p>
            <a:r>
              <a:rPr lang="en-US" altLang="ko-KR" sz="1100">
                <a:solidFill>
                  <a:schemeClr val="tx1"/>
                </a:solidFill>
              </a:rPr>
              <a:t>		&lt;/tr&gt;</a:t>
            </a:r>
          </a:p>
          <a:p>
            <a:r>
              <a:rPr lang="en-US" altLang="ko-KR" sz="1100">
                <a:solidFill>
                  <a:schemeClr val="tx1"/>
                </a:solidFill>
              </a:rPr>
              <a:t>	&lt;/table&gt;</a:t>
            </a:r>
          </a:p>
          <a:p>
            <a:endParaRPr lang="en-US" altLang="ko-KR" sz="1100">
              <a:solidFill>
                <a:schemeClr val="tx1"/>
              </a:solidFill>
            </a:endParaRPr>
          </a:p>
          <a:p>
            <a:r>
              <a:rPr lang="en-US" altLang="ko-KR" sz="1100">
                <a:solidFill>
                  <a:schemeClr val="tx1"/>
                </a:solidFill>
              </a:rPr>
              <a:t>&lt;/body&gt;</a:t>
            </a:r>
            <a:endParaRPr lang="en-US" altLang="ko-KR" sz="11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table </a:t>
            </a:r>
            <a:r>
              <a:rPr lang="ko-KR" altLang="en-US" sz="1200" b="1" dirty="0">
                <a:solidFill>
                  <a:schemeClr val="tx1"/>
                </a:solidFill>
              </a:rPr>
              <a:t>요소를 이용한 레이아웃 </a:t>
            </a:r>
            <a:r>
              <a:rPr lang="en-US" altLang="ko-KR" sz="1200" b="1" dirty="0">
                <a:solidFill>
                  <a:schemeClr val="tx1"/>
                </a:solidFill>
              </a:rPr>
              <a:t>: </a:t>
            </a:r>
            <a:r>
              <a:rPr lang="en-US" altLang="ko-KR" sz="1200" dirty="0">
                <a:solidFill>
                  <a:schemeClr val="tx1"/>
                </a:solidFill>
              </a:rPr>
              <a:t>table </a:t>
            </a:r>
            <a:r>
              <a:rPr lang="ko-KR" altLang="en-US" sz="1200" dirty="0">
                <a:solidFill>
                  <a:schemeClr val="tx1"/>
                </a:solidFill>
              </a:rPr>
              <a:t>요소를 이용하여 레이아웃을 작성하는 방법은 오래전에 사용하던 방식이며</a:t>
            </a:r>
            <a:r>
              <a:rPr lang="en-US" altLang="ko-KR" sz="1200" dirty="0">
                <a:solidFill>
                  <a:schemeClr val="tx1"/>
                </a:solidFill>
              </a:rPr>
              <a:t>, </a:t>
            </a:r>
            <a:r>
              <a:rPr lang="ko-KR" altLang="en-US" sz="1200" dirty="0">
                <a:solidFill>
                  <a:schemeClr val="tx1"/>
                </a:solidFill>
              </a:rPr>
              <a:t>현재는 거의 사용하지 않습니다</a:t>
            </a:r>
            <a:r>
              <a:rPr lang="en-US" altLang="ko-KR" sz="1200" dirty="0">
                <a:solidFill>
                  <a:schemeClr val="tx1"/>
                </a:solidFill>
              </a:rPr>
              <a:t>.</a:t>
            </a:r>
          </a:p>
          <a:p>
            <a:r>
              <a:rPr lang="en-US" altLang="ko-KR" sz="1200" dirty="0">
                <a:solidFill>
                  <a:schemeClr val="tx1"/>
                </a:solidFill>
              </a:rPr>
              <a:t>table </a:t>
            </a:r>
            <a:r>
              <a:rPr lang="ko-KR" altLang="en-US" sz="1200" dirty="0">
                <a:solidFill>
                  <a:schemeClr val="tx1"/>
                </a:solidFill>
              </a:rPr>
              <a:t>요소는 레이아웃을 만들기 위해 설계된 요소가 아니므로</a:t>
            </a:r>
            <a:r>
              <a:rPr lang="en-US" altLang="ko-KR" sz="1200" dirty="0">
                <a:solidFill>
                  <a:schemeClr val="tx1"/>
                </a:solidFill>
              </a:rPr>
              <a:t>, </a:t>
            </a:r>
            <a:r>
              <a:rPr lang="ko-KR" altLang="en-US" sz="1200" dirty="0">
                <a:solidFill>
                  <a:schemeClr val="tx1"/>
                </a:solidFill>
              </a:rPr>
              <a:t>테이블로 작성된 레이아웃은 수정이 매우 힘듭니다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56</a:t>
            </a:fld>
            <a:endParaRPr lang="ko-KR" altLang="en-US" dirty="0"/>
          </a:p>
        </p:txBody>
      </p:sp>
    </p:spTree>
    <p:extLst>
      <p:ext uri="{BB962C8B-B14F-4D97-AF65-F5344CB8AC3E}">
        <p14:creationId xmlns:p14="http://schemas.microsoft.com/office/powerpoint/2010/main" val="875193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62907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form </a:t>
            </a:r>
            <a:r>
              <a:rPr lang="ko-KR" altLang="en-US" sz="1200" b="1" dirty="0">
                <a:solidFill>
                  <a:schemeClr val="tx1"/>
                </a:solidFill>
              </a:rPr>
              <a:t>요소</a:t>
            </a:r>
          </a:p>
          <a:p>
            <a:r>
              <a:rPr lang="ko-KR" altLang="en-US" sz="1200" dirty="0">
                <a:solidFill>
                  <a:schemeClr val="tx1"/>
                </a:solidFill>
              </a:rPr>
              <a:t>웹 페이지에서는 </a:t>
            </a:r>
            <a:r>
              <a:rPr lang="en-US" altLang="ko-KR" sz="1200" dirty="0">
                <a:solidFill>
                  <a:schemeClr val="tx1"/>
                </a:solidFill>
              </a:rPr>
              <a:t>form </a:t>
            </a:r>
            <a:r>
              <a:rPr lang="ko-KR" altLang="en-US" sz="1200" dirty="0">
                <a:solidFill>
                  <a:schemeClr val="tx1"/>
                </a:solidFill>
              </a:rPr>
              <a:t>요소를 사용하여 사용자로부터 입력을 받을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사용자가 입력한 데이터를 서버로 보낼 때에도 </a:t>
            </a:r>
            <a:r>
              <a:rPr lang="en-US" altLang="ko-KR" sz="1200" dirty="0">
                <a:solidFill>
                  <a:schemeClr val="tx1"/>
                </a:solidFill>
              </a:rPr>
              <a:t>form </a:t>
            </a:r>
            <a:r>
              <a:rPr lang="ko-KR" altLang="en-US" sz="1200" dirty="0">
                <a:solidFill>
                  <a:schemeClr val="tx1"/>
                </a:solidFill>
              </a:rPr>
              <a:t>요소를 사용합니다</a:t>
            </a:r>
            <a:r>
              <a:rPr lang="en-US" altLang="ko-KR" sz="1200" dirty="0">
                <a:solidFill>
                  <a:schemeClr val="tx1"/>
                </a:solidFill>
              </a:rPr>
              <a:t>.</a:t>
            </a:r>
          </a:p>
          <a:p>
            <a:endParaRPr lang="en-US" altLang="ko-KR" sz="1200" b="1" dirty="0">
              <a:solidFill>
                <a:schemeClr val="tx1"/>
              </a:solidFill>
            </a:endParaRPr>
          </a:p>
          <a:p>
            <a:r>
              <a:rPr lang="ko-KR" altLang="en-US" sz="1200" b="1" dirty="0">
                <a:solidFill>
                  <a:schemeClr val="tx1"/>
                </a:solidFill>
              </a:rPr>
              <a:t>문법</a:t>
            </a:r>
          </a:p>
          <a:p>
            <a:r>
              <a:rPr lang="en-US" altLang="ko-KR" sz="1200" dirty="0">
                <a:solidFill>
                  <a:schemeClr val="tx1"/>
                </a:solidFill>
              </a:rPr>
              <a:t>&lt;form action="</a:t>
            </a:r>
            <a:r>
              <a:rPr lang="ko-KR" altLang="en-US" sz="1200" dirty="0" err="1">
                <a:solidFill>
                  <a:schemeClr val="tx1"/>
                </a:solidFill>
              </a:rPr>
              <a:t>처리할페이지주소</a:t>
            </a:r>
            <a:r>
              <a:rPr lang="en-US" altLang="ko-KR" sz="1200" dirty="0">
                <a:solidFill>
                  <a:schemeClr val="tx1"/>
                </a:solidFill>
              </a:rPr>
              <a:t>"</a:t>
            </a:r>
            <a:r>
              <a:rPr lang="ko-KR" altLang="en-US" sz="1200" dirty="0">
                <a:solidFill>
                  <a:schemeClr val="tx1"/>
                </a:solidFill>
              </a:rPr>
              <a:t> </a:t>
            </a:r>
            <a:r>
              <a:rPr lang="en-US" altLang="ko-KR" sz="1200" dirty="0">
                <a:solidFill>
                  <a:schemeClr val="tx1"/>
                </a:solidFill>
              </a:rPr>
              <a:t>method="</a:t>
            </a:r>
            <a:r>
              <a:rPr lang="en-US" altLang="ko-KR" sz="1200" dirty="0" err="1">
                <a:solidFill>
                  <a:schemeClr val="tx1"/>
                </a:solidFill>
              </a:rPr>
              <a:t>get|post</a:t>
            </a:r>
            <a:r>
              <a:rPr lang="en-US" altLang="ko-KR" sz="1200" dirty="0">
                <a:solidFill>
                  <a:schemeClr val="tx1"/>
                </a:solidFill>
              </a:rPr>
              <a:t>"&gt;&lt;/form&gt;</a:t>
            </a:r>
          </a:p>
          <a:p>
            <a:endParaRPr lang="en-US" altLang="ko-KR" sz="1200" dirty="0">
              <a:solidFill>
                <a:schemeClr val="tx1"/>
              </a:solidFill>
            </a:endParaRPr>
          </a:p>
          <a:p>
            <a:r>
              <a:rPr lang="en-US" altLang="ko-KR" sz="1200" dirty="0">
                <a:solidFill>
                  <a:schemeClr val="tx1"/>
                </a:solidFill>
              </a:rPr>
              <a:t>action </a:t>
            </a:r>
            <a:r>
              <a:rPr lang="ko-KR" altLang="en-US" sz="1200" dirty="0">
                <a:solidFill>
                  <a:schemeClr val="tx1"/>
                </a:solidFill>
              </a:rPr>
              <a:t>속성은 </a:t>
            </a:r>
            <a:r>
              <a:rPr lang="ko-KR" altLang="en-US" sz="1200" dirty="0" err="1">
                <a:solidFill>
                  <a:schemeClr val="tx1"/>
                </a:solidFill>
              </a:rPr>
              <a:t>입력받은</a:t>
            </a:r>
            <a:r>
              <a:rPr lang="ko-KR" altLang="en-US" sz="1200" dirty="0">
                <a:solidFill>
                  <a:schemeClr val="tx1"/>
                </a:solidFill>
              </a:rPr>
              <a:t> 데이터를 처리할 서버 상의 스크립트 파일의 주소를 명시합니다</a:t>
            </a:r>
            <a:r>
              <a:rPr lang="en-US" altLang="ko-KR" sz="1200" dirty="0">
                <a:solidFill>
                  <a:schemeClr val="tx1"/>
                </a:solidFill>
              </a:rPr>
              <a:t>.</a:t>
            </a:r>
          </a:p>
          <a:p>
            <a:r>
              <a:rPr lang="ko-KR" altLang="en-US" sz="1200" dirty="0">
                <a:solidFill>
                  <a:schemeClr val="tx1"/>
                </a:solidFill>
              </a:rPr>
              <a:t>이렇게 전달받은 데이터를 처리하는 스크립트 파일을 폼 </a:t>
            </a:r>
            <a:r>
              <a:rPr lang="ko-KR" altLang="en-US" sz="1200" dirty="0" err="1">
                <a:solidFill>
                  <a:schemeClr val="tx1"/>
                </a:solidFill>
              </a:rPr>
              <a:t>핸들러</a:t>
            </a:r>
            <a:r>
              <a:rPr lang="en-US" altLang="ko-KR" sz="1200" dirty="0">
                <a:solidFill>
                  <a:schemeClr val="tx1"/>
                </a:solidFill>
              </a:rPr>
              <a:t>(form-handler)</a:t>
            </a:r>
            <a:r>
              <a:rPr lang="ko-KR" altLang="en-US" sz="1200" dirty="0">
                <a:solidFill>
                  <a:schemeClr val="tx1"/>
                </a:solidFill>
              </a:rPr>
              <a:t>라고 합니다</a:t>
            </a:r>
            <a:r>
              <a:rPr lang="en-US" altLang="ko-KR" sz="1200" dirty="0">
                <a:solidFill>
                  <a:schemeClr val="tx1"/>
                </a:solidFill>
              </a:rPr>
              <a:t>.</a:t>
            </a:r>
          </a:p>
          <a:p>
            <a:r>
              <a:rPr lang="en-US" altLang="ko-KR" sz="1200" dirty="0">
                <a:solidFill>
                  <a:schemeClr val="tx1"/>
                </a:solidFill>
              </a:rPr>
              <a:t>method </a:t>
            </a:r>
            <a:r>
              <a:rPr lang="ko-KR" altLang="en-US" sz="1200" dirty="0">
                <a:solidFill>
                  <a:schemeClr val="tx1"/>
                </a:solidFill>
              </a:rPr>
              <a:t>속성은 </a:t>
            </a:r>
            <a:r>
              <a:rPr lang="ko-KR" altLang="en-US" sz="1200" dirty="0" err="1">
                <a:solidFill>
                  <a:schemeClr val="tx1"/>
                </a:solidFill>
              </a:rPr>
              <a:t>입력받은</a:t>
            </a:r>
            <a:r>
              <a:rPr lang="ko-KR" altLang="en-US" sz="1200" dirty="0">
                <a:solidFill>
                  <a:schemeClr val="tx1"/>
                </a:solidFill>
              </a:rPr>
              <a:t> 데이터를 서버에 전달할 방식을 명시합니다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따라서 사용자가 </a:t>
            </a:r>
            <a:r>
              <a:rPr lang="en-US" altLang="ko-KR" sz="1200" dirty="0">
                <a:solidFill>
                  <a:schemeClr val="tx1"/>
                </a:solidFill>
              </a:rPr>
              <a:t>form </a:t>
            </a:r>
            <a:r>
              <a:rPr lang="ko-KR" altLang="en-US" sz="1200" dirty="0">
                <a:solidFill>
                  <a:schemeClr val="tx1"/>
                </a:solidFill>
              </a:rPr>
              <a:t>요소를 통해 입력한 데이터는 </a:t>
            </a:r>
            <a:r>
              <a:rPr lang="en-US" altLang="ko-KR" sz="1200" dirty="0">
                <a:solidFill>
                  <a:schemeClr val="tx1"/>
                </a:solidFill>
              </a:rPr>
              <a:t>action </a:t>
            </a:r>
            <a:r>
              <a:rPr lang="ko-KR" altLang="en-US" sz="1200" dirty="0">
                <a:solidFill>
                  <a:schemeClr val="tx1"/>
                </a:solidFill>
              </a:rPr>
              <a:t>속성에 명시된 위치로 </a:t>
            </a:r>
            <a:r>
              <a:rPr lang="en-US" altLang="ko-KR" sz="1200" dirty="0">
                <a:solidFill>
                  <a:schemeClr val="tx1"/>
                </a:solidFill>
              </a:rPr>
              <a:t>method </a:t>
            </a:r>
            <a:r>
              <a:rPr lang="ko-KR" altLang="en-US" sz="1200" dirty="0">
                <a:solidFill>
                  <a:schemeClr val="tx1"/>
                </a:solidFill>
              </a:rPr>
              <a:t>속성의 방식을 통해 전달됩니다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method </a:t>
            </a:r>
            <a:r>
              <a:rPr lang="ko-KR" altLang="en-US" sz="1200" b="1" dirty="0">
                <a:solidFill>
                  <a:schemeClr val="tx1"/>
                </a:solidFill>
              </a:rPr>
              <a:t>속성</a:t>
            </a:r>
          </a:p>
          <a:p>
            <a:r>
              <a:rPr lang="en-US" altLang="ko-KR" sz="1200" dirty="0">
                <a:solidFill>
                  <a:schemeClr val="tx1"/>
                </a:solidFill>
              </a:rPr>
              <a:t>method </a:t>
            </a:r>
            <a:r>
              <a:rPr lang="ko-KR" altLang="en-US" sz="1200" dirty="0">
                <a:solidFill>
                  <a:schemeClr val="tx1"/>
                </a:solidFill>
              </a:rPr>
              <a:t>속성을 통해 명시할 수 있는 </a:t>
            </a:r>
            <a:r>
              <a:rPr lang="en-US" altLang="ko-KR" sz="1200" dirty="0">
                <a:solidFill>
                  <a:schemeClr val="tx1"/>
                </a:solidFill>
              </a:rPr>
              <a:t>form </a:t>
            </a:r>
            <a:r>
              <a:rPr lang="ko-KR" altLang="en-US" sz="1200" dirty="0">
                <a:solidFill>
                  <a:schemeClr val="tx1"/>
                </a:solidFill>
              </a:rPr>
              <a:t>요소의 전달 방식은 </a:t>
            </a:r>
            <a:r>
              <a:rPr lang="en-US" altLang="ko-KR" sz="1200" dirty="0">
                <a:solidFill>
                  <a:schemeClr val="tx1"/>
                </a:solidFill>
              </a:rPr>
              <a:t>GET </a:t>
            </a:r>
            <a:r>
              <a:rPr lang="ko-KR" altLang="en-US" sz="1200" dirty="0">
                <a:solidFill>
                  <a:schemeClr val="tx1"/>
                </a:solidFill>
              </a:rPr>
              <a:t>방식과 </a:t>
            </a:r>
            <a:r>
              <a:rPr lang="en-US" altLang="ko-KR" sz="1200" dirty="0">
                <a:solidFill>
                  <a:schemeClr val="tx1"/>
                </a:solidFill>
              </a:rPr>
              <a:t>POST </a:t>
            </a:r>
            <a:r>
              <a:rPr lang="ko-KR" altLang="en-US" sz="1200" dirty="0">
                <a:solidFill>
                  <a:schemeClr val="tx1"/>
                </a:solidFill>
              </a:rPr>
              <a:t>방식으로 나눠집니다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GET </a:t>
            </a:r>
            <a:r>
              <a:rPr lang="ko-KR" altLang="en-US" sz="1200" dirty="0">
                <a:solidFill>
                  <a:schemeClr val="tx1"/>
                </a:solidFill>
              </a:rPr>
              <a:t>방식은 주소에 데이터</a:t>
            </a:r>
            <a:r>
              <a:rPr lang="en-US" altLang="ko-KR" sz="1200" dirty="0">
                <a:solidFill>
                  <a:schemeClr val="tx1"/>
                </a:solidFill>
              </a:rPr>
              <a:t>(data)</a:t>
            </a:r>
            <a:r>
              <a:rPr lang="ko-KR" altLang="en-US" sz="1200" dirty="0">
                <a:solidFill>
                  <a:schemeClr val="tx1"/>
                </a:solidFill>
              </a:rPr>
              <a:t>를 추가하여 전달하는 방식입니다</a:t>
            </a:r>
            <a:r>
              <a:rPr lang="en-US" altLang="ko-KR" sz="1200" dirty="0">
                <a:solidFill>
                  <a:schemeClr val="tx1"/>
                </a:solidFill>
              </a:rPr>
              <a:t>.</a:t>
            </a:r>
          </a:p>
          <a:p>
            <a:r>
              <a:rPr lang="ko-KR" altLang="en-US" sz="1200" dirty="0">
                <a:solidFill>
                  <a:schemeClr val="tx1"/>
                </a:solidFill>
              </a:rPr>
              <a:t>데이터가 주소 입력창에 그대로 나타나며</a:t>
            </a:r>
            <a:r>
              <a:rPr lang="en-US" altLang="ko-KR" sz="1200" dirty="0">
                <a:solidFill>
                  <a:schemeClr val="tx1"/>
                </a:solidFill>
              </a:rPr>
              <a:t>, </a:t>
            </a:r>
            <a:r>
              <a:rPr lang="ko-KR" altLang="en-US" sz="1200" dirty="0">
                <a:solidFill>
                  <a:schemeClr val="tx1"/>
                </a:solidFill>
              </a:rPr>
              <a:t>전송할 수 있는 데이터의 크기 또한 제한적입니다</a:t>
            </a:r>
            <a:r>
              <a:rPr lang="en-US" altLang="ko-KR" sz="1200" dirty="0">
                <a:solidFill>
                  <a:schemeClr val="tx1"/>
                </a:solidFill>
              </a:rPr>
              <a:t>.</a:t>
            </a:r>
          </a:p>
          <a:p>
            <a:r>
              <a:rPr lang="ko-KR" altLang="en-US" sz="1200" dirty="0">
                <a:solidFill>
                  <a:schemeClr val="tx1"/>
                </a:solidFill>
              </a:rPr>
              <a:t>따라서 검색 엔진의 쿼리</a:t>
            </a:r>
            <a:r>
              <a:rPr lang="en-US" altLang="ko-KR" sz="1200" dirty="0">
                <a:solidFill>
                  <a:schemeClr val="tx1"/>
                </a:solidFill>
              </a:rPr>
              <a:t>(query)</a:t>
            </a:r>
            <a:r>
              <a:rPr lang="ko-KR" altLang="en-US" sz="1200" dirty="0">
                <a:solidFill>
                  <a:schemeClr val="tx1"/>
                </a:solidFill>
              </a:rPr>
              <a:t>와 같이 크기가 작고 중요도가 낮은 정보를 보낼 때 주로 사용합니다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POST </a:t>
            </a:r>
            <a:r>
              <a:rPr lang="ko-KR" altLang="en-US" sz="1200" dirty="0">
                <a:solidFill>
                  <a:schemeClr val="tx1"/>
                </a:solidFill>
              </a:rPr>
              <a:t>방식은 데이터</a:t>
            </a:r>
            <a:r>
              <a:rPr lang="en-US" altLang="ko-KR" sz="1200" dirty="0">
                <a:solidFill>
                  <a:schemeClr val="tx1"/>
                </a:solidFill>
              </a:rPr>
              <a:t>(data)</a:t>
            </a:r>
            <a:r>
              <a:rPr lang="ko-KR" altLang="en-US" sz="1200" dirty="0">
                <a:solidFill>
                  <a:schemeClr val="tx1"/>
                </a:solidFill>
              </a:rPr>
              <a:t>를 별도로 첨부하여 전달하는 방식입니다</a:t>
            </a:r>
            <a:r>
              <a:rPr lang="en-US" altLang="ko-KR" sz="1200" dirty="0">
                <a:solidFill>
                  <a:schemeClr val="tx1"/>
                </a:solidFill>
              </a:rPr>
              <a:t>.</a:t>
            </a:r>
          </a:p>
          <a:p>
            <a:r>
              <a:rPr lang="ko-KR" altLang="en-US" sz="1200" dirty="0">
                <a:solidFill>
                  <a:schemeClr val="tx1"/>
                </a:solidFill>
              </a:rPr>
              <a:t>데이터가 외부에 드러나지 않으며</a:t>
            </a:r>
            <a:r>
              <a:rPr lang="en-US" altLang="ko-KR" sz="1200" dirty="0">
                <a:solidFill>
                  <a:schemeClr val="tx1"/>
                </a:solidFill>
              </a:rPr>
              <a:t>, </a:t>
            </a:r>
            <a:r>
              <a:rPr lang="ko-KR" altLang="en-US" sz="1200" dirty="0">
                <a:solidFill>
                  <a:schemeClr val="tx1"/>
                </a:solidFill>
              </a:rPr>
              <a:t>전송할 수 있는 데이터의 크기 또한 제한이 없습니다</a:t>
            </a:r>
            <a:r>
              <a:rPr lang="en-US" altLang="ko-KR" sz="1200" dirty="0">
                <a:solidFill>
                  <a:schemeClr val="tx1"/>
                </a:solidFill>
              </a:rPr>
              <a:t>.</a:t>
            </a:r>
          </a:p>
          <a:p>
            <a:r>
              <a:rPr lang="ko-KR" altLang="en-US" sz="1200" dirty="0">
                <a:solidFill>
                  <a:schemeClr val="tx1"/>
                </a:solidFill>
              </a:rPr>
              <a:t>따라서 보안성 및 활용성이 </a:t>
            </a:r>
            <a:r>
              <a:rPr lang="en-US" altLang="ko-KR" sz="1200" dirty="0">
                <a:solidFill>
                  <a:schemeClr val="tx1"/>
                </a:solidFill>
              </a:rPr>
              <a:t>GET </a:t>
            </a:r>
            <a:r>
              <a:rPr lang="ko-KR" altLang="en-US" sz="1200" dirty="0">
                <a:solidFill>
                  <a:schemeClr val="tx1"/>
                </a:solidFill>
              </a:rPr>
              <a:t>방식보다 좋습니다</a:t>
            </a:r>
            <a:r>
              <a:rPr lang="en-US" altLang="ko-KR" sz="1200" dirty="0">
                <a:solidFill>
                  <a:schemeClr val="tx1"/>
                </a:solidFill>
              </a:rPr>
              <a:t>.</a:t>
            </a:r>
          </a:p>
          <a:p>
            <a:br>
              <a:rPr lang="ko-KR" altLang="en-US" sz="1200" dirty="0">
                <a:solidFill>
                  <a:schemeClr val="tx1"/>
                </a:solidFill>
              </a:rPr>
            </a:b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57</a:t>
            </a:fld>
            <a:endParaRPr lang="ko-KR" altLang="en-US" dirty="0"/>
          </a:p>
        </p:txBody>
      </p:sp>
      <p:sp>
        <p:nvSpPr>
          <p:cNvPr id="6" name="직사각형 5">
            <a:extLst>
              <a:ext uri="{FF2B5EF4-FFF2-40B4-BE49-F238E27FC236}">
                <a16:creationId xmlns:a16="http://schemas.microsoft.com/office/drawing/2014/main" id="{E22BA2A6-F650-4DD9-A9A5-BE1A1B6A59D6}"/>
              </a:ext>
            </a:extLst>
          </p:cNvPr>
          <p:cNvSpPr/>
          <p:nvPr/>
        </p:nvSpPr>
        <p:spPr>
          <a:xfrm>
            <a:off x="6815667" y="1185333"/>
            <a:ext cx="5071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다양한 타입의 </a:t>
            </a:r>
            <a:r>
              <a:rPr lang="en-US" altLang="ko-KR" sz="1200" b="1">
                <a:solidFill>
                  <a:schemeClr val="tx1"/>
                </a:solidFill>
              </a:rPr>
              <a:t>input </a:t>
            </a:r>
            <a:r>
              <a:rPr lang="ko-KR" altLang="en-US" sz="1200" b="1">
                <a:solidFill>
                  <a:schemeClr val="tx1"/>
                </a:solidFill>
              </a:rPr>
              <a:t>요소</a:t>
            </a:r>
          </a:p>
          <a:p>
            <a:r>
              <a:rPr lang="en-US" altLang="ko-KR" sz="1200">
                <a:solidFill>
                  <a:schemeClr val="tx1"/>
                </a:solidFill>
              </a:rPr>
              <a:t>HTML</a:t>
            </a:r>
            <a:r>
              <a:rPr lang="ko-KR" altLang="en-US" sz="1200">
                <a:solidFill>
                  <a:schemeClr val="tx1"/>
                </a:solidFill>
              </a:rPr>
              <a:t>에서는 다양한 타입의 </a:t>
            </a:r>
            <a:r>
              <a:rPr lang="en-US" altLang="ko-KR" sz="1200">
                <a:solidFill>
                  <a:schemeClr val="tx1"/>
                </a:solidFill>
              </a:rPr>
              <a:t>input </a:t>
            </a:r>
            <a:r>
              <a:rPr lang="ko-KR" altLang="en-US" sz="1200">
                <a:solidFill>
                  <a:schemeClr val="tx1"/>
                </a:solidFill>
              </a:rPr>
              <a:t>요소를 사용하여 사용자로부터 입력을 받을 수 있습니다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HTML</a:t>
            </a:r>
            <a:r>
              <a:rPr lang="ko-KR" altLang="en-US" sz="1200">
                <a:solidFill>
                  <a:schemeClr val="tx1"/>
                </a:solidFill>
              </a:rPr>
              <a:t>에서 사용할 수 있는 대표적인 </a:t>
            </a:r>
            <a:r>
              <a:rPr lang="en-US" altLang="ko-KR" sz="1200">
                <a:solidFill>
                  <a:schemeClr val="tx1"/>
                </a:solidFill>
              </a:rPr>
              <a:t>input </a:t>
            </a:r>
            <a:r>
              <a:rPr lang="ko-KR" altLang="en-US" sz="1200">
                <a:solidFill>
                  <a:schemeClr val="tx1"/>
                </a:solidFill>
              </a:rPr>
              <a:t>요소의 타입은 다음과 같습니다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1. </a:t>
            </a:r>
            <a:r>
              <a:rPr lang="ko-KR" altLang="en-US" sz="1200">
                <a:solidFill>
                  <a:schemeClr val="tx1"/>
                </a:solidFill>
              </a:rPr>
              <a:t>텍스트 입력</a:t>
            </a:r>
            <a:r>
              <a:rPr lang="en-US" altLang="ko-KR" sz="1200">
                <a:solidFill>
                  <a:schemeClr val="tx1"/>
                </a:solidFill>
              </a:rPr>
              <a:t>(text)</a:t>
            </a:r>
          </a:p>
          <a:p>
            <a:r>
              <a:rPr lang="en-US" altLang="ko-KR" sz="1200">
                <a:solidFill>
                  <a:schemeClr val="tx1"/>
                </a:solidFill>
              </a:rPr>
              <a:t>2. </a:t>
            </a:r>
            <a:r>
              <a:rPr lang="ko-KR" altLang="en-US" sz="1200">
                <a:solidFill>
                  <a:schemeClr val="tx1"/>
                </a:solidFill>
              </a:rPr>
              <a:t>비밀번호 입력</a:t>
            </a:r>
            <a:r>
              <a:rPr lang="en-US" altLang="ko-KR" sz="1200">
                <a:solidFill>
                  <a:schemeClr val="tx1"/>
                </a:solidFill>
              </a:rPr>
              <a:t>(password)</a:t>
            </a:r>
          </a:p>
          <a:p>
            <a:r>
              <a:rPr lang="en-US" altLang="ko-KR" sz="1200">
                <a:solidFill>
                  <a:schemeClr val="tx1"/>
                </a:solidFill>
              </a:rPr>
              <a:t>3. </a:t>
            </a:r>
            <a:r>
              <a:rPr lang="ko-KR" altLang="en-US" sz="1200">
                <a:solidFill>
                  <a:schemeClr val="tx1"/>
                </a:solidFill>
              </a:rPr>
              <a:t>라디오 버튼</a:t>
            </a:r>
            <a:r>
              <a:rPr lang="en-US" altLang="ko-KR" sz="1200">
                <a:solidFill>
                  <a:schemeClr val="tx1"/>
                </a:solidFill>
              </a:rPr>
              <a:t>(radio)</a:t>
            </a:r>
          </a:p>
          <a:p>
            <a:r>
              <a:rPr lang="en-US" altLang="ko-KR" sz="1200">
                <a:solidFill>
                  <a:schemeClr val="tx1"/>
                </a:solidFill>
              </a:rPr>
              <a:t>4. </a:t>
            </a:r>
            <a:r>
              <a:rPr lang="ko-KR" altLang="en-US" sz="1200">
                <a:solidFill>
                  <a:schemeClr val="tx1"/>
                </a:solidFill>
              </a:rPr>
              <a:t>체크박스</a:t>
            </a:r>
            <a:r>
              <a:rPr lang="en-US" altLang="ko-KR" sz="1200">
                <a:solidFill>
                  <a:schemeClr val="tx1"/>
                </a:solidFill>
              </a:rPr>
              <a:t>(checkbox)</a:t>
            </a:r>
          </a:p>
          <a:p>
            <a:r>
              <a:rPr lang="en-US" altLang="ko-KR" sz="1200">
                <a:solidFill>
                  <a:schemeClr val="tx1"/>
                </a:solidFill>
              </a:rPr>
              <a:t>5. </a:t>
            </a:r>
            <a:r>
              <a:rPr lang="ko-KR" altLang="en-US" sz="1200">
                <a:solidFill>
                  <a:schemeClr val="tx1"/>
                </a:solidFill>
              </a:rPr>
              <a:t>파일 선택</a:t>
            </a:r>
            <a:r>
              <a:rPr lang="en-US" altLang="ko-KR" sz="1200">
                <a:solidFill>
                  <a:schemeClr val="tx1"/>
                </a:solidFill>
              </a:rPr>
              <a:t>(file)</a:t>
            </a:r>
          </a:p>
          <a:p>
            <a:r>
              <a:rPr lang="en-US" altLang="ko-KR" sz="1200">
                <a:solidFill>
                  <a:schemeClr val="tx1"/>
                </a:solidFill>
              </a:rPr>
              <a:t>6. </a:t>
            </a:r>
            <a:r>
              <a:rPr lang="ko-KR" altLang="en-US" sz="1200">
                <a:solidFill>
                  <a:schemeClr val="tx1"/>
                </a:solidFill>
              </a:rPr>
              <a:t>선택 입력</a:t>
            </a:r>
            <a:r>
              <a:rPr lang="en-US" altLang="ko-KR" sz="1200">
                <a:solidFill>
                  <a:schemeClr val="tx1"/>
                </a:solidFill>
              </a:rPr>
              <a:t>(select)</a:t>
            </a:r>
          </a:p>
          <a:p>
            <a:r>
              <a:rPr lang="en-US" altLang="ko-KR" sz="1200">
                <a:solidFill>
                  <a:schemeClr val="tx1"/>
                </a:solidFill>
              </a:rPr>
              <a:t>7. </a:t>
            </a:r>
            <a:r>
              <a:rPr lang="ko-KR" altLang="en-US" sz="1200">
                <a:solidFill>
                  <a:schemeClr val="tx1"/>
                </a:solidFill>
              </a:rPr>
              <a:t>문장 입력</a:t>
            </a:r>
            <a:r>
              <a:rPr lang="en-US" altLang="ko-KR" sz="1200">
                <a:solidFill>
                  <a:schemeClr val="tx1"/>
                </a:solidFill>
              </a:rPr>
              <a:t>(textarea)</a:t>
            </a:r>
          </a:p>
          <a:p>
            <a:r>
              <a:rPr lang="en-US" altLang="ko-KR" sz="1200">
                <a:solidFill>
                  <a:schemeClr val="tx1"/>
                </a:solidFill>
              </a:rPr>
              <a:t>8. </a:t>
            </a:r>
            <a:r>
              <a:rPr lang="ko-KR" altLang="en-US" sz="1200">
                <a:solidFill>
                  <a:schemeClr val="tx1"/>
                </a:solidFill>
              </a:rPr>
              <a:t>버튼 입력</a:t>
            </a:r>
            <a:r>
              <a:rPr lang="en-US" altLang="ko-KR" sz="1200">
                <a:solidFill>
                  <a:schemeClr val="tx1"/>
                </a:solidFill>
              </a:rPr>
              <a:t>(button)</a:t>
            </a:r>
          </a:p>
          <a:p>
            <a:r>
              <a:rPr lang="en-US" altLang="ko-KR" sz="1200">
                <a:solidFill>
                  <a:schemeClr val="tx1"/>
                </a:solidFill>
              </a:rPr>
              <a:t>9. </a:t>
            </a:r>
            <a:r>
              <a:rPr lang="ko-KR" altLang="en-US" sz="1200">
                <a:solidFill>
                  <a:schemeClr val="tx1"/>
                </a:solidFill>
              </a:rPr>
              <a:t>전송 버튼</a:t>
            </a:r>
            <a:r>
              <a:rPr lang="en-US" altLang="ko-KR" sz="1200">
                <a:solidFill>
                  <a:schemeClr val="tx1"/>
                </a:solidFill>
              </a:rPr>
              <a:t>(submit)</a:t>
            </a:r>
          </a:p>
          <a:p>
            <a:r>
              <a:rPr lang="en-US" altLang="ko-KR" sz="1200">
                <a:solidFill>
                  <a:schemeClr val="tx1"/>
                </a:solidFill>
              </a:rPr>
              <a:t>10. </a:t>
            </a:r>
            <a:r>
              <a:rPr lang="ko-KR" altLang="en-US" sz="1200">
                <a:solidFill>
                  <a:schemeClr val="tx1"/>
                </a:solidFill>
              </a:rPr>
              <a:t>필드셋</a:t>
            </a:r>
            <a:r>
              <a:rPr lang="en-US" altLang="ko-KR" sz="1200">
                <a:solidFill>
                  <a:schemeClr val="tx1"/>
                </a:solidFill>
              </a:rPr>
              <a:t>(fieldset)</a:t>
            </a:r>
          </a:p>
        </p:txBody>
      </p:sp>
    </p:spTree>
    <p:extLst>
      <p:ext uri="{BB962C8B-B14F-4D97-AF65-F5344CB8AC3E}">
        <p14:creationId xmlns:p14="http://schemas.microsoft.com/office/powerpoint/2010/main" val="3279211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텍스트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58</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7" y="1659466"/>
            <a:ext cx="5689600"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텍스트 입력</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검색할 내용을 입력하세요 </a:t>
            </a:r>
            <a:r>
              <a:rPr lang="en-US" altLang="ko-KR" sz="1200" dirty="0">
                <a:solidFill>
                  <a:schemeClr val="tx1"/>
                </a:solidFill>
              </a:rPr>
              <a:t>:</a:t>
            </a:r>
          </a:p>
          <a:p>
            <a:r>
              <a:rPr lang="en-US" altLang="ko-KR" sz="1200" dirty="0">
                <a:solidFill>
                  <a:schemeClr val="tx1"/>
                </a:solidFill>
              </a:rPr>
              <a:t>		&lt;input type="text" name="search"&gt;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6197600" y="1659467"/>
            <a:ext cx="5689600" cy="46968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텍스트 입력</a:t>
            </a:r>
          </a:p>
          <a:p>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"text"</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사용자로부터 한 줄의 텍스트를 입력 받을 수 있습니다</a:t>
            </a:r>
            <a:r>
              <a:rPr lang="en-US" altLang="ko-KR" sz="1200" dirty="0">
                <a:solidFill>
                  <a:schemeClr val="tx1"/>
                </a:solidFill>
              </a:rPr>
              <a:t>. </a:t>
            </a:r>
            <a:r>
              <a:rPr lang="ko-KR" altLang="en-US" sz="1200" dirty="0">
                <a:solidFill>
                  <a:schemeClr val="tx1"/>
                </a:solidFill>
              </a:rPr>
              <a:t>예제처럼 </a:t>
            </a:r>
            <a:r>
              <a:rPr lang="en-US" altLang="ko-KR" sz="1200" dirty="0">
                <a:solidFill>
                  <a:schemeClr val="tx1"/>
                </a:solidFill>
              </a:rPr>
              <a:t>form </a:t>
            </a:r>
            <a:r>
              <a:rPr lang="ko-KR" altLang="en-US" sz="1200" dirty="0">
                <a:solidFill>
                  <a:schemeClr val="tx1"/>
                </a:solidFill>
              </a:rPr>
              <a:t>요소 그 자체는 웹 페이지에 나타나지 않음</a:t>
            </a:r>
            <a:r>
              <a:rPr lang="en-US" altLang="ko-KR" sz="1200" dirty="0">
                <a:solidFill>
                  <a:schemeClr val="tx1"/>
                </a:solidFill>
              </a:rPr>
              <a:t>.</a:t>
            </a:r>
          </a:p>
        </p:txBody>
      </p:sp>
    </p:spTree>
    <p:extLst>
      <p:ext uri="{BB962C8B-B14F-4D97-AF65-F5344CB8AC3E}">
        <p14:creationId xmlns:p14="http://schemas.microsoft.com/office/powerpoint/2010/main" val="2520427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비밀번호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59</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7" y="1659466"/>
            <a:ext cx="5689600"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비밀번호 입력</a:t>
            </a:r>
            <a:r>
              <a:rPr lang="en-US" altLang="ko-KR" sz="1200" dirty="0">
                <a:solidFill>
                  <a:schemeClr val="tx1"/>
                </a:solidFill>
              </a:rPr>
              <a:t>&lt;/h1&gt;</a:t>
            </a:r>
          </a:p>
          <a:p>
            <a:r>
              <a:rPr lang="en-US" altLang="ko-KR" sz="1200" dirty="0">
                <a:solidFill>
                  <a:schemeClr val="tx1"/>
                </a:solidFill>
              </a:rPr>
              <a:t>	&lt;form&gt;</a:t>
            </a:r>
          </a:p>
          <a:p>
            <a:r>
              <a:rPr lang="en-US" altLang="ko-KR" sz="1200" dirty="0">
                <a:solidFill>
                  <a:schemeClr val="tx1"/>
                </a:solidFill>
              </a:rPr>
              <a:t>		</a:t>
            </a:r>
            <a:r>
              <a:rPr lang="ko-KR" altLang="en-US" sz="1200" dirty="0">
                <a:solidFill>
                  <a:schemeClr val="tx1"/>
                </a:solidFill>
              </a:rPr>
              <a:t>사용자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비밀번호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type="password" name="password"&gt;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6197600" y="1659467"/>
            <a:ext cx="5689600" cy="46968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비밀번호 입력 </a:t>
            </a:r>
            <a:r>
              <a:rPr lang="en-US" altLang="ko-KR" sz="1200" b="1" dirty="0">
                <a:solidFill>
                  <a:schemeClr val="tx1"/>
                </a:solidFill>
              </a:rPr>
              <a:t>: </a:t>
            </a:r>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"password"</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사용자로부터 비밀번호를 </a:t>
            </a:r>
            <a:r>
              <a:rPr lang="ko-KR" altLang="en-US" sz="1200" dirty="0" err="1">
                <a:solidFill>
                  <a:schemeClr val="tx1"/>
                </a:solidFill>
              </a:rPr>
              <a:t>입력받을</a:t>
            </a:r>
            <a:r>
              <a:rPr lang="ko-KR" altLang="en-US" sz="1200" dirty="0">
                <a:solidFill>
                  <a:schemeClr val="tx1"/>
                </a:solidFill>
              </a:rPr>
              <a:t> 수 있습니다</a:t>
            </a:r>
            <a:r>
              <a:rPr lang="en-US" altLang="ko-KR" sz="1200" dirty="0">
                <a:solidFill>
                  <a:schemeClr val="tx1"/>
                </a:solidFill>
              </a:rPr>
              <a:t>.</a:t>
            </a:r>
          </a:p>
          <a:p>
            <a:r>
              <a:rPr lang="ko-KR" altLang="en-US" sz="1200" dirty="0">
                <a:solidFill>
                  <a:schemeClr val="tx1"/>
                </a:solidFill>
              </a:rPr>
              <a:t>비밀번호를 </a:t>
            </a:r>
            <a:r>
              <a:rPr lang="ko-KR" altLang="en-US" sz="1200" dirty="0" err="1">
                <a:solidFill>
                  <a:schemeClr val="tx1"/>
                </a:solidFill>
              </a:rPr>
              <a:t>입력받기</a:t>
            </a:r>
            <a:r>
              <a:rPr lang="ko-KR" altLang="en-US" sz="1200" dirty="0">
                <a:solidFill>
                  <a:schemeClr val="tx1"/>
                </a:solidFill>
              </a:rPr>
              <a:t> 때문에 화면에는 </a:t>
            </a:r>
            <a:r>
              <a:rPr lang="ko-KR" altLang="en-US" sz="1200" dirty="0" err="1">
                <a:solidFill>
                  <a:schemeClr val="tx1"/>
                </a:solidFill>
              </a:rPr>
              <a:t>입력받은</a:t>
            </a:r>
            <a:r>
              <a:rPr lang="ko-KR" altLang="en-US" sz="1200" dirty="0">
                <a:solidFill>
                  <a:schemeClr val="tx1"/>
                </a:solidFill>
              </a:rPr>
              <a:t> 문자나 숫자 대신 별표나 작은 원 모양이 표시됩니다</a:t>
            </a:r>
            <a:r>
              <a:rPr lang="en-US" altLang="ko-KR" sz="1200" dirty="0">
                <a:solidFill>
                  <a:schemeClr val="tx1"/>
                </a:solidFill>
              </a:rPr>
              <a:t>.</a:t>
            </a:r>
          </a:p>
        </p:txBody>
      </p:sp>
    </p:spTree>
    <p:extLst>
      <p:ext uri="{BB962C8B-B14F-4D97-AF65-F5344CB8AC3E}">
        <p14:creationId xmlns:p14="http://schemas.microsoft.com/office/powerpoint/2010/main" val="9302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기본 구조</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600" dirty="0">
                <a:solidFill>
                  <a:schemeClr val="tx1"/>
                </a:solidFill>
              </a:rPr>
              <a:t>&lt;!DOCTYPE html&gt; : </a:t>
            </a:r>
            <a:r>
              <a:rPr lang="ko-KR" altLang="en-US" sz="1600" dirty="0">
                <a:solidFill>
                  <a:schemeClr val="tx1"/>
                </a:solidFill>
              </a:rPr>
              <a:t>현재 문서가 </a:t>
            </a:r>
            <a:r>
              <a:rPr lang="en-US" altLang="ko-KR" sz="1600" dirty="0">
                <a:solidFill>
                  <a:schemeClr val="tx1"/>
                </a:solidFill>
              </a:rPr>
              <a:t>HTML5 </a:t>
            </a:r>
            <a:r>
              <a:rPr lang="ko-KR" altLang="en-US" sz="1600" dirty="0">
                <a:solidFill>
                  <a:schemeClr val="tx1"/>
                </a:solidFill>
              </a:rPr>
              <a:t>문서임을 명시</a:t>
            </a:r>
            <a:r>
              <a:rPr lang="en-US" altLang="ko-KR" sz="1600" dirty="0">
                <a:solidFill>
                  <a:schemeClr val="tx1"/>
                </a:solidFill>
              </a:rPr>
              <a:t>.</a:t>
            </a:r>
          </a:p>
          <a:p>
            <a:r>
              <a:rPr lang="en-US" altLang="ko-KR" sz="1600" dirty="0">
                <a:solidFill>
                  <a:schemeClr val="tx1"/>
                </a:solidFill>
              </a:rPr>
              <a:t> </a:t>
            </a:r>
          </a:p>
          <a:p>
            <a:r>
              <a:rPr lang="en-US" altLang="ko-KR" sz="1600" dirty="0">
                <a:solidFill>
                  <a:schemeClr val="tx1"/>
                </a:solidFill>
              </a:rPr>
              <a:t>&lt;html&gt; : HTML </a:t>
            </a:r>
            <a:r>
              <a:rPr lang="ko-KR" altLang="en-US" sz="1600" dirty="0">
                <a:solidFill>
                  <a:schemeClr val="tx1"/>
                </a:solidFill>
              </a:rPr>
              <a:t>문서의 루트</a:t>
            </a:r>
            <a:r>
              <a:rPr lang="en-US" altLang="ko-KR" sz="1600" dirty="0">
                <a:solidFill>
                  <a:schemeClr val="tx1"/>
                </a:solidFill>
              </a:rPr>
              <a:t>(root) </a:t>
            </a:r>
            <a:r>
              <a:rPr lang="ko-KR" altLang="en-US" sz="1600" dirty="0">
                <a:solidFill>
                  <a:schemeClr val="tx1"/>
                </a:solidFill>
              </a:rPr>
              <a:t>요소를 정의</a:t>
            </a:r>
            <a:r>
              <a:rPr lang="en-US" altLang="ko-KR" sz="1600" dirty="0">
                <a:solidFill>
                  <a:schemeClr val="tx1"/>
                </a:solidFill>
              </a:rPr>
              <a:t>.</a:t>
            </a:r>
          </a:p>
          <a:p>
            <a:r>
              <a:rPr lang="en-US" altLang="ko-KR" sz="1600" dirty="0">
                <a:solidFill>
                  <a:schemeClr val="tx1"/>
                </a:solidFill>
              </a:rPr>
              <a:t> </a:t>
            </a:r>
          </a:p>
          <a:p>
            <a:r>
              <a:rPr lang="en-US" altLang="ko-KR" sz="1600" dirty="0">
                <a:solidFill>
                  <a:schemeClr val="tx1"/>
                </a:solidFill>
              </a:rPr>
              <a:t>&lt;head&gt; : HTML </a:t>
            </a:r>
            <a:r>
              <a:rPr lang="ko-KR" altLang="en-US" sz="1600" dirty="0">
                <a:solidFill>
                  <a:schemeClr val="tx1"/>
                </a:solidFill>
              </a:rPr>
              <a:t>문서의 메타데이터</a:t>
            </a:r>
            <a:r>
              <a:rPr lang="en-US" altLang="ko-KR" sz="1600" dirty="0">
                <a:solidFill>
                  <a:schemeClr val="tx1"/>
                </a:solidFill>
              </a:rPr>
              <a:t>(metadata)</a:t>
            </a:r>
            <a:r>
              <a:rPr lang="ko-KR" altLang="en-US" sz="1600" dirty="0">
                <a:solidFill>
                  <a:schemeClr val="tx1"/>
                </a:solidFill>
              </a:rPr>
              <a:t>를 정의</a:t>
            </a:r>
            <a:r>
              <a:rPr lang="en-US" altLang="ko-KR" sz="1600" dirty="0">
                <a:solidFill>
                  <a:schemeClr val="tx1"/>
                </a:solidFill>
              </a:rPr>
              <a:t>.</a:t>
            </a:r>
          </a:p>
          <a:p>
            <a:pPr marL="742950" lvl="1" indent="-285750">
              <a:buFont typeface="Wingdings" panose="05000000000000000000" pitchFamily="2" charset="2"/>
              <a:buChar char="ü"/>
            </a:pPr>
            <a:r>
              <a:rPr lang="ko-KR" altLang="en-US" sz="1400" dirty="0">
                <a:solidFill>
                  <a:schemeClr val="tx1"/>
                </a:solidFill>
              </a:rPr>
              <a:t>메타데이터</a:t>
            </a:r>
            <a:r>
              <a:rPr lang="en-US" altLang="ko-KR" sz="1400" dirty="0">
                <a:solidFill>
                  <a:schemeClr val="tx1"/>
                </a:solidFill>
              </a:rPr>
              <a:t>(metadata)</a:t>
            </a:r>
            <a:r>
              <a:rPr lang="ko-KR" altLang="en-US" sz="1400" dirty="0">
                <a:solidFill>
                  <a:schemeClr val="tx1"/>
                </a:solidFill>
              </a:rPr>
              <a:t>란 </a:t>
            </a:r>
            <a:r>
              <a:rPr lang="en-US" altLang="ko-KR" sz="1400" dirty="0">
                <a:solidFill>
                  <a:schemeClr val="tx1"/>
                </a:solidFill>
              </a:rPr>
              <a:t>HTML </a:t>
            </a:r>
            <a:r>
              <a:rPr lang="ko-KR" altLang="en-US" sz="1400" dirty="0">
                <a:solidFill>
                  <a:schemeClr val="tx1"/>
                </a:solidFill>
              </a:rPr>
              <a:t>문서에 대한 정보</a:t>
            </a:r>
            <a:r>
              <a:rPr lang="en-US" altLang="ko-KR" sz="1400" dirty="0">
                <a:solidFill>
                  <a:schemeClr val="tx1"/>
                </a:solidFill>
              </a:rPr>
              <a:t>(data)</a:t>
            </a:r>
            <a:r>
              <a:rPr lang="ko-KR" altLang="en-US" sz="1400" dirty="0">
                <a:solidFill>
                  <a:schemeClr val="tx1"/>
                </a:solidFill>
              </a:rPr>
              <a:t>로 웹 브라우저에는 직접적으로 표현되지 않는 정보를 의미</a:t>
            </a:r>
            <a:r>
              <a:rPr lang="en-US" altLang="ko-KR" sz="1400" dirty="0">
                <a:solidFill>
                  <a:schemeClr val="tx1"/>
                </a:solidFill>
              </a:rPr>
              <a:t>.</a:t>
            </a:r>
          </a:p>
          <a:p>
            <a:pPr marL="742950" lvl="1" indent="-285750">
              <a:buFont typeface="Wingdings" panose="05000000000000000000" pitchFamily="2" charset="2"/>
              <a:buChar char="ü"/>
            </a:pPr>
            <a:r>
              <a:rPr lang="ko-KR" altLang="en-US" sz="1400" dirty="0">
                <a:solidFill>
                  <a:schemeClr val="tx1"/>
                </a:solidFill>
              </a:rPr>
              <a:t>이러한 메타데이터는 </a:t>
            </a:r>
            <a:r>
              <a:rPr lang="en-US" altLang="ko-KR" sz="1400" dirty="0">
                <a:solidFill>
                  <a:schemeClr val="tx1"/>
                </a:solidFill>
              </a:rPr>
              <a:t>&lt;title&gt;, &lt;style&gt;, &lt;meta&gt;, &lt;link&gt;, &lt;script&gt;, &lt;base&gt;</a:t>
            </a:r>
            <a:r>
              <a:rPr lang="ko-KR" altLang="en-US" sz="1400" dirty="0">
                <a:solidFill>
                  <a:schemeClr val="tx1"/>
                </a:solidFill>
              </a:rPr>
              <a:t>태그 등을 이용하여 표현할 수 있음</a:t>
            </a:r>
            <a:r>
              <a:rPr lang="en-US" altLang="ko-KR" sz="1400" dirty="0">
                <a:solidFill>
                  <a:schemeClr val="tx1"/>
                </a:solidFill>
              </a:rPr>
              <a:t>.</a:t>
            </a:r>
          </a:p>
          <a:p>
            <a:r>
              <a:rPr lang="en-US" altLang="ko-KR" sz="1600" dirty="0">
                <a:solidFill>
                  <a:schemeClr val="tx1"/>
                </a:solidFill>
              </a:rPr>
              <a:t> </a:t>
            </a:r>
          </a:p>
          <a:p>
            <a:r>
              <a:rPr lang="en-US" altLang="ko-KR" sz="1600" dirty="0">
                <a:solidFill>
                  <a:schemeClr val="tx1"/>
                </a:solidFill>
              </a:rPr>
              <a:t>&lt;title&gt; : HTML </a:t>
            </a:r>
            <a:r>
              <a:rPr lang="ko-KR" altLang="en-US" sz="1600" dirty="0">
                <a:solidFill>
                  <a:schemeClr val="tx1"/>
                </a:solidFill>
              </a:rPr>
              <a:t>문서의 제목</a:t>
            </a:r>
            <a:r>
              <a:rPr lang="en-US" altLang="ko-KR" sz="1600" dirty="0">
                <a:solidFill>
                  <a:schemeClr val="tx1"/>
                </a:solidFill>
              </a:rPr>
              <a:t>(title)</a:t>
            </a:r>
            <a:r>
              <a:rPr lang="ko-KR" altLang="en-US" sz="1600" dirty="0">
                <a:solidFill>
                  <a:schemeClr val="tx1"/>
                </a:solidFill>
              </a:rPr>
              <a:t>을 정의하며</a:t>
            </a:r>
            <a:r>
              <a:rPr lang="en-US" altLang="ko-KR" sz="1600" dirty="0">
                <a:solidFill>
                  <a:schemeClr val="tx1"/>
                </a:solidFill>
              </a:rPr>
              <a:t>, </a:t>
            </a:r>
            <a:r>
              <a:rPr lang="ko-KR" altLang="en-US" sz="1600" dirty="0">
                <a:solidFill>
                  <a:schemeClr val="tx1"/>
                </a:solidFill>
              </a:rPr>
              <a:t>아래 용도로 사용</a:t>
            </a:r>
            <a:r>
              <a:rPr lang="en-US" altLang="ko-KR" sz="1600" dirty="0">
                <a:solidFill>
                  <a:schemeClr val="tx1"/>
                </a:solidFill>
              </a:rPr>
              <a:t>.</a:t>
            </a:r>
          </a:p>
          <a:p>
            <a:pPr marL="742950" lvl="1" indent="-285750">
              <a:buFont typeface="Wingdings" panose="05000000000000000000" pitchFamily="2" charset="2"/>
              <a:buChar char="ü"/>
            </a:pPr>
            <a:r>
              <a:rPr lang="ko-KR" altLang="en-US" sz="1400" dirty="0">
                <a:solidFill>
                  <a:schemeClr val="tx1"/>
                </a:solidFill>
              </a:rPr>
              <a:t>웹 브라우저의 </a:t>
            </a:r>
            <a:r>
              <a:rPr lang="ko-KR" altLang="en-US" sz="1400" dirty="0" err="1">
                <a:solidFill>
                  <a:schemeClr val="tx1"/>
                </a:solidFill>
              </a:rPr>
              <a:t>툴바</a:t>
            </a:r>
            <a:r>
              <a:rPr lang="en-US" altLang="ko-KR" sz="1400" dirty="0">
                <a:solidFill>
                  <a:schemeClr val="tx1"/>
                </a:solidFill>
              </a:rPr>
              <a:t>(toolbar)</a:t>
            </a:r>
            <a:r>
              <a:rPr lang="ko-KR" altLang="en-US" sz="1400" dirty="0">
                <a:solidFill>
                  <a:schemeClr val="tx1"/>
                </a:solidFill>
              </a:rPr>
              <a:t>에 표시</a:t>
            </a:r>
            <a:r>
              <a:rPr lang="en-US" altLang="ko-KR" sz="1400" dirty="0">
                <a:solidFill>
                  <a:schemeClr val="tx1"/>
                </a:solidFill>
              </a:rPr>
              <a:t>.</a:t>
            </a:r>
          </a:p>
          <a:p>
            <a:pPr marL="742950" lvl="1" indent="-285750">
              <a:buFont typeface="Wingdings" panose="05000000000000000000" pitchFamily="2" charset="2"/>
              <a:buChar char="ü"/>
            </a:pPr>
            <a:r>
              <a:rPr lang="ko-KR" altLang="en-US" sz="1400" dirty="0">
                <a:solidFill>
                  <a:schemeClr val="tx1"/>
                </a:solidFill>
              </a:rPr>
              <a:t>웹 브라우저의 </a:t>
            </a:r>
            <a:r>
              <a:rPr lang="ko-KR" altLang="en-US" sz="1400" dirty="0" err="1">
                <a:solidFill>
                  <a:schemeClr val="tx1"/>
                </a:solidFill>
              </a:rPr>
              <a:t>즐겨찾기</a:t>
            </a:r>
            <a:r>
              <a:rPr lang="en-US" altLang="ko-KR" sz="1400" dirty="0">
                <a:solidFill>
                  <a:schemeClr val="tx1"/>
                </a:solidFill>
              </a:rPr>
              <a:t>(favorites)</a:t>
            </a:r>
            <a:r>
              <a:rPr lang="ko-KR" altLang="en-US" sz="1400" dirty="0">
                <a:solidFill>
                  <a:schemeClr val="tx1"/>
                </a:solidFill>
              </a:rPr>
              <a:t>에 추가할 때 제목으로</a:t>
            </a:r>
            <a:r>
              <a:rPr lang="en-US" altLang="ko-KR" sz="1400" dirty="0">
                <a:solidFill>
                  <a:schemeClr val="tx1"/>
                </a:solidFill>
              </a:rPr>
              <a:t>.</a:t>
            </a:r>
          </a:p>
          <a:p>
            <a:pPr marL="742950" lvl="1" indent="-285750">
              <a:buFont typeface="Wingdings" panose="05000000000000000000" pitchFamily="2" charset="2"/>
              <a:buChar char="ü"/>
            </a:pPr>
            <a:r>
              <a:rPr lang="ko-KR" altLang="en-US" sz="1400" dirty="0">
                <a:solidFill>
                  <a:schemeClr val="tx1"/>
                </a:solidFill>
              </a:rPr>
              <a:t>검색 엔진의 결과 페이지에 제목으로 표시</a:t>
            </a:r>
            <a:r>
              <a:rPr lang="en-US" altLang="ko-KR" sz="1400" dirty="0">
                <a:solidFill>
                  <a:schemeClr val="tx1"/>
                </a:solidFill>
              </a:rPr>
              <a:t>.</a:t>
            </a:r>
          </a:p>
          <a:p>
            <a:r>
              <a:rPr lang="en-US" altLang="ko-KR" sz="1600" dirty="0">
                <a:solidFill>
                  <a:schemeClr val="tx1"/>
                </a:solidFill>
              </a:rPr>
              <a:t> </a:t>
            </a:r>
          </a:p>
          <a:p>
            <a:r>
              <a:rPr lang="en-US" altLang="ko-KR" sz="1600" dirty="0">
                <a:solidFill>
                  <a:schemeClr val="tx1"/>
                </a:solidFill>
              </a:rPr>
              <a:t>&lt;body&gt; : </a:t>
            </a:r>
            <a:r>
              <a:rPr lang="ko-KR" altLang="en-US" sz="1600" dirty="0">
                <a:solidFill>
                  <a:schemeClr val="tx1"/>
                </a:solidFill>
              </a:rPr>
              <a:t>웹 브라우저를 통해 보이는 내용</a:t>
            </a:r>
            <a:r>
              <a:rPr lang="en-US" altLang="ko-KR" sz="1600" dirty="0">
                <a:solidFill>
                  <a:schemeClr val="tx1"/>
                </a:solidFill>
              </a:rPr>
              <a:t>(content) </a:t>
            </a:r>
            <a:r>
              <a:rPr lang="ko-KR" altLang="en-US" sz="1600" dirty="0">
                <a:solidFill>
                  <a:schemeClr val="tx1"/>
                </a:solidFill>
              </a:rPr>
              <a:t>부분</a:t>
            </a:r>
            <a:r>
              <a:rPr lang="en-US" altLang="ko-KR" sz="1600" dirty="0">
                <a:solidFill>
                  <a:schemeClr val="tx1"/>
                </a:solidFill>
              </a:rPr>
              <a:t>.</a:t>
            </a:r>
          </a:p>
          <a:p>
            <a:r>
              <a:rPr lang="en-US" altLang="ko-KR" sz="1600" dirty="0">
                <a:solidFill>
                  <a:schemeClr val="tx1"/>
                </a:solidFill>
              </a:rPr>
              <a:t> </a:t>
            </a:r>
          </a:p>
          <a:p>
            <a:r>
              <a:rPr lang="en-US" altLang="ko-KR" sz="1600" dirty="0">
                <a:solidFill>
                  <a:schemeClr val="tx1"/>
                </a:solidFill>
              </a:rPr>
              <a:t>&lt;h1&gt; ~ &lt;h6&gt; : </a:t>
            </a:r>
            <a:r>
              <a:rPr lang="ko-KR" altLang="en-US" sz="1600" dirty="0">
                <a:solidFill>
                  <a:schemeClr val="tx1"/>
                </a:solidFill>
              </a:rPr>
              <a:t>제목</a:t>
            </a:r>
            <a:r>
              <a:rPr lang="en-US" altLang="ko-KR" sz="1600" dirty="0">
                <a:solidFill>
                  <a:schemeClr val="tx1"/>
                </a:solidFill>
              </a:rPr>
              <a:t>(heading)</a:t>
            </a:r>
            <a:r>
              <a:rPr lang="ko-KR" altLang="en-US" sz="1600" dirty="0">
                <a:solidFill>
                  <a:schemeClr val="tx1"/>
                </a:solidFill>
              </a:rPr>
              <a:t>을 나타냄</a:t>
            </a:r>
            <a:r>
              <a:rPr lang="en-US" altLang="ko-KR" sz="1600" dirty="0">
                <a:solidFill>
                  <a:schemeClr val="tx1"/>
                </a:solidFill>
              </a:rPr>
              <a:t>.</a:t>
            </a:r>
          </a:p>
          <a:p>
            <a:r>
              <a:rPr lang="en-US" altLang="ko-KR" sz="1600" dirty="0">
                <a:solidFill>
                  <a:schemeClr val="tx1"/>
                </a:solidFill>
              </a:rPr>
              <a:t> </a:t>
            </a:r>
          </a:p>
          <a:p>
            <a:r>
              <a:rPr lang="en-US" altLang="ko-KR" sz="1600" dirty="0">
                <a:solidFill>
                  <a:schemeClr val="tx1"/>
                </a:solidFill>
              </a:rPr>
              <a:t>&lt;p&gt; : </a:t>
            </a:r>
            <a:r>
              <a:rPr lang="ko-KR" altLang="en-US" sz="1600" dirty="0">
                <a:solidFill>
                  <a:schemeClr val="tx1"/>
                </a:solidFill>
              </a:rPr>
              <a:t>단락</a:t>
            </a:r>
            <a:r>
              <a:rPr lang="en-US" altLang="ko-KR" sz="1600" dirty="0">
                <a:solidFill>
                  <a:schemeClr val="tx1"/>
                </a:solidFill>
              </a:rPr>
              <a:t>(paragraph)</a:t>
            </a:r>
            <a:r>
              <a:rPr lang="ko-KR" altLang="en-US" sz="1600" dirty="0">
                <a:solidFill>
                  <a:schemeClr val="tx1"/>
                </a:solidFill>
              </a:rPr>
              <a:t>을 나타냄</a:t>
            </a:r>
            <a:r>
              <a:rPr lang="en-US" altLang="ko-KR" sz="16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a:t>
            </a:fld>
            <a:endParaRPr lang="ko-KR" altLang="en-US" dirty="0"/>
          </a:p>
        </p:txBody>
      </p:sp>
      <p:pic>
        <p:nvPicPr>
          <p:cNvPr id="3" name="그림 2">
            <a:extLst>
              <a:ext uri="{FF2B5EF4-FFF2-40B4-BE49-F238E27FC236}">
                <a16:creationId xmlns:a16="http://schemas.microsoft.com/office/drawing/2014/main" id="{215F5FAB-2B26-44FC-980C-FB9D2442F1FE}"/>
              </a:ext>
            </a:extLst>
          </p:cNvPr>
          <p:cNvPicPr>
            <a:picLocks noChangeAspect="1"/>
          </p:cNvPicPr>
          <p:nvPr/>
        </p:nvPicPr>
        <p:blipFill>
          <a:blip r:embed="rId2"/>
          <a:stretch>
            <a:fillRect/>
          </a:stretch>
        </p:blipFill>
        <p:spPr>
          <a:xfrm>
            <a:off x="542925" y="1357312"/>
            <a:ext cx="5172000" cy="4757738"/>
          </a:xfrm>
          <a:prstGeom prst="rect">
            <a:avLst/>
          </a:prstGeom>
        </p:spPr>
      </p:pic>
    </p:spTree>
    <p:extLst>
      <p:ext uri="{BB962C8B-B14F-4D97-AF65-F5344CB8AC3E}">
        <p14:creationId xmlns:p14="http://schemas.microsoft.com/office/powerpoint/2010/main" val="408608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라디오버튼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60</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7" y="1659466"/>
            <a:ext cx="7264400" cy="46968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라디오 버튼</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다음 중 가장 </a:t>
            </a:r>
            <a:r>
              <a:rPr lang="ko-KR" altLang="en-US" sz="1200" dirty="0" err="1">
                <a:solidFill>
                  <a:schemeClr val="tx1"/>
                </a:solidFill>
              </a:rPr>
              <a:t>재밌고</a:t>
            </a:r>
            <a:r>
              <a:rPr lang="ko-KR" altLang="en-US" sz="1200" dirty="0">
                <a:solidFill>
                  <a:schemeClr val="tx1"/>
                </a:solidFill>
              </a:rPr>
              <a:t> 내용이 알찬 강좌를 하나만 골라주세요</a:t>
            </a:r>
            <a:r>
              <a:rPr lang="en-US" altLang="ko-KR" sz="1200" dirty="0">
                <a:solidFill>
                  <a:schemeClr val="tx1"/>
                </a:solidFill>
              </a:rPr>
              <a:t>.&lt;/p&gt;</a:t>
            </a:r>
          </a:p>
          <a:p>
            <a:r>
              <a:rPr lang="en-US" altLang="ko-KR" sz="1200" dirty="0">
                <a:solidFill>
                  <a:schemeClr val="tx1"/>
                </a:solidFill>
              </a:rPr>
              <a:t>	&lt;form&gt;</a:t>
            </a:r>
          </a:p>
          <a:p>
            <a:r>
              <a:rPr lang="en-US" altLang="ko-KR" sz="1200" dirty="0">
                <a:solidFill>
                  <a:schemeClr val="tx1"/>
                </a:solidFill>
              </a:rPr>
              <a:t>		&lt;input type="radio" name="lecture" value="html" checked&gt; HTML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type="radio" name="lecture" value="</a:t>
            </a:r>
            <a:r>
              <a:rPr lang="en-US" altLang="ko-KR" sz="1200" dirty="0" err="1">
                <a:solidFill>
                  <a:schemeClr val="tx1"/>
                </a:solidFill>
              </a:rPr>
              <a:t>css</a:t>
            </a:r>
            <a:r>
              <a:rPr lang="en-US" altLang="ko-KR" sz="1200" dirty="0">
                <a:solidFill>
                  <a:schemeClr val="tx1"/>
                </a:solidFill>
              </a:rPr>
              <a:t>"&gt; CSS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type="radio" name="lecture" value="java"&gt; JAVA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type="radio" name="lecture" value="</a:t>
            </a:r>
            <a:r>
              <a:rPr lang="en-US" altLang="ko-KR" sz="1200" dirty="0" err="1">
                <a:solidFill>
                  <a:schemeClr val="tx1"/>
                </a:solidFill>
              </a:rPr>
              <a:t>cpp</a:t>
            </a:r>
            <a:r>
              <a:rPr lang="en-US" altLang="ko-KR" sz="1200" dirty="0">
                <a:solidFill>
                  <a:schemeClr val="tx1"/>
                </a:solidFill>
              </a:rPr>
              <a:t>"&gt; C++</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0" y="1659467"/>
            <a:ext cx="4190999" cy="469688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checked </a:t>
            </a:r>
            <a:r>
              <a:rPr lang="ko-KR" altLang="en-US" sz="1200" dirty="0">
                <a:solidFill>
                  <a:schemeClr val="tx1"/>
                </a:solidFill>
              </a:rPr>
              <a:t>속성을 이용하여 여러 개의 옵션 중에서 처음에 미리 선택되는 옵션을 지정할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정확한 </a:t>
            </a:r>
            <a:r>
              <a:rPr lang="ko-KR" altLang="en-US" sz="1200" dirty="0" err="1">
                <a:solidFill>
                  <a:schemeClr val="tx1"/>
                </a:solidFill>
              </a:rPr>
              <a:t>입력값</a:t>
            </a:r>
            <a:r>
              <a:rPr lang="ko-KR" altLang="en-US" sz="1200" dirty="0">
                <a:solidFill>
                  <a:schemeClr val="tx1"/>
                </a:solidFill>
              </a:rPr>
              <a:t> 전송을 위해서 </a:t>
            </a:r>
            <a:r>
              <a:rPr lang="en-US" altLang="ko-KR" sz="1200" dirty="0">
                <a:solidFill>
                  <a:schemeClr val="tx1"/>
                </a:solidFill>
              </a:rPr>
              <a:t>radio </a:t>
            </a:r>
            <a:r>
              <a:rPr lang="ko-KR" altLang="en-US" sz="1200" dirty="0">
                <a:solidFill>
                  <a:schemeClr val="tx1"/>
                </a:solidFill>
              </a:rPr>
              <a:t>타입의 모든 </a:t>
            </a:r>
            <a:r>
              <a:rPr lang="en-US" altLang="ko-KR" sz="1200" dirty="0">
                <a:solidFill>
                  <a:schemeClr val="tx1"/>
                </a:solidFill>
              </a:rPr>
              <a:t>input </a:t>
            </a:r>
            <a:r>
              <a:rPr lang="ko-KR" altLang="en-US" sz="1200" dirty="0">
                <a:solidFill>
                  <a:schemeClr val="tx1"/>
                </a:solidFill>
              </a:rPr>
              <a:t>요소가 반드시 같은 </a:t>
            </a:r>
            <a:r>
              <a:rPr lang="en-US" altLang="ko-KR" sz="1200" dirty="0">
                <a:solidFill>
                  <a:schemeClr val="tx1"/>
                </a:solidFill>
              </a:rPr>
              <a:t>name </a:t>
            </a:r>
            <a:r>
              <a:rPr lang="ko-KR" altLang="en-US" sz="1200" dirty="0">
                <a:solidFill>
                  <a:schemeClr val="tx1"/>
                </a:solidFill>
              </a:rPr>
              <a:t>속성을 가지고 있어야</a:t>
            </a:r>
            <a:r>
              <a:rPr lang="ko-KR" altLang="en-US" dirty="0"/>
              <a:t> </a:t>
            </a:r>
            <a:r>
              <a:rPr lang="ko-KR" altLang="en-US" sz="1200" dirty="0">
                <a:solidFill>
                  <a:schemeClr val="tx1"/>
                </a:solidFill>
              </a:rPr>
              <a:t>합니다</a:t>
            </a:r>
            <a:r>
              <a:rPr lang="en-US" altLang="ko-KR" sz="1200" dirty="0">
                <a:solidFill>
                  <a:schemeClr val="tx1"/>
                </a:solidFill>
              </a:rPr>
              <a:t>.</a:t>
            </a: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4"/>
            <a:ext cx="11548533" cy="41486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라디오 버튼 </a:t>
            </a:r>
            <a:r>
              <a:rPr lang="en-US" altLang="ko-KR" sz="1200" b="1" dirty="0">
                <a:solidFill>
                  <a:schemeClr val="tx1"/>
                </a:solidFill>
              </a:rPr>
              <a:t>: </a:t>
            </a:r>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"radio"</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사용자로부터 여러 개의 옵션</a:t>
            </a:r>
            <a:r>
              <a:rPr lang="en-US" altLang="ko-KR" sz="1200" dirty="0">
                <a:solidFill>
                  <a:schemeClr val="tx1"/>
                </a:solidFill>
              </a:rPr>
              <a:t>(option) </a:t>
            </a:r>
            <a:r>
              <a:rPr lang="ko-KR" altLang="en-US" sz="1200" dirty="0">
                <a:solidFill>
                  <a:schemeClr val="tx1"/>
                </a:solidFill>
              </a:rPr>
              <a:t>중에서 단 하나의 옵션만을 </a:t>
            </a:r>
            <a:r>
              <a:rPr lang="ko-KR" altLang="en-US" sz="1200" dirty="0" err="1">
                <a:solidFill>
                  <a:schemeClr val="tx1"/>
                </a:solidFill>
              </a:rPr>
              <a:t>입력받을</a:t>
            </a:r>
            <a:r>
              <a:rPr lang="ko-KR" altLang="en-US" sz="1200" dirty="0">
                <a:solidFill>
                  <a:schemeClr val="tx1"/>
                </a:solidFill>
              </a:rPr>
              <a:t> 수 있습니다</a:t>
            </a:r>
            <a:r>
              <a:rPr lang="en-US" altLang="ko-KR" sz="1200" dirty="0">
                <a:solidFill>
                  <a:schemeClr val="tx1"/>
                </a:solidFill>
              </a:rPr>
              <a:t>.</a:t>
            </a:r>
          </a:p>
          <a:p>
            <a:r>
              <a:rPr lang="ko-KR" altLang="en-US" sz="1200" dirty="0">
                <a:solidFill>
                  <a:schemeClr val="tx1"/>
                </a:solidFill>
              </a:rPr>
              <a:t>이때 서버로 정확한 입력을 전송하기 위해서는 반드시 모든 </a:t>
            </a:r>
            <a:r>
              <a:rPr lang="en-US" altLang="ko-KR" sz="1200" dirty="0">
                <a:solidFill>
                  <a:schemeClr val="tx1"/>
                </a:solidFill>
              </a:rPr>
              <a:t>input </a:t>
            </a:r>
            <a:r>
              <a:rPr lang="ko-KR" altLang="en-US" sz="1200" dirty="0">
                <a:solidFill>
                  <a:schemeClr val="tx1"/>
                </a:solidFill>
              </a:rPr>
              <a:t>요소의 </a:t>
            </a:r>
            <a:r>
              <a:rPr lang="en-US" altLang="ko-KR" sz="1200" dirty="0">
                <a:solidFill>
                  <a:schemeClr val="tx1"/>
                </a:solidFill>
              </a:rPr>
              <a:t>name </a:t>
            </a:r>
            <a:r>
              <a:rPr lang="ko-KR" altLang="en-US" sz="1200" dirty="0">
                <a:solidFill>
                  <a:schemeClr val="tx1"/>
                </a:solidFill>
              </a:rPr>
              <a:t>속성이 같아야 합니다</a:t>
            </a:r>
            <a:r>
              <a:rPr lang="en-US" altLang="ko-KR" sz="1200" dirty="0">
                <a:solidFill>
                  <a:schemeClr val="tx1"/>
                </a:solidFill>
              </a:rPr>
              <a:t>.</a:t>
            </a:r>
          </a:p>
        </p:txBody>
      </p:sp>
    </p:spTree>
    <p:extLst>
      <p:ext uri="{BB962C8B-B14F-4D97-AF65-F5344CB8AC3E}">
        <p14:creationId xmlns:p14="http://schemas.microsoft.com/office/powerpoint/2010/main" val="2573486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체크박스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61</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체크박스</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다음 중 </a:t>
            </a:r>
            <a:r>
              <a:rPr lang="ko-KR" altLang="en-US" sz="1200" dirty="0" err="1">
                <a:solidFill>
                  <a:schemeClr val="tx1"/>
                </a:solidFill>
              </a:rPr>
              <a:t>재밌고</a:t>
            </a:r>
            <a:r>
              <a:rPr lang="ko-KR" altLang="en-US" sz="1200" dirty="0">
                <a:solidFill>
                  <a:schemeClr val="tx1"/>
                </a:solidFill>
              </a:rPr>
              <a:t> 내용이 알찬 강좌를 모두 골라주세요</a:t>
            </a:r>
            <a:r>
              <a:rPr lang="en-US" altLang="ko-KR" sz="1200" dirty="0">
                <a:solidFill>
                  <a:schemeClr val="tx1"/>
                </a:solidFill>
              </a:rPr>
              <a:t>.&lt;/p&gt;</a:t>
            </a:r>
          </a:p>
          <a:p>
            <a:r>
              <a:rPr lang="en-US" altLang="ko-KR" sz="1200" dirty="0">
                <a:solidFill>
                  <a:schemeClr val="tx1"/>
                </a:solidFill>
              </a:rPr>
              <a:t>	&lt;form&gt;</a:t>
            </a:r>
          </a:p>
          <a:p>
            <a:r>
              <a:rPr lang="en-US" altLang="ko-KR" sz="1200" dirty="0">
                <a:solidFill>
                  <a:schemeClr val="tx1"/>
                </a:solidFill>
              </a:rPr>
              <a:t>		&lt;input type="checkbox" name="lecture" value="html" checked&gt; HTML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type="checkbox" name="lecture" value="</a:t>
            </a:r>
            <a:r>
              <a:rPr lang="en-US" altLang="ko-KR" sz="1200" dirty="0" err="1">
                <a:solidFill>
                  <a:schemeClr val="tx1"/>
                </a:solidFill>
              </a:rPr>
              <a:t>css</a:t>
            </a:r>
            <a:r>
              <a:rPr lang="en-US" altLang="ko-KR" sz="1200" dirty="0">
                <a:solidFill>
                  <a:schemeClr val="tx1"/>
                </a:solidFill>
              </a:rPr>
              <a:t>"&gt; CSS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type="checkbox" name="lecture" value="java"&gt; JAVA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type="checkbox" name="lecture" value="</a:t>
            </a:r>
            <a:r>
              <a:rPr lang="en-US" altLang="ko-KR" sz="1200" dirty="0" err="1">
                <a:solidFill>
                  <a:schemeClr val="tx1"/>
                </a:solidFill>
              </a:rPr>
              <a:t>cpp</a:t>
            </a:r>
            <a:r>
              <a:rPr lang="en-US" altLang="ko-KR" sz="1200" dirty="0">
                <a:solidFill>
                  <a:schemeClr val="tx1"/>
                </a:solidFill>
              </a:rPr>
              <a:t>" disabled&gt; C++</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checked </a:t>
            </a:r>
            <a:r>
              <a:rPr lang="ko-KR" altLang="en-US" sz="1200" dirty="0">
                <a:solidFill>
                  <a:schemeClr val="tx1"/>
                </a:solidFill>
              </a:rPr>
              <a:t>속성을 이용하여 여러 개의 옵션 중에서 처음에 미리 선택되는 옵션을 지정할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또한</a:t>
            </a:r>
            <a:r>
              <a:rPr lang="en-US" altLang="ko-KR" sz="1200" dirty="0">
                <a:solidFill>
                  <a:schemeClr val="tx1"/>
                </a:solidFill>
              </a:rPr>
              <a:t>, disabled </a:t>
            </a:r>
            <a:r>
              <a:rPr lang="ko-KR" altLang="en-US" sz="1200" dirty="0">
                <a:solidFill>
                  <a:schemeClr val="tx1"/>
                </a:solidFill>
              </a:rPr>
              <a:t>속성을 이용하여 해당 옵션을 선택할 수 없게 설정할 수도 있습니다</a:t>
            </a:r>
            <a:r>
              <a:rPr lang="en-US" altLang="ko-KR" sz="1200" dirty="0">
                <a:solidFill>
                  <a:schemeClr val="tx1"/>
                </a:solidFill>
              </a:rPr>
              <a:t>.</a:t>
            </a: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체크박스 </a:t>
            </a:r>
            <a:r>
              <a:rPr lang="en-US" altLang="ko-KR" sz="1200" b="1" dirty="0">
                <a:solidFill>
                  <a:schemeClr val="tx1"/>
                </a:solidFill>
              </a:rPr>
              <a:t>: </a:t>
            </a:r>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"checkbox"</a:t>
            </a:r>
            <a:r>
              <a:rPr lang="ko-KR" altLang="en-US" sz="1200" dirty="0">
                <a:solidFill>
                  <a:schemeClr val="tx1"/>
                </a:solidFill>
              </a:rPr>
              <a:t>로 설정하면</a:t>
            </a:r>
            <a:r>
              <a:rPr lang="en-US" altLang="ko-KR" sz="1200" dirty="0">
                <a:solidFill>
                  <a:schemeClr val="tx1"/>
                </a:solidFill>
              </a:rPr>
              <a:t>, </a:t>
            </a:r>
            <a:r>
              <a:rPr lang="ko-KR" altLang="en-US" sz="1200" dirty="0">
                <a:solidFill>
                  <a:schemeClr val="tx1"/>
                </a:solidFill>
              </a:rPr>
              <a:t>사용자로부터 여러 개의 옵션 중에서 다수의 옵션을 </a:t>
            </a:r>
            <a:r>
              <a:rPr lang="ko-KR" altLang="en-US" sz="1200" dirty="0" err="1">
                <a:solidFill>
                  <a:schemeClr val="tx1"/>
                </a:solidFill>
              </a:rPr>
              <a:t>입력받을</a:t>
            </a:r>
            <a:r>
              <a:rPr lang="ko-KR" altLang="en-US" sz="1200" dirty="0">
                <a:solidFill>
                  <a:schemeClr val="tx1"/>
                </a:solidFill>
              </a:rPr>
              <a:t> 수 있습니다</a:t>
            </a:r>
            <a:r>
              <a:rPr lang="en-US" altLang="ko-KR" sz="1200" dirty="0">
                <a:solidFill>
                  <a:schemeClr val="tx1"/>
                </a:solidFill>
              </a:rPr>
              <a:t>.</a:t>
            </a:r>
          </a:p>
          <a:p>
            <a:r>
              <a:rPr lang="ko-KR" altLang="en-US" sz="1200" dirty="0">
                <a:solidFill>
                  <a:schemeClr val="tx1"/>
                </a:solidFill>
              </a:rPr>
              <a:t>체크박스는 라디오 버튼과는 달리 여러 개의 옵션을 한 번에 </a:t>
            </a:r>
            <a:r>
              <a:rPr lang="ko-KR" altLang="en-US" sz="1200" dirty="0" err="1">
                <a:solidFill>
                  <a:schemeClr val="tx1"/>
                </a:solidFill>
              </a:rPr>
              <a:t>입력받을</a:t>
            </a:r>
            <a:r>
              <a:rPr lang="ko-KR" altLang="en-US" sz="1200" dirty="0">
                <a:solidFill>
                  <a:schemeClr val="tx1"/>
                </a:solidFill>
              </a:rPr>
              <a:t> 수 있습니다</a:t>
            </a:r>
            <a:r>
              <a:rPr lang="en-US" altLang="ko-KR" sz="1200" dirty="0">
                <a:solidFill>
                  <a:schemeClr val="tx1"/>
                </a:solidFill>
              </a:rPr>
              <a:t>. </a:t>
            </a:r>
            <a:r>
              <a:rPr lang="ko-KR" altLang="en-US" sz="1200" dirty="0">
                <a:solidFill>
                  <a:schemeClr val="tx1"/>
                </a:solidFill>
              </a:rPr>
              <a:t>이때 서버로 정확한 입력을 전송하기 위해서는 반드시 모든 </a:t>
            </a:r>
            <a:r>
              <a:rPr lang="en-US" altLang="ko-KR" sz="1200" dirty="0">
                <a:solidFill>
                  <a:schemeClr val="tx1"/>
                </a:solidFill>
              </a:rPr>
              <a:t>input </a:t>
            </a:r>
            <a:r>
              <a:rPr lang="ko-KR" altLang="en-US" sz="1200" dirty="0">
                <a:solidFill>
                  <a:schemeClr val="tx1"/>
                </a:solidFill>
              </a:rPr>
              <a:t>요소의 </a:t>
            </a:r>
            <a:r>
              <a:rPr lang="en-US" altLang="ko-KR" sz="1200" dirty="0">
                <a:solidFill>
                  <a:schemeClr val="tx1"/>
                </a:solidFill>
              </a:rPr>
              <a:t>name </a:t>
            </a:r>
            <a:r>
              <a:rPr lang="ko-KR" altLang="en-US" sz="1200" dirty="0">
                <a:solidFill>
                  <a:schemeClr val="tx1"/>
                </a:solidFill>
              </a:rPr>
              <a:t>속성이 같아야 합니다</a:t>
            </a:r>
            <a:r>
              <a:rPr lang="en-US" altLang="ko-KR" sz="1200" dirty="0">
                <a:solidFill>
                  <a:schemeClr val="tx1"/>
                </a:solidFill>
              </a:rPr>
              <a:t>.</a:t>
            </a:r>
          </a:p>
        </p:txBody>
      </p:sp>
    </p:spTree>
    <p:extLst>
      <p:ext uri="{BB962C8B-B14F-4D97-AF65-F5344CB8AC3E}">
        <p14:creationId xmlns:p14="http://schemas.microsoft.com/office/powerpoint/2010/main" val="271533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파일 선택</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62</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파일 선택 박스</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여러분이 가장 행복했던 날의 사진을 선택해 주세요</a:t>
            </a:r>
            <a:r>
              <a:rPr lang="en-US" altLang="ko-KR" sz="1200" dirty="0">
                <a:solidFill>
                  <a:schemeClr val="tx1"/>
                </a:solidFill>
              </a:rPr>
              <a:t>.&lt;/p&gt;</a:t>
            </a:r>
          </a:p>
          <a:p>
            <a:r>
              <a:rPr lang="en-US" altLang="ko-KR" sz="1200" dirty="0">
                <a:solidFill>
                  <a:schemeClr val="tx1"/>
                </a:solidFill>
              </a:rPr>
              <a:t>	&lt;form&gt;</a:t>
            </a:r>
          </a:p>
          <a:p>
            <a:r>
              <a:rPr lang="en-US" altLang="ko-KR" sz="1200" dirty="0">
                <a:solidFill>
                  <a:schemeClr val="tx1"/>
                </a:solidFill>
              </a:rPr>
              <a:t>		&lt;input type="file" name="</a:t>
            </a:r>
            <a:r>
              <a:rPr lang="en-US" altLang="ko-KR" sz="1200" dirty="0" err="1">
                <a:solidFill>
                  <a:schemeClr val="tx1"/>
                </a:solidFill>
              </a:rPr>
              <a:t>upload_file</a:t>
            </a:r>
            <a:r>
              <a:rPr lang="en-US" altLang="ko-KR" sz="1200" dirty="0">
                <a:solidFill>
                  <a:schemeClr val="tx1"/>
                </a:solidFill>
              </a:rPr>
              <a:t>" accept="image/*"&gt;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accept </a:t>
            </a:r>
            <a:r>
              <a:rPr lang="ko-KR" altLang="en-US" sz="1200">
                <a:solidFill>
                  <a:schemeClr val="tx1"/>
                </a:solidFill>
              </a:rPr>
              <a:t>속성을 이용하여 입력받을 수 있는 파일의 확장자 및 종류를 명시할 수 있습니다</a:t>
            </a:r>
            <a:r>
              <a:rPr lang="en-US" altLang="ko-KR" sz="1200">
                <a:solidFill>
                  <a:schemeClr val="tx1"/>
                </a:solidFill>
              </a:rPr>
              <a:t>.</a:t>
            </a:r>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파일 선택</a:t>
            </a:r>
          </a:p>
          <a:p>
            <a:r>
              <a:rPr lang="en-US" altLang="ko-KR" sz="1200">
                <a:solidFill>
                  <a:schemeClr val="tx1"/>
                </a:solidFill>
              </a:rPr>
              <a:t>&lt;input&gt;</a:t>
            </a:r>
            <a:r>
              <a:rPr lang="ko-KR" altLang="en-US" sz="1200">
                <a:solidFill>
                  <a:schemeClr val="tx1"/>
                </a:solidFill>
              </a:rPr>
              <a:t>태그의 </a:t>
            </a:r>
            <a:r>
              <a:rPr lang="en-US" altLang="ko-KR" sz="1200">
                <a:solidFill>
                  <a:schemeClr val="tx1"/>
                </a:solidFill>
              </a:rPr>
              <a:t>type </a:t>
            </a:r>
            <a:r>
              <a:rPr lang="ko-KR" altLang="en-US" sz="1200">
                <a:solidFill>
                  <a:schemeClr val="tx1"/>
                </a:solidFill>
              </a:rPr>
              <a:t>속성값을 </a:t>
            </a:r>
            <a:r>
              <a:rPr lang="en-US" altLang="ko-KR" sz="1200">
                <a:solidFill>
                  <a:schemeClr val="tx1"/>
                </a:solidFill>
              </a:rPr>
              <a:t>"file"</a:t>
            </a:r>
            <a:r>
              <a:rPr lang="ko-KR" altLang="en-US" sz="1200">
                <a:solidFill>
                  <a:schemeClr val="tx1"/>
                </a:solidFill>
              </a:rPr>
              <a:t>로 설정하면</a:t>
            </a:r>
            <a:r>
              <a:rPr lang="en-US" altLang="ko-KR" sz="1200">
                <a:solidFill>
                  <a:schemeClr val="tx1"/>
                </a:solidFill>
              </a:rPr>
              <a:t>, </a:t>
            </a:r>
            <a:r>
              <a:rPr lang="ko-KR" altLang="en-US" sz="1200">
                <a:solidFill>
                  <a:schemeClr val="tx1"/>
                </a:solidFill>
              </a:rPr>
              <a:t>사용자로부터 파일을 전송받을 수 있습니다</a:t>
            </a:r>
            <a:r>
              <a:rPr lang="en-US" altLang="ko-KR" sz="1200">
                <a:solidFill>
                  <a:schemeClr val="tx1"/>
                </a:solidFill>
              </a:rPr>
              <a:t>.</a:t>
            </a:r>
          </a:p>
        </p:txBody>
      </p:sp>
    </p:spTree>
    <p:extLst>
      <p:ext uri="{BB962C8B-B14F-4D97-AF65-F5344CB8AC3E}">
        <p14:creationId xmlns:p14="http://schemas.microsoft.com/office/powerpoint/2010/main" val="2706323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err="1"/>
              <a:t>콤보박스</a:t>
            </a:r>
            <a:r>
              <a:rPr lang="ko-KR" altLang="en-US" sz="3200" dirty="0"/>
              <a:t>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63</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선택 입력</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다음 중 여러분이 가장 좋아하는 과일을 골라주세요</a:t>
            </a:r>
            <a:r>
              <a:rPr lang="en-US" altLang="ko-KR" sz="1200" dirty="0">
                <a:solidFill>
                  <a:schemeClr val="tx1"/>
                </a:solidFill>
              </a:rPr>
              <a:t>.&lt;/p&gt;</a:t>
            </a:r>
          </a:p>
          <a:p>
            <a:r>
              <a:rPr lang="en-US" altLang="ko-KR" sz="1200" dirty="0">
                <a:solidFill>
                  <a:schemeClr val="tx1"/>
                </a:solidFill>
              </a:rPr>
              <a:t>	&lt;form&gt;</a:t>
            </a:r>
          </a:p>
          <a:p>
            <a:r>
              <a:rPr lang="en-US" altLang="ko-KR" sz="1200" dirty="0">
                <a:solidFill>
                  <a:schemeClr val="tx1"/>
                </a:solidFill>
              </a:rPr>
              <a:t>		&lt;select name="fruit"&gt;</a:t>
            </a:r>
          </a:p>
          <a:p>
            <a:r>
              <a:rPr lang="en-US" altLang="ko-KR" sz="1200" dirty="0">
                <a:solidFill>
                  <a:schemeClr val="tx1"/>
                </a:solidFill>
              </a:rPr>
              <a:t>			&lt;option value="apple"&gt; </a:t>
            </a:r>
            <a:r>
              <a:rPr lang="ko-KR" altLang="en-US" sz="1200" dirty="0">
                <a:solidFill>
                  <a:schemeClr val="tx1"/>
                </a:solidFill>
              </a:rPr>
              <a:t>사과</a:t>
            </a:r>
          </a:p>
          <a:p>
            <a:r>
              <a:rPr lang="ko-KR" altLang="en-US" sz="1200" dirty="0">
                <a:solidFill>
                  <a:schemeClr val="tx1"/>
                </a:solidFill>
              </a:rPr>
              <a:t>			</a:t>
            </a:r>
            <a:r>
              <a:rPr lang="en-US" altLang="ko-KR" sz="1200" dirty="0">
                <a:solidFill>
                  <a:schemeClr val="tx1"/>
                </a:solidFill>
              </a:rPr>
              <a:t>&lt;option value="orange" selected&gt; </a:t>
            </a:r>
            <a:r>
              <a:rPr lang="ko-KR" altLang="en-US" sz="1200" dirty="0">
                <a:solidFill>
                  <a:schemeClr val="tx1"/>
                </a:solidFill>
              </a:rPr>
              <a:t>귤</a:t>
            </a:r>
          </a:p>
          <a:p>
            <a:r>
              <a:rPr lang="ko-KR" altLang="en-US" sz="1200" dirty="0">
                <a:solidFill>
                  <a:schemeClr val="tx1"/>
                </a:solidFill>
              </a:rPr>
              <a:t>			</a:t>
            </a:r>
            <a:r>
              <a:rPr lang="en-US" altLang="ko-KR" sz="1200" dirty="0">
                <a:solidFill>
                  <a:schemeClr val="tx1"/>
                </a:solidFill>
              </a:rPr>
              <a:t>&lt;option value="strawberry"&gt; </a:t>
            </a:r>
            <a:r>
              <a:rPr lang="ko-KR" altLang="en-US" sz="1200" dirty="0">
                <a:solidFill>
                  <a:schemeClr val="tx1"/>
                </a:solidFill>
              </a:rPr>
              <a:t>딸기</a:t>
            </a:r>
          </a:p>
          <a:p>
            <a:r>
              <a:rPr lang="ko-KR" altLang="en-US" sz="1200" dirty="0">
                <a:solidFill>
                  <a:schemeClr val="tx1"/>
                </a:solidFill>
              </a:rPr>
              <a:t>			</a:t>
            </a:r>
            <a:r>
              <a:rPr lang="en-US" altLang="ko-KR" sz="1200" dirty="0">
                <a:solidFill>
                  <a:schemeClr val="tx1"/>
                </a:solidFill>
              </a:rPr>
              <a:t>&lt;option value="peach"&gt; </a:t>
            </a:r>
            <a:r>
              <a:rPr lang="ko-KR" altLang="en-US" sz="1200" dirty="0">
                <a:solidFill>
                  <a:schemeClr val="tx1"/>
                </a:solidFill>
              </a:rPr>
              <a:t>복숭아</a:t>
            </a:r>
          </a:p>
          <a:p>
            <a:r>
              <a:rPr lang="ko-KR" altLang="en-US" sz="1200" dirty="0">
                <a:solidFill>
                  <a:schemeClr val="tx1"/>
                </a:solidFill>
              </a:rPr>
              <a:t>		</a:t>
            </a:r>
            <a:r>
              <a:rPr lang="en-US" altLang="ko-KR" sz="1200" dirty="0">
                <a:solidFill>
                  <a:schemeClr val="tx1"/>
                </a:solidFill>
              </a:rPr>
              <a:t>&lt;/select&gt;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selected </a:t>
            </a:r>
            <a:r>
              <a:rPr lang="ko-KR" altLang="en-US" sz="1200">
                <a:solidFill>
                  <a:schemeClr val="tx1"/>
                </a:solidFill>
              </a:rPr>
              <a:t>속성을 이용하여 드롭다운 리스트 중에서 처음에 미리 선택되는 옵션을 지정할 수 있습니다</a:t>
            </a:r>
            <a:r>
              <a:rPr lang="en-US" altLang="ko-KR" sz="1200">
                <a:solidFill>
                  <a:schemeClr val="tx1"/>
                </a:solidFill>
              </a:rPr>
              <a:t>.</a:t>
            </a:r>
          </a:p>
          <a:p>
            <a:br>
              <a:rPr lang="ko-KR" altLang="en-US" sz="1200">
                <a:solidFill>
                  <a:schemeClr val="tx1"/>
                </a:solidFill>
              </a:rPr>
            </a:br>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콤보박스</a:t>
            </a:r>
            <a:r>
              <a:rPr lang="ko-KR" altLang="en-US" sz="1200" b="1" dirty="0">
                <a:solidFill>
                  <a:schemeClr val="tx1"/>
                </a:solidFill>
              </a:rPr>
              <a:t> 입력</a:t>
            </a:r>
          </a:p>
          <a:p>
            <a:r>
              <a:rPr lang="en-US" altLang="ko-KR" sz="1200" dirty="0">
                <a:solidFill>
                  <a:schemeClr val="tx1"/>
                </a:solidFill>
              </a:rPr>
              <a:t>select </a:t>
            </a:r>
            <a:r>
              <a:rPr lang="ko-KR" altLang="en-US" sz="1200" dirty="0">
                <a:solidFill>
                  <a:schemeClr val="tx1"/>
                </a:solidFill>
              </a:rPr>
              <a:t>요소는 여러 개의 옵션이 </a:t>
            </a:r>
            <a:r>
              <a:rPr lang="ko-KR" altLang="en-US" sz="1200" dirty="0" err="1">
                <a:solidFill>
                  <a:schemeClr val="tx1"/>
                </a:solidFill>
              </a:rPr>
              <a:t>드롭다운</a:t>
            </a:r>
            <a:r>
              <a:rPr lang="ko-KR" altLang="en-US" sz="1200" dirty="0">
                <a:solidFill>
                  <a:schemeClr val="tx1"/>
                </a:solidFill>
              </a:rPr>
              <a:t> 리스트</a:t>
            </a:r>
            <a:r>
              <a:rPr lang="en-US" altLang="ko-KR" sz="1200" dirty="0">
                <a:solidFill>
                  <a:schemeClr val="tx1"/>
                </a:solidFill>
              </a:rPr>
              <a:t>(drop-down list)</a:t>
            </a:r>
            <a:r>
              <a:rPr lang="ko-KR" altLang="en-US" sz="1200" dirty="0">
                <a:solidFill>
                  <a:schemeClr val="tx1"/>
                </a:solidFill>
              </a:rPr>
              <a:t>로 되어 있으며</a:t>
            </a:r>
            <a:r>
              <a:rPr lang="en-US" altLang="ko-KR" sz="1200" dirty="0">
                <a:solidFill>
                  <a:schemeClr val="tx1"/>
                </a:solidFill>
              </a:rPr>
              <a:t>, </a:t>
            </a:r>
            <a:r>
              <a:rPr lang="ko-KR" altLang="en-US" sz="1200" dirty="0" err="1">
                <a:solidFill>
                  <a:schemeClr val="tx1"/>
                </a:solidFill>
              </a:rPr>
              <a:t>그중에서</a:t>
            </a:r>
            <a:r>
              <a:rPr lang="ko-KR" altLang="en-US" sz="1200" dirty="0">
                <a:solidFill>
                  <a:schemeClr val="tx1"/>
                </a:solidFill>
              </a:rPr>
              <a:t> 단 하나의 옵션만을 </a:t>
            </a:r>
            <a:r>
              <a:rPr lang="ko-KR" altLang="en-US" sz="1200" dirty="0" err="1">
                <a:solidFill>
                  <a:schemeClr val="tx1"/>
                </a:solidFill>
              </a:rPr>
              <a:t>입력받을</a:t>
            </a:r>
            <a:r>
              <a:rPr lang="ko-KR" altLang="en-US" sz="1200" dirty="0">
                <a:solidFill>
                  <a:schemeClr val="tx1"/>
                </a:solidFill>
              </a:rPr>
              <a:t> 수 있습니다</a:t>
            </a:r>
            <a:r>
              <a:rPr lang="en-US" altLang="ko-KR" sz="1200" dirty="0">
                <a:solidFill>
                  <a:schemeClr val="tx1"/>
                </a:solidFill>
              </a:rPr>
              <a:t>.</a:t>
            </a:r>
          </a:p>
          <a:p>
            <a:r>
              <a:rPr lang="en-US" altLang="ko-KR" sz="1200" dirty="0">
                <a:solidFill>
                  <a:schemeClr val="tx1"/>
                </a:solidFill>
              </a:rPr>
              <a:t>option </a:t>
            </a:r>
            <a:r>
              <a:rPr lang="ko-KR" altLang="en-US" sz="1200" dirty="0">
                <a:solidFill>
                  <a:schemeClr val="tx1"/>
                </a:solidFill>
              </a:rPr>
              <a:t>요소는 </a:t>
            </a:r>
            <a:r>
              <a:rPr lang="ko-KR" altLang="en-US" sz="1200" dirty="0" err="1">
                <a:solidFill>
                  <a:schemeClr val="tx1"/>
                </a:solidFill>
              </a:rPr>
              <a:t>드롭다운</a:t>
            </a:r>
            <a:r>
              <a:rPr lang="ko-KR" altLang="en-US" sz="1200" dirty="0">
                <a:solidFill>
                  <a:schemeClr val="tx1"/>
                </a:solidFill>
              </a:rPr>
              <a:t> 리스트에서 선택할 수 있는 각각의 옵션을 명시합니다</a:t>
            </a:r>
            <a:r>
              <a:rPr lang="en-US" altLang="ko-KR" sz="1200" dirty="0">
                <a:solidFill>
                  <a:schemeClr val="tx1"/>
                </a:solidFill>
              </a:rPr>
              <a:t>.</a:t>
            </a:r>
          </a:p>
        </p:txBody>
      </p:sp>
    </p:spTree>
    <p:extLst>
      <p:ext uri="{BB962C8B-B14F-4D97-AF65-F5344CB8AC3E}">
        <p14:creationId xmlns:p14="http://schemas.microsoft.com/office/powerpoint/2010/main" val="3823984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문장 입력</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64</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문장 입력</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여러분의 부모님께 하고 싶은 말을 적어보세요</a:t>
            </a:r>
            <a:r>
              <a:rPr lang="en-US" altLang="ko-KR" sz="1200" dirty="0">
                <a:solidFill>
                  <a:schemeClr val="tx1"/>
                </a:solidFill>
              </a:rPr>
              <a:t>.&lt;/p&gt;</a:t>
            </a:r>
          </a:p>
          <a:p>
            <a:r>
              <a:rPr lang="en-US" altLang="ko-KR" sz="1200" dirty="0">
                <a:solidFill>
                  <a:schemeClr val="tx1"/>
                </a:solidFill>
              </a:rPr>
              <a:t>	&lt;form&gt;</a:t>
            </a:r>
          </a:p>
          <a:p>
            <a:r>
              <a:rPr lang="en-US" altLang="ko-KR" sz="1200" dirty="0">
                <a:solidFill>
                  <a:schemeClr val="tx1"/>
                </a:solidFill>
              </a:rPr>
              <a:t>		&lt;</a:t>
            </a:r>
            <a:r>
              <a:rPr lang="en-US" altLang="ko-KR" sz="1200" dirty="0" err="1">
                <a:solidFill>
                  <a:schemeClr val="tx1"/>
                </a:solidFill>
              </a:rPr>
              <a:t>textarea</a:t>
            </a:r>
            <a:r>
              <a:rPr lang="en-US" altLang="ko-KR" sz="1200" dirty="0">
                <a:solidFill>
                  <a:schemeClr val="tx1"/>
                </a:solidFill>
              </a:rPr>
              <a:t> name="message" rows="5" cols="30"&gt;</a:t>
            </a:r>
            <a:r>
              <a:rPr lang="ko-KR" altLang="en-US" sz="1200" dirty="0">
                <a:solidFill>
                  <a:schemeClr val="tx1"/>
                </a:solidFill>
              </a:rPr>
              <a:t>여기에 적으세요</a:t>
            </a:r>
            <a:r>
              <a:rPr lang="en-US" altLang="ko-KR" sz="1200" dirty="0">
                <a:solidFill>
                  <a:schemeClr val="tx1"/>
                </a:solidFill>
              </a:rPr>
              <a:t>.&lt;/</a:t>
            </a:r>
            <a:r>
              <a:rPr lang="en-US" altLang="ko-KR" sz="1200" dirty="0" err="1">
                <a:solidFill>
                  <a:schemeClr val="tx1"/>
                </a:solidFill>
              </a:rPr>
              <a:t>textarea</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rows </a:t>
            </a:r>
            <a:r>
              <a:rPr lang="ko-KR" altLang="en-US" sz="1200">
                <a:solidFill>
                  <a:schemeClr val="tx1"/>
                </a:solidFill>
              </a:rPr>
              <a:t>속성과 </a:t>
            </a:r>
            <a:r>
              <a:rPr lang="en-US" altLang="ko-KR" sz="1200">
                <a:solidFill>
                  <a:schemeClr val="tx1"/>
                </a:solidFill>
              </a:rPr>
              <a:t>cols </a:t>
            </a:r>
            <a:r>
              <a:rPr lang="ko-KR" altLang="en-US" sz="1200">
                <a:solidFill>
                  <a:schemeClr val="tx1"/>
                </a:solidFill>
              </a:rPr>
              <a:t>속성을 이용하여 </a:t>
            </a:r>
            <a:r>
              <a:rPr lang="en-US" altLang="ko-KR" sz="1200">
                <a:solidFill>
                  <a:schemeClr val="tx1"/>
                </a:solidFill>
              </a:rPr>
              <a:t>textarea </a:t>
            </a:r>
            <a:r>
              <a:rPr lang="ko-KR" altLang="en-US" sz="1200">
                <a:solidFill>
                  <a:schemeClr val="tx1"/>
                </a:solidFill>
              </a:rPr>
              <a:t>요소의 크기를 자유롭게 지정할 수 있습니다</a:t>
            </a:r>
            <a:r>
              <a:rPr lang="en-US" altLang="ko-KR" sz="1200">
                <a:solidFill>
                  <a:schemeClr val="tx1"/>
                </a:solidFill>
              </a:rPr>
              <a:t>.</a:t>
            </a:r>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문장 입력</a:t>
            </a:r>
          </a:p>
          <a:p>
            <a:r>
              <a:rPr lang="en-US" altLang="ko-KR" sz="1200">
                <a:solidFill>
                  <a:schemeClr val="tx1"/>
                </a:solidFill>
              </a:rPr>
              <a:t>textarea </a:t>
            </a:r>
            <a:r>
              <a:rPr lang="ko-KR" altLang="en-US" sz="1200">
                <a:solidFill>
                  <a:schemeClr val="tx1"/>
                </a:solidFill>
              </a:rPr>
              <a:t>요소는 사용자로부터 여러 줄의 텍스트를 입력받을 수 있습니다</a:t>
            </a:r>
            <a:r>
              <a:rPr lang="en-US" altLang="ko-KR" sz="1200">
                <a:solidFill>
                  <a:schemeClr val="tx1"/>
                </a:solidFill>
              </a:rPr>
              <a:t>.</a:t>
            </a:r>
          </a:p>
        </p:txBody>
      </p:sp>
    </p:spTree>
    <p:extLst>
      <p:ext uri="{BB962C8B-B14F-4D97-AF65-F5344CB8AC3E}">
        <p14:creationId xmlns:p14="http://schemas.microsoft.com/office/powerpoint/2010/main" val="1924679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버튼</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65</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버튼 입력</a:t>
            </a:r>
            <a:r>
              <a:rPr lang="en-US" altLang="ko-KR" sz="1200" dirty="0">
                <a:solidFill>
                  <a:schemeClr val="tx1"/>
                </a:solidFill>
              </a:rPr>
              <a:t>&lt;/h1&gt;</a:t>
            </a:r>
          </a:p>
          <a:p>
            <a:r>
              <a:rPr lang="en-US" altLang="ko-KR" sz="1200" dirty="0">
                <a:solidFill>
                  <a:schemeClr val="tx1"/>
                </a:solidFill>
              </a:rPr>
              <a:t>	&lt;button type="button" onclick="alert('</a:t>
            </a:r>
            <a:r>
              <a:rPr lang="ko-KR" altLang="en-US" sz="1200" dirty="0">
                <a:solidFill>
                  <a:schemeClr val="tx1"/>
                </a:solidFill>
              </a:rPr>
              <a:t>버튼을 클릭하셨군요</a:t>
            </a:r>
            <a:r>
              <a:rPr lang="en-US" altLang="ko-KR" sz="1200" dirty="0">
                <a:solidFill>
                  <a:schemeClr val="tx1"/>
                </a:solidFill>
              </a:rPr>
              <a:t>!')"&gt;</a:t>
            </a:r>
            <a:r>
              <a:rPr lang="ko-KR" altLang="en-US" sz="1200" dirty="0">
                <a:solidFill>
                  <a:schemeClr val="tx1"/>
                </a:solidFill>
              </a:rPr>
              <a:t>버튼을 눌러주세요</a:t>
            </a:r>
            <a:r>
              <a:rPr lang="en-US" altLang="ko-KR" sz="1200" dirty="0">
                <a:solidFill>
                  <a:schemeClr val="tx1"/>
                </a:solidFill>
              </a:rPr>
              <a:t>.&lt;/button&gt;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버튼</a:t>
            </a:r>
          </a:p>
          <a:p>
            <a:r>
              <a:rPr lang="en-US" altLang="ko-KR" sz="1200">
                <a:solidFill>
                  <a:schemeClr val="tx1"/>
                </a:solidFill>
              </a:rPr>
              <a:t>button </a:t>
            </a:r>
            <a:r>
              <a:rPr lang="ko-KR" altLang="en-US" sz="1200">
                <a:solidFill>
                  <a:schemeClr val="tx1"/>
                </a:solidFill>
              </a:rPr>
              <a:t>요소는 사용자가 누를 수 있는 버튼을 나타냅니다</a:t>
            </a:r>
            <a:r>
              <a:rPr lang="en-US" altLang="ko-KR" sz="1200">
                <a:solidFill>
                  <a:schemeClr val="tx1"/>
                </a:solidFill>
              </a:rPr>
              <a:t>.</a:t>
            </a:r>
          </a:p>
        </p:txBody>
      </p:sp>
    </p:spTree>
    <p:extLst>
      <p:ext uri="{BB962C8B-B14F-4D97-AF65-F5344CB8AC3E}">
        <p14:creationId xmlns:p14="http://schemas.microsoft.com/office/powerpoint/2010/main" val="1079361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ko-KR" altLang="en-US" sz="3200" dirty="0"/>
              <a:t>전송 버튼</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66</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전송 버튼</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어릴 때 자신의 별명을 적어주세요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name="nickname" value="</a:t>
            </a:r>
            <a:r>
              <a:rPr lang="ko-KR" altLang="en-US" sz="1200" dirty="0">
                <a:solidFill>
                  <a:schemeClr val="tx1"/>
                </a:solidFill>
              </a:rPr>
              <a:t>별명</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 </a:t>
            </a:r>
          </a:p>
          <a:p>
            <a:r>
              <a:rPr lang="en-US" altLang="ko-KR" sz="1200" dirty="0">
                <a:solidFill>
                  <a:schemeClr val="tx1"/>
                </a:solidFill>
              </a:rPr>
              <a:t>	&lt;p&gt;</a:t>
            </a:r>
            <a:r>
              <a:rPr lang="ko-KR" altLang="en-US" sz="1200" dirty="0">
                <a:solidFill>
                  <a:schemeClr val="tx1"/>
                </a:solidFill>
              </a:rPr>
              <a:t>별명을 적으신 후에 전송 버튼을 눌러보세요</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solidFill>
                <a:schemeClr val="tx1"/>
              </a:solidFill>
            </a:endParaRP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전송 버튼 </a:t>
            </a:r>
            <a:r>
              <a:rPr lang="en-US" altLang="ko-KR" sz="1200" b="1" dirty="0">
                <a:solidFill>
                  <a:schemeClr val="tx1"/>
                </a:solidFill>
              </a:rPr>
              <a:t>: </a:t>
            </a:r>
            <a:r>
              <a:rPr lang="en-US" altLang="ko-KR" sz="1200" dirty="0">
                <a:solidFill>
                  <a:schemeClr val="tx1"/>
                </a:solidFill>
              </a:rPr>
              <a:t>&lt;input&gt;</a:t>
            </a:r>
            <a:r>
              <a:rPr lang="ko-KR" altLang="en-US" sz="1200" dirty="0">
                <a:solidFill>
                  <a:schemeClr val="tx1"/>
                </a:solidFill>
              </a:rPr>
              <a:t>태그의 </a:t>
            </a:r>
            <a:r>
              <a:rPr lang="en-US" altLang="ko-KR" sz="1200" dirty="0">
                <a:solidFill>
                  <a:schemeClr val="tx1"/>
                </a:solidFill>
              </a:rPr>
              <a:t>type </a:t>
            </a:r>
            <a:r>
              <a:rPr lang="ko-KR" altLang="en-US" sz="1200" dirty="0">
                <a:solidFill>
                  <a:schemeClr val="tx1"/>
                </a:solidFill>
              </a:rPr>
              <a:t>속성값을 </a:t>
            </a:r>
            <a:r>
              <a:rPr lang="en-US" altLang="ko-KR" sz="1200" dirty="0">
                <a:solidFill>
                  <a:schemeClr val="tx1"/>
                </a:solidFill>
              </a:rPr>
              <a:t>"submit"</a:t>
            </a:r>
            <a:r>
              <a:rPr lang="ko-KR" altLang="en-US" sz="1200" dirty="0">
                <a:solidFill>
                  <a:schemeClr val="tx1"/>
                </a:solidFill>
              </a:rPr>
              <a:t>으로 설정하면</a:t>
            </a:r>
            <a:r>
              <a:rPr lang="en-US" altLang="ko-KR" sz="1200" dirty="0">
                <a:solidFill>
                  <a:schemeClr val="tx1"/>
                </a:solidFill>
              </a:rPr>
              <a:t>, </a:t>
            </a:r>
            <a:r>
              <a:rPr lang="ko-KR" altLang="en-US" sz="1200" dirty="0">
                <a:solidFill>
                  <a:schemeClr val="tx1"/>
                </a:solidFill>
              </a:rPr>
              <a:t>사용자로부터 </a:t>
            </a:r>
            <a:r>
              <a:rPr lang="ko-KR" altLang="en-US" sz="1200" dirty="0" err="1">
                <a:solidFill>
                  <a:schemeClr val="tx1"/>
                </a:solidFill>
              </a:rPr>
              <a:t>입력받은</a:t>
            </a:r>
            <a:r>
              <a:rPr lang="ko-KR" altLang="en-US" sz="1200" dirty="0">
                <a:solidFill>
                  <a:schemeClr val="tx1"/>
                </a:solidFill>
              </a:rPr>
              <a:t> 데이터</a:t>
            </a:r>
            <a:r>
              <a:rPr lang="en-US" altLang="ko-KR" sz="1200" dirty="0">
                <a:solidFill>
                  <a:schemeClr val="tx1"/>
                </a:solidFill>
              </a:rPr>
              <a:t>(data)</a:t>
            </a:r>
            <a:r>
              <a:rPr lang="ko-KR" altLang="en-US" sz="1200" dirty="0">
                <a:solidFill>
                  <a:schemeClr val="tx1"/>
                </a:solidFill>
              </a:rPr>
              <a:t>를 서버의 폼 </a:t>
            </a:r>
            <a:r>
              <a:rPr lang="ko-KR" altLang="en-US" sz="1200" dirty="0" err="1">
                <a:solidFill>
                  <a:schemeClr val="tx1"/>
                </a:solidFill>
              </a:rPr>
              <a:t>핸들러로</a:t>
            </a:r>
            <a:r>
              <a:rPr lang="ko-KR" altLang="en-US" sz="1200" dirty="0">
                <a:solidFill>
                  <a:schemeClr val="tx1"/>
                </a:solidFill>
              </a:rPr>
              <a:t> 제출하는 버튼을 만들 수 있습니다</a:t>
            </a:r>
            <a:r>
              <a:rPr lang="en-US" altLang="ko-KR" sz="1200" dirty="0">
                <a:solidFill>
                  <a:schemeClr val="tx1"/>
                </a:solidFill>
              </a:rPr>
              <a:t>. </a:t>
            </a:r>
          </a:p>
          <a:p>
            <a:r>
              <a:rPr lang="ko-KR" altLang="en-US" sz="1200" dirty="0">
                <a:solidFill>
                  <a:schemeClr val="tx1"/>
                </a:solidFill>
              </a:rPr>
              <a:t>폼 </a:t>
            </a:r>
            <a:r>
              <a:rPr lang="ko-KR" altLang="en-US" sz="1200" dirty="0" err="1">
                <a:solidFill>
                  <a:schemeClr val="tx1"/>
                </a:solidFill>
              </a:rPr>
              <a:t>핸들러</a:t>
            </a:r>
            <a:r>
              <a:rPr lang="en-US" altLang="ko-KR" sz="1200" dirty="0">
                <a:solidFill>
                  <a:schemeClr val="tx1"/>
                </a:solidFill>
              </a:rPr>
              <a:t>(form-handler)</a:t>
            </a:r>
            <a:r>
              <a:rPr lang="ko-KR" altLang="en-US" sz="1200" dirty="0">
                <a:solidFill>
                  <a:schemeClr val="tx1"/>
                </a:solidFill>
              </a:rPr>
              <a:t>란 </a:t>
            </a:r>
            <a:r>
              <a:rPr lang="ko-KR" altLang="en-US" sz="1200" dirty="0" err="1">
                <a:solidFill>
                  <a:schemeClr val="tx1"/>
                </a:solidFill>
              </a:rPr>
              <a:t>입력받은</a:t>
            </a:r>
            <a:r>
              <a:rPr lang="ko-KR" altLang="en-US" sz="1200" dirty="0">
                <a:solidFill>
                  <a:schemeClr val="tx1"/>
                </a:solidFill>
              </a:rPr>
              <a:t> 데이터를 처리하기 위한 서버 측의 웹 페이지를 의미합니다</a:t>
            </a:r>
            <a:r>
              <a:rPr lang="en-US" altLang="ko-KR" sz="1200" dirty="0">
                <a:solidFill>
                  <a:schemeClr val="tx1"/>
                </a:solidFill>
              </a:rPr>
              <a:t>.</a:t>
            </a:r>
          </a:p>
          <a:p>
            <a:r>
              <a:rPr lang="ko-KR" altLang="en-US" sz="1200" dirty="0">
                <a:solidFill>
                  <a:schemeClr val="tx1"/>
                </a:solidFill>
              </a:rPr>
              <a:t>이러한 폼 </a:t>
            </a:r>
            <a:r>
              <a:rPr lang="ko-KR" altLang="en-US" sz="1200" dirty="0" err="1">
                <a:solidFill>
                  <a:schemeClr val="tx1"/>
                </a:solidFill>
              </a:rPr>
              <a:t>핸들러의</a:t>
            </a:r>
            <a:r>
              <a:rPr lang="ko-KR" altLang="en-US" sz="1200" dirty="0">
                <a:solidFill>
                  <a:schemeClr val="tx1"/>
                </a:solidFill>
              </a:rPr>
              <a:t> 주소는 </a:t>
            </a:r>
            <a:r>
              <a:rPr lang="en-US" altLang="ko-KR" sz="1200" dirty="0">
                <a:solidFill>
                  <a:schemeClr val="tx1"/>
                </a:solidFill>
              </a:rPr>
              <a:t>form </a:t>
            </a:r>
            <a:r>
              <a:rPr lang="ko-KR" altLang="en-US" sz="1200" dirty="0">
                <a:solidFill>
                  <a:schemeClr val="tx1"/>
                </a:solidFill>
              </a:rPr>
              <a:t>요소의 </a:t>
            </a:r>
            <a:r>
              <a:rPr lang="en-US" altLang="ko-KR" sz="1200" dirty="0">
                <a:solidFill>
                  <a:schemeClr val="tx1"/>
                </a:solidFill>
              </a:rPr>
              <a:t>action </a:t>
            </a:r>
            <a:r>
              <a:rPr lang="ko-KR" altLang="en-US" sz="1200" dirty="0">
                <a:solidFill>
                  <a:schemeClr val="tx1"/>
                </a:solidFill>
              </a:rPr>
              <a:t>속성을 이용하여 명시할 수 있습니다</a:t>
            </a:r>
            <a:r>
              <a:rPr lang="en-US" altLang="ko-KR" sz="1200" dirty="0">
                <a:solidFill>
                  <a:schemeClr val="tx1"/>
                </a:solidFill>
              </a:rPr>
              <a:t>.</a:t>
            </a:r>
          </a:p>
        </p:txBody>
      </p:sp>
    </p:spTree>
    <p:extLst>
      <p:ext uri="{BB962C8B-B14F-4D97-AF65-F5344CB8AC3E}">
        <p14:creationId xmlns:p14="http://schemas.microsoft.com/office/powerpoint/2010/main" val="632867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Form </a:t>
            </a:r>
            <a:r>
              <a:rPr lang="ko-KR" altLang="en-US" sz="3200" dirty="0"/>
              <a:t>요소 </a:t>
            </a:r>
            <a:r>
              <a:rPr lang="en-US" altLang="ko-KR" sz="3200" dirty="0"/>
              <a:t>(</a:t>
            </a:r>
            <a:r>
              <a:rPr lang="en-US" altLang="ko-KR" sz="3200" dirty="0" err="1"/>
              <a:t>fieldset</a:t>
            </a:r>
            <a:r>
              <a:rPr lang="en-US" altLang="ko-KR" sz="3200" dirty="0"/>
              <a:t>, </a:t>
            </a:r>
            <a:r>
              <a:rPr lang="ko-KR" altLang="en-US" sz="3200" dirty="0" err="1"/>
              <a:t>필드셋</a:t>
            </a:r>
            <a:r>
              <a:rPr lang="en-US" altLang="ko-KR" sz="3200" dirty="0"/>
              <a:t>)</a:t>
            </a:r>
            <a:endParaRPr lang="ko-KR" altLang="en-US" sz="3200" dirty="0"/>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67</a:t>
            </a:fld>
            <a:endParaRPr lang="ko-KR" altLang="en-US" dirty="0"/>
          </a:p>
        </p:txBody>
      </p:sp>
      <p:sp>
        <p:nvSpPr>
          <p:cNvPr id="6" name="직사각형 5">
            <a:extLst>
              <a:ext uri="{FF2B5EF4-FFF2-40B4-BE49-F238E27FC236}">
                <a16:creationId xmlns:a16="http://schemas.microsoft.com/office/drawing/2014/main" id="{5E2250B9-BCAC-447C-BD5C-A9253923D7BF}"/>
              </a:ext>
            </a:extLst>
          </p:cNvPr>
          <p:cNvSpPr/>
          <p:nvPr/>
        </p:nvSpPr>
        <p:spPr>
          <a:xfrm>
            <a:off x="338668" y="1921932"/>
            <a:ext cx="7264400" cy="44344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Forms&lt;/title&gt;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r>
              <a:rPr lang="en-US" altLang="ko-KR" sz="1200" dirty="0">
                <a:solidFill>
                  <a:schemeClr val="tx1"/>
                </a:solidFill>
              </a:rPr>
              <a:t>	&lt;h1&gt;</a:t>
            </a:r>
            <a:r>
              <a:rPr lang="ko-KR" altLang="en-US" sz="1200" dirty="0" err="1">
                <a:solidFill>
                  <a:schemeClr val="tx1"/>
                </a:solidFill>
              </a:rPr>
              <a:t>필드셋</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fieldset</a:t>
            </a:r>
            <a:r>
              <a:rPr lang="en-US" altLang="ko-KR" sz="1200" dirty="0">
                <a:solidFill>
                  <a:schemeClr val="tx1"/>
                </a:solidFill>
              </a:rPr>
              <a:t>&gt;</a:t>
            </a:r>
          </a:p>
          <a:p>
            <a:r>
              <a:rPr lang="en-US" altLang="ko-KR" sz="1200" dirty="0">
                <a:solidFill>
                  <a:schemeClr val="tx1"/>
                </a:solidFill>
              </a:rPr>
              <a:t>			&lt;legend&gt;</a:t>
            </a:r>
            <a:r>
              <a:rPr lang="ko-KR" altLang="en-US" sz="1200" dirty="0">
                <a:solidFill>
                  <a:schemeClr val="tx1"/>
                </a:solidFill>
              </a:rPr>
              <a:t>입력 양식</a:t>
            </a:r>
            <a:r>
              <a:rPr lang="en-US" altLang="ko-KR" sz="1200" dirty="0">
                <a:solidFill>
                  <a:schemeClr val="tx1"/>
                </a:solidFill>
              </a:rPr>
              <a:t>&lt;/legend&gt;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name="username"&gt;&lt;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이메일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name="email"&gt;&lt;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a:t>
            </a:r>
            <a:r>
              <a:rPr lang="en-US" altLang="ko-KR" sz="1200" dirty="0" err="1">
                <a:solidFill>
                  <a:schemeClr val="tx1"/>
                </a:solidFill>
              </a:rPr>
              <a:t>fieldset</a:t>
            </a:r>
            <a:r>
              <a:rPr lang="en-US" altLang="ko-KR" sz="1200" dirty="0">
                <a:solidFill>
                  <a:schemeClr val="tx1"/>
                </a:solidFill>
              </a:rPr>
              <a:t>&gt;</a:t>
            </a:r>
          </a:p>
          <a:p>
            <a:r>
              <a:rPr lang="en-US" altLang="ko-KR" sz="1200" dirty="0">
                <a:solidFill>
                  <a:schemeClr val="tx1"/>
                </a:solidFill>
              </a:rPr>
              <a:t>	&lt;/form&gt;</a:t>
            </a: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10" name="직사각형 9">
            <a:extLst>
              <a:ext uri="{FF2B5EF4-FFF2-40B4-BE49-F238E27FC236}">
                <a16:creationId xmlns:a16="http://schemas.microsoft.com/office/drawing/2014/main" id="{330AA265-D74A-4469-8CAB-69845CBA2F83}"/>
              </a:ext>
            </a:extLst>
          </p:cNvPr>
          <p:cNvSpPr/>
          <p:nvPr/>
        </p:nvSpPr>
        <p:spPr>
          <a:xfrm>
            <a:off x="7696201" y="1921934"/>
            <a:ext cx="4190999" cy="44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tx1"/>
                </a:solidFill>
              </a:rPr>
              <a:t>HTML5</a:t>
            </a:r>
            <a:r>
              <a:rPr lang="ko-KR" altLang="en-US" sz="1200" b="1" dirty="0">
                <a:solidFill>
                  <a:schemeClr val="tx1"/>
                </a:solidFill>
              </a:rPr>
              <a:t>에서 추가된 다양한 타입의 </a:t>
            </a:r>
            <a:r>
              <a:rPr lang="en-US" altLang="ko-KR" sz="1200" b="1" dirty="0">
                <a:solidFill>
                  <a:schemeClr val="tx1"/>
                </a:solidFill>
              </a:rPr>
              <a:t>input </a:t>
            </a:r>
            <a:r>
              <a:rPr lang="ko-KR" altLang="en-US" sz="1200" b="1" dirty="0">
                <a:solidFill>
                  <a:schemeClr val="tx1"/>
                </a:solidFill>
              </a:rPr>
              <a:t>요소</a:t>
            </a:r>
          </a:p>
          <a:p>
            <a:endParaRPr lang="en-US" altLang="ko-KR" sz="1200" dirty="0">
              <a:solidFill>
                <a:schemeClr val="tx1"/>
              </a:solidFill>
            </a:endParaRPr>
          </a:p>
          <a:p>
            <a:r>
              <a:rPr lang="en-US" altLang="ko-KR" sz="1200" dirty="0">
                <a:solidFill>
                  <a:schemeClr val="tx1"/>
                </a:solidFill>
              </a:rPr>
              <a:t>1. </a:t>
            </a:r>
            <a:r>
              <a:rPr lang="en-US" altLang="ko-KR" sz="1200" dirty="0" err="1">
                <a:solidFill>
                  <a:schemeClr val="tx1"/>
                </a:solidFill>
              </a:rPr>
              <a:t>datalist</a:t>
            </a:r>
            <a:r>
              <a:rPr lang="en-US" altLang="ko-KR" sz="1200" dirty="0">
                <a:solidFill>
                  <a:schemeClr val="tx1"/>
                </a:solidFill>
              </a:rPr>
              <a:t> </a:t>
            </a:r>
            <a:r>
              <a:rPr lang="ko-KR" altLang="en-US" sz="1200" dirty="0">
                <a:solidFill>
                  <a:schemeClr val="tx1"/>
                </a:solidFill>
              </a:rPr>
              <a:t>요소</a:t>
            </a:r>
          </a:p>
          <a:p>
            <a:r>
              <a:rPr lang="en-US" altLang="ko-KR" sz="1200" dirty="0">
                <a:solidFill>
                  <a:schemeClr val="tx1"/>
                </a:solidFill>
              </a:rPr>
              <a:t>2. keygen </a:t>
            </a:r>
            <a:r>
              <a:rPr lang="ko-KR" altLang="en-US" sz="1200" dirty="0">
                <a:solidFill>
                  <a:schemeClr val="tx1"/>
                </a:solidFill>
              </a:rPr>
              <a:t>요소</a:t>
            </a:r>
          </a:p>
          <a:p>
            <a:r>
              <a:rPr lang="en-US" altLang="ko-KR" sz="1200" dirty="0">
                <a:solidFill>
                  <a:schemeClr val="tx1"/>
                </a:solidFill>
              </a:rPr>
              <a:t>3. output </a:t>
            </a:r>
            <a:r>
              <a:rPr lang="ko-KR" altLang="en-US" sz="1200" dirty="0">
                <a:solidFill>
                  <a:schemeClr val="tx1"/>
                </a:solidFill>
              </a:rPr>
              <a:t>요소</a:t>
            </a:r>
          </a:p>
        </p:txBody>
      </p:sp>
      <p:sp>
        <p:nvSpPr>
          <p:cNvPr id="11" name="직사각형 10">
            <a:extLst>
              <a:ext uri="{FF2B5EF4-FFF2-40B4-BE49-F238E27FC236}">
                <a16:creationId xmlns:a16="http://schemas.microsoft.com/office/drawing/2014/main" id="{BD00CBA5-B79E-4512-A3A3-E51ACC072C8B}"/>
              </a:ext>
            </a:extLst>
          </p:cNvPr>
          <p:cNvSpPr/>
          <p:nvPr/>
        </p:nvSpPr>
        <p:spPr>
          <a:xfrm>
            <a:off x="338667" y="1185333"/>
            <a:ext cx="11548533" cy="63499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a:solidFill>
                  <a:schemeClr val="tx1"/>
                </a:solidFill>
              </a:rPr>
              <a:t>필드셋</a:t>
            </a:r>
            <a:r>
              <a:rPr lang="en-US" altLang="ko-KR" sz="1200" b="1">
                <a:solidFill>
                  <a:schemeClr val="tx1"/>
                </a:solidFill>
              </a:rPr>
              <a:t>(fieldset)</a:t>
            </a:r>
          </a:p>
          <a:p>
            <a:r>
              <a:rPr lang="en-US" altLang="ko-KR" sz="1200">
                <a:solidFill>
                  <a:schemeClr val="tx1"/>
                </a:solidFill>
              </a:rPr>
              <a:t>fieldset </a:t>
            </a:r>
            <a:r>
              <a:rPr lang="ko-KR" altLang="en-US" sz="1200">
                <a:solidFill>
                  <a:schemeClr val="tx1"/>
                </a:solidFill>
              </a:rPr>
              <a:t>요소는 </a:t>
            </a:r>
            <a:r>
              <a:rPr lang="en-US" altLang="ko-KR" sz="1200">
                <a:solidFill>
                  <a:schemeClr val="tx1"/>
                </a:solidFill>
              </a:rPr>
              <a:t>form </a:t>
            </a:r>
            <a:r>
              <a:rPr lang="ko-KR" altLang="en-US" sz="1200">
                <a:solidFill>
                  <a:schemeClr val="tx1"/>
                </a:solidFill>
              </a:rPr>
              <a:t>요소와 관련된 데이터들을 하나로 묶어주는 역할을 합니다</a:t>
            </a:r>
            <a:r>
              <a:rPr lang="en-US" altLang="ko-KR" sz="1200">
                <a:solidFill>
                  <a:schemeClr val="tx1"/>
                </a:solidFill>
              </a:rPr>
              <a:t>.</a:t>
            </a:r>
          </a:p>
          <a:p>
            <a:r>
              <a:rPr lang="en-US" altLang="ko-KR" sz="1200">
                <a:solidFill>
                  <a:schemeClr val="tx1"/>
                </a:solidFill>
              </a:rPr>
              <a:t>legend </a:t>
            </a:r>
            <a:r>
              <a:rPr lang="ko-KR" altLang="en-US" sz="1200">
                <a:solidFill>
                  <a:schemeClr val="tx1"/>
                </a:solidFill>
              </a:rPr>
              <a:t>요소는 </a:t>
            </a:r>
            <a:r>
              <a:rPr lang="en-US" altLang="ko-KR" sz="1200">
                <a:solidFill>
                  <a:schemeClr val="tx1"/>
                </a:solidFill>
              </a:rPr>
              <a:t>fieldset </a:t>
            </a:r>
            <a:r>
              <a:rPr lang="ko-KR" altLang="en-US" sz="1200">
                <a:solidFill>
                  <a:schemeClr val="tx1"/>
                </a:solidFill>
              </a:rPr>
              <a:t>요소 안에서만 사용할 수 있으며</a:t>
            </a:r>
            <a:r>
              <a:rPr lang="en-US" altLang="ko-KR" sz="1200">
                <a:solidFill>
                  <a:schemeClr val="tx1"/>
                </a:solidFill>
              </a:rPr>
              <a:t>, fieldset </a:t>
            </a:r>
            <a:r>
              <a:rPr lang="ko-KR" altLang="en-US" sz="1200">
                <a:solidFill>
                  <a:schemeClr val="tx1"/>
                </a:solidFill>
              </a:rPr>
              <a:t>요소의 제목을 나타냅니다</a:t>
            </a:r>
            <a:r>
              <a:rPr lang="en-US" altLang="ko-KR" sz="1200">
                <a:solidFill>
                  <a:schemeClr val="tx1"/>
                </a:solidFill>
              </a:rPr>
              <a:t>.</a:t>
            </a:r>
          </a:p>
        </p:txBody>
      </p:sp>
    </p:spTree>
    <p:extLst>
      <p:ext uri="{BB962C8B-B14F-4D97-AF65-F5344CB8AC3E}">
        <p14:creationId xmlns:p14="http://schemas.microsoft.com/office/powerpoint/2010/main" val="667692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(value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&lt;h1&gt;value </a:t>
            </a:r>
            <a:r>
              <a:rPr lang="ko-KR" altLang="en-US" sz="1200" dirty="0">
                <a:solidFill>
                  <a:schemeClr val="tx1"/>
                </a:solidFill>
              </a:rPr>
              <a:t>속성을 이용한 초기값 설정</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student_name</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학번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student_id</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학과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name="department" value="</a:t>
            </a:r>
            <a:r>
              <a:rPr lang="ko-KR" altLang="en-US" sz="1200" dirty="0">
                <a:solidFill>
                  <a:schemeClr val="tx1"/>
                </a:solidFill>
              </a:rPr>
              <a:t>컴퓨터공학과</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333" y="1185333"/>
            <a:ext cx="4097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input </a:t>
            </a:r>
            <a:r>
              <a:rPr lang="ko-KR" altLang="en-US" sz="1200" dirty="0">
                <a:solidFill>
                  <a:schemeClr val="tx1"/>
                </a:solidFill>
              </a:rPr>
              <a:t>요소의 여러 속성을 사용하면 사용자가 입력하는 방식을 더욱 다양하게 제어할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value </a:t>
            </a:r>
            <a:r>
              <a:rPr lang="ko-KR" altLang="en-US" sz="1200" b="1" dirty="0">
                <a:solidFill>
                  <a:schemeClr val="tx1"/>
                </a:solidFill>
              </a:rPr>
              <a:t>속성</a:t>
            </a:r>
          </a:p>
          <a:p>
            <a:r>
              <a:rPr lang="en-US" altLang="ko-KR" sz="1200" dirty="0">
                <a:solidFill>
                  <a:schemeClr val="tx1"/>
                </a:solidFill>
              </a:rPr>
              <a:t>value </a:t>
            </a:r>
            <a:r>
              <a:rPr lang="ko-KR" altLang="en-US" sz="1200" dirty="0">
                <a:solidFill>
                  <a:schemeClr val="tx1"/>
                </a:solidFill>
              </a:rPr>
              <a:t>속성은 </a:t>
            </a:r>
            <a:r>
              <a:rPr lang="en-US" altLang="ko-KR" sz="1200" dirty="0">
                <a:solidFill>
                  <a:schemeClr val="tx1"/>
                </a:solidFill>
              </a:rPr>
              <a:t>input </a:t>
            </a:r>
            <a:r>
              <a:rPr lang="ko-KR" altLang="en-US" sz="1200" dirty="0">
                <a:solidFill>
                  <a:schemeClr val="tx1"/>
                </a:solidFill>
              </a:rPr>
              <a:t>요소의 입력 필드</a:t>
            </a:r>
            <a:r>
              <a:rPr lang="en-US" altLang="ko-KR" sz="1200" dirty="0">
                <a:solidFill>
                  <a:schemeClr val="tx1"/>
                </a:solidFill>
              </a:rPr>
              <a:t>(input field)</a:t>
            </a:r>
            <a:r>
              <a:rPr lang="ko-KR" altLang="en-US" sz="1200" dirty="0">
                <a:solidFill>
                  <a:schemeClr val="tx1"/>
                </a:solidFill>
              </a:rPr>
              <a:t>에 나타나는 </a:t>
            </a:r>
            <a:r>
              <a:rPr lang="ko-KR" altLang="en-US" sz="1200" dirty="0" err="1">
                <a:solidFill>
                  <a:schemeClr val="tx1"/>
                </a:solidFill>
              </a:rPr>
              <a:t>초깃값을</a:t>
            </a:r>
            <a:r>
              <a:rPr lang="ko-KR" altLang="en-US" sz="1200" dirty="0">
                <a:solidFill>
                  <a:schemeClr val="tx1"/>
                </a:solidFill>
              </a:rPr>
              <a:t>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68</a:t>
            </a:fld>
            <a:endParaRPr lang="ko-KR" altLang="en-US" dirty="0"/>
          </a:p>
        </p:txBody>
      </p:sp>
    </p:spTree>
    <p:extLst>
      <p:ext uri="{BB962C8B-B14F-4D97-AF65-F5344CB8AC3E}">
        <p14:creationId xmlns:p14="http://schemas.microsoft.com/office/powerpoint/2010/main" val="1239920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a:t>
            </a:r>
            <a:r>
              <a:rPr lang="en-US" altLang="ko-KR" sz="3200" dirty="0" err="1"/>
              <a:t>readonly</a:t>
            </a:r>
            <a:r>
              <a:rPr lang="en-US" altLang="ko-KR" sz="3200" dirty="0"/>
              <a:t>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readonly</a:t>
            </a:r>
            <a:r>
              <a:rPr lang="en-US" altLang="ko-KR" sz="1200" dirty="0">
                <a:solidFill>
                  <a:schemeClr val="tx1"/>
                </a:solidFill>
              </a:rPr>
              <a:t> </a:t>
            </a:r>
            <a:r>
              <a:rPr lang="ko-KR" altLang="en-US" sz="1200" dirty="0">
                <a:solidFill>
                  <a:schemeClr val="tx1"/>
                </a:solidFill>
              </a:rPr>
              <a:t>속성을 이용한 </a:t>
            </a:r>
            <a:r>
              <a:rPr lang="ko-KR" altLang="en-US" sz="1200" dirty="0" err="1">
                <a:solidFill>
                  <a:schemeClr val="tx1"/>
                </a:solidFill>
              </a:rPr>
              <a:t>필드값</a:t>
            </a:r>
            <a:r>
              <a:rPr lang="ko-KR" altLang="en-US" sz="1200" dirty="0">
                <a:solidFill>
                  <a:schemeClr val="tx1"/>
                </a:solidFill>
              </a:rPr>
              <a:t> 수정 제한</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student_name</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학번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student_id</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학과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name="department" value="</a:t>
            </a:r>
            <a:r>
              <a:rPr lang="ko-KR" altLang="en-US" sz="1200" dirty="0">
                <a:solidFill>
                  <a:schemeClr val="tx1"/>
                </a:solidFill>
              </a:rPr>
              <a:t>컴퓨터공학과</a:t>
            </a:r>
            <a:r>
              <a:rPr lang="en-US" altLang="ko-KR" sz="1200" dirty="0">
                <a:solidFill>
                  <a:schemeClr val="tx1"/>
                </a:solidFill>
              </a:rPr>
              <a:t>" </a:t>
            </a:r>
            <a:r>
              <a:rPr lang="en-US" altLang="ko-KR" sz="1200" dirty="0" err="1">
                <a:solidFill>
                  <a:schemeClr val="tx1"/>
                </a:solidFill>
              </a:rPr>
              <a:t>readonly</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333" y="1185333"/>
            <a:ext cx="4097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input </a:t>
            </a:r>
            <a:r>
              <a:rPr lang="ko-KR" altLang="en-US" sz="1200" dirty="0">
                <a:solidFill>
                  <a:schemeClr val="tx1"/>
                </a:solidFill>
              </a:rPr>
              <a:t>요소의 여러 속성을 사용하면 사용자가 입력하는 방식을 더욱 다양하게 제어할 수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readonly</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readonly</a:t>
            </a:r>
            <a:r>
              <a:rPr lang="en-US" altLang="ko-KR" sz="1200" dirty="0">
                <a:solidFill>
                  <a:schemeClr val="tx1"/>
                </a:solidFill>
              </a:rPr>
              <a:t> </a:t>
            </a:r>
            <a:r>
              <a:rPr lang="ko-KR" altLang="en-US" sz="1200" dirty="0">
                <a:solidFill>
                  <a:schemeClr val="tx1"/>
                </a:solidFill>
              </a:rPr>
              <a:t>속성은 사용자가 입력 필드를 볼 수는 있으나</a:t>
            </a:r>
            <a:r>
              <a:rPr lang="en-US" altLang="ko-KR" sz="1200" dirty="0">
                <a:solidFill>
                  <a:schemeClr val="tx1"/>
                </a:solidFill>
              </a:rPr>
              <a:t>, </a:t>
            </a:r>
            <a:r>
              <a:rPr lang="ko-KR" altLang="en-US" sz="1200" dirty="0">
                <a:solidFill>
                  <a:schemeClr val="tx1"/>
                </a:solidFill>
              </a:rPr>
              <a:t>수정할 수는 없도록 설정합니다</a:t>
            </a:r>
            <a:r>
              <a:rPr lang="en-US" altLang="ko-KR" sz="1200" dirty="0">
                <a:solidFill>
                  <a:schemeClr val="tx1"/>
                </a:solidFill>
              </a:rPr>
              <a:t>.</a:t>
            </a:r>
          </a:p>
          <a:p>
            <a:r>
              <a:rPr lang="en-US" altLang="ko-KR" sz="1200" dirty="0">
                <a:solidFill>
                  <a:schemeClr val="tx1"/>
                </a:solidFill>
              </a:rPr>
              <a:t>disabled </a:t>
            </a:r>
            <a:r>
              <a:rPr lang="ko-KR" altLang="en-US" sz="1200" dirty="0">
                <a:solidFill>
                  <a:schemeClr val="tx1"/>
                </a:solidFill>
              </a:rPr>
              <a:t>속성과 다른 점은 전송 버튼</a:t>
            </a:r>
            <a:r>
              <a:rPr lang="en-US" altLang="ko-KR" sz="1200" dirty="0">
                <a:solidFill>
                  <a:schemeClr val="tx1"/>
                </a:solidFill>
              </a:rPr>
              <a:t>(submit)</a:t>
            </a:r>
            <a:r>
              <a:rPr lang="ko-KR" altLang="en-US" sz="1200" dirty="0">
                <a:solidFill>
                  <a:schemeClr val="tx1"/>
                </a:solidFill>
              </a:rPr>
              <a:t>을 누르면 </a:t>
            </a:r>
            <a:r>
              <a:rPr lang="ko-KR" altLang="en-US" sz="1200" dirty="0" err="1">
                <a:solidFill>
                  <a:schemeClr val="tx1"/>
                </a:solidFill>
              </a:rPr>
              <a:t>초깃값이</a:t>
            </a:r>
            <a:r>
              <a:rPr lang="ko-KR" altLang="en-US" sz="1200" dirty="0">
                <a:solidFill>
                  <a:schemeClr val="tx1"/>
                </a:solidFill>
              </a:rPr>
              <a:t> 서버로 전송된다는 점입니다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69</a:t>
            </a:fld>
            <a:endParaRPr lang="ko-KR" altLang="en-US" dirty="0"/>
          </a:p>
        </p:txBody>
      </p:sp>
    </p:spTree>
    <p:extLst>
      <p:ext uri="{BB962C8B-B14F-4D97-AF65-F5344CB8AC3E}">
        <p14:creationId xmlns:p14="http://schemas.microsoft.com/office/powerpoint/2010/main" val="63834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요소 구조</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dirty="0">
                <a:solidFill>
                  <a:schemeClr val="tx1"/>
                </a:solidFill>
              </a:rPr>
              <a:t>&lt;!DOCTYPE html&gt;</a:t>
            </a:r>
          </a:p>
          <a:p>
            <a:r>
              <a:rPr lang="en-US" altLang="ko-KR" sz="1600" dirty="0">
                <a:solidFill>
                  <a:schemeClr val="tx1"/>
                </a:solidFill>
              </a:rPr>
              <a:t>&lt;html </a:t>
            </a:r>
            <a:r>
              <a:rPr lang="en-US" altLang="ko-KR" sz="1600" dirty="0" err="1">
                <a:solidFill>
                  <a:schemeClr val="tx1"/>
                </a:solidFill>
              </a:rPr>
              <a:t>lang</a:t>
            </a:r>
            <a:r>
              <a:rPr lang="en-US" altLang="ko-KR" sz="1600" dirty="0">
                <a:solidFill>
                  <a:schemeClr val="tx1"/>
                </a:solidFill>
              </a:rPr>
              <a:t>="ko"&gt;</a:t>
            </a:r>
          </a:p>
          <a:p>
            <a:endParaRPr lang="en-US" altLang="ko-KR" sz="1600" dirty="0">
              <a:solidFill>
                <a:schemeClr val="tx1"/>
              </a:solidFill>
            </a:endParaRPr>
          </a:p>
          <a:p>
            <a:r>
              <a:rPr lang="en-US" altLang="ko-KR" sz="1600" dirty="0">
                <a:solidFill>
                  <a:schemeClr val="tx1"/>
                </a:solidFill>
              </a:rPr>
              <a:t>&lt;head&gt;</a:t>
            </a:r>
          </a:p>
          <a:p>
            <a:r>
              <a:rPr lang="en-US" altLang="ko-KR" sz="1600" dirty="0">
                <a:solidFill>
                  <a:schemeClr val="tx1"/>
                </a:solidFill>
              </a:rPr>
              <a:t>	&lt;meta charset="UTF-8"&gt;</a:t>
            </a:r>
          </a:p>
          <a:p>
            <a:r>
              <a:rPr lang="en-US" altLang="ko-KR" sz="1600" dirty="0">
                <a:solidFill>
                  <a:schemeClr val="tx1"/>
                </a:solidFill>
              </a:rPr>
              <a:t>	&lt;title&gt;HTML Tag Structure&lt;/title&gt;</a:t>
            </a:r>
          </a:p>
          <a:p>
            <a:r>
              <a:rPr lang="en-US" altLang="ko-KR" sz="1600" dirty="0">
                <a:solidFill>
                  <a:schemeClr val="tx1"/>
                </a:solidFill>
              </a:rPr>
              <a:t>&lt;/head&gt;</a:t>
            </a:r>
          </a:p>
          <a:p>
            <a:endParaRPr lang="en-US" altLang="ko-KR" sz="1600" dirty="0">
              <a:solidFill>
                <a:schemeClr val="tx1"/>
              </a:solidFill>
            </a:endParaRPr>
          </a:p>
          <a:p>
            <a:r>
              <a:rPr lang="en-US" altLang="ko-KR" sz="1600" dirty="0">
                <a:solidFill>
                  <a:schemeClr val="tx1"/>
                </a:solidFill>
              </a:rPr>
              <a:t>&lt;body&gt;</a:t>
            </a:r>
          </a:p>
          <a:p>
            <a:endParaRPr lang="en-US" altLang="ko-KR" sz="1600" dirty="0">
              <a:solidFill>
                <a:schemeClr val="tx1"/>
              </a:solidFill>
            </a:endParaRPr>
          </a:p>
          <a:p>
            <a:r>
              <a:rPr lang="en-US" altLang="ko-KR" sz="1600" dirty="0">
                <a:solidFill>
                  <a:schemeClr val="tx1"/>
                </a:solidFill>
              </a:rPr>
              <a:t>     &lt;h1&gt;</a:t>
            </a:r>
            <a:r>
              <a:rPr lang="ko-KR" altLang="en-US" sz="1600" dirty="0">
                <a:solidFill>
                  <a:schemeClr val="tx1"/>
                </a:solidFill>
              </a:rPr>
              <a:t>속성값의 따옴표</a:t>
            </a:r>
            <a:r>
              <a:rPr lang="en-US" altLang="ko-KR" sz="1600" dirty="0">
                <a:solidFill>
                  <a:schemeClr val="tx1"/>
                </a:solidFill>
              </a:rPr>
              <a:t>&lt;/h1&gt;</a:t>
            </a:r>
          </a:p>
          <a:p>
            <a:r>
              <a:rPr lang="en-US" altLang="ko-KR" sz="1600" dirty="0">
                <a:solidFill>
                  <a:schemeClr val="tx1"/>
                </a:solidFill>
              </a:rPr>
              <a:t>     &lt;p&gt;</a:t>
            </a:r>
            <a:r>
              <a:rPr lang="ko-KR" altLang="en-US" sz="1600" dirty="0">
                <a:solidFill>
                  <a:schemeClr val="tx1"/>
                </a:solidFill>
              </a:rPr>
              <a:t>속성값에 정말로 따옴표가 필요할까요</a:t>
            </a:r>
            <a:r>
              <a:rPr lang="en-US" altLang="ko-KR" sz="1600" dirty="0">
                <a:solidFill>
                  <a:schemeClr val="tx1"/>
                </a:solidFill>
              </a:rPr>
              <a:t>?&lt;/p&gt;</a:t>
            </a:r>
          </a:p>
          <a:p>
            <a:r>
              <a:rPr lang="en-US" altLang="ko-KR" sz="1600" dirty="0">
                <a:solidFill>
                  <a:schemeClr val="tx1"/>
                </a:solidFill>
              </a:rPr>
              <a:t>     &lt;</a:t>
            </a:r>
            <a:r>
              <a:rPr lang="en-US" altLang="ko-KR" sz="1600" dirty="0" err="1">
                <a:solidFill>
                  <a:schemeClr val="tx1"/>
                </a:solidFill>
              </a:rPr>
              <a:t>img</a:t>
            </a:r>
            <a:r>
              <a:rPr lang="en-US" altLang="ko-KR" sz="1600" dirty="0">
                <a:solidFill>
                  <a:schemeClr val="tx1"/>
                </a:solidFill>
              </a:rPr>
              <a:t> </a:t>
            </a:r>
            <a:r>
              <a:rPr lang="en-US" altLang="ko-KR" sz="1600" dirty="0" err="1">
                <a:solidFill>
                  <a:schemeClr val="tx1"/>
                </a:solidFill>
              </a:rPr>
              <a:t>src</a:t>
            </a:r>
            <a:r>
              <a:rPr lang="en-US" altLang="ko-KR" sz="1600" dirty="0">
                <a:solidFill>
                  <a:schemeClr val="tx1"/>
                </a:solidFill>
              </a:rPr>
              <a:t>="quotes.jpg" alt="</a:t>
            </a:r>
            <a:r>
              <a:rPr lang="ko-KR" altLang="en-US" sz="1600" dirty="0">
                <a:solidFill>
                  <a:schemeClr val="tx1"/>
                </a:solidFill>
              </a:rPr>
              <a:t>이미지가 없어요</a:t>
            </a:r>
            <a:r>
              <a:rPr lang="en-US" altLang="ko-KR" sz="1600" dirty="0">
                <a:solidFill>
                  <a:schemeClr val="tx1"/>
                </a:solidFill>
              </a:rPr>
              <a:t>"&gt;&lt;</a:t>
            </a:r>
            <a:r>
              <a:rPr lang="en-US" altLang="ko-KR" sz="1600" dirty="0" err="1">
                <a:solidFill>
                  <a:schemeClr val="tx1"/>
                </a:solidFill>
              </a:rPr>
              <a:t>br</a:t>
            </a:r>
            <a:r>
              <a:rPr lang="en-US" altLang="ko-KR" sz="1600" dirty="0">
                <a:solidFill>
                  <a:schemeClr val="tx1"/>
                </a:solidFill>
              </a:rPr>
              <a:t>&gt;</a:t>
            </a:r>
          </a:p>
          <a:p>
            <a:r>
              <a:rPr lang="en-US" altLang="ko-KR" sz="1600" dirty="0">
                <a:solidFill>
                  <a:schemeClr val="tx1"/>
                </a:solidFill>
              </a:rPr>
              <a:t>     &lt;</a:t>
            </a:r>
            <a:r>
              <a:rPr lang="en-US" altLang="ko-KR" sz="1600" dirty="0" err="1">
                <a:solidFill>
                  <a:schemeClr val="tx1"/>
                </a:solidFill>
              </a:rPr>
              <a:t>img</a:t>
            </a:r>
            <a:r>
              <a:rPr lang="en-US" altLang="ko-KR" sz="1600" dirty="0">
                <a:solidFill>
                  <a:schemeClr val="tx1"/>
                </a:solidFill>
              </a:rPr>
              <a:t> </a:t>
            </a:r>
            <a:r>
              <a:rPr lang="en-US" altLang="ko-KR" sz="1600" dirty="0" err="1">
                <a:solidFill>
                  <a:schemeClr val="tx1"/>
                </a:solidFill>
              </a:rPr>
              <a:t>src</a:t>
            </a:r>
            <a:r>
              <a:rPr lang="en-US" altLang="ko-KR" sz="1600" dirty="0">
                <a:solidFill>
                  <a:schemeClr val="tx1"/>
                </a:solidFill>
              </a:rPr>
              <a:t>="quotes.jpg" alt=</a:t>
            </a:r>
            <a:r>
              <a:rPr lang="ko-KR" altLang="en-US" sz="1600" dirty="0">
                <a:solidFill>
                  <a:schemeClr val="tx1"/>
                </a:solidFill>
              </a:rPr>
              <a:t>이미지가 없어요</a:t>
            </a:r>
            <a:r>
              <a:rPr lang="en-US" altLang="ko-KR" sz="1600" dirty="0">
                <a:solidFill>
                  <a:schemeClr val="tx1"/>
                </a:solidFill>
              </a:rPr>
              <a:t>&gt;</a:t>
            </a:r>
          </a:p>
          <a:p>
            <a:r>
              <a:rPr lang="en-US" altLang="ko-KR" sz="1600" dirty="0">
                <a:solidFill>
                  <a:schemeClr val="tx1"/>
                </a:solidFill>
              </a:rPr>
              <a:t>	</a:t>
            </a:r>
          </a:p>
          <a:p>
            <a:r>
              <a:rPr lang="en-US" altLang="ko-KR" sz="1600" dirty="0">
                <a:solidFill>
                  <a:schemeClr val="tx1"/>
                </a:solidFill>
              </a:rPr>
              <a:t>&lt;/body&gt;</a:t>
            </a:r>
          </a:p>
          <a:p>
            <a:endParaRPr lang="en-US" altLang="ko-KR" sz="1600" dirty="0">
              <a:solidFill>
                <a:schemeClr val="tx1"/>
              </a:solidFill>
            </a:endParaRPr>
          </a:p>
          <a:p>
            <a:r>
              <a:rPr lang="en-US" altLang="ko-KR" sz="1600" dirty="0">
                <a:solidFill>
                  <a:schemeClr val="tx1"/>
                </a:solidFill>
              </a:rPr>
              <a:t>&lt;/html&gt;</a:t>
            </a:r>
            <a:endParaRPr lang="ko-KR" altLang="en-US" sz="16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dirty="0">
              <a:solidFill>
                <a:schemeClr val="tx1"/>
              </a:solidFill>
            </a:endParaRPr>
          </a:p>
          <a:p>
            <a:endParaRPr lang="en-US" altLang="ko-KR" dirty="0">
              <a:solidFill>
                <a:schemeClr val="tx1"/>
              </a:solidFill>
            </a:endParaRPr>
          </a:p>
          <a:p>
            <a:endParaRPr lang="en-US" altLang="ko-KR" dirty="0">
              <a:solidFill>
                <a:schemeClr val="tx1"/>
              </a:solidFill>
            </a:endParaRPr>
          </a:p>
          <a:p>
            <a:endParaRPr lang="en-US" altLang="ko-KR" dirty="0">
              <a:solidFill>
                <a:schemeClr val="tx1"/>
              </a:solidFill>
            </a:endParaRPr>
          </a:p>
          <a:p>
            <a:endParaRPr lang="en-US" altLang="ko-KR" dirty="0">
              <a:solidFill>
                <a:schemeClr val="tx1"/>
              </a:solidFill>
            </a:endParaRPr>
          </a:p>
          <a:p>
            <a:r>
              <a:rPr lang="ko-KR" altLang="en-US" sz="1200" dirty="0">
                <a:solidFill>
                  <a:schemeClr val="tx1"/>
                </a:solidFill>
              </a:rPr>
              <a:t>속성은 </a:t>
            </a:r>
            <a:r>
              <a:rPr lang="en-US" altLang="ko-KR" sz="1200" dirty="0">
                <a:solidFill>
                  <a:schemeClr val="tx1"/>
                </a:solidFill>
              </a:rPr>
              <a:t>HTML </a:t>
            </a:r>
            <a:r>
              <a:rPr lang="ko-KR" altLang="en-US" sz="1200" dirty="0">
                <a:solidFill>
                  <a:schemeClr val="tx1"/>
                </a:solidFill>
              </a:rPr>
              <a:t>요소 중에서도 언제나 시작 태그 내에서만 정의되며</a:t>
            </a:r>
            <a:r>
              <a:rPr lang="en-US" altLang="ko-KR" sz="1200" dirty="0">
                <a:solidFill>
                  <a:schemeClr val="tx1"/>
                </a:solidFill>
              </a:rPr>
              <a:t>, </a:t>
            </a:r>
            <a:r>
              <a:rPr lang="ko-KR" altLang="en-US" sz="1200" dirty="0">
                <a:solidFill>
                  <a:schemeClr val="tx1"/>
                </a:solidFill>
              </a:rPr>
              <a:t>속성 이름과 속성값</a:t>
            </a:r>
            <a:r>
              <a:rPr lang="en-US" altLang="ko-KR" sz="1200" dirty="0">
                <a:solidFill>
                  <a:schemeClr val="tx1"/>
                </a:solidFill>
              </a:rPr>
              <a:t>(value)</a:t>
            </a:r>
            <a:r>
              <a:rPr lang="ko-KR" altLang="en-US" sz="1200" dirty="0">
                <a:solidFill>
                  <a:schemeClr val="tx1"/>
                </a:solidFill>
              </a:rPr>
              <a:t>으로 표현됩니다</a:t>
            </a:r>
            <a:r>
              <a:rPr lang="en-US" altLang="ko-KR" sz="1200" dirty="0">
                <a:solidFill>
                  <a:schemeClr val="tx1"/>
                </a:solidFill>
              </a:rPr>
              <a:t>.</a:t>
            </a:r>
          </a:p>
          <a:p>
            <a:endParaRPr lang="en-US" altLang="ko-KR" sz="1200" dirty="0">
              <a:solidFill>
                <a:schemeClr val="tx1"/>
              </a:solidFill>
            </a:endParaRPr>
          </a:p>
          <a:p>
            <a:r>
              <a:rPr lang="ko-KR" altLang="en-US" sz="1400" b="1" dirty="0">
                <a:solidFill>
                  <a:schemeClr val="tx1"/>
                </a:solidFill>
              </a:rPr>
              <a:t>문법 </a:t>
            </a:r>
            <a:r>
              <a:rPr lang="en-US" altLang="ko-KR" sz="1400" b="1" dirty="0">
                <a:solidFill>
                  <a:schemeClr val="tx1"/>
                </a:solidFill>
              </a:rPr>
              <a:t>:  </a:t>
            </a:r>
            <a:r>
              <a:rPr lang="en-US" altLang="ko-KR" sz="1400" dirty="0">
                <a:solidFill>
                  <a:schemeClr val="tx1"/>
                </a:solidFill>
              </a:rPr>
              <a:t>&lt;</a:t>
            </a:r>
            <a:r>
              <a:rPr lang="ko-KR" altLang="en-US" sz="1400" dirty="0">
                <a:solidFill>
                  <a:schemeClr val="tx1"/>
                </a:solidFill>
              </a:rPr>
              <a:t>태그이름    속성이름</a:t>
            </a:r>
            <a:r>
              <a:rPr lang="en-US" altLang="ko-KR" sz="1400" dirty="0">
                <a:solidFill>
                  <a:schemeClr val="tx1"/>
                </a:solidFill>
              </a:rPr>
              <a:t>="</a:t>
            </a:r>
            <a:r>
              <a:rPr lang="ko-KR" altLang="en-US" sz="1400" dirty="0">
                <a:solidFill>
                  <a:schemeClr val="tx1"/>
                </a:solidFill>
              </a:rPr>
              <a:t>속성값</a:t>
            </a:r>
            <a:r>
              <a:rPr lang="en-US" altLang="ko-KR" sz="1400" dirty="0">
                <a:solidFill>
                  <a:schemeClr val="tx1"/>
                </a:solidFill>
              </a:rPr>
              <a:t>"&gt;</a:t>
            </a:r>
          </a:p>
          <a:p>
            <a:endParaRPr lang="en-US" altLang="ko-KR" sz="1050" dirty="0">
              <a:solidFill>
                <a:schemeClr val="tx1"/>
              </a:solidFill>
            </a:endParaRPr>
          </a:p>
          <a:p>
            <a:r>
              <a:rPr lang="ko-KR" altLang="en-US" sz="1200" b="1" dirty="0">
                <a:solidFill>
                  <a:schemeClr val="tx1"/>
                </a:solidFill>
              </a:rPr>
              <a:t>속성 이름은 언제나 소문자로 작성</a:t>
            </a:r>
            <a:r>
              <a:rPr lang="en-US" altLang="ko-KR" sz="1200" b="1" dirty="0">
                <a:solidFill>
                  <a:schemeClr val="tx1"/>
                </a:solidFill>
              </a:rPr>
              <a:t>!</a:t>
            </a:r>
          </a:p>
          <a:p>
            <a:r>
              <a:rPr lang="en-US" altLang="ko-KR" sz="1200" dirty="0">
                <a:solidFill>
                  <a:schemeClr val="tx1"/>
                </a:solidFill>
              </a:rPr>
              <a:t>HTML5 </a:t>
            </a:r>
            <a:r>
              <a:rPr lang="ko-KR" altLang="en-US" sz="1200" dirty="0">
                <a:solidFill>
                  <a:schemeClr val="tx1"/>
                </a:solidFill>
              </a:rPr>
              <a:t>표준에서는 속성 이름에 대소문자를 구분하지 않고 있습니다</a:t>
            </a:r>
            <a:r>
              <a:rPr lang="en-US" altLang="ko-KR" sz="1200" dirty="0">
                <a:solidFill>
                  <a:schemeClr val="tx1"/>
                </a:solidFill>
              </a:rPr>
              <a:t>.</a:t>
            </a:r>
          </a:p>
          <a:p>
            <a:r>
              <a:rPr lang="ko-KR" altLang="en-US" sz="1200" dirty="0">
                <a:solidFill>
                  <a:schemeClr val="tx1"/>
                </a:solidFill>
              </a:rPr>
              <a:t>하지만 </a:t>
            </a:r>
            <a:r>
              <a:rPr lang="en-US" altLang="ko-KR" sz="1200" dirty="0">
                <a:solidFill>
                  <a:schemeClr val="tx1"/>
                </a:solidFill>
              </a:rPr>
              <a:t>W3C</a:t>
            </a:r>
            <a:r>
              <a:rPr lang="ko-KR" altLang="en-US" sz="1200" dirty="0">
                <a:solidFill>
                  <a:schemeClr val="tx1"/>
                </a:solidFill>
              </a:rPr>
              <a:t>에서는 속성 이름을 사용할 때 될 수 있으면 소문자로 작성하도록 권장하고 있습니다</a:t>
            </a:r>
            <a:r>
              <a:rPr lang="en-US" altLang="ko-KR" sz="1200" dirty="0">
                <a:solidFill>
                  <a:schemeClr val="tx1"/>
                </a:solidFill>
              </a:rPr>
              <a:t>. </a:t>
            </a:r>
            <a:r>
              <a:rPr lang="ko-KR" altLang="en-US" sz="1200" dirty="0">
                <a:solidFill>
                  <a:schemeClr val="tx1"/>
                </a:solidFill>
              </a:rPr>
              <a:t>또한</a:t>
            </a:r>
            <a:r>
              <a:rPr lang="en-US" altLang="ko-KR" sz="1200" dirty="0">
                <a:solidFill>
                  <a:schemeClr val="tx1"/>
                </a:solidFill>
              </a:rPr>
              <a:t>, XHTML</a:t>
            </a:r>
            <a:r>
              <a:rPr lang="ko-KR" altLang="en-US" sz="1200" dirty="0">
                <a:solidFill>
                  <a:schemeClr val="tx1"/>
                </a:solidFill>
              </a:rPr>
              <a:t>에서는 속성 이름을 더욱 엄격하게 소문자로만 사용해야 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속성값은 언제나 따옴표로</a:t>
            </a:r>
            <a:r>
              <a:rPr lang="en-US" altLang="ko-KR" sz="1200" b="1" dirty="0">
                <a:solidFill>
                  <a:schemeClr val="tx1"/>
                </a:solidFill>
              </a:rPr>
              <a:t>!</a:t>
            </a:r>
          </a:p>
          <a:p>
            <a:r>
              <a:rPr lang="en-US" altLang="ko-KR" sz="1200" dirty="0">
                <a:solidFill>
                  <a:schemeClr val="tx1"/>
                </a:solidFill>
              </a:rPr>
              <a:t>HTML5 </a:t>
            </a:r>
            <a:r>
              <a:rPr lang="ko-KR" altLang="en-US" sz="1200" dirty="0">
                <a:solidFill>
                  <a:schemeClr val="tx1"/>
                </a:solidFill>
              </a:rPr>
              <a:t>표준에서는 속성값에 따옴표 사용을 강제하지 않습니다</a:t>
            </a:r>
            <a:r>
              <a:rPr lang="en-US" altLang="ko-KR" sz="1200" dirty="0">
                <a:solidFill>
                  <a:schemeClr val="tx1"/>
                </a:solidFill>
              </a:rPr>
              <a:t>.</a:t>
            </a:r>
          </a:p>
          <a:p>
            <a:r>
              <a:rPr lang="ko-KR" altLang="en-US" sz="1200" dirty="0">
                <a:solidFill>
                  <a:schemeClr val="tx1"/>
                </a:solidFill>
              </a:rPr>
              <a:t>하지만 속성값을 따옴표로 감싸지 않으면</a:t>
            </a:r>
            <a:r>
              <a:rPr lang="en-US" altLang="ko-KR" sz="1200" dirty="0">
                <a:solidFill>
                  <a:schemeClr val="tx1"/>
                </a:solidFill>
              </a:rPr>
              <a:t>, </a:t>
            </a:r>
            <a:r>
              <a:rPr lang="ko-KR" altLang="en-US" sz="1200" dirty="0">
                <a:solidFill>
                  <a:schemeClr val="tx1"/>
                </a:solidFill>
              </a:rPr>
              <a:t>다음과 같은 예상치 못한 오류가 발생할 수 있습니다</a:t>
            </a:r>
            <a:r>
              <a:rPr lang="en-US" altLang="ko-KR" sz="1200" dirty="0">
                <a:solidFill>
                  <a:schemeClr val="tx1"/>
                </a:solidFill>
              </a:rPr>
              <a:t>. </a:t>
            </a:r>
            <a:r>
              <a:rPr lang="ko-KR" altLang="en-US" sz="1200" dirty="0">
                <a:solidFill>
                  <a:schemeClr val="tx1"/>
                </a:solidFill>
              </a:rPr>
              <a:t>좌측 예제와 같이 속성값에 띄어쓰기가 들어가게 되면</a:t>
            </a:r>
            <a:r>
              <a:rPr lang="en-US" altLang="ko-KR" sz="1200" dirty="0">
                <a:solidFill>
                  <a:schemeClr val="tx1"/>
                </a:solidFill>
              </a:rPr>
              <a:t>, </a:t>
            </a:r>
            <a:r>
              <a:rPr lang="ko-KR" altLang="en-US" sz="1200" dirty="0">
                <a:solidFill>
                  <a:schemeClr val="tx1"/>
                </a:solidFill>
              </a:rPr>
              <a:t>반드시 따옴표를 사용해야 정확한 값을 저장할 수 있습니다</a:t>
            </a:r>
            <a:r>
              <a:rPr lang="en-US" altLang="ko-KR" sz="1200" dirty="0">
                <a:solidFill>
                  <a:schemeClr val="tx1"/>
                </a:solidFill>
              </a:rPr>
              <a:t>. </a:t>
            </a:r>
            <a:r>
              <a:rPr lang="ko-KR" altLang="en-US" sz="1200" dirty="0">
                <a:solidFill>
                  <a:schemeClr val="tx1"/>
                </a:solidFill>
              </a:rPr>
              <a:t>속성값을 감쌀 때는 보통 큰따옴표</a:t>
            </a:r>
            <a:r>
              <a:rPr lang="en-US" altLang="ko-KR" sz="1200" dirty="0">
                <a:solidFill>
                  <a:schemeClr val="tx1"/>
                </a:solidFill>
              </a:rPr>
              <a:t>("")</a:t>
            </a:r>
            <a:r>
              <a:rPr lang="ko-KR" altLang="en-US" sz="1200" dirty="0">
                <a:solidFill>
                  <a:schemeClr val="tx1"/>
                </a:solidFill>
              </a:rPr>
              <a:t>가 사용되며</a:t>
            </a:r>
            <a:r>
              <a:rPr lang="en-US" altLang="ko-KR" sz="1200" dirty="0">
                <a:solidFill>
                  <a:schemeClr val="tx1"/>
                </a:solidFill>
              </a:rPr>
              <a:t>, </a:t>
            </a:r>
            <a:r>
              <a:rPr lang="ko-KR" altLang="en-US" sz="1200" dirty="0">
                <a:solidFill>
                  <a:schemeClr val="tx1"/>
                </a:solidFill>
              </a:rPr>
              <a:t>작은따옴표</a:t>
            </a:r>
            <a:r>
              <a:rPr lang="en-US" altLang="ko-KR" sz="1200" dirty="0">
                <a:solidFill>
                  <a:schemeClr val="tx1"/>
                </a:solidFill>
              </a:rPr>
              <a:t>('')</a:t>
            </a:r>
            <a:r>
              <a:rPr lang="ko-KR" altLang="en-US" sz="1200" dirty="0">
                <a:solidFill>
                  <a:schemeClr val="tx1"/>
                </a:solidFill>
              </a:rPr>
              <a:t>도 사용할 수 있습니다</a:t>
            </a:r>
            <a:r>
              <a:rPr lang="en-US" altLang="ko-KR" sz="1200" dirty="0">
                <a:solidFill>
                  <a:schemeClr val="tx1"/>
                </a:solidFill>
              </a:rPr>
              <a:t>.</a:t>
            </a:r>
            <a:endParaRPr lang="en-US" altLang="ko-KR" sz="1000" dirty="0">
              <a:solidFill>
                <a:schemeClr val="tx1"/>
              </a:solidFill>
            </a:endParaRPr>
          </a:p>
          <a:p>
            <a:endParaRPr lang="en-US" altLang="ko-KR" sz="1000" dirty="0">
              <a:solidFill>
                <a:schemeClr val="tx1"/>
              </a:solidFill>
            </a:endParaRPr>
          </a:p>
          <a:p>
            <a:r>
              <a:rPr lang="en-US" altLang="ko-KR" sz="1200" b="1" dirty="0">
                <a:solidFill>
                  <a:schemeClr val="tx1"/>
                </a:solidFill>
              </a:rPr>
              <a:t>&lt;</a:t>
            </a:r>
            <a:r>
              <a:rPr lang="en-US" altLang="ko-KR" sz="1200" b="1" dirty="0" err="1">
                <a:solidFill>
                  <a:schemeClr val="tx1"/>
                </a:solidFill>
              </a:rPr>
              <a:t>img</a:t>
            </a:r>
            <a:r>
              <a:rPr lang="en-US" altLang="ko-KR" sz="1200" b="1" dirty="0">
                <a:solidFill>
                  <a:schemeClr val="tx1"/>
                </a:solidFill>
              </a:rPr>
              <a:t>&gt;</a:t>
            </a:r>
            <a:r>
              <a:rPr lang="ko-KR" altLang="en-US" sz="1200" b="1" dirty="0">
                <a:solidFill>
                  <a:schemeClr val="tx1"/>
                </a:solidFill>
              </a:rPr>
              <a:t>태그의 </a:t>
            </a:r>
            <a:r>
              <a:rPr lang="en-US" altLang="ko-KR" sz="1200" b="1" dirty="0">
                <a:solidFill>
                  <a:schemeClr val="tx1"/>
                </a:solidFill>
              </a:rPr>
              <a:t>alt </a:t>
            </a:r>
            <a:r>
              <a:rPr lang="ko-KR" altLang="en-US" sz="1200" b="1" dirty="0">
                <a:solidFill>
                  <a:schemeClr val="tx1"/>
                </a:solidFill>
              </a:rPr>
              <a:t>속성은 이미지를 불러올 수 없는 상황에서 이미지 대신 보이는 문자열을 설정할 수 있습니다</a:t>
            </a:r>
            <a:r>
              <a:rPr lang="en-US" altLang="ko-KR" sz="1200" b="1" dirty="0">
                <a:solidFill>
                  <a:schemeClr val="tx1"/>
                </a:solidFill>
              </a:rPr>
              <a:t>.</a:t>
            </a:r>
            <a:endParaRPr lang="en-US" altLang="ko-KR" sz="1000" b="1" dirty="0">
              <a:solidFill>
                <a:schemeClr val="tx1"/>
              </a:solidFill>
            </a:endParaRPr>
          </a:p>
          <a:p>
            <a:endParaRPr lang="ko-KR" altLang="en-US" sz="700" b="1" dirty="0">
              <a:solidFill>
                <a:schemeClr val="tx1"/>
              </a:solidFill>
            </a:endParaRPr>
          </a:p>
          <a:p>
            <a:endParaRPr lang="en-US" altLang="ko-KR" sz="16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a:t>
            </a:fld>
            <a:endParaRPr lang="ko-KR" altLang="en-US" dirty="0"/>
          </a:p>
        </p:txBody>
      </p:sp>
      <p:pic>
        <p:nvPicPr>
          <p:cNvPr id="4" name="그림 3">
            <a:extLst>
              <a:ext uri="{FF2B5EF4-FFF2-40B4-BE49-F238E27FC236}">
                <a16:creationId xmlns:a16="http://schemas.microsoft.com/office/drawing/2014/main" id="{B3E93357-ACEB-48C0-863C-878241CF3072}"/>
              </a:ext>
            </a:extLst>
          </p:cNvPr>
          <p:cNvPicPr>
            <a:picLocks noChangeAspect="1"/>
          </p:cNvPicPr>
          <p:nvPr/>
        </p:nvPicPr>
        <p:blipFill>
          <a:blip r:embed="rId2"/>
          <a:stretch>
            <a:fillRect/>
          </a:stretch>
        </p:blipFill>
        <p:spPr>
          <a:xfrm>
            <a:off x="6825676" y="1253860"/>
            <a:ext cx="4130763" cy="1289315"/>
          </a:xfrm>
          <a:prstGeom prst="rect">
            <a:avLst/>
          </a:prstGeom>
          <a:ln>
            <a:noFill/>
          </a:ln>
        </p:spPr>
      </p:pic>
    </p:spTree>
    <p:extLst>
      <p:ext uri="{BB962C8B-B14F-4D97-AF65-F5344CB8AC3E}">
        <p14:creationId xmlns:p14="http://schemas.microsoft.com/office/powerpoint/2010/main" val="609820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(disabled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 HTML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&lt;h1&gt;disabled </a:t>
            </a:r>
            <a:r>
              <a:rPr lang="ko-KR" altLang="en-US" sz="1200" dirty="0">
                <a:solidFill>
                  <a:schemeClr val="tx1"/>
                </a:solidFill>
              </a:rPr>
              <a:t>속성을 이용한 필드 사용 제한</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student_name</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학번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student_id</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학과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name="department" value="</a:t>
            </a:r>
            <a:r>
              <a:rPr lang="ko-KR" altLang="en-US" sz="1200" dirty="0">
                <a:solidFill>
                  <a:schemeClr val="tx1"/>
                </a:solidFill>
              </a:rPr>
              <a:t>컴퓨터공학과</a:t>
            </a:r>
            <a:r>
              <a:rPr lang="en-US" altLang="ko-KR" sz="1200" dirty="0">
                <a:solidFill>
                  <a:schemeClr val="tx1"/>
                </a:solidFill>
              </a:rPr>
              <a:t>" disabled&gt;&lt;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333" y="1185333"/>
            <a:ext cx="4097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input </a:t>
            </a:r>
            <a:r>
              <a:rPr lang="ko-KR" altLang="en-US" sz="1200" dirty="0">
                <a:solidFill>
                  <a:schemeClr val="tx1"/>
                </a:solidFill>
              </a:rPr>
              <a:t>요소의 여러 속성을 사용하면 사용자가 입력하는 방식을 더욱 다양하게 제어할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disabled </a:t>
            </a:r>
            <a:r>
              <a:rPr lang="ko-KR" altLang="en-US" sz="1200" b="1" dirty="0">
                <a:solidFill>
                  <a:schemeClr val="tx1"/>
                </a:solidFill>
              </a:rPr>
              <a:t>속성</a:t>
            </a:r>
          </a:p>
          <a:p>
            <a:r>
              <a:rPr lang="en-US" altLang="ko-KR" sz="1200" dirty="0">
                <a:solidFill>
                  <a:schemeClr val="tx1"/>
                </a:solidFill>
              </a:rPr>
              <a:t>disabled </a:t>
            </a:r>
            <a:r>
              <a:rPr lang="ko-KR" altLang="en-US" sz="1200" dirty="0">
                <a:solidFill>
                  <a:schemeClr val="tx1"/>
                </a:solidFill>
              </a:rPr>
              <a:t>속성은 사용자가 입력 필드를 아예 사용할 수 없도록 설정합니다</a:t>
            </a:r>
            <a:r>
              <a:rPr lang="en-US" altLang="ko-KR" sz="1200" dirty="0">
                <a:solidFill>
                  <a:schemeClr val="tx1"/>
                </a:solidFill>
              </a:rPr>
              <a:t>.</a:t>
            </a:r>
          </a:p>
          <a:p>
            <a:r>
              <a:rPr lang="en-US" altLang="ko-KR" sz="1200" dirty="0">
                <a:solidFill>
                  <a:schemeClr val="tx1"/>
                </a:solidFill>
              </a:rPr>
              <a:t>disabled </a:t>
            </a:r>
            <a:r>
              <a:rPr lang="ko-KR" altLang="en-US" sz="1200" dirty="0">
                <a:solidFill>
                  <a:schemeClr val="tx1"/>
                </a:solidFill>
              </a:rPr>
              <a:t>속성이 설정된 입력 필드는 사용할 수도 없고</a:t>
            </a:r>
            <a:r>
              <a:rPr lang="en-US" altLang="ko-KR" sz="1200" dirty="0">
                <a:solidFill>
                  <a:schemeClr val="tx1"/>
                </a:solidFill>
              </a:rPr>
              <a:t>, </a:t>
            </a:r>
            <a:r>
              <a:rPr lang="ko-KR" altLang="en-US" sz="1200" dirty="0">
                <a:solidFill>
                  <a:schemeClr val="tx1"/>
                </a:solidFill>
              </a:rPr>
              <a:t>클릭할 수도 없습니다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en-US" altLang="ko-KR" sz="1200" dirty="0" err="1">
                <a:solidFill>
                  <a:schemeClr val="tx1"/>
                </a:solidFill>
              </a:rPr>
              <a:t>readonly</a:t>
            </a:r>
            <a:r>
              <a:rPr lang="en-US" altLang="ko-KR" sz="1200" dirty="0">
                <a:solidFill>
                  <a:schemeClr val="tx1"/>
                </a:solidFill>
              </a:rPr>
              <a:t> </a:t>
            </a:r>
            <a:r>
              <a:rPr lang="ko-KR" altLang="en-US" sz="1200" dirty="0">
                <a:solidFill>
                  <a:schemeClr val="tx1"/>
                </a:solidFill>
              </a:rPr>
              <a:t>속성과는 달리 전송 버튼</a:t>
            </a:r>
            <a:r>
              <a:rPr lang="en-US" altLang="ko-KR" sz="1200" dirty="0">
                <a:solidFill>
                  <a:schemeClr val="tx1"/>
                </a:solidFill>
              </a:rPr>
              <a:t>(submit)</a:t>
            </a:r>
            <a:r>
              <a:rPr lang="ko-KR" altLang="en-US" sz="1200" dirty="0">
                <a:solidFill>
                  <a:schemeClr val="tx1"/>
                </a:solidFill>
              </a:rPr>
              <a:t>을 눌러도 </a:t>
            </a:r>
            <a:r>
              <a:rPr lang="ko-KR" altLang="en-US" sz="1200" dirty="0" err="1">
                <a:solidFill>
                  <a:schemeClr val="tx1"/>
                </a:solidFill>
              </a:rPr>
              <a:t>초깃값이</a:t>
            </a:r>
            <a:r>
              <a:rPr lang="ko-KR" altLang="en-US" sz="1200" dirty="0">
                <a:solidFill>
                  <a:schemeClr val="tx1"/>
                </a:solidFill>
              </a:rPr>
              <a:t> 서버로 전송되지 않습니다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70</a:t>
            </a:fld>
            <a:endParaRPr lang="ko-KR" altLang="en-US" dirty="0"/>
          </a:p>
        </p:txBody>
      </p:sp>
    </p:spTree>
    <p:extLst>
      <p:ext uri="{BB962C8B-B14F-4D97-AF65-F5344CB8AC3E}">
        <p14:creationId xmlns:p14="http://schemas.microsoft.com/office/powerpoint/2010/main" val="3408165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a:t>
            </a:r>
            <a:r>
              <a:rPr lang="en-US" altLang="ko-KR" sz="3200" dirty="0" err="1"/>
              <a:t>maxlength</a:t>
            </a:r>
            <a:r>
              <a:rPr lang="en-US" altLang="ko-KR" sz="3200" dirty="0"/>
              <a:t>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maxlength</a:t>
            </a:r>
            <a:r>
              <a:rPr lang="en-US" altLang="ko-KR" sz="1200" dirty="0">
                <a:solidFill>
                  <a:schemeClr val="tx1"/>
                </a:solidFill>
              </a:rPr>
              <a:t> </a:t>
            </a:r>
            <a:r>
              <a:rPr lang="ko-KR" altLang="en-US" sz="1200" dirty="0">
                <a:solidFill>
                  <a:schemeClr val="tx1"/>
                </a:solidFill>
              </a:rPr>
              <a:t>속성을 이용한 필드의 최대 길이 설정</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a:t>
            </a:r>
            <a:r>
              <a:rPr lang="ko-KR" altLang="en-US" sz="1200" dirty="0">
                <a:solidFill>
                  <a:schemeClr val="tx1"/>
                </a:solidFill>
              </a:rPr>
              <a:t>이름은 </a:t>
            </a:r>
            <a:r>
              <a:rPr lang="en-US" altLang="ko-KR" sz="1200" dirty="0">
                <a:solidFill>
                  <a:schemeClr val="tx1"/>
                </a:solidFill>
              </a:rPr>
              <a:t>10</a:t>
            </a:r>
            <a:r>
              <a:rPr lang="ko-KR" altLang="en-US" sz="1200" dirty="0" err="1">
                <a:solidFill>
                  <a:schemeClr val="tx1"/>
                </a:solidFill>
              </a:rPr>
              <a:t>자까지만</a:t>
            </a:r>
            <a:r>
              <a:rPr lang="ko-KR" altLang="en-US" sz="1200" dirty="0">
                <a:solidFill>
                  <a:schemeClr val="tx1"/>
                </a:solidFill>
              </a:rPr>
              <a:t> 가능해요</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student_name</a:t>
            </a:r>
            <a:r>
              <a:rPr lang="en-US" altLang="ko-KR" sz="1200" dirty="0">
                <a:solidFill>
                  <a:schemeClr val="tx1"/>
                </a:solidFill>
              </a:rPr>
              <a:t>" value="</a:t>
            </a:r>
            <a:r>
              <a:rPr lang="ko-KR" altLang="en-US" sz="1200" dirty="0">
                <a:solidFill>
                  <a:schemeClr val="tx1"/>
                </a:solidFill>
              </a:rPr>
              <a:t>홍길동</a:t>
            </a:r>
            <a:r>
              <a:rPr lang="en-US" altLang="ko-KR" sz="1200" dirty="0">
                <a:solidFill>
                  <a:schemeClr val="tx1"/>
                </a:solidFill>
              </a:rPr>
              <a:t>" </a:t>
            </a:r>
            <a:r>
              <a:rPr lang="en-US" altLang="ko-KR" sz="1200" dirty="0" err="1">
                <a:solidFill>
                  <a:schemeClr val="tx1"/>
                </a:solidFill>
              </a:rPr>
              <a:t>maxlength</a:t>
            </a:r>
            <a:r>
              <a:rPr lang="en-US" altLang="ko-KR" sz="1200" dirty="0">
                <a:solidFill>
                  <a:schemeClr val="tx1"/>
                </a:solidFill>
              </a:rPr>
              <a:t>="10"&gt;&lt;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학번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student_id</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789333" y="1185333"/>
            <a:ext cx="4097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input </a:t>
            </a:r>
            <a:r>
              <a:rPr lang="ko-KR" altLang="en-US" sz="1200" dirty="0">
                <a:solidFill>
                  <a:schemeClr val="tx1"/>
                </a:solidFill>
              </a:rPr>
              <a:t>요소의 여러 속성을 사용하면 사용자가 입력하는 방식을 더욱 다양하게 제어할 수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maxlength</a:t>
            </a:r>
            <a:r>
              <a:rPr lang="en-US" altLang="ko-KR" sz="1200" b="1" dirty="0">
                <a:solidFill>
                  <a:schemeClr val="tx1"/>
                </a:solidFill>
              </a:rPr>
              <a:t> </a:t>
            </a:r>
            <a:r>
              <a:rPr lang="ko-KR" altLang="en-US" sz="1200" b="1" dirty="0">
                <a:solidFill>
                  <a:schemeClr val="tx1"/>
                </a:solidFill>
              </a:rPr>
              <a:t>속성</a:t>
            </a:r>
          </a:p>
          <a:p>
            <a:r>
              <a:rPr lang="en-US" altLang="ko-KR" sz="1200" dirty="0" err="1">
                <a:solidFill>
                  <a:schemeClr val="tx1"/>
                </a:solidFill>
              </a:rPr>
              <a:t>maxlength</a:t>
            </a:r>
            <a:r>
              <a:rPr lang="en-US" altLang="ko-KR" sz="1200" dirty="0">
                <a:solidFill>
                  <a:schemeClr val="tx1"/>
                </a:solidFill>
              </a:rPr>
              <a:t> </a:t>
            </a:r>
            <a:r>
              <a:rPr lang="ko-KR" altLang="en-US" sz="1200" dirty="0">
                <a:solidFill>
                  <a:schemeClr val="tx1"/>
                </a:solidFill>
              </a:rPr>
              <a:t>속성은 입력 필드에 입력할 수 있는 문자의 최대 길이</a:t>
            </a:r>
            <a:r>
              <a:rPr lang="en-US" altLang="ko-KR" sz="1200" dirty="0">
                <a:solidFill>
                  <a:schemeClr val="tx1"/>
                </a:solidFill>
              </a:rPr>
              <a:t>(length)</a:t>
            </a:r>
            <a:r>
              <a:rPr lang="ko-KR" altLang="en-US" sz="1200" dirty="0">
                <a:solidFill>
                  <a:schemeClr val="tx1"/>
                </a:solidFill>
              </a:rPr>
              <a:t>를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71</a:t>
            </a:fld>
            <a:endParaRPr lang="ko-KR" altLang="en-US" dirty="0"/>
          </a:p>
        </p:txBody>
      </p:sp>
    </p:spTree>
    <p:extLst>
      <p:ext uri="{BB962C8B-B14F-4D97-AF65-F5344CB8AC3E}">
        <p14:creationId xmlns:p14="http://schemas.microsoft.com/office/powerpoint/2010/main" val="4068075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(size </a:t>
            </a:r>
            <a:r>
              <a:rPr lang="ko-KR" altLang="en-US" sz="3200" dirty="0"/>
              <a:t>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Input Attributes&lt;/title&gt;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&lt;h1&gt;size </a:t>
            </a:r>
            <a:r>
              <a:rPr lang="ko-KR" altLang="en-US" sz="1200" dirty="0">
                <a:solidFill>
                  <a:schemeClr val="tx1"/>
                </a:solidFill>
              </a:rPr>
              <a:t>속성을 이용한 필드의 크기 설정</a:t>
            </a:r>
            <a:r>
              <a:rPr lang="en-US" altLang="ko-KR" sz="1200" dirty="0">
                <a:solidFill>
                  <a:schemeClr val="tx1"/>
                </a:solidFill>
              </a:rPr>
              <a:t>&lt;/h1&gt;</a:t>
            </a:r>
          </a:p>
          <a:p>
            <a:r>
              <a:rPr lang="en-US" altLang="ko-KR" sz="1200" dirty="0">
                <a:solidFill>
                  <a:schemeClr val="tx1"/>
                </a:solidFill>
              </a:rPr>
              <a:t>	&lt;form action="</a:t>
            </a:r>
            <a:r>
              <a:rPr lang="en-US" altLang="ko-KR" sz="1200" dirty="0" err="1">
                <a:solidFill>
                  <a:schemeClr val="tx1"/>
                </a:solidFill>
              </a:rPr>
              <a:t>request.php</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이름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student_name</a:t>
            </a:r>
            <a:r>
              <a:rPr lang="en-US" altLang="ko-KR" sz="1200" dirty="0">
                <a:solidFill>
                  <a:schemeClr val="tx1"/>
                </a:solidFill>
              </a:rPr>
              <a:t>" value="</a:t>
            </a:r>
            <a:r>
              <a:rPr lang="ko-KR" altLang="en-US" sz="1200" dirty="0">
                <a:solidFill>
                  <a:schemeClr val="tx1"/>
                </a:solidFill>
              </a:rPr>
              <a:t>홍길동</a:t>
            </a:r>
            <a:r>
              <a:rPr lang="en-US" altLang="ko-KR" sz="1200" dirty="0">
                <a:solidFill>
                  <a:schemeClr val="tx1"/>
                </a:solidFill>
              </a:rPr>
              <a:t>" size="30"&gt;&lt;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학번 </a:t>
            </a:r>
            <a:r>
              <a:rPr lang="en-US" altLang="ko-KR" sz="1200" dirty="0">
                <a:solidFill>
                  <a:schemeClr val="tx1"/>
                </a:solidFill>
              </a:rPr>
              <a:t>: &lt;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type="text" name="</a:t>
            </a:r>
            <a:r>
              <a:rPr lang="en-US" altLang="ko-KR" sz="1200" dirty="0" err="1">
                <a:solidFill>
                  <a:schemeClr val="tx1"/>
                </a:solidFill>
              </a:rPr>
              <a:t>student_id</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&gt;&lt;</a:t>
            </a:r>
            <a:r>
              <a:rPr lang="en-US" altLang="ko-KR" sz="1200" dirty="0" err="1">
                <a:solidFill>
                  <a:schemeClr val="tx1"/>
                </a:solidFill>
              </a:rPr>
              <a:t>br</a:t>
            </a:r>
            <a:r>
              <a:rPr lang="en-US" altLang="ko-KR" sz="1200" dirty="0">
                <a:solidFill>
                  <a:schemeClr val="tx1"/>
                </a:solidFill>
              </a:rPr>
              <a:t>&gt;</a:t>
            </a:r>
          </a:p>
          <a:p>
            <a:r>
              <a:rPr lang="en-US" altLang="ko-KR" sz="1200" dirty="0">
                <a:solidFill>
                  <a:schemeClr val="tx1"/>
                </a:solidFill>
              </a:rPr>
              <a:t>		&lt;input type="submit" value="</a:t>
            </a:r>
            <a:r>
              <a:rPr lang="ko-KR" altLang="en-US" sz="1200" dirty="0">
                <a:solidFill>
                  <a:schemeClr val="tx1"/>
                </a:solidFill>
              </a:rPr>
              <a:t>전송</a:t>
            </a:r>
            <a:r>
              <a:rPr lang="en-US" altLang="ko-KR" sz="1200" dirty="0">
                <a:solidFill>
                  <a:schemeClr val="tx1"/>
                </a:solidFill>
              </a:rPr>
              <a:t>"&gt;</a:t>
            </a:r>
          </a:p>
          <a:p>
            <a:r>
              <a:rPr lang="en-US" altLang="ko-KR" sz="1200" dirty="0">
                <a:solidFill>
                  <a:schemeClr val="tx1"/>
                </a:solidFill>
              </a:rPr>
              <a:t>	&lt;/form&gt;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p:txBody>
      </p:sp>
      <p:sp>
        <p:nvSpPr>
          <p:cNvPr id="8" name="직사각형 7">
            <a:extLst>
              <a:ext uri="{FF2B5EF4-FFF2-40B4-BE49-F238E27FC236}">
                <a16:creationId xmlns:a16="http://schemas.microsoft.com/office/drawing/2014/main" id="{7A11D50D-EB00-4B38-B133-9877E16A784C}"/>
              </a:ext>
            </a:extLst>
          </p:cNvPr>
          <p:cNvSpPr/>
          <p:nvPr/>
        </p:nvSpPr>
        <p:spPr>
          <a:xfrm>
            <a:off x="7789333" y="1185333"/>
            <a:ext cx="4097867"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input </a:t>
            </a:r>
            <a:r>
              <a:rPr lang="ko-KR" altLang="en-US" sz="1200" b="1" dirty="0">
                <a:solidFill>
                  <a:schemeClr val="tx1"/>
                </a:solidFill>
              </a:rPr>
              <a:t>요소의 속성</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input </a:t>
            </a:r>
            <a:r>
              <a:rPr lang="ko-KR" altLang="en-US" sz="1200" dirty="0">
                <a:solidFill>
                  <a:schemeClr val="tx1"/>
                </a:solidFill>
              </a:rPr>
              <a:t>요소의 여러 속성을 사용하면 사용자가 입력하는 방식을 더욱 다양하게 제어할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size </a:t>
            </a:r>
            <a:r>
              <a:rPr lang="ko-KR" altLang="en-US" sz="1200" b="1" dirty="0">
                <a:solidFill>
                  <a:schemeClr val="tx1"/>
                </a:solidFill>
              </a:rPr>
              <a:t>속성</a:t>
            </a:r>
          </a:p>
          <a:p>
            <a:r>
              <a:rPr lang="en-US" altLang="ko-KR" sz="1200" dirty="0">
                <a:solidFill>
                  <a:schemeClr val="tx1"/>
                </a:solidFill>
              </a:rPr>
              <a:t>size </a:t>
            </a:r>
            <a:r>
              <a:rPr lang="ko-KR" altLang="en-US" sz="1200" dirty="0">
                <a:solidFill>
                  <a:schemeClr val="tx1"/>
                </a:solidFill>
              </a:rPr>
              <a:t>속성은 입력 필드에 보여지는 </a:t>
            </a:r>
            <a:r>
              <a:rPr lang="en-US" altLang="ko-KR" sz="1200" dirty="0">
                <a:solidFill>
                  <a:schemeClr val="tx1"/>
                </a:solidFill>
              </a:rPr>
              <a:t>input </a:t>
            </a:r>
            <a:r>
              <a:rPr lang="ko-KR" altLang="en-US" sz="1200" dirty="0">
                <a:solidFill>
                  <a:schemeClr val="tx1"/>
                </a:solidFill>
              </a:rPr>
              <a:t>요소의 크기</a:t>
            </a:r>
            <a:r>
              <a:rPr lang="en-US" altLang="ko-KR" sz="1200" dirty="0">
                <a:solidFill>
                  <a:schemeClr val="tx1"/>
                </a:solidFill>
              </a:rPr>
              <a:t>(size)</a:t>
            </a:r>
            <a:r>
              <a:rPr lang="ko-KR" altLang="en-US" sz="1200" dirty="0">
                <a:solidFill>
                  <a:schemeClr val="tx1"/>
                </a:solidFill>
              </a:rPr>
              <a:t>를 설정합니다</a:t>
            </a:r>
            <a:r>
              <a:rPr lang="en-US" altLang="ko-KR" sz="1200" dirty="0">
                <a:solidFill>
                  <a:schemeClr val="tx1"/>
                </a:solidFill>
              </a:rPr>
              <a:t>.</a:t>
            </a:r>
          </a:p>
          <a:p>
            <a:r>
              <a:rPr lang="en-US" altLang="ko-KR" sz="1200" dirty="0" err="1">
                <a:solidFill>
                  <a:schemeClr val="tx1"/>
                </a:solidFill>
              </a:rPr>
              <a:t>maxlength</a:t>
            </a:r>
            <a:r>
              <a:rPr lang="en-US" altLang="ko-KR" sz="1200" dirty="0">
                <a:solidFill>
                  <a:schemeClr val="tx1"/>
                </a:solidFill>
              </a:rPr>
              <a:t> </a:t>
            </a:r>
            <a:r>
              <a:rPr lang="ko-KR" altLang="en-US" sz="1200" dirty="0">
                <a:solidFill>
                  <a:schemeClr val="tx1"/>
                </a:solidFill>
              </a:rPr>
              <a:t>속성과는 달리 입력 필드가 한 번에 보여줄 수 있는 문자의 최대 개수만을 의미합니다</a:t>
            </a:r>
            <a:r>
              <a:rPr lang="en-US" altLang="ko-KR" sz="1200" dirty="0">
                <a:solidFill>
                  <a:schemeClr val="tx1"/>
                </a:solidFill>
              </a:rPr>
              <a:t>.</a:t>
            </a:r>
          </a:p>
          <a:p>
            <a:r>
              <a:rPr lang="ko-KR" altLang="en-US" sz="1200" dirty="0">
                <a:solidFill>
                  <a:schemeClr val="tx1"/>
                </a:solidFill>
              </a:rPr>
              <a:t>따라서 입력될 수 있는 문자의 최대 길이는 </a:t>
            </a:r>
            <a:r>
              <a:rPr lang="en-US" altLang="ko-KR" sz="1200" dirty="0" err="1">
                <a:solidFill>
                  <a:schemeClr val="tx1"/>
                </a:solidFill>
              </a:rPr>
              <a:t>maxlength</a:t>
            </a:r>
            <a:r>
              <a:rPr lang="en-US" altLang="ko-KR" sz="1200" dirty="0">
                <a:solidFill>
                  <a:schemeClr val="tx1"/>
                </a:solidFill>
              </a:rPr>
              <a:t> </a:t>
            </a:r>
            <a:r>
              <a:rPr lang="ko-KR" altLang="en-US" sz="1200" dirty="0">
                <a:solidFill>
                  <a:schemeClr val="tx1"/>
                </a:solidFill>
              </a:rPr>
              <a:t>속성값에 따라 달라지며</a:t>
            </a:r>
            <a:r>
              <a:rPr lang="en-US" altLang="ko-KR" sz="1200" dirty="0">
                <a:solidFill>
                  <a:schemeClr val="tx1"/>
                </a:solidFill>
              </a:rPr>
              <a:t>, size </a:t>
            </a:r>
            <a:r>
              <a:rPr lang="ko-KR" altLang="en-US" sz="1200" dirty="0">
                <a:solidFill>
                  <a:schemeClr val="tx1"/>
                </a:solidFill>
              </a:rPr>
              <a:t>속성과는 전혀 무관합니다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72</a:t>
            </a:fld>
            <a:endParaRPr lang="ko-KR" altLang="en-US" dirty="0"/>
          </a:p>
        </p:txBody>
      </p:sp>
    </p:spTree>
    <p:extLst>
      <p:ext uri="{BB962C8B-B14F-4D97-AF65-F5344CB8AC3E}">
        <p14:creationId xmlns:p14="http://schemas.microsoft.com/office/powerpoint/2010/main" val="40340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입력 양식 </a:t>
            </a:r>
            <a:r>
              <a:rPr lang="en-US" altLang="ko-KR" sz="3200" dirty="0"/>
              <a:t>: Input </a:t>
            </a:r>
            <a:r>
              <a:rPr lang="ko-KR" altLang="en-US" sz="3200" dirty="0"/>
              <a:t>요소의 속성 </a:t>
            </a:r>
            <a:r>
              <a:rPr lang="en-US" altLang="ko-KR" sz="3200" dirty="0"/>
              <a:t>(HTML5</a:t>
            </a:r>
            <a:r>
              <a:rPr lang="ko-KR" altLang="en-US" sz="3200" dirty="0"/>
              <a:t>에 추가된 속성</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40600"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form </a:t>
            </a:r>
            <a:r>
              <a:rPr lang="ko-KR" altLang="en-US" sz="1200" b="1" dirty="0">
                <a:solidFill>
                  <a:schemeClr val="tx1"/>
                </a:solidFill>
              </a:rPr>
              <a:t>요소의 속성</a:t>
            </a:r>
          </a:p>
          <a:p>
            <a:r>
              <a:rPr lang="en-US" altLang="ko-KR" sz="1200" dirty="0">
                <a:solidFill>
                  <a:schemeClr val="tx1"/>
                </a:solidFill>
              </a:rPr>
              <a:t>autocomplete</a:t>
            </a:r>
          </a:p>
          <a:p>
            <a:r>
              <a:rPr lang="en-US" altLang="ko-KR" sz="1200" dirty="0" err="1">
                <a:solidFill>
                  <a:schemeClr val="tx1"/>
                </a:solidFill>
              </a:rPr>
              <a:t>Novalidate</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HTML5</a:t>
            </a:r>
            <a:r>
              <a:rPr lang="ko-KR" altLang="en-US" sz="1200" b="1" dirty="0">
                <a:solidFill>
                  <a:schemeClr val="tx1"/>
                </a:solidFill>
              </a:rPr>
              <a:t>에서 추가된 </a:t>
            </a:r>
            <a:r>
              <a:rPr lang="en-US" altLang="ko-KR" sz="1200" b="1" dirty="0">
                <a:solidFill>
                  <a:schemeClr val="tx1"/>
                </a:solidFill>
              </a:rPr>
              <a:t>input </a:t>
            </a:r>
            <a:r>
              <a:rPr lang="ko-KR" altLang="en-US" sz="1200" b="1" dirty="0">
                <a:solidFill>
                  <a:schemeClr val="tx1"/>
                </a:solidFill>
              </a:rPr>
              <a:t>요소의 속성</a:t>
            </a:r>
          </a:p>
          <a:p>
            <a:r>
              <a:rPr lang="en-US" altLang="ko-KR" sz="1200" dirty="0">
                <a:solidFill>
                  <a:schemeClr val="tx1"/>
                </a:solidFill>
              </a:rPr>
              <a:t>autocomplete</a:t>
            </a:r>
          </a:p>
          <a:p>
            <a:r>
              <a:rPr lang="en-US" altLang="ko-KR" sz="1200" dirty="0">
                <a:solidFill>
                  <a:schemeClr val="tx1"/>
                </a:solidFill>
              </a:rPr>
              <a:t>autofocus</a:t>
            </a:r>
          </a:p>
          <a:p>
            <a:r>
              <a:rPr lang="en-US" altLang="ko-KR" sz="1200" dirty="0">
                <a:solidFill>
                  <a:schemeClr val="tx1"/>
                </a:solidFill>
              </a:rPr>
              <a:t>form</a:t>
            </a:r>
          </a:p>
          <a:p>
            <a:r>
              <a:rPr lang="en-US" altLang="ko-KR" sz="1200" dirty="0" err="1">
                <a:solidFill>
                  <a:schemeClr val="tx1"/>
                </a:solidFill>
              </a:rPr>
              <a:t>formaction</a:t>
            </a:r>
            <a:endParaRPr lang="en-US" altLang="ko-KR" sz="1200" dirty="0">
              <a:solidFill>
                <a:schemeClr val="tx1"/>
              </a:solidFill>
            </a:endParaRPr>
          </a:p>
          <a:p>
            <a:r>
              <a:rPr lang="en-US" altLang="ko-KR" sz="1200" dirty="0" err="1">
                <a:solidFill>
                  <a:schemeClr val="tx1"/>
                </a:solidFill>
              </a:rPr>
              <a:t>formenctype</a:t>
            </a:r>
            <a:endParaRPr lang="en-US" altLang="ko-KR" sz="1200" dirty="0">
              <a:solidFill>
                <a:schemeClr val="tx1"/>
              </a:solidFill>
            </a:endParaRPr>
          </a:p>
          <a:p>
            <a:r>
              <a:rPr lang="en-US" altLang="ko-KR" sz="1200" dirty="0" err="1">
                <a:solidFill>
                  <a:schemeClr val="tx1"/>
                </a:solidFill>
              </a:rPr>
              <a:t>formmethod</a:t>
            </a:r>
            <a:endParaRPr lang="en-US" altLang="ko-KR" sz="1200" dirty="0">
              <a:solidFill>
                <a:schemeClr val="tx1"/>
              </a:solidFill>
            </a:endParaRPr>
          </a:p>
          <a:p>
            <a:r>
              <a:rPr lang="en-US" altLang="ko-KR" sz="1200" dirty="0" err="1">
                <a:solidFill>
                  <a:schemeClr val="tx1"/>
                </a:solidFill>
              </a:rPr>
              <a:t>formnovalidate</a:t>
            </a:r>
            <a:endParaRPr lang="en-US" altLang="ko-KR" sz="1200" dirty="0">
              <a:solidFill>
                <a:schemeClr val="tx1"/>
              </a:solidFill>
            </a:endParaRPr>
          </a:p>
          <a:p>
            <a:r>
              <a:rPr lang="en-US" altLang="ko-KR" sz="1200" dirty="0" err="1">
                <a:solidFill>
                  <a:schemeClr val="tx1"/>
                </a:solidFill>
              </a:rPr>
              <a:t>formtarget</a:t>
            </a:r>
            <a:endParaRPr lang="en-US" altLang="ko-KR" sz="1200" dirty="0">
              <a:solidFill>
                <a:schemeClr val="tx1"/>
              </a:solidFill>
            </a:endParaRPr>
          </a:p>
          <a:p>
            <a:r>
              <a:rPr lang="en-US" altLang="ko-KR" sz="1200" dirty="0">
                <a:solidFill>
                  <a:schemeClr val="tx1"/>
                </a:solidFill>
              </a:rPr>
              <a:t>height and width</a:t>
            </a:r>
          </a:p>
          <a:p>
            <a:r>
              <a:rPr lang="en-US" altLang="ko-KR" sz="1200" dirty="0">
                <a:solidFill>
                  <a:schemeClr val="tx1"/>
                </a:solidFill>
              </a:rPr>
              <a:t>list</a:t>
            </a:r>
          </a:p>
          <a:p>
            <a:r>
              <a:rPr lang="en-US" altLang="ko-KR" sz="1200" dirty="0">
                <a:solidFill>
                  <a:schemeClr val="tx1"/>
                </a:solidFill>
              </a:rPr>
              <a:t>min and max</a:t>
            </a:r>
          </a:p>
          <a:p>
            <a:r>
              <a:rPr lang="en-US" altLang="ko-KR" sz="1200" dirty="0">
                <a:solidFill>
                  <a:schemeClr val="tx1"/>
                </a:solidFill>
              </a:rPr>
              <a:t>multiple</a:t>
            </a:r>
          </a:p>
          <a:p>
            <a:r>
              <a:rPr lang="en-US" altLang="ko-KR" sz="1200" dirty="0">
                <a:solidFill>
                  <a:schemeClr val="tx1"/>
                </a:solidFill>
              </a:rPr>
              <a:t>pattern (</a:t>
            </a:r>
            <a:r>
              <a:rPr lang="ko-KR" altLang="en-US" sz="1200" dirty="0" err="1">
                <a:solidFill>
                  <a:schemeClr val="tx1"/>
                </a:solidFill>
              </a:rPr>
              <a:t>정규식</a:t>
            </a:r>
            <a:r>
              <a:rPr lang="en-US" altLang="ko-KR" sz="1200" dirty="0">
                <a:solidFill>
                  <a:schemeClr val="tx1"/>
                </a:solidFill>
              </a:rPr>
              <a:t>)</a:t>
            </a:r>
          </a:p>
          <a:p>
            <a:r>
              <a:rPr lang="en-US" altLang="ko-KR" sz="1200" dirty="0">
                <a:solidFill>
                  <a:schemeClr val="tx1"/>
                </a:solidFill>
              </a:rPr>
              <a:t>placeholder</a:t>
            </a:r>
          </a:p>
          <a:p>
            <a:r>
              <a:rPr lang="en-US" altLang="ko-KR" sz="1200" dirty="0">
                <a:solidFill>
                  <a:schemeClr val="tx1"/>
                </a:solidFill>
              </a:rPr>
              <a:t>required</a:t>
            </a:r>
          </a:p>
          <a:p>
            <a:r>
              <a:rPr lang="en-US" altLang="ko-KR" sz="1200" dirty="0">
                <a:solidFill>
                  <a:schemeClr val="tx1"/>
                </a:solidFill>
              </a:rPr>
              <a:t>step</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73</a:t>
            </a:fld>
            <a:endParaRPr lang="ko-KR" altLang="en-US" dirty="0"/>
          </a:p>
        </p:txBody>
      </p:sp>
    </p:spTree>
    <p:extLst>
      <p:ext uri="{BB962C8B-B14F-4D97-AF65-F5344CB8AC3E}">
        <p14:creationId xmlns:p14="http://schemas.microsoft.com/office/powerpoint/2010/main" val="1293319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(Inline Style, </a:t>
            </a:r>
            <a:r>
              <a:rPr lang="ko-KR" altLang="en-US" sz="3200" dirty="0"/>
              <a:t>인라인 스타일</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 CSS&lt;/title&gt;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인라인 스타일</a:t>
            </a:r>
            <a:r>
              <a:rPr lang="en-US" altLang="ko-KR" sz="1200">
                <a:solidFill>
                  <a:schemeClr val="tx1"/>
                </a:solidFill>
              </a:rPr>
              <a:t>&lt;/h1&gt;</a:t>
            </a:r>
          </a:p>
          <a:p>
            <a:r>
              <a:rPr lang="en-US" altLang="ko-KR" sz="1200">
                <a:solidFill>
                  <a:schemeClr val="tx1"/>
                </a:solidFill>
              </a:rPr>
              <a:t>	&lt;p style="color:green; text-decoration:underline;"&gt;</a:t>
            </a:r>
          </a:p>
          <a:p>
            <a:r>
              <a:rPr lang="en-US" altLang="ko-KR" sz="1200">
                <a:solidFill>
                  <a:schemeClr val="tx1"/>
                </a:solidFill>
              </a:rPr>
              <a:t>	</a:t>
            </a:r>
            <a:r>
              <a:rPr lang="ko-KR" altLang="en-US" sz="1200">
                <a:solidFill>
                  <a:schemeClr val="tx1"/>
                </a:solidFill>
              </a:rPr>
              <a:t>인라인 스타일을 이용하여 스타일을 적용하였습니다</a:t>
            </a:r>
            <a:r>
              <a:rPr lang="en-US" altLang="ko-KR" sz="1200">
                <a:solidFill>
                  <a:schemeClr val="tx1"/>
                </a:solidFill>
              </a:rPr>
              <a:t>.</a:t>
            </a:r>
          </a:p>
          <a:p>
            <a:r>
              <a:rPr lang="en-US" altLang="ko-KR" sz="1200">
                <a:solidFill>
                  <a:schemeClr val="tx1"/>
                </a:solidFill>
              </a:rPr>
              <a:t>	&lt;/p&gt;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란</a:t>
            </a:r>
            <a:r>
              <a:rPr lang="en-US" altLang="ko-KR" sz="1200" b="1" dirty="0">
                <a:solidFill>
                  <a:schemeClr val="tx1"/>
                </a:solidFill>
              </a:rPr>
              <a:t>?</a:t>
            </a:r>
          </a:p>
          <a:p>
            <a:r>
              <a:rPr lang="en-US" altLang="ko-KR" sz="1200" dirty="0">
                <a:solidFill>
                  <a:schemeClr val="tx1"/>
                </a:solidFill>
              </a:rPr>
              <a:t>CSS</a:t>
            </a:r>
            <a:r>
              <a:rPr lang="ko-KR" altLang="en-US" sz="1200" dirty="0">
                <a:solidFill>
                  <a:schemeClr val="tx1"/>
                </a:solidFill>
              </a:rPr>
              <a:t>란 </a:t>
            </a:r>
            <a:r>
              <a:rPr lang="en-US" altLang="ko-KR" sz="1200" dirty="0">
                <a:solidFill>
                  <a:schemeClr val="tx1"/>
                </a:solidFill>
              </a:rPr>
              <a:t>Cascading Style Sheets</a:t>
            </a:r>
            <a:r>
              <a:rPr lang="ko-KR" altLang="en-US" sz="1200" dirty="0">
                <a:solidFill>
                  <a:schemeClr val="tx1"/>
                </a:solidFill>
              </a:rPr>
              <a:t>의 약자입니다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는 </a:t>
            </a:r>
            <a:r>
              <a:rPr lang="en-US" altLang="ko-KR" sz="1200" dirty="0">
                <a:solidFill>
                  <a:schemeClr val="tx1"/>
                </a:solidFill>
              </a:rPr>
              <a:t>HTML </a:t>
            </a:r>
            <a:r>
              <a:rPr lang="ko-KR" altLang="en-US" sz="1200" dirty="0">
                <a:solidFill>
                  <a:schemeClr val="tx1"/>
                </a:solidFill>
              </a:rPr>
              <a:t>요소들이 각종 미디어에서 어떻게 보이는가를 정의하는 데 사용되는 스타일 시트 언어입니다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HTML4 </a:t>
            </a:r>
            <a:r>
              <a:rPr lang="ko-KR" altLang="en-US" sz="1200" dirty="0">
                <a:solidFill>
                  <a:schemeClr val="tx1"/>
                </a:solidFill>
              </a:rPr>
              <a:t>부터는 이러한 모든 서식 설정을 </a:t>
            </a:r>
            <a:r>
              <a:rPr lang="en-US" altLang="ko-KR" sz="1200" dirty="0">
                <a:solidFill>
                  <a:schemeClr val="tx1"/>
                </a:solidFill>
              </a:rPr>
              <a:t>HTML </a:t>
            </a:r>
            <a:r>
              <a:rPr lang="ko-KR" altLang="en-US" sz="1200" dirty="0">
                <a:solidFill>
                  <a:schemeClr val="tx1"/>
                </a:solidFill>
              </a:rPr>
              <a:t>문서로부터 따로 분리하는 것이 </a:t>
            </a:r>
            <a:r>
              <a:rPr lang="ko-KR" altLang="en-US" sz="1200" dirty="0" err="1">
                <a:solidFill>
                  <a:schemeClr val="tx1"/>
                </a:solidFill>
              </a:rPr>
              <a:t>가능해졌습니다</a:t>
            </a:r>
            <a:r>
              <a:rPr lang="en-US" altLang="ko-KR" sz="1200" dirty="0">
                <a:solidFill>
                  <a:schemeClr val="tx1"/>
                </a:solidFill>
              </a:rPr>
              <a:t>.</a:t>
            </a:r>
          </a:p>
          <a:p>
            <a:r>
              <a:rPr lang="ko-KR" altLang="en-US" sz="1200" dirty="0">
                <a:solidFill>
                  <a:schemeClr val="tx1"/>
                </a:solidFill>
              </a:rPr>
              <a:t>오늘날 대부분의 웹 브라우저들은 모두 </a:t>
            </a:r>
            <a:r>
              <a:rPr lang="en-US" altLang="ko-KR" sz="1200" dirty="0">
                <a:solidFill>
                  <a:schemeClr val="tx1"/>
                </a:solidFill>
              </a:rPr>
              <a:t>CSS</a:t>
            </a:r>
            <a:r>
              <a:rPr lang="ko-KR" altLang="en-US" sz="1200" dirty="0">
                <a:solidFill>
                  <a:schemeClr val="tx1"/>
                </a:solidFill>
              </a:rPr>
              <a:t>를 지원하고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 </a:t>
            </a:r>
            <a:r>
              <a:rPr lang="ko-KR" altLang="en-US" sz="1200" b="1" dirty="0">
                <a:solidFill>
                  <a:schemeClr val="tx1"/>
                </a:solidFill>
              </a:rPr>
              <a:t>적용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적용하는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인라인 스타일</a:t>
            </a:r>
            <a:r>
              <a:rPr lang="en-US" altLang="ko-KR" sz="1200" b="1" dirty="0">
                <a:solidFill>
                  <a:schemeClr val="tx1"/>
                </a:solidFill>
              </a:rPr>
              <a:t>(Inline style)</a:t>
            </a:r>
          </a:p>
          <a:p>
            <a:r>
              <a:rPr lang="ko-KR" altLang="en-US" sz="1200" dirty="0">
                <a:solidFill>
                  <a:schemeClr val="tx1"/>
                </a:solidFill>
              </a:rPr>
              <a:t>인라인 스타일이란 </a:t>
            </a:r>
            <a:r>
              <a:rPr lang="en-US" altLang="ko-KR" sz="1200" dirty="0">
                <a:solidFill>
                  <a:schemeClr val="tx1"/>
                </a:solidFill>
              </a:rPr>
              <a:t>HTML </a:t>
            </a:r>
            <a:r>
              <a:rPr lang="ko-KR" altLang="en-US" sz="1200" dirty="0">
                <a:solidFill>
                  <a:schemeClr val="tx1"/>
                </a:solidFill>
              </a:rPr>
              <a:t>요소 내부에 </a:t>
            </a:r>
            <a:r>
              <a:rPr lang="en-US" altLang="ko-KR" sz="1200" dirty="0">
                <a:solidFill>
                  <a:schemeClr val="tx1"/>
                </a:solidFill>
              </a:rPr>
              <a:t>style </a:t>
            </a:r>
            <a:r>
              <a:rPr lang="ko-KR" altLang="en-US" sz="1200" dirty="0">
                <a:solidFill>
                  <a:schemeClr val="tx1"/>
                </a:solidFill>
              </a:rPr>
              <a:t>속성을 사용하여 </a:t>
            </a:r>
            <a:r>
              <a:rPr lang="en-US" altLang="ko-KR" sz="1200" dirty="0">
                <a:solidFill>
                  <a:schemeClr val="tx1"/>
                </a:solidFill>
              </a:rPr>
              <a:t>CSS </a:t>
            </a:r>
            <a:r>
              <a:rPr lang="ko-KR" altLang="en-US" sz="1200" dirty="0">
                <a:solidFill>
                  <a:schemeClr val="tx1"/>
                </a:solidFill>
              </a:rPr>
              <a:t>스타일을 적용하는 방법입니다</a:t>
            </a:r>
            <a:r>
              <a:rPr lang="en-US" altLang="ko-KR" sz="1200" dirty="0">
                <a:solidFill>
                  <a:schemeClr val="tx1"/>
                </a:solidFill>
              </a:rPr>
              <a:t>.</a:t>
            </a:r>
          </a:p>
          <a:p>
            <a:r>
              <a:rPr lang="ko-KR" altLang="en-US" sz="1200" dirty="0">
                <a:solidFill>
                  <a:schemeClr val="tx1"/>
                </a:solidFill>
              </a:rPr>
              <a:t>이러한 인라인 스타일은 해당 요소에만 스타일을 적용할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74</a:t>
            </a:fld>
            <a:endParaRPr lang="ko-KR" altLang="en-US" dirty="0"/>
          </a:p>
        </p:txBody>
      </p:sp>
    </p:spTree>
    <p:extLst>
      <p:ext uri="{BB962C8B-B14F-4D97-AF65-F5344CB8AC3E}">
        <p14:creationId xmlns:p14="http://schemas.microsoft.com/office/powerpoint/2010/main" val="1772655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(Internal style sheet, </a:t>
            </a:r>
            <a:r>
              <a:rPr lang="ko-KR" altLang="en-US" sz="3200" dirty="0"/>
              <a:t>내부 스타일 시트</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CSS&lt;/title&gt;</a:t>
            </a:r>
          </a:p>
          <a:p>
            <a:r>
              <a:rPr lang="en-US" altLang="ko-KR" sz="1200" dirty="0">
                <a:solidFill>
                  <a:schemeClr val="tx1"/>
                </a:solidFill>
              </a:rPr>
              <a:t>	&lt;style&gt;</a:t>
            </a:r>
          </a:p>
          <a:p>
            <a:r>
              <a:rPr lang="en-US" altLang="ko-KR" sz="1200" dirty="0">
                <a:solidFill>
                  <a:schemeClr val="tx1"/>
                </a:solidFill>
              </a:rPr>
              <a:t>		body { background-color: yellow; }</a:t>
            </a:r>
          </a:p>
          <a:p>
            <a:r>
              <a:rPr lang="en-US" altLang="ko-KR" sz="1200" dirty="0">
                <a:solidFill>
                  <a:schemeClr val="tx1"/>
                </a:solidFill>
              </a:rPr>
              <a:t>		p { color: red; text-decoration: underline;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내부 스타일 시트</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내부 스타일 시트를 이용하여 스타일을 적용하였습니다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란</a:t>
            </a:r>
            <a:r>
              <a:rPr lang="en-US" altLang="ko-KR" sz="1200" b="1" dirty="0">
                <a:solidFill>
                  <a:schemeClr val="tx1"/>
                </a:solidFill>
              </a:rPr>
              <a:t>?</a:t>
            </a:r>
          </a:p>
          <a:p>
            <a:r>
              <a:rPr lang="en-US" altLang="ko-KR" sz="1200" dirty="0">
                <a:solidFill>
                  <a:schemeClr val="tx1"/>
                </a:solidFill>
              </a:rPr>
              <a:t>CSS</a:t>
            </a:r>
            <a:r>
              <a:rPr lang="ko-KR" altLang="en-US" sz="1200" dirty="0">
                <a:solidFill>
                  <a:schemeClr val="tx1"/>
                </a:solidFill>
              </a:rPr>
              <a:t>란 </a:t>
            </a:r>
            <a:r>
              <a:rPr lang="en-US" altLang="ko-KR" sz="1200" dirty="0">
                <a:solidFill>
                  <a:schemeClr val="tx1"/>
                </a:solidFill>
              </a:rPr>
              <a:t>Cascading Style Sheets</a:t>
            </a:r>
            <a:r>
              <a:rPr lang="ko-KR" altLang="en-US" sz="1200" dirty="0">
                <a:solidFill>
                  <a:schemeClr val="tx1"/>
                </a:solidFill>
              </a:rPr>
              <a:t>의 약자입니다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는 </a:t>
            </a:r>
            <a:r>
              <a:rPr lang="en-US" altLang="ko-KR" sz="1200" dirty="0">
                <a:solidFill>
                  <a:schemeClr val="tx1"/>
                </a:solidFill>
              </a:rPr>
              <a:t>HTML </a:t>
            </a:r>
            <a:r>
              <a:rPr lang="ko-KR" altLang="en-US" sz="1200" dirty="0">
                <a:solidFill>
                  <a:schemeClr val="tx1"/>
                </a:solidFill>
              </a:rPr>
              <a:t>요소들이 각종 미디어에서 어떻게 보이는가를 정의하는 데 사용되는 스타일 시트 언어입니다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HTML4 </a:t>
            </a:r>
            <a:r>
              <a:rPr lang="ko-KR" altLang="en-US" sz="1200" dirty="0">
                <a:solidFill>
                  <a:schemeClr val="tx1"/>
                </a:solidFill>
              </a:rPr>
              <a:t>부터는 이러한 모든 서식 설정을 </a:t>
            </a:r>
            <a:r>
              <a:rPr lang="en-US" altLang="ko-KR" sz="1200" dirty="0">
                <a:solidFill>
                  <a:schemeClr val="tx1"/>
                </a:solidFill>
              </a:rPr>
              <a:t>HTML </a:t>
            </a:r>
            <a:r>
              <a:rPr lang="ko-KR" altLang="en-US" sz="1200" dirty="0">
                <a:solidFill>
                  <a:schemeClr val="tx1"/>
                </a:solidFill>
              </a:rPr>
              <a:t>문서로부터 따로 분리하는 것이 </a:t>
            </a:r>
            <a:r>
              <a:rPr lang="ko-KR" altLang="en-US" sz="1200" dirty="0" err="1">
                <a:solidFill>
                  <a:schemeClr val="tx1"/>
                </a:solidFill>
              </a:rPr>
              <a:t>가능해졌습니다</a:t>
            </a:r>
            <a:r>
              <a:rPr lang="en-US" altLang="ko-KR" sz="1200" dirty="0">
                <a:solidFill>
                  <a:schemeClr val="tx1"/>
                </a:solidFill>
              </a:rPr>
              <a:t>.</a:t>
            </a:r>
          </a:p>
          <a:p>
            <a:r>
              <a:rPr lang="ko-KR" altLang="en-US" sz="1200" dirty="0">
                <a:solidFill>
                  <a:schemeClr val="tx1"/>
                </a:solidFill>
              </a:rPr>
              <a:t>오늘날 대부분의 웹 브라우저들은 모두 </a:t>
            </a:r>
            <a:r>
              <a:rPr lang="en-US" altLang="ko-KR" sz="1200" dirty="0">
                <a:solidFill>
                  <a:schemeClr val="tx1"/>
                </a:solidFill>
              </a:rPr>
              <a:t>CSS</a:t>
            </a:r>
            <a:r>
              <a:rPr lang="ko-KR" altLang="en-US" sz="1200" dirty="0">
                <a:solidFill>
                  <a:schemeClr val="tx1"/>
                </a:solidFill>
              </a:rPr>
              <a:t>를 지원하고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 </a:t>
            </a:r>
            <a:r>
              <a:rPr lang="ko-KR" altLang="en-US" sz="1200" b="1" dirty="0">
                <a:solidFill>
                  <a:schemeClr val="tx1"/>
                </a:solidFill>
              </a:rPr>
              <a:t>적용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적용하는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내부 스타일 시트</a:t>
            </a:r>
            <a:r>
              <a:rPr lang="en-US" altLang="ko-KR" sz="1200" b="1" dirty="0">
                <a:solidFill>
                  <a:schemeClr val="tx1"/>
                </a:solidFill>
              </a:rPr>
              <a:t>(Internal style sheet)</a:t>
            </a:r>
          </a:p>
          <a:p>
            <a:r>
              <a:rPr lang="ko-KR" altLang="en-US" sz="1200" dirty="0">
                <a:solidFill>
                  <a:schemeClr val="tx1"/>
                </a:solidFill>
              </a:rPr>
              <a:t>내부 스타일 시트를 이용한 방법은 </a:t>
            </a:r>
            <a:r>
              <a:rPr lang="en-US" altLang="ko-KR" sz="1200" dirty="0">
                <a:solidFill>
                  <a:schemeClr val="tx1"/>
                </a:solidFill>
              </a:rPr>
              <a:t>HTML </a:t>
            </a:r>
            <a:r>
              <a:rPr lang="ko-KR" altLang="en-US" sz="1200" dirty="0">
                <a:solidFill>
                  <a:schemeClr val="tx1"/>
                </a:solidFill>
              </a:rPr>
              <a:t>문서의 </a:t>
            </a:r>
            <a:r>
              <a:rPr lang="en-US" altLang="ko-KR" sz="1200" dirty="0">
                <a:solidFill>
                  <a:schemeClr val="tx1"/>
                </a:solidFill>
              </a:rPr>
              <a:t>&lt;head&gt;</a:t>
            </a:r>
            <a:r>
              <a:rPr lang="ko-KR" altLang="en-US" sz="1200" dirty="0">
                <a:solidFill>
                  <a:schemeClr val="tx1"/>
                </a:solidFill>
              </a:rPr>
              <a:t>태그 내에 </a:t>
            </a:r>
            <a:r>
              <a:rPr lang="en-US" altLang="ko-KR" sz="1200" dirty="0">
                <a:solidFill>
                  <a:schemeClr val="tx1"/>
                </a:solidFill>
              </a:rPr>
              <a:t>&lt;style&gt;</a:t>
            </a:r>
            <a:r>
              <a:rPr lang="ko-KR" altLang="en-US" sz="1200" dirty="0">
                <a:solidFill>
                  <a:schemeClr val="tx1"/>
                </a:solidFill>
              </a:rPr>
              <a:t>태그를 사용하여 스타일을 지정합니다</a:t>
            </a:r>
            <a:r>
              <a:rPr lang="en-US" altLang="ko-KR" sz="1200" dirty="0">
                <a:solidFill>
                  <a:schemeClr val="tx1"/>
                </a:solidFill>
              </a:rPr>
              <a:t>.</a:t>
            </a:r>
          </a:p>
          <a:p>
            <a:r>
              <a:rPr lang="ko-KR" altLang="en-US" sz="1200" dirty="0">
                <a:solidFill>
                  <a:schemeClr val="tx1"/>
                </a:solidFill>
              </a:rPr>
              <a:t>이러한 내부 스타일 시트는 해당 </a:t>
            </a:r>
            <a:r>
              <a:rPr lang="en-US" altLang="ko-KR" sz="1200" dirty="0">
                <a:solidFill>
                  <a:schemeClr val="tx1"/>
                </a:solidFill>
              </a:rPr>
              <a:t>HTML </a:t>
            </a:r>
            <a:r>
              <a:rPr lang="ko-KR" altLang="en-US" sz="1200" dirty="0">
                <a:solidFill>
                  <a:schemeClr val="tx1"/>
                </a:solidFill>
              </a:rPr>
              <a:t>문서에만 스타일을 적용할 수 있습니다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75</a:t>
            </a:fld>
            <a:endParaRPr lang="ko-KR" altLang="en-US" dirty="0"/>
          </a:p>
        </p:txBody>
      </p:sp>
    </p:spTree>
    <p:extLst>
      <p:ext uri="{BB962C8B-B14F-4D97-AF65-F5344CB8AC3E}">
        <p14:creationId xmlns:p14="http://schemas.microsoft.com/office/powerpoint/2010/main" val="1310959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fontScale="90000"/>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(External style sheet, </a:t>
            </a:r>
            <a:r>
              <a:rPr lang="ko-KR" altLang="en-US" sz="3200" dirty="0"/>
              <a:t>외부 스타일 시트</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CSS&lt;/title&gt;</a:t>
            </a:r>
          </a:p>
          <a:p>
            <a:r>
              <a:rPr lang="en-US" altLang="ko-KR" sz="1200" dirty="0">
                <a:solidFill>
                  <a:schemeClr val="tx1"/>
                </a:solidFill>
              </a:rPr>
              <a:t>	&lt;link </a:t>
            </a:r>
            <a:r>
              <a:rPr lang="en-US" altLang="ko-KR" sz="1200" dirty="0" err="1">
                <a:solidFill>
                  <a:schemeClr val="tx1"/>
                </a:solidFill>
              </a:rPr>
              <a:t>rel</a:t>
            </a:r>
            <a:r>
              <a:rPr lang="en-US" altLang="ko-KR" sz="1200" dirty="0">
                <a:solidFill>
                  <a:schemeClr val="tx1"/>
                </a:solidFill>
              </a:rPr>
              <a:t>="stylesheet" </a:t>
            </a:r>
            <a:r>
              <a:rPr lang="en-US" altLang="ko-KR" sz="1200" dirty="0" err="1">
                <a:solidFill>
                  <a:schemeClr val="tx1"/>
                </a:solidFill>
              </a:rPr>
              <a:t>href</a:t>
            </a:r>
            <a:r>
              <a:rPr lang="en-US" altLang="ko-KR" sz="1200" dirty="0">
                <a:solidFill>
                  <a:schemeClr val="tx1"/>
                </a:solidFill>
              </a:rPr>
              <a:t>="expand_style.css"&gt;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외부 스타일 시트</a:t>
            </a:r>
            <a:r>
              <a:rPr lang="en-US" altLang="ko-KR" sz="1200" dirty="0">
                <a:solidFill>
                  <a:schemeClr val="tx1"/>
                </a:solidFill>
              </a:rPr>
              <a:t>&lt;/h1&gt;</a:t>
            </a:r>
          </a:p>
          <a:p>
            <a:r>
              <a:rPr lang="en-US" altLang="ko-KR" sz="1200" dirty="0">
                <a:solidFill>
                  <a:schemeClr val="tx1"/>
                </a:solidFill>
              </a:rPr>
              <a:t>	&lt;p&gt;</a:t>
            </a:r>
            <a:r>
              <a:rPr lang="ko-KR" altLang="en-US" sz="1200" dirty="0">
                <a:solidFill>
                  <a:schemeClr val="tx1"/>
                </a:solidFill>
              </a:rPr>
              <a:t>외부 스타일 시트를 이용하여 스타일을 적용하였습니다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expand_style.css</a:t>
            </a:r>
          </a:p>
          <a:p>
            <a:endParaRPr lang="en-US" altLang="ko-KR" sz="1200" b="1" dirty="0">
              <a:solidFill>
                <a:schemeClr val="tx1"/>
              </a:solidFill>
            </a:endParaRPr>
          </a:p>
          <a:p>
            <a:r>
              <a:rPr lang="en-US" altLang="ko-KR" sz="1200" dirty="0">
                <a:solidFill>
                  <a:schemeClr val="tx1"/>
                </a:solidFill>
              </a:rPr>
              <a:t>body { background-color: yellow; }</a:t>
            </a:r>
          </a:p>
          <a:p>
            <a:r>
              <a:rPr lang="en-US" altLang="ko-KR" sz="1200" dirty="0">
                <a:solidFill>
                  <a:schemeClr val="tx1"/>
                </a:solidFill>
              </a:rPr>
              <a:t>p { color: red; text-decoration: underline; }</a:t>
            </a:r>
          </a:p>
          <a:p>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란</a:t>
            </a:r>
            <a:r>
              <a:rPr lang="en-US" altLang="ko-KR" sz="1200" b="1" dirty="0">
                <a:solidFill>
                  <a:schemeClr val="tx1"/>
                </a:solidFill>
              </a:rPr>
              <a:t>?</a:t>
            </a:r>
          </a:p>
          <a:p>
            <a:r>
              <a:rPr lang="en-US" altLang="ko-KR" sz="1200" dirty="0">
                <a:solidFill>
                  <a:schemeClr val="tx1"/>
                </a:solidFill>
              </a:rPr>
              <a:t>CSS</a:t>
            </a:r>
            <a:r>
              <a:rPr lang="ko-KR" altLang="en-US" sz="1200" dirty="0">
                <a:solidFill>
                  <a:schemeClr val="tx1"/>
                </a:solidFill>
              </a:rPr>
              <a:t>란 </a:t>
            </a:r>
            <a:r>
              <a:rPr lang="en-US" altLang="ko-KR" sz="1200" dirty="0">
                <a:solidFill>
                  <a:schemeClr val="tx1"/>
                </a:solidFill>
              </a:rPr>
              <a:t>Cascading Style Sheets</a:t>
            </a:r>
            <a:r>
              <a:rPr lang="ko-KR" altLang="en-US" sz="1200" dirty="0">
                <a:solidFill>
                  <a:schemeClr val="tx1"/>
                </a:solidFill>
              </a:rPr>
              <a:t>의 약자입니다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는 </a:t>
            </a:r>
            <a:r>
              <a:rPr lang="en-US" altLang="ko-KR" sz="1200" dirty="0">
                <a:solidFill>
                  <a:schemeClr val="tx1"/>
                </a:solidFill>
              </a:rPr>
              <a:t>HTML </a:t>
            </a:r>
            <a:r>
              <a:rPr lang="ko-KR" altLang="en-US" sz="1200" dirty="0">
                <a:solidFill>
                  <a:schemeClr val="tx1"/>
                </a:solidFill>
              </a:rPr>
              <a:t>요소들이 각종 미디어에서 어떻게 보이는가를 정의하는 데 사용되는 스타일 시트 언어입니다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HTML4 </a:t>
            </a:r>
            <a:r>
              <a:rPr lang="ko-KR" altLang="en-US" sz="1200" dirty="0">
                <a:solidFill>
                  <a:schemeClr val="tx1"/>
                </a:solidFill>
              </a:rPr>
              <a:t>부터는 이러한 모든 서식 설정을 </a:t>
            </a:r>
            <a:r>
              <a:rPr lang="en-US" altLang="ko-KR" sz="1200" dirty="0">
                <a:solidFill>
                  <a:schemeClr val="tx1"/>
                </a:solidFill>
              </a:rPr>
              <a:t>HTML </a:t>
            </a:r>
            <a:r>
              <a:rPr lang="ko-KR" altLang="en-US" sz="1200" dirty="0">
                <a:solidFill>
                  <a:schemeClr val="tx1"/>
                </a:solidFill>
              </a:rPr>
              <a:t>문서로부터 따로 분리하는 것이 </a:t>
            </a:r>
            <a:r>
              <a:rPr lang="ko-KR" altLang="en-US" sz="1200" dirty="0" err="1">
                <a:solidFill>
                  <a:schemeClr val="tx1"/>
                </a:solidFill>
              </a:rPr>
              <a:t>가능해졌습니다</a:t>
            </a:r>
            <a:r>
              <a:rPr lang="en-US" altLang="ko-KR" sz="1200" dirty="0">
                <a:solidFill>
                  <a:schemeClr val="tx1"/>
                </a:solidFill>
              </a:rPr>
              <a:t>.</a:t>
            </a:r>
          </a:p>
          <a:p>
            <a:r>
              <a:rPr lang="ko-KR" altLang="en-US" sz="1200" dirty="0">
                <a:solidFill>
                  <a:schemeClr val="tx1"/>
                </a:solidFill>
              </a:rPr>
              <a:t>오늘날 대부분의 웹 브라우저들은 모두 </a:t>
            </a:r>
            <a:r>
              <a:rPr lang="en-US" altLang="ko-KR" sz="1200" dirty="0">
                <a:solidFill>
                  <a:schemeClr val="tx1"/>
                </a:solidFill>
              </a:rPr>
              <a:t>CSS</a:t>
            </a:r>
            <a:r>
              <a:rPr lang="ko-KR" altLang="en-US" sz="1200" dirty="0">
                <a:solidFill>
                  <a:schemeClr val="tx1"/>
                </a:solidFill>
              </a:rPr>
              <a:t>를 지원하고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 </a:t>
            </a:r>
            <a:r>
              <a:rPr lang="ko-KR" altLang="en-US" sz="1200" b="1" dirty="0">
                <a:solidFill>
                  <a:schemeClr val="tx1"/>
                </a:solidFill>
              </a:rPr>
              <a:t>적용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적용하는 방법은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외부 스타일 시트</a:t>
            </a:r>
            <a:r>
              <a:rPr lang="en-US" altLang="ko-KR" sz="1200" b="1" dirty="0">
                <a:solidFill>
                  <a:schemeClr val="tx1"/>
                </a:solidFill>
              </a:rPr>
              <a:t>(External style sheet)</a:t>
            </a:r>
          </a:p>
          <a:p>
            <a:r>
              <a:rPr lang="ko-KR" altLang="en-US" sz="1200" dirty="0">
                <a:solidFill>
                  <a:schemeClr val="tx1"/>
                </a:solidFill>
              </a:rPr>
              <a:t>외부 스타일 시트를 이용한 방법은 웹 사이트 전체의 스타일을 하나의 파일에서 변경할 수 있도록 해줍니다</a:t>
            </a:r>
            <a:r>
              <a:rPr lang="en-US" altLang="ko-KR" sz="1200" dirty="0">
                <a:solidFill>
                  <a:schemeClr val="tx1"/>
                </a:solidFill>
              </a:rPr>
              <a:t>.</a:t>
            </a:r>
          </a:p>
          <a:p>
            <a:r>
              <a:rPr lang="ko-KR" altLang="en-US" sz="1200" dirty="0">
                <a:solidFill>
                  <a:schemeClr val="tx1"/>
                </a:solidFill>
              </a:rPr>
              <a:t>스타일을 적용할 모든 웹 페이지의 </a:t>
            </a:r>
            <a:r>
              <a:rPr lang="en-US" altLang="ko-KR" sz="1200" dirty="0">
                <a:solidFill>
                  <a:schemeClr val="tx1"/>
                </a:solidFill>
              </a:rPr>
              <a:t>&lt;head&gt;</a:t>
            </a:r>
            <a:r>
              <a:rPr lang="ko-KR" altLang="en-US" sz="1200" dirty="0">
                <a:solidFill>
                  <a:schemeClr val="tx1"/>
                </a:solidFill>
              </a:rPr>
              <a:t>태그 내에 </a:t>
            </a:r>
            <a:r>
              <a:rPr lang="en-US" altLang="ko-KR" sz="1200" dirty="0">
                <a:solidFill>
                  <a:schemeClr val="tx1"/>
                </a:solidFill>
              </a:rPr>
              <a:t>&lt;link&gt;</a:t>
            </a:r>
            <a:r>
              <a:rPr lang="ko-KR" altLang="en-US" sz="1200" dirty="0">
                <a:solidFill>
                  <a:schemeClr val="tx1"/>
                </a:solidFill>
              </a:rPr>
              <a:t>태그를 사용하여 외부 스타일 시트를 포함하면 됩니다</a:t>
            </a:r>
            <a:r>
              <a:rPr lang="en-US" altLang="ko-KR" sz="1200" dirty="0">
                <a:solidFill>
                  <a:schemeClr val="tx1"/>
                </a:solidFill>
              </a:rPr>
              <a:t>.</a:t>
            </a: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76</a:t>
            </a:fld>
            <a:endParaRPr lang="ko-KR" altLang="en-US" dirty="0"/>
          </a:p>
        </p:txBody>
      </p:sp>
    </p:spTree>
    <p:extLst>
      <p:ext uri="{BB962C8B-B14F-4D97-AF65-F5344CB8AC3E}">
        <p14:creationId xmlns:p14="http://schemas.microsoft.com/office/powerpoint/2010/main" val="2986858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(CSS</a:t>
            </a:r>
            <a:r>
              <a:rPr lang="ko-KR" altLang="en-US" sz="3200" dirty="0"/>
              <a:t> </a:t>
            </a:r>
            <a:r>
              <a:rPr lang="ko-KR" altLang="en-US" sz="3200" dirty="0" err="1"/>
              <a:t>선택자</a:t>
            </a:r>
            <a:r>
              <a:rPr lang="en-US" altLang="ko-KR" sz="3200" dirty="0"/>
              <a:t>, HTML </a:t>
            </a:r>
            <a:r>
              <a:rPr lang="ko-KR" altLang="en-US" sz="3200" dirty="0"/>
              <a:t>요소선택자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&lt;title&gt;HTML CSS&lt;/title&gt;</a:t>
            </a:r>
          </a:p>
          <a:p>
            <a:r>
              <a:rPr lang="en-US" altLang="ko-KR" sz="1200">
                <a:solidFill>
                  <a:schemeClr val="tx1"/>
                </a:solidFill>
              </a:rPr>
              <a:t>	&lt;style&gt;</a:t>
            </a:r>
          </a:p>
          <a:p>
            <a:r>
              <a:rPr lang="en-US" altLang="ko-KR" sz="1200">
                <a:solidFill>
                  <a:schemeClr val="tx1"/>
                </a:solidFill>
              </a:rPr>
              <a:t>		body { background-color: yellow; }</a:t>
            </a:r>
          </a:p>
          <a:p>
            <a:r>
              <a:rPr lang="en-US" altLang="ko-KR" sz="1200">
                <a:solidFill>
                  <a:schemeClr val="tx1"/>
                </a:solidFill>
              </a:rPr>
              <a:t>		p { color: red; text-decoration: underline;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내부 스타일 시트</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내부 스타일 시트를 이용하여 스타일을 적용하였습니다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en-US" altLang="ko-KR" sz="1200" b="1" dirty="0">
                <a:solidFill>
                  <a:schemeClr val="tx1"/>
                </a:solidFill>
              </a:rPr>
              <a:t>CSS </a:t>
            </a:r>
            <a:r>
              <a:rPr lang="ko-KR" altLang="en-US" sz="1200" b="1" dirty="0" err="1">
                <a:solidFill>
                  <a:schemeClr val="tx1"/>
                </a:solidFill>
              </a:rPr>
              <a:t>선택자</a:t>
            </a:r>
            <a:r>
              <a:rPr lang="en-US" altLang="ko-KR" sz="1200" b="1" dirty="0">
                <a:solidFill>
                  <a:schemeClr val="tx1"/>
                </a:solidFill>
              </a:rPr>
              <a:t>(selector)</a:t>
            </a:r>
          </a:p>
          <a:p>
            <a:r>
              <a:rPr lang="ko-KR" altLang="en-US" sz="1200" dirty="0">
                <a:solidFill>
                  <a:schemeClr val="tx1"/>
                </a:solidFill>
              </a:rPr>
              <a:t>스타일을 적용할 </a:t>
            </a:r>
            <a:r>
              <a:rPr lang="en-US" altLang="ko-KR" sz="1200" dirty="0">
                <a:solidFill>
                  <a:schemeClr val="tx1"/>
                </a:solidFill>
              </a:rPr>
              <a:t>HTML </a:t>
            </a:r>
            <a:r>
              <a:rPr lang="ko-KR" altLang="en-US" sz="1200" dirty="0">
                <a:solidFill>
                  <a:schemeClr val="tx1"/>
                </a:solidFill>
              </a:rPr>
              <a:t>요소를 선택하는데 사용하는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HTML </a:t>
            </a:r>
            <a:r>
              <a:rPr lang="ko-KR" altLang="en-US" sz="1200" b="1" dirty="0">
                <a:solidFill>
                  <a:schemeClr val="tx1"/>
                </a:solidFill>
              </a:rPr>
              <a:t>요소 </a:t>
            </a:r>
            <a:r>
              <a:rPr lang="ko-KR" altLang="en-US" sz="1200" b="1" dirty="0" err="1">
                <a:solidFill>
                  <a:schemeClr val="tx1"/>
                </a:solidFill>
              </a:rPr>
              <a:t>선택자</a:t>
            </a:r>
            <a:endParaRPr lang="ko-KR" altLang="en-US" sz="1200" b="1" dirty="0">
              <a:solidFill>
                <a:schemeClr val="tx1"/>
              </a:solidFill>
            </a:endParaRPr>
          </a:p>
          <a:p>
            <a:r>
              <a:rPr lang="en-US" altLang="ko-KR" sz="1200" dirty="0">
                <a:solidFill>
                  <a:schemeClr val="tx1"/>
                </a:solidFill>
              </a:rPr>
              <a:t>CSS</a:t>
            </a:r>
            <a:r>
              <a:rPr lang="ko-KR" altLang="en-US" sz="1200" dirty="0">
                <a:solidFill>
                  <a:schemeClr val="tx1"/>
                </a:solidFill>
              </a:rPr>
              <a:t>를 적용할 대상으로 </a:t>
            </a:r>
            <a:r>
              <a:rPr lang="en-US" altLang="ko-KR" sz="1200" dirty="0">
                <a:solidFill>
                  <a:schemeClr val="tx1"/>
                </a:solidFill>
              </a:rPr>
              <a:t>HTML </a:t>
            </a:r>
            <a:r>
              <a:rPr lang="ko-KR" altLang="en-US" sz="1200" dirty="0">
                <a:solidFill>
                  <a:schemeClr val="tx1"/>
                </a:solidFill>
              </a:rPr>
              <a:t>요소의 이름을 직접 사용하여 선택할 수 있습니다</a:t>
            </a:r>
            <a:r>
              <a:rPr lang="en-US" altLang="ko-KR" sz="1200" dirty="0">
                <a:solidFill>
                  <a:schemeClr val="tx1"/>
                </a:solidFill>
              </a:rPr>
              <a:t>.</a:t>
            </a:r>
          </a:p>
          <a:p>
            <a:endParaRPr lang="ko-KR" altLang="en-US" sz="1200" dirty="0">
              <a:solidFill>
                <a:schemeClr val="tx1"/>
              </a:solidFill>
            </a:endParaRPr>
          </a:p>
          <a:p>
            <a:endParaRPr lang="en-US" altLang="ko-KR" sz="1200" dirty="0">
              <a:solidFill>
                <a:schemeClr val="tx1"/>
              </a:solidFill>
            </a:endParaRPr>
          </a:p>
          <a:p>
            <a:br>
              <a:rPr lang="ko-KR" altLang="en-US" sz="1200" dirty="0">
                <a:solidFill>
                  <a:schemeClr val="tx1"/>
                </a:solidFill>
              </a:rPr>
            </a:br>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77</a:t>
            </a:fld>
            <a:endParaRPr lang="ko-KR" altLang="en-US" dirty="0"/>
          </a:p>
        </p:txBody>
      </p:sp>
    </p:spTree>
    <p:extLst>
      <p:ext uri="{BB962C8B-B14F-4D97-AF65-F5344CB8AC3E}">
        <p14:creationId xmlns:p14="http://schemas.microsoft.com/office/powerpoint/2010/main" val="2000824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(CSS</a:t>
            </a:r>
            <a:r>
              <a:rPr lang="ko-KR" altLang="en-US" sz="3200" dirty="0"/>
              <a:t> </a:t>
            </a:r>
            <a:r>
              <a:rPr lang="ko-KR" altLang="en-US" sz="3200" dirty="0" err="1"/>
              <a:t>선택자</a:t>
            </a:r>
            <a:r>
              <a:rPr lang="en-US" altLang="ko-KR" sz="3200" dirty="0"/>
              <a:t>, </a:t>
            </a:r>
            <a:r>
              <a:rPr lang="ko-KR" altLang="en-US" sz="3200" dirty="0"/>
              <a:t>아이디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CSS&lt;/title&gt;</a:t>
            </a:r>
          </a:p>
          <a:p>
            <a:r>
              <a:rPr lang="en-US" altLang="ko-KR" sz="1200" dirty="0">
                <a:solidFill>
                  <a:schemeClr val="tx1"/>
                </a:solidFill>
              </a:rPr>
              <a:t>	&lt;style&gt;</a:t>
            </a:r>
          </a:p>
          <a:p>
            <a:r>
              <a:rPr lang="en-US" altLang="ko-KR" sz="1200" dirty="0">
                <a:solidFill>
                  <a:schemeClr val="tx1"/>
                </a:solidFill>
              </a:rPr>
              <a:t>		#para {</a:t>
            </a:r>
          </a:p>
          <a:p>
            <a:r>
              <a:rPr lang="en-US" altLang="ko-KR" sz="1200" dirty="0">
                <a:solidFill>
                  <a:schemeClr val="tx1"/>
                </a:solidFill>
              </a:rPr>
              <a:t>			color: teal;</a:t>
            </a:r>
          </a:p>
          <a:p>
            <a:r>
              <a:rPr lang="en-US" altLang="ko-KR" sz="1200" dirty="0">
                <a:solidFill>
                  <a:schemeClr val="tx1"/>
                </a:solidFill>
              </a:rPr>
              <a:t>			text-decoration: line-through;</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아이디 선택자를 이용한 선택</a:t>
            </a:r>
            <a:r>
              <a:rPr lang="en-US" altLang="ko-KR" sz="1200" dirty="0">
                <a:solidFill>
                  <a:schemeClr val="tx1"/>
                </a:solidFill>
              </a:rPr>
              <a:t>&lt;/h1&gt;</a:t>
            </a:r>
          </a:p>
          <a:p>
            <a:r>
              <a:rPr lang="en-US" altLang="ko-KR" sz="1200" dirty="0">
                <a:solidFill>
                  <a:schemeClr val="tx1"/>
                </a:solidFill>
              </a:rPr>
              <a:t>	&lt;p id="para"&gt;</a:t>
            </a:r>
            <a:r>
              <a:rPr lang="ko-KR" altLang="en-US" sz="1200" dirty="0">
                <a:solidFill>
                  <a:schemeClr val="tx1"/>
                </a:solidFill>
              </a:rPr>
              <a:t>이 부분에 스타일을 적용합니다</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아이디 선택자를 이용하여 스타일을 적용할 특정 </a:t>
            </a:r>
            <a:r>
              <a:rPr lang="en-US" altLang="ko-KR" sz="1200" dirty="0">
                <a:solidFill>
                  <a:schemeClr val="tx1"/>
                </a:solidFill>
              </a:rPr>
              <a:t>HTML </a:t>
            </a:r>
            <a:r>
              <a:rPr lang="ko-KR" altLang="en-US" sz="1200" dirty="0">
                <a:solidFill>
                  <a:schemeClr val="tx1"/>
                </a:solidFill>
              </a:rPr>
              <a:t>요소를 선택할 수 있습니다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en-US" altLang="ko-KR" sz="1200" b="1" dirty="0">
                <a:solidFill>
                  <a:schemeClr val="tx1"/>
                </a:solidFill>
              </a:rPr>
              <a:t>CSS </a:t>
            </a:r>
            <a:r>
              <a:rPr lang="ko-KR" altLang="en-US" sz="1200" b="1" dirty="0" err="1">
                <a:solidFill>
                  <a:schemeClr val="tx1"/>
                </a:solidFill>
              </a:rPr>
              <a:t>선택자</a:t>
            </a:r>
            <a:r>
              <a:rPr lang="en-US" altLang="ko-KR" sz="1200" b="1" dirty="0">
                <a:solidFill>
                  <a:schemeClr val="tx1"/>
                </a:solidFill>
              </a:rPr>
              <a:t>(selector)</a:t>
            </a:r>
          </a:p>
          <a:p>
            <a:r>
              <a:rPr lang="ko-KR" altLang="en-US" sz="1200" dirty="0">
                <a:solidFill>
                  <a:schemeClr val="tx1"/>
                </a:solidFill>
              </a:rPr>
              <a:t>스타일을 적용할 </a:t>
            </a:r>
            <a:r>
              <a:rPr lang="en-US" altLang="ko-KR" sz="1200" dirty="0">
                <a:solidFill>
                  <a:schemeClr val="tx1"/>
                </a:solidFill>
              </a:rPr>
              <a:t>HTML </a:t>
            </a:r>
            <a:r>
              <a:rPr lang="ko-KR" altLang="en-US" sz="1200" dirty="0">
                <a:solidFill>
                  <a:schemeClr val="tx1"/>
                </a:solidFill>
              </a:rPr>
              <a:t>요소를 선택하는데 사용하는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아이디</a:t>
            </a:r>
            <a:r>
              <a:rPr lang="en-US" altLang="ko-KR" sz="1200" b="1" dirty="0">
                <a:solidFill>
                  <a:schemeClr val="tx1"/>
                </a:solidFill>
              </a:rPr>
              <a:t>(id)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아이디 선택자는 </a:t>
            </a:r>
            <a:r>
              <a:rPr lang="en-US" altLang="ko-KR" sz="1200" dirty="0">
                <a:solidFill>
                  <a:schemeClr val="tx1"/>
                </a:solidFill>
              </a:rPr>
              <a:t>CSS</a:t>
            </a:r>
            <a:r>
              <a:rPr lang="ko-KR" altLang="en-US" sz="1200" dirty="0">
                <a:solidFill>
                  <a:schemeClr val="tx1"/>
                </a:solidFill>
              </a:rPr>
              <a:t>를 적용할 대상으로 특정 요소를 선택할 때 사용합니다</a:t>
            </a:r>
            <a:r>
              <a:rPr lang="en-US" altLang="ko-KR" sz="1200" dirty="0">
                <a:solidFill>
                  <a:schemeClr val="tx1"/>
                </a:solidFill>
              </a:rPr>
              <a:t>.</a:t>
            </a:r>
          </a:p>
          <a:p>
            <a:r>
              <a:rPr lang="ko-KR" altLang="en-US" sz="1200" dirty="0">
                <a:solidFill>
                  <a:schemeClr val="tx1"/>
                </a:solidFill>
              </a:rPr>
              <a:t>이 선택자는 웹 페이지에 포함된 여러 요소 중에서 특정 아이디 이름을 가지는 요소만을 선택해 줍니다</a:t>
            </a:r>
            <a:r>
              <a:rPr lang="en-US" altLang="ko-KR" sz="1200" dirty="0">
                <a:solidFill>
                  <a:schemeClr val="tx1"/>
                </a:solidFill>
              </a:rPr>
              <a:t>. </a:t>
            </a:r>
          </a:p>
          <a:p>
            <a:endParaRPr lang="en-US" altLang="ko-KR" sz="1200" dirty="0">
              <a:solidFill>
                <a:schemeClr val="tx1"/>
              </a:solidFill>
            </a:endParaRPr>
          </a:p>
          <a:p>
            <a:r>
              <a:rPr lang="en-US" altLang="ko-KR" sz="1200" dirty="0">
                <a:solidFill>
                  <a:schemeClr val="tx1"/>
                </a:solidFill>
              </a:rPr>
              <a:t>HTML</a:t>
            </a:r>
            <a:r>
              <a:rPr lang="ko-KR" altLang="en-US" sz="1200" dirty="0">
                <a:solidFill>
                  <a:schemeClr val="tx1"/>
                </a:solidFill>
              </a:rPr>
              <a:t>과 </a:t>
            </a:r>
            <a:r>
              <a:rPr lang="en-US" altLang="ko-KR" sz="1200" dirty="0">
                <a:solidFill>
                  <a:schemeClr val="tx1"/>
                </a:solidFill>
              </a:rPr>
              <a:t>CSS</a:t>
            </a:r>
            <a:r>
              <a:rPr lang="ko-KR" altLang="en-US" sz="1200" dirty="0">
                <a:solidFill>
                  <a:schemeClr val="tx1"/>
                </a:solidFill>
              </a:rPr>
              <a:t>에서는 하나의 웹 페이지에 속하는 여러 요소에 같은 아이디 이름을 사용해도 별 문제없이 동작합니다</a:t>
            </a:r>
            <a:r>
              <a:rPr lang="en-US" altLang="ko-KR" sz="1200" dirty="0">
                <a:solidFill>
                  <a:schemeClr val="tx1"/>
                </a:solidFill>
              </a:rPr>
              <a:t>.</a:t>
            </a:r>
          </a:p>
          <a:p>
            <a:r>
              <a:rPr lang="ko-KR" altLang="en-US" sz="1200" dirty="0">
                <a:solidFill>
                  <a:schemeClr val="tx1"/>
                </a:solidFill>
              </a:rPr>
              <a:t>하지만 이렇게 중복된 아이디를 가지고 자바스크립트 작업을 하게 되면 오류가 발생합니다</a:t>
            </a:r>
            <a:r>
              <a:rPr lang="en-US" altLang="ko-KR" sz="1200" dirty="0">
                <a:solidFill>
                  <a:schemeClr val="tx1"/>
                </a:solidFill>
              </a:rPr>
              <a:t>.</a:t>
            </a:r>
          </a:p>
          <a:p>
            <a:r>
              <a:rPr lang="ko-KR" altLang="en-US" sz="1200" dirty="0">
                <a:solidFill>
                  <a:schemeClr val="tx1"/>
                </a:solidFill>
              </a:rPr>
              <a:t>따라서 되도록이면 하나의 웹 페이지에 속하는 요소에는 다른 아이디 이름을 사용하거나 클래스를 사용하는 것이 좋습니다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78</a:t>
            </a:fld>
            <a:endParaRPr lang="ko-KR" altLang="en-US" dirty="0"/>
          </a:p>
        </p:txBody>
      </p:sp>
    </p:spTree>
    <p:extLst>
      <p:ext uri="{BB962C8B-B14F-4D97-AF65-F5344CB8AC3E}">
        <p14:creationId xmlns:p14="http://schemas.microsoft.com/office/powerpoint/2010/main" val="3836835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CSS (CSS</a:t>
            </a:r>
            <a:r>
              <a:rPr lang="ko-KR" altLang="en-US" sz="3200" dirty="0"/>
              <a:t> </a:t>
            </a:r>
            <a:r>
              <a:rPr lang="ko-KR" altLang="en-US" sz="3200" dirty="0" err="1"/>
              <a:t>선택자</a:t>
            </a:r>
            <a:r>
              <a:rPr lang="en-US" altLang="ko-KR" sz="3200" dirty="0"/>
              <a:t>, </a:t>
            </a:r>
            <a:r>
              <a:rPr lang="ko-KR" altLang="en-US" sz="3200" dirty="0"/>
              <a:t>클래스 </a:t>
            </a:r>
            <a:r>
              <a:rPr lang="ko-KR" altLang="en-US" sz="3200" dirty="0" err="1"/>
              <a:t>선택자</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CSS&lt;/title&gt;</a:t>
            </a:r>
          </a:p>
          <a:p>
            <a:r>
              <a:rPr lang="en-US" altLang="ko-KR" sz="1200" dirty="0">
                <a:solidFill>
                  <a:schemeClr val="tx1"/>
                </a:solidFill>
              </a:rPr>
              <a:t>	&lt;style&gt;</a:t>
            </a:r>
          </a:p>
          <a:p>
            <a:r>
              <a:rPr lang="en-US" altLang="ko-KR" sz="1200" dirty="0">
                <a:solidFill>
                  <a:schemeClr val="tx1"/>
                </a:solidFill>
              </a:rPr>
              <a:t>		.paras {</a:t>
            </a:r>
          </a:p>
          <a:p>
            <a:r>
              <a:rPr lang="en-US" altLang="ko-KR" sz="1200" dirty="0">
                <a:solidFill>
                  <a:schemeClr val="tx1"/>
                </a:solidFill>
              </a:rPr>
              <a:t>			color: lime;</a:t>
            </a:r>
          </a:p>
          <a:p>
            <a:r>
              <a:rPr lang="en-US" altLang="ko-KR" sz="1200" dirty="0">
                <a:solidFill>
                  <a:schemeClr val="tx1"/>
                </a:solidFill>
              </a:rPr>
              <a:t>			text-decoration: overline;</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클래스 선택자를 이용한 선택</a:t>
            </a:r>
            <a:r>
              <a:rPr lang="en-US" altLang="ko-KR" sz="1200" dirty="0">
                <a:solidFill>
                  <a:schemeClr val="tx1"/>
                </a:solidFill>
              </a:rPr>
              <a:t>&lt;/h1&gt;</a:t>
            </a:r>
          </a:p>
          <a:p>
            <a:r>
              <a:rPr lang="en-US" altLang="ko-KR" sz="1200" dirty="0">
                <a:solidFill>
                  <a:schemeClr val="tx1"/>
                </a:solidFill>
              </a:rPr>
              <a:t>	&lt;p class="paras"&gt;</a:t>
            </a:r>
            <a:r>
              <a:rPr lang="ko-KR" altLang="en-US" sz="1200" dirty="0">
                <a:solidFill>
                  <a:schemeClr val="tx1"/>
                </a:solidFill>
              </a:rPr>
              <a:t>이 부분에 스타일을 적용합니다</a:t>
            </a:r>
            <a:r>
              <a:rPr lang="en-US" altLang="ko-KR" sz="1200" dirty="0">
                <a:solidFill>
                  <a:schemeClr val="tx1"/>
                </a:solidFill>
              </a:rPr>
              <a:t>.&lt;/p&gt;</a:t>
            </a:r>
          </a:p>
          <a:p>
            <a:r>
              <a:rPr lang="en-US" altLang="ko-KR" sz="1200" dirty="0">
                <a:solidFill>
                  <a:schemeClr val="tx1"/>
                </a:solidFill>
              </a:rPr>
              <a:t>	&lt;p&gt;</a:t>
            </a:r>
            <a:r>
              <a:rPr lang="ko-KR" altLang="en-US" sz="1200" dirty="0">
                <a:solidFill>
                  <a:schemeClr val="tx1"/>
                </a:solidFill>
              </a:rPr>
              <a:t>클래스 선택자를 이용하여 스타일을 적용할 </a:t>
            </a:r>
            <a:r>
              <a:rPr lang="en-US" altLang="ko-KR" sz="1200" dirty="0">
                <a:solidFill>
                  <a:schemeClr val="tx1"/>
                </a:solidFill>
              </a:rPr>
              <a:t>HTML </a:t>
            </a:r>
            <a:r>
              <a:rPr lang="ko-KR" altLang="en-US" sz="1200" dirty="0">
                <a:solidFill>
                  <a:schemeClr val="tx1"/>
                </a:solidFill>
              </a:rPr>
              <a:t>요소들을 한 번에 선택할 수 있습니다</a:t>
            </a:r>
            <a:r>
              <a:rPr lang="en-US" altLang="ko-KR" sz="1200" dirty="0">
                <a:solidFill>
                  <a:schemeClr val="tx1"/>
                </a:solidFill>
              </a:rPr>
              <a:t>.&lt;/p&gt;</a:t>
            </a:r>
          </a:p>
          <a:p>
            <a:r>
              <a:rPr lang="en-US" altLang="ko-KR" sz="1200" dirty="0">
                <a:solidFill>
                  <a:schemeClr val="tx1"/>
                </a:solidFill>
              </a:rPr>
              <a:t>	&lt;p class="paras"&gt;</a:t>
            </a:r>
            <a:r>
              <a:rPr lang="ko-KR" altLang="en-US" sz="1200" dirty="0">
                <a:solidFill>
                  <a:schemeClr val="tx1"/>
                </a:solidFill>
              </a:rPr>
              <a:t>이 부분에도 같은 스타일을 적용합니다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en-US" altLang="ko-KR" sz="1200" b="1" dirty="0">
                <a:solidFill>
                  <a:schemeClr val="tx1"/>
                </a:solidFill>
              </a:rPr>
              <a:t>CSS </a:t>
            </a:r>
            <a:r>
              <a:rPr lang="ko-KR" altLang="en-US" sz="1200" b="1" dirty="0" err="1">
                <a:solidFill>
                  <a:schemeClr val="tx1"/>
                </a:solidFill>
              </a:rPr>
              <a:t>선택자</a:t>
            </a:r>
            <a:r>
              <a:rPr lang="en-US" altLang="ko-KR" sz="1200" b="1" dirty="0">
                <a:solidFill>
                  <a:schemeClr val="tx1"/>
                </a:solidFill>
              </a:rPr>
              <a:t>(selector)</a:t>
            </a:r>
          </a:p>
          <a:p>
            <a:r>
              <a:rPr lang="ko-KR" altLang="en-US" sz="1200" dirty="0">
                <a:solidFill>
                  <a:schemeClr val="tx1"/>
                </a:solidFill>
              </a:rPr>
              <a:t>스타일을 적용할 </a:t>
            </a:r>
            <a:r>
              <a:rPr lang="en-US" altLang="ko-KR" sz="1200" dirty="0">
                <a:solidFill>
                  <a:schemeClr val="tx1"/>
                </a:solidFill>
              </a:rPr>
              <a:t>HTML </a:t>
            </a:r>
            <a:r>
              <a:rPr lang="ko-KR" altLang="en-US" sz="1200" dirty="0">
                <a:solidFill>
                  <a:schemeClr val="tx1"/>
                </a:solidFill>
              </a:rPr>
              <a:t>요소를 선택하는데 사용하는 대표적인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클래스</a:t>
            </a:r>
            <a:r>
              <a:rPr lang="en-US" altLang="ko-KR" sz="1200" b="1" dirty="0">
                <a:solidFill>
                  <a:schemeClr val="tx1"/>
                </a:solidFill>
              </a:rPr>
              <a:t>(class)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클래스 선택자는 특정 집단의 여러 요소를 한 번에 선택할 때 사용합니다</a:t>
            </a:r>
            <a:r>
              <a:rPr lang="en-US" altLang="ko-KR" sz="1200" dirty="0">
                <a:solidFill>
                  <a:schemeClr val="tx1"/>
                </a:solidFill>
              </a:rPr>
              <a:t>.</a:t>
            </a:r>
          </a:p>
          <a:p>
            <a:r>
              <a:rPr lang="ko-KR" altLang="en-US" sz="1200" dirty="0">
                <a:solidFill>
                  <a:schemeClr val="tx1"/>
                </a:solidFill>
              </a:rPr>
              <a:t>이러한 특정 집단을 클래스</a:t>
            </a:r>
            <a:r>
              <a:rPr lang="en-US" altLang="ko-KR" sz="1200" dirty="0">
                <a:solidFill>
                  <a:schemeClr val="tx1"/>
                </a:solidFill>
              </a:rPr>
              <a:t>(class)</a:t>
            </a:r>
            <a:r>
              <a:rPr lang="ko-KR" altLang="en-US" sz="1200" dirty="0">
                <a:solidFill>
                  <a:schemeClr val="tx1"/>
                </a:solidFill>
              </a:rPr>
              <a:t>라고 하며</a:t>
            </a:r>
            <a:r>
              <a:rPr lang="en-US" altLang="ko-KR" sz="1200" dirty="0">
                <a:solidFill>
                  <a:schemeClr val="tx1"/>
                </a:solidFill>
              </a:rPr>
              <a:t>, </a:t>
            </a:r>
            <a:r>
              <a:rPr lang="ko-KR" altLang="en-US" sz="1200" dirty="0">
                <a:solidFill>
                  <a:schemeClr val="tx1"/>
                </a:solidFill>
              </a:rPr>
              <a:t>동일한 클래스 이름을 가지는 요소들을 모두 선택해 줍니다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79</a:t>
            </a:fld>
            <a:endParaRPr lang="ko-KR" altLang="en-US" dirty="0"/>
          </a:p>
        </p:txBody>
      </p:sp>
    </p:spTree>
    <p:extLst>
      <p:ext uri="{BB962C8B-B14F-4D97-AF65-F5344CB8AC3E}">
        <p14:creationId xmlns:p14="http://schemas.microsoft.com/office/powerpoint/2010/main" val="25731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텍스트 요소 </a:t>
            </a:r>
            <a:r>
              <a:rPr lang="en-US" altLang="ko-KR" sz="3200" dirty="0"/>
              <a:t>:</a:t>
            </a:r>
            <a:r>
              <a:rPr lang="ko-KR" altLang="en-US" sz="3200" dirty="0"/>
              <a:t> 제목</a:t>
            </a:r>
            <a:r>
              <a:rPr lang="en-US" altLang="ko-KR" sz="3200" dirty="0"/>
              <a:t>(Heading)</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a:solidFill>
                  <a:schemeClr val="tx1"/>
                </a:solidFill>
              </a:rPr>
              <a:t>&lt;!DOCTYPE html&gt;</a:t>
            </a:r>
          </a:p>
          <a:p>
            <a:r>
              <a:rPr lang="en-US" altLang="ko-KR" sz="1600">
                <a:solidFill>
                  <a:schemeClr val="tx1"/>
                </a:solidFill>
              </a:rPr>
              <a:t>&lt;html lang="ko"&gt;</a:t>
            </a:r>
          </a:p>
          <a:p>
            <a:endParaRPr lang="en-US" altLang="ko-KR" sz="1600">
              <a:solidFill>
                <a:schemeClr val="tx1"/>
              </a:solidFill>
            </a:endParaRPr>
          </a:p>
          <a:p>
            <a:r>
              <a:rPr lang="en-US" altLang="ko-KR" sz="1600">
                <a:solidFill>
                  <a:schemeClr val="tx1"/>
                </a:solidFill>
              </a:rPr>
              <a:t>&lt;head&gt;</a:t>
            </a:r>
          </a:p>
          <a:p>
            <a:r>
              <a:rPr lang="en-US" altLang="ko-KR" sz="1600">
                <a:solidFill>
                  <a:schemeClr val="tx1"/>
                </a:solidFill>
              </a:rPr>
              <a:t>	&lt;meta charset="UTF-8"&gt;</a:t>
            </a:r>
          </a:p>
          <a:p>
            <a:r>
              <a:rPr lang="en-US" altLang="ko-KR" sz="1600">
                <a:solidFill>
                  <a:schemeClr val="tx1"/>
                </a:solidFill>
              </a:rPr>
              <a:t>	&lt;title&gt;HTML Headings&lt;/title&gt;</a:t>
            </a:r>
          </a:p>
          <a:p>
            <a:r>
              <a:rPr lang="en-US" altLang="ko-KR" sz="1600">
                <a:solidFill>
                  <a:schemeClr val="tx1"/>
                </a:solidFill>
              </a:rPr>
              <a:t>&lt;/head&gt;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	&lt;h1&gt;</a:t>
            </a:r>
            <a:r>
              <a:rPr lang="ko-KR" altLang="en-US" sz="1600">
                <a:solidFill>
                  <a:schemeClr val="tx1"/>
                </a:solidFill>
              </a:rPr>
              <a:t>제목</a:t>
            </a:r>
            <a:r>
              <a:rPr lang="en-US" altLang="ko-KR" sz="1600">
                <a:solidFill>
                  <a:schemeClr val="tx1"/>
                </a:solidFill>
              </a:rPr>
              <a:t>1</a:t>
            </a:r>
            <a:r>
              <a:rPr lang="ko-KR" altLang="en-US" sz="1600">
                <a:solidFill>
                  <a:schemeClr val="tx1"/>
                </a:solidFill>
              </a:rPr>
              <a:t>의 크기입니다</a:t>
            </a:r>
            <a:r>
              <a:rPr lang="en-US" altLang="ko-KR" sz="1600">
                <a:solidFill>
                  <a:schemeClr val="tx1"/>
                </a:solidFill>
              </a:rPr>
              <a:t>!&lt;/h1&gt;</a:t>
            </a:r>
          </a:p>
          <a:p>
            <a:r>
              <a:rPr lang="en-US" altLang="ko-KR" sz="1600">
                <a:solidFill>
                  <a:schemeClr val="tx1"/>
                </a:solidFill>
              </a:rPr>
              <a:t>	&lt;h2&gt;</a:t>
            </a:r>
            <a:r>
              <a:rPr lang="ko-KR" altLang="en-US" sz="1600">
                <a:solidFill>
                  <a:schemeClr val="tx1"/>
                </a:solidFill>
              </a:rPr>
              <a:t>제목</a:t>
            </a:r>
            <a:r>
              <a:rPr lang="en-US" altLang="ko-KR" sz="1600">
                <a:solidFill>
                  <a:schemeClr val="tx1"/>
                </a:solidFill>
              </a:rPr>
              <a:t>2</a:t>
            </a:r>
            <a:r>
              <a:rPr lang="ko-KR" altLang="en-US" sz="1600">
                <a:solidFill>
                  <a:schemeClr val="tx1"/>
                </a:solidFill>
              </a:rPr>
              <a:t>의 크기입니다</a:t>
            </a:r>
            <a:r>
              <a:rPr lang="en-US" altLang="ko-KR" sz="1600">
                <a:solidFill>
                  <a:schemeClr val="tx1"/>
                </a:solidFill>
              </a:rPr>
              <a:t>!&lt;/h2&gt;</a:t>
            </a:r>
          </a:p>
          <a:p>
            <a:r>
              <a:rPr lang="en-US" altLang="ko-KR" sz="1600">
                <a:solidFill>
                  <a:schemeClr val="tx1"/>
                </a:solidFill>
              </a:rPr>
              <a:t>	&lt;h3&gt;</a:t>
            </a:r>
            <a:r>
              <a:rPr lang="ko-KR" altLang="en-US" sz="1600">
                <a:solidFill>
                  <a:schemeClr val="tx1"/>
                </a:solidFill>
              </a:rPr>
              <a:t>제목</a:t>
            </a:r>
            <a:r>
              <a:rPr lang="en-US" altLang="ko-KR" sz="1600">
                <a:solidFill>
                  <a:schemeClr val="tx1"/>
                </a:solidFill>
              </a:rPr>
              <a:t>3</a:t>
            </a:r>
            <a:r>
              <a:rPr lang="ko-KR" altLang="en-US" sz="1600">
                <a:solidFill>
                  <a:schemeClr val="tx1"/>
                </a:solidFill>
              </a:rPr>
              <a:t>의 크기입니다</a:t>
            </a:r>
            <a:r>
              <a:rPr lang="en-US" altLang="ko-KR" sz="1600">
                <a:solidFill>
                  <a:schemeClr val="tx1"/>
                </a:solidFill>
              </a:rPr>
              <a:t>!&lt;/h3&gt;</a:t>
            </a:r>
          </a:p>
          <a:p>
            <a:r>
              <a:rPr lang="en-US" altLang="ko-KR" sz="1600">
                <a:solidFill>
                  <a:schemeClr val="tx1"/>
                </a:solidFill>
              </a:rPr>
              <a:t>	&lt;h4&gt;</a:t>
            </a:r>
            <a:r>
              <a:rPr lang="ko-KR" altLang="en-US" sz="1600">
                <a:solidFill>
                  <a:schemeClr val="tx1"/>
                </a:solidFill>
              </a:rPr>
              <a:t>제목</a:t>
            </a:r>
            <a:r>
              <a:rPr lang="en-US" altLang="ko-KR" sz="1600">
                <a:solidFill>
                  <a:schemeClr val="tx1"/>
                </a:solidFill>
              </a:rPr>
              <a:t>4</a:t>
            </a:r>
            <a:r>
              <a:rPr lang="ko-KR" altLang="en-US" sz="1600">
                <a:solidFill>
                  <a:schemeClr val="tx1"/>
                </a:solidFill>
              </a:rPr>
              <a:t>의 크기입니다</a:t>
            </a:r>
            <a:r>
              <a:rPr lang="en-US" altLang="ko-KR" sz="1600">
                <a:solidFill>
                  <a:schemeClr val="tx1"/>
                </a:solidFill>
              </a:rPr>
              <a:t>!&lt;/h4&gt;</a:t>
            </a:r>
          </a:p>
          <a:p>
            <a:r>
              <a:rPr lang="en-US" altLang="ko-KR" sz="1600">
                <a:solidFill>
                  <a:schemeClr val="tx1"/>
                </a:solidFill>
              </a:rPr>
              <a:t>	&lt;h5&gt;</a:t>
            </a:r>
            <a:r>
              <a:rPr lang="ko-KR" altLang="en-US" sz="1600">
                <a:solidFill>
                  <a:schemeClr val="tx1"/>
                </a:solidFill>
              </a:rPr>
              <a:t>제목</a:t>
            </a:r>
            <a:r>
              <a:rPr lang="en-US" altLang="ko-KR" sz="1600">
                <a:solidFill>
                  <a:schemeClr val="tx1"/>
                </a:solidFill>
              </a:rPr>
              <a:t>5</a:t>
            </a:r>
            <a:r>
              <a:rPr lang="ko-KR" altLang="en-US" sz="1600">
                <a:solidFill>
                  <a:schemeClr val="tx1"/>
                </a:solidFill>
              </a:rPr>
              <a:t>의 크기입니다</a:t>
            </a:r>
            <a:r>
              <a:rPr lang="en-US" altLang="ko-KR" sz="1600">
                <a:solidFill>
                  <a:schemeClr val="tx1"/>
                </a:solidFill>
              </a:rPr>
              <a:t>!&lt;/h5&gt;</a:t>
            </a:r>
          </a:p>
          <a:p>
            <a:r>
              <a:rPr lang="en-US" altLang="ko-KR" sz="1600">
                <a:solidFill>
                  <a:schemeClr val="tx1"/>
                </a:solidFill>
              </a:rPr>
              <a:t>	&lt;h6&gt;</a:t>
            </a:r>
            <a:r>
              <a:rPr lang="ko-KR" altLang="en-US" sz="1600">
                <a:solidFill>
                  <a:schemeClr val="tx1"/>
                </a:solidFill>
              </a:rPr>
              <a:t>제목</a:t>
            </a:r>
            <a:r>
              <a:rPr lang="en-US" altLang="ko-KR" sz="1600">
                <a:solidFill>
                  <a:schemeClr val="tx1"/>
                </a:solidFill>
              </a:rPr>
              <a:t>6</a:t>
            </a:r>
            <a:r>
              <a:rPr lang="ko-KR" altLang="en-US" sz="1600">
                <a:solidFill>
                  <a:schemeClr val="tx1"/>
                </a:solidFill>
              </a:rPr>
              <a:t>의 크기입니다</a:t>
            </a:r>
            <a:r>
              <a:rPr lang="en-US" altLang="ko-KR" sz="1600">
                <a:solidFill>
                  <a:schemeClr val="tx1"/>
                </a:solidFill>
              </a:rPr>
              <a:t>!&lt;/h6&gt;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&lt;/html&gt;</a:t>
            </a:r>
            <a:endParaRPr lang="ko-KR" altLang="en-US" sz="16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400" dirty="0">
                <a:solidFill>
                  <a:schemeClr val="tx1"/>
                </a:solidFill>
              </a:rPr>
              <a:t>&lt;h&gt;</a:t>
            </a:r>
            <a:r>
              <a:rPr lang="ko-KR" altLang="en-US" sz="1400" dirty="0">
                <a:solidFill>
                  <a:schemeClr val="tx1"/>
                </a:solidFill>
              </a:rPr>
              <a:t>태그의 위아래로는 약간의 여백이 자동으로 삽입됩니다</a:t>
            </a:r>
            <a:r>
              <a:rPr lang="en-US" altLang="ko-KR" sz="1400" dirty="0">
                <a:solidFill>
                  <a:schemeClr val="tx1"/>
                </a:solidFill>
              </a:rPr>
              <a:t>.</a:t>
            </a:r>
          </a:p>
          <a:p>
            <a:endParaRPr lang="en-US" altLang="ko-KR" sz="1400" dirty="0">
              <a:solidFill>
                <a:schemeClr val="tx1"/>
              </a:solidFill>
            </a:endParaRPr>
          </a:p>
          <a:p>
            <a:r>
              <a:rPr lang="ko-KR" altLang="en-US" sz="1400" dirty="0">
                <a:solidFill>
                  <a:schemeClr val="tx1"/>
                </a:solidFill>
              </a:rPr>
              <a:t>이런 </a:t>
            </a:r>
            <a:r>
              <a:rPr lang="en-US" altLang="ko-KR" sz="1400" dirty="0">
                <a:solidFill>
                  <a:schemeClr val="tx1"/>
                </a:solidFill>
              </a:rPr>
              <a:t>&lt;h&gt;</a:t>
            </a:r>
            <a:r>
              <a:rPr lang="ko-KR" altLang="en-US" sz="1400" dirty="0">
                <a:solidFill>
                  <a:schemeClr val="tx1"/>
                </a:solidFill>
              </a:rPr>
              <a:t>태그는 제목의 표현이라는 기능 외에도 또 다른 중요한 역할을 하고 있습니다</a:t>
            </a:r>
            <a:r>
              <a:rPr lang="en-US" altLang="ko-KR" sz="1400" dirty="0">
                <a:solidFill>
                  <a:schemeClr val="tx1"/>
                </a:solidFill>
              </a:rPr>
              <a:t>.</a:t>
            </a:r>
          </a:p>
          <a:p>
            <a:endParaRPr lang="en-US" altLang="ko-KR" sz="1400" dirty="0">
              <a:solidFill>
                <a:schemeClr val="tx1"/>
              </a:solidFill>
            </a:endParaRPr>
          </a:p>
          <a:p>
            <a:r>
              <a:rPr lang="ko-KR" altLang="en-US" sz="1400" dirty="0">
                <a:solidFill>
                  <a:schemeClr val="tx1"/>
                </a:solidFill>
              </a:rPr>
              <a:t>여러 검색엔진은 각 웹 사이트의 내용을 바로 이 </a:t>
            </a:r>
            <a:r>
              <a:rPr lang="en-US" altLang="ko-KR" sz="1400" dirty="0">
                <a:solidFill>
                  <a:schemeClr val="tx1"/>
                </a:solidFill>
              </a:rPr>
              <a:t>&lt;h&gt;</a:t>
            </a:r>
            <a:r>
              <a:rPr lang="ko-KR" altLang="en-US" sz="1400" dirty="0">
                <a:solidFill>
                  <a:schemeClr val="tx1"/>
                </a:solidFill>
              </a:rPr>
              <a:t>태그를 이용하여 키워드를 수집하고</a:t>
            </a:r>
            <a:r>
              <a:rPr lang="en-US" altLang="ko-KR" sz="1400" dirty="0">
                <a:solidFill>
                  <a:schemeClr val="tx1"/>
                </a:solidFill>
              </a:rPr>
              <a:t>, </a:t>
            </a:r>
            <a:r>
              <a:rPr lang="ko-KR" altLang="en-US" sz="1400" dirty="0">
                <a:solidFill>
                  <a:schemeClr val="tx1"/>
                </a:solidFill>
              </a:rPr>
              <a:t>그 내용을 파악합니다</a:t>
            </a:r>
            <a:r>
              <a:rPr lang="en-US" altLang="ko-KR" sz="1400" dirty="0">
                <a:solidFill>
                  <a:schemeClr val="tx1"/>
                </a:solidFill>
              </a:rPr>
              <a:t>. </a:t>
            </a:r>
            <a:r>
              <a:rPr lang="ko-KR" altLang="en-US" sz="1400" dirty="0">
                <a:solidFill>
                  <a:schemeClr val="tx1"/>
                </a:solidFill>
              </a:rPr>
              <a:t>따라서 </a:t>
            </a:r>
            <a:r>
              <a:rPr lang="en-US" altLang="ko-KR" sz="1400" dirty="0">
                <a:solidFill>
                  <a:schemeClr val="tx1"/>
                </a:solidFill>
              </a:rPr>
              <a:t>HTML </a:t>
            </a:r>
            <a:r>
              <a:rPr lang="ko-KR" altLang="en-US" sz="1400" dirty="0">
                <a:solidFill>
                  <a:schemeClr val="tx1"/>
                </a:solidFill>
              </a:rPr>
              <a:t>문서에 포함되는 제목은 </a:t>
            </a:r>
            <a:r>
              <a:rPr lang="en-US" altLang="ko-KR" sz="1400" dirty="0">
                <a:solidFill>
                  <a:schemeClr val="tx1"/>
                </a:solidFill>
              </a:rPr>
              <a:t>&lt;h&gt;</a:t>
            </a:r>
            <a:r>
              <a:rPr lang="ko-KR" altLang="en-US" sz="1400" dirty="0">
                <a:solidFill>
                  <a:schemeClr val="tx1"/>
                </a:solidFill>
              </a:rPr>
              <a:t>태그로 작성해야만 검색엔진에 의해 제대로 검색될 확률을 높일 수 있습니다</a:t>
            </a:r>
            <a:r>
              <a:rPr lang="en-US" altLang="ko-KR" sz="1400" dirty="0">
                <a:solidFill>
                  <a:schemeClr val="tx1"/>
                </a:solidFill>
              </a:rPr>
              <a:t>.</a:t>
            </a:r>
          </a:p>
          <a:p>
            <a:endParaRPr lang="en-US" altLang="ko-KR" sz="1400" dirty="0">
              <a:solidFill>
                <a:schemeClr val="tx1"/>
              </a:solidFill>
            </a:endParaRPr>
          </a:p>
          <a:p>
            <a:r>
              <a:rPr lang="en-US" altLang="ko-KR" sz="1400" dirty="0">
                <a:solidFill>
                  <a:schemeClr val="tx1"/>
                </a:solidFill>
              </a:rPr>
              <a:t>HTML </a:t>
            </a:r>
            <a:r>
              <a:rPr lang="ko-KR" altLang="en-US" sz="1400" dirty="0">
                <a:solidFill>
                  <a:schemeClr val="tx1"/>
                </a:solidFill>
              </a:rPr>
              <a:t>문서의 제목에 해당하는 부분을 </a:t>
            </a:r>
            <a:r>
              <a:rPr lang="en-US" altLang="ko-KR" sz="1400" dirty="0">
                <a:solidFill>
                  <a:schemeClr val="tx1"/>
                </a:solidFill>
              </a:rPr>
              <a:t>&lt;big&gt;</a:t>
            </a:r>
            <a:r>
              <a:rPr lang="ko-KR" altLang="en-US" sz="1400" dirty="0">
                <a:solidFill>
                  <a:schemeClr val="tx1"/>
                </a:solidFill>
              </a:rPr>
              <a:t>태그나 </a:t>
            </a:r>
            <a:r>
              <a:rPr lang="en-US" altLang="ko-KR" sz="1400" dirty="0">
                <a:solidFill>
                  <a:schemeClr val="tx1"/>
                </a:solidFill>
              </a:rPr>
              <a:t>&lt;bold&gt;</a:t>
            </a:r>
            <a:r>
              <a:rPr lang="ko-KR" altLang="en-US" sz="1400" dirty="0">
                <a:solidFill>
                  <a:schemeClr val="tx1"/>
                </a:solidFill>
              </a:rPr>
              <a:t>태그를 사용하여 표현하지 않도록 합니다</a:t>
            </a:r>
            <a:r>
              <a:rPr lang="en-US" altLang="ko-KR" sz="1400" dirty="0">
                <a:solidFill>
                  <a:schemeClr val="tx1"/>
                </a:solidFill>
              </a:rPr>
              <a:t>.</a:t>
            </a:r>
          </a:p>
          <a:p>
            <a:endParaRPr lang="en-US" altLang="ko-KR" sz="1400" b="1" dirty="0">
              <a:solidFill>
                <a:schemeClr val="tx1"/>
              </a:solidFill>
            </a:endParaRPr>
          </a:p>
          <a:p>
            <a:r>
              <a:rPr lang="ko-KR" altLang="en-US" sz="1400" b="1" dirty="0">
                <a:solidFill>
                  <a:schemeClr val="tx1"/>
                </a:solidFill>
              </a:rPr>
              <a:t>종료 태그를 잊지 말 것</a:t>
            </a:r>
            <a:r>
              <a:rPr lang="en-US" altLang="ko-KR" sz="1400" b="1" dirty="0">
                <a:solidFill>
                  <a:schemeClr val="tx1"/>
                </a:solidFill>
              </a:rPr>
              <a:t>!</a:t>
            </a:r>
          </a:p>
          <a:p>
            <a:endParaRPr lang="en-US" altLang="ko-KR" sz="1400" dirty="0">
              <a:solidFill>
                <a:schemeClr val="tx1"/>
              </a:solidFill>
            </a:endParaRPr>
          </a:p>
          <a:p>
            <a:r>
              <a:rPr lang="ko-KR" altLang="en-US" sz="1400" dirty="0">
                <a:solidFill>
                  <a:schemeClr val="tx1"/>
                </a:solidFill>
              </a:rPr>
              <a:t>대부분의 웹 브라우저는 종료 태그를 사용하지 않더라도 </a:t>
            </a:r>
            <a:r>
              <a:rPr lang="en-US" altLang="ko-KR" sz="1400" dirty="0">
                <a:solidFill>
                  <a:schemeClr val="tx1"/>
                </a:solidFill>
              </a:rPr>
              <a:t>HTML </a:t>
            </a:r>
            <a:r>
              <a:rPr lang="ko-KR" altLang="en-US" sz="1400" dirty="0">
                <a:solidFill>
                  <a:schemeClr val="tx1"/>
                </a:solidFill>
              </a:rPr>
              <a:t>문서를 제대로 표현해 줍니다</a:t>
            </a:r>
            <a:r>
              <a:rPr lang="en-US" altLang="ko-KR" sz="1400" dirty="0">
                <a:solidFill>
                  <a:schemeClr val="tx1"/>
                </a:solidFill>
              </a:rPr>
              <a:t>. </a:t>
            </a:r>
            <a:r>
              <a:rPr lang="ko-KR" altLang="en-US" sz="1400" dirty="0"/>
              <a:t>하지만 종료 </a:t>
            </a:r>
            <a:endParaRPr lang="en-US" altLang="ko-KR" sz="1400" dirty="0"/>
          </a:p>
          <a:p>
            <a:r>
              <a:rPr lang="ko-KR" altLang="en-US" sz="1400" dirty="0">
                <a:solidFill>
                  <a:schemeClr val="tx1"/>
                </a:solidFill>
              </a:rPr>
              <a:t>종료태그가 없으면 예상치 못한 오류나 결과가 발생할 수도 있습니다</a:t>
            </a:r>
            <a:r>
              <a:rPr lang="en-US" altLang="ko-KR" sz="1400" dirty="0">
                <a:solidFill>
                  <a:schemeClr val="tx1"/>
                </a:solidFill>
              </a:rPr>
              <a:t>.</a:t>
            </a:r>
          </a:p>
          <a:p>
            <a:endParaRPr lang="en-US" altLang="ko-KR" sz="1400" dirty="0">
              <a:solidFill>
                <a:schemeClr val="tx1"/>
              </a:solidFill>
            </a:endParaRPr>
          </a:p>
          <a:p>
            <a:r>
              <a:rPr lang="ko-KR" altLang="en-US" sz="1400" dirty="0">
                <a:solidFill>
                  <a:schemeClr val="tx1"/>
                </a:solidFill>
              </a:rPr>
              <a:t>또한</a:t>
            </a:r>
            <a:r>
              <a:rPr lang="en-US" altLang="ko-KR" sz="1400" dirty="0">
                <a:solidFill>
                  <a:schemeClr val="tx1"/>
                </a:solidFill>
              </a:rPr>
              <a:t>, XHTML</a:t>
            </a:r>
            <a:r>
              <a:rPr lang="ko-KR" altLang="en-US" sz="1400" dirty="0">
                <a:solidFill>
                  <a:schemeClr val="tx1"/>
                </a:solidFill>
              </a:rPr>
              <a:t>이나 </a:t>
            </a:r>
            <a:r>
              <a:rPr lang="en-US" altLang="ko-KR" sz="1400" dirty="0">
                <a:solidFill>
                  <a:schemeClr val="tx1"/>
                </a:solidFill>
              </a:rPr>
              <a:t>XML</a:t>
            </a:r>
            <a:r>
              <a:rPr lang="ko-KR" altLang="en-US" sz="1400" dirty="0">
                <a:solidFill>
                  <a:schemeClr val="tx1"/>
                </a:solidFill>
              </a:rPr>
              <a:t>과 같은 문법이 엄격한 언어에서는 종료 태그의 유무를 엄격하게 검사합니다</a:t>
            </a:r>
            <a:r>
              <a:rPr lang="en-US" altLang="ko-KR" sz="1400" dirty="0">
                <a:solidFill>
                  <a:schemeClr val="tx1"/>
                </a:solidFill>
              </a:rPr>
              <a:t>.</a:t>
            </a:r>
          </a:p>
          <a:p>
            <a:endParaRPr lang="en-US" altLang="ko-KR" sz="1400" dirty="0">
              <a:solidFill>
                <a:schemeClr val="tx1"/>
              </a:solidFill>
            </a:endParaRPr>
          </a:p>
          <a:p>
            <a:r>
              <a:rPr lang="ko-KR" altLang="en-US" sz="1400" dirty="0">
                <a:solidFill>
                  <a:schemeClr val="tx1"/>
                </a:solidFill>
              </a:rPr>
              <a:t>따라서 가급적 종료 태그를 빠트리지 말고 코드를 작성하는 것이 좋습니다</a:t>
            </a:r>
            <a:r>
              <a:rPr lang="en-US" altLang="ko-KR" sz="1400" dirty="0">
                <a:solidFill>
                  <a:schemeClr val="tx1"/>
                </a:solidFill>
              </a:rPr>
              <a:t>.</a:t>
            </a:r>
          </a:p>
          <a:p>
            <a:br>
              <a:rPr lang="ko-KR" altLang="en-US" sz="1400" dirty="0">
                <a:solidFill>
                  <a:schemeClr val="tx1"/>
                </a:solidFill>
              </a:rPr>
            </a:br>
            <a:endParaRPr lang="en-US" altLang="ko-KR" sz="1400" dirty="0">
              <a:solidFill>
                <a:schemeClr val="tx1"/>
              </a:solidFill>
            </a:endParaRPr>
          </a:p>
          <a:p>
            <a:endParaRPr lang="ko-KR" altLang="en-US" sz="1400" b="1"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a:t>
            </a:fld>
            <a:endParaRPr lang="ko-KR" altLang="en-US" dirty="0"/>
          </a:p>
        </p:txBody>
      </p:sp>
    </p:spTree>
    <p:extLst>
      <p:ext uri="{BB962C8B-B14F-4D97-AF65-F5344CB8AC3E}">
        <p14:creationId xmlns:p14="http://schemas.microsoft.com/office/powerpoint/2010/main" val="10696498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err="1"/>
              <a:t>Javascript</a:t>
            </a:r>
            <a:r>
              <a:rPr lang="en-US" altLang="ko-KR" sz="3200" dirty="0"/>
              <a:t> (script </a:t>
            </a:r>
            <a:r>
              <a:rPr lang="ko-KR" altLang="en-US" sz="3200" dirty="0"/>
              <a:t>요소</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JS&lt;/title&gt;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ko-KR" altLang="en-US" sz="1200" dirty="0">
                <a:solidFill>
                  <a:schemeClr val="tx1"/>
                </a:solidFill>
              </a:rPr>
              <a:t>자바스크립트를 이용한 문장 삽입</a:t>
            </a:r>
            <a:r>
              <a:rPr lang="en-US" altLang="ko-KR" sz="1200" dirty="0">
                <a:solidFill>
                  <a:schemeClr val="tx1"/>
                </a:solidFill>
              </a:rPr>
              <a:t>&lt;/h1&gt;</a:t>
            </a:r>
          </a:p>
          <a:p>
            <a:r>
              <a:rPr lang="en-US" altLang="ko-KR" sz="1200" dirty="0">
                <a:solidFill>
                  <a:schemeClr val="tx1"/>
                </a:solidFill>
              </a:rPr>
              <a:t>	&lt;p id="demo"&gt;&lt;/p&gt;</a:t>
            </a:r>
          </a:p>
          <a:p>
            <a:r>
              <a:rPr lang="en-US" altLang="ko-KR" sz="1200" dirty="0">
                <a:solidFill>
                  <a:schemeClr val="tx1"/>
                </a:solidFill>
              </a:rPr>
              <a:t>	&lt;script&gt;</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("demo").</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자바스크립트를 배우자</a:t>
            </a:r>
            <a:r>
              <a:rPr lang="en-US" altLang="ko-KR" sz="1200" dirty="0">
                <a:solidFill>
                  <a:schemeClr val="tx1"/>
                </a:solidFill>
              </a:rPr>
              <a:t>";</a:t>
            </a:r>
          </a:p>
          <a:p>
            <a:r>
              <a:rPr lang="en-US" altLang="ko-KR" sz="1200" dirty="0">
                <a:solidFill>
                  <a:schemeClr val="tx1"/>
                </a:solidFill>
              </a:rPr>
              <a:t>	&lt;/script&gt;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자바스크립트란</a:t>
            </a:r>
            <a:r>
              <a:rPr lang="en-US" altLang="ko-KR" sz="1200" b="1" dirty="0">
                <a:solidFill>
                  <a:schemeClr val="tx1"/>
                </a:solidFill>
              </a:rPr>
              <a:t>?</a:t>
            </a:r>
          </a:p>
          <a:p>
            <a:r>
              <a:rPr lang="ko-KR" altLang="en-US" sz="1200" dirty="0">
                <a:solidFill>
                  <a:schemeClr val="tx1"/>
                </a:solidFill>
              </a:rPr>
              <a:t>자바스크립트</a:t>
            </a:r>
            <a:r>
              <a:rPr lang="en-US" altLang="ko-KR" sz="1200" dirty="0">
                <a:solidFill>
                  <a:schemeClr val="tx1"/>
                </a:solidFill>
              </a:rPr>
              <a:t>(JavaScript)</a:t>
            </a:r>
            <a:r>
              <a:rPr lang="ko-KR" altLang="en-US" sz="1200" dirty="0">
                <a:solidFill>
                  <a:schemeClr val="tx1"/>
                </a:solidFill>
              </a:rPr>
              <a:t>는 객체</a:t>
            </a:r>
            <a:r>
              <a:rPr lang="en-US" altLang="ko-KR" sz="1200" dirty="0">
                <a:solidFill>
                  <a:schemeClr val="tx1"/>
                </a:solidFill>
              </a:rPr>
              <a:t>(object) </a:t>
            </a:r>
            <a:r>
              <a:rPr lang="ko-KR" altLang="en-US" sz="1200" dirty="0">
                <a:solidFill>
                  <a:schemeClr val="tx1"/>
                </a:solidFill>
              </a:rPr>
              <a:t>기반의 스크립트 언어입니다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로는 웹의 내용을 작성하고</a:t>
            </a:r>
            <a:r>
              <a:rPr lang="en-US" altLang="ko-KR" sz="1200" dirty="0">
                <a:solidFill>
                  <a:schemeClr val="tx1"/>
                </a:solidFill>
              </a:rPr>
              <a:t>, CSS</a:t>
            </a:r>
            <a:r>
              <a:rPr lang="ko-KR" altLang="en-US" sz="1200" dirty="0">
                <a:solidFill>
                  <a:schemeClr val="tx1"/>
                </a:solidFill>
              </a:rPr>
              <a:t>로는 웹을 디자인하며</a:t>
            </a:r>
            <a:r>
              <a:rPr lang="en-US" altLang="ko-KR" sz="1200" dirty="0">
                <a:solidFill>
                  <a:schemeClr val="tx1"/>
                </a:solidFill>
              </a:rPr>
              <a:t>, </a:t>
            </a:r>
            <a:r>
              <a:rPr lang="ko-KR" altLang="en-US" sz="1200" dirty="0">
                <a:solidFill>
                  <a:schemeClr val="tx1"/>
                </a:solidFill>
              </a:rPr>
              <a:t>자바스크립트로는 웹의 동작을 구현할 수 있습니다</a:t>
            </a:r>
            <a:r>
              <a:rPr lang="en-US" altLang="ko-KR" sz="1200" dirty="0">
                <a:solidFill>
                  <a:schemeClr val="tx1"/>
                </a:solidFill>
              </a:rPr>
              <a:t>.</a:t>
            </a:r>
          </a:p>
          <a:p>
            <a:r>
              <a:rPr lang="ko-KR" altLang="en-US" sz="1200" dirty="0">
                <a:solidFill>
                  <a:schemeClr val="tx1"/>
                </a:solidFill>
              </a:rPr>
              <a:t>자바스크립트는 주로 웹 브라우저에서 사용되나</a:t>
            </a:r>
            <a:r>
              <a:rPr lang="en-US" altLang="ko-KR" sz="1200" dirty="0">
                <a:solidFill>
                  <a:schemeClr val="tx1"/>
                </a:solidFill>
              </a:rPr>
              <a:t>, Node.js</a:t>
            </a:r>
            <a:r>
              <a:rPr lang="ko-KR" altLang="en-US" sz="1200" dirty="0">
                <a:solidFill>
                  <a:schemeClr val="tx1"/>
                </a:solidFill>
              </a:rPr>
              <a:t>와 같은 프레임워크를 사용하면 서버 측 프로그래밍에서도 사용할 수 있습니다</a:t>
            </a:r>
            <a:r>
              <a:rPr lang="en-US" altLang="ko-KR" sz="1200" dirty="0">
                <a:solidFill>
                  <a:schemeClr val="tx1"/>
                </a:solidFill>
              </a:rPr>
              <a:t>.</a:t>
            </a:r>
          </a:p>
          <a:p>
            <a:r>
              <a:rPr lang="ko-KR" altLang="en-US" sz="1200" dirty="0">
                <a:solidFill>
                  <a:schemeClr val="tx1"/>
                </a:solidFill>
              </a:rPr>
              <a:t>현재 컴퓨터나 스마트폰 등에 포함된 대부분의 웹 브라우저에는 자바스크립트 인터프리터가 내장되어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script </a:t>
            </a:r>
            <a:r>
              <a:rPr lang="ko-KR" altLang="en-US" sz="1200" b="1" dirty="0">
                <a:solidFill>
                  <a:schemeClr val="tx1"/>
                </a:solidFill>
              </a:rPr>
              <a:t>요소</a:t>
            </a:r>
          </a:p>
          <a:p>
            <a:r>
              <a:rPr lang="en-US" altLang="ko-KR" sz="1200" dirty="0">
                <a:solidFill>
                  <a:schemeClr val="tx1"/>
                </a:solidFill>
              </a:rPr>
              <a:t>script </a:t>
            </a:r>
            <a:r>
              <a:rPr lang="ko-KR" altLang="en-US" sz="1200" dirty="0">
                <a:solidFill>
                  <a:schemeClr val="tx1"/>
                </a:solidFill>
              </a:rPr>
              <a:t>요소는 해당 웹 페이지에 사용할 스크립트</a:t>
            </a:r>
            <a:r>
              <a:rPr lang="en-US" altLang="ko-KR" sz="1200" dirty="0">
                <a:solidFill>
                  <a:schemeClr val="tx1"/>
                </a:solidFill>
              </a:rPr>
              <a:t>(script)</a:t>
            </a:r>
            <a:r>
              <a:rPr lang="ko-KR" altLang="en-US" sz="1200" dirty="0">
                <a:solidFill>
                  <a:schemeClr val="tx1"/>
                </a:solidFill>
              </a:rPr>
              <a:t>를 정의하기 위해 사용합니다</a:t>
            </a:r>
            <a:r>
              <a:rPr lang="en-US" altLang="ko-KR" sz="1200" dirty="0">
                <a:solidFill>
                  <a:schemeClr val="tx1"/>
                </a:solidFill>
              </a:rPr>
              <a:t>.</a:t>
            </a:r>
          </a:p>
          <a:p>
            <a:r>
              <a:rPr lang="en-US" altLang="ko-KR" sz="1200" dirty="0">
                <a:solidFill>
                  <a:schemeClr val="tx1"/>
                </a:solidFill>
              </a:rPr>
              <a:t>script </a:t>
            </a:r>
            <a:r>
              <a:rPr lang="ko-KR" altLang="en-US" sz="1200" dirty="0">
                <a:solidFill>
                  <a:schemeClr val="tx1"/>
                </a:solidFill>
              </a:rPr>
              <a:t>요소 내부에 직접 스크립트를 작성하거나</a:t>
            </a:r>
            <a:r>
              <a:rPr lang="en-US" altLang="ko-KR" sz="1200" dirty="0">
                <a:solidFill>
                  <a:schemeClr val="tx1"/>
                </a:solidFill>
              </a:rPr>
              <a:t>, </a:t>
            </a:r>
            <a:r>
              <a:rPr lang="ko-KR" altLang="en-US" sz="1200" dirty="0">
                <a:solidFill>
                  <a:schemeClr val="tx1"/>
                </a:solidFill>
              </a:rPr>
              <a:t>외부 스크립트 파일의 주소를 </a:t>
            </a:r>
            <a:r>
              <a:rPr lang="en-US" altLang="ko-KR" sz="1200" dirty="0" err="1">
                <a:solidFill>
                  <a:schemeClr val="tx1"/>
                </a:solidFill>
              </a:rPr>
              <a:t>src</a:t>
            </a:r>
            <a:r>
              <a:rPr lang="en-US" altLang="ko-KR" sz="1200" dirty="0">
                <a:solidFill>
                  <a:schemeClr val="tx1"/>
                </a:solidFill>
              </a:rPr>
              <a:t> </a:t>
            </a:r>
            <a:r>
              <a:rPr lang="ko-KR" altLang="en-US" sz="1200" dirty="0">
                <a:solidFill>
                  <a:schemeClr val="tx1"/>
                </a:solidFill>
              </a:rPr>
              <a:t>속성값으로 명시하면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80</a:t>
            </a:fld>
            <a:endParaRPr lang="ko-KR" altLang="en-US" dirty="0"/>
          </a:p>
        </p:txBody>
      </p:sp>
    </p:spTree>
    <p:extLst>
      <p:ext uri="{BB962C8B-B14F-4D97-AF65-F5344CB8AC3E}">
        <p14:creationId xmlns:p14="http://schemas.microsoft.com/office/powerpoint/2010/main" val="499118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err="1"/>
              <a:t>Javascript</a:t>
            </a:r>
            <a:r>
              <a:rPr lang="en-US" altLang="ko-KR" sz="3200" dirty="0"/>
              <a:t> (</a:t>
            </a:r>
            <a:r>
              <a:rPr lang="en-US" altLang="ko-KR" sz="3200" dirty="0" err="1"/>
              <a:t>noscript</a:t>
            </a:r>
            <a:r>
              <a:rPr lang="en-US" altLang="ko-KR" sz="3200" dirty="0"/>
              <a:t> </a:t>
            </a:r>
            <a:r>
              <a:rPr lang="ko-KR" altLang="en-US" sz="3200" dirty="0"/>
              <a:t>요소</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73829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&lt;title&gt;HTML JS&lt;/title&gt;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a:t>
            </a:r>
            <a:r>
              <a:rPr lang="en-US" altLang="ko-KR" sz="1200" dirty="0" err="1">
                <a:solidFill>
                  <a:schemeClr val="tx1"/>
                </a:solidFill>
              </a:rPr>
              <a:t>noscript</a:t>
            </a:r>
            <a:r>
              <a:rPr lang="ko-KR" altLang="en-US" sz="1200" dirty="0">
                <a:solidFill>
                  <a:schemeClr val="tx1"/>
                </a:solidFill>
              </a:rPr>
              <a:t>태그를 이용한 대체 </a:t>
            </a:r>
            <a:r>
              <a:rPr lang="ko-KR" altLang="en-US" sz="1200" dirty="0" err="1">
                <a:solidFill>
                  <a:schemeClr val="tx1"/>
                </a:solidFill>
              </a:rPr>
              <a:t>메세지</a:t>
            </a:r>
            <a:r>
              <a:rPr lang="en-US" altLang="ko-KR" sz="1200" dirty="0">
                <a:solidFill>
                  <a:schemeClr val="tx1"/>
                </a:solidFill>
              </a:rPr>
              <a:t>&lt;/h1&gt;</a:t>
            </a:r>
          </a:p>
          <a:p>
            <a:r>
              <a:rPr lang="en-US" altLang="ko-KR" sz="1200" dirty="0">
                <a:solidFill>
                  <a:schemeClr val="tx1"/>
                </a:solidFill>
              </a:rPr>
              <a:t>	&lt;p id="demo"&gt;&lt;/p&gt;</a:t>
            </a:r>
          </a:p>
          <a:p>
            <a:r>
              <a:rPr lang="en-US" altLang="ko-KR" sz="1200" dirty="0">
                <a:solidFill>
                  <a:schemeClr val="tx1"/>
                </a:solidFill>
              </a:rPr>
              <a:t>	&lt;script&gt;</a:t>
            </a:r>
          </a:p>
          <a:p>
            <a:r>
              <a:rPr lang="en-US" altLang="ko-KR" sz="1200" dirty="0">
                <a:solidFill>
                  <a:schemeClr val="tx1"/>
                </a:solidFill>
              </a:rPr>
              <a:t>		</a:t>
            </a:r>
            <a:r>
              <a:rPr lang="en-US" altLang="ko-KR" sz="1200" dirty="0" err="1">
                <a:solidFill>
                  <a:schemeClr val="tx1"/>
                </a:solidFill>
              </a:rPr>
              <a:t>document.getElementById</a:t>
            </a:r>
            <a:r>
              <a:rPr lang="en-US" altLang="ko-KR" sz="1200" dirty="0">
                <a:solidFill>
                  <a:schemeClr val="tx1"/>
                </a:solidFill>
              </a:rPr>
              <a:t>("demo").</a:t>
            </a:r>
            <a:r>
              <a:rPr lang="en-US" altLang="ko-KR" sz="1200" dirty="0" err="1">
                <a:solidFill>
                  <a:schemeClr val="tx1"/>
                </a:solidFill>
              </a:rPr>
              <a:t>innerHTML</a:t>
            </a:r>
            <a:r>
              <a:rPr lang="en-US" altLang="ko-KR" sz="1200" dirty="0">
                <a:solidFill>
                  <a:schemeClr val="tx1"/>
                </a:solidFill>
              </a:rPr>
              <a:t> = "</a:t>
            </a:r>
            <a:r>
              <a:rPr lang="ko-KR" altLang="en-US" sz="1200" dirty="0">
                <a:solidFill>
                  <a:schemeClr val="tx1"/>
                </a:solidFill>
              </a:rPr>
              <a:t>자바스크립트를 배우자</a:t>
            </a:r>
            <a:r>
              <a:rPr lang="en-US" altLang="ko-KR" sz="1200" dirty="0">
                <a:solidFill>
                  <a:schemeClr val="tx1"/>
                </a:solidFill>
              </a:rPr>
              <a:t>";</a:t>
            </a:r>
          </a:p>
          <a:p>
            <a:r>
              <a:rPr lang="en-US" altLang="ko-KR" sz="1200" dirty="0">
                <a:solidFill>
                  <a:schemeClr val="tx1"/>
                </a:solidFill>
              </a:rPr>
              <a:t>	&lt;/script&gt;</a:t>
            </a:r>
          </a:p>
          <a:p>
            <a:r>
              <a:rPr lang="en-US" altLang="ko-KR" sz="1200" dirty="0">
                <a:solidFill>
                  <a:schemeClr val="tx1"/>
                </a:solidFill>
              </a:rPr>
              <a:t>	&lt;</a:t>
            </a:r>
            <a:r>
              <a:rPr lang="en-US" altLang="ko-KR" sz="1200" dirty="0" err="1">
                <a:solidFill>
                  <a:schemeClr val="tx1"/>
                </a:solidFill>
              </a:rPr>
              <a:t>noscript</a:t>
            </a:r>
            <a:r>
              <a:rPr lang="en-US" altLang="ko-KR" sz="1200" dirty="0">
                <a:solidFill>
                  <a:schemeClr val="tx1"/>
                </a:solidFill>
              </a:rPr>
              <a:t>&gt;</a:t>
            </a:r>
            <a:r>
              <a:rPr lang="ko-KR" altLang="en-US" sz="1200" dirty="0">
                <a:solidFill>
                  <a:schemeClr val="tx1"/>
                </a:solidFill>
              </a:rPr>
              <a:t>당신의 웹 브라우저는 자바스크립트를 지원하지 않습니다</a:t>
            </a:r>
            <a:r>
              <a:rPr lang="en-US" altLang="ko-KR" sz="1200" dirty="0">
                <a:solidFill>
                  <a:schemeClr val="tx1"/>
                </a:solidFill>
              </a:rPr>
              <a:t>!&lt;/</a:t>
            </a:r>
            <a:r>
              <a:rPr lang="en-US" altLang="ko-KR" sz="1200" dirty="0" err="1">
                <a:solidFill>
                  <a:schemeClr val="tx1"/>
                </a:solidFill>
              </a:rPr>
              <a:t>noscript</a:t>
            </a:r>
            <a:r>
              <a:rPr lang="en-US" altLang="ko-KR" sz="1200" dirty="0">
                <a:solidFill>
                  <a:schemeClr val="tx1"/>
                </a:solidFill>
              </a:rPr>
              <a:t>&gt;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7857067" y="1185333"/>
            <a:ext cx="40301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err="1">
                <a:solidFill>
                  <a:schemeClr val="tx1"/>
                </a:solidFill>
              </a:rPr>
              <a:t>자바스크립트란</a:t>
            </a:r>
            <a:r>
              <a:rPr lang="en-US" altLang="ko-KR" sz="1200" b="1" dirty="0">
                <a:solidFill>
                  <a:schemeClr val="tx1"/>
                </a:solidFill>
              </a:rPr>
              <a:t>?</a:t>
            </a:r>
          </a:p>
          <a:p>
            <a:r>
              <a:rPr lang="ko-KR" altLang="en-US" sz="1200" dirty="0">
                <a:solidFill>
                  <a:schemeClr val="tx1"/>
                </a:solidFill>
              </a:rPr>
              <a:t>자바스크립트</a:t>
            </a:r>
            <a:r>
              <a:rPr lang="en-US" altLang="ko-KR" sz="1200" dirty="0">
                <a:solidFill>
                  <a:schemeClr val="tx1"/>
                </a:solidFill>
              </a:rPr>
              <a:t>(JavaScript)</a:t>
            </a:r>
            <a:r>
              <a:rPr lang="ko-KR" altLang="en-US" sz="1200" dirty="0">
                <a:solidFill>
                  <a:schemeClr val="tx1"/>
                </a:solidFill>
              </a:rPr>
              <a:t>는 객체</a:t>
            </a:r>
            <a:r>
              <a:rPr lang="en-US" altLang="ko-KR" sz="1200" dirty="0">
                <a:solidFill>
                  <a:schemeClr val="tx1"/>
                </a:solidFill>
              </a:rPr>
              <a:t>(object) </a:t>
            </a:r>
            <a:r>
              <a:rPr lang="ko-KR" altLang="en-US" sz="1200" dirty="0">
                <a:solidFill>
                  <a:schemeClr val="tx1"/>
                </a:solidFill>
              </a:rPr>
              <a:t>기반의 스크립트 언어입니다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로는 웹의 내용을 작성하고</a:t>
            </a:r>
            <a:r>
              <a:rPr lang="en-US" altLang="ko-KR" sz="1200" dirty="0">
                <a:solidFill>
                  <a:schemeClr val="tx1"/>
                </a:solidFill>
              </a:rPr>
              <a:t>, CSS</a:t>
            </a:r>
            <a:r>
              <a:rPr lang="ko-KR" altLang="en-US" sz="1200" dirty="0">
                <a:solidFill>
                  <a:schemeClr val="tx1"/>
                </a:solidFill>
              </a:rPr>
              <a:t>로는 웹을 디자인하며</a:t>
            </a:r>
            <a:r>
              <a:rPr lang="en-US" altLang="ko-KR" sz="1200" dirty="0">
                <a:solidFill>
                  <a:schemeClr val="tx1"/>
                </a:solidFill>
              </a:rPr>
              <a:t>, </a:t>
            </a:r>
            <a:r>
              <a:rPr lang="ko-KR" altLang="en-US" sz="1200" dirty="0">
                <a:solidFill>
                  <a:schemeClr val="tx1"/>
                </a:solidFill>
              </a:rPr>
              <a:t>자바스크립트로는 웹의 동작을 구현할 수 있습니다</a:t>
            </a:r>
            <a:r>
              <a:rPr lang="en-US" altLang="ko-KR" sz="1200" dirty="0">
                <a:solidFill>
                  <a:schemeClr val="tx1"/>
                </a:solidFill>
              </a:rPr>
              <a:t>.</a:t>
            </a:r>
          </a:p>
          <a:p>
            <a:r>
              <a:rPr lang="ko-KR" altLang="en-US" sz="1200" dirty="0">
                <a:solidFill>
                  <a:schemeClr val="tx1"/>
                </a:solidFill>
              </a:rPr>
              <a:t>자바스크립트는 주로 웹 브라우저에서 사용되나</a:t>
            </a:r>
            <a:r>
              <a:rPr lang="en-US" altLang="ko-KR" sz="1200" dirty="0">
                <a:solidFill>
                  <a:schemeClr val="tx1"/>
                </a:solidFill>
              </a:rPr>
              <a:t>, Node.js</a:t>
            </a:r>
            <a:r>
              <a:rPr lang="ko-KR" altLang="en-US" sz="1200" dirty="0">
                <a:solidFill>
                  <a:schemeClr val="tx1"/>
                </a:solidFill>
              </a:rPr>
              <a:t>와 같은 프레임워크를 사용하면 서버 측 프로그래밍에서도 사용할 수 있습니다</a:t>
            </a:r>
            <a:r>
              <a:rPr lang="en-US" altLang="ko-KR" sz="1200" dirty="0">
                <a:solidFill>
                  <a:schemeClr val="tx1"/>
                </a:solidFill>
              </a:rPr>
              <a:t>.</a:t>
            </a:r>
          </a:p>
          <a:p>
            <a:r>
              <a:rPr lang="ko-KR" altLang="en-US" sz="1200" dirty="0">
                <a:solidFill>
                  <a:schemeClr val="tx1"/>
                </a:solidFill>
              </a:rPr>
              <a:t>현재 컴퓨터나 스마트폰 등에 포함된 대부분의 웹 브라우저에는 자바스크립트 인터프리터가 내장되어 있습니다</a:t>
            </a:r>
            <a:r>
              <a:rPr lang="en-US" altLang="ko-KR" sz="1200" dirty="0">
                <a:solidFill>
                  <a:schemeClr val="tx1"/>
                </a:solidFill>
              </a:rPr>
              <a:t>.</a:t>
            </a:r>
          </a:p>
          <a:p>
            <a:endParaRPr lang="en-US" altLang="ko-KR" sz="1200" dirty="0">
              <a:solidFill>
                <a:schemeClr val="tx1"/>
              </a:solidFill>
            </a:endParaRPr>
          </a:p>
          <a:p>
            <a:r>
              <a:rPr lang="en-US" altLang="ko-KR" sz="1200" b="1" dirty="0" err="1">
                <a:solidFill>
                  <a:schemeClr val="tx1"/>
                </a:solidFill>
              </a:rPr>
              <a:t>noscript</a:t>
            </a:r>
            <a:r>
              <a:rPr lang="en-US" altLang="ko-KR" sz="1200" b="1" dirty="0">
                <a:solidFill>
                  <a:schemeClr val="tx1"/>
                </a:solidFill>
              </a:rPr>
              <a:t> </a:t>
            </a:r>
            <a:r>
              <a:rPr lang="ko-KR" altLang="en-US" sz="1200" b="1" dirty="0">
                <a:solidFill>
                  <a:schemeClr val="tx1"/>
                </a:solidFill>
              </a:rPr>
              <a:t>요소</a:t>
            </a:r>
          </a:p>
          <a:p>
            <a:r>
              <a:rPr lang="en-US" altLang="ko-KR" sz="1200" dirty="0" err="1">
                <a:solidFill>
                  <a:schemeClr val="tx1"/>
                </a:solidFill>
              </a:rPr>
              <a:t>noscript</a:t>
            </a:r>
            <a:r>
              <a:rPr lang="en-US" altLang="ko-KR" sz="1200" dirty="0">
                <a:solidFill>
                  <a:schemeClr val="tx1"/>
                </a:solidFill>
              </a:rPr>
              <a:t> </a:t>
            </a:r>
            <a:r>
              <a:rPr lang="ko-KR" altLang="en-US" sz="1200" dirty="0">
                <a:solidFill>
                  <a:schemeClr val="tx1"/>
                </a:solidFill>
              </a:rPr>
              <a:t>요소는 스크립트를 지원하지 않는 웹 브라우저를 사용하는 사용자에게 보여줄 문자열을 설정할 때 사용합니다</a:t>
            </a:r>
            <a:r>
              <a:rPr lang="en-US" altLang="ko-KR" sz="1200" dirty="0">
                <a:solidFill>
                  <a:schemeClr val="tx1"/>
                </a:solidFill>
              </a:rPr>
              <a:t>.</a:t>
            </a:r>
          </a:p>
          <a:p>
            <a:r>
              <a:rPr lang="en-US" altLang="ko-KR" sz="1200" dirty="0" err="1">
                <a:solidFill>
                  <a:schemeClr val="tx1"/>
                </a:solidFill>
              </a:rPr>
              <a:t>noscript</a:t>
            </a:r>
            <a:r>
              <a:rPr lang="en-US" altLang="ko-KR" sz="1200" dirty="0">
                <a:solidFill>
                  <a:schemeClr val="tx1"/>
                </a:solidFill>
              </a:rPr>
              <a:t> </a:t>
            </a:r>
            <a:r>
              <a:rPr lang="ko-KR" altLang="en-US" sz="1200" dirty="0">
                <a:solidFill>
                  <a:schemeClr val="tx1"/>
                </a:solidFill>
              </a:rPr>
              <a:t>요소는 일반적인 </a:t>
            </a:r>
            <a:r>
              <a:rPr lang="en-US" altLang="ko-KR" sz="1200" dirty="0">
                <a:solidFill>
                  <a:schemeClr val="tx1"/>
                </a:solidFill>
              </a:rPr>
              <a:t>HTML </a:t>
            </a:r>
            <a:r>
              <a:rPr lang="ko-KR" altLang="en-US" sz="1200" dirty="0">
                <a:solidFill>
                  <a:schemeClr val="tx1"/>
                </a:solidFill>
              </a:rPr>
              <a:t>문서의 </a:t>
            </a:r>
            <a:r>
              <a:rPr lang="en-US" altLang="ko-KR" sz="1200" dirty="0">
                <a:solidFill>
                  <a:schemeClr val="tx1"/>
                </a:solidFill>
              </a:rPr>
              <a:t>body </a:t>
            </a:r>
            <a:r>
              <a:rPr lang="ko-KR" altLang="en-US" sz="1200" dirty="0">
                <a:solidFill>
                  <a:schemeClr val="tx1"/>
                </a:solidFill>
              </a:rPr>
              <a:t>요소 내부에 나올 수 있는 모든 요소를 포함할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81</a:t>
            </a:fld>
            <a:endParaRPr lang="ko-KR" altLang="en-US" dirty="0"/>
          </a:p>
        </p:txBody>
      </p:sp>
    </p:spTree>
    <p:extLst>
      <p:ext uri="{BB962C8B-B14F-4D97-AF65-F5344CB8AC3E}">
        <p14:creationId xmlns:p14="http://schemas.microsoft.com/office/powerpoint/2010/main" val="17202586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XHTML</a:t>
            </a:r>
            <a:endParaRPr lang="ko-KR" altLang="en-US" sz="3200" dirty="0"/>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11548534"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XHTML(</a:t>
            </a:r>
            <a:r>
              <a:rPr lang="en-US" altLang="ko-KR" sz="1200" b="1" dirty="0" err="1">
                <a:solidFill>
                  <a:schemeClr val="tx1"/>
                </a:solidFill>
              </a:rPr>
              <a:t>EXtensible</a:t>
            </a:r>
            <a:r>
              <a:rPr lang="en-US" altLang="ko-KR" sz="1200" b="1" dirty="0">
                <a:solidFill>
                  <a:schemeClr val="tx1"/>
                </a:solidFill>
              </a:rPr>
              <a:t> HTML)</a:t>
            </a:r>
          </a:p>
          <a:p>
            <a:r>
              <a:rPr lang="en-US" altLang="ko-KR" sz="1200" dirty="0">
                <a:solidFill>
                  <a:schemeClr val="tx1"/>
                </a:solidFill>
              </a:rPr>
              <a:t>XHTML</a:t>
            </a:r>
            <a:r>
              <a:rPr lang="ko-KR" altLang="en-US" sz="1200" dirty="0">
                <a:solidFill>
                  <a:schemeClr val="tx1"/>
                </a:solidFill>
              </a:rPr>
              <a:t>은 </a:t>
            </a:r>
            <a:r>
              <a:rPr lang="en-US" altLang="ko-KR" sz="1200" dirty="0" err="1">
                <a:solidFill>
                  <a:schemeClr val="tx1"/>
                </a:solidFill>
              </a:rPr>
              <a:t>EXtensible</a:t>
            </a:r>
            <a:r>
              <a:rPr lang="en-US" altLang="ko-KR" sz="1200" dirty="0">
                <a:solidFill>
                  <a:schemeClr val="tx1"/>
                </a:solidFill>
              </a:rPr>
              <a:t> HTML</a:t>
            </a:r>
            <a:r>
              <a:rPr lang="ko-KR" altLang="en-US" sz="1200" dirty="0">
                <a:solidFill>
                  <a:schemeClr val="tx1"/>
                </a:solidFill>
              </a:rPr>
              <a:t>을 의미합니다</a:t>
            </a:r>
            <a:r>
              <a:rPr lang="en-US" altLang="ko-KR" sz="1200" dirty="0">
                <a:solidFill>
                  <a:schemeClr val="tx1"/>
                </a:solidFill>
              </a:rPr>
              <a:t>.</a:t>
            </a:r>
          </a:p>
          <a:p>
            <a:r>
              <a:rPr lang="en-US" altLang="ko-KR" sz="1200" dirty="0">
                <a:solidFill>
                  <a:schemeClr val="tx1"/>
                </a:solidFill>
              </a:rPr>
              <a:t>XHTML</a:t>
            </a:r>
            <a:r>
              <a:rPr lang="ko-KR" altLang="en-US" sz="1200" dirty="0">
                <a:solidFill>
                  <a:schemeClr val="tx1"/>
                </a:solidFill>
              </a:rPr>
              <a:t>은 </a:t>
            </a:r>
            <a:r>
              <a:rPr lang="en-US" altLang="ko-KR" sz="1200" dirty="0">
                <a:solidFill>
                  <a:schemeClr val="tx1"/>
                </a:solidFill>
              </a:rPr>
              <a:t>HTML</a:t>
            </a:r>
            <a:r>
              <a:rPr lang="ko-KR" altLang="en-US" sz="1200" dirty="0">
                <a:solidFill>
                  <a:schemeClr val="tx1"/>
                </a:solidFill>
              </a:rPr>
              <a:t>과 거의 비슷하지만</a:t>
            </a:r>
            <a:r>
              <a:rPr lang="en-US" altLang="ko-KR" sz="1200" dirty="0">
                <a:solidFill>
                  <a:schemeClr val="tx1"/>
                </a:solidFill>
              </a:rPr>
              <a:t>, </a:t>
            </a:r>
            <a:r>
              <a:rPr lang="ko-KR" altLang="en-US" sz="1200" dirty="0">
                <a:solidFill>
                  <a:schemeClr val="tx1"/>
                </a:solidFill>
              </a:rPr>
              <a:t>문법의 적용이 조금 더 엄격한 특징을 가지고 있습니다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좀 더 엄격한 버전인 </a:t>
            </a:r>
            <a:r>
              <a:rPr lang="en-US" altLang="ko-KR" sz="1200" b="1" dirty="0">
                <a:solidFill>
                  <a:schemeClr val="tx1"/>
                </a:solidFill>
              </a:rPr>
              <a:t>XHTML</a:t>
            </a:r>
            <a:r>
              <a:rPr lang="ko-KR" altLang="en-US" sz="1200" b="1" dirty="0">
                <a:solidFill>
                  <a:schemeClr val="tx1"/>
                </a:solidFill>
              </a:rPr>
              <a:t>을 사용하는 이유</a:t>
            </a:r>
          </a:p>
          <a:p>
            <a:r>
              <a:rPr lang="ko-KR" altLang="en-US" sz="1200" dirty="0">
                <a:solidFill>
                  <a:schemeClr val="tx1"/>
                </a:solidFill>
              </a:rPr>
              <a:t>오늘날 웹 콘텐츠는 기존의 </a:t>
            </a:r>
            <a:r>
              <a:rPr lang="en-US" altLang="ko-KR" sz="1200" dirty="0">
                <a:solidFill>
                  <a:schemeClr val="tx1"/>
                </a:solidFill>
              </a:rPr>
              <a:t>PC </a:t>
            </a:r>
            <a:r>
              <a:rPr lang="ko-KR" altLang="en-US" sz="1200" dirty="0">
                <a:solidFill>
                  <a:schemeClr val="tx1"/>
                </a:solidFill>
              </a:rPr>
              <a:t>위주의 환경에서 벗어나 여러 다양한 플랫폼에서 더욱 많이 이용되고 있습니다</a:t>
            </a:r>
            <a:r>
              <a:rPr lang="en-US" altLang="ko-KR" sz="1200" dirty="0">
                <a:solidFill>
                  <a:schemeClr val="tx1"/>
                </a:solidFill>
              </a:rPr>
              <a:t>.</a:t>
            </a:r>
          </a:p>
          <a:p>
            <a:r>
              <a:rPr lang="ko-KR" altLang="en-US" sz="1200" dirty="0">
                <a:solidFill>
                  <a:schemeClr val="tx1"/>
                </a:solidFill>
              </a:rPr>
              <a:t>따라서 부정확한 </a:t>
            </a:r>
            <a:r>
              <a:rPr lang="en-US" altLang="ko-KR" sz="1200" dirty="0">
                <a:solidFill>
                  <a:schemeClr val="tx1"/>
                </a:solidFill>
              </a:rPr>
              <a:t>HTML </a:t>
            </a:r>
            <a:r>
              <a:rPr lang="ko-KR" altLang="en-US" sz="1200" dirty="0">
                <a:solidFill>
                  <a:schemeClr val="tx1"/>
                </a:solidFill>
              </a:rPr>
              <a:t>문법을 지원하는 데 필요한 자원이 부족한 환경이 점차 생겨나기 시작합니다</a:t>
            </a:r>
            <a:r>
              <a:rPr lang="en-US" altLang="ko-KR" sz="1200" dirty="0">
                <a:solidFill>
                  <a:schemeClr val="tx1"/>
                </a:solidFill>
              </a:rPr>
              <a:t>.</a:t>
            </a:r>
          </a:p>
          <a:p>
            <a:r>
              <a:rPr lang="en-US" altLang="ko-KR" sz="1200" dirty="0">
                <a:solidFill>
                  <a:schemeClr val="tx1"/>
                </a:solidFill>
              </a:rPr>
              <a:t>XHTML </a:t>
            </a:r>
            <a:r>
              <a:rPr lang="ko-KR" altLang="en-US" sz="1200" dirty="0">
                <a:solidFill>
                  <a:schemeClr val="tx1"/>
                </a:solidFill>
              </a:rPr>
              <a:t>문서는 하나의 </a:t>
            </a:r>
            <a:r>
              <a:rPr lang="en-US" altLang="ko-KR" sz="1200" dirty="0">
                <a:solidFill>
                  <a:schemeClr val="tx1"/>
                </a:solidFill>
              </a:rPr>
              <a:t>XML </a:t>
            </a:r>
            <a:r>
              <a:rPr lang="ko-KR" altLang="en-US" sz="1200" dirty="0">
                <a:solidFill>
                  <a:schemeClr val="tx1"/>
                </a:solidFill>
              </a:rPr>
              <a:t>문서로서 문법적으로 정확하므로</a:t>
            </a:r>
            <a:r>
              <a:rPr lang="en-US" altLang="ko-KR" sz="1200" dirty="0">
                <a:solidFill>
                  <a:schemeClr val="tx1"/>
                </a:solidFill>
              </a:rPr>
              <a:t>, </a:t>
            </a:r>
            <a:r>
              <a:rPr lang="ko-KR" altLang="en-US" sz="1200" dirty="0">
                <a:solidFill>
                  <a:schemeClr val="tx1"/>
                </a:solidFill>
              </a:rPr>
              <a:t>표준 </a:t>
            </a:r>
            <a:r>
              <a:rPr lang="en-US" altLang="ko-KR" sz="1200" dirty="0">
                <a:solidFill>
                  <a:schemeClr val="tx1"/>
                </a:solidFill>
              </a:rPr>
              <a:t>XML </a:t>
            </a:r>
            <a:r>
              <a:rPr lang="ko-KR" altLang="en-US" sz="1200" dirty="0">
                <a:solidFill>
                  <a:schemeClr val="tx1"/>
                </a:solidFill>
              </a:rPr>
              <a:t>라이브러리를 이용한 자동화된 처리가 가능해집니다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문서의 구조적 측면</a:t>
            </a:r>
          </a:p>
          <a:p>
            <a:r>
              <a:rPr lang="en-US" altLang="ko-KR" sz="1200" dirty="0">
                <a:solidFill>
                  <a:schemeClr val="tx1"/>
                </a:solidFill>
              </a:rPr>
              <a:t>- XHTML DOCTYPE</a:t>
            </a:r>
            <a:r>
              <a:rPr lang="ko-KR" altLang="en-US" sz="1200" dirty="0">
                <a:solidFill>
                  <a:schemeClr val="tx1"/>
                </a:solidFill>
              </a:rPr>
              <a:t>을 반드시 명시해야 합니다</a:t>
            </a:r>
            <a:r>
              <a:rPr lang="en-US" altLang="ko-KR" sz="1200" dirty="0">
                <a:solidFill>
                  <a:schemeClr val="tx1"/>
                </a:solidFill>
              </a:rPr>
              <a:t>.</a:t>
            </a:r>
          </a:p>
          <a:p>
            <a:r>
              <a:rPr lang="en-US" altLang="ko-KR" sz="1200" dirty="0">
                <a:solidFill>
                  <a:schemeClr val="tx1"/>
                </a:solidFill>
              </a:rPr>
              <a:t>- &lt;html&gt;</a:t>
            </a:r>
            <a:r>
              <a:rPr lang="ko-KR" altLang="en-US" sz="1200" dirty="0">
                <a:solidFill>
                  <a:schemeClr val="tx1"/>
                </a:solidFill>
              </a:rPr>
              <a:t>태그의 </a:t>
            </a:r>
            <a:r>
              <a:rPr lang="en-US" altLang="ko-KR" sz="1200" dirty="0" err="1">
                <a:solidFill>
                  <a:schemeClr val="tx1"/>
                </a:solidFill>
              </a:rPr>
              <a:t>xmlns</a:t>
            </a:r>
            <a:r>
              <a:rPr lang="en-US" altLang="ko-KR" sz="1200" dirty="0">
                <a:solidFill>
                  <a:schemeClr val="tx1"/>
                </a:solidFill>
              </a:rPr>
              <a:t> </a:t>
            </a:r>
            <a:r>
              <a:rPr lang="ko-KR" altLang="en-US" sz="1200" dirty="0">
                <a:solidFill>
                  <a:schemeClr val="tx1"/>
                </a:solidFill>
              </a:rPr>
              <a:t>속성을 반드시 명시해야 합니다</a:t>
            </a:r>
            <a:r>
              <a:rPr lang="en-US" altLang="ko-KR" sz="1200" dirty="0">
                <a:solidFill>
                  <a:schemeClr val="tx1"/>
                </a:solidFill>
              </a:rPr>
              <a:t>.</a:t>
            </a:r>
          </a:p>
          <a:p>
            <a:r>
              <a:rPr lang="en-US" altLang="ko-KR" sz="1200" dirty="0">
                <a:solidFill>
                  <a:schemeClr val="tx1"/>
                </a:solidFill>
              </a:rPr>
              <a:t>- &lt;html&gt;, &lt;head&gt;, &lt;title&gt;, &lt;body&gt;</a:t>
            </a:r>
            <a:r>
              <a:rPr lang="ko-KR" altLang="en-US" sz="1200" dirty="0">
                <a:solidFill>
                  <a:schemeClr val="tx1"/>
                </a:solidFill>
              </a:rPr>
              <a:t>태그를 반드시 사용해야 합니다</a:t>
            </a:r>
            <a:r>
              <a:rPr lang="en-US" altLang="ko-KR" sz="1200" dirty="0">
                <a:solidFill>
                  <a:schemeClr val="tx1"/>
                </a:solidFill>
              </a:rPr>
              <a:t>.</a:t>
            </a:r>
          </a:p>
          <a:p>
            <a:r>
              <a:rPr lang="ko-KR" altLang="en-US" sz="1200" b="1" dirty="0">
                <a:solidFill>
                  <a:schemeClr val="tx1"/>
                </a:solidFill>
              </a:rPr>
              <a:t> </a:t>
            </a:r>
          </a:p>
          <a:p>
            <a:r>
              <a:rPr lang="ko-KR" altLang="en-US" sz="1200" b="1" dirty="0">
                <a:solidFill>
                  <a:schemeClr val="tx1"/>
                </a:solidFill>
              </a:rPr>
              <a:t>문서의 요소적 측면</a:t>
            </a:r>
          </a:p>
          <a:p>
            <a:r>
              <a:rPr lang="en-US" altLang="ko-KR" sz="1200" dirty="0">
                <a:solidFill>
                  <a:schemeClr val="tx1"/>
                </a:solidFill>
              </a:rPr>
              <a:t>- </a:t>
            </a:r>
            <a:r>
              <a:rPr lang="ko-KR" altLang="en-US" sz="1200" dirty="0">
                <a:solidFill>
                  <a:schemeClr val="tx1"/>
                </a:solidFill>
              </a:rPr>
              <a:t>모든 태그는 반드시 닫혀야 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모든 태그는 순서대로 닫혀야 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모든 요소는 반드시 소문자로 사용되어야 합니다</a:t>
            </a:r>
            <a:r>
              <a:rPr lang="en-US" altLang="ko-KR" sz="1200" dirty="0">
                <a:solidFill>
                  <a:schemeClr val="tx1"/>
                </a:solidFill>
              </a:rPr>
              <a:t>.</a:t>
            </a:r>
          </a:p>
          <a:p>
            <a:r>
              <a:rPr lang="en-US" altLang="ko-KR" sz="1200" dirty="0">
                <a:solidFill>
                  <a:schemeClr val="tx1"/>
                </a:solidFill>
              </a:rPr>
              <a:t>- XHTML </a:t>
            </a:r>
            <a:r>
              <a:rPr lang="ko-KR" altLang="en-US" sz="1200" dirty="0">
                <a:solidFill>
                  <a:schemeClr val="tx1"/>
                </a:solidFill>
              </a:rPr>
              <a:t>문서는 반드시 하나의 </a:t>
            </a:r>
            <a:r>
              <a:rPr lang="en-US" altLang="ko-KR" sz="1200" dirty="0">
                <a:solidFill>
                  <a:schemeClr val="tx1"/>
                </a:solidFill>
              </a:rPr>
              <a:t>root </a:t>
            </a:r>
            <a:r>
              <a:rPr lang="ko-KR" altLang="en-US" sz="1200" dirty="0">
                <a:solidFill>
                  <a:schemeClr val="tx1"/>
                </a:solidFill>
              </a:rPr>
              <a:t>요소를 포함해야 합니다</a:t>
            </a:r>
            <a:r>
              <a:rPr lang="en-US" altLang="ko-KR" sz="1200" dirty="0">
                <a:solidFill>
                  <a:schemeClr val="tx1"/>
                </a:solidFill>
              </a:rPr>
              <a:t>.</a:t>
            </a:r>
          </a:p>
          <a:p>
            <a:r>
              <a:rPr lang="ko-KR" altLang="en-US" sz="1200" b="1" dirty="0">
                <a:solidFill>
                  <a:schemeClr val="tx1"/>
                </a:solidFill>
              </a:rPr>
              <a:t> </a:t>
            </a:r>
          </a:p>
          <a:p>
            <a:r>
              <a:rPr lang="ko-KR" altLang="en-US" sz="1200" b="1" dirty="0">
                <a:solidFill>
                  <a:schemeClr val="tx1"/>
                </a:solidFill>
              </a:rPr>
              <a:t>문서의 </a:t>
            </a:r>
            <a:r>
              <a:rPr lang="ko-KR" altLang="en-US" sz="1200" b="1" dirty="0" err="1">
                <a:solidFill>
                  <a:schemeClr val="tx1"/>
                </a:solidFill>
              </a:rPr>
              <a:t>속성적</a:t>
            </a:r>
            <a:r>
              <a:rPr lang="ko-KR" altLang="en-US" sz="1200" b="1" dirty="0">
                <a:solidFill>
                  <a:schemeClr val="tx1"/>
                </a:solidFill>
              </a:rPr>
              <a:t> 측면</a:t>
            </a:r>
          </a:p>
          <a:p>
            <a:r>
              <a:rPr lang="en-US" altLang="ko-KR" sz="1200" dirty="0">
                <a:solidFill>
                  <a:schemeClr val="tx1"/>
                </a:solidFill>
              </a:rPr>
              <a:t>- </a:t>
            </a:r>
            <a:r>
              <a:rPr lang="ko-KR" altLang="en-US" sz="1200" dirty="0">
                <a:solidFill>
                  <a:schemeClr val="tx1"/>
                </a:solidFill>
              </a:rPr>
              <a:t>속성 이름은 반드시 소문자로 사용되어야 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속성값은 반드시 따옴표로 감싸야 합니다</a:t>
            </a:r>
            <a:r>
              <a:rPr lang="en-US" altLang="ko-KR" sz="1200" dirty="0">
                <a:solidFill>
                  <a:schemeClr val="tx1"/>
                </a:solidFill>
              </a:rPr>
              <a:t>.</a:t>
            </a:r>
          </a:p>
          <a:p>
            <a:r>
              <a:rPr lang="en-US" altLang="ko-KR" sz="1200" dirty="0">
                <a:solidFill>
                  <a:schemeClr val="tx1"/>
                </a:solidFill>
              </a:rPr>
              <a:t>- </a:t>
            </a:r>
            <a:r>
              <a:rPr lang="ko-KR" altLang="en-US" sz="1200" dirty="0">
                <a:solidFill>
                  <a:schemeClr val="tx1"/>
                </a:solidFill>
              </a:rPr>
              <a:t>속성값 생략이 없어졌기 때문에 반드시 속성값을 명시해야 합니다</a:t>
            </a:r>
            <a:r>
              <a:rPr lang="en-US" altLang="ko-KR" sz="1200" dirty="0">
                <a:solidFill>
                  <a:schemeClr val="tx1"/>
                </a:solidFill>
              </a:rPr>
              <a:t>.</a:t>
            </a:r>
          </a:p>
          <a:p>
            <a:br>
              <a:rPr lang="ko-KR" altLang="en-US" sz="1200" dirty="0">
                <a:solidFill>
                  <a:schemeClr val="tx1"/>
                </a:solidFill>
              </a:rPr>
            </a:br>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82</a:t>
            </a:fld>
            <a:endParaRPr lang="ko-KR" altLang="en-US" dirty="0"/>
          </a:p>
        </p:txBody>
      </p:sp>
    </p:spTree>
    <p:extLst>
      <p:ext uri="{BB962C8B-B14F-4D97-AF65-F5344CB8AC3E}">
        <p14:creationId xmlns:p14="http://schemas.microsoft.com/office/powerpoint/2010/main" val="3113282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확장 </a:t>
            </a:r>
            <a:r>
              <a:rPr lang="en-US" altLang="ko-KR" sz="3200" dirty="0"/>
              <a:t>: HTML</a:t>
            </a:r>
            <a:r>
              <a:rPr lang="ko-KR" altLang="en-US" sz="3200" dirty="0"/>
              <a:t> </a:t>
            </a:r>
            <a:r>
              <a:rPr lang="en-US" altLang="ko-KR" sz="3200" dirty="0"/>
              <a:t>&amp;</a:t>
            </a:r>
            <a:r>
              <a:rPr lang="ko-KR" altLang="en-US" sz="3200" dirty="0"/>
              <a:t> </a:t>
            </a:r>
            <a:r>
              <a:rPr lang="en-US" altLang="ko-KR" sz="3200" dirty="0"/>
              <a:t>XHTML </a:t>
            </a:r>
            <a:r>
              <a:rPr lang="ko-KR" altLang="en-US" sz="3200" dirty="0"/>
              <a:t>차이점</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6" y="1185333"/>
            <a:ext cx="5630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1. </a:t>
            </a:r>
            <a:r>
              <a:rPr lang="ko-KR" altLang="en-US" sz="1200" dirty="0">
                <a:solidFill>
                  <a:schemeClr val="tx1"/>
                </a:solidFill>
              </a:rPr>
              <a:t>종료 태그가 없는 빈 태그</a:t>
            </a:r>
            <a:r>
              <a:rPr lang="en-US" altLang="ko-KR" sz="1200" dirty="0">
                <a:solidFill>
                  <a:schemeClr val="tx1"/>
                </a:solidFill>
              </a:rPr>
              <a:t>(empty tag)</a:t>
            </a:r>
            <a:r>
              <a:rPr lang="ko-KR" altLang="en-US" sz="1200" dirty="0">
                <a:solidFill>
                  <a:schemeClr val="tx1"/>
                </a:solidFill>
              </a:rPr>
              <a:t>는 반드시 끝에 공백과 함께 슬래시</a:t>
            </a:r>
            <a:r>
              <a:rPr lang="en-US" altLang="ko-KR" sz="1200" dirty="0">
                <a:solidFill>
                  <a:schemeClr val="tx1"/>
                </a:solidFill>
              </a:rPr>
              <a:t>(/)</a:t>
            </a:r>
            <a:r>
              <a:rPr lang="ko-KR" altLang="en-US" sz="1200" dirty="0">
                <a:solidFill>
                  <a:schemeClr val="tx1"/>
                </a:solidFill>
              </a:rPr>
              <a:t>를 붙여야 합니다</a:t>
            </a:r>
            <a:r>
              <a:rPr lang="en-US" altLang="ko-KR" sz="1200" dirty="0">
                <a:solidFill>
                  <a:schemeClr val="tx1"/>
                </a:solidFill>
              </a:rPr>
              <a:t>.</a:t>
            </a:r>
          </a:p>
          <a:p>
            <a:r>
              <a:rPr lang="en-US" altLang="ko-KR" sz="1200" dirty="0">
                <a:solidFill>
                  <a:schemeClr val="tx1"/>
                </a:solidFill>
              </a:rPr>
              <a:t>HTML  : &lt;</a:t>
            </a:r>
            <a:r>
              <a:rPr lang="en-US" altLang="ko-KR" sz="1200" dirty="0" err="1">
                <a:solidFill>
                  <a:schemeClr val="tx1"/>
                </a:solidFill>
              </a:rPr>
              <a:t>hr</a:t>
            </a:r>
            <a:r>
              <a:rPr lang="en-US" altLang="ko-KR" sz="1200" dirty="0">
                <a:solidFill>
                  <a:schemeClr val="tx1"/>
                </a:solidFill>
              </a:rPr>
              <a:t>&gt;</a:t>
            </a:r>
          </a:p>
          <a:p>
            <a:r>
              <a:rPr lang="en-US" altLang="ko-KR" sz="1200" dirty="0">
                <a:solidFill>
                  <a:schemeClr val="tx1"/>
                </a:solidFill>
              </a:rPr>
              <a:t>XHTML : &lt;</a:t>
            </a:r>
            <a:r>
              <a:rPr lang="en-US" altLang="ko-KR" sz="1200" dirty="0" err="1">
                <a:solidFill>
                  <a:schemeClr val="tx1"/>
                </a:solidFill>
              </a:rPr>
              <a:t>hr</a:t>
            </a:r>
            <a:r>
              <a:rPr lang="en-US" altLang="ko-KR" sz="1200" dirty="0">
                <a:solidFill>
                  <a:schemeClr val="tx1"/>
                </a:solidFill>
              </a:rPr>
              <a:t> /&gt;</a:t>
            </a:r>
          </a:p>
          <a:p>
            <a:endParaRPr lang="en-US" altLang="ko-KR" sz="1200" dirty="0">
              <a:solidFill>
                <a:schemeClr val="tx1"/>
              </a:solidFill>
            </a:endParaRPr>
          </a:p>
          <a:p>
            <a:r>
              <a:rPr lang="en-US" altLang="ko-KR" sz="1200" dirty="0">
                <a:solidFill>
                  <a:schemeClr val="tx1"/>
                </a:solidFill>
              </a:rPr>
              <a:t>2. </a:t>
            </a:r>
            <a:r>
              <a:rPr lang="ko-KR" altLang="en-US" sz="1200" dirty="0" err="1">
                <a:solidFill>
                  <a:schemeClr val="tx1"/>
                </a:solidFill>
              </a:rPr>
              <a:t>비어있지</a:t>
            </a:r>
            <a:r>
              <a:rPr lang="ko-KR" altLang="en-US" sz="1200" dirty="0">
                <a:solidFill>
                  <a:schemeClr val="tx1"/>
                </a:solidFill>
              </a:rPr>
              <a:t> 않은 요소는 반드시 종료 태그를 가져야 합니다</a:t>
            </a:r>
            <a:r>
              <a:rPr lang="en-US" altLang="ko-KR" sz="1200" dirty="0">
                <a:solidFill>
                  <a:schemeClr val="tx1"/>
                </a:solidFill>
              </a:rPr>
              <a:t>.</a:t>
            </a:r>
          </a:p>
          <a:p>
            <a:r>
              <a:rPr lang="en-US" altLang="ko-KR" sz="1200" dirty="0">
                <a:solidFill>
                  <a:schemeClr val="tx1"/>
                </a:solidFill>
              </a:rPr>
              <a:t>HTML  : &lt;p&gt;</a:t>
            </a:r>
            <a:r>
              <a:rPr lang="ko-KR" altLang="en-US" sz="1200" dirty="0">
                <a:solidFill>
                  <a:schemeClr val="tx1"/>
                </a:solidFill>
              </a:rPr>
              <a:t>첫 번째 문장</a:t>
            </a:r>
            <a:r>
              <a:rPr lang="en-US" altLang="ko-KR" sz="1200" dirty="0">
                <a:solidFill>
                  <a:schemeClr val="tx1"/>
                </a:solidFill>
              </a:rPr>
              <a:t>&lt;/p&gt;&lt;p&gt;</a:t>
            </a:r>
            <a:r>
              <a:rPr lang="ko-KR" altLang="en-US" sz="1200" dirty="0">
                <a:solidFill>
                  <a:schemeClr val="tx1"/>
                </a:solidFill>
              </a:rPr>
              <a:t>두 번째 문장</a:t>
            </a:r>
          </a:p>
          <a:p>
            <a:r>
              <a:rPr lang="en-US" altLang="ko-KR" sz="1200" dirty="0">
                <a:solidFill>
                  <a:schemeClr val="tx1"/>
                </a:solidFill>
              </a:rPr>
              <a:t>XHTML : &lt;p&gt;</a:t>
            </a:r>
            <a:r>
              <a:rPr lang="ko-KR" altLang="en-US" sz="1200" dirty="0">
                <a:solidFill>
                  <a:schemeClr val="tx1"/>
                </a:solidFill>
              </a:rPr>
              <a:t>첫 번째 문장</a:t>
            </a:r>
            <a:r>
              <a:rPr lang="en-US" altLang="ko-KR" sz="1200" dirty="0">
                <a:solidFill>
                  <a:schemeClr val="tx1"/>
                </a:solidFill>
              </a:rPr>
              <a:t>&lt;/p&gt;&lt;p&gt;</a:t>
            </a:r>
            <a:r>
              <a:rPr lang="ko-KR" altLang="en-US" sz="1200" dirty="0">
                <a:solidFill>
                  <a:schemeClr val="tx1"/>
                </a:solidFill>
              </a:rPr>
              <a:t>두 번째 문장</a:t>
            </a:r>
            <a:r>
              <a:rPr lang="en-US" altLang="ko-KR" sz="1200" dirty="0">
                <a:solidFill>
                  <a:schemeClr val="tx1"/>
                </a:solidFill>
              </a:rPr>
              <a:t>&lt;/p&gt;</a:t>
            </a:r>
          </a:p>
          <a:p>
            <a:br>
              <a:rPr lang="ko-KR" altLang="en-US" sz="1200" dirty="0">
                <a:solidFill>
                  <a:schemeClr val="tx1"/>
                </a:solidFill>
              </a:rPr>
            </a:br>
            <a:r>
              <a:rPr lang="en-US" altLang="ko-KR" sz="1200" dirty="0">
                <a:solidFill>
                  <a:schemeClr val="tx1"/>
                </a:solidFill>
              </a:rPr>
              <a:t>3. </a:t>
            </a:r>
            <a:r>
              <a:rPr lang="ko-KR" altLang="en-US" sz="1200" dirty="0">
                <a:solidFill>
                  <a:schemeClr val="tx1"/>
                </a:solidFill>
              </a:rPr>
              <a:t>요소들은 반드시 열린 순서대로 닫혀야 합니다</a:t>
            </a:r>
            <a:r>
              <a:rPr lang="en-US" altLang="ko-KR" sz="1200" dirty="0">
                <a:solidFill>
                  <a:schemeClr val="tx1"/>
                </a:solidFill>
              </a:rPr>
              <a:t>.</a:t>
            </a:r>
          </a:p>
          <a:p>
            <a:r>
              <a:rPr lang="en-US" altLang="ko-KR" sz="1200" dirty="0">
                <a:solidFill>
                  <a:schemeClr val="tx1"/>
                </a:solidFill>
              </a:rPr>
              <a:t>HTML  : &lt;</a:t>
            </a:r>
            <a:r>
              <a:rPr lang="en-US" altLang="ko-KR" sz="1200" dirty="0" err="1">
                <a:solidFill>
                  <a:schemeClr val="tx1"/>
                </a:solidFill>
              </a:rPr>
              <a:t>em</a:t>
            </a:r>
            <a:r>
              <a:rPr lang="en-US" altLang="ko-KR" sz="1200" dirty="0">
                <a:solidFill>
                  <a:schemeClr val="tx1"/>
                </a:solidFill>
              </a:rPr>
              <a:t>&gt;&lt;p&gt;This is some text.&lt;/</a:t>
            </a:r>
            <a:r>
              <a:rPr lang="en-US" altLang="ko-KR" sz="1200" dirty="0" err="1">
                <a:solidFill>
                  <a:schemeClr val="tx1"/>
                </a:solidFill>
              </a:rPr>
              <a:t>em</a:t>
            </a:r>
            <a:r>
              <a:rPr lang="en-US" altLang="ko-KR" sz="1200" dirty="0">
                <a:solidFill>
                  <a:schemeClr val="tx1"/>
                </a:solidFill>
              </a:rPr>
              <a:t>&gt;&lt;/p&gt;</a:t>
            </a:r>
          </a:p>
          <a:p>
            <a:r>
              <a:rPr lang="en-US" altLang="ko-KR" sz="1200" dirty="0">
                <a:solidFill>
                  <a:schemeClr val="tx1"/>
                </a:solidFill>
              </a:rPr>
              <a:t>XHTML : &lt;</a:t>
            </a:r>
            <a:r>
              <a:rPr lang="en-US" altLang="ko-KR" sz="1200" dirty="0" err="1">
                <a:solidFill>
                  <a:schemeClr val="tx1"/>
                </a:solidFill>
              </a:rPr>
              <a:t>em</a:t>
            </a:r>
            <a:r>
              <a:rPr lang="en-US" altLang="ko-KR" sz="1200" dirty="0">
                <a:solidFill>
                  <a:schemeClr val="tx1"/>
                </a:solidFill>
              </a:rPr>
              <a:t>&gt;&lt;p&gt;This is some text.&lt;/p&gt;&lt;/</a:t>
            </a:r>
            <a:r>
              <a:rPr lang="en-US" altLang="ko-KR" sz="1200" dirty="0" err="1">
                <a:solidFill>
                  <a:schemeClr val="tx1"/>
                </a:solidFill>
              </a:rPr>
              <a:t>em</a:t>
            </a:r>
            <a:r>
              <a:rPr lang="en-US" altLang="ko-KR" sz="1200" dirty="0">
                <a:solidFill>
                  <a:schemeClr val="tx1"/>
                </a:solidFill>
              </a:rPr>
              <a:t>&gt;</a:t>
            </a:r>
          </a:p>
          <a:p>
            <a:endParaRPr lang="en-US" altLang="ko-KR" sz="1200" dirty="0">
              <a:solidFill>
                <a:schemeClr val="tx1"/>
              </a:solidFill>
            </a:endParaRPr>
          </a:p>
          <a:p>
            <a:r>
              <a:rPr lang="en-US" altLang="ko-KR" sz="1200" dirty="0">
                <a:solidFill>
                  <a:schemeClr val="tx1"/>
                </a:solidFill>
              </a:rPr>
              <a:t>4. &lt;</a:t>
            </a:r>
            <a:r>
              <a:rPr lang="en-US" altLang="ko-KR" sz="1200" dirty="0" err="1">
                <a:solidFill>
                  <a:schemeClr val="tx1"/>
                </a:solidFill>
              </a:rPr>
              <a:t>img</a:t>
            </a:r>
            <a:r>
              <a:rPr lang="en-US" altLang="ko-KR" sz="1200" dirty="0">
                <a:solidFill>
                  <a:schemeClr val="tx1"/>
                </a:solidFill>
              </a:rPr>
              <a:t>&gt;</a:t>
            </a:r>
            <a:r>
              <a:rPr lang="ko-KR" altLang="en-US" sz="1200" dirty="0">
                <a:solidFill>
                  <a:schemeClr val="tx1"/>
                </a:solidFill>
              </a:rPr>
              <a:t>태그에는 반드시 </a:t>
            </a:r>
            <a:r>
              <a:rPr lang="en-US" altLang="ko-KR" sz="1200" dirty="0">
                <a:solidFill>
                  <a:schemeClr val="tx1"/>
                </a:solidFill>
              </a:rPr>
              <a:t>alt </a:t>
            </a:r>
            <a:r>
              <a:rPr lang="ko-KR" altLang="en-US" sz="1200" dirty="0">
                <a:solidFill>
                  <a:schemeClr val="tx1"/>
                </a:solidFill>
              </a:rPr>
              <a:t>속성이 기술되어야 합니다</a:t>
            </a:r>
            <a:r>
              <a:rPr lang="en-US" altLang="ko-KR" sz="1200" dirty="0">
                <a:solidFill>
                  <a:schemeClr val="tx1"/>
                </a:solidFill>
              </a:rPr>
              <a:t>.</a:t>
            </a:r>
          </a:p>
          <a:p>
            <a:r>
              <a:rPr lang="en-US" altLang="ko-KR" sz="1200" dirty="0">
                <a:solidFill>
                  <a:schemeClr val="tx1"/>
                </a:solidFill>
              </a:rPr>
              <a:t>HTML  :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="alternative.png" /&gt;</a:t>
            </a:r>
          </a:p>
          <a:p>
            <a:r>
              <a:rPr lang="en-US" altLang="ko-KR" sz="1200" dirty="0">
                <a:solidFill>
                  <a:schemeClr val="tx1"/>
                </a:solidFill>
              </a:rPr>
              <a:t>XHTML : &lt;</a:t>
            </a:r>
            <a:r>
              <a:rPr lang="en-US" altLang="ko-KR" sz="1200" dirty="0" err="1">
                <a:solidFill>
                  <a:schemeClr val="tx1"/>
                </a:solidFill>
              </a:rPr>
              <a:t>img</a:t>
            </a:r>
            <a:r>
              <a:rPr lang="en-US" altLang="ko-KR" sz="1200" dirty="0">
                <a:solidFill>
                  <a:schemeClr val="tx1"/>
                </a:solidFill>
              </a:rPr>
              <a:t> </a:t>
            </a:r>
            <a:r>
              <a:rPr lang="en-US" altLang="ko-KR" sz="1200" dirty="0" err="1">
                <a:solidFill>
                  <a:schemeClr val="tx1"/>
                </a:solidFill>
              </a:rPr>
              <a:t>src</a:t>
            </a:r>
            <a:r>
              <a:rPr lang="en-US" altLang="ko-KR" sz="1200" dirty="0">
                <a:solidFill>
                  <a:schemeClr val="tx1"/>
                </a:solidFill>
              </a:rPr>
              <a:t>="alternative.png" alt="explanation" /&gt;</a:t>
            </a:r>
          </a:p>
          <a:p>
            <a:endParaRPr lang="en-US" altLang="ko-KR" sz="1200" dirty="0">
              <a:solidFill>
                <a:schemeClr val="tx1"/>
              </a:solidFill>
            </a:endParaRPr>
          </a:p>
          <a:p>
            <a:r>
              <a:rPr lang="en-US" altLang="ko-KR" sz="1200" dirty="0">
                <a:solidFill>
                  <a:schemeClr val="tx1"/>
                </a:solidFill>
              </a:rPr>
              <a:t>5. </a:t>
            </a:r>
            <a:r>
              <a:rPr lang="ko-KR" altLang="en-US" sz="1200" dirty="0">
                <a:solidFill>
                  <a:schemeClr val="tx1"/>
                </a:solidFill>
              </a:rPr>
              <a:t>모든 텍스트</a:t>
            </a:r>
            <a:r>
              <a:rPr lang="en-US" altLang="ko-KR" sz="1200" dirty="0">
                <a:solidFill>
                  <a:schemeClr val="tx1"/>
                </a:solidFill>
              </a:rPr>
              <a:t>(text)</a:t>
            </a:r>
            <a:r>
              <a:rPr lang="ko-KR" altLang="en-US" sz="1200" dirty="0">
                <a:solidFill>
                  <a:schemeClr val="tx1"/>
                </a:solidFill>
              </a:rPr>
              <a:t>는 반드시 태그로 감싸야 합니다</a:t>
            </a:r>
            <a:r>
              <a:rPr lang="en-US" altLang="ko-KR" sz="1200" dirty="0">
                <a:solidFill>
                  <a:schemeClr val="tx1"/>
                </a:solidFill>
              </a:rPr>
              <a:t>.</a:t>
            </a:r>
          </a:p>
          <a:p>
            <a:r>
              <a:rPr lang="en-US" altLang="ko-KR" sz="1200" dirty="0">
                <a:solidFill>
                  <a:schemeClr val="tx1"/>
                </a:solidFill>
              </a:rPr>
              <a:t>HTML  : &lt;body&gt;</a:t>
            </a:r>
            <a:r>
              <a:rPr lang="ko-KR" altLang="en-US" sz="1200" dirty="0">
                <a:solidFill>
                  <a:schemeClr val="tx1"/>
                </a:solidFill>
              </a:rPr>
              <a:t>본문에 사용되는 텍스트 단락</a:t>
            </a:r>
            <a:r>
              <a:rPr lang="en-US" altLang="ko-KR" sz="1200" dirty="0">
                <a:solidFill>
                  <a:schemeClr val="tx1"/>
                </a:solidFill>
              </a:rPr>
              <a:t>&lt;/body&gt;</a:t>
            </a:r>
          </a:p>
          <a:p>
            <a:r>
              <a:rPr lang="en-US" altLang="ko-KR" sz="1200" dirty="0">
                <a:solidFill>
                  <a:schemeClr val="tx1"/>
                </a:solidFill>
              </a:rPr>
              <a:t>XHTML : &lt;body&gt;&lt;p&gt;</a:t>
            </a:r>
            <a:r>
              <a:rPr lang="ko-KR" altLang="en-US" sz="1200" dirty="0">
                <a:solidFill>
                  <a:schemeClr val="tx1"/>
                </a:solidFill>
              </a:rPr>
              <a:t>본문에 사용되는 텍스트 단락</a:t>
            </a:r>
            <a:r>
              <a:rPr lang="en-US" altLang="ko-KR" sz="1200" dirty="0">
                <a:solidFill>
                  <a:schemeClr val="tx1"/>
                </a:solidFill>
              </a:rPr>
              <a:t>&lt;/p&gt;&lt;/body&gt;</a:t>
            </a:r>
          </a:p>
          <a:p>
            <a:endParaRPr lang="en-US" altLang="ko-KR" sz="1200" dirty="0">
              <a:solidFill>
                <a:schemeClr val="tx1"/>
              </a:solidFill>
            </a:endParaRPr>
          </a:p>
          <a:p>
            <a:r>
              <a:rPr lang="en-US" altLang="ko-KR" sz="1200" dirty="0">
                <a:solidFill>
                  <a:schemeClr val="tx1"/>
                </a:solidFill>
              </a:rPr>
              <a:t>6. </a:t>
            </a:r>
            <a:r>
              <a:rPr lang="ko-KR" altLang="en-US" sz="1200" dirty="0">
                <a:solidFill>
                  <a:schemeClr val="tx1"/>
                </a:solidFill>
              </a:rPr>
              <a:t> 속성값은 반드시 따옴표로 감싸야 합니다</a:t>
            </a:r>
            <a:r>
              <a:rPr lang="en-US" altLang="ko-KR" sz="1200" dirty="0">
                <a:solidFill>
                  <a:schemeClr val="tx1"/>
                </a:solidFill>
              </a:rPr>
              <a:t>.</a:t>
            </a:r>
          </a:p>
          <a:p>
            <a:r>
              <a:rPr lang="en-US" altLang="ko-KR" sz="1200" dirty="0">
                <a:solidFill>
                  <a:schemeClr val="tx1"/>
                </a:solidFill>
              </a:rPr>
              <a:t>HTML  : &lt;td </a:t>
            </a:r>
            <a:r>
              <a:rPr lang="en-US" altLang="ko-KR" sz="1200" dirty="0" err="1">
                <a:solidFill>
                  <a:schemeClr val="tx1"/>
                </a:solidFill>
              </a:rPr>
              <a:t>rowspan</a:t>
            </a:r>
            <a:r>
              <a:rPr lang="en-US" altLang="ko-KR" sz="1200" dirty="0">
                <a:solidFill>
                  <a:schemeClr val="tx1"/>
                </a:solidFill>
              </a:rPr>
              <a:t>=3&gt;</a:t>
            </a:r>
          </a:p>
          <a:p>
            <a:r>
              <a:rPr lang="en-US" altLang="ko-KR" sz="1200" dirty="0">
                <a:solidFill>
                  <a:schemeClr val="tx1"/>
                </a:solidFill>
              </a:rPr>
              <a:t>XHTML : &lt;td </a:t>
            </a:r>
            <a:r>
              <a:rPr lang="en-US" altLang="ko-KR" sz="1200" dirty="0" err="1">
                <a:solidFill>
                  <a:schemeClr val="tx1"/>
                </a:solidFill>
              </a:rPr>
              <a:t>rowspan</a:t>
            </a:r>
            <a:r>
              <a:rPr lang="en-US" altLang="ko-KR" sz="1200" dirty="0">
                <a:solidFill>
                  <a:schemeClr val="tx1"/>
                </a:solidFill>
              </a:rPr>
              <a:t>="3"&gt;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83</a:t>
            </a:fld>
            <a:endParaRPr lang="ko-KR" altLang="en-US" dirty="0"/>
          </a:p>
        </p:txBody>
      </p:sp>
      <p:sp>
        <p:nvSpPr>
          <p:cNvPr id="6" name="직사각형 5">
            <a:extLst>
              <a:ext uri="{FF2B5EF4-FFF2-40B4-BE49-F238E27FC236}">
                <a16:creationId xmlns:a16="http://schemas.microsoft.com/office/drawing/2014/main" id="{C5E9805B-8EFB-46AC-9D00-C95F59EFCD66}"/>
              </a:ext>
            </a:extLst>
          </p:cNvPr>
          <p:cNvSpPr/>
          <p:nvPr/>
        </p:nvSpPr>
        <p:spPr>
          <a:xfrm>
            <a:off x="6214533" y="1185332"/>
            <a:ext cx="56303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7. </a:t>
            </a:r>
            <a:r>
              <a:rPr lang="ko-KR" altLang="en-US" sz="1200" dirty="0">
                <a:solidFill>
                  <a:schemeClr val="tx1"/>
                </a:solidFill>
              </a:rPr>
              <a:t>태그 이름이나 속성 이름에는 반드시 소문자만을 사용해야 합니다</a:t>
            </a:r>
            <a:r>
              <a:rPr lang="en-US" altLang="ko-KR" sz="1200" dirty="0">
                <a:solidFill>
                  <a:schemeClr val="tx1"/>
                </a:solidFill>
              </a:rPr>
              <a:t>.</a:t>
            </a:r>
          </a:p>
          <a:p>
            <a:r>
              <a:rPr lang="en-US" altLang="ko-KR" sz="1200" dirty="0">
                <a:solidFill>
                  <a:schemeClr val="tx1"/>
                </a:solidFill>
              </a:rPr>
              <a:t>HTML  : &lt;BODY&gt;&lt;P&gt;</a:t>
            </a:r>
            <a:r>
              <a:rPr lang="ko-KR" altLang="en-US" sz="1200" dirty="0">
                <a:solidFill>
                  <a:schemeClr val="tx1"/>
                </a:solidFill>
              </a:rPr>
              <a:t>태그 이름과 태그 속성은</a:t>
            </a:r>
            <a:r>
              <a:rPr lang="en-US" altLang="ko-KR" sz="1200" dirty="0">
                <a:solidFill>
                  <a:schemeClr val="tx1"/>
                </a:solidFill>
              </a:rPr>
              <a:t>&lt;/P&gt;&lt;/BODY&gt;</a:t>
            </a:r>
          </a:p>
          <a:p>
            <a:r>
              <a:rPr lang="en-US" altLang="ko-KR" sz="1200" dirty="0">
                <a:solidFill>
                  <a:schemeClr val="tx1"/>
                </a:solidFill>
              </a:rPr>
              <a:t>XHTML : &lt;body&gt;&lt;p&gt;</a:t>
            </a:r>
            <a:r>
              <a:rPr lang="ko-KR" altLang="en-US" sz="1200" dirty="0">
                <a:solidFill>
                  <a:schemeClr val="tx1"/>
                </a:solidFill>
              </a:rPr>
              <a:t>반드시 소문자만을 사용하자</a:t>
            </a:r>
            <a:r>
              <a:rPr lang="en-US" altLang="ko-KR" sz="1200" dirty="0">
                <a:solidFill>
                  <a:schemeClr val="tx1"/>
                </a:solidFill>
              </a:rPr>
              <a:t>.&lt;/p&gt;&lt;/body&gt;</a:t>
            </a:r>
          </a:p>
          <a:p>
            <a:endParaRPr lang="en-US" altLang="ko-KR" sz="1200" dirty="0">
              <a:solidFill>
                <a:schemeClr val="tx1"/>
              </a:solidFill>
            </a:endParaRPr>
          </a:p>
          <a:p>
            <a:r>
              <a:rPr lang="en-US" altLang="ko-KR" sz="1200" dirty="0">
                <a:solidFill>
                  <a:schemeClr val="tx1"/>
                </a:solidFill>
              </a:rPr>
              <a:t>8. </a:t>
            </a:r>
            <a:r>
              <a:rPr lang="ko-KR" altLang="en-US" sz="1200" dirty="0">
                <a:solidFill>
                  <a:schemeClr val="tx1"/>
                </a:solidFill>
              </a:rPr>
              <a:t>속성값 생략이 없어졌으므로</a:t>
            </a:r>
            <a:r>
              <a:rPr lang="en-US" altLang="ko-KR" sz="1200" dirty="0">
                <a:solidFill>
                  <a:schemeClr val="tx1"/>
                </a:solidFill>
              </a:rPr>
              <a:t>, </a:t>
            </a:r>
            <a:r>
              <a:rPr lang="ko-KR" altLang="en-US" sz="1200" dirty="0">
                <a:solidFill>
                  <a:schemeClr val="tx1"/>
                </a:solidFill>
              </a:rPr>
              <a:t>반드시 속성값을 명시해야 합니다</a:t>
            </a:r>
            <a:r>
              <a:rPr lang="en-US" altLang="ko-KR" sz="1200" dirty="0">
                <a:solidFill>
                  <a:schemeClr val="tx1"/>
                </a:solidFill>
              </a:rPr>
              <a:t>.</a:t>
            </a:r>
          </a:p>
          <a:p>
            <a:r>
              <a:rPr lang="en-US" altLang="ko-KR" sz="1200" dirty="0">
                <a:solidFill>
                  <a:schemeClr val="tx1"/>
                </a:solidFill>
              </a:rPr>
              <a:t>HTML  : &lt;</a:t>
            </a:r>
            <a:r>
              <a:rPr lang="en-US" altLang="ko-KR" sz="1200" dirty="0" err="1">
                <a:solidFill>
                  <a:schemeClr val="tx1"/>
                </a:solidFill>
              </a:rPr>
              <a:t>textarea</a:t>
            </a:r>
            <a:r>
              <a:rPr lang="en-US" altLang="ko-KR" sz="1200" dirty="0">
                <a:solidFill>
                  <a:schemeClr val="tx1"/>
                </a:solidFill>
              </a:rPr>
              <a:t> </a:t>
            </a:r>
            <a:r>
              <a:rPr lang="en-US" altLang="ko-KR" sz="1200" dirty="0" err="1">
                <a:solidFill>
                  <a:schemeClr val="tx1"/>
                </a:solidFill>
              </a:rPr>
              <a:t>readonly</a:t>
            </a:r>
            <a:r>
              <a:rPr lang="en-US" altLang="ko-KR" sz="1200" dirty="0">
                <a:solidFill>
                  <a:schemeClr val="tx1"/>
                </a:solidFill>
              </a:rPr>
              <a:t>&gt;</a:t>
            </a:r>
            <a:r>
              <a:rPr lang="ko-KR" altLang="en-US" sz="1200" dirty="0">
                <a:solidFill>
                  <a:schemeClr val="tx1"/>
                </a:solidFill>
              </a:rPr>
              <a:t>읽기만 가능합니다</a:t>
            </a:r>
            <a:r>
              <a:rPr lang="en-US" altLang="ko-KR" sz="1200" dirty="0">
                <a:solidFill>
                  <a:schemeClr val="tx1"/>
                </a:solidFill>
              </a:rPr>
              <a:t>.&lt;/</a:t>
            </a:r>
            <a:r>
              <a:rPr lang="en-US" altLang="ko-KR" sz="1200" dirty="0" err="1">
                <a:solidFill>
                  <a:schemeClr val="tx1"/>
                </a:solidFill>
              </a:rPr>
              <a:t>textarea</a:t>
            </a:r>
            <a:r>
              <a:rPr lang="en-US" altLang="ko-KR" sz="1200" dirty="0">
                <a:solidFill>
                  <a:schemeClr val="tx1"/>
                </a:solidFill>
              </a:rPr>
              <a:t>&gt;</a:t>
            </a:r>
          </a:p>
          <a:p>
            <a:r>
              <a:rPr lang="en-US" altLang="ko-KR" sz="1200" dirty="0">
                <a:solidFill>
                  <a:schemeClr val="tx1"/>
                </a:solidFill>
              </a:rPr>
              <a:t>XHTML : &lt;</a:t>
            </a:r>
            <a:r>
              <a:rPr lang="en-US" altLang="ko-KR" sz="1200" dirty="0" err="1">
                <a:solidFill>
                  <a:schemeClr val="tx1"/>
                </a:solidFill>
              </a:rPr>
              <a:t>textarea</a:t>
            </a:r>
            <a:r>
              <a:rPr lang="en-US" altLang="ko-KR" sz="1200" dirty="0">
                <a:solidFill>
                  <a:schemeClr val="tx1"/>
                </a:solidFill>
              </a:rPr>
              <a:t> </a:t>
            </a:r>
            <a:r>
              <a:rPr lang="en-US" altLang="ko-KR" sz="1200" dirty="0" err="1">
                <a:solidFill>
                  <a:schemeClr val="tx1"/>
                </a:solidFill>
              </a:rPr>
              <a:t>readonly</a:t>
            </a:r>
            <a:r>
              <a:rPr lang="en-US" altLang="ko-KR" sz="1200" dirty="0">
                <a:solidFill>
                  <a:schemeClr val="tx1"/>
                </a:solidFill>
              </a:rPr>
              <a:t>="</a:t>
            </a:r>
            <a:r>
              <a:rPr lang="en-US" altLang="ko-KR" sz="1200" dirty="0" err="1">
                <a:solidFill>
                  <a:schemeClr val="tx1"/>
                </a:solidFill>
              </a:rPr>
              <a:t>readonly</a:t>
            </a:r>
            <a:r>
              <a:rPr lang="en-US" altLang="ko-KR" sz="1200" dirty="0">
                <a:solidFill>
                  <a:schemeClr val="tx1"/>
                </a:solidFill>
              </a:rPr>
              <a:t>"&gt;</a:t>
            </a:r>
            <a:r>
              <a:rPr lang="ko-KR" altLang="en-US" sz="1200" dirty="0">
                <a:solidFill>
                  <a:schemeClr val="tx1"/>
                </a:solidFill>
              </a:rPr>
              <a:t>읽기만 가능합니다</a:t>
            </a:r>
            <a:r>
              <a:rPr lang="en-US" altLang="ko-KR" sz="1200" dirty="0">
                <a:solidFill>
                  <a:schemeClr val="tx1"/>
                </a:solidFill>
              </a:rPr>
              <a:t>.&lt;/</a:t>
            </a:r>
            <a:r>
              <a:rPr lang="en-US" altLang="ko-KR" sz="1200" dirty="0" err="1">
                <a:solidFill>
                  <a:schemeClr val="tx1"/>
                </a:solidFill>
              </a:rPr>
              <a:t>textarea</a:t>
            </a:r>
            <a:r>
              <a:rPr lang="en-US" altLang="ko-KR" sz="1200" dirty="0">
                <a:solidFill>
                  <a:schemeClr val="tx1"/>
                </a:solidFill>
              </a:rPr>
              <a:t>&gt;</a:t>
            </a: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b="1" dirty="0">
                <a:solidFill>
                  <a:schemeClr val="tx1"/>
                </a:solidFill>
              </a:rPr>
              <a:t>HTML </a:t>
            </a:r>
            <a:r>
              <a:rPr lang="ko-KR" altLang="en-US" sz="1200" b="1" dirty="0">
                <a:solidFill>
                  <a:schemeClr val="tx1"/>
                </a:solidFill>
              </a:rPr>
              <a:t>문서를 </a:t>
            </a:r>
            <a:r>
              <a:rPr lang="en-US" altLang="ko-KR" sz="1200" b="1" dirty="0">
                <a:solidFill>
                  <a:schemeClr val="tx1"/>
                </a:solidFill>
              </a:rPr>
              <a:t>XHTML </a:t>
            </a:r>
            <a:r>
              <a:rPr lang="ko-KR" altLang="en-US" sz="1200" b="1" dirty="0">
                <a:solidFill>
                  <a:schemeClr val="tx1"/>
                </a:solidFill>
              </a:rPr>
              <a:t>문서로 변환하는 방법</a:t>
            </a:r>
            <a:endParaRPr lang="en-US" altLang="ko-KR" sz="1200" b="1" dirty="0">
              <a:solidFill>
                <a:schemeClr val="tx1"/>
              </a:solidFill>
            </a:endParaRPr>
          </a:p>
          <a:p>
            <a:endParaRPr lang="ko-KR" altLang="en-US" sz="1200" b="1" dirty="0">
              <a:solidFill>
                <a:schemeClr val="tx1"/>
              </a:solidFill>
            </a:endParaRPr>
          </a:p>
          <a:p>
            <a:r>
              <a:rPr lang="en-US" altLang="ko-KR" sz="1200" dirty="0">
                <a:solidFill>
                  <a:schemeClr val="tx1"/>
                </a:solidFill>
              </a:rPr>
              <a:t>1. </a:t>
            </a:r>
            <a:r>
              <a:rPr lang="ko-KR" altLang="en-US" sz="1200" dirty="0" err="1">
                <a:solidFill>
                  <a:schemeClr val="tx1"/>
                </a:solidFill>
              </a:rPr>
              <a:t>첫줄에</a:t>
            </a:r>
            <a:r>
              <a:rPr lang="ko-KR" altLang="en-US" sz="1200" dirty="0">
                <a:solidFill>
                  <a:schemeClr val="tx1"/>
                </a:solidFill>
              </a:rPr>
              <a:t> 다음 코드를 추가합니다</a:t>
            </a:r>
            <a:r>
              <a:rPr lang="en-US" altLang="ko-KR" sz="1200" dirty="0">
                <a:solidFill>
                  <a:schemeClr val="tx1"/>
                </a:solidFill>
              </a:rPr>
              <a:t>.</a:t>
            </a:r>
          </a:p>
          <a:p>
            <a:r>
              <a:rPr lang="en-US" altLang="ko-KR" sz="1200" dirty="0">
                <a:solidFill>
                  <a:schemeClr val="tx1"/>
                </a:solidFill>
              </a:rPr>
              <a:t>    &lt;!DOCTYPE html PUBLIC "-//W3C//DTD XHTML 1.0 Transitional//EN"</a:t>
            </a:r>
          </a:p>
          <a:p>
            <a:r>
              <a:rPr lang="en-US" altLang="ko-KR" sz="1200" dirty="0">
                <a:solidFill>
                  <a:schemeClr val="tx1"/>
                </a:solidFill>
              </a:rPr>
              <a:t>    "http://www.w3.org/TR/xhtml1/DTD/xhtml1-transitional.dtd"&gt;</a:t>
            </a:r>
          </a:p>
          <a:p>
            <a:r>
              <a:rPr lang="en-US" altLang="ko-KR" sz="1200" dirty="0">
                <a:solidFill>
                  <a:schemeClr val="tx1"/>
                </a:solidFill>
              </a:rPr>
              <a:t>    &lt;html </a:t>
            </a:r>
            <a:r>
              <a:rPr lang="en-US" altLang="ko-KR" sz="1200" dirty="0" err="1">
                <a:solidFill>
                  <a:schemeClr val="tx1"/>
                </a:solidFill>
              </a:rPr>
              <a:t>xmlns</a:t>
            </a:r>
            <a:r>
              <a:rPr lang="en-US" altLang="ko-KR" sz="1200" dirty="0">
                <a:solidFill>
                  <a:schemeClr val="tx1"/>
                </a:solidFill>
              </a:rPr>
              <a:t>="http://www.w3.org/1999/xhtml"&gt;</a:t>
            </a:r>
          </a:p>
          <a:p>
            <a:r>
              <a:rPr lang="en-US" altLang="ko-KR" sz="1200" dirty="0">
                <a:solidFill>
                  <a:schemeClr val="tx1"/>
                </a:solidFill>
              </a:rPr>
              <a:t>2. </a:t>
            </a:r>
            <a:r>
              <a:rPr lang="en-US" altLang="ko-KR" sz="1200" dirty="0" err="1">
                <a:solidFill>
                  <a:schemeClr val="tx1"/>
                </a:solidFill>
              </a:rPr>
              <a:t>xmlns</a:t>
            </a:r>
            <a:r>
              <a:rPr lang="en-US" altLang="ko-KR" sz="1200" dirty="0">
                <a:solidFill>
                  <a:schemeClr val="tx1"/>
                </a:solidFill>
              </a:rPr>
              <a:t> </a:t>
            </a:r>
            <a:r>
              <a:rPr lang="ko-KR" altLang="en-US" sz="1200" dirty="0">
                <a:solidFill>
                  <a:schemeClr val="tx1"/>
                </a:solidFill>
              </a:rPr>
              <a:t>속성을 추가합니다</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모든 태그 이름을 소문자로 바꿔줍니다</a:t>
            </a:r>
            <a:r>
              <a:rPr lang="en-US" altLang="ko-KR" sz="1200" dirty="0">
                <a:solidFill>
                  <a:schemeClr val="tx1"/>
                </a:solidFill>
              </a:rPr>
              <a:t>.</a:t>
            </a:r>
          </a:p>
          <a:p>
            <a:r>
              <a:rPr lang="en-US" altLang="ko-KR" sz="1200" dirty="0">
                <a:solidFill>
                  <a:schemeClr val="tx1"/>
                </a:solidFill>
              </a:rPr>
              <a:t>4. </a:t>
            </a:r>
            <a:r>
              <a:rPr lang="ko-KR" altLang="en-US" sz="1200" dirty="0">
                <a:solidFill>
                  <a:schemeClr val="tx1"/>
                </a:solidFill>
              </a:rPr>
              <a:t>모든 빈 태그를 닫아줍니다</a:t>
            </a:r>
            <a:r>
              <a:rPr lang="en-US" altLang="ko-KR" sz="1200" dirty="0">
                <a:solidFill>
                  <a:schemeClr val="tx1"/>
                </a:solidFill>
              </a:rPr>
              <a:t>.</a:t>
            </a:r>
          </a:p>
          <a:p>
            <a:r>
              <a:rPr lang="en-US" altLang="ko-KR" sz="1200" dirty="0">
                <a:solidFill>
                  <a:schemeClr val="tx1"/>
                </a:solidFill>
              </a:rPr>
              <a:t>5. </a:t>
            </a:r>
            <a:r>
              <a:rPr lang="ko-KR" altLang="en-US" sz="1200" dirty="0">
                <a:solidFill>
                  <a:schemeClr val="tx1"/>
                </a:solidFill>
              </a:rPr>
              <a:t>모든 속성 이름을 소문자로 바꿔줍니다</a:t>
            </a:r>
            <a:r>
              <a:rPr lang="en-US" altLang="ko-KR" sz="1200" dirty="0">
                <a:solidFill>
                  <a:schemeClr val="tx1"/>
                </a:solidFill>
              </a:rPr>
              <a:t>.</a:t>
            </a:r>
          </a:p>
          <a:p>
            <a:r>
              <a:rPr lang="en-US" altLang="ko-KR" sz="1200" dirty="0">
                <a:solidFill>
                  <a:schemeClr val="tx1"/>
                </a:solidFill>
              </a:rPr>
              <a:t>6. </a:t>
            </a:r>
            <a:r>
              <a:rPr lang="ko-KR" altLang="en-US" sz="1200" dirty="0">
                <a:solidFill>
                  <a:schemeClr val="tx1"/>
                </a:solidFill>
              </a:rPr>
              <a:t>모든 속성값을 따옴표로 둘러쌉니다</a:t>
            </a:r>
            <a:r>
              <a:rPr lang="en-US" altLang="ko-KR" sz="1200" dirty="0">
                <a:solidFill>
                  <a:schemeClr val="tx1"/>
                </a:solidFill>
              </a:rPr>
              <a:t>.</a:t>
            </a:r>
          </a:p>
          <a:p>
            <a:endParaRPr lang="en-US" altLang="ko-KR" sz="1200" dirty="0">
              <a:solidFill>
                <a:schemeClr val="tx1"/>
              </a:solidFill>
            </a:endParaRPr>
          </a:p>
        </p:txBody>
      </p:sp>
    </p:spTree>
    <p:extLst>
      <p:ext uri="{BB962C8B-B14F-4D97-AF65-F5344CB8AC3E}">
        <p14:creationId xmlns:p14="http://schemas.microsoft.com/office/powerpoint/2010/main" val="21524473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831850" y="1709739"/>
            <a:ext cx="10515600" cy="1719262"/>
          </a:xfrm>
        </p:spPr>
        <p:txBody>
          <a:bodyPr>
            <a:normAutofit/>
          </a:bodyPr>
          <a:lstStyle/>
          <a:p>
            <a:pPr algn="ctr"/>
            <a:r>
              <a:rPr lang="en-US" altLang="ko-KR" sz="5400" dirty="0"/>
              <a:t>CSS </a:t>
            </a:r>
            <a:br>
              <a:rPr lang="en-US" altLang="ko-KR" sz="5400" dirty="0"/>
            </a:br>
            <a:r>
              <a:rPr lang="en-US" altLang="ko-KR" sz="5400" dirty="0"/>
              <a:t>(</a:t>
            </a:r>
            <a:r>
              <a:rPr lang="en-US" altLang="ko-KR" dirty="0">
                <a:solidFill>
                  <a:srgbClr val="FF0000"/>
                </a:solidFill>
              </a:rPr>
              <a:t>C</a:t>
            </a:r>
            <a:r>
              <a:rPr lang="en-US" altLang="ko-KR" dirty="0"/>
              <a:t>ascading </a:t>
            </a:r>
            <a:r>
              <a:rPr lang="en-US" altLang="ko-KR" dirty="0">
                <a:solidFill>
                  <a:srgbClr val="FF0000"/>
                </a:solidFill>
              </a:rPr>
              <a:t>S</a:t>
            </a:r>
            <a:r>
              <a:rPr lang="en-US" altLang="ko-KR" dirty="0"/>
              <a:t>tyle </a:t>
            </a:r>
            <a:r>
              <a:rPr lang="en-US" altLang="ko-KR" dirty="0">
                <a:solidFill>
                  <a:srgbClr val="FF0000"/>
                </a:solidFill>
              </a:rPr>
              <a:t>S</a:t>
            </a:r>
            <a:r>
              <a:rPr lang="en-US" altLang="ko-KR" dirty="0"/>
              <a:t>heets)</a:t>
            </a:r>
            <a:endParaRPr lang="ko-KR" altLang="en-US" sz="5400" dirty="0"/>
          </a:p>
        </p:txBody>
      </p:sp>
      <p:sp>
        <p:nvSpPr>
          <p:cNvPr id="3" name="내용 개체 틀 2">
            <a:extLst>
              <a:ext uri="{FF2B5EF4-FFF2-40B4-BE49-F238E27FC236}">
                <a16:creationId xmlns:a16="http://schemas.microsoft.com/office/drawing/2014/main" id="{BEEA90B2-E09D-4D80-B27B-9A79F51B06EF}"/>
              </a:ext>
            </a:extLst>
          </p:cNvPr>
          <p:cNvSpPr>
            <a:spLocks noGrp="1"/>
          </p:cNvSpPr>
          <p:nvPr>
            <p:ph type="body" idx="1"/>
          </p:nvPr>
        </p:nvSpPr>
        <p:spPr/>
        <p:txBody>
          <a:bodyPr>
            <a:normAutofit/>
          </a:bodyPr>
          <a:lstStyle/>
          <a:p>
            <a:pPr marL="0" indent="0">
              <a:buNone/>
            </a:pPr>
            <a:endParaRPr lang="en-US" altLang="ko-KR" dirty="0"/>
          </a:p>
          <a:p>
            <a:pPr marL="0" indent="0">
              <a:buNone/>
            </a:pPr>
            <a:endParaRPr lang="ko-KR" altLang="en-US" dirty="0"/>
          </a:p>
        </p:txBody>
      </p:sp>
      <p:sp>
        <p:nvSpPr>
          <p:cNvPr id="4" name="슬라이드 번호 개체 틀 3">
            <a:extLst>
              <a:ext uri="{FF2B5EF4-FFF2-40B4-BE49-F238E27FC236}">
                <a16:creationId xmlns:a16="http://schemas.microsoft.com/office/drawing/2014/main" id="{12F654C9-A690-4B0F-A562-D38BC6F534D9}"/>
              </a:ext>
            </a:extLst>
          </p:cNvPr>
          <p:cNvSpPr>
            <a:spLocks noGrp="1"/>
          </p:cNvSpPr>
          <p:nvPr>
            <p:ph type="sldNum" sz="quarter" idx="12"/>
          </p:nvPr>
        </p:nvSpPr>
        <p:spPr/>
        <p:txBody>
          <a:bodyPr/>
          <a:lstStyle/>
          <a:p>
            <a:fld id="{6762AF88-47A1-43E8-A2F9-70A71FF6D4CE}" type="slidenum">
              <a:rPr lang="ko-KR" altLang="en-US" smtClean="0"/>
              <a:pPr/>
              <a:t>84</a:t>
            </a:fld>
            <a:endParaRPr lang="ko-KR" altLang="en-US" dirty="0"/>
          </a:p>
        </p:txBody>
      </p:sp>
    </p:spTree>
    <p:extLst>
      <p:ext uri="{BB962C8B-B14F-4D97-AF65-F5344CB8AC3E}">
        <p14:creationId xmlns:p14="http://schemas.microsoft.com/office/powerpoint/2010/main" val="1775295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개요 </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b="1" dirty="0">
                <a:solidFill>
                  <a:schemeClr val="tx1"/>
                </a:solidFill>
              </a:rPr>
              <a:t>CSS </a:t>
            </a:r>
            <a:r>
              <a:rPr lang="ko-KR" altLang="en-US" sz="1200" b="1" dirty="0">
                <a:solidFill>
                  <a:schemeClr val="tx1"/>
                </a:solidFill>
              </a:rPr>
              <a:t>개요</a:t>
            </a:r>
          </a:p>
          <a:p>
            <a:r>
              <a:rPr lang="ko-KR" altLang="en-US" sz="1200" dirty="0">
                <a:solidFill>
                  <a:schemeClr val="tx1"/>
                </a:solidFill>
              </a:rPr>
              <a:t>웹 페이지의 스타일과 내용적인 부분을 서로 분리해 놓은 서식을 스타일 시트라고 합니다</a:t>
            </a:r>
            <a:r>
              <a:rPr lang="en-US" altLang="ko-KR" sz="1200" dirty="0">
                <a:solidFill>
                  <a:schemeClr val="tx1"/>
                </a:solidFill>
              </a:rPr>
              <a:t>.</a:t>
            </a:r>
          </a:p>
          <a:p>
            <a:r>
              <a:rPr lang="ko-KR" altLang="en-US" sz="1200" dirty="0">
                <a:solidFill>
                  <a:schemeClr val="tx1"/>
                </a:solidFill>
              </a:rPr>
              <a:t>이러한 스타일 시트를 이용하면 웹 페이지의 스타일을 편리하게 개발할 수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a:t>
            </a:r>
            <a:r>
              <a:rPr lang="ko-KR" altLang="en-US" sz="1200" b="1" dirty="0">
                <a:solidFill>
                  <a:schemeClr val="tx1"/>
                </a:solidFill>
              </a:rPr>
              <a:t>란</a:t>
            </a:r>
            <a:r>
              <a:rPr lang="en-US" altLang="ko-KR" sz="1200" b="1" dirty="0">
                <a:solidFill>
                  <a:schemeClr val="tx1"/>
                </a:solidFill>
              </a:rPr>
              <a:t>?</a:t>
            </a:r>
          </a:p>
          <a:p>
            <a:r>
              <a:rPr lang="en-US" altLang="ko-KR" sz="1200" dirty="0">
                <a:solidFill>
                  <a:schemeClr val="tx1"/>
                </a:solidFill>
              </a:rPr>
              <a:t>CSS</a:t>
            </a:r>
            <a:r>
              <a:rPr lang="ko-KR" altLang="en-US" sz="1200" dirty="0">
                <a:solidFill>
                  <a:schemeClr val="tx1"/>
                </a:solidFill>
              </a:rPr>
              <a:t>는 </a:t>
            </a:r>
            <a:r>
              <a:rPr lang="en-US" altLang="ko-KR" sz="1200" dirty="0">
                <a:solidFill>
                  <a:schemeClr val="tx1"/>
                </a:solidFill>
              </a:rPr>
              <a:t>Cascading Style Sheets</a:t>
            </a:r>
            <a:r>
              <a:rPr lang="ko-KR" altLang="en-US" sz="1200" dirty="0">
                <a:solidFill>
                  <a:schemeClr val="tx1"/>
                </a:solidFill>
              </a:rPr>
              <a:t>의 약자입니다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는 </a:t>
            </a:r>
            <a:r>
              <a:rPr lang="en-US" altLang="ko-KR" sz="1200" dirty="0">
                <a:solidFill>
                  <a:schemeClr val="tx1"/>
                </a:solidFill>
              </a:rPr>
              <a:t>HTML </a:t>
            </a:r>
            <a:r>
              <a:rPr lang="ko-KR" altLang="en-US" sz="1200" dirty="0">
                <a:solidFill>
                  <a:schemeClr val="tx1"/>
                </a:solidFill>
              </a:rPr>
              <a:t>요소들이 각종 미디어에서 어떻게 보이는가를 정의하는 데 사용되는 스타일 시트 언어입니다</a:t>
            </a:r>
            <a:r>
              <a:rPr lang="en-US" altLang="ko-KR" sz="1200" dirty="0">
                <a:solidFill>
                  <a:schemeClr val="tx1"/>
                </a:solidFill>
              </a:rPr>
              <a:t>.</a:t>
            </a:r>
          </a:p>
          <a:p>
            <a:r>
              <a:rPr lang="en-US" altLang="ko-KR" sz="1200" dirty="0">
                <a:solidFill>
                  <a:schemeClr val="tx1"/>
                </a:solidFill>
              </a:rPr>
              <a:t>HTML4 </a:t>
            </a:r>
            <a:r>
              <a:rPr lang="ko-KR" altLang="en-US" sz="1200" dirty="0">
                <a:solidFill>
                  <a:schemeClr val="tx1"/>
                </a:solidFill>
              </a:rPr>
              <a:t>부터는 이러한 모든 서식 설정을 </a:t>
            </a:r>
            <a:r>
              <a:rPr lang="en-US" altLang="ko-KR" sz="1200" dirty="0">
                <a:solidFill>
                  <a:schemeClr val="tx1"/>
                </a:solidFill>
              </a:rPr>
              <a:t>HTML </a:t>
            </a:r>
            <a:r>
              <a:rPr lang="ko-KR" altLang="en-US" sz="1200" dirty="0">
                <a:solidFill>
                  <a:schemeClr val="tx1"/>
                </a:solidFill>
              </a:rPr>
              <a:t>문서로부터 따로 분리하는 것이 </a:t>
            </a:r>
            <a:r>
              <a:rPr lang="ko-KR" altLang="en-US" sz="1200" dirty="0" err="1">
                <a:solidFill>
                  <a:schemeClr val="tx1"/>
                </a:solidFill>
              </a:rPr>
              <a:t>가능해졌습니다</a:t>
            </a:r>
            <a:r>
              <a:rPr lang="en-US" altLang="ko-KR" sz="1200" dirty="0">
                <a:solidFill>
                  <a:schemeClr val="tx1"/>
                </a:solidFill>
              </a:rPr>
              <a:t>.</a:t>
            </a:r>
          </a:p>
          <a:p>
            <a:r>
              <a:rPr lang="ko-KR" altLang="en-US" sz="1200" dirty="0">
                <a:solidFill>
                  <a:schemeClr val="tx1"/>
                </a:solidFill>
              </a:rPr>
              <a:t>오늘날 대부분의 웹 브라우저들은 모두 </a:t>
            </a:r>
            <a:r>
              <a:rPr lang="en-US" altLang="ko-KR" sz="1200" dirty="0">
                <a:solidFill>
                  <a:schemeClr val="tx1"/>
                </a:solidFill>
              </a:rPr>
              <a:t>CSS</a:t>
            </a:r>
            <a:r>
              <a:rPr lang="ko-KR" altLang="en-US" sz="1200" dirty="0">
                <a:solidFill>
                  <a:schemeClr val="tx1"/>
                </a:solidFill>
              </a:rPr>
              <a:t>를 지원하고 있습니다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a:t>
            </a:r>
            <a:r>
              <a:rPr lang="ko-KR" altLang="en-US" sz="1200" b="1" dirty="0">
                <a:solidFill>
                  <a:schemeClr val="tx1"/>
                </a:solidFill>
              </a:rPr>
              <a:t>를 사용하는 이유</a:t>
            </a:r>
          </a:p>
          <a:p>
            <a:r>
              <a:rPr lang="en-US" altLang="ko-KR" sz="1200" dirty="0">
                <a:solidFill>
                  <a:schemeClr val="tx1"/>
                </a:solidFill>
              </a:rPr>
              <a:t>HTML</a:t>
            </a:r>
            <a:r>
              <a:rPr lang="ko-KR" altLang="en-US" sz="1200" dirty="0">
                <a:solidFill>
                  <a:schemeClr val="tx1"/>
                </a:solidFill>
              </a:rPr>
              <a:t>만으로 웹 페이지를 제작할 경우 </a:t>
            </a:r>
            <a:r>
              <a:rPr lang="en-US" altLang="ko-KR" sz="1200" dirty="0">
                <a:solidFill>
                  <a:schemeClr val="tx1"/>
                </a:solidFill>
              </a:rPr>
              <a:t>HTML </a:t>
            </a:r>
            <a:r>
              <a:rPr lang="ko-KR" altLang="en-US" sz="1200" dirty="0">
                <a:solidFill>
                  <a:schemeClr val="tx1"/>
                </a:solidFill>
              </a:rPr>
              <a:t>요소의 세부 스타일을 일일이 따로 지정해 주어야만 합니다</a:t>
            </a:r>
            <a:r>
              <a:rPr lang="en-US" altLang="ko-KR" sz="1200" dirty="0">
                <a:solidFill>
                  <a:schemeClr val="tx1"/>
                </a:solidFill>
              </a:rPr>
              <a:t>.</a:t>
            </a:r>
          </a:p>
          <a:p>
            <a:r>
              <a:rPr lang="ko-KR" altLang="en-US" sz="1200" dirty="0">
                <a:solidFill>
                  <a:schemeClr val="tx1"/>
                </a:solidFill>
              </a:rPr>
              <a:t>이 작업은 매우 많은 시간이 걸리며</a:t>
            </a:r>
            <a:r>
              <a:rPr lang="en-US" altLang="ko-KR" sz="1200" dirty="0">
                <a:solidFill>
                  <a:schemeClr val="tx1"/>
                </a:solidFill>
              </a:rPr>
              <a:t>, </a:t>
            </a:r>
            <a:r>
              <a:rPr lang="ko-KR" altLang="en-US" sz="1200" dirty="0">
                <a:solidFill>
                  <a:schemeClr val="tx1"/>
                </a:solidFill>
              </a:rPr>
              <a:t>완성한 후에도 스타일의 변경 및 유지 보수가 매우 힘들어집니다</a:t>
            </a:r>
            <a:r>
              <a:rPr lang="en-US" altLang="ko-KR" sz="1200" dirty="0">
                <a:solidFill>
                  <a:schemeClr val="tx1"/>
                </a:solidFill>
              </a:rPr>
              <a:t>.</a:t>
            </a:r>
          </a:p>
          <a:p>
            <a:r>
              <a:rPr lang="ko-KR" altLang="en-US" sz="1200" dirty="0">
                <a:solidFill>
                  <a:schemeClr val="tx1"/>
                </a:solidFill>
              </a:rPr>
              <a:t>이러한 문제점을 해소하기 위해 </a:t>
            </a:r>
            <a:r>
              <a:rPr lang="en-US" altLang="ko-KR" sz="1200" dirty="0">
                <a:solidFill>
                  <a:schemeClr val="tx1"/>
                </a:solidFill>
              </a:rPr>
              <a:t>W3C(World Wide Web Consortium)</a:t>
            </a:r>
            <a:r>
              <a:rPr lang="ko-KR" altLang="en-US" sz="1200" dirty="0">
                <a:solidFill>
                  <a:schemeClr val="tx1"/>
                </a:solidFill>
              </a:rPr>
              <a:t>에서 만든 스타일 시트 언어가 바로 </a:t>
            </a:r>
            <a:r>
              <a:rPr lang="en-US" altLang="ko-KR" sz="1200" dirty="0">
                <a:solidFill>
                  <a:schemeClr val="tx1"/>
                </a:solidFill>
              </a:rPr>
              <a:t>CSS</a:t>
            </a:r>
            <a:r>
              <a:rPr lang="ko-KR" altLang="en-US" sz="1200" dirty="0">
                <a:solidFill>
                  <a:schemeClr val="tx1"/>
                </a:solidFill>
              </a:rPr>
              <a:t>입니다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는 웹 페이지의 스타일을 별도의 파일로 저장할 수 있게 해주므로 사이트의 전체 스타일을 손쉽게 제어할 수 있습니다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웹 사이트의 스타일을 일관성 있게 유지할 수 있게 해주며</a:t>
            </a:r>
            <a:r>
              <a:rPr lang="en-US" altLang="ko-KR" sz="1200" dirty="0">
                <a:solidFill>
                  <a:schemeClr val="tx1"/>
                </a:solidFill>
              </a:rPr>
              <a:t>, </a:t>
            </a:r>
            <a:r>
              <a:rPr lang="ko-KR" altLang="en-US" sz="1200" dirty="0">
                <a:solidFill>
                  <a:schemeClr val="tx1"/>
                </a:solidFill>
              </a:rPr>
              <a:t>그에 따른 유지 보수 또한 쉬워집니다</a:t>
            </a:r>
            <a:r>
              <a:rPr lang="en-US" altLang="ko-KR" sz="1200" dirty="0">
                <a:solidFill>
                  <a:schemeClr val="tx1"/>
                </a:solidFill>
              </a:rPr>
              <a:t>.</a:t>
            </a:r>
          </a:p>
          <a:p>
            <a:r>
              <a:rPr lang="ko-KR" altLang="en-US" sz="1200" dirty="0">
                <a:solidFill>
                  <a:schemeClr val="tx1"/>
                </a:solidFill>
              </a:rPr>
              <a:t>이러한 외부 스타일 시트는 보통 확장자를 </a:t>
            </a:r>
            <a:r>
              <a:rPr lang="en-US" altLang="ko-KR" sz="1200" dirty="0">
                <a:solidFill>
                  <a:schemeClr val="tx1"/>
                </a:solidFill>
              </a:rPr>
              <a:t>.</a:t>
            </a:r>
            <a:r>
              <a:rPr lang="en-US" altLang="ko-KR" sz="1200" dirty="0" err="1">
                <a:solidFill>
                  <a:schemeClr val="tx1"/>
                </a:solidFill>
              </a:rPr>
              <a:t>css</a:t>
            </a:r>
            <a:r>
              <a:rPr lang="en-US" altLang="ko-KR" sz="1200" dirty="0">
                <a:solidFill>
                  <a:schemeClr val="tx1"/>
                </a:solidFill>
              </a:rPr>
              <a:t> </a:t>
            </a:r>
            <a:r>
              <a:rPr lang="ko-KR" altLang="en-US" sz="1200" dirty="0">
                <a:solidFill>
                  <a:schemeClr val="tx1"/>
                </a:solidFill>
              </a:rPr>
              <a:t>파일로 저장합니다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85</a:t>
            </a:fld>
            <a:endParaRPr lang="ko-KR" altLang="en-US" dirty="0"/>
          </a:p>
        </p:txBody>
      </p:sp>
    </p:spTree>
    <p:extLst>
      <p:ext uri="{BB962C8B-B14F-4D97-AF65-F5344CB8AC3E}">
        <p14:creationId xmlns:p14="http://schemas.microsoft.com/office/powerpoint/2010/main" val="2209383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버전 </a:t>
            </a:r>
          </a:p>
        </p:txBody>
      </p:sp>
      <p:sp>
        <p:nvSpPr>
          <p:cNvPr id="8" name="직사각형 7">
            <a:extLst>
              <a:ext uri="{FF2B5EF4-FFF2-40B4-BE49-F238E27FC236}">
                <a16:creationId xmlns:a16="http://schemas.microsoft.com/office/drawing/2014/main" id="{7A11D50D-EB00-4B38-B133-9877E16A784C}"/>
              </a:ext>
            </a:extLst>
          </p:cNvPr>
          <p:cNvSpPr/>
          <p:nvPr/>
        </p:nvSpPr>
        <p:spPr>
          <a:xfrm>
            <a:off x="338667" y="1185333"/>
            <a:ext cx="11548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b="1" dirty="0">
              <a:solidFill>
                <a:schemeClr val="tx1"/>
              </a:solidFill>
            </a:endParaRPr>
          </a:p>
          <a:p>
            <a:r>
              <a:rPr lang="en-US" altLang="ko-KR" sz="1200" b="1" dirty="0">
                <a:solidFill>
                  <a:schemeClr val="tx1"/>
                </a:solidFill>
              </a:rPr>
              <a:t>CSS </a:t>
            </a:r>
            <a:r>
              <a:rPr lang="ko-KR" altLang="en-US" sz="1200" b="1" dirty="0">
                <a:solidFill>
                  <a:schemeClr val="tx1"/>
                </a:solidFill>
              </a:rPr>
              <a:t>버전</a:t>
            </a:r>
          </a:p>
          <a:p>
            <a:r>
              <a:rPr lang="ko-KR" altLang="en-US" sz="1200" dirty="0">
                <a:solidFill>
                  <a:schemeClr val="tx1"/>
                </a:solidFill>
              </a:rPr>
              <a:t>인터넷의 발전에 따라 </a:t>
            </a:r>
            <a:r>
              <a:rPr lang="en-US" altLang="ko-KR" sz="1200" dirty="0">
                <a:solidFill>
                  <a:schemeClr val="tx1"/>
                </a:solidFill>
              </a:rPr>
              <a:t>CSS</a:t>
            </a:r>
            <a:r>
              <a:rPr lang="ko-KR" altLang="en-US" sz="1200" dirty="0">
                <a:solidFill>
                  <a:schemeClr val="tx1"/>
                </a:solidFill>
              </a:rPr>
              <a:t>는 현재까지 새로운 버전이 계속해서 발표되고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1996</a:t>
            </a:r>
            <a:r>
              <a:rPr lang="ko-KR" altLang="en-US" sz="1200" dirty="0">
                <a:solidFill>
                  <a:schemeClr val="tx1"/>
                </a:solidFill>
              </a:rPr>
              <a:t>년에 최초의 </a:t>
            </a:r>
            <a:r>
              <a:rPr lang="en-US" altLang="ko-KR" sz="1200" dirty="0">
                <a:solidFill>
                  <a:schemeClr val="tx1"/>
                </a:solidFill>
              </a:rPr>
              <a:t>CSS1</a:t>
            </a:r>
            <a:r>
              <a:rPr lang="ko-KR" altLang="en-US" sz="1200" dirty="0">
                <a:solidFill>
                  <a:schemeClr val="tx1"/>
                </a:solidFill>
              </a:rPr>
              <a:t>이 </a:t>
            </a:r>
            <a:r>
              <a:rPr lang="en-US" altLang="ko-KR" sz="1200" dirty="0">
                <a:solidFill>
                  <a:schemeClr val="tx1"/>
                </a:solidFill>
              </a:rPr>
              <a:t>W3C </a:t>
            </a:r>
            <a:r>
              <a:rPr lang="ko-KR" altLang="en-US" sz="1200" dirty="0">
                <a:solidFill>
                  <a:schemeClr val="tx1"/>
                </a:solidFill>
              </a:rPr>
              <a:t>표준 권고안으로 제정됩니다</a:t>
            </a:r>
            <a:r>
              <a:rPr lang="en-US" altLang="ko-KR" sz="1200" dirty="0">
                <a:solidFill>
                  <a:schemeClr val="tx1"/>
                </a:solidFill>
              </a:rPr>
              <a:t>.</a:t>
            </a:r>
          </a:p>
          <a:p>
            <a:r>
              <a:rPr lang="ko-KR" altLang="en-US" sz="1200" dirty="0">
                <a:solidFill>
                  <a:schemeClr val="tx1"/>
                </a:solidFill>
              </a:rPr>
              <a:t>그 이후 </a:t>
            </a:r>
            <a:r>
              <a:rPr lang="en-US" altLang="ko-KR" sz="1200" dirty="0">
                <a:solidFill>
                  <a:schemeClr val="tx1"/>
                </a:solidFill>
              </a:rPr>
              <a:t>1998</a:t>
            </a:r>
            <a:r>
              <a:rPr lang="ko-KR" altLang="en-US" sz="1200" dirty="0">
                <a:solidFill>
                  <a:schemeClr val="tx1"/>
                </a:solidFill>
              </a:rPr>
              <a:t>년에 </a:t>
            </a:r>
            <a:r>
              <a:rPr lang="en-US" altLang="ko-KR" sz="1200" dirty="0">
                <a:solidFill>
                  <a:schemeClr val="tx1"/>
                </a:solidFill>
              </a:rPr>
              <a:t>CSS2</a:t>
            </a:r>
            <a:r>
              <a:rPr lang="ko-KR" altLang="en-US" sz="1200" dirty="0">
                <a:solidFill>
                  <a:schemeClr val="tx1"/>
                </a:solidFill>
              </a:rPr>
              <a:t>가 발표되었으며</a:t>
            </a:r>
            <a:r>
              <a:rPr lang="en-US" altLang="ko-KR" sz="1200" dirty="0">
                <a:solidFill>
                  <a:schemeClr val="tx1"/>
                </a:solidFill>
              </a:rPr>
              <a:t>, 2005</a:t>
            </a:r>
            <a:r>
              <a:rPr lang="ko-KR" altLang="en-US" sz="1200" dirty="0">
                <a:solidFill>
                  <a:schemeClr val="tx1"/>
                </a:solidFill>
              </a:rPr>
              <a:t>년부터는 현재 사용 중인 </a:t>
            </a:r>
            <a:r>
              <a:rPr lang="en-US" altLang="ko-KR" sz="1200" dirty="0">
                <a:solidFill>
                  <a:schemeClr val="tx1"/>
                </a:solidFill>
              </a:rPr>
              <a:t>CSS3</a:t>
            </a:r>
            <a:r>
              <a:rPr lang="ko-KR" altLang="en-US" sz="1200" dirty="0">
                <a:solidFill>
                  <a:schemeClr val="tx1"/>
                </a:solidFill>
              </a:rPr>
              <a:t>가 개발되고 있습니다</a:t>
            </a:r>
            <a:r>
              <a:rPr lang="en-US" altLang="ko-KR" sz="1200" dirty="0">
                <a:solidFill>
                  <a:schemeClr val="tx1"/>
                </a:solidFill>
              </a:rPr>
              <a:t>.</a:t>
            </a:r>
          </a:p>
          <a:p>
            <a:r>
              <a:rPr lang="en-US" altLang="ko-KR" sz="1200" dirty="0">
                <a:solidFill>
                  <a:schemeClr val="tx1"/>
                </a:solidFill>
              </a:rPr>
              <a:t>CSS</a:t>
            </a:r>
            <a:r>
              <a:rPr lang="ko-KR" altLang="en-US" sz="1200" dirty="0">
                <a:solidFill>
                  <a:schemeClr val="tx1"/>
                </a:solidFill>
              </a:rPr>
              <a:t>는 현재 모듈</a:t>
            </a:r>
            <a:r>
              <a:rPr lang="en-US" altLang="ko-KR" sz="1200" dirty="0">
                <a:solidFill>
                  <a:schemeClr val="tx1"/>
                </a:solidFill>
              </a:rPr>
              <a:t>(module)</a:t>
            </a:r>
            <a:r>
              <a:rPr lang="ko-KR" altLang="en-US" sz="1200" dirty="0">
                <a:solidFill>
                  <a:schemeClr val="tx1"/>
                </a:solidFill>
              </a:rPr>
              <a:t>별로 개발되고 있으며</a:t>
            </a:r>
            <a:r>
              <a:rPr lang="en-US" altLang="ko-KR" sz="1200" dirty="0">
                <a:solidFill>
                  <a:schemeClr val="tx1"/>
                </a:solidFill>
              </a:rPr>
              <a:t>, </a:t>
            </a:r>
            <a:r>
              <a:rPr lang="ko-KR" altLang="en-US" sz="1200" dirty="0">
                <a:solidFill>
                  <a:schemeClr val="tx1"/>
                </a:solidFill>
              </a:rPr>
              <a:t>브라우저 공급자가 지원할 모듈을 자유롭게 선택할 수 있도록 하고 있습니다</a:t>
            </a:r>
            <a:r>
              <a:rPr lang="en-US" altLang="ko-KR" sz="1200" dirty="0">
                <a:solidFill>
                  <a:schemeClr val="tx1"/>
                </a:solidFill>
              </a:rPr>
              <a:t>.</a:t>
            </a:r>
          </a:p>
          <a:p>
            <a:r>
              <a:rPr lang="ko-KR" altLang="en-US" sz="1200" dirty="0">
                <a:solidFill>
                  <a:schemeClr val="tx1"/>
                </a:solidFill>
              </a:rPr>
              <a:t>따라서 현재 최신 버전의 </a:t>
            </a:r>
            <a:r>
              <a:rPr lang="en-US" altLang="ko-KR" sz="1200" dirty="0">
                <a:solidFill>
                  <a:schemeClr val="tx1"/>
                </a:solidFill>
              </a:rPr>
              <a:t>CSS </a:t>
            </a:r>
            <a:r>
              <a:rPr lang="ko-KR" altLang="en-US" sz="1200" dirty="0">
                <a:solidFill>
                  <a:schemeClr val="tx1"/>
                </a:solidFill>
              </a:rPr>
              <a:t>표준 권고안은 </a:t>
            </a:r>
            <a:r>
              <a:rPr lang="en-US" altLang="ko-KR" sz="1200" dirty="0">
                <a:solidFill>
                  <a:schemeClr val="tx1"/>
                </a:solidFill>
              </a:rPr>
              <a:t>CSS Level 2 Revision 1 (CSS 2.1)</a:t>
            </a:r>
            <a:r>
              <a:rPr lang="ko-KR" altLang="en-US" sz="1200" dirty="0">
                <a:solidFill>
                  <a:schemeClr val="tx1"/>
                </a:solidFill>
              </a:rPr>
              <a:t>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CSS </a:t>
            </a:r>
            <a:r>
              <a:rPr lang="ko-KR" altLang="en-US" sz="1200" dirty="0">
                <a:solidFill>
                  <a:schemeClr val="tx1"/>
                </a:solidFill>
              </a:rPr>
              <a:t>표준 권고안의 </a:t>
            </a:r>
            <a:r>
              <a:rPr lang="ko-KR" altLang="en-US" sz="1200" dirty="0" err="1">
                <a:solidFill>
                  <a:schemeClr val="tx1"/>
                </a:solidFill>
              </a:rPr>
              <a:t>모듈별</a:t>
            </a:r>
            <a:r>
              <a:rPr lang="ko-KR" altLang="en-US" sz="1200" dirty="0">
                <a:solidFill>
                  <a:schemeClr val="tx1"/>
                </a:solidFill>
              </a:rPr>
              <a:t> 현재 상태에 대해 자세히 알고 싶다면</a:t>
            </a:r>
            <a:r>
              <a:rPr lang="en-US" altLang="ko-KR" sz="1200" dirty="0">
                <a:solidFill>
                  <a:schemeClr val="tx1"/>
                </a:solidFill>
              </a:rPr>
              <a:t>, </a:t>
            </a:r>
            <a:r>
              <a:rPr lang="ko-KR" altLang="en-US" sz="1200" dirty="0">
                <a:solidFill>
                  <a:schemeClr val="tx1"/>
                </a:solidFill>
              </a:rPr>
              <a:t>다음 링크를 방문하여 확인할 수 있습니다</a:t>
            </a:r>
            <a:r>
              <a:rPr lang="en-US" altLang="ko-KR" sz="1200" dirty="0">
                <a:solidFill>
                  <a:schemeClr val="tx1"/>
                </a:solidFill>
              </a:rPr>
              <a:t>.</a:t>
            </a:r>
          </a:p>
          <a:p>
            <a:r>
              <a:rPr lang="en-US" altLang="ko-KR" sz="1200" dirty="0">
                <a:solidFill>
                  <a:schemeClr val="tx1"/>
                </a:solidFill>
                <a:hlinkClick r:id="rId2">
                  <a:extLst>
                    <a:ext uri="{A12FA001-AC4F-418D-AE19-62706E023703}">
                      <ahyp:hlinkClr xmlns:ahyp="http://schemas.microsoft.com/office/drawing/2018/hyperlinkcolor" val="tx"/>
                    </a:ext>
                  </a:extLst>
                </a:hlinkClick>
              </a:rPr>
              <a:t>https://www.w3.org/Style/CSS/current-work</a:t>
            </a:r>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86</a:t>
            </a:fld>
            <a:endParaRPr lang="ko-KR" altLang="en-US" dirty="0"/>
          </a:p>
        </p:txBody>
      </p:sp>
      <p:graphicFrame>
        <p:nvGraphicFramePr>
          <p:cNvPr id="3" name="표 2">
            <a:extLst>
              <a:ext uri="{FF2B5EF4-FFF2-40B4-BE49-F238E27FC236}">
                <a16:creationId xmlns:a16="http://schemas.microsoft.com/office/drawing/2014/main" id="{E9417F56-A6FF-4221-9315-03BF403D527D}"/>
              </a:ext>
            </a:extLst>
          </p:cNvPr>
          <p:cNvGraphicFramePr>
            <a:graphicFrameLocks noGrp="1"/>
          </p:cNvGraphicFramePr>
          <p:nvPr>
            <p:extLst>
              <p:ext uri="{D42A27DB-BD31-4B8C-83A1-F6EECF244321}">
                <p14:modId xmlns:p14="http://schemas.microsoft.com/office/powerpoint/2010/main" val="2780679861"/>
              </p:ext>
            </p:extLst>
          </p:nvPr>
        </p:nvGraphicFramePr>
        <p:xfrm>
          <a:off x="588433" y="3945466"/>
          <a:ext cx="11015133" cy="1944370"/>
        </p:xfrm>
        <a:graphic>
          <a:graphicData uri="http://schemas.openxmlformats.org/drawingml/2006/table">
            <a:tbl>
              <a:tblPr firstRow="1" bandRow="1">
                <a:tableStyleId>{5940675A-B579-460E-94D1-54222C63F5DA}</a:tableStyleId>
              </a:tblPr>
              <a:tblGrid>
                <a:gridCol w="1176866">
                  <a:extLst>
                    <a:ext uri="{9D8B030D-6E8A-4147-A177-3AD203B41FA5}">
                      <a16:colId xmlns:a16="http://schemas.microsoft.com/office/drawing/2014/main" val="2241963637"/>
                    </a:ext>
                  </a:extLst>
                </a:gridCol>
                <a:gridCol w="1456267">
                  <a:extLst>
                    <a:ext uri="{9D8B030D-6E8A-4147-A177-3AD203B41FA5}">
                      <a16:colId xmlns:a16="http://schemas.microsoft.com/office/drawing/2014/main" val="819330793"/>
                    </a:ext>
                  </a:extLst>
                </a:gridCol>
                <a:gridCol w="8382000">
                  <a:extLst>
                    <a:ext uri="{9D8B030D-6E8A-4147-A177-3AD203B41FA5}">
                      <a16:colId xmlns:a16="http://schemas.microsoft.com/office/drawing/2014/main" val="3278796443"/>
                    </a:ext>
                  </a:extLst>
                </a:gridCol>
              </a:tblGrid>
              <a:tr h="370840">
                <a:tc>
                  <a:txBody>
                    <a:bodyPr/>
                    <a:lstStyle/>
                    <a:p>
                      <a:pPr algn="ctr"/>
                      <a:r>
                        <a:rPr lang="ko-KR" altLang="en-US" sz="1200" b="1">
                          <a:solidFill>
                            <a:srgbClr val="FFFFFF"/>
                          </a:solidFill>
                          <a:effectLst/>
                        </a:rPr>
                        <a:t>버전</a:t>
                      </a:r>
                      <a:endParaRPr lang="ko-KR" altLang="en-US" sz="1200">
                        <a:effectLst/>
                      </a:endParaRPr>
                    </a:p>
                  </a:txBody>
                  <a:tcPr marL="95250" marR="95250" marT="47625" marB="47625" anchor="ctr">
                    <a:solidFill>
                      <a:schemeClr val="accent6">
                        <a:lumMod val="40000"/>
                        <a:lumOff val="60000"/>
                      </a:schemeClr>
                    </a:solidFill>
                  </a:tcPr>
                </a:tc>
                <a:tc>
                  <a:txBody>
                    <a:bodyPr/>
                    <a:lstStyle/>
                    <a:p>
                      <a:pPr algn="ctr"/>
                      <a:r>
                        <a:rPr lang="ko-KR" altLang="en-US" sz="1200" b="1">
                          <a:solidFill>
                            <a:srgbClr val="FFFFFF"/>
                          </a:solidFill>
                          <a:effectLst/>
                        </a:rPr>
                        <a:t>공개일</a:t>
                      </a:r>
                      <a:endParaRPr lang="ko-KR" altLang="en-US" sz="1200">
                        <a:effectLst/>
                      </a:endParaRPr>
                    </a:p>
                  </a:txBody>
                  <a:tcPr marL="95250" marR="95250" marT="47625" marB="47625" anchor="ctr">
                    <a:solidFill>
                      <a:schemeClr val="accent6">
                        <a:lumMod val="40000"/>
                        <a:lumOff val="60000"/>
                      </a:schemeClr>
                    </a:solidFill>
                  </a:tcPr>
                </a:tc>
                <a:tc>
                  <a:txBody>
                    <a:bodyPr/>
                    <a:lstStyle/>
                    <a:p>
                      <a:pPr algn="ctr"/>
                      <a:r>
                        <a:rPr lang="ko-KR" altLang="en-US" sz="1200" b="1" dirty="0">
                          <a:solidFill>
                            <a:srgbClr val="FFFFFF"/>
                          </a:solidFill>
                          <a:effectLst/>
                        </a:rPr>
                        <a:t>내용</a:t>
                      </a:r>
                      <a:endParaRPr lang="ko-KR" altLang="en-US" sz="1200" dirty="0">
                        <a:effectLst/>
                      </a:endParaRPr>
                    </a:p>
                  </a:txBody>
                  <a:tcPr marL="95250" marR="95250" marT="47625" marB="47625" anchor="ctr">
                    <a:solidFill>
                      <a:schemeClr val="accent6">
                        <a:lumMod val="40000"/>
                        <a:lumOff val="60000"/>
                      </a:schemeClr>
                    </a:solidFill>
                  </a:tcPr>
                </a:tc>
                <a:extLst>
                  <a:ext uri="{0D108BD9-81ED-4DB2-BD59-A6C34878D82A}">
                    <a16:rowId xmlns:a16="http://schemas.microsoft.com/office/drawing/2014/main" val="1153361835"/>
                  </a:ext>
                </a:extLst>
              </a:tr>
              <a:tr h="370840">
                <a:tc>
                  <a:txBody>
                    <a:bodyPr/>
                    <a:lstStyle/>
                    <a:p>
                      <a:pPr algn="ctr"/>
                      <a:r>
                        <a:rPr lang="en-US" sz="1200" u="sng">
                          <a:effectLst/>
                        </a:rPr>
                        <a:t>CSS 1</a:t>
                      </a:r>
                      <a:endParaRPr lang="en-US" sz="1200">
                        <a:effectLst/>
                      </a:endParaRPr>
                    </a:p>
                  </a:txBody>
                  <a:tcPr marL="95250" marR="95250" marT="47625" marB="47625" anchor="ctr"/>
                </a:tc>
                <a:tc>
                  <a:txBody>
                    <a:bodyPr/>
                    <a:lstStyle/>
                    <a:p>
                      <a:pPr algn="ctr"/>
                      <a:r>
                        <a:rPr lang="en-US" altLang="ko-KR" sz="1200">
                          <a:effectLst/>
                        </a:rPr>
                        <a:t>1996-12-17</a:t>
                      </a:r>
                    </a:p>
                  </a:txBody>
                  <a:tcPr marL="95250" marR="95250" marT="47625" marB="47625" anchor="ctr"/>
                </a:tc>
                <a:tc>
                  <a:txBody>
                    <a:bodyPr/>
                    <a:lstStyle/>
                    <a:p>
                      <a:pPr algn="l"/>
                      <a:r>
                        <a:rPr lang="ko-KR" altLang="en-US" sz="1200" dirty="0">
                          <a:effectLst/>
                        </a:rPr>
                        <a:t>정식 명칭은 </a:t>
                      </a:r>
                      <a:r>
                        <a:rPr lang="en-US" altLang="ko-KR" sz="1200" dirty="0">
                          <a:effectLst/>
                        </a:rPr>
                        <a:t>CSS Level 1. </a:t>
                      </a:r>
                      <a:r>
                        <a:rPr lang="ko-KR" altLang="en-US" sz="1200" dirty="0">
                          <a:effectLst/>
                        </a:rPr>
                        <a:t>최초의 </a:t>
                      </a:r>
                      <a:r>
                        <a:rPr lang="en-US" altLang="ko-KR" sz="1200" dirty="0">
                          <a:effectLst/>
                        </a:rPr>
                        <a:t>CSS </a:t>
                      </a:r>
                      <a:r>
                        <a:rPr lang="ko-KR" altLang="en-US" sz="1200" dirty="0">
                          <a:effectLst/>
                        </a:rPr>
                        <a:t>표준안이다</a:t>
                      </a:r>
                      <a:r>
                        <a:rPr lang="en-US" altLang="ko-KR" sz="1200" dirty="0">
                          <a:effectLst/>
                        </a:rPr>
                        <a:t>. border </a:t>
                      </a:r>
                      <a:r>
                        <a:rPr lang="ko-KR" altLang="en-US" sz="1200" dirty="0">
                          <a:effectLst/>
                        </a:rPr>
                        <a:t>등이 처음 추가되었다</a:t>
                      </a:r>
                      <a:r>
                        <a:rPr lang="en-US" altLang="ko-KR" sz="1200" dirty="0">
                          <a:effectLst/>
                        </a:rPr>
                        <a:t>. </a:t>
                      </a:r>
                      <a:endParaRPr lang="ko-KR" altLang="en-US" sz="1200" dirty="0">
                        <a:effectLst/>
                      </a:endParaRPr>
                    </a:p>
                  </a:txBody>
                  <a:tcPr marL="95250" marR="95250" marT="47625" marB="47625" anchor="ctr"/>
                </a:tc>
                <a:extLst>
                  <a:ext uri="{0D108BD9-81ED-4DB2-BD59-A6C34878D82A}">
                    <a16:rowId xmlns:a16="http://schemas.microsoft.com/office/drawing/2014/main" val="1336637997"/>
                  </a:ext>
                </a:extLst>
              </a:tr>
              <a:tr h="370840">
                <a:tc>
                  <a:txBody>
                    <a:bodyPr/>
                    <a:lstStyle/>
                    <a:p>
                      <a:pPr algn="ctr"/>
                      <a:r>
                        <a:rPr lang="en-US" sz="1200" u="sng">
                          <a:effectLst/>
                        </a:rPr>
                        <a:t>CSS 2</a:t>
                      </a:r>
                      <a:endParaRPr lang="en-US" sz="1200">
                        <a:effectLst/>
                      </a:endParaRPr>
                    </a:p>
                  </a:txBody>
                  <a:tcPr marL="95250" marR="95250" marT="47625" marB="47625" anchor="ctr"/>
                </a:tc>
                <a:tc>
                  <a:txBody>
                    <a:bodyPr/>
                    <a:lstStyle/>
                    <a:p>
                      <a:pPr algn="ctr"/>
                      <a:r>
                        <a:rPr lang="en-US" altLang="ko-KR" sz="1200">
                          <a:effectLst/>
                        </a:rPr>
                        <a:t>1998-05-12</a:t>
                      </a:r>
                    </a:p>
                  </a:txBody>
                  <a:tcPr marL="95250" marR="95250" marT="47625" marB="47625" anchor="ctr"/>
                </a:tc>
                <a:tc>
                  <a:txBody>
                    <a:bodyPr/>
                    <a:lstStyle/>
                    <a:p>
                      <a:pPr algn="l"/>
                      <a:r>
                        <a:rPr lang="ko-KR" altLang="en-US" sz="1200" dirty="0">
                          <a:effectLst/>
                        </a:rPr>
                        <a:t>정식 명칭은 </a:t>
                      </a:r>
                      <a:r>
                        <a:rPr lang="en-US" altLang="ko-KR" sz="1200" dirty="0">
                          <a:effectLst/>
                        </a:rPr>
                        <a:t>CSS Level 2. :hover </a:t>
                      </a:r>
                      <a:r>
                        <a:rPr lang="ko-KR" altLang="en-US" sz="1200" dirty="0">
                          <a:effectLst/>
                        </a:rPr>
                        <a:t>같은 여러 </a:t>
                      </a:r>
                      <a:r>
                        <a:rPr lang="en-US" altLang="ko-KR" sz="1200" dirty="0">
                          <a:effectLst/>
                        </a:rPr>
                        <a:t>selector</a:t>
                      </a:r>
                      <a:r>
                        <a:rPr lang="ko-KR" altLang="en-US" sz="1200" dirty="0">
                          <a:effectLst/>
                        </a:rPr>
                        <a:t>와 </a:t>
                      </a:r>
                      <a:r>
                        <a:rPr lang="en-US" altLang="ko-KR" sz="1200" dirty="0">
                          <a:effectLst/>
                        </a:rPr>
                        <a:t>value inherit </a:t>
                      </a:r>
                      <a:r>
                        <a:rPr lang="ko-KR" altLang="en-US" sz="1200" dirty="0">
                          <a:effectLst/>
                        </a:rPr>
                        <a:t>등이 처음 추가되었다</a:t>
                      </a:r>
                      <a:r>
                        <a:rPr lang="en-US" altLang="ko-KR" sz="1200" dirty="0">
                          <a:effectLst/>
                        </a:rPr>
                        <a:t>. </a:t>
                      </a:r>
                      <a:endParaRPr lang="ko-KR" altLang="en-US" sz="1200" dirty="0">
                        <a:effectLst/>
                      </a:endParaRPr>
                    </a:p>
                  </a:txBody>
                  <a:tcPr marL="95250" marR="95250" marT="47625" marB="47625" anchor="ctr"/>
                </a:tc>
                <a:extLst>
                  <a:ext uri="{0D108BD9-81ED-4DB2-BD59-A6C34878D82A}">
                    <a16:rowId xmlns:a16="http://schemas.microsoft.com/office/drawing/2014/main" val="4253851391"/>
                  </a:ext>
                </a:extLst>
              </a:tr>
              <a:tr h="370840">
                <a:tc>
                  <a:txBody>
                    <a:bodyPr/>
                    <a:lstStyle/>
                    <a:p>
                      <a:pPr algn="ctr"/>
                      <a:r>
                        <a:rPr lang="en-US" sz="1200">
                          <a:effectLst/>
                        </a:rPr>
                        <a:t>CSS 2.1</a:t>
                      </a:r>
                    </a:p>
                  </a:txBody>
                  <a:tcPr marL="95250" marR="95250" marT="47625" marB="47625" anchor="ctr"/>
                </a:tc>
                <a:tc>
                  <a:txBody>
                    <a:bodyPr/>
                    <a:lstStyle/>
                    <a:p>
                      <a:pPr algn="ctr"/>
                      <a:r>
                        <a:rPr lang="en-US" altLang="ko-KR" sz="1200">
                          <a:effectLst/>
                        </a:rPr>
                        <a:t>2011-06-07</a:t>
                      </a:r>
                    </a:p>
                  </a:txBody>
                  <a:tcPr marL="95250" marR="95250" marT="47625" marB="47625" anchor="ctr"/>
                </a:tc>
                <a:tc>
                  <a:txBody>
                    <a:bodyPr/>
                    <a:lstStyle/>
                    <a:p>
                      <a:pPr algn="l"/>
                      <a:r>
                        <a:rPr lang="ko-KR" altLang="en-US" sz="1200" dirty="0">
                          <a:effectLst/>
                        </a:rPr>
                        <a:t>정식 명칭은 </a:t>
                      </a:r>
                      <a:r>
                        <a:rPr lang="en-US" altLang="ko-KR" sz="1200" dirty="0">
                          <a:effectLst/>
                        </a:rPr>
                        <a:t>CSS Level 2 Revision 1. CSS 2</a:t>
                      </a:r>
                      <a:r>
                        <a:rPr lang="ko-KR" altLang="en-US" sz="1200" dirty="0">
                          <a:effectLst/>
                        </a:rPr>
                        <a:t>의 각종 오류를 수정한다</a:t>
                      </a:r>
                      <a:r>
                        <a:rPr lang="en-US" altLang="ko-KR" sz="1200" dirty="0">
                          <a:effectLst/>
                        </a:rPr>
                        <a:t>. </a:t>
                      </a:r>
                      <a:r>
                        <a:rPr lang="ko-KR" altLang="en-US" sz="1200" dirty="0">
                          <a:effectLst/>
                        </a:rPr>
                        <a:t>일종의 </a:t>
                      </a:r>
                      <a:r>
                        <a:rPr lang="ko-KR" altLang="en-US" sz="1200" dirty="0" err="1">
                          <a:effectLst/>
                        </a:rPr>
                        <a:t>핫픽스</a:t>
                      </a:r>
                      <a:r>
                        <a:rPr lang="en-US" altLang="ko-KR" sz="1200" dirty="0">
                          <a:effectLst/>
                        </a:rPr>
                        <a:t>. IE</a:t>
                      </a:r>
                      <a:r>
                        <a:rPr lang="ko-KR" altLang="en-US" sz="1200" dirty="0">
                          <a:effectLst/>
                        </a:rPr>
                        <a:t>는 이 표준안을 </a:t>
                      </a:r>
                      <a:r>
                        <a:rPr lang="en-US" altLang="ko-KR" sz="1200" dirty="0">
                          <a:effectLst/>
                        </a:rPr>
                        <a:t>IE8</a:t>
                      </a:r>
                      <a:r>
                        <a:rPr lang="ko-KR" altLang="en-US" sz="1200" dirty="0">
                          <a:effectLst/>
                        </a:rPr>
                        <a:t>에서야 모두 지원한다</a:t>
                      </a:r>
                      <a:r>
                        <a:rPr lang="en-US" altLang="ko-KR" sz="1200" dirty="0">
                          <a:effectLst/>
                        </a:rPr>
                        <a:t>.</a:t>
                      </a:r>
                      <a:endParaRPr lang="ko-KR" altLang="en-US" sz="1200" dirty="0">
                        <a:effectLst/>
                      </a:endParaRPr>
                    </a:p>
                  </a:txBody>
                  <a:tcPr marL="95250" marR="95250" marT="47625" marB="47625" anchor="ctr"/>
                </a:tc>
                <a:extLst>
                  <a:ext uri="{0D108BD9-81ED-4DB2-BD59-A6C34878D82A}">
                    <a16:rowId xmlns:a16="http://schemas.microsoft.com/office/drawing/2014/main" val="2236961468"/>
                  </a:ext>
                </a:extLst>
              </a:tr>
              <a:tr h="370840">
                <a:tc>
                  <a:txBody>
                    <a:bodyPr/>
                    <a:lstStyle/>
                    <a:p>
                      <a:pPr algn="ctr"/>
                      <a:r>
                        <a:rPr lang="en-US" sz="1200">
                          <a:effectLst/>
                        </a:rPr>
                        <a:t>CSS 2.2</a:t>
                      </a:r>
                    </a:p>
                  </a:txBody>
                  <a:tcPr marL="95250" marR="95250" marT="47625" marB="47625" anchor="ctr"/>
                </a:tc>
                <a:tc>
                  <a:txBody>
                    <a:bodyPr/>
                    <a:lstStyle/>
                    <a:p>
                      <a:pPr algn="ctr"/>
                      <a:r>
                        <a:rPr lang="en-US" altLang="ko-KR" sz="1200">
                          <a:effectLst/>
                        </a:rPr>
                        <a:t>2016-04-12</a:t>
                      </a:r>
                    </a:p>
                  </a:txBody>
                  <a:tcPr marL="95250" marR="95250" marT="47625" marB="47625" anchor="ctr"/>
                </a:tc>
                <a:tc>
                  <a:txBody>
                    <a:bodyPr/>
                    <a:lstStyle/>
                    <a:p>
                      <a:pPr algn="l"/>
                      <a:r>
                        <a:rPr lang="ko-KR" altLang="en-US" sz="1200" dirty="0">
                          <a:effectLst/>
                        </a:rPr>
                        <a:t>정식 명칭은 </a:t>
                      </a:r>
                      <a:r>
                        <a:rPr lang="en-US" altLang="ko-KR" sz="1200" dirty="0">
                          <a:effectLst/>
                        </a:rPr>
                        <a:t>CSS Level 2 Revision 2. </a:t>
                      </a:r>
                      <a:r>
                        <a:rPr lang="ko-KR" altLang="en-US" sz="1200" dirty="0">
                          <a:effectLst/>
                        </a:rPr>
                        <a:t>하지만 아직 초안 단계이며 </a:t>
                      </a:r>
                      <a:r>
                        <a:rPr lang="en-US" altLang="ko-KR" sz="1200" dirty="0">
                          <a:effectLst/>
                        </a:rPr>
                        <a:t>CSS</a:t>
                      </a:r>
                      <a:r>
                        <a:rPr lang="ko-KR" altLang="en-US" sz="1200" dirty="0">
                          <a:effectLst/>
                        </a:rPr>
                        <a:t>의 최신 표준안이 </a:t>
                      </a:r>
                      <a:r>
                        <a:rPr lang="ko-KR" altLang="en-US" sz="1200" b="1" u="sng" dirty="0">
                          <a:effectLst/>
                        </a:rPr>
                        <a:t>아니다</a:t>
                      </a:r>
                      <a:r>
                        <a:rPr lang="en-US" altLang="ko-KR" sz="1200" dirty="0">
                          <a:effectLst/>
                        </a:rPr>
                        <a:t>.</a:t>
                      </a:r>
                    </a:p>
                  </a:txBody>
                  <a:tcPr marL="95250" marR="95250" marT="47625" marB="47625" anchor="ctr"/>
                </a:tc>
                <a:extLst>
                  <a:ext uri="{0D108BD9-81ED-4DB2-BD59-A6C34878D82A}">
                    <a16:rowId xmlns:a16="http://schemas.microsoft.com/office/drawing/2014/main" val="1571026138"/>
                  </a:ext>
                </a:extLst>
              </a:tr>
            </a:tbl>
          </a:graphicData>
        </a:graphic>
      </p:graphicFrame>
    </p:spTree>
    <p:extLst>
      <p:ext uri="{BB962C8B-B14F-4D97-AF65-F5344CB8AC3E}">
        <p14:creationId xmlns:p14="http://schemas.microsoft.com/office/powerpoint/2010/main" val="27209773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문법</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Syntax&lt;/title&gt;</a:t>
            </a:r>
          </a:p>
          <a:p>
            <a:r>
              <a:rPr lang="en-US" altLang="ko-KR" sz="1200">
                <a:solidFill>
                  <a:schemeClr val="tx1"/>
                </a:solidFill>
              </a:rPr>
              <a:t>	&lt;style&gt;</a:t>
            </a:r>
          </a:p>
          <a:p>
            <a:r>
              <a:rPr lang="en-US" altLang="ko-KR" sz="1200">
                <a:solidFill>
                  <a:schemeClr val="tx1"/>
                </a:solidFill>
              </a:rPr>
              <a:t>		h1 {</a:t>
            </a:r>
          </a:p>
          <a:p>
            <a:r>
              <a:rPr lang="en-US" altLang="ko-KR" sz="1200">
                <a:solidFill>
                  <a:schemeClr val="tx1"/>
                </a:solidFill>
              </a:rPr>
              <a:t>			color: navy;</a:t>
            </a:r>
          </a:p>
          <a:p>
            <a:r>
              <a:rPr lang="en-US" altLang="ko-KR" sz="1200">
                <a:solidFill>
                  <a:schemeClr val="tx1"/>
                </a:solidFill>
              </a:rPr>
              <a:t>		}</a:t>
            </a:r>
          </a:p>
          <a:p>
            <a:r>
              <a:rPr lang="en-US" altLang="ko-KR" sz="1200">
                <a:solidFill>
                  <a:schemeClr val="tx1"/>
                </a:solidFill>
              </a:rPr>
              <a:t>		h1, h2 {</a:t>
            </a:r>
          </a:p>
          <a:p>
            <a:r>
              <a:rPr lang="en-US" altLang="ko-KR" sz="1200">
                <a:solidFill>
                  <a:schemeClr val="tx1"/>
                </a:solidFill>
              </a:rPr>
              <a:t>			text-align: center;</a:t>
            </a:r>
          </a:p>
          <a:p>
            <a:r>
              <a:rPr lang="en-US" altLang="ko-KR" sz="1200">
                <a:solidFill>
                  <a:schemeClr val="tx1"/>
                </a:solidFill>
              </a:rPr>
              <a:t>		}</a:t>
            </a:r>
          </a:p>
          <a:p>
            <a:r>
              <a:rPr lang="en-US" altLang="ko-KR" sz="1200">
                <a:solidFill>
                  <a:schemeClr val="tx1"/>
                </a:solidFill>
              </a:rPr>
              <a:t>		h1, h2, p {</a:t>
            </a:r>
          </a:p>
          <a:p>
            <a:r>
              <a:rPr lang="en-US" altLang="ko-KR" sz="1200">
                <a:solidFill>
                  <a:schemeClr val="tx1"/>
                </a:solidFill>
              </a:rPr>
              <a:t>			background-color: lightgray;</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a:t>
            </a:r>
            <a:r>
              <a:rPr lang="ko-KR" altLang="en-US" sz="1200">
                <a:solidFill>
                  <a:schemeClr val="tx1"/>
                </a:solidFill>
              </a:rPr>
              <a:t>제목 </a:t>
            </a:r>
            <a:r>
              <a:rPr lang="en-US" altLang="ko-KR" sz="1200">
                <a:solidFill>
                  <a:schemeClr val="tx1"/>
                </a:solidFill>
              </a:rPr>
              <a:t>1 </a:t>
            </a:r>
            <a:r>
              <a:rPr lang="ko-KR" altLang="en-US" sz="1200">
                <a:solidFill>
                  <a:schemeClr val="tx1"/>
                </a:solidFill>
              </a:rPr>
              <a:t>입니다</a:t>
            </a:r>
            <a:r>
              <a:rPr lang="en-US" altLang="ko-KR" sz="1200">
                <a:solidFill>
                  <a:schemeClr val="tx1"/>
                </a:solidFill>
              </a:rPr>
              <a:t>.&lt;/h1&gt;</a:t>
            </a:r>
          </a:p>
          <a:p>
            <a:r>
              <a:rPr lang="en-US" altLang="ko-KR" sz="1200">
                <a:solidFill>
                  <a:schemeClr val="tx1"/>
                </a:solidFill>
              </a:rPr>
              <a:t>	&lt;h2&gt;</a:t>
            </a:r>
            <a:r>
              <a:rPr lang="ko-KR" altLang="en-US" sz="1200">
                <a:solidFill>
                  <a:schemeClr val="tx1"/>
                </a:solidFill>
              </a:rPr>
              <a:t>제목 </a:t>
            </a:r>
            <a:r>
              <a:rPr lang="en-US" altLang="ko-KR" sz="1200">
                <a:solidFill>
                  <a:schemeClr val="tx1"/>
                </a:solidFill>
              </a:rPr>
              <a:t>2 </a:t>
            </a:r>
            <a:r>
              <a:rPr lang="ko-KR" altLang="en-US" sz="1200">
                <a:solidFill>
                  <a:schemeClr val="tx1"/>
                </a:solidFill>
              </a:rPr>
              <a:t>입니다</a:t>
            </a:r>
            <a:r>
              <a:rPr lang="en-US" altLang="ko-KR" sz="1200">
                <a:solidFill>
                  <a:schemeClr val="tx1"/>
                </a:solidFill>
              </a:rPr>
              <a:t>.&lt;/h2&gt;</a:t>
            </a:r>
          </a:p>
          <a:p>
            <a:r>
              <a:rPr lang="en-US" altLang="ko-KR" sz="1200">
                <a:solidFill>
                  <a:schemeClr val="tx1"/>
                </a:solidFill>
              </a:rPr>
              <a:t>	&lt;p&gt;</a:t>
            </a:r>
            <a:r>
              <a:rPr lang="ko-KR" altLang="en-US" sz="1200">
                <a:solidFill>
                  <a:schemeClr val="tx1"/>
                </a:solidFill>
              </a:rPr>
              <a:t>여기는 단락입니다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endParaRPr lang="en-US" altLang="ko-KR" sz="1200" dirty="0">
              <a:solidFill>
                <a:schemeClr val="tx1"/>
              </a:solidFill>
            </a:endParaRPr>
          </a:p>
          <a:p>
            <a:r>
              <a:rPr lang="en-US" altLang="ko-KR" sz="1200" dirty="0">
                <a:solidFill>
                  <a:schemeClr val="tx1"/>
                </a:solidFill>
              </a:rPr>
              <a:t>CSS</a:t>
            </a:r>
            <a:r>
              <a:rPr lang="ko-KR" altLang="en-US" sz="1200" dirty="0">
                <a:solidFill>
                  <a:schemeClr val="tx1"/>
                </a:solidFill>
              </a:rPr>
              <a:t>의 문법은 </a:t>
            </a:r>
            <a:r>
              <a:rPr lang="ko-KR" altLang="en-US" sz="1200" dirty="0" err="1">
                <a:solidFill>
                  <a:schemeClr val="tx1"/>
                </a:solidFill>
              </a:rPr>
              <a:t>선택자</a:t>
            </a:r>
            <a:r>
              <a:rPr lang="en-US" altLang="ko-KR" sz="1200" dirty="0">
                <a:solidFill>
                  <a:schemeClr val="tx1"/>
                </a:solidFill>
              </a:rPr>
              <a:t>(selector)</a:t>
            </a:r>
            <a:r>
              <a:rPr lang="ko-KR" altLang="en-US" sz="1200" dirty="0">
                <a:solidFill>
                  <a:schemeClr val="tx1"/>
                </a:solidFill>
              </a:rPr>
              <a:t>와 </a:t>
            </a:r>
            <a:r>
              <a:rPr lang="ko-KR" altLang="en-US" sz="1200" dirty="0" err="1">
                <a:solidFill>
                  <a:schemeClr val="tx1"/>
                </a:solidFill>
              </a:rPr>
              <a:t>선언부</a:t>
            </a:r>
            <a:r>
              <a:rPr lang="en-US" altLang="ko-KR" sz="1200" dirty="0">
                <a:solidFill>
                  <a:schemeClr val="tx1"/>
                </a:solidFill>
              </a:rPr>
              <a:t>(declaratives)</a:t>
            </a:r>
            <a:r>
              <a:rPr lang="ko-KR" altLang="en-US" sz="1200" dirty="0">
                <a:solidFill>
                  <a:schemeClr val="tx1"/>
                </a:solidFill>
              </a:rPr>
              <a:t>로 구성됩니다</a:t>
            </a:r>
            <a:r>
              <a:rPr lang="en-US" altLang="ko-KR" sz="1200" dirty="0">
                <a:solidFill>
                  <a:schemeClr val="tx1"/>
                </a:solidFill>
              </a:rPr>
              <a:t>.</a:t>
            </a:r>
          </a:p>
          <a:p>
            <a:r>
              <a:rPr lang="ko-KR" altLang="en-US" sz="1200" dirty="0">
                <a:solidFill>
                  <a:schemeClr val="tx1"/>
                </a:solidFill>
              </a:rPr>
              <a:t>선택자는 </a:t>
            </a:r>
            <a:r>
              <a:rPr lang="en-US" altLang="ko-KR" sz="1200" dirty="0">
                <a:solidFill>
                  <a:schemeClr val="tx1"/>
                </a:solidFill>
              </a:rPr>
              <a:t>CSS</a:t>
            </a:r>
            <a:r>
              <a:rPr lang="ko-KR" altLang="en-US" sz="1200" dirty="0">
                <a:solidFill>
                  <a:schemeClr val="tx1"/>
                </a:solidFill>
              </a:rPr>
              <a:t>를 적용하고자 하는 </a:t>
            </a:r>
            <a:r>
              <a:rPr lang="en-US" altLang="ko-KR" sz="1200" dirty="0">
                <a:solidFill>
                  <a:schemeClr val="tx1"/>
                </a:solidFill>
              </a:rPr>
              <a:t>HTML </a:t>
            </a:r>
            <a:r>
              <a:rPr lang="ko-KR" altLang="en-US" sz="1200" dirty="0">
                <a:solidFill>
                  <a:schemeClr val="tx1"/>
                </a:solidFill>
              </a:rPr>
              <a:t>요소</a:t>
            </a:r>
            <a:r>
              <a:rPr lang="en-US" altLang="ko-KR" sz="1200" dirty="0">
                <a:solidFill>
                  <a:schemeClr val="tx1"/>
                </a:solidFill>
              </a:rPr>
              <a:t>(element)</a:t>
            </a:r>
            <a:r>
              <a:rPr lang="ko-KR" altLang="en-US" sz="1200" dirty="0">
                <a:solidFill>
                  <a:schemeClr val="tx1"/>
                </a:solidFill>
              </a:rPr>
              <a:t>를 가리킵니다</a:t>
            </a:r>
            <a:r>
              <a:rPr lang="en-US" altLang="ko-KR" sz="1200" dirty="0">
                <a:solidFill>
                  <a:schemeClr val="tx1"/>
                </a:solidFill>
              </a:rPr>
              <a:t>.</a:t>
            </a:r>
          </a:p>
          <a:p>
            <a:r>
              <a:rPr lang="ko-KR" altLang="en-US" sz="1200" dirty="0">
                <a:solidFill>
                  <a:schemeClr val="tx1"/>
                </a:solidFill>
              </a:rPr>
              <a:t>선언부는 하나 이상의 선언들을 세미콜론</a:t>
            </a:r>
            <a:r>
              <a:rPr lang="en-US" altLang="ko-KR" sz="1200" dirty="0">
                <a:solidFill>
                  <a:schemeClr val="tx1"/>
                </a:solidFill>
              </a:rPr>
              <a:t>(;)</a:t>
            </a:r>
            <a:r>
              <a:rPr lang="ko-KR" altLang="en-US" sz="1200" dirty="0">
                <a:solidFill>
                  <a:schemeClr val="tx1"/>
                </a:solidFill>
              </a:rPr>
              <a:t>으로 구분하여 포함할 수 있으며</a:t>
            </a:r>
            <a:r>
              <a:rPr lang="en-US" altLang="ko-KR" sz="1200" dirty="0">
                <a:solidFill>
                  <a:schemeClr val="tx1"/>
                </a:solidFill>
              </a:rPr>
              <a:t>, </a:t>
            </a:r>
            <a:r>
              <a:rPr lang="ko-KR" altLang="en-US" sz="1200" dirty="0">
                <a:solidFill>
                  <a:schemeClr val="tx1"/>
                </a:solidFill>
              </a:rPr>
              <a:t>중괄호</a:t>
            </a:r>
            <a:r>
              <a:rPr lang="en-US" altLang="ko-KR" sz="1200" dirty="0">
                <a:solidFill>
                  <a:schemeClr val="tx1"/>
                </a:solidFill>
              </a:rPr>
              <a:t>({ })</a:t>
            </a:r>
            <a:r>
              <a:rPr lang="ko-KR" altLang="en-US" sz="1200" dirty="0">
                <a:solidFill>
                  <a:schemeClr val="tx1"/>
                </a:solidFill>
              </a:rPr>
              <a:t>를 사용하여 전체를 둘러쌉니다</a:t>
            </a:r>
            <a:r>
              <a:rPr lang="en-US" altLang="ko-KR" sz="1200" dirty="0">
                <a:solidFill>
                  <a:schemeClr val="tx1"/>
                </a:solidFill>
              </a:rPr>
              <a:t>.</a:t>
            </a:r>
          </a:p>
          <a:p>
            <a:r>
              <a:rPr lang="ko-KR" altLang="en-US" sz="1200" dirty="0">
                <a:solidFill>
                  <a:schemeClr val="tx1"/>
                </a:solidFill>
              </a:rPr>
              <a:t>각 선언은 </a:t>
            </a:r>
            <a:r>
              <a:rPr lang="en-US" altLang="ko-KR" sz="1200" dirty="0">
                <a:solidFill>
                  <a:schemeClr val="tx1"/>
                </a:solidFill>
              </a:rPr>
              <a:t>CSS </a:t>
            </a:r>
            <a:r>
              <a:rPr lang="ko-KR" altLang="en-US" sz="1200" dirty="0" err="1">
                <a:solidFill>
                  <a:schemeClr val="tx1"/>
                </a:solidFill>
              </a:rPr>
              <a:t>속성명</a:t>
            </a:r>
            <a:r>
              <a:rPr lang="en-US" altLang="ko-KR" sz="1200" dirty="0">
                <a:solidFill>
                  <a:schemeClr val="tx1"/>
                </a:solidFill>
              </a:rPr>
              <a:t>(property)</a:t>
            </a:r>
            <a:r>
              <a:rPr lang="ko-KR" altLang="en-US" sz="1200" dirty="0">
                <a:solidFill>
                  <a:schemeClr val="tx1"/>
                </a:solidFill>
              </a:rPr>
              <a:t>과 속성값</a:t>
            </a:r>
            <a:r>
              <a:rPr lang="en-US" altLang="ko-KR" sz="1200" dirty="0">
                <a:solidFill>
                  <a:schemeClr val="tx1"/>
                </a:solidFill>
              </a:rPr>
              <a:t>(value)</a:t>
            </a:r>
            <a:r>
              <a:rPr lang="ko-KR" altLang="en-US" sz="1200" dirty="0">
                <a:solidFill>
                  <a:schemeClr val="tx1"/>
                </a:solidFill>
              </a:rPr>
              <a:t>을 가지며</a:t>
            </a:r>
            <a:r>
              <a:rPr lang="en-US" altLang="ko-KR" sz="1200" dirty="0">
                <a:solidFill>
                  <a:schemeClr val="tx1"/>
                </a:solidFill>
              </a:rPr>
              <a:t>, </a:t>
            </a:r>
            <a:r>
              <a:rPr lang="ko-KR" altLang="en-US" sz="1200" dirty="0">
                <a:solidFill>
                  <a:schemeClr val="tx1"/>
                </a:solidFill>
              </a:rPr>
              <a:t>그 둘은 콜론</a:t>
            </a:r>
            <a:r>
              <a:rPr lang="en-US" altLang="ko-KR" sz="1200" dirty="0">
                <a:solidFill>
                  <a:schemeClr val="tx1"/>
                </a:solidFill>
              </a:rPr>
              <a:t>(:)</a:t>
            </a:r>
            <a:r>
              <a:rPr lang="ko-KR" altLang="en-US" sz="1200" dirty="0">
                <a:solidFill>
                  <a:schemeClr val="tx1"/>
                </a:solidFill>
              </a:rPr>
              <a:t>으로 연결됩니다</a:t>
            </a:r>
            <a:r>
              <a:rPr lang="en-US" altLang="ko-KR" sz="1200" dirty="0">
                <a:solidFill>
                  <a:schemeClr val="tx1"/>
                </a:solidFill>
              </a:rPr>
              <a:t>.</a:t>
            </a:r>
          </a:p>
          <a:p>
            <a:r>
              <a:rPr lang="ko-KR" altLang="en-US" sz="1200" dirty="0">
                <a:solidFill>
                  <a:schemeClr val="tx1"/>
                </a:solidFill>
              </a:rPr>
              <a:t>이러한 </a:t>
            </a:r>
            <a:r>
              <a:rPr lang="en-US" altLang="ko-KR" sz="1200" dirty="0">
                <a:solidFill>
                  <a:schemeClr val="tx1"/>
                </a:solidFill>
              </a:rPr>
              <a:t>CSS </a:t>
            </a:r>
            <a:r>
              <a:rPr lang="ko-KR" altLang="en-US" sz="1200" dirty="0">
                <a:solidFill>
                  <a:schemeClr val="tx1"/>
                </a:solidFill>
              </a:rPr>
              <a:t>선언</a:t>
            </a:r>
            <a:r>
              <a:rPr lang="en-US" altLang="ko-KR" sz="1200" dirty="0">
                <a:solidFill>
                  <a:schemeClr val="tx1"/>
                </a:solidFill>
              </a:rPr>
              <a:t>(declaration)</a:t>
            </a:r>
            <a:r>
              <a:rPr lang="ko-KR" altLang="en-US" sz="1200" dirty="0">
                <a:solidFill>
                  <a:schemeClr val="tx1"/>
                </a:solidFill>
              </a:rPr>
              <a:t>은 언제나 마지막에 세미콜론</a:t>
            </a:r>
            <a:r>
              <a:rPr lang="en-US" altLang="ko-KR" sz="1200" dirty="0">
                <a:solidFill>
                  <a:schemeClr val="tx1"/>
                </a:solidFill>
              </a:rPr>
              <a:t>(;)</a:t>
            </a:r>
            <a:r>
              <a:rPr lang="ko-KR" altLang="en-US" sz="1200" dirty="0">
                <a:solidFill>
                  <a:schemeClr val="tx1"/>
                </a:solidFill>
              </a:rPr>
              <a:t>으로 끝마칩니다</a:t>
            </a:r>
            <a:r>
              <a:rPr lang="en-US" altLang="ko-KR" sz="1200" dirty="0">
                <a:solidFill>
                  <a:schemeClr val="tx1"/>
                </a:solidFill>
              </a:rPr>
              <a:t>.</a:t>
            </a:r>
          </a:p>
          <a:p>
            <a:endParaRPr lang="en-US" altLang="ko-KR" sz="1200" dirty="0">
              <a:solidFill>
                <a:schemeClr val="tx1"/>
              </a:solidFill>
            </a:endParaRPr>
          </a:p>
          <a:p>
            <a:r>
              <a:rPr lang="en-US" altLang="ko-KR" sz="1200" b="1" dirty="0">
                <a:solidFill>
                  <a:schemeClr val="tx1"/>
                </a:solidFill>
              </a:rPr>
              <a:t>CSS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스타일을 적용할 </a:t>
            </a:r>
            <a:r>
              <a:rPr lang="en-US" altLang="ko-KR" sz="1200" dirty="0">
                <a:solidFill>
                  <a:schemeClr val="tx1"/>
                </a:solidFill>
              </a:rPr>
              <a:t>HTML </a:t>
            </a:r>
            <a:r>
              <a:rPr lang="ko-KR" altLang="en-US" sz="1200" dirty="0">
                <a:solidFill>
                  <a:schemeClr val="tx1"/>
                </a:solidFill>
              </a:rPr>
              <a:t>요소를 가리키는 데 사용하는 선택자는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 HTML </a:t>
            </a:r>
            <a:r>
              <a:rPr lang="ko-KR" altLang="en-US" sz="1200" dirty="0">
                <a:solidFill>
                  <a:schemeClr val="tx1"/>
                </a:solidFill>
              </a:rPr>
              <a:t>요소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아이디</a:t>
            </a:r>
            <a:r>
              <a:rPr lang="en-US" altLang="ko-KR" sz="1200" dirty="0">
                <a:solidFill>
                  <a:schemeClr val="tx1"/>
                </a:solidFill>
              </a:rPr>
              <a:t>(id)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클래스</a:t>
            </a:r>
            <a:r>
              <a:rPr lang="en-US" altLang="ko-KR" sz="1200" dirty="0">
                <a:solidFill>
                  <a:schemeClr val="tx1"/>
                </a:solidFill>
              </a:rPr>
              <a:t>(class) </a:t>
            </a:r>
            <a:r>
              <a:rPr lang="ko-KR" altLang="en-US" sz="1200" dirty="0" err="1">
                <a:solidFill>
                  <a:schemeClr val="tx1"/>
                </a:solidFill>
              </a:rPr>
              <a:t>선택자</a:t>
            </a:r>
            <a:endParaRPr lang="ko-KR" altLang="en-US" sz="1200" dirty="0">
              <a:solidFill>
                <a:schemeClr val="tx1"/>
              </a:solidFill>
            </a:endParaRPr>
          </a:p>
          <a:p>
            <a:r>
              <a:rPr lang="en-US" altLang="ko-KR" sz="1200" dirty="0">
                <a:solidFill>
                  <a:schemeClr val="tx1"/>
                </a:solidFill>
              </a:rPr>
              <a:t>- </a:t>
            </a:r>
            <a:r>
              <a:rPr lang="ko-KR" altLang="en-US" sz="1200" dirty="0">
                <a:solidFill>
                  <a:schemeClr val="tx1"/>
                </a:solidFill>
              </a:rPr>
              <a:t>그룹</a:t>
            </a:r>
            <a:r>
              <a:rPr lang="en-US" altLang="ko-KR" sz="1200" dirty="0">
                <a:solidFill>
                  <a:schemeClr val="tx1"/>
                </a:solidFill>
              </a:rPr>
              <a:t>(group) </a:t>
            </a:r>
            <a:r>
              <a:rPr lang="ko-KR" altLang="en-US" sz="1200" dirty="0" err="1">
                <a:solidFill>
                  <a:schemeClr val="tx1"/>
                </a:solidFill>
              </a:rPr>
              <a:t>선택자</a:t>
            </a:r>
            <a:endParaRPr lang="en-US" altLang="ko-KR" sz="1200" dirty="0">
              <a:solidFill>
                <a:schemeClr val="tx1"/>
              </a:solidFill>
            </a:endParaRPr>
          </a:p>
          <a:p>
            <a:endParaRPr lang="en-US" altLang="ko-KR" sz="1200" dirty="0">
              <a:solidFill>
                <a:schemeClr val="tx1"/>
              </a:solidFill>
            </a:endParaRPr>
          </a:p>
          <a:p>
            <a:r>
              <a:rPr lang="ko-KR" altLang="en-US" sz="1200" b="1" dirty="0">
                <a:solidFill>
                  <a:schemeClr val="tx1"/>
                </a:solidFill>
              </a:rPr>
              <a:t>그룹</a:t>
            </a:r>
            <a:r>
              <a:rPr lang="en-US" altLang="ko-KR" sz="1200" b="1" dirty="0">
                <a:solidFill>
                  <a:schemeClr val="tx1"/>
                </a:solidFill>
              </a:rPr>
              <a:t>(group) </a:t>
            </a:r>
            <a:r>
              <a:rPr lang="ko-KR" altLang="en-US" sz="1200" b="1" dirty="0" err="1">
                <a:solidFill>
                  <a:schemeClr val="tx1"/>
                </a:solidFill>
              </a:rPr>
              <a:t>선택자</a:t>
            </a:r>
            <a:endParaRPr lang="ko-KR" altLang="en-US" sz="1200" b="1" dirty="0">
              <a:solidFill>
                <a:schemeClr val="tx1"/>
              </a:solidFill>
            </a:endParaRPr>
          </a:p>
          <a:p>
            <a:r>
              <a:rPr lang="ko-KR" altLang="en-US" sz="1200" dirty="0">
                <a:solidFill>
                  <a:schemeClr val="tx1"/>
                </a:solidFill>
              </a:rPr>
              <a:t>그룹 선택자는 위에서 언급한 여러 선택자를 같이 사용하고자 할 때 사용합니다</a:t>
            </a:r>
            <a:r>
              <a:rPr lang="en-US" altLang="ko-KR" sz="1200" dirty="0">
                <a:solidFill>
                  <a:schemeClr val="tx1"/>
                </a:solidFill>
              </a:rPr>
              <a:t>.</a:t>
            </a:r>
          </a:p>
          <a:p>
            <a:r>
              <a:rPr lang="ko-KR" altLang="en-US" sz="1200" dirty="0">
                <a:solidFill>
                  <a:schemeClr val="tx1"/>
                </a:solidFill>
              </a:rPr>
              <a:t>그룹 선택자는 여러 선택자를 쉼표</a:t>
            </a:r>
            <a:r>
              <a:rPr lang="en-US" altLang="ko-KR" sz="1200" dirty="0">
                <a:solidFill>
                  <a:schemeClr val="tx1"/>
                </a:solidFill>
              </a:rPr>
              <a:t>(,)</a:t>
            </a:r>
            <a:r>
              <a:rPr lang="ko-KR" altLang="en-US" sz="1200" dirty="0">
                <a:solidFill>
                  <a:schemeClr val="tx1"/>
                </a:solidFill>
              </a:rPr>
              <a:t>로 구분하여 연결합니다</a:t>
            </a:r>
            <a:r>
              <a:rPr lang="en-US" altLang="ko-KR" sz="1200" dirty="0">
                <a:solidFill>
                  <a:schemeClr val="tx1"/>
                </a:solidFill>
              </a:rPr>
              <a:t>.</a:t>
            </a:r>
          </a:p>
          <a:p>
            <a:r>
              <a:rPr lang="ko-KR" altLang="en-US" sz="1200" dirty="0">
                <a:solidFill>
                  <a:schemeClr val="tx1"/>
                </a:solidFill>
              </a:rPr>
              <a:t>이러한 그룹 선택자는 코드를 중복해서 작성하지 않도록 하여 코드를 간결하게 만들어 줍니다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87</a:t>
            </a:fld>
            <a:endParaRPr lang="ko-KR" altLang="en-US" dirty="0"/>
          </a:p>
        </p:txBody>
      </p:sp>
      <p:pic>
        <p:nvPicPr>
          <p:cNvPr id="3" name="그림 2">
            <a:extLst>
              <a:ext uri="{FF2B5EF4-FFF2-40B4-BE49-F238E27FC236}">
                <a16:creationId xmlns:a16="http://schemas.microsoft.com/office/drawing/2014/main" id="{CD86E617-2C5D-428D-93FC-8AD805ABC204}"/>
              </a:ext>
            </a:extLst>
          </p:cNvPr>
          <p:cNvPicPr>
            <a:picLocks noChangeAspect="1"/>
          </p:cNvPicPr>
          <p:nvPr/>
        </p:nvPicPr>
        <p:blipFill>
          <a:blip r:embed="rId2"/>
          <a:stretch>
            <a:fillRect/>
          </a:stretch>
        </p:blipFill>
        <p:spPr>
          <a:xfrm>
            <a:off x="6828806" y="1250895"/>
            <a:ext cx="4262528" cy="1204492"/>
          </a:xfrm>
          <a:prstGeom prst="rect">
            <a:avLst/>
          </a:prstGeom>
        </p:spPr>
      </p:pic>
    </p:spTree>
    <p:extLst>
      <p:ext uri="{BB962C8B-B14F-4D97-AF65-F5344CB8AC3E}">
        <p14:creationId xmlns:p14="http://schemas.microsoft.com/office/powerpoint/2010/main" val="1548583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ko-KR" altLang="en-US" sz="3200" dirty="0"/>
              <a:t> 주석</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Syntax&lt;/title&gt;</a:t>
            </a:r>
          </a:p>
          <a:p>
            <a:endParaRPr lang="en-US" altLang="ko-KR" sz="1200">
              <a:solidFill>
                <a:schemeClr val="tx1"/>
              </a:solidFill>
            </a:endParaRPr>
          </a:p>
          <a:p>
            <a:r>
              <a:rPr lang="en-US" altLang="ko-KR" sz="1200">
                <a:solidFill>
                  <a:schemeClr val="tx1"/>
                </a:solidFill>
              </a:rPr>
              <a:t>	&lt;style&gt;</a:t>
            </a:r>
          </a:p>
          <a:p>
            <a:r>
              <a:rPr lang="en-US" altLang="ko-KR" sz="1200">
                <a:solidFill>
                  <a:schemeClr val="tx1"/>
                </a:solidFill>
              </a:rPr>
              <a:t>		p {</a:t>
            </a:r>
          </a:p>
          <a:p>
            <a:r>
              <a:rPr lang="en-US" altLang="ko-KR" sz="1200">
                <a:solidFill>
                  <a:schemeClr val="tx1"/>
                </a:solidFill>
              </a:rPr>
              <a:t>			color: teal;</a:t>
            </a:r>
          </a:p>
          <a:p>
            <a:r>
              <a:rPr lang="en-US" altLang="ko-KR" sz="1200">
                <a:solidFill>
                  <a:schemeClr val="tx1"/>
                </a:solidFill>
              </a:rPr>
              <a:t>			/*</a:t>
            </a:r>
            <a:r>
              <a:rPr lang="ko-KR" altLang="en-US" sz="1200">
                <a:solidFill>
                  <a:schemeClr val="tx1"/>
                </a:solidFill>
              </a:rPr>
              <a:t>이것은 한 줄짜리 주석입니다</a:t>
            </a:r>
            <a:r>
              <a:rPr lang="en-US" altLang="ko-KR" sz="1200">
                <a:solidFill>
                  <a:schemeClr val="tx1"/>
                </a:solidFill>
              </a:rPr>
              <a:t>.*/</a:t>
            </a:r>
          </a:p>
          <a:p>
            <a:r>
              <a:rPr lang="en-US" altLang="ko-KR" sz="1200">
                <a:solidFill>
                  <a:schemeClr val="tx1"/>
                </a:solidFill>
              </a:rPr>
              <a:t>			font-size: 30px;</a:t>
            </a:r>
          </a:p>
          <a:p>
            <a:r>
              <a:rPr lang="en-US" altLang="ko-KR" sz="1200">
                <a:solidFill>
                  <a:schemeClr val="tx1"/>
                </a:solidFill>
              </a:rPr>
              <a:t>		}</a:t>
            </a:r>
          </a:p>
          <a:p>
            <a:r>
              <a:rPr lang="en-US" altLang="ko-KR" sz="1200">
                <a:solidFill>
                  <a:schemeClr val="tx1"/>
                </a:solidFill>
              </a:rPr>
              <a:t>		/*</a:t>
            </a:r>
          </a:p>
          <a:p>
            <a:r>
              <a:rPr lang="en-US" altLang="ko-KR" sz="1200">
                <a:solidFill>
                  <a:schemeClr val="tx1"/>
                </a:solidFill>
              </a:rPr>
              <a:t>		</a:t>
            </a:r>
            <a:r>
              <a:rPr lang="ko-KR" altLang="en-US" sz="1200">
                <a:solidFill>
                  <a:schemeClr val="tx1"/>
                </a:solidFill>
              </a:rPr>
              <a:t>이것은 두 줄짜리 주석입니다</a:t>
            </a:r>
            <a:r>
              <a:rPr lang="en-US" altLang="ko-KR" sz="1200">
                <a:solidFill>
                  <a:schemeClr val="tx1"/>
                </a:solidFill>
              </a:rPr>
              <a:t>.</a:t>
            </a:r>
          </a:p>
          <a:p>
            <a:r>
              <a:rPr lang="en-US" altLang="ko-KR" sz="1200">
                <a:solidFill>
                  <a:schemeClr val="tx1"/>
                </a:solidFill>
              </a:rPr>
              <a:t>		</a:t>
            </a:r>
            <a:r>
              <a:rPr lang="ko-KR" altLang="en-US" sz="1200">
                <a:solidFill>
                  <a:schemeClr val="tx1"/>
                </a:solidFill>
              </a:rPr>
              <a:t>몇 줄이라도 가능합니다</a:t>
            </a:r>
            <a:r>
              <a:rPr lang="en-US" altLang="ko-KR" sz="1200">
                <a:solidFill>
                  <a:schemeClr val="tx1"/>
                </a:solidFill>
              </a:rPr>
              <a:t>.</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&lt;p&gt;</a:t>
            </a:r>
            <a:r>
              <a:rPr lang="ko-KR" altLang="en-US" sz="1200">
                <a:solidFill>
                  <a:schemeClr val="tx1"/>
                </a:solidFill>
              </a:rPr>
              <a:t>주석은 웹 페이지의 동작에 영향을 주지 않습니다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 </a:t>
            </a:r>
            <a:r>
              <a:rPr lang="ko-KR" altLang="en-US" sz="1200" b="1" dirty="0">
                <a:solidFill>
                  <a:schemeClr val="tx1"/>
                </a:solidFill>
              </a:rPr>
              <a:t>주석</a:t>
            </a:r>
            <a:r>
              <a:rPr lang="en-US" altLang="ko-KR" sz="1200" b="1" dirty="0">
                <a:solidFill>
                  <a:schemeClr val="tx1"/>
                </a:solidFill>
              </a:rPr>
              <a:t>(comments)</a:t>
            </a:r>
          </a:p>
          <a:p>
            <a:r>
              <a:rPr lang="ko-KR" altLang="en-US" sz="1200" dirty="0">
                <a:solidFill>
                  <a:schemeClr val="tx1"/>
                </a:solidFill>
              </a:rPr>
              <a:t>주석</a:t>
            </a:r>
            <a:r>
              <a:rPr lang="en-US" altLang="ko-KR" sz="1200" dirty="0">
                <a:solidFill>
                  <a:schemeClr val="tx1"/>
                </a:solidFill>
              </a:rPr>
              <a:t>(comment)</a:t>
            </a:r>
            <a:r>
              <a:rPr lang="ko-KR" altLang="en-US" sz="1200" dirty="0">
                <a:solidFill>
                  <a:schemeClr val="tx1"/>
                </a:solidFill>
              </a:rPr>
              <a:t>이란 개발자가 작성한 해당 코드에 대한 이해를 돕는 설명이나 디버깅을 위해 작성한 구문을 의미합니다</a:t>
            </a:r>
            <a:r>
              <a:rPr lang="en-US" altLang="ko-KR" sz="1200" dirty="0">
                <a:solidFill>
                  <a:schemeClr val="tx1"/>
                </a:solidFill>
              </a:rPr>
              <a:t>.</a:t>
            </a:r>
          </a:p>
          <a:p>
            <a:r>
              <a:rPr lang="ko-KR" altLang="en-US" sz="1200" dirty="0">
                <a:solidFill>
                  <a:schemeClr val="tx1"/>
                </a:solidFill>
              </a:rPr>
              <a:t>이러한 주석은 다른 </a:t>
            </a:r>
            <a:r>
              <a:rPr lang="en-US" altLang="ko-KR" sz="1200" dirty="0">
                <a:solidFill>
                  <a:schemeClr val="tx1"/>
                </a:solidFill>
              </a:rPr>
              <a:t>CSS </a:t>
            </a:r>
            <a:r>
              <a:rPr lang="ko-KR" altLang="en-US" sz="1200" dirty="0">
                <a:solidFill>
                  <a:schemeClr val="tx1"/>
                </a:solidFill>
              </a:rPr>
              <a:t>코드와는 달리 웹 브라우저에 의해 해석되지 않습니다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CSS</a:t>
            </a:r>
            <a:r>
              <a:rPr lang="ko-KR" altLang="en-US" sz="1200" dirty="0">
                <a:solidFill>
                  <a:schemeClr val="tx1"/>
                </a:solidFill>
              </a:rPr>
              <a:t>에서 주석을 표현하는 방법은 다음과 같습니다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문법</a:t>
            </a:r>
          </a:p>
          <a:p>
            <a:r>
              <a:rPr lang="en-US" altLang="ko-KR" sz="1200" i="1" dirty="0">
                <a:solidFill>
                  <a:schemeClr val="tx1"/>
                </a:solidFill>
              </a:rPr>
              <a:t>/* </a:t>
            </a:r>
            <a:r>
              <a:rPr lang="ko-KR" altLang="en-US" sz="1200" i="1" dirty="0">
                <a:solidFill>
                  <a:schemeClr val="tx1"/>
                </a:solidFill>
              </a:rPr>
              <a:t>주석내용 *</a:t>
            </a:r>
            <a:r>
              <a:rPr lang="en-US" altLang="ko-KR" sz="1200" i="1" dirty="0">
                <a:solidFill>
                  <a:schemeClr val="tx1"/>
                </a:solidFill>
              </a:rPr>
              <a:t>/</a:t>
            </a:r>
          </a:p>
          <a:p>
            <a:endParaRPr lang="en-US" altLang="ko-KR" sz="1200" i="1" dirty="0">
              <a:solidFill>
                <a:schemeClr val="tx1"/>
              </a:solidFill>
            </a:endParaRPr>
          </a:p>
          <a:p>
            <a:r>
              <a:rPr lang="en-US" altLang="ko-KR" sz="1200" dirty="0">
                <a:solidFill>
                  <a:schemeClr val="tx1"/>
                </a:solidFill>
              </a:rPr>
              <a:t>CSS</a:t>
            </a:r>
            <a:r>
              <a:rPr lang="ko-KR" altLang="en-US" sz="1200" dirty="0">
                <a:solidFill>
                  <a:schemeClr val="tx1"/>
                </a:solidFill>
              </a:rPr>
              <a:t>에서 주석을 작성할 때는 절대로 주석 내부에 또 다른 주석을 넣어서는 안 됩니다</a:t>
            </a:r>
            <a:r>
              <a:rPr lang="en-US" altLang="ko-KR" sz="1200" dirty="0">
                <a:solidFill>
                  <a:schemeClr val="tx1"/>
                </a:solidFill>
              </a:rPr>
              <a:t>.</a:t>
            </a:r>
          </a:p>
          <a:p>
            <a:endParaRPr lang="en-US" altLang="ko-KR" sz="1200" dirty="0">
              <a:solidFill>
                <a:schemeClr val="tx1"/>
              </a:solidFill>
            </a:endParaRPr>
          </a:p>
          <a:p>
            <a:r>
              <a:rPr lang="ko-KR" altLang="en-US" sz="1200" b="1" dirty="0">
                <a:solidFill>
                  <a:schemeClr val="tx1"/>
                </a:solidFill>
              </a:rPr>
              <a:t>예제</a:t>
            </a:r>
          </a:p>
          <a:p>
            <a:r>
              <a:rPr lang="en-US" altLang="ko-KR" sz="1200" i="1" dirty="0">
                <a:solidFill>
                  <a:schemeClr val="tx1"/>
                </a:solidFill>
              </a:rPr>
              <a:t>/*</a:t>
            </a:r>
            <a:endParaRPr lang="ko-KR" altLang="en-US" sz="1200" dirty="0">
              <a:solidFill>
                <a:schemeClr val="tx1"/>
              </a:solidFill>
            </a:endParaRPr>
          </a:p>
          <a:p>
            <a:r>
              <a:rPr lang="ko-KR" altLang="en-US" sz="1200" i="1" dirty="0">
                <a:solidFill>
                  <a:schemeClr val="tx1"/>
                </a:solidFill>
              </a:rPr>
              <a:t>첫 번째 주석의 첫 번째 라인입니다</a:t>
            </a:r>
            <a:r>
              <a:rPr lang="en-US" altLang="ko-KR" sz="1200" i="1" dirty="0">
                <a:solidFill>
                  <a:schemeClr val="tx1"/>
                </a:solidFill>
              </a:rPr>
              <a:t>. /* </a:t>
            </a:r>
            <a:r>
              <a:rPr lang="ko-KR" altLang="en-US" sz="1200" i="1" dirty="0">
                <a:solidFill>
                  <a:schemeClr val="tx1"/>
                </a:solidFill>
              </a:rPr>
              <a:t>두 번째 주석입니다</a:t>
            </a:r>
            <a:r>
              <a:rPr lang="en-US" altLang="ko-KR" sz="1200" i="1" dirty="0">
                <a:solidFill>
                  <a:schemeClr val="tx1"/>
                </a:solidFill>
              </a:rPr>
              <a:t>. */</a:t>
            </a:r>
            <a:endParaRPr lang="ko-KR" altLang="en-US" sz="1200" dirty="0">
              <a:solidFill>
                <a:schemeClr val="tx1"/>
              </a:solidFill>
            </a:endParaRPr>
          </a:p>
          <a:p>
            <a:r>
              <a:rPr lang="ko-KR" altLang="en-US" sz="1200" dirty="0">
                <a:solidFill>
                  <a:schemeClr val="tx1"/>
                </a:solidFill>
              </a:rPr>
              <a:t>첫 번째 주석의 두 번째 라인입니다</a:t>
            </a:r>
            <a:r>
              <a:rPr lang="en-US" altLang="ko-KR" sz="1200" dirty="0">
                <a:solidFill>
                  <a:schemeClr val="tx1"/>
                </a:solidFill>
              </a:rPr>
              <a:t>.</a:t>
            </a:r>
          </a:p>
          <a:p>
            <a:r>
              <a:rPr lang="ko-KR" altLang="en-US" sz="1200" i="1" dirty="0">
                <a:solidFill>
                  <a:schemeClr val="tx1"/>
                </a:solidFill>
              </a:rPr>
              <a:t>*</a:t>
            </a:r>
            <a:r>
              <a:rPr lang="en-US" altLang="ko-KR" sz="1200" i="1" dirty="0">
                <a:solidFill>
                  <a:schemeClr val="tx1"/>
                </a:solidFill>
              </a:rPr>
              <a:t>/</a:t>
            </a:r>
            <a:endParaRPr lang="ko-KR" altLang="en-US" sz="1200" dirty="0">
              <a:solidFill>
                <a:schemeClr val="tx1"/>
              </a:solidFill>
            </a:endParaRPr>
          </a:p>
          <a:p>
            <a:endParaRPr lang="ko-KR" altLang="en-US"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88</a:t>
            </a:fld>
            <a:endParaRPr lang="ko-KR" altLang="en-US" dirty="0"/>
          </a:p>
        </p:txBody>
      </p:sp>
    </p:spTree>
    <p:extLst>
      <p:ext uri="{BB962C8B-B14F-4D97-AF65-F5344CB8AC3E}">
        <p14:creationId xmlns:p14="http://schemas.microsoft.com/office/powerpoint/2010/main" val="6672067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ko-KR" altLang="en-US" sz="3200" dirty="0"/>
              <a:t> 적용 </a:t>
            </a:r>
            <a:r>
              <a:rPr lang="en-US" altLang="ko-KR" sz="3200" dirty="0"/>
              <a:t>: Inline</a:t>
            </a:r>
            <a:r>
              <a:rPr lang="ko-KR" altLang="en-US" sz="3200" dirty="0"/>
              <a:t> </a:t>
            </a:r>
            <a:r>
              <a:rPr lang="en-US" altLang="ko-KR" sz="3200" dirty="0"/>
              <a:t>Style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Apply&lt;/title&gt;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&lt;h2 style="</a:t>
            </a:r>
            <a:r>
              <a:rPr lang="en-US" altLang="ko-KR" sz="1200" dirty="0" err="1">
                <a:solidFill>
                  <a:schemeClr val="tx1"/>
                </a:solidFill>
              </a:rPr>
              <a:t>color:green;text-decoration:underline</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인라인 스타일을 이용하여 스타일을 적용하였습니다</a:t>
            </a:r>
            <a:r>
              <a:rPr lang="en-US" altLang="ko-KR" sz="1200" dirty="0">
                <a:solidFill>
                  <a:schemeClr val="tx1"/>
                </a:solidFill>
              </a:rPr>
              <a:t>.</a:t>
            </a:r>
          </a:p>
          <a:p>
            <a:r>
              <a:rPr lang="en-US" altLang="ko-KR" sz="1200" dirty="0">
                <a:solidFill>
                  <a:schemeClr val="tx1"/>
                </a:solidFill>
              </a:rPr>
              <a:t>	&lt;/h2&gt;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를 적용하는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적용할 때에는 다음과 같이 세 가지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인라인 스타일</a:t>
            </a:r>
            <a:r>
              <a:rPr lang="en-US" altLang="ko-KR" sz="1200" b="1" dirty="0">
                <a:solidFill>
                  <a:schemeClr val="tx1"/>
                </a:solidFill>
              </a:rPr>
              <a:t>(Inline style)</a:t>
            </a:r>
          </a:p>
          <a:p>
            <a:r>
              <a:rPr lang="ko-KR" altLang="en-US" sz="1200" dirty="0">
                <a:solidFill>
                  <a:schemeClr val="tx1"/>
                </a:solidFill>
              </a:rPr>
              <a:t>인라인 스타일이란 </a:t>
            </a:r>
            <a:r>
              <a:rPr lang="en-US" altLang="ko-KR" sz="1200" dirty="0">
                <a:solidFill>
                  <a:schemeClr val="tx1"/>
                </a:solidFill>
              </a:rPr>
              <a:t>HTML </a:t>
            </a:r>
            <a:r>
              <a:rPr lang="ko-KR" altLang="en-US" sz="1200" dirty="0">
                <a:solidFill>
                  <a:schemeClr val="tx1"/>
                </a:solidFill>
              </a:rPr>
              <a:t>요소 내부에 </a:t>
            </a:r>
            <a:r>
              <a:rPr lang="en-US" altLang="ko-KR" sz="1200" dirty="0">
                <a:solidFill>
                  <a:schemeClr val="tx1"/>
                </a:solidFill>
              </a:rPr>
              <a:t>style </a:t>
            </a:r>
            <a:r>
              <a:rPr lang="ko-KR" altLang="en-US" sz="1200" dirty="0">
                <a:solidFill>
                  <a:schemeClr val="tx1"/>
                </a:solidFill>
              </a:rPr>
              <a:t>속성을 사용하여 </a:t>
            </a:r>
            <a:r>
              <a:rPr lang="en-US" altLang="ko-KR" sz="1200" dirty="0">
                <a:solidFill>
                  <a:schemeClr val="tx1"/>
                </a:solidFill>
              </a:rPr>
              <a:t>CSS </a:t>
            </a:r>
            <a:r>
              <a:rPr lang="ko-KR" altLang="en-US" sz="1200" dirty="0">
                <a:solidFill>
                  <a:schemeClr val="tx1"/>
                </a:solidFill>
              </a:rPr>
              <a:t>스타일을 적용하는 방법입니다</a:t>
            </a:r>
            <a:r>
              <a:rPr lang="en-US" altLang="ko-KR" sz="1200" dirty="0">
                <a:solidFill>
                  <a:schemeClr val="tx1"/>
                </a:solidFill>
              </a:rPr>
              <a:t>.</a:t>
            </a:r>
          </a:p>
          <a:p>
            <a:r>
              <a:rPr lang="ko-KR" altLang="en-US" sz="1200" dirty="0">
                <a:solidFill>
                  <a:schemeClr val="tx1"/>
                </a:solidFill>
              </a:rPr>
              <a:t>이러한 인라인 스타일은 해당 요소에만 스타일을 적용할 수 있습니다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 방식은 한 번 설정된 스타일을 변경하기가 매우 어려우며</a:t>
            </a:r>
            <a:r>
              <a:rPr lang="en-US" altLang="ko-KR" sz="1200" dirty="0">
                <a:solidFill>
                  <a:schemeClr val="tx1"/>
                </a:solidFill>
              </a:rPr>
              <a:t>, </a:t>
            </a:r>
          </a:p>
          <a:p>
            <a:r>
              <a:rPr lang="ko-KR" altLang="en-US" sz="1200" dirty="0">
                <a:solidFill>
                  <a:schemeClr val="tx1"/>
                </a:solidFill>
              </a:rPr>
              <a:t>스타일 시트를 사용하는 많은 이점을 잃게 됩니다</a:t>
            </a:r>
            <a:r>
              <a:rPr lang="en-US" altLang="ko-KR" sz="1200" dirty="0">
                <a:solidFill>
                  <a:schemeClr val="tx1"/>
                </a:solidFill>
              </a:rPr>
              <a:t>. </a:t>
            </a:r>
          </a:p>
          <a:p>
            <a:r>
              <a:rPr lang="ko-KR" altLang="en-US" sz="1200" dirty="0">
                <a:solidFill>
                  <a:schemeClr val="tx1"/>
                </a:solidFill>
              </a:rPr>
              <a:t>따라서 이 방식은 될 수 있으면 꼭 필요한 경우에만 사용해야 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89</a:t>
            </a:fld>
            <a:endParaRPr lang="ko-KR" altLang="en-US" dirty="0"/>
          </a:p>
        </p:txBody>
      </p:sp>
    </p:spTree>
    <p:extLst>
      <p:ext uri="{BB962C8B-B14F-4D97-AF65-F5344CB8AC3E}">
        <p14:creationId xmlns:p14="http://schemas.microsoft.com/office/powerpoint/2010/main" val="317963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HTML</a:t>
            </a:r>
            <a:r>
              <a:rPr lang="ko-KR" altLang="en-US" sz="3200" dirty="0"/>
              <a:t> 텍스트 요소 </a:t>
            </a:r>
            <a:r>
              <a:rPr lang="en-US" altLang="ko-KR" sz="3200" dirty="0"/>
              <a:t>:</a:t>
            </a:r>
            <a:r>
              <a:rPr lang="ko-KR" altLang="en-US" sz="3200" dirty="0"/>
              <a:t> 단락</a:t>
            </a:r>
            <a:r>
              <a:rPr lang="en-US" altLang="ko-KR" sz="3200" dirty="0"/>
              <a:t>(Paragraph)</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a:solidFill>
                  <a:schemeClr val="tx1"/>
                </a:solidFill>
              </a:rPr>
              <a:t>&lt;!DOCTYPE html&gt;</a:t>
            </a:r>
          </a:p>
          <a:p>
            <a:r>
              <a:rPr lang="en-US" altLang="ko-KR" sz="1600">
                <a:solidFill>
                  <a:schemeClr val="tx1"/>
                </a:solidFill>
              </a:rPr>
              <a:t>&lt;html lang="ko"&gt;</a:t>
            </a:r>
          </a:p>
          <a:p>
            <a:endParaRPr lang="en-US" altLang="ko-KR" sz="1600">
              <a:solidFill>
                <a:schemeClr val="tx1"/>
              </a:solidFill>
            </a:endParaRPr>
          </a:p>
          <a:p>
            <a:r>
              <a:rPr lang="en-US" altLang="ko-KR" sz="1600">
                <a:solidFill>
                  <a:schemeClr val="tx1"/>
                </a:solidFill>
              </a:rPr>
              <a:t>&lt;head&gt;</a:t>
            </a:r>
          </a:p>
          <a:p>
            <a:r>
              <a:rPr lang="en-US" altLang="ko-KR" sz="1600">
                <a:solidFill>
                  <a:schemeClr val="tx1"/>
                </a:solidFill>
              </a:rPr>
              <a:t>	&lt;meta charset="UTF-8"&gt;</a:t>
            </a:r>
          </a:p>
          <a:p>
            <a:r>
              <a:rPr lang="en-US" altLang="ko-KR" sz="1600">
                <a:solidFill>
                  <a:schemeClr val="tx1"/>
                </a:solidFill>
              </a:rPr>
              <a:t>	&lt;title&gt;HTML Paragraph&lt;/title&gt;</a:t>
            </a:r>
          </a:p>
          <a:p>
            <a:r>
              <a:rPr lang="en-US" altLang="ko-KR" sz="1600">
                <a:solidFill>
                  <a:schemeClr val="tx1"/>
                </a:solidFill>
              </a:rPr>
              <a:t>&lt;/head&gt;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	&lt;p&gt;</a:t>
            </a:r>
          </a:p>
          <a:p>
            <a:r>
              <a:rPr lang="ko-KR" altLang="en-US" sz="1600">
                <a:solidFill>
                  <a:schemeClr val="tx1"/>
                </a:solidFill>
              </a:rPr>
              <a:t>줄을 나누고 싶어서</a:t>
            </a:r>
          </a:p>
          <a:p>
            <a:r>
              <a:rPr lang="ko-KR" altLang="en-US" sz="1600">
                <a:solidFill>
                  <a:schemeClr val="tx1"/>
                </a:solidFill>
              </a:rPr>
              <a:t>이렇게 줄을 나눠봤습니다</a:t>
            </a:r>
            <a:r>
              <a:rPr lang="en-US" altLang="ko-KR" sz="1600">
                <a:solidFill>
                  <a:schemeClr val="tx1"/>
                </a:solidFill>
              </a:rPr>
              <a:t>.</a:t>
            </a:r>
          </a:p>
          <a:p>
            <a:endParaRPr lang="en-US" altLang="ko-KR" sz="1600">
              <a:solidFill>
                <a:schemeClr val="tx1"/>
              </a:solidFill>
            </a:endParaRPr>
          </a:p>
          <a:p>
            <a:r>
              <a:rPr lang="ko-KR" altLang="en-US" sz="1600">
                <a:solidFill>
                  <a:schemeClr val="tx1"/>
                </a:solidFill>
              </a:rPr>
              <a:t>과연     그대로     출력이     될까요</a:t>
            </a:r>
            <a:r>
              <a:rPr lang="en-US" altLang="ko-KR" sz="1600">
                <a:solidFill>
                  <a:schemeClr val="tx1"/>
                </a:solidFill>
              </a:rPr>
              <a:t>?</a:t>
            </a:r>
          </a:p>
          <a:p>
            <a:r>
              <a:rPr lang="en-US" altLang="ko-KR" sz="1600">
                <a:solidFill>
                  <a:schemeClr val="tx1"/>
                </a:solidFill>
              </a:rPr>
              <a:t>	&lt;/p&gt;</a:t>
            </a:r>
          </a:p>
          <a:p>
            <a:endParaRPr lang="en-US" altLang="ko-KR" sz="1600">
              <a:solidFill>
                <a:schemeClr val="tx1"/>
              </a:solidFill>
            </a:endParaRPr>
          </a:p>
          <a:p>
            <a:r>
              <a:rPr lang="en-US" altLang="ko-KR" sz="1600">
                <a:solidFill>
                  <a:schemeClr val="tx1"/>
                </a:solidFill>
              </a:rPr>
              <a:t>&lt;/body&gt;</a:t>
            </a:r>
          </a:p>
          <a:p>
            <a:endParaRPr lang="en-US" altLang="ko-KR" sz="1600">
              <a:solidFill>
                <a:schemeClr val="tx1"/>
              </a:solidFill>
            </a:endParaRPr>
          </a:p>
          <a:p>
            <a:r>
              <a:rPr lang="en-US" altLang="ko-KR" sz="1600">
                <a:solidFill>
                  <a:schemeClr val="tx1"/>
                </a:solidFill>
              </a:rPr>
              <a:t>&lt;/html&gt;</a:t>
            </a:r>
            <a:endParaRPr lang="ko-KR" altLang="en-US" sz="160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altLang="ko-KR" sz="1200" dirty="0">
              <a:solidFill>
                <a:schemeClr val="tx1"/>
              </a:solidFill>
            </a:endParaRPr>
          </a:p>
          <a:p>
            <a:r>
              <a:rPr lang="ko-KR" altLang="en-US" sz="1200" dirty="0">
                <a:solidFill>
                  <a:schemeClr val="tx1"/>
                </a:solidFill>
              </a:rPr>
              <a:t>단락이란 내용상 끊어서 구분할 수 있는 하나하나의 부분을 의미하며</a:t>
            </a:r>
            <a:r>
              <a:rPr lang="en-US" altLang="ko-KR" sz="1200" dirty="0">
                <a:solidFill>
                  <a:schemeClr val="tx1"/>
                </a:solidFill>
              </a:rPr>
              <a:t>, </a:t>
            </a:r>
            <a:r>
              <a:rPr lang="ko-KR" altLang="en-US" sz="1200" dirty="0">
                <a:solidFill>
                  <a:schemeClr val="tx1"/>
                </a:solidFill>
              </a:rPr>
              <a:t>문단 이라고도 부릅니다</a:t>
            </a:r>
            <a:r>
              <a:rPr lang="en-US" altLang="ko-KR" sz="1200" dirty="0">
                <a:solidFill>
                  <a:schemeClr val="tx1"/>
                </a:solidFill>
              </a:rPr>
              <a:t>.</a:t>
            </a:r>
          </a:p>
          <a:p>
            <a:endParaRPr lang="en-US" altLang="ko-KR" sz="1200" dirty="0">
              <a:solidFill>
                <a:schemeClr val="tx1"/>
              </a:solidFill>
            </a:endParaRPr>
          </a:p>
          <a:p>
            <a:r>
              <a:rPr lang="en-US" altLang="ko-KR" sz="1200" dirty="0">
                <a:solidFill>
                  <a:schemeClr val="tx1"/>
                </a:solidFill>
              </a:rPr>
              <a:t>HTML</a:t>
            </a:r>
            <a:r>
              <a:rPr lang="ko-KR" altLang="en-US" sz="1200" dirty="0">
                <a:solidFill>
                  <a:schemeClr val="tx1"/>
                </a:solidFill>
              </a:rPr>
              <a:t>에서는 </a:t>
            </a:r>
            <a:r>
              <a:rPr lang="en-US" altLang="ko-KR" sz="1200" dirty="0">
                <a:solidFill>
                  <a:schemeClr val="tx1"/>
                </a:solidFill>
              </a:rPr>
              <a:t>&lt;p&gt;</a:t>
            </a:r>
            <a:r>
              <a:rPr lang="ko-KR" altLang="en-US" sz="1200" dirty="0">
                <a:solidFill>
                  <a:schemeClr val="tx1"/>
                </a:solidFill>
              </a:rPr>
              <a:t>태그를 이용하여 이러한 단락을 표현합니다</a:t>
            </a:r>
            <a:r>
              <a:rPr lang="en-US" altLang="ko-KR" sz="1200" dirty="0">
                <a:solidFill>
                  <a:schemeClr val="tx1"/>
                </a:solidFill>
              </a:rPr>
              <a:t>.</a:t>
            </a:r>
          </a:p>
          <a:p>
            <a:r>
              <a:rPr lang="en-US" altLang="ko-KR" sz="1200" dirty="0">
                <a:solidFill>
                  <a:schemeClr val="tx1"/>
                </a:solidFill>
              </a:rPr>
              <a:t>&lt;p&gt;</a:t>
            </a:r>
            <a:r>
              <a:rPr lang="ko-KR" altLang="en-US" sz="1200" dirty="0">
                <a:solidFill>
                  <a:schemeClr val="tx1"/>
                </a:solidFill>
              </a:rPr>
              <a:t>태그의 위아래로는 약간의 여백</a:t>
            </a:r>
            <a:r>
              <a:rPr lang="en-US" altLang="ko-KR" sz="1200" dirty="0">
                <a:solidFill>
                  <a:schemeClr val="tx1"/>
                </a:solidFill>
              </a:rPr>
              <a:t>(margin)</a:t>
            </a:r>
            <a:r>
              <a:rPr lang="ko-KR" altLang="en-US" sz="1200" dirty="0">
                <a:solidFill>
                  <a:schemeClr val="tx1"/>
                </a:solidFill>
              </a:rPr>
              <a:t>이 자동으로 삽입됩니다</a:t>
            </a:r>
            <a:r>
              <a:rPr lang="en-US" altLang="ko-KR" sz="1200" dirty="0">
                <a:solidFill>
                  <a:schemeClr val="tx1"/>
                </a:solidFill>
              </a:rPr>
              <a:t>.</a:t>
            </a:r>
          </a:p>
          <a:p>
            <a:endParaRPr lang="en-US" altLang="ko-KR" sz="1200" b="1" dirty="0">
              <a:solidFill>
                <a:schemeClr val="tx1"/>
              </a:solidFill>
            </a:endParaRPr>
          </a:p>
          <a:p>
            <a:endParaRPr lang="en-US" altLang="ko-KR" sz="1200" b="1" dirty="0">
              <a:solidFill>
                <a:schemeClr val="tx1"/>
              </a:solidFill>
            </a:endParaRPr>
          </a:p>
          <a:p>
            <a:r>
              <a:rPr lang="ko-KR" altLang="en-US" sz="1200" b="1" dirty="0">
                <a:solidFill>
                  <a:schemeClr val="tx1"/>
                </a:solidFill>
              </a:rPr>
              <a:t>띄어쓰기와 줄 나누기</a:t>
            </a:r>
          </a:p>
          <a:p>
            <a:endParaRPr lang="en-US" altLang="ko-KR" sz="1200" dirty="0">
              <a:solidFill>
                <a:schemeClr val="tx1"/>
              </a:solidFill>
            </a:endParaRPr>
          </a:p>
          <a:p>
            <a:r>
              <a:rPr lang="en-US" altLang="ko-KR" sz="1200" dirty="0">
                <a:solidFill>
                  <a:schemeClr val="tx1"/>
                </a:solidFill>
              </a:rPr>
              <a:t>HTML </a:t>
            </a:r>
            <a:r>
              <a:rPr lang="ko-KR" altLang="en-US" sz="1200" dirty="0">
                <a:solidFill>
                  <a:schemeClr val="tx1"/>
                </a:solidFill>
              </a:rPr>
              <a:t>코드에서 띄어쓰기나 줄 나누기를 여러 번 하더라도 웹 브라우저를 통해 나타나는 화면에는 전혀 영향을 주지 못합니다</a:t>
            </a:r>
            <a:r>
              <a:rPr lang="en-US" altLang="ko-KR" sz="1200" dirty="0">
                <a:solidFill>
                  <a:schemeClr val="tx1"/>
                </a:solidFill>
              </a:rPr>
              <a:t>.</a:t>
            </a:r>
          </a:p>
          <a:p>
            <a:r>
              <a:rPr lang="ko-KR" altLang="en-US" sz="1200" dirty="0">
                <a:solidFill>
                  <a:schemeClr val="tx1"/>
                </a:solidFill>
              </a:rPr>
              <a:t>웹 브라우저는 여러 번의 띄어쓰기나 줄 나누기를 오직 하나의 띄어쓰기나 줄로만 인식하기 때문입니다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옆의 예제는 여러 번의 띄어쓰기와 줄 나누기를 표현하고자 </a:t>
            </a:r>
            <a:r>
              <a:rPr lang="en-US" altLang="ko-KR" sz="1200" dirty="0">
                <a:solidFill>
                  <a:schemeClr val="tx1"/>
                </a:solidFill>
              </a:rPr>
              <a:t>&lt;p&gt;</a:t>
            </a:r>
            <a:r>
              <a:rPr lang="ko-KR" altLang="en-US" sz="1200" dirty="0">
                <a:solidFill>
                  <a:schemeClr val="tx1"/>
                </a:solidFill>
              </a:rPr>
              <a:t>태그를 이용합니다</a:t>
            </a:r>
            <a:r>
              <a:rPr lang="en-US" altLang="ko-KR" sz="1200" dirty="0">
                <a:solidFill>
                  <a:schemeClr val="tx1"/>
                </a:solidFill>
              </a:rPr>
              <a:t>. </a:t>
            </a:r>
            <a:r>
              <a:rPr lang="ko-KR" altLang="en-US" sz="1200" dirty="0">
                <a:solidFill>
                  <a:schemeClr val="tx1"/>
                </a:solidFill>
              </a:rPr>
              <a:t>하지만 </a:t>
            </a:r>
            <a:r>
              <a:rPr lang="en-US" altLang="ko-KR" sz="1200" dirty="0">
                <a:solidFill>
                  <a:schemeClr val="tx1"/>
                </a:solidFill>
              </a:rPr>
              <a:t>&lt;p&gt;</a:t>
            </a:r>
            <a:r>
              <a:rPr lang="ko-KR" altLang="en-US" sz="1200" dirty="0">
                <a:solidFill>
                  <a:schemeClr val="tx1"/>
                </a:solidFill>
              </a:rPr>
              <a:t>태그 내에서 작성된 여러 번의 띄어쓰기와 줄 나누기는 오직 하나의 띄어쓰기로만 표현됩니다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r>
              <a:rPr lang="ko-KR" altLang="en-US" sz="1200" dirty="0">
                <a:solidFill>
                  <a:schemeClr val="tx1"/>
                </a:solidFill>
              </a:rPr>
              <a:t>태그</a:t>
            </a:r>
            <a:r>
              <a:rPr lang="en-US" altLang="ko-KR" sz="1200" dirty="0">
                <a:solidFill>
                  <a:schemeClr val="tx1"/>
                </a:solidFill>
              </a:rPr>
              <a:t>(break line)</a:t>
            </a:r>
            <a:r>
              <a:rPr lang="ko-KR" altLang="en-US" sz="1200" dirty="0">
                <a:solidFill>
                  <a:schemeClr val="tx1"/>
                </a:solidFill>
              </a:rPr>
              <a:t>를 사용하면 새로운 단락을 만들지 않고도 줄을 나눌 수 있습니다</a:t>
            </a:r>
            <a:r>
              <a:rPr lang="en-US" altLang="ko-KR" sz="1200" dirty="0">
                <a:solidFill>
                  <a:schemeClr val="tx1"/>
                </a:solidFill>
              </a:rPr>
              <a:t>. </a:t>
            </a:r>
            <a:r>
              <a:rPr lang="ko-KR" altLang="en-US" sz="1200" dirty="0">
                <a:solidFill>
                  <a:schemeClr val="tx1"/>
                </a:solidFill>
              </a:rPr>
              <a:t>이러한 </a:t>
            </a:r>
            <a:r>
              <a:rPr lang="en-US" altLang="ko-KR" sz="1200" dirty="0">
                <a:solidFill>
                  <a:schemeClr val="tx1"/>
                </a:solidFill>
              </a:rPr>
              <a:t>&lt;</a:t>
            </a:r>
            <a:r>
              <a:rPr lang="en-US" altLang="ko-KR" sz="1200" dirty="0" err="1">
                <a:solidFill>
                  <a:schemeClr val="tx1"/>
                </a:solidFill>
              </a:rPr>
              <a:t>br</a:t>
            </a:r>
            <a:r>
              <a:rPr lang="en-US" altLang="ko-KR" sz="1200" dirty="0">
                <a:solidFill>
                  <a:schemeClr val="tx1"/>
                </a:solidFill>
              </a:rPr>
              <a:t>&gt;</a:t>
            </a:r>
            <a:r>
              <a:rPr lang="ko-KR" altLang="en-US" sz="1200" dirty="0">
                <a:solidFill>
                  <a:schemeClr val="tx1"/>
                </a:solidFill>
              </a:rPr>
              <a:t>태그는 종료 태그가 없는 빈 태그</a:t>
            </a:r>
            <a:r>
              <a:rPr lang="en-US" altLang="ko-KR" sz="1200" dirty="0">
                <a:solidFill>
                  <a:schemeClr val="tx1"/>
                </a:solidFill>
              </a:rPr>
              <a:t>(empty tag)</a:t>
            </a:r>
            <a:r>
              <a:rPr lang="ko-KR" altLang="en-US" sz="1200" dirty="0">
                <a:solidFill>
                  <a:schemeClr val="tx1"/>
                </a:solidFill>
              </a:rPr>
              <a:t>입니다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a:t>
            </a:fld>
            <a:endParaRPr lang="ko-KR" altLang="en-US" dirty="0"/>
          </a:p>
        </p:txBody>
      </p:sp>
    </p:spTree>
    <p:extLst>
      <p:ext uri="{BB962C8B-B14F-4D97-AF65-F5344CB8AC3E}">
        <p14:creationId xmlns:p14="http://schemas.microsoft.com/office/powerpoint/2010/main" val="18522708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ko-KR" altLang="en-US" sz="3200" dirty="0"/>
              <a:t> 적용 </a:t>
            </a:r>
            <a:r>
              <a:rPr lang="en-US" altLang="ko-KR" sz="3200" dirty="0"/>
              <a:t>: Internal style sheet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Apply&lt;/title&gt;</a:t>
            </a:r>
          </a:p>
          <a:p>
            <a:r>
              <a:rPr lang="en-US" altLang="ko-KR" sz="1200">
                <a:solidFill>
                  <a:schemeClr val="tx1"/>
                </a:solidFill>
              </a:rPr>
              <a:t>	&lt;style&gt;</a:t>
            </a:r>
          </a:p>
          <a:p>
            <a:r>
              <a:rPr lang="en-US" altLang="ko-KR" sz="1200">
                <a:solidFill>
                  <a:schemeClr val="tx1"/>
                </a:solidFill>
              </a:rPr>
              <a:t>		body {</a:t>
            </a:r>
          </a:p>
          <a:p>
            <a:r>
              <a:rPr lang="en-US" altLang="ko-KR" sz="1200">
                <a:solidFill>
                  <a:schemeClr val="tx1"/>
                </a:solidFill>
              </a:rPr>
              <a:t>			background-color: #FFFF00;</a:t>
            </a:r>
          </a:p>
          <a:p>
            <a:r>
              <a:rPr lang="en-US" altLang="ko-KR" sz="1200">
                <a:solidFill>
                  <a:schemeClr val="tx1"/>
                </a:solidFill>
              </a:rPr>
              <a:t>		}</a:t>
            </a:r>
          </a:p>
          <a:p>
            <a:r>
              <a:rPr lang="en-US" altLang="ko-KR" sz="1200">
                <a:solidFill>
                  <a:schemeClr val="tx1"/>
                </a:solidFill>
              </a:rPr>
              <a:t>		h2 {</a:t>
            </a:r>
          </a:p>
          <a:p>
            <a:r>
              <a:rPr lang="en-US" altLang="ko-KR" sz="1200">
                <a:solidFill>
                  <a:schemeClr val="tx1"/>
                </a:solidFill>
              </a:rPr>
              <a:t>			color: red;</a:t>
            </a:r>
          </a:p>
          <a:p>
            <a:r>
              <a:rPr lang="en-US" altLang="ko-KR" sz="1200">
                <a:solidFill>
                  <a:schemeClr val="tx1"/>
                </a:solidFill>
              </a:rPr>
              <a:t>			text-decoration: underline;</a:t>
            </a:r>
          </a:p>
          <a:p>
            <a:r>
              <a:rPr lang="en-US" altLang="ko-KR" sz="1200">
                <a:solidFill>
                  <a:schemeClr val="tx1"/>
                </a:solidFill>
              </a:rPr>
              <a:t>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&lt;h2&gt;</a:t>
            </a:r>
            <a:r>
              <a:rPr lang="ko-KR" altLang="en-US" sz="1200">
                <a:solidFill>
                  <a:schemeClr val="tx1"/>
                </a:solidFill>
              </a:rPr>
              <a:t>내부 스타일 시트를 이용하여 스타일을 적용하였습니다</a:t>
            </a:r>
            <a:r>
              <a:rPr lang="en-US" altLang="ko-KR" sz="1200">
                <a:solidFill>
                  <a:schemeClr val="tx1"/>
                </a:solidFill>
              </a:rPr>
              <a:t>.&lt;/h2&gt;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를 적용하는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적용할 때에는 다음과 같이 세 가지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내부 스타일 시트</a:t>
            </a:r>
            <a:r>
              <a:rPr lang="en-US" altLang="ko-KR" sz="1200" b="1" dirty="0">
                <a:solidFill>
                  <a:schemeClr val="tx1"/>
                </a:solidFill>
              </a:rPr>
              <a:t>(Internal style sheet)</a:t>
            </a:r>
          </a:p>
          <a:p>
            <a:r>
              <a:rPr lang="ko-KR" altLang="en-US" sz="1200" dirty="0">
                <a:solidFill>
                  <a:schemeClr val="tx1"/>
                </a:solidFill>
              </a:rPr>
              <a:t>내부 스타일 시트를 이용하는 방법은 </a:t>
            </a:r>
            <a:r>
              <a:rPr lang="en-US" altLang="ko-KR" sz="1200" dirty="0">
                <a:solidFill>
                  <a:schemeClr val="tx1"/>
                </a:solidFill>
              </a:rPr>
              <a:t>HTML </a:t>
            </a:r>
            <a:r>
              <a:rPr lang="ko-KR" altLang="en-US" sz="1200" dirty="0">
                <a:solidFill>
                  <a:schemeClr val="tx1"/>
                </a:solidFill>
              </a:rPr>
              <a:t>문서 내의 </a:t>
            </a:r>
            <a:r>
              <a:rPr lang="en-US" altLang="ko-KR" sz="1200" dirty="0">
                <a:solidFill>
                  <a:schemeClr val="tx1"/>
                </a:solidFill>
              </a:rPr>
              <a:t>&lt;head&gt;</a:t>
            </a:r>
            <a:r>
              <a:rPr lang="ko-KR" altLang="en-US" sz="1200" dirty="0">
                <a:solidFill>
                  <a:schemeClr val="tx1"/>
                </a:solidFill>
              </a:rPr>
              <a:t>태그에 </a:t>
            </a:r>
            <a:r>
              <a:rPr lang="en-US" altLang="ko-KR" sz="1200" dirty="0">
                <a:solidFill>
                  <a:schemeClr val="tx1"/>
                </a:solidFill>
              </a:rPr>
              <a:t>&lt;style&gt;</a:t>
            </a:r>
            <a:r>
              <a:rPr lang="ko-KR" altLang="en-US" sz="1200" dirty="0">
                <a:solidFill>
                  <a:schemeClr val="tx1"/>
                </a:solidFill>
              </a:rPr>
              <a:t>태그를 사용하여 </a:t>
            </a:r>
            <a:r>
              <a:rPr lang="en-US" altLang="ko-KR" sz="1200" dirty="0">
                <a:solidFill>
                  <a:schemeClr val="tx1"/>
                </a:solidFill>
              </a:rPr>
              <a:t>CSS </a:t>
            </a:r>
            <a:r>
              <a:rPr lang="ko-KR" altLang="en-US" sz="1200" dirty="0">
                <a:solidFill>
                  <a:schemeClr val="tx1"/>
                </a:solidFill>
              </a:rPr>
              <a:t>스타일을 적용합니다</a:t>
            </a:r>
            <a:r>
              <a:rPr lang="en-US" altLang="ko-KR" sz="1200" dirty="0">
                <a:solidFill>
                  <a:schemeClr val="tx1"/>
                </a:solidFill>
              </a:rPr>
              <a:t>.</a:t>
            </a:r>
          </a:p>
          <a:p>
            <a:r>
              <a:rPr lang="ko-KR" altLang="en-US" sz="1200" dirty="0">
                <a:solidFill>
                  <a:schemeClr val="tx1"/>
                </a:solidFill>
              </a:rPr>
              <a:t>이러한 내부 스타일 시트는 해당 </a:t>
            </a:r>
            <a:r>
              <a:rPr lang="en-US" altLang="ko-KR" sz="1200" dirty="0">
                <a:solidFill>
                  <a:schemeClr val="tx1"/>
                </a:solidFill>
              </a:rPr>
              <a:t>HTML </a:t>
            </a:r>
            <a:r>
              <a:rPr lang="ko-KR" altLang="en-US" sz="1200" dirty="0">
                <a:solidFill>
                  <a:schemeClr val="tx1"/>
                </a:solidFill>
              </a:rPr>
              <a:t>문서에만 스타일을 적용할 수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90</a:t>
            </a:fld>
            <a:endParaRPr lang="ko-KR" altLang="en-US" dirty="0"/>
          </a:p>
        </p:txBody>
      </p:sp>
    </p:spTree>
    <p:extLst>
      <p:ext uri="{BB962C8B-B14F-4D97-AF65-F5344CB8AC3E}">
        <p14:creationId xmlns:p14="http://schemas.microsoft.com/office/powerpoint/2010/main" val="11826768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a:t>
            </a:r>
            <a:r>
              <a:rPr lang="ko-KR" altLang="en-US" sz="3200" dirty="0"/>
              <a:t> 적용 </a:t>
            </a:r>
            <a:r>
              <a:rPr lang="en-US" altLang="ko-KR" sz="3200" dirty="0"/>
              <a:t>: External style sheet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Apply&lt;/title&gt;</a:t>
            </a:r>
          </a:p>
          <a:p>
            <a:r>
              <a:rPr lang="en-US" altLang="ko-KR" sz="1200" dirty="0">
                <a:solidFill>
                  <a:schemeClr val="tx1"/>
                </a:solidFill>
              </a:rPr>
              <a:t>     &lt;link </a:t>
            </a:r>
            <a:r>
              <a:rPr lang="en-US" altLang="ko-KR" sz="1200" dirty="0" err="1">
                <a:solidFill>
                  <a:schemeClr val="tx1"/>
                </a:solidFill>
              </a:rPr>
              <a:t>rel</a:t>
            </a:r>
            <a:r>
              <a:rPr lang="en-US" altLang="ko-KR" sz="1200" dirty="0">
                <a:solidFill>
                  <a:schemeClr val="tx1"/>
                </a:solidFill>
              </a:rPr>
              <a:t>="stylesheet" </a:t>
            </a:r>
            <a:r>
              <a:rPr lang="en-US" altLang="ko-KR" sz="1200" dirty="0" err="1">
                <a:solidFill>
                  <a:schemeClr val="tx1"/>
                </a:solidFill>
              </a:rPr>
              <a:t>href</a:t>
            </a:r>
            <a:r>
              <a:rPr lang="en-US" altLang="ko-KR" sz="1200" dirty="0">
                <a:solidFill>
                  <a:schemeClr val="tx1"/>
                </a:solidFill>
              </a:rPr>
              <a:t>="expand_style.css"&gt;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&lt;h2&gt;</a:t>
            </a:r>
            <a:r>
              <a:rPr lang="ko-KR" altLang="en-US" sz="1200" dirty="0">
                <a:solidFill>
                  <a:schemeClr val="tx1"/>
                </a:solidFill>
              </a:rPr>
              <a:t>외부 스타일 시트를 이용하여 스타일을 적용하였습니다</a:t>
            </a:r>
            <a:r>
              <a:rPr lang="en-US" altLang="ko-KR" sz="1200" dirty="0">
                <a:solidFill>
                  <a:schemeClr val="tx1"/>
                </a:solidFill>
              </a:rPr>
              <a:t>.&lt;/h2&gt;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p>
          <a:p>
            <a:endParaRPr lang="en-US" altLang="ko-KR" sz="1200" dirty="0">
              <a:solidFill>
                <a:schemeClr val="tx1"/>
              </a:solidFill>
            </a:endParaRPr>
          </a:p>
          <a:p>
            <a:r>
              <a:rPr lang="en-US" altLang="ko-KR" sz="1200" dirty="0">
                <a:solidFill>
                  <a:schemeClr val="tx1"/>
                </a:solidFill>
              </a:rPr>
              <a:t>-----------------------------------------------------------------------------------------</a:t>
            </a:r>
          </a:p>
          <a:p>
            <a:endParaRPr lang="en-US" altLang="ko-KR" sz="1200" dirty="0">
              <a:solidFill>
                <a:schemeClr val="tx1"/>
              </a:solidFill>
            </a:endParaRPr>
          </a:p>
          <a:p>
            <a:r>
              <a:rPr lang="en-US" altLang="ko-KR" b="1" dirty="0">
                <a:solidFill>
                  <a:schemeClr val="tx1"/>
                </a:solidFill>
              </a:rPr>
              <a:t>expand_style.css =&gt;</a:t>
            </a:r>
          </a:p>
          <a:p>
            <a:endParaRPr lang="en-US" altLang="ko-KR" b="1" dirty="0">
              <a:solidFill>
                <a:schemeClr val="tx1"/>
              </a:solidFill>
            </a:endParaRPr>
          </a:p>
          <a:p>
            <a:r>
              <a:rPr lang="en-US" altLang="ko-KR" dirty="0">
                <a:solidFill>
                  <a:schemeClr val="tx1"/>
                </a:solidFill>
              </a:rPr>
              <a:t>body { background-color: </a:t>
            </a:r>
            <a:r>
              <a:rPr lang="en-US" altLang="ko-KR" dirty="0" err="1">
                <a:solidFill>
                  <a:schemeClr val="tx1"/>
                </a:solidFill>
              </a:rPr>
              <a:t>lightyellow</a:t>
            </a:r>
            <a:r>
              <a:rPr lang="en-US" altLang="ko-KR" dirty="0">
                <a:solidFill>
                  <a:schemeClr val="tx1"/>
                </a:solidFill>
              </a:rPr>
              <a:t>; }</a:t>
            </a:r>
          </a:p>
          <a:p>
            <a:r>
              <a:rPr lang="en-US" altLang="ko-KR" dirty="0">
                <a:solidFill>
                  <a:schemeClr val="tx1"/>
                </a:solidFill>
              </a:rPr>
              <a:t>p { color: red; text-decoration: underline; }</a:t>
            </a:r>
          </a:p>
          <a:p>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b="1" dirty="0">
                <a:solidFill>
                  <a:schemeClr val="tx1"/>
                </a:solidFill>
              </a:rPr>
              <a:t>CSS</a:t>
            </a:r>
            <a:r>
              <a:rPr lang="ko-KR" altLang="en-US" sz="1200" b="1" dirty="0">
                <a:solidFill>
                  <a:schemeClr val="tx1"/>
                </a:solidFill>
              </a:rPr>
              <a:t>를 적용하는 방법</a:t>
            </a:r>
          </a:p>
          <a:p>
            <a:r>
              <a:rPr lang="en-US" altLang="ko-KR" sz="1200" dirty="0">
                <a:solidFill>
                  <a:schemeClr val="tx1"/>
                </a:solidFill>
              </a:rPr>
              <a:t>HTML </a:t>
            </a:r>
            <a:r>
              <a:rPr lang="ko-KR" altLang="en-US" sz="1200" dirty="0">
                <a:solidFill>
                  <a:schemeClr val="tx1"/>
                </a:solidFill>
              </a:rPr>
              <a:t>문서에 </a:t>
            </a:r>
            <a:r>
              <a:rPr lang="en-US" altLang="ko-KR" sz="1200" dirty="0">
                <a:solidFill>
                  <a:schemeClr val="tx1"/>
                </a:solidFill>
              </a:rPr>
              <a:t>CSS </a:t>
            </a:r>
            <a:r>
              <a:rPr lang="ko-KR" altLang="en-US" sz="1200" dirty="0">
                <a:solidFill>
                  <a:schemeClr val="tx1"/>
                </a:solidFill>
              </a:rPr>
              <a:t>스타일을 적용할 때에는 다음과 같이 세 가지 방법을 사용할 수 있습니다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a:t>
            </a:r>
            <a:r>
              <a:rPr lang="en-US" altLang="ko-KR" sz="1200" dirty="0">
                <a:solidFill>
                  <a:schemeClr val="tx1"/>
                </a:solidFill>
              </a:rPr>
              <a:t>(Inline style)</a:t>
            </a:r>
          </a:p>
          <a:p>
            <a:r>
              <a:rPr lang="en-US" altLang="ko-KR" sz="1200" dirty="0">
                <a:solidFill>
                  <a:schemeClr val="tx1"/>
                </a:solidFill>
              </a:rPr>
              <a:t>2. </a:t>
            </a:r>
            <a:r>
              <a:rPr lang="ko-KR" altLang="en-US" sz="1200" dirty="0">
                <a:solidFill>
                  <a:schemeClr val="tx1"/>
                </a:solidFill>
              </a:rPr>
              <a:t>내부 스타일 시트</a:t>
            </a:r>
            <a:r>
              <a:rPr lang="en-US" altLang="ko-KR" sz="1200" dirty="0">
                <a:solidFill>
                  <a:schemeClr val="tx1"/>
                </a:solidFill>
              </a:rPr>
              <a:t>(Internal style sheet)</a:t>
            </a:r>
          </a:p>
          <a:p>
            <a:r>
              <a:rPr lang="en-US" altLang="ko-KR" sz="1200" dirty="0">
                <a:solidFill>
                  <a:schemeClr val="tx1"/>
                </a:solidFill>
              </a:rPr>
              <a:t>3. </a:t>
            </a:r>
            <a:r>
              <a:rPr lang="ko-KR" altLang="en-US" sz="1200" dirty="0">
                <a:solidFill>
                  <a:schemeClr val="tx1"/>
                </a:solidFill>
              </a:rPr>
              <a:t>외부 스타일 시트</a:t>
            </a:r>
            <a:r>
              <a:rPr lang="en-US" altLang="ko-KR" sz="1200" dirty="0">
                <a:solidFill>
                  <a:schemeClr val="tx1"/>
                </a:solidFill>
              </a:rPr>
              <a:t>(External style sheet)</a:t>
            </a:r>
          </a:p>
          <a:p>
            <a:endParaRPr lang="en-US" altLang="ko-KR" sz="1200" dirty="0">
              <a:solidFill>
                <a:schemeClr val="tx1"/>
              </a:solidFill>
            </a:endParaRPr>
          </a:p>
          <a:p>
            <a:r>
              <a:rPr lang="ko-KR" altLang="en-US" sz="1200" b="1" dirty="0">
                <a:solidFill>
                  <a:schemeClr val="tx1"/>
                </a:solidFill>
              </a:rPr>
              <a:t>외부 스타일 시트</a:t>
            </a:r>
            <a:r>
              <a:rPr lang="en-US" altLang="ko-KR" sz="1200" b="1" dirty="0">
                <a:solidFill>
                  <a:schemeClr val="tx1"/>
                </a:solidFill>
              </a:rPr>
              <a:t>(External style sheet)</a:t>
            </a:r>
          </a:p>
          <a:p>
            <a:r>
              <a:rPr lang="ko-KR" altLang="en-US" sz="1200" dirty="0">
                <a:solidFill>
                  <a:schemeClr val="tx1"/>
                </a:solidFill>
              </a:rPr>
              <a:t>외부 스타일 시트를 이용하는 방법은 웹 사이트 전체의 스타일을 하나의 파일에서 변경할 수 있도록 해줍니다</a:t>
            </a:r>
            <a:r>
              <a:rPr lang="en-US" altLang="ko-KR" sz="1200" dirty="0">
                <a:solidFill>
                  <a:schemeClr val="tx1"/>
                </a:solidFill>
              </a:rPr>
              <a:t>.</a:t>
            </a:r>
          </a:p>
          <a:p>
            <a:r>
              <a:rPr lang="ko-KR" altLang="en-US" sz="1200" dirty="0">
                <a:solidFill>
                  <a:schemeClr val="tx1"/>
                </a:solidFill>
              </a:rPr>
              <a:t>외부에 작성된 이러한 스타일 시트 파일은 </a:t>
            </a:r>
            <a:r>
              <a:rPr lang="en-US" altLang="ko-KR" sz="1200" dirty="0">
                <a:solidFill>
                  <a:schemeClr val="tx1"/>
                </a:solidFill>
              </a:rPr>
              <a:t>.</a:t>
            </a:r>
            <a:r>
              <a:rPr lang="en-US" altLang="ko-KR" sz="1200" dirty="0" err="1">
                <a:solidFill>
                  <a:schemeClr val="tx1"/>
                </a:solidFill>
              </a:rPr>
              <a:t>css</a:t>
            </a:r>
            <a:r>
              <a:rPr lang="en-US" altLang="ko-KR" sz="1200" dirty="0">
                <a:solidFill>
                  <a:schemeClr val="tx1"/>
                </a:solidFill>
              </a:rPr>
              <a:t> </a:t>
            </a:r>
            <a:r>
              <a:rPr lang="ko-KR" altLang="en-US" sz="1200" dirty="0">
                <a:solidFill>
                  <a:schemeClr val="tx1"/>
                </a:solidFill>
              </a:rPr>
              <a:t>확장자를 사용하여 저장됩니다</a:t>
            </a:r>
            <a:r>
              <a:rPr lang="en-US" altLang="ko-KR" sz="1200" dirty="0">
                <a:solidFill>
                  <a:schemeClr val="tx1"/>
                </a:solidFill>
              </a:rPr>
              <a:t>.</a:t>
            </a:r>
          </a:p>
          <a:p>
            <a:r>
              <a:rPr lang="ko-KR" altLang="en-US" sz="1200" dirty="0">
                <a:solidFill>
                  <a:schemeClr val="tx1"/>
                </a:solidFill>
              </a:rPr>
              <a:t>스타일을 적용할 웹 페이지의 </a:t>
            </a:r>
            <a:r>
              <a:rPr lang="en-US" altLang="ko-KR" sz="1200" dirty="0">
                <a:solidFill>
                  <a:schemeClr val="tx1"/>
                </a:solidFill>
              </a:rPr>
              <a:t>&lt;head&gt;</a:t>
            </a:r>
            <a:r>
              <a:rPr lang="ko-KR" altLang="en-US" sz="1200" dirty="0">
                <a:solidFill>
                  <a:schemeClr val="tx1"/>
                </a:solidFill>
              </a:rPr>
              <a:t>태그에 </a:t>
            </a:r>
            <a:r>
              <a:rPr lang="en-US" altLang="ko-KR" sz="1200" dirty="0">
                <a:solidFill>
                  <a:schemeClr val="tx1"/>
                </a:solidFill>
              </a:rPr>
              <a:t>&lt;link&gt;</a:t>
            </a:r>
            <a:r>
              <a:rPr lang="ko-KR" altLang="en-US" sz="1200" dirty="0">
                <a:solidFill>
                  <a:schemeClr val="tx1"/>
                </a:solidFill>
              </a:rPr>
              <a:t>태그를 사용하여 외부 스타일 시트를 포함해야만 스타일이 적용됩니다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91</a:t>
            </a:fld>
            <a:endParaRPr lang="ko-KR" altLang="en-US" dirty="0"/>
          </a:p>
        </p:txBody>
      </p:sp>
    </p:spTree>
    <p:extLst>
      <p:ext uri="{BB962C8B-B14F-4D97-AF65-F5344CB8AC3E}">
        <p14:creationId xmlns:p14="http://schemas.microsoft.com/office/powerpoint/2010/main" val="28474355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적용 </a:t>
            </a:r>
            <a:r>
              <a:rPr lang="en-US" altLang="ko-KR" sz="3200" dirty="0"/>
              <a:t>: </a:t>
            </a:r>
            <a:r>
              <a:rPr lang="ko-KR" altLang="en-US" sz="3200" dirty="0"/>
              <a:t>우선순위</a:t>
            </a:r>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Apply&lt;/title&gt;</a:t>
            </a:r>
          </a:p>
          <a:p>
            <a:r>
              <a:rPr lang="en-US" altLang="ko-KR" sz="1200" dirty="0">
                <a:solidFill>
                  <a:schemeClr val="tx1"/>
                </a:solidFill>
              </a:rPr>
              <a:t>	&lt;link </a:t>
            </a:r>
            <a:r>
              <a:rPr lang="en-US" altLang="ko-KR" sz="1200" dirty="0" err="1">
                <a:solidFill>
                  <a:schemeClr val="tx1"/>
                </a:solidFill>
              </a:rPr>
              <a:t>rel</a:t>
            </a:r>
            <a:r>
              <a:rPr lang="en-US" altLang="ko-KR" sz="1200" dirty="0">
                <a:solidFill>
                  <a:schemeClr val="tx1"/>
                </a:solidFill>
              </a:rPr>
              <a:t>="stylesheet" </a:t>
            </a:r>
            <a:r>
              <a:rPr lang="en-US" altLang="ko-KR" sz="1200" dirty="0" err="1">
                <a:solidFill>
                  <a:schemeClr val="tx1"/>
                </a:solidFill>
              </a:rPr>
              <a:t>href</a:t>
            </a:r>
            <a:r>
              <a:rPr lang="en-US" altLang="ko-KR" sz="1200" dirty="0">
                <a:solidFill>
                  <a:schemeClr val="tx1"/>
                </a:solidFill>
              </a:rPr>
              <a:t>="expand_style.css"&gt;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&lt;h2&gt;</a:t>
            </a:r>
            <a:r>
              <a:rPr lang="ko-KR" altLang="en-US" sz="1200" dirty="0">
                <a:solidFill>
                  <a:schemeClr val="tx1"/>
                </a:solidFill>
              </a:rPr>
              <a:t>이 부분은 외부 스타일 시트만이 적용됩니다</a:t>
            </a:r>
            <a:r>
              <a:rPr lang="en-US" altLang="ko-KR" sz="1200" dirty="0">
                <a:solidFill>
                  <a:schemeClr val="tx1"/>
                </a:solidFill>
              </a:rPr>
              <a:t>.&lt;/h2&gt;</a:t>
            </a:r>
          </a:p>
          <a:p>
            <a:r>
              <a:rPr lang="en-US" altLang="ko-KR" sz="1200" dirty="0">
                <a:solidFill>
                  <a:schemeClr val="tx1"/>
                </a:solidFill>
              </a:rPr>
              <a:t>	&lt;h2 style="</a:t>
            </a:r>
            <a:r>
              <a:rPr lang="en-US" altLang="ko-KR" sz="1200" dirty="0" err="1">
                <a:solidFill>
                  <a:schemeClr val="tx1"/>
                </a:solidFill>
              </a:rPr>
              <a:t>color:maroon</a:t>
            </a:r>
            <a:r>
              <a:rPr lang="en-US" altLang="ko-KR" sz="1200" dirty="0">
                <a:solidFill>
                  <a:schemeClr val="tx1"/>
                </a:solidFill>
              </a:rPr>
              <a:t>; </a:t>
            </a:r>
            <a:r>
              <a:rPr lang="en-US" altLang="ko-KR" sz="1200" dirty="0" err="1">
                <a:solidFill>
                  <a:schemeClr val="tx1"/>
                </a:solidFill>
              </a:rPr>
              <a:t>text-decoration:line-through</a:t>
            </a:r>
            <a:r>
              <a:rPr lang="en-US" altLang="ko-KR" sz="1200" dirty="0">
                <a:solidFill>
                  <a:schemeClr val="tx1"/>
                </a:solidFill>
              </a:rPr>
              <a:t>"&gt;</a:t>
            </a:r>
          </a:p>
          <a:p>
            <a:r>
              <a:rPr lang="en-US" altLang="ko-KR" sz="1200" dirty="0">
                <a:solidFill>
                  <a:schemeClr val="tx1"/>
                </a:solidFill>
              </a:rPr>
              <a:t>		</a:t>
            </a:r>
            <a:r>
              <a:rPr lang="ko-KR" altLang="en-US" sz="1200" dirty="0">
                <a:solidFill>
                  <a:schemeClr val="tx1"/>
                </a:solidFill>
              </a:rPr>
              <a:t>이 부분은 인라인 스타일과 외부 스타일 시트가 둘 다 적용됩니다</a:t>
            </a:r>
            <a:r>
              <a:rPr lang="en-US" altLang="ko-KR" sz="1200" dirty="0">
                <a:solidFill>
                  <a:schemeClr val="tx1"/>
                </a:solidFill>
              </a:rPr>
              <a:t>.</a:t>
            </a:r>
          </a:p>
          <a:p>
            <a:r>
              <a:rPr lang="en-US" altLang="ko-KR" sz="1200" dirty="0">
                <a:solidFill>
                  <a:schemeClr val="tx1"/>
                </a:solidFill>
              </a:rPr>
              <a:t>	&lt;/h2&gt;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1200" b="1" dirty="0">
                <a:solidFill>
                  <a:schemeClr val="tx1"/>
                </a:solidFill>
              </a:rPr>
              <a:t>스타일 적용의 우선순위</a:t>
            </a:r>
          </a:p>
          <a:p>
            <a:r>
              <a:rPr lang="ko-KR" altLang="en-US" sz="1200" dirty="0">
                <a:solidFill>
                  <a:schemeClr val="tx1"/>
                </a:solidFill>
              </a:rPr>
              <a:t>위에서 설명한 스타일 적용 방법들이 혼합되어 사용될 경우</a:t>
            </a:r>
            <a:r>
              <a:rPr lang="en-US" altLang="ko-KR" sz="1200" dirty="0">
                <a:solidFill>
                  <a:schemeClr val="tx1"/>
                </a:solidFill>
              </a:rPr>
              <a:t>, </a:t>
            </a:r>
            <a:r>
              <a:rPr lang="ko-KR" altLang="en-US" sz="1200" dirty="0">
                <a:solidFill>
                  <a:schemeClr val="tx1"/>
                </a:solidFill>
              </a:rPr>
              <a:t>최종적으로 적용되는 스타일은 다음 순서에 따라 결정됩니다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인라인 스타일 </a:t>
            </a:r>
            <a:r>
              <a:rPr lang="en-US" altLang="ko-KR" sz="1200" dirty="0">
                <a:solidFill>
                  <a:schemeClr val="tx1"/>
                </a:solidFill>
              </a:rPr>
              <a:t>(HTML </a:t>
            </a:r>
            <a:r>
              <a:rPr lang="ko-KR" altLang="en-US" sz="1200" dirty="0">
                <a:solidFill>
                  <a:schemeClr val="tx1"/>
                </a:solidFill>
              </a:rPr>
              <a:t>요소 내부에 위치함</a:t>
            </a:r>
            <a:r>
              <a:rPr lang="en-US" altLang="ko-KR" sz="1200" dirty="0">
                <a:solidFill>
                  <a:schemeClr val="tx1"/>
                </a:solidFill>
              </a:rPr>
              <a:t>)</a:t>
            </a:r>
          </a:p>
          <a:p>
            <a:r>
              <a:rPr lang="en-US" altLang="ko-KR" sz="1200" dirty="0">
                <a:solidFill>
                  <a:schemeClr val="tx1"/>
                </a:solidFill>
              </a:rPr>
              <a:t>2. </a:t>
            </a:r>
            <a:r>
              <a:rPr lang="ko-KR" altLang="en-US" sz="1200" dirty="0">
                <a:solidFill>
                  <a:schemeClr val="tx1"/>
                </a:solidFill>
              </a:rPr>
              <a:t>내부 </a:t>
            </a:r>
            <a:r>
              <a:rPr lang="en-US" altLang="ko-KR" sz="1200" dirty="0">
                <a:solidFill>
                  <a:schemeClr val="tx1"/>
                </a:solidFill>
              </a:rPr>
              <a:t>/ </a:t>
            </a:r>
            <a:r>
              <a:rPr lang="ko-KR" altLang="en-US" sz="1200" dirty="0">
                <a:solidFill>
                  <a:schemeClr val="tx1"/>
                </a:solidFill>
              </a:rPr>
              <a:t>외부 스타일 시트 </a:t>
            </a:r>
            <a:r>
              <a:rPr lang="en-US" altLang="ko-KR" sz="1200" dirty="0">
                <a:solidFill>
                  <a:schemeClr val="tx1"/>
                </a:solidFill>
              </a:rPr>
              <a:t>(HTML </a:t>
            </a:r>
            <a:r>
              <a:rPr lang="ko-KR" altLang="en-US" sz="1200" dirty="0">
                <a:solidFill>
                  <a:schemeClr val="tx1"/>
                </a:solidFill>
              </a:rPr>
              <a:t>문서의 </a:t>
            </a:r>
            <a:r>
              <a:rPr lang="en-US" altLang="ko-KR" sz="1200" dirty="0">
                <a:solidFill>
                  <a:schemeClr val="tx1"/>
                </a:solidFill>
              </a:rPr>
              <a:t>head </a:t>
            </a:r>
            <a:r>
              <a:rPr lang="ko-KR" altLang="en-US" sz="1200" dirty="0">
                <a:solidFill>
                  <a:schemeClr val="tx1"/>
                </a:solidFill>
              </a:rPr>
              <a:t>요소 내부에 위치함</a:t>
            </a:r>
            <a:r>
              <a:rPr lang="en-US" altLang="ko-KR" sz="1200" dirty="0">
                <a:solidFill>
                  <a:schemeClr val="tx1"/>
                </a:solidFill>
              </a:rPr>
              <a:t>)</a:t>
            </a:r>
          </a:p>
          <a:p>
            <a:r>
              <a:rPr lang="en-US" altLang="ko-KR" sz="1200" dirty="0">
                <a:solidFill>
                  <a:schemeClr val="tx1"/>
                </a:solidFill>
              </a:rPr>
              <a:t>3. </a:t>
            </a:r>
            <a:r>
              <a:rPr lang="ko-KR" altLang="en-US" sz="1200" dirty="0">
                <a:solidFill>
                  <a:schemeClr val="tx1"/>
                </a:solidFill>
              </a:rPr>
              <a:t>웹 브라우저 기본 스타일</a:t>
            </a:r>
          </a:p>
          <a:p>
            <a:r>
              <a:rPr lang="ko-KR" altLang="en-US" sz="1200" dirty="0">
                <a:solidFill>
                  <a:schemeClr val="tx1"/>
                </a:solidFill>
              </a:rPr>
              <a:t> </a:t>
            </a:r>
          </a:p>
          <a:p>
            <a:r>
              <a:rPr lang="ko-KR" altLang="en-US" sz="1200" dirty="0">
                <a:solidFill>
                  <a:schemeClr val="tx1"/>
                </a:solidFill>
              </a:rPr>
              <a:t>예를 들어 인라인 스타일이 적용된 태그는 내부나 외부 스타일 시트와는 상관없이 무조건 인라인 스타일이 적용됩니다</a:t>
            </a:r>
            <a:r>
              <a:rPr lang="en-US" altLang="ko-KR" sz="1200" dirty="0">
                <a:solidFill>
                  <a:schemeClr val="tx1"/>
                </a:solidFill>
              </a:rPr>
              <a:t>.</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내부 스타일 시트와 외부 스타일 시트는 가장 마지막에 적용된 스타일 시트가 적용됩니다</a:t>
            </a:r>
            <a:r>
              <a:rPr lang="en-US" altLang="ko-KR" sz="1200" dirty="0">
                <a:solidFill>
                  <a:schemeClr val="tx1"/>
                </a:solidFill>
              </a:rPr>
              <a:t>. </a:t>
            </a:r>
            <a:r>
              <a:rPr lang="ko-KR" altLang="en-US" sz="1200" dirty="0">
                <a:solidFill>
                  <a:schemeClr val="tx1"/>
                </a:solidFill>
              </a:rPr>
              <a:t>따라서 웹 사이트의 스타일 적용은 외부 스타일 시트를 사용하는 것이 유지 보수도 편하며</a:t>
            </a:r>
            <a:r>
              <a:rPr lang="en-US" altLang="ko-KR" sz="1200" dirty="0">
                <a:solidFill>
                  <a:schemeClr val="tx1"/>
                </a:solidFill>
              </a:rPr>
              <a:t>, </a:t>
            </a:r>
            <a:r>
              <a:rPr lang="ko-KR" altLang="en-US" sz="1200" dirty="0">
                <a:solidFill>
                  <a:schemeClr val="tx1"/>
                </a:solidFill>
              </a:rPr>
              <a:t>가장 안정적입니다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92</a:t>
            </a:fld>
            <a:endParaRPr lang="ko-KR" altLang="en-US" dirty="0"/>
          </a:p>
        </p:txBody>
      </p:sp>
    </p:spTree>
    <p:extLst>
      <p:ext uri="{BB962C8B-B14F-4D97-AF65-F5344CB8AC3E}">
        <p14:creationId xmlns:p14="http://schemas.microsoft.com/office/powerpoint/2010/main" val="9073413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색 </a:t>
            </a:r>
            <a:r>
              <a:rPr lang="en-US" altLang="ko-KR" sz="3200" dirty="0"/>
              <a:t>(</a:t>
            </a:r>
            <a:r>
              <a:rPr lang="ko-KR" altLang="en-US" sz="3200" dirty="0"/>
              <a:t>색상이름</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Colors&lt;/title&gt;</a:t>
            </a:r>
          </a:p>
          <a:p>
            <a:r>
              <a:rPr lang="en-US" altLang="ko-KR" sz="1200">
                <a:solidFill>
                  <a:schemeClr val="tx1"/>
                </a:solidFill>
              </a:rPr>
              <a:t>	&lt;style&gt;</a:t>
            </a:r>
          </a:p>
          <a:p>
            <a:r>
              <a:rPr lang="en-US" altLang="ko-KR" sz="1200">
                <a:solidFill>
                  <a:schemeClr val="tx1"/>
                </a:solidFill>
              </a:rPr>
              <a:t>		.blue { color: blue; }</a:t>
            </a:r>
          </a:p>
          <a:p>
            <a:r>
              <a:rPr lang="en-US" altLang="ko-KR" sz="1200">
                <a:solidFill>
                  <a:schemeClr val="tx1"/>
                </a:solidFill>
              </a:rPr>
              <a:t>		.green { color: green; }</a:t>
            </a:r>
          </a:p>
          <a:p>
            <a:r>
              <a:rPr lang="en-US" altLang="ko-KR" sz="1200">
                <a:solidFill>
                  <a:schemeClr val="tx1"/>
                </a:solidFill>
              </a:rPr>
              <a:t>		.silver { color: silver; }</a:t>
            </a:r>
          </a:p>
          <a:p>
            <a:r>
              <a:rPr lang="en-US" altLang="ko-KR" sz="1200">
                <a:solidFill>
                  <a:schemeClr val="tx1"/>
                </a:solidFill>
              </a:rPr>
              <a:t>		.teal { color: teal; }</a:t>
            </a:r>
          </a:p>
          <a:p>
            <a:r>
              <a:rPr lang="en-US" altLang="ko-KR" sz="1200">
                <a:solidFill>
                  <a:schemeClr val="tx1"/>
                </a:solidFill>
              </a:rPr>
              <a:t>		.red { color: red;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 class="blue"&gt;</a:t>
            </a:r>
            <a:r>
              <a:rPr lang="ko-KR" altLang="en-US" sz="1200">
                <a:solidFill>
                  <a:schemeClr val="tx1"/>
                </a:solidFill>
              </a:rPr>
              <a:t>색상 이름으로 표현된 파란색</a:t>
            </a:r>
            <a:r>
              <a:rPr lang="en-US" altLang="ko-KR" sz="1200">
                <a:solidFill>
                  <a:schemeClr val="tx1"/>
                </a:solidFill>
              </a:rPr>
              <a:t>&lt;/h1&gt;</a:t>
            </a:r>
          </a:p>
          <a:p>
            <a:r>
              <a:rPr lang="en-US" altLang="ko-KR" sz="1200">
                <a:solidFill>
                  <a:schemeClr val="tx1"/>
                </a:solidFill>
              </a:rPr>
              <a:t>	&lt;h1 class="green"&gt;</a:t>
            </a:r>
            <a:r>
              <a:rPr lang="ko-KR" altLang="en-US" sz="1200">
                <a:solidFill>
                  <a:schemeClr val="tx1"/>
                </a:solidFill>
              </a:rPr>
              <a:t>색상 이름으로 표현된 녹색</a:t>
            </a:r>
            <a:r>
              <a:rPr lang="en-US" altLang="ko-KR" sz="1200">
                <a:solidFill>
                  <a:schemeClr val="tx1"/>
                </a:solidFill>
              </a:rPr>
              <a:t>&lt;/h1&gt;</a:t>
            </a:r>
          </a:p>
          <a:p>
            <a:r>
              <a:rPr lang="en-US" altLang="ko-KR" sz="1200">
                <a:solidFill>
                  <a:schemeClr val="tx1"/>
                </a:solidFill>
              </a:rPr>
              <a:t>	&lt;h1 class="silver"&gt;</a:t>
            </a:r>
            <a:r>
              <a:rPr lang="ko-KR" altLang="en-US" sz="1200">
                <a:solidFill>
                  <a:schemeClr val="tx1"/>
                </a:solidFill>
              </a:rPr>
              <a:t>색상 이름으로 표현된 은색</a:t>
            </a:r>
            <a:r>
              <a:rPr lang="en-US" altLang="ko-KR" sz="1200">
                <a:solidFill>
                  <a:schemeClr val="tx1"/>
                </a:solidFill>
              </a:rPr>
              <a:t>&lt;/h1&gt;</a:t>
            </a:r>
          </a:p>
          <a:p>
            <a:r>
              <a:rPr lang="en-US" altLang="ko-KR" sz="1200">
                <a:solidFill>
                  <a:schemeClr val="tx1"/>
                </a:solidFill>
              </a:rPr>
              <a:t>	&lt;h1 class="teal"&gt;</a:t>
            </a:r>
            <a:r>
              <a:rPr lang="ko-KR" altLang="en-US" sz="1200">
                <a:solidFill>
                  <a:schemeClr val="tx1"/>
                </a:solidFill>
              </a:rPr>
              <a:t>색상 이름으로 표현된 청록색</a:t>
            </a:r>
            <a:r>
              <a:rPr lang="en-US" altLang="ko-KR" sz="1200">
                <a:solidFill>
                  <a:schemeClr val="tx1"/>
                </a:solidFill>
              </a:rPr>
              <a:t>&lt;/h1&gt;</a:t>
            </a:r>
          </a:p>
          <a:p>
            <a:r>
              <a:rPr lang="en-US" altLang="ko-KR" sz="1200">
                <a:solidFill>
                  <a:schemeClr val="tx1"/>
                </a:solidFill>
              </a:rPr>
              <a:t>	&lt;h1 class="red"&gt;</a:t>
            </a:r>
            <a:r>
              <a:rPr lang="ko-KR" altLang="en-US" sz="1200">
                <a:solidFill>
                  <a:schemeClr val="tx1"/>
                </a:solidFill>
              </a:rPr>
              <a:t>색상 이름으로 표현된 빨간색</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색을 표현하는 방법에는 다음과 같이 세 가지 방법이 있습니다</a:t>
            </a:r>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색상 이름으로 표현</a:t>
            </a:r>
          </a:p>
          <a:p>
            <a:r>
              <a:rPr lang="en-US" altLang="ko-KR" sz="1200" dirty="0">
                <a:solidFill>
                  <a:schemeClr val="tx1"/>
                </a:solidFill>
              </a:rPr>
              <a:t>2. RGB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3. 16</a:t>
            </a:r>
            <a:r>
              <a:rPr lang="ko-KR" altLang="en-US" sz="1200" dirty="0">
                <a:solidFill>
                  <a:schemeClr val="tx1"/>
                </a:solidFill>
              </a:rPr>
              <a:t>진수 </a:t>
            </a:r>
            <a:r>
              <a:rPr lang="ko-KR" altLang="en-US" sz="1200" dirty="0" err="1">
                <a:solidFill>
                  <a:schemeClr val="tx1"/>
                </a:solidFill>
              </a:rPr>
              <a:t>색상값으로</a:t>
            </a:r>
            <a:r>
              <a:rPr lang="ko-KR" altLang="en-US" sz="1200" dirty="0">
                <a:solidFill>
                  <a:schemeClr val="tx1"/>
                </a:solidFill>
              </a:rPr>
              <a:t> 표현</a:t>
            </a:r>
          </a:p>
          <a:p>
            <a:endParaRPr lang="en-US" altLang="ko-KR" sz="1200" b="1" dirty="0">
              <a:solidFill>
                <a:schemeClr val="tx1"/>
              </a:solidFill>
            </a:endParaRPr>
          </a:p>
          <a:p>
            <a:r>
              <a:rPr lang="ko-KR" altLang="en-US" sz="1200" b="1" dirty="0">
                <a:solidFill>
                  <a:schemeClr val="tx1"/>
                </a:solidFill>
              </a:rPr>
              <a:t>색상 이름으로 표현</a:t>
            </a:r>
          </a:p>
          <a:p>
            <a:r>
              <a:rPr lang="en-US" altLang="ko-KR" sz="1200" dirty="0">
                <a:solidFill>
                  <a:schemeClr val="tx1"/>
                </a:solidFill>
              </a:rPr>
              <a:t>W3C</a:t>
            </a:r>
            <a:r>
              <a:rPr lang="ko-KR" altLang="en-US" sz="1200" dirty="0">
                <a:solidFill>
                  <a:schemeClr val="tx1"/>
                </a:solidFill>
              </a:rPr>
              <a:t>에서 정의한 </a:t>
            </a:r>
            <a:r>
              <a:rPr lang="en-US" altLang="ko-KR" sz="1200" dirty="0">
                <a:solidFill>
                  <a:schemeClr val="tx1"/>
                </a:solidFill>
              </a:rPr>
              <a:t>16</a:t>
            </a:r>
            <a:r>
              <a:rPr lang="ko-KR" altLang="en-US" sz="1200" dirty="0">
                <a:solidFill>
                  <a:schemeClr val="tx1"/>
                </a:solidFill>
              </a:rPr>
              <a:t>개의 </a:t>
            </a:r>
            <a:r>
              <a:rPr lang="en-US" altLang="ko-KR" sz="1200" dirty="0">
                <a:solidFill>
                  <a:schemeClr val="tx1"/>
                </a:solidFill>
              </a:rPr>
              <a:t>HTML4 </a:t>
            </a:r>
            <a:r>
              <a:rPr lang="ko-KR" altLang="en-US" sz="1200" dirty="0">
                <a:solidFill>
                  <a:schemeClr val="tx1"/>
                </a:solidFill>
              </a:rPr>
              <a:t>표준 색상 이름은 다음과 같습니다</a:t>
            </a:r>
            <a:r>
              <a:rPr lang="en-US" altLang="ko-KR" sz="1200" dirty="0">
                <a:solidFill>
                  <a:schemeClr val="tx1"/>
                </a:solidFill>
              </a:rPr>
              <a:t>.</a:t>
            </a:r>
          </a:p>
          <a:p>
            <a:r>
              <a:rPr lang="en-US" altLang="ko-KR" sz="1200" dirty="0">
                <a:solidFill>
                  <a:schemeClr val="tx1"/>
                </a:solidFill>
              </a:rPr>
              <a:t>HTML</a:t>
            </a:r>
            <a:r>
              <a:rPr lang="ko-KR" altLang="en-US" sz="1200" dirty="0">
                <a:solidFill>
                  <a:schemeClr val="tx1"/>
                </a:solidFill>
              </a:rPr>
              <a:t>에서 색상 이름은 대소문자를 구분하지 않습니다</a:t>
            </a:r>
            <a:r>
              <a:rPr lang="en-US" altLang="ko-KR" sz="1200" dirty="0">
                <a:solidFill>
                  <a:schemeClr val="tx1"/>
                </a:solidFill>
              </a:rPr>
              <a:t>.</a:t>
            </a:r>
          </a:p>
          <a:p>
            <a:r>
              <a:rPr lang="ko-KR" altLang="en-US" sz="1200" dirty="0">
                <a:solidFill>
                  <a:schemeClr val="tx1"/>
                </a:solidFill>
              </a:rPr>
              <a:t>현재는 대부분의 브라우저가 </a:t>
            </a:r>
            <a:r>
              <a:rPr lang="en-US" altLang="ko-KR" sz="1200" dirty="0">
                <a:solidFill>
                  <a:schemeClr val="tx1"/>
                </a:solidFill>
              </a:rPr>
              <a:t>140</a:t>
            </a:r>
            <a:r>
              <a:rPr lang="ko-KR" altLang="en-US" sz="1200" dirty="0">
                <a:solidFill>
                  <a:schemeClr val="tx1"/>
                </a:solidFill>
              </a:rPr>
              <a:t>개의 색상 이름을 지원하고 있습니다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93</a:t>
            </a:fld>
            <a:endParaRPr lang="ko-KR" altLang="en-US" dirty="0"/>
          </a:p>
        </p:txBody>
      </p:sp>
      <p:graphicFrame>
        <p:nvGraphicFramePr>
          <p:cNvPr id="3" name="표 2">
            <a:extLst>
              <a:ext uri="{FF2B5EF4-FFF2-40B4-BE49-F238E27FC236}">
                <a16:creationId xmlns:a16="http://schemas.microsoft.com/office/drawing/2014/main" id="{0FA71984-308F-4023-878C-3D81C4A55034}"/>
              </a:ext>
            </a:extLst>
          </p:cNvPr>
          <p:cNvGraphicFramePr>
            <a:graphicFrameLocks noGrp="1"/>
          </p:cNvGraphicFramePr>
          <p:nvPr>
            <p:extLst>
              <p:ext uri="{D42A27DB-BD31-4B8C-83A1-F6EECF244321}">
                <p14:modId xmlns:p14="http://schemas.microsoft.com/office/powerpoint/2010/main" val="2052242248"/>
              </p:ext>
            </p:extLst>
          </p:nvPr>
        </p:nvGraphicFramePr>
        <p:xfrm>
          <a:off x="6542843" y="3250777"/>
          <a:ext cx="3946771" cy="2987040"/>
        </p:xfrm>
        <a:graphic>
          <a:graphicData uri="http://schemas.openxmlformats.org/drawingml/2006/table">
            <a:tbl>
              <a:tblPr/>
              <a:tblGrid>
                <a:gridCol w="1969142">
                  <a:extLst>
                    <a:ext uri="{9D8B030D-6E8A-4147-A177-3AD203B41FA5}">
                      <a16:colId xmlns:a16="http://schemas.microsoft.com/office/drawing/2014/main" val="1251858251"/>
                    </a:ext>
                  </a:extLst>
                </a:gridCol>
                <a:gridCol w="1977629">
                  <a:extLst>
                    <a:ext uri="{9D8B030D-6E8A-4147-A177-3AD203B41FA5}">
                      <a16:colId xmlns:a16="http://schemas.microsoft.com/office/drawing/2014/main" val="1224148688"/>
                    </a:ext>
                  </a:extLst>
                </a:gridCol>
              </a:tblGrid>
              <a:tr h="324833">
                <a:tc>
                  <a:txBody>
                    <a:bodyPr/>
                    <a:lstStyle/>
                    <a:p>
                      <a:pPr algn="ctr"/>
                      <a:r>
                        <a:rPr lang="en-US" sz="1200">
                          <a:solidFill>
                            <a:srgbClr val="000000"/>
                          </a:solidFill>
                          <a:effectLst/>
                          <a:latin typeface="notokr"/>
                        </a:rPr>
                        <a:t>aqua</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FFFF"/>
                    </a:solidFill>
                  </a:tcPr>
                </a:tc>
                <a:tc>
                  <a:txBody>
                    <a:bodyPr/>
                    <a:lstStyle/>
                    <a:p>
                      <a:pPr algn="ctr"/>
                      <a:r>
                        <a:rPr lang="en-US" sz="1200">
                          <a:solidFill>
                            <a:srgbClr val="FFFFFF"/>
                          </a:solidFill>
                          <a:effectLst/>
                          <a:latin typeface="notokr"/>
                        </a:rPr>
                        <a:t>black</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0000"/>
                    </a:solidFill>
                  </a:tcPr>
                </a:tc>
                <a:extLst>
                  <a:ext uri="{0D108BD9-81ED-4DB2-BD59-A6C34878D82A}">
                    <a16:rowId xmlns:a16="http://schemas.microsoft.com/office/drawing/2014/main" val="2721799503"/>
                  </a:ext>
                </a:extLst>
              </a:tr>
              <a:tr h="324833">
                <a:tc>
                  <a:txBody>
                    <a:bodyPr/>
                    <a:lstStyle/>
                    <a:p>
                      <a:pPr algn="ctr"/>
                      <a:r>
                        <a:rPr lang="en-US" sz="1200">
                          <a:solidFill>
                            <a:srgbClr val="FFFFFF"/>
                          </a:solidFill>
                          <a:effectLst/>
                          <a:latin typeface="notokr"/>
                        </a:rPr>
                        <a:t>blue</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00FF"/>
                    </a:solidFill>
                  </a:tcPr>
                </a:tc>
                <a:tc>
                  <a:txBody>
                    <a:bodyPr/>
                    <a:lstStyle/>
                    <a:p>
                      <a:pPr algn="ctr"/>
                      <a:r>
                        <a:rPr lang="en-US" sz="1200">
                          <a:solidFill>
                            <a:srgbClr val="FFFFFF"/>
                          </a:solidFill>
                          <a:effectLst/>
                          <a:latin typeface="notokr"/>
                        </a:rPr>
                        <a:t>fuchsia</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FF00FF"/>
                    </a:solidFill>
                  </a:tcPr>
                </a:tc>
                <a:extLst>
                  <a:ext uri="{0D108BD9-81ED-4DB2-BD59-A6C34878D82A}">
                    <a16:rowId xmlns:a16="http://schemas.microsoft.com/office/drawing/2014/main" val="2619111657"/>
                  </a:ext>
                </a:extLst>
              </a:tr>
              <a:tr h="324833">
                <a:tc>
                  <a:txBody>
                    <a:bodyPr/>
                    <a:lstStyle/>
                    <a:p>
                      <a:pPr algn="ctr"/>
                      <a:r>
                        <a:rPr lang="en-US" sz="1200">
                          <a:solidFill>
                            <a:srgbClr val="FFFFFF"/>
                          </a:solidFill>
                          <a:effectLst/>
                          <a:latin typeface="notokr"/>
                        </a:rPr>
                        <a:t>gray</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808080"/>
                    </a:solidFill>
                  </a:tcPr>
                </a:tc>
                <a:tc>
                  <a:txBody>
                    <a:bodyPr/>
                    <a:lstStyle/>
                    <a:p>
                      <a:pPr algn="ctr"/>
                      <a:r>
                        <a:rPr lang="en-US" sz="1200">
                          <a:solidFill>
                            <a:srgbClr val="FFFFFF"/>
                          </a:solidFill>
                          <a:effectLst/>
                          <a:latin typeface="notokr"/>
                        </a:rPr>
                        <a:t>green</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8000"/>
                    </a:solidFill>
                  </a:tcPr>
                </a:tc>
                <a:extLst>
                  <a:ext uri="{0D108BD9-81ED-4DB2-BD59-A6C34878D82A}">
                    <a16:rowId xmlns:a16="http://schemas.microsoft.com/office/drawing/2014/main" val="3611691726"/>
                  </a:ext>
                </a:extLst>
              </a:tr>
              <a:tr h="324833">
                <a:tc>
                  <a:txBody>
                    <a:bodyPr/>
                    <a:lstStyle/>
                    <a:p>
                      <a:pPr algn="ctr"/>
                      <a:r>
                        <a:rPr lang="en-US" sz="1200">
                          <a:solidFill>
                            <a:srgbClr val="FFFFFF"/>
                          </a:solidFill>
                          <a:effectLst/>
                          <a:latin typeface="notokr"/>
                        </a:rPr>
                        <a:t>lime</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FF00"/>
                    </a:solidFill>
                  </a:tcPr>
                </a:tc>
                <a:tc>
                  <a:txBody>
                    <a:bodyPr/>
                    <a:lstStyle/>
                    <a:p>
                      <a:pPr algn="ctr"/>
                      <a:r>
                        <a:rPr lang="en-US" sz="1200" dirty="0">
                          <a:solidFill>
                            <a:srgbClr val="FFFFFF"/>
                          </a:solidFill>
                          <a:effectLst/>
                          <a:latin typeface="notokr"/>
                        </a:rPr>
                        <a:t>maroon</a:t>
                      </a:r>
                      <a:endParaRPr lang="en-US" sz="1200" dirty="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800000"/>
                    </a:solidFill>
                  </a:tcPr>
                </a:tc>
                <a:extLst>
                  <a:ext uri="{0D108BD9-81ED-4DB2-BD59-A6C34878D82A}">
                    <a16:rowId xmlns:a16="http://schemas.microsoft.com/office/drawing/2014/main" val="828497845"/>
                  </a:ext>
                </a:extLst>
              </a:tr>
              <a:tr h="324833">
                <a:tc>
                  <a:txBody>
                    <a:bodyPr/>
                    <a:lstStyle/>
                    <a:p>
                      <a:pPr algn="ctr"/>
                      <a:r>
                        <a:rPr lang="en-US" sz="1200">
                          <a:solidFill>
                            <a:srgbClr val="FFFFFF"/>
                          </a:solidFill>
                          <a:effectLst/>
                          <a:latin typeface="notokr"/>
                        </a:rPr>
                        <a:t>navy</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0080"/>
                    </a:solidFill>
                  </a:tcPr>
                </a:tc>
                <a:tc>
                  <a:txBody>
                    <a:bodyPr/>
                    <a:lstStyle/>
                    <a:p>
                      <a:pPr algn="ctr"/>
                      <a:r>
                        <a:rPr lang="en-US" sz="1200">
                          <a:solidFill>
                            <a:srgbClr val="FFFFFF"/>
                          </a:solidFill>
                          <a:effectLst/>
                          <a:latin typeface="notokr"/>
                        </a:rPr>
                        <a:t>olive</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808000"/>
                    </a:solidFill>
                  </a:tcPr>
                </a:tc>
                <a:extLst>
                  <a:ext uri="{0D108BD9-81ED-4DB2-BD59-A6C34878D82A}">
                    <a16:rowId xmlns:a16="http://schemas.microsoft.com/office/drawing/2014/main" val="1509141724"/>
                  </a:ext>
                </a:extLst>
              </a:tr>
              <a:tr h="324833">
                <a:tc>
                  <a:txBody>
                    <a:bodyPr/>
                    <a:lstStyle/>
                    <a:p>
                      <a:pPr algn="ctr"/>
                      <a:r>
                        <a:rPr lang="en-US" sz="1200">
                          <a:solidFill>
                            <a:srgbClr val="FFFFFF"/>
                          </a:solidFill>
                          <a:effectLst/>
                          <a:latin typeface="notokr"/>
                        </a:rPr>
                        <a:t>purple</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800080"/>
                    </a:solidFill>
                  </a:tcPr>
                </a:tc>
                <a:tc>
                  <a:txBody>
                    <a:bodyPr/>
                    <a:lstStyle/>
                    <a:p>
                      <a:pPr algn="ctr"/>
                      <a:r>
                        <a:rPr lang="en-US" sz="1200">
                          <a:solidFill>
                            <a:srgbClr val="FFFFFF"/>
                          </a:solidFill>
                          <a:effectLst/>
                          <a:latin typeface="notokr"/>
                        </a:rPr>
                        <a:t>red</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FF0000"/>
                    </a:solidFill>
                  </a:tcPr>
                </a:tc>
                <a:extLst>
                  <a:ext uri="{0D108BD9-81ED-4DB2-BD59-A6C34878D82A}">
                    <a16:rowId xmlns:a16="http://schemas.microsoft.com/office/drawing/2014/main" val="3085965143"/>
                  </a:ext>
                </a:extLst>
              </a:tr>
              <a:tr h="324833">
                <a:tc>
                  <a:txBody>
                    <a:bodyPr/>
                    <a:lstStyle/>
                    <a:p>
                      <a:pPr algn="ctr"/>
                      <a:r>
                        <a:rPr lang="en-US" sz="1200">
                          <a:solidFill>
                            <a:srgbClr val="FFFFFF"/>
                          </a:solidFill>
                          <a:effectLst/>
                          <a:latin typeface="notokr"/>
                        </a:rPr>
                        <a:t>silver</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C0C0C0"/>
                    </a:solidFill>
                  </a:tcPr>
                </a:tc>
                <a:tc>
                  <a:txBody>
                    <a:bodyPr/>
                    <a:lstStyle/>
                    <a:p>
                      <a:pPr algn="ctr"/>
                      <a:r>
                        <a:rPr lang="en-US" sz="1200">
                          <a:solidFill>
                            <a:srgbClr val="FFFFFF"/>
                          </a:solidFill>
                          <a:effectLst/>
                          <a:latin typeface="notokr"/>
                        </a:rPr>
                        <a:t>teal</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008080"/>
                    </a:solidFill>
                  </a:tcPr>
                </a:tc>
                <a:extLst>
                  <a:ext uri="{0D108BD9-81ED-4DB2-BD59-A6C34878D82A}">
                    <a16:rowId xmlns:a16="http://schemas.microsoft.com/office/drawing/2014/main" val="570409518"/>
                  </a:ext>
                </a:extLst>
              </a:tr>
              <a:tr h="324833">
                <a:tc>
                  <a:txBody>
                    <a:bodyPr/>
                    <a:lstStyle/>
                    <a:p>
                      <a:pPr algn="ctr"/>
                      <a:r>
                        <a:rPr lang="en-US" sz="1200">
                          <a:solidFill>
                            <a:srgbClr val="000000"/>
                          </a:solidFill>
                          <a:effectLst/>
                          <a:latin typeface="notokr"/>
                        </a:rPr>
                        <a:t>white</a:t>
                      </a:r>
                      <a:endParaRPr lang="en-US" sz="120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FFFFFF"/>
                    </a:solidFill>
                  </a:tcPr>
                </a:tc>
                <a:tc>
                  <a:txBody>
                    <a:bodyPr/>
                    <a:lstStyle/>
                    <a:p>
                      <a:pPr algn="ctr"/>
                      <a:r>
                        <a:rPr lang="en-US" sz="1200" dirty="0">
                          <a:solidFill>
                            <a:srgbClr val="000000"/>
                          </a:solidFill>
                          <a:effectLst/>
                          <a:latin typeface="notokr"/>
                        </a:rPr>
                        <a:t>yellow</a:t>
                      </a:r>
                      <a:endParaRPr lang="en-US" sz="1200" dirty="0">
                        <a:effectLst/>
                        <a:latin typeface="notokr"/>
                      </a:endParaRPr>
                    </a:p>
                  </a:txBody>
                  <a:tcPr marL="95250" marR="95250" marT="95250" marB="95250"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555555"/>
                      </a:solidFill>
                      <a:prstDash val="solid"/>
                      <a:round/>
                      <a:headEnd type="none" w="med" len="med"/>
                      <a:tailEnd type="none" w="med" len="med"/>
                    </a:lnB>
                    <a:solidFill>
                      <a:srgbClr val="FFFF00"/>
                    </a:solidFill>
                  </a:tcPr>
                </a:tc>
                <a:extLst>
                  <a:ext uri="{0D108BD9-81ED-4DB2-BD59-A6C34878D82A}">
                    <a16:rowId xmlns:a16="http://schemas.microsoft.com/office/drawing/2014/main" val="220447864"/>
                  </a:ext>
                </a:extLst>
              </a:tr>
            </a:tbl>
          </a:graphicData>
        </a:graphic>
      </p:graphicFrame>
    </p:spTree>
    <p:extLst>
      <p:ext uri="{BB962C8B-B14F-4D97-AF65-F5344CB8AC3E}">
        <p14:creationId xmlns:p14="http://schemas.microsoft.com/office/powerpoint/2010/main" val="4806704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색 </a:t>
            </a:r>
            <a:r>
              <a:rPr lang="en-US" altLang="ko-KR" sz="3200" dirty="0"/>
              <a:t>(RGB)</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Colors&lt;/title&gt;</a:t>
            </a:r>
          </a:p>
          <a:p>
            <a:r>
              <a:rPr lang="en-US" altLang="ko-KR" sz="1200">
                <a:solidFill>
                  <a:schemeClr val="tx1"/>
                </a:solidFill>
              </a:rPr>
              <a:t>	&lt;style&gt;</a:t>
            </a:r>
          </a:p>
          <a:p>
            <a:r>
              <a:rPr lang="en-US" altLang="ko-KR" sz="1200">
                <a:solidFill>
                  <a:schemeClr val="tx1"/>
                </a:solidFill>
              </a:rPr>
              <a:t>		.blue { color: rgb(0,0,255); }</a:t>
            </a:r>
          </a:p>
          <a:p>
            <a:r>
              <a:rPr lang="en-US" altLang="ko-KR" sz="1200">
                <a:solidFill>
                  <a:schemeClr val="tx1"/>
                </a:solidFill>
              </a:rPr>
              <a:t>		.green { color: rgb(0,128,0); }</a:t>
            </a:r>
          </a:p>
          <a:p>
            <a:r>
              <a:rPr lang="en-US" altLang="ko-KR" sz="1200">
                <a:solidFill>
                  <a:schemeClr val="tx1"/>
                </a:solidFill>
              </a:rPr>
              <a:t>		.silver { color: rgb(192,192,192); }</a:t>
            </a:r>
          </a:p>
          <a:p>
            <a:r>
              <a:rPr lang="en-US" altLang="ko-KR" sz="1200">
                <a:solidFill>
                  <a:schemeClr val="tx1"/>
                </a:solidFill>
              </a:rPr>
              <a:t>		.teal { color: rgb(0,128,128); }</a:t>
            </a:r>
          </a:p>
          <a:p>
            <a:r>
              <a:rPr lang="en-US" altLang="ko-KR" sz="1200">
                <a:solidFill>
                  <a:schemeClr val="tx1"/>
                </a:solidFill>
              </a:rPr>
              <a:t>		.red { color: rgb(255,0,0);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 class="blue"&gt;RGB </a:t>
            </a:r>
            <a:r>
              <a:rPr lang="ko-KR" altLang="en-US" sz="1200">
                <a:solidFill>
                  <a:schemeClr val="tx1"/>
                </a:solidFill>
              </a:rPr>
              <a:t>색상값으로 표현된 파란색</a:t>
            </a:r>
            <a:r>
              <a:rPr lang="en-US" altLang="ko-KR" sz="1200">
                <a:solidFill>
                  <a:schemeClr val="tx1"/>
                </a:solidFill>
              </a:rPr>
              <a:t>&lt;/h1&gt;</a:t>
            </a:r>
          </a:p>
          <a:p>
            <a:r>
              <a:rPr lang="en-US" altLang="ko-KR" sz="1200">
                <a:solidFill>
                  <a:schemeClr val="tx1"/>
                </a:solidFill>
              </a:rPr>
              <a:t>	&lt;h1 class="green"&gt;RGB </a:t>
            </a:r>
            <a:r>
              <a:rPr lang="ko-KR" altLang="en-US" sz="1200">
                <a:solidFill>
                  <a:schemeClr val="tx1"/>
                </a:solidFill>
              </a:rPr>
              <a:t>색상값으로 표현된 녹색</a:t>
            </a:r>
            <a:r>
              <a:rPr lang="en-US" altLang="ko-KR" sz="1200">
                <a:solidFill>
                  <a:schemeClr val="tx1"/>
                </a:solidFill>
              </a:rPr>
              <a:t>&lt;/h1&gt;</a:t>
            </a:r>
          </a:p>
          <a:p>
            <a:r>
              <a:rPr lang="en-US" altLang="ko-KR" sz="1200">
                <a:solidFill>
                  <a:schemeClr val="tx1"/>
                </a:solidFill>
              </a:rPr>
              <a:t>	&lt;h1 class="silver"&gt;RGB </a:t>
            </a:r>
            <a:r>
              <a:rPr lang="ko-KR" altLang="en-US" sz="1200">
                <a:solidFill>
                  <a:schemeClr val="tx1"/>
                </a:solidFill>
              </a:rPr>
              <a:t>색상값으로 표현된 은색</a:t>
            </a:r>
            <a:r>
              <a:rPr lang="en-US" altLang="ko-KR" sz="1200">
                <a:solidFill>
                  <a:schemeClr val="tx1"/>
                </a:solidFill>
              </a:rPr>
              <a:t>&lt;/h1&gt;</a:t>
            </a:r>
          </a:p>
          <a:p>
            <a:r>
              <a:rPr lang="en-US" altLang="ko-KR" sz="1200">
                <a:solidFill>
                  <a:schemeClr val="tx1"/>
                </a:solidFill>
              </a:rPr>
              <a:t>	&lt;h1 class="teal"&gt;RGB </a:t>
            </a:r>
            <a:r>
              <a:rPr lang="ko-KR" altLang="en-US" sz="1200">
                <a:solidFill>
                  <a:schemeClr val="tx1"/>
                </a:solidFill>
              </a:rPr>
              <a:t>색상값으로 표현된 청록색</a:t>
            </a:r>
            <a:r>
              <a:rPr lang="en-US" altLang="ko-KR" sz="1200">
                <a:solidFill>
                  <a:schemeClr val="tx1"/>
                </a:solidFill>
              </a:rPr>
              <a:t>&lt;/h1&gt;</a:t>
            </a:r>
          </a:p>
          <a:p>
            <a:r>
              <a:rPr lang="en-US" altLang="ko-KR" sz="1200">
                <a:solidFill>
                  <a:schemeClr val="tx1"/>
                </a:solidFill>
              </a:rPr>
              <a:t>	&lt;h1 class="red"&gt;RGB </a:t>
            </a:r>
            <a:r>
              <a:rPr lang="ko-KR" altLang="en-US" sz="1200">
                <a:solidFill>
                  <a:schemeClr val="tx1"/>
                </a:solidFill>
              </a:rPr>
              <a:t>색상값으로 표현된 빨간색</a:t>
            </a:r>
            <a:r>
              <a:rPr lang="en-US" altLang="ko-KR" sz="1200">
                <a:solidFill>
                  <a:schemeClr val="tx1"/>
                </a:solidFill>
              </a:rPr>
              <a:t>&lt;/h1&gt;</a:t>
            </a:r>
          </a:p>
          <a:p>
            <a:r>
              <a:rPr lang="en-US" altLang="ko-KR" sz="1200">
                <a:solidFill>
                  <a:schemeClr val="tx1"/>
                </a:solidFill>
              </a:rPr>
              <a:t>	</a:t>
            </a: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색을 표현하는 방법에는 다음과 같이 세 가지 방법이 있습니다</a:t>
            </a:r>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색상 이름으로 표현</a:t>
            </a:r>
          </a:p>
          <a:p>
            <a:r>
              <a:rPr lang="en-US" altLang="ko-KR" sz="1200" dirty="0">
                <a:solidFill>
                  <a:schemeClr val="tx1"/>
                </a:solidFill>
              </a:rPr>
              <a:t>2. RGB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3. 16</a:t>
            </a:r>
            <a:r>
              <a:rPr lang="ko-KR" altLang="en-US" sz="1200" dirty="0">
                <a:solidFill>
                  <a:schemeClr val="tx1"/>
                </a:solidFill>
              </a:rPr>
              <a:t>진수 </a:t>
            </a:r>
            <a:r>
              <a:rPr lang="ko-KR" altLang="en-US" sz="1200" dirty="0" err="1">
                <a:solidFill>
                  <a:schemeClr val="tx1"/>
                </a:solidFill>
              </a:rPr>
              <a:t>색상값으로</a:t>
            </a:r>
            <a:r>
              <a:rPr lang="ko-KR" altLang="en-US" sz="1200" dirty="0">
                <a:solidFill>
                  <a:schemeClr val="tx1"/>
                </a:solidFill>
              </a:rPr>
              <a:t> 표현</a:t>
            </a:r>
          </a:p>
          <a:p>
            <a:endParaRPr lang="en-US" altLang="ko-KR" sz="1200" b="1" dirty="0">
              <a:solidFill>
                <a:schemeClr val="tx1"/>
              </a:solidFill>
            </a:endParaRPr>
          </a:p>
          <a:p>
            <a:r>
              <a:rPr lang="en-US" altLang="ko-KR" sz="1200" b="1" dirty="0">
                <a:solidFill>
                  <a:schemeClr val="tx1"/>
                </a:solidFill>
              </a:rPr>
              <a:t>RGB </a:t>
            </a:r>
            <a:r>
              <a:rPr lang="ko-KR" altLang="en-US" sz="1200" b="1" dirty="0" err="1">
                <a:solidFill>
                  <a:schemeClr val="tx1"/>
                </a:solidFill>
              </a:rPr>
              <a:t>색상값으로</a:t>
            </a:r>
            <a:r>
              <a:rPr lang="ko-KR" altLang="en-US" sz="1200" b="1" dirty="0">
                <a:solidFill>
                  <a:schemeClr val="tx1"/>
                </a:solidFill>
              </a:rPr>
              <a:t> 표현</a:t>
            </a:r>
          </a:p>
          <a:p>
            <a:r>
              <a:rPr lang="ko-KR" altLang="en-US" sz="1200" dirty="0">
                <a:solidFill>
                  <a:schemeClr val="tx1"/>
                </a:solidFill>
              </a:rPr>
              <a:t>모니터나 스크린은 빨간색</a:t>
            </a:r>
            <a:r>
              <a:rPr lang="en-US" altLang="ko-KR" sz="1200" dirty="0">
                <a:solidFill>
                  <a:schemeClr val="tx1"/>
                </a:solidFill>
              </a:rPr>
              <a:t>(Red), </a:t>
            </a:r>
            <a:r>
              <a:rPr lang="ko-KR" altLang="en-US" sz="1200" dirty="0">
                <a:solidFill>
                  <a:schemeClr val="tx1"/>
                </a:solidFill>
              </a:rPr>
              <a:t>녹색</a:t>
            </a:r>
            <a:r>
              <a:rPr lang="en-US" altLang="ko-KR" sz="1200" dirty="0">
                <a:solidFill>
                  <a:schemeClr val="tx1"/>
                </a:solidFill>
              </a:rPr>
              <a:t>(Green), </a:t>
            </a:r>
            <a:r>
              <a:rPr lang="ko-KR" altLang="en-US" sz="1200" dirty="0">
                <a:solidFill>
                  <a:schemeClr val="tx1"/>
                </a:solidFill>
              </a:rPr>
              <a:t>파란색</a:t>
            </a:r>
            <a:r>
              <a:rPr lang="en-US" altLang="ko-KR" sz="1200" dirty="0">
                <a:solidFill>
                  <a:schemeClr val="tx1"/>
                </a:solidFill>
              </a:rPr>
              <a:t>(Blue)</a:t>
            </a:r>
            <a:r>
              <a:rPr lang="ko-KR" altLang="en-US" sz="1200" dirty="0">
                <a:solidFill>
                  <a:schemeClr val="tx1"/>
                </a:solidFill>
              </a:rPr>
              <a:t>을 혼합하여 색을 표현합니다</a:t>
            </a:r>
            <a:r>
              <a:rPr lang="en-US" altLang="ko-KR" sz="1200" dirty="0">
                <a:solidFill>
                  <a:schemeClr val="tx1"/>
                </a:solidFill>
              </a:rPr>
              <a:t>.</a:t>
            </a:r>
          </a:p>
          <a:p>
            <a:r>
              <a:rPr lang="ko-KR" altLang="en-US" sz="1200" dirty="0">
                <a:solidFill>
                  <a:schemeClr val="tx1"/>
                </a:solidFill>
              </a:rPr>
              <a:t>따라서 </a:t>
            </a:r>
            <a:r>
              <a:rPr lang="en-US" altLang="ko-KR" sz="1200" dirty="0">
                <a:solidFill>
                  <a:schemeClr val="tx1"/>
                </a:solidFill>
              </a:rPr>
              <a:t>HTML</a:t>
            </a:r>
            <a:r>
              <a:rPr lang="ko-KR" altLang="en-US" sz="1200" dirty="0">
                <a:solidFill>
                  <a:schemeClr val="tx1"/>
                </a:solidFill>
              </a:rPr>
              <a:t>에서도 이 세 가지 색을 가지고 색을 표현하는 </a:t>
            </a:r>
            <a:r>
              <a:rPr lang="en-US" altLang="ko-KR" sz="1200" dirty="0">
                <a:solidFill>
                  <a:schemeClr val="tx1"/>
                </a:solidFill>
              </a:rPr>
              <a:t>RGB </a:t>
            </a:r>
            <a:r>
              <a:rPr lang="ko-KR" altLang="en-US" sz="1200" dirty="0">
                <a:solidFill>
                  <a:schemeClr val="tx1"/>
                </a:solidFill>
              </a:rPr>
              <a:t>색상을 사용합니다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RGB </a:t>
            </a:r>
            <a:r>
              <a:rPr lang="ko-KR" altLang="en-US" sz="1200" dirty="0">
                <a:solidFill>
                  <a:schemeClr val="tx1"/>
                </a:solidFill>
              </a:rPr>
              <a:t>색상의 </a:t>
            </a:r>
            <a:r>
              <a:rPr lang="ko-KR" altLang="en-US" sz="1200" dirty="0" err="1">
                <a:solidFill>
                  <a:schemeClr val="tx1"/>
                </a:solidFill>
              </a:rPr>
              <a:t>기본색</a:t>
            </a:r>
            <a:r>
              <a:rPr lang="en-US" altLang="ko-KR" sz="1200" dirty="0">
                <a:solidFill>
                  <a:schemeClr val="tx1"/>
                </a:solidFill>
              </a:rPr>
              <a:t>(Red, Green, Blue)</a:t>
            </a:r>
            <a:r>
              <a:rPr lang="ko-KR" altLang="en-US" sz="1200" dirty="0">
                <a:solidFill>
                  <a:schemeClr val="tx1"/>
                </a:solidFill>
              </a:rPr>
              <a:t>은 각각 </a:t>
            </a:r>
            <a:r>
              <a:rPr lang="en-US" altLang="ko-KR" sz="1200" dirty="0">
                <a:solidFill>
                  <a:schemeClr val="tx1"/>
                </a:solidFill>
              </a:rPr>
              <a:t>0</a:t>
            </a:r>
            <a:r>
              <a:rPr lang="ko-KR" altLang="en-US" sz="1200" dirty="0">
                <a:solidFill>
                  <a:schemeClr val="tx1"/>
                </a:solidFill>
              </a:rPr>
              <a:t>부터 </a:t>
            </a:r>
            <a:r>
              <a:rPr lang="en-US" altLang="ko-KR" sz="1200" dirty="0">
                <a:solidFill>
                  <a:schemeClr val="tx1"/>
                </a:solidFill>
              </a:rPr>
              <a:t>255</a:t>
            </a:r>
            <a:r>
              <a:rPr lang="ko-KR" altLang="en-US" sz="1200" dirty="0">
                <a:solidFill>
                  <a:schemeClr val="tx1"/>
                </a:solidFill>
              </a:rPr>
              <a:t>까지의 범위를 가집니다</a:t>
            </a:r>
            <a:r>
              <a:rPr lang="en-US" altLang="ko-KR" sz="1200" dirty="0">
                <a:solidFill>
                  <a:schemeClr val="tx1"/>
                </a:solidFill>
              </a:rPr>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94</a:t>
            </a:fld>
            <a:endParaRPr lang="ko-KR" altLang="en-US" dirty="0"/>
          </a:p>
        </p:txBody>
      </p:sp>
    </p:spTree>
    <p:extLst>
      <p:ext uri="{BB962C8B-B14F-4D97-AF65-F5344CB8AC3E}">
        <p14:creationId xmlns:p14="http://schemas.microsoft.com/office/powerpoint/2010/main" val="1880754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색 </a:t>
            </a:r>
            <a:r>
              <a:rPr lang="en-US" altLang="ko-KR" sz="3200" dirty="0"/>
              <a:t>(16</a:t>
            </a:r>
            <a:r>
              <a:rPr lang="ko-KR" altLang="en-US" sz="3200" dirty="0"/>
              <a:t>진수</a:t>
            </a:r>
            <a:r>
              <a:rPr lang="en-US" altLang="ko-KR" sz="3200" dirty="0"/>
              <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Colors&lt;/title&gt;</a:t>
            </a:r>
          </a:p>
          <a:p>
            <a:r>
              <a:rPr lang="en-US" altLang="ko-KR" sz="1200">
                <a:solidFill>
                  <a:schemeClr val="tx1"/>
                </a:solidFill>
              </a:rPr>
              <a:t>	&lt;style&gt;</a:t>
            </a:r>
          </a:p>
          <a:p>
            <a:r>
              <a:rPr lang="en-US" altLang="ko-KR" sz="1200">
                <a:solidFill>
                  <a:schemeClr val="tx1"/>
                </a:solidFill>
              </a:rPr>
              <a:t>		.blue { color: #0000FF; }</a:t>
            </a:r>
          </a:p>
          <a:p>
            <a:r>
              <a:rPr lang="en-US" altLang="ko-KR" sz="1200">
                <a:solidFill>
                  <a:schemeClr val="tx1"/>
                </a:solidFill>
              </a:rPr>
              <a:t>		.green { color: #008000; }</a:t>
            </a:r>
          </a:p>
          <a:p>
            <a:r>
              <a:rPr lang="en-US" altLang="ko-KR" sz="1200">
                <a:solidFill>
                  <a:schemeClr val="tx1"/>
                </a:solidFill>
              </a:rPr>
              <a:t>		.silver { color: #C0C0C0; }</a:t>
            </a:r>
          </a:p>
          <a:p>
            <a:r>
              <a:rPr lang="en-US" altLang="ko-KR" sz="1200">
                <a:solidFill>
                  <a:schemeClr val="tx1"/>
                </a:solidFill>
              </a:rPr>
              <a:t>		.teal { color: #008080; }</a:t>
            </a:r>
          </a:p>
          <a:p>
            <a:r>
              <a:rPr lang="en-US" altLang="ko-KR" sz="1200">
                <a:solidFill>
                  <a:schemeClr val="tx1"/>
                </a:solidFill>
              </a:rPr>
              <a:t>		.red { color: #FF0000;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 class="blue"&gt;16</a:t>
            </a:r>
            <a:r>
              <a:rPr lang="ko-KR" altLang="en-US" sz="1200">
                <a:solidFill>
                  <a:schemeClr val="tx1"/>
                </a:solidFill>
              </a:rPr>
              <a:t>진수 색상값으로 표현된 파란색</a:t>
            </a:r>
            <a:r>
              <a:rPr lang="en-US" altLang="ko-KR" sz="1200">
                <a:solidFill>
                  <a:schemeClr val="tx1"/>
                </a:solidFill>
              </a:rPr>
              <a:t>&lt;/h1&gt;</a:t>
            </a:r>
          </a:p>
          <a:p>
            <a:r>
              <a:rPr lang="en-US" altLang="ko-KR" sz="1200">
                <a:solidFill>
                  <a:schemeClr val="tx1"/>
                </a:solidFill>
              </a:rPr>
              <a:t>	&lt;h1 class="green"&gt;16</a:t>
            </a:r>
            <a:r>
              <a:rPr lang="ko-KR" altLang="en-US" sz="1200">
                <a:solidFill>
                  <a:schemeClr val="tx1"/>
                </a:solidFill>
              </a:rPr>
              <a:t>진수 색상값으로 표현된 녹색</a:t>
            </a:r>
            <a:r>
              <a:rPr lang="en-US" altLang="ko-KR" sz="1200">
                <a:solidFill>
                  <a:schemeClr val="tx1"/>
                </a:solidFill>
              </a:rPr>
              <a:t>&lt;/h1&gt;</a:t>
            </a:r>
          </a:p>
          <a:p>
            <a:r>
              <a:rPr lang="en-US" altLang="ko-KR" sz="1200">
                <a:solidFill>
                  <a:schemeClr val="tx1"/>
                </a:solidFill>
              </a:rPr>
              <a:t>	&lt;h1 class="silver"&gt;16</a:t>
            </a:r>
            <a:r>
              <a:rPr lang="ko-KR" altLang="en-US" sz="1200">
                <a:solidFill>
                  <a:schemeClr val="tx1"/>
                </a:solidFill>
              </a:rPr>
              <a:t>진수 색상값으로 표현된 은색</a:t>
            </a:r>
            <a:r>
              <a:rPr lang="en-US" altLang="ko-KR" sz="1200">
                <a:solidFill>
                  <a:schemeClr val="tx1"/>
                </a:solidFill>
              </a:rPr>
              <a:t>&lt;/h1&gt;</a:t>
            </a:r>
          </a:p>
          <a:p>
            <a:r>
              <a:rPr lang="en-US" altLang="ko-KR" sz="1200">
                <a:solidFill>
                  <a:schemeClr val="tx1"/>
                </a:solidFill>
              </a:rPr>
              <a:t>	&lt;h1 class="teal"&gt;16</a:t>
            </a:r>
            <a:r>
              <a:rPr lang="ko-KR" altLang="en-US" sz="1200">
                <a:solidFill>
                  <a:schemeClr val="tx1"/>
                </a:solidFill>
              </a:rPr>
              <a:t>진수 색상값으로 표현된 청록색</a:t>
            </a:r>
            <a:r>
              <a:rPr lang="en-US" altLang="ko-KR" sz="1200">
                <a:solidFill>
                  <a:schemeClr val="tx1"/>
                </a:solidFill>
              </a:rPr>
              <a:t>&lt;/h1&gt;</a:t>
            </a:r>
          </a:p>
          <a:p>
            <a:r>
              <a:rPr lang="en-US" altLang="ko-KR" sz="1200">
                <a:solidFill>
                  <a:schemeClr val="tx1"/>
                </a:solidFill>
              </a:rPr>
              <a:t>	&lt;h1 class="red"&gt;16</a:t>
            </a:r>
            <a:r>
              <a:rPr lang="ko-KR" altLang="en-US" sz="1200">
                <a:solidFill>
                  <a:schemeClr val="tx1"/>
                </a:solidFill>
              </a:rPr>
              <a:t>진수 색상값으로 표현된 빨간색</a:t>
            </a:r>
            <a:r>
              <a:rPr lang="en-US" altLang="ko-KR" sz="1200">
                <a:solidFill>
                  <a:schemeClr val="tx1"/>
                </a:solidFill>
              </a:rPr>
              <a:t>&lt;/h1&gt;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색을 표현하는 방법에는 다음과 같이 세 가지 방법이 있습니다</a:t>
            </a:r>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1. </a:t>
            </a:r>
            <a:r>
              <a:rPr lang="ko-KR" altLang="en-US" sz="1200" dirty="0">
                <a:solidFill>
                  <a:schemeClr val="tx1"/>
                </a:solidFill>
              </a:rPr>
              <a:t>색상 이름으로 표현</a:t>
            </a:r>
          </a:p>
          <a:p>
            <a:r>
              <a:rPr lang="en-US" altLang="ko-KR" sz="1200" dirty="0">
                <a:solidFill>
                  <a:schemeClr val="tx1"/>
                </a:solidFill>
              </a:rPr>
              <a:t>2. RGB </a:t>
            </a:r>
            <a:r>
              <a:rPr lang="ko-KR" altLang="en-US" sz="1200" dirty="0" err="1">
                <a:solidFill>
                  <a:schemeClr val="tx1"/>
                </a:solidFill>
              </a:rPr>
              <a:t>색상값으로</a:t>
            </a:r>
            <a:r>
              <a:rPr lang="ko-KR" altLang="en-US" sz="1200" dirty="0">
                <a:solidFill>
                  <a:schemeClr val="tx1"/>
                </a:solidFill>
              </a:rPr>
              <a:t> 표현</a:t>
            </a:r>
          </a:p>
          <a:p>
            <a:r>
              <a:rPr lang="en-US" altLang="ko-KR" sz="1200" dirty="0">
                <a:solidFill>
                  <a:schemeClr val="tx1"/>
                </a:solidFill>
              </a:rPr>
              <a:t>3. 16</a:t>
            </a:r>
            <a:r>
              <a:rPr lang="ko-KR" altLang="en-US" sz="1200" dirty="0">
                <a:solidFill>
                  <a:schemeClr val="tx1"/>
                </a:solidFill>
              </a:rPr>
              <a:t>진수 </a:t>
            </a:r>
            <a:r>
              <a:rPr lang="ko-KR" altLang="en-US" sz="1200" dirty="0" err="1">
                <a:solidFill>
                  <a:schemeClr val="tx1"/>
                </a:solidFill>
              </a:rPr>
              <a:t>색상값으로</a:t>
            </a:r>
            <a:r>
              <a:rPr lang="ko-KR" altLang="en-US" sz="1200" dirty="0">
                <a:solidFill>
                  <a:schemeClr val="tx1"/>
                </a:solidFill>
              </a:rPr>
              <a:t> 표현</a:t>
            </a:r>
          </a:p>
          <a:p>
            <a:endParaRPr lang="en-US" altLang="ko-KR" sz="1200" b="1" dirty="0">
              <a:solidFill>
                <a:schemeClr val="tx1"/>
              </a:solidFill>
            </a:endParaRPr>
          </a:p>
          <a:p>
            <a:r>
              <a:rPr lang="en-US" altLang="ko-KR" sz="1200" b="1" dirty="0">
                <a:solidFill>
                  <a:schemeClr val="tx1"/>
                </a:solidFill>
              </a:rPr>
              <a:t>16</a:t>
            </a:r>
            <a:r>
              <a:rPr lang="ko-KR" altLang="en-US" sz="1200" b="1" dirty="0">
                <a:solidFill>
                  <a:schemeClr val="tx1"/>
                </a:solidFill>
              </a:rPr>
              <a:t>진수 </a:t>
            </a:r>
            <a:r>
              <a:rPr lang="ko-KR" altLang="en-US" sz="1200" b="1" dirty="0" err="1">
                <a:solidFill>
                  <a:schemeClr val="tx1"/>
                </a:solidFill>
              </a:rPr>
              <a:t>색상값으로</a:t>
            </a:r>
            <a:r>
              <a:rPr lang="ko-KR" altLang="en-US" sz="1200" b="1" dirty="0">
                <a:solidFill>
                  <a:schemeClr val="tx1"/>
                </a:solidFill>
              </a:rPr>
              <a:t> 표현</a:t>
            </a:r>
          </a:p>
          <a:p>
            <a:r>
              <a:rPr lang="en-US" altLang="ko-KR" sz="1200" dirty="0">
                <a:solidFill>
                  <a:schemeClr val="tx1"/>
                </a:solidFill>
              </a:rPr>
              <a:t>16</a:t>
            </a:r>
            <a:r>
              <a:rPr lang="ko-KR" altLang="en-US" sz="1200" dirty="0">
                <a:solidFill>
                  <a:schemeClr val="tx1"/>
                </a:solidFill>
              </a:rPr>
              <a:t>진수 </a:t>
            </a:r>
            <a:r>
              <a:rPr lang="ko-KR" altLang="en-US" sz="1200" dirty="0" err="1">
                <a:solidFill>
                  <a:schemeClr val="tx1"/>
                </a:solidFill>
              </a:rPr>
              <a:t>색상값은</a:t>
            </a:r>
            <a:r>
              <a:rPr lang="ko-KR" altLang="en-US" sz="1200" dirty="0">
                <a:solidFill>
                  <a:schemeClr val="tx1"/>
                </a:solidFill>
              </a:rPr>
              <a:t> </a:t>
            </a:r>
            <a:r>
              <a:rPr lang="en-US" altLang="ko-KR" sz="1200" dirty="0">
                <a:solidFill>
                  <a:schemeClr val="tx1"/>
                </a:solidFill>
              </a:rPr>
              <a:t>RGB </a:t>
            </a:r>
            <a:r>
              <a:rPr lang="ko-KR" altLang="en-US" sz="1200" dirty="0" err="1">
                <a:solidFill>
                  <a:schemeClr val="tx1"/>
                </a:solidFill>
              </a:rPr>
              <a:t>색상값을</a:t>
            </a:r>
            <a:r>
              <a:rPr lang="ko-KR" altLang="en-US" sz="1200" dirty="0">
                <a:solidFill>
                  <a:schemeClr val="tx1"/>
                </a:solidFill>
              </a:rPr>
              <a:t> 각각 </a:t>
            </a:r>
            <a:r>
              <a:rPr lang="en-US" altLang="ko-KR" sz="1200" dirty="0">
                <a:solidFill>
                  <a:schemeClr val="tx1"/>
                </a:solidFill>
              </a:rPr>
              <a:t>16</a:t>
            </a:r>
            <a:r>
              <a:rPr lang="ko-KR" altLang="en-US" sz="1200" dirty="0">
                <a:solidFill>
                  <a:schemeClr val="tx1"/>
                </a:solidFill>
              </a:rPr>
              <a:t>진수로 변환한 것입니다</a:t>
            </a:r>
            <a:r>
              <a:rPr lang="en-US" altLang="ko-KR" sz="1200" dirty="0">
                <a:solidFill>
                  <a:schemeClr val="tx1"/>
                </a:solidFill>
              </a:rPr>
              <a:t>.</a:t>
            </a:r>
          </a:p>
          <a:p>
            <a:r>
              <a:rPr lang="ko-KR" altLang="en-US" sz="1200" dirty="0">
                <a:solidFill>
                  <a:schemeClr val="tx1"/>
                </a:solidFill>
              </a:rPr>
              <a:t>따라서 </a:t>
            </a:r>
            <a:r>
              <a:rPr lang="en-US" altLang="ko-KR" sz="1200" dirty="0">
                <a:solidFill>
                  <a:schemeClr val="tx1"/>
                </a:solidFill>
              </a:rPr>
              <a:t>RGB </a:t>
            </a:r>
            <a:r>
              <a:rPr lang="ko-KR" altLang="en-US" sz="1200" dirty="0">
                <a:solidFill>
                  <a:schemeClr val="tx1"/>
                </a:solidFill>
              </a:rPr>
              <a:t>색상의 </a:t>
            </a:r>
            <a:r>
              <a:rPr lang="ko-KR" altLang="en-US" sz="1200" dirty="0" err="1">
                <a:solidFill>
                  <a:schemeClr val="tx1"/>
                </a:solidFill>
              </a:rPr>
              <a:t>기본색</a:t>
            </a:r>
            <a:r>
              <a:rPr lang="en-US" altLang="ko-KR" sz="1200" dirty="0">
                <a:solidFill>
                  <a:schemeClr val="tx1"/>
                </a:solidFill>
              </a:rPr>
              <a:t>(Red, Green, Blue)</a:t>
            </a:r>
            <a:r>
              <a:rPr lang="ko-KR" altLang="en-US" sz="1200" dirty="0">
                <a:solidFill>
                  <a:schemeClr val="tx1"/>
                </a:solidFill>
              </a:rPr>
              <a:t>은 각각 </a:t>
            </a:r>
            <a:r>
              <a:rPr lang="en-US" altLang="ko-KR" sz="1200" dirty="0">
                <a:solidFill>
                  <a:schemeClr val="tx1"/>
                </a:solidFill>
              </a:rPr>
              <a:t>00</a:t>
            </a:r>
            <a:r>
              <a:rPr lang="ko-KR" altLang="en-US" sz="1200" dirty="0">
                <a:solidFill>
                  <a:schemeClr val="tx1"/>
                </a:solidFill>
              </a:rPr>
              <a:t>부터 </a:t>
            </a:r>
            <a:r>
              <a:rPr lang="en-US" altLang="ko-KR" sz="1200" dirty="0">
                <a:solidFill>
                  <a:schemeClr val="tx1"/>
                </a:solidFill>
              </a:rPr>
              <a:t>FF</a:t>
            </a:r>
            <a:r>
              <a:rPr lang="ko-KR" altLang="en-US" sz="1200" dirty="0">
                <a:solidFill>
                  <a:schemeClr val="tx1"/>
                </a:solidFill>
              </a:rPr>
              <a:t>까지의 범위를 가집니다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예를 들면</a:t>
            </a:r>
            <a:r>
              <a:rPr lang="en-US" altLang="ko-KR" sz="1200" dirty="0">
                <a:solidFill>
                  <a:schemeClr val="tx1"/>
                </a:solidFill>
              </a:rPr>
              <a:t>, </a:t>
            </a:r>
            <a:r>
              <a:rPr lang="ko-KR" altLang="en-US" sz="1200" dirty="0">
                <a:solidFill>
                  <a:schemeClr val="tx1"/>
                </a:solidFill>
              </a:rPr>
              <a:t>녹색을 나타내는 </a:t>
            </a:r>
            <a:r>
              <a:rPr lang="en-US" altLang="ko-KR" sz="1200" dirty="0">
                <a:solidFill>
                  <a:schemeClr val="tx1"/>
                </a:solidFill>
              </a:rPr>
              <a:t>RGB </a:t>
            </a:r>
            <a:r>
              <a:rPr lang="ko-KR" altLang="en-US" sz="1200" dirty="0" err="1">
                <a:solidFill>
                  <a:schemeClr val="tx1"/>
                </a:solidFill>
              </a:rPr>
              <a:t>색상값</a:t>
            </a:r>
            <a:r>
              <a:rPr lang="ko-KR" altLang="en-US" sz="1200" dirty="0">
                <a:solidFill>
                  <a:schemeClr val="tx1"/>
                </a:solidFill>
              </a:rPr>
              <a:t> </a:t>
            </a:r>
            <a:r>
              <a:rPr lang="en-US" altLang="ko-KR" sz="1200" dirty="0" err="1">
                <a:solidFill>
                  <a:schemeClr val="tx1"/>
                </a:solidFill>
              </a:rPr>
              <a:t>rgb</a:t>
            </a:r>
            <a:r>
              <a:rPr lang="en-US" altLang="ko-KR" sz="1200" dirty="0">
                <a:solidFill>
                  <a:schemeClr val="tx1"/>
                </a:solidFill>
              </a:rPr>
              <a:t>(0,255,0)</a:t>
            </a:r>
            <a:r>
              <a:rPr lang="ko-KR" altLang="en-US" sz="1200" dirty="0">
                <a:solidFill>
                  <a:schemeClr val="tx1"/>
                </a:solidFill>
              </a:rPr>
              <a:t>은 </a:t>
            </a:r>
            <a:r>
              <a:rPr lang="en-US" altLang="ko-KR" sz="1200" dirty="0">
                <a:solidFill>
                  <a:schemeClr val="tx1"/>
                </a:solidFill>
              </a:rPr>
              <a:t>16</a:t>
            </a:r>
            <a:r>
              <a:rPr lang="ko-KR" altLang="en-US" sz="1200" dirty="0">
                <a:solidFill>
                  <a:schemeClr val="tx1"/>
                </a:solidFill>
              </a:rPr>
              <a:t>진수 </a:t>
            </a:r>
            <a:r>
              <a:rPr lang="ko-KR" altLang="en-US" sz="1200" dirty="0" err="1">
                <a:solidFill>
                  <a:schemeClr val="tx1"/>
                </a:solidFill>
              </a:rPr>
              <a:t>색상값으로는</a:t>
            </a:r>
            <a:r>
              <a:rPr lang="ko-KR" altLang="en-US" sz="1200" dirty="0">
                <a:solidFill>
                  <a:schemeClr val="tx1"/>
                </a:solidFill>
              </a:rPr>
              <a:t> </a:t>
            </a:r>
            <a:r>
              <a:rPr lang="en-US" altLang="ko-KR" sz="1200" dirty="0">
                <a:solidFill>
                  <a:schemeClr val="tx1"/>
                </a:solidFill>
              </a:rPr>
              <a:t>#00FF00</a:t>
            </a:r>
            <a:r>
              <a:rPr lang="ko-KR" altLang="en-US" dirty="0"/>
              <a:t>이 됩니다</a:t>
            </a:r>
            <a:r>
              <a:rPr lang="en-US" altLang="ko-KR" dirty="0"/>
              <a:t>.</a:t>
            </a: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95</a:t>
            </a:fld>
            <a:endParaRPr lang="ko-KR" altLang="en-US" dirty="0"/>
          </a:p>
        </p:txBody>
      </p:sp>
    </p:spTree>
    <p:extLst>
      <p:ext uri="{BB962C8B-B14F-4D97-AF65-F5344CB8AC3E}">
        <p14:creationId xmlns:p14="http://schemas.microsoft.com/office/powerpoint/2010/main" val="34594533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(background-color)</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a:solidFill>
                  <a:schemeClr val="tx1"/>
                </a:solidFill>
              </a:rPr>
              <a:t>&lt;!DOCTYPE html&gt;</a:t>
            </a:r>
          </a:p>
          <a:p>
            <a:r>
              <a:rPr lang="en-US" altLang="ko-KR" sz="1200">
                <a:solidFill>
                  <a:schemeClr val="tx1"/>
                </a:solidFill>
              </a:rPr>
              <a:t>&lt;html lang="ko"&gt;</a:t>
            </a:r>
          </a:p>
          <a:p>
            <a:endParaRPr lang="en-US" altLang="ko-KR" sz="1200">
              <a:solidFill>
                <a:schemeClr val="tx1"/>
              </a:solidFill>
            </a:endParaRPr>
          </a:p>
          <a:p>
            <a:r>
              <a:rPr lang="en-US" altLang="ko-KR" sz="1200">
                <a:solidFill>
                  <a:schemeClr val="tx1"/>
                </a:solidFill>
              </a:rPr>
              <a:t>&lt;head&gt;</a:t>
            </a:r>
          </a:p>
          <a:p>
            <a:r>
              <a:rPr lang="en-US" altLang="ko-KR" sz="1200">
                <a:solidFill>
                  <a:schemeClr val="tx1"/>
                </a:solidFill>
              </a:rPr>
              <a:t>	&lt;meta charset="UTF-8"&gt;</a:t>
            </a:r>
          </a:p>
          <a:p>
            <a:r>
              <a:rPr lang="en-US" altLang="ko-KR" sz="1200">
                <a:solidFill>
                  <a:schemeClr val="tx1"/>
                </a:solidFill>
              </a:rPr>
              <a:t>	&lt;title&gt;CSS Backgrounds&lt;/title&gt;</a:t>
            </a:r>
          </a:p>
          <a:p>
            <a:r>
              <a:rPr lang="en-US" altLang="ko-KR" sz="1200">
                <a:solidFill>
                  <a:schemeClr val="tx1"/>
                </a:solidFill>
              </a:rPr>
              <a:t>	&lt;style&gt;</a:t>
            </a:r>
          </a:p>
          <a:p>
            <a:r>
              <a:rPr lang="en-US" altLang="ko-KR" sz="1200">
                <a:solidFill>
                  <a:schemeClr val="tx1"/>
                </a:solidFill>
              </a:rPr>
              <a:t>		body { background-color: lightblue; }</a:t>
            </a:r>
          </a:p>
          <a:p>
            <a:r>
              <a:rPr lang="en-US" altLang="ko-KR" sz="1200">
                <a:solidFill>
                  <a:schemeClr val="tx1"/>
                </a:solidFill>
              </a:rPr>
              <a:t>		h1 { background-color: rgb(255,128,0); }</a:t>
            </a:r>
          </a:p>
          <a:p>
            <a:r>
              <a:rPr lang="en-US" altLang="ko-KR" sz="1200">
                <a:solidFill>
                  <a:schemeClr val="tx1"/>
                </a:solidFill>
              </a:rPr>
              <a:t>		p { background-color: #FFFFCC; }</a:t>
            </a:r>
          </a:p>
          <a:p>
            <a:r>
              <a:rPr lang="en-US" altLang="ko-KR" sz="1200">
                <a:solidFill>
                  <a:schemeClr val="tx1"/>
                </a:solidFill>
              </a:rPr>
              <a:t>	&lt;/style&gt;</a:t>
            </a:r>
          </a:p>
          <a:p>
            <a:r>
              <a:rPr lang="en-US" altLang="ko-KR" sz="1200">
                <a:solidFill>
                  <a:schemeClr val="tx1"/>
                </a:solidFill>
              </a:rPr>
              <a:t>&lt;/head&gt;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	&lt;h1&gt;CSS</a:t>
            </a:r>
            <a:r>
              <a:rPr lang="ko-KR" altLang="en-US" sz="1200">
                <a:solidFill>
                  <a:schemeClr val="tx1"/>
                </a:solidFill>
              </a:rPr>
              <a:t>를 이용한 배경색 설정입니다</a:t>
            </a:r>
            <a:r>
              <a:rPr lang="en-US" altLang="ko-KR" sz="1200">
                <a:solidFill>
                  <a:schemeClr val="tx1"/>
                </a:solidFill>
              </a:rPr>
              <a:t>.&lt;/h1&gt;</a:t>
            </a:r>
          </a:p>
          <a:p>
            <a:r>
              <a:rPr lang="en-US" altLang="ko-KR" sz="1200">
                <a:solidFill>
                  <a:schemeClr val="tx1"/>
                </a:solidFill>
              </a:rPr>
              <a:t>	&lt;p&gt;</a:t>
            </a:r>
            <a:r>
              <a:rPr lang="ko-KR" altLang="en-US" sz="1200">
                <a:solidFill>
                  <a:schemeClr val="tx1"/>
                </a:solidFill>
              </a:rPr>
              <a:t>각 </a:t>
            </a:r>
            <a:r>
              <a:rPr lang="en-US" altLang="ko-KR" sz="1200">
                <a:solidFill>
                  <a:schemeClr val="tx1"/>
                </a:solidFill>
              </a:rPr>
              <a:t>HTML </a:t>
            </a:r>
            <a:r>
              <a:rPr lang="ko-KR" altLang="en-US" sz="1200">
                <a:solidFill>
                  <a:schemeClr val="tx1"/>
                </a:solidFill>
              </a:rPr>
              <a:t>요소에 개별적으로 배경색을 설정할 수 있습니다</a:t>
            </a:r>
            <a:r>
              <a:rPr lang="en-US" altLang="ko-KR" sz="1200">
                <a:solidFill>
                  <a:schemeClr val="tx1"/>
                </a:solidFill>
              </a:rPr>
              <a:t>.&lt;/p&gt;</a:t>
            </a:r>
          </a:p>
          <a:p>
            <a:endParaRPr lang="en-US" altLang="ko-KR" sz="1200">
              <a:solidFill>
                <a:schemeClr val="tx1"/>
              </a:solidFill>
            </a:endParaRPr>
          </a:p>
          <a:p>
            <a:r>
              <a:rPr lang="en-US" altLang="ko-KR" sz="1200">
                <a:solidFill>
                  <a:schemeClr val="tx1"/>
                </a:solidFill>
              </a:rPr>
              <a:t>&lt;/body&gt;</a:t>
            </a:r>
          </a:p>
          <a:p>
            <a:endParaRPr lang="en-US" altLang="ko-KR" sz="1200">
              <a:solidFill>
                <a:schemeClr val="tx1"/>
              </a:solidFill>
            </a:endParaRPr>
          </a:p>
          <a:p>
            <a:r>
              <a:rPr lang="en-US" altLang="ko-KR" sz="120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background-color </a:t>
            </a:r>
            <a:r>
              <a:rPr lang="ko-KR" altLang="en-US" sz="1200" b="1" dirty="0">
                <a:solidFill>
                  <a:schemeClr val="tx1"/>
                </a:solidFill>
              </a:rPr>
              <a:t>속성</a:t>
            </a:r>
          </a:p>
          <a:p>
            <a:r>
              <a:rPr lang="en-US" altLang="ko-KR" sz="1200" dirty="0">
                <a:solidFill>
                  <a:schemeClr val="tx1"/>
                </a:solidFill>
              </a:rPr>
              <a:t>background-color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요소의 배경색</a:t>
            </a:r>
            <a:r>
              <a:rPr lang="en-US" altLang="ko-KR" sz="1200" dirty="0">
                <a:solidFill>
                  <a:schemeClr val="tx1"/>
                </a:solidFill>
              </a:rPr>
              <a:t>(background color)</a:t>
            </a:r>
            <a:r>
              <a:rPr lang="ko-KR" altLang="en-US" sz="1200" dirty="0">
                <a:solidFill>
                  <a:schemeClr val="tx1"/>
                </a:solidFill>
              </a:rPr>
              <a:t>을 설정합니다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96</a:t>
            </a:fld>
            <a:endParaRPr lang="ko-KR" altLang="en-US" dirty="0"/>
          </a:p>
        </p:txBody>
      </p:sp>
    </p:spTree>
    <p:extLst>
      <p:ext uri="{BB962C8B-B14F-4D97-AF65-F5344CB8AC3E}">
        <p14:creationId xmlns:p14="http://schemas.microsoft.com/office/powerpoint/2010/main" val="9180146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(background-image)</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 background-image: </a:t>
            </a:r>
            <a:r>
              <a:rPr lang="en-US" altLang="ko-KR" sz="1200" dirty="0" err="1">
                <a:solidFill>
                  <a:schemeClr val="tx1"/>
                </a:solidFill>
              </a:rPr>
              <a:t>url</a:t>
            </a:r>
            <a:r>
              <a:rPr lang="en-US" altLang="ko-KR" sz="1200" dirty="0">
                <a:solidFill>
                  <a:schemeClr val="tx1"/>
                </a:solidFill>
              </a:rPr>
              <a:t>(“snow.jpeg");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를 이용한 </a:t>
            </a:r>
            <a:r>
              <a:rPr lang="ko-KR" altLang="en-US" sz="1200" dirty="0" err="1">
                <a:solidFill>
                  <a:schemeClr val="tx1"/>
                </a:solidFill>
              </a:rPr>
              <a:t>배경이미지</a:t>
            </a:r>
            <a:r>
              <a:rPr lang="ko-KR" altLang="en-US" sz="1200" dirty="0">
                <a:solidFill>
                  <a:schemeClr val="tx1"/>
                </a:solidFill>
              </a:rPr>
              <a:t> 설정입니다</a:t>
            </a:r>
            <a:r>
              <a:rPr lang="en-US" altLang="ko-KR" sz="1200" dirty="0">
                <a:solidFill>
                  <a:schemeClr val="tx1"/>
                </a:solidFill>
              </a:rPr>
              <a:t>.&lt;/h1&gt;</a:t>
            </a:r>
          </a:p>
          <a:p>
            <a:r>
              <a:rPr lang="en-US" altLang="ko-KR" sz="1200" dirty="0">
                <a:solidFill>
                  <a:schemeClr val="tx1"/>
                </a:solidFill>
              </a:rPr>
              <a:t>	&lt;p&gt;</a:t>
            </a:r>
            <a:r>
              <a:rPr lang="ko-KR" altLang="en-US" sz="1200" dirty="0" err="1">
                <a:solidFill>
                  <a:schemeClr val="tx1"/>
                </a:solidFill>
              </a:rPr>
              <a:t>배경이미지와는</a:t>
            </a:r>
            <a:r>
              <a:rPr lang="ko-KR" altLang="en-US" sz="1200" dirty="0">
                <a:solidFill>
                  <a:schemeClr val="tx1"/>
                </a:solidFill>
              </a:rPr>
              <a:t> 상관없이 글씨가 잘 보이시나요</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background-image </a:t>
            </a:r>
            <a:r>
              <a:rPr lang="ko-KR" altLang="en-US" sz="1200" b="1" dirty="0">
                <a:solidFill>
                  <a:schemeClr val="tx1"/>
                </a:solidFill>
              </a:rPr>
              <a:t>속성</a:t>
            </a:r>
          </a:p>
          <a:p>
            <a:r>
              <a:rPr lang="en-US" altLang="ko-KR" sz="1200" dirty="0">
                <a:solidFill>
                  <a:schemeClr val="tx1"/>
                </a:solidFill>
              </a:rPr>
              <a:t>background-image </a:t>
            </a:r>
            <a:r>
              <a:rPr lang="ko-KR" altLang="en-US" sz="1200" dirty="0">
                <a:solidFill>
                  <a:schemeClr val="tx1"/>
                </a:solidFill>
              </a:rPr>
              <a:t>속성은 해당 </a:t>
            </a:r>
            <a:r>
              <a:rPr lang="en-US" altLang="ko-KR" sz="1200" dirty="0">
                <a:solidFill>
                  <a:schemeClr val="tx1"/>
                </a:solidFill>
              </a:rPr>
              <a:t>HTML </a:t>
            </a:r>
            <a:r>
              <a:rPr lang="ko-KR" altLang="en-US" sz="1200" dirty="0">
                <a:solidFill>
                  <a:schemeClr val="tx1"/>
                </a:solidFill>
              </a:rPr>
              <a:t>요소의 배경으로 나타날 배경 이미지</a:t>
            </a:r>
            <a:r>
              <a:rPr lang="en-US" altLang="ko-KR" sz="1200" dirty="0">
                <a:solidFill>
                  <a:schemeClr val="tx1"/>
                </a:solidFill>
              </a:rPr>
              <a:t>(image)</a:t>
            </a:r>
            <a:r>
              <a:rPr lang="ko-KR" altLang="en-US" sz="1200" dirty="0">
                <a:solidFill>
                  <a:schemeClr val="tx1"/>
                </a:solidFill>
              </a:rPr>
              <a:t>를 설정합니다</a:t>
            </a:r>
            <a:r>
              <a:rPr lang="en-US" altLang="ko-KR" sz="1200" dirty="0">
                <a:solidFill>
                  <a:schemeClr val="tx1"/>
                </a:solidFill>
              </a:rPr>
              <a:t>.</a:t>
            </a:r>
          </a:p>
          <a:p>
            <a:r>
              <a:rPr lang="ko-KR" altLang="en-US" sz="1200" dirty="0">
                <a:solidFill>
                  <a:schemeClr val="tx1"/>
                </a:solidFill>
              </a:rPr>
              <a:t>설정된 배경 이미지는 기본 설정으로 </a:t>
            </a:r>
            <a:r>
              <a:rPr lang="en-US" altLang="ko-KR" sz="1200" dirty="0">
                <a:solidFill>
                  <a:schemeClr val="tx1"/>
                </a:solidFill>
              </a:rPr>
              <a:t>HTML </a:t>
            </a:r>
            <a:r>
              <a:rPr lang="ko-KR" altLang="en-US" sz="1200" dirty="0">
                <a:solidFill>
                  <a:schemeClr val="tx1"/>
                </a:solidFill>
              </a:rPr>
              <a:t>요소 전체에 걸쳐 반복되어 나타납니다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97</a:t>
            </a:fld>
            <a:endParaRPr lang="ko-KR" altLang="en-US" dirty="0"/>
          </a:p>
        </p:txBody>
      </p:sp>
    </p:spTree>
    <p:extLst>
      <p:ext uri="{BB962C8B-B14F-4D97-AF65-F5344CB8AC3E}">
        <p14:creationId xmlns:p14="http://schemas.microsoft.com/office/powerpoint/2010/main" val="38515659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(background-repeat)</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 racos.png");</a:t>
            </a:r>
          </a:p>
          <a:p>
            <a:r>
              <a:rPr lang="en-US" altLang="ko-KR" sz="1200" dirty="0">
                <a:solidFill>
                  <a:schemeClr val="tx1"/>
                </a:solidFill>
              </a:rPr>
              <a:t>			background-repeat: repeat-x;</a:t>
            </a:r>
          </a:p>
          <a:p>
            <a:r>
              <a:rPr lang="en-US" altLang="ko-KR" sz="1200" dirty="0">
                <a:solidFill>
                  <a:schemeClr val="tx1"/>
                </a:solidFill>
              </a:rPr>
              <a:t>                                                   /* </a:t>
            </a:r>
          </a:p>
          <a:p>
            <a:r>
              <a:rPr lang="en-US" altLang="ko-KR" sz="1200" dirty="0">
                <a:solidFill>
                  <a:schemeClr val="tx1"/>
                </a:solidFill>
              </a:rPr>
              <a:t>                                                   background-repeat: repeat-y;     </a:t>
            </a:r>
          </a:p>
          <a:p>
            <a:r>
              <a:rPr lang="en-US" altLang="ko-KR" sz="1200" dirty="0">
                <a:solidFill>
                  <a:schemeClr val="tx1"/>
                </a:solidFill>
              </a:rPr>
              <a:t>                                                   background-repeat: no-repeat;  </a:t>
            </a:r>
          </a:p>
          <a:p>
            <a:r>
              <a:rPr lang="en-US" altLang="ko-KR" sz="1200" dirty="0">
                <a:solidFill>
                  <a:schemeClr val="tx1"/>
                </a:solidFill>
              </a:rPr>
              <a:t>                                                   */</a:t>
            </a:r>
          </a:p>
          <a:p>
            <a:endParaRPr lang="en-US" altLang="ko-KR" sz="1200" dirty="0">
              <a:solidFill>
                <a:schemeClr val="tx1"/>
              </a:solidFill>
            </a:endParaRP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를 이용한 </a:t>
            </a:r>
            <a:r>
              <a:rPr lang="ko-KR" altLang="en-US" sz="1200" dirty="0" err="1">
                <a:solidFill>
                  <a:schemeClr val="tx1"/>
                </a:solidFill>
              </a:rPr>
              <a:t>배경이미지</a:t>
            </a:r>
            <a:r>
              <a:rPr lang="ko-KR" altLang="en-US" sz="1200" dirty="0">
                <a:solidFill>
                  <a:schemeClr val="tx1"/>
                </a:solidFill>
              </a:rPr>
              <a:t> 설정입니다</a:t>
            </a:r>
            <a:r>
              <a:rPr lang="en-US" altLang="ko-KR" sz="1200" dirty="0">
                <a:solidFill>
                  <a:schemeClr val="tx1"/>
                </a:solidFill>
              </a:rPr>
              <a:t>.&lt;/h1&gt;</a:t>
            </a:r>
          </a:p>
          <a:p>
            <a:r>
              <a:rPr lang="en-US" altLang="ko-KR" sz="1200" dirty="0">
                <a:solidFill>
                  <a:schemeClr val="tx1"/>
                </a:solidFill>
              </a:rPr>
              <a:t>	&lt;p&gt;</a:t>
            </a:r>
            <a:r>
              <a:rPr lang="ko-KR" altLang="en-US" sz="1200" dirty="0" err="1">
                <a:solidFill>
                  <a:schemeClr val="tx1"/>
                </a:solidFill>
              </a:rPr>
              <a:t>배경이미지를</a:t>
            </a:r>
            <a:r>
              <a:rPr lang="ko-KR" altLang="en-US" sz="1200" dirty="0">
                <a:solidFill>
                  <a:schemeClr val="tx1"/>
                </a:solidFill>
              </a:rPr>
              <a:t> 수평</a:t>
            </a:r>
            <a:r>
              <a:rPr lang="en-US" altLang="ko-KR" sz="1200" dirty="0">
                <a:solidFill>
                  <a:schemeClr val="tx1"/>
                </a:solidFill>
              </a:rPr>
              <a:t>,</a:t>
            </a:r>
            <a:r>
              <a:rPr lang="ko-KR" altLang="en-US" sz="1200" dirty="0">
                <a:solidFill>
                  <a:schemeClr val="tx1"/>
                </a:solidFill>
              </a:rPr>
              <a:t>수직 반복 또는 반복없이 보여줍니다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background-repeat </a:t>
            </a:r>
            <a:r>
              <a:rPr lang="ko-KR" altLang="en-US" sz="1200" b="1" dirty="0">
                <a:solidFill>
                  <a:schemeClr val="tx1"/>
                </a:solidFill>
              </a:rPr>
              <a:t>속성</a:t>
            </a:r>
          </a:p>
          <a:p>
            <a:r>
              <a:rPr lang="ko-KR" altLang="en-US" sz="1200" dirty="0">
                <a:solidFill>
                  <a:schemeClr val="tx1"/>
                </a:solidFill>
              </a:rPr>
              <a:t>배경 이미지는 기본 설정으로 수평과 수직 방향으로 모두 반복되어 나타납니다</a:t>
            </a:r>
            <a:r>
              <a:rPr lang="en-US" altLang="ko-KR" sz="1200" dirty="0">
                <a:solidFill>
                  <a:schemeClr val="tx1"/>
                </a:solidFill>
              </a:rPr>
              <a:t>.</a:t>
            </a:r>
          </a:p>
          <a:p>
            <a:r>
              <a:rPr lang="en-US" altLang="ko-KR" sz="1200" dirty="0">
                <a:solidFill>
                  <a:schemeClr val="tx1"/>
                </a:solidFill>
              </a:rPr>
              <a:t>background-repeat </a:t>
            </a:r>
            <a:r>
              <a:rPr lang="ko-KR" altLang="en-US" sz="1200" dirty="0">
                <a:solidFill>
                  <a:schemeClr val="tx1"/>
                </a:solidFill>
              </a:rPr>
              <a:t>속성을 이용하면 이러한 배경 이미지를 수평이나 수직 방향으로만 반복되도록 설정할 수 있습니다</a:t>
            </a:r>
            <a:r>
              <a:rPr lang="en-US" altLang="ko-KR" sz="1200" dirty="0">
                <a:solidFill>
                  <a:schemeClr val="tx1"/>
                </a:solidFill>
              </a:rPr>
              <a:t>.</a:t>
            </a:r>
          </a:p>
          <a:p>
            <a:r>
              <a:rPr lang="en-US" altLang="ko-KR" sz="1200" dirty="0">
                <a:solidFill>
                  <a:schemeClr val="tx1"/>
                </a:solidFill>
              </a:rPr>
              <a:t> </a:t>
            </a:r>
          </a:p>
          <a:p>
            <a:r>
              <a:rPr lang="ko-KR" altLang="en-US" sz="1200" dirty="0">
                <a:solidFill>
                  <a:schemeClr val="tx1"/>
                </a:solidFill>
              </a:rPr>
              <a:t>배경 이미지는 수평</a:t>
            </a:r>
            <a:r>
              <a:rPr lang="en-US" altLang="ko-KR" sz="1200" dirty="0">
                <a:solidFill>
                  <a:schemeClr val="tx1"/>
                </a:solidFill>
              </a:rPr>
              <a:t>, </a:t>
            </a:r>
            <a:r>
              <a:rPr lang="ko-KR" altLang="en-US" sz="1200" dirty="0">
                <a:solidFill>
                  <a:schemeClr val="tx1"/>
                </a:solidFill>
              </a:rPr>
              <a:t>수직 반복 또는 반복되지 않고 한 번만 나타나게 할 수도 있습니다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98</a:t>
            </a:fld>
            <a:endParaRPr lang="ko-KR" altLang="en-US" dirty="0"/>
          </a:p>
        </p:txBody>
      </p:sp>
    </p:spTree>
    <p:extLst>
      <p:ext uri="{BB962C8B-B14F-4D97-AF65-F5344CB8AC3E}">
        <p14:creationId xmlns:p14="http://schemas.microsoft.com/office/powerpoint/2010/main" val="26293090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1CCCF-B2F4-43C1-BA99-E525F4ABAB72}"/>
              </a:ext>
            </a:extLst>
          </p:cNvPr>
          <p:cNvSpPr>
            <a:spLocks noGrp="1"/>
          </p:cNvSpPr>
          <p:nvPr>
            <p:ph type="title"/>
          </p:nvPr>
        </p:nvSpPr>
        <p:spPr>
          <a:xfrm>
            <a:off x="338667" y="365125"/>
            <a:ext cx="11548533" cy="701675"/>
          </a:xfrm>
        </p:spPr>
        <p:txBody>
          <a:bodyPr>
            <a:normAutofit/>
          </a:bodyPr>
          <a:lstStyle/>
          <a:p>
            <a:r>
              <a:rPr lang="en-US" altLang="ko-KR" sz="3200" dirty="0"/>
              <a:t>CSS </a:t>
            </a:r>
            <a:r>
              <a:rPr lang="ko-KR" altLang="en-US" sz="3200" dirty="0"/>
              <a:t>기본 속성 </a:t>
            </a:r>
            <a:r>
              <a:rPr lang="en-US" altLang="ko-KR" sz="3200" dirty="0"/>
              <a:t>: </a:t>
            </a:r>
            <a:r>
              <a:rPr lang="ko-KR" altLang="en-US" sz="3200" dirty="0"/>
              <a:t>배경 </a:t>
            </a:r>
            <a:r>
              <a:rPr lang="en-US" altLang="ko-KR" sz="3200" dirty="0"/>
              <a:t>(background-position)</a:t>
            </a:r>
            <a:endParaRPr lang="ko-KR" altLang="en-US" sz="3200" dirty="0"/>
          </a:p>
        </p:txBody>
      </p:sp>
      <p:sp>
        <p:nvSpPr>
          <p:cNvPr id="7" name="직사각형 6">
            <a:extLst>
              <a:ext uri="{FF2B5EF4-FFF2-40B4-BE49-F238E27FC236}">
                <a16:creationId xmlns:a16="http://schemas.microsoft.com/office/drawing/2014/main" id="{719702C3-2AEA-4658-A0F7-7C8A20B99DE2}"/>
              </a:ext>
            </a:extLst>
          </p:cNvPr>
          <p:cNvSpPr/>
          <p:nvPr/>
        </p:nvSpPr>
        <p:spPr>
          <a:xfrm>
            <a:off x="338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&lt;!DOCTYPE html&gt;</a:t>
            </a:r>
          </a:p>
          <a:p>
            <a:r>
              <a:rPr lang="en-US" altLang="ko-KR" sz="1200" dirty="0">
                <a:solidFill>
                  <a:schemeClr val="tx1"/>
                </a:solidFill>
              </a:rPr>
              <a:t>&lt;html </a:t>
            </a:r>
            <a:r>
              <a:rPr lang="en-US" altLang="ko-KR" sz="1200" dirty="0" err="1">
                <a:solidFill>
                  <a:schemeClr val="tx1"/>
                </a:solidFill>
              </a:rPr>
              <a:t>lang</a:t>
            </a:r>
            <a:r>
              <a:rPr lang="en-US" altLang="ko-KR" sz="1200" dirty="0">
                <a:solidFill>
                  <a:schemeClr val="tx1"/>
                </a:solidFill>
              </a:rPr>
              <a:t>="ko"&gt;</a:t>
            </a:r>
          </a:p>
          <a:p>
            <a:endParaRPr lang="en-US" altLang="ko-KR" sz="1200" dirty="0">
              <a:solidFill>
                <a:schemeClr val="tx1"/>
              </a:solidFill>
            </a:endParaRPr>
          </a:p>
          <a:p>
            <a:r>
              <a:rPr lang="en-US" altLang="ko-KR" sz="1200" dirty="0">
                <a:solidFill>
                  <a:schemeClr val="tx1"/>
                </a:solidFill>
              </a:rPr>
              <a:t>&lt;head&gt;</a:t>
            </a:r>
          </a:p>
          <a:p>
            <a:r>
              <a:rPr lang="en-US" altLang="ko-KR" sz="1200" dirty="0">
                <a:solidFill>
                  <a:schemeClr val="tx1"/>
                </a:solidFill>
              </a:rPr>
              <a:t>	&lt;meta charset="UTF-8"&gt;</a:t>
            </a:r>
          </a:p>
          <a:p>
            <a:r>
              <a:rPr lang="en-US" altLang="ko-KR" sz="1200" dirty="0">
                <a:solidFill>
                  <a:schemeClr val="tx1"/>
                </a:solidFill>
              </a:rPr>
              <a:t>	&lt;title&gt;CSS Backgrounds&lt;/title&gt;</a:t>
            </a:r>
          </a:p>
          <a:p>
            <a:r>
              <a:rPr lang="en-US" altLang="ko-KR" sz="1200" dirty="0">
                <a:solidFill>
                  <a:schemeClr val="tx1"/>
                </a:solidFill>
              </a:rPr>
              <a:t>	&lt;style&gt;</a:t>
            </a:r>
          </a:p>
          <a:p>
            <a:r>
              <a:rPr lang="en-US" altLang="ko-KR" sz="1200" dirty="0">
                <a:solidFill>
                  <a:schemeClr val="tx1"/>
                </a:solidFill>
              </a:rPr>
              <a:t>		body {</a:t>
            </a:r>
          </a:p>
          <a:p>
            <a:r>
              <a:rPr lang="en-US" altLang="ko-KR" sz="1200" dirty="0">
                <a:solidFill>
                  <a:schemeClr val="tx1"/>
                </a:solidFill>
              </a:rPr>
              <a:t>			background-image: </a:t>
            </a:r>
            <a:r>
              <a:rPr lang="en-US" altLang="ko-KR" sz="1200" dirty="0" err="1">
                <a:solidFill>
                  <a:schemeClr val="tx1"/>
                </a:solidFill>
              </a:rPr>
              <a:t>url</a:t>
            </a:r>
            <a:r>
              <a:rPr lang="en-US" altLang="ko-KR" sz="1200" dirty="0">
                <a:solidFill>
                  <a:schemeClr val="tx1"/>
                </a:solidFill>
              </a:rPr>
              <a:t>(“racos.png");</a:t>
            </a:r>
          </a:p>
          <a:p>
            <a:r>
              <a:rPr lang="en-US" altLang="ko-KR" sz="1200" dirty="0">
                <a:solidFill>
                  <a:schemeClr val="tx1"/>
                </a:solidFill>
              </a:rPr>
              <a:t>			background-repeat: no-repeat;</a:t>
            </a:r>
          </a:p>
          <a:p>
            <a:r>
              <a:rPr lang="en-US" altLang="ko-KR" sz="1200" dirty="0">
                <a:solidFill>
                  <a:schemeClr val="tx1"/>
                </a:solidFill>
              </a:rPr>
              <a:t>			background-position: top right;</a:t>
            </a:r>
          </a:p>
          <a:p>
            <a:r>
              <a:rPr lang="en-US" altLang="ko-KR" sz="1200" dirty="0">
                <a:solidFill>
                  <a:schemeClr val="tx1"/>
                </a:solidFill>
              </a:rPr>
              <a:t>                                                   /*</a:t>
            </a:r>
          </a:p>
          <a:p>
            <a:r>
              <a:rPr lang="en-US" altLang="ko-KR" sz="1200" dirty="0">
                <a:solidFill>
                  <a:schemeClr val="tx1"/>
                </a:solidFill>
              </a:rPr>
              <a:t>                                                   background-position: 100px 200px;</a:t>
            </a:r>
          </a:p>
          <a:p>
            <a:r>
              <a:rPr lang="en-US" altLang="ko-KR" sz="1200" dirty="0">
                <a:solidFill>
                  <a:schemeClr val="tx1"/>
                </a:solidFill>
              </a:rPr>
              <a:t>                                                   */</a:t>
            </a:r>
          </a:p>
          <a:p>
            <a:r>
              <a:rPr lang="en-US" altLang="ko-KR" sz="1200" dirty="0">
                <a:solidFill>
                  <a:schemeClr val="tx1"/>
                </a:solidFill>
              </a:rPr>
              <a:t>		}</a:t>
            </a:r>
          </a:p>
          <a:p>
            <a:r>
              <a:rPr lang="en-US" altLang="ko-KR" sz="1200" dirty="0">
                <a:solidFill>
                  <a:schemeClr val="tx1"/>
                </a:solidFill>
              </a:rPr>
              <a:t>	&lt;/style&gt;</a:t>
            </a:r>
          </a:p>
          <a:p>
            <a:r>
              <a:rPr lang="en-US" altLang="ko-KR" sz="1200" dirty="0">
                <a:solidFill>
                  <a:schemeClr val="tx1"/>
                </a:solidFill>
              </a:rPr>
              <a:t>&lt;/head&gt;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	&lt;h1&gt;CSS</a:t>
            </a:r>
            <a:r>
              <a:rPr lang="ko-KR" altLang="en-US" sz="1200" dirty="0">
                <a:solidFill>
                  <a:schemeClr val="tx1"/>
                </a:solidFill>
              </a:rPr>
              <a:t>를 이용한 </a:t>
            </a:r>
            <a:r>
              <a:rPr lang="ko-KR" altLang="en-US" sz="1200" dirty="0" err="1">
                <a:solidFill>
                  <a:schemeClr val="tx1"/>
                </a:solidFill>
              </a:rPr>
              <a:t>배경이미지</a:t>
            </a:r>
            <a:r>
              <a:rPr lang="ko-KR" altLang="en-US" sz="1200" dirty="0">
                <a:solidFill>
                  <a:schemeClr val="tx1"/>
                </a:solidFill>
              </a:rPr>
              <a:t> 설정입니다</a:t>
            </a:r>
            <a:r>
              <a:rPr lang="en-US" altLang="ko-KR" sz="1200" dirty="0">
                <a:solidFill>
                  <a:schemeClr val="tx1"/>
                </a:solidFill>
              </a:rPr>
              <a:t>.&lt;/h1&gt;</a:t>
            </a:r>
          </a:p>
          <a:p>
            <a:r>
              <a:rPr lang="en-US" altLang="ko-KR" sz="1200" dirty="0">
                <a:solidFill>
                  <a:schemeClr val="tx1"/>
                </a:solidFill>
              </a:rPr>
              <a:t>	&lt;p&gt;</a:t>
            </a:r>
            <a:r>
              <a:rPr lang="ko-KR" altLang="en-US" sz="1200" dirty="0" err="1">
                <a:solidFill>
                  <a:schemeClr val="tx1"/>
                </a:solidFill>
              </a:rPr>
              <a:t>배경이미지가</a:t>
            </a:r>
            <a:r>
              <a:rPr lang="ko-KR" altLang="en-US" sz="1200" dirty="0">
                <a:solidFill>
                  <a:schemeClr val="tx1"/>
                </a:solidFill>
              </a:rPr>
              <a:t> 지정된 위치에 나타납니다</a:t>
            </a:r>
            <a:r>
              <a:rPr lang="en-US" altLang="ko-KR" sz="1200" dirty="0">
                <a:solidFill>
                  <a:schemeClr val="tx1"/>
                </a:solidFill>
              </a:rPr>
              <a:t>.&lt;/p&gt;</a:t>
            </a:r>
          </a:p>
          <a:p>
            <a:endParaRPr lang="en-US" altLang="ko-KR" sz="1200" dirty="0">
              <a:solidFill>
                <a:schemeClr val="tx1"/>
              </a:solidFill>
            </a:endParaRPr>
          </a:p>
          <a:p>
            <a:r>
              <a:rPr lang="en-US" altLang="ko-KR" sz="1200" dirty="0">
                <a:solidFill>
                  <a:schemeClr val="tx1"/>
                </a:solidFill>
              </a:rPr>
              <a:t>&lt;/body&gt;</a:t>
            </a:r>
          </a:p>
          <a:p>
            <a:endParaRPr lang="en-US" altLang="ko-KR" sz="1200" dirty="0">
              <a:solidFill>
                <a:schemeClr val="tx1"/>
              </a:solidFill>
            </a:endParaRPr>
          </a:p>
          <a:p>
            <a:r>
              <a:rPr lang="en-US" altLang="ko-KR" sz="1200" dirty="0">
                <a:solidFill>
                  <a:schemeClr val="tx1"/>
                </a:solidFill>
              </a:rPr>
              <a:t>&lt;/html&gt;</a:t>
            </a:r>
            <a:endParaRPr lang="ko-KR" altLang="en-US" sz="1200" dirty="0">
              <a:solidFill>
                <a:schemeClr val="tx1"/>
              </a:solidFill>
            </a:endParaRPr>
          </a:p>
        </p:txBody>
      </p:sp>
      <p:sp>
        <p:nvSpPr>
          <p:cNvPr id="8" name="직사각형 7">
            <a:extLst>
              <a:ext uri="{FF2B5EF4-FFF2-40B4-BE49-F238E27FC236}">
                <a16:creationId xmlns:a16="http://schemas.microsoft.com/office/drawing/2014/main" id="{7A11D50D-EB00-4B38-B133-9877E16A784C}"/>
              </a:ext>
            </a:extLst>
          </p:cNvPr>
          <p:cNvSpPr/>
          <p:nvPr/>
        </p:nvSpPr>
        <p:spPr>
          <a:xfrm>
            <a:off x="6180667" y="1185333"/>
            <a:ext cx="5706533" cy="517101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ko-KR" sz="1200" dirty="0">
                <a:solidFill>
                  <a:schemeClr val="tx1"/>
                </a:solidFill>
              </a:rPr>
              <a:t>CSS</a:t>
            </a:r>
            <a:r>
              <a:rPr lang="ko-KR" altLang="en-US" sz="1200" dirty="0">
                <a:solidFill>
                  <a:schemeClr val="tx1"/>
                </a:solidFill>
              </a:rPr>
              <a:t>에서 사용할 수 있는 </a:t>
            </a:r>
            <a:r>
              <a:rPr lang="en-US" altLang="ko-KR" sz="1200" dirty="0">
                <a:solidFill>
                  <a:schemeClr val="tx1"/>
                </a:solidFill>
              </a:rPr>
              <a:t>background </a:t>
            </a:r>
            <a:r>
              <a:rPr lang="ko-KR" altLang="en-US" sz="1200" dirty="0">
                <a:solidFill>
                  <a:schemeClr val="tx1"/>
                </a:solidFill>
              </a:rPr>
              <a:t>속성은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background-color</a:t>
            </a:r>
          </a:p>
          <a:p>
            <a:r>
              <a:rPr lang="en-US" altLang="ko-KR" sz="1200" dirty="0">
                <a:solidFill>
                  <a:schemeClr val="tx1"/>
                </a:solidFill>
              </a:rPr>
              <a:t>2. background-image</a:t>
            </a:r>
          </a:p>
          <a:p>
            <a:r>
              <a:rPr lang="en-US" altLang="ko-KR" sz="1200" dirty="0">
                <a:solidFill>
                  <a:schemeClr val="tx1"/>
                </a:solidFill>
              </a:rPr>
              <a:t>3. background-repeat</a:t>
            </a:r>
          </a:p>
          <a:p>
            <a:r>
              <a:rPr lang="en-US" altLang="ko-KR" sz="1200" dirty="0">
                <a:solidFill>
                  <a:schemeClr val="tx1"/>
                </a:solidFill>
              </a:rPr>
              <a:t>4. background-position</a:t>
            </a:r>
          </a:p>
          <a:p>
            <a:r>
              <a:rPr lang="en-US" altLang="ko-KR" sz="1200" dirty="0">
                <a:solidFill>
                  <a:schemeClr val="tx1"/>
                </a:solidFill>
              </a:rPr>
              <a:t>5. background-attachment</a:t>
            </a:r>
          </a:p>
          <a:p>
            <a:endParaRPr lang="en-US" altLang="ko-KR" sz="1200" dirty="0">
              <a:solidFill>
                <a:schemeClr val="tx1"/>
              </a:solidFill>
            </a:endParaRPr>
          </a:p>
          <a:p>
            <a:r>
              <a:rPr lang="en-US" altLang="ko-KR" sz="1200" b="1" dirty="0">
                <a:solidFill>
                  <a:schemeClr val="tx1"/>
                </a:solidFill>
              </a:rPr>
              <a:t>background-position </a:t>
            </a:r>
            <a:r>
              <a:rPr lang="ko-KR" altLang="en-US" sz="1200" b="1" dirty="0">
                <a:solidFill>
                  <a:schemeClr val="tx1"/>
                </a:solidFill>
              </a:rPr>
              <a:t>속성</a:t>
            </a:r>
          </a:p>
          <a:p>
            <a:r>
              <a:rPr lang="en-US" altLang="ko-KR" sz="1200" dirty="0">
                <a:solidFill>
                  <a:schemeClr val="tx1"/>
                </a:solidFill>
              </a:rPr>
              <a:t>background-position </a:t>
            </a:r>
            <a:r>
              <a:rPr lang="ko-KR" altLang="en-US" sz="1200" dirty="0">
                <a:solidFill>
                  <a:schemeClr val="tx1"/>
                </a:solidFill>
              </a:rPr>
              <a:t>속성은 반복되지 않는 배경 이미지의 상대 위치</a:t>
            </a:r>
            <a:r>
              <a:rPr lang="en-US" altLang="ko-KR" sz="1200" dirty="0">
                <a:solidFill>
                  <a:schemeClr val="tx1"/>
                </a:solidFill>
              </a:rPr>
              <a:t>(relative position)</a:t>
            </a:r>
            <a:r>
              <a:rPr lang="ko-KR" altLang="en-US" sz="1200" dirty="0">
                <a:solidFill>
                  <a:schemeClr val="tx1"/>
                </a:solidFill>
              </a:rPr>
              <a:t>를 설정합니다</a:t>
            </a:r>
            <a:r>
              <a:rPr lang="en-US" altLang="ko-KR" sz="1200" dirty="0">
                <a:solidFill>
                  <a:schemeClr val="tx1"/>
                </a:solidFill>
              </a:rPr>
              <a:t>.</a:t>
            </a:r>
          </a:p>
          <a:p>
            <a:endParaRPr lang="en-US" altLang="ko-KR" sz="1200" dirty="0">
              <a:solidFill>
                <a:schemeClr val="tx1"/>
              </a:solidFill>
            </a:endParaRPr>
          </a:p>
          <a:p>
            <a:r>
              <a:rPr lang="ko-KR" altLang="en-US" sz="1200" dirty="0">
                <a:solidFill>
                  <a:schemeClr val="tx1"/>
                </a:solidFill>
              </a:rPr>
              <a:t>이 속성에서 사용할 수 있는 키워드의 조합은 다음과 같습니다</a:t>
            </a:r>
            <a:r>
              <a:rPr lang="en-US" altLang="ko-KR" sz="1200" dirty="0">
                <a:solidFill>
                  <a:schemeClr val="tx1"/>
                </a:solidFill>
              </a:rPr>
              <a:t>.</a:t>
            </a:r>
          </a:p>
          <a:p>
            <a:r>
              <a:rPr lang="en-US" altLang="ko-KR" sz="1200" dirty="0">
                <a:solidFill>
                  <a:schemeClr val="tx1"/>
                </a:solidFill>
              </a:rPr>
              <a:t> </a:t>
            </a:r>
          </a:p>
          <a:p>
            <a:r>
              <a:rPr lang="en-US" altLang="ko-KR" sz="1200" dirty="0">
                <a:solidFill>
                  <a:schemeClr val="tx1"/>
                </a:solidFill>
              </a:rPr>
              <a:t>1. left top</a:t>
            </a:r>
          </a:p>
          <a:p>
            <a:r>
              <a:rPr lang="en-US" altLang="ko-KR" sz="1200" dirty="0">
                <a:solidFill>
                  <a:schemeClr val="tx1"/>
                </a:solidFill>
              </a:rPr>
              <a:t>2. left center</a:t>
            </a:r>
          </a:p>
          <a:p>
            <a:r>
              <a:rPr lang="en-US" altLang="ko-KR" sz="1200" dirty="0">
                <a:solidFill>
                  <a:schemeClr val="tx1"/>
                </a:solidFill>
              </a:rPr>
              <a:t>3. left bottom</a:t>
            </a:r>
          </a:p>
          <a:p>
            <a:r>
              <a:rPr lang="en-US" altLang="ko-KR" sz="1200" dirty="0">
                <a:solidFill>
                  <a:schemeClr val="tx1"/>
                </a:solidFill>
              </a:rPr>
              <a:t>4. right top</a:t>
            </a:r>
          </a:p>
          <a:p>
            <a:r>
              <a:rPr lang="en-US" altLang="ko-KR" sz="1200" dirty="0">
                <a:solidFill>
                  <a:schemeClr val="tx1"/>
                </a:solidFill>
              </a:rPr>
              <a:t>5. right center</a:t>
            </a:r>
          </a:p>
          <a:p>
            <a:r>
              <a:rPr lang="en-US" altLang="ko-KR" sz="1200" dirty="0">
                <a:solidFill>
                  <a:schemeClr val="tx1"/>
                </a:solidFill>
              </a:rPr>
              <a:t>6. right bottom</a:t>
            </a:r>
          </a:p>
          <a:p>
            <a:r>
              <a:rPr lang="en-US" altLang="ko-KR" sz="1200" dirty="0">
                <a:solidFill>
                  <a:schemeClr val="tx1"/>
                </a:solidFill>
              </a:rPr>
              <a:t>7. center top</a:t>
            </a:r>
          </a:p>
          <a:p>
            <a:r>
              <a:rPr lang="en-US" altLang="ko-KR" sz="1200" dirty="0">
                <a:solidFill>
                  <a:schemeClr val="tx1"/>
                </a:solidFill>
              </a:rPr>
              <a:t>8. center </a:t>
            </a:r>
            <a:r>
              <a:rPr lang="en-US" altLang="ko-KR" sz="1200" dirty="0" err="1">
                <a:solidFill>
                  <a:schemeClr val="tx1"/>
                </a:solidFill>
              </a:rPr>
              <a:t>center</a:t>
            </a:r>
            <a:endParaRPr lang="en-US" altLang="ko-KR" sz="1200" dirty="0">
              <a:solidFill>
                <a:schemeClr val="tx1"/>
              </a:solidFill>
            </a:endParaRPr>
          </a:p>
          <a:p>
            <a:r>
              <a:rPr lang="en-US" altLang="ko-KR" sz="1200" dirty="0">
                <a:solidFill>
                  <a:schemeClr val="tx1"/>
                </a:solidFill>
              </a:rPr>
              <a:t>9. center bottom</a:t>
            </a:r>
          </a:p>
          <a:p>
            <a:r>
              <a:rPr lang="en-US" altLang="ko-KR" sz="1200" dirty="0">
                <a:solidFill>
                  <a:schemeClr val="tx1"/>
                </a:solidFill>
              </a:rPr>
              <a:t> </a:t>
            </a:r>
          </a:p>
          <a:p>
            <a:r>
              <a:rPr lang="ko-KR" altLang="en-US" sz="1200" dirty="0">
                <a:solidFill>
                  <a:schemeClr val="tx1"/>
                </a:solidFill>
              </a:rPr>
              <a:t>또한</a:t>
            </a:r>
            <a:r>
              <a:rPr lang="en-US" altLang="ko-KR" sz="1200" dirty="0">
                <a:solidFill>
                  <a:schemeClr val="tx1"/>
                </a:solidFill>
              </a:rPr>
              <a:t>, </a:t>
            </a:r>
            <a:r>
              <a:rPr lang="ko-KR" altLang="en-US" sz="1200" dirty="0">
                <a:solidFill>
                  <a:schemeClr val="tx1"/>
                </a:solidFill>
              </a:rPr>
              <a:t>퍼센트</a:t>
            </a:r>
            <a:r>
              <a:rPr lang="en-US" altLang="ko-KR" sz="1200" dirty="0">
                <a:solidFill>
                  <a:schemeClr val="tx1"/>
                </a:solidFill>
              </a:rPr>
              <a:t>(%)</a:t>
            </a:r>
            <a:r>
              <a:rPr lang="ko-KR" altLang="en-US" sz="1200" dirty="0">
                <a:solidFill>
                  <a:schemeClr val="tx1"/>
                </a:solidFill>
              </a:rPr>
              <a:t>나 픽셀</a:t>
            </a:r>
            <a:r>
              <a:rPr lang="en-US" altLang="ko-KR" sz="1200" dirty="0">
                <a:solidFill>
                  <a:schemeClr val="tx1"/>
                </a:solidFill>
              </a:rPr>
              <a:t>(px)</a:t>
            </a:r>
            <a:r>
              <a:rPr lang="ko-KR" altLang="en-US" sz="1200" dirty="0">
                <a:solidFill>
                  <a:schemeClr val="tx1"/>
                </a:solidFill>
              </a:rPr>
              <a:t>을 사용하여 상대 위치를 직접 명시할 수도 있습니다</a:t>
            </a:r>
            <a:r>
              <a:rPr lang="en-US" altLang="ko-KR" sz="1200" dirty="0">
                <a:solidFill>
                  <a:schemeClr val="tx1"/>
                </a:solidFill>
              </a:rPr>
              <a:t>.</a:t>
            </a:r>
          </a:p>
          <a:p>
            <a:r>
              <a:rPr lang="ko-KR" altLang="en-US" sz="1200" dirty="0">
                <a:solidFill>
                  <a:schemeClr val="tx1"/>
                </a:solidFill>
              </a:rPr>
              <a:t>이때 상대 위치를 결정하는 기준은 해당 요소의 왼쪽 상단</a:t>
            </a:r>
            <a:r>
              <a:rPr lang="en-US" altLang="ko-KR" sz="1200" dirty="0">
                <a:solidFill>
                  <a:schemeClr val="tx1"/>
                </a:solidFill>
              </a:rPr>
              <a:t>(left top)</a:t>
            </a:r>
            <a:r>
              <a:rPr lang="ko-KR" altLang="en-US" sz="1200" dirty="0">
                <a:solidFill>
                  <a:schemeClr val="tx1"/>
                </a:solidFill>
              </a:rPr>
              <a:t>이 됩니다</a:t>
            </a:r>
            <a:r>
              <a:rPr lang="en-US" altLang="ko-KR" sz="1200" dirty="0">
                <a:solidFill>
                  <a:schemeClr val="tx1"/>
                </a:solidFill>
              </a:rPr>
              <a:t>.</a:t>
            </a:r>
          </a:p>
          <a:p>
            <a:endParaRPr lang="en-US" altLang="ko-KR" sz="1200" dirty="0">
              <a:solidFill>
                <a:schemeClr val="tx1"/>
              </a:solidFill>
            </a:endParaRPr>
          </a:p>
        </p:txBody>
      </p:sp>
      <p:sp>
        <p:nvSpPr>
          <p:cNvPr id="9" name="슬라이드 번호 개체 틀 8">
            <a:extLst>
              <a:ext uri="{FF2B5EF4-FFF2-40B4-BE49-F238E27FC236}">
                <a16:creationId xmlns:a16="http://schemas.microsoft.com/office/drawing/2014/main" id="{AFA2194C-13A9-4A95-8A55-A23C456F6809}"/>
              </a:ext>
            </a:extLst>
          </p:cNvPr>
          <p:cNvSpPr>
            <a:spLocks noGrp="1"/>
          </p:cNvSpPr>
          <p:nvPr>
            <p:ph type="sldNum" sz="quarter" idx="12"/>
          </p:nvPr>
        </p:nvSpPr>
        <p:spPr/>
        <p:txBody>
          <a:bodyPr/>
          <a:lstStyle/>
          <a:p>
            <a:fld id="{6762AF88-47A1-43E8-A2F9-70A71FF6D4CE}" type="slidenum">
              <a:rPr lang="ko-KR" altLang="en-US" smtClean="0"/>
              <a:pPr/>
              <a:t>99</a:t>
            </a:fld>
            <a:endParaRPr lang="ko-KR" altLang="en-US" dirty="0"/>
          </a:p>
        </p:txBody>
      </p:sp>
    </p:spTree>
    <p:extLst>
      <p:ext uri="{BB962C8B-B14F-4D97-AF65-F5344CB8AC3E}">
        <p14:creationId xmlns:p14="http://schemas.microsoft.com/office/powerpoint/2010/main" val="17003853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5490</TotalTime>
  <Words>124452</Words>
  <Application>Microsoft Office PowerPoint</Application>
  <PresentationFormat>와이드스크린</PresentationFormat>
  <Paragraphs>16375</Paragraphs>
  <Slides>431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431</vt:i4>
      </vt:variant>
    </vt:vector>
  </HeadingPairs>
  <TitlesOfParts>
    <vt:vector size="436" baseType="lpstr">
      <vt:lpstr>notokr</vt:lpstr>
      <vt:lpstr>맑은 고딕</vt:lpstr>
      <vt:lpstr>Arial</vt:lpstr>
      <vt:lpstr>Wingdings</vt:lpstr>
      <vt:lpstr>Office 테마</vt:lpstr>
      <vt:lpstr>HTML, CSS, Javascript</vt:lpstr>
      <vt:lpstr>HTML (HyperText Markup Language)</vt:lpstr>
      <vt:lpstr>W3C (World Wide Web Consortium)</vt:lpstr>
      <vt:lpstr>HTML 개요</vt:lpstr>
      <vt:lpstr>HTML 문법</vt:lpstr>
      <vt:lpstr>HTML 기본 구조</vt:lpstr>
      <vt:lpstr>HTML 요소 구조</vt:lpstr>
      <vt:lpstr>HTML 텍스트 요소 : 제목(Heading)</vt:lpstr>
      <vt:lpstr>HTML 텍스트 요소 : 단락(Paragraph)</vt:lpstr>
      <vt:lpstr>HTML 텍스트 요소 : 단락 (텍스트 서식 미리 정하기)</vt:lpstr>
      <vt:lpstr>HTML 텍스트 요소 : 단락 (수평 가로 구분선)</vt:lpstr>
      <vt:lpstr>HTML 텍스트 요소 : 서식 (Formatting) </vt:lpstr>
      <vt:lpstr>HTML 텍스트 요소 : 인용구(Quotation)</vt:lpstr>
      <vt:lpstr>HTML 텍스트 요소 : 인용구(Quotation)</vt:lpstr>
      <vt:lpstr>HTML 텍스트 요소 : 주석 (Comment)</vt:lpstr>
      <vt:lpstr>HTML 텍스트 요소 : 엔티티(Entity) &amp; 발음구별 부호</vt:lpstr>
      <vt:lpstr>HTML 텍스트 요소 : 엔티티(Entity)</vt:lpstr>
      <vt:lpstr>HTML 텍스트 요소 : 발음 구별 부호</vt:lpstr>
      <vt:lpstr>HTML 텍스트 요소 : 심볼 특수 문자</vt:lpstr>
      <vt:lpstr>HTML 텍스트 요소 : 문자셋</vt:lpstr>
      <vt:lpstr>HTML 기본 요소 : 스타일</vt:lpstr>
      <vt:lpstr>HTML 기본 요소 : 색</vt:lpstr>
      <vt:lpstr>HTML 기본 요소 : 배경</vt:lpstr>
      <vt:lpstr>HTML 기본 요소 : 링크</vt:lpstr>
      <vt:lpstr>HTML 기본 요소 : 링크 (target 속성)</vt:lpstr>
      <vt:lpstr>HTML 기본 요소 : 링크의 상태</vt:lpstr>
      <vt:lpstr>HTML 기본 요소 : 페이지 책갈피</vt:lpstr>
      <vt:lpstr>HTML 기본 요소 : 이미지</vt:lpstr>
      <vt:lpstr>HTML 기본 요소 : 이미지 크기 설정</vt:lpstr>
      <vt:lpstr>HTML 기본 요소 : 이미지 테두리 설정</vt:lpstr>
      <vt:lpstr>HTML 기본 요소 : 이미지에 링크 설정</vt:lpstr>
      <vt:lpstr>HTML 기본 요소 : 이미지에 맵 만들기</vt:lpstr>
      <vt:lpstr>HTML 기본 요소 : 리스트 (순서가 없는 리스트)</vt:lpstr>
      <vt:lpstr>HTML 기본 요소 : 리스트 (순서가 있는 리스트)</vt:lpstr>
      <vt:lpstr>HTML 기본 요소 : 리스트 (정의 리스트)</vt:lpstr>
      <vt:lpstr>HTML 기본 요소 : 테이블</vt:lpstr>
      <vt:lpstr>HTML 기본 요소 : 테이블 (테두리)</vt:lpstr>
      <vt:lpstr>HTML 기본 요소 : 테이블 (열 합치기)</vt:lpstr>
      <vt:lpstr>HTML 기본 요소 : 테이블 (행 합치기)</vt:lpstr>
      <vt:lpstr>HTML 기본 요소 : 테이블 (열과 행 합치기)</vt:lpstr>
      <vt:lpstr>HTML 기본 요소 : 테이블 (캡션 설정)</vt:lpstr>
      <vt:lpstr>HTML 공간 분할 : 블록 &amp; 인라인</vt:lpstr>
      <vt:lpstr>HTML 공간 분할 : 블록 &amp; 인라인</vt:lpstr>
      <vt:lpstr>HTML 공간 분할 : 블록 &amp; 인라인</vt:lpstr>
      <vt:lpstr>HTML 공간 분할 : iframe</vt:lpstr>
      <vt:lpstr>HTML 공간 분할 : iframe (페이지 변경하기)</vt:lpstr>
      <vt:lpstr>HTML 공간 분할 : iframe (링크 target 실습)</vt:lpstr>
      <vt:lpstr>HTML 공간 분할 : iframe (링크 target 실습)</vt:lpstr>
      <vt:lpstr>HTML 공간 분할 : iframe (링크 target 실습)</vt:lpstr>
      <vt:lpstr>HTML 공간 분할 : frameset (수직 프레임셋)</vt:lpstr>
      <vt:lpstr>HTML 공간 분할 : frameset (수평 프레임셋)</vt:lpstr>
      <vt:lpstr>HTML 공간 분할 : Layout</vt:lpstr>
      <vt:lpstr>HTML 공간 분할 : Layout (div 요소 이용)</vt:lpstr>
      <vt:lpstr>HTML 공간 분할 : Layout (HTML5)</vt:lpstr>
      <vt:lpstr>HTML 공간 분할 : Layout (HTML5)</vt:lpstr>
      <vt:lpstr>HTML 공간 분할 : Layout (table 요소 이용)</vt:lpstr>
      <vt:lpstr>HTML 입력 양식 : Form 요소</vt:lpstr>
      <vt:lpstr>HTML 입력 양식 : Form 요소 (텍스트 입력)</vt:lpstr>
      <vt:lpstr>HTML 입력 양식 : Form 요소 (비밀번호 입력)</vt:lpstr>
      <vt:lpstr>HTML 입력 양식 : Form 요소 (라디오버튼 입력)</vt:lpstr>
      <vt:lpstr>HTML 입력 양식 : Form 요소 (체크박스 입력)</vt:lpstr>
      <vt:lpstr>HTML 입력 양식 : Form 요소 (파일 선택)</vt:lpstr>
      <vt:lpstr>HTML 입력 양식 : Form 요소 (콤보박스 입력)</vt:lpstr>
      <vt:lpstr>HTML 입력 양식 : Form 요소 (문장 입력)</vt:lpstr>
      <vt:lpstr>HTML 입력 양식 : Form 요소 (버튼)</vt:lpstr>
      <vt:lpstr>HTML 입력 양식 : Form 요소 (전송 버튼)</vt:lpstr>
      <vt:lpstr>HTML 입력 양식 : Form 요소 (fieldset, 필드셋)</vt:lpstr>
      <vt:lpstr>HTML 입력 양식 : Input 요소의 속성 (value 속성)</vt:lpstr>
      <vt:lpstr>HTML 입력 양식 : Input 요소의 속성 (readonly 속성)</vt:lpstr>
      <vt:lpstr>HTML 입력 양식 : Input 요소의 속성 (disabled 속성)</vt:lpstr>
      <vt:lpstr>HTML 입력 양식 : Input 요소의 속성 (maxlength 속성)</vt:lpstr>
      <vt:lpstr>HTML 입력 양식 : Input 요소의 속성 (size 속성)</vt:lpstr>
      <vt:lpstr>HTML 입력 양식 : Input 요소의 속성 (HTML5에 추가된 속성)</vt:lpstr>
      <vt:lpstr>HTML 확장 : HTML &amp; CSS (Inline Style, 인라인 스타일)</vt:lpstr>
      <vt:lpstr>HTML 확장 : HTML &amp; CSS (Internal style sheet, 내부 스타일 시트)</vt:lpstr>
      <vt:lpstr>HTML 확장 : HTML &amp; CSS (External style sheet, 외부 스타일 시트)</vt:lpstr>
      <vt:lpstr>HTML 확장 : HTML &amp; CSS (CSS 선택자, HTML 요소선택자)</vt:lpstr>
      <vt:lpstr>HTML 확장 : HTML &amp; CSS (CSS 선택자, 아이디 선택자)</vt:lpstr>
      <vt:lpstr>HTML 확장 : HTML &amp; CSS (CSS 선택자, 클래스 선택자)</vt:lpstr>
      <vt:lpstr>HTML 확장 : HTML &amp; Javascript (script 요소)</vt:lpstr>
      <vt:lpstr>HTML 확장 : HTML &amp; Javascript (noscript 요소)</vt:lpstr>
      <vt:lpstr>HTML 확장 : HTML &amp; XHTML</vt:lpstr>
      <vt:lpstr>HTML 확장 : HTML &amp; XHTML 차이점</vt:lpstr>
      <vt:lpstr>CSS  (Cascading Style Sheets)</vt:lpstr>
      <vt:lpstr>CSS 개요 </vt:lpstr>
      <vt:lpstr>CSS 버전 </vt:lpstr>
      <vt:lpstr>CSS 문법</vt:lpstr>
      <vt:lpstr>CSS 주석</vt:lpstr>
      <vt:lpstr>CSS 적용 : Inline Style</vt:lpstr>
      <vt:lpstr>CSS 적용 : Internal style sheet</vt:lpstr>
      <vt:lpstr>CSS 적용 : External style sheet</vt:lpstr>
      <vt:lpstr>CSS 적용 : 우선순위</vt:lpstr>
      <vt:lpstr>CSS 기본 속성 : 색 (색상이름)</vt:lpstr>
      <vt:lpstr>CSS 기본 속성 : 색 (RGB)</vt:lpstr>
      <vt:lpstr>CSS 기본 속성 : 색 (16진수)</vt:lpstr>
      <vt:lpstr>CSS 기본 속성 : 배경 (background-color)</vt:lpstr>
      <vt:lpstr>CSS 기본 속성 : 배경 (background-image)</vt:lpstr>
      <vt:lpstr>CSS 기본 속성 : 배경 (background-repeat)</vt:lpstr>
      <vt:lpstr>CSS 기본 속성 : 배경 (background-position)</vt:lpstr>
      <vt:lpstr>CSS 기본 속성 : 배경 (background-attachment)</vt:lpstr>
      <vt:lpstr>CSS 기본 속성 : 배경 (background 속성 한 번에 적용하기)</vt:lpstr>
      <vt:lpstr>CSS 기본 속성 : 텍스트 (color 속성)</vt:lpstr>
      <vt:lpstr>CSS 기본 속성 : 텍스트 (direction 속성)</vt:lpstr>
      <vt:lpstr>CSS 기본 속성 : 텍스트 (letter-spacing 속성)</vt:lpstr>
      <vt:lpstr>CSS 기본 속성 : 텍스트 (word-spacing 속성)</vt:lpstr>
      <vt:lpstr>CSS 기본 속성 : 텍스트 (text-indent 속성)</vt:lpstr>
      <vt:lpstr>CSS 기본 속성 : 텍스트 (text-align 속성)</vt:lpstr>
      <vt:lpstr>CSS 기본 속성 : 텍스트 (text-decoration 속성)</vt:lpstr>
      <vt:lpstr>CSS 기본 속성 : 텍스트 (text-transform 속성)</vt:lpstr>
      <vt:lpstr>CSS 기본 속성 : 텍스트 (line-height 속성)</vt:lpstr>
      <vt:lpstr>CSS 기본 속성 : 텍스트 (text-shadow 속성)</vt:lpstr>
      <vt:lpstr>CSS 기본 속성 : 글꼴 (font-family)</vt:lpstr>
      <vt:lpstr>CSS 기본 속성 : 글꼴 (font-style)</vt:lpstr>
      <vt:lpstr>CSS 기본 속성 : 글꼴 (font-variant)</vt:lpstr>
      <vt:lpstr>CSS 기본 속성 : 글꼴 (font-weight)</vt:lpstr>
      <vt:lpstr>CSS 기본 속성 : 글꼴 (font-size)</vt:lpstr>
      <vt:lpstr>CSS 기본 속성 : 링크</vt:lpstr>
      <vt:lpstr>CSS 기본 속성 : 링크의 상태</vt:lpstr>
      <vt:lpstr>CSS 기본 속성 : 링크를 활용한 버튼</vt:lpstr>
      <vt:lpstr>CSS 기본 속성 : 리스트 (list-style-type 속성)</vt:lpstr>
      <vt:lpstr>CSS 기본 속성 : 리스트 (list-style-image 속성)</vt:lpstr>
      <vt:lpstr>CSS 기본 속성 : 리스트 (list-style-position 속성)</vt:lpstr>
      <vt:lpstr>CSS 기본 속성 : 리스트 (list-style 속성 한번에 적용하기)</vt:lpstr>
      <vt:lpstr>CSS 기본 속성 : 리스트에 배경색 적용</vt:lpstr>
      <vt:lpstr>CSS 기본 속성 : 테이블 (border 속성)</vt:lpstr>
      <vt:lpstr>CSS 기본 속성 : 테이블 (border-collapse 속성)</vt:lpstr>
      <vt:lpstr>CSS 기본 속성 : 테이블 (border-spacing 속성)</vt:lpstr>
      <vt:lpstr>CSS 기본 속성 : 테이블 (text-align 속성)</vt:lpstr>
      <vt:lpstr>CSS 기본 속성 : 테이블 (vertical-align 속성)</vt:lpstr>
      <vt:lpstr>CSS 기본 속성 : image sprite</vt:lpstr>
      <vt:lpstr>CSS 박스 모델 : 크기 단위</vt:lpstr>
      <vt:lpstr>CSS 박스 모델 : 크기 (height &amp; width)</vt:lpstr>
      <vt:lpstr>CSS 박스 모델 : 크기 (max-width)</vt:lpstr>
      <vt:lpstr>CSS 박스 모델 : 크기 (min-width)</vt:lpstr>
      <vt:lpstr>CSS 박스 모델 : 크기 (max-height)</vt:lpstr>
      <vt:lpstr>CSS 박스 모델 : 크기 (min-height)</vt:lpstr>
      <vt:lpstr>CSS 박스 모델 : 박스 모델</vt:lpstr>
      <vt:lpstr>CSS 박스 모델 : 박스 모델(height와 width )</vt:lpstr>
      <vt:lpstr>CSS 박스 모델 : 박스 모델(HTML 요소의 높이와 너비 구하기)</vt:lpstr>
      <vt:lpstr>CSS 박스 모델 : padding</vt:lpstr>
      <vt:lpstr>CSS 박스 모델 : padding 축약표현</vt:lpstr>
      <vt:lpstr>CSS 박스 모델 : border(border-style)</vt:lpstr>
      <vt:lpstr>CSS 박스 모델 : border(border-width)</vt:lpstr>
      <vt:lpstr>CSS 박스 모델 : border(border-color)</vt:lpstr>
      <vt:lpstr>CSS 박스 모델 : border(개별 설정)</vt:lpstr>
      <vt:lpstr>CSS 박스 모델 : border(축약 표현)</vt:lpstr>
      <vt:lpstr>CSS 박스 모델 : margin</vt:lpstr>
      <vt:lpstr>CSS 박스 모델 : margin(inherit)</vt:lpstr>
      <vt:lpstr>CSS 박스 모델 : margin(축약표현)</vt:lpstr>
      <vt:lpstr>CSS 박스 모델 : margin(auto)</vt:lpstr>
      <vt:lpstr>CSS 박스 모델 : outline (outline-style)</vt:lpstr>
      <vt:lpstr>CSS 박스 모델 : outline (outline-width)</vt:lpstr>
      <vt:lpstr>CSS 박스 모델 : outline (outline-color)</vt:lpstr>
      <vt:lpstr>CSS 박스 모델 : outline (축약 표현)</vt:lpstr>
      <vt:lpstr>CSS 위치 속성 : display </vt:lpstr>
      <vt:lpstr>CSS 위치 속성 : display </vt:lpstr>
      <vt:lpstr>CSS 위치 속성 : display (inline-block)</vt:lpstr>
      <vt:lpstr>CSS 위치 속성 : display (visibility)</vt:lpstr>
      <vt:lpstr>CSS 위치 속성 : display (opacity)</vt:lpstr>
      <vt:lpstr>CSS 위치 속성 : position (static)</vt:lpstr>
      <vt:lpstr>CSS 위치 속성 : position (relative)</vt:lpstr>
      <vt:lpstr>CSS 위치 속성 : position (fixed)</vt:lpstr>
      <vt:lpstr>CSS 위치 속성 : position (absolute)</vt:lpstr>
      <vt:lpstr>CSS 위치 속성 : position (각 지정 방식의 차이점)</vt:lpstr>
      <vt:lpstr>CSS 위치 속성 : position (z-index)</vt:lpstr>
      <vt:lpstr>CSS 위치 속성 : float</vt:lpstr>
      <vt:lpstr>CSS 위치 속성 : clear</vt:lpstr>
      <vt:lpstr>CSS 위치 속성 : overflow</vt:lpstr>
      <vt:lpstr>CSS 위치 속성 : float 속성을 이용한 레이아웃</vt:lpstr>
      <vt:lpstr>CSS 위치 속성 : align (margin 속성 이용)</vt:lpstr>
      <vt:lpstr>CSS 위치 속성 : align (position 속성 이용)</vt:lpstr>
      <vt:lpstr>CSS 위치 속성 : align (float 속성 이용)</vt:lpstr>
      <vt:lpstr>CSS 선택자 : selector (전체 선택자)</vt:lpstr>
      <vt:lpstr>CSS 선택자 : selector (HTML 요소 선택자)</vt:lpstr>
      <vt:lpstr>CSS 선택자 : selector (아이디(ID) 선택자)</vt:lpstr>
      <vt:lpstr>CSS 선택자 : selector (클래스(Class) 선택자)</vt:lpstr>
      <vt:lpstr>CSS 선택자 : selector (그룹(Group) 선택자)</vt:lpstr>
      <vt:lpstr>CSS 선택자 : 결합 선택자 (자손 선택자(descendant selector))</vt:lpstr>
      <vt:lpstr>CSS 선택자 : 결합 선택자 (자식 선택자(child selector))</vt:lpstr>
      <vt:lpstr>CSS 선택자 : 형제 선택자 (general sibling selector)</vt:lpstr>
      <vt:lpstr>CSS 선택자 : 형제 선택자 (adjacent sibling selector)</vt:lpstr>
      <vt:lpstr>CSS 선택자 : 의사(pseudo) 클래스</vt:lpstr>
      <vt:lpstr>CSS 선택자 : 동적 의사 클래스(dynamic pseudo-class)</vt:lpstr>
      <vt:lpstr>CSS 선택자 : 동적 의사 클래스(dynamic pseudo-class)</vt:lpstr>
      <vt:lpstr>CSS 선택자 : 상태 의사 클래스(UI element states pseudo-class)</vt:lpstr>
      <vt:lpstr>CSS 선택자 : 상태 의사 클래스(UI element states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구조 의사 클래스(structural pseudo-class)</vt:lpstr>
      <vt:lpstr>CSS 선택자 : pseudo-element (::first-letter 속성)</vt:lpstr>
      <vt:lpstr>CSS 선택자 : pseudo-element (::first-line 속성)</vt:lpstr>
      <vt:lpstr>CSS 선택자 : pseudo-element (::before 속성)</vt:lpstr>
      <vt:lpstr>CSS 선택자 : pseudo-element (::after 속성)</vt:lpstr>
      <vt:lpstr>CSS 선택자 : pseudo-element (::selection 속성)</vt:lpstr>
      <vt:lpstr>CSS 선택자 : pseudo-element (여러 속성 동시 적용)</vt:lpstr>
      <vt:lpstr>CSS 선택자 : 속성 선택자 (기본 속성 선택자)</vt:lpstr>
      <vt:lpstr>CSS 선택자 : 속성 선택자 (기본 속성 선택자)</vt:lpstr>
      <vt:lpstr>CSS 선택자 : 속성 선택자 (문자열 속성 선택자)</vt:lpstr>
      <vt:lpstr>CSS 선택자 : 속성 선택자 (문자열 속성 선택자)</vt:lpstr>
      <vt:lpstr>CSS 선택자 : 속성 선택자 (문자열 속성 선택자)</vt:lpstr>
      <vt:lpstr>CSS 선택자 : 속성 선택자 (문자열 속성 선택자)</vt:lpstr>
      <vt:lpstr>CSS 선택자 : 속성 선택자 (문자열 속성 선택자)</vt:lpstr>
      <vt:lpstr>CSS 선택자 : 속성 선택자 종합 적용</vt:lpstr>
      <vt:lpstr>CSS 선택자 : 기타 의사 클래스 (:not)</vt:lpstr>
      <vt:lpstr>CSS 선택자 : 기타 의사 클래스 (:lang)</vt:lpstr>
      <vt:lpstr>CSS 고급 : navigation bar</vt:lpstr>
      <vt:lpstr>CSS 고급 : 수직 navigation bar</vt:lpstr>
      <vt:lpstr>CSS 고급 : 수직 navigation bar</vt:lpstr>
      <vt:lpstr>CSS 고급 : 수직 navigation bar</vt:lpstr>
      <vt:lpstr>CSS 고급 : 수평 navigation bar</vt:lpstr>
      <vt:lpstr>CSS 고급 : 수평 navigation bar</vt:lpstr>
      <vt:lpstr>CSS 고급 : 수평 navigation bar – 여러 스타일 적용</vt:lpstr>
      <vt:lpstr>CSS 고급 : 수평 navigation bar – 여러 스타일 적용</vt:lpstr>
      <vt:lpstr>CSS 고급 : 수평 navigation bar – 여러 스타일 적용</vt:lpstr>
      <vt:lpstr>CSS 고급 : 수평 navigation bar – 여러 스타일 적용</vt:lpstr>
      <vt:lpstr>CSS 고급 : dropdown - 효과</vt:lpstr>
      <vt:lpstr>CSS 고급 : dropdown - 메뉴</vt:lpstr>
      <vt:lpstr>CSS 고급 : tooltip - 효과</vt:lpstr>
      <vt:lpstr>CSS 고급 : tooltip - 위치</vt:lpstr>
      <vt:lpstr>CSS 고급 : tooltip - 위치</vt:lpstr>
      <vt:lpstr>CSS 고급 : tooltip – 모양(말풍선)</vt:lpstr>
      <vt:lpstr>CSS 고급 : form – input 요소의 크기 설정</vt:lpstr>
      <vt:lpstr>CSS 고급 : form – input 요소의 테두리 설정</vt:lpstr>
      <vt:lpstr>CSS 고급 : form – input 요소에 배경색 적용</vt:lpstr>
      <vt:lpstr>CSS 고급 : form – 포커스를 가지고 있는 input 요소의 스타일</vt:lpstr>
      <vt:lpstr>CSS 고급 : form – input 요소에 아이콘(icon)이나 이미지 삽입</vt:lpstr>
      <vt:lpstr>CSS 고급 : form – textarea 요소의 크기 조절</vt:lpstr>
      <vt:lpstr>CSS 고급 : form – select 요소에 스타일 적용</vt:lpstr>
      <vt:lpstr>CSS 고급 : @규칙-@import</vt:lpstr>
      <vt:lpstr>CSS 고급 : @규칙-@font-face</vt:lpstr>
      <vt:lpstr>CSS 고급 : @규칙-@media</vt:lpstr>
      <vt:lpstr>CSS3 개요 : form – select 요소에 스타일 적용</vt:lpstr>
      <vt:lpstr>CSS3 개요 : 선택자(selectors) Level 3</vt:lpstr>
      <vt:lpstr>CSS3 개요 : Vendor prefix</vt:lpstr>
      <vt:lpstr>CSS3 개요 : CSS3 색 – RGBA 색상값</vt:lpstr>
      <vt:lpstr>CSS3 개요 : CSS3 색 – HSL 색상값(색상)</vt:lpstr>
      <vt:lpstr>CSS3 개요 : CSS3 색 – HSL 색상값(채도)</vt:lpstr>
      <vt:lpstr>CSS3 개요 : CSS3 색 – HSL 색상값(명도)</vt:lpstr>
      <vt:lpstr>CSS3 개요 : CSS3 색 – HSLA 색상값</vt:lpstr>
      <vt:lpstr>CSS3 개요 : CSS3 색 – HSLA 색상값</vt:lpstr>
      <vt:lpstr>CSS3 개요 : CSS3 색 – HSLA 색상값</vt:lpstr>
      <vt:lpstr>CSS3 개요 : Linear Gradient - 기본</vt:lpstr>
      <vt:lpstr>CSS3 개요 : Linear Gradient – 진행방향설정(위 -&gt; 아래)</vt:lpstr>
      <vt:lpstr>CSS3 개요 : Linear Gradient – 진행방향설정(오른쪽 -&gt; 왼쪽)</vt:lpstr>
      <vt:lpstr>CSS3 개요 : Linear Gradient – 진행방향설정(왼쪽 -&gt; 오른쪽)</vt:lpstr>
      <vt:lpstr>CSS3 개요 : Linear Gradient – 진행방향설정(각도로 설정)</vt:lpstr>
      <vt:lpstr>CSS3 개요 : Linear Gradient – 진행방향설정(투명도 설정)</vt:lpstr>
      <vt:lpstr>CSS3 개요 : Linear Gradient – repeating-linear-gradient() 메소드</vt:lpstr>
      <vt:lpstr>CSS3 개요 : Radial Gradient – 기본</vt:lpstr>
      <vt:lpstr>CSS3 개요 : Radial Gradient – 색상 지정점 사이의 간격 조절</vt:lpstr>
      <vt:lpstr>CSS3 개요 : Radial Gradient – 원형 Gradient의 모양 설정</vt:lpstr>
      <vt:lpstr>CSS3 개요 : Radial Gradient – 원형 Gradient의 크기 설정</vt:lpstr>
      <vt:lpstr>CSS3 개요 : Radial Gradient – repeating-radial-gradient() 메소드</vt:lpstr>
      <vt:lpstr>CSS3 개요 : shadow (text-shadow)</vt:lpstr>
      <vt:lpstr>CSS3 개요 : shadow (box-shadow)</vt:lpstr>
      <vt:lpstr>CSS3 개요 : background (background-size)</vt:lpstr>
      <vt:lpstr>CSS3 개요 : background (background-size)</vt:lpstr>
      <vt:lpstr>CSS3 개요 : background (background-size)</vt:lpstr>
      <vt:lpstr>CSS3 개요 : background (background-origin)</vt:lpstr>
      <vt:lpstr>CSS3 개요 : background (background-clip)</vt:lpstr>
      <vt:lpstr>CSS3 개요 : background (여러 개의 배경 이미지 설정)</vt:lpstr>
      <vt:lpstr>CSS3 개요 : border (border-radius 속성)</vt:lpstr>
      <vt:lpstr>CSS3 개요 : border (border-radius 속성)</vt:lpstr>
      <vt:lpstr>CSS3 개요 : border (border-radius 속성)</vt:lpstr>
      <vt:lpstr>CSS3 개요 : border (border-radius 속성)</vt:lpstr>
      <vt:lpstr>CSS3 개요 : border (border-image 속성)</vt:lpstr>
      <vt:lpstr>CSS3 개요 : border (border-image 속성)</vt:lpstr>
      <vt:lpstr>CSS3 개요 : border (border-image 속성)</vt:lpstr>
      <vt:lpstr>CSS3 개요 : text (text-overflow 속성)</vt:lpstr>
      <vt:lpstr>CSS3 개요 : text (text-overflow 속성)</vt:lpstr>
      <vt:lpstr>CSS3 개요 : text (word-wrap 속성)</vt:lpstr>
      <vt:lpstr>CSS3 개요 : text (word-wrap 속성)</vt:lpstr>
      <vt:lpstr>CSS3 개요 : font (@font-face 속성)</vt:lpstr>
      <vt:lpstr>CSS3 개요 : font (@font-face 속성)</vt:lpstr>
      <vt:lpstr>CSS3 개요 : font (@font-face 속성)</vt:lpstr>
      <vt:lpstr>CSS3 변형 : 2D Transform (translate() 메소드)</vt:lpstr>
      <vt:lpstr>CSS3 변형 : 2D Transform (rotate() 메소드)</vt:lpstr>
      <vt:lpstr>CSS3 변형 : 2D Transform (scale() 메소드)</vt:lpstr>
      <vt:lpstr>CSS3 변형 : 2D Transform (skewX() 메소드)</vt:lpstr>
      <vt:lpstr>CSS3 변형 : 2D Transform (skewY() 메소드)</vt:lpstr>
      <vt:lpstr>CSS3 변형 : 2D Transform (skew() 메소드)</vt:lpstr>
      <vt:lpstr>CSS3 변형 : 2D Transform (matrix() 메소드)</vt:lpstr>
      <vt:lpstr>CSS3 변형 : 3D Transform (rotateX() 메소드)</vt:lpstr>
      <vt:lpstr>CSS3 변형 : 3D Transform (rotateY() 메소드)</vt:lpstr>
      <vt:lpstr>CSS3 변형 : 3D Transform (rotateZ() 메소드)</vt:lpstr>
      <vt:lpstr>CSS3 변형 : 3D Transform (translate3d() 메소드)</vt:lpstr>
      <vt:lpstr>CSS3 변형 : transition</vt:lpstr>
      <vt:lpstr>CSS3 변형 : transition</vt:lpstr>
      <vt:lpstr>CSS3 변형 : transition</vt:lpstr>
      <vt:lpstr>CSS3 변형 : transition-delay</vt:lpstr>
      <vt:lpstr>CSS3 변형 : transition(전환) &amp; transform(변환)</vt:lpstr>
      <vt:lpstr>CSS3 변형 : animation</vt:lpstr>
      <vt:lpstr>CSS3 변형 : animation</vt:lpstr>
      <vt:lpstr>CSS3 변형 : animation-duration</vt:lpstr>
      <vt:lpstr>CSS3 변형 : animation-iteration-count</vt:lpstr>
      <vt:lpstr>CSS3 변형 : animation-direction</vt:lpstr>
      <vt:lpstr>CSS3 변형 : animation-direction</vt:lpstr>
      <vt:lpstr>CSS3 변형 : animation-timing-function</vt:lpstr>
      <vt:lpstr>CSS3 변형 : animation shorthand</vt:lpstr>
      <vt:lpstr>CSS3 확장 : CSS3 button</vt:lpstr>
      <vt:lpstr>CSS3 확장 : CSS3 button</vt:lpstr>
      <vt:lpstr>CSS3 확장 : CSS3 button</vt:lpstr>
      <vt:lpstr>CSS3 확장 : CSS3 button</vt:lpstr>
      <vt:lpstr>CSS3 확장 : CSS3 button</vt:lpstr>
      <vt:lpstr>CSS3 확장 : CSS3 button</vt:lpstr>
      <vt:lpstr>CSS3 확장 : CSS3 button</vt:lpstr>
      <vt:lpstr>CSS3 확장 : CSS3 user interface (UI)</vt:lpstr>
      <vt:lpstr>CSS3 확장 : CSS3 user interface (UI)</vt:lpstr>
      <vt:lpstr>CSS3 확장 : CSS3 user interface (UI)</vt:lpstr>
      <vt:lpstr>CSS3 확장 : CSS3 user interface (UI)</vt:lpstr>
      <vt:lpstr>CSS3 확장 : CSS3 user interface (UI)</vt:lpstr>
      <vt:lpstr>CSS3 확장 : CSS3 multi-column layout</vt:lpstr>
      <vt:lpstr>CSS3 확장 : CSS3 multi-column layout</vt:lpstr>
      <vt:lpstr>CSS3 확장 : CSS3 multi-column layout</vt:lpstr>
      <vt:lpstr>CSS3 확장 : CSS3 multi-column layout</vt:lpstr>
      <vt:lpstr>CSS3 확장 : CSS3 multi-column layout</vt:lpstr>
      <vt:lpstr>CSS3 확장 : CSS3 multi-column layout</vt:lpstr>
      <vt:lpstr>CSS3 확장 : CSS3 multi-column layout</vt:lpstr>
      <vt:lpstr>CSS3 확장 : CSS3 multi-column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flexable box layout</vt:lpstr>
      <vt:lpstr>CSS3 확장 : media query</vt:lpstr>
      <vt:lpstr>CSS3 확장 : media query</vt:lpstr>
      <vt:lpstr>HTML5 개요</vt:lpstr>
      <vt:lpstr>HTML5 개요 : HTML5 변경사항</vt:lpstr>
      <vt:lpstr>HTML5 개요 : HTML5 변경사항</vt:lpstr>
      <vt:lpstr>HTML5 Element(요소) : semantic element - header</vt:lpstr>
      <vt:lpstr>HTML5 Element(요소) : semantic element - nav</vt:lpstr>
      <vt:lpstr>HTML5 Element(요소) : semantic element - section</vt:lpstr>
      <vt:lpstr>HTML5 Element(요소) : semantic element - article</vt:lpstr>
      <vt:lpstr>HTML5 Element(요소) : semantic element– figure &amp; figcaption</vt:lpstr>
      <vt:lpstr>HTML5 Element(요소) : semantic element– footer</vt:lpstr>
      <vt:lpstr>HTML5 Element(요소) : HTML5 이전의 레이아웃</vt:lpstr>
      <vt:lpstr>HTML5 Element(요소) : input element - datalist</vt:lpstr>
      <vt:lpstr>HTML5 Element(요소) : input element - keygen</vt:lpstr>
      <vt:lpstr>HTML5 Element(요소) : input element type - number</vt:lpstr>
      <vt:lpstr>HTML5 Element(요소) : input element type - range</vt:lpstr>
      <vt:lpstr>HTML5 Element(요소) : input element type - color</vt:lpstr>
      <vt:lpstr>HTML5 Element(요소) : input element type - time</vt:lpstr>
      <vt:lpstr>HTML5 Element(요소) : input element type – datetime-local</vt:lpstr>
      <vt:lpstr>HTML5 Element(요소) : input element type – month</vt:lpstr>
      <vt:lpstr>HTML5 Element(요소) : input element type – week</vt:lpstr>
      <vt:lpstr>HTML5 Element(요소) : input element type – email</vt:lpstr>
      <vt:lpstr>HTML5 Element(요소) : input element type – url</vt:lpstr>
      <vt:lpstr>HTML5 Element(요소) : input element type – tel</vt:lpstr>
      <vt:lpstr>HTML5 Element(요소) : input element type – search</vt:lpstr>
      <vt:lpstr>HTML5 Element(요소) : input element 속성 – autocomplete</vt:lpstr>
      <vt:lpstr>HTML5 Element(요소) : input element 속성 – novalidate</vt:lpstr>
      <vt:lpstr>HTML5 Element(요소) : input element 속성 – novalidate</vt:lpstr>
      <vt:lpstr>HTML5 Element(요소) : input element 속성 – autofocus</vt:lpstr>
      <vt:lpstr>HTML5 Element(요소) : input element 속성 – form</vt:lpstr>
      <vt:lpstr>HTML5 Element(요소) : input element 속성 – formaction</vt:lpstr>
      <vt:lpstr>HTML5 Element(요소) : input element 속성 – formenctype</vt:lpstr>
      <vt:lpstr>HTML5 Element(요소) : input element 속성 – formmethod</vt:lpstr>
      <vt:lpstr>HTML5 Element(요소) : input element 속성 – formnovalidate</vt:lpstr>
      <vt:lpstr>HTML5 Element(요소) : input element 속성 – formtarget</vt:lpstr>
      <vt:lpstr>HTML5 Element(요소) : input element 속성 – height &amp; width</vt:lpstr>
      <vt:lpstr>HTML5 Element(요소) : input element 속성 – list</vt:lpstr>
      <vt:lpstr>HTML5 Element(요소) : input element 속성 – min &amp; max</vt:lpstr>
      <vt:lpstr>HTML5 Element(요소) : input element 속성 – multiple</vt:lpstr>
      <vt:lpstr>HTML5 Element(요소) : input element 속성 – pattern</vt:lpstr>
      <vt:lpstr>HTML5 Element(요소) : input element 속성 – placeholder</vt:lpstr>
      <vt:lpstr>HTML5 Element(요소) : input element 속성 – placeholder</vt:lpstr>
      <vt:lpstr>HTML5 Element(요소) : input element 속성 – required</vt:lpstr>
      <vt:lpstr>HTML5 Element(요소) : input element 속성 – step</vt:lpstr>
      <vt:lpstr>HTML5 multimedia : 파일 형식</vt:lpstr>
      <vt:lpstr>HTML5 multimedia : 파일 형식 (Audio &amp; Video)</vt:lpstr>
      <vt:lpstr>HTML5 multimedia : Video - controls</vt:lpstr>
      <vt:lpstr>HTML5 multimedia : Video - autoplay</vt:lpstr>
      <vt:lpstr>HTML5 multimedia : Video – autoplay &amp; loop</vt:lpstr>
      <vt:lpstr>HTML5 multimedia : Video – track</vt:lpstr>
      <vt:lpstr>HTML5 multimedia : Audio – controls</vt:lpstr>
      <vt:lpstr>HTML5 multimedia : Audio – controls</vt:lpstr>
      <vt:lpstr>HTML5 multimedia : plug-in - object</vt:lpstr>
      <vt:lpstr>HTML5 multimedia : plug-in - embed</vt:lpstr>
      <vt:lpstr>HTML5 graphic : canvas</vt:lpstr>
      <vt:lpstr>HTML5 graphic : canvas – 사각형 그리기</vt:lpstr>
      <vt:lpstr>HTML5 graphic : canvas – 선 그리기</vt:lpstr>
      <vt:lpstr>HTML5 graphic : canvas – 선 그리기</vt:lpstr>
      <vt:lpstr>HTML5 graphic : canvas – 원 그리기</vt:lpstr>
      <vt:lpstr>HTML5 graphic : canvas – 원 그리기</vt:lpstr>
      <vt:lpstr>HTML5 graphic : canvas – text 그리기</vt:lpstr>
      <vt:lpstr>HTML5 graphic : canvas – linear gradient 그리기</vt:lpstr>
      <vt:lpstr>HTML5 graphic : canvas – redial gradient 그리기</vt:lpstr>
      <vt:lpstr>HTML5 graphic : canvas – image 그리기</vt:lpstr>
      <vt:lpstr>HTML5 graphic : svg – 사각형 그리기</vt:lpstr>
      <vt:lpstr>HTML5 graphic : svg – 사각형 그리기</vt:lpstr>
      <vt:lpstr>HTML5 graphic : svg – 사각형 그리기</vt:lpstr>
      <vt:lpstr>HTML5 graphic : svg – 선 그리기</vt:lpstr>
      <vt:lpstr>HTML5 graphic : svg – 원 그리기</vt:lpstr>
      <vt:lpstr>HTML5 graphic : svg – 타원 그리기</vt:lpstr>
      <vt:lpstr>HTML5 graphic : svg – 다각형 그리기</vt:lpstr>
      <vt:lpstr>HTML5 graphic : canvas vs svg</vt:lpstr>
      <vt:lpstr>HTML5 graphic : canvas vs svg</vt:lpstr>
      <vt:lpstr>HTML5 API : Geolocation – getCurrentPosition()</vt:lpstr>
      <vt:lpstr>HTML5 API : Geolocation – getCurrentPosition()</vt:lpstr>
      <vt:lpstr>HTML5 API : Geolocation – getCurrentPosition()</vt:lpstr>
      <vt:lpstr>HTML5 API : Geolocation</vt:lpstr>
      <vt:lpstr>HTML5 API : Drag &amp; Drop</vt:lpstr>
      <vt:lpstr>HTML5 API : Drag &amp; Drop</vt:lpstr>
      <vt:lpstr>HTML5 API : Web Storage</vt:lpstr>
      <vt:lpstr>HTML5 API : Web Storage – sessionStorae 객체</vt:lpstr>
      <vt:lpstr>HTML5 API : Web Storage – sessionStorae 객체</vt:lpstr>
      <vt:lpstr>HTML5 API : Application Cache</vt:lpstr>
      <vt:lpstr>HTML5 API : web work</vt:lpstr>
      <vt:lpstr>HTML5 API : web work</vt:lpstr>
      <vt:lpstr>HTML5 API : server sent events</vt:lpstr>
      <vt:lpstr>HTML5 API : server sent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dc:title>
  <dc:creator>Hong Anddy</dc:creator>
  <cp:lastModifiedBy>Hong Anddy</cp:lastModifiedBy>
  <cp:revision>532</cp:revision>
  <dcterms:created xsi:type="dcterms:W3CDTF">2020-06-16T01:53:29Z</dcterms:created>
  <dcterms:modified xsi:type="dcterms:W3CDTF">2020-07-27T10:52:52Z</dcterms:modified>
</cp:coreProperties>
</file>