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4" r:id="rId2"/>
    <p:sldId id="271" r:id="rId3"/>
    <p:sldId id="281" r:id="rId4"/>
    <p:sldId id="282" r:id="rId5"/>
    <p:sldId id="272" r:id="rId6"/>
    <p:sldId id="288" r:id="rId7"/>
    <p:sldId id="297" r:id="rId8"/>
    <p:sldId id="299" r:id="rId9"/>
    <p:sldId id="298" r:id="rId10"/>
    <p:sldId id="273" r:id="rId11"/>
    <p:sldId id="274" r:id="rId12"/>
    <p:sldId id="296" r:id="rId13"/>
    <p:sldId id="275" r:id="rId14"/>
    <p:sldId id="279" r:id="rId15"/>
    <p:sldId id="289" r:id="rId16"/>
    <p:sldId id="280" r:id="rId17"/>
    <p:sldId id="290" r:id="rId18"/>
    <p:sldId id="283" r:id="rId19"/>
    <p:sldId id="286" r:id="rId20"/>
    <p:sldId id="293" r:id="rId21"/>
    <p:sldId id="287" r:id="rId22"/>
    <p:sldId id="294" r:id="rId23"/>
    <p:sldId id="278" r:id="rId24"/>
    <p:sldId id="277" r:id="rId25"/>
    <p:sldId id="284" r:id="rId26"/>
    <p:sldId id="285" r:id="rId27"/>
    <p:sldId id="266" r:id="rId28"/>
    <p:sldId id="267" r:id="rId29"/>
    <p:sldId id="268" r:id="rId30"/>
    <p:sldId id="291" r:id="rId31"/>
    <p:sldId id="292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p14="http://schemas.microsoft.com/office/powerpoint/2010/main" xmlns:mv="urn:schemas-microsoft-com:mac:vml" xmlns:mc="http://schemas.openxmlformats.org/markup-compatibility/2006" val="1"/>
      </p:ext>
    </p:extLst>
  </p:showPr>
  <p:clrMru>
    <a:srgbClr val="004179"/>
    <a:srgbClr val="6600FF"/>
    <a:srgbClr val="009999"/>
    <a:srgbClr val="FF3300"/>
    <a:srgbClr val="FF6633"/>
    <a:srgbClr val="F8F8F8"/>
    <a:srgbClr val="FFFF99"/>
    <a:srgbClr val="FFFF00"/>
    <a:srgbClr val="B2B2B2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1005" autoAdjust="0"/>
  </p:normalViewPr>
  <p:slideViewPr>
    <p:cSldViewPr>
      <p:cViewPr varScale="1">
        <p:scale>
          <a:sx n="67" d="100"/>
          <a:sy n="67" d="100"/>
        </p:scale>
        <p:origin x="-2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E32313B-6329-4A51-9B79-FD876180F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3230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DECBD-2135-4F0A-80EE-F6685773208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Bigger font and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2664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2173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Overview</a:t>
            </a:r>
            <a:r>
              <a:rPr lang="en-US" baseline="0" dirty="0" smtClean="0"/>
              <a:t>( wrong words)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9964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  <a:r>
              <a:rPr lang="en-US" baseline="0" dirty="0" smtClean="0"/>
              <a:t> the description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9424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[0]= 180;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[1]= 360;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Figure 4.2 Add the units attribute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H5Tcopy(H5T_C_S1);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H5Tset_size(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hsize_t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strlen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(“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“units”,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attr,stringType,”kelvin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float value= -999.0;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H5Tcopy(H5T_NATIVE_FLOAT);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“_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FillValue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attr,floatType,&amp;value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[0]= 180;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[1]= 360;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Figure 4.2 Add the units attribute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H5Tcopy(H5T_C_S1);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H5Tset_size(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hsize_t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strlen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(“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“units”,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attr,stringType,”kelvin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float value= -999.0;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H5Tcopy(H5T_NATIVE_FLOAT);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“_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FillValue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attr,floatType,&amp;value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[0]= 180;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[1]= 360;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Figure 4.2 Add the units attribute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H5Tcopy(H5T_C_S1);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H5Tset_size(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hsize_t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strlen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(“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“units”,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attr,stringType,”kelvin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float value= -999.0;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H5Tcopy(H5T_NATIVE_FLOAT);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“_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FillValue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attr,floatType,&amp;value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[0]= 180;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dimsa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[1]= 360;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Figure 4.2 Add the units attribute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H5Tcopy(H5T_C_S1);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H5Tset_size(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hsize_t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strlen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(“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”));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“units”,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attr,stringType,”kelvin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float value= -999.0;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H5Screate(H5S_SCALAR);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H5Tcopy(H5T_NATIVE_FLOAT);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H5Acreate(dataset, “_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FillValue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floatSpace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H5P_DEFAULT);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H5Awrite(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attr,floatType,&amp;value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2313B-6329-4A51-9B79-FD876180FC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8298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663DB1-80C1-4933-920E-77F8C89870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967E9-B4CD-4FB4-9CFE-463DC4764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5295-34DE-497B-BD20-C65AC13E1B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C0925-8549-48A5-8937-C60B69356A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C6CF-FA31-4136-AC46-2E453C3A4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F73DB-88B8-4C64-A803-1AD65B874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33136-703F-4508-A360-A2B814084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C21C6-4324-4365-AD83-A67BBD59E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312F-8174-4113-B48F-1F65C5644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4418E-32DA-48CA-B564-398455163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B0EA-A01D-400A-A939-E5BB6EC2B3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7FDC4-0115-4894-A9D5-2024A3B6A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Sep. 28-30, 2010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HDF/HDF-EOS Workshop XIV</a:t>
            </a:r>
            <a:endParaRPr lang="en-US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CEDE42-6612-4D14-9563-9B74FA430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6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676400" cy="2286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075" name="Rectangle 206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076" name="Rectangle 206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81538-7207-4BED-BFCF-B761B4BFB02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CF Attributes to an HDF5 File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1143000" y="38862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(Body)"/>
              </a:rPr>
              <a:t>                            </a:t>
            </a:r>
            <a:r>
              <a:rPr lang="en-US" dirty="0" smtClean="0">
                <a:latin typeface="Arial (Body)"/>
              </a:rPr>
              <a:t> Isayah Reed</a:t>
            </a:r>
          </a:p>
          <a:p>
            <a:r>
              <a:rPr lang="en-US" dirty="0">
                <a:latin typeface="Arial (Body)"/>
              </a:rPr>
              <a:t>                           </a:t>
            </a:r>
            <a:r>
              <a:rPr lang="en-US" dirty="0" smtClean="0">
                <a:latin typeface="Arial (Body)"/>
              </a:rPr>
              <a:t>The </a:t>
            </a:r>
            <a:r>
              <a:rPr lang="en-US" dirty="0">
                <a:latin typeface="Arial (Body)"/>
              </a:rPr>
              <a:t>HDF </a:t>
            </a:r>
            <a:r>
              <a:rPr lang="en-US" dirty="0" smtClean="0">
                <a:latin typeface="Arial (Body)"/>
              </a:rPr>
              <a:t>Group</a:t>
            </a:r>
            <a:endParaRPr lang="en-US" dirty="0">
              <a:latin typeface="Arial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Python interface to the HDF5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S</a:t>
            </a:r>
            <a:r>
              <a:rPr lang="en-US" dirty="0" smtClean="0"/>
              <a:t>upports </a:t>
            </a:r>
            <a:r>
              <a:rPr lang="en-US" dirty="0" smtClean="0"/>
              <a:t>nearly all HDF5-C features</a:t>
            </a:r>
          </a:p>
          <a:p>
            <a:r>
              <a:rPr lang="en-US" dirty="0" smtClean="0"/>
              <a:t>C</a:t>
            </a:r>
            <a:r>
              <a:rPr lang="en-US" dirty="0" smtClean="0"/>
              <a:t>ombines </a:t>
            </a:r>
            <a:r>
              <a:rPr lang="en-US" dirty="0" smtClean="0"/>
              <a:t>advantages </a:t>
            </a:r>
            <a:r>
              <a:rPr lang="en-US" dirty="0"/>
              <a:t>of </a:t>
            </a:r>
            <a:r>
              <a:rPr lang="en-US" dirty="0" smtClean="0"/>
              <a:t>Python and C 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horter </a:t>
            </a:r>
            <a:r>
              <a:rPr lang="en-US" dirty="0"/>
              <a:t>and simpler function </a:t>
            </a:r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owerful </a:t>
            </a:r>
            <a:r>
              <a:rPr lang="en-US" dirty="0"/>
              <a:t>computational </a:t>
            </a:r>
            <a:r>
              <a:rPr lang="en-US" dirty="0" smtClean="0"/>
              <a:t>abilities </a:t>
            </a:r>
          </a:p>
          <a:p>
            <a:r>
              <a:rPr lang="en-US" dirty="0" smtClean="0"/>
              <a:t>R</a:t>
            </a:r>
            <a:r>
              <a:rPr lang="en-US" dirty="0" smtClean="0"/>
              <a:t>equires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r>
              <a:rPr lang="en-US" sz="1946" dirty="0" smtClean="0"/>
              <a:t>URL: http://code.google.com/p/h5py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Create an HDF5 file:</a:t>
            </a:r>
          </a:p>
          <a:p>
            <a:pPr lvl="1">
              <a:buNone/>
            </a:pPr>
            <a:r>
              <a:rPr lang="en-US" sz="1800" dirty="0" smtClean="0"/>
              <a:t>file </a:t>
            </a:r>
            <a:r>
              <a:rPr lang="en-US" sz="1800" dirty="0"/>
              <a:t>= h5py.File ("cf_example.h5", 'w'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Create/write dataset:</a:t>
            </a:r>
          </a:p>
          <a:p>
            <a:pPr lvl="1">
              <a:buNone/>
            </a:pPr>
            <a:r>
              <a:rPr lang="en-US" sz="1800" dirty="0" err="1" smtClean="0"/>
              <a:t>temp_dset</a:t>
            </a:r>
            <a:r>
              <a:rPr lang="en-US" sz="1800" dirty="0" smtClean="0"/>
              <a:t> = </a:t>
            </a:r>
            <a:r>
              <a:rPr lang="en-US" sz="1800" dirty="0" err="1" smtClean="0"/>
              <a:t>file.create_dataset</a:t>
            </a:r>
            <a:r>
              <a:rPr lang="en-US" sz="1800" dirty="0" smtClean="0"/>
              <a:t> ('temp', data=</a:t>
            </a:r>
            <a:r>
              <a:rPr lang="en-US" sz="1800" dirty="0" err="1" smtClean="0"/>
              <a:t>temp_array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Add the </a:t>
            </a:r>
            <a:r>
              <a:rPr lang="en-US" sz="2000" b="1" dirty="0" smtClean="0"/>
              <a:t>_</a:t>
            </a:r>
            <a:r>
              <a:rPr lang="en-US" sz="2000" b="1" dirty="0" err="1" smtClean="0"/>
              <a:t>FIllValue</a:t>
            </a:r>
            <a:r>
              <a:rPr lang="en-US" sz="2000" b="1" dirty="0" smtClean="0"/>
              <a:t>:</a:t>
            </a:r>
          </a:p>
          <a:p>
            <a:pPr lvl="1">
              <a:buNone/>
            </a:pPr>
            <a:r>
              <a:rPr lang="en-US" sz="1800" dirty="0" err="1" smtClean="0"/>
              <a:t>temp_dset</a:t>
            </a:r>
            <a:r>
              <a:rPr lang="en-US" sz="1800" dirty="0" err="1"/>
              <a:t>.attrs.create</a:t>
            </a:r>
            <a:r>
              <a:rPr lang="en-US" sz="1800" dirty="0"/>
              <a:t> ('_</a:t>
            </a:r>
            <a:r>
              <a:rPr lang="en-US" sz="1800" dirty="0" err="1"/>
              <a:t>FillValue</a:t>
            </a:r>
            <a:r>
              <a:rPr lang="en-US" sz="1800" dirty="0"/>
              <a:t>', data=-999.0, </a:t>
            </a:r>
            <a:r>
              <a:rPr lang="en-US" sz="1800" dirty="0" err="1"/>
              <a:t>dtype</a:t>
            </a:r>
            <a:r>
              <a:rPr lang="en-US" sz="1800" dirty="0"/>
              <a:t> ='f'</a:t>
            </a:r>
            <a:r>
              <a:rPr lang="en-US" sz="18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smtClean="0"/>
              <a:t>the units </a:t>
            </a:r>
            <a:r>
              <a:rPr lang="en-US" sz="2000" b="1" dirty="0" smtClean="0"/>
              <a:t>attribute:</a:t>
            </a:r>
          </a:p>
          <a:p>
            <a:pPr lvl="1">
              <a:buNone/>
            </a:pPr>
            <a:r>
              <a:rPr lang="en-US" sz="1800" dirty="0" err="1" smtClean="0"/>
              <a:t>temp_dset.attrs</a:t>
            </a:r>
            <a:r>
              <a:rPr lang="en-US" sz="1800" dirty="0" err="1"/>
              <a:t>["units</a:t>
            </a:r>
            <a:r>
              <a:rPr lang="en-US" sz="1800" dirty="0"/>
              <a:t>"] = "</a:t>
            </a:r>
            <a:r>
              <a:rPr lang="en-US" sz="1800" dirty="0" err="1" smtClean="0"/>
              <a:t>kelvin</a:t>
            </a:r>
            <a:r>
              <a:rPr lang="en-US" sz="1800" dirty="0" smtClean="0"/>
              <a:t>”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the </a:t>
            </a:r>
            <a:r>
              <a:rPr lang="en-US" sz="2000" b="1" dirty="0" err="1" smtClean="0"/>
              <a:t>long_name</a:t>
            </a:r>
            <a:r>
              <a:rPr lang="en-US" sz="2000" b="1" dirty="0" smtClean="0"/>
              <a:t> attribute: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err="1" smtClean="0"/>
              <a:t>temp_dset.attrs["long_name</a:t>
            </a:r>
            <a:r>
              <a:rPr lang="en-US" sz="1800" dirty="0" smtClean="0"/>
              <a:t>"] = "temperature”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smtClean="0"/>
              <a:t>the coordinates attribute: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err="1" smtClean="0"/>
              <a:t>vlen</a:t>
            </a:r>
            <a:r>
              <a:rPr lang="en-US" sz="1800" dirty="0" smtClean="0"/>
              <a:t> = h5py.special_dtype (</a:t>
            </a:r>
            <a:r>
              <a:rPr lang="en-US" sz="1800" dirty="0" err="1" smtClean="0"/>
              <a:t>vlen</a:t>
            </a:r>
            <a:r>
              <a:rPr lang="en-US" sz="1800" dirty="0" smtClean="0"/>
              <a:t> = </a:t>
            </a:r>
            <a:r>
              <a:rPr lang="en-US" sz="1800" dirty="0" err="1" smtClean="0"/>
              <a:t>str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err="1" smtClean="0"/>
              <a:t>temp_dset.attrs.create</a:t>
            </a:r>
            <a:r>
              <a:rPr lang="en-US" sz="1800" dirty="0" smtClean="0"/>
              <a:t> ('coordinates', data = ['lat', '</a:t>
            </a:r>
            <a:r>
              <a:rPr lang="en-US" sz="1800" dirty="0" err="1" smtClean="0"/>
              <a:t>lon</a:t>
            </a:r>
            <a:r>
              <a:rPr lang="en-US" sz="1800" dirty="0" smtClean="0"/>
              <a:t>'],</a:t>
            </a:r>
          </a:p>
          <a:p>
            <a:pPr lvl="1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dtype</a:t>
            </a:r>
            <a:r>
              <a:rPr lang="en-US" sz="1800" dirty="0" smtClean="0"/>
              <a:t>=</a:t>
            </a:r>
            <a:r>
              <a:rPr lang="en-US" sz="1800" dirty="0" err="1" smtClean="0"/>
              <a:t>vlen</a:t>
            </a:r>
            <a:r>
              <a:rPr lang="en-US" sz="1800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xtends </a:t>
            </a:r>
            <a:r>
              <a:rPr lang="en-US" dirty="0" smtClean="0"/>
              <a:t>netCDF3</a:t>
            </a:r>
          </a:p>
          <a:p>
            <a:r>
              <a:rPr lang="en-US" dirty="0" smtClean="0"/>
              <a:t>B</a:t>
            </a:r>
            <a:r>
              <a:rPr lang="en-US" dirty="0" smtClean="0"/>
              <a:t>uilt </a:t>
            </a:r>
            <a:r>
              <a:rPr lang="en-US" dirty="0" smtClean="0"/>
              <a:t>on the HDF5 library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ses </a:t>
            </a:r>
            <a:r>
              <a:rPr lang="en-US" dirty="0" smtClean="0"/>
              <a:t>HDF5 for storage and performance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hunking </a:t>
            </a:r>
            <a:r>
              <a:rPr lang="en-US" dirty="0" smtClean="0"/>
              <a:t>and compression</a:t>
            </a:r>
          </a:p>
          <a:p>
            <a:r>
              <a:rPr lang="en-US" dirty="0" smtClean="0"/>
              <a:t>C and FORTRAN libraries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imple </a:t>
            </a:r>
            <a:r>
              <a:rPr lang="en-US" dirty="0" smtClean="0"/>
              <a:t>function calls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1800" dirty="0" smtClean="0"/>
          </a:p>
          <a:p>
            <a:pPr lvl="0">
              <a:buNone/>
            </a:pPr>
            <a:r>
              <a:rPr lang="en-US" sz="1800" dirty="0" smtClean="0"/>
              <a:t>URL: http://</a:t>
            </a:r>
            <a:r>
              <a:rPr lang="en-US" sz="1800" dirty="0" err="1" smtClean="0"/>
              <a:t>www.unidata.ucar.edu/software/netcdf/docs/netcdf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Create </a:t>
            </a:r>
            <a:r>
              <a:rPr lang="en-US" sz="2000" b="1" dirty="0" smtClean="0"/>
              <a:t>a netCDF4 </a:t>
            </a:r>
            <a:r>
              <a:rPr lang="en-US" sz="2000" b="1" dirty="0" smtClean="0"/>
              <a:t>file:</a:t>
            </a:r>
          </a:p>
          <a:p>
            <a:pPr lvl="1">
              <a:buNone/>
            </a:pPr>
            <a:r>
              <a:rPr lang="en-US" sz="1800" dirty="0" err="1" smtClean="0"/>
              <a:t>nc_create(FILE_NAME</a:t>
            </a:r>
            <a:r>
              <a:rPr lang="en-US" sz="1800" dirty="0" smtClean="0"/>
              <a:t>, NC_NETCDF4|NC_CLOBBER, &amp;</a:t>
            </a:r>
            <a:r>
              <a:rPr lang="en-US" sz="1800" dirty="0" err="1" smtClean="0"/>
              <a:t>ncid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Define the temperature variable:</a:t>
            </a:r>
          </a:p>
          <a:p>
            <a:pPr lvl="1">
              <a:buNone/>
            </a:pPr>
            <a:r>
              <a:rPr lang="en-US" sz="1800" dirty="0" err="1" smtClean="0"/>
              <a:t>nc_def_var(ncid</a:t>
            </a:r>
            <a:r>
              <a:rPr lang="en-US" sz="1800" dirty="0" smtClean="0"/>
              <a:t>, “temp”, NC_FLOAT, 2,dimsa, &amp;</a:t>
            </a:r>
            <a:r>
              <a:rPr lang="en-US" sz="1800" dirty="0" err="1" smtClean="0"/>
              <a:t>varid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the _</a:t>
            </a:r>
            <a:r>
              <a:rPr lang="en-US" sz="2000" b="1" dirty="0" err="1" smtClean="0"/>
              <a:t>FillValue</a:t>
            </a:r>
            <a:r>
              <a:rPr lang="en-US" sz="2000" b="1" dirty="0" smtClean="0"/>
              <a:t>:</a:t>
            </a:r>
          </a:p>
          <a:p>
            <a:pPr lvl="1">
              <a:buNone/>
            </a:pPr>
            <a:r>
              <a:rPr lang="en-US" sz="1800" dirty="0" err="1" smtClean="0"/>
              <a:t>nc_def_var_fill(ncid</a:t>
            </a:r>
            <a:r>
              <a:rPr lang="en-US" sz="1800" dirty="0" smtClean="0"/>
              <a:t>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0, &amp;</a:t>
            </a:r>
            <a:r>
              <a:rPr lang="en-US" sz="1800" dirty="0" err="1" smtClean="0"/>
              <a:t>fillvalue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Write the temperature data:</a:t>
            </a:r>
          </a:p>
          <a:p>
            <a:pPr lvl="1">
              <a:buNone/>
            </a:pPr>
            <a:r>
              <a:rPr lang="en-US" sz="1800" dirty="0" err="1" smtClean="0"/>
              <a:t>nc_put_var_float(ncid</a:t>
            </a:r>
            <a:r>
              <a:rPr lang="en-US" sz="1800" dirty="0" smtClean="0"/>
              <a:t>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&amp;temp_array[0][0]));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the units attribute:</a:t>
            </a:r>
          </a:p>
          <a:p>
            <a:pPr lvl="1">
              <a:buNone/>
            </a:pPr>
            <a:r>
              <a:rPr lang="en-US" sz="1800" dirty="0" err="1" smtClean="0"/>
              <a:t>nc_put_att_text(ncid</a:t>
            </a:r>
            <a:r>
              <a:rPr lang="en-US" sz="1800" dirty="0" smtClean="0"/>
              <a:t>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“units”, </a:t>
            </a:r>
            <a:r>
              <a:rPr lang="en-US" sz="1800" dirty="0" err="1" smtClean="0"/>
              <a:t>strlen(“kelvin</a:t>
            </a:r>
            <a:r>
              <a:rPr lang="en-US" sz="1800" dirty="0" smtClean="0"/>
              <a:t>”), “</a:t>
            </a:r>
            <a:r>
              <a:rPr lang="en-US" sz="1800" dirty="0" err="1" smtClean="0"/>
              <a:t>kelvin</a:t>
            </a:r>
            <a:r>
              <a:rPr lang="en-US" sz="1800" dirty="0" smtClean="0"/>
              <a:t>”);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Add the </a:t>
            </a:r>
            <a:r>
              <a:rPr lang="en-US" sz="2000" b="1" dirty="0" err="1" smtClean="0"/>
              <a:t>long_name</a:t>
            </a:r>
            <a:r>
              <a:rPr lang="en-US" sz="2000" b="1" dirty="0" smtClean="0"/>
              <a:t> attribute: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err="1" smtClean="0"/>
              <a:t>nc_put_att_text(ncid</a:t>
            </a:r>
            <a:r>
              <a:rPr lang="en-US" sz="1800" dirty="0" smtClean="0"/>
              <a:t>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</a:t>
            </a:r>
            <a:r>
              <a:rPr lang="en-US" sz="1800" u="sng" dirty="0" smtClean="0"/>
              <a:t>“</a:t>
            </a:r>
            <a:r>
              <a:rPr lang="en-US" sz="1800" u="sng" dirty="0" err="1" smtClean="0"/>
              <a:t>long_name</a:t>
            </a:r>
            <a:r>
              <a:rPr lang="en-US" sz="1800" u="sng" dirty="0" smtClean="0"/>
              <a:t>”</a:t>
            </a:r>
            <a:r>
              <a:rPr lang="en-US" sz="1800" dirty="0" smtClean="0"/>
              <a:t>, </a:t>
            </a:r>
            <a:r>
              <a:rPr lang="en-US" sz="1800" dirty="0" err="1" smtClean="0"/>
              <a:t>strlen(“temperature</a:t>
            </a:r>
            <a:r>
              <a:rPr lang="en-US" sz="1800" dirty="0" smtClean="0"/>
              <a:t>”), 		“temperature”);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Add the coordinates attribute: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smtClean="0"/>
              <a:t>char *coorlist[2]= {"lat", "</a:t>
            </a:r>
            <a:r>
              <a:rPr lang="en-US" sz="1800" dirty="0" err="1" smtClean="0"/>
              <a:t>lon</a:t>
            </a:r>
            <a:r>
              <a:rPr lang="en-US" sz="1800" dirty="0" smtClean="0"/>
              <a:t>"};</a:t>
            </a:r>
          </a:p>
          <a:p>
            <a:pPr lvl="1">
              <a:buNone/>
            </a:pPr>
            <a:r>
              <a:rPr lang="en-US" sz="1800" dirty="0" err="1" smtClean="0"/>
              <a:t>nc_put_att_string(ncid</a:t>
            </a:r>
            <a:r>
              <a:rPr lang="en-US" sz="1800" dirty="0" smtClean="0"/>
              <a:t>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“coordinates”, 2, (const char**)&amp;</a:t>
            </a:r>
            <a:r>
              <a:rPr lang="en-US" sz="1800" dirty="0" err="1" smtClean="0"/>
              <a:t>coorlist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FORTRAN90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Create the netCDF4 file:</a:t>
            </a:r>
          </a:p>
          <a:p>
            <a:pPr lvl="1">
              <a:buNone/>
            </a:pPr>
            <a:r>
              <a:rPr lang="en-US" sz="1800" dirty="0" smtClean="0"/>
              <a:t>nf90_create(path=filename, </a:t>
            </a:r>
            <a:r>
              <a:rPr lang="en-US" sz="1800" dirty="0" err="1" smtClean="0"/>
              <a:t>cmode</a:t>
            </a:r>
            <a:r>
              <a:rPr lang="en-US" sz="1800" dirty="0" smtClean="0"/>
              <a:t>=IOR(NF90_CLOBBER,NF90_HDF5), </a:t>
            </a:r>
            <a:r>
              <a:rPr lang="en-US" sz="1800" dirty="0" err="1" smtClean="0"/>
              <a:t>ncid</a:t>
            </a:r>
            <a:r>
              <a:rPr lang="en-US" sz="1800" dirty="0" smtClean="0"/>
              <a:t>=</a:t>
            </a:r>
            <a:r>
              <a:rPr lang="en-US" sz="1800" dirty="0" err="1" smtClean="0"/>
              <a:t>ncid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Define the temperature variable:</a:t>
            </a:r>
          </a:p>
          <a:p>
            <a:pPr lvl="1">
              <a:buNone/>
            </a:pPr>
            <a:r>
              <a:rPr lang="en-US" sz="1800" dirty="0" smtClean="0"/>
              <a:t>nf90_def_var(ncid, “temp”, NF90_FLOAT, (/180,360/), </a:t>
            </a:r>
            <a:r>
              <a:rPr lang="en-US" sz="1800" dirty="0" err="1" smtClean="0"/>
              <a:t>varid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the _</a:t>
            </a:r>
            <a:r>
              <a:rPr lang="en-US" sz="2000" b="1" dirty="0" err="1" smtClean="0"/>
              <a:t>FillValue</a:t>
            </a:r>
            <a:r>
              <a:rPr lang="en-US" sz="2000" b="1" dirty="0" smtClean="0"/>
              <a:t>:</a:t>
            </a:r>
          </a:p>
          <a:p>
            <a:pPr lvl="1">
              <a:buNone/>
            </a:pPr>
            <a:r>
              <a:rPr lang="en-US" sz="1800" dirty="0" smtClean="0"/>
              <a:t>nf90_def_var_fill(ncid,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0, -999)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Write the temperature data:</a:t>
            </a:r>
          </a:p>
          <a:p>
            <a:pPr lvl="1">
              <a:buNone/>
            </a:pPr>
            <a:r>
              <a:rPr lang="en-US" sz="1800" dirty="0" smtClean="0"/>
              <a:t>nf90_put_var(ncid,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</a:t>
            </a:r>
            <a:r>
              <a:rPr lang="en-US" sz="1800" dirty="0" err="1" smtClean="0"/>
              <a:t>temp_data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FORTRAN90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the units attribute:</a:t>
            </a:r>
          </a:p>
          <a:p>
            <a:pPr lvl="1">
              <a:buNone/>
            </a:pPr>
            <a:r>
              <a:rPr lang="en-US" sz="1800" dirty="0" smtClean="0"/>
              <a:t>nf90_put_att(ncid,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“units, "</a:t>
            </a:r>
            <a:r>
              <a:rPr lang="en-US" sz="1800" dirty="0" err="1" smtClean="0"/>
              <a:t>kelvin</a:t>
            </a:r>
            <a:r>
              <a:rPr lang="en-US" sz="1800" dirty="0" smtClean="0"/>
              <a:t>")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smtClean="0"/>
              <a:t>the </a:t>
            </a:r>
            <a:r>
              <a:rPr lang="en-US" sz="2000" b="1" dirty="0" err="1" smtClean="0"/>
              <a:t>long_name</a:t>
            </a:r>
            <a:r>
              <a:rPr lang="en-US" sz="2000" b="1" dirty="0" smtClean="0"/>
              <a:t> attribute: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smtClean="0"/>
              <a:t>nf90_put_att(ncid,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“</a:t>
            </a:r>
            <a:r>
              <a:rPr lang="en-US" sz="1800" dirty="0" err="1" smtClean="0"/>
              <a:t>long_name</a:t>
            </a:r>
            <a:r>
              <a:rPr lang="en-US" sz="1800" dirty="0" smtClean="0"/>
              <a:t>”, "temperature")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smtClean="0"/>
              <a:t>the coordinates attribute: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smtClean="0"/>
              <a:t>nf90_put_att(ncid,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“coordinates”, “latitude”)</a:t>
            </a:r>
          </a:p>
          <a:p>
            <a:pPr lvl="1">
              <a:buNone/>
            </a:pPr>
            <a:r>
              <a:rPr lang="en-US" sz="1800" dirty="0" smtClean="0"/>
              <a:t>nf90_put_att(ncid, </a:t>
            </a:r>
            <a:r>
              <a:rPr lang="en-US" sz="1800" dirty="0" err="1" smtClean="0"/>
              <a:t>varid</a:t>
            </a:r>
            <a:r>
              <a:rPr lang="en-US" sz="1800" dirty="0" smtClean="0"/>
              <a:t>, “coordinates”, “longitude”)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HDF-EOS5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Built on HDF5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xtends HDF5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ses HDF5 library calls as a foundation</a:t>
            </a:r>
            <a:endParaRPr lang="en-US" dirty="0" smtClean="0"/>
          </a:p>
          <a:p>
            <a:r>
              <a:rPr lang="en-US" dirty="0" smtClean="0"/>
              <a:t>Associates </a:t>
            </a:r>
            <a:r>
              <a:rPr lang="en-US" dirty="0" err="1" smtClean="0"/>
              <a:t>geolocation</a:t>
            </a:r>
            <a:r>
              <a:rPr lang="en-US" dirty="0" smtClean="0"/>
              <a:t> data to scientific data</a:t>
            </a:r>
            <a:endParaRPr lang="en-US" dirty="0" smtClean="0"/>
          </a:p>
          <a:p>
            <a:r>
              <a:rPr lang="en-US" dirty="0" smtClean="0"/>
              <a:t>Additional definitions</a:t>
            </a:r>
            <a:endParaRPr lang="en-US" dirty="0" smtClean="0"/>
          </a:p>
          <a:p>
            <a:pPr lvl="1"/>
            <a:r>
              <a:rPr lang="en-US" dirty="0" smtClean="0"/>
              <a:t>points, swaths, </a:t>
            </a:r>
            <a:r>
              <a:rPr lang="en-US" dirty="0" smtClean="0"/>
              <a:t>grids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URL: </a:t>
            </a:r>
            <a:r>
              <a:rPr lang="en-US" sz="2000" dirty="0" smtClean="0"/>
              <a:t>http://newsroom.gsfc.nasa.gov/sdptoolkit/docs/HDF-EOS_UG.pdf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Create a swath:</a:t>
            </a:r>
          </a:p>
          <a:p>
            <a:pPr lvl="1">
              <a:buNone/>
            </a:pPr>
            <a:r>
              <a:rPr lang="en-US" sz="1800" dirty="0" smtClean="0"/>
              <a:t>HE5_SWcreate(file, "Swath 1");</a:t>
            </a:r>
            <a:endParaRPr lang="en-US" sz="18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Define dimensions:</a:t>
            </a:r>
          </a:p>
          <a:p>
            <a:pPr lvl="1">
              <a:buNone/>
            </a:pPr>
            <a:r>
              <a:rPr lang="en-US" sz="1800" dirty="0" smtClean="0"/>
              <a:t>HE5_SWdefdim(</a:t>
            </a:r>
            <a:r>
              <a:rPr lang="en-US" sz="1800" dirty="0" err="1" smtClean="0"/>
              <a:t>swid</a:t>
            </a:r>
            <a:r>
              <a:rPr lang="en-US" sz="1800" dirty="0" smtClean="0"/>
              <a:t>, "</a:t>
            </a:r>
            <a:r>
              <a:rPr lang="en-US" sz="1800" dirty="0" err="1" smtClean="0"/>
              <a:t>GeoXtrack</a:t>
            </a:r>
            <a:r>
              <a:rPr lang="en-US" sz="1800" dirty="0" smtClean="0"/>
              <a:t>", 180);</a:t>
            </a:r>
          </a:p>
          <a:p>
            <a:pPr lvl="1">
              <a:buNone/>
            </a:pPr>
            <a:r>
              <a:rPr lang="en-US" sz="1800" dirty="0" smtClean="0"/>
              <a:t>HE5_SWdefdim(swid, "</a:t>
            </a:r>
            <a:r>
              <a:rPr lang="en-US" sz="1800" dirty="0" err="1" smtClean="0"/>
              <a:t>GeoTrack</a:t>
            </a:r>
            <a:r>
              <a:rPr lang="en-US" sz="1800" dirty="0" smtClean="0"/>
              <a:t>", 360);</a:t>
            </a:r>
            <a:endParaRPr lang="en-US" sz="18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Define temperature data field:</a:t>
            </a:r>
          </a:p>
          <a:p>
            <a:pPr lvl="1">
              <a:buNone/>
            </a:pPr>
            <a:r>
              <a:rPr lang="en-US" sz="1800" dirty="0" smtClean="0"/>
              <a:t>HE5_SWdefdatafield(</a:t>
            </a:r>
            <a:r>
              <a:rPr lang="en-US" sz="1800" dirty="0" err="1" smtClean="0"/>
              <a:t>swid</a:t>
            </a:r>
            <a:r>
              <a:rPr lang="en-US" sz="1800" dirty="0" smtClean="0"/>
              <a:t>, “temp”, "</a:t>
            </a:r>
            <a:r>
              <a:rPr lang="en-US" sz="1800" dirty="0" err="1" smtClean="0"/>
              <a:t>GeoTrack,GeoXtrack</a:t>
            </a:r>
            <a:r>
              <a:rPr lang="en-US" sz="1800" dirty="0" smtClean="0"/>
              <a:t>", NULL,</a:t>
            </a:r>
          </a:p>
          <a:p>
            <a:pPr lvl="1">
              <a:buNone/>
            </a:pPr>
            <a:r>
              <a:rPr lang="en-US" sz="1800" dirty="0" smtClean="0"/>
              <a:t>            	H5T_NATIVE_FLOAT, 0);</a:t>
            </a:r>
          </a:p>
          <a:p>
            <a:pPr>
              <a:buNone/>
            </a:pPr>
            <a:r>
              <a:rPr lang="en-US" sz="2000" b="1" dirty="0" smtClean="0"/>
              <a:t>Set _</a:t>
            </a:r>
            <a:r>
              <a:rPr lang="en-US" sz="2000" b="1" dirty="0" err="1" smtClean="0"/>
              <a:t>FillValue</a:t>
            </a:r>
            <a:r>
              <a:rPr lang="en-US" sz="2000" b="1" dirty="0" smtClean="0"/>
              <a:t>:</a:t>
            </a:r>
          </a:p>
          <a:p>
            <a:pPr lvl="1">
              <a:buNone/>
            </a:pPr>
            <a:r>
              <a:rPr lang="en-US" sz="1800" dirty="0" smtClean="0"/>
              <a:t>HE5_SWsetfillvalue(swid, “temp”, H5T_NATIVE_FLOAT, &amp;value);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Write the temperature data:</a:t>
            </a:r>
          </a:p>
          <a:p>
            <a:pPr lvl="1">
              <a:buNone/>
            </a:pPr>
            <a:r>
              <a:rPr lang="en-US" sz="1800" dirty="0" smtClean="0"/>
              <a:t>HE5_SWwritefield(swid, “temp”, NULL, NULL, NULL, </a:t>
            </a:r>
            <a:r>
              <a:rPr lang="en-US" sz="1800" dirty="0" err="1" smtClean="0"/>
              <a:t>temp_array</a:t>
            </a:r>
            <a:r>
              <a:rPr lang="en-US" sz="1800" dirty="0" smtClean="0"/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and Forecast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etadata </a:t>
            </a:r>
            <a:r>
              <a:rPr lang="en-US" dirty="0"/>
              <a:t>conventions for earth science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ncluded </a:t>
            </a:r>
            <a:r>
              <a:rPr lang="en-US" dirty="0" smtClean="0"/>
              <a:t>in same file as data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escription </a:t>
            </a:r>
            <a:r>
              <a:rPr lang="en-US" dirty="0" smtClean="0"/>
              <a:t>of what the data represents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ses </a:t>
            </a:r>
            <a:r>
              <a:rPr lang="en-US" dirty="0" smtClean="0"/>
              <a:t>values of universal attribute</a:t>
            </a:r>
          </a:p>
          <a:p>
            <a:r>
              <a:rPr lang="en-US" dirty="0" smtClean="0"/>
              <a:t>E</a:t>
            </a:r>
            <a:r>
              <a:rPr lang="en-US" dirty="0" smtClean="0"/>
              <a:t>xtension </a:t>
            </a:r>
            <a:r>
              <a:rPr lang="en-US" dirty="0" smtClean="0"/>
              <a:t>of COARDS* conventions</a:t>
            </a:r>
          </a:p>
          <a:p>
            <a:r>
              <a:rPr lang="en-US" dirty="0" smtClean="0"/>
              <a:t>A</a:t>
            </a:r>
            <a:r>
              <a:rPr lang="en-US" dirty="0" smtClean="0"/>
              <a:t>llows </a:t>
            </a:r>
            <a:r>
              <a:rPr lang="en-US" dirty="0" smtClean="0"/>
              <a:t>comparison of data from different sources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*Cooperative Ocean/Atmosphere Research Data Service</a:t>
            </a:r>
          </a:p>
          <a:p>
            <a:pPr>
              <a:buNone/>
            </a:pPr>
            <a:r>
              <a:rPr lang="en-US" sz="1800" dirty="0" smtClean="0"/>
              <a:t>URL: </a:t>
            </a:r>
            <a:r>
              <a:rPr lang="en-US" sz="1800" u="sng" dirty="0" smtClean="0"/>
              <a:t>http://cf-pcmdi.llnl.gov/documents/cf-conventions/1.5/cf-conventions.pdf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Add units attribute:</a:t>
            </a:r>
          </a:p>
          <a:p>
            <a:pPr lvl="1">
              <a:buNone/>
            </a:pPr>
            <a:r>
              <a:rPr lang="en-US" sz="1800" dirty="0" smtClean="0"/>
              <a:t>size= </a:t>
            </a:r>
            <a:r>
              <a:rPr lang="en-US" sz="1800" dirty="0" err="1" smtClean="0"/>
              <a:t>strlen("Kelvin</a:t>
            </a:r>
            <a:r>
              <a:rPr lang="en-US" sz="1800" dirty="0" smtClean="0"/>
              <a:t>"); </a:t>
            </a:r>
          </a:p>
          <a:p>
            <a:pPr lvl="1">
              <a:buNone/>
            </a:pPr>
            <a:r>
              <a:rPr lang="en-US" sz="1800" dirty="0" smtClean="0"/>
              <a:t>HE5_SWwritelocattr(</a:t>
            </a:r>
            <a:r>
              <a:rPr lang="en-US" sz="1800" dirty="0" err="1" smtClean="0"/>
              <a:t>swid</a:t>
            </a:r>
            <a:r>
              <a:rPr lang="en-US" sz="1800" dirty="0" smtClean="0"/>
              <a:t>, TEMP, UNITS, H5T_C_S1,</a:t>
            </a:r>
          </a:p>
          <a:p>
            <a:pPr lvl="1">
              <a:buNone/>
            </a:pPr>
            <a:r>
              <a:rPr lang="en-US" sz="1800" dirty="0" smtClean="0"/>
              <a:t>            	&amp;size[0], (void*)</a:t>
            </a:r>
            <a:r>
              <a:rPr lang="en-US" sz="1800" dirty="0" err="1" smtClean="0"/>
              <a:t>kelvin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err="1" smtClean="0"/>
              <a:t>long_name</a:t>
            </a:r>
            <a:r>
              <a:rPr lang="en-US" sz="2000" b="1" dirty="0" smtClean="0"/>
              <a:t>:</a:t>
            </a:r>
          </a:p>
          <a:p>
            <a:pPr lvl="1">
              <a:buNone/>
            </a:pPr>
            <a:r>
              <a:rPr lang="en-US" sz="1800" dirty="0" smtClean="0"/>
              <a:t>size= </a:t>
            </a:r>
            <a:r>
              <a:rPr lang="en-US" sz="1800" dirty="0" err="1" smtClean="0"/>
              <a:t>strlen("temperature</a:t>
            </a:r>
            <a:r>
              <a:rPr lang="en-US" sz="1800" dirty="0" smtClean="0"/>
              <a:t>");</a:t>
            </a:r>
          </a:p>
          <a:p>
            <a:pPr lvl="1">
              <a:buNone/>
            </a:pPr>
            <a:r>
              <a:rPr lang="en-US" sz="1800" dirty="0" smtClean="0"/>
              <a:t>HE5_SWwritelocattr(swid, “temp”, “</a:t>
            </a:r>
            <a:r>
              <a:rPr lang="en-US" sz="1800" dirty="0" err="1" smtClean="0"/>
              <a:t>long_name</a:t>
            </a:r>
            <a:r>
              <a:rPr lang="en-US" sz="1800" dirty="0" smtClean="0"/>
              <a:t>”, H5T_C_S1,</a:t>
            </a:r>
          </a:p>
          <a:p>
            <a:pPr lvl="1">
              <a:buNone/>
            </a:pPr>
            <a:r>
              <a:rPr lang="en-US" sz="1800" dirty="0" smtClean="0"/>
              <a:t>			&amp;size, (void*)temperature);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Add coordinates:</a:t>
            </a:r>
            <a:r>
              <a:rPr lang="en-US" sz="2000" dirty="0" smtClean="0"/>
              <a:t> </a:t>
            </a:r>
          </a:p>
          <a:p>
            <a:pPr lvl="1">
              <a:buNone/>
            </a:pPr>
            <a:r>
              <a:rPr lang="en-US" sz="1800" dirty="0" smtClean="0"/>
              <a:t>size= 2;</a:t>
            </a:r>
          </a:p>
          <a:p>
            <a:pPr lvl="1">
              <a:buNone/>
            </a:pPr>
            <a:r>
              <a:rPr lang="en-US" sz="1800" dirty="0" err="1" smtClean="0"/>
              <a:t>dtype</a:t>
            </a:r>
            <a:r>
              <a:rPr lang="en-US" sz="1800" dirty="0" smtClean="0"/>
              <a:t>= H5Tcopy(H5T_C_S1);</a:t>
            </a:r>
          </a:p>
          <a:p>
            <a:pPr lvl="1">
              <a:buNone/>
            </a:pPr>
            <a:r>
              <a:rPr lang="en-US" sz="1800" dirty="0" smtClean="0"/>
              <a:t>H5Tset_size(dtype, H5T_VARIABLE);</a:t>
            </a:r>
          </a:p>
          <a:p>
            <a:pPr lvl="1">
              <a:buNone/>
            </a:pPr>
            <a:r>
              <a:rPr lang="en-US" sz="1800" dirty="0" smtClean="0"/>
              <a:t>HE5_SWwritelocattr(swid, “temp”, “coordinates”, </a:t>
            </a:r>
            <a:r>
              <a:rPr lang="en-US" sz="1800" dirty="0" err="1" smtClean="0"/>
              <a:t>dtype</a:t>
            </a:r>
            <a:r>
              <a:rPr lang="en-US" sz="1800" dirty="0" smtClean="0"/>
              <a:t>,</a:t>
            </a:r>
          </a:p>
          <a:p>
            <a:pPr lvl="1">
              <a:buNone/>
            </a:pPr>
            <a:r>
              <a:rPr lang="en-US" sz="1800" dirty="0" smtClean="0"/>
              <a:t>			&amp;size, </a:t>
            </a:r>
            <a:r>
              <a:rPr lang="en-US" sz="1800" dirty="0" err="1" smtClean="0"/>
              <a:t>coorlist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FORTRAN77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Create a swath:</a:t>
            </a:r>
          </a:p>
          <a:p>
            <a:pPr lvl="1">
              <a:buNone/>
            </a:pPr>
            <a:r>
              <a:rPr lang="en-US" sz="1800" dirty="0" err="1" smtClean="0"/>
              <a:t>swid</a:t>
            </a:r>
            <a:r>
              <a:rPr lang="en-US" sz="1800" dirty="0" smtClean="0"/>
              <a:t> = he5_swcreate(swfid, "Swath1")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Define </a:t>
            </a:r>
            <a:r>
              <a:rPr lang="en-US" sz="2000" b="1" dirty="0" smtClean="0"/>
              <a:t>the dimensions</a:t>
            </a:r>
            <a:r>
              <a:rPr lang="en-US" sz="2000" b="1" dirty="0" smtClean="0"/>
              <a:t>: </a:t>
            </a:r>
          </a:p>
          <a:p>
            <a:pPr lvl="1">
              <a:buNone/>
            </a:pPr>
            <a:r>
              <a:rPr lang="en-US" sz="1800" dirty="0" smtClean="0"/>
              <a:t>he5_swdefdim(</a:t>
            </a:r>
            <a:r>
              <a:rPr lang="en-US" sz="1800" dirty="0" err="1" smtClean="0"/>
              <a:t>swid</a:t>
            </a:r>
            <a:r>
              <a:rPr lang="en-US" sz="1800" dirty="0" smtClean="0"/>
              <a:t>, "</a:t>
            </a:r>
            <a:r>
              <a:rPr lang="en-US" sz="1800" dirty="0" err="1" smtClean="0"/>
              <a:t>GeoXtrack</a:t>
            </a:r>
            <a:r>
              <a:rPr lang="en-US" sz="1800" dirty="0" smtClean="0"/>
              <a:t>", 180)</a:t>
            </a:r>
          </a:p>
          <a:p>
            <a:pPr lvl="1">
              <a:buNone/>
            </a:pPr>
            <a:r>
              <a:rPr lang="en-US" sz="1800" dirty="0" smtClean="0"/>
              <a:t>he5_swdefdim(swid, "</a:t>
            </a:r>
            <a:r>
              <a:rPr lang="en-US" sz="1800" dirty="0" err="1" smtClean="0"/>
              <a:t>GeoTrack</a:t>
            </a:r>
            <a:r>
              <a:rPr lang="en-US" sz="1800" dirty="0" smtClean="0"/>
              <a:t>", 360)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Add the _</a:t>
            </a:r>
            <a:r>
              <a:rPr lang="en-US" sz="2000" b="1" dirty="0" err="1" smtClean="0"/>
              <a:t>FillValue</a:t>
            </a:r>
            <a:r>
              <a:rPr lang="en-US" sz="2000" b="1" dirty="0" smtClean="0"/>
              <a:t>:</a:t>
            </a:r>
          </a:p>
          <a:p>
            <a:pPr lvl="1">
              <a:buNone/>
            </a:pPr>
            <a:r>
              <a:rPr lang="en-US" sz="1800" dirty="0" smtClean="0"/>
              <a:t>he5_swsetfill(swid, "temp", HE5T_NATIVE_FLOAT, value)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Define </a:t>
            </a:r>
            <a:r>
              <a:rPr lang="en-US" sz="2000" b="1" dirty="0" smtClean="0"/>
              <a:t>the </a:t>
            </a:r>
            <a:r>
              <a:rPr lang="en-US" sz="2000" b="1" dirty="0" err="1" smtClean="0"/>
              <a:t>datafield</a:t>
            </a:r>
            <a:r>
              <a:rPr lang="en-US" sz="2000" b="1" dirty="0" smtClean="0"/>
              <a:t>:</a:t>
            </a:r>
          </a:p>
          <a:p>
            <a:pPr lvl="1">
              <a:buNone/>
            </a:pPr>
            <a:r>
              <a:rPr lang="en-US" sz="1800" dirty="0" smtClean="0"/>
              <a:t>he5_swdefdfld(swid, "temp", "</a:t>
            </a:r>
            <a:r>
              <a:rPr lang="en-US" sz="1800" dirty="0" err="1" smtClean="0"/>
              <a:t>GeoTrack,GeoXtrack</a:t>
            </a:r>
            <a:r>
              <a:rPr lang="en-US" sz="1800" dirty="0" smtClean="0"/>
              <a:t>", " ", 			HE5T_NATIVE_FLOAT, 0)</a:t>
            </a:r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FORTRAN77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Write the temperature data:</a:t>
            </a:r>
          </a:p>
          <a:p>
            <a:pPr lvl="1">
              <a:buNone/>
            </a:pPr>
            <a:r>
              <a:rPr lang="en-US" sz="1800" dirty="0" smtClean="0"/>
              <a:t>start= 0</a:t>
            </a:r>
          </a:p>
          <a:p>
            <a:pPr lvl="1">
              <a:buNone/>
            </a:pPr>
            <a:r>
              <a:rPr lang="en-US" sz="1800" dirty="0" smtClean="0"/>
              <a:t>stride= 1</a:t>
            </a:r>
          </a:p>
          <a:p>
            <a:pPr lvl="1">
              <a:buNone/>
            </a:pPr>
            <a:r>
              <a:rPr lang="en-US" sz="1800" dirty="0" smtClean="0"/>
              <a:t>edge(1)= 360</a:t>
            </a:r>
          </a:p>
          <a:p>
            <a:pPr lvl="1">
              <a:buNone/>
            </a:pPr>
            <a:r>
              <a:rPr lang="en-US" sz="1800" dirty="0" smtClean="0"/>
              <a:t>edge(2)= 180</a:t>
            </a:r>
          </a:p>
          <a:p>
            <a:pPr lvl="1">
              <a:buNone/>
            </a:pPr>
            <a:r>
              <a:rPr lang="en-US" sz="1800" dirty="0" smtClean="0"/>
              <a:t>he5_swwrfld(swid, "temp", start, stride, edge, </a:t>
            </a:r>
            <a:r>
              <a:rPr lang="en-US" sz="1800" dirty="0" err="1" smtClean="0"/>
              <a:t>temp_data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smtClean="0"/>
              <a:t>the units attribute </a:t>
            </a:r>
            <a:r>
              <a:rPr lang="en-US" sz="2000" b="1" dirty="0" err="1" smtClean="0"/>
              <a:t>attribute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smtClean="0"/>
              <a:t>he5_swwrlattr(swid,"temp","units", HE5T_NATIVE_CHAR, 6, "kelvin")</a:t>
            </a:r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smtClean="0"/>
              <a:t>the </a:t>
            </a:r>
            <a:r>
              <a:rPr lang="en-US" sz="2000" b="1" dirty="0" err="1" smtClean="0"/>
              <a:t>long_name</a:t>
            </a:r>
            <a:r>
              <a:rPr lang="en-US" sz="2000" b="1" dirty="0" smtClean="0"/>
              <a:t> attribute: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smtClean="0"/>
              <a:t>he5_swwrlattr(swid, “temp”, “</a:t>
            </a:r>
            <a:r>
              <a:rPr lang="en-US" sz="1800" dirty="0" err="1" smtClean="0"/>
              <a:t>long_name</a:t>
            </a:r>
            <a:r>
              <a:rPr lang="en-US" sz="1800" dirty="0" smtClean="0"/>
              <a:t>”, HE5T_NATIVE_CHAR, 11, "temperature”)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Add </a:t>
            </a:r>
            <a:r>
              <a:rPr lang="en-US" sz="2000" b="1" dirty="0" smtClean="0"/>
              <a:t>the coordinates attribute:</a:t>
            </a:r>
            <a:r>
              <a:rPr lang="en-US" sz="2000" dirty="0" smtClean="0"/>
              <a:t> </a:t>
            </a:r>
          </a:p>
          <a:p>
            <a:pPr lvl="1">
              <a:buNone/>
            </a:pPr>
            <a:r>
              <a:rPr lang="en-US" sz="1800" dirty="0" smtClean="0"/>
              <a:t>he5_swwrlattr(swid, “temp”, “coordinates”, HE5T_NATIVE_CHAR, 3, "lat")</a:t>
            </a:r>
          </a:p>
          <a:p>
            <a:pPr lvl="1">
              <a:buNone/>
            </a:pPr>
            <a:r>
              <a:rPr lang="en-US" sz="1800" dirty="0" smtClean="0"/>
              <a:t>he5_swwrlattr(swid, “temp”, “coordinates”, HE5T_NATIVE_CHAR, 3, "</a:t>
            </a:r>
            <a:r>
              <a:rPr lang="en-US" sz="1800" dirty="0" err="1" smtClean="0"/>
              <a:t>lon</a:t>
            </a:r>
            <a:r>
              <a:rPr lang="en-US" sz="1800" dirty="0" smtClean="0"/>
              <a:t>")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java tool </a:t>
            </a:r>
            <a:r>
              <a:rPr lang="en-US" dirty="0" smtClean="0"/>
              <a:t>used </a:t>
            </a:r>
            <a:r>
              <a:rPr lang="en-US" dirty="0" smtClean="0"/>
              <a:t>to browse and modify HDF4 and HDF5 files</a:t>
            </a:r>
          </a:p>
          <a:p>
            <a:r>
              <a:rPr lang="en-US" dirty="0" smtClean="0"/>
              <a:t>E</a:t>
            </a:r>
            <a:r>
              <a:rPr lang="en-US" dirty="0" smtClean="0"/>
              <a:t>asy-to-use </a:t>
            </a:r>
            <a:r>
              <a:rPr lang="en-US" dirty="0" smtClean="0"/>
              <a:t>GUI for fast </a:t>
            </a:r>
            <a:r>
              <a:rPr lang="en-US" dirty="0" smtClean="0"/>
              <a:t>editing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953000" cy="533400"/>
          </a:xfrm>
        </p:spPr>
        <p:txBody>
          <a:bodyPr/>
          <a:lstStyle/>
          <a:p>
            <a:pPr lvl="0">
              <a:buNone/>
            </a:pPr>
            <a:r>
              <a:rPr lang="en-US" sz="2400" dirty="0" smtClean="0"/>
              <a:t>Step 1: Select an existing dataset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rial"/>
                <a:cs typeface="Arial"/>
              </a:rPr>
              <a:t>Step 2: Open the dataset attributes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905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>
                <a:latin typeface="Arial" pitchFamily="34" charset="0"/>
              </a:rPr>
              <a:t>Step 3: Add the attribute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3343" y="2362200"/>
            <a:ext cx="6890658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048000"/>
            <a:ext cx="521745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886200"/>
            <a:ext cx="4181475" cy="24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h5edit to add CF </a:t>
            </a:r>
            <a:r>
              <a:rPr lang="en-US" dirty="0" smtClean="0"/>
              <a:t>attributes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B03FB-033D-48FF-BDB9-649C9DB7E1B1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sz="2800" dirty="0" smtClean="0"/>
              <a:t>This work was supported by cooperative agreement number NNX08AO77A from the National Aeronautics and Space Administration (NASA).  </a:t>
            </a:r>
          </a:p>
          <a:p>
            <a:pPr marL="0" indent="0" algn="ctr">
              <a:buFontTx/>
              <a:buNone/>
              <a:defRPr/>
            </a:pPr>
            <a:endParaRPr lang="en-US" sz="2800" dirty="0" smtClean="0"/>
          </a:p>
          <a:p>
            <a:pPr marL="0" indent="0" algn="ctr">
              <a:buFontTx/>
              <a:buNone/>
              <a:defRPr/>
            </a:pPr>
            <a:r>
              <a:rPr lang="en-US" sz="2800" dirty="0" smtClean="0"/>
              <a:t>Any opinions, findings, conclusions, or recommendations expressed in this material are those of the author[s] and do not necessarily reflect the views of the National Aeronautics and Space Administration.</a:t>
            </a:r>
          </a:p>
          <a:p>
            <a:pPr marL="0" indent="0"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F717B3-015F-4DDC-93F5-63592BA73FDF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Questions/comments?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8C039-5F6F-4DA1-AB1D-A3C114690E2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rogramming </a:t>
            </a:r>
            <a:r>
              <a:rPr lang="en-US" dirty="0" smtClean="0"/>
              <a:t>examples </a:t>
            </a:r>
            <a:r>
              <a:rPr lang="en-US" dirty="0" smtClean="0"/>
              <a:t>that </a:t>
            </a:r>
            <a:r>
              <a:rPr lang="en-US" dirty="0" smtClean="0"/>
              <a:t>add CF attributes to an HDF5 file</a:t>
            </a:r>
          </a:p>
          <a:p>
            <a:pPr lvl="1"/>
            <a:r>
              <a:rPr lang="en-US" dirty="0" smtClean="0"/>
              <a:t>HDF5</a:t>
            </a:r>
          </a:p>
          <a:p>
            <a:pPr lvl="2"/>
            <a:r>
              <a:rPr lang="en-US" dirty="0" smtClean="0"/>
              <a:t>C, </a:t>
            </a:r>
            <a:r>
              <a:rPr lang="en-US" dirty="0" smtClean="0"/>
              <a:t>FORTRAN90, </a:t>
            </a:r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netCDF4</a:t>
            </a:r>
            <a:endParaRPr lang="en-US" dirty="0" smtClean="0"/>
          </a:p>
          <a:p>
            <a:pPr lvl="2"/>
            <a:r>
              <a:rPr lang="en-US" dirty="0" smtClean="0"/>
              <a:t>C, </a:t>
            </a:r>
            <a:r>
              <a:rPr lang="en-US" dirty="0" smtClean="0"/>
              <a:t>FORTRAN90</a:t>
            </a:r>
            <a:endParaRPr lang="en-US" dirty="0" smtClean="0"/>
          </a:p>
          <a:p>
            <a:pPr lvl="1"/>
            <a:r>
              <a:rPr lang="en-US" dirty="0" smtClean="0"/>
              <a:t>HDF5-EOS5</a:t>
            </a:r>
          </a:p>
          <a:p>
            <a:pPr lvl="2"/>
            <a:r>
              <a:rPr lang="en-US" dirty="0" smtClean="0"/>
              <a:t>C, FORTRAN77</a:t>
            </a:r>
            <a:endParaRPr lang="en-US" dirty="0" smtClean="0"/>
          </a:p>
          <a:p>
            <a:r>
              <a:rPr lang="en-US" dirty="0" err="1" smtClean="0"/>
              <a:t>HDFView</a:t>
            </a:r>
            <a:r>
              <a:rPr lang="en-US" dirty="0" smtClean="0"/>
              <a:t> to </a:t>
            </a:r>
            <a:r>
              <a:rPr lang="en-US" dirty="0" smtClean="0"/>
              <a:t>add CF </a:t>
            </a:r>
            <a:r>
              <a:rPr lang="en-US" dirty="0" smtClean="0"/>
              <a:t>attributes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smtClean="0"/>
              <a:t>included with </a:t>
            </a:r>
            <a:r>
              <a:rPr lang="en-US" dirty="0" smtClean="0"/>
              <a:t>HDF5</a:t>
            </a:r>
            <a:endParaRPr lang="en-US" dirty="0" smtClean="0"/>
          </a:p>
          <a:p>
            <a:r>
              <a:rPr lang="en-US" dirty="0" smtClean="0"/>
              <a:t>HDF5 datasets with additional metadata</a:t>
            </a:r>
          </a:p>
          <a:p>
            <a:pPr lvl="1"/>
            <a:r>
              <a:rPr lang="en-US" dirty="0" smtClean="0"/>
              <a:t>shows relationship to a dataset</a:t>
            </a:r>
          </a:p>
          <a:p>
            <a:pPr lvl="1"/>
            <a:r>
              <a:rPr lang="en-US" dirty="0" smtClean="0"/>
              <a:t>independent of a dataset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URL: http://www.hdfgroup.org/HDF5/doc/HL/RM_H5DS.html 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Uses same code as HDF5 example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b="1" dirty="0" smtClean="0"/>
              <a:t>Declare datasets as a dimension scale:</a:t>
            </a:r>
          </a:p>
          <a:p>
            <a:pPr lvl="1">
              <a:buNone/>
            </a:pPr>
            <a:r>
              <a:rPr lang="en-US" sz="2000" dirty="0" err="1" smtClean="0"/>
              <a:t>hid_t</a:t>
            </a:r>
            <a:r>
              <a:rPr lang="en-US" sz="2000" dirty="0" smtClean="0"/>
              <a:t> dataset[3]; </a:t>
            </a:r>
          </a:p>
          <a:p>
            <a:pPr lvl="1">
              <a:buNone/>
            </a:pPr>
            <a:r>
              <a:rPr lang="en-US" sz="2000" i="1" dirty="0" smtClean="0"/>
              <a:t>// declare latitude and longitude datasets as a dimension scale</a:t>
            </a:r>
          </a:p>
          <a:p>
            <a:pPr lvl="1">
              <a:buNone/>
            </a:pPr>
            <a:r>
              <a:rPr lang="en-US" sz="2000" dirty="0" smtClean="0"/>
              <a:t>H5DSset_scale(dataset[1], “lat”);</a:t>
            </a:r>
          </a:p>
          <a:p>
            <a:pPr lvl="1">
              <a:buNone/>
            </a:pPr>
            <a:r>
              <a:rPr lang="en-US" sz="2000" dirty="0" smtClean="0"/>
              <a:t>H5DSset_scale(dataset[2], LON);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200" b="1" dirty="0" smtClean="0"/>
              <a:t>Attach the dimension scale:</a:t>
            </a:r>
          </a:p>
          <a:p>
            <a:pPr lvl="1">
              <a:buNone/>
            </a:pPr>
            <a:r>
              <a:rPr lang="en-US" sz="2000" i="1" dirty="0" smtClean="0"/>
              <a:t>// attach latitude to the temperature dataset</a:t>
            </a:r>
          </a:p>
          <a:p>
            <a:pPr lvl="1">
              <a:buNone/>
            </a:pPr>
            <a:r>
              <a:rPr lang="en-US" sz="2000" dirty="0" smtClean="0"/>
              <a:t>H5Dsattach_scale(dataset[0], dataset[1], 0);</a:t>
            </a:r>
          </a:p>
          <a:p>
            <a:pPr lvl="1">
              <a:buNone/>
            </a:pPr>
            <a:r>
              <a:rPr lang="en-US" sz="2000" i="1" dirty="0" smtClean="0"/>
              <a:t>// attach longitude to the temperature dataset</a:t>
            </a:r>
          </a:p>
          <a:p>
            <a:pPr lvl="1">
              <a:buNone/>
            </a:pPr>
            <a:r>
              <a:rPr lang="en-US" sz="2000" dirty="0" smtClean="0"/>
              <a:t>H5Dsattach_scale(dataset[0], dataset[2], 1);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Examples are based on a simple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33400" y="2743200"/>
          <a:ext cx="8229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temp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Temperature</a:t>
                      </a:r>
                      <a:endParaRPr lang="en-US" sz="18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180x360 array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lat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Latitude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1-D array, size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180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 smtClean="0">
                          <a:latin typeface="Calibri"/>
                          <a:ea typeface="Times New Roman"/>
                          <a:cs typeface="Calibri"/>
                        </a:rPr>
                        <a:t>lon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Longitude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1-D array, size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360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attributes added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558149678"/>
              </p:ext>
            </p:extLst>
          </p:nvPr>
        </p:nvGraphicFramePr>
        <p:xfrm>
          <a:off x="457200" y="1752600"/>
          <a:ext cx="8229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long_name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A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 long 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descriptive name for the data.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units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The 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quantity of measurement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coordinates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A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Calibri"/>
                        </a:rPr>
                        <a:t> list of t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he 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associated coordinate variable names of the variable.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_</a:t>
                      </a: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FillValue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Calibri"/>
                        </a:rPr>
                        <a:t>A missing 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or undefined value.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HDF5-C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10668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Create </a:t>
            </a:r>
            <a:r>
              <a:rPr lang="en-US" sz="2000" b="1" dirty="0" smtClean="0"/>
              <a:t>the HDF5 </a:t>
            </a:r>
            <a:r>
              <a:rPr lang="en-US" sz="2000" b="1" dirty="0" smtClean="0"/>
              <a:t>file:</a:t>
            </a:r>
          </a:p>
          <a:p>
            <a:pPr lvl="1">
              <a:buNone/>
            </a:pPr>
            <a:r>
              <a:rPr lang="en-US" sz="1800" dirty="0" smtClean="0"/>
              <a:t>file = H5Fcreate(H5FILE_NAME, H5F_ACC_TRUNC, H5P_DEFAULT, H5P_DEFAULT</a:t>
            </a:r>
            <a:r>
              <a:rPr lang="en-US" sz="1800" dirty="0" smtClean="0"/>
              <a:t>);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7924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Create temperature dataset:</a:t>
            </a:r>
          </a:p>
          <a:p>
            <a:pPr lvl="1">
              <a:buNone/>
            </a:pPr>
            <a:r>
              <a:rPr lang="en-US" sz="1800" dirty="0" err="1" smtClean="0">
                <a:latin typeface="Arial" pitchFamily="34" charset="0"/>
              </a:rPr>
              <a:t>dimsa</a:t>
            </a:r>
            <a:r>
              <a:rPr lang="en-US" sz="1800" dirty="0" smtClean="0">
                <a:latin typeface="Arial" pitchFamily="34" charset="0"/>
              </a:rPr>
              <a:t>[0] = 180;</a:t>
            </a:r>
          </a:p>
          <a:p>
            <a:pPr lvl="1">
              <a:buNone/>
            </a:pPr>
            <a:r>
              <a:rPr lang="en-US" sz="1800" dirty="0" err="1" smtClean="0">
                <a:latin typeface="Arial" pitchFamily="34" charset="0"/>
              </a:rPr>
              <a:t>dimsa</a:t>
            </a:r>
            <a:r>
              <a:rPr lang="en-US" sz="1800" dirty="0" smtClean="0">
                <a:latin typeface="Arial" pitchFamily="34" charset="0"/>
              </a:rPr>
              <a:t>[1] = 360;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dataset= H5Dcreate(file, “temp”, H5T_NATIVE_FLOAT, 			H5Screate_simple(2, </a:t>
            </a:r>
            <a:r>
              <a:rPr lang="en-US" sz="1800" dirty="0" err="1" smtClean="0">
                <a:latin typeface="Arial" pitchFamily="34" charset="0"/>
              </a:rPr>
              <a:t>dimsa</a:t>
            </a:r>
            <a:r>
              <a:rPr lang="en-US" sz="1800" dirty="0" smtClean="0">
                <a:latin typeface="Arial" pitchFamily="34" charset="0"/>
              </a:rPr>
              <a:t>, NULL), H5P_DEFAULT</a:t>
            </a:r>
            <a:r>
              <a:rPr lang="en-US" sz="1800" dirty="0" smtClean="0">
                <a:latin typeface="Arial" pitchFamily="34" charset="0"/>
              </a:rPr>
              <a:t>);</a:t>
            </a:r>
            <a:endParaRPr lang="en-US" sz="1800" dirty="0" smtClean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038600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Write </a:t>
            </a:r>
            <a:r>
              <a:rPr lang="en-US" sz="2000" b="1" dirty="0" smtClean="0">
                <a:latin typeface="Arial" pitchFamily="34" charset="0"/>
              </a:rPr>
              <a:t>temperature dataset: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H5Dwrite(dataset, H5T_NATIVE_FLOAT, H5S_ALL, H5S_ALL,</a:t>
            </a:r>
            <a:r>
              <a:rPr lang="en-US" sz="1800" u="sng" dirty="0" smtClean="0">
                <a:latin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</a:rPr>
              <a:t>		H5P_DEFAULT, </a:t>
            </a:r>
            <a:r>
              <a:rPr lang="en-US" sz="1800" dirty="0" err="1" smtClean="0">
                <a:latin typeface="Arial" pitchFamily="34" charset="0"/>
              </a:rPr>
              <a:t>temp_array</a:t>
            </a:r>
            <a:r>
              <a:rPr lang="en-US" sz="1800" dirty="0" smtClean="0">
                <a:latin typeface="Arial" pitchFamily="34" charset="0"/>
              </a:rPr>
              <a:t>);</a:t>
            </a:r>
            <a:endParaRPr lang="en-US" sz="1800" dirty="0" smtClean="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181600"/>
            <a:ext cx="8077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Add the </a:t>
            </a:r>
            <a:r>
              <a:rPr lang="en-US" sz="2000" b="1" dirty="0" smtClean="0">
                <a:latin typeface="Arial" pitchFamily="34" charset="0"/>
              </a:rPr>
              <a:t>_</a:t>
            </a:r>
            <a:r>
              <a:rPr lang="en-US" sz="2000" b="1" dirty="0" err="1" smtClean="0">
                <a:latin typeface="Arial" pitchFamily="34" charset="0"/>
              </a:rPr>
              <a:t>FillValue</a:t>
            </a:r>
            <a:r>
              <a:rPr lang="en-US" sz="2000" b="1" dirty="0" smtClean="0">
                <a:latin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H5Acreate(dataset, “_</a:t>
            </a:r>
            <a:r>
              <a:rPr lang="en-US" sz="1800" dirty="0" err="1" smtClean="0">
                <a:latin typeface="Arial" pitchFamily="34" charset="0"/>
              </a:rPr>
              <a:t>FillValue</a:t>
            </a:r>
            <a:r>
              <a:rPr lang="en-US" sz="1800" dirty="0" smtClean="0">
                <a:latin typeface="Arial" pitchFamily="34" charset="0"/>
              </a:rPr>
              <a:t>”, H5T_NATIVE_FLOAT, 	H5Screate(H5S_SCALAR), H5P_DEFAULT);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H5Awrite(</a:t>
            </a:r>
            <a:r>
              <a:rPr lang="en-US" sz="1800" dirty="0" err="1" smtClean="0">
                <a:latin typeface="Arial" pitchFamily="34" charset="0"/>
              </a:rPr>
              <a:t>attr</a:t>
            </a:r>
            <a:r>
              <a:rPr lang="en-US" sz="1800" dirty="0" smtClean="0">
                <a:latin typeface="Arial" pitchFamily="34" charset="0"/>
              </a:rPr>
              <a:t>, H5T_NATIVE_FLOAT,&amp;value);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HDF5-C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19050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Add the units attribute:</a:t>
            </a:r>
          </a:p>
          <a:p>
            <a:pPr lvl="1">
              <a:buNone/>
            </a:pPr>
            <a:r>
              <a:rPr lang="en-US" sz="1800" dirty="0" smtClean="0"/>
              <a:t>H5Tset_size(stringType, (</a:t>
            </a:r>
            <a:r>
              <a:rPr lang="en-US" sz="1800" dirty="0" err="1" smtClean="0"/>
              <a:t>hsize_t)strlen(“kelvin</a:t>
            </a:r>
            <a:r>
              <a:rPr lang="en-US" sz="1800" dirty="0" smtClean="0"/>
              <a:t>”));</a:t>
            </a:r>
          </a:p>
          <a:p>
            <a:pPr lvl="1">
              <a:buNone/>
            </a:pPr>
            <a:r>
              <a:rPr lang="en-US" sz="1800" dirty="0" err="1" smtClean="0"/>
              <a:t>attr</a:t>
            </a:r>
            <a:r>
              <a:rPr lang="en-US" sz="1800" dirty="0" smtClean="0"/>
              <a:t>= H5Acreate(dataset, “units”, </a:t>
            </a:r>
            <a:r>
              <a:rPr lang="en-US" sz="1800" dirty="0" err="1" smtClean="0"/>
              <a:t>stringType</a:t>
            </a:r>
            <a:r>
              <a:rPr lang="en-US" sz="1800" dirty="0" smtClean="0"/>
              <a:t>, H5S_SCALAR,</a:t>
            </a:r>
          </a:p>
          <a:p>
            <a:pPr lvl="1">
              <a:buNone/>
            </a:pPr>
            <a:r>
              <a:rPr lang="en-US" sz="1800" dirty="0" smtClean="0"/>
              <a:t> 			H5P_DEFAULT);</a:t>
            </a:r>
          </a:p>
          <a:p>
            <a:pPr lvl="1">
              <a:buNone/>
            </a:pPr>
            <a:r>
              <a:rPr lang="en-US" sz="1800" dirty="0" smtClean="0"/>
              <a:t>H5Awrite(attr, </a:t>
            </a:r>
            <a:r>
              <a:rPr lang="en-US" sz="1800" dirty="0" err="1" smtClean="0"/>
              <a:t>stringType</a:t>
            </a:r>
            <a:r>
              <a:rPr lang="en-US" sz="1800" dirty="0" smtClean="0"/>
              <a:t>, ”</a:t>
            </a:r>
            <a:r>
              <a:rPr lang="en-US" sz="1800" dirty="0" err="1" smtClean="0"/>
              <a:t>kelvin</a:t>
            </a:r>
            <a:r>
              <a:rPr lang="en-US" sz="1800" dirty="0" smtClean="0"/>
              <a:t>”);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895600"/>
            <a:ext cx="8001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Add the </a:t>
            </a:r>
            <a:r>
              <a:rPr lang="en-US" sz="2000" b="1" dirty="0" err="1" smtClean="0">
                <a:latin typeface="Arial" pitchFamily="34" charset="0"/>
              </a:rPr>
              <a:t>long_name</a:t>
            </a:r>
            <a:r>
              <a:rPr lang="en-US" sz="2000" b="1" dirty="0" smtClean="0">
                <a:latin typeface="Arial" pitchFamily="34" charset="0"/>
              </a:rPr>
              <a:t> attribute:</a:t>
            </a:r>
            <a:endParaRPr lang="en-US" sz="2000" b="1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H5Tset_size(</a:t>
            </a:r>
            <a:r>
              <a:rPr lang="en-US" sz="1800" dirty="0" err="1" smtClean="0">
                <a:latin typeface="Arial" pitchFamily="34" charset="0"/>
              </a:rPr>
              <a:t>stringType</a:t>
            </a:r>
            <a:r>
              <a:rPr lang="en-US" sz="1800" dirty="0" smtClean="0">
                <a:latin typeface="Arial" pitchFamily="34" charset="0"/>
              </a:rPr>
              <a:t>, (</a:t>
            </a:r>
            <a:r>
              <a:rPr lang="en-US" sz="1800" dirty="0" err="1" smtClean="0">
                <a:latin typeface="Arial" pitchFamily="34" charset="0"/>
              </a:rPr>
              <a:t>hsize_t</a:t>
            </a:r>
            <a:r>
              <a:rPr lang="en-US" sz="1800" dirty="0" smtClean="0">
                <a:latin typeface="Arial" pitchFamily="34" charset="0"/>
              </a:rPr>
              <a:t>) </a:t>
            </a:r>
            <a:r>
              <a:rPr lang="en-US" sz="1800" dirty="0" err="1" smtClean="0">
                <a:latin typeface="Arial" pitchFamily="34" charset="0"/>
              </a:rPr>
              <a:t>strlen</a:t>
            </a:r>
            <a:r>
              <a:rPr lang="en-US" sz="1800" dirty="0" smtClean="0">
                <a:latin typeface="Arial" pitchFamily="34" charset="0"/>
              </a:rPr>
              <a:t>("temperature"));</a:t>
            </a:r>
          </a:p>
          <a:p>
            <a:pPr lvl="1">
              <a:buNone/>
            </a:pPr>
            <a:r>
              <a:rPr lang="en-US" sz="1800" dirty="0" err="1" smtClean="0">
                <a:latin typeface="Arial" pitchFamily="34" charset="0"/>
              </a:rPr>
              <a:t>attr</a:t>
            </a:r>
            <a:r>
              <a:rPr lang="en-US" sz="1800" dirty="0" smtClean="0">
                <a:latin typeface="Arial" pitchFamily="34" charset="0"/>
              </a:rPr>
              <a:t>= H5Acreate(dataset, “</a:t>
            </a:r>
            <a:r>
              <a:rPr lang="en-US" sz="1800" dirty="0" err="1" smtClean="0">
                <a:latin typeface="Arial" pitchFamily="34" charset="0"/>
              </a:rPr>
              <a:t>long_name</a:t>
            </a:r>
            <a:r>
              <a:rPr lang="en-US" sz="1800" dirty="0" smtClean="0">
                <a:latin typeface="Arial" pitchFamily="34" charset="0"/>
              </a:rPr>
              <a:t>”, </a:t>
            </a:r>
            <a:r>
              <a:rPr lang="en-US" sz="1800" dirty="0" err="1" smtClean="0">
                <a:latin typeface="Arial" pitchFamily="34" charset="0"/>
              </a:rPr>
              <a:t>stringType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stringSpace</a:t>
            </a:r>
            <a:r>
              <a:rPr lang="en-US" sz="1800" dirty="0" smtClean="0">
                <a:latin typeface="Arial" pitchFamily="34" charset="0"/>
              </a:rPr>
              <a:t>,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            	H5P_DEFAULT, H5P_DEFAULT);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H5Awrite(</a:t>
            </a:r>
            <a:r>
              <a:rPr lang="en-US" sz="1800" dirty="0" err="1" smtClean="0">
                <a:latin typeface="Arial" pitchFamily="34" charset="0"/>
              </a:rPr>
              <a:t>attr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stringType</a:t>
            </a:r>
            <a:r>
              <a:rPr lang="en-US" sz="1800" dirty="0" smtClean="0">
                <a:latin typeface="Arial" pitchFamily="34" charset="0"/>
              </a:rPr>
              <a:t>, "temperature</a:t>
            </a:r>
            <a:r>
              <a:rPr lang="en-US" sz="1800" dirty="0" smtClean="0">
                <a:latin typeface="Arial" pitchFamily="34" charset="0"/>
              </a:rPr>
              <a:t>");</a:t>
            </a:r>
            <a:endParaRPr lang="en-US" sz="1800" dirty="0" smtClean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572000"/>
            <a:ext cx="8077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Add the coordinates attribute:</a:t>
            </a:r>
            <a:endParaRPr lang="en-US" sz="2200" b="1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Arial" pitchFamily="34" charset="0"/>
              </a:rPr>
              <a:t>arraySpace</a:t>
            </a:r>
            <a:r>
              <a:rPr lang="en-US" sz="1800" dirty="0" smtClean="0">
                <a:latin typeface="Arial" pitchFamily="34" charset="0"/>
              </a:rPr>
              <a:t> = H5Screate_simple(1, &amp;</a:t>
            </a:r>
            <a:r>
              <a:rPr lang="en-US" sz="1800" dirty="0" err="1" smtClean="0">
                <a:latin typeface="Arial" pitchFamily="34" charset="0"/>
              </a:rPr>
              <a:t>dimsa</a:t>
            </a:r>
            <a:r>
              <a:rPr lang="en-US" sz="1800" dirty="0" smtClean="0">
                <a:latin typeface="Arial" pitchFamily="34" charset="0"/>
              </a:rPr>
              <a:t>[0], NULL);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H5Tset_size(</a:t>
            </a:r>
            <a:r>
              <a:rPr lang="en-US" sz="1800" dirty="0" err="1" smtClean="0">
                <a:latin typeface="Arial" pitchFamily="34" charset="0"/>
              </a:rPr>
              <a:t>arrayType</a:t>
            </a:r>
            <a:r>
              <a:rPr lang="en-US" sz="1800" dirty="0" smtClean="0">
                <a:latin typeface="Arial" pitchFamily="34" charset="0"/>
              </a:rPr>
              <a:t>, H5T_VARIABLE);</a:t>
            </a:r>
          </a:p>
          <a:p>
            <a:pPr lvl="1">
              <a:buNone/>
            </a:pPr>
            <a:r>
              <a:rPr lang="en-US" sz="1800" dirty="0" err="1" smtClean="0">
                <a:latin typeface="Arial" pitchFamily="34" charset="0"/>
              </a:rPr>
              <a:t>attr</a:t>
            </a:r>
            <a:r>
              <a:rPr lang="en-US" sz="1800" dirty="0" smtClean="0">
                <a:latin typeface="Arial" pitchFamily="34" charset="0"/>
              </a:rPr>
              <a:t>= H5Acreate(dataset, “coordinates”, </a:t>
            </a:r>
            <a:r>
              <a:rPr lang="en-US" sz="1800" dirty="0" err="1" smtClean="0">
                <a:latin typeface="Arial" pitchFamily="34" charset="0"/>
              </a:rPr>
              <a:t>arrayType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arraySpace</a:t>
            </a:r>
            <a:r>
              <a:rPr lang="en-US" sz="1800" dirty="0" smtClean="0">
                <a:latin typeface="Arial" pitchFamily="34" charset="0"/>
              </a:rPr>
              <a:t>,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                    H5P_DEFAULT);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</a:rPr>
              <a:t>H5Awrite(</a:t>
            </a:r>
            <a:r>
              <a:rPr lang="en-US" sz="1800" dirty="0" err="1" smtClean="0">
                <a:latin typeface="Arial" pitchFamily="34" charset="0"/>
              </a:rPr>
              <a:t>attr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arrayType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coorlist</a:t>
            </a:r>
            <a:r>
              <a:rPr lang="en-US" sz="1800" dirty="0" smtClean="0">
                <a:latin typeface="Arial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FORTRAN90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10668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Initialize FORTRAN interface and create the HDF5 </a:t>
            </a:r>
            <a:r>
              <a:rPr lang="en-US" sz="2000" b="1" dirty="0" smtClean="0"/>
              <a:t>file:</a:t>
            </a:r>
          </a:p>
          <a:p>
            <a:pPr lvl="1">
              <a:buNone/>
            </a:pPr>
            <a:r>
              <a:rPr lang="en-US" sz="1800" dirty="0" smtClean="0"/>
              <a:t>CALL h5open_f(</a:t>
            </a:r>
            <a:r>
              <a:rPr lang="en-US" sz="1800" dirty="0" err="1" smtClean="0"/>
              <a:t>hdferr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CALL h5fcreate_f(FILENAME, H5F_ACC_TRUNC_F, file, </a:t>
            </a:r>
            <a:r>
              <a:rPr lang="en-US" sz="1800" dirty="0" err="1" smtClean="0"/>
              <a:t>hdferr</a:t>
            </a:r>
            <a:r>
              <a:rPr lang="en-US" sz="1800" dirty="0" smtClean="0"/>
              <a:t>)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8458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Create temperature dataset: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h5screate_simple_f(2, </a:t>
            </a:r>
            <a:r>
              <a:rPr lang="en-US" sz="1800" dirty="0" err="1" smtClean="0">
                <a:latin typeface="Arial" pitchFamily="34" charset="0"/>
              </a:rPr>
              <a:t>temp_dims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smtClean="0">
                <a:latin typeface="Arial" pitchFamily="34" charset="0"/>
              </a:rPr>
              <a:t>space, status</a:t>
            </a:r>
            <a:r>
              <a:rPr lang="en-US" sz="1800" dirty="0" smtClean="0">
                <a:latin typeface="Arial" pitchFamily="34" charset="0"/>
              </a:rPr>
              <a:t>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!! </a:t>
            </a:r>
            <a:r>
              <a:rPr lang="en-US" sz="1800" dirty="0" err="1" smtClean="0">
                <a:latin typeface="Arial" pitchFamily="34" charset="0"/>
              </a:rPr>
              <a:t>temp_dims</a:t>
            </a:r>
            <a:r>
              <a:rPr lang="en-US" sz="1800" dirty="0" smtClean="0">
                <a:latin typeface="Arial" pitchFamily="34" charset="0"/>
              </a:rPr>
              <a:t> = (360, 180)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h5dcreate_f(file, TEMPERATURE, h5t_ieee_f32le, space, </a:t>
            </a:r>
            <a:r>
              <a:rPr lang="en-US" sz="1800" dirty="0" err="1" smtClean="0">
                <a:latin typeface="Arial" pitchFamily="34" charset="0"/>
              </a:rPr>
              <a:t>dset</a:t>
            </a:r>
            <a:r>
              <a:rPr lang="en-US" sz="1800" dirty="0" smtClean="0">
                <a:latin typeface="Arial" pitchFamily="34" charset="0"/>
              </a:rPr>
              <a:t>, status</a:t>
            </a:r>
            <a:r>
              <a:rPr lang="en-US" sz="1800" dirty="0" smtClean="0">
                <a:latin typeface="Arial" pitchFamily="34" charset="0"/>
              </a:rPr>
              <a:t>)</a:t>
            </a:r>
            <a:endParaRPr lang="en-US" sz="1800" dirty="0" smtClean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Write </a:t>
            </a:r>
            <a:r>
              <a:rPr lang="en-US" sz="2000" b="1" dirty="0" smtClean="0">
                <a:latin typeface="Arial" pitchFamily="34" charset="0"/>
              </a:rPr>
              <a:t>temperature dataset: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h5dwrite_f(</a:t>
            </a:r>
            <a:r>
              <a:rPr lang="en-US" sz="1800" dirty="0" err="1" smtClean="0">
                <a:latin typeface="Arial" pitchFamily="34" charset="0"/>
              </a:rPr>
              <a:t>dset</a:t>
            </a:r>
            <a:r>
              <a:rPr lang="en-US" sz="1800" dirty="0" smtClean="0">
                <a:latin typeface="Arial" pitchFamily="34" charset="0"/>
              </a:rPr>
              <a:t>, H5T_NATIVE_DOUBLE, </a:t>
            </a:r>
            <a:r>
              <a:rPr lang="en-US" sz="1800" dirty="0" err="1" smtClean="0">
                <a:latin typeface="Arial" pitchFamily="34" charset="0"/>
              </a:rPr>
              <a:t>temp_data</a:t>
            </a:r>
            <a:r>
              <a:rPr lang="en-US" sz="1800" dirty="0" smtClean="0">
                <a:latin typeface="Arial" pitchFamily="34" charset="0"/>
              </a:rPr>
              <a:t>,          &amp; 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</a:rPr>
              <a:t>temp_dims</a:t>
            </a:r>
            <a:r>
              <a:rPr lang="en-US" sz="1800" dirty="0" smtClean="0">
                <a:latin typeface="Arial" pitchFamily="34" charset="0"/>
              </a:rPr>
              <a:t>, status)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8898"/>
            <a:ext cx="8077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Add the </a:t>
            </a:r>
            <a:r>
              <a:rPr lang="en-US" sz="2000" b="1" dirty="0" smtClean="0">
                <a:latin typeface="Arial" pitchFamily="34" charset="0"/>
              </a:rPr>
              <a:t>_</a:t>
            </a:r>
            <a:r>
              <a:rPr lang="en-US" sz="2000" b="1" dirty="0" err="1" smtClean="0">
                <a:latin typeface="Arial" pitchFamily="34" charset="0"/>
              </a:rPr>
              <a:t>FillValue</a:t>
            </a:r>
            <a:r>
              <a:rPr lang="en-US" sz="2000" b="1" dirty="0" smtClean="0">
                <a:latin typeface="Arial" pitchFamily="34" charset="0"/>
              </a:rPr>
              <a:t>: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h5screate_f(H5S_SCALAR_F, space, status)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h5tcopy_f(h5t_ieee_f32le, 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status)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h5acreate_f(</a:t>
            </a:r>
            <a:r>
              <a:rPr lang="en-US" sz="1800" dirty="0" err="1" smtClean="0">
                <a:latin typeface="Arial" pitchFamily="34" charset="0"/>
              </a:rPr>
              <a:t>dset</a:t>
            </a:r>
            <a:r>
              <a:rPr lang="en-US" sz="1800" dirty="0" smtClean="0">
                <a:latin typeface="Arial" pitchFamily="34" charset="0"/>
              </a:rPr>
              <a:t>, FILLVALUE, 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space, </a:t>
            </a:r>
            <a:r>
              <a:rPr lang="en-US" sz="1800" dirty="0" smtClean="0">
                <a:latin typeface="Arial" pitchFamily="34" charset="0"/>
              </a:rPr>
              <a:t>        &amp;</a:t>
            </a:r>
            <a:endParaRPr lang="en-US" sz="1800" dirty="0" smtClean="0">
              <a:latin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</a:rPr>
              <a:t>                      </a:t>
            </a:r>
            <a:r>
              <a:rPr lang="en-US" sz="1800" dirty="0" err="1" smtClean="0">
                <a:latin typeface="Arial" pitchFamily="34" charset="0"/>
              </a:rPr>
              <a:t>attr_id</a:t>
            </a:r>
            <a:r>
              <a:rPr lang="en-US" sz="1800" dirty="0" smtClean="0">
                <a:latin typeface="Arial" pitchFamily="34" charset="0"/>
              </a:rPr>
              <a:t>, status)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h5awrite_f(</a:t>
            </a:r>
            <a:r>
              <a:rPr lang="en-US" sz="1800" dirty="0" err="1" smtClean="0">
                <a:latin typeface="Arial" pitchFamily="34" charset="0"/>
              </a:rPr>
              <a:t>attr_id</a:t>
            </a:r>
            <a:r>
              <a:rPr lang="en-US" sz="1800" dirty="0" smtClean="0">
                <a:latin typeface="Arial" pitchFamily="34" charset="0"/>
              </a:rPr>
              <a:t>, H5T_NATIVE_DOUBLE, </a:t>
            </a:r>
            <a:r>
              <a:rPr lang="en-US" sz="1800" dirty="0" smtClean="0">
                <a:latin typeface="Arial" pitchFamily="34" charset="0"/>
              </a:rPr>
              <a:t>-999, 1, </a:t>
            </a:r>
            <a:r>
              <a:rPr lang="en-US" sz="1800" dirty="0" smtClean="0">
                <a:latin typeface="Arial" pitchFamily="34" charset="0"/>
              </a:rPr>
              <a:t>status)</a:t>
            </a:r>
            <a:endParaRPr lang="en-US" sz="1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FORTRAN90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19050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Add the units attribute:</a:t>
            </a:r>
          </a:p>
          <a:p>
            <a:pPr lvl="1">
              <a:buNone/>
            </a:pPr>
            <a:r>
              <a:rPr lang="en-US" sz="1800" dirty="0" smtClean="0"/>
              <a:t>CALL h5screate_f(H5S_SCALAR_F, space, status)</a:t>
            </a:r>
          </a:p>
          <a:p>
            <a:pPr lvl="1">
              <a:buNone/>
            </a:pPr>
            <a:r>
              <a:rPr lang="en-US" sz="1800" dirty="0" smtClean="0"/>
              <a:t>CALL h5tcopy_f(H5T_NATIVE_CHARACTER, </a:t>
            </a:r>
            <a:r>
              <a:rPr lang="en-US" sz="1800" dirty="0" err="1" smtClean="0"/>
              <a:t>atype_id</a:t>
            </a:r>
            <a:r>
              <a:rPr lang="en-US" sz="1800" dirty="0" smtClean="0"/>
              <a:t>, status)</a:t>
            </a:r>
          </a:p>
          <a:p>
            <a:pPr lvl="1">
              <a:buNone/>
            </a:pPr>
            <a:r>
              <a:rPr lang="en-US" sz="1800" dirty="0" smtClean="0"/>
              <a:t>CALL h5tset_size_f(</a:t>
            </a:r>
            <a:r>
              <a:rPr lang="en-US" sz="1800" dirty="0" err="1" smtClean="0"/>
              <a:t>atype_id</a:t>
            </a:r>
            <a:r>
              <a:rPr lang="en-US" sz="1800" dirty="0" smtClean="0"/>
              <a:t>, 6, status</a:t>
            </a:r>
            <a:r>
              <a:rPr lang="en-US" sz="1800" dirty="0" smtClean="0"/>
              <a:t>) </a:t>
            </a:r>
          </a:p>
          <a:p>
            <a:pPr lvl="1">
              <a:buNone/>
            </a:pPr>
            <a:r>
              <a:rPr lang="en-US" sz="1800" dirty="0" smtClean="0"/>
              <a:t>CALL </a:t>
            </a:r>
            <a:r>
              <a:rPr lang="en-US" sz="1800" dirty="0" smtClean="0"/>
              <a:t>h5acreate_f(</a:t>
            </a:r>
            <a:r>
              <a:rPr lang="en-US" sz="1800" dirty="0" err="1" smtClean="0"/>
              <a:t>dset</a:t>
            </a:r>
            <a:r>
              <a:rPr lang="en-US" sz="1800" dirty="0" smtClean="0"/>
              <a:t>, UNITS, </a:t>
            </a:r>
            <a:r>
              <a:rPr lang="en-US" sz="1800" dirty="0" err="1" smtClean="0"/>
              <a:t>atype_id</a:t>
            </a:r>
            <a:r>
              <a:rPr lang="en-US" sz="1800" dirty="0" smtClean="0"/>
              <a:t>, space, </a:t>
            </a:r>
            <a:r>
              <a:rPr lang="en-US" sz="1800" dirty="0" err="1" smtClean="0"/>
              <a:t>attr_id</a:t>
            </a:r>
            <a:r>
              <a:rPr lang="en-US" sz="1800" dirty="0" smtClean="0"/>
              <a:t>, status)</a:t>
            </a:r>
          </a:p>
          <a:p>
            <a:pPr lvl="1">
              <a:buNone/>
            </a:pPr>
            <a:r>
              <a:rPr lang="en-US" sz="1800" dirty="0" smtClean="0"/>
              <a:t>CALL </a:t>
            </a:r>
            <a:r>
              <a:rPr lang="en-US" sz="1800" dirty="0" smtClean="0"/>
              <a:t>h5awrite_f(</a:t>
            </a:r>
            <a:r>
              <a:rPr lang="en-US" sz="1800" dirty="0" err="1" smtClean="0"/>
              <a:t>attr_id</a:t>
            </a:r>
            <a:r>
              <a:rPr lang="en-US" sz="1800" dirty="0" smtClean="0"/>
              <a:t>, </a:t>
            </a:r>
            <a:r>
              <a:rPr lang="en-US" sz="1800" dirty="0" err="1" smtClean="0"/>
              <a:t>atype_id</a:t>
            </a:r>
            <a:r>
              <a:rPr lang="en-US" sz="1800" dirty="0" smtClean="0"/>
              <a:t>, "</a:t>
            </a:r>
            <a:r>
              <a:rPr lang="en-US" sz="1800" dirty="0" err="1" smtClean="0"/>
              <a:t>kelvin</a:t>
            </a:r>
            <a:r>
              <a:rPr lang="en-US" sz="1800" dirty="0" smtClean="0"/>
              <a:t>", </a:t>
            </a:r>
            <a:r>
              <a:rPr lang="en-US" sz="1800" dirty="0" err="1" smtClean="0"/>
              <a:t>dimsf</a:t>
            </a:r>
            <a:r>
              <a:rPr lang="en-US" sz="1800" dirty="0" smtClean="0"/>
              <a:t>, status)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3C6CF-FA31-4136-AC46-2E453C3A464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124200"/>
            <a:ext cx="8001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Add the </a:t>
            </a:r>
            <a:r>
              <a:rPr lang="en-US" sz="2000" b="1" dirty="0" err="1" smtClean="0">
                <a:latin typeface="Arial" pitchFamily="34" charset="0"/>
              </a:rPr>
              <a:t>long_name</a:t>
            </a:r>
            <a:r>
              <a:rPr lang="en-US" sz="2000" b="1" dirty="0" smtClean="0">
                <a:latin typeface="Arial" pitchFamily="34" charset="0"/>
              </a:rPr>
              <a:t> attribute:</a:t>
            </a:r>
            <a:endParaRPr lang="en-US" sz="2000" b="1" dirty="0" smtClean="0">
              <a:latin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</a:rPr>
              <a:t>CALL h5tset_size_f(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strlen</a:t>
            </a:r>
            <a:r>
              <a:rPr lang="en-US" sz="1800" dirty="0" smtClean="0">
                <a:latin typeface="Arial" pitchFamily="34" charset="0"/>
              </a:rPr>
              <a:t>, status</a:t>
            </a:r>
            <a:r>
              <a:rPr lang="en-US" sz="1800" dirty="0" smtClean="0">
                <a:latin typeface="Arial" pitchFamily="34" charset="0"/>
              </a:rPr>
              <a:t>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h5acreate_f(</a:t>
            </a:r>
            <a:r>
              <a:rPr lang="en-US" sz="1800" dirty="0" err="1" smtClean="0">
                <a:latin typeface="Arial" pitchFamily="34" charset="0"/>
              </a:rPr>
              <a:t>dset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smtClean="0">
                <a:latin typeface="Arial" pitchFamily="34" charset="0"/>
              </a:rPr>
              <a:t>“</a:t>
            </a:r>
            <a:r>
              <a:rPr lang="en-US" sz="1800" dirty="0" err="1" smtClean="0">
                <a:latin typeface="Arial" pitchFamily="34" charset="0"/>
              </a:rPr>
              <a:t>long_name</a:t>
            </a:r>
            <a:r>
              <a:rPr lang="en-US" sz="1800" dirty="0" smtClean="0">
                <a:latin typeface="Arial" pitchFamily="34" charset="0"/>
              </a:rPr>
              <a:t>”, 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space, </a:t>
            </a:r>
            <a:r>
              <a:rPr lang="en-US" sz="1800" dirty="0" smtClean="0">
                <a:latin typeface="Arial" pitchFamily="34" charset="0"/>
              </a:rPr>
              <a:t>          &amp;</a:t>
            </a:r>
            <a:endParaRPr lang="en-US" sz="1800" dirty="0" smtClean="0">
              <a:latin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</a:rPr>
              <a:t>                      </a:t>
            </a:r>
            <a:r>
              <a:rPr lang="en-US" sz="1800" dirty="0" err="1" smtClean="0">
                <a:latin typeface="Arial" pitchFamily="34" charset="0"/>
              </a:rPr>
              <a:t>attr_id</a:t>
            </a:r>
            <a:r>
              <a:rPr lang="en-US" sz="1800" dirty="0" smtClean="0">
                <a:latin typeface="Arial" pitchFamily="34" charset="0"/>
              </a:rPr>
              <a:t>, status)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h5awrite_f(</a:t>
            </a:r>
            <a:r>
              <a:rPr lang="en-US" sz="1800" dirty="0" err="1" smtClean="0">
                <a:latin typeface="Arial" pitchFamily="34" charset="0"/>
              </a:rPr>
              <a:t>attr_id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“temperature”, </a:t>
            </a:r>
            <a:r>
              <a:rPr lang="en-US" sz="1800" dirty="0" smtClean="0">
                <a:latin typeface="Arial" pitchFamily="34" charset="0"/>
              </a:rPr>
              <a:t>1, </a:t>
            </a:r>
            <a:r>
              <a:rPr lang="en-US" sz="1800" dirty="0" smtClean="0">
                <a:latin typeface="Arial" pitchFamily="34" charset="0"/>
              </a:rPr>
              <a:t>status)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724400"/>
            <a:ext cx="8077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</a:rPr>
              <a:t>Add the coordinates attribute:</a:t>
            </a:r>
            <a:endParaRPr lang="en-US" sz="2200" b="1" dirty="0" smtClean="0">
              <a:latin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</a:rPr>
              <a:t>CALL h5screate_simple_f(1, 2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smtClean="0">
                <a:latin typeface="Arial" pitchFamily="34" charset="0"/>
              </a:rPr>
              <a:t>space, status) 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h5tset_size_f(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strlen</a:t>
            </a:r>
            <a:r>
              <a:rPr lang="en-US" sz="1800" dirty="0" smtClean="0">
                <a:latin typeface="Arial" pitchFamily="34" charset="0"/>
              </a:rPr>
              <a:t>, status</a:t>
            </a:r>
            <a:r>
              <a:rPr lang="en-US" sz="1800" dirty="0" smtClean="0">
                <a:latin typeface="Arial" pitchFamily="34" charset="0"/>
              </a:rPr>
              <a:t>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h5acreate_f(</a:t>
            </a:r>
            <a:r>
              <a:rPr lang="en-US" sz="1800" dirty="0" err="1" smtClean="0">
                <a:latin typeface="Arial" pitchFamily="34" charset="0"/>
              </a:rPr>
              <a:t>dset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smtClean="0">
                <a:latin typeface="Arial" pitchFamily="34" charset="0"/>
              </a:rPr>
              <a:t>“coordinates”, 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space, </a:t>
            </a:r>
            <a:r>
              <a:rPr lang="en-US" sz="1800" dirty="0" smtClean="0">
                <a:latin typeface="Arial" pitchFamily="34" charset="0"/>
              </a:rPr>
              <a:t>            &amp;</a:t>
            </a:r>
            <a:endParaRPr lang="en-US" sz="1800" dirty="0" smtClean="0">
              <a:latin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</a:rPr>
              <a:t>                      </a:t>
            </a:r>
            <a:r>
              <a:rPr lang="en-US" sz="1800" dirty="0" err="1" smtClean="0">
                <a:latin typeface="Arial" pitchFamily="34" charset="0"/>
              </a:rPr>
              <a:t>attr_id</a:t>
            </a:r>
            <a:r>
              <a:rPr lang="en-US" sz="1800" dirty="0" smtClean="0">
                <a:latin typeface="Arial" pitchFamily="34" charset="0"/>
              </a:rPr>
              <a:t>, status)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CALL </a:t>
            </a:r>
            <a:r>
              <a:rPr lang="en-US" sz="1800" dirty="0" smtClean="0">
                <a:latin typeface="Arial" pitchFamily="34" charset="0"/>
              </a:rPr>
              <a:t>h5awrite_f(</a:t>
            </a:r>
            <a:r>
              <a:rPr lang="en-US" sz="1800" dirty="0" err="1" smtClean="0">
                <a:latin typeface="Arial" pitchFamily="34" charset="0"/>
              </a:rPr>
              <a:t>attr_id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atype_id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</a:rPr>
              <a:t>coorlist</a:t>
            </a:r>
            <a:r>
              <a:rPr lang="en-US" sz="1800" dirty="0" smtClean="0">
                <a:latin typeface="Arial" pitchFamily="34" charset="0"/>
              </a:rPr>
              <a:t>, 2</a:t>
            </a:r>
            <a:r>
              <a:rPr lang="en-US" sz="1800" dirty="0" smtClean="0">
                <a:latin typeface="Arial" pitchFamily="34" charset="0"/>
              </a:rPr>
              <a:t>, </a:t>
            </a:r>
            <a:r>
              <a:rPr lang="en-US" sz="1800" dirty="0" smtClean="0">
                <a:latin typeface="Arial" pitchFamily="34" charset="0"/>
              </a:rPr>
              <a:t>status)</a:t>
            </a:r>
            <a:endParaRPr lang="en-US" sz="1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6912</TotalTime>
  <Words>1572</Words>
  <Application>Microsoft Office PowerPoint</Application>
  <PresentationFormat>On-screen Show (4:3)</PresentationFormat>
  <Paragraphs>441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template2</vt:lpstr>
      <vt:lpstr>Adding CF Attributes to an HDF5 File</vt:lpstr>
      <vt:lpstr>Climate and Forecast Conventions</vt:lpstr>
      <vt:lpstr>Overview</vt:lpstr>
      <vt:lpstr>Problem Set</vt:lpstr>
      <vt:lpstr>CF attributes added</vt:lpstr>
      <vt:lpstr>HDF5-C Example</vt:lpstr>
      <vt:lpstr>HDF5-C Example</vt:lpstr>
      <vt:lpstr>FORTRAN90 Example</vt:lpstr>
      <vt:lpstr>FORTRAN90 Example</vt:lpstr>
      <vt:lpstr>H5PY</vt:lpstr>
      <vt:lpstr>H5PY Example</vt:lpstr>
      <vt:lpstr>H5PY Example</vt:lpstr>
      <vt:lpstr>netCDF-4</vt:lpstr>
      <vt:lpstr>C Example</vt:lpstr>
      <vt:lpstr>C Example</vt:lpstr>
      <vt:lpstr>FORTRAN90 Example</vt:lpstr>
      <vt:lpstr>FORTRAN90 Example</vt:lpstr>
      <vt:lpstr>HDF-EOS5</vt:lpstr>
      <vt:lpstr>C Example</vt:lpstr>
      <vt:lpstr>C Example</vt:lpstr>
      <vt:lpstr>FORTRAN77 Example</vt:lpstr>
      <vt:lpstr>FORTRAN77 Example</vt:lpstr>
      <vt:lpstr>HDFView</vt:lpstr>
      <vt:lpstr>HDFView</vt:lpstr>
      <vt:lpstr>URLs</vt:lpstr>
      <vt:lpstr>Future Work</vt:lpstr>
      <vt:lpstr>Thank You!</vt:lpstr>
      <vt:lpstr>Acknowledgements</vt:lpstr>
      <vt:lpstr>Questions/comments?</vt:lpstr>
      <vt:lpstr>Dimension Scales</vt:lpstr>
      <vt:lpstr>Programming Example</vt:lpstr>
    </vt:vector>
  </TitlesOfParts>
  <Company>The HDF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Sellidng a Product or Service</dc:title>
  <dc:creator>csingh3</dc:creator>
  <cp:lastModifiedBy>isayah reed</cp:lastModifiedBy>
  <cp:revision>113</cp:revision>
  <cp:lastPrinted>1601-01-01T00:00:00Z</cp:lastPrinted>
  <dcterms:created xsi:type="dcterms:W3CDTF">2011-04-27T02:17:46Z</dcterms:created>
  <dcterms:modified xsi:type="dcterms:W3CDTF">2011-04-29T15:28:57Z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