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1" r:id="rId2"/>
    <p:sldId id="312" r:id="rId3"/>
    <p:sldId id="315" r:id="rId4"/>
    <p:sldId id="316" r:id="rId5"/>
    <p:sldId id="262" r:id="rId6"/>
    <p:sldId id="261" r:id="rId7"/>
    <p:sldId id="264" r:id="rId8"/>
    <p:sldId id="265" r:id="rId9"/>
    <p:sldId id="292" r:id="rId10"/>
    <p:sldId id="293" r:id="rId11"/>
    <p:sldId id="318" r:id="rId12"/>
    <p:sldId id="271" r:id="rId13"/>
    <p:sldId id="268" r:id="rId14"/>
    <p:sldId id="319" r:id="rId15"/>
    <p:sldId id="282" r:id="rId16"/>
    <p:sldId id="283" r:id="rId17"/>
    <p:sldId id="274" r:id="rId18"/>
    <p:sldId id="275" r:id="rId19"/>
    <p:sldId id="303" r:id="rId20"/>
    <p:sldId id="306" r:id="rId21"/>
    <p:sldId id="278" r:id="rId22"/>
    <p:sldId id="279" r:id="rId23"/>
    <p:sldId id="313" r:id="rId24"/>
    <p:sldId id="314" r:id="rId25"/>
    <p:sldId id="317" r:id="rId26"/>
    <p:sldId id="286" r:id="rId27"/>
    <p:sldId id="287" r:id="rId28"/>
    <p:sldId id="289" r:id="rId29"/>
    <p:sldId id="290" r:id="rId30"/>
    <p:sldId id="295" r:id="rId31"/>
    <p:sldId id="296" r:id="rId32"/>
    <p:sldId id="305" r:id="rId33"/>
    <p:sldId id="307" r:id="rId34"/>
    <p:sldId id="304" r:id="rId35"/>
    <p:sldId id="308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49C59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437" autoAdjust="0"/>
  </p:normalViewPr>
  <p:slideViewPr>
    <p:cSldViewPr snapToGrid="0">
      <p:cViewPr varScale="1">
        <p:scale>
          <a:sx n="70" d="100"/>
          <a:sy n="70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316C-28F6-4304-8589-C6B7F7B17E4E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2FB-06D2-4C46-8CA7-06D76B104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¡Cuidado! Los patrones son sólo una herramienta que tenemos disponible para diseñar nuestro software: nos ayudan a mejorar la calidad de nuestro código favoreciendo puntos como la mantenibilidad, desacoplamiento y extensibilidad de éste, basada en la experiencia de otras personas que ya los aplicaron antes. Pero esto no quiere decir que debamos aplicar patrones a todo el código que desarrollamos, hay casos en los que no aplican.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Reducimos</a:t>
            </a:r>
            <a:r>
              <a:rPr lang="en-US" dirty="0"/>
              <a:t> el </a:t>
            </a:r>
            <a:r>
              <a:rPr lang="en-US" dirty="0" err="1"/>
              <a:t>acoplamiento</a:t>
            </a:r>
            <a:r>
              <a:rPr lang="en-US" dirty="0"/>
              <a:t> de los tests con la </a:t>
            </a:r>
            <a:r>
              <a:rPr lang="en-US" dirty="0" err="1"/>
              <a:t>interfaz</a:t>
            </a:r>
            <a:r>
              <a:rPr lang="en-US" dirty="0"/>
              <a:t>. Si </a:t>
            </a:r>
            <a:r>
              <a:rPr lang="en-US" dirty="0" err="1"/>
              <a:t>cambiáramos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tests y solo </a:t>
            </a:r>
            <a:r>
              <a:rPr lang="en-US" dirty="0" err="1"/>
              <a:t>adaptar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que el page-object lee o </a:t>
            </a:r>
            <a:r>
              <a:rPr lang="en-US" dirty="0" err="1"/>
              <a:t>interactua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Obtenemos</a:t>
            </a:r>
            <a:r>
              <a:rPr lang="en-US" dirty="0"/>
              <a:t>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legible y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1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Encapsula</a:t>
            </a:r>
            <a:r>
              <a:rPr lang="en-US" b="0" dirty="0"/>
              <a:t> el </a:t>
            </a:r>
            <a:r>
              <a:rPr lang="en-US" b="0" dirty="0" err="1"/>
              <a:t>proceso</a:t>
            </a:r>
            <a:r>
              <a:rPr lang="en-US" b="0" dirty="0"/>
              <a:t> de </a:t>
            </a:r>
            <a:r>
              <a:rPr lang="en-US" b="0" dirty="0" err="1"/>
              <a:t>creación</a:t>
            </a:r>
            <a:r>
              <a:rPr lang="en-US" b="0" dirty="0"/>
              <a:t> de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complejos</a:t>
            </a:r>
            <a:r>
              <a:rPr lang="en-US" b="0" dirty="0"/>
              <a:t>, </a:t>
            </a:r>
            <a:r>
              <a:rPr lang="en-US" b="0" dirty="0" err="1"/>
              <a:t>reduciendo</a:t>
            </a:r>
            <a:r>
              <a:rPr lang="en-US" b="0" dirty="0"/>
              <a:t> el </a:t>
            </a:r>
            <a:r>
              <a:rPr lang="en-US" b="0" dirty="0" err="1"/>
              <a:t>acoplamiento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Permite</a:t>
            </a:r>
            <a:r>
              <a:rPr lang="en-US" b="0" dirty="0"/>
              <a:t> </a:t>
            </a:r>
            <a:r>
              <a:rPr lang="en-US" b="0" dirty="0" err="1"/>
              <a:t>construir</a:t>
            </a:r>
            <a:r>
              <a:rPr lang="en-US" b="0" dirty="0"/>
              <a:t> los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pasos</a:t>
            </a:r>
            <a:r>
              <a:rPr lang="en-US" b="0" dirty="0"/>
              <a:t> (al </a:t>
            </a:r>
            <a:r>
              <a:rPr lang="en-US" b="0" dirty="0" err="1"/>
              <a:t>contrario</a:t>
            </a:r>
            <a:r>
              <a:rPr lang="en-US" b="0" dirty="0"/>
              <a:t> que Factory method).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Se </a:t>
            </a:r>
            <a:r>
              <a:rPr lang="en-US" b="0" dirty="0" err="1"/>
              <a:t>puede</a:t>
            </a:r>
            <a:r>
              <a:rPr lang="en-US" b="0" dirty="0"/>
              <a:t> </a:t>
            </a:r>
            <a:r>
              <a:rPr lang="en-US" b="0" dirty="0" err="1"/>
              <a:t>reutilizar</a:t>
            </a:r>
            <a:r>
              <a:rPr lang="en-US" b="0" dirty="0"/>
              <a:t> el </a:t>
            </a:r>
            <a:r>
              <a:rPr lang="en-US" b="0" dirty="0" err="1"/>
              <a:t>mismo</a:t>
            </a:r>
            <a:r>
              <a:rPr lang="en-US" b="0" dirty="0"/>
              <a:t> builder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directores</a:t>
            </a:r>
            <a:r>
              <a:rPr lang="en-US" b="0" dirty="0"/>
              <a:t> o </a:t>
            </a:r>
            <a:r>
              <a:rPr lang="en-US" b="0" dirty="0" err="1"/>
              <a:t>clientes</a:t>
            </a:r>
            <a:r>
              <a:rPr lang="en-US" b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forma </a:t>
            </a:r>
            <a:r>
              <a:rPr lang="en-US" dirty="0" err="1"/>
              <a:t>dinámica</a:t>
            </a:r>
            <a:r>
              <a:rPr lang="en-US" dirty="0"/>
              <a:t>, a </a:t>
            </a:r>
            <a:r>
              <a:rPr lang="en-US" dirty="0" err="1"/>
              <a:t>pesar</a:t>
            </a:r>
            <a:r>
              <a:rPr lang="en-US" dirty="0"/>
              <a:t> de no saber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una forma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jerarquía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no es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38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al cliente utilizar objectos individuales o compuestos de forma uniforme, mediante la interfaz o clase abstracta que deben implementar.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Nos evita tener que crear otra abstracción más que represente un conjunto de objetos individuales.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18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los </a:t>
            </a:r>
            <a:r>
              <a:rPr lang="en-US" dirty="0" err="1"/>
              <a:t>acoplamientos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Centraliza</a:t>
            </a:r>
            <a:r>
              <a:rPr lang="en-US" dirty="0"/>
              <a:t> la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haciendolo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Simpifica</a:t>
            </a:r>
            <a:r>
              <a:rPr lang="en-US" dirty="0"/>
              <a:t> y reduce las </a:t>
            </a:r>
            <a:r>
              <a:rPr lang="en-US" dirty="0" err="1"/>
              <a:t>acciones</a:t>
            </a:r>
            <a:r>
              <a:rPr lang="en-US" dirty="0"/>
              <a:t> y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2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Mantenemos el estado interno del objeto encapsulado y oculto a sus consumidores.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Obtenemos la capacidad de restaurar o evaluar un estado anterior.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5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desacoplar la interfaz (View) del modelo (datos) y de la lógica/negocio (</a:t>
            </a:r>
            <a:r>
              <a:rPr lang="es-ES" dirty="0" err="1"/>
              <a:t>ViewModel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 esta forma, un diseñador puede trabajar en la interfaz sin depender en la mayoría de las ocasiones del desarrollador.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Reduciendo este acoplamiento, también evitamos por ejemplo que cambios en el modelo afecten directamente a la interfaz.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cambiar una interfaz por otra o un </a:t>
            </a:r>
            <a:r>
              <a:rPr lang="es-ES" dirty="0" err="1"/>
              <a:t>ViewModel</a:t>
            </a:r>
            <a:r>
              <a:rPr lang="es-ES" dirty="0"/>
              <a:t> por otro sin afectar al resto de componentes.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65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se </a:t>
            </a:r>
            <a:r>
              <a:rPr lang="en-US" dirty="0" err="1"/>
              <a:t>delega</a:t>
            </a:r>
            <a:r>
              <a:rPr lang="en-US" dirty="0"/>
              <a:t> a las </a:t>
            </a:r>
            <a:r>
              <a:rPr lang="en-US" dirty="0" err="1"/>
              <a:t>subclases</a:t>
            </a:r>
            <a:r>
              <a:rPr lang="en-US" dirty="0"/>
              <a:t> (</a:t>
            </a:r>
            <a:r>
              <a:rPr lang="en-US" dirty="0" err="1"/>
              <a:t>ConcreteCreators</a:t>
            </a:r>
            <a:r>
              <a:rPr lang="en-US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Conseguimos</a:t>
            </a:r>
            <a:r>
              <a:rPr lang="en-US" dirty="0"/>
              <a:t> un punto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pudiendo</a:t>
            </a:r>
            <a:r>
              <a:rPr lang="en-US" dirty="0"/>
              <a:t> acceder a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Ahorramos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innecesarias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al </a:t>
            </a:r>
            <a:r>
              <a:rPr lang="en-US" dirty="0" err="1"/>
              <a:t>usar</a:t>
            </a:r>
            <a:r>
              <a:rPr lang="en-US" dirty="0"/>
              <a:t> un singleton,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sin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, </a:t>
            </a:r>
            <a:r>
              <a:rPr lang="en-US" dirty="0" err="1"/>
              <a:t>obtendremos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y </a:t>
            </a:r>
            <a:r>
              <a:rPr lang="en-US" dirty="0" err="1"/>
              <a:t>resultados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31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Hace</a:t>
            </a:r>
            <a:r>
              <a:rPr lang="en-US" b="0" dirty="0"/>
              <a:t> compatibles dos interfaces que a priori no lo son.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Nos da la </a:t>
            </a:r>
            <a:r>
              <a:rPr lang="en-US" b="0" dirty="0" err="1"/>
              <a:t>opción</a:t>
            </a:r>
            <a:r>
              <a:rPr lang="en-US" b="0" dirty="0"/>
              <a:t> de </a:t>
            </a:r>
            <a:r>
              <a:rPr lang="en-US" b="0" dirty="0" err="1"/>
              <a:t>encapsular</a:t>
            </a:r>
            <a:r>
              <a:rPr lang="en-US" b="0" dirty="0"/>
              <a:t> </a:t>
            </a:r>
            <a:r>
              <a:rPr lang="en-US" b="0" dirty="0" err="1"/>
              <a:t>clases</a:t>
            </a:r>
            <a:r>
              <a:rPr lang="en-US" b="0" dirty="0"/>
              <a:t> o </a:t>
            </a:r>
            <a:r>
              <a:rPr lang="en-US" b="0" dirty="0" err="1"/>
              <a:t>componentes</a:t>
            </a:r>
            <a:r>
              <a:rPr lang="en-US" b="0" dirty="0"/>
              <a:t> que </a:t>
            </a:r>
            <a:r>
              <a:rPr lang="en-US" b="0" dirty="0" err="1"/>
              <a:t>sean</a:t>
            </a:r>
            <a:r>
              <a:rPr lang="en-US" b="0" dirty="0"/>
              <a:t> </a:t>
            </a:r>
            <a:r>
              <a:rPr lang="en-US" b="0" dirty="0" err="1"/>
              <a:t>muy</a:t>
            </a:r>
            <a:r>
              <a:rPr lang="en-US" b="0" dirty="0"/>
              <a:t> </a:t>
            </a:r>
            <a:r>
              <a:rPr lang="en-US" b="0" dirty="0" err="1"/>
              <a:t>cambiantes</a:t>
            </a:r>
            <a:r>
              <a:rPr lang="en-US" b="0" dirty="0"/>
              <a:t>, </a:t>
            </a:r>
            <a:r>
              <a:rPr lang="en-US" b="0" dirty="0" err="1"/>
              <a:t>protegiendo</a:t>
            </a:r>
            <a:r>
              <a:rPr lang="en-US" b="0" dirty="0"/>
              <a:t> al resto del </a:t>
            </a:r>
            <a:r>
              <a:rPr lang="en-US" b="0" dirty="0" err="1"/>
              <a:t>sistema</a:t>
            </a:r>
            <a:r>
              <a:rPr lang="en-US" b="0" dirty="0"/>
              <a:t> ante </a:t>
            </a:r>
            <a:r>
              <a:rPr lang="en-US" b="0" dirty="0" err="1"/>
              <a:t>dichos</a:t>
            </a:r>
            <a:r>
              <a:rPr lang="en-US" b="0" dirty="0"/>
              <a:t> </a:t>
            </a:r>
            <a:r>
              <a:rPr lang="en-US" b="0" dirty="0" err="1"/>
              <a:t>cambios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762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, solo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inferfaz</a:t>
            </a:r>
            <a:r>
              <a:rPr lang="en-US" dirty="0"/>
              <a:t> </a:t>
            </a:r>
            <a:r>
              <a:rPr lang="en-US" dirty="0" err="1"/>
              <a:t>expuesta</a:t>
            </a:r>
            <a:r>
              <a:rPr lang="en-US" dirty="0"/>
              <a:t> por la </a:t>
            </a:r>
            <a:r>
              <a:rPr lang="en-US" dirty="0" err="1"/>
              <a:t>fachada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03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Reduce el número de instancias, ahorrando memoria y mejorando el rendimiento en consecuencia.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Centralizamos el estado de múltiples objetos virtuales.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4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delega la implementación interna del comportamiento a las subclases de las distintas estrategias.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variar esta estrategia o comportamiento de forma dinámica.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Debemos tener en cuenta que el cliente debe conocer las estrategias existentes y deberemos crear tantos objetos como estrategias queramos utilizar.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6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Desacoplamos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, los observers no </a:t>
            </a:r>
            <a:r>
              <a:rPr lang="en-US" dirty="0" err="1"/>
              <a:t>saben</a:t>
            </a:r>
            <a:r>
              <a:rPr lang="en-US" dirty="0"/>
              <a:t> nada de los subjects u observables.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atados</a:t>
            </a:r>
            <a:r>
              <a:rPr lang="en-US" dirty="0"/>
              <a:t> a un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de </a:t>
            </a:r>
            <a:r>
              <a:rPr lang="en-US" dirty="0" err="1"/>
              <a:t>notificación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observers.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3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0E4268FC-8624-4670-9497-FDE48924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2" y="778396"/>
            <a:ext cx="4135539" cy="7663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937" y="2812618"/>
            <a:ext cx="9767754" cy="2387600"/>
          </a:xfrm>
        </p:spPr>
        <p:txBody>
          <a:bodyPr>
            <a:noAutofit/>
          </a:bodyPr>
          <a:lstStyle/>
          <a:p>
            <a:pPr algn="l"/>
            <a:r>
              <a:rPr lang="es-ES" sz="7200" b="1" dirty="0">
                <a:solidFill>
                  <a:schemeClr val="bg1"/>
                </a:solidFill>
              </a:rPr>
              <a:t>Patrones de diseño con </a:t>
            </a:r>
            <a:r>
              <a:rPr lang="es-ES" sz="7200" b="1" dirty="0" err="1">
                <a:solidFill>
                  <a:schemeClr val="bg1"/>
                </a:solidFill>
              </a:rPr>
              <a:t>typescript</a:t>
            </a:r>
            <a:r>
              <a:rPr lang="es-ES" sz="7200" b="1" dirty="0">
                <a:solidFill>
                  <a:schemeClr val="bg1"/>
                </a:solidFill>
              </a:rPr>
              <a:t> en el mundo real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8252361" y="6270225"/>
            <a:ext cx="3842657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@</a:t>
            </a:r>
            <a:r>
              <a:rPr lang="es-ES" sz="2400" b="0" dirty="0" err="1"/>
              <a:t>ivanirega</a:t>
            </a:r>
            <a:r>
              <a:rPr lang="es-ES" sz="2400" b="0" dirty="0"/>
              <a:t> &amp; @</a:t>
            </a:r>
            <a:r>
              <a:rPr lang="es-ES" sz="2400" b="0" dirty="0" err="1"/>
              <a:t>cbastospc</a:t>
            </a:r>
            <a:endParaRPr lang="es-ES" sz="2400" b="0" dirty="0"/>
          </a:p>
        </p:txBody>
      </p:sp>
    </p:spTree>
    <p:extLst>
      <p:ext uri="{BB962C8B-B14F-4D97-AF65-F5344CB8AC3E}">
        <p14:creationId xmlns:p14="http://schemas.microsoft.com/office/powerpoint/2010/main" val="300799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14" y="572705"/>
            <a:ext cx="5666528" cy="335688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30508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358908" y="3929585"/>
            <a:ext cx="2038270" cy="3754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7815954" y="395714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928208" y="143775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61" y="1813252"/>
            <a:ext cx="4215287" cy="232255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0914" y="449989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60843" y="45215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2175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37380A-B6DE-4ACE-8CE6-5D7F0A8D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3" y="4574331"/>
            <a:ext cx="4602879" cy="186706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1A02B6-2937-4043-B77F-27EEDFD24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3" y="2730711"/>
            <a:ext cx="1950889" cy="67061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68911E1-8B48-4030-B7BF-E6858DE44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783" y="2391592"/>
            <a:ext cx="3856054" cy="13488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78A544-F019-483C-AD0D-3EDC7B8F5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577" y="2391592"/>
            <a:ext cx="3185436" cy="58679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13C195-98C4-4413-A250-E0A047AB6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010" y="841149"/>
            <a:ext cx="2149026" cy="56392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571339A-50DD-47B6-A9F0-DAF6D032EB02}"/>
              </a:ext>
            </a:extLst>
          </p:cNvPr>
          <p:cNvSpPr txBox="1"/>
          <p:nvPr/>
        </p:nvSpPr>
        <p:spPr>
          <a:xfrm>
            <a:off x="283203" y="412624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07C2E60-39A3-45B0-90AF-9F090613656C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5927810" y="1405078"/>
            <a:ext cx="2686713" cy="986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EF2700-BF7E-4643-A705-07C09D29AAFB}"/>
              </a:ext>
            </a:extLst>
          </p:cNvPr>
          <p:cNvSpPr txBox="1"/>
          <p:nvPr/>
        </p:nvSpPr>
        <p:spPr>
          <a:xfrm>
            <a:off x="6372039" y="1555630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395FD9F-4C3A-45B3-B240-3C8D2EAC23A2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614523" y="1405078"/>
            <a:ext cx="1411772" cy="986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9BF2953-192E-454B-BDC7-68D2F1E8D4F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2717562" y="3066020"/>
            <a:ext cx="128222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AC350E1-A476-4EB1-AD66-F5179B2FEF47}"/>
              </a:ext>
            </a:extLst>
          </p:cNvPr>
          <p:cNvSpPr txBox="1"/>
          <p:nvPr/>
        </p:nvSpPr>
        <p:spPr>
          <a:xfrm>
            <a:off x="2943374" y="2673565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adapts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E6D8E83-6E93-4E10-BB5F-0F42489D7D24}"/>
              </a:ext>
            </a:extLst>
          </p:cNvPr>
          <p:cNvSpPr txBox="1"/>
          <p:nvPr/>
        </p:nvSpPr>
        <p:spPr>
          <a:xfrm>
            <a:off x="9373209" y="1555630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inherits</a:t>
            </a:r>
          </a:p>
        </p:txBody>
      </p:sp>
    </p:spTree>
    <p:extLst>
      <p:ext uri="{BB962C8B-B14F-4D97-AF65-F5344CB8AC3E}">
        <p14:creationId xmlns:p14="http://schemas.microsoft.com/office/powerpoint/2010/main" val="79681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568859" y="1313975"/>
            <a:ext cx="7376721" cy="35410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8898767" y="1209624"/>
            <a:ext cx="2441177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5560291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11" y="152427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8993082" y="2341348"/>
            <a:ext cx="242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</p:cNvCxnSpPr>
          <p:nvPr/>
        </p:nvCxnSpPr>
        <p:spPr>
          <a:xfrm>
            <a:off x="7945582" y="2264885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478661" y="51832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125088" y="1736707"/>
            <a:ext cx="66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60843" y="45376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175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64576D5-2A15-4FFF-AB88-F2554A762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00" y="1546042"/>
            <a:ext cx="7220981" cy="3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37699" y="3093879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537699" y="272178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19" y="1018941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4" y="2589475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95" y="4175306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27" y="1513581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74" y="2358386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506384" y="3091117"/>
            <a:ext cx="1109410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816518" y="26510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06384" y="1523345"/>
            <a:ext cx="1157035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74064" y="3969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06384" y="3093879"/>
            <a:ext cx="1109411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746641" y="15975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081418" y="177540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950" y="76202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99EFDAE-D22D-4459-9085-4FB5A8EF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0" y="878301"/>
            <a:ext cx="4526672" cy="239288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4157A4E-8FD1-49D2-81C9-9F8A553BE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268" y="151965"/>
            <a:ext cx="5656662" cy="48375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C9333C-0068-46E3-8BA2-BA7FB2C8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10" y="3458889"/>
            <a:ext cx="4289490" cy="237290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89F93A6-566B-411E-BE3D-338C324D6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57" y="5502766"/>
            <a:ext cx="5213146" cy="111527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0158C5-F1E4-42C9-9C02-09D69708F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721" y="5651123"/>
            <a:ext cx="4625741" cy="96782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AD40FD5-C29C-4A2A-99F2-3CF48F024F85}"/>
              </a:ext>
            </a:extLst>
          </p:cNvPr>
          <p:cNvSpPr txBox="1"/>
          <p:nvPr/>
        </p:nvSpPr>
        <p:spPr>
          <a:xfrm>
            <a:off x="5254158" y="16859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8BC8003-739F-4209-BBA9-2350A015173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32982" y="2074745"/>
            <a:ext cx="16532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63805A9-4ECB-4870-83FF-0CCC30AEBCC8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4495800" y="2570729"/>
            <a:ext cx="1890468" cy="207461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7283B11-3C98-4A40-8701-8EB548A43BE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087494" y="2570729"/>
            <a:ext cx="1298774" cy="29147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B5BBF9C-2FA8-4255-AA84-9C13714D5EC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976257" y="2570729"/>
            <a:ext cx="410011" cy="3080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3D118A7-254B-418E-8BFF-B99C7BEE5E86}"/>
              </a:ext>
            </a:extLst>
          </p:cNvPr>
          <p:cNvSpPr txBox="1"/>
          <p:nvPr/>
        </p:nvSpPr>
        <p:spPr>
          <a:xfrm>
            <a:off x="4669277" y="35152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4049EC3-1725-4D09-BCDE-F56B23B83252}"/>
              </a:ext>
            </a:extLst>
          </p:cNvPr>
          <p:cNvSpPr txBox="1"/>
          <p:nvPr/>
        </p:nvSpPr>
        <p:spPr>
          <a:xfrm>
            <a:off x="4890885" y="43106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BB6A68D-4B33-4FBD-84DF-1C8EAE3D7B87}"/>
              </a:ext>
            </a:extLst>
          </p:cNvPr>
          <p:cNvSpPr txBox="1"/>
          <p:nvPr/>
        </p:nvSpPr>
        <p:spPr>
          <a:xfrm>
            <a:off x="5478622" y="476799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106209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9" y="1510603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3" y="2780432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5" y="1565125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9" y="4346688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595550" y="23528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95550" y="2289025"/>
            <a:ext cx="1" cy="491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314337" y="394119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819932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800588" y="3194769"/>
            <a:ext cx="197323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13030" y="4608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94666" y="450728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1704605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5" y="1434395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25" y="2961220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" y="2961219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255" y="4408155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1569255" y="401319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2025396" y="2196395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875113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839325" y="2196395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385828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055333" y="3419105"/>
            <a:ext cx="9593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55333" y="300549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59740" y="44507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861937" y="3132596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378262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4" y="3255227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2070060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70" y="39934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84989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12115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" y="3783615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 rot="20013649">
            <a:off x="5095886" y="6708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85635" y="686160"/>
            <a:ext cx="1645735" cy="852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5085635" y="1863226"/>
            <a:ext cx="1645735" cy="4809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311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2344136"/>
            <a:ext cx="875319" cy="2115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3567114"/>
            <a:ext cx="1" cy="2827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93173" y="352125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3372020" y="635706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78177" y="45765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490" y="1308149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974899"/>
            <a:ext cx="0" cy="5115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20391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36175" y="42786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18766" b="32709"/>
          <a:stretch/>
        </p:blipFill>
        <p:spPr>
          <a:xfrm>
            <a:off x="7065083" y="1735777"/>
            <a:ext cx="2154959" cy="2623457"/>
          </a:xfr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1735777"/>
            <a:ext cx="2209977" cy="262345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3144917" y="4491562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cbastospc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2526191" y="4963287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Carlos Bastos</a:t>
            </a:r>
            <a:endParaRPr lang="es-ES" sz="5400" dirty="0"/>
          </a:p>
        </p:txBody>
      </p:sp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46" y="4500170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7370554" y="4501850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ivanirega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1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6751828" y="4973575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Iván Reinoso</a:t>
            </a:r>
            <a:endParaRPr lang="es-ES" sz="5400" dirty="0"/>
          </a:p>
        </p:txBody>
      </p:sp>
      <p:pic>
        <p:nvPicPr>
          <p:cNvPr id="12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83" y="4510458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6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375183" y="1218554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68" y="1292331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68" y="1793171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4552" y="4558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8" y="3480020"/>
            <a:ext cx="4172451" cy="2607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9" y="467970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469" y="3104678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077464" y="2730503"/>
            <a:ext cx="2587" cy="37417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077462" y="2713674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4700849" y="4378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4680069" y="4783911"/>
            <a:ext cx="6544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791774" y="47835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5" y="2329729"/>
            <a:ext cx="4615249" cy="38629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2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41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103102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52264" y="4261197"/>
            <a:ext cx="52138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589134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8589134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67959" y="47440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¿Preguntas? </a:t>
            </a:r>
          </a:p>
        </p:txBody>
      </p:sp>
    </p:spTree>
    <p:extLst>
      <p:ext uri="{BB962C8B-B14F-4D97-AF65-F5344CB8AC3E}">
        <p14:creationId xmlns:p14="http://schemas.microsoft.com/office/powerpoint/2010/main" val="409848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71C5F2-74A6-4F0E-9FA8-33683585ADF3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5D440C69-C7C3-479B-A4D6-674FFFDA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1" y="5463611"/>
            <a:ext cx="4808598" cy="891113"/>
          </a:xfrm>
          <a:prstGeom prst="rect">
            <a:avLst/>
          </a:prstGeom>
        </p:spPr>
      </p:pic>
      <p:sp>
        <p:nvSpPr>
          <p:cNvPr id="4" name="Marcador de posición de texto 26">
            <a:extLst>
              <a:ext uri="{FF2B5EF4-FFF2-40B4-BE49-F238E27FC236}">
                <a16:creationId xmlns:a16="http://schemas.microsoft.com/office/drawing/2014/main" id="{39A58E15-8C27-4298-8EC9-9393BDA37E69}"/>
              </a:ext>
            </a:extLst>
          </p:cNvPr>
          <p:cNvSpPr>
            <a:spLocks noGrp="1"/>
          </p:cNvSpPr>
          <p:nvPr/>
        </p:nvSpPr>
        <p:spPr>
          <a:xfrm>
            <a:off x="2389787" y="2326338"/>
            <a:ext cx="7412426" cy="123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6201888" y="5731913"/>
            <a:ext cx="5505282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@</a:t>
            </a:r>
            <a:r>
              <a:rPr lang="es-ES" sz="3200" dirty="0" err="1"/>
              <a:t>ivanirega</a:t>
            </a:r>
            <a:r>
              <a:rPr lang="es-ES" sz="3200" dirty="0"/>
              <a:t> &amp; @</a:t>
            </a:r>
            <a:r>
              <a:rPr lang="es-ES" sz="3200" dirty="0" err="1"/>
              <a:t>cbastospc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940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Y aún hay más…</a:t>
            </a:r>
          </a:p>
        </p:txBody>
      </p:sp>
    </p:spTree>
    <p:extLst>
      <p:ext uri="{BB962C8B-B14F-4D97-AF65-F5344CB8AC3E}">
        <p14:creationId xmlns:p14="http://schemas.microsoft.com/office/powerpoint/2010/main" val="416223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47000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7" y="2823638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63491" y="4213267"/>
            <a:ext cx="915326" cy="54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763491" y="42355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65497" y="44297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7503880" y="2868377"/>
            <a:ext cx="13152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7595346" y="252982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65" y="2411177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55" y="1758714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64" y="4147789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3091219" y="483317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110262" y="44670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42061" y="459446"/>
            <a:ext cx="18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9173" y="1962683"/>
            <a:ext cx="997527" cy="4811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61324" y="1964169"/>
            <a:ext cx="671946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19079" y="1964169"/>
            <a:ext cx="623454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0" y="2392985"/>
            <a:ext cx="1831446" cy="1831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7" y="2391499"/>
            <a:ext cx="3078141" cy="306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6" y="3835235"/>
            <a:ext cx="1445221" cy="14452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46" y="2391499"/>
            <a:ext cx="2381250" cy="23812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3" y="4737971"/>
            <a:ext cx="2457976" cy="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94" y="1799401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36" y="3646991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42" y="3646991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2824413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513686" y="2580451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796944" y="2580451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7263794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90121" y="45213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0" y="5227184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3417103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1501185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1485013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1481747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789501" y="5604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2034197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1757972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3321537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1757972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3179849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367359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37666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17019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257326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176167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64830" y="457389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92" y="800102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72" y="2719819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374" y="2719819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193" y="4224769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21485" y="1581152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3461971" y="1806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262080" y="1581152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7685971" y="178267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3521485" y="3491344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202891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028968" y="3472294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8576800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26242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201593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275370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776210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894349" y="4551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2" y="1357964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2900452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16" y="124286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62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36912" y="1763644"/>
            <a:ext cx="1340004" cy="6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939238" y="13351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651080" y="319816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</p:cNvCxnSpPr>
          <p:nvPr/>
        </p:nvCxnSpPr>
        <p:spPr>
          <a:xfrm flipH="1" flipV="1">
            <a:off x="4836912" y="2540731"/>
            <a:ext cx="1523837" cy="125108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362731" y="2320494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23224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92" y="1523728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316537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85239" y="124663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4" y="132041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4" y="182125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H="1">
            <a:off x="7345689" y="-254139"/>
            <a:ext cx="166506" cy="3722240"/>
          </a:xfrm>
          <a:prstGeom prst="bentConnector3">
            <a:avLst>
              <a:gd name="adj1" fmla="val -137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672299" y="5842237"/>
            <a:ext cx="382021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4555735" y="547290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6778557" y="8254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510" y="1690234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7695084" y="1969073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8154775" y="4002257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8780" y="46892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89" y="1642536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190089" y="2252136"/>
            <a:ext cx="1712149" cy="88706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732066" y="241112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668491" y="2252138"/>
            <a:ext cx="1333422" cy="88706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557995" y="23165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527766" y="2221176"/>
            <a:ext cx="1284952" cy="8896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966300" y="24232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91" y="1478226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4516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3773" y="4814454"/>
            <a:ext cx="1193820" cy="69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248840" y="49061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</p:cNvCxnSpPr>
          <p:nvPr/>
        </p:nvCxnSpPr>
        <p:spPr>
          <a:xfrm>
            <a:off x="5206415" y="2313709"/>
            <a:ext cx="779832" cy="7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5206415" y="1513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>
            <a:off x="5206415" y="1938301"/>
            <a:ext cx="842474" cy="826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5309099" y="23772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89" y="1767060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3" y="3913135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" y="1739645"/>
            <a:ext cx="4209237" cy="424106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Rectángulo 15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60692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E462525-CD7D-48E8-905F-51CEB494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u="sng" dirty="0"/>
              <a:t>Wikipedia</a:t>
            </a:r>
            <a:r>
              <a:rPr lang="es-ES" dirty="0"/>
              <a:t>: 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i="1" dirty="0"/>
              <a:t>Los patrones de diseño son unas </a:t>
            </a:r>
            <a:r>
              <a:rPr lang="es-ES" b="1" i="1" dirty="0"/>
              <a:t>técnicas para resolver problemas comunes en el desarrollo de software</a:t>
            </a:r>
            <a:r>
              <a:rPr lang="es-ES" i="1" dirty="0"/>
              <a:t> y otros ámbitos referentes al diseño de interacción o interfaces.</a:t>
            </a:r>
          </a:p>
          <a:p>
            <a:pPr marL="0" indent="0" algn="just">
              <a:buNone/>
            </a:pPr>
            <a:endParaRPr lang="es-ES" i="1" dirty="0"/>
          </a:p>
          <a:p>
            <a:pPr marL="0" indent="0" algn="just">
              <a:buNone/>
            </a:pPr>
            <a:r>
              <a:rPr lang="es-ES" i="1" dirty="0"/>
              <a:t>Un patrón de diseño resulta ser una </a:t>
            </a:r>
            <a:r>
              <a:rPr lang="es-ES" b="1" i="1" dirty="0"/>
              <a:t>solución a un problema de diseño</a:t>
            </a:r>
            <a:r>
              <a:rPr lang="es-ES" i="1" dirty="0"/>
              <a:t>. Para que una solución sea considerada un patrón debe poseer ciertas características. Una de ellas es que </a:t>
            </a:r>
            <a:r>
              <a:rPr lang="es-ES" b="1" i="1" dirty="0"/>
              <a:t>debe haber comprobado su efectividad</a:t>
            </a:r>
            <a:r>
              <a:rPr lang="es-ES" i="1" dirty="0"/>
              <a:t> resolviendo problemas similares en ocasiones anteriores. Otra es que </a:t>
            </a:r>
            <a:r>
              <a:rPr lang="es-ES" b="1" i="1" dirty="0"/>
              <a:t>debe ser reutilizable</a:t>
            </a:r>
            <a:r>
              <a:rPr lang="es-ES" i="1" dirty="0"/>
              <a:t>, lo que significa que es aplicable a diferentes problemas de diseño en </a:t>
            </a:r>
            <a:r>
              <a:rPr lang="es-ES" i="1"/>
              <a:t>distintas circunstancias.</a:t>
            </a:r>
            <a:endParaRPr lang="es-E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083910" y="2685609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8822216" y="2637305"/>
            <a:ext cx="0" cy="1299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3" idx="1"/>
            <a:endCxn id="19" idx="3"/>
          </p:cNvCxnSpPr>
          <p:nvPr/>
        </p:nvCxnSpPr>
        <p:spPr>
          <a:xfrm flipH="1">
            <a:off x="5412772" y="4665700"/>
            <a:ext cx="115252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872305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617710" y="42561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083910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386" y="1875984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7" y="4256125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495996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CC29873-FEBB-4DC7-9AED-FD017F5D8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46" y="1827680"/>
            <a:ext cx="456334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24FC2AF-8BAD-42BF-A241-478A57812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296" y="3936364"/>
            <a:ext cx="4513840" cy="145867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23" y="1358461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1" y="2995255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93" y="736011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159" y="2785705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823" y="2804755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569398" y="1977586"/>
            <a:ext cx="1" cy="10176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41423" y="2040936"/>
            <a:ext cx="1412645" cy="76381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54068" y="2040936"/>
            <a:ext cx="1467979" cy="7447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 flipV="1">
            <a:off x="4583936" y="3481030"/>
            <a:ext cx="1385887" cy="95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74983" y="2182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87193" y="218731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18969" y="228464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169377" y="4676508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45961" y="31116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541886" y="468734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201" y="5560998"/>
            <a:ext cx="1078969" cy="10789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9BC8E56-1EAF-44FD-9A65-0890AA612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1690" y="4978663"/>
            <a:ext cx="4313294" cy="166130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9E3786-E217-4E6A-8C99-03CCC11517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186" y="5092316"/>
            <a:ext cx="5794839" cy="1174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3A50647-F6AA-4981-B773-0D7F27CB5307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7341423" y="4176355"/>
            <a:ext cx="1426914" cy="80230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AAB100-6AED-40FC-8806-DB2F2E038392}"/>
              </a:ext>
            </a:extLst>
          </p:cNvPr>
          <p:cNvSpPr txBox="1"/>
          <p:nvPr/>
        </p:nvSpPr>
        <p:spPr>
          <a:xfrm>
            <a:off x="6892180" y="43928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C96292C-A60A-4FB5-BD05-839478A67046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8768337" y="4176355"/>
            <a:ext cx="1453710" cy="80230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808C26-71C8-429E-A670-85346B50C0B3}"/>
              </a:ext>
            </a:extLst>
          </p:cNvPr>
          <p:cNvSpPr txBox="1"/>
          <p:nvPr/>
        </p:nvSpPr>
        <p:spPr>
          <a:xfrm>
            <a:off x="9768216" y="44104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104463" y="2511743"/>
            <a:ext cx="0" cy="77465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8442821" y="2300813"/>
            <a:ext cx="0" cy="8264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161982" y="4584592"/>
            <a:ext cx="77100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522073" y="25127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155837" y="42152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42505" y="269738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21" y="1481663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83" y="3127267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38" y="1702118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44" y="3286395"/>
            <a:ext cx="4115038" cy="2596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8042758" y="4595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96" y="1093360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69" y="1791317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24137" y="1407529"/>
            <a:ext cx="3768359" cy="899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6258999" y="1091613"/>
            <a:ext cx="11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5624137" y="2415358"/>
            <a:ext cx="818227" cy="12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980693" y="264503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839880" y="31069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576" y="3626464"/>
            <a:ext cx="4970351" cy="3079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7936937" y="474401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9687369" y="2983589"/>
            <a:ext cx="229517" cy="6382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85" y="1933008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59" y="4821141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3547" y="3828483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6253546" y="41492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71717" y="430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1177</Words>
  <Application>Microsoft Office PowerPoint</Application>
  <PresentationFormat>Panorámica</PresentationFormat>
  <Paragraphs>244</Paragraphs>
  <Slides>37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Tema de Office</vt:lpstr>
      <vt:lpstr>Patrones de diseño con typescript en el mundo real</vt:lpstr>
      <vt:lpstr>Presentación de PowerPoint</vt:lpstr>
      <vt:lpstr>¿Qué es un patrón?</vt:lpstr>
      <vt:lpstr>¿Qué es un patrón?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164</cp:revision>
  <dcterms:created xsi:type="dcterms:W3CDTF">2019-10-28T11:16:59Z</dcterms:created>
  <dcterms:modified xsi:type="dcterms:W3CDTF">2020-01-31T17:27:13Z</dcterms:modified>
</cp:coreProperties>
</file>