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B89070-FA05-A809-CD9F-4144AFF6DC8C}" v="44" dt="2021-09-13T09:26:56.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Вадим Дмитрович Шевелєв" userId="S::vadym.sheveliev@cs.khpi.edu.ua::e3617347-6335-4cf6-867a-cc61c3ff9496" providerId="AD" clId="Web-{A0B89070-FA05-A809-CD9F-4144AFF6DC8C}"/>
    <pc:docChg chg="modSld">
      <pc:chgData name="Вадим Дмитрович Шевелєв" userId="S::vadym.sheveliev@cs.khpi.edu.ua::e3617347-6335-4cf6-867a-cc61c3ff9496" providerId="AD" clId="Web-{A0B89070-FA05-A809-CD9F-4144AFF6DC8C}" dt="2021-09-13T09:26:55.766" v="26" actId="14100"/>
      <pc:docMkLst>
        <pc:docMk/>
      </pc:docMkLst>
      <pc:sldChg chg="modSp">
        <pc:chgData name="Вадим Дмитрович Шевелєв" userId="S::vadym.sheveliev@cs.khpi.edu.ua::e3617347-6335-4cf6-867a-cc61c3ff9496" providerId="AD" clId="Web-{A0B89070-FA05-A809-CD9F-4144AFF6DC8C}" dt="2021-09-13T09:12:36.495" v="3" actId="14100"/>
        <pc:sldMkLst>
          <pc:docMk/>
          <pc:sldMk cId="583957991" sldId="261"/>
        </pc:sldMkLst>
        <pc:picChg chg="mod">
          <ac:chgData name="Вадим Дмитрович Шевелєв" userId="S::vadym.sheveliev@cs.khpi.edu.ua::e3617347-6335-4cf6-867a-cc61c3ff9496" providerId="AD" clId="Web-{A0B89070-FA05-A809-CD9F-4144AFF6DC8C}" dt="2021-09-13T09:12:36.495" v="3" actId="14100"/>
          <ac:picMkLst>
            <pc:docMk/>
            <pc:sldMk cId="583957991" sldId="261"/>
            <ac:picMk id="1026" creationId="{00000000-0000-0000-0000-000000000000}"/>
          </ac:picMkLst>
        </pc:picChg>
      </pc:sldChg>
      <pc:sldChg chg="modSp">
        <pc:chgData name="Вадим Дмитрович Шевелєв" userId="S::vadym.sheveliev@cs.khpi.edu.ua::e3617347-6335-4cf6-867a-cc61c3ff9496" providerId="AD" clId="Web-{A0B89070-FA05-A809-CD9F-4144AFF6DC8C}" dt="2021-09-13T09:22:32.337" v="6" actId="14100"/>
        <pc:sldMkLst>
          <pc:docMk/>
          <pc:sldMk cId="2228676822" sldId="265"/>
        </pc:sldMkLst>
        <pc:picChg chg="mod">
          <ac:chgData name="Вадим Дмитрович Шевелєв" userId="S::vadym.sheveliev@cs.khpi.edu.ua::e3617347-6335-4cf6-867a-cc61c3ff9496" providerId="AD" clId="Web-{A0B89070-FA05-A809-CD9F-4144AFF6DC8C}" dt="2021-09-13T09:22:32.337" v="6" actId="14100"/>
          <ac:picMkLst>
            <pc:docMk/>
            <pc:sldMk cId="2228676822" sldId="265"/>
            <ac:picMk id="4098" creationId="{00000000-0000-0000-0000-000000000000}"/>
          </ac:picMkLst>
        </pc:picChg>
      </pc:sldChg>
      <pc:sldChg chg="modSp">
        <pc:chgData name="Вадим Дмитрович Шевелєв" userId="S::vadym.sheveliev@cs.khpi.edu.ua::e3617347-6335-4cf6-867a-cc61c3ff9496" providerId="AD" clId="Web-{A0B89070-FA05-A809-CD9F-4144AFF6DC8C}" dt="2021-09-13T09:26:55.766" v="26" actId="14100"/>
        <pc:sldMkLst>
          <pc:docMk/>
          <pc:sldMk cId="2519638110" sldId="267"/>
        </pc:sldMkLst>
        <pc:spChg chg="mod">
          <ac:chgData name="Вадим Дмитрович Шевелєв" userId="S::vadym.sheveliev@cs.khpi.edu.ua::e3617347-6335-4cf6-867a-cc61c3ff9496" providerId="AD" clId="Web-{A0B89070-FA05-A809-CD9F-4144AFF6DC8C}" dt="2021-09-13T09:26:55.766" v="26" actId="14100"/>
          <ac:spMkLst>
            <pc:docMk/>
            <pc:sldMk cId="2519638110" sldId="267"/>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4F99E7-4223-4030-AD0C-22FB5DCEDAE1}" type="datetimeFigureOut">
              <a:rPr lang="ru-RU" smtClean="0"/>
              <a:t>13.09.2021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03F350-5A19-4860-AF10-0F8297816FD5}" type="slidenum">
              <a:rPr lang="ru-RU" smtClean="0"/>
              <a:t>‹№›</a:t>
            </a:fld>
            <a:endParaRPr lang="ru-RU"/>
          </a:p>
        </p:txBody>
      </p:sp>
    </p:spTree>
    <p:extLst>
      <p:ext uri="{BB962C8B-B14F-4D97-AF65-F5344CB8AC3E}">
        <p14:creationId xmlns:p14="http://schemas.microsoft.com/office/powerpoint/2010/main" val="996849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0" name="Прямоугольный треугольник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Заголовок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ru-RU"/>
              <a:t>Образец заголовка</a:t>
            </a:r>
            <a:endParaRPr kumimoji="0" lang="en-US"/>
          </a:p>
        </p:txBody>
      </p:sp>
      <p:sp>
        <p:nvSpPr>
          <p:cNvPr id="17" name="Подзаголовок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a:t>Образец подзаголовка</a:t>
            </a:r>
            <a:endParaRPr kumimoji="0" lang="en-US"/>
          </a:p>
        </p:txBody>
      </p:sp>
      <p:grpSp>
        <p:nvGrpSpPr>
          <p:cNvPr id="2" name="Группа 1"/>
          <p:cNvGrpSpPr/>
          <p:nvPr/>
        </p:nvGrpSpPr>
        <p:grpSpPr>
          <a:xfrm>
            <a:off x="-3765" y="4953000"/>
            <a:ext cx="9147765" cy="1912088"/>
            <a:chOff x="-3765" y="4832896"/>
            <a:chExt cx="9147765" cy="2032192"/>
          </a:xfrm>
        </p:grpSpPr>
        <p:sp>
          <p:nvSpPr>
            <p:cNvPr id="7" name="Полилиния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Полилиния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олилиния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Прямая соединительная линия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Дата 29"/>
          <p:cNvSpPr>
            <a:spLocks noGrp="1"/>
          </p:cNvSpPr>
          <p:nvPr>
            <p:ph type="dt" sz="half" idx="10"/>
          </p:nvPr>
        </p:nvSpPr>
        <p:spPr/>
        <p:txBody>
          <a:bodyPr/>
          <a:lstStyle>
            <a:lvl1pPr>
              <a:defRPr>
                <a:solidFill>
                  <a:srgbClr val="FFFFFF"/>
                </a:solidFill>
              </a:defRPr>
            </a:lvl1pPr>
            <a:extLst/>
          </a:lstStyle>
          <a:p>
            <a:fld id="{75AF59EB-949D-4B82-84FB-D018D6D037B1}" type="datetime1">
              <a:rPr lang="ru-RU" smtClean="0"/>
              <a:t>13.09.2021</a:t>
            </a:fld>
            <a:endParaRPr lang="ru-RU"/>
          </a:p>
        </p:txBody>
      </p:sp>
      <p:sp>
        <p:nvSpPr>
          <p:cNvPr id="19" name="Нижний колонтитул 18"/>
          <p:cNvSpPr>
            <a:spLocks noGrp="1"/>
          </p:cNvSpPr>
          <p:nvPr>
            <p:ph type="ftr" sz="quarter" idx="11"/>
          </p:nvPr>
        </p:nvSpPr>
        <p:spPr/>
        <p:txBody>
          <a:bodyPr/>
          <a:lstStyle>
            <a:lvl1pPr>
              <a:defRPr>
                <a:solidFill>
                  <a:schemeClr val="accent1">
                    <a:tint val="20000"/>
                  </a:schemeClr>
                </a:solidFill>
              </a:defRPr>
            </a:lvl1pPr>
            <a:extLst/>
          </a:lstStyle>
          <a:p>
            <a:endParaRPr lang="ru-RU"/>
          </a:p>
        </p:txBody>
      </p:sp>
      <p:sp>
        <p:nvSpPr>
          <p:cNvPr id="27" name="Номер слайда 26"/>
          <p:cNvSpPr>
            <a:spLocks noGrp="1"/>
          </p:cNvSpPr>
          <p:nvPr>
            <p:ph type="sldNum" sz="quarter" idx="12"/>
          </p:nvPr>
        </p:nvSpPr>
        <p:spPr/>
        <p:txBody>
          <a:bodyPr/>
          <a:lstStyle>
            <a:lvl1pPr>
              <a:defRPr>
                <a:solidFill>
                  <a:srgbClr val="FFFFFF"/>
                </a:solidFill>
              </a:defRPr>
            </a:lvl1pPr>
            <a:extLst/>
          </a:lstStyle>
          <a:p>
            <a:fld id="{46A1B6BE-3945-4184-B70A-01AC09109D55}"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1481329"/>
            <a:ext cx="8229600" cy="4386071"/>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ED57F5A3-0B2F-46ED-8D77-0F886A0A4346}" type="datetime1">
              <a:rPr lang="ru-RU" smtClean="0"/>
              <a:t>13.09.2021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A1B6BE-3945-4184-B70A-01AC09109D5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44013" y="274640"/>
            <a:ext cx="1777470" cy="5592761"/>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274641"/>
            <a:ext cx="6324600" cy="5592760"/>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5692B086-153B-47EC-A5D4-BDFB8B320D60}" type="datetime1">
              <a:rPr lang="ru-RU" smtClean="0"/>
              <a:t>13.09.2021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A1B6BE-3945-4184-B70A-01AC09109D5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BCB611F8-68C8-4C27-A942-C84022C36FA7}" type="datetime1">
              <a:rPr lang="ru-RU" smtClean="0"/>
              <a:t>13.09.2021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A1B6BE-3945-4184-B70A-01AC09109D55}" type="slidenum">
              <a:rPr lang="ru-RU" smtClean="0"/>
              <a:t>‹№›</a:t>
            </a:fld>
            <a:endParaRPr lang="ru-RU"/>
          </a:p>
        </p:txBody>
      </p:sp>
      <p:sp>
        <p:nvSpPr>
          <p:cNvPr id="7" name="Заголовок 6"/>
          <p:cNvSpPr>
            <a:spLocks noGrp="1"/>
          </p:cNvSpPr>
          <p:nvPr>
            <p:ph type="title"/>
          </p:nvPr>
        </p:nvSpPr>
        <p:spPr/>
        <p:txBody>
          <a:bodyPr rtlCol="0"/>
          <a:lstStyle/>
          <a:p>
            <a:r>
              <a:rPr kumimoji="0" lang="ru-RU"/>
              <a:t>Образец заголовка</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2">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A6E93D78-AAFD-4608-9656-C7DA7CAA8D2D}" type="datetime1">
              <a:rPr lang="ru-RU" smtClean="0"/>
              <a:t>13.09.2021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A1B6BE-3945-4184-B70A-01AC09109D55}" type="slidenum">
              <a:rPr lang="ru-RU" smtClean="0"/>
              <a:t>‹№›</a:t>
            </a:fld>
            <a:endParaRPr lang="ru-RU"/>
          </a:p>
        </p:txBody>
      </p:sp>
      <p:sp>
        <p:nvSpPr>
          <p:cNvPr id="7" name="Нашивка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Нашивка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bg>
      <p:bgRef idx="1002">
        <a:schemeClr val="bg1"/>
      </p:bgRef>
    </p:bg>
    <p:spTree>
      <p:nvGrpSpPr>
        <p:cNvPr id="1" name=""/>
        <p:cNvGrpSpPr/>
        <p:nvPr/>
      </p:nvGrpSpPr>
      <p:grpSpPr>
        <a:xfrm>
          <a:off x="0" y="0"/>
          <a:ext cx="0" cy="0"/>
          <a:chOff x="0" y="0"/>
          <a:chExt cx="0" cy="0"/>
        </a:xfrm>
      </p:grpSpPr>
      <p:sp>
        <p:nvSpPr>
          <p:cNvPr id="3" name="Объект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F6DCF322-B481-4077-A430-98584AA5A589}" type="datetime1">
              <a:rPr lang="ru-RU" smtClean="0"/>
              <a:t>13.09.2021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A1B6BE-3945-4184-B70A-01AC09109D55}" type="slidenum">
              <a:rPr lang="ru-RU" smtClean="0"/>
              <a:t>‹№›</a:t>
            </a:fld>
            <a:endParaRPr lang="ru-RU"/>
          </a:p>
        </p:txBody>
      </p:sp>
      <p:sp>
        <p:nvSpPr>
          <p:cNvPr id="8" name="Заголовок 7"/>
          <p:cNvSpPr>
            <a:spLocks noGrp="1"/>
          </p:cNvSpPr>
          <p:nvPr>
            <p:ph type="title"/>
          </p:nvPr>
        </p:nvSpPr>
        <p:spPr/>
        <p:txBody>
          <a:bodyPr rtlCol="0"/>
          <a:lstStyle/>
          <a:p>
            <a:r>
              <a:rPr kumimoji="0" lang="ru-RU"/>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8229600" cy="1143000"/>
          </a:xfrm>
        </p:spPr>
        <p:txBody>
          <a:bodyPr anchor="ct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4" name="Текст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5" name="Объект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Объект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F69F5908-D215-4C23-91D1-9429A7073F12}" type="datetime1">
              <a:rPr lang="ru-RU" smtClean="0"/>
              <a:t>13.09.2021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6A1B6BE-3945-4184-B70A-01AC09109D55}"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bg>
      <p:bgRef idx="1002">
        <a:schemeClr val="bg1"/>
      </p:bgRef>
    </p:bg>
    <p:spTree>
      <p:nvGrpSpPr>
        <p:cNvPr id="1" name=""/>
        <p:cNvGrpSpPr/>
        <p:nvPr/>
      </p:nvGrpSpPr>
      <p:grpSpPr>
        <a:xfrm>
          <a:off x="0" y="0"/>
          <a:ext cx="0" cy="0"/>
          <a:chOff x="0" y="0"/>
          <a:chExt cx="0" cy="0"/>
        </a:xfrm>
      </p:grpSpPr>
      <p:sp>
        <p:nvSpPr>
          <p:cNvPr id="3" name="Дата 2"/>
          <p:cNvSpPr>
            <a:spLocks noGrp="1"/>
          </p:cNvSpPr>
          <p:nvPr>
            <p:ph type="dt" sz="half" idx="10"/>
          </p:nvPr>
        </p:nvSpPr>
        <p:spPr/>
        <p:txBody>
          <a:bodyPr/>
          <a:lstStyle/>
          <a:p>
            <a:fld id="{92F63F3F-4CEA-41DE-B988-C2952038059F}" type="datetime1">
              <a:rPr lang="ru-RU" smtClean="0"/>
              <a:t>13.09.2021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6A1B6BE-3945-4184-B70A-01AC09109D55}" type="slidenum">
              <a:rPr lang="ru-RU" smtClean="0"/>
              <a:t>‹№›</a:t>
            </a:fld>
            <a:endParaRPr lang="ru-RU"/>
          </a:p>
        </p:txBody>
      </p:sp>
      <p:sp>
        <p:nvSpPr>
          <p:cNvPr id="6" name="Заголовок 5"/>
          <p:cNvSpPr>
            <a:spLocks noGrp="1"/>
          </p:cNvSpPr>
          <p:nvPr>
            <p:ph type="title"/>
          </p:nvPr>
        </p:nvSpPr>
        <p:spPr/>
        <p:txBody>
          <a:bodyPr rtlCol="0"/>
          <a:lstStyle/>
          <a:p>
            <a:r>
              <a:rPr kumimoji="0" lang="ru-RU"/>
              <a:t>Образец заголовка</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CC395A3-13C3-4745-91C3-266F8D53179C}" type="datetime1">
              <a:rPr lang="ru-RU" smtClean="0"/>
              <a:t>13.09.2021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6A1B6BE-3945-4184-B70A-01AC09109D5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ru-RU"/>
              <a:t>Образец заголовка</a:t>
            </a:r>
            <a:endParaRPr kumimoji="0" lang="en-US"/>
          </a:p>
        </p:txBody>
      </p:sp>
      <p:sp>
        <p:nvSpPr>
          <p:cNvPr id="3" name="Текст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ru-RU"/>
              <a:t>Образец текста</a:t>
            </a:r>
          </a:p>
        </p:txBody>
      </p:sp>
      <p:sp>
        <p:nvSpPr>
          <p:cNvPr id="4" name="Объект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a:xfrm>
            <a:off x="6727032" y="6407944"/>
            <a:ext cx="1920240" cy="365760"/>
          </a:xfrm>
        </p:spPr>
        <p:txBody>
          <a:bodyPr/>
          <a:lstStyle/>
          <a:p>
            <a:fld id="{6386322F-D77C-4DB2-A1F9-05A1917BFA9A}" type="datetime1">
              <a:rPr lang="ru-RU" smtClean="0"/>
              <a:t>13.09.2021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A1B6BE-3945-4184-B70A-01AC09109D55}"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2">
        <a:schemeClr val="bg1"/>
      </p:bgRef>
    </p:bg>
    <p:spTree>
      <p:nvGrpSpPr>
        <p:cNvPr id="1" name=""/>
        <p:cNvGrpSpPr/>
        <p:nvPr/>
      </p:nvGrpSpPr>
      <p:grpSpPr>
        <a:xfrm>
          <a:off x="0" y="0"/>
          <a:ext cx="0" cy="0"/>
          <a:chOff x="0" y="0"/>
          <a:chExt cx="0" cy="0"/>
        </a:xfrm>
      </p:grpSpPr>
      <p:sp>
        <p:nvSpPr>
          <p:cNvPr id="4" name="Текст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ru-RU"/>
              <a:t>Образец текста</a:t>
            </a:r>
          </a:p>
        </p:txBody>
      </p:sp>
      <p:sp>
        <p:nvSpPr>
          <p:cNvPr id="3" name="Рисунок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ru-RU"/>
              <a:t>Вставка рисунка</a:t>
            </a:r>
            <a:endParaRPr kumimoji="0" lang="en-US" dirty="0"/>
          </a:p>
        </p:txBody>
      </p:sp>
      <p:sp>
        <p:nvSpPr>
          <p:cNvPr id="5" name="Дата 4"/>
          <p:cNvSpPr>
            <a:spLocks noGrp="1"/>
          </p:cNvSpPr>
          <p:nvPr>
            <p:ph type="dt" sz="half" idx="10"/>
          </p:nvPr>
        </p:nvSpPr>
        <p:spPr/>
        <p:txBody>
          <a:bodyPr/>
          <a:lstStyle>
            <a:lvl1pPr>
              <a:defRPr>
                <a:solidFill>
                  <a:schemeClr val="tx1"/>
                </a:solidFill>
              </a:defRPr>
            </a:lvl1pPr>
            <a:extLst/>
          </a:lstStyle>
          <a:p>
            <a:fld id="{4BBBE61B-C0A9-4541-AFBF-AF111650DEFA}" type="datetime1">
              <a:rPr lang="ru-RU" smtClean="0"/>
              <a:t>13.09.2021</a:t>
            </a:fld>
            <a:endParaRPr lang="ru-RU"/>
          </a:p>
        </p:txBody>
      </p:sp>
      <p:sp>
        <p:nvSpPr>
          <p:cNvPr id="6" name="Нижний колонтитул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ru-RU"/>
          </a:p>
        </p:txBody>
      </p:sp>
      <p:sp>
        <p:nvSpPr>
          <p:cNvPr id="7" name="Номер слайда 6"/>
          <p:cNvSpPr>
            <a:spLocks noGrp="1"/>
          </p:cNvSpPr>
          <p:nvPr>
            <p:ph type="sldNum" sz="quarter" idx="12"/>
          </p:nvPr>
        </p:nvSpPr>
        <p:spPr/>
        <p:txBody>
          <a:bodyPr/>
          <a:lstStyle>
            <a:lvl1pPr>
              <a:defRPr>
                <a:solidFill>
                  <a:schemeClr val="tx1"/>
                </a:solidFill>
              </a:defRPr>
            </a:lvl1pPr>
            <a:extLst/>
          </a:lstStyle>
          <a:p>
            <a:fld id="{46A1B6BE-3945-4184-B70A-01AC09109D55}" type="slidenum">
              <a:rPr lang="ru-RU" smtClean="0"/>
              <a:t>‹№›</a:t>
            </a:fld>
            <a:endParaRPr lang="ru-RU"/>
          </a:p>
        </p:txBody>
      </p:sp>
      <p:sp>
        <p:nvSpPr>
          <p:cNvPr id="2" name="Заголовок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ru-RU"/>
              <a:t>Образец заголовка</a:t>
            </a:r>
            <a:endParaRPr kumimoji="0" lang="en-US"/>
          </a:p>
        </p:txBody>
      </p:sp>
      <p:sp>
        <p:nvSpPr>
          <p:cNvPr id="8" name="Полилиния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олилиния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ый треугольник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Прямая соединительная линия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Нашивка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Нашивка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Полилиния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олилиния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оугольный треугольник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Прямая соединительная линия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Заголовок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ru-RU"/>
              <a:t>Образец заголовка</a:t>
            </a:r>
            <a:endParaRPr kumimoji="0" lang="en-US"/>
          </a:p>
        </p:txBody>
      </p:sp>
      <p:sp>
        <p:nvSpPr>
          <p:cNvPr id="30" name="Текст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0" name="Дата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C15C8DB-A94D-4F1C-8A41-A9EC8FCFE2CA}" type="datetime1">
              <a:rPr lang="ru-RU" smtClean="0"/>
              <a:t>13.09.2021</a:t>
            </a:fld>
            <a:endParaRPr lang="ru-RU"/>
          </a:p>
        </p:txBody>
      </p:sp>
      <p:sp>
        <p:nvSpPr>
          <p:cNvPr id="22" name="Нижний колонтитул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ru-RU"/>
          </a:p>
        </p:txBody>
      </p:sp>
      <p:sp>
        <p:nvSpPr>
          <p:cNvPr id="18" name="Номер слайда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6A1B6BE-3945-4184-B70A-01AC09109D55}"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dirty="0"/>
              <a:t>Artificial intelligence systems.</a:t>
            </a:r>
            <a:br>
              <a:rPr lang="en-US" dirty="0"/>
            </a:br>
            <a:r>
              <a:rPr lang="en-US" dirty="0"/>
              <a:t>Introduction</a:t>
            </a:r>
            <a:endParaRPr lang="ru-RU" dirty="0"/>
          </a:p>
        </p:txBody>
      </p:sp>
      <p:sp>
        <p:nvSpPr>
          <p:cNvPr id="3" name="Подзаголовок 2"/>
          <p:cNvSpPr>
            <a:spLocks noGrp="1"/>
          </p:cNvSpPr>
          <p:nvPr>
            <p:ph type="subTitle" idx="1"/>
          </p:nvPr>
        </p:nvSpPr>
        <p:spPr/>
        <p:txBody>
          <a:bodyPr/>
          <a:lstStyle/>
          <a:p>
            <a:r>
              <a:rPr lang="en-US" dirty="0"/>
              <a:t>Lecture 1</a:t>
            </a:r>
            <a:endParaRPr lang="ru-RU" dirty="0"/>
          </a:p>
        </p:txBody>
      </p:sp>
    </p:spTree>
    <p:extLst>
      <p:ext uri="{BB962C8B-B14F-4D97-AF65-F5344CB8AC3E}">
        <p14:creationId xmlns:p14="http://schemas.microsoft.com/office/powerpoint/2010/main" val="1088021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p:txBody>
      </p:sp>
      <p:sp>
        <p:nvSpPr>
          <p:cNvPr id="3" name="Заголовок 2"/>
          <p:cNvSpPr>
            <a:spLocks noGrp="1"/>
          </p:cNvSpPr>
          <p:nvPr>
            <p:ph type="title"/>
          </p:nvPr>
        </p:nvSpPr>
        <p:spPr/>
        <p:txBody>
          <a:bodyPr/>
          <a:lstStyle/>
          <a:p>
            <a:r>
              <a:rPr lang="en-US" dirty="0"/>
              <a:t>Two types of reasoning </a:t>
            </a: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769" y="1485201"/>
            <a:ext cx="8226129" cy="4925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Номер слайда 4"/>
          <p:cNvSpPr>
            <a:spLocks noGrp="1"/>
          </p:cNvSpPr>
          <p:nvPr>
            <p:ph type="sldNum" sz="quarter" idx="12"/>
          </p:nvPr>
        </p:nvSpPr>
        <p:spPr/>
        <p:txBody>
          <a:bodyPr/>
          <a:lstStyle/>
          <a:p>
            <a:fld id="{46A1B6BE-3945-4184-B70A-01AC09109D55}" type="slidenum">
              <a:rPr lang="ru-RU" smtClean="0"/>
              <a:t>10</a:t>
            </a:fld>
            <a:endParaRPr lang="ru-RU"/>
          </a:p>
        </p:txBody>
      </p:sp>
    </p:spTree>
    <p:extLst>
      <p:ext uri="{BB962C8B-B14F-4D97-AF65-F5344CB8AC3E}">
        <p14:creationId xmlns:p14="http://schemas.microsoft.com/office/powerpoint/2010/main" val="222867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85000" lnSpcReduction="10000"/>
          </a:bodyPr>
          <a:lstStyle/>
          <a:p>
            <a:r>
              <a:rPr lang="en-US" dirty="0"/>
              <a:t>The ability of learning is possessed by humans, particular species of animals, and AI-enabled systems. Learning is categorized as follows − </a:t>
            </a:r>
          </a:p>
          <a:p>
            <a:r>
              <a:rPr lang="en-US" b="1" dirty="0"/>
              <a:t>Auditory Learning </a:t>
            </a:r>
            <a:endParaRPr lang="en-US" dirty="0"/>
          </a:p>
          <a:p>
            <a:r>
              <a:rPr lang="en-US" dirty="0"/>
              <a:t>It is learning by listening and hearing. For example, students listening to recorded audio lectures. </a:t>
            </a:r>
          </a:p>
          <a:p>
            <a:r>
              <a:rPr lang="en-US" b="1" dirty="0"/>
              <a:t>Episodic Learning </a:t>
            </a:r>
            <a:endParaRPr lang="en-US" dirty="0"/>
          </a:p>
          <a:p>
            <a:r>
              <a:rPr lang="en-US" dirty="0"/>
              <a:t>To learn by remembering sequences of events that one has witnessed or experienced. This is linear and orderly. </a:t>
            </a:r>
          </a:p>
          <a:p>
            <a:r>
              <a:rPr lang="en-US" b="1" dirty="0"/>
              <a:t>Motor Learning </a:t>
            </a:r>
            <a:endParaRPr lang="en-US" dirty="0"/>
          </a:p>
          <a:p>
            <a:r>
              <a:rPr lang="en-US" dirty="0"/>
              <a:t>It is learning by precise movement of muscles. For example, picking objects, writing, etc. </a:t>
            </a:r>
            <a:endParaRPr lang="ru-RU" dirty="0"/>
          </a:p>
        </p:txBody>
      </p:sp>
      <p:sp>
        <p:nvSpPr>
          <p:cNvPr id="3" name="Заголовок 2"/>
          <p:cNvSpPr>
            <a:spLocks noGrp="1"/>
          </p:cNvSpPr>
          <p:nvPr>
            <p:ph type="title"/>
          </p:nvPr>
        </p:nvSpPr>
        <p:spPr/>
        <p:txBody>
          <a:bodyPr/>
          <a:lstStyle/>
          <a:p>
            <a:r>
              <a:rPr lang="en-US" dirty="0"/>
              <a:t>Learning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11</a:t>
            </a:fld>
            <a:endParaRPr lang="ru-RU"/>
          </a:p>
        </p:txBody>
      </p:sp>
    </p:spTree>
    <p:extLst>
      <p:ext uri="{BB962C8B-B14F-4D97-AF65-F5344CB8AC3E}">
        <p14:creationId xmlns:p14="http://schemas.microsoft.com/office/powerpoint/2010/main" val="202738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251520" y="1124744"/>
            <a:ext cx="8435280" cy="4954619"/>
          </a:xfrm>
        </p:spPr>
        <p:txBody>
          <a:bodyPr vert="horz" lIns="91440" tIns="45720" rIns="91440" bIns="45720" anchor="t">
            <a:normAutofit fontScale="62500" lnSpcReduction="20000"/>
          </a:bodyPr>
          <a:lstStyle/>
          <a:p>
            <a:pPr indent="-255905"/>
            <a:r>
              <a:rPr lang="en-US" b="1" dirty="0"/>
              <a:t>Observational Learning </a:t>
            </a:r>
            <a:endParaRPr lang="en-US" dirty="0">
              <a:cs typeface="Lucida Sans Unicode"/>
            </a:endParaRPr>
          </a:p>
          <a:p>
            <a:pPr indent="-255905"/>
            <a:r>
              <a:rPr lang="en-US" dirty="0"/>
              <a:t>To learn by watching and imitating others. For example, child tries to learn by mimicking her parent. </a:t>
            </a:r>
            <a:endParaRPr lang="en-US" dirty="0">
              <a:cs typeface="Lucida Sans Unicode"/>
            </a:endParaRPr>
          </a:p>
          <a:p>
            <a:pPr indent="-255905"/>
            <a:r>
              <a:rPr lang="en-US" b="1" dirty="0"/>
              <a:t>Perceptual Learning </a:t>
            </a:r>
            <a:endParaRPr lang="en-US" dirty="0">
              <a:cs typeface="Lucida Sans Unicode"/>
            </a:endParaRPr>
          </a:p>
          <a:p>
            <a:pPr indent="-255905"/>
            <a:r>
              <a:rPr lang="en-US" dirty="0"/>
              <a:t>It is learning to recognize stimuli that one has seen before. For example, identifying and classifying objects and situations. </a:t>
            </a:r>
            <a:endParaRPr lang="en-US" dirty="0">
              <a:cs typeface="Lucida Sans Unicode"/>
            </a:endParaRPr>
          </a:p>
          <a:p>
            <a:pPr indent="-255905"/>
            <a:r>
              <a:rPr lang="en-US" b="1" dirty="0"/>
              <a:t>Relational Learning </a:t>
            </a:r>
            <a:endParaRPr lang="en-US" dirty="0">
              <a:cs typeface="Lucida Sans Unicode"/>
            </a:endParaRPr>
          </a:p>
          <a:p>
            <a:pPr indent="-255905"/>
            <a:r>
              <a:rPr lang="en-US" dirty="0"/>
              <a:t>It involves learning to differentiate among various stimuli on the basis of relational properties, rather than absolute properties. For Example, Adding ‘little less’ salt at the time of cooking potatoes that came up salty last time, when cooked with adding say a tablespoon of salt. </a:t>
            </a:r>
            <a:endParaRPr lang="en-US" dirty="0">
              <a:cs typeface="Lucida Sans Unicode"/>
            </a:endParaRPr>
          </a:p>
          <a:p>
            <a:pPr indent="-255905"/>
            <a:r>
              <a:rPr lang="en-US" b="1" dirty="0"/>
              <a:t>Spatial Learning</a:t>
            </a:r>
            <a:endParaRPr lang="en-US" dirty="0"/>
          </a:p>
          <a:p>
            <a:pPr indent="-255905"/>
            <a:r>
              <a:rPr lang="en-US" dirty="0"/>
              <a:t>It is learning through visual stimuli such as images, colors, maps, etc. For example, A person can create roadmap in mind before actually following the road. </a:t>
            </a:r>
            <a:endParaRPr lang="en-US">
              <a:cs typeface="Lucida Sans Unicode"/>
            </a:endParaRPr>
          </a:p>
          <a:p>
            <a:pPr indent="-255905"/>
            <a:r>
              <a:rPr lang="en-US" b="1" dirty="0"/>
              <a:t>Stimulus-Response Learning</a:t>
            </a:r>
            <a:endParaRPr lang="en-US" dirty="0"/>
          </a:p>
          <a:p>
            <a:pPr indent="-255905"/>
            <a:r>
              <a:rPr lang="en-US" dirty="0"/>
              <a:t>It is learning to perform a particular behavior when a certain stimulus is present. For example, a dog raises its ear on hearing doorbell. </a:t>
            </a:r>
            <a:endParaRPr lang="en-US">
              <a:cs typeface="Lucida Sans Unicode"/>
            </a:endParaRPr>
          </a:p>
          <a:p>
            <a:pPr indent="-255905"/>
            <a:endParaRPr lang="ru-RU" dirty="0">
              <a:cs typeface="Lucida Sans Unicode"/>
            </a:endParaRPr>
          </a:p>
        </p:txBody>
      </p:sp>
      <p:sp>
        <p:nvSpPr>
          <p:cNvPr id="3" name="Заголовок 2"/>
          <p:cNvSpPr>
            <a:spLocks noGrp="1"/>
          </p:cNvSpPr>
          <p:nvPr>
            <p:ph type="title"/>
          </p:nvPr>
        </p:nvSpPr>
        <p:spPr/>
        <p:txBody>
          <a:bodyPr/>
          <a:lstStyle/>
          <a:p>
            <a:r>
              <a:rPr lang="en-US" dirty="0"/>
              <a:t>Learning - 2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12</a:t>
            </a:fld>
            <a:endParaRPr lang="ru-RU"/>
          </a:p>
        </p:txBody>
      </p:sp>
    </p:spTree>
    <p:extLst>
      <p:ext uri="{BB962C8B-B14F-4D97-AF65-F5344CB8AC3E}">
        <p14:creationId xmlns:p14="http://schemas.microsoft.com/office/powerpoint/2010/main" val="251963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a:t>It is the process in which one perceives and tries to arrive at a desired solution from a present situation by taking some path, which is blocked by known or unknown hurdles. </a:t>
            </a:r>
          </a:p>
          <a:p>
            <a:r>
              <a:rPr lang="en-US" dirty="0"/>
              <a:t>Problem solving also includes </a:t>
            </a:r>
            <a:r>
              <a:rPr lang="en-US" b="1" dirty="0"/>
              <a:t>decision making</a:t>
            </a:r>
            <a:r>
              <a:rPr lang="en-US" dirty="0"/>
              <a:t>, which is the process of selecting the best suitable alternative out of multiple alternatives to reach the desired goal. </a:t>
            </a:r>
            <a:endParaRPr lang="ru-RU" dirty="0"/>
          </a:p>
        </p:txBody>
      </p:sp>
      <p:sp>
        <p:nvSpPr>
          <p:cNvPr id="3" name="Заголовок 2"/>
          <p:cNvSpPr>
            <a:spLocks noGrp="1"/>
          </p:cNvSpPr>
          <p:nvPr>
            <p:ph type="title"/>
          </p:nvPr>
        </p:nvSpPr>
        <p:spPr/>
        <p:txBody>
          <a:bodyPr/>
          <a:lstStyle/>
          <a:p>
            <a:r>
              <a:rPr lang="en-US" dirty="0"/>
              <a:t>Problem Solving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13</a:t>
            </a:fld>
            <a:endParaRPr lang="ru-RU"/>
          </a:p>
        </p:txBody>
      </p:sp>
    </p:spTree>
    <p:extLst>
      <p:ext uri="{BB962C8B-B14F-4D97-AF65-F5344CB8AC3E}">
        <p14:creationId xmlns:p14="http://schemas.microsoft.com/office/powerpoint/2010/main" val="381774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a:t>It is the process of acquiring, interpreting, selecting, and organizing sensory information. </a:t>
            </a:r>
          </a:p>
          <a:p>
            <a:r>
              <a:rPr lang="en-US" dirty="0"/>
              <a:t>Perception presumes </a:t>
            </a:r>
            <a:r>
              <a:rPr lang="en-US" b="1" dirty="0"/>
              <a:t>sensing</a:t>
            </a:r>
            <a:r>
              <a:rPr lang="en-US" dirty="0"/>
              <a:t>. In humans, perception is aided by sensory organs. In the domain of AI, perception mechanism puts the data acquired by the sensors together in a meaningful manner. </a:t>
            </a:r>
            <a:endParaRPr lang="ru-RU" dirty="0"/>
          </a:p>
        </p:txBody>
      </p:sp>
      <p:sp>
        <p:nvSpPr>
          <p:cNvPr id="3" name="Заголовок 2"/>
          <p:cNvSpPr>
            <a:spLocks noGrp="1"/>
          </p:cNvSpPr>
          <p:nvPr>
            <p:ph type="title"/>
          </p:nvPr>
        </p:nvSpPr>
        <p:spPr/>
        <p:txBody>
          <a:bodyPr/>
          <a:lstStyle/>
          <a:p>
            <a:r>
              <a:rPr lang="en-US" dirty="0"/>
              <a:t>Perception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14</a:t>
            </a:fld>
            <a:endParaRPr lang="ru-RU"/>
          </a:p>
        </p:txBody>
      </p:sp>
    </p:spTree>
    <p:extLst>
      <p:ext uri="{BB962C8B-B14F-4D97-AF65-F5344CB8AC3E}">
        <p14:creationId xmlns:p14="http://schemas.microsoft.com/office/powerpoint/2010/main" val="2200112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a:t>It is one’s ability to use, comprehend, speak, and write the verbal and written language. It is important in interpersonal communication. </a:t>
            </a:r>
            <a:endParaRPr lang="ru-RU" dirty="0"/>
          </a:p>
        </p:txBody>
      </p:sp>
      <p:sp>
        <p:nvSpPr>
          <p:cNvPr id="3" name="Заголовок 2"/>
          <p:cNvSpPr>
            <a:spLocks noGrp="1"/>
          </p:cNvSpPr>
          <p:nvPr>
            <p:ph type="title"/>
          </p:nvPr>
        </p:nvSpPr>
        <p:spPr/>
        <p:txBody>
          <a:bodyPr/>
          <a:lstStyle/>
          <a:p>
            <a:r>
              <a:rPr lang="en-US" dirty="0"/>
              <a:t>Linguistic Intelligence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15</a:t>
            </a:fld>
            <a:endParaRPr lang="ru-RU"/>
          </a:p>
        </p:txBody>
      </p:sp>
    </p:spTree>
    <p:extLst>
      <p:ext uri="{BB962C8B-B14F-4D97-AF65-F5344CB8AC3E}">
        <p14:creationId xmlns:p14="http://schemas.microsoft.com/office/powerpoint/2010/main" val="51798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268760"/>
            <a:ext cx="8229600" cy="5184576"/>
          </a:xfrm>
        </p:spPr>
        <p:txBody>
          <a:bodyPr>
            <a:normAutofit fontScale="70000" lnSpcReduction="20000"/>
          </a:bodyPr>
          <a:lstStyle/>
          <a:p>
            <a:r>
              <a:rPr lang="en-US" b="1" dirty="0"/>
              <a:t>Machine Learning </a:t>
            </a:r>
            <a:endParaRPr lang="en-US" dirty="0"/>
          </a:p>
          <a:p>
            <a:r>
              <a:rPr lang="en-US" dirty="0"/>
              <a:t>It is one of the most popular fields of AI. The basic concept of this filed is to make the machine learning from data as the human beings can learn from his/her experience. It contains learning models on the basis of which the predictions can be made on unknown data. </a:t>
            </a:r>
          </a:p>
          <a:p>
            <a:r>
              <a:rPr lang="en-US" b="1" dirty="0"/>
              <a:t>Logic </a:t>
            </a:r>
            <a:endParaRPr lang="en-US" dirty="0"/>
          </a:p>
          <a:p>
            <a:r>
              <a:rPr lang="en-US" dirty="0"/>
              <a:t>It is another important field of study in which mathematical logic is used to execute the computer programs. It contains rules and facts to perform pattern matching, semantic analysis, etc. </a:t>
            </a:r>
          </a:p>
          <a:p>
            <a:r>
              <a:rPr lang="en-US" b="1" dirty="0"/>
              <a:t>Searching </a:t>
            </a:r>
            <a:endParaRPr lang="en-US" dirty="0"/>
          </a:p>
          <a:p>
            <a:r>
              <a:rPr lang="en-US" dirty="0"/>
              <a:t>This field of study is basically used in games like chess, tic-tac-toe. Search algorithms give the optimal solution after searching the whole search space. </a:t>
            </a:r>
          </a:p>
          <a:p>
            <a:r>
              <a:rPr lang="en-US" b="1" dirty="0"/>
              <a:t>Artificial neural networks </a:t>
            </a:r>
            <a:endParaRPr lang="en-US" dirty="0"/>
          </a:p>
          <a:p>
            <a:r>
              <a:rPr lang="en-US" dirty="0"/>
              <a:t>This is a network of efficient computing systems the central theme of which is borrowed from the analogy of biological neural networks. ANN can be used in robotics, speech recognition, speech processing, etc. </a:t>
            </a:r>
            <a:endParaRPr lang="ru-RU" dirty="0"/>
          </a:p>
        </p:txBody>
      </p:sp>
      <p:sp>
        <p:nvSpPr>
          <p:cNvPr id="3" name="Заголовок 2"/>
          <p:cNvSpPr>
            <a:spLocks noGrp="1"/>
          </p:cNvSpPr>
          <p:nvPr>
            <p:ph type="title"/>
          </p:nvPr>
        </p:nvSpPr>
        <p:spPr/>
        <p:txBody>
          <a:bodyPr/>
          <a:lstStyle/>
          <a:p>
            <a:r>
              <a:rPr lang="en-US" dirty="0"/>
              <a:t>What’s Involved in AI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16</a:t>
            </a:fld>
            <a:endParaRPr lang="ru-RU"/>
          </a:p>
        </p:txBody>
      </p:sp>
    </p:spTree>
    <p:extLst>
      <p:ext uri="{BB962C8B-B14F-4D97-AF65-F5344CB8AC3E}">
        <p14:creationId xmlns:p14="http://schemas.microsoft.com/office/powerpoint/2010/main" val="231167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a:bodyPr>
          <a:lstStyle/>
          <a:p>
            <a:r>
              <a:rPr lang="en-US" b="1" dirty="0"/>
              <a:t>Genetic Algorithm </a:t>
            </a:r>
            <a:endParaRPr lang="en-US" dirty="0"/>
          </a:p>
          <a:p>
            <a:r>
              <a:rPr lang="en-US" dirty="0"/>
              <a:t>Genetic algorithms help in solving problems with the assistance of more than one program. The result would be based on selecting the fittest. </a:t>
            </a:r>
          </a:p>
          <a:p>
            <a:r>
              <a:rPr lang="en-US" b="1" dirty="0"/>
              <a:t>Knowledge Representation </a:t>
            </a:r>
            <a:endParaRPr lang="en-US" dirty="0"/>
          </a:p>
          <a:p>
            <a:r>
              <a:rPr lang="en-US" dirty="0"/>
              <a:t>It is the field of study with the help of which we can represent the facts in a way the machine that is understandable to the machine. The more efficiently knowledge is represented; the more system would be intelligent. </a:t>
            </a:r>
            <a:endParaRPr lang="ru-RU" dirty="0"/>
          </a:p>
        </p:txBody>
      </p:sp>
      <p:sp>
        <p:nvSpPr>
          <p:cNvPr id="3" name="Заголовок 2"/>
          <p:cNvSpPr>
            <a:spLocks noGrp="1"/>
          </p:cNvSpPr>
          <p:nvPr>
            <p:ph type="title"/>
          </p:nvPr>
        </p:nvSpPr>
        <p:spPr/>
        <p:txBody>
          <a:bodyPr/>
          <a:lstStyle/>
          <a:p>
            <a:r>
              <a:rPr lang="en-US" dirty="0"/>
              <a:t>What’s Involved in AI  - 2</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17</a:t>
            </a:fld>
            <a:endParaRPr lang="ru-RU"/>
          </a:p>
        </p:txBody>
      </p:sp>
    </p:spTree>
    <p:extLst>
      <p:ext uri="{BB962C8B-B14F-4D97-AF65-F5344CB8AC3E}">
        <p14:creationId xmlns:p14="http://schemas.microsoft.com/office/powerpoint/2010/main" val="1658331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268760"/>
            <a:ext cx="8229600" cy="5589240"/>
          </a:xfrm>
        </p:spPr>
        <p:txBody>
          <a:bodyPr>
            <a:normAutofit fontScale="55000" lnSpcReduction="20000"/>
          </a:bodyPr>
          <a:lstStyle/>
          <a:p>
            <a:pPr>
              <a:lnSpc>
                <a:spcPct val="120000"/>
              </a:lnSpc>
              <a:spcBef>
                <a:spcPts val="0"/>
              </a:spcBef>
            </a:pPr>
            <a:r>
              <a:rPr lang="en-US" b="1" dirty="0"/>
              <a:t>Gaming </a:t>
            </a:r>
            <a:endParaRPr lang="en-US" dirty="0"/>
          </a:p>
          <a:p>
            <a:pPr>
              <a:lnSpc>
                <a:spcPct val="120000"/>
              </a:lnSpc>
              <a:spcBef>
                <a:spcPts val="0"/>
              </a:spcBef>
            </a:pPr>
            <a:r>
              <a:rPr lang="en-US" dirty="0"/>
              <a:t>AI plays crucial role in strategic games such as chess, poker, tic-tac-toe, etc., where machine can think of large number of possible positions based on heuristic knowledge. </a:t>
            </a:r>
          </a:p>
          <a:p>
            <a:pPr>
              <a:lnSpc>
                <a:spcPct val="120000"/>
              </a:lnSpc>
              <a:spcBef>
                <a:spcPts val="0"/>
              </a:spcBef>
            </a:pPr>
            <a:r>
              <a:rPr lang="en-US" b="1" dirty="0"/>
              <a:t>Natural Language Processing </a:t>
            </a:r>
            <a:endParaRPr lang="en-US" dirty="0"/>
          </a:p>
          <a:p>
            <a:pPr>
              <a:lnSpc>
                <a:spcPct val="120000"/>
              </a:lnSpc>
              <a:spcBef>
                <a:spcPts val="0"/>
              </a:spcBef>
            </a:pPr>
            <a:r>
              <a:rPr lang="en-US" dirty="0"/>
              <a:t>It is possible to interact with the computer that understands natural language spoken by humans. </a:t>
            </a:r>
          </a:p>
          <a:p>
            <a:pPr>
              <a:lnSpc>
                <a:spcPct val="120000"/>
              </a:lnSpc>
              <a:spcBef>
                <a:spcPts val="0"/>
              </a:spcBef>
            </a:pPr>
            <a:r>
              <a:rPr lang="en-US" b="1" dirty="0"/>
              <a:t>Expert Systems </a:t>
            </a:r>
            <a:endParaRPr lang="en-US" dirty="0"/>
          </a:p>
          <a:p>
            <a:pPr>
              <a:lnSpc>
                <a:spcPct val="120000"/>
              </a:lnSpc>
              <a:spcBef>
                <a:spcPts val="0"/>
              </a:spcBef>
            </a:pPr>
            <a:r>
              <a:rPr lang="en-US" dirty="0"/>
              <a:t>There are some applications which integrate machine, software, and special information to impart reasoning and advising. They provide explanation and advice to the users. </a:t>
            </a:r>
          </a:p>
          <a:p>
            <a:pPr>
              <a:lnSpc>
                <a:spcPct val="120000"/>
              </a:lnSpc>
              <a:spcBef>
                <a:spcPts val="0"/>
              </a:spcBef>
            </a:pPr>
            <a:r>
              <a:rPr lang="en-US" b="1" dirty="0"/>
              <a:t>Vision Systems </a:t>
            </a:r>
            <a:endParaRPr lang="en-US" dirty="0"/>
          </a:p>
          <a:p>
            <a:pPr>
              <a:lnSpc>
                <a:spcPct val="120000"/>
              </a:lnSpc>
              <a:spcBef>
                <a:spcPts val="0"/>
              </a:spcBef>
            </a:pPr>
            <a:r>
              <a:rPr lang="en-US" dirty="0"/>
              <a:t>These systems understand, interpret, and comprehend visual input on the computer. For example, </a:t>
            </a:r>
          </a:p>
          <a:p>
            <a:pPr>
              <a:lnSpc>
                <a:spcPct val="120000"/>
              </a:lnSpc>
              <a:spcBef>
                <a:spcPts val="0"/>
              </a:spcBef>
            </a:pPr>
            <a:endParaRPr lang="ru-RU" dirty="0"/>
          </a:p>
          <a:p>
            <a:pPr marL="1338263" indent="-255588">
              <a:lnSpc>
                <a:spcPct val="120000"/>
              </a:lnSpc>
              <a:spcBef>
                <a:spcPts val="0"/>
              </a:spcBef>
            </a:pPr>
            <a:r>
              <a:rPr lang="en-US" dirty="0"/>
              <a:t> A spying </a:t>
            </a:r>
            <a:r>
              <a:rPr lang="en-US" dirty="0" err="1"/>
              <a:t>aeroplane</a:t>
            </a:r>
            <a:r>
              <a:rPr lang="en-US" dirty="0"/>
              <a:t> takes photographs, which are used to figure out spatial information or map of the areas. </a:t>
            </a:r>
            <a:endParaRPr lang="ru-RU" dirty="0"/>
          </a:p>
          <a:p>
            <a:pPr marL="1338263" indent="-255588">
              <a:lnSpc>
                <a:spcPct val="120000"/>
              </a:lnSpc>
              <a:spcBef>
                <a:spcPts val="0"/>
              </a:spcBef>
            </a:pPr>
            <a:endParaRPr lang="ru-RU" dirty="0"/>
          </a:p>
          <a:p>
            <a:pPr marL="1338263" indent="-255588">
              <a:lnSpc>
                <a:spcPct val="120000"/>
              </a:lnSpc>
              <a:spcBef>
                <a:spcPts val="0"/>
              </a:spcBef>
            </a:pPr>
            <a:r>
              <a:rPr lang="en-US" dirty="0"/>
              <a:t> Doctors use clinical expert system to diagnose the patient. </a:t>
            </a:r>
            <a:endParaRPr lang="ru-RU" dirty="0"/>
          </a:p>
          <a:p>
            <a:pPr marL="1338263" indent="-255588">
              <a:lnSpc>
                <a:spcPct val="120000"/>
              </a:lnSpc>
              <a:spcBef>
                <a:spcPts val="0"/>
              </a:spcBef>
            </a:pPr>
            <a:endParaRPr lang="ru-RU" dirty="0"/>
          </a:p>
          <a:p>
            <a:pPr marL="1338263" indent="-255588">
              <a:lnSpc>
                <a:spcPct val="120000"/>
              </a:lnSpc>
              <a:spcBef>
                <a:spcPts val="0"/>
              </a:spcBef>
            </a:pPr>
            <a:r>
              <a:rPr lang="en-US" dirty="0"/>
              <a:t> Police use computer software that can recognize the face of criminal with the stored portrait made by forensic artist. </a:t>
            </a:r>
          </a:p>
          <a:p>
            <a:endParaRPr lang="ru-RU" dirty="0"/>
          </a:p>
        </p:txBody>
      </p:sp>
      <p:sp>
        <p:nvSpPr>
          <p:cNvPr id="3" name="Заголовок 2"/>
          <p:cNvSpPr>
            <a:spLocks noGrp="1"/>
          </p:cNvSpPr>
          <p:nvPr>
            <p:ph type="title"/>
          </p:nvPr>
        </p:nvSpPr>
        <p:spPr/>
        <p:txBody>
          <a:bodyPr/>
          <a:lstStyle/>
          <a:p>
            <a:r>
              <a:rPr lang="en-US" dirty="0"/>
              <a:t>Application of AI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18</a:t>
            </a:fld>
            <a:endParaRPr lang="ru-RU"/>
          </a:p>
        </p:txBody>
      </p:sp>
    </p:spTree>
    <p:extLst>
      <p:ext uri="{BB962C8B-B14F-4D97-AF65-F5344CB8AC3E}">
        <p14:creationId xmlns:p14="http://schemas.microsoft.com/office/powerpoint/2010/main" val="361406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196752"/>
            <a:ext cx="8229600" cy="5256584"/>
          </a:xfrm>
        </p:spPr>
        <p:txBody>
          <a:bodyPr>
            <a:normAutofit fontScale="77500" lnSpcReduction="20000"/>
          </a:bodyPr>
          <a:lstStyle/>
          <a:p>
            <a:r>
              <a:rPr lang="en-US" b="1" dirty="0"/>
              <a:t>Speech Recognition </a:t>
            </a:r>
            <a:endParaRPr lang="en-US" dirty="0"/>
          </a:p>
          <a:p>
            <a:r>
              <a:rPr lang="en-US" dirty="0"/>
              <a:t>Some intelligent systems are capable of hearing and comprehending the language in terms of sentences and their meanings while a human talks to it. It can handle different accents, slang words, noise in the background, change in human’s noise due to cold, etc. </a:t>
            </a:r>
          </a:p>
          <a:p>
            <a:r>
              <a:rPr lang="en-US" b="1" dirty="0"/>
              <a:t>Handwriting Recognition </a:t>
            </a:r>
            <a:endParaRPr lang="en-US" dirty="0"/>
          </a:p>
          <a:p>
            <a:r>
              <a:rPr lang="en-US" dirty="0"/>
              <a:t>The handwriting recognition software reads the text written on paper by a pen or on screen by a stylus. It can recognize the shapes of the letters and convert it into editable text. </a:t>
            </a:r>
          </a:p>
          <a:p>
            <a:r>
              <a:rPr lang="en-US" b="1" dirty="0"/>
              <a:t>Intelligent Robots </a:t>
            </a:r>
            <a:endParaRPr lang="en-US" dirty="0"/>
          </a:p>
          <a:p>
            <a:r>
              <a:rPr lang="en-US" dirty="0"/>
              <a:t>Robots 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 </a:t>
            </a:r>
            <a:endParaRPr lang="ru-RU" dirty="0"/>
          </a:p>
        </p:txBody>
      </p:sp>
      <p:sp>
        <p:nvSpPr>
          <p:cNvPr id="3" name="Заголовок 2"/>
          <p:cNvSpPr>
            <a:spLocks noGrp="1"/>
          </p:cNvSpPr>
          <p:nvPr>
            <p:ph type="title"/>
          </p:nvPr>
        </p:nvSpPr>
        <p:spPr/>
        <p:txBody>
          <a:bodyPr/>
          <a:lstStyle/>
          <a:p>
            <a:r>
              <a:rPr lang="en-US" dirty="0"/>
              <a:t>Application of AI  - 2</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19</a:t>
            </a:fld>
            <a:endParaRPr lang="ru-RU"/>
          </a:p>
        </p:txBody>
      </p:sp>
    </p:spTree>
    <p:extLst>
      <p:ext uri="{BB962C8B-B14F-4D97-AF65-F5344CB8AC3E}">
        <p14:creationId xmlns:p14="http://schemas.microsoft.com/office/powerpoint/2010/main" val="113045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92500" lnSpcReduction="10000"/>
          </a:bodyPr>
          <a:lstStyle/>
          <a:p>
            <a:r>
              <a:rPr lang="en-US" dirty="0"/>
              <a:t>Artificial Intelligence is a way of making a computer, a computer-controlled robot, or a software think intelligently, in the similar manner the intelligent humans think. AI is accomplished by studying how human brain thinks and how humans learn, decide, and work while trying to solve a problem, and then using the outcomes of this study as a basis of developing intelligent software and systems. </a:t>
            </a:r>
          </a:p>
          <a:p>
            <a:r>
              <a:rPr lang="en-US" dirty="0"/>
              <a:t>The development of AI started with the intention of creating similar intelligence in machines that we find and regard high in humans. </a:t>
            </a:r>
            <a:endParaRPr lang="ru-RU" dirty="0"/>
          </a:p>
        </p:txBody>
      </p:sp>
      <p:sp>
        <p:nvSpPr>
          <p:cNvPr id="2" name="Заголовок 1"/>
          <p:cNvSpPr>
            <a:spLocks noGrp="1"/>
          </p:cNvSpPr>
          <p:nvPr>
            <p:ph type="title"/>
          </p:nvPr>
        </p:nvSpPr>
        <p:spPr/>
        <p:txBody>
          <a:bodyPr>
            <a:normAutofit fontScale="90000"/>
          </a:bodyPr>
          <a:lstStyle/>
          <a:p>
            <a:r>
              <a:rPr lang="en-US" dirty="0"/>
              <a:t>Basic Concept of Artificial Intelligence (AI)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2</a:t>
            </a:fld>
            <a:endParaRPr lang="ru-RU"/>
          </a:p>
        </p:txBody>
      </p:sp>
    </p:spTree>
    <p:extLst>
      <p:ext uri="{BB962C8B-B14F-4D97-AF65-F5344CB8AC3E}">
        <p14:creationId xmlns:p14="http://schemas.microsoft.com/office/powerpoint/2010/main" val="2032528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a:xfrm>
            <a:off x="457200" y="1340768"/>
            <a:ext cx="8229600" cy="5040560"/>
          </a:xfrm>
        </p:spPr>
        <p:txBody>
          <a:bodyPr>
            <a:normAutofit fontScale="77500" lnSpcReduction="20000"/>
          </a:bodyPr>
          <a:lstStyle/>
          <a:p>
            <a:r>
              <a:rPr lang="en-US" b="1" dirty="0"/>
              <a:t>Agent </a:t>
            </a:r>
            <a:endParaRPr lang="en-US" dirty="0"/>
          </a:p>
          <a:p>
            <a:r>
              <a:rPr lang="en-US" dirty="0"/>
              <a:t>An agent is anything that can perceive its environment through sensors and acts upon that environment through effectors. </a:t>
            </a:r>
          </a:p>
          <a:p>
            <a:endParaRPr lang="ru-RU" dirty="0"/>
          </a:p>
          <a:p>
            <a:r>
              <a:rPr lang="en-US" dirty="0"/>
              <a:t> A </a:t>
            </a:r>
            <a:r>
              <a:rPr lang="en-US" b="1" dirty="0"/>
              <a:t>human agent </a:t>
            </a:r>
            <a:r>
              <a:rPr lang="en-US" dirty="0"/>
              <a:t>has sensory organs such as eyes, ears, nose, tongue and skin parallel to the sensors, and other organs such as hands, legs, mouth, for effectors. </a:t>
            </a:r>
          </a:p>
          <a:p>
            <a:endParaRPr lang="ru-RU" dirty="0"/>
          </a:p>
          <a:p>
            <a:endParaRPr lang="ru-RU" dirty="0"/>
          </a:p>
          <a:p>
            <a:r>
              <a:rPr lang="en-US" dirty="0"/>
              <a:t> A </a:t>
            </a:r>
            <a:r>
              <a:rPr lang="en-US" b="1" dirty="0"/>
              <a:t>robotic agent </a:t>
            </a:r>
            <a:r>
              <a:rPr lang="en-US" dirty="0"/>
              <a:t>replaces cameras and infrared range finders for the sensors, and various motors and actuators for effectors. </a:t>
            </a:r>
          </a:p>
          <a:p>
            <a:endParaRPr lang="ru-RU" dirty="0"/>
          </a:p>
          <a:p>
            <a:endParaRPr lang="ru-RU" dirty="0"/>
          </a:p>
          <a:p>
            <a:r>
              <a:rPr lang="en-US" dirty="0"/>
              <a:t> A </a:t>
            </a:r>
            <a:r>
              <a:rPr lang="en-US" b="1" dirty="0"/>
              <a:t>software agent </a:t>
            </a:r>
            <a:r>
              <a:rPr lang="en-US" dirty="0"/>
              <a:t>has encoded bit strings as its programs and actions. </a:t>
            </a:r>
          </a:p>
          <a:p>
            <a:endParaRPr lang="ru-RU" dirty="0"/>
          </a:p>
        </p:txBody>
      </p:sp>
      <p:sp>
        <p:nvSpPr>
          <p:cNvPr id="3" name="Заголовок 2"/>
          <p:cNvSpPr>
            <a:spLocks noGrp="1"/>
          </p:cNvSpPr>
          <p:nvPr>
            <p:ph type="title"/>
          </p:nvPr>
        </p:nvSpPr>
        <p:spPr/>
        <p:txBody>
          <a:bodyPr/>
          <a:lstStyle/>
          <a:p>
            <a:r>
              <a:rPr lang="en-US" dirty="0"/>
              <a:t>Agent &amp; Environment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20</a:t>
            </a:fld>
            <a:endParaRPr lang="ru-RU"/>
          </a:p>
        </p:txBody>
      </p:sp>
    </p:spTree>
    <p:extLst>
      <p:ext uri="{BB962C8B-B14F-4D97-AF65-F5344CB8AC3E}">
        <p14:creationId xmlns:p14="http://schemas.microsoft.com/office/powerpoint/2010/main" val="1433722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92500" lnSpcReduction="20000"/>
          </a:bodyPr>
          <a:lstStyle/>
          <a:p>
            <a:r>
              <a:rPr lang="en-US" b="1" dirty="0"/>
              <a:t>Environment </a:t>
            </a:r>
            <a:endParaRPr lang="en-US" dirty="0"/>
          </a:p>
          <a:p>
            <a:r>
              <a:rPr lang="en-US" dirty="0"/>
              <a:t>Some programs operate in an entirely </a:t>
            </a:r>
            <a:r>
              <a:rPr lang="en-US" b="1" dirty="0"/>
              <a:t>artificial environment </a:t>
            </a:r>
            <a:r>
              <a:rPr lang="en-US" dirty="0"/>
              <a:t>confined to keyboard input, database, computer file systems and character output on a screen. </a:t>
            </a:r>
          </a:p>
          <a:p>
            <a:r>
              <a:rPr lang="en-US" dirty="0"/>
              <a:t>In contrast, some software agents (software robots or softbots) exist in rich, unlimited softbots domains. The simulator has a </a:t>
            </a:r>
            <a:r>
              <a:rPr lang="en-US" b="1" dirty="0"/>
              <a:t>very detailed, complex environment</a:t>
            </a:r>
            <a:r>
              <a:rPr lang="en-US" dirty="0"/>
              <a:t>. The software agent needs to choose from a long array of actions in real time. A softbot is designed to scan the online preferences of the customer and shows interesting items to the customer works in the </a:t>
            </a:r>
            <a:r>
              <a:rPr lang="en-US" b="1" dirty="0"/>
              <a:t>real </a:t>
            </a:r>
            <a:r>
              <a:rPr lang="en-US" dirty="0"/>
              <a:t>as well as an </a:t>
            </a:r>
            <a:r>
              <a:rPr lang="en-US" b="1" dirty="0"/>
              <a:t>artificial </a:t>
            </a:r>
            <a:r>
              <a:rPr lang="en-US" dirty="0"/>
              <a:t>environment. </a:t>
            </a:r>
            <a:endParaRPr lang="ru-RU" dirty="0"/>
          </a:p>
        </p:txBody>
      </p:sp>
      <p:sp>
        <p:nvSpPr>
          <p:cNvPr id="3" name="Заголовок 2"/>
          <p:cNvSpPr>
            <a:spLocks noGrp="1"/>
          </p:cNvSpPr>
          <p:nvPr>
            <p:ph type="title"/>
          </p:nvPr>
        </p:nvSpPr>
        <p:spPr/>
        <p:txBody>
          <a:bodyPr/>
          <a:lstStyle/>
          <a:p>
            <a:r>
              <a:rPr lang="en-US" dirty="0"/>
              <a:t>Agent &amp; Environment  - 2</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21</a:t>
            </a:fld>
            <a:endParaRPr lang="ru-RU"/>
          </a:p>
        </p:txBody>
      </p:sp>
    </p:spTree>
    <p:extLst>
      <p:ext uri="{BB962C8B-B14F-4D97-AF65-F5344CB8AC3E}">
        <p14:creationId xmlns:p14="http://schemas.microsoft.com/office/powerpoint/2010/main" val="376167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0000" lnSpcReduction="20000"/>
          </a:bodyPr>
          <a:lstStyle/>
          <a:p>
            <a:r>
              <a:rPr lang="en-US" b="1" dirty="0"/>
              <a:t>AI can learn through data </a:t>
            </a:r>
            <a:endParaRPr lang="en-US" dirty="0"/>
          </a:p>
          <a:p>
            <a:r>
              <a:rPr lang="en-US" dirty="0"/>
              <a:t>In our daily life, we deal with huge amount of data and human brain cannot keep track of so much data. That is why we need to automate the things. For doing automation, we need to study AI because it can learn from data and can do the repetitive tasks with accuracy and without tiredness. </a:t>
            </a:r>
          </a:p>
          <a:p>
            <a:r>
              <a:rPr lang="en-US" b="1" dirty="0"/>
              <a:t>AI can teach itself </a:t>
            </a:r>
            <a:endParaRPr lang="en-US" dirty="0"/>
          </a:p>
          <a:p>
            <a:r>
              <a:rPr lang="en-US" dirty="0"/>
              <a:t>It is very necessary that a system should teach itself because the data itself keeps changing and the knowledge which is derived from such data must be updated constantly. We can use AI to fulfill this purpose because an AI enabled system can teach itself. </a:t>
            </a:r>
          </a:p>
          <a:p>
            <a:r>
              <a:rPr lang="en-US" b="1" dirty="0"/>
              <a:t>AI can respond in real time </a:t>
            </a:r>
            <a:endParaRPr lang="en-US" dirty="0"/>
          </a:p>
          <a:p>
            <a:r>
              <a:rPr lang="en-US" dirty="0"/>
              <a:t>Artificial intelligence with the help of neural networks can analyze the data more deeply. Due to this capability, AI can think and respond to the situations which are based on the conditions in real time </a:t>
            </a:r>
            <a:endParaRPr lang="ru-RU" dirty="0"/>
          </a:p>
        </p:txBody>
      </p:sp>
      <p:sp>
        <p:nvSpPr>
          <p:cNvPr id="3" name="Заголовок 2"/>
          <p:cNvSpPr>
            <a:spLocks noGrp="1"/>
          </p:cNvSpPr>
          <p:nvPr>
            <p:ph type="title"/>
          </p:nvPr>
        </p:nvSpPr>
        <p:spPr/>
        <p:txBody>
          <a:bodyPr/>
          <a:lstStyle/>
          <a:p>
            <a:r>
              <a:rPr lang="en-US" dirty="0"/>
              <a:t>The Necessity of Learning AI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3</a:t>
            </a:fld>
            <a:endParaRPr lang="ru-RU"/>
          </a:p>
        </p:txBody>
      </p:sp>
    </p:spTree>
    <p:extLst>
      <p:ext uri="{BB962C8B-B14F-4D97-AF65-F5344CB8AC3E}">
        <p14:creationId xmlns:p14="http://schemas.microsoft.com/office/powerpoint/2010/main" val="270098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normAutofit fontScale="77500" lnSpcReduction="20000"/>
          </a:bodyPr>
          <a:lstStyle/>
          <a:p>
            <a:r>
              <a:rPr lang="en-US" b="1" dirty="0"/>
              <a:t>AI achieves accuracy </a:t>
            </a:r>
            <a:endParaRPr lang="en-US" dirty="0"/>
          </a:p>
          <a:p>
            <a:r>
              <a:rPr lang="en-US" dirty="0"/>
              <a:t>With the help of deep neural networks, AI can achieve tremendous accuracy. AI helps in the field of medicine to diagnose diseases such as cancer from the MRIs of patients. </a:t>
            </a:r>
          </a:p>
          <a:p>
            <a:r>
              <a:rPr lang="en-US" b="1" dirty="0"/>
              <a:t>AI can organize data to get most out of it </a:t>
            </a:r>
            <a:endParaRPr lang="en-US" dirty="0"/>
          </a:p>
          <a:p>
            <a:r>
              <a:rPr lang="en-US" dirty="0"/>
              <a:t>The data is an intellectual property for the systems which are using self-learning algorithms. We need AI to index and organize the data in a way that it always gives the best results. </a:t>
            </a:r>
          </a:p>
          <a:p>
            <a:r>
              <a:rPr lang="en-US" b="1" dirty="0"/>
              <a:t>Understanding Intelligence </a:t>
            </a:r>
            <a:endParaRPr lang="en-US" dirty="0"/>
          </a:p>
          <a:p>
            <a:r>
              <a:rPr lang="en-US" dirty="0"/>
              <a:t>With AI, smart systems can be built. We need to understand the concept of intelligence so that our brain can construct another intelligence system like itself. </a:t>
            </a:r>
            <a:endParaRPr lang="ru-RU" dirty="0"/>
          </a:p>
        </p:txBody>
      </p:sp>
      <p:sp>
        <p:nvSpPr>
          <p:cNvPr id="3" name="Заголовок 2"/>
          <p:cNvSpPr>
            <a:spLocks noGrp="1"/>
          </p:cNvSpPr>
          <p:nvPr>
            <p:ph type="title"/>
          </p:nvPr>
        </p:nvSpPr>
        <p:spPr/>
        <p:txBody>
          <a:bodyPr/>
          <a:lstStyle/>
          <a:p>
            <a:r>
              <a:rPr lang="en-US" dirty="0"/>
              <a:t>The Necessity of Learning AI -2</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4</a:t>
            </a:fld>
            <a:endParaRPr lang="ru-RU"/>
          </a:p>
        </p:txBody>
      </p:sp>
    </p:spTree>
    <p:extLst>
      <p:ext uri="{BB962C8B-B14F-4D97-AF65-F5344CB8AC3E}">
        <p14:creationId xmlns:p14="http://schemas.microsoft.com/office/powerpoint/2010/main" val="176720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a:t>The ability of a system to calculate, reason, perceive relationships and analogies, learn from experience, store and retrieve information from memory, solve problems, comprehend complex ideas, use natural language fluently, classify, generalize, and adapt new situations. </a:t>
            </a:r>
            <a:endParaRPr lang="ru-RU" dirty="0"/>
          </a:p>
        </p:txBody>
      </p:sp>
      <p:sp>
        <p:nvSpPr>
          <p:cNvPr id="3" name="Заголовок 2"/>
          <p:cNvSpPr>
            <a:spLocks noGrp="1"/>
          </p:cNvSpPr>
          <p:nvPr>
            <p:ph type="title"/>
          </p:nvPr>
        </p:nvSpPr>
        <p:spPr/>
        <p:txBody>
          <a:bodyPr/>
          <a:lstStyle/>
          <a:p>
            <a:r>
              <a:rPr lang="en-US" dirty="0"/>
              <a:t>What is Intelligence?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5</a:t>
            </a:fld>
            <a:endParaRPr lang="ru-RU"/>
          </a:p>
        </p:txBody>
      </p:sp>
    </p:spTree>
    <p:extLst>
      <p:ext uri="{BB962C8B-B14F-4D97-AF65-F5344CB8AC3E}">
        <p14:creationId xmlns:p14="http://schemas.microsoft.com/office/powerpoint/2010/main" val="421241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p:txBody>
      </p:sp>
      <p:sp>
        <p:nvSpPr>
          <p:cNvPr id="3" name="Заголовок 2"/>
          <p:cNvSpPr>
            <a:spLocks noGrp="1"/>
          </p:cNvSpPr>
          <p:nvPr>
            <p:ph type="title"/>
          </p:nvPr>
        </p:nvSpPr>
        <p:spPr/>
        <p:txBody>
          <a:bodyPr/>
          <a:lstStyle/>
          <a:p>
            <a:r>
              <a:rPr lang="en-US" dirty="0"/>
              <a:t>Types of Intelligence </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30" y="1484514"/>
            <a:ext cx="8231131" cy="4537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Номер слайда 4"/>
          <p:cNvSpPr>
            <a:spLocks noGrp="1"/>
          </p:cNvSpPr>
          <p:nvPr>
            <p:ph type="sldNum" sz="quarter" idx="12"/>
          </p:nvPr>
        </p:nvSpPr>
        <p:spPr/>
        <p:txBody>
          <a:bodyPr/>
          <a:lstStyle/>
          <a:p>
            <a:fld id="{46A1B6BE-3945-4184-B70A-01AC09109D55}" type="slidenum">
              <a:rPr lang="ru-RU" smtClean="0"/>
              <a:t>6</a:t>
            </a:fld>
            <a:endParaRPr lang="ru-RU"/>
          </a:p>
        </p:txBody>
      </p:sp>
    </p:spTree>
    <p:extLst>
      <p:ext uri="{BB962C8B-B14F-4D97-AF65-F5344CB8AC3E}">
        <p14:creationId xmlns:p14="http://schemas.microsoft.com/office/powerpoint/2010/main" val="58395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p:txBody>
      </p:sp>
      <p:sp>
        <p:nvSpPr>
          <p:cNvPr id="3" name="Заголовок 2"/>
          <p:cNvSpPr>
            <a:spLocks noGrp="1"/>
          </p:cNvSpPr>
          <p:nvPr>
            <p:ph type="title"/>
          </p:nvPr>
        </p:nvSpPr>
        <p:spPr/>
        <p:txBody>
          <a:bodyPr/>
          <a:lstStyle/>
          <a:p>
            <a:r>
              <a:rPr lang="en-US" dirty="0"/>
              <a:t>Types of Intelligence - 2</a:t>
            </a:r>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389299" cy="468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Номер слайда 4"/>
          <p:cNvSpPr>
            <a:spLocks noGrp="1"/>
          </p:cNvSpPr>
          <p:nvPr>
            <p:ph type="sldNum" sz="quarter" idx="12"/>
          </p:nvPr>
        </p:nvSpPr>
        <p:spPr/>
        <p:txBody>
          <a:bodyPr/>
          <a:lstStyle/>
          <a:p>
            <a:fld id="{46A1B6BE-3945-4184-B70A-01AC09109D55}" type="slidenum">
              <a:rPr lang="ru-RU" smtClean="0"/>
              <a:t>7</a:t>
            </a:fld>
            <a:endParaRPr lang="ru-RU"/>
          </a:p>
        </p:txBody>
      </p:sp>
    </p:spTree>
    <p:extLst>
      <p:ext uri="{BB962C8B-B14F-4D97-AF65-F5344CB8AC3E}">
        <p14:creationId xmlns:p14="http://schemas.microsoft.com/office/powerpoint/2010/main" val="1030954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endParaRPr lang="ru-RU" dirty="0"/>
          </a:p>
        </p:txBody>
      </p:sp>
      <p:sp>
        <p:nvSpPr>
          <p:cNvPr id="3" name="Заголовок 2"/>
          <p:cNvSpPr>
            <a:spLocks noGrp="1"/>
          </p:cNvSpPr>
          <p:nvPr>
            <p:ph type="title"/>
          </p:nvPr>
        </p:nvSpPr>
        <p:spPr/>
        <p:txBody>
          <a:bodyPr>
            <a:normAutofit fontScale="90000"/>
          </a:bodyPr>
          <a:lstStyle/>
          <a:p>
            <a:r>
              <a:rPr lang="en-US" dirty="0"/>
              <a:t>What is Intelligence Composed Of? </a:t>
            </a: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705145"/>
            <a:ext cx="6946241"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Номер слайда 4"/>
          <p:cNvSpPr>
            <a:spLocks noGrp="1"/>
          </p:cNvSpPr>
          <p:nvPr>
            <p:ph type="sldNum" sz="quarter" idx="12"/>
          </p:nvPr>
        </p:nvSpPr>
        <p:spPr/>
        <p:txBody>
          <a:bodyPr/>
          <a:lstStyle/>
          <a:p>
            <a:fld id="{46A1B6BE-3945-4184-B70A-01AC09109D55}" type="slidenum">
              <a:rPr lang="ru-RU" smtClean="0"/>
              <a:t>8</a:t>
            </a:fld>
            <a:endParaRPr lang="ru-RU"/>
          </a:p>
        </p:txBody>
      </p:sp>
    </p:spTree>
    <p:extLst>
      <p:ext uri="{BB962C8B-B14F-4D97-AF65-F5344CB8AC3E}">
        <p14:creationId xmlns:p14="http://schemas.microsoft.com/office/powerpoint/2010/main" val="9660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idx="1"/>
          </p:nvPr>
        </p:nvSpPr>
        <p:spPr/>
        <p:txBody>
          <a:bodyPr/>
          <a:lstStyle/>
          <a:p>
            <a:r>
              <a:rPr lang="en-US" dirty="0"/>
              <a:t>It is the set of processes that enable us to provide basis for judgement, making decisions, and prediction. There are broadly two types − </a:t>
            </a:r>
            <a:endParaRPr lang="ru-RU" dirty="0"/>
          </a:p>
        </p:txBody>
      </p:sp>
      <p:sp>
        <p:nvSpPr>
          <p:cNvPr id="3" name="Заголовок 2"/>
          <p:cNvSpPr>
            <a:spLocks noGrp="1"/>
          </p:cNvSpPr>
          <p:nvPr>
            <p:ph type="title"/>
          </p:nvPr>
        </p:nvSpPr>
        <p:spPr/>
        <p:txBody>
          <a:bodyPr/>
          <a:lstStyle/>
          <a:p>
            <a:r>
              <a:rPr lang="en-US" dirty="0"/>
              <a:t>Reasoning </a:t>
            </a:r>
            <a:endParaRPr lang="ru-RU" dirty="0"/>
          </a:p>
        </p:txBody>
      </p:sp>
      <p:sp>
        <p:nvSpPr>
          <p:cNvPr id="5" name="Номер слайда 4"/>
          <p:cNvSpPr>
            <a:spLocks noGrp="1"/>
          </p:cNvSpPr>
          <p:nvPr>
            <p:ph type="sldNum" sz="quarter" idx="12"/>
          </p:nvPr>
        </p:nvSpPr>
        <p:spPr/>
        <p:txBody>
          <a:bodyPr/>
          <a:lstStyle/>
          <a:p>
            <a:fld id="{46A1B6BE-3945-4184-B70A-01AC09109D55}" type="slidenum">
              <a:rPr lang="ru-RU" smtClean="0"/>
              <a:t>9</a:t>
            </a:fld>
            <a:endParaRPr lang="ru-RU"/>
          </a:p>
        </p:txBody>
      </p:sp>
    </p:spTree>
    <p:extLst>
      <p:ext uri="{BB962C8B-B14F-4D97-AF65-F5344CB8AC3E}">
        <p14:creationId xmlns:p14="http://schemas.microsoft.com/office/powerpoint/2010/main" val="10322183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Открытая">
  <a:themeElements>
    <a:clrScheme name="Открытая">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Открытая">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Открытая">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51</TotalTime>
  <Words>1680</Words>
  <Application>Microsoft Office PowerPoint</Application>
  <PresentationFormat>Екран (4:3)</PresentationFormat>
  <Paragraphs>126</Paragraphs>
  <Slides>21</Slides>
  <Notes>0</Notes>
  <HiddenSlides>0</HiddenSlides>
  <MMClips>0</MMClips>
  <ScaleCrop>false</ScaleCrop>
  <HeadingPairs>
    <vt:vector size="4" baseType="variant">
      <vt:variant>
        <vt:lpstr>Тема</vt:lpstr>
      </vt:variant>
      <vt:variant>
        <vt:i4>1</vt:i4>
      </vt:variant>
      <vt:variant>
        <vt:lpstr>Заголовки слайдів</vt:lpstr>
      </vt:variant>
      <vt:variant>
        <vt:i4>21</vt:i4>
      </vt:variant>
    </vt:vector>
  </HeadingPairs>
  <TitlesOfParts>
    <vt:vector size="22" baseType="lpstr">
      <vt:lpstr>Открытая</vt:lpstr>
      <vt:lpstr>Artificial intelligence systems. Introduction</vt:lpstr>
      <vt:lpstr>Basic Concept of Artificial Intelligence (AI) </vt:lpstr>
      <vt:lpstr>The Necessity of Learning AI </vt:lpstr>
      <vt:lpstr>The Necessity of Learning AI -2</vt:lpstr>
      <vt:lpstr>What is Intelligence? </vt:lpstr>
      <vt:lpstr>Types of Intelligence </vt:lpstr>
      <vt:lpstr>Types of Intelligence - 2</vt:lpstr>
      <vt:lpstr>What is Intelligence Composed Of? </vt:lpstr>
      <vt:lpstr>Reasoning </vt:lpstr>
      <vt:lpstr>Two types of reasoning </vt:lpstr>
      <vt:lpstr>Learning </vt:lpstr>
      <vt:lpstr>Learning - 2 </vt:lpstr>
      <vt:lpstr>Problem Solving </vt:lpstr>
      <vt:lpstr>Perception </vt:lpstr>
      <vt:lpstr>Linguistic Intelligence </vt:lpstr>
      <vt:lpstr>What’s Involved in AI </vt:lpstr>
      <vt:lpstr>What’s Involved in AI  - 2</vt:lpstr>
      <vt:lpstr>Application of AI </vt:lpstr>
      <vt:lpstr>Application of AI  - 2</vt:lpstr>
      <vt:lpstr>Agent &amp; Environment </vt:lpstr>
      <vt:lpstr>Agent &amp; Environment  - 2</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systems. Inroduction</dc:title>
  <dc:creator>Anna</dc:creator>
  <cp:lastModifiedBy>Anna</cp:lastModifiedBy>
  <cp:revision>17</cp:revision>
  <dcterms:created xsi:type="dcterms:W3CDTF">2021-09-06T07:04:33Z</dcterms:created>
  <dcterms:modified xsi:type="dcterms:W3CDTF">2021-09-13T09:26:58Z</dcterms:modified>
</cp:coreProperties>
</file>