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1" r:id="rId16"/>
    <p:sldId id="272" r:id="rId17"/>
    <p:sldId id="275" r:id="rId18"/>
    <p:sldId id="276" r:id="rId19"/>
    <p:sldId id="277" r:id="rId20"/>
    <p:sldId id="278"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98FF4-CD3A-1AAA-AA5A-AF16363D1762}" v="8" dt="2021-09-20T08:41:16.419"/>
    <p1510:client id="{5CA44B53-6305-47FB-88EC-7CDB0A1D0939}" v="1" dt="2021-10-20T08:49:40.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Таха . Халлукі" userId="S::khallouki.taha@cs.khpi.edu.ua::c692fe47-cdba-4ed9-8fdd-f18f5a2e794b" providerId="AD" clId="Web-{5CA44B53-6305-47FB-88EC-7CDB0A1D0939}"/>
    <pc:docChg chg="modSld">
      <pc:chgData name="Таха . Халлукі" userId="S::khallouki.taha@cs.khpi.edu.ua::c692fe47-cdba-4ed9-8fdd-f18f5a2e794b" providerId="AD" clId="Web-{5CA44B53-6305-47FB-88EC-7CDB0A1D0939}" dt="2021-10-20T08:49:40.188" v="0" actId="1076"/>
      <pc:docMkLst>
        <pc:docMk/>
      </pc:docMkLst>
      <pc:sldChg chg="modSp">
        <pc:chgData name="Таха . Халлукі" userId="S::khallouki.taha@cs.khpi.edu.ua::c692fe47-cdba-4ed9-8fdd-f18f5a2e794b" providerId="AD" clId="Web-{5CA44B53-6305-47FB-88EC-7CDB0A1D0939}" dt="2021-10-20T08:49:40.188" v="0" actId="1076"/>
        <pc:sldMkLst>
          <pc:docMk/>
          <pc:sldMk cId="2696666611" sldId="258"/>
        </pc:sldMkLst>
        <pc:spChg chg="mod">
          <ac:chgData name="Таха . Халлукі" userId="S::khallouki.taha@cs.khpi.edu.ua::c692fe47-cdba-4ed9-8fdd-f18f5a2e794b" providerId="AD" clId="Web-{5CA44B53-6305-47FB-88EC-7CDB0A1D0939}" dt="2021-10-20T08:49:40.188" v="0" actId="1076"/>
          <ac:spMkLst>
            <pc:docMk/>
            <pc:sldMk cId="2696666611" sldId="258"/>
            <ac:spMk id="3" creationId="{00000000-0000-0000-0000-000000000000}"/>
          </ac:spMkLst>
        </pc:spChg>
      </pc:sldChg>
    </pc:docChg>
  </pc:docChgLst>
  <pc:docChgLst>
    <pc:chgData name="Вадим Дмитрович Шевелєв" userId="S::vadym.sheveliev@cs.khpi.edu.ua::e3617347-6335-4cf6-867a-cc61c3ff9496" providerId="AD" clId="Web-{29498FF4-CD3A-1AAA-AA5A-AF16363D1762}"/>
    <pc:docChg chg="modSld">
      <pc:chgData name="Вадим Дмитрович Шевелєв" userId="S::vadym.sheveliev@cs.khpi.edu.ua::e3617347-6335-4cf6-867a-cc61c3ff9496" providerId="AD" clId="Web-{29498FF4-CD3A-1AAA-AA5A-AF16363D1762}" dt="2021-09-20T08:41:16.404" v="3" actId="20577"/>
      <pc:docMkLst>
        <pc:docMk/>
      </pc:docMkLst>
      <pc:sldChg chg="modSp">
        <pc:chgData name="Вадим Дмитрович Шевелєв" userId="S::vadym.sheveliev@cs.khpi.edu.ua::e3617347-6335-4cf6-867a-cc61c3ff9496" providerId="AD" clId="Web-{29498FF4-CD3A-1AAA-AA5A-AF16363D1762}" dt="2021-09-20T08:00:21.535" v="1" actId="20577"/>
        <pc:sldMkLst>
          <pc:docMk/>
          <pc:sldMk cId="654738050" sldId="256"/>
        </pc:sldMkLst>
        <pc:spChg chg="mod">
          <ac:chgData name="Вадим Дмитрович Шевелєв" userId="S::vadym.sheveliev@cs.khpi.edu.ua::e3617347-6335-4cf6-867a-cc61c3ff9496" providerId="AD" clId="Web-{29498FF4-CD3A-1AAA-AA5A-AF16363D1762}" dt="2021-09-20T08:00:21.535" v="1" actId="20577"/>
          <ac:spMkLst>
            <pc:docMk/>
            <pc:sldMk cId="654738050" sldId="256"/>
            <ac:spMk id="3" creationId="{00000000-0000-0000-0000-000000000000}"/>
          </ac:spMkLst>
        </pc:spChg>
      </pc:sldChg>
      <pc:sldChg chg="modSp">
        <pc:chgData name="Вадим Дмитрович Шевелєв" userId="S::vadym.sheveliev@cs.khpi.edu.ua::e3617347-6335-4cf6-867a-cc61c3ff9496" providerId="AD" clId="Web-{29498FF4-CD3A-1AAA-AA5A-AF16363D1762}" dt="2021-09-20T08:41:16.404" v="3" actId="20577"/>
        <pc:sldMkLst>
          <pc:docMk/>
          <pc:sldMk cId="3521049802" sldId="265"/>
        </pc:sldMkLst>
        <pc:spChg chg="mod">
          <ac:chgData name="Вадим Дмитрович Шевелєв" userId="S::vadym.sheveliev@cs.khpi.edu.ua::e3617347-6335-4cf6-867a-cc61c3ff9496" providerId="AD" clId="Web-{29498FF4-CD3A-1AAA-AA5A-AF16363D1762}" dt="2021-09-20T08:41:16.404" v="3" actId="20577"/>
          <ac:spMkLst>
            <pc:docMk/>
            <pc:sldMk cId="3521049802" sldId="26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97DEEDD-2A2D-4249-9BDD-4832AB6D0330}" type="datetimeFigureOut">
              <a:rPr lang="ru-RU" smtClean="0"/>
              <a:t>20.10.2021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897DEEDD-2A2D-4249-9BDD-4832AB6D0330}" type="datetimeFigureOut">
              <a:rPr lang="ru-RU" smtClean="0"/>
              <a:t>20.10.2021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97DEEDD-2A2D-4249-9BDD-4832AB6D0330}" type="datetimeFigureOut">
              <a:rPr lang="ru-RU" smtClean="0"/>
              <a:t>20.10.2021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95DB9CC-F4F8-4052-B409-E281E2EE8638}" type="slidenum">
              <a:rPr lang="ru-RU" smtClean="0"/>
              <a:t>‹#›</a:t>
            </a:fld>
            <a:endParaRPr lang="ru-RU"/>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897DEEDD-2A2D-4249-9BDD-4832AB6D0330}" type="datetimeFigureOut">
              <a:rPr lang="ru-RU" smtClean="0"/>
              <a:t>20.10.2021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95DB9CC-F4F8-4052-B409-E281E2EE8638}" type="slidenum">
              <a:rPr lang="ru-RU" smtClean="0"/>
              <a:t>‹#›</a:t>
            </a:fld>
            <a:endParaRPr lang="ru-RU"/>
          </a:p>
        </p:txBody>
      </p:sp>
      <p:sp>
        <p:nvSpPr>
          <p:cNvPr id="7" name="Title 6"/>
          <p:cNvSpPr>
            <a:spLocks noGrp="1"/>
          </p:cNvSpPr>
          <p:nvPr>
            <p:ph type="title"/>
          </p:nvPr>
        </p:nvSpPr>
        <p:spPr/>
        <p:txBody>
          <a:bodyPr/>
          <a:lstStyle/>
          <a:p>
            <a:r>
              <a:rPr lang="ru-RU"/>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97DEEDD-2A2D-4249-9BDD-4832AB6D0330}" type="datetimeFigureOut">
              <a:rPr lang="ru-RU" smtClean="0"/>
              <a:t>20.10.2021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5" name="Date Placeholder 4"/>
          <p:cNvSpPr>
            <a:spLocks noGrp="1"/>
          </p:cNvSpPr>
          <p:nvPr>
            <p:ph type="dt" sz="half" idx="10"/>
          </p:nvPr>
        </p:nvSpPr>
        <p:spPr/>
        <p:txBody>
          <a:bodyPr/>
          <a:lstStyle/>
          <a:p>
            <a:fld id="{897DEEDD-2A2D-4249-9BDD-4832AB6D0330}" type="datetimeFigureOut">
              <a:rPr lang="ru-RU" smtClean="0"/>
              <a:t>20.10.2021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95DB9CC-F4F8-4052-B409-E281E2EE8638}" type="slidenum">
              <a:rPr lang="ru-RU" smtClean="0"/>
              <a:t>‹#›</a:t>
            </a:fld>
            <a:endParaRPr lang="ru-RU"/>
          </a:p>
        </p:txBody>
      </p:sp>
      <p:sp>
        <p:nvSpPr>
          <p:cNvPr id="9" name="Content Placeholder 8"/>
          <p:cNvSpPr>
            <a:spLocks noGrp="1"/>
          </p:cNvSpPr>
          <p:nvPr>
            <p:ph sz="quarter" idx="13"/>
          </p:nvPr>
        </p:nvSpPr>
        <p:spPr>
          <a:xfrm>
            <a:off x="676655" y="2679192"/>
            <a:ext cx="3822192" cy="34472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97DEEDD-2A2D-4249-9BDD-4832AB6D0330}" type="datetimeFigureOut">
              <a:rPr lang="ru-RU" smtClean="0"/>
              <a:t>20.10.2021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897DEEDD-2A2D-4249-9BDD-4832AB6D0330}" type="datetimeFigureOut">
              <a:rPr lang="ru-RU" smtClean="0"/>
              <a:t>20.10.2021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97DEEDD-2A2D-4249-9BDD-4832AB6D0330}" type="datetimeFigureOut">
              <a:rPr lang="ru-RU" smtClean="0"/>
              <a:t>20.10.2021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95DB9CC-F4F8-4052-B409-E281E2EE8638}"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97DEEDD-2A2D-4249-9BDD-4832AB6D0330}" type="datetimeFigureOut">
              <a:rPr lang="ru-RU" smtClean="0"/>
              <a:t>20.10.2021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95DB9CC-F4F8-4052-B409-E281E2EE8638}" type="slidenum">
              <a:rPr lang="ru-RU" smtClean="0"/>
              <a:t>‹#›</a:t>
            </a:fld>
            <a:endParaRPr lang="ru-RU"/>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97DEEDD-2A2D-4249-9BDD-4832AB6D0330}" type="datetimeFigureOut">
              <a:rPr lang="ru-RU" smtClean="0"/>
              <a:t>20.10.2021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95DB9CC-F4F8-4052-B409-E281E2EE8638}" type="slidenum">
              <a:rPr lang="ru-RU" smtClean="0"/>
              <a:t>‹#›</a:t>
            </a:fld>
            <a:endParaRPr lang="ru-RU"/>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97DEEDD-2A2D-4249-9BDD-4832AB6D0330}" type="datetimeFigureOut">
              <a:rPr lang="ru-RU" smtClean="0"/>
              <a:t>20.10.2021</a:t>
            </a:fld>
            <a:endParaRPr lang="ru-RU"/>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95DB9CC-F4F8-4052-B409-E281E2EE8638}" type="slidenum">
              <a:rPr lang="ru-RU" smtClean="0"/>
              <a:t>‹#›</a:t>
            </a:fld>
            <a:endParaRPr lang="ru-RU"/>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Artificial intelligence systems</a:t>
            </a:r>
            <a:br>
              <a:rPr lang="en-US" dirty="0"/>
            </a:br>
            <a:r>
              <a:rPr lang="en-US" dirty="0"/>
              <a:t>Lecture 2</a:t>
            </a:r>
            <a:endParaRPr lang="ru-RU" dirty="0"/>
          </a:p>
        </p:txBody>
      </p:sp>
      <p:sp>
        <p:nvSpPr>
          <p:cNvPr id="3" name="Подзаголовок 2"/>
          <p:cNvSpPr>
            <a:spLocks noGrp="1"/>
          </p:cNvSpPr>
          <p:nvPr>
            <p:ph type="subTitle" idx="1"/>
          </p:nvPr>
        </p:nvSpPr>
        <p:spPr>
          <a:xfrm>
            <a:off x="2051720" y="3933056"/>
            <a:ext cx="6400800" cy="952129"/>
          </a:xfrm>
        </p:spPr>
        <p:txBody>
          <a:bodyPr vert="horz" lIns="91440" tIns="45720" rIns="91440" bIns="45720" rtlCol="0" anchor="t">
            <a:normAutofit/>
          </a:bodyPr>
          <a:lstStyle/>
          <a:p>
            <a:pPr algn="r"/>
            <a:r>
              <a:rPr lang="en-US" dirty="0">
                <a:solidFill>
                  <a:schemeClr val="bg2">
                    <a:lumMod val="25000"/>
                  </a:schemeClr>
                </a:solidFill>
              </a:rPr>
              <a:t>Associate professor of SEMIT department,</a:t>
            </a:r>
          </a:p>
          <a:p>
            <a:pPr algn="r"/>
            <a:r>
              <a:rPr lang="en-US" dirty="0">
                <a:solidFill>
                  <a:schemeClr val="bg2">
                    <a:lumMod val="25000"/>
                  </a:schemeClr>
                </a:solidFill>
              </a:rPr>
              <a:t>Ph.D. </a:t>
            </a:r>
            <a:r>
              <a:rPr lang="en-US" dirty="0" err="1">
                <a:solidFill>
                  <a:schemeClr val="bg2">
                    <a:lumMod val="25000"/>
                  </a:schemeClr>
                </a:solidFill>
              </a:rPr>
              <a:t>Goloskokova</a:t>
            </a:r>
            <a:r>
              <a:rPr lang="en-US" dirty="0">
                <a:solidFill>
                  <a:schemeClr val="bg2">
                    <a:lumMod val="25000"/>
                  </a:schemeClr>
                </a:solidFill>
              </a:rPr>
              <a:t> Anna</a:t>
            </a:r>
            <a:endParaRPr lang="ru-RU" dirty="0">
              <a:solidFill>
                <a:schemeClr val="bg2">
                  <a:lumMod val="25000"/>
                </a:schemeClr>
              </a:solidFill>
            </a:endParaRPr>
          </a:p>
        </p:txBody>
      </p:sp>
    </p:spTree>
    <p:extLst>
      <p:ext uri="{BB962C8B-B14F-4D97-AF65-F5344CB8AC3E}">
        <p14:creationId xmlns:p14="http://schemas.microsoft.com/office/powerpoint/2010/main" val="65473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196752"/>
            <a:ext cx="7408333" cy="4929411"/>
          </a:xfrm>
        </p:spPr>
        <p:txBody>
          <a:bodyPr>
            <a:normAutofit fontScale="92500" lnSpcReduction="10000"/>
          </a:bodyPr>
          <a:lstStyle/>
          <a:p>
            <a:pPr marL="0" indent="354013" algn="just"/>
            <a:r>
              <a:rPr lang="en-US" dirty="0"/>
              <a:t>Unsupervised learning problems can be divided into the following two kinds of problem: </a:t>
            </a:r>
          </a:p>
          <a:p>
            <a:pPr marL="0" indent="354013" algn="just"/>
            <a:r>
              <a:rPr lang="en-US" b="1" dirty="0"/>
              <a:t>Clustering: </a:t>
            </a:r>
            <a:r>
              <a:rPr lang="en-US" dirty="0"/>
              <a:t>In clustering problems, we need to discover the inherent groupings in the data. For example, grouping customers by their purchasing behavior. </a:t>
            </a:r>
          </a:p>
          <a:p>
            <a:pPr marL="0" indent="354013" algn="just"/>
            <a:endParaRPr lang="ru-RU" dirty="0"/>
          </a:p>
          <a:p>
            <a:pPr marL="0" indent="354013" algn="just"/>
            <a:r>
              <a:rPr lang="en-US" b="1" dirty="0"/>
              <a:t>Association: </a:t>
            </a:r>
            <a:r>
              <a:rPr lang="en-US" dirty="0"/>
              <a:t>A problem is called association problem because such kinds of problem require discovering the rules that describe large portions of our data. For example, finding the customers who buy both </a:t>
            </a:r>
            <a:r>
              <a:rPr lang="en-US" b="1" dirty="0"/>
              <a:t>x </a:t>
            </a:r>
            <a:r>
              <a:rPr lang="en-US" dirty="0"/>
              <a:t>and </a:t>
            </a:r>
            <a:r>
              <a:rPr lang="en-US" b="1" dirty="0"/>
              <a:t>y</a:t>
            </a:r>
            <a:r>
              <a:rPr lang="en-US" dirty="0"/>
              <a:t>. </a:t>
            </a:r>
          </a:p>
          <a:p>
            <a:pPr marL="0" indent="354013" algn="just"/>
            <a:endParaRPr lang="ru-RU" dirty="0"/>
          </a:p>
          <a:p>
            <a:pPr marL="0" indent="354013" algn="just"/>
            <a:r>
              <a:rPr lang="en-US" dirty="0"/>
              <a:t>K-means for clustering, </a:t>
            </a:r>
            <a:r>
              <a:rPr lang="en-US" dirty="0" err="1"/>
              <a:t>Apriori</a:t>
            </a:r>
            <a:r>
              <a:rPr lang="en-US" dirty="0"/>
              <a:t> algorithm for association are the examples of unsupervised machine learning algorithms. </a:t>
            </a:r>
            <a:endParaRPr lang="ru-RU" dirty="0"/>
          </a:p>
        </p:txBody>
      </p:sp>
      <p:sp>
        <p:nvSpPr>
          <p:cNvPr id="3" name="Заголовок 2"/>
          <p:cNvSpPr>
            <a:spLocks noGrp="1"/>
          </p:cNvSpPr>
          <p:nvPr>
            <p:ph type="title"/>
          </p:nvPr>
        </p:nvSpPr>
        <p:spPr>
          <a:xfrm>
            <a:off x="457200" y="338328"/>
            <a:ext cx="8229600" cy="714408"/>
          </a:xfrm>
        </p:spPr>
        <p:txBody>
          <a:bodyPr>
            <a:normAutofit fontScale="90000"/>
          </a:bodyPr>
          <a:lstStyle/>
          <a:p>
            <a:r>
              <a:rPr lang="en-US" b="1" dirty="0"/>
              <a:t>Types of Machine Learning (ML) </a:t>
            </a:r>
            <a:endParaRPr lang="ru-RU" dirty="0"/>
          </a:p>
        </p:txBody>
      </p:sp>
    </p:spTree>
    <p:extLst>
      <p:ext uri="{BB962C8B-B14F-4D97-AF65-F5344CB8AC3E}">
        <p14:creationId xmlns:p14="http://schemas.microsoft.com/office/powerpoint/2010/main" val="256049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556792"/>
            <a:ext cx="7408333" cy="4569371"/>
          </a:xfrm>
        </p:spPr>
        <p:txBody>
          <a:bodyPr vert="horz" lIns="91440" tIns="45720" rIns="91440" bIns="45720" rtlCol="0" anchor="t">
            <a:normAutofit/>
          </a:bodyPr>
          <a:lstStyle/>
          <a:p>
            <a:pPr marL="0" indent="353695" algn="just"/>
            <a:r>
              <a:rPr lang="en-US" b="1" dirty="0"/>
              <a:t>Reinforcement machine learning algorithms </a:t>
            </a:r>
            <a:endParaRPr lang="en-US" dirty="0"/>
          </a:p>
          <a:p>
            <a:pPr marL="0" indent="353695" algn="just"/>
            <a:r>
              <a:rPr lang="en-US" dirty="0"/>
              <a:t>These kinds of machine learning algorithms are used very less. These algorithms train the systems to make specific decisions. Basically, the machine is exposed to an environment where it trains itself continually using the trial-and-error method. These algorithms learn from past experience and tries to capture the best possible knowledge to make accurate decisions. Markov Decision Process is an example of reinforcement machine learning algorithms. </a:t>
            </a:r>
            <a:endParaRPr lang="ru-RU" dirty="0"/>
          </a:p>
        </p:txBody>
      </p:sp>
      <p:sp>
        <p:nvSpPr>
          <p:cNvPr id="3" name="Заголовок 2"/>
          <p:cNvSpPr>
            <a:spLocks noGrp="1"/>
          </p:cNvSpPr>
          <p:nvPr>
            <p:ph type="title"/>
          </p:nvPr>
        </p:nvSpPr>
        <p:spPr>
          <a:xfrm>
            <a:off x="457200" y="338328"/>
            <a:ext cx="8229600" cy="786416"/>
          </a:xfrm>
        </p:spPr>
        <p:txBody>
          <a:bodyPr/>
          <a:lstStyle/>
          <a:p>
            <a:r>
              <a:rPr lang="en-US" b="1" dirty="0"/>
              <a:t>Types of Machine Learning (ML) </a:t>
            </a:r>
            <a:endParaRPr lang="ru-RU" dirty="0"/>
          </a:p>
        </p:txBody>
      </p:sp>
    </p:spTree>
    <p:extLst>
      <p:ext uri="{BB962C8B-B14F-4D97-AF65-F5344CB8AC3E}">
        <p14:creationId xmlns:p14="http://schemas.microsoft.com/office/powerpoint/2010/main" val="352104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628800"/>
            <a:ext cx="7408333" cy="4497363"/>
          </a:xfrm>
        </p:spPr>
        <p:txBody>
          <a:bodyPr/>
          <a:lstStyle/>
          <a:p>
            <a:pPr marL="0" indent="354013" algn="just">
              <a:buNone/>
            </a:pPr>
            <a:r>
              <a:rPr lang="en-US" b="1" dirty="0"/>
              <a:t>1. Linear Regression </a:t>
            </a:r>
            <a:endParaRPr lang="en-US" dirty="0"/>
          </a:p>
          <a:p>
            <a:pPr marL="0" indent="354013" algn="just"/>
            <a:r>
              <a:rPr lang="en-US" dirty="0"/>
              <a:t>It is one of the most well-known algorithms in statistics and machine learning. </a:t>
            </a:r>
          </a:p>
          <a:p>
            <a:pPr marL="0" indent="354013" algn="just"/>
            <a:r>
              <a:rPr lang="en-US" dirty="0"/>
              <a:t>Basic concept: Mainly linear regression is a linear model that assumes a linear relationship between the input variables say x and the single output variable say y. In other words, we can say that y can be calculated from a linear combination of the input variables x. The relationship between variables can be established by fitting a best line. </a:t>
            </a:r>
            <a:endParaRPr lang="ru-RU" dirty="0"/>
          </a:p>
        </p:txBody>
      </p:sp>
      <p:sp>
        <p:nvSpPr>
          <p:cNvPr id="3" name="Заголовок 2"/>
          <p:cNvSpPr>
            <a:spLocks noGrp="1"/>
          </p:cNvSpPr>
          <p:nvPr>
            <p:ph type="title"/>
          </p:nvPr>
        </p:nvSpPr>
        <p:spPr>
          <a:xfrm>
            <a:off x="457200" y="338328"/>
            <a:ext cx="8229600" cy="1074448"/>
          </a:xfrm>
        </p:spPr>
        <p:txBody>
          <a:bodyPr>
            <a:normAutofit fontScale="90000"/>
          </a:bodyPr>
          <a:lstStyle/>
          <a:p>
            <a:r>
              <a:rPr lang="en-US" b="1" dirty="0"/>
              <a:t>Most Common Machine Learning Algorithms </a:t>
            </a:r>
            <a:endParaRPr lang="ru-RU" dirty="0"/>
          </a:p>
        </p:txBody>
      </p:sp>
    </p:spTree>
    <p:extLst>
      <p:ext uri="{BB962C8B-B14F-4D97-AF65-F5344CB8AC3E}">
        <p14:creationId xmlns:p14="http://schemas.microsoft.com/office/powerpoint/2010/main" val="249524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700808"/>
            <a:ext cx="7408333" cy="4425355"/>
          </a:xfrm>
        </p:spPr>
        <p:txBody>
          <a:bodyPr>
            <a:normAutofit fontScale="92500" lnSpcReduction="10000"/>
          </a:bodyPr>
          <a:lstStyle/>
          <a:p>
            <a:pPr marL="0" indent="354013" algn="just"/>
            <a:r>
              <a:rPr lang="en-US" b="1" dirty="0"/>
              <a:t>Types of Linear Regression </a:t>
            </a:r>
            <a:endParaRPr lang="en-US" dirty="0"/>
          </a:p>
          <a:p>
            <a:pPr marL="0" indent="354013" algn="just"/>
            <a:endParaRPr lang="ru-RU" dirty="0"/>
          </a:p>
          <a:p>
            <a:pPr marL="0" indent="354013" algn="just"/>
            <a:r>
              <a:rPr lang="en-US" b="1" dirty="0"/>
              <a:t>Simple linear regression: </a:t>
            </a:r>
            <a:r>
              <a:rPr lang="en-US" dirty="0"/>
              <a:t>A linear regression algorithm is called simple linear regression if it is having only one independent variable. </a:t>
            </a:r>
          </a:p>
          <a:p>
            <a:pPr marL="0" indent="354013" algn="just"/>
            <a:endParaRPr lang="ru-RU" dirty="0"/>
          </a:p>
          <a:p>
            <a:pPr marL="0" indent="354013" algn="just"/>
            <a:r>
              <a:rPr lang="en-US" b="1" dirty="0"/>
              <a:t>Multiple linear regression: </a:t>
            </a:r>
            <a:r>
              <a:rPr lang="en-US" dirty="0"/>
              <a:t>A linear regression algorithm is called multiple linear regression if it is having more than one independent variable. </a:t>
            </a:r>
          </a:p>
          <a:p>
            <a:pPr marL="0" indent="354013" algn="just"/>
            <a:r>
              <a:rPr lang="en-US" dirty="0"/>
              <a:t>Linear regression is mainly used to estimate the real values based on continuous variable(s). For example, the total sale of a shop in a day, based on real values, can be estimated by linear regression. </a:t>
            </a:r>
          </a:p>
          <a:p>
            <a:endParaRPr lang="ru-RU" dirty="0"/>
          </a:p>
        </p:txBody>
      </p:sp>
      <p:sp>
        <p:nvSpPr>
          <p:cNvPr id="3" name="Заголовок 2"/>
          <p:cNvSpPr>
            <a:spLocks noGrp="1"/>
          </p:cNvSpPr>
          <p:nvPr>
            <p:ph type="title"/>
          </p:nvPr>
        </p:nvSpPr>
        <p:spPr/>
        <p:txBody>
          <a:bodyPr>
            <a:normAutofit fontScale="90000"/>
          </a:bodyPr>
          <a:lstStyle/>
          <a:p>
            <a:r>
              <a:rPr lang="en-US" b="1" dirty="0"/>
              <a:t>Most Common Machine Learning Algorithms </a:t>
            </a:r>
            <a:endParaRPr lang="ru-RU" dirty="0"/>
          </a:p>
        </p:txBody>
      </p:sp>
    </p:spTree>
    <p:extLst>
      <p:ext uri="{BB962C8B-B14F-4D97-AF65-F5344CB8AC3E}">
        <p14:creationId xmlns:p14="http://schemas.microsoft.com/office/powerpoint/2010/main" val="57809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340768"/>
            <a:ext cx="7588365" cy="5256584"/>
          </a:xfrm>
        </p:spPr>
        <p:txBody>
          <a:bodyPr>
            <a:normAutofit fontScale="92500" lnSpcReduction="20000"/>
          </a:bodyPr>
          <a:lstStyle/>
          <a:p>
            <a:pPr marL="0" indent="354013" algn="just"/>
            <a:r>
              <a:rPr lang="en-US" b="1" dirty="0"/>
              <a:t>2. Logistic Regression </a:t>
            </a:r>
            <a:endParaRPr lang="en-US" dirty="0"/>
          </a:p>
          <a:p>
            <a:pPr marL="0" indent="354013" algn="just"/>
            <a:r>
              <a:rPr lang="en-US" dirty="0"/>
              <a:t>It is a classification algorithm and also known as </a:t>
            </a:r>
            <a:r>
              <a:rPr lang="en-US" b="1" dirty="0"/>
              <a:t>logit </a:t>
            </a:r>
            <a:r>
              <a:rPr lang="en-US" dirty="0"/>
              <a:t>regression. </a:t>
            </a:r>
          </a:p>
          <a:p>
            <a:pPr marL="0" indent="354013" algn="just"/>
            <a:r>
              <a:rPr lang="en-US" dirty="0"/>
              <a:t>Mainly logistic regression is a classification algorithm that is used to estimate the discrete values like 0 or 1, true or false, yes or no based on a given set of independent variable. Basically, it predicts the probability hence its output lies in between 0 and 1. </a:t>
            </a:r>
          </a:p>
          <a:p>
            <a:pPr marL="0" indent="354013" algn="just"/>
            <a:r>
              <a:rPr lang="en-US" b="1" dirty="0"/>
              <a:t>3. Decision Tree </a:t>
            </a:r>
            <a:endParaRPr lang="en-US" dirty="0"/>
          </a:p>
          <a:p>
            <a:pPr marL="0" indent="354013" algn="just"/>
            <a:r>
              <a:rPr lang="en-US" dirty="0"/>
              <a:t>Decision tree is a supervised learning algorithm that is mostly used for classification problems. </a:t>
            </a:r>
          </a:p>
          <a:p>
            <a:pPr marL="0" indent="354013" algn="just"/>
            <a:r>
              <a:rPr lang="en-US" dirty="0"/>
              <a:t>Basically it is a classifier expressed as recursive partition based on the independent variables. Decision tree has nodes which form the rooted tree. Rooted tree is a directed tree with a node called “root”. Root does not have any incoming edges and all the other nodes have one incoming edge. These nodes are called leaves or decision nodes. For example, consider the following decision tree to see whether a person is fit or not. </a:t>
            </a:r>
            <a:endParaRPr lang="ru-RU" dirty="0"/>
          </a:p>
        </p:txBody>
      </p:sp>
      <p:sp>
        <p:nvSpPr>
          <p:cNvPr id="3" name="Заголовок 2"/>
          <p:cNvSpPr>
            <a:spLocks noGrp="1"/>
          </p:cNvSpPr>
          <p:nvPr>
            <p:ph type="title"/>
          </p:nvPr>
        </p:nvSpPr>
        <p:spPr>
          <a:xfrm>
            <a:off x="457200" y="338328"/>
            <a:ext cx="8229600" cy="786416"/>
          </a:xfrm>
        </p:spPr>
        <p:txBody>
          <a:bodyPr>
            <a:normAutofit fontScale="90000"/>
          </a:bodyPr>
          <a:lstStyle/>
          <a:p>
            <a:r>
              <a:rPr lang="en-US" b="1" dirty="0"/>
              <a:t>Most Common Machine Learning Algorithms </a:t>
            </a:r>
            <a:endParaRPr lang="ru-RU" dirty="0"/>
          </a:p>
        </p:txBody>
      </p:sp>
    </p:spTree>
    <p:extLst>
      <p:ext uri="{BB962C8B-B14F-4D97-AF65-F5344CB8AC3E}">
        <p14:creationId xmlns:p14="http://schemas.microsoft.com/office/powerpoint/2010/main" val="245057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772816"/>
            <a:ext cx="7408333" cy="4353347"/>
          </a:xfrm>
        </p:spPr>
        <p:txBody>
          <a:bodyPr/>
          <a:lstStyle/>
          <a:p>
            <a:r>
              <a:rPr lang="en-US" dirty="0"/>
              <a:t>An example of the Decision Tree</a:t>
            </a:r>
            <a:endParaRPr lang="ru-RU" dirty="0"/>
          </a:p>
        </p:txBody>
      </p:sp>
      <p:sp>
        <p:nvSpPr>
          <p:cNvPr id="3" name="Заголовок 2"/>
          <p:cNvSpPr>
            <a:spLocks noGrp="1"/>
          </p:cNvSpPr>
          <p:nvPr>
            <p:ph type="title"/>
          </p:nvPr>
        </p:nvSpPr>
        <p:spPr/>
        <p:txBody>
          <a:bodyPr>
            <a:normAutofit fontScale="90000"/>
          </a:bodyPr>
          <a:lstStyle/>
          <a:p>
            <a:r>
              <a:rPr lang="en-US" b="1" dirty="0"/>
              <a:t>Most Common Machine Learning Algorithms </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08920"/>
            <a:ext cx="8039249" cy="243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6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1628800"/>
            <a:ext cx="8280919" cy="2664295"/>
          </a:xfrm>
        </p:spPr>
        <p:txBody>
          <a:bodyPr>
            <a:normAutofit fontScale="92500"/>
          </a:bodyPr>
          <a:lstStyle/>
          <a:p>
            <a:pPr marL="0" indent="354013" algn="just"/>
            <a:r>
              <a:rPr lang="en-US" b="1" dirty="0"/>
              <a:t>4. Support Vector Machine (SVM) </a:t>
            </a:r>
            <a:endParaRPr lang="en-US" dirty="0"/>
          </a:p>
          <a:p>
            <a:pPr marL="0" indent="354013" algn="just"/>
            <a:r>
              <a:rPr lang="en-US" dirty="0"/>
              <a:t>It is used for both classification and regression problems. But mainly it is used for classification problems. The main concept of SVM is to plot each data item as a point in n-dimensional space with the value of each feature being the value of a particular coordinate. Here n would be the features we would have. Following is a simple graphical representation to understand the concept of SVM: </a:t>
            </a:r>
            <a:endParaRPr lang="ru-RU" dirty="0"/>
          </a:p>
        </p:txBody>
      </p:sp>
      <p:sp>
        <p:nvSpPr>
          <p:cNvPr id="3" name="Заголовок 2"/>
          <p:cNvSpPr>
            <a:spLocks noGrp="1"/>
          </p:cNvSpPr>
          <p:nvPr>
            <p:ph type="title"/>
          </p:nvPr>
        </p:nvSpPr>
        <p:spPr>
          <a:xfrm>
            <a:off x="457200" y="338328"/>
            <a:ext cx="8229600" cy="1074448"/>
          </a:xfrm>
        </p:spPr>
        <p:txBody>
          <a:bodyPr>
            <a:normAutofit fontScale="90000"/>
          </a:bodyPr>
          <a:lstStyle/>
          <a:p>
            <a:r>
              <a:rPr lang="en-US" b="1" dirty="0"/>
              <a:t>Most Common Machine Learning Algorithms </a:t>
            </a: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581128"/>
            <a:ext cx="2633460" cy="209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Объект 1"/>
          <p:cNvSpPr txBox="1">
            <a:spLocks/>
          </p:cNvSpPr>
          <p:nvPr/>
        </p:nvSpPr>
        <p:spPr>
          <a:xfrm>
            <a:off x="3419872" y="4221088"/>
            <a:ext cx="5408982" cy="2232248"/>
          </a:xfrm>
          <a:prstGeom prst="rect">
            <a:avLst/>
          </a:prstGeom>
        </p:spPr>
        <p:txBody>
          <a:bodyPr vert="horz" lIns="91440" tIns="45720" rIns="91440" bIns="45720" rtlCol="0">
            <a:normAutofit fontScale="92500"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354013" algn="just"/>
            <a:r>
              <a:rPr lang="en-US" dirty="0"/>
              <a:t>In the above diagram, we have two features hence we first need to plot these two variables in two dimensional space where each point has two co-ordinates, called support vectors. The line splits the data into two different classified groups. This line would be the classifier. </a:t>
            </a:r>
            <a:endParaRPr lang="ru-RU" dirty="0"/>
          </a:p>
        </p:txBody>
      </p:sp>
    </p:spTree>
    <p:extLst>
      <p:ext uri="{BB962C8B-B14F-4D97-AF65-F5344CB8AC3E}">
        <p14:creationId xmlns:p14="http://schemas.microsoft.com/office/powerpoint/2010/main" val="100605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412776"/>
            <a:ext cx="7408333" cy="4713387"/>
          </a:xfrm>
        </p:spPr>
        <p:txBody>
          <a:bodyPr>
            <a:normAutofit fontScale="92500" lnSpcReduction="10000"/>
          </a:bodyPr>
          <a:lstStyle/>
          <a:p>
            <a:pPr marL="0" indent="354013" algn="just"/>
            <a:r>
              <a:rPr lang="en-US" b="1" dirty="0"/>
              <a:t>5. Naïve Bayes </a:t>
            </a:r>
            <a:endParaRPr lang="en-US" dirty="0"/>
          </a:p>
          <a:p>
            <a:pPr marL="0" indent="354013" algn="just"/>
            <a:r>
              <a:rPr lang="en-US" dirty="0"/>
              <a:t>It is also a classification technique. The logic behind this classification technique is to use Bayes theorem for building classifiers. The assumption is that the predictors are independent. In simple words, it assumes that the presence of a particular feature in a class is unrelated to the presence of any other feature. Below is the equation for Bayes theorem:</a:t>
            </a:r>
          </a:p>
          <a:p>
            <a:pPr marL="0" indent="354013" algn="just"/>
            <a:endParaRPr lang="en-US" dirty="0"/>
          </a:p>
          <a:p>
            <a:pPr marL="0" indent="354013" algn="just"/>
            <a:endParaRPr lang="en-US" dirty="0"/>
          </a:p>
          <a:p>
            <a:pPr marL="0" indent="354013" algn="just"/>
            <a:endParaRPr lang="en-US" dirty="0"/>
          </a:p>
          <a:p>
            <a:pPr marL="0" indent="354013" algn="just"/>
            <a:r>
              <a:rPr lang="en-US" dirty="0"/>
              <a:t>The Naïve Bayes model is easy to build and particularly useful for large data sets. </a:t>
            </a:r>
            <a:endParaRPr lang="ru-RU" dirty="0"/>
          </a:p>
        </p:txBody>
      </p:sp>
      <p:sp>
        <p:nvSpPr>
          <p:cNvPr id="3" name="Заголовок 2"/>
          <p:cNvSpPr>
            <a:spLocks noGrp="1"/>
          </p:cNvSpPr>
          <p:nvPr>
            <p:ph type="title"/>
          </p:nvPr>
        </p:nvSpPr>
        <p:spPr>
          <a:xfrm>
            <a:off x="457200" y="338328"/>
            <a:ext cx="8229600" cy="786416"/>
          </a:xfrm>
        </p:spPr>
        <p:txBody>
          <a:bodyPr>
            <a:normAutofit fontScale="90000"/>
          </a:bodyPr>
          <a:lstStyle/>
          <a:p>
            <a:r>
              <a:rPr lang="en-US" b="1" dirty="0"/>
              <a:t>Most Common Machine Learning Algorithms </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223" y="4005064"/>
            <a:ext cx="23145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476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700808"/>
            <a:ext cx="8640959" cy="4896544"/>
          </a:xfrm>
        </p:spPr>
        <p:txBody>
          <a:bodyPr>
            <a:normAutofit fontScale="85000" lnSpcReduction="20000"/>
          </a:bodyPr>
          <a:lstStyle/>
          <a:p>
            <a:pPr marL="0" indent="354013" algn="just"/>
            <a:r>
              <a:rPr lang="en-US" b="1" dirty="0"/>
              <a:t>6. K-Nearest Neighbors (KNN) </a:t>
            </a:r>
            <a:endParaRPr lang="en-US" dirty="0"/>
          </a:p>
          <a:p>
            <a:pPr marL="0" indent="354013" algn="just"/>
            <a:r>
              <a:rPr lang="en-US" dirty="0"/>
              <a:t>It is used for both classification and regression of the problems. It is widely used to solve classification problems. The main concept of this algorithm is that it used to store all the available cases and classifies new cases by majority votes of its k neighbors. The case being then assigned to the class which is the most common amongst its K-nearest neighbors, measured by a distance function. The distance function can be Euclidean, </a:t>
            </a:r>
            <a:r>
              <a:rPr lang="en-US" dirty="0" err="1"/>
              <a:t>Minkowski</a:t>
            </a:r>
            <a:r>
              <a:rPr lang="en-US" dirty="0"/>
              <a:t> and Hamming distance. Consider the following to use KNN: </a:t>
            </a:r>
          </a:p>
          <a:p>
            <a:pPr marL="0" indent="354013" algn="just"/>
            <a:endParaRPr lang="ru-RU" dirty="0"/>
          </a:p>
          <a:p>
            <a:pPr marL="0" indent="354013" algn="just"/>
            <a:r>
              <a:rPr lang="en-US" dirty="0"/>
              <a:t>Computationally KNN are expensive than other algorithms used for classification problems. </a:t>
            </a:r>
          </a:p>
          <a:p>
            <a:pPr marL="0" indent="354013" algn="just"/>
            <a:endParaRPr lang="ru-RU" dirty="0"/>
          </a:p>
          <a:p>
            <a:pPr marL="0" indent="354013" algn="just"/>
            <a:r>
              <a:rPr lang="en-US" dirty="0"/>
              <a:t>The normalization of variables needed otherwise higher range variables can bias it. </a:t>
            </a:r>
          </a:p>
          <a:p>
            <a:pPr marL="0" indent="354013" algn="just"/>
            <a:endParaRPr lang="ru-RU" dirty="0"/>
          </a:p>
          <a:p>
            <a:pPr marL="0" indent="354013" algn="just"/>
            <a:r>
              <a:rPr lang="en-US" dirty="0"/>
              <a:t>In KNN, we need to work on pre-processing stage like noise removal. </a:t>
            </a:r>
            <a:endParaRPr lang="ru-RU" dirty="0"/>
          </a:p>
        </p:txBody>
      </p:sp>
      <p:sp>
        <p:nvSpPr>
          <p:cNvPr id="3" name="Заголовок 2"/>
          <p:cNvSpPr>
            <a:spLocks noGrp="1"/>
          </p:cNvSpPr>
          <p:nvPr>
            <p:ph type="title"/>
          </p:nvPr>
        </p:nvSpPr>
        <p:spPr>
          <a:xfrm>
            <a:off x="457200" y="338328"/>
            <a:ext cx="8229600" cy="930432"/>
          </a:xfrm>
        </p:spPr>
        <p:txBody>
          <a:bodyPr>
            <a:normAutofit fontScale="90000"/>
          </a:bodyPr>
          <a:lstStyle/>
          <a:p>
            <a:r>
              <a:rPr lang="en-US" b="1" dirty="0"/>
              <a:t>Most Common Machine Learning Algorithms </a:t>
            </a:r>
            <a:endParaRPr lang="ru-RU" dirty="0"/>
          </a:p>
        </p:txBody>
      </p:sp>
    </p:spTree>
    <p:extLst>
      <p:ext uri="{BB962C8B-B14F-4D97-AF65-F5344CB8AC3E}">
        <p14:creationId xmlns:p14="http://schemas.microsoft.com/office/powerpoint/2010/main" val="2132362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1772816"/>
            <a:ext cx="8568951" cy="4752528"/>
          </a:xfrm>
        </p:spPr>
        <p:txBody>
          <a:bodyPr>
            <a:normAutofit fontScale="85000" lnSpcReduction="20000"/>
          </a:bodyPr>
          <a:lstStyle/>
          <a:p>
            <a:pPr marL="0" indent="354013" algn="just"/>
            <a:r>
              <a:rPr lang="en-US" b="1" dirty="0"/>
              <a:t>7. K-Means Clustering </a:t>
            </a:r>
            <a:endParaRPr lang="en-US" dirty="0"/>
          </a:p>
          <a:p>
            <a:pPr marL="0" indent="354013" algn="just"/>
            <a:r>
              <a:rPr lang="en-US" dirty="0"/>
              <a:t>As the name suggests, it is used to solve the clustering problems. It is basically a type of unsupervised learning. The main logic of K-Means clustering algorithm is to classify the data set through a number of clusters. Follow these steps to form clusters by K-means: </a:t>
            </a:r>
          </a:p>
          <a:p>
            <a:pPr marL="0" indent="354013" algn="just"/>
            <a:endParaRPr lang="ru-RU" dirty="0"/>
          </a:p>
          <a:p>
            <a:pPr marL="0" indent="354013" algn="just"/>
            <a:r>
              <a:rPr lang="en-US" dirty="0"/>
              <a:t> K-means picks k number of points for each cluster known as centroids. </a:t>
            </a:r>
          </a:p>
          <a:p>
            <a:pPr marL="0" indent="354013" algn="just"/>
            <a:endParaRPr lang="ru-RU" dirty="0"/>
          </a:p>
          <a:p>
            <a:pPr marL="0" indent="354013" algn="just"/>
            <a:r>
              <a:rPr lang="en-US" dirty="0"/>
              <a:t>Now each data point forms a cluster with the closest centroids, i.e., k clusters. </a:t>
            </a:r>
          </a:p>
          <a:p>
            <a:pPr marL="0" indent="354013" algn="just"/>
            <a:endParaRPr lang="ru-RU" dirty="0"/>
          </a:p>
          <a:p>
            <a:pPr marL="0" indent="354013" algn="just"/>
            <a:r>
              <a:rPr lang="en-US" dirty="0"/>
              <a:t>Now, it will find the centroids of each cluster based on the existing cluster members. </a:t>
            </a:r>
          </a:p>
          <a:p>
            <a:pPr marL="0" indent="354013" algn="just"/>
            <a:endParaRPr lang="ru-RU" dirty="0"/>
          </a:p>
          <a:p>
            <a:pPr marL="0" indent="354013" algn="just"/>
            <a:r>
              <a:rPr lang="en-US" dirty="0"/>
              <a:t>We need to repeat these steps until convergence occurs. </a:t>
            </a:r>
          </a:p>
          <a:p>
            <a:pPr marL="0" indent="354013" algn="just"/>
            <a:endParaRPr lang="ru-RU" dirty="0"/>
          </a:p>
        </p:txBody>
      </p:sp>
      <p:sp>
        <p:nvSpPr>
          <p:cNvPr id="3" name="Заголовок 2"/>
          <p:cNvSpPr>
            <a:spLocks noGrp="1"/>
          </p:cNvSpPr>
          <p:nvPr>
            <p:ph type="title"/>
          </p:nvPr>
        </p:nvSpPr>
        <p:spPr/>
        <p:txBody>
          <a:bodyPr>
            <a:normAutofit fontScale="90000"/>
          </a:bodyPr>
          <a:lstStyle/>
          <a:p>
            <a:r>
              <a:rPr lang="en-US" b="1" dirty="0"/>
              <a:t>Most Common Machine Learning Algorithms </a:t>
            </a:r>
            <a:endParaRPr lang="ru-RU" dirty="0"/>
          </a:p>
        </p:txBody>
      </p:sp>
    </p:spTree>
    <p:extLst>
      <p:ext uri="{BB962C8B-B14F-4D97-AF65-F5344CB8AC3E}">
        <p14:creationId xmlns:p14="http://schemas.microsoft.com/office/powerpoint/2010/main" val="228233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340768"/>
            <a:ext cx="7408333" cy="4785395"/>
          </a:xfrm>
        </p:spPr>
        <p:txBody>
          <a:bodyPr/>
          <a:lstStyle/>
          <a:p>
            <a:pPr marL="0" indent="354013" algn="just"/>
            <a:r>
              <a:rPr lang="en-US" b="1" dirty="0"/>
              <a:t>Why Python for AI </a:t>
            </a:r>
          </a:p>
          <a:p>
            <a:pPr marL="0" indent="354013" algn="just"/>
            <a:r>
              <a:rPr lang="en-US" dirty="0"/>
              <a:t>Artificial intelligence is considered to be the trending technology of the future. Already there are a number of applications made on it. Due to this, many companies and researchers are taking interest in it. But the main question that arises here is that in which programming language can these AI applications be developed? There are various programming languages like Lisp, Prolog, C++, Java and Python, which can be used for developing applications of AI. Among them, Python programming language gains a huge popularity and the reasons are as follows: </a:t>
            </a:r>
            <a:endParaRPr lang="ru-RU" dirty="0"/>
          </a:p>
        </p:txBody>
      </p:sp>
      <p:sp>
        <p:nvSpPr>
          <p:cNvPr id="3" name="Заголовок 2"/>
          <p:cNvSpPr>
            <a:spLocks noGrp="1"/>
          </p:cNvSpPr>
          <p:nvPr>
            <p:ph type="title"/>
          </p:nvPr>
        </p:nvSpPr>
        <p:spPr/>
        <p:txBody>
          <a:bodyPr>
            <a:normAutofit fontScale="90000"/>
          </a:bodyPr>
          <a:lstStyle/>
          <a:p>
            <a:br>
              <a:rPr lang="ru-RU" dirty="0"/>
            </a:br>
            <a:br>
              <a:rPr lang="ru-RU" dirty="0"/>
            </a:br>
            <a:r>
              <a:rPr lang="en-US" b="1" dirty="0"/>
              <a:t>AI with Python </a:t>
            </a:r>
            <a:br>
              <a:rPr lang="en-US" dirty="0"/>
            </a:br>
            <a:br>
              <a:rPr lang="ru-RU" dirty="0"/>
            </a:br>
            <a:endParaRPr lang="ru-RU" dirty="0"/>
          </a:p>
        </p:txBody>
      </p:sp>
    </p:spTree>
    <p:extLst>
      <p:ext uri="{BB962C8B-B14F-4D97-AF65-F5344CB8AC3E}">
        <p14:creationId xmlns:p14="http://schemas.microsoft.com/office/powerpoint/2010/main" val="2057543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5" y="1628800"/>
            <a:ext cx="8136904" cy="4896544"/>
          </a:xfrm>
        </p:spPr>
        <p:txBody>
          <a:bodyPr>
            <a:normAutofit fontScale="85000" lnSpcReduction="20000"/>
          </a:bodyPr>
          <a:lstStyle/>
          <a:p>
            <a:pPr marL="0" indent="354013" algn="just"/>
            <a:r>
              <a:rPr lang="en-US" b="1" dirty="0"/>
              <a:t>8. Random Forest </a:t>
            </a:r>
            <a:endParaRPr lang="en-US" dirty="0"/>
          </a:p>
          <a:p>
            <a:pPr marL="0" indent="354013" algn="just"/>
            <a:r>
              <a:rPr lang="en-US" dirty="0"/>
              <a:t>It is a supervised classification algorithm. The advantage of random forest algorithm is that it can be used for both classification and regression kind of problems. Basically it is the collection of decision trees (i.e., forest) or you can say ensemble of the decision trees. The basic concept of random forest is that each tree gives a classification and the forest chooses the best classifications from them. Followings are the advantages of Random Forest algorithm: </a:t>
            </a:r>
          </a:p>
          <a:p>
            <a:pPr marL="0" indent="354013" algn="just"/>
            <a:endParaRPr lang="ru-RU" dirty="0"/>
          </a:p>
          <a:p>
            <a:pPr marL="0" indent="354013" algn="just"/>
            <a:r>
              <a:rPr lang="en-US" dirty="0"/>
              <a:t>Random forest classifier can be used for both classification and regression tasks. </a:t>
            </a:r>
          </a:p>
          <a:p>
            <a:pPr marL="0" indent="354013" algn="just"/>
            <a:endParaRPr lang="ru-RU" dirty="0"/>
          </a:p>
          <a:p>
            <a:pPr marL="0" indent="354013" algn="just"/>
            <a:r>
              <a:rPr lang="en-US" dirty="0"/>
              <a:t>They can handle the missing values. </a:t>
            </a:r>
          </a:p>
          <a:p>
            <a:pPr marL="0" indent="354013" algn="just"/>
            <a:endParaRPr lang="ru-RU" dirty="0"/>
          </a:p>
          <a:p>
            <a:pPr marL="0" indent="354013" algn="just"/>
            <a:r>
              <a:rPr lang="en-US" dirty="0"/>
              <a:t>It won’t over fit the model even if we have more number of trees in the forest. </a:t>
            </a:r>
          </a:p>
          <a:p>
            <a:pPr marL="0" indent="354013" algn="just"/>
            <a:endParaRPr lang="ru-RU" dirty="0"/>
          </a:p>
        </p:txBody>
      </p:sp>
      <p:sp>
        <p:nvSpPr>
          <p:cNvPr id="3" name="Заголовок 2"/>
          <p:cNvSpPr>
            <a:spLocks noGrp="1"/>
          </p:cNvSpPr>
          <p:nvPr>
            <p:ph type="title"/>
          </p:nvPr>
        </p:nvSpPr>
        <p:spPr/>
        <p:txBody>
          <a:bodyPr>
            <a:normAutofit fontScale="90000"/>
          </a:bodyPr>
          <a:lstStyle/>
          <a:p>
            <a:r>
              <a:rPr lang="en-US" b="1" dirty="0"/>
              <a:t>Most Common Machine Learning Algorithms </a:t>
            </a:r>
            <a:endParaRPr lang="ru-RU" dirty="0"/>
          </a:p>
        </p:txBody>
      </p:sp>
    </p:spTree>
    <p:extLst>
      <p:ext uri="{BB962C8B-B14F-4D97-AF65-F5344CB8AC3E}">
        <p14:creationId xmlns:p14="http://schemas.microsoft.com/office/powerpoint/2010/main" val="121630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268760"/>
            <a:ext cx="7408333" cy="4857403"/>
          </a:xfrm>
        </p:spPr>
        <p:txBody>
          <a:bodyPr>
            <a:normAutofit fontScale="85000" lnSpcReduction="20000"/>
          </a:bodyPr>
          <a:lstStyle/>
          <a:p>
            <a:pPr algn="just"/>
            <a:endParaRPr lang="ru-RU" dirty="0"/>
          </a:p>
          <a:p>
            <a:pPr algn="just"/>
            <a:r>
              <a:rPr lang="en-US" b="1" dirty="0"/>
              <a:t>Easy-to-learn </a:t>
            </a:r>
            <a:r>
              <a:rPr lang="en-US" dirty="0"/>
              <a:t>− Python has few keywords, simple structure, and a clearly defined syntax. This allows the student to pick up the language quickly. </a:t>
            </a:r>
          </a:p>
          <a:p>
            <a:pPr algn="just"/>
            <a:endParaRPr lang="ru-RU" dirty="0"/>
          </a:p>
          <a:p>
            <a:pPr algn="just"/>
            <a:r>
              <a:rPr lang="en-US" b="1" dirty="0"/>
              <a:t>Easy-to-read </a:t>
            </a:r>
            <a:r>
              <a:rPr lang="en-US" dirty="0"/>
              <a:t>− Python code is more clearly defined and visible to the eyes. </a:t>
            </a:r>
          </a:p>
          <a:p>
            <a:pPr algn="just"/>
            <a:endParaRPr lang="ru-RU" dirty="0"/>
          </a:p>
          <a:p>
            <a:pPr algn="just"/>
            <a:r>
              <a:rPr lang="en-US" b="1" dirty="0"/>
              <a:t>Easy-to-maintain </a:t>
            </a:r>
            <a:r>
              <a:rPr lang="en-US" dirty="0"/>
              <a:t>− Python's source code is fairly easy-to-maintain. </a:t>
            </a:r>
          </a:p>
          <a:p>
            <a:pPr algn="just"/>
            <a:endParaRPr lang="ru-RU" dirty="0"/>
          </a:p>
          <a:p>
            <a:pPr algn="just"/>
            <a:r>
              <a:rPr lang="en-US" b="1" dirty="0"/>
              <a:t>A broad standard library </a:t>
            </a:r>
            <a:r>
              <a:rPr lang="en-US" dirty="0"/>
              <a:t>− Python's bulk of the library is very portable and cross-platform compatible on UNIX, Windows, and Macintosh. </a:t>
            </a:r>
          </a:p>
          <a:p>
            <a:pPr algn="just"/>
            <a:r>
              <a:rPr lang="en-US" b="1" dirty="0"/>
              <a:t>Interactive Mode </a:t>
            </a:r>
            <a:r>
              <a:rPr lang="en-US" dirty="0"/>
              <a:t>− Python has support for an interactive mode which allows interactive testing and debugging of snippets of code. </a:t>
            </a:r>
            <a:endParaRPr lang="ru-RU" dirty="0"/>
          </a:p>
        </p:txBody>
      </p:sp>
      <p:sp>
        <p:nvSpPr>
          <p:cNvPr id="3" name="Заголовок 2"/>
          <p:cNvSpPr>
            <a:spLocks noGrp="1"/>
          </p:cNvSpPr>
          <p:nvPr>
            <p:ph type="title"/>
          </p:nvPr>
        </p:nvSpPr>
        <p:spPr>
          <a:xfrm>
            <a:off x="457200" y="346293"/>
            <a:ext cx="8229600" cy="1252728"/>
          </a:xfrm>
        </p:spPr>
        <p:txBody>
          <a:bodyPr/>
          <a:lstStyle/>
          <a:p>
            <a:r>
              <a:rPr lang="en-US" b="1" dirty="0"/>
              <a:t>Features of Python </a:t>
            </a:r>
            <a:endParaRPr lang="ru-RU" dirty="0"/>
          </a:p>
        </p:txBody>
      </p:sp>
    </p:spTree>
    <p:extLst>
      <p:ext uri="{BB962C8B-B14F-4D97-AF65-F5344CB8AC3E}">
        <p14:creationId xmlns:p14="http://schemas.microsoft.com/office/powerpoint/2010/main" val="269666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556792"/>
            <a:ext cx="7408333" cy="5184576"/>
          </a:xfrm>
        </p:spPr>
        <p:txBody>
          <a:bodyPr>
            <a:normAutofit fontScale="85000" lnSpcReduction="20000"/>
          </a:bodyPr>
          <a:lstStyle/>
          <a:p>
            <a:pPr marL="0" indent="354013" algn="just"/>
            <a:r>
              <a:rPr lang="en-US" b="1" dirty="0"/>
              <a:t>Portable </a:t>
            </a:r>
            <a:r>
              <a:rPr lang="en-US" dirty="0"/>
              <a:t>− Python can run on a wide variety of hardware platforms and has the same interface on all platforms. </a:t>
            </a:r>
          </a:p>
          <a:p>
            <a:pPr marL="0" indent="354013" algn="just"/>
            <a:endParaRPr lang="ru-RU" dirty="0"/>
          </a:p>
          <a:p>
            <a:pPr marL="0" indent="354013" algn="just"/>
            <a:r>
              <a:rPr lang="en-US" b="1" dirty="0"/>
              <a:t>Extendable </a:t>
            </a:r>
            <a:r>
              <a:rPr lang="en-US" dirty="0"/>
              <a:t>− We can add low-level modules to the Python interpreter. These modules enable programmers to add to or customize their tools to be more efficient. </a:t>
            </a:r>
          </a:p>
          <a:p>
            <a:pPr marL="0" indent="354013" algn="just"/>
            <a:endParaRPr lang="ru-RU" dirty="0"/>
          </a:p>
          <a:p>
            <a:pPr marL="0" indent="354013" algn="just"/>
            <a:r>
              <a:rPr lang="en-US" b="1" dirty="0"/>
              <a:t>Databases </a:t>
            </a:r>
            <a:r>
              <a:rPr lang="en-US" dirty="0"/>
              <a:t>− Python provides interfaces to all major commercial databases. </a:t>
            </a:r>
          </a:p>
          <a:p>
            <a:pPr marL="0" indent="354013" algn="just"/>
            <a:endParaRPr lang="ru-RU" dirty="0"/>
          </a:p>
          <a:p>
            <a:pPr marL="0" indent="354013" algn="just"/>
            <a:r>
              <a:rPr lang="en-US" b="1" dirty="0"/>
              <a:t>GUI Programming </a:t>
            </a:r>
            <a:r>
              <a:rPr lang="en-US" dirty="0"/>
              <a:t>− Python supports GUI applications that can be created and ported to many system calls, libraries and windows systems, such as Windows MFC, Macintosh, and the X Window system of Unix. </a:t>
            </a:r>
          </a:p>
          <a:p>
            <a:pPr marL="0" indent="354013" algn="just"/>
            <a:endParaRPr lang="ru-RU" dirty="0"/>
          </a:p>
          <a:p>
            <a:pPr marL="0" indent="354013" algn="just"/>
            <a:r>
              <a:rPr lang="en-US" b="1" dirty="0"/>
              <a:t>Scalable </a:t>
            </a:r>
            <a:r>
              <a:rPr lang="en-US" dirty="0"/>
              <a:t>− Python provides a better structure and support for large programs than shell scripting. </a:t>
            </a:r>
          </a:p>
        </p:txBody>
      </p:sp>
      <p:sp>
        <p:nvSpPr>
          <p:cNvPr id="3" name="Заголовок 2"/>
          <p:cNvSpPr>
            <a:spLocks noGrp="1"/>
          </p:cNvSpPr>
          <p:nvPr>
            <p:ph type="title"/>
          </p:nvPr>
        </p:nvSpPr>
        <p:spPr/>
        <p:txBody>
          <a:bodyPr/>
          <a:lstStyle/>
          <a:p>
            <a:r>
              <a:rPr lang="en-US" b="1" dirty="0"/>
              <a:t>Features of Python  - 2</a:t>
            </a:r>
            <a:endParaRPr lang="ru-RU" dirty="0"/>
          </a:p>
        </p:txBody>
      </p:sp>
    </p:spTree>
    <p:extLst>
      <p:ext uri="{BB962C8B-B14F-4D97-AF65-F5344CB8AC3E}">
        <p14:creationId xmlns:p14="http://schemas.microsoft.com/office/powerpoint/2010/main" val="22096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340768"/>
            <a:ext cx="7408333" cy="5184576"/>
          </a:xfrm>
        </p:spPr>
        <p:txBody>
          <a:bodyPr>
            <a:normAutofit fontScale="92500" lnSpcReduction="10000"/>
          </a:bodyPr>
          <a:lstStyle/>
          <a:p>
            <a:pPr marL="0" indent="265113" algn="just"/>
            <a:endParaRPr lang="ru-RU" dirty="0"/>
          </a:p>
          <a:p>
            <a:pPr marL="0" indent="265113" algn="just"/>
            <a:r>
              <a:rPr lang="en-US" dirty="0"/>
              <a:t>It supports functional and structured programming methods as well as OOP. </a:t>
            </a:r>
          </a:p>
          <a:p>
            <a:pPr marL="0" indent="265113" algn="just"/>
            <a:endParaRPr lang="ru-RU" dirty="0"/>
          </a:p>
          <a:p>
            <a:pPr marL="0" indent="265113" algn="just"/>
            <a:r>
              <a:rPr lang="en-US" dirty="0"/>
              <a:t>It can be used as a scripting language or can be compiled to byte-code for building large applications. </a:t>
            </a:r>
          </a:p>
          <a:p>
            <a:pPr marL="0" indent="265113" algn="just"/>
            <a:endParaRPr lang="ru-RU" dirty="0"/>
          </a:p>
          <a:p>
            <a:pPr marL="0" indent="265113" algn="just"/>
            <a:r>
              <a:rPr lang="en-US" dirty="0"/>
              <a:t> It provides very high-level dynamic data types and supports dynamic type checking. </a:t>
            </a:r>
          </a:p>
          <a:p>
            <a:pPr marL="0" indent="265113" algn="just"/>
            <a:endParaRPr lang="ru-RU" dirty="0"/>
          </a:p>
          <a:p>
            <a:pPr marL="0" indent="265113" algn="just"/>
            <a:r>
              <a:rPr lang="en-US" dirty="0"/>
              <a:t>It supports automatic garbage collection. </a:t>
            </a:r>
          </a:p>
          <a:p>
            <a:pPr marL="0" indent="265113" algn="just"/>
            <a:endParaRPr lang="ru-RU" dirty="0"/>
          </a:p>
          <a:p>
            <a:pPr marL="0" indent="265113" algn="just"/>
            <a:r>
              <a:rPr lang="en-US" dirty="0"/>
              <a:t>It can be easily integrated with C, C++, COM, ActiveX, CORBA, and Java. </a:t>
            </a:r>
            <a:endParaRPr lang="ru-RU" dirty="0"/>
          </a:p>
        </p:txBody>
      </p:sp>
      <p:sp>
        <p:nvSpPr>
          <p:cNvPr id="3" name="Заголовок 2"/>
          <p:cNvSpPr>
            <a:spLocks noGrp="1"/>
          </p:cNvSpPr>
          <p:nvPr>
            <p:ph type="title"/>
          </p:nvPr>
        </p:nvSpPr>
        <p:spPr>
          <a:xfrm>
            <a:off x="457200" y="338328"/>
            <a:ext cx="8229600" cy="930432"/>
          </a:xfrm>
        </p:spPr>
        <p:txBody>
          <a:bodyPr>
            <a:normAutofit/>
          </a:bodyPr>
          <a:lstStyle/>
          <a:p>
            <a:r>
              <a:rPr lang="en-US" b="1" dirty="0"/>
              <a:t>Important features of Python </a:t>
            </a:r>
            <a:endParaRPr lang="ru-RU" dirty="0"/>
          </a:p>
        </p:txBody>
      </p:sp>
    </p:spTree>
    <p:extLst>
      <p:ext uri="{BB962C8B-B14F-4D97-AF65-F5344CB8AC3E}">
        <p14:creationId xmlns:p14="http://schemas.microsoft.com/office/powerpoint/2010/main" val="112858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052736"/>
            <a:ext cx="7408333" cy="5073427"/>
          </a:xfrm>
        </p:spPr>
        <p:txBody>
          <a:bodyPr>
            <a:normAutofit fontScale="92500" lnSpcReduction="10000"/>
          </a:bodyPr>
          <a:lstStyle/>
          <a:p>
            <a:pPr algn="just"/>
            <a:r>
              <a:rPr lang="en-US" dirty="0"/>
              <a:t>Learning means the acquisition of knowledge or skills through study or experience. Based on this, we can define machine learning (ML) as follows: </a:t>
            </a:r>
          </a:p>
          <a:p>
            <a:pPr algn="just"/>
            <a:r>
              <a:rPr lang="en-US" dirty="0"/>
              <a:t>It may be defined as the field of computer science, more specifically an application of artificial intelligence, which provides computer systems the ability to learn with data and improve from experience without being explicitly programmed. </a:t>
            </a:r>
          </a:p>
          <a:p>
            <a:pPr algn="just"/>
            <a:r>
              <a:rPr lang="en-US" dirty="0"/>
              <a:t>Basically, the main focus of machine learning is to allow the computers learn automatically without human intervention. Now the question arises that how such learning can be started and done? It can be started with the observations of data. The data can be some examples, instruction or some direct experiences too. Then on the basis of this input, machine makes better decision by looking for some patterns in data. </a:t>
            </a:r>
            <a:endParaRPr lang="ru-RU" dirty="0"/>
          </a:p>
        </p:txBody>
      </p:sp>
      <p:sp>
        <p:nvSpPr>
          <p:cNvPr id="3" name="Заголовок 2"/>
          <p:cNvSpPr>
            <a:spLocks noGrp="1"/>
          </p:cNvSpPr>
          <p:nvPr>
            <p:ph type="title"/>
          </p:nvPr>
        </p:nvSpPr>
        <p:spPr>
          <a:xfrm>
            <a:off x="457200" y="338328"/>
            <a:ext cx="8229600" cy="714408"/>
          </a:xfrm>
        </p:spPr>
        <p:txBody>
          <a:bodyPr>
            <a:normAutofit fontScale="90000"/>
          </a:bodyPr>
          <a:lstStyle/>
          <a:p>
            <a:br>
              <a:rPr lang="ru-RU" dirty="0"/>
            </a:br>
            <a:br>
              <a:rPr lang="ru-RU" dirty="0"/>
            </a:br>
            <a:r>
              <a:rPr lang="en-US" b="1" dirty="0"/>
              <a:t>Machine Learning </a:t>
            </a:r>
            <a:br>
              <a:rPr lang="en-US" dirty="0"/>
            </a:br>
            <a:br>
              <a:rPr lang="ru-RU" dirty="0"/>
            </a:br>
            <a:endParaRPr lang="ru-RU" dirty="0"/>
          </a:p>
        </p:txBody>
      </p:sp>
    </p:spTree>
    <p:extLst>
      <p:ext uri="{BB962C8B-B14F-4D97-AF65-F5344CB8AC3E}">
        <p14:creationId xmlns:p14="http://schemas.microsoft.com/office/powerpoint/2010/main" val="282007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196752"/>
            <a:ext cx="7408333" cy="4929411"/>
          </a:xfrm>
        </p:spPr>
        <p:txBody>
          <a:bodyPr>
            <a:normAutofit fontScale="92500" lnSpcReduction="10000"/>
          </a:bodyPr>
          <a:lstStyle/>
          <a:p>
            <a:r>
              <a:rPr lang="en-US" b="1" dirty="0"/>
              <a:t>Supervised machine learning algorithms </a:t>
            </a:r>
            <a:endParaRPr lang="en-US" dirty="0"/>
          </a:p>
          <a:p>
            <a:r>
              <a:rPr lang="en-US" dirty="0"/>
              <a:t>This is the most commonly used machine learning algorithm. It is called supervised because the process of algorithm learning from the training dataset can be thought of as a teacher supervising the learning process. In this kind of ML algorithm, the possible outcomes are already known and training data is also labeled with correct answers. It can be understood as follows: </a:t>
            </a:r>
          </a:p>
          <a:p>
            <a:r>
              <a:rPr lang="en-US" dirty="0"/>
              <a:t>Suppose we have input variables </a:t>
            </a:r>
            <a:r>
              <a:rPr lang="en-US" b="1" dirty="0"/>
              <a:t>x </a:t>
            </a:r>
            <a:r>
              <a:rPr lang="en-US" dirty="0"/>
              <a:t>and an output variable </a:t>
            </a:r>
            <a:r>
              <a:rPr lang="en-US" b="1" dirty="0"/>
              <a:t>y </a:t>
            </a:r>
            <a:r>
              <a:rPr lang="en-US" dirty="0"/>
              <a:t>and we applied an algorithm to learn the mapping function from the input to output such as: </a:t>
            </a:r>
          </a:p>
          <a:p>
            <a:r>
              <a:rPr lang="en-US" dirty="0"/>
              <a:t>Y=f(x) </a:t>
            </a:r>
          </a:p>
          <a:p>
            <a:r>
              <a:rPr lang="en-US" dirty="0"/>
              <a:t>Now, the main goal is to approximate the mapping function so well that when we have new input data (x), we can predict the output variable (Y) for that data. </a:t>
            </a:r>
            <a:endParaRPr lang="ru-RU" dirty="0"/>
          </a:p>
        </p:txBody>
      </p:sp>
      <p:sp>
        <p:nvSpPr>
          <p:cNvPr id="3" name="Заголовок 2"/>
          <p:cNvSpPr>
            <a:spLocks noGrp="1"/>
          </p:cNvSpPr>
          <p:nvPr>
            <p:ph type="title"/>
          </p:nvPr>
        </p:nvSpPr>
        <p:spPr>
          <a:xfrm>
            <a:off x="457200" y="338328"/>
            <a:ext cx="8229600" cy="786416"/>
          </a:xfrm>
        </p:spPr>
        <p:txBody>
          <a:bodyPr/>
          <a:lstStyle/>
          <a:p>
            <a:r>
              <a:rPr lang="en-US" b="1" dirty="0"/>
              <a:t>Types of Machine Learning (ML) </a:t>
            </a:r>
            <a:endParaRPr lang="ru-RU" dirty="0"/>
          </a:p>
        </p:txBody>
      </p:sp>
    </p:spTree>
    <p:extLst>
      <p:ext uri="{BB962C8B-B14F-4D97-AF65-F5344CB8AC3E}">
        <p14:creationId xmlns:p14="http://schemas.microsoft.com/office/powerpoint/2010/main" val="38323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980728"/>
            <a:ext cx="7408333" cy="5145435"/>
          </a:xfrm>
        </p:spPr>
        <p:txBody>
          <a:bodyPr>
            <a:normAutofit fontScale="92500" lnSpcReduction="10000"/>
          </a:bodyPr>
          <a:lstStyle/>
          <a:p>
            <a:r>
              <a:rPr lang="en-US" dirty="0"/>
              <a:t>Mainly supervised leaning problems can be divided into the following two kinds of problems: </a:t>
            </a:r>
          </a:p>
          <a:p>
            <a:endParaRPr lang="ru-RU" dirty="0"/>
          </a:p>
          <a:p>
            <a:r>
              <a:rPr lang="en-US" b="1" dirty="0"/>
              <a:t>Classification: </a:t>
            </a:r>
            <a:r>
              <a:rPr lang="en-US" dirty="0"/>
              <a:t>A problem is called classification problem when we have the categorized output such as “black”, “teaching”, “non-teaching”, etc. </a:t>
            </a:r>
          </a:p>
          <a:p>
            <a:endParaRPr lang="ru-RU" dirty="0"/>
          </a:p>
          <a:p>
            <a:endParaRPr lang="ru-RU" dirty="0"/>
          </a:p>
          <a:p>
            <a:r>
              <a:rPr lang="en-US" b="1" dirty="0"/>
              <a:t>Regression: </a:t>
            </a:r>
            <a:r>
              <a:rPr lang="en-US" dirty="0"/>
              <a:t>A problem is called regression problem when we have the real value output such as “distance”, “kilogram”, etc. </a:t>
            </a:r>
          </a:p>
          <a:p>
            <a:endParaRPr lang="ru-RU" dirty="0"/>
          </a:p>
          <a:p>
            <a:r>
              <a:rPr lang="en-US" dirty="0"/>
              <a:t>Decision tree, random forest, </a:t>
            </a:r>
            <a:r>
              <a:rPr lang="en-US" dirty="0" err="1"/>
              <a:t>knn</a:t>
            </a:r>
            <a:r>
              <a:rPr lang="en-US" dirty="0"/>
              <a:t>, logistic regression are the examples of supervised machine learning algorithms. </a:t>
            </a:r>
            <a:endParaRPr lang="ru-RU" dirty="0"/>
          </a:p>
        </p:txBody>
      </p:sp>
      <p:sp>
        <p:nvSpPr>
          <p:cNvPr id="3" name="Заголовок 2"/>
          <p:cNvSpPr>
            <a:spLocks noGrp="1"/>
          </p:cNvSpPr>
          <p:nvPr>
            <p:ph type="title"/>
          </p:nvPr>
        </p:nvSpPr>
        <p:spPr>
          <a:xfrm>
            <a:off x="457200" y="338328"/>
            <a:ext cx="8229600" cy="642400"/>
          </a:xfrm>
        </p:spPr>
        <p:txBody>
          <a:bodyPr>
            <a:normAutofit fontScale="90000"/>
          </a:bodyPr>
          <a:lstStyle/>
          <a:p>
            <a:r>
              <a:rPr lang="en-US" b="1" dirty="0"/>
              <a:t>Types of Machine Learning (ML) </a:t>
            </a:r>
            <a:endParaRPr lang="ru-RU" dirty="0"/>
          </a:p>
        </p:txBody>
      </p:sp>
    </p:spTree>
    <p:extLst>
      <p:ext uri="{BB962C8B-B14F-4D97-AF65-F5344CB8AC3E}">
        <p14:creationId xmlns:p14="http://schemas.microsoft.com/office/powerpoint/2010/main" val="203822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872067" y="1052736"/>
            <a:ext cx="7408333" cy="5073427"/>
          </a:xfrm>
        </p:spPr>
        <p:txBody>
          <a:bodyPr>
            <a:normAutofit lnSpcReduction="10000"/>
          </a:bodyPr>
          <a:lstStyle/>
          <a:p>
            <a:pPr marL="0" indent="354013" algn="just"/>
            <a:r>
              <a:rPr lang="en-US" b="1" dirty="0"/>
              <a:t>Unsupervised machine learning algorithms </a:t>
            </a:r>
            <a:endParaRPr lang="en-US" dirty="0"/>
          </a:p>
          <a:p>
            <a:pPr marL="0" indent="354013" algn="just"/>
            <a:r>
              <a:rPr lang="en-US" dirty="0"/>
              <a:t>As the name suggests, these kinds of machine learning algorithms do not have any supervisor to provide any sort of guidance. That is why unsupervised machine learning algorithms are closely aligned with what some call true artificial intelligence. It can be understood as follows: </a:t>
            </a:r>
          </a:p>
          <a:p>
            <a:pPr marL="0" indent="354013" algn="just"/>
            <a:r>
              <a:rPr lang="en-US" dirty="0"/>
              <a:t>Suppose we have input variable x, then there will be no corresponding output variables as there is in supervised learning algorithms. </a:t>
            </a:r>
          </a:p>
          <a:p>
            <a:pPr marL="0" indent="354013" algn="just"/>
            <a:r>
              <a:rPr lang="en-US" dirty="0"/>
              <a:t>In simple words, we can say that in unsupervised learning there will be no correct answer and no teacher for the guidance. Algorithms help to discover interesting patterns in data. </a:t>
            </a:r>
            <a:endParaRPr lang="ru-RU" dirty="0"/>
          </a:p>
        </p:txBody>
      </p:sp>
      <p:sp>
        <p:nvSpPr>
          <p:cNvPr id="3" name="Заголовок 2"/>
          <p:cNvSpPr>
            <a:spLocks noGrp="1"/>
          </p:cNvSpPr>
          <p:nvPr>
            <p:ph type="title"/>
          </p:nvPr>
        </p:nvSpPr>
        <p:spPr>
          <a:xfrm>
            <a:off x="457200" y="338328"/>
            <a:ext cx="8229600" cy="570392"/>
          </a:xfrm>
        </p:spPr>
        <p:txBody>
          <a:bodyPr>
            <a:normAutofit fontScale="90000"/>
          </a:bodyPr>
          <a:lstStyle/>
          <a:p>
            <a:r>
              <a:rPr lang="en-US" b="1" dirty="0"/>
              <a:t>Types of Machine Learning (ML) </a:t>
            </a:r>
            <a:endParaRPr lang="ru-RU" dirty="0"/>
          </a:p>
        </p:txBody>
      </p:sp>
    </p:spTree>
    <p:extLst>
      <p:ext uri="{BB962C8B-B14F-4D97-AF65-F5344CB8AC3E}">
        <p14:creationId xmlns:p14="http://schemas.microsoft.com/office/powerpoint/2010/main" val="1447201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84</TotalTime>
  <Words>2075</Words>
  <Application>Microsoft Office PowerPoint</Application>
  <PresentationFormat>On-screen Show (4:3)</PresentationFormat>
  <Paragraphs>131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Волна</vt:lpstr>
      <vt:lpstr>Artificial intelligence systems Lecture 2</vt:lpstr>
      <vt:lpstr>  AI with Python   </vt:lpstr>
      <vt:lpstr>Features of Python </vt:lpstr>
      <vt:lpstr>Features of Python  - 2</vt:lpstr>
      <vt:lpstr>Important features of Python </vt:lpstr>
      <vt:lpstr>  Machine Learning   </vt:lpstr>
      <vt:lpstr>Types of Machine Learning (ML) </vt:lpstr>
      <vt:lpstr>Types of Machine Learning (ML) </vt:lpstr>
      <vt:lpstr>Types of Machine Learning (ML) </vt:lpstr>
      <vt:lpstr>Types of Machine Learning (ML) </vt:lpstr>
      <vt:lpstr>Types of Machine Learning (ML) </vt:lpstr>
      <vt:lpstr>Most Common Machine Learning Algorithms </vt:lpstr>
      <vt:lpstr>Most Common Machine Learning Algorithms </vt:lpstr>
      <vt:lpstr>Most Common Machine Learning Algorithms </vt:lpstr>
      <vt:lpstr>Most Common Machine Learning Algorithms </vt:lpstr>
      <vt:lpstr>Most Common Machine Learning Algorithms </vt:lpstr>
      <vt:lpstr>Most Common Machine Learning Algorithms </vt:lpstr>
      <vt:lpstr>Most Common Machine Learning Algorithms </vt:lpstr>
      <vt:lpstr>Most Common Machine Learning Algorithms </vt:lpstr>
      <vt:lpstr>Most Common Machine Learning Algorithms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systems Lecture 2</dc:title>
  <dc:creator>Anna</dc:creator>
  <cp:lastModifiedBy>Anna</cp:lastModifiedBy>
  <cp:revision>13</cp:revision>
  <dcterms:created xsi:type="dcterms:W3CDTF">2021-09-13T06:27:29Z</dcterms:created>
  <dcterms:modified xsi:type="dcterms:W3CDTF">2021-10-20T08:49:40Z</dcterms:modified>
</cp:coreProperties>
</file>