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1" r:id="rId7"/>
    <p:sldId id="262" r:id="rId8"/>
    <p:sldId id="263" r:id="rId9"/>
    <p:sldId id="267" r:id="rId10"/>
    <p:sldId id="264" r:id="rId11"/>
    <p:sldId id="265" r:id="rId12"/>
    <p:sldId id="266"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97DEEDD-2A2D-4249-9BDD-4832AB6D0330}"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97DEEDD-2A2D-4249-9BDD-4832AB6D0330}"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97DEEDD-2A2D-4249-9BDD-4832AB6D0330}"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97DEEDD-2A2D-4249-9BDD-4832AB6D0330}"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97DEEDD-2A2D-4249-9BDD-4832AB6D0330}"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897DEEDD-2A2D-4249-9BDD-4832AB6D0330}" type="datetimeFigureOut">
              <a:rPr lang="ru-RU" smtClean="0"/>
              <a:t>20.09.2021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95DB9CC-F4F8-4052-B409-E281E2EE8638}" type="slidenum">
              <a:rPr lang="ru-RU" smtClean="0"/>
              <a:t>‹#›</a:t>
            </a:fld>
            <a:endParaRPr lang="ru-RU"/>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97DEEDD-2A2D-4249-9BDD-4832AB6D0330}" type="datetimeFigureOut">
              <a:rPr lang="ru-RU" smtClean="0"/>
              <a:t>20.09.2021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897DEEDD-2A2D-4249-9BDD-4832AB6D0330}" type="datetimeFigureOut">
              <a:rPr lang="ru-RU" smtClean="0"/>
              <a:t>20.09.2021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97DEEDD-2A2D-4249-9BDD-4832AB6D0330}" type="datetimeFigureOut">
              <a:rPr lang="ru-RU" smtClean="0"/>
              <a:t>20.09.2021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97DEEDD-2A2D-4249-9BDD-4832AB6D0330}" type="datetimeFigureOut">
              <a:rPr lang="ru-RU" smtClean="0"/>
              <a:t>20.09.2021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95DB9CC-F4F8-4052-B409-E281E2EE8638}" type="slidenum">
              <a:rPr lang="ru-RU" smtClean="0"/>
              <a:t>‹#›</a:t>
            </a:fld>
            <a:endParaRPr lang="ru-R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97DEEDD-2A2D-4249-9BDD-4832AB6D0330}" type="datetimeFigureOut">
              <a:rPr lang="ru-RU" smtClean="0"/>
              <a:t>20.09.2021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95DB9CC-F4F8-4052-B409-E281E2EE8638}" type="slidenum">
              <a:rPr lang="ru-RU" smtClean="0"/>
              <a:t>‹#›</a:t>
            </a:fld>
            <a:endParaRPr lang="ru-R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97DEEDD-2A2D-4249-9BDD-4832AB6D0330}" type="datetimeFigureOut">
              <a:rPr lang="ru-RU" smtClean="0"/>
              <a:t>20.09.2021</a:t>
            </a:fld>
            <a:endParaRPr lang="ru-R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95DB9CC-F4F8-4052-B409-E281E2EE8638}" type="slidenum">
              <a:rPr lang="ru-RU" smtClean="0"/>
              <a:t>‹#›</a:t>
            </a:fld>
            <a:endParaRPr lang="ru-R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lobaltechcouncil.org/certifications/certified-machine-learning-expert/?utm_source=Article&amp;utm_medium=Off%20Page&amp;utm_campaign=GT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ecominghuman.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ecominghuman.a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Artif</a:t>
            </a:r>
            <a:r>
              <a:rPr lang="en-US" dirty="0"/>
              <a:t>i</a:t>
            </a:r>
            <a:r>
              <a:rPr lang="en-US" dirty="0" smtClean="0"/>
              <a:t>cial intelligence systems</a:t>
            </a:r>
            <a:br>
              <a:rPr lang="en-US" dirty="0" smtClean="0"/>
            </a:br>
            <a:r>
              <a:rPr lang="en-US" dirty="0" smtClean="0"/>
              <a:t>Lecture </a:t>
            </a:r>
            <a:r>
              <a:rPr lang="en-US" dirty="0" smtClean="0"/>
              <a:t>3</a:t>
            </a:r>
            <a:endParaRPr lang="ru-RU" dirty="0"/>
          </a:p>
        </p:txBody>
      </p:sp>
      <p:sp>
        <p:nvSpPr>
          <p:cNvPr id="3" name="Подзаголовок 2"/>
          <p:cNvSpPr>
            <a:spLocks noGrp="1"/>
          </p:cNvSpPr>
          <p:nvPr>
            <p:ph type="subTitle" idx="1"/>
          </p:nvPr>
        </p:nvSpPr>
        <p:spPr>
          <a:xfrm>
            <a:off x="2051720" y="3933056"/>
            <a:ext cx="6400800" cy="952129"/>
          </a:xfrm>
        </p:spPr>
        <p:txBody>
          <a:bodyPr/>
          <a:lstStyle/>
          <a:p>
            <a:pPr algn="r"/>
            <a:r>
              <a:rPr lang="en-US" dirty="0" smtClean="0">
                <a:solidFill>
                  <a:schemeClr val="bg2">
                    <a:lumMod val="25000"/>
                  </a:schemeClr>
                </a:solidFill>
              </a:rPr>
              <a:t>Associate professor of SEMIT department,</a:t>
            </a:r>
          </a:p>
          <a:p>
            <a:pPr algn="r"/>
            <a:r>
              <a:rPr lang="en-US" dirty="0" smtClean="0">
                <a:solidFill>
                  <a:schemeClr val="bg2">
                    <a:lumMod val="25000"/>
                  </a:schemeClr>
                </a:solidFill>
              </a:rPr>
              <a:t>Ph.D.. </a:t>
            </a:r>
            <a:r>
              <a:rPr lang="en-US" dirty="0" err="1" smtClean="0">
                <a:solidFill>
                  <a:schemeClr val="bg2">
                    <a:lumMod val="25000"/>
                  </a:schemeClr>
                </a:solidFill>
              </a:rPr>
              <a:t>Goloskokova</a:t>
            </a:r>
            <a:r>
              <a:rPr lang="en-US" dirty="0" smtClean="0">
                <a:solidFill>
                  <a:schemeClr val="bg2">
                    <a:lumMod val="25000"/>
                  </a:schemeClr>
                </a:solidFill>
              </a:rPr>
              <a:t> Anna</a:t>
            </a:r>
            <a:endParaRPr lang="ru-RU" dirty="0">
              <a:solidFill>
                <a:schemeClr val="bg2">
                  <a:lumMod val="25000"/>
                </a:schemeClr>
              </a:solidFill>
            </a:endParaRPr>
          </a:p>
        </p:txBody>
      </p:sp>
    </p:spTree>
    <p:extLst>
      <p:ext uri="{BB962C8B-B14F-4D97-AF65-F5344CB8AC3E}">
        <p14:creationId xmlns:p14="http://schemas.microsoft.com/office/powerpoint/2010/main" val="65473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Pure </a:t>
            </a:r>
            <a:r>
              <a:rPr lang="en-US" dirty="0"/>
              <a:t>coding processing</a:t>
            </a:r>
          </a:p>
          <a:p>
            <a:r>
              <a:rPr lang="en-US" dirty="0"/>
              <a:t>Pace of change</a:t>
            </a:r>
          </a:p>
          <a:p>
            <a:r>
              <a:rPr lang="en-US" dirty="0"/>
              <a:t>Simple guidelines don’t apply</a:t>
            </a:r>
          </a:p>
          <a:p>
            <a:endParaRPr lang="ru-RU" dirty="0"/>
          </a:p>
        </p:txBody>
      </p:sp>
      <p:sp>
        <p:nvSpPr>
          <p:cNvPr id="3" name="Заголовок 2"/>
          <p:cNvSpPr>
            <a:spLocks noGrp="1"/>
          </p:cNvSpPr>
          <p:nvPr>
            <p:ph type="title"/>
          </p:nvPr>
        </p:nvSpPr>
        <p:spPr/>
        <p:txBody>
          <a:bodyPr>
            <a:normAutofit fontScale="90000"/>
          </a:bodyPr>
          <a:lstStyle/>
          <a:p>
            <a:r>
              <a:rPr lang="en-US" b="1" dirty="0"/>
              <a:t>When to utilize machine learning </a:t>
            </a:r>
            <a:r>
              <a:rPr lang="en-US" b="1" dirty="0" smtClean="0"/>
              <a:t>models</a:t>
            </a:r>
            <a:endParaRPr lang="ru-RU" dirty="0"/>
          </a:p>
        </p:txBody>
      </p:sp>
    </p:spTree>
    <p:extLst>
      <p:ext uri="{BB962C8B-B14F-4D97-AF65-F5344CB8AC3E}">
        <p14:creationId xmlns:p14="http://schemas.microsoft.com/office/powerpoint/2010/main" val="132636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Not </a:t>
            </a:r>
            <a:r>
              <a:rPr lang="en-US" dirty="0"/>
              <a:t>planning for machine learning</a:t>
            </a:r>
          </a:p>
          <a:p>
            <a:r>
              <a:rPr lang="en-US" dirty="0"/>
              <a:t>Danger of error</a:t>
            </a:r>
          </a:p>
          <a:p>
            <a:r>
              <a:rPr lang="en-US" dirty="0"/>
              <a:t>Speedy outputs</a:t>
            </a:r>
          </a:p>
          <a:p>
            <a:endParaRPr lang="ru-RU" dirty="0"/>
          </a:p>
        </p:txBody>
      </p:sp>
      <p:sp>
        <p:nvSpPr>
          <p:cNvPr id="3" name="Заголовок 2"/>
          <p:cNvSpPr>
            <a:spLocks noGrp="1"/>
          </p:cNvSpPr>
          <p:nvPr>
            <p:ph type="title"/>
          </p:nvPr>
        </p:nvSpPr>
        <p:spPr/>
        <p:txBody>
          <a:bodyPr>
            <a:normAutofit fontScale="90000"/>
          </a:bodyPr>
          <a:lstStyle/>
          <a:p>
            <a:r>
              <a:rPr lang="en-US" b="1" dirty="0"/>
              <a:t>When to utilize rule-based </a:t>
            </a:r>
            <a:r>
              <a:rPr lang="en-US" b="1" dirty="0" smtClean="0"/>
              <a:t>models</a:t>
            </a:r>
            <a:endParaRPr lang="ru-RU" dirty="0"/>
          </a:p>
        </p:txBody>
      </p:sp>
    </p:spTree>
    <p:extLst>
      <p:ext uri="{BB962C8B-B14F-4D97-AF65-F5344CB8AC3E}">
        <p14:creationId xmlns:p14="http://schemas.microsoft.com/office/powerpoint/2010/main" val="148244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628800"/>
            <a:ext cx="7408333" cy="4497363"/>
          </a:xfrm>
        </p:spPr>
        <p:txBody>
          <a:bodyPr>
            <a:normAutofit lnSpcReduction="10000"/>
          </a:bodyPr>
          <a:lstStyle/>
          <a:p>
            <a:r>
              <a:rPr lang="en-US" dirty="0"/>
              <a:t>Machine learning and rule-based models have their own advantages and disadvantages. It totally depends on the situation that which approach is appropriate for the development of business. Several business projects initiate with a rule or excerpt based models to understand and explore the business. On the other hand, machine learning systems are better for long terms as it is more manageable to constant improvement and enhancement through algorithm and data preparation. As the world of large datasets increases, it’s time to glance beyond binary outputs by utilizing a probabilistic rule rather than a deterministic approach.</a:t>
            </a:r>
            <a:endParaRPr lang="ru-RU" dirty="0"/>
          </a:p>
        </p:txBody>
      </p:sp>
      <p:sp>
        <p:nvSpPr>
          <p:cNvPr id="3" name="Заголовок 2"/>
          <p:cNvSpPr>
            <a:spLocks noGrp="1"/>
          </p:cNvSpPr>
          <p:nvPr>
            <p:ph type="title"/>
          </p:nvPr>
        </p:nvSpPr>
        <p:spPr/>
        <p:txBody>
          <a:bodyPr>
            <a:normAutofit/>
          </a:bodyPr>
          <a:lstStyle/>
          <a:p>
            <a:r>
              <a:rPr lang="en-US" b="1" dirty="0" smtClean="0"/>
              <a:t>Conclusion</a:t>
            </a:r>
            <a:endParaRPr lang="ru-RU" dirty="0"/>
          </a:p>
        </p:txBody>
      </p:sp>
    </p:spTree>
    <p:extLst>
      <p:ext uri="{BB962C8B-B14F-4D97-AF65-F5344CB8AC3E}">
        <p14:creationId xmlns:p14="http://schemas.microsoft.com/office/powerpoint/2010/main" val="216405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p:txBody>
          <a:bodyPr/>
          <a:lstStyle/>
          <a:p>
            <a:r>
              <a:rPr lang="en-US" dirty="0" smtClean="0"/>
              <a:t>Major AI Approaches</a:t>
            </a: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211" y="2276872"/>
            <a:ext cx="7224162" cy="411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62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99592" y="2204864"/>
            <a:ext cx="7408333" cy="4209331"/>
          </a:xfrm>
        </p:spPr>
        <p:txBody>
          <a:bodyPr>
            <a:normAutofit lnSpcReduction="10000"/>
          </a:bodyPr>
          <a:lstStyle/>
          <a:p>
            <a:r>
              <a:rPr lang="en-US" dirty="0"/>
              <a:t>Rule-based systems and machine learning models are widely utilized to make conclusions from data. </a:t>
            </a:r>
            <a:endParaRPr lang="en-US" dirty="0" smtClean="0"/>
          </a:p>
          <a:p>
            <a:r>
              <a:rPr lang="en-US" dirty="0" smtClean="0"/>
              <a:t>Both </a:t>
            </a:r>
            <a:r>
              <a:rPr lang="en-US" dirty="0"/>
              <a:t>of these approaches have advantages and disadvantages. </a:t>
            </a:r>
            <a:endParaRPr lang="en-US" dirty="0" smtClean="0"/>
          </a:p>
          <a:p>
            <a:r>
              <a:rPr lang="en-US" dirty="0" smtClean="0"/>
              <a:t>The </a:t>
            </a:r>
            <a:r>
              <a:rPr lang="en-US" dirty="0"/>
              <a:t>correct AI strategy is very crucial for the development of the business. The emerging technologies such as machine learning and artificial intelligence contribute a lot in development and productiveness. </a:t>
            </a:r>
            <a:r>
              <a:rPr lang="en-US" b="1" u="sng" dirty="0">
                <a:hlinkClick r:id="rId2"/>
              </a:rPr>
              <a:t>Machine learning certification</a:t>
            </a:r>
            <a:r>
              <a:rPr lang="en-US" dirty="0"/>
              <a:t> provides you a deep insight into the industry. </a:t>
            </a:r>
            <a:endParaRPr lang="ru-RU" dirty="0"/>
          </a:p>
        </p:txBody>
      </p:sp>
      <p:sp>
        <p:nvSpPr>
          <p:cNvPr id="3" name="Заголовок 2"/>
          <p:cNvSpPr>
            <a:spLocks noGrp="1"/>
          </p:cNvSpPr>
          <p:nvPr>
            <p:ph type="title"/>
          </p:nvPr>
        </p:nvSpPr>
        <p:spPr/>
        <p:txBody>
          <a:bodyPr>
            <a:normAutofit fontScale="90000"/>
          </a:bodyPr>
          <a:lstStyle/>
          <a:p>
            <a:r>
              <a:rPr lang="en-US" b="1" dirty="0"/>
              <a:t>The Key Differences Between Rule-Based AI And Machine </a:t>
            </a:r>
            <a:r>
              <a:rPr lang="en-US" b="1" dirty="0" smtClean="0"/>
              <a:t>Learning</a:t>
            </a:r>
            <a:endParaRPr lang="ru-RU" dirty="0"/>
          </a:p>
        </p:txBody>
      </p:sp>
    </p:spTree>
    <p:extLst>
      <p:ext uri="{BB962C8B-B14F-4D97-AF65-F5344CB8AC3E}">
        <p14:creationId xmlns:p14="http://schemas.microsoft.com/office/powerpoint/2010/main" val="310785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2060848"/>
            <a:ext cx="7408333" cy="4065315"/>
          </a:xfrm>
        </p:spPr>
        <p:txBody>
          <a:bodyPr>
            <a:normAutofit fontScale="92500" lnSpcReduction="10000"/>
          </a:bodyPr>
          <a:lstStyle/>
          <a:p>
            <a:pPr algn="just"/>
            <a:r>
              <a:rPr lang="en-US" dirty="0"/>
              <a:t>A system that accomplishes </a:t>
            </a:r>
            <a:r>
              <a:rPr lang="en-US" u="sng" dirty="0">
                <a:hlinkClick r:id="rId2"/>
              </a:rPr>
              <a:t>artificial intelligence </a:t>
            </a:r>
            <a:r>
              <a:rPr lang="en-US" dirty="0"/>
              <a:t>through a rule-based model is known as rule-based AI systems. There is no doubt that the demand for artificial intelligence developer is increasing day by day. A rule-based artificial intelligence produces pre-defined outcomes that are based on a set of certain rules coded by humans. These systems are simple artificial intelligence models which utilize the rule of if-then coding statements. The two major components of rule-based artificial intelligence models are “a set of rules” and “a set of facts”. You can develop a basic artificial intelligence model with the help of these two components.</a:t>
            </a:r>
            <a:endParaRPr lang="ru-RU" dirty="0"/>
          </a:p>
        </p:txBody>
      </p:sp>
      <p:sp>
        <p:nvSpPr>
          <p:cNvPr id="3" name="Заголовок 2"/>
          <p:cNvSpPr>
            <a:spLocks noGrp="1"/>
          </p:cNvSpPr>
          <p:nvPr>
            <p:ph type="title"/>
          </p:nvPr>
        </p:nvSpPr>
        <p:spPr/>
        <p:txBody>
          <a:bodyPr>
            <a:normAutofit fontScale="90000"/>
          </a:bodyPr>
          <a:lstStyle/>
          <a:p>
            <a:r>
              <a:rPr lang="en-US" b="1" dirty="0"/>
              <a:t>What is rule-based Artificial Intelligence</a:t>
            </a:r>
            <a:r>
              <a:rPr lang="en-US" b="1" dirty="0" smtClean="0"/>
              <a:t>?</a:t>
            </a:r>
            <a:endParaRPr lang="ru-RU" dirty="0"/>
          </a:p>
        </p:txBody>
      </p:sp>
    </p:spTree>
    <p:extLst>
      <p:ext uri="{BB962C8B-B14F-4D97-AF65-F5344CB8AC3E}">
        <p14:creationId xmlns:p14="http://schemas.microsoft.com/office/powerpoint/2010/main" val="3478567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916832"/>
            <a:ext cx="7408333" cy="4209331"/>
          </a:xfrm>
        </p:spPr>
        <p:txBody>
          <a:bodyPr>
            <a:normAutofit/>
          </a:bodyPr>
          <a:lstStyle/>
          <a:p>
            <a:r>
              <a:rPr lang="en-US" dirty="0"/>
              <a:t>In particular, from the technological viewpoint, the logic-based technologies</a:t>
            </a:r>
          </a:p>
          <a:p>
            <a:r>
              <a:rPr lang="en-US" dirty="0"/>
              <a:t>developed in over 60 years can be classified as technologies capable of responding to the needs of</a:t>
            </a:r>
          </a:p>
          <a:p>
            <a:r>
              <a:rPr lang="en-US" dirty="0"/>
              <a:t>(</a:t>
            </a:r>
            <a:r>
              <a:rPr lang="en-US" dirty="0" err="1"/>
              <a:t>i</a:t>
            </a:r>
            <a:r>
              <a:rPr lang="en-US" dirty="0"/>
              <a:t>) knowledge representation, </a:t>
            </a:r>
            <a:endParaRPr lang="en-US" dirty="0" smtClean="0"/>
          </a:p>
          <a:p>
            <a:r>
              <a:rPr lang="en-US" dirty="0" smtClean="0"/>
              <a:t>(</a:t>
            </a:r>
            <a:r>
              <a:rPr lang="en-US" dirty="0"/>
              <a:t>ii) reasoning, </a:t>
            </a:r>
            <a:endParaRPr lang="en-US" dirty="0" smtClean="0"/>
          </a:p>
          <a:p>
            <a:r>
              <a:rPr lang="en-US" dirty="0" smtClean="0"/>
              <a:t>(</a:t>
            </a:r>
            <a:r>
              <a:rPr lang="en-US" dirty="0"/>
              <a:t>iii) model-checking and verification—the first two leading</a:t>
            </a:r>
          </a:p>
          <a:p>
            <a:pPr marL="0" indent="0">
              <a:buNone/>
            </a:pPr>
            <a:r>
              <a:rPr lang="en-US" dirty="0"/>
              <a:t>in their turn to expert systems and intelligent systems, which aim to mimic the human behavior.</a:t>
            </a:r>
            <a:endParaRPr lang="ru-RU" dirty="0"/>
          </a:p>
        </p:txBody>
      </p:sp>
      <p:sp>
        <p:nvSpPr>
          <p:cNvPr id="3" name="Заголовок 2"/>
          <p:cNvSpPr>
            <a:spLocks noGrp="1"/>
          </p:cNvSpPr>
          <p:nvPr>
            <p:ph type="title"/>
          </p:nvPr>
        </p:nvSpPr>
        <p:spPr/>
        <p:txBody>
          <a:bodyPr>
            <a:normAutofit fontScale="90000"/>
          </a:bodyPr>
          <a:lstStyle/>
          <a:p>
            <a:r>
              <a:rPr lang="en-US" b="1" dirty="0"/>
              <a:t>What is rule-based Artificial Intelligence?</a:t>
            </a:r>
            <a:endParaRPr lang="ru-RU" dirty="0"/>
          </a:p>
        </p:txBody>
      </p:sp>
    </p:spTree>
    <p:extLst>
      <p:ext uri="{BB962C8B-B14F-4D97-AF65-F5344CB8AC3E}">
        <p14:creationId xmlns:p14="http://schemas.microsoft.com/office/powerpoint/2010/main" val="417727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27584" y="2204864"/>
            <a:ext cx="7408333" cy="4137323"/>
          </a:xfrm>
        </p:spPr>
        <p:txBody>
          <a:bodyPr>
            <a:normAutofit/>
          </a:bodyPr>
          <a:lstStyle/>
          <a:p>
            <a:r>
              <a:rPr lang="en-US" dirty="0" smtClean="0"/>
              <a:t>A </a:t>
            </a:r>
            <a:r>
              <a:rPr lang="en-US" dirty="0"/>
              <a:t>system that accomplishes artificial intelligence through machine deep learning is known as a learning model. The machine learning system defines its own set of rules that are based on data outputs. It is an alternative method to address some of the challenges of rule-based systems. ML systems only take the outputs from the data or experts. ML systems are based on a probabilistic approach. ml certification provides practical training of large datasets.</a:t>
            </a:r>
          </a:p>
          <a:p>
            <a:endParaRPr lang="ru-RU" dirty="0"/>
          </a:p>
        </p:txBody>
      </p:sp>
      <p:sp>
        <p:nvSpPr>
          <p:cNvPr id="3" name="Заголовок 2"/>
          <p:cNvSpPr>
            <a:spLocks noGrp="1"/>
          </p:cNvSpPr>
          <p:nvPr>
            <p:ph type="title"/>
          </p:nvPr>
        </p:nvSpPr>
        <p:spPr/>
        <p:txBody>
          <a:bodyPr>
            <a:normAutofit fontScale="90000"/>
          </a:bodyPr>
          <a:lstStyle/>
          <a:p>
            <a:r>
              <a:rPr lang="en-US" b="1" dirty="0"/>
              <a:t>What is Machine learning?</a:t>
            </a:r>
            <a:r>
              <a:rPr lang="en-US" dirty="0"/>
              <a:t/>
            </a:r>
            <a:br>
              <a:rPr lang="en-US" dirty="0"/>
            </a:br>
            <a:endParaRPr lang="ru-RU" dirty="0"/>
          </a:p>
        </p:txBody>
      </p:sp>
    </p:spTree>
    <p:extLst>
      <p:ext uri="{BB962C8B-B14F-4D97-AF65-F5344CB8AC3E}">
        <p14:creationId xmlns:p14="http://schemas.microsoft.com/office/powerpoint/2010/main" val="423001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99592" y="2132856"/>
            <a:ext cx="7408333" cy="4281339"/>
          </a:xfrm>
        </p:spPr>
        <p:txBody>
          <a:bodyPr>
            <a:normAutofit fontScale="92500" lnSpcReduction="20000"/>
          </a:bodyPr>
          <a:lstStyle/>
          <a:p>
            <a:r>
              <a:rPr lang="en-US" dirty="0"/>
              <a:t>The key difference between rule-based </a:t>
            </a:r>
            <a:r>
              <a:rPr lang="en-US" u="sng" dirty="0">
                <a:hlinkClick r:id="rId2"/>
              </a:rPr>
              <a:t>artificial intelligence</a:t>
            </a:r>
            <a:r>
              <a:rPr lang="en-US" dirty="0"/>
              <a:t> and machine learning systems are listed as below:</a:t>
            </a:r>
          </a:p>
          <a:p>
            <a:r>
              <a:rPr lang="en-US" dirty="0"/>
              <a:t>1. Machine learning systems are probabilistic and rule-based AI models are deterministic. Machine learning systems constantly evolve, develop and adapt its production in accordance with training information streams. Machine learning models utilize statistical rules rather than a deterministic approach.</a:t>
            </a:r>
          </a:p>
          <a:p>
            <a:r>
              <a:rPr lang="en-US" dirty="0"/>
              <a:t>2. The other major key difference between machine learning and rule-based systems is the project scale. Rule-based </a:t>
            </a:r>
            <a:r>
              <a:rPr lang="en-US" u="sng" dirty="0">
                <a:hlinkClick r:id="rId2"/>
              </a:rPr>
              <a:t>artificial intelligence</a:t>
            </a:r>
            <a:r>
              <a:rPr lang="en-US" dirty="0"/>
              <a:t> developer models are not scalable. On the other hand, machine learning systems can be easily scaled</a:t>
            </a:r>
            <a:r>
              <a:rPr lang="en-US" dirty="0" smtClean="0"/>
              <a:t>.</a:t>
            </a:r>
            <a:endParaRPr lang="en-US" dirty="0"/>
          </a:p>
        </p:txBody>
      </p:sp>
      <p:sp>
        <p:nvSpPr>
          <p:cNvPr id="3" name="Заголовок 2"/>
          <p:cNvSpPr>
            <a:spLocks noGrp="1"/>
          </p:cNvSpPr>
          <p:nvPr>
            <p:ph type="title"/>
          </p:nvPr>
        </p:nvSpPr>
        <p:spPr/>
        <p:txBody>
          <a:bodyPr>
            <a:normAutofit fontScale="90000"/>
          </a:bodyPr>
          <a:lstStyle/>
          <a:p>
            <a:r>
              <a:rPr lang="en-US" b="1" dirty="0"/>
              <a:t>Difference between rule-based AI and machine </a:t>
            </a:r>
            <a:r>
              <a:rPr lang="en-US" b="1" dirty="0" smtClean="0"/>
              <a:t>learning</a:t>
            </a:r>
            <a:endParaRPr lang="ru-RU" dirty="0"/>
          </a:p>
        </p:txBody>
      </p:sp>
    </p:spTree>
    <p:extLst>
      <p:ext uri="{BB962C8B-B14F-4D97-AF65-F5344CB8AC3E}">
        <p14:creationId xmlns:p14="http://schemas.microsoft.com/office/powerpoint/2010/main" val="104406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10000"/>
          </a:bodyPr>
          <a:lstStyle/>
          <a:p>
            <a:r>
              <a:rPr lang="en-US" dirty="0"/>
              <a:t>3. Machine learning systems require more data as compared to rule-based models. Rule-based AI models can operate with simple basic information and data. However, machine learning systems require full demographic data details.</a:t>
            </a:r>
          </a:p>
          <a:p>
            <a:r>
              <a:rPr lang="en-US" dirty="0"/>
              <a:t>4. Rule-based artificial intelligence systems are immutable objects. On the other hand, machine learning models are mutable objects that enable enterprises to transform the data or value by utilizing mutable coding languages such as java.</a:t>
            </a:r>
          </a:p>
          <a:p>
            <a:endParaRPr lang="ru-RU" dirty="0"/>
          </a:p>
        </p:txBody>
      </p:sp>
      <p:sp>
        <p:nvSpPr>
          <p:cNvPr id="3" name="Заголовок 2"/>
          <p:cNvSpPr>
            <a:spLocks noGrp="1"/>
          </p:cNvSpPr>
          <p:nvPr>
            <p:ph type="title"/>
          </p:nvPr>
        </p:nvSpPr>
        <p:spPr/>
        <p:txBody>
          <a:bodyPr>
            <a:normAutofit fontScale="90000"/>
          </a:bodyPr>
          <a:lstStyle/>
          <a:p>
            <a:r>
              <a:rPr lang="en-US" b="1" dirty="0"/>
              <a:t>Difference between rule-based AI and machine learning</a:t>
            </a:r>
            <a:endParaRPr lang="ru-RU" dirty="0"/>
          </a:p>
        </p:txBody>
      </p:sp>
    </p:spTree>
    <p:extLst>
      <p:ext uri="{BB962C8B-B14F-4D97-AF65-F5344CB8AC3E}">
        <p14:creationId xmlns:p14="http://schemas.microsoft.com/office/powerpoint/2010/main" val="24279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noAutofit/>
          </a:bodyPr>
          <a:lstStyle/>
          <a:p>
            <a:r>
              <a:rPr lang="en-US" sz="2800" dirty="0"/>
              <a:t>A graphical view of symbolic and sub-symbolic approaches highlighting the role of logic-based technologies along with their main classification.</a:t>
            </a:r>
            <a:endParaRPr lang="ru-RU"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92" y="1607445"/>
            <a:ext cx="8094271" cy="509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741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152</TotalTime>
  <Words>434</Words>
  <Application>Microsoft Office PowerPoint</Application>
  <PresentationFormat>Экран (4:3)</PresentationFormat>
  <Paragraphs>37</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Волна</vt:lpstr>
      <vt:lpstr>Artificial intelligence systems Lecture 3</vt:lpstr>
      <vt:lpstr>Major AI Approaches</vt:lpstr>
      <vt:lpstr>The Key Differences Between Rule-Based AI And Machine Learning</vt:lpstr>
      <vt:lpstr>What is rule-based Artificial Intelligence?</vt:lpstr>
      <vt:lpstr>What is rule-based Artificial Intelligence?</vt:lpstr>
      <vt:lpstr>What is Machine learning? </vt:lpstr>
      <vt:lpstr>Difference between rule-based AI and machine learning</vt:lpstr>
      <vt:lpstr>Difference between rule-based AI and machine learning</vt:lpstr>
      <vt:lpstr>A graphical view of symbolic and sub-symbolic approaches highlighting the role of logic-based technologies along with their main classification.</vt:lpstr>
      <vt:lpstr>When to utilize machine learning models</vt:lpstr>
      <vt:lpstr>When to utilize rule-based models</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systems Lecture 2</dc:title>
  <dc:creator>Anna</dc:creator>
  <cp:lastModifiedBy>Anna</cp:lastModifiedBy>
  <cp:revision>11</cp:revision>
  <dcterms:created xsi:type="dcterms:W3CDTF">2021-09-13T06:27:29Z</dcterms:created>
  <dcterms:modified xsi:type="dcterms:W3CDTF">2021-09-20T09:58:18Z</dcterms:modified>
</cp:coreProperties>
</file>